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4" r:id="rId5"/>
    <p:sldMasterId id="2147483676" r:id="rId6"/>
  </p:sldMasterIdLst>
  <p:notesMasterIdLst>
    <p:notesMasterId r:id="rId139"/>
  </p:notesMasterIdLst>
  <p:sldIdLst>
    <p:sldId id="612" r:id="rId7"/>
    <p:sldId id="467" r:id="rId8"/>
    <p:sldId id="408" r:id="rId9"/>
    <p:sldId id="409" r:id="rId10"/>
    <p:sldId id="501" r:id="rId11"/>
    <p:sldId id="506" r:id="rId12"/>
    <p:sldId id="502" r:id="rId13"/>
    <p:sldId id="503" r:id="rId14"/>
    <p:sldId id="504" r:id="rId15"/>
    <p:sldId id="505" r:id="rId16"/>
    <p:sldId id="507" r:id="rId17"/>
    <p:sldId id="523" r:id="rId18"/>
    <p:sldId id="524" r:id="rId19"/>
    <p:sldId id="525" r:id="rId20"/>
    <p:sldId id="526" r:id="rId21"/>
    <p:sldId id="510" r:id="rId22"/>
    <p:sldId id="476" r:id="rId23"/>
    <p:sldId id="528" r:id="rId24"/>
    <p:sldId id="511" r:id="rId25"/>
    <p:sldId id="529" r:id="rId26"/>
    <p:sldId id="512" r:id="rId27"/>
    <p:sldId id="513" r:id="rId28"/>
    <p:sldId id="478" r:id="rId29"/>
    <p:sldId id="479" r:id="rId30"/>
    <p:sldId id="480" r:id="rId31"/>
    <p:sldId id="481" r:id="rId32"/>
    <p:sldId id="531" r:id="rId33"/>
    <p:sldId id="532" r:id="rId34"/>
    <p:sldId id="491" r:id="rId35"/>
    <p:sldId id="496" r:id="rId36"/>
    <p:sldId id="482" r:id="rId37"/>
    <p:sldId id="497" r:id="rId38"/>
    <p:sldId id="361" r:id="rId39"/>
    <p:sldId id="450" r:id="rId40"/>
    <p:sldId id="451" r:id="rId41"/>
    <p:sldId id="613" r:id="rId42"/>
    <p:sldId id="375" r:id="rId43"/>
    <p:sldId id="376" r:id="rId44"/>
    <p:sldId id="377" r:id="rId45"/>
    <p:sldId id="452" r:id="rId46"/>
    <p:sldId id="457" r:id="rId47"/>
    <p:sldId id="444" r:id="rId48"/>
    <p:sldId id="443" r:id="rId49"/>
    <p:sldId id="445" r:id="rId50"/>
    <p:sldId id="515" r:id="rId51"/>
    <p:sldId id="516" r:id="rId52"/>
    <p:sldId id="517" r:id="rId53"/>
    <p:sldId id="273" r:id="rId54"/>
    <p:sldId id="459" r:id="rId55"/>
    <p:sldId id="460" r:id="rId56"/>
    <p:sldId id="522" r:id="rId57"/>
    <p:sldId id="518" r:id="rId58"/>
    <p:sldId id="519" r:id="rId59"/>
    <p:sldId id="520" r:id="rId60"/>
    <p:sldId id="521" r:id="rId61"/>
    <p:sldId id="533" r:id="rId62"/>
    <p:sldId id="534" r:id="rId63"/>
    <p:sldId id="535" r:id="rId64"/>
    <p:sldId id="536" r:id="rId65"/>
    <p:sldId id="537" r:id="rId66"/>
    <p:sldId id="538" r:id="rId67"/>
    <p:sldId id="539" r:id="rId68"/>
    <p:sldId id="540" r:id="rId69"/>
    <p:sldId id="541" r:id="rId70"/>
    <p:sldId id="542" r:id="rId71"/>
    <p:sldId id="543" r:id="rId72"/>
    <p:sldId id="544" r:id="rId73"/>
    <p:sldId id="545" r:id="rId74"/>
    <p:sldId id="546" r:id="rId75"/>
    <p:sldId id="547" r:id="rId76"/>
    <p:sldId id="549" r:id="rId77"/>
    <p:sldId id="614" r:id="rId78"/>
    <p:sldId id="615" r:id="rId79"/>
    <p:sldId id="616" r:id="rId80"/>
    <p:sldId id="617" r:id="rId81"/>
    <p:sldId id="553" r:id="rId82"/>
    <p:sldId id="554" r:id="rId83"/>
    <p:sldId id="555" r:id="rId84"/>
    <p:sldId id="618" r:id="rId85"/>
    <p:sldId id="619" r:id="rId86"/>
    <p:sldId id="620" r:id="rId87"/>
    <p:sldId id="621" r:id="rId88"/>
    <p:sldId id="622" r:id="rId89"/>
    <p:sldId id="623" r:id="rId90"/>
    <p:sldId id="624" r:id="rId91"/>
    <p:sldId id="625" r:id="rId92"/>
    <p:sldId id="626" r:id="rId93"/>
    <p:sldId id="627" r:id="rId94"/>
    <p:sldId id="628" r:id="rId95"/>
    <p:sldId id="567" r:id="rId96"/>
    <p:sldId id="629" r:id="rId97"/>
    <p:sldId id="630" r:id="rId98"/>
    <p:sldId id="631" r:id="rId99"/>
    <p:sldId id="632" r:id="rId100"/>
    <p:sldId id="633" r:id="rId101"/>
    <p:sldId id="634" r:id="rId102"/>
    <p:sldId id="635" r:id="rId103"/>
    <p:sldId id="636" r:id="rId104"/>
    <p:sldId id="637" r:id="rId105"/>
    <p:sldId id="638" r:id="rId106"/>
    <p:sldId id="639" r:id="rId107"/>
    <p:sldId id="640" r:id="rId108"/>
    <p:sldId id="641" r:id="rId109"/>
    <p:sldId id="642" r:id="rId110"/>
    <p:sldId id="643" r:id="rId111"/>
    <p:sldId id="644" r:id="rId112"/>
    <p:sldId id="645" r:id="rId113"/>
    <p:sldId id="646" r:id="rId114"/>
    <p:sldId id="647" r:id="rId115"/>
    <p:sldId id="648" r:id="rId116"/>
    <p:sldId id="649" r:id="rId117"/>
    <p:sldId id="650" r:id="rId118"/>
    <p:sldId id="651" r:id="rId119"/>
    <p:sldId id="652" r:id="rId120"/>
    <p:sldId id="653" r:id="rId121"/>
    <p:sldId id="654" r:id="rId122"/>
    <p:sldId id="655" r:id="rId123"/>
    <p:sldId id="656" r:id="rId124"/>
    <p:sldId id="657" r:id="rId125"/>
    <p:sldId id="658" r:id="rId126"/>
    <p:sldId id="659" r:id="rId127"/>
    <p:sldId id="660" r:id="rId128"/>
    <p:sldId id="661" r:id="rId129"/>
    <p:sldId id="662" r:id="rId130"/>
    <p:sldId id="663" r:id="rId131"/>
    <p:sldId id="664" r:id="rId132"/>
    <p:sldId id="665" r:id="rId133"/>
    <p:sldId id="666" r:id="rId134"/>
    <p:sldId id="667" r:id="rId135"/>
    <p:sldId id="668" r:id="rId136"/>
    <p:sldId id="669" r:id="rId137"/>
    <p:sldId id="670" r:id="rId138"/>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FF99"/>
    <a:srgbClr val="FF00FF"/>
    <a:srgbClr val="FFFF9B"/>
    <a:srgbClr val="009900"/>
    <a:srgbClr val="9900FF"/>
    <a:srgbClr val="FF0000"/>
    <a:srgbClr val="CC6600"/>
    <a:srgbClr val="FACBB8"/>
    <a:srgbClr val="E00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47" autoAdjust="0"/>
    <p:restoredTop sz="96237" autoAdjust="0"/>
  </p:normalViewPr>
  <p:slideViewPr>
    <p:cSldViewPr>
      <p:cViewPr varScale="1">
        <p:scale>
          <a:sx n="68" d="100"/>
          <a:sy n="68" d="100"/>
        </p:scale>
        <p:origin x="1800" y="72"/>
      </p:cViewPr>
      <p:guideLst>
        <p:guide orient="horz" pos="2160"/>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63" Type="http://schemas.openxmlformats.org/officeDocument/2006/relationships/slide" Target="slides/slide57.xml"/><Relationship Id="rId84" Type="http://schemas.openxmlformats.org/officeDocument/2006/relationships/slide" Target="slides/slide78.xml"/><Relationship Id="rId138" Type="http://schemas.openxmlformats.org/officeDocument/2006/relationships/slide" Target="slides/slide132.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28" Type="http://schemas.openxmlformats.org/officeDocument/2006/relationships/slide" Target="slides/slide122.xml"/><Relationship Id="rId5" Type="http://schemas.openxmlformats.org/officeDocument/2006/relationships/slideMaster" Target="slideMasters/slideMaster2.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slide" Target="slides/slide107.xml"/><Relationship Id="rId118" Type="http://schemas.openxmlformats.org/officeDocument/2006/relationships/slide" Target="slides/slide112.xml"/><Relationship Id="rId134" Type="http://schemas.openxmlformats.org/officeDocument/2006/relationships/slide" Target="slides/slide128.xml"/><Relationship Id="rId139" Type="http://schemas.openxmlformats.org/officeDocument/2006/relationships/notesMaster" Target="notesMasters/notesMaster1.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slide" Target="slides/slide102.xml"/><Relationship Id="rId124" Type="http://schemas.openxmlformats.org/officeDocument/2006/relationships/slide" Target="slides/slide118.xml"/><Relationship Id="rId129" Type="http://schemas.openxmlformats.org/officeDocument/2006/relationships/slide" Target="slides/slide123.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4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slide" Target="slides/slide113.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130" Type="http://schemas.openxmlformats.org/officeDocument/2006/relationships/slide" Target="slides/slide124.xml"/><Relationship Id="rId135" Type="http://schemas.openxmlformats.org/officeDocument/2006/relationships/slide" Target="slides/slide129.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141" Type="http://schemas.openxmlformats.org/officeDocument/2006/relationships/viewProps" Target="viewProps.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slide" Target="slides/slide125.xml"/><Relationship Id="rId136" Type="http://schemas.openxmlformats.org/officeDocument/2006/relationships/slide" Target="slides/slide130.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26" Type="http://schemas.openxmlformats.org/officeDocument/2006/relationships/slide" Target="slides/slide120.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142" Type="http://schemas.openxmlformats.org/officeDocument/2006/relationships/theme" Target="theme/theme1.xml"/><Relationship Id="rId3" Type="http://schemas.openxmlformats.org/officeDocument/2006/relationships/customXml" Target="../customXml/item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137" Type="http://schemas.openxmlformats.org/officeDocument/2006/relationships/slide" Target="slides/slide131.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32" Type="http://schemas.openxmlformats.org/officeDocument/2006/relationships/slide" Target="slides/slide126.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27" Type="http://schemas.openxmlformats.org/officeDocument/2006/relationships/slide" Target="slides/slide121.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14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47" Type="http://schemas.openxmlformats.org/officeDocument/2006/relationships/slide" Target="slides/slide41.xml"/><Relationship Id="rId68" Type="http://schemas.openxmlformats.org/officeDocument/2006/relationships/slide" Target="slides/slide62.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slide" Target="slides/slide127.xml"/><Relationship Id="rId16"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19.wmf"/><Relationship Id="rId7" Type="http://schemas.openxmlformats.org/officeDocument/2006/relationships/image" Target="../media/image23.wmf"/><Relationship Id="rId12" Type="http://schemas.openxmlformats.org/officeDocument/2006/relationships/image" Target="../media/image28.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11" Type="http://schemas.openxmlformats.org/officeDocument/2006/relationships/image" Target="../media/image27.wmf"/><Relationship Id="rId5" Type="http://schemas.openxmlformats.org/officeDocument/2006/relationships/image" Target="../media/image21.wmf"/><Relationship Id="rId10" Type="http://schemas.openxmlformats.org/officeDocument/2006/relationships/image" Target="../media/image26.wmf"/><Relationship Id="rId4" Type="http://schemas.openxmlformats.org/officeDocument/2006/relationships/image" Target="../media/image20.wmf"/><Relationship Id="rId9" Type="http://schemas.openxmlformats.org/officeDocument/2006/relationships/image" Target="../media/image2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4.wmf"/><Relationship Id="rId1" Type="http://schemas.openxmlformats.org/officeDocument/2006/relationships/image" Target="../media/image6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5" Type="http://schemas.openxmlformats.org/officeDocument/2006/relationships/image" Target="../media/image77.wmf"/><Relationship Id="rId4" Type="http://schemas.openxmlformats.org/officeDocument/2006/relationships/image" Target="../media/image76.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3.wmf"/><Relationship Id="rId7" Type="http://schemas.openxmlformats.org/officeDocument/2006/relationships/image" Target="../media/image28.wmf"/><Relationship Id="rId2" Type="http://schemas.openxmlformats.org/officeDocument/2006/relationships/image" Target="../media/image22.wmf"/><Relationship Id="rId1" Type="http://schemas.openxmlformats.org/officeDocument/2006/relationships/image" Target="../media/image30.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 Id="rId9" Type="http://schemas.openxmlformats.org/officeDocument/2006/relationships/image" Target="../media/image32.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image" Target="../media/image82.wmf"/><Relationship Id="rId7" Type="http://schemas.openxmlformats.org/officeDocument/2006/relationships/image" Target="../media/image86.wmf"/><Relationship Id="rId2" Type="http://schemas.openxmlformats.org/officeDocument/2006/relationships/image" Target="../media/image81.wmf"/><Relationship Id="rId1" Type="http://schemas.openxmlformats.org/officeDocument/2006/relationships/image" Target="../media/image80.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4" Type="http://schemas.openxmlformats.org/officeDocument/2006/relationships/image" Target="../media/image97.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image" Target="../media/image105.wmf"/><Relationship Id="rId7" Type="http://schemas.openxmlformats.org/officeDocument/2006/relationships/image" Target="../media/image109.w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 Id="rId9" Type="http://schemas.openxmlformats.org/officeDocument/2006/relationships/image" Target="../media/image111.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 Id="rId4" Type="http://schemas.openxmlformats.org/officeDocument/2006/relationships/image" Target="../media/image12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18.wmf"/><Relationship Id="rId1" Type="http://schemas.openxmlformats.org/officeDocument/2006/relationships/image" Target="../media/image34.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22.wmf"/><Relationship Id="rId1" Type="http://schemas.openxmlformats.org/officeDocument/2006/relationships/image" Target="../media/image121.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4" Type="http://schemas.openxmlformats.org/officeDocument/2006/relationships/image" Target="../media/image133.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image" Target="../media/image138.wmf"/><Relationship Id="rId1" Type="http://schemas.openxmlformats.org/officeDocument/2006/relationships/image" Target="../media/image137.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43.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36.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50.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image" Target="../media/image152.wmf"/><Relationship Id="rId1" Type="http://schemas.openxmlformats.org/officeDocument/2006/relationships/image" Target="../media/image151.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 Id="rId5" Type="http://schemas.openxmlformats.org/officeDocument/2006/relationships/image" Target="../media/image158.wmf"/><Relationship Id="rId4" Type="http://schemas.openxmlformats.org/officeDocument/2006/relationships/image" Target="../media/image157.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59.wmf"/><Relationship Id="rId5" Type="http://schemas.openxmlformats.org/officeDocument/2006/relationships/image" Target="../media/image163.wmf"/><Relationship Id="rId4" Type="http://schemas.openxmlformats.org/officeDocument/2006/relationships/image" Target="../media/image162.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65.wmf"/><Relationship Id="rId1" Type="http://schemas.openxmlformats.org/officeDocument/2006/relationships/image" Target="../media/image164.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66.wmf"/><Relationship Id="rId4" Type="http://schemas.openxmlformats.org/officeDocument/2006/relationships/image" Target="../media/image169.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70.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73.wmf"/><Relationship Id="rId7" Type="http://schemas.openxmlformats.org/officeDocument/2006/relationships/image" Target="../media/image177.wmf"/><Relationship Id="rId2" Type="http://schemas.openxmlformats.org/officeDocument/2006/relationships/image" Target="../media/image172.wmf"/><Relationship Id="rId1" Type="http://schemas.openxmlformats.org/officeDocument/2006/relationships/image" Target="../media/image171.wmf"/><Relationship Id="rId6" Type="http://schemas.openxmlformats.org/officeDocument/2006/relationships/image" Target="../media/image176.wmf"/><Relationship Id="rId5" Type="http://schemas.openxmlformats.org/officeDocument/2006/relationships/image" Target="../media/image175.wmf"/><Relationship Id="rId4" Type="http://schemas.openxmlformats.org/officeDocument/2006/relationships/image" Target="../media/image174.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image" Target="../media/image178.wmf"/><Relationship Id="rId4" Type="http://schemas.openxmlformats.org/officeDocument/2006/relationships/image" Target="../media/image181.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84.wmf"/><Relationship Id="rId2" Type="http://schemas.openxmlformats.org/officeDocument/2006/relationships/image" Target="../media/image183.wmf"/><Relationship Id="rId1" Type="http://schemas.openxmlformats.org/officeDocument/2006/relationships/image" Target="../media/image182.wmf"/><Relationship Id="rId4" Type="http://schemas.openxmlformats.org/officeDocument/2006/relationships/image" Target="../media/image18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image" Target="../media/image42.png"/></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87.wmf"/><Relationship Id="rId1" Type="http://schemas.openxmlformats.org/officeDocument/2006/relationships/image" Target="../media/image186.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90.wmf"/><Relationship Id="rId2" Type="http://schemas.openxmlformats.org/officeDocument/2006/relationships/image" Target="../media/image189.wmf"/><Relationship Id="rId1" Type="http://schemas.openxmlformats.org/officeDocument/2006/relationships/image" Target="../media/image188.wmf"/><Relationship Id="rId4" Type="http://schemas.openxmlformats.org/officeDocument/2006/relationships/image" Target="../media/image191.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92.wmf"/><Relationship Id="rId6" Type="http://schemas.openxmlformats.org/officeDocument/2006/relationships/image" Target="../media/image197.wmf"/><Relationship Id="rId5" Type="http://schemas.openxmlformats.org/officeDocument/2006/relationships/image" Target="../media/image196.wmf"/><Relationship Id="rId4" Type="http://schemas.openxmlformats.org/officeDocument/2006/relationships/image" Target="../media/image195.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00.wmf"/><Relationship Id="rId2" Type="http://schemas.openxmlformats.org/officeDocument/2006/relationships/image" Target="../media/image199.wmf"/><Relationship Id="rId1" Type="http://schemas.openxmlformats.org/officeDocument/2006/relationships/image" Target="../media/image198.wmf"/><Relationship Id="rId4" Type="http://schemas.openxmlformats.org/officeDocument/2006/relationships/image" Target="../media/image201.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07.wmf"/><Relationship Id="rId2" Type="http://schemas.openxmlformats.org/officeDocument/2006/relationships/image" Target="../media/image206.wmf"/><Relationship Id="rId1" Type="http://schemas.openxmlformats.org/officeDocument/2006/relationships/image" Target="../media/image20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png"/><Relationship Id="rId1" Type="http://schemas.openxmlformats.org/officeDocument/2006/relationships/image" Target="../media/image4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7.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FA2ED03F-E788-4597-8475-4449AAE646BF}" type="datetimeFigureOut">
              <a:rPr lang="fr-FR" smtClean="0"/>
              <a:pPr/>
              <a:t>02/11/2020</a:t>
            </a:fld>
            <a:endParaRPr lang="fr-F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43B9639C-F33F-4EE3-8F38-6AD390D06D13}" type="slidenum">
              <a:rPr lang="fr-FR" smtClean="0"/>
              <a:pPr/>
              <a:t>‹N°›</a:t>
            </a:fld>
            <a:endParaRPr lang="fr-FR"/>
          </a:p>
        </p:txBody>
      </p:sp>
    </p:spTree>
    <p:extLst>
      <p:ext uri="{BB962C8B-B14F-4D97-AF65-F5344CB8AC3E}">
        <p14:creationId xmlns:p14="http://schemas.microsoft.com/office/powerpoint/2010/main" val="1405119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43B9639C-F33F-4EE3-8F38-6AD390D06D13}" type="slidenum">
              <a:rPr lang="fr-FR" smtClean="0"/>
              <a:pPr/>
              <a:t>13</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43B9639C-F33F-4EE3-8F38-6AD390D06D13}" type="slidenum">
              <a:rPr lang="fr-FR" smtClean="0"/>
              <a:pPr/>
              <a:t>89</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43B9639C-F33F-4EE3-8F38-6AD390D06D13}" type="slidenum">
              <a:rPr lang="fr-FR" smtClean="0"/>
              <a:pPr/>
              <a:t>120</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43B9639C-F33F-4EE3-8F38-6AD390D06D13}" type="slidenum">
              <a:rPr lang="fr-FR" smtClean="0"/>
              <a:pPr/>
              <a:t>15</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EB5DB6-97E6-4CC4-8E8E-18CA447125F5}" type="slidenum">
              <a:rPr lang="fr-FR"/>
              <a:pPr/>
              <a:t>18</a:t>
            </a:fld>
            <a:endParaRPr lang="fr-F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E6A7FB-55E8-434E-9E76-407859A34363}" type="slidenum">
              <a:rPr lang="fr-FR"/>
              <a:pPr/>
              <a:t>27</a:t>
            </a:fld>
            <a:endParaRPr lang="fr-F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E6A7FB-55E8-434E-9E76-407859A34363}" type="slidenum">
              <a:rPr lang="fr-FR"/>
              <a:pPr/>
              <a:t>28</a:t>
            </a:fld>
            <a:endParaRPr lang="fr-F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43B9639C-F33F-4EE3-8F38-6AD390D06D13}" type="slidenum">
              <a:rPr lang="fr-FR" smtClean="0"/>
              <a:pPr/>
              <a:t>32</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43B9639C-F33F-4EE3-8F38-6AD390D06D13}" type="slidenum">
              <a:rPr lang="fr-FR" smtClean="0"/>
              <a:pPr/>
              <a:t>70</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43B9639C-F33F-4EE3-8F38-6AD390D06D13}" type="slidenum">
              <a:rPr lang="fr-FR" smtClean="0"/>
              <a:pPr/>
              <a:t>81</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43B9639C-F33F-4EE3-8F38-6AD390D06D13}" type="slidenum">
              <a:rPr lang="fr-FR" smtClean="0"/>
              <a:pPr/>
              <a:t>82</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8AA052C2-BA6D-4D40-948C-1C50D5B67AEB}" type="slidenum">
              <a:rPr lang="fr-F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FDE4CF83-6F9E-4053-BCFA-775907BD94F3}" type="slidenum">
              <a:rPr lang="fr-F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B6EF9A75-A7E4-48B9-AAF1-DB2997B08833}" type="slidenum">
              <a:rPr lang="fr-FR"/>
              <a:pPr/>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re. Contenu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quarter" idx="2"/>
          </p:nvPr>
        </p:nvSpPr>
        <p:spPr>
          <a:xfrm>
            <a:off x="4648200" y="1600200"/>
            <a:ext cx="4038600" cy="21859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contenu 4"/>
          <p:cNvSpPr>
            <a:spLocks noGrp="1"/>
          </p:cNvSpPr>
          <p:nvPr>
            <p:ph sz="quarter" idx="3"/>
          </p:nvPr>
        </p:nvSpPr>
        <p:spPr>
          <a:xfrm>
            <a:off x="4648200" y="3938588"/>
            <a:ext cx="4038600" cy="21875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e la date 5"/>
          <p:cNvSpPr>
            <a:spLocks noGrp="1"/>
          </p:cNvSpPr>
          <p:nvPr>
            <p:ph type="dt" sz="half" idx="10"/>
          </p:nvPr>
        </p:nvSpPr>
        <p:spPr>
          <a:xfrm>
            <a:off x="457200" y="6245225"/>
            <a:ext cx="2133600" cy="476250"/>
          </a:xfrm>
        </p:spPr>
        <p:txBody>
          <a:bodyPr/>
          <a:lstStyle>
            <a:lvl1pPr>
              <a:defRPr/>
            </a:lvl1pPr>
          </a:lstStyle>
          <a:p>
            <a:endParaRPr lang="fr-FR"/>
          </a:p>
        </p:txBody>
      </p:sp>
      <p:sp>
        <p:nvSpPr>
          <p:cNvPr id="7" name="Espace réservé du pied de page 6"/>
          <p:cNvSpPr>
            <a:spLocks noGrp="1"/>
          </p:cNvSpPr>
          <p:nvPr>
            <p:ph type="ftr" sz="quarter" idx="11"/>
          </p:nvPr>
        </p:nvSpPr>
        <p:spPr>
          <a:xfrm>
            <a:off x="3124200" y="6245225"/>
            <a:ext cx="2895600" cy="476250"/>
          </a:xfrm>
        </p:spPr>
        <p:txBody>
          <a:bodyPr/>
          <a:lstStyle>
            <a:lvl1pPr>
              <a:defRPr/>
            </a:lvl1pPr>
          </a:lstStyle>
          <a:p>
            <a:endParaRPr lang="fr-FR"/>
          </a:p>
        </p:txBody>
      </p:sp>
      <p:sp>
        <p:nvSpPr>
          <p:cNvPr id="8" name="Espace réservé du numéro de diapositive 7"/>
          <p:cNvSpPr>
            <a:spLocks noGrp="1"/>
          </p:cNvSpPr>
          <p:nvPr>
            <p:ph type="sldNum" sz="quarter" idx="12"/>
          </p:nvPr>
        </p:nvSpPr>
        <p:spPr>
          <a:xfrm>
            <a:off x="6553200" y="6245225"/>
            <a:ext cx="2133600" cy="476250"/>
          </a:xfrm>
        </p:spPr>
        <p:txBody>
          <a:bodyPr/>
          <a:lstStyle>
            <a:lvl1pPr>
              <a:defRPr/>
            </a:lvl1pPr>
          </a:lstStyle>
          <a:p>
            <a:fld id="{B8DEB267-6239-470F-9B85-3FB906583C61}" type="slidenum">
              <a:rPr lang="fr-FR"/>
              <a:pPr/>
              <a:t>‹N°›</a:t>
            </a:fld>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re et 4 contenus">
    <p:spTree>
      <p:nvGrpSpPr>
        <p:cNvPr id="1" name=""/>
        <p:cNvGrpSpPr/>
        <p:nvPr/>
      </p:nvGrpSpPr>
      <p:grpSpPr>
        <a:xfrm>
          <a:off x="0" y="0"/>
          <a:ext cx="0" cy="0"/>
          <a:chOff x="0" y="0"/>
          <a:chExt cx="0" cy="0"/>
        </a:xfrm>
      </p:grpSpPr>
      <p:sp>
        <p:nvSpPr>
          <p:cNvPr id="2" name="Titre 1"/>
          <p:cNvSpPr>
            <a:spLocks noGrp="1"/>
          </p:cNvSpPr>
          <p:nvPr>
            <p:ph type="title" sz="quarter"/>
          </p:nvPr>
        </p:nvSpPr>
        <p:spPr>
          <a:xfrm>
            <a:off x="457200" y="274638"/>
            <a:ext cx="8229600" cy="1143000"/>
          </a:xfrm>
        </p:spPr>
        <p:txBody>
          <a:bodyPr/>
          <a:lstStyle/>
          <a:p>
            <a:r>
              <a:rPr lang="fr-FR"/>
              <a:t>Cliquez pour modifier le style du titre</a:t>
            </a:r>
          </a:p>
        </p:txBody>
      </p:sp>
      <p:sp>
        <p:nvSpPr>
          <p:cNvPr id="3" name="Espace réservé du contenu 2"/>
          <p:cNvSpPr>
            <a:spLocks noGrp="1"/>
          </p:cNvSpPr>
          <p:nvPr>
            <p:ph sz="quarter" idx="1"/>
          </p:nvPr>
        </p:nvSpPr>
        <p:spPr>
          <a:xfrm>
            <a:off x="457200" y="1600200"/>
            <a:ext cx="4038600" cy="21859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quarter" idx="2"/>
          </p:nvPr>
        </p:nvSpPr>
        <p:spPr>
          <a:xfrm>
            <a:off x="4648200" y="1600200"/>
            <a:ext cx="4038600" cy="21859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contenu 4"/>
          <p:cNvSpPr>
            <a:spLocks noGrp="1"/>
          </p:cNvSpPr>
          <p:nvPr>
            <p:ph sz="quarter" idx="3"/>
          </p:nvPr>
        </p:nvSpPr>
        <p:spPr>
          <a:xfrm>
            <a:off x="457200" y="3938588"/>
            <a:ext cx="4038600" cy="21875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contenu 5"/>
          <p:cNvSpPr>
            <a:spLocks noGrp="1"/>
          </p:cNvSpPr>
          <p:nvPr>
            <p:ph sz="quarter" idx="4"/>
          </p:nvPr>
        </p:nvSpPr>
        <p:spPr>
          <a:xfrm>
            <a:off x="4648200" y="3938588"/>
            <a:ext cx="4038600" cy="21875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a:xfrm>
            <a:off x="457200" y="6245225"/>
            <a:ext cx="2133600" cy="476250"/>
          </a:xfrm>
        </p:spPr>
        <p:txBody>
          <a:bodyPr/>
          <a:lstStyle>
            <a:lvl1pPr>
              <a:defRPr/>
            </a:lvl1pPr>
          </a:lstStyle>
          <a:p>
            <a:endParaRPr lang="fr-FR"/>
          </a:p>
        </p:txBody>
      </p:sp>
      <p:sp>
        <p:nvSpPr>
          <p:cNvPr id="8" name="Espace réservé du pied de page 7"/>
          <p:cNvSpPr>
            <a:spLocks noGrp="1"/>
          </p:cNvSpPr>
          <p:nvPr>
            <p:ph type="ftr" sz="quarter" idx="11"/>
          </p:nvPr>
        </p:nvSpPr>
        <p:spPr>
          <a:xfrm>
            <a:off x="3124200" y="6245225"/>
            <a:ext cx="2895600" cy="476250"/>
          </a:xfrm>
        </p:spPr>
        <p:txBody>
          <a:bodyPr/>
          <a:lstStyle>
            <a:lvl1pPr>
              <a:defRPr/>
            </a:lvl1pPr>
          </a:lstStyle>
          <a:p>
            <a:endParaRPr lang="fr-FR"/>
          </a:p>
        </p:txBody>
      </p:sp>
      <p:sp>
        <p:nvSpPr>
          <p:cNvPr id="9" name="Espace réservé du numéro de diapositive 8"/>
          <p:cNvSpPr>
            <a:spLocks noGrp="1"/>
          </p:cNvSpPr>
          <p:nvPr>
            <p:ph type="sldNum" sz="quarter" idx="12"/>
          </p:nvPr>
        </p:nvSpPr>
        <p:spPr>
          <a:xfrm>
            <a:off x="6553200" y="6245225"/>
            <a:ext cx="2133600" cy="476250"/>
          </a:xfrm>
        </p:spPr>
        <p:txBody>
          <a:bodyPr/>
          <a:lstStyle>
            <a:lvl1pPr>
              <a:defRPr/>
            </a:lvl1pPr>
          </a:lstStyle>
          <a:p>
            <a:fld id="{FD67F4A8-C44C-4139-A960-20E72B99B34C}" type="slidenum">
              <a:rPr lang="fr-FR"/>
              <a:pPr/>
              <a:t>‹N°›</a:t>
            </a:fld>
            <a:endParaRPr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457200" y="274638"/>
            <a:ext cx="8229600" cy="58515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3" name="Espace réservé de la date 2"/>
          <p:cNvSpPr>
            <a:spLocks noGrp="1"/>
          </p:cNvSpPr>
          <p:nvPr>
            <p:ph type="dt" sz="half" idx="10"/>
          </p:nvPr>
        </p:nvSpPr>
        <p:spPr>
          <a:xfrm>
            <a:off x="457200" y="6245225"/>
            <a:ext cx="2133600" cy="476250"/>
          </a:xfrm>
        </p:spPr>
        <p:txBody>
          <a:bodyPr/>
          <a:lstStyle>
            <a:lvl1pPr>
              <a:defRPr/>
            </a:lvl1pPr>
          </a:lstStyle>
          <a:p>
            <a:endParaRPr lang="fr-FR"/>
          </a:p>
        </p:txBody>
      </p:sp>
      <p:sp>
        <p:nvSpPr>
          <p:cNvPr id="4" name="Espace réservé du pied de page 3"/>
          <p:cNvSpPr>
            <a:spLocks noGrp="1"/>
          </p:cNvSpPr>
          <p:nvPr>
            <p:ph type="ftr" sz="quarter" idx="11"/>
          </p:nvPr>
        </p:nvSpPr>
        <p:spPr>
          <a:xfrm>
            <a:off x="3124200" y="6245225"/>
            <a:ext cx="2895600" cy="476250"/>
          </a:xfrm>
        </p:spPr>
        <p:txBody>
          <a:bodyPr/>
          <a:lstStyle>
            <a:lvl1pPr>
              <a:defRPr/>
            </a:lvl1pPr>
          </a:lstStyle>
          <a:p>
            <a:endParaRPr lang="fr-FR"/>
          </a:p>
        </p:txBody>
      </p:sp>
      <p:sp>
        <p:nvSpPr>
          <p:cNvPr id="5" name="Espace réservé du numéro de diapositive 4"/>
          <p:cNvSpPr>
            <a:spLocks noGrp="1"/>
          </p:cNvSpPr>
          <p:nvPr>
            <p:ph type="sldNum" sz="quarter" idx="12"/>
          </p:nvPr>
        </p:nvSpPr>
        <p:spPr>
          <a:xfrm>
            <a:off x="6553200" y="6245225"/>
            <a:ext cx="2133600" cy="476250"/>
          </a:xfrm>
        </p:spPr>
        <p:txBody>
          <a:bodyPr/>
          <a:lstStyle>
            <a:lvl1pPr>
              <a:defRPr/>
            </a:lvl1pPr>
          </a:lstStyle>
          <a:p>
            <a:fld id="{AB0FECF4-61A2-4844-AA9E-EBADA02B8C19}" type="slidenum">
              <a:rPr lang="fr-FR"/>
              <a:pPr/>
              <a:t>‹N°›</a:t>
            </a:fld>
            <a:endParaRPr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cSld name="Titre. Texte et image de la bibliothèque">
    <p:spTree>
      <p:nvGrpSpPr>
        <p:cNvPr id="1" name=""/>
        <p:cNvGrpSpPr/>
        <p:nvPr/>
      </p:nvGrpSpPr>
      <p:grpSpPr>
        <a:xfrm>
          <a:off x="0" y="0"/>
          <a:ext cx="0" cy="0"/>
          <a:chOff x="0" y="0"/>
          <a:chExt cx="0" cy="0"/>
        </a:xfrm>
      </p:grpSpPr>
      <p:sp>
        <p:nvSpPr>
          <p:cNvPr id="2" name="Titre 1"/>
          <p:cNvSpPr>
            <a:spLocks noGrp="1"/>
          </p:cNvSpPr>
          <p:nvPr>
            <p:ph type="title"/>
          </p:nvPr>
        </p:nvSpPr>
        <p:spPr>
          <a:xfrm>
            <a:off x="228600" y="457200"/>
            <a:ext cx="7772400" cy="1143000"/>
          </a:xfrm>
        </p:spPr>
        <p:txBody>
          <a:bodyPr/>
          <a:lstStyle/>
          <a:p>
            <a:r>
              <a:rPr lang="fr-FR"/>
              <a:t>Cliquez pour modifier le style du titre</a:t>
            </a:r>
          </a:p>
        </p:txBody>
      </p:sp>
      <p:sp>
        <p:nvSpPr>
          <p:cNvPr id="3" name="Espace réservé du texte 2"/>
          <p:cNvSpPr>
            <a:spLocks noGrp="1"/>
          </p:cNvSpPr>
          <p:nvPr>
            <p:ph type="body" sz="half" idx="1"/>
          </p:nvPr>
        </p:nvSpPr>
        <p:spPr>
          <a:xfrm>
            <a:off x="685800" y="1981200"/>
            <a:ext cx="3810000" cy="4114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image de la bibliothèque 3"/>
          <p:cNvSpPr>
            <a:spLocks noGrp="1"/>
          </p:cNvSpPr>
          <p:nvPr>
            <p:ph type="clipArt" sz="half" idx="2"/>
          </p:nvPr>
        </p:nvSpPr>
        <p:spPr>
          <a:xfrm>
            <a:off x="4648200" y="1981200"/>
            <a:ext cx="3810000" cy="4114800"/>
          </a:xfrm>
        </p:spPr>
        <p:txBody>
          <a:bodyPr/>
          <a:lstStyle/>
          <a:p>
            <a:endParaRPr lang="fr-FR"/>
          </a:p>
        </p:txBody>
      </p:sp>
      <p:sp>
        <p:nvSpPr>
          <p:cNvPr id="5" name="Espace réservé du pied de page 4"/>
          <p:cNvSpPr>
            <a:spLocks noGrp="1"/>
          </p:cNvSpPr>
          <p:nvPr>
            <p:ph type="ftr" sz="quarter" idx="10"/>
          </p:nvPr>
        </p:nvSpPr>
        <p:spPr>
          <a:xfrm>
            <a:off x="3124200" y="6248400"/>
            <a:ext cx="2895600" cy="457200"/>
          </a:xfrm>
        </p:spPr>
        <p:txBody>
          <a:bodyPr/>
          <a:lstStyle>
            <a:lvl1pPr>
              <a:defRPr/>
            </a:lvl1pPr>
          </a:lstStyle>
          <a:p>
            <a:endParaRPr lang="fr-FR"/>
          </a:p>
        </p:txBody>
      </p:sp>
      <p:sp>
        <p:nvSpPr>
          <p:cNvPr id="6" name="Espace réservé du numéro de diapositive 5"/>
          <p:cNvSpPr>
            <a:spLocks noGrp="1"/>
          </p:cNvSpPr>
          <p:nvPr>
            <p:ph type="sldNum" sz="quarter" idx="11"/>
          </p:nvPr>
        </p:nvSpPr>
        <p:spPr>
          <a:xfrm>
            <a:off x="6553200" y="6248400"/>
            <a:ext cx="1905000" cy="457200"/>
          </a:xfrm>
        </p:spPr>
        <p:txBody>
          <a:bodyPr/>
          <a:lstStyle>
            <a:lvl1pPr>
              <a:defRPr/>
            </a:lvl1pPr>
          </a:lstStyle>
          <a:p>
            <a:fld id="{3A956CE1-7513-424A-93FC-DB496D29CE81}" type="slidenum">
              <a:rPr lang="fr-FR"/>
              <a:pPr/>
              <a:t>‹N°›</a:t>
            </a:fld>
            <a:endParaRPr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fr-FR"/>
              <a:t>Modifiez le style du titre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A052C2-BA6D-4D40-948C-1C50D5B67AEB}" type="slidenum">
              <a:rPr lang="fr-FR" smtClean="0"/>
              <a:pPr/>
              <a:t>‹N°›</a:t>
            </a:fld>
            <a:endParaRPr lang="fr-F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D764248-8868-4FDD-A3CF-0398050F3F05}" type="slidenum">
              <a:rPr lang="fr-FR" smtClean="0"/>
              <a:pPr/>
              <a:t>‹N°›</a:t>
            </a:fld>
            <a:endParaRPr lang="fr-FR"/>
          </a:p>
        </p:txBody>
      </p:sp>
      <p:sp>
        <p:nvSpPr>
          <p:cNvPr id="7" name="Title 6"/>
          <p:cNvSpPr>
            <a:spLocks noGrp="1"/>
          </p:cNvSpPr>
          <p:nvPr>
            <p:ph type="title"/>
          </p:nvPr>
        </p:nvSpPr>
        <p:spPr/>
        <p:txBody>
          <a:bodyPr/>
          <a:lstStyle/>
          <a:p>
            <a:r>
              <a:rPr lang="fr-FR"/>
              <a:t>Modifiez le style du titre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A51DAA8-EF9F-4DB6-AF71-D788751A8D94}" type="slidenum">
              <a:rPr lang="fr-FR" smtClean="0"/>
              <a:pPr/>
              <a:t>‹N°›</a:t>
            </a:fld>
            <a:endParaRPr lang="fr-F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5AE43C9-597D-4F3A-9D6E-F28D0A3D771E}" type="slidenum">
              <a:rPr lang="fr-FR" smtClean="0"/>
              <a:pPr/>
              <a:t>‹N°›</a:t>
            </a:fld>
            <a:endParaRPr lang="fr-FR"/>
          </a:p>
        </p:txBody>
      </p:sp>
      <p:sp>
        <p:nvSpPr>
          <p:cNvPr id="9" name="Content Placeholder 8"/>
          <p:cNvSpPr>
            <a:spLocks noGrp="1"/>
          </p:cNvSpPr>
          <p:nvPr>
            <p:ph sz="quarter" idx="13"/>
          </p:nvPr>
        </p:nvSpPr>
        <p:spPr>
          <a:xfrm>
            <a:off x="676655" y="2679192"/>
            <a:ext cx="3822192" cy="34472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1D764248-8868-4FDD-A3CF-0398050F3F05}" type="slidenum">
              <a:rPr lang="fr-FR"/>
              <a:pPr/>
              <a:t>‹N°›</a:t>
            </a:fld>
            <a:endParaRPr lang="fr-F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D472D47-52A0-47A9-B550-6A510EF9FF82}" type="slidenum">
              <a:rPr lang="fr-FR" smtClean="0"/>
              <a:pPr/>
              <a:t>‹N°›</a:t>
            </a:fld>
            <a:endParaRPr lang="fr-F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0E680C8-2747-4002-A8DF-7BD4AB7902E4}" type="slidenum">
              <a:rPr lang="fr-FR" smtClean="0"/>
              <a:pPr/>
              <a:t>‹N°›</a:t>
            </a:fld>
            <a:endParaRPr lang="fr-F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34AE641-315A-4D24-BA31-A9663AC84F29}" type="slidenum">
              <a:rPr lang="fr-FR" smtClean="0"/>
              <a:pPr/>
              <a:t>‹N°›</a:t>
            </a:fld>
            <a:endParaRPr lang="fr-F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8CEC5E3-DEF4-4D01-AF91-2FA3C297F0C6}" type="slidenum">
              <a:rPr lang="fr-FR" smtClean="0"/>
              <a:pPr/>
              <a:t>‹N°›</a:t>
            </a:fld>
            <a:endParaRPr lang="fr-F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fr-FR"/>
              <a:t>Modifiez le style du titre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8B5BB55-D056-44C4-ADCC-A300919E6B6B}" type="slidenum">
              <a:rPr lang="fr-FR" smtClean="0"/>
              <a:pPr/>
              <a:t>‹N°›</a:t>
            </a:fld>
            <a:endParaRPr lang="fr-F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DE4CF83-6F9E-4053-BCFA-775907BD94F3}" type="slidenum">
              <a:rPr lang="fr-FR" smtClean="0"/>
              <a:pPr/>
              <a:t>‹N°›</a:t>
            </a:fld>
            <a:endParaRPr lang="fr-F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6EF9A75-A7E4-48B9-AAF1-DB2997B08833}" type="slidenum">
              <a:rPr lang="fr-FR" smtClean="0"/>
              <a:pPr/>
              <a:t>‹N°›</a:t>
            </a:fld>
            <a:endParaRPr lang="fr-F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AndTwoObj">
  <p:cSld name="Titre. Contenu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quarter" idx="2"/>
          </p:nvPr>
        </p:nvSpPr>
        <p:spPr>
          <a:xfrm>
            <a:off x="4648200" y="1600200"/>
            <a:ext cx="4038600" cy="21859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contenu 4"/>
          <p:cNvSpPr>
            <a:spLocks noGrp="1"/>
          </p:cNvSpPr>
          <p:nvPr>
            <p:ph sz="quarter" idx="3"/>
          </p:nvPr>
        </p:nvSpPr>
        <p:spPr>
          <a:xfrm>
            <a:off x="4648200" y="3938588"/>
            <a:ext cx="4038600" cy="21875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e la date 5"/>
          <p:cNvSpPr>
            <a:spLocks noGrp="1"/>
          </p:cNvSpPr>
          <p:nvPr>
            <p:ph type="dt" sz="half" idx="10"/>
          </p:nvPr>
        </p:nvSpPr>
        <p:spPr>
          <a:xfrm>
            <a:off x="457200" y="6245225"/>
            <a:ext cx="2133600" cy="476250"/>
          </a:xfrm>
        </p:spPr>
        <p:txBody>
          <a:bodyPr/>
          <a:lstStyle>
            <a:lvl1pPr>
              <a:defRPr/>
            </a:lvl1pPr>
          </a:lstStyle>
          <a:p>
            <a:endParaRPr lang="fr-FR"/>
          </a:p>
        </p:txBody>
      </p:sp>
      <p:sp>
        <p:nvSpPr>
          <p:cNvPr id="7" name="Espace réservé du pied de page 6"/>
          <p:cNvSpPr>
            <a:spLocks noGrp="1"/>
          </p:cNvSpPr>
          <p:nvPr>
            <p:ph type="ftr" sz="quarter" idx="11"/>
          </p:nvPr>
        </p:nvSpPr>
        <p:spPr>
          <a:xfrm>
            <a:off x="3124200" y="6245225"/>
            <a:ext cx="2895600" cy="476250"/>
          </a:xfrm>
        </p:spPr>
        <p:txBody>
          <a:bodyPr/>
          <a:lstStyle>
            <a:lvl1pPr>
              <a:defRPr/>
            </a:lvl1pPr>
          </a:lstStyle>
          <a:p>
            <a:endParaRPr lang="fr-FR"/>
          </a:p>
        </p:txBody>
      </p:sp>
      <p:sp>
        <p:nvSpPr>
          <p:cNvPr id="8" name="Espace réservé du numéro de diapositive 7"/>
          <p:cNvSpPr>
            <a:spLocks noGrp="1"/>
          </p:cNvSpPr>
          <p:nvPr>
            <p:ph type="sldNum" sz="quarter" idx="12"/>
          </p:nvPr>
        </p:nvSpPr>
        <p:spPr>
          <a:xfrm>
            <a:off x="6553200" y="6245225"/>
            <a:ext cx="2133600" cy="476250"/>
          </a:xfrm>
        </p:spPr>
        <p:txBody>
          <a:bodyPr/>
          <a:lstStyle>
            <a:lvl1pPr>
              <a:defRPr/>
            </a:lvl1pPr>
          </a:lstStyle>
          <a:p>
            <a:fld id="{B8DEB267-6239-470F-9B85-3FB906583C61}" type="slidenum">
              <a:rPr lang="fr-FR"/>
              <a:pPr/>
              <a:t>‹N°›</a:t>
            </a:fld>
            <a:endParaRPr lang="fr-F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fr-FR"/>
              <a:t>Modifiez le style du titre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A052C2-BA6D-4D40-948C-1C50D5B67AEB}" type="slidenum">
              <a:rPr lang="fr-FR" smtClean="0"/>
              <a:pPr/>
              <a:t>‹N°›</a:t>
            </a:fld>
            <a:endParaRPr lang="fr-F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D764248-8868-4FDD-A3CF-0398050F3F05}" type="slidenum">
              <a:rPr lang="fr-FR" smtClean="0"/>
              <a:pPr/>
              <a:t>‹N°›</a:t>
            </a:fld>
            <a:endParaRPr lang="fr-FR"/>
          </a:p>
        </p:txBody>
      </p:sp>
      <p:sp>
        <p:nvSpPr>
          <p:cNvPr id="7" name="Title 6"/>
          <p:cNvSpPr>
            <a:spLocks noGrp="1"/>
          </p:cNvSpPr>
          <p:nvPr>
            <p:ph type="title"/>
          </p:nvPr>
        </p:nvSpPr>
        <p:spPr/>
        <p:txBody>
          <a:bodyPr/>
          <a:lstStyle/>
          <a:p>
            <a:r>
              <a:rPr lang="fr-FR"/>
              <a:t>Modifiez le style du titre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2A51DAA8-EF9F-4DB6-AF71-D788751A8D94}" type="slidenum">
              <a:rPr lang="fr-FR"/>
              <a:pPr/>
              <a:t>‹N°›</a:t>
            </a:fld>
            <a:endParaRPr lang="fr-F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A51DAA8-EF9F-4DB6-AF71-D788751A8D94}" type="slidenum">
              <a:rPr lang="fr-FR" smtClean="0"/>
              <a:pPr/>
              <a:t>‹N°›</a:t>
            </a:fld>
            <a:endParaRPr lang="fr-F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5AE43C9-597D-4F3A-9D6E-F28D0A3D771E}" type="slidenum">
              <a:rPr lang="fr-FR" smtClean="0"/>
              <a:pPr/>
              <a:t>‹N°›</a:t>
            </a:fld>
            <a:endParaRPr lang="fr-FR"/>
          </a:p>
        </p:txBody>
      </p:sp>
      <p:sp>
        <p:nvSpPr>
          <p:cNvPr id="9" name="Content Placeholder 8"/>
          <p:cNvSpPr>
            <a:spLocks noGrp="1"/>
          </p:cNvSpPr>
          <p:nvPr>
            <p:ph sz="quarter" idx="13"/>
          </p:nvPr>
        </p:nvSpPr>
        <p:spPr>
          <a:xfrm>
            <a:off x="676655" y="2679192"/>
            <a:ext cx="3822192" cy="34472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D472D47-52A0-47A9-B550-6A510EF9FF82}" type="slidenum">
              <a:rPr lang="fr-FR" smtClean="0"/>
              <a:pPr/>
              <a:t>‹N°›</a:t>
            </a:fld>
            <a:endParaRPr lang="fr-F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0E680C8-2747-4002-A8DF-7BD4AB7902E4}" type="slidenum">
              <a:rPr lang="fr-FR" smtClean="0"/>
              <a:pPr/>
              <a:t>‹N°›</a:t>
            </a:fld>
            <a:endParaRPr lang="fr-F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34AE641-315A-4D24-BA31-A9663AC84F29}" type="slidenum">
              <a:rPr lang="fr-FR" smtClean="0"/>
              <a:pPr/>
              <a:t>‹N°›</a:t>
            </a:fld>
            <a:endParaRPr lang="fr-F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8CEC5E3-DEF4-4D01-AF91-2FA3C297F0C6}" type="slidenum">
              <a:rPr lang="fr-FR" smtClean="0"/>
              <a:pPr/>
              <a:t>‹N°›</a:t>
            </a:fld>
            <a:endParaRPr lang="fr-F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fr-FR"/>
              <a:t>Modifiez le style du titre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8B5BB55-D056-44C4-ADCC-A300919E6B6B}" type="slidenum">
              <a:rPr lang="fr-FR" smtClean="0"/>
              <a:pPr/>
              <a:t>‹N°›</a:t>
            </a:fld>
            <a:endParaRPr lang="fr-F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DE4CF83-6F9E-4053-BCFA-775907BD94F3}" type="slidenum">
              <a:rPr lang="fr-FR" smtClean="0"/>
              <a:pPr/>
              <a:t>‹N°›</a:t>
            </a:fld>
            <a:endParaRPr lang="fr-F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6EF9A75-A7E4-48B9-AAF1-DB2997B08833}" type="slidenum">
              <a:rPr lang="fr-FR" smtClean="0"/>
              <a:pPr/>
              <a:t>‹N°›</a:t>
            </a:fld>
            <a:endParaRPr lang="fr-F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AndTwoObj">
  <p:cSld name="Titre. Contenu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quarter" idx="2"/>
          </p:nvPr>
        </p:nvSpPr>
        <p:spPr>
          <a:xfrm>
            <a:off x="4648200" y="1600200"/>
            <a:ext cx="4038600" cy="21859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contenu 4"/>
          <p:cNvSpPr>
            <a:spLocks noGrp="1"/>
          </p:cNvSpPr>
          <p:nvPr>
            <p:ph sz="quarter" idx="3"/>
          </p:nvPr>
        </p:nvSpPr>
        <p:spPr>
          <a:xfrm>
            <a:off x="4648200" y="3938588"/>
            <a:ext cx="4038600" cy="21875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e la date 5"/>
          <p:cNvSpPr>
            <a:spLocks noGrp="1"/>
          </p:cNvSpPr>
          <p:nvPr>
            <p:ph type="dt" sz="half" idx="10"/>
          </p:nvPr>
        </p:nvSpPr>
        <p:spPr>
          <a:xfrm>
            <a:off x="457200" y="6245225"/>
            <a:ext cx="2133600" cy="476250"/>
          </a:xfrm>
        </p:spPr>
        <p:txBody>
          <a:bodyPr/>
          <a:lstStyle>
            <a:lvl1pPr>
              <a:defRPr/>
            </a:lvl1pPr>
          </a:lstStyle>
          <a:p>
            <a:endParaRPr lang="fr-FR"/>
          </a:p>
        </p:txBody>
      </p:sp>
      <p:sp>
        <p:nvSpPr>
          <p:cNvPr id="7" name="Espace réservé du pied de page 6"/>
          <p:cNvSpPr>
            <a:spLocks noGrp="1"/>
          </p:cNvSpPr>
          <p:nvPr>
            <p:ph type="ftr" sz="quarter" idx="11"/>
          </p:nvPr>
        </p:nvSpPr>
        <p:spPr>
          <a:xfrm>
            <a:off x="3124200" y="6245225"/>
            <a:ext cx="2895600" cy="476250"/>
          </a:xfrm>
        </p:spPr>
        <p:txBody>
          <a:bodyPr/>
          <a:lstStyle>
            <a:lvl1pPr>
              <a:defRPr/>
            </a:lvl1pPr>
          </a:lstStyle>
          <a:p>
            <a:endParaRPr lang="fr-FR"/>
          </a:p>
        </p:txBody>
      </p:sp>
      <p:sp>
        <p:nvSpPr>
          <p:cNvPr id="8" name="Espace réservé du numéro de diapositive 7"/>
          <p:cNvSpPr>
            <a:spLocks noGrp="1"/>
          </p:cNvSpPr>
          <p:nvPr>
            <p:ph type="sldNum" sz="quarter" idx="12"/>
          </p:nvPr>
        </p:nvSpPr>
        <p:spPr>
          <a:xfrm>
            <a:off x="6553200" y="6245225"/>
            <a:ext cx="2133600" cy="476250"/>
          </a:xfrm>
        </p:spPr>
        <p:txBody>
          <a:bodyPr/>
          <a:lstStyle>
            <a:lvl1pPr>
              <a:defRPr/>
            </a:lvl1pPr>
          </a:lstStyle>
          <a:p>
            <a:fld id="{B8DEB267-6239-470F-9B85-3FB906583C61}" type="slidenum">
              <a:rPr lang="fr-F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lvl1pPr>
              <a:defRPr/>
            </a:lvl1pPr>
          </a:lstStyle>
          <a:p>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C5AE43C9-597D-4F3A-9D6E-F28D0A3D771E}" type="slidenum">
              <a:rPr lang="fr-F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lvl1pPr>
              <a:defRPr/>
            </a:lvl1pPr>
          </a:lstStyle>
          <a:p>
            <a:endParaRPr lang="fr-FR"/>
          </a:p>
        </p:txBody>
      </p:sp>
      <p:sp>
        <p:nvSpPr>
          <p:cNvPr id="8" name="Espace réservé du pied de page 7"/>
          <p:cNvSpPr>
            <a:spLocks noGrp="1"/>
          </p:cNvSpPr>
          <p:nvPr>
            <p:ph type="ftr" sz="quarter" idx="11"/>
          </p:nvPr>
        </p:nvSpPr>
        <p:spPr/>
        <p:txBody>
          <a:bodyPr/>
          <a:lstStyle>
            <a:lvl1pPr>
              <a:defRPr/>
            </a:lvl1pPr>
          </a:lstStyle>
          <a:p>
            <a:endParaRPr lang="fr-FR"/>
          </a:p>
        </p:txBody>
      </p:sp>
      <p:sp>
        <p:nvSpPr>
          <p:cNvPr id="9" name="Espace réservé du numéro de diapositive 8"/>
          <p:cNvSpPr>
            <a:spLocks noGrp="1"/>
          </p:cNvSpPr>
          <p:nvPr>
            <p:ph type="sldNum" sz="quarter" idx="12"/>
          </p:nvPr>
        </p:nvSpPr>
        <p:spPr/>
        <p:txBody>
          <a:bodyPr/>
          <a:lstStyle>
            <a:lvl1pPr>
              <a:defRPr/>
            </a:lvl1pPr>
          </a:lstStyle>
          <a:p>
            <a:fld id="{DD472D47-52A0-47A9-B550-6A510EF9FF82}" type="slidenum">
              <a:rPr lang="fr-F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lvl1pPr>
              <a:defRPr/>
            </a:lvl1pPr>
          </a:lstStyle>
          <a:p>
            <a:endParaRPr lang="fr-FR"/>
          </a:p>
        </p:txBody>
      </p:sp>
      <p:sp>
        <p:nvSpPr>
          <p:cNvPr id="4" name="Espace réservé du pied de page 3"/>
          <p:cNvSpPr>
            <a:spLocks noGrp="1"/>
          </p:cNvSpPr>
          <p:nvPr>
            <p:ph type="ftr" sz="quarter" idx="11"/>
          </p:nvPr>
        </p:nvSpPr>
        <p:spPr/>
        <p:txBody>
          <a:bodyPr/>
          <a:lstStyle>
            <a:lvl1pPr>
              <a:defRPr/>
            </a:lvl1pPr>
          </a:lstStyle>
          <a:p>
            <a:endParaRPr lang="fr-FR"/>
          </a:p>
        </p:txBody>
      </p:sp>
      <p:sp>
        <p:nvSpPr>
          <p:cNvPr id="5" name="Espace réservé du numéro de diapositive 4"/>
          <p:cNvSpPr>
            <a:spLocks noGrp="1"/>
          </p:cNvSpPr>
          <p:nvPr>
            <p:ph type="sldNum" sz="quarter" idx="12"/>
          </p:nvPr>
        </p:nvSpPr>
        <p:spPr/>
        <p:txBody>
          <a:bodyPr/>
          <a:lstStyle>
            <a:lvl1pPr>
              <a:defRPr/>
            </a:lvl1pPr>
          </a:lstStyle>
          <a:p>
            <a:fld id="{90E680C8-2747-4002-A8DF-7BD4AB7902E4}" type="slidenum">
              <a:rPr lang="fr-F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endParaRPr lang="fr-FR"/>
          </a:p>
        </p:txBody>
      </p:sp>
      <p:sp>
        <p:nvSpPr>
          <p:cNvPr id="3" name="Espace réservé du pied de page 2"/>
          <p:cNvSpPr>
            <a:spLocks noGrp="1"/>
          </p:cNvSpPr>
          <p:nvPr>
            <p:ph type="ftr" sz="quarter" idx="11"/>
          </p:nvPr>
        </p:nvSpPr>
        <p:spPr/>
        <p:txBody>
          <a:bodyPr/>
          <a:lstStyle>
            <a:lvl1pPr>
              <a:defRPr/>
            </a:lvl1pPr>
          </a:lstStyle>
          <a:p>
            <a:endParaRPr lang="fr-FR"/>
          </a:p>
        </p:txBody>
      </p:sp>
      <p:sp>
        <p:nvSpPr>
          <p:cNvPr id="4" name="Espace réservé du numéro de diapositive 3"/>
          <p:cNvSpPr>
            <a:spLocks noGrp="1"/>
          </p:cNvSpPr>
          <p:nvPr>
            <p:ph type="sldNum" sz="quarter" idx="12"/>
          </p:nvPr>
        </p:nvSpPr>
        <p:spPr/>
        <p:txBody>
          <a:bodyPr/>
          <a:lstStyle>
            <a:lvl1pPr>
              <a:defRPr/>
            </a:lvl1pPr>
          </a:lstStyle>
          <a:p>
            <a:fld id="{134AE641-315A-4D24-BA31-A9663AC84F29}" type="slidenum">
              <a:rPr lang="fr-F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F8CEC5E3-DEF4-4D01-AF91-2FA3C297F0C6}" type="slidenum">
              <a:rPr lang="fr-F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68B5BB55-D056-44C4-ADCC-A300919E6B6B}" type="slidenum">
              <a:rPr lang="fr-F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fr-FR"/>
              <a:t>Cliquez pour modifier le style du titre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fr-F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fr-F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F6EDB559-46A4-4111-ACE4-8E7F6A921BB2}" type="slidenum">
              <a:rPr lang="fr-FR"/>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endParaRPr lang="fr-F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fr-F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6EDB559-46A4-4111-ACE4-8E7F6A921BB2}" type="slidenum">
              <a:rPr lang="fr-FR" smtClean="0"/>
              <a:pPr/>
              <a:t>‹N°›</a:t>
            </a:fld>
            <a:endParaRPr lang="fr-F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89" r:id="rId12"/>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endParaRPr lang="fr-F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fr-F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6EDB559-46A4-4111-ACE4-8E7F6A921BB2}" type="slidenum">
              <a:rPr lang="fr-FR" smtClean="0"/>
              <a:pPr/>
              <a:t>‹N°›</a:t>
            </a:fld>
            <a:endParaRPr lang="fr-F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oleObject" Target="../embeddings/oleObject113.bin"/><Relationship Id="rId7" Type="http://schemas.openxmlformats.org/officeDocument/2006/relationships/oleObject" Target="../embeddings/oleObject115.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31.wmf"/><Relationship Id="rId5" Type="http://schemas.openxmlformats.org/officeDocument/2006/relationships/oleObject" Target="../embeddings/oleObject114.bin"/><Relationship Id="rId10" Type="http://schemas.openxmlformats.org/officeDocument/2006/relationships/image" Target="../media/image133.wmf"/><Relationship Id="rId4" Type="http://schemas.openxmlformats.org/officeDocument/2006/relationships/image" Target="../media/image130.wmf"/><Relationship Id="rId9" Type="http://schemas.openxmlformats.org/officeDocument/2006/relationships/oleObject" Target="../embeddings/oleObject116.bin"/></Relationships>
</file>

<file path=ppt/slides/_rels/slide101.x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oleObject" Target="../embeddings/oleObject117.bin"/><Relationship Id="rId7" Type="http://schemas.openxmlformats.org/officeDocument/2006/relationships/oleObject" Target="../embeddings/oleObject119.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35.wmf"/><Relationship Id="rId5" Type="http://schemas.openxmlformats.org/officeDocument/2006/relationships/oleObject" Target="../embeddings/oleObject118.bin"/><Relationship Id="rId4" Type="http://schemas.openxmlformats.org/officeDocument/2006/relationships/image" Target="../media/image134.wmf"/></Relationships>
</file>

<file path=ppt/slides/_rels/slide102.x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oleObject" Target="../embeddings/oleObject120.bin"/><Relationship Id="rId7" Type="http://schemas.openxmlformats.org/officeDocument/2006/relationships/oleObject" Target="../embeddings/oleObject122.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38.wmf"/><Relationship Id="rId5" Type="http://schemas.openxmlformats.org/officeDocument/2006/relationships/oleObject" Target="../embeddings/oleObject121.bin"/><Relationship Id="rId4" Type="http://schemas.openxmlformats.org/officeDocument/2006/relationships/image" Target="../media/image137.wmf"/></Relationships>
</file>

<file path=ppt/slides/_rels/slide103.x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oleObject" Target="../embeddings/oleObject123.bin"/><Relationship Id="rId7" Type="http://schemas.openxmlformats.org/officeDocument/2006/relationships/oleObject" Target="../embeddings/oleObject125.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41.wmf"/><Relationship Id="rId5" Type="http://schemas.openxmlformats.org/officeDocument/2006/relationships/oleObject" Target="../embeddings/oleObject124.bin"/><Relationship Id="rId4" Type="http://schemas.openxmlformats.org/officeDocument/2006/relationships/image" Target="../media/image140.w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7.xml"/><Relationship Id="rId1" Type="http://schemas.openxmlformats.org/officeDocument/2006/relationships/vmlDrawing" Target="../drawings/vmlDrawing37.vml"/><Relationship Id="rId4" Type="http://schemas.openxmlformats.org/officeDocument/2006/relationships/image" Target="../media/image143.wmf"/></Relationships>
</file>

<file path=ppt/slides/_rels/slide105.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8" Type="http://schemas.openxmlformats.org/officeDocument/2006/relationships/image" Target="../media/image146.wmf"/><Relationship Id="rId3" Type="http://schemas.openxmlformats.org/officeDocument/2006/relationships/oleObject" Target="../embeddings/oleObject127.bin"/><Relationship Id="rId7" Type="http://schemas.openxmlformats.org/officeDocument/2006/relationships/oleObject" Target="../embeddings/oleObject129.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145.wmf"/><Relationship Id="rId5" Type="http://schemas.openxmlformats.org/officeDocument/2006/relationships/oleObject" Target="../embeddings/oleObject128.bin"/><Relationship Id="rId4" Type="http://schemas.openxmlformats.org/officeDocument/2006/relationships/image" Target="../media/image136.wmf"/></Relationships>
</file>

<file path=ppt/slides/_rels/slide107.x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oleObject" Target="../embeddings/oleObject130.bin"/><Relationship Id="rId7" Type="http://schemas.openxmlformats.org/officeDocument/2006/relationships/oleObject" Target="../embeddings/oleObject132.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48.wmf"/><Relationship Id="rId5" Type="http://schemas.openxmlformats.org/officeDocument/2006/relationships/oleObject" Target="../embeddings/oleObject131.bin"/><Relationship Id="rId4" Type="http://schemas.openxmlformats.org/officeDocument/2006/relationships/image" Target="../media/image147.wmf"/></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7.xml"/><Relationship Id="rId1" Type="http://schemas.openxmlformats.org/officeDocument/2006/relationships/vmlDrawing" Target="../drawings/vmlDrawing40.vml"/><Relationship Id="rId4" Type="http://schemas.openxmlformats.org/officeDocument/2006/relationships/image" Target="../media/image150.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oleObject" Target="../embeddings/oleObject134.bin"/><Relationship Id="rId7" Type="http://schemas.openxmlformats.org/officeDocument/2006/relationships/oleObject" Target="../embeddings/oleObject136.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52.wmf"/><Relationship Id="rId5" Type="http://schemas.openxmlformats.org/officeDocument/2006/relationships/oleObject" Target="../embeddings/oleObject135.bin"/><Relationship Id="rId4" Type="http://schemas.openxmlformats.org/officeDocument/2006/relationships/image" Target="../media/image151.wmf"/></Relationships>
</file>

<file path=ppt/slides/_rels/slide111.xml.rels><?xml version="1.0" encoding="UTF-8" standalone="yes"?>
<Relationships xmlns="http://schemas.openxmlformats.org/package/2006/relationships"><Relationship Id="rId8" Type="http://schemas.openxmlformats.org/officeDocument/2006/relationships/image" Target="../media/image156.wmf"/><Relationship Id="rId3" Type="http://schemas.openxmlformats.org/officeDocument/2006/relationships/oleObject" Target="../embeddings/oleObject137.bin"/><Relationship Id="rId7" Type="http://schemas.openxmlformats.org/officeDocument/2006/relationships/oleObject" Target="../embeddings/oleObject139.bin"/><Relationship Id="rId12" Type="http://schemas.openxmlformats.org/officeDocument/2006/relationships/image" Target="../media/image158.wmf"/><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155.wmf"/><Relationship Id="rId11" Type="http://schemas.openxmlformats.org/officeDocument/2006/relationships/oleObject" Target="../embeddings/oleObject141.bin"/><Relationship Id="rId5" Type="http://schemas.openxmlformats.org/officeDocument/2006/relationships/oleObject" Target="../embeddings/oleObject138.bin"/><Relationship Id="rId10" Type="http://schemas.openxmlformats.org/officeDocument/2006/relationships/image" Target="../media/image157.wmf"/><Relationship Id="rId4" Type="http://schemas.openxmlformats.org/officeDocument/2006/relationships/image" Target="../media/image154.wmf"/><Relationship Id="rId9" Type="http://schemas.openxmlformats.org/officeDocument/2006/relationships/oleObject" Target="../embeddings/oleObject140.bin"/></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8" Type="http://schemas.openxmlformats.org/officeDocument/2006/relationships/image" Target="../media/image161.wmf"/><Relationship Id="rId3" Type="http://schemas.openxmlformats.org/officeDocument/2006/relationships/oleObject" Target="../embeddings/oleObject142.bin"/><Relationship Id="rId7" Type="http://schemas.openxmlformats.org/officeDocument/2006/relationships/oleObject" Target="../embeddings/oleObject144.bin"/><Relationship Id="rId12" Type="http://schemas.openxmlformats.org/officeDocument/2006/relationships/image" Target="../media/image163.wmf"/><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160.wmf"/><Relationship Id="rId11" Type="http://schemas.openxmlformats.org/officeDocument/2006/relationships/oleObject" Target="../embeddings/oleObject146.bin"/><Relationship Id="rId5" Type="http://schemas.openxmlformats.org/officeDocument/2006/relationships/oleObject" Target="../embeddings/oleObject143.bin"/><Relationship Id="rId10" Type="http://schemas.openxmlformats.org/officeDocument/2006/relationships/image" Target="../media/image162.wmf"/><Relationship Id="rId4" Type="http://schemas.openxmlformats.org/officeDocument/2006/relationships/image" Target="../media/image159.wmf"/><Relationship Id="rId9" Type="http://schemas.openxmlformats.org/officeDocument/2006/relationships/oleObject" Target="../embeddings/oleObject145.bin"/></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147.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165.wmf"/><Relationship Id="rId5" Type="http://schemas.openxmlformats.org/officeDocument/2006/relationships/oleObject" Target="../embeddings/oleObject148.bin"/><Relationship Id="rId4" Type="http://schemas.openxmlformats.org/officeDocument/2006/relationships/image" Target="../media/image164.wmf"/></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8" Type="http://schemas.openxmlformats.org/officeDocument/2006/relationships/image" Target="../media/image168.wmf"/><Relationship Id="rId3" Type="http://schemas.openxmlformats.org/officeDocument/2006/relationships/oleObject" Target="../embeddings/oleObject149.bin"/><Relationship Id="rId7" Type="http://schemas.openxmlformats.org/officeDocument/2006/relationships/oleObject" Target="../embeddings/oleObject151.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167.wmf"/><Relationship Id="rId5" Type="http://schemas.openxmlformats.org/officeDocument/2006/relationships/oleObject" Target="../embeddings/oleObject150.bin"/><Relationship Id="rId10" Type="http://schemas.openxmlformats.org/officeDocument/2006/relationships/image" Target="../media/image169.wmf"/><Relationship Id="rId4" Type="http://schemas.openxmlformats.org/officeDocument/2006/relationships/image" Target="../media/image166.wmf"/><Relationship Id="rId9" Type="http://schemas.openxmlformats.org/officeDocument/2006/relationships/oleObject" Target="../embeddings/oleObject152.bin"/></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7.xml"/><Relationship Id="rId1" Type="http://schemas.openxmlformats.org/officeDocument/2006/relationships/vmlDrawing" Target="../drawings/vmlDrawing46.vml"/><Relationship Id="rId4" Type="http://schemas.openxmlformats.org/officeDocument/2006/relationships/image" Target="../media/image170.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8" Type="http://schemas.openxmlformats.org/officeDocument/2006/relationships/oleObject" Target="../embeddings/oleObject156.bin"/><Relationship Id="rId13" Type="http://schemas.openxmlformats.org/officeDocument/2006/relationships/image" Target="../media/image175.wmf"/><Relationship Id="rId3" Type="http://schemas.openxmlformats.org/officeDocument/2006/relationships/notesSlide" Target="../notesSlides/notesSlide11.xml"/><Relationship Id="rId7" Type="http://schemas.openxmlformats.org/officeDocument/2006/relationships/image" Target="../media/image172.wmf"/><Relationship Id="rId12" Type="http://schemas.openxmlformats.org/officeDocument/2006/relationships/oleObject" Target="../embeddings/oleObject158.bin"/><Relationship Id="rId17" Type="http://schemas.openxmlformats.org/officeDocument/2006/relationships/image" Target="../media/image177.wmf"/><Relationship Id="rId2" Type="http://schemas.openxmlformats.org/officeDocument/2006/relationships/slideLayout" Target="../slideLayouts/slideLayout7.xml"/><Relationship Id="rId16" Type="http://schemas.openxmlformats.org/officeDocument/2006/relationships/oleObject" Target="../embeddings/oleObject160.bin"/><Relationship Id="rId1" Type="http://schemas.openxmlformats.org/officeDocument/2006/relationships/vmlDrawing" Target="../drawings/vmlDrawing47.vml"/><Relationship Id="rId6" Type="http://schemas.openxmlformats.org/officeDocument/2006/relationships/oleObject" Target="../embeddings/oleObject155.bin"/><Relationship Id="rId11" Type="http://schemas.openxmlformats.org/officeDocument/2006/relationships/image" Target="../media/image174.wmf"/><Relationship Id="rId5" Type="http://schemas.openxmlformats.org/officeDocument/2006/relationships/image" Target="../media/image171.wmf"/><Relationship Id="rId15" Type="http://schemas.openxmlformats.org/officeDocument/2006/relationships/image" Target="../media/image176.wmf"/><Relationship Id="rId10" Type="http://schemas.openxmlformats.org/officeDocument/2006/relationships/oleObject" Target="../embeddings/oleObject157.bin"/><Relationship Id="rId4" Type="http://schemas.openxmlformats.org/officeDocument/2006/relationships/oleObject" Target="../embeddings/oleObject154.bin"/><Relationship Id="rId9" Type="http://schemas.openxmlformats.org/officeDocument/2006/relationships/image" Target="../media/image173.wmf"/><Relationship Id="rId14" Type="http://schemas.openxmlformats.org/officeDocument/2006/relationships/oleObject" Target="../embeddings/oleObject159.bin"/></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8" Type="http://schemas.openxmlformats.org/officeDocument/2006/relationships/image" Target="../media/image180.wmf"/><Relationship Id="rId3" Type="http://schemas.openxmlformats.org/officeDocument/2006/relationships/oleObject" Target="../embeddings/oleObject161.bin"/><Relationship Id="rId7" Type="http://schemas.openxmlformats.org/officeDocument/2006/relationships/oleObject" Target="../embeddings/oleObject163.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179.wmf"/><Relationship Id="rId5" Type="http://schemas.openxmlformats.org/officeDocument/2006/relationships/oleObject" Target="../embeddings/oleObject162.bin"/><Relationship Id="rId10" Type="http://schemas.openxmlformats.org/officeDocument/2006/relationships/image" Target="../media/image181.wmf"/><Relationship Id="rId4" Type="http://schemas.openxmlformats.org/officeDocument/2006/relationships/image" Target="../media/image178.wmf"/><Relationship Id="rId9" Type="http://schemas.openxmlformats.org/officeDocument/2006/relationships/oleObject" Target="../embeddings/oleObject164.bin"/></Relationships>
</file>

<file path=ppt/slides/_rels/slide124.xml.rels><?xml version="1.0" encoding="UTF-8" standalone="yes"?>
<Relationships xmlns="http://schemas.openxmlformats.org/package/2006/relationships"><Relationship Id="rId8" Type="http://schemas.openxmlformats.org/officeDocument/2006/relationships/image" Target="../media/image184.wmf"/><Relationship Id="rId3" Type="http://schemas.openxmlformats.org/officeDocument/2006/relationships/oleObject" Target="../embeddings/oleObject165.bin"/><Relationship Id="rId7" Type="http://schemas.openxmlformats.org/officeDocument/2006/relationships/oleObject" Target="../embeddings/oleObject167.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183.wmf"/><Relationship Id="rId5" Type="http://schemas.openxmlformats.org/officeDocument/2006/relationships/oleObject" Target="../embeddings/oleObject166.bin"/><Relationship Id="rId10" Type="http://schemas.openxmlformats.org/officeDocument/2006/relationships/image" Target="../media/image185.wmf"/><Relationship Id="rId4" Type="http://schemas.openxmlformats.org/officeDocument/2006/relationships/image" Target="../media/image182.wmf"/><Relationship Id="rId9" Type="http://schemas.openxmlformats.org/officeDocument/2006/relationships/oleObject" Target="../embeddings/oleObject168.bin"/></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169.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187.wmf"/><Relationship Id="rId5" Type="http://schemas.openxmlformats.org/officeDocument/2006/relationships/oleObject" Target="../embeddings/oleObject170.bin"/><Relationship Id="rId4" Type="http://schemas.openxmlformats.org/officeDocument/2006/relationships/image" Target="../media/image186.wmf"/></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8" Type="http://schemas.openxmlformats.org/officeDocument/2006/relationships/image" Target="../media/image190.wmf"/><Relationship Id="rId3" Type="http://schemas.openxmlformats.org/officeDocument/2006/relationships/oleObject" Target="../embeddings/oleObject171.bin"/><Relationship Id="rId7" Type="http://schemas.openxmlformats.org/officeDocument/2006/relationships/oleObject" Target="../embeddings/oleObject173.bin"/><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189.wmf"/><Relationship Id="rId5" Type="http://schemas.openxmlformats.org/officeDocument/2006/relationships/oleObject" Target="../embeddings/oleObject172.bin"/><Relationship Id="rId10" Type="http://schemas.openxmlformats.org/officeDocument/2006/relationships/image" Target="../media/image191.wmf"/><Relationship Id="rId4" Type="http://schemas.openxmlformats.org/officeDocument/2006/relationships/image" Target="../media/image188.wmf"/><Relationship Id="rId9" Type="http://schemas.openxmlformats.org/officeDocument/2006/relationships/oleObject" Target="../embeddings/oleObject174.bin"/></Relationships>
</file>

<file path=ppt/slides/_rels/slide129.xml.rels><?xml version="1.0" encoding="UTF-8" standalone="yes"?>
<Relationships xmlns="http://schemas.openxmlformats.org/package/2006/relationships"><Relationship Id="rId8" Type="http://schemas.openxmlformats.org/officeDocument/2006/relationships/image" Target="../media/image194.wmf"/><Relationship Id="rId13" Type="http://schemas.openxmlformats.org/officeDocument/2006/relationships/oleObject" Target="../embeddings/oleObject180.bin"/><Relationship Id="rId3" Type="http://schemas.openxmlformats.org/officeDocument/2006/relationships/oleObject" Target="../embeddings/oleObject175.bin"/><Relationship Id="rId7" Type="http://schemas.openxmlformats.org/officeDocument/2006/relationships/oleObject" Target="../embeddings/oleObject177.bin"/><Relationship Id="rId12" Type="http://schemas.openxmlformats.org/officeDocument/2006/relationships/image" Target="../media/image196.wmf"/><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193.wmf"/><Relationship Id="rId11" Type="http://schemas.openxmlformats.org/officeDocument/2006/relationships/oleObject" Target="../embeddings/oleObject179.bin"/><Relationship Id="rId5" Type="http://schemas.openxmlformats.org/officeDocument/2006/relationships/oleObject" Target="../embeddings/oleObject176.bin"/><Relationship Id="rId10" Type="http://schemas.openxmlformats.org/officeDocument/2006/relationships/image" Target="../media/image195.wmf"/><Relationship Id="rId4" Type="http://schemas.openxmlformats.org/officeDocument/2006/relationships/image" Target="../media/image192.wmf"/><Relationship Id="rId9" Type="http://schemas.openxmlformats.org/officeDocument/2006/relationships/oleObject" Target="../embeddings/oleObject178.bin"/><Relationship Id="rId14" Type="http://schemas.openxmlformats.org/officeDocument/2006/relationships/image" Target="../media/image197.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8" Type="http://schemas.openxmlformats.org/officeDocument/2006/relationships/image" Target="../media/image200.wmf"/><Relationship Id="rId3" Type="http://schemas.openxmlformats.org/officeDocument/2006/relationships/oleObject" Target="../embeddings/oleObject181.bin"/><Relationship Id="rId7" Type="http://schemas.openxmlformats.org/officeDocument/2006/relationships/oleObject" Target="../embeddings/oleObject183.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199.wmf"/><Relationship Id="rId5" Type="http://schemas.openxmlformats.org/officeDocument/2006/relationships/oleObject" Target="../embeddings/oleObject182.bin"/><Relationship Id="rId10" Type="http://schemas.openxmlformats.org/officeDocument/2006/relationships/image" Target="../media/image201.wmf"/><Relationship Id="rId4" Type="http://schemas.openxmlformats.org/officeDocument/2006/relationships/image" Target="../media/image198.wmf"/><Relationship Id="rId9" Type="http://schemas.openxmlformats.org/officeDocument/2006/relationships/oleObject" Target="../embeddings/oleObject184.bin"/></Relationships>
</file>

<file path=ppt/slides/_rels/slide131.xml.rels><?xml version="1.0" encoding="UTF-8" standalone="yes"?>
<Relationships xmlns="http://schemas.openxmlformats.org/package/2006/relationships"><Relationship Id="rId8" Type="http://schemas.openxmlformats.org/officeDocument/2006/relationships/image" Target="../media/image204.wmf"/><Relationship Id="rId3" Type="http://schemas.openxmlformats.org/officeDocument/2006/relationships/oleObject" Target="../embeddings/oleObject185.bin"/><Relationship Id="rId7" Type="http://schemas.openxmlformats.org/officeDocument/2006/relationships/oleObject" Target="../embeddings/oleObject187.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203.wmf"/><Relationship Id="rId5" Type="http://schemas.openxmlformats.org/officeDocument/2006/relationships/oleObject" Target="../embeddings/oleObject186.bin"/><Relationship Id="rId4" Type="http://schemas.openxmlformats.org/officeDocument/2006/relationships/image" Target="../media/image202.wmf"/></Relationships>
</file>

<file path=ppt/slides/_rels/slide132.xml.rels><?xml version="1.0" encoding="UTF-8" standalone="yes"?>
<Relationships xmlns="http://schemas.openxmlformats.org/package/2006/relationships"><Relationship Id="rId8" Type="http://schemas.openxmlformats.org/officeDocument/2006/relationships/image" Target="../media/image207.wmf"/><Relationship Id="rId3" Type="http://schemas.openxmlformats.org/officeDocument/2006/relationships/oleObject" Target="../embeddings/oleObject188.bin"/><Relationship Id="rId7" Type="http://schemas.openxmlformats.org/officeDocument/2006/relationships/oleObject" Target="../embeddings/oleObject190.bin"/><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206.wmf"/><Relationship Id="rId5" Type="http://schemas.openxmlformats.org/officeDocument/2006/relationships/oleObject" Target="../embeddings/oleObject189.bin"/><Relationship Id="rId4" Type="http://schemas.openxmlformats.org/officeDocument/2006/relationships/image" Target="../media/image20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21.wmf"/><Relationship Id="rId18" Type="http://schemas.openxmlformats.org/officeDocument/2006/relationships/oleObject" Target="../embeddings/oleObject8.bin"/><Relationship Id="rId26" Type="http://schemas.openxmlformats.org/officeDocument/2006/relationships/oleObject" Target="../embeddings/oleObject12.bin"/><Relationship Id="rId3" Type="http://schemas.openxmlformats.org/officeDocument/2006/relationships/image" Target="../media/image29.png"/><Relationship Id="rId21" Type="http://schemas.openxmlformats.org/officeDocument/2006/relationships/image" Target="../media/image25.wmf"/><Relationship Id="rId7" Type="http://schemas.openxmlformats.org/officeDocument/2006/relationships/image" Target="../media/image18.wmf"/><Relationship Id="rId12" Type="http://schemas.openxmlformats.org/officeDocument/2006/relationships/oleObject" Target="../embeddings/oleObject5.bin"/><Relationship Id="rId17" Type="http://schemas.openxmlformats.org/officeDocument/2006/relationships/image" Target="../media/image23.wmf"/><Relationship Id="rId25" Type="http://schemas.openxmlformats.org/officeDocument/2006/relationships/image" Target="../media/image27.wmf"/><Relationship Id="rId2" Type="http://schemas.openxmlformats.org/officeDocument/2006/relationships/slideLayout" Target="../slideLayouts/slideLayout13.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0.wmf"/><Relationship Id="rId24" Type="http://schemas.openxmlformats.org/officeDocument/2006/relationships/oleObject" Target="../embeddings/oleObject11.bin"/><Relationship Id="rId5" Type="http://schemas.openxmlformats.org/officeDocument/2006/relationships/image" Target="../media/image17.wmf"/><Relationship Id="rId15" Type="http://schemas.openxmlformats.org/officeDocument/2006/relationships/image" Target="../media/image22.wmf"/><Relationship Id="rId23" Type="http://schemas.openxmlformats.org/officeDocument/2006/relationships/image" Target="../media/image26.wmf"/><Relationship Id="rId10" Type="http://schemas.openxmlformats.org/officeDocument/2006/relationships/oleObject" Target="../embeddings/oleObject4.bin"/><Relationship Id="rId19" Type="http://schemas.openxmlformats.org/officeDocument/2006/relationships/image" Target="../media/image24.wmf"/><Relationship Id="rId4" Type="http://schemas.openxmlformats.org/officeDocument/2006/relationships/oleObject" Target="../embeddings/oleObject1.bin"/><Relationship Id="rId9" Type="http://schemas.openxmlformats.org/officeDocument/2006/relationships/image" Target="../media/image19.wmf"/><Relationship Id="rId14" Type="http://schemas.openxmlformats.org/officeDocument/2006/relationships/oleObject" Target="../embeddings/oleObject6.bin"/><Relationship Id="rId22" Type="http://schemas.openxmlformats.org/officeDocument/2006/relationships/oleObject" Target="../embeddings/oleObject10.bin"/><Relationship Id="rId27" Type="http://schemas.openxmlformats.org/officeDocument/2006/relationships/image" Target="../media/image28.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25.wmf"/><Relationship Id="rId18" Type="http://schemas.openxmlformats.org/officeDocument/2006/relationships/oleObject" Target="../embeddings/oleObject20.bin"/><Relationship Id="rId3" Type="http://schemas.openxmlformats.org/officeDocument/2006/relationships/image" Target="../media/image33.png"/><Relationship Id="rId21" Type="http://schemas.openxmlformats.org/officeDocument/2006/relationships/image" Target="../media/image32.wmf"/><Relationship Id="rId7" Type="http://schemas.openxmlformats.org/officeDocument/2006/relationships/image" Target="../media/image22.wmf"/><Relationship Id="rId12" Type="http://schemas.openxmlformats.org/officeDocument/2006/relationships/oleObject" Target="../embeddings/oleObject17.bin"/><Relationship Id="rId17" Type="http://schemas.openxmlformats.org/officeDocument/2006/relationships/image" Target="../media/image28.wmf"/><Relationship Id="rId2" Type="http://schemas.openxmlformats.org/officeDocument/2006/relationships/slideLayout" Target="../slideLayouts/slideLayout13.xml"/><Relationship Id="rId16" Type="http://schemas.openxmlformats.org/officeDocument/2006/relationships/oleObject" Target="../embeddings/oleObject19.bin"/><Relationship Id="rId20" Type="http://schemas.openxmlformats.org/officeDocument/2006/relationships/oleObject" Target="../embeddings/oleObject21.bin"/><Relationship Id="rId1" Type="http://schemas.openxmlformats.org/officeDocument/2006/relationships/vmlDrawing" Target="../drawings/vmlDrawing2.vml"/><Relationship Id="rId6" Type="http://schemas.openxmlformats.org/officeDocument/2006/relationships/oleObject" Target="../embeddings/oleObject14.bin"/><Relationship Id="rId11" Type="http://schemas.openxmlformats.org/officeDocument/2006/relationships/image" Target="../media/image24.wmf"/><Relationship Id="rId5" Type="http://schemas.openxmlformats.org/officeDocument/2006/relationships/image" Target="../media/image30.wmf"/><Relationship Id="rId15" Type="http://schemas.openxmlformats.org/officeDocument/2006/relationships/image" Target="../media/image26.wmf"/><Relationship Id="rId10" Type="http://schemas.openxmlformats.org/officeDocument/2006/relationships/oleObject" Target="../embeddings/oleObject16.bin"/><Relationship Id="rId19" Type="http://schemas.openxmlformats.org/officeDocument/2006/relationships/image" Target="../media/image31.wmf"/><Relationship Id="rId4" Type="http://schemas.openxmlformats.org/officeDocument/2006/relationships/oleObject" Target="../embeddings/oleObject13.bin"/><Relationship Id="rId9" Type="http://schemas.openxmlformats.org/officeDocument/2006/relationships/image" Target="../media/image23.wmf"/><Relationship Id="rId14" Type="http://schemas.openxmlformats.org/officeDocument/2006/relationships/oleObject" Target="../embeddings/oleObject1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28.bin"/><Relationship Id="rId18" Type="http://schemas.openxmlformats.org/officeDocument/2006/relationships/oleObject" Target="../embeddings/oleObject31.bin"/><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oleObject" Target="../embeddings/oleObject27.bin"/><Relationship Id="rId17" Type="http://schemas.openxmlformats.org/officeDocument/2006/relationships/image" Target="../media/image38.wmf"/><Relationship Id="rId2" Type="http://schemas.openxmlformats.org/officeDocument/2006/relationships/slideLayout" Target="../slideLayouts/slideLayout13.xml"/><Relationship Id="rId16" Type="http://schemas.openxmlformats.org/officeDocument/2006/relationships/oleObject" Target="../embeddings/oleObject30.bin"/><Relationship Id="rId1" Type="http://schemas.openxmlformats.org/officeDocument/2006/relationships/vmlDrawing" Target="../drawings/vmlDrawing3.vml"/><Relationship Id="rId6" Type="http://schemas.openxmlformats.org/officeDocument/2006/relationships/image" Target="../media/image18.wmf"/><Relationship Id="rId11" Type="http://schemas.openxmlformats.org/officeDocument/2006/relationships/oleObject" Target="../embeddings/oleObject26.bin"/><Relationship Id="rId5" Type="http://schemas.openxmlformats.org/officeDocument/2006/relationships/oleObject" Target="../embeddings/oleObject23.bin"/><Relationship Id="rId15" Type="http://schemas.openxmlformats.org/officeDocument/2006/relationships/image" Target="../media/image37.wmf"/><Relationship Id="rId10" Type="http://schemas.openxmlformats.org/officeDocument/2006/relationships/image" Target="../media/image36.wmf"/><Relationship Id="rId19" Type="http://schemas.openxmlformats.org/officeDocument/2006/relationships/image" Target="../media/image39.wmf"/><Relationship Id="rId4" Type="http://schemas.openxmlformats.org/officeDocument/2006/relationships/image" Target="../media/image34.wmf"/><Relationship Id="rId9" Type="http://schemas.openxmlformats.org/officeDocument/2006/relationships/oleObject" Target="../embeddings/oleObject25.bin"/><Relationship Id="rId14" Type="http://schemas.openxmlformats.org/officeDocument/2006/relationships/oleObject" Target="../embeddings/oleObject29.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41.wmf"/><Relationship Id="rId5" Type="http://schemas.openxmlformats.org/officeDocument/2006/relationships/oleObject" Target="../embeddings/oleObject33.bin"/><Relationship Id="rId4" Type="http://schemas.openxmlformats.org/officeDocument/2006/relationships/image" Target="../media/image40.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43.png"/><Relationship Id="rId5" Type="http://schemas.openxmlformats.org/officeDocument/2006/relationships/oleObject" Target="../embeddings/oleObject35.bin"/><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45.png"/><Relationship Id="rId5" Type="http://schemas.openxmlformats.org/officeDocument/2006/relationships/oleObject" Target="../embeddings/oleObject37.bin"/><Relationship Id="rId4" Type="http://schemas.openxmlformats.org/officeDocument/2006/relationships/image" Target="../media/image44.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49.png"/><Relationship Id="rId5" Type="http://schemas.openxmlformats.org/officeDocument/2006/relationships/oleObject" Target="../embeddings/oleObject41.bin"/><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52.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44.bin"/><Relationship Id="rId5" Type="http://schemas.openxmlformats.org/officeDocument/2006/relationships/image" Target="../media/image51.wmf"/><Relationship Id="rId4" Type="http://schemas.openxmlformats.org/officeDocument/2006/relationships/oleObject" Target="../embeddings/oleObject43.bin"/></Relationships>
</file>

<file path=ppt/slides/_rels/slide28.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notesSlide" Target="../notesSlides/notesSlide5.xml"/><Relationship Id="rId7" Type="http://schemas.openxmlformats.org/officeDocument/2006/relationships/image" Target="../media/image54.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46.bin"/><Relationship Id="rId5" Type="http://schemas.openxmlformats.org/officeDocument/2006/relationships/image" Target="../media/image53.wmf"/><Relationship Id="rId4" Type="http://schemas.openxmlformats.org/officeDocument/2006/relationships/oleObject" Target="../embeddings/oleObject45.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56.wmf"/></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image" Target="../media/image58.wmf"/><Relationship Id="rId5" Type="http://schemas.openxmlformats.org/officeDocument/2006/relationships/oleObject" Target="../embeddings/oleObject49.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51.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62.wmf"/><Relationship Id="rId5" Type="http://schemas.openxmlformats.org/officeDocument/2006/relationships/oleObject" Target="../embeddings/oleObject53.bin"/><Relationship Id="rId4" Type="http://schemas.openxmlformats.org/officeDocument/2006/relationships/image" Target="../media/image61.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64.wmf"/></Relationships>
</file>

<file path=ppt/slides/_rels/slide36.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64.wmf"/><Relationship Id="rId5" Type="http://schemas.openxmlformats.org/officeDocument/2006/relationships/oleObject" Target="../embeddings/oleObject57.bin"/><Relationship Id="rId4" Type="http://schemas.openxmlformats.org/officeDocument/2006/relationships/image" Target="../media/image65.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64.wmf"/></Relationships>
</file>

<file path=ppt/slides/_rels/slide41.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72.wmf"/><Relationship Id="rId5" Type="http://schemas.openxmlformats.org/officeDocument/2006/relationships/oleObject" Target="../embeddings/oleObject61.bin"/><Relationship Id="rId4" Type="http://schemas.openxmlformats.org/officeDocument/2006/relationships/image" Target="../media/image71.wmf"/></Relationships>
</file>

<file path=ppt/slides/_rels/slide49.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77.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74.wmf"/><Relationship Id="rId11" Type="http://schemas.openxmlformats.org/officeDocument/2006/relationships/oleObject" Target="../embeddings/oleObject66.bin"/><Relationship Id="rId5" Type="http://schemas.openxmlformats.org/officeDocument/2006/relationships/oleObject" Target="../embeddings/oleObject63.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65.bin"/></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79.wmf"/><Relationship Id="rId5" Type="http://schemas.openxmlformats.org/officeDocument/2006/relationships/oleObject" Target="../embeddings/oleObject68.bin"/><Relationship Id="rId4" Type="http://schemas.openxmlformats.org/officeDocument/2006/relationships/image" Target="../media/image78.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oleObject" Target="../embeddings/oleObject74.bin"/><Relationship Id="rId18" Type="http://schemas.openxmlformats.org/officeDocument/2006/relationships/image" Target="../media/image86.wmf"/><Relationship Id="rId3" Type="http://schemas.openxmlformats.org/officeDocument/2006/relationships/image" Target="../media/image88.jpeg"/><Relationship Id="rId7" Type="http://schemas.openxmlformats.org/officeDocument/2006/relationships/image" Target="../media/image81.wmf"/><Relationship Id="rId12" Type="http://schemas.openxmlformats.org/officeDocument/2006/relationships/image" Target="../media/image83.wmf"/><Relationship Id="rId17" Type="http://schemas.openxmlformats.org/officeDocument/2006/relationships/oleObject" Target="../embeddings/oleObject76.bin"/><Relationship Id="rId2" Type="http://schemas.openxmlformats.org/officeDocument/2006/relationships/slideLayout" Target="../slideLayouts/slideLayout7.xml"/><Relationship Id="rId16" Type="http://schemas.openxmlformats.org/officeDocument/2006/relationships/image" Target="../media/image85.wmf"/><Relationship Id="rId20" Type="http://schemas.openxmlformats.org/officeDocument/2006/relationships/image" Target="../media/image87.wmf"/><Relationship Id="rId1" Type="http://schemas.openxmlformats.org/officeDocument/2006/relationships/vmlDrawing" Target="../drawings/vmlDrawing20.vml"/><Relationship Id="rId6" Type="http://schemas.openxmlformats.org/officeDocument/2006/relationships/oleObject" Target="../embeddings/oleObject70.bin"/><Relationship Id="rId11" Type="http://schemas.openxmlformats.org/officeDocument/2006/relationships/oleObject" Target="../embeddings/oleObject73.bin"/><Relationship Id="rId5" Type="http://schemas.openxmlformats.org/officeDocument/2006/relationships/image" Target="../media/image80.wmf"/><Relationship Id="rId15" Type="http://schemas.openxmlformats.org/officeDocument/2006/relationships/oleObject" Target="../embeddings/oleObject75.bin"/><Relationship Id="rId10" Type="http://schemas.openxmlformats.org/officeDocument/2006/relationships/image" Target="../media/image82.wmf"/><Relationship Id="rId19" Type="http://schemas.openxmlformats.org/officeDocument/2006/relationships/oleObject" Target="../embeddings/oleObject77.bin"/><Relationship Id="rId4" Type="http://schemas.openxmlformats.org/officeDocument/2006/relationships/oleObject" Target="../embeddings/oleObject69.bin"/><Relationship Id="rId9" Type="http://schemas.openxmlformats.org/officeDocument/2006/relationships/oleObject" Target="../embeddings/oleObject72.bin"/><Relationship Id="rId14" Type="http://schemas.openxmlformats.org/officeDocument/2006/relationships/image" Target="../media/image84.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90.wmf"/><Relationship Id="rId2" Type="http://schemas.openxmlformats.org/officeDocument/2006/relationships/slideLayout" Target="../slideLayouts/slideLayout12.xml"/><Relationship Id="rId1" Type="http://schemas.openxmlformats.org/officeDocument/2006/relationships/vmlDrawing" Target="../drawings/vmlDrawing21.vml"/><Relationship Id="rId6" Type="http://schemas.openxmlformats.org/officeDocument/2006/relationships/oleObject" Target="../embeddings/oleObject79.bin"/><Relationship Id="rId5" Type="http://schemas.openxmlformats.org/officeDocument/2006/relationships/image" Target="../media/image89.wmf"/><Relationship Id="rId4" Type="http://schemas.openxmlformats.org/officeDocument/2006/relationships/oleObject" Target="../embeddings/oleObject78.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92.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93.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95.wmf"/><Relationship Id="rId5" Type="http://schemas.openxmlformats.org/officeDocument/2006/relationships/oleObject" Target="../embeddings/oleObject83.bin"/><Relationship Id="rId10" Type="http://schemas.openxmlformats.org/officeDocument/2006/relationships/image" Target="../media/image97.wmf"/><Relationship Id="rId4" Type="http://schemas.openxmlformats.org/officeDocument/2006/relationships/image" Target="../media/image94.wmf"/><Relationship Id="rId9" Type="http://schemas.openxmlformats.org/officeDocument/2006/relationships/oleObject" Target="../embeddings/oleObject85.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00.wmf"/><Relationship Id="rId5" Type="http://schemas.openxmlformats.org/officeDocument/2006/relationships/oleObject" Target="../embeddings/oleObject87.bin"/><Relationship Id="rId4" Type="http://schemas.openxmlformats.org/officeDocument/2006/relationships/image" Target="../media/image99.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13.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02.wmf"/><Relationship Id="rId5" Type="http://schemas.openxmlformats.org/officeDocument/2006/relationships/oleObject" Target="../embeddings/oleObject89.bin"/><Relationship Id="rId4" Type="http://schemas.openxmlformats.org/officeDocument/2006/relationships/image" Target="../media/image101.wmf"/></Relationships>
</file>

<file path=ppt/slides/_rels/slide88.x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oleObject" Target="../embeddings/oleObject95.bin"/><Relationship Id="rId18" Type="http://schemas.openxmlformats.org/officeDocument/2006/relationships/image" Target="../media/image110.wmf"/><Relationship Id="rId3" Type="http://schemas.openxmlformats.org/officeDocument/2006/relationships/oleObject" Target="../embeddings/oleObject90.bin"/><Relationship Id="rId21" Type="http://schemas.openxmlformats.org/officeDocument/2006/relationships/oleObject" Target="../embeddings/oleObject99.bin"/><Relationship Id="rId7" Type="http://schemas.openxmlformats.org/officeDocument/2006/relationships/oleObject" Target="../embeddings/oleObject92.bin"/><Relationship Id="rId12" Type="http://schemas.openxmlformats.org/officeDocument/2006/relationships/image" Target="../media/image107.wmf"/><Relationship Id="rId17" Type="http://schemas.openxmlformats.org/officeDocument/2006/relationships/oleObject" Target="../embeddings/oleObject97.bin"/><Relationship Id="rId2" Type="http://schemas.openxmlformats.org/officeDocument/2006/relationships/slideLayout" Target="../slideLayouts/slideLayout7.xml"/><Relationship Id="rId16" Type="http://schemas.openxmlformats.org/officeDocument/2006/relationships/image" Target="../media/image109.wmf"/><Relationship Id="rId20" Type="http://schemas.openxmlformats.org/officeDocument/2006/relationships/image" Target="../media/image111.wmf"/><Relationship Id="rId1" Type="http://schemas.openxmlformats.org/officeDocument/2006/relationships/vmlDrawing" Target="../drawings/vmlDrawing27.vml"/><Relationship Id="rId6" Type="http://schemas.openxmlformats.org/officeDocument/2006/relationships/image" Target="../media/image104.wmf"/><Relationship Id="rId11" Type="http://schemas.openxmlformats.org/officeDocument/2006/relationships/oleObject" Target="../embeddings/oleObject94.bin"/><Relationship Id="rId5" Type="http://schemas.openxmlformats.org/officeDocument/2006/relationships/oleObject" Target="../embeddings/oleObject91.bin"/><Relationship Id="rId15" Type="http://schemas.openxmlformats.org/officeDocument/2006/relationships/oleObject" Target="../embeddings/oleObject96.bin"/><Relationship Id="rId10" Type="http://schemas.openxmlformats.org/officeDocument/2006/relationships/image" Target="../media/image106.wmf"/><Relationship Id="rId19" Type="http://schemas.openxmlformats.org/officeDocument/2006/relationships/oleObject" Target="../embeddings/oleObject98.bin"/><Relationship Id="rId4" Type="http://schemas.openxmlformats.org/officeDocument/2006/relationships/image" Target="../media/image103.wmf"/><Relationship Id="rId9" Type="http://schemas.openxmlformats.org/officeDocument/2006/relationships/oleObject" Target="../embeddings/oleObject93.bin"/><Relationship Id="rId14" Type="http://schemas.openxmlformats.org/officeDocument/2006/relationships/image" Target="../media/image108.wmf"/><Relationship Id="rId22" Type="http://schemas.openxmlformats.org/officeDocument/2006/relationships/oleObject" Target="../embeddings/oleObject100.bin"/></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1.xml.rels><?xml version="1.0" encoding="UTF-8" standalone="yes"?>
<Relationships xmlns="http://schemas.openxmlformats.org/package/2006/relationships"><Relationship Id="rId3" Type="http://schemas.openxmlformats.org/officeDocument/2006/relationships/image" Target="../media/image113.jpeg"/><Relationship Id="rId2" Type="http://schemas.openxmlformats.org/officeDocument/2006/relationships/image" Target="../media/image112.jpeg"/><Relationship Id="rId1" Type="http://schemas.openxmlformats.org/officeDocument/2006/relationships/slideLayout" Target="../slideLayouts/slideLayout7.xml"/><Relationship Id="rId4" Type="http://schemas.openxmlformats.org/officeDocument/2006/relationships/image" Target="../media/image114.png"/></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16.wmf"/><Relationship Id="rId5" Type="http://schemas.openxmlformats.org/officeDocument/2006/relationships/oleObject" Target="../embeddings/oleObject102.bin"/><Relationship Id="rId4" Type="http://schemas.openxmlformats.org/officeDocument/2006/relationships/image" Target="../media/image115.wmf"/></Relationships>
</file>

<file path=ppt/slides/_rels/slide93.x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oleObject" Target="../embeddings/oleObject103.bin"/><Relationship Id="rId7" Type="http://schemas.openxmlformats.org/officeDocument/2006/relationships/oleObject" Target="../embeddings/oleObject105.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18.wmf"/><Relationship Id="rId5" Type="http://schemas.openxmlformats.org/officeDocument/2006/relationships/oleObject" Target="../embeddings/oleObject104.bin"/><Relationship Id="rId10" Type="http://schemas.openxmlformats.org/officeDocument/2006/relationships/image" Target="../media/image120.wmf"/><Relationship Id="rId4" Type="http://schemas.openxmlformats.org/officeDocument/2006/relationships/image" Target="../media/image117.wmf"/><Relationship Id="rId9" Type="http://schemas.openxmlformats.org/officeDocument/2006/relationships/oleObject" Target="../embeddings/oleObject106.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22.wmf"/><Relationship Id="rId5" Type="http://schemas.openxmlformats.org/officeDocument/2006/relationships/oleObject" Target="../embeddings/oleObject108.bin"/><Relationship Id="rId4" Type="http://schemas.openxmlformats.org/officeDocument/2006/relationships/image" Target="../media/image121.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oleObject" Target="../embeddings/oleObject109.bin"/><Relationship Id="rId7" Type="http://schemas.openxmlformats.org/officeDocument/2006/relationships/oleObject" Target="../embeddings/oleObject111.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24.wmf"/><Relationship Id="rId5" Type="http://schemas.openxmlformats.org/officeDocument/2006/relationships/oleObject" Target="../embeddings/oleObject110.bin"/><Relationship Id="rId4" Type="http://schemas.openxmlformats.org/officeDocument/2006/relationships/image" Target="../media/image123.wmf"/></Relationships>
</file>

<file path=ppt/slides/_rels/slide98.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26.wmf"/><Relationship Id="rId5" Type="http://schemas.openxmlformats.org/officeDocument/2006/relationships/oleObject" Target="../embeddings/oleObject112.bin"/><Relationship Id="rId4" Type="http://schemas.openxmlformats.org/officeDocument/2006/relationships/image" Target="../media/image128.jpeg"/></Relationships>
</file>

<file path=ppt/slides/_rels/slide99.xml.rels><?xml version="1.0" encoding="UTF-8" standalone="yes"?>
<Relationships xmlns="http://schemas.openxmlformats.org/package/2006/relationships"><Relationship Id="rId2" Type="http://schemas.openxmlformats.org/officeDocument/2006/relationships/image" Target="../media/image129.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txBox="1">
            <a:spLocks/>
          </p:cNvSpPr>
          <p:nvPr/>
        </p:nvSpPr>
        <p:spPr>
          <a:xfrm>
            <a:off x="755576" y="2834622"/>
            <a:ext cx="7920880" cy="1458474"/>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500" b="1" dirty="0">
                <a:solidFill>
                  <a:srgbClr val="C00000"/>
                </a:solidFill>
                <a:latin typeface="Elephant" pitchFamily="18" charset="0"/>
                <a:ea typeface="Batang" pitchFamily="18" charset="-127"/>
                <a:cs typeface="Times New Roman" pitchFamily="18" charset="0"/>
              </a:rPr>
              <a:t>Les  Machines à Courant Continu</a:t>
            </a:r>
            <a:endParaRPr lang="fr-FR" sz="4500" b="1" dirty="0">
              <a:solidFill>
                <a:srgbClr val="C00000"/>
              </a:solidFill>
              <a:latin typeface="Elephant"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fr-FR" sz="4500" b="1" dirty="0">
              <a:solidFill>
                <a:schemeClr val="tx1"/>
              </a:solidFill>
              <a:latin typeface="Elephant" pitchFamily="18" charset="0"/>
              <a:ea typeface="Batang" pitchFamily="18" charset="-127"/>
              <a:cs typeface="Times New Roman" pitchFamily="18" charset="0"/>
            </a:endParaRPr>
          </a:p>
        </p:txBody>
      </p:sp>
      <p:sp>
        <p:nvSpPr>
          <p:cNvPr id="4" name="Rectangle 1"/>
          <p:cNvSpPr>
            <a:spLocks noChangeArrowheads="1"/>
          </p:cNvSpPr>
          <p:nvPr/>
        </p:nvSpPr>
        <p:spPr bwMode="auto">
          <a:xfrm>
            <a:off x="478881" y="622429"/>
            <a:ext cx="3373039"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fr-FR" altLang="zh-CN" sz="1200" b="1" u="none" strike="noStrike" cap="none" normalizeH="0" baseline="0" dirty="0">
                <a:ln>
                  <a:noFill/>
                </a:ln>
                <a:solidFill>
                  <a:srgbClr val="FFFF00"/>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Ecole Nationale d’ingénieurs de Gabès </a:t>
            </a:r>
            <a:endParaRPr kumimoji="0" lang="fr-FR" altLang="zh-CN" sz="1200" b="1" u="none" strike="noStrike" cap="none" normalizeH="0" baseline="0" dirty="0">
              <a:ln>
                <a:noFill/>
              </a:ln>
              <a:solidFill>
                <a:srgbClr val="FFFF00"/>
              </a:solidFill>
              <a:effectLst>
                <a:outerShdw blurRad="38100" dist="38100" dir="2700000" algn="tl">
                  <a:srgbClr val="000000">
                    <a:alpha val="43137"/>
                  </a:srgbClr>
                </a:outerShdw>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zh-CN" sz="1200" b="1" u="none" strike="noStrike" cap="none" normalizeH="0" baseline="0" dirty="0">
                <a:ln>
                  <a:noFill/>
                </a:ln>
                <a:solidFill>
                  <a:srgbClr val="FFFF00"/>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Département Génie Electrique-Automatique</a:t>
            </a:r>
            <a:endParaRPr kumimoji="0" lang="fr-FR" altLang="zh-CN" sz="1200" b="1" u="none" strike="noStrike" cap="none" normalizeH="0" baseline="0" dirty="0">
              <a:ln>
                <a:noFill/>
              </a:ln>
              <a:solidFill>
                <a:srgbClr val="FFFF00"/>
              </a:solidFill>
              <a:effectLst>
                <a:outerShdw blurRad="38100" dist="38100" dir="2700000" algn="tl">
                  <a:srgbClr val="000000">
                    <a:alpha val="43137"/>
                  </a:srgbClr>
                </a:outerShdw>
              </a:effectLst>
              <a:latin typeface="Arial" pitchFamily="34" charset="0"/>
              <a:cs typeface="Arial" pitchFamily="34" charset="0"/>
            </a:endParaRPr>
          </a:p>
        </p:txBody>
      </p:sp>
      <p:grpSp>
        <p:nvGrpSpPr>
          <p:cNvPr id="5" name="Groupe 17"/>
          <p:cNvGrpSpPr/>
          <p:nvPr/>
        </p:nvGrpSpPr>
        <p:grpSpPr>
          <a:xfrm>
            <a:off x="7481530" y="586180"/>
            <a:ext cx="1194925" cy="1186636"/>
            <a:chOff x="7286644" y="273221"/>
            <a:chExt cx="777216" cy="782608"/>
          </a:xfrm>
        </p:grpSpPr>
        <p:grpSp>
          <p:nvGrpSpPr>
            <p:cNvPr id="7" name="Groupe 6"/>
            <p:cNvGrpSpPr/>
            <p:nvPr/>
          </p:nvGrpSpPr>
          <p:grpSpPr>
            <a:xfrm>
              <a:off x="7363488" y="273221"/>
              <a:ext cx="594454" cy="492572"/>
              <a:chOff x="8259577" y="749083"/>
              <a:chExt cx="728371" cy="601957"/>
            </a:xfrm>
            <a:solidFill>
              <a:srgbClr val="009900"/>
            </a:solidFill>
          </p:grpSpPr>
          <p:sp>
            <p:nvSpPr>
              <p:cNvPr id="9" name="Hexagone 8"/>
              <p:cNvSpPr/>
              <p:nvPr/>
            </p:nvSpPr>
            <p:spPr>
              <a:xfrm rot="5400000">
                <a:off x="8771949" y="1135040"/>
                <a:ext cx="216000" cy="215999"/>
              </a:xfrm>
              <a:prstGeom prst="hexagon">
                <a:avLst/>
              </a:prstGeom>
              <a:solidFill>
                <a:srgbClr val="92D050"/>
              </a:solidFill>
              <a:ln>
                <a:solidFill>
                  <a:srgbClr val="99FF99"/>
                </a:solidFill>
              </a:ln>
            </p:spPr>
            <p:style>
              <a:lnRef idx="1">
                <a:schemeClr val="accent2"/>
              </a:lnRef>
              <a:fillRef idx="3">
                <a:schemeClr val="accent2"/>
              </a:fillRef>
              <a:effectRef idx="2">
                <a:schemeClr val="accent2"/>
              </a:effectRef>
              <a:fontRef idx="minor">
                <a:schemeClr val="lt1"/>
              </a:fontRef>
            </p:style>
            <p:txBody>
              <a:bodyPr wrap="none" lIns="91440" tIns="45720" rIns="91440" bIns="45720"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sz="30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Euclid" pitchFamily="18" charset="0"/>
                </a:endParaRPr>
              </a:p>
            </p:txBody>
          </p:sp>
          <p:sp>
            <p:nvSpPr>
              <p:cNvPr id="10" name="Hexagone 9"/>
              <p:cNvSpPr/>
              <p:nvPr/>
            </p:nvSpPr>
            <p:spPr>
              <a:xfrm rot="5400000">
                <a:off x="8510171" y="1135040"/>
                <a:ext cx="216000" cy="216000"/>
              </a:xfrm>
              <a:prstGeom prst="hexagon">
                <a:avLst/>
              </a:prstGeom>
              <a:solidFill>
                <a:srgbClr val="92D050"/>
              </a:solidFill>
              <a:ln>
                <a:solidFill>
                  <a:srgbClr val="99FF99"/>
                </a:solidFill>
              </a:ln>
            </p:spPr>
            <p:style>
              <a:lnRef idx="1">
                <a:schemeClr val="accent2"/>
              </a:lnRef>
              <a:fillRef idx="3">
                <a:schemeClr val="accent2"/>
              </a:fillRef>
              <a:effectRef idx="2">
                <a:schemeClr val="accent2"/>
              </a:effectRef>
              <a:fontRef idx="minor">
                <a:schemeClr val="lt1"/>
              </a:fontRef>
            </p:style>
            <p:txBody>
              <a:bodyPr wrap="none" lIns="91440" tIns="45720" rIns="91440" bIns="45720"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sz="30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Euclid" pitchFamily="18" charset="0"/>
                </a:endParaRPr>
              </a:p>
            </p:txBody>
          </p:sp>
          <p:sp>
            <p:nvSpPr>
              <p:cNvPr id="11" name="Hexagone 10"/>
              <p:cNvSpPr/>
              <p:nvPr/>
            </p:nvSpPr>
            <p:spPr>
              <a:xfrm rot="5400000">
                <a:off x="8259576" y="1135006"/>
                <a:ext cx="216000" cy="215998"/>
              </a:xfrm>
              <a:prstGeom prst="hexagon">
                <a:avLst/>
              </a:prstGeom>
              <a:solidFill>
                <a:srgbClr val="92D050"/>
              </a:solidFill>
              <a:ln>
                <a:solidFill>
                  <a:srgbClr val="99FF99"/>
                </a:solidFill>
              </a:ln>
            </p:spPr>
            <p:style>
              <a:lnRef idx="1">
                <a:schemeClr val="accent2"/>
              </a:lnRef>
              <a:fillRef idx="3">
                <a:schemeClr val="accent2"/>
              </a:fillRef>
              <a:effectRef idx="2">
                <a:schemeClr val="accent2"/>
              </a:effectRef>
              <a:fontRef idx="minor">
                <a:schemeClr val="lt1"/>
              </a:fontRef>
            </p:style>
            <p:txBody>
              <a:bodyPr wrap="none" lIns="91440" tIns="45720" rIns="91440" bIns="45720"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sz="30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Euclid" pitchFamily="18" charset="0"/>
                </a:endParaRPr>
              </a:p>
            </p:txBody>
          </p:sp>
          <p:sp>
            <p:nvSpPr>
              <p:cNvPr id="12" name="Hexagone 11"/>
              <p:cNvSpPr/>
              <p:nvPr/>
            </p:nvSpPr>
            <p:spPr>
              <a:xfrm rot="5400000">
                <a:off x="8635819" y="945946"/>
                <a:ext cx="215999" cy="215999"/>
              </a:xfrm>
              <a:prstGeom prst="hexagon">
                <a:avLst/>
              </a:prstGeom>
              <a:solidFill>
                <a:srgbClr val="92D050"/>
              </a:solidFill>
              <a:ln>
                <a:solidFill>
                  <a:srgbClr val="99FF99"/>
                </a:solidFill>
              </a:ln>
            </p:spPr>
            <p:style>
              <a:lnRef idx="1">
                <a:schemeClr val="accent2"/>
              </a:lnRef>
              <a:fillRef idx="3">
                <a:schemeClr val="accent2"/>
              </a:fillRef>
              <a:effectRef idx="2">
                <a:schemeClr val="accent2"/>
              </a:effectRef>
              <a:fontRef idx="minor">
                <a:schemeClr val="lt1"/>
              </a:fontRef>
            </p:style>
            <p:txBody>
              <a:bodyPr wrap="none" lIns="91440" tIns="45720" rIns="91440" bIns="45720"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sz="30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Euclid" pitchFamily="18" charset="0"/>
                </a:endParaRPr>
              </a:p>
            </p:txBody>
          </p:sp>
          <p:sp>
            <p:nvSpPr>
              <p:cNvPr id="13" name="Hexagone 12"/>
              <p:cNvSpPr/>
              <p:nvPr/>
            </p:nvSpPr>
            <p:spPr>
              <a:xfrm rot="5400000">
                <a:off x="8383736" y="938633"/>
                <a:ext cx="216000" cy="216000"/>
              </a:xfrm>
              <a:prstGeom prst="hexagon">
                <a:avLst/>
              </a:prstGeom>
              <a:solidFill>
                <a:srgbClr val="92D050"/>
              </a:solidFill>
              <a:ln>
                <a:solidFill>
                  <a:srgbClr val="99FF99"/>
                </a:solidFill>
              </a:ln>
            </p:spPr>
            <p:style>
              <a:lnRef idx="1">
                <a:schemeClr val="accent2"/>
              </a:lnRef>
              <a:fillRef idx="3">
                <a:schemeClr val="accent2"/>
              </a:fillRef>
              <a:effectRef idx="2">
                <a:schemeClr val="accent2"/>
              </a:effectRef>
              <a:fontRef idx="minor">
                <a:schemeClr val="lt1"/>
              </a:fontRef>
            </p:style>
            <p:txBody>
              <a:bodyPr wrap="none" lIns="91440" tIns="45720" rIns="91440" bIns="45720"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sz="30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Euclid" pitchFamily="18" charset="0"/>
                </a:endParaRPr>
              </a:p>
            </p:txBody>
          </p:sp>
          <p:sp>
            <p:nvSpPr>
              <p:cNvPr id="14" name="Hexagone 13"/>
              <p:cNvSpPr/>
              <p:nvPr/>
            </p:nvSpPr>
            <p:spPr>
              <a:xfrm rot="5400000">
                <a:off x="8521162" y="749083"/>
                <a:ext cx="215999" cy="216000"/>
              </a:xfrm>
              <a:prstGeom prst="hexagon">
                <a:avLst/>
              </a:prstGeom>
              <a:solidFill>
                <a:srgbClr val="92D050"/>
              </a:solidFill>
              <a:ln>
                <a:solidFill>
                  <a:srgbClr val="99FF99"/>
                </a:solidFill>
              </a:ln>
            </p:spPr>
            <p:style>
              <a:lnRef idx="1">
                <a:schemeClr val="accent2"/>
              </a:lnRef>
              <a:fillRef idx="3">
                <a:schemeClr val="accent2"/>
              </a:fillRef>
              <a:effectRef idx="2">
                <a:schemeClr val="accent2"/>
              </a:effectRef>
              <a:fontRef idx="minor">
                <a:schemeClr val="lt1"/>
              </a:fontRef>
            </p:style>
            <p:txBody>
              <a:bodyPr wrap="none" lIns="91440" tIns="45720" rIns="91440" bIns="45720"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sz="30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Euclid" pitchFamily="18" charset="0"/>
                </a:endParaRPr>
              </a:p>
            </p:txBody>
          </p:sp>
        </p:grpSp>
        <p:sp>
          <p:nvSpPr>
            <p:cNvPr id="8" name="Rectangle 4"/>
            <p:cNvSpPr>
              <a:spLocks noChangeArrowheads="1"/>
            </p:cNvSpPr>
            <p:nvPr/>
          </p:nvSpPr>
          <p:spPr bwMode="auto">
            <a:xfrm>
              <a:off x="7286644" y="785794"/>
              <a:ext cx="777216" cy="270035"/>
            </a:xfrm>
            <a:prstGeom prst="rect">
              <a:avLst/>
            </a:prstGeom>
            <a:noFill/>
            <a:ln w="57150" cmpd="thickThin">
              <a:noFill/>
              <a:miter lim="800000"/>
              <a:headEnd/>
              <a:tailEnd/>
            </a:ln>
          </p:spPr>
          <p:txBody>
            <a:bodyPr anchor="ctr"/>
            <a:lstStyle/>
            <a:p>
              <a:pPr algn="ctr" eaLnBrk="0" hangingPunct="0"/>
              <a:r>
                <a:rPr lang="fr-FR" sz="1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ENIG</a:t>
              </a:r>
            </a:p>
          </p:txBody>
        </p:sp>
      </p:grpSp>
      <p:sp>
        <p:nvSpPr>
          <p:cNvPr id="2" name="Rectangle 1"/>
          <p:cNvSpPr/>
          <p:nvPr/>
        </p:nvSpPr>
        <p:spPr>
          <a:xfrm>
            <a:off x="1979712" y="4438853"/>
            <a:ext cx="5442708" cy="369332"/>
          </a:xfrm>
          <a:prstGeom prst="rect">
            <a:avLst/>
          </a:prstGeom>
        </p:spPr>
        <p:txBody>
          <a:bodyPr wrap="square">
            <a:spAutoFit/>
          </a:bodyPr>
          <a:lstStyle/>
          <a:p>
            <a:pPr algn="ctr"/>
            <a:r>
              <a:rPr lang="fr-FR" dirty="0"/>
              <a:t>1</a:t>
            </a:r>
            <a:r>
              <a:rPr lang="fr-FR" baseline="30000" dirty="0"/>
              <a:t>ère</a:t>
            </a:r>
            <a:r>
              <a:rPr lang="fr-FR" dirty="0"/>
              <a:t> A. Génie Electrique – Automatique GEA1 </a:t>
            </a:r>
          </a:p>
        </p:txBody>
      </p:sp>
      <p:sp>
        <p:nvSpPr>
          <p:cNvPr id="15" name="Rectangle 2"/>
          <p:cNvSpPr>
            <a:spLocks noChangeArrowheads="1"/>
          </p:cNvSpPr>
          <p:nvPr/>
        </p:nvSpPr>
        <p:spPr bwMode="auto">
          <a:xfrm>
            <a:off x="251520" y="5164450"/>
            <a:ext cx="5472608" cy="7848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50000"/>
              </a:lnSpc>
              <a:spcBef>
                <a:spcPct val="0"/>
              </a:spcBef>
              <a:spcAft>
                <a:spcPct val="0"/>
              </a:spcAft>
              <a:buClrTx/>
              <a:buSzTx/>
              <a:buFontTx/>
              <a:buNone/>
              <a:tabLst/>
            </a:pPr>
            <a:r>
              <a:rPr kumimoji="0" lang="fr-FR" altLang="zh-CN" sz="1500" b="1" i="0" u="none" strike="noStrike" cap="none" normalizeH="0" baseline="0" dirty="0">
                <a:ln>
                  <a:noFill/>
                </a:ln>
                <a:solidFill>
                  <a:srgbClr val="000000"/>
                </a:solidFill>
                <a:effectLst/>
                <a:latin typeface="Arial" pitchFamily="34" charset="0"/>
                <a:ea typeface="SimSun" pitchFamily="2" charset="-122"/>
                <a:cs typeface="Arial" pitchFamily="34" charset="0"/>
              </a:rPr>
              <a:t>Enseignant : </a:t>
            </a:r>
            <a:r>
              <a:rPr kumimoji="0" lang="fr-FR" altLang="zh-CN" sz="1500" b="0" i="0" u="none" strike="noStrike" cap="none" normalizeH="0" baseline="0" dirty="0">
                <a:ln>
                  <a:noFill/>
                </a:ln>
                <a:solidFill>
                  <a:srgbClr val="000000"/>
                </a:solidFill>
                <a:effectLst/>
                <a:latin typeface="Arial" pitchFamily="34" charset="0"/>
                <a:ea typeface="SimSun" pitchFamily="2" charset="-122"/>
                <a:cs typeface="Arial" pitchFamily="34" charset="0"/>
              </a:rPr>
              <a:t>Dhaoui M.</a:t>
            </a:r>
            <a:endParaRPr kumimoji="0" lang="fr-FR" altLang="zh-CN" sz="1500" b="0" i="0" u="none" strike="noStrike" cap="none" normalizeH="0" baseline="0" dirty="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50000"/>
              </a:lnSpc>
              <a:spcBef>
                <a:spcPct val="0"/>
              </a:spcBef>
              <a:spcAft>
                <a:spcPct val="0"/>
              </a:spcAft>
              <a:buClrTx/>
              <a:buSzTx/>
              <a:buFontTx/>
              <a:buNone/>
              <a:tabLst/>
            </a:pPr>
            <a:r>
              <a:rPr kumimoji="0" lang="fr-FR" altLang="zh-CN" sz="1500" b="0" i="0" u="none" strike="noStrike" cap="none" normalizeH="0" baseline="0" dirty="0">
                <a:ln>
                  <a:noFill/>
                </a:ln>
                <a:solidFill>
                  <a:srgbClr val="000000"/>
                </a:solidFill>
                <a:effectLst/>
                <a:latin typeface="Arial" pitchFamily="34" charset="0"/>
                <a:ea typeface="SimSun" pitchFamily="2" charset="-122"/>
                <a:cs typeface="Arial" pitchFamily="34" charset="0"/>
              </a:rPr>
              <a:t>                       Maitre Assistant à l’ENIG</a:t>
            </a:r>
            <a:endParaRPr kumimoji="0" lang="fr-FR" altLang="zh-CN" sz="1500" b="0" i="0" u="none" strike="noStrike" cap="none" normalizeH="0" baseline="0" dirty="0">
              <a:ln>
                <a:noFill/>
              </a:ln>
              <a:solidFill>
                <a:schemeClr val="tx1"/>
              </a:solidFill>
              <a:effectLst/>
              <a:latin typeface="Arial" pitchFamily="34" charset="0"/>
              <a:cs typeface="Arial" pitchFamily="34" charset="0"/>
            </a:endParaRPr>
          </a:p>
        </p:txBody>
      </p:sp>
      <p:sp>
        <p:nvSpPr>
          <p:cNvPr id="16" name="Rectangle 2"/>
          <p:cNvSpPr>
            <a:spLocks noChangeArrowheads="1"/>
          </p:cNvSpPr>
          <p:nvPr/>
        </p:nvSpPr>
        <p:spPr bwMode="auto">
          <a:xfrm>
            <a:off x="2987824" y="6309320"/>
            <a:ext cx="3312368" cy="3755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50000"/>
              </a:lnSpc>
              <a:spcBef>
                <a:spcPct val="0"/>
              </a:spcBef>
              <a:spcAft>
                <a:spcPct val="0"/>
              </a:spcAft>
              <a:buClrTx/>
              <a:buSzTx/>
              <a:buFontTx/>
              <a:buNone/>
              <a:tabLst/>
            </a:pPr>
            <a:r>
              <a:rPr kumimoji="0" lang="fr-FR" altLang="zh-CN" sz="1400" i="0" u="none" strike="noStrike" cap="none" normalizeH="0" baseline="0" dirty="0">
                <a:ln>
                  <a:noFill/>
                </a:ln>
                <a:solidFill>
                  <a:srgbClr val="000000"/>
                </a:solidFill>
                <a:effectLst/>
                <a:latin typeface="Arial" pitchFamily="34" charset="0"/>
                <a:ea typeface="SimSun" pitchFamily="2" charset="-122"/>
                <a:cs typeface="Arial" pitchFamily="34" charset="0"/>
              </a:rPr>
              <a:t>Année Universitaire 2020 - 2021</a:t>
            </a:r>
            <a:endParaRPr kumimoji="0" lang="fr-FR" altLang="zh-CN" sz="140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49376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7544" y="857232"/>
            <a:ext cx="8352928" cy="3477875"/>
          </a:xfrm>
          <a:prstGeom prst="rect">
            <a:avLst/>
          </a:prstGeom>
        </p:spPr>
        <p:txBody>
          <a:bodyPr wrap="square">
            <a:spAutoFit/>
          </a:bodyPr>
          <a:lstStyle/>
          <a:p>
            <a:pPr marL="266700" indent="-266700">
              <a:buClr>
                <a:srgbClr val="0000FF"/>
              </a:buClr>
              <a:buSzPct val="110000"/>
              <a:buFont typeface="Wingdings" pitchFamily="2" charset="2"/>
              <a:buChar char="§"/>
            </a:pPr>
            <a:r>
              <a:rPr lang="fr-FR" sz="2200" dirty="0"/>
              <a:t>Quel que soit le type de bobinage; l'induit se comporte comme une seule et même bobine entre les balais.</a:t>
            </a:r>
          </a:p>
          <a:p>
            <a:endParaRPr lang="fr-FR" sz="2200" dirty="0"/>
          </a:p>
          <a:p>
            <a:pPr marL="266700" indent="-266700" algn="just">
              <a:buClr>
                <a:srgbClr val="0000FF"/>
              </a:buClr>
              <a:buSzPct val="110000"/>
              <a:buFont typeface="Wingdings" pitchFamily="2" charset="2"/>
              <a:buChar char="§"/>
            </a:pPr>
            <a:r>
              <a:rPr lang="fr-FR" sz="2200" dirty="0"/>
              <a:t>Les balais divise l’induit en (</a:t>
            </a:r>
            <a:r>
              <a:rPr lang="fr-FR" sz="2200" b="1" dirty="0"/>
              <a:t>2a)</a:t>
            </a:r>
            <a:r>
              <a:rPr lang="fr-FR" sz="2200" dirty="0"/>
              <a:t> voies d’enroulement. Si </a:t>
            </a:r>
            <a:r>
              <a:rPr lang="fr-FR" sz="2200" b="1" dirty="0"/>
              <a:t>N</a:t>
            </a:r>
            <a:r>
              <a:rPr lang="fr-FR" sz="2200" dirty="0"/>
              <a:t> le nombre total de conducteurs sur l’induit; chaque voie d’enroulement comporte donc </a:t>
            </a:r>
            <a:r>
              <a:rPr lang="fr-FR" sz="2200" b="1" dirty="0"/>
              <a:t>(N/2a) </a:t>
            </a:r>
            <a:r>
              <a:rPr lang="fr-FR" sz="2200" dirty="0"/>
              <a:t>conducteurs actifs.</a:t>
            </a:r>
          </a:p>
          <a:p>
            <a:pPr algn="just">
              <a:buClr>
                <a:srgbClr val="0000FF"/>
              </a:buClr>
              <a:buSzPct val="110000"/>
              <a:buFont typeface="Wingdings" pitchFamily="2" charset="2"/>
              <a:buChar char="§"/>
            </a:pPr>
            <a:endParaRPr lang="fr-FR" sz="2200" dirty="0"/>
          </a:p>
          <a:p>
            <a:pPr marL="266700" indent="-266700" algn="just">
              <a:buClr>
                <a:srgbClr val="0000FF"/>
              </a:buClr>
              <a:buSzPct val="110000"/>
              <a:buFont typeface="Wingdings" pitchFamily="2" charset="2"/>
              <a:buChar char="§"/>
            </a:pPr>
            <a:r>
              <a:rPr lang="fr-FR" sz="2200" dirty="0"/>
              <a:t>Les voies d’enroulement sont à considérer comme des générateurs identiques montés en parallèle (même f.e.m et même courant </a:t>
            </a:r>
            <a:r>
              <a:rPr lang="fr-FR" sz="2200" b="1" dirty="0">
                <a:latin typeface="Times" pitchFamily="18" charset="0"/>
              </a:rPr>
              <a:t>(I/2a), </a:t>
            </a:r>
            <a:r>
              <a:rPr lang="fr-FR" sz="2200" dirty="0"/>
              <a:t>avec </a:t>
            </a:r>
            <a:r>
              <a:rPr lang="fr-FR" sz="2200" b="1" dirty="0">
                <a:latin typeface="Times"/>
              </a:rPr>
              <a:t>I</a:t>
            </a:r>
            <a:r>
              <a:rPr lang="fr-FR" sz="2200" dirty="0"/>
              <a:t> le courant total de la machine. </a:t>
            </a:r>
          </a:p>
        </p:txBody>
      </p:sp>
      <p:sp>
        <p:nvSpPr>
          <p:cNvPr id="3" name="Rectangle 2"/>
          <p:cNvSpPr/>
          <p:nvPr/>
        </p:nvSpPr>
        <p:spPr>
          <a:xfrm>
            <a:off x="428596" y="285728"/>
            <a:ext cx="4431436" cy="369332"/>
          </a:xfrm>
          <a:prstGeom prst="rect">
            <a:avLst/>
          </a:prstGeom>
        </p:spPr>
        <p:txBody>
          <a:bodyPr wrap="square">
            <a:spAutoFit/>
          </a:bodyPr>
          <a:lstStyle/>
          <a:p>
            <a:r>
              <a:rPr lang="fr-FR" b="1" dirty="0">
                <a:solidFill>
                  <a:srgbClr val="0000FF"/>
                </a:solidFill>
              </a:rPr>
              <a:t>3.2. Conditions vérifiées par l’induit :</a:t>
            </a:r>
            <a:endParaRPr lang="fr-FR"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 Box 42"/>
          <p:cNvSpPr txBox="1">
            <a:spLocks noChangeArrowheads="1"/>
          </p:cNvSpPr>
          <p:nvPr/>
        </p:nvSpPr>
        <p:spPr bwMode="auto">
          <a:xfrm>
            <a:off x="755576" y="1392806"/>
            <a:ext cx="3024336" cy="369332"/>
          </a:xfrm>
          <a:prstGeom prst="rect">
            <a:avLst/>
          </a:prstGeom>
          <a:noFill/>
          <a:ln w="9525">
            <a:noFill/>
            <a:miter lim="800000"/>
            <a:headEnd/>
            <a:tailEnd/>
          </a:ln>
          <a:effectLst/>
        </p:spPr>
        <p:txBody>
          <a:bodyPr wrap="square">
            <a:spAutoFit/>
          </a:bodyPr>
          <a:lstStyle/>
          <a:p>
            <a:pPr>
              <a:spcBef>
                <a:spcPct val="50000"/>
              </a:spcBef>
            </a:pPr>
            <a:r>
              <a:rPr lang="fr-FR" dirty="0">
                <a:latin typeface="Times" pitchFamily="18" charset="0"/>
              </a:rPr>
              <a:t>Au démarrage on a:</a:t>
            </a:r>
            <a:endParaRPr lang="el-GR" dirty="0"/>
          </a:p>
        </p:txBody>
      </p:sp>
      <p:sp>
        <p:nvSpPr>
          <p:cNvPr id="84" name="Text Box 4"/>
          <p:cNvSpPr txBox="1">
            <a:spLocks noChangeArrowheads="1"/>
          </p:cNvSpPr>
          <p:nvPr/>
        </p:nvSpPr>
        <p:spPr bwMode="auto">
          <a:xfrm>
            <a:off x="612130" y="285728"/>
            <a:ext cx="2286016" cy="369332"/>
          </a:xfrm>
          <a:prstGeom prst="rect">
            <a:avLst/>
          </a:prstGeom>
          <a:noFill/>
          <a:ln w="9525">
            <a:noFill/>
            <a:miter lim="800000"/>
            <a:headEnd/>
            <a:tailEnd/>
          </a:ln>
          <a:effectLst/>
        </p:spPr>
        <p:txBody>
          <a:bodyPr wrap="square">
            <a:spAutoFit/>
          </a:bodyPr>
          <a:lstStyle/>
          <a:p>
            <a:pPr>
              <a:spcBef>
                <a:spcPct val="50000"/>
              </a:spcBef>
            </a:pPr>
            <a:r>
              <a:rPr lang="fr-FR" b="1" dirty="0">
                <a:solidFill>
                  <a:srgbClr val="0000FF"/>
                </a:solidFill>
              </a:rPr>
              <a:t>b) Choix de Rh</a:t>
            </a:r>
            <a:r>
              <a:rPr lang="fr-FR" b="1" baseline="-25000" dirty="0">
                <a:solidFill>
                  <a:srgbClr val="0000FF"/>
                </a:solidFill>
              </a:rPr>
              <a:t>d</a:t>
            </a:r>
            <a:endParaRPr lang="el-GR" b="1" baseline="-25000" dirty="0">
              <a:solidFill>
                <a:srgbClr val="0000FF"/>
              </a:solidFill>
            </a:endParaRPr>
          </a:p>
        </p:txBody>
      </p:sp>
      <p:graphicFrame>
        <p:nvGraphicFramePr>
          <p:cNvPr id="523269" name="Object 3"/>
          <p:cNvGraphicFramePr>
            <a:graphicFrameLocks noChangeAspect="1"/>
          </p:cNvGraphicFramePr>
          <p:nvPr/>
        </p:nvGraphicFramePr>
        <p:xfrm>
          <a:off x="1571625" y="1733550"/>
          <a:ext cx="1871663" cy="701675"/>
        </p:xfrm>
        <a:graphic>
          <a:graphicData uri="http://schemas.openxmlformats.org/presentationml/2006/ole">
            <mc:AlternateContent xmlns:mc="http://schemas.openxmlformats.org/markup-compatibility/2006">
              <mc:Choice xmlns:v="urn:schemas-microsoft-com:vml" Requires="v">
                <p:oleObj spid="_x0000_s619602" name="Equation" r:id="rId3" imgW="1016000" imgH="381000" progId="Equation.DSMT4">
                  <p:embed/>
                </p:oleObj>
              </mc:Choice>
              <mc:Fallback>
                <p:oleObj name="Equation" r:id="rId3" imgW="1016000" imgH="381000" progId="Equation.DSMT4">
                  <p:embed/>
                  <p:pic>
                    <p:nvPicPr>
                      <p:cNvPr id="0" name="Picture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25" y="1733550"/>
                        <a:ext cx="1871663" cy="701675"/>
                      </a:xfrm>
                      <a:prstGeom prst="rect">
                        <a:avLst/>
                      </a:prstGeom>
                      <a:solidFill>
                        <a:schemeClr val="bg1"/>
                      </a:solidFill>
                    </p:spPr>
                  </p:pic>
                </p:oleObj>
              </mc:Fallback>
            </mc:AlternateContent>
          </a:graphicData>
        </a:graphic>
      </p:graphicFrame>
      <p:sp>
        <p:nvSpPr>
          <p:cNvPr id="86" name="Text Box 42"/>
          <p:cNvSpPr txBox="1">
            <a:spLocks noChangeArrowheads="1"/>
          </p:cNvSpPr>
          <p:nvPr/>
        </p:nvSpPr>
        <p:spPr bwMode="auto">
          <a:xfrm>
            <a:off x="827584" y="2413478"/>
            <a:ext cx="7776864" cy="1200329"/>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Pour qu’il soit fort, il faut:</a:t>
            </a:r>
          </a:p>
          <a:p>
            <a:pPr>
              <a:spcBef>
                <a:spcPct val="50000"/>
              </a:spcBef>
              <a:buFontTx/>
              <a:buChar char="•"/>
            </a:pPr>
            <a:r>
              <a:rPr lang="fr-FR" dirty="0">
                <a:latin typeface="Times New Roman" pitchFamily="18" charset="0"/>
                <a:cs typeface="Times New Roman" pitchFamily="18" charset="0"/>
              </a:rPr>
              <a:t> Maintenir </a:t>
            </a:r>
            <a:r>
              <a:rPr lang="el-GR" dirty="0">
                <a:latin typeface="Times New Roman" pitchFamily="18" charset="0"/>
                <a:cs typeface="Times New Roman" pitchFamily="18" charset="0"/>
              </a:rPr>
              <a:t>Φ</a:t>
            </a:r>
            <a:r>
              <a:rPr lang="fr-FR" dirty="0">
                <a:latin typeface="Times New Roman" pitchFamily="18" charset="0"/>
                <a:cs typeface="Times New Roman" pitchFamily="18" charset="0"/>
              </a:rPr>
              <a:t> à sa valeur maximale</a:t>
            </a:r>
          </a:p>
          <a:p>
            <a:pPr>
              <a:spcBef>
                <a:spcPct val="50000"/>
              </a:spcBef>
              <a:buFontTx/>
              <a:buChar char="•"/>
            </a:pPr>
            <a:r>
              <a:rPr lang="fr-FR" dirty="0">
                <a:latin typeface="Times New Roman" pitchFamily="18" charset="0"/>
                <a:cs typeface="Times New Roman" pitchFamily="18" charset="0"/>
              </a:rPr>
              <a:t> Admettre un courant supérieur à I</a:t>
            </a:r>
            <a:r>
              <a:rPr lang="fr-FR" baseline="-25000" dirty="0">
                <a:latin typeface="Times New Roman" pitchFamily="18" charset="0"/>
                <a:cs typeface="Times New Roman" pitchFamily="18" charset="0"/>
              </a:rPr>
              <a:t>n</a:t>
            </a:r>
            <a:r>
              <a:rPr lang="fr-FR" dirty="0">
                <a:latin typeface="Times New Roman" pitchFamily="18" charset="0"/>
                <a:cs typeface="Times New Roman" pitchFamily="18" charset="0"/>
              </a:rPr>
              <a:t>, généralement ( </a:t>
            </a:r>
            <a:r>
              <a:rPr lang="fr-FR" b="1" dirty="0" err="1">
                <a:solidFill>
                  <a:srgbClr val="0000FF"/>
                </a:solidFill>
                <a:latin typeface="Times New Roman" pitchFamily="18" charset="0"/>
                <a:cs typeface="Times New Roman" pitchFamily="18" charset="0"/>
              </a:rPr>
              <a:t>I</a:t>
            </a:r>
            <a:r>
              <a:rPr lang="fr-FR" b="1" baseline="-25000" dirty="0" err="1">
                <a:solidFill>
                  <a:srgbClr val="0000FF"/>
                </a:solidFill>
                <a:latin typeface="Times New Roman" pitchFamily="18" charset="0"/>
                <a:cs typeface="Times New Roman" pitchFamily="18" charset="0"/>
              </a:rPr>
              <a:t>dém</a:t>
            </a:r>
            <a:r>
              <a:rPr lang="fr-FR" b="1" dirty="0">
                <a:solidFill>
                  <a:srgbClr val="0000FF"/>
                </a:solidFill>
                <a:latin typeface="Times New Roman" pitchFamily="18" charset="0"/>
                <a:cs typeface="Times New Roman" pitchFamily="18" charset="0"/>
              </a:rPr>
              <a:t> </a:t>
            </a:r>
            <a:r>
              <a:rPr lang="fr-FR" b="1" dirty="0">
                <a:solidFill>
                  <a:srgbClr val="0000FF"/>
                </a:solidFill>
                <a:latin typeface="Times New Roman" pitchFamily="18" charset="0"/>
                <a:cs typeface="Times New Roman" pitchFamily="18" charset="0"/>
                <a:sym typeface="Symbol"/>
              </a:rPr>
              <a:t> [</a:t>
            </a:r>
            <a:r>
              <a:rPr lang="fr-FR" b="1" dirty="0">
                <a:solidFill>
                  <a:srgbClr val="0000FF"/>
                </a:solidFill>
                <a:latin typeface="Times New Roman" pitchFamily="18" charset="0"/>
                <a:cs typeface="Times New Roman" pitchFamily="18" charset="0"/>
              </a:rPr>
              <a:t>1.5 </a:t>
            </a:r>
            <a:r>
              <a:rPr lang="fr-FR" b="1" dirty="0">
                <a:solidFill>
                  <a:srgbClr val="0000FF"/>
                </a:solidFill>
                <a:latin typeface="Times New Roman" pitchFamily="18" charset="0"/>
                <a:cs typeface="Times New Roman" pitchFamily="18" charset="0"/>
                <a:sym typeface="Symbol"/>
              </a:rPr>
              <a:t></a:t>
            </a:r>
            <a:r>
              <a:rPr lang="fr-FR" b="1" dirty="0">
                <a:solidFill>
                  <a:srgbClr val="0000FF"/>
                </a:solidFill>
                <a:latin typeface="Times New Roman" pitchFamily="18" charset="0"/>
                <a:cs typeface="Times New Roman" pitchFamily="18" charset="0"/>
              </a:rPr>
              <a:t> 2.5]. I</a:t>
            </a:r>
            <a:r>
              <a:rPr lang="fr-FR" b="1" baseline="-25000" dirty="0">
                <a:solidFill>
                  <a:srgbClr val="0000FF"/>
                </a:solidFill>
                <a:latin typeface="Times New Roman" pitchFamily="18" charset="0"/>
                <a:cs typeface="Times New Roman" pitchFamily="18" charset="0"/>
              </a:rPr>
              <a:t>n</a:t>
            </a:r>
            <a:r>
              <a:rPr lang="fr-FR" dirty="0">
                <a:latin typeface="Times New Roman" pitchFamily="18" charset="0"/>
                <a:cs typeface="Times New Roman" pitchFamily="18" charset="0"/>
              </a:rPr>
              <a:t>).</a:t>
            </a:r>
          </a:p>
        </p:txBody>
      </p:sp>
      <p:sp>
        <p:nvSpPr>
          <p:cNvPr id="87" name="Text Box 42"/>
          <p:cNvSpPr txBox="1">
            <a:spLocks noChangeArrowheads="1"/>
          </p:cNvSpPr>
          <p:nvPr/>
        </p:nvSpPr>
        <p:spPr bwMode="auto">
          <a:xfrm>
            <a:off x="827584" y="5354449"/>
            <a:ext cx="7776864" cy="646331"/>
          </a:xfrm>
          <a:prstGeom prst="rect">
            <a:avLst/>
          </a:prstGeom>
          <a:noFill/>
          <a:ln w="9525">
            <a:noFill/>
            <a:miter lim="800000"/>
            <a:headEnd/>
            <a:tailEnd/>
          </a:ln>
          <a:effectLst/>
        </p:spPr>
        <p:txBody>
          <a:bodyPr wrap="square">
            <a:spAutoFit/>
          </a:bodyPr>
          <a:lstStyle/>
          <a:p>
            <a:pPr>
              <a:spcBef>
                <a:spcPct val="50000"/>
              </a:spcBef>
            </a:pPr>
            <a:r>
              <a:rPr lang="fr-FR" dirty="0">
                <a:latin typeface="Times" pitchFamily="18" charset="0"/>
              </a:rPr>
              <a:t>Au fur et à mesure que le moteur prend de la vitesse, la f.c.e.m augmente et le courant se stabilise à sa valeur nominale :</a:t>
            </a:r>
          </a:p>
        </p:txBody>
      </p:sp>
      <p:graphicFrame>
        <p:nvGraphicFramePr>
          <p:cNvPr id="88" name="Object 3"/>
          <p:cNvGraphicFramePr>
            <a:graphicFrameLocks noChangeAspect="1"/>
          </p:cNvGraphicFramePr>
          <p:nvPr/>
        </p:nvGraphicFramePr>
        <p:xfrm>
          <a:off x="3343275" y="5965849"/>
          <a:ext cx="1919288" cy="820737"/>
        </p:xfrm>
        <a:graphic>
          <a:graphicData uri="http://schemas.openxmlformats.org/presentationml/2006/ole">
            <mc:AlternateContent xmlns:mc="http://schemas.openxmlformats.org/markup-compatibility/2006">
              <mc:Choice xmlns:v="urn:schemas-microsoft-com:vml" Requires="v">
                <p:oleObj spid="_x0000_s619603" name="Equation" r:id="rId5" imgW="1040948" imgH="444307" progId="Equation.DSMT4">
                  <p:embed/>
                </p:oleObj>
              </mc:Choice>
              <mc:Fallback>
                <p:oleObj name="Equation" r:id="rId5" imgW="1040948" imgH="444307" progId="Equation.DSMT4">
                  <p:embed/>
                  <p:pic>
                    <p:nvPicPr>
                      <p:cNvPr id="0" name="Picture 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3275" y="5965849"/>
                        <a:ext cx="1919288" cy="820737"/>
                      </a:xfrm>
                      <a:prstGeom prst="rect">
                        <a:avLst/>
                      </a:prstGeom>
                      <a:solidFill>
                        <a:schemeClr val="bg1"/>
                      </a:solidFill>
                    </p:spPr>
                  </p:pic>
                </p:oleObj>
              </mc:Fallback>
            </mc:AlternateContent>
          </a:graphicData>
        </a:graphic>
      </p:graphicFrame>
      <p:graphicFrame>
        <p:nvGraphicFramePr>
          <p:cNvPr id="89" name="Object 3"/>
          <p:cNvGraphicFramePr>
            <a:graphicFrameLocks noChangeAspect="1"/>
          </p:cNvGraphicFramePr>
          <p:nvPr/>
        </p:nvGraphicFramePr>
        <p:xfrm>
          <a:off x="3997325" y="1698625"/>
          <a:ext cx="2060575" cy="773113"/>
        </p:xfrm>
        <a:graphic>
          <a:graphicData uri="http://schemas.openxmlformats.org/presentationml/2006/ole">
            <mc:AlternateContent xmlns:mc="http://schemas.openxmlformats.org/markup-compatibility/2006">
              <mc:Choice xmlns:v="urn:schemas-microsoft-com:vml" Requires="v">
                <p:oleObj spid="_x0000_s619604" name="Equation" r:id="rId7" imgW="1117600" imgH="419100" progId="Equation.DSMT4">
                  <p:embed/>
                </p:oleObj>
              </mc:Choice>
              <mc:Fallback>
                <p:oleObj name="Equation" r:id="rId7" imgW="1117600" imgH="419100" progId="Equation.DSMT4">
                  <p:embed/>
                  <p:pic>
                    <p:nvPicPr>
                      <p:cNvPr id="0" name="Picture 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7325" y="1698625"/>
                        <a:ext cx="2060575" cy="773113"/>
                      </a:xfrm>
                      <a:prstGeom prst="rect">
                        <a:avLst/>
                      </a:prstGeom>
                      <a:solidFill>
                        <a:schemeClr val="bg1"/>
                      </a:solidFill>
                    </p:spPr>
                  </p:pic>
                </p:oleObj>
              </mc:Fallback>
            </mc:AlternateContent>
          </a:graphicData>
        </a:graphic>
      </p:graphicFrame>
      <p:sp>
        <p:nvSpPr>
          <p:cNvPr id="90" name="Text Box 42"/>
          <p:cNvSpPr txBox="1">
            <a:spLocks noChangeArrowheads="1"/>
          </p:cNvSpPr>
          <p:nvPr/>
        </p:nvSpPr>
        <p:spPr bwMode="auto">
          <a:xfrm>
            <a:off x="3563888" y="1896862"/>
            <a:ext cx="576064" cy="369332"/>
          </a:xfrm>
          <a:prstGeom prst="rect">
            <a:avLst/>
          </a:prstGeom>
          <a:noFill/>
          <a:ln w="9525">
            <a:noFill/>
            <a:miter lim="800000"/>
            <a:headEnd/>
            <a:tailEnd/>
          </a:ln>
          <a:effectLst/>
        </p:spPr>
        <p:txBody>
          <a:bodyPr wrap="square">
            <a:spAutoFit/>
          </a:bodyPr>
          <a:lstStyle/>
          <a:p>
            <a:pPr>
              <a:spcBef>
                <a:spcPct val="50000"/>
              </a:spcBef>
            </a:pPr>
            <a:r>
              <a:rPr lang="fr-FR" dirty="0">
                <a:latin typeface="Times" pitchFamily="18" charset="0"/>
              </a:rPr>
              <a:t>et</a:t>
            </a:r>
            <a:endParaRPr lang="el-GR" dirty="0"/>
          </a:p>
        </p:txBody>
      </p:sp>
      <p:sp>
        <p:nvSpPr>
          <p:cNvPr id="91" name="Text Box 42"/>
          <p:cNvSpPr txBox="1">
            <a:spLocks noChangeArrowheads="1"/>
          </p:cNvSpPr>
          <p:nvPr/>
        </p:nvSpPr>
        <p:spPr bwMode="auto">
          <a:xfrm>
            <a:off x="870428" y="3714752"/>
            <a:ext cx="7776864" cy="369332"/>
          </a:xfrm>
          <a:prstGeom prst="rect">
            <a:avLst/>
          </a:prstGeom>
          <a:noFill/>
          <a:ln w="9525">
            <a:noFill/>
            <a:miter lim="800000"/>
            <a:headEnd/>
            <a:tailEnd/>
          </a:ln>
          <a:effectLst/>
        </p:spPr>
        <p:txBody>
          <a:bodyPr wrap="square">
            <a:spAutoFit/>
          </a:bodyPr>
          <a:lstStyle/>
          <a:p>
            <a:pPr>
              <a:spcBef>
                <a:spcPct val="50000"/>
              </a:spcBef>
            </a:pPr>
            <a:r>
              <a:rPr lang="fr-FR" dirty="0">
                <a:latin typeface="Times" pitchFamily="18" charset="0"/>
              </a:rPr>
              <a:t>La seconde condition permet de déterminer la valeur du rhéostat de démarrage :</a:t>
            </a:r>
          </a:p>
        </p:txBody>
      </p:sp>
      <p:graphicFrame>
        <p:nvGraphicFramePr>
          <p:cNvPr id="92" name="Object 3"/>
          <p:cNvGraphicFramePr>
            <a:graphicFrameLocks noChangeAspect="1"/>
          </p:cNvGraphicFramePr>
          <p:nvPr/>
        </p:nvGraphicFramePr>
        <p:xfrm>
          <a:off x="2000232" y="4214803"/>
          <a:ext cx="4751387" cy="892175"/>
        </p:xfrm>
        <a:graphic>
          <a:graphicData uri="http://schemas.openxmlformats.org/presentationml/2006/ole">
            <mc:AlternateContent xmlns:mc="http://schemas.openxmlformats.org/markup-compatibility/2006">
              <mc:Choice xmlns:v="urn:schemas-microsoft-com:vml" Requires="v">
                <p:oleObj spid="_x0000_s619605" name="Equation" r:id="rId9" imgW="2578100" imgH="482600" progId="Equation.DSMT4">
                  <p:embed/>
                </p:oleObj>
              </mc:Choice>
              <mc:Fallback>
                <p:oleObj name="Equation" r:id="rId9" imgW="2578100" imgH="482600" progId="Equation.DSMT4">
                  <p:embed/>
                  <p:pic>
                    <p:nvPicPr>
                      <p:cNvPr id="0" name="Picture 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0232" y="4214803"/>
                        <a:ext cx="4751387" cy="892175"/>
                      </a:xfrm>
                      <a:prstGeom prst="rect">
                        <a:avLst/>
                      </a:prstGeom>
                      <a:solidFill>
                        <a:srgbClr val="99CC00"/>
                      </a:solidFill>
                    </p:spPr>
                  </p:pic>
                </p:oleObj>
              </mc:Fallback>
            </mc:AlternateContent>
          </a:graphicData>
        </a:graphic>
      </p:graphicFrame>
      <p:sp>
        <p:nvSpPr>
          <p:cNvPr id="13" name="Text Box 42"/>
          <p:cNvSpPr txBox="1">
            <a:spLocks noChangeArrowheads="1"/>
          </p:cNvSpPr>
          <p:nvPr/>
        </p:nvSpPr>
        <p:spPr bwMode="auto">
          <a:xfrm>
            <a:off x="785786" y="714356"/>
            <a:ext cx="7776864" cy="646331"/>
          </a:xfrm>
          <a:prstGeom prst="rect">
            <a:avLst/>
          </a:prstGeom>
          <a:noFill/>
          <a:ln w="9525">
            <a:noFill/>
            <a:miter lim="800000"/>
            <a:headEnd/>
            <a:tailEnd/>
          </a:ln>
          <a:effectLst/>
        </p:spPr>
        <p:txBody>
          <a:bodyPr wrap="square">
            <a:spAutoFit/>
          </a:bodyPr>
          <a:lstStyle/>
          <a:p>
            <a:pPr>
              <a:spcBef>
                <a:spcPct val="50000"/>
              </a:spcBef>
            </a:pPr>
            <a:r>
              <a:rPr lang="fr-FR" dirty="0">
                <a:latin typeface="Times" pitchFamily="18" charset="0"/>
              </a:rPr>
              <a:t>Pour que le moteur entraîne sa charge, il faut que le couple de démarrage soit supérieur au couple résistant (</a:t>
            </a:r>
            <a:r>
              <a:rPr lang="fr-FR" b="1" i="1" dirty="0">
                <a:latin typeface="Euclid" pitchFamily="18" charset="0"/>
                <a:sym typeface="Symbol"/>
              </a:rPr>
              <a:t></a:t>
            </a:r>
            <a:r>
              <a:rPr lang="fr-FR" b="1" i="1" baseline="-25000" dirty="0" err="1">
                <a:latin typeface="Euclid" pitchFamily="18" charset="0"/>
              </a:rPr>
              <a:t>dem</a:t>
            </a:r>
            <a:r>
              <a:rPr lang="fr-FR" b="1" i="1" dirty="0">
                <a:latin typeface="Euclid" pitchFamily="18" charset="0"/>
              </a:rPr>
              <a:t> &gt; </a:t>
            </a:r>
            <a:r>
              <a:rPr lang="fr-FR" b="1" i="1" dirty="0">
                <a:latin typeface="Euclid" pitchFamily="18" charset="0"/>
                <a:sym typeface="Symbol"/>
              </a:rPr>
              <a:t></a:t>
            </a:r>
            <a:r>
              <a:rPr lang="fr-FR" b="1" i="1" baseline="-25000" dirty="0">
                <a:latin typeface="Euclid" pitchFamily="18" charset="0"/>
              </a:rPr>
              <a:t>r</a:t>
            </a:r>
            <a:r>
              <a:rPr lang="fr-FR" dirty="0">
                <a:latin typeface="Times" pitchFamily="18" charset="0"/>
              </a:rPr>
              <a:t>).</a:t>
            </a:r>
          </a:p>
        </p:txBody>
      </p:sp>
    </p:spTree>
    <p:extLst>
      <p:ext uri="{BB962C8B-B14F-4D97-AF65-F5344CB8AC3E}">
        <p14:creationId xmlns:p14="http://schemas.microsoft.com/office/powerpoint/2010/main" val="64636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
                                        </p:tgtEl>
                                        <p:attrNameLst>
                                          <p:attrName>style.visibility</p:attrName>
                                        </p:attrNameLst>
                                      </p:cBhvr>
                                      <p:to>
                                        <p:strVal val="visible"/>
                                      </p:to>
                                    </p:set>
                                    <p:anim calcmode="lin" valueType="num">
                                      <p:cBhvr additive="base">
                                        <p:cTn id="13" dur="1000" fill="hold"/>
                                        <p:tgtEl>
                                          <p:spTgt spid="83"/>
                                        </p:tgtEl>
                                        <p:attrNameLst>
                                          <p:attrName>ppt_x</p:attrName>
                                        </p:attrNameLst>
                                      </p:cBhvr>
                                      <p:tavLst>
                                        <p:tav tm="0">
                                          <p:val>
                                            <p:strVal val="0-#ppt_w/2"/>
                                          </p:val>
                                        </p:tav>
                                        <p:tav tm="100000">
                                          <p:val>
                                            <p:strVal val="#ppt_x"/>
                                          </p:val>
                                        </p:tav>
                                      </p:tavLst>
                                    </p:anim>
                                    <p:anim calcmode="lin" valueType="num">
                                      <p:cBhvr additive="base">
                                        <p:cTn id="14" dur="10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6" fill="hold" nodeType="clickEffect">
                                  <p:stCondLst>
                                    <p:cond delay="0"/>
                                  </p:stCondLst>
                                  <p:childTnLst>
                                    <p:set>
                                      <p:cBhvr>
                                        <p:cTn id="18" dur="1" fill="hold">
                                          <p:stCondLst>
                                            <p:cond delay="0"/>
                                          </p:stCondLst>
                                        </p:cTn>
                                        <p:tgtEl>
                                          <p:spTgt spid="523269"/>
                                        </p:tgtEl>
                                        <p:attrNameLst>
                                          <p:attrName>style.visibility</p:attrName>
                                        </p:attrNameLst>
                                      </p:cBhvr>
                                      <p:to>
                                        <p:strVal val="visible"/>
                                      </p:to>
                                    </p:set>
                                    <p:animEffect transition="in" filter="barn(inHorizontal)">
                                      <p:cBhvr>
                                        <p:cTn id="19" dur="1000"/>
                                        <p:tgtEl>
                                          <p:spTgt spid="52326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90"/>
                                        </p:tgtEl>
                                        <p:attrNameLst>
                                          <p:attrName>style.visibility</p:attrName>
                                        </p:attrNameLst>
                                      </p:cBhvr>
                                      <p:to>
                                        <p:strVal val="visible"/>
                                      </p:to>
                                    </p:set>
                                    <p:anim calcmode="lin" valueType="num">
                                      <p:cBhvr additive="base">
                                        <p:cTn id="24" dur="1000" fill="hold"/>
                                        <p:tgtEl>
                                          <p:spTgt spid="90"/>
                                        </p:tgtEl>
                                        <p:attrNameLst>
                                          <p:attrName>ppt_x</p:attrName>
                                        </p:attrNameLst>
                                      </p:cBhvr>
                                      <p:tavLst>
                                        <p:tav tm="0">
                                          <p:val>
                                            <p:strVal val="0-#ppt_w/2"/>
                                          </p:val>
                                        </p:tav>
                                        <p:tav tm="100000">
                                          <p:val>
                                            <p:strVal val="#ppt_x"/>
                                          </p:val>
                                        </p:tav>
                                      </p:tavLst>
                                    </p:anim>
                                    <p:anim calcmode="lin" valueType="num">
                                      <p:cBhvr additive="base">
                                        <p:cTn id="25" dur="1000" fill="hold"/>
                                        <p:tgtEl>
                                          <p:spTgt spid="9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6" fill="hold" nodeType="clickEffect">
                                  <p:stCondLst>
                                    <p:cond delay="0"/>
                                  </p:stCondLst>
                                  <p:childTnLst>
                                    <p:set>
                                      <p:cBhvr>
                                        <p:cTn id="29" dur="1" fill="hold">
                                          <p:stCondLst>
                                            <p:cond delay="0"/>
                                          </p:stCondLst>
                                        </p:cTn>
                                        <p:tgtEl>
                                          <p:spTgt spid="89"/>
                                        </p:tgtEl>
                                        <p:attrNameLst>
                                          <p:attrName>style.visibility</p:attrName>
                                        </p:attrNameLst>
                                      </p:cBhvr>
                                      <p:to>
                                        <p:strVal val="visible"/>
                                      </p:to>
                                    </p:set>
                                    <p:animEffect transition="in" filter="barn(inHorizontal)">
                                      <p:cBhvr>
                                        <p:cTn id="30" dur="1000"/>
                                        <p:tgtEl>
                                          <p:spTgt spid="89"/>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86"/>
                                        </p:tgtEl>
                                        <p:attrNameLst>
                                          <p:attrName>style.visibility</p:attrName>
                                        </p:attrNameLst>
                                      </p:cBhvr>
                                      <p:to>
                                        <p:strVal val="visible"/>
                                      </p:to>
                                    </p:set>
                                    <p:anim calcmode="lin" valueType="num">
                                      <p:cBhvr additive="base">
                                        <p:cTn id="35" dur="1000" fill="hold"/>
                                        <p:tgtEl>
                                          <p:spTgt spid="86"/>
                                        </p:tgtEl>
                                        <p:attrNameLst>
                                          <p:attrName>ppt_x</p:attrName>
                                        </p:attrNameLst>
                                      </p:cBhvr>
                                      <p:tavLst>
                                        <p:tav tm="0">
                                          <p:val>
                                            <p:strVal val="0-#ppt_w/2"/>
                                          </p:val>
                                        </p:tav>
                                        <p:tav tm="100000">
                                          <p:val>
                                            <p:strVal val="#ppt_x"/>
                                          </p:val>
                                        </p:tav>
                                      </p:tavLst>
                                    </p:anim>
                                    <p:anim calcmode="lin" valueType="num">
                                      <p:cBhvr additive="base">
                                        <p:cTn id="36" dur="100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91"/>
                                        </p:tgtEl>
                                        <p:attrNameLst>
                                          <p:attrName>style.visibility</p:attrName>
                                        </p:attrNameLst>
                                      </p:cBhvr>
                                      <p:to>
                                        <p:strVal val="visible"/>
                                      </p:to>
                                    </p:set>
                                    <p:anim calcmode="lin" valueType="num">
                                      <p:cBhvr additive="base">
                                        <p:cTn id="41" dur="1000" fill="hold"/>
                                        <p:tgtEl>
                                          <p:spTgt spid="91"/>
                                        </p:tgtEl>
                                        <p:attrNameLst>
                                          <p:attrName>ppt_x</p:attrName>
                                        </p:attrNameLst>
                                      </p:cBhvr>
                                      <p:tavLst>
                                        <p:tav tm="0">
                                          <p:val>
                                            <p:strVal val="0-#ppt_w/2"/>
                                          </p:val>
                                        </p:tav>
                                        <p:tav tm="100000">
                                          <p:val>
                                            <p:strVal val="#ppt_x"/>
                                          </p:val>
                                        </p:tav>
                                      </p:tavLst>
                                    </p:anim>
                                    <p:anim calcmode="lin" valueType="num">
                                      <p:cBhvr additive="base">
                                        <p:cTn id="42" dur="10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26" fill="hold" nodeType="clickEffect">
                                  <p:stCondLst>
                                    <p:cond delay="0"/>
                                  </p:stCondLst>
                                  <p:childTnLst>
                                    <p:set>
                                      <p:cBhvr>
                                        <p:cTn id="46" dur="1" fill="hold">
                                          <p:stCondLst>
                                            <p:cond delay="0"/>
                                          </p:stCondLst>
                                        </p:cTn>
                                        <p:tgtEl>
                                          <p:spTgt spid="92"/>
                                        </p:tgtEl>
                                        <p:attrNameLst>
                                          <p:attrName>style.visibility</p:attrName>
                                        </p:attrNameLst>
                                      </p:cBhvr>
                                      <p:to>
                                        <p:strVal val="visible"/>
                                      </p:to>
                                    </p:set>
                                    <p:animEffect transition="in" filter="barn(inHorizontal)">
                                      <p:cBhvr>
                                        <p:cTn id="47" dur="1000"/>
                                        <p:tgtEl>
                                          <p:spTgt spid="92"/>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87"/>
                                        </p:tgtEl>
                                        <p:attrNameLst>
                                          <p:attrName>style.visibility</p:attrName>
                                        </p:attrNameLst>
                                      </p:cBhvr>
                                      <p:to>
                                        <p:strVal val="visible"/>
                                      </p:to>
                                    </p:set>
                                    <p:anim calcmode="lin" valueType="num">
                                      <p:cBhvr additive="base">
                                        <p:cTn id="52" dur="1000" fill="hold"/>
                                        <p:tgtEl>
                                          <p:spTgt spid="87"/>
                                        </p:tgtEl>
                                        <p:attrNameLst>
                                          <p:attrName>ppt_x</p:attrName>
                                        </p:attrNameLst>
                                      </p:cBhvr>
                                      <p:tavLst>
                                        <p:tav tm="0">
                                          <p:val>
                                            <p:strVal val="0-#ppt_w/2"/>
                                          </p:val>
                                        </p:tav>
                                        <p:tav tm="100000">
                                          <p:val>
                                            <p:strVal val="#ppt_x"/>
                                          </p:val>
                                        </p:tav>
                                      </p:tavLst>
                                    </p:anim>
                                    <p:anim calcmode="lin" valueType="num">
                                      <p:cBhvr additive="base">
                                        <p:cTn id="53" dur="1000" fill="hold"/>
                                        <p:tgtEl>
                                          <p:spTgt spid="87"/>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6" presetClass="entr" presetSubtype="26" fill="hold" nodeType="clickEffect">
                                  <p:stCondLst>
                                    <p:cond delay="0"/>
                                  </p:stCondLst>
                                  <p:childTnLst>
                                    <p:set>
                                      <p:cBhvr>
                                        <p:cTn id="57" dur="1" fill="hold">
                                          <p:stCondLst>
                                            <p:cond delay="0"/>
                                          </p:stCondLst>
                                        </p:cTn>
                                        <p:tgtEl>
                                          <p:spTgt spid="88"/>
                                        </p:tgtEl>
                                        <p:attrNameLst>
                                          <p:attrName>style.visibility</p:attrName>
                                        </p:attrNameLst>
                                      </p:cBhvr>
                                      <p:to>
                                        <p:strVal val="visible"/>
                                      </p:to>
                                    </p:set>
                                    <p:animEffect transition="in" filter="barn(inHorizontal)">
                                      <p:cBhvr>
                                        <p:cTn id="58" dur="10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6" grpId="0"/>
      <p:bldP spid="87" grpId="0"/>
      <p:bldP spid="90" grpId="0"/>
      <p:bldP spid="91" grpId="0"/>
      <p:bldP spid="1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27"/>
          <p:cNvGrpSpPr/>
          <p:nvPr/>
        </p:nvGrpSpPr>
        <p:grpSpPr>
          <a:xfrm>
            <a:off x="5000628" y="1357298"/>
            <a:ext cx="3643339" cy="3571901"/>
            <a:chOff x="6011863" y="1177611"/>
            <a:chExt cx="2757241" cy="2266358"/>
          </a:xfrm>
        </p:grpSpPr>
        <p:sp>
          <p:nvSpPr>
            <p:cNvPr id="75781" name="Line 5"/>
            <p:cNvSpPr>
              <a:spLocks noChangeShapeType="1"/>
            </p:cNvSpPr>
            <p:nvPr/>
          </p:nvSpPr>
          <p:spPr bwMode="auto">
            <a:xfrm>
              <a:off x="6372225" y="1412875"/>
              <a:ext cx="0" cy="1871663"/>
            </a:xfrm>
            <a:prstGeom prst="line">
              <a:avLst/>
            </a:prstGeom>
            <a:noFill/>
            <a:ln w="9525">
              <a:solidFill>
                <a:schemeClr val="tx1"/>
              </a:solidFill>
              <a:round/>
              <a:headEnd type="triangle" w="med" len="med"/>
              <a:tailEnd/>
            </a:ln>
            <a:effectLst/>
          </p:spPr>
          <p:txBody>
            <a:bodyPr/>
            <a:lstStyle/>
            <a:p>
              <a:endParaRPr lang="fr-FR" b="1" i="1">
                <a:latin typeface="Times New Roman" pitchFamily="18" charset="0"/>
                <a:cs typeface="Times New Roman" pitchFamily="18" charset="0"/>
              </a:endParaRPr>
            </a:p>
          </p:txBody>
        </p:sp>
        <p:sp>
          <p:nvSpPr>
            <p:cNvPr id="75782" name="Line 6"/>
            <p:cNvSpPr>
              <a:spLocks noChangeShapeType="1"/>
            </p:cNvSpPr>
            <p:nvPr/>
          </p:nvSpPr>
          <p:spPr bwMode="auto">
            <a:xfrm>
              <a:off x="6307683" y="3226401"/>
              <a:ext cx="2206285" cy="0"/>
            </a:xfrm>
            <a:prstGeom prst="line">
              <a:avLst/>
            </a:prstGeom>
            <a:noFill/>
            <a:ln w="9525">
              <a:solidFill>
                <a:schemeClr val="tx1"/>
              </a:solidFill>
              <a:round/>
              <a:headEnd/>
              <a:tailEnd type="triangle" w="med" len="med"/>
            </a:ln>
            <a:effectLst/>
          </p:spPr>
          <p:txBody>
            <a:bodyPr/>
            <a:lstStyle/>
            <a:p>
              <a:endParaRPr lang="fr-FR" b="1" i="1">
                <a:latin typeface="Times New Roman" pitchFamily="18" charset="0"/>
                <a:cs typeface="Times New Roman" pitchFamily="18" charset="0"/>
              </a:endParaRPr>
            </a:p>
          </p:txBody>
        </p:sp>
        <p:sp>
          <p:nvSpPr>
            <p:cNvPr id="75783" name="Text Box 7"/>
            <p:cNvSpPr txBox="1">
              <a:spLocks noChangeArrowheads="1"/>
            </p:cNvSpPr>
            <p:nvPr/>
          </p:nvSpPr>
          <p:spPr bwMode="auto">
            <a:xfrm>
              <a:off x="6336953" y="1177611"/>
              <a:ext cx="431800" cy="304291"/>
            </a:xfrm>
            <a:prstGeom prst="rect">
              <a:avLst/>
            </a:prstGeom>
            <a:noFill/>
            <a:ln w="9525">
              <a:noFill/>
              <a:miter lim="800000"/>
              <a:headEnd/>
              <a:tailEnd/>
            </a:ln>
            <a:effectLst/>
          </p:spPr>
          <p:txBody>
            <a:bodyPr>
              <a:spAutoFit/>
            </a:bodyPr>
            <a:lstStyle/>
            <a:p>
              <a:pPr>
                <a:spcBef>
                  <a:spcPct val="50000"/>
                </a:spcBef>
              </a:pPr>
              <a:r>
                <a:rPr lang="fr-FR" b="1" i="1" dirty="0">
                  <a:latin typeface="Times New Roman" pitchFamily="18" charset="0"/>
                  <a:cs typeface="Times New Roman" pitchFamily="18" charset="0"/>
                </a:rPr>
                <a:t>n</a:t>
              </a:r>
              <a:endParaRPr lang="el-GR" b="1" i="1" dirty="0">
                <a:latin typeface="Times New Roman" pitchFamily="18" charset="0"/>
                <a:cs typeface="Times New Roman" pitchFamily="18" charset="0"/>
              </a:endParaRPr>
            </a:p>
          </p:txBody>
        </p:sp>
        <p:sp>
          <p:nvSpPr>
            <p:cNvPr id="75784" name="Text Box 8"/>
            <p:cNvSpPr txBox="1">
              <a:spLocks noChangeArrowheads="1"/>
            </p:cNvSpPr>
            <p:nvPr/>
          </p:nvSpPr>
          <p:spPr bwMode="auto">
            <a:xfrm>
              <a:off x="8496747" y="3049023"/>
              <a:ext cx="272356" cy="234340"/>
            </a:xfrm>
            <a:prstGeom prst="rect">
              <a:avLst/>
            </a:prstGeom>
            <a:noFill/>
            <a:ln w="9525">
              <a:noFill/>
              <a:miter lim="800000"/>
              <a:headEnd/>
              <a:tailEnd/>
            </a:ln>
            <a:effectLst/>
          </p:spPr>
          <p:txBody>
            <a:bodyPr wrap="square">
              <a:spAutoFit/>
            </a:bodyPr>
            <a:lstStyle/>
            <a:p>
              <a:pPr>
                <a:spcBef>
                  <a:spcPct val="50000"/>
                </a:spcBef>
              </a:pPr>
              <a:r>
                <a:rPr lang="fr-FR" b="1" i="1" dirty="0">
                  <a:latin typeface="Times New Roman" pitchFamily="18" charset="0"/>
                  <a:cs typeface="Times New Roman" pitchFamily="18" charset="0"/>
                </a:rPr>
                <a:t>I</a:t>
              </a:r>
            </a:p>
          </p:txBody>
        </p:sp>
        <p:sp>
          <p:nvSpPr>
            <p:cNvPr id="75788" name="Text Box 12"/>
            <p:cNvSpPr txBox="1">
              <a:spLocks noChangeArrowheads="1"/>
            </p:cNvSpPr>
            <p:nvPr/>
          </p:nvSpPr>
          <p:spPr bwMode="auto">
            <a:xfrm>
              <a:off x="8200928" y="1667835"/>
              <a:ext cx="431800" cy="304291"/>
            </a:xfrm>
            <a:prstGeom prst="rect">
              <a:avLst/>
            </a:prstGeom>
            <a:noFill/>
            <a:ln w="9525">
              <a:noFill/>
              <a:miter lim="800000"/>
              <a:headEnd/>
              <a:tailEnd/>
            </a:ln>
            <a:effectLst/>
          </p:spPr>
          <p:txBody>
            <a:bodyPr>
              <a:spAutoFit/>
            </a:bodyPr>
            <a:lstStyle/>
            <a:p>
              <a:pPr>
                <a:spcBef>
                  <a:spcPct val="50000"/>
                </a:spcBef>
              </a:pPr>
              <a:r>
                <a:rPr lang="fr-FR" b="1" i="1" dirty="0">
                  <a:latin typeface="Times New Roman" pitchFamily="18" charset="0"/>
                  <a:cs typeface="Times New Roman" pitchFamily="18" charset="0"/>
                </a:rPr>
                <a:t>i</a:t>
              </a:r>
              <a:r>
                <a:rPr lang="fr-FR" b="1" i="1" baseline="-25000" dirty="0">
                  <a:latin typeface="Times New Roman" pitchFamily="18" charset="0"/>
                  <a:cs typeface="Times New Roman" pitchFamily="18" charset="0"/>
                </a:rPr>
                <a:t>1</a:t>
              </a:r>
              <a:endParaRPr lang="el-GR" b="1" i="1" dirty="0">
                <a:latin typeface="Times New Roman" pitchFamily="18" charset="0"/>
                <a:cs typeface="Times New Roman" pitchFamily="18" charset="0"/>
              </a:endParaRPr>
            </a:p>
          </p:txBody>
        </p:sp>
        <p:sp>
          <p:nvSpPr>
            <p:cNvPr id="75789" name="Text Box 13"/>
            <p:cNvSpPr txBox="1">
              <a:spLocks noChangeArrowheads="1"/>
            </p:cNvSpPr>
            <p:nvPr/>
          </p:nvSpPr>
          <p:spPr bwMode="auto">
            <a:xfrm>
              <a:off x="8200928" y="2020980"/>
              <a:ext cx="568175" cy="234340"/>
            </a:xfrm>
            <a:prstGeom prst="rect">
              <a:avLst/>
            </a:prstGeom>
            <a:noFill/>
            <a:ln w="9525">
              <a:noFill/>
              <a:miter lim="800000"/>
              <a:headEnd/>
              <a:tailEnd/>
            </a:ln>
            <a:effectLst/>
          </p:spPr>
          <p:txBody>
            <a:bodyPr wrap="square">
              <a:spAutoFit/>
            </a:bodyPr>
            <a:lstStyle/>
            <a:p>
              <a:pPr>
                <a:spcBef>
                  <a:spcPct val="50000"/>
                </a:spcBef>
              </a:pPr>
              <a:r>
                <a:rPr lang="fr-FR" b="1" i="1" dirty="0">
                  <a:solidFill>
                    <a:srgbClr val="0000FF"/>
                  </a:solidFill>
                  <a:latin typeface="Times New Roman" pitchFamily="18" charset="0"/>
                  <a:cs typeface="Times New Roman" pitchFamily="18" charset="0"/>
                </a:rPr>
                <a:t>i</a:t>
              </a:r>
              <a:r>
                <a:rPr lang="fr-FR" b="1" i="1" baseline="-25000" dirty="0">
                  <a:solidFill>
                    <a:srgbClr val="0000FF"/>
                  </a:solidFill>
                  <a:latin typeface="Times New Roman" pitchFamily="18" charset="0"/>
                  <a:cs typeface="Times New Roman" pitchFamily="18" charset="0"/>
                </a:rPr>
                <a:t>2</a:t>
              </a:r>
              <a:r>
                <a:rPr lang="fr-FR" b="1" i="1" dirty="0">
                  <a:solidFill>
                    <a:srgbClr val="0000FF"/>
                  </a:solidFill>
                  <a:latin typeface="Times New Roman" pitchFamily="18" charset="0"/>
                  <a:cs typeface="Times New Roman" pitchFamily="18" charset="0"/>
                </a:rPr>
                <a:t> &gt;i</a:t>
              </a:r>
              <a:r>
                <a:rPr lang="fr-FR" b="1" i="1" baseline="-25000" dirty="0">
                  <a:solidFill>
                    <a:srgbClr val="0000FF"/>
                  </a:solidFill>
                  <a:latin typeface="Times New Roman" pitchFamily="18" charset="0"/>
                  <a:cs typeface="Times New Roman" pitchFamily="18" charset="0"/>
                </a:rPr>
                <a:t>1</a:t>
              </a:r>
              <a:endParaRPr lang="el-GR" b="1" i="1" baseline="-25000" dirty="0">
                <a:solidFill>
                  <a:srgbClr val="0000FF"/>
                </a:solidFill>
                <a:latin typeface="Times New Roman" pitchFamily="18" charset="0"/>
                <a:cs typeface="Times New Roman" pitchFamily="18" charset="0"/>
              </a:endParaRPr>
            </a:p>
          </p:txBody>
        </p:sp>
        <p:sp>
          <p:nvSpPr>
            <p:cNvPr id="75790" name="Text Box 14"/>
            <p:cNvSpPr txBox="1">
              <a:spLocks noChangeArrowheads="1"/>
            </p:cNvSpPr>
            <p:nvPr/>
          </p:nvSpPr>
          <p:spPr bwMode="auto">
            <a:xfrm>
              <a:off x="8210899" y="2315267"/>
              <a:ext cx="558205" cy="234340"/>
            </a:xfrm>
            <a:prstGeom prst="rect">
              <a:avLst/>
            </a:prstGeom>
            <a:noFill/>
            <a:ln w="9525">
              <a:noFill/>
              <a:miter lim="800000"/>
              <a:headEnd/>
              <a:tailEnd/>
            </a:ln>
            <a:effectLst/>
          </p:spPr>
          <p:txBody>
            <a:bodyPr wrap="square">
              <a:spAutoFit/>
            </a:bodyPr>
            <a:lstStyle/>
            <a:p>
              <a:pPr>
                <a:spcBef>
                  <a:spcPct val="50000"/>
                </a:spcBef>
              </a:pPr>
              <a:r>
                <a:rPr lang="fr-FR" b="1" i="1" dirty="0">
                  <a:solidFill>
                    <a:srgbClr val="FF0000"/>
                  </a:solidFill>
                  <a:latin typeface="Times New Roman" pitchFamily="18" charset="0"/>
                  <a:cs typeface="Times New Roman" pitchFamily="18" charset="0"/>
                </a:rPr>
                <a:t>i</a:t>
              </a:r>
              <a:r>
                <a:rPr lang="fr-FR" b="1" i="1" baseline="-25000" dirty="0">
                  <a:solidFill>
                    <a:srgbClr val="FF0000"/>
                  </a:solidFill>
                  <a:latin typeface="Times New Roman" pitchFamily="18" charset="0"/>
                  <a:cs typeface="Times New Roman" pitchFamily="18" charset="0"/>
                </a:rPr>
                <a:t>3 </a:t>
              </a:r>
              <a:r>
                <a:rPr lang="fr-FR" b="1" i="1" dirty="0">
                  <a:solidFill>
                    <a:srgbClr val="FF0000"/>
                  </a:solidFill>
                  <a:latin typeface="Times New Roman" pitchFamily="18" charset="0"/>
                  <a:cs typeface="Times New Roman" pitchFamily="18" charset="0"/>
                </a:rPr>
                <a:t>&gt; i</a:t>
              </a:r>
              <a:r>
                <a:rPr lang="fr-FR" b="1" i="1" baseline="-25000" dirty="0">
                  <a:solidFill>
                    <a:srgbClr val="FF0000"/>
                  </a:solidFill>
                  <a:latin typeface="Times New Roman" pitchFamily="18" charset="0"/>
                  <a:cs typeface="Times New Roman" pitchFamily="18" charset="0"/>
                </a:rPr>
                <a:t>2</a:t>
              </a:r>
              <a:endParaRPr lang="el-GR" b="1" i="1" baseline="-25000" dirty="0">
                <a:solidFill>
                  <a:srgbClr val="FF0000"/>
                </a:solidFill>
                <a:latin typeface="Times New Roman" pitchFamily="18" charset="0"/>
                <a:cs typeface="Times New Roman" pitchFamily="18" charset="0"/>
              </a:endParaRPr>
            </a:p>
          </p:txBody>
        </p:sp>
        <p:sp>
          <p:nvSpPr>
            <p:cNvPr id="75797" name="Text Box 21"/>
            <p:cNvSpPr txBox="1">
              <a:spLocks noChangeArrowheads="1"/>
            </p:cNvSpPr>
            <p:nvPr/>
          </p:nvSpPr>
          <p:spPr bwMode="auto">
            <a:xfrm>
              <a:off x="6011863" y="1462573"/>
              <a:ext cx="647700" cy="304291"/>
            </a:xfrm>
            <a:prstGeom prst="rect">
              <a:avLst/>
            </a:prstGeom>
            <a:noFill/>
            <a:ln w="9525">
              <a:noFill/>
              <a:miter lim="800000"/>
              <a:headEnd/>
              <a:tailEnd/>
            </a:ln>
            <a:effectLst/>
          </p:spPr>
          <p:txBody>
            <a:bodyPr>
              <a:spAutoFit/>
            </a:bodyPr>
            <a:lstStyle/>
            <a:p>
              <a:pPr>
                <a:spcBef>
                  <a:spcPct val="50000"/>
                </a:spcBef>
              </a:pPr>
              <a:r>
                <a:rPr lang="fr-FR" b="1" i="1" dirty="0">
                  <a:latin typeface="Times New Roman" pitchFamily="18" charset="0"/>
                  <a:cs typeface="Times New Roman" pitchFamily="18" charset="0"/>
                </a:rPr>
                <a:t>n</a:t>
              </a:r>
              <a:r>
                <a:rPr lang="fr-FR" b="1" i="1" baseline="-25000" dirty="0">
                  <a:latin typeface="Times New Roman" pitchFamily="18" charset="0"/>
                  <a:cs typeface="Times New Roman" pitchFamily="18" charset="0"/>
                </a:rPr>
                <a:t>00</a:t>
              </a:r>
              <a:endParaRPr lang="el-GR" b="1" i="1" dirty="0">
                <a:latin typeface="Times New Roman" pitchFamily="18" charset="0"/>
                <a:cs typeface="Times New Roman" pitchFamily="18" charset="0"/>
              </a:endParaRPr>
            </a:p>
          </p:txBody>
        </p:sp>
        <p:sp>
          <p:nvSpPr>
            <p:cNvPr id="29" name="Line 6"/>
            <p:cNvSpPr>
              <a:spLocks noChangeShapeType="1"/>
            </p:cNvSpPr>
            <p:nvPr/>
          </p:nvSpPr>
          <p:spPr bwMode="auto">
            <a:xfrm>
              <a:off x="6571949" y="1652140"/>
              <a:ext cx="1628979" cy="258973"/>
            </a:xfrm>
            <a:prstGeom prst="line">
              <a:avLst/>
            </a:prstGeom>
            <a:noFill/>
            <a:ln w="38100">
              <a:solidFill>
                <a:schemeClr val="tx1"/>
              </a:solidFill>
              <a:round/>
              <a:headEnd type="none" w="med" len="med"/>
              <a:tailEnd type="none" w="med" len="med"/>
            </a:ln>
            <a:effectLst/>
          </p:spPr>
          <p:txBody>
            <a:bodyPr/>
            <a:lstStyle/>
            <a:p>
              <a:endParaRPr lang="fr-FR" b="1" i="1">
                <a:latin typeface="Times New Roman" pitchFamily="18" charset="0"/>
                <a:cs typeface="Times New Roman" pitchFamily="18" charset="0"/>
              </a:endParaRPr>
            </a:p>
          </p:txBody>
        </p:sp>
        <p:sp>
          <p:nvSpPr>
            <p:cNvPr id="30" name="Line 6"/>
            <p:cNvSpPr>
              <a:spLocks noChangeShapeType="1"/>
            </p:cNvSpPr>
            <p:nvPr/>
          </p:nvSpPr>
          <p:spPr bwMode="auto">
            <a:xfrm>
              <a:off x="6379981" y="1615423"/>
              <a:ext cx="178888" cy="29660"/>
            </a:xfrm>
            <a:prstGeom prst="line">
              <a:avLst/>
            </a:prstGeom>
            <a:noFill/>
            <a:ln w="38100">
              <a:solidFill>
                <a:schemeClr val="tx1"/>
              </a:solidFill>
              <a:prstDash val="sysDot"/>
              <a:round/>
              <a:headEnd type="none" w="med" len="med"/>
              <a:tailEnd type="oval" w="med" len="med"/>
            </a:ln>
            <a:effectLst/>
          </p:spPr>
          <p:txBody>
            <a:bodyPr/>
            <a:lstStyle/>
            <a:p>
              <a:endParaRPr lang="fr-FR" b="1" i="1">
                <a:latin typeface="Times New Roman" pitchFamily="18" charset="0"/>
                <a:cs typeface="Times New Roman" pitchFamily="18" charset="0"/>
              </a:endParaRPr>
            </a:p>
          </p:txBody>
        </p:sp>
        <p:sp>
          <p:nvSpPr>
            <p:cNvPr id="31" name="Line 6"/>
            <p:cNvSpPr>
              <a:spLocks noChangeShapeType="1"/>
            </p:cNvSpPr>
            <p:nvPr/>
          </p:nvSpPr>
          <p:spPr bwMode="auto">
            <a:xfrm>
              <a:off x="6575893" y="1911112"/>
              <a:ext cx="1628979" cy="258973"/>
            </a:xfrm>
            <a:prstGeom prst="line">
              <a:avLst/>
            </a:prstGeom>
            <a:noFill/>
            <a:ln w="38100">
              <a:solidFill>
                <a:srgbClr val="0000FF"/>
              </a:solidFill>
              <a:round/>
              <a:headEnd type="none" w="med" len="med"/>
              <a:tailEnd type="none" w="med" len="med"/>
            </a:ln>
            <a:effectLst/>
          </p:spPr>
          <p:txBody>
            <a:bodyPr/>
            <a:lstStyle/>
            <a:p>
              <a:endParaRPr lang="fr-FR" b="1" i="1">
                <a:latin typeface="Times New Roman" pitchFamily="18" charset="0"/>
                <a:cs typeface="Times New Roman" pitchFamily="18" charset="0"/>
              </a:endParaRPr>
            </a:p>
          </p:txBody>
        </p:sp>
        <p:sp>
          <p:nvSpPr>
            <p:cNvPr id="32" name="Line 6"/>
            <p:cNvSpPr>
              <a:spLocks noChangeShapeType="1"/>
            </p:cNvSpPr>
            <p:nvPr/>
          </p:nvSpPr>
          <p:spPr bwMode="auto">
            <a:xfrm>
              <a:off x="6383925" y="1874395"/>
              <a:ext cx="178888" cy="29660"/>
            </a:xfrm>
            <a:prstGeom prst="line">
              <a:avLst/>
            </a:prstGeom>
            <a:noFill/>
            <a:ln w="38100">
              <a:solidFill>
                <a:srgbClr val="0000FF"/>
              </a:solidFill>
              <a:prstDash val="sysDot"/>
              <a:round/>
              <a:headEnd type="none" w="med" len="med"/>
              <a:tailEnd type="none" w="med" len="med"/>
            </a:ln>
            <a:effectLst/>
          </p:spPr>
          <p:txBody>
            <a:bodyPr/>
            <a:lstStyle/>
            <a:p>
              <a:endParaRPr lang="fr-FR" b="1" i="1">
                <a:latin typeface="Times New Roman" pitchFamily="18" charset="0"/>
                <a:cs typeface="Times New Roman" pitchFamily="18" charset="0"/>
              </a:endParaRPr>
            </a:p>
          </p:txBody>
        </p:sp>
        <p:sp>
          <p:nvSpPr>
            <p:cNvPr id="33" name="Line 6"/>
            <p:cNvSpPr>
              <a:spLocks noChangeShapeType="1"/>
            </p:cNvSpPr>
            <p:nvPr/>
          </p:nvSpPr>
          <p:spPr bwMode="auto">
            <a:xfrm>
              <a:off x="6575893" y="2205400"/>
              <a:ext cx="1628979" cy="258973"/>
            </a:xfrm>
            <a:prstGeom prst="line">
              <a:avLst/>
            </a:prstGeom>
            <a:noFill/>
            <a:ln w="38100">
              <a:solidFill>
                <a:srgbClr val="FF0000"/>
              </a:solidFill>
              <a:round/>
              <a:headEnd type="none" w="med" len="med"/>
              <a:tailEnd type="none" w="med" len="med"/>
            </a:ln>
            <a:effectLst/>
          </p:spPr>
          <p:txBody>
            <a:bodyPr/>
            <a:lstStyle/>
            <a:p>
              <a:endParaRPr lang="fr-FR" b="1" i="1">
                <a:latin typeface="Times New Roman" pitchFamily="18" charset="0"/>
                <a:cs typeface="Times New Roman" pitchFamily="18" charset="0"/>
              </a:endParaRPr>
            </a:p>
          </p:txBody>
        </p:sp>
        <p:sp>
          <p:nvSpPr>
            <p:cNvPr id="34" name="Line 6"/>
            <p:cNvSpPr>
              <a:spLocks noChangeShapeType="1"/>
            </p:cNvSpPr>
            <p:nvPr/>
          </p:nvSpPr>
          <p:spPr bwMode="auto">
            <a:xfrm>
              <a:off x="6383925" y="2168683"/>
              <a:ext cx="178888" cy="29660"/>
            </a:xfrm>
            <a:prstGeom prst="line">
              <a:avLst/>
            </a:prstGeom>
            <a:noFill/>
            <a:ln w="38100">
              <a:solidFill>
                <a:srgbClr val="FF0000"/>
              </a:solidFill>
              <a:prstDash val="sysDot"/>
              <a:round/>
              <a:headEnd type="none" w="med" len="med"/>
              <a:tailEnd type="none" w="med" len="med"/>
            </a:ln>
            <a:effectLst/>
          </p:spPr>
          <p:txBody>
            <a:bodyPr/>
            <a:lstStyle/>
            <a:p>
              <a:endParaRPr lang="fr-FR" b="1" i="1">
                <a:latin typeface="Times New Roman" pitchFamily="18" charset="0"/>
                <a:cs typeface="Times New Roman" pitchFamily="18" charset="0"/>
              </a:endParaRPr>
            </a:p>
          </p:txBody>
        </p:sp>
        <p:sp>
          <p:nvSpPr>
            <p:cNvPr id="37" name="Text Box 21"/>
            <p:cNvSpPr txBox="1">
              <a:spLocks noChangeArrowheads="1"/>
            </p:cNvSpPr>
            <p:nvPr/>
          </p:nvSpPr>
          <p:spPr bwMode="auto">
            <a:xfrm>
              <a:off x="6390308" y="1643881"/>
              <a:ext cx="647700" cy="234340"/>
            </a:xfrm>
            <a:prstGeom prst="rect">
              <a:avLst/>
            </a:prstGeom>
            <a:noFill/>
            <a:ln w="9525">
              <a:noFill/>
              <a:miter lim="800000"/>
              <a:headEnd/>
              <a:tailEnd/>
            </a:ln>
            <a:effectLst/>
          </p:spPr>
          <p:txBody>
            <a:bodyPr>
              <a:spAutoFit/>
            </a:bodyPr>
            <a:lstStyle/>
            <a:p>
              <a:pPr>
                <a:spcBef>
                  <a:spcPct val="50000"/>
                </a:spcBef>
              </a:pPr>
              <a:r>
                <a:rPr lang="fr-FR" b="1" i="1" dirty="0">
                  <a:latin typeface="Times New Roman" pitchFamily="18" charset="0"/>
                  <a:cs typeface="Times New Roman" pitchFamily="18" charset="0"/>
                </a:rPr>
                <a:t>n</a:t>
              </a:r>
              <a:r>
                <a:rPr lang="fr-FR" b="1" i="1" baseline="-25000" dirty="0">
                  <a:latin typeface="Times New Roman" pitchFamily="18" charset="0"/>
                  <a:cs typeface="Times New Roman" pitchFamily="18" charset="0"/>
                </a:rPr>
                <a:t>0</a:t>
              </a:r>
              <a:endParaRPr lang="el-GR" b="1" i="1" dirty="0">
                <a:latin typeface="Times New Roman" pitchFamily="18" charset="0"/>
                <a:cs typeface="Times New Roman" pitchFamily="18" charset="0"/>
              </a:endParaRPr>
            </a:p>
          </p:txBody>
        </p:sp>
        <p:sp>
          <p:nvSpPr>
            <p:cNvPr id="38" name="Text Box 8"/>
            <p:cNvSpPr txBox="1">
              <a:spLocks noChangeArrowheads="1"/>
            </p:cNvSpPr>
            <p:nvPr/>
          </p:nvSpPr>
          <p:spPr bwMode="auto">
            <a:xfrm>
              <a:off x="6174054" y="3209629"/>
              <a:ext cx="272356" cy="234340"/>
            </a:xfrm>
            <a:prstGeom prst="rect">
              <a:avLst/>
            </a:prstGeom>
            <a:noFill/>
            <a:ln w="9525">
              <a:noFill/>
              <a:miter lim="800000"/>
              <a:headEnd/>
              <a:tailEnd/>
            </a:ln>
            <a:effectLst/>
          </p:spPr>
          <p:txBody>
            <a:bodyPr wrap="square">
              <a:spAutoFit/>
            </a:bodyPr>
            <a:lstStyle/>
            <a:p>
              <a:pPr>
                <a:spcBef>
                  <a:spcPct val="50000"/>
                </a:spcBef>
              </a:pPr>
              <a:r>
                <a:rPr lang="fr-FR" b="1" i="1" dirty="0">
                  <a:latin typeface="Times New Roman" pitchFamily="18" charset="0"/>
                  <a:cs typeface="Times New Roman" pitchFamily="18" charset="0"/>
                </a:rPr>
                <a:t>0</a:t>
              </a:r>
            </a:p>
          </p:txBody>
        </p:sp>
      </p:grpSp>
      <p:sp>
        <p:nvSpPr>
          <p:cNvPr id="20" name="Text Box 42"/>
          <p:cNvSpPr txBox="1">
            <a:spLocks noChangeArrowheads="1"/>
          </p:cNvSpPr>
          <p:nvPr/>
        </p:nvSpPr>
        <p:spPr bwMode="auto">
          <a:xfrm>
            <a:off x="428596" y="987966"/>
            <a:ext cx="8247860" cy="369332"/>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Lorsque la charge du moteur augmente, le courant absorbé croit également, on a:</a:t>
            </a:r>
          </a:p>
        </p:txBody>
      </p:sp>
      <p:sp>
        <p:nvSpPr>
          <p:cNvPr id="21" name="Text Box 42"/>
          <p:cNvSpPr txBox="1">
            <a:spLocks noChangeArrowheads="1"/>
          </p:cNvSpPr>
          <p:nvPr/>
        </p:nvSpPr>
        <p:spPr bwMode="auto">
          <a:xfrm>
            <a:off x="642910" y="702214"/>
            <a:ext cx="7786742" cy="369332"/>
          </a:xfrm>
          <a:prstGeom prst="rect">
            <a:avLst/>
          </a:prstGeom>
          <a:noFill/>
          <a:ln w="9525">
            <a:noFill/>
            <a:miter lim="800000"/>
            <a:headEnd/>
            <a:tailEnd/>
          </a:ln>
          <a:effectLst/>
        </p:spPr>
        <p:txBody>
          <a:bodyPr wrap="square">
            <a:spAutoFit/>
          </a:bodyPr>
          <a:lstStyle/>
          <a:p>
            <a:pPr>
              <a:spcBef>
                <a:spcPct val="50000"/>
              </a:spcBef>
            </a:pPr>
            <a:r>
              <a:rPr lang="fr-FR" b="1" dirty="0">
                <a:solidFill>
                  <a:srgbClr val="0000FF"/>
                </a:solidFill>
              </a:rPr>
              <a:t>a) Caractéristique de vitesse </a:t>
            </a:r>
            <a:r>
              <a:rPr lang="fr-FR" b="1" i="1" dirty="0">
                <a:solidFill>
                  <a:srgbClr val="0000FF"/>
                </a:solidFill>
                <a:latin typeface="Euclid" pitchFamily="18" charset="0"/>
              </a:rPr>
              <a:t>n(I)</a:t>
            </a:r>
            <a:endParaRPr lang="fr-FR" b="1" dirty="0">
              <a:solidFill>
                <a:srgbClr val="0000FF"/>
              </a:solidFill>
              <a:latin typeface="Euclid" pitchFamily="18" charset="0"/>
              <a:cs typeface="Times New Roman" pitchFamily="18" charset="0"/>
            </a:endParaRPr>
          </a:p>
        </p:txBody>
      </p:sp>
      <p:graphicFrame>
        <p:nvGraphicFramePr>
          <p:cNvPr id="503813" name="Object 7"/>
          <p:cNvGraphicFramePr>
            <a:graphicFrameLocks noChangeAspect="1"/>
          </p:cNvGraphicFramePr>
          <p:nvPr/>
        </p:nvGraphicFramePr>
        <p:xfrm>
          <a:off x="1785938" y="1428736"/>
          <a:ext cx="1682750" cy="750887"/>
        </p:xfrm>
        <a:graphic>
          <a:graphicData uri="http://schemas.openxmlformats.org/presentationml/2006/ole">
            <mc:AlternateContent xmlns:mc="http://schemas.openxmlformats.org/markup-compatibility/2006">
              <mc:Choice xmlns:v="urn:schemas-microsoft-com:vml" Requires="v">
                <p:oleObj spid="_x0000_s620606" name="Equation" r:id="rId3" imgW="914003" imgH="406224" progId="Equation.DSMT4">
                  <p:embed/>
                </p:oleObj>
              </mc:Choice>
              <mc:Fallback>
                <p:oleObj name="Equation" r:id="rId3" imgW="914003" imgH="406224" progId="Equation.DSMT4">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38" y="1428736"/>
                        <a:ext cx="1682750" cy="750887"/>
                      </a:xfrm>
                      <a:prstGeom prst="rect">
                        <a:avLst/>
                      </a:prstGeom>
                      <a:solidFill>
                        <a:schemeClr val="bg1"/>
                      </a:solidFill>
                    </p:spPr>
                  </p:pic>
                </p:oleObj>
              </mc:Fallback>
            </mc:AlternateContent>
          </a:graphicData>
        </a:graphic>
      </p:graphicFrame>
      <p:sp>
        <p:nvSpPr>
          <p:cNvPr id="23" name="Text Box 42"/>
          <p:cNvSpPr txBox="1">
            <a:spLocks noChangeArrowheads="1"/>
          </p:cNvSpPr>
          <p:nvPr/>
        </p:nvSpPr>
        <p:spPr bwMode="auto">
          <a:xfrm>
            <a:off x="357158" y="2217722"/>
            <a:ext cx="500066" cy="369332"/>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Si :</a:t>
            </a:r>
          </a:p>
        </p:txBody>
      </p:sp>
      <p:graphicFrame>
        <p:nvGraphicFramePr>
          <p:cNvPr id="24" name="Object 7"/>
          <p:cNvGraphicFramePr>
            <a:graphicFrameLocks noChangeAspect="1"/>
          </p:cNvGraphicFramePr>
          <p:nvPr/>
        </p:nvGraphicFramePr>
        <p:xfrm>
          <a:off x="806440" y="2264081"/>
          <a:ext cx="2051048" cy="412439"/>
        </p:xfrm>
        <a:graphic>
          <a:graphicData uri="http://schemas.openxmlformats.org/presentationml/2006/ole">
            <mc:AlternateContent xmlns:mc="http://schemas.openxmlformats.org/markup-compatibility/2006">
              <mc:Choice xmlns:v="urn:schemas-microsoft-com:vml" Requires="v">
                <p:oleObj spid="_x0000_s620607" name="Equation" r:id="rId5" imgW="1269449" imgH="253890" progId="Equation.DSMT4">
                  <p:embed/>
                </p:oleObj>
              </mc:Choice>
              <mc:Fallback>
                <p:oleObj name="Equation" r:id="rId5" imgW="1269449" imgH="253890" progId="Equation.DSMT4">
                  <p:embed/>
                  <p:pic>
                    <p:nvPicPr>
                      <p:cNvPr id="0" name="Picture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6440" y="2264081"/>
                        <a:ext cx="2051048" cy="412439"/>
                      </a:xfrm>
                      <a:prstGeom prst="rect">
                        <a:avLst/>
                      </a:prstGeom>
                      <a:solidFill>
                        <a:schemeClr val="bg1"/>
                      </a:solidFill>
                    </p:spPr>
                  </p:pic>
                </p:oleObj>
              </mc:Fallback>
            </mc:AlternateContent>
          </a:graphicData>
        </a:graphic>
      </p:graphicFrame>
      <p:sp>
        <p:nvSpPr>
          <p:cNvPr id="25" name="Text Box 42"/>
          <p:cNvSpPr txBox="1">
            <a:spLocks noChangeArrowheads="1"/>
          </p:cNvSpPr>
          <p:nvPr/>
        </p:nvSpPr>
        <p:spPr bwMode="auto">
          <a:xfrm>
            <a:off x="428596" y="2714620"/>
            <a:ext cx="5357850" cy="1338828"/>
          </a:xfrm>
          <a:prstGeom prst="rect">
            <a:avLst/>
          </a:prstGeom>
          <a:noFill/>
          <a:ln w="9525">
            <a:noFill/>
            <a:miter lim="800000"/>
            <a:headEnd/>
            <a:tailEnd/>
          </a:ln>
          <a:effectLst/>
        </p:spPr>
        <p:txBody>
          <a:bodyPr wrap="square">
            <a:spAutoFit/>
          </a:bodyPr>
          <a:lstStyle/>
          <a:p>
            <a:pPr>
              <a:spcBef>
                <a:spcPct val="50000"/>
              </a:spcBef>
            </a:pPr>
            <a:r>
              <a:rPr lang="fr-FR" b="1" dirty="0">
                <a:latin typeface="Times New Roman" pitchFamily="18" charset="0"/>
                <a:cs typeface="Times New Roman" pitchFamily="18" charset="0"/>
              </a:rPr>
              <a:t>R</a:t>
            </a:r>
            <a:r>
              <a:rPr lang="fr-FR" b="1" baseline="-25000" dirty="0">
                <a:latin typeface="Times New Roman" pitchFamily="18" charset="0"/>
                <a:cs typeface="Times New Roman" pitchFamily="18" charset="0"/>
              </a:rPr>
              <a:t>a</a:t>
            </a:r>
            <a:r>
              <a:rPr lang="fr-FR" dirty="0">
                <a:latin typeface="Times New Roman" pitchFamily="18" charset="0"/>
                <a:cs typeface="Times New Roman" pitchFamily="18" charset="0"/>
              </a:rPr>
              <a:t> et </a:t>
            </a:r>
            <a:r>
              <a:rPr lang="fr-FR" b="1" dirty="0">
                <a:latin typeface="Times New Roman" pitchFamily="18" charset="0"/>
                <a:cs typeface="Times New Roman" pitchFamily="18" charset="0"/>
              </a:rPr>
              <a:t>U</a:t>
            </a:r>
            <a:r>
              <a:rPr lang="fr-FR" dirty="0">
                <a:latin typeface="Times New Roman" pitchFamily="18" charset="0"/>
                <a:cs typeface="Times New Roman" pitchFamily="18" charset="0"/>
              </a:rPr>
              <a:t> étant aussi constantes, la caractéristique de vitesse aura donc la forme d’une droite de pente négative très faible et de valeur à l’origine</a:t>
            </a:r>
          </a:p>
          <a:p>
            <a:pPr>
              <a:spcBef>
                <a:spcPct val="50000"/>
              </a:spcBef>
            </a:pPr>
            <a:r>
              <a:rPr lang="fr-FR" dirty="0">
                <a:latin typeface="Times New Roman" pitchFamily="18" charset="0"/>
                <a:cs typeface="Times New Roman" pitchFamily="18" charset="0"/>
              </a:rPr>
              <a:t>n</a:t>
            </a:r>
            <a:r>
              <a:rPr lang="fr-FR" baseline="-25000" dirty="0">
                <a:latin typeface="Times New Roman" pitchFamily="18" charset="0"/>
                <a:cs typeface="Times New Roman" pitchFamily="18" charset="0"/>
              </a:rPr>
              <a:t>00</a:t>
            </a:r>
            <a:r>
              <a:rPr lang="fr-FR" dirty="0">
                <a:latin typeface="Times New Roman" pitchFamily="18" charset="0"/>
                <a:cs typeface="Times New Roman" pitchFamily="18" charset="0"/>
              </a:rPr>
              <a:t> =U/k</a:t>
            </a:r>
            <a:r>
              <a:rPr lang="az-Cyrl-AZ" dirty="0">
                <a:latin typeface="Times New Roman" pitchFamily="18" charset="0"/>
                <a:cs typeface="Times New Roman" pitchFamily="18" charset="0"/>
              </a:rPr>
              <a:t>Ф</a:t>
            </a:r>
            <a:r>
              <a:rPr lang="fr-FR" dirty="0">
                <a:latin typeface="Times New Roman" pitchFamily="18" charset="0"/>
                <a:cs typeface="Times New Roman" pitchFamily="18" charset="0"/>
              </a:rPr>
              <a:t> </a:t>
            </a:r>
          </a:p>
        </p:txBody>
      </p:sp>
      <p:graphicFrame>
        <p:nvGraphicFramePr>
          <p:cNvPr id="26" name="Object 7"/>
          <p:cNvGraphicFramePr>
            <a:graphicFrameLocks noChangeAspect="1"/>
          </p:cNvGraphicFramePr>
          <p:nvPr/>
        </p:nvGraphicFramePr>
        <p:xfrm>
          <a:off x="803272" y="4178300"/>
          <a:ext cx="3268662" cy="750888"/>
        </p:xfrm>
        <a:graphic>
          <a:graphicData uri="http://schemas.openxmlformats.org/presentationml/2006/ole">
            <mc:AlternateContent xmlns:mc="http://schemas.openxmlformats.org/markup-compatibility/2006">
              <mc:Choice xmlns:v="urn:schemas-microsoft-com:vml" Requires="v">
                <p:oleObj spid="_x0000_s620608" name="Equation" r:id="rId7" imgW="1777229" imgH="406224" progId="Equation.DSMT4">
                  <p:embed/>
                </p:oleObj>
              </mc:Choice>
              <mc:Fallback>
                <p:oleObj name="Equation" r:id="rId7" imgW="1777229" imgH="406224" progId="Equation.DSMT4">
                  <p:embed/>
                  <p:pic>
                    <p:nvPicPr>
                      <p:cNvPr id="0" name="Picture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3272" y="4178300"/>
                        <a:ext cx="3268662" cy="750888"/>
                      </a:xfrm>
                      <a:prstGeom prst="rect">
                        <a:avLst/>
                      </a:prstGeom>
                      <a:solidFill>
                        <a:schemeClr val="bg1"/>
                      </a:solidFill>
                    </p:spPr>
                  </p:pic>
                </p:oleObj>
              </mc:Fallback>
            </mc:AlternateContent>
          </a:graphicData>
        </a:graphic>
      </p:graphicFrame>
      <p:sp>
        <p:nvSpPr>
          <p:cNvPr id="35" name="Text Box 42"/>
          <p:cNvSpPr txBox="1">
            <a:spLocks noChangeArrowheads="1"/>
          </p:cNvSpPr>
          <p:nvPr/>
        </p:nvSpPr>
        <p:spPr bwMode="auto">
          <a:xfrm>
            <a:off x="785786" y="5143512"/>
            <a:ext cx="7286676" cy="972000"/>
          </a:xfrm>
          <a:prstGeom prst="rect">
            <a:avLst/>
          </a:prstGeom>
          <a:solidFill>
            <a:srgbClr val="FFFF99"/>
          </a:solidFill>
          <a:ln w="28575">
            <a:solidFill>
              <a:srgbClr val="0000FF"/>
            </a:solidFill>
            <a:miter lim="800000"/>
            <a:headEnd/>
            <a:tailEnd/>
          </a:ln>
          <a:effectLst/>
        </p:spPr>
        <p:txBody>
          <a:bodyPr wrap="square">
            <a:spAutoFit/>
          </a:bodyPr>
          <a:lstStyle/>
          <a:p>
            <a:pPr>
              <a:lnSpc>
                <a:spcPct val="150000"/>
              </a:lnSpc>
              <a:spcBef>
                <a:spcPct val="50000"/>
              </a:spcBef>
              <a:spcAft>
                <a:spcPts val="1200"/>
              </a:spcAft>
            </a:pPr>
            <a:r>
              <a:rPr lang="fr-FR" b="1" u="sng" dirty="0">
                <a:solidFill>
                  <a:srgbClr val="FF0000"/>
                </a:solidFill>
              </a:rPr>
              <a:t>Conclusion:</a:t>
            </a:r>
            <a:r>
              <a:rPr lang="fr-FR" dirty="0">
                <a:solidFill>
                  <a:srgbClr val="009900"/>
                </a:solidFill>
              </a:rPr>
              <a:t>  </a:t>
            </a:r>
            <a:r>
              <a:rPr lang="fr-FR" b="1" dirty="0">
                <a:solidFill>
                  <a:srgbClr val="009900"/>
                </a:solidFill>
                <a:latin typeface="Times New Roman" pitchFamily="18" charset="0"/>
                <a:cs typeface="Times New Roman" pitchFamily="18" charset="0"/>
              </a:rPr>
              <a:t>Pour U et i constantes; la vitesse diminue légèrement à 	     partir de n</a:t>
            </a:r>
            <a:r>
              <a:rPr lang="fr-FR" b="1" baseline="-25000" dirty="0">
                <a:solidFill>
                  <a:srgbClr val="009900"/>
                </a:solidFill>
                <a:latin typeface="Times New Roman" pitchFamily="18" charset="0"/>
                <a:cs typeface="Times New Roman" pitchFamily="18" charset="0"/>
              </a:rPr>
              <a:t>0</a:t>
            </a:r>
            <a:r>
              <a:rPr lang="fr-FR" b="1" dirty="0">
                <a:solidFill>
                  <a:srgbClr val="009900"/>
                </a:solidFill>
                <a:latin typeface="Times New Roman" pitchFamily="18" charset="0"/>
                <a:cs typeface="Times New Roman" pitchFamily="18" charset="0"/>
              </a:rPr>
              <a:t> lorsque le courant de charge augmente.    </a:t>
            </a:r>
          </a:p>
        </p:txBody>
      </p:sp>
      <p:sp>
        <p:nvSpPr>
          <p:cNvPr id="28" name="Text Box 42"/>
          <p:cNvSpPr txBox="1">
            <a:spLocks noChangeArrowheads="1"/>
          </p:cNvSpPr>
          <p:nvPr/>
        </p:nvSpPr>
        <p:spPr bwMode="auto">
          <a:xfrm>
            <a:off x="428596" y="273586"/>
            <a:ext cx="7786742" cy="369332"/>
          </a:xfrm>
          <a:prstGeom prst="rect">
            <a:avLst/>
          </a:prstGeom>
          <a:noFill/>
          <a:ln w="9525">
            <a:noFill/>
            <a:miter lim="800000"/>
            <a:headEnd/>
            <a:tailEnd/>
          </a:ln>
          <a:effectLst/>
        </p:spPr>
        <p:txBody>
          <a:bodyPr wrap="square">
            <a:spAutoFit/>
          </a:bodyPr>
          <a:lstStyle/>
          <a:p>
            <a:pPr>
              <a:spcBef>
                <a:spcPct val="50000"/>
              </a:spcBef>
            </a:pPr>
            <a:r>
              <a:rPr lang="fr-FR" b="1" dirty="0">
                <a:solidFill>
                  <a:srgbClr val="009900"/>
                </a:solidFill>
              </a:rPr>
              <a:t>4.3. Fonctionnement à U et i constantes</a:t>
            </a:r>
          </a:p>
        </p:txBody>
      </p:sp>
    </p:spTree>
    <p:extLst>
      <p:ext uri="{BB962C8B-B14F-4D97-AF65-F5344CB8AC3E}">
        <p14:creationId xmlns:p14="http://schemas.microsoft.com/office/powerpoint/2010/main" val="165823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0-#ppt_w/2"/>
                                          </p:val>
                                        </p:tav>
                                        <p:tav tm="100000">
                                          <p:val>
                                            <p:strVal val="#ppt_x"/>
                                          </p:val>
                                        </p:tav>
                                      </p:tavLst>
                                    </p:anim>
                                    <p:anim calcmode="lin" valueType="num">
                                      <p:cBhvr additive="base">
                                        <p:cTn id="8" dur="10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503813"/>
                                        </p:tgtEl>
                                        <p:attrNameLst>
                                          <p:attrName>style.visibility</p:attrName>
                                        </p:attrNameLst>
                                      </p:cBhvr>
                                      <p:to>
                                        <p:strVal val="visible"/>
                                      </p:to>
                                    </p:set>
                                    <p:animEffect transition="in" filter="diamond(in)">
                                      <p:cBhvr>
                                        <p:cTn id="13" dur="1000"/>
                                        <p:tgtEl>
                                          <p:spTgt spid="50381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1000" fill="hold"/>
                                        <p:tgtEl>
                                          <p:spTgt spid="23"/>
                                        </p:tgtEl>
                                        <p:attrNameLst>
                                          <p:attrName>ppt_x</p:attrName>
                                        </p:attrNameLst>
                                      </p:cBhvr>
                                      <p:tavLst>
                                        <p:tav tm="0">
                                          <p:val>
                                            <p:strVal val="0-#ppt_w/2"/>
                                          </p:val>
                                        </p:tav>
                                        <p:tav tm="100000">
                                          <p:val>
                                            <p:strVal val="#ppt_x"/>
                                          </p:val>
                                        </p:tav>
                                      </p:tavLst>
                                    </p:anim>
                                    <p:anim calcmode="lin" valueType="num">
                                      <p:cBhvr additive="base">
                                        <p:cTn id="19" dur="10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diamond(in)">
                                      <p:cBhvr>
                                        <p:cTn id="24" dur="10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1000" fill="hold"/>
                                        <p:tgtEl>
                                          <p:spTgt spid="25"/>
                                        </p:tgtEl>
                                        <p:attrNameLst>
                                          <p:attrName>ppt_x</p:attrName>
                                        </p:attrNameLst>
                                      </p:cBhvr>
                                      <p:tavLst>
                                        <p:tav tm="0">
                                          <p:val>
                                            <p:strVal val="0-#ppt_w/2"/>
                                          </p:val>
                                        </p:tav>
                                        <p:tav tm="100000">
                                          <p:val>
                                            <p:strVal val="#ppt_x"/>
                                          </p:val>
                                        </p:tav>
                                      </p:tavLst>
                                    </p:anim>
                                    <p:anim calcmode="lin" valueType="num">
                                      <p:cBhvr additive="base">
                                        <p:cTn id="30" dur="10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diamond(in)">
                                      <p:cBhvr>
                                        <p:cTn id="35" dur="1000"/>
                                        <p:tgtEl>
                                          <p:spTgt spid="26"/>
                                        </p:tgtEl>
                                      </p:cBhvr>
                                    </p:animEffect>
                                  </p:childTnLst>
                                </p:cTn>
                              </p:par>
                            </p:childTnLst>
                          </p:cTn>
                        </p:par>
                        <p:par>
                          <p:cTn id="36" fill="hold">
                            <p:stCondLst>
                              <p:cond delay="1000"/>
                            </p:stCondLst>
                            <p:childTnLst>
                              <p:par>
                                <p:cTn id="37" presetID="8" presetClass="entr" presetSubtype="16"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diamond(in)">
                                      <p:cBhvr>
                                        <p:cTn id="39" dur="10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 calcmode="lin" valueType="num">
                                      <p:cBhvr additive="base">
                                        <p:cTn id="44" dur="1000" fill="hold"/>
                                        <p:tgtEl>
                                          <p:spTgt spid="35"/>
                                        </p:tgtEl>
                                        <p:attrNameLst>
                                          <p:attrName>ppt_x</p:attrName>
                                        </p:attrNameLst>
                                      </p:cBhvr>
                                      <p:tavLst>
                                        <p:tav tm="0">
                                          <p:val>
                                            <p:strVal val="0-#ppt_w/2"/>
                                          </p:val>
                                        </p:tav>
                                        <p:tav tm="100000">
                                          <p:val>
                                            <p:strVal val="#ppt_x"/>
                                          </p:val>
                                        </p:tav>
                                      </p:tavLst>
                                    </p:anim>
                                    <p:anim calcmode="lin" valueType="num">
                                      <p:cBhvr additive="base">
                                        <p:cTn id="45" dur="10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5" grpId="0"/>
      <p:bldP spid="35"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2"/>
          <p:cNvSpPr txBox="1">
            <a:spLocks noChangeArrowheads="1"/>
          </p:cNvSpPr>
          <p:nvPr/>
        </p:nvSpPr>
        <p:spPr bwMode="auto">
          <a:xfrm>
            <a:off x="428596" y="782405"/>
            <a:ext cx="4857784" cy="369332"/>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En fonction de la charge, le couple s’écrit:</a:t>
            </a:r>
          </a:p>
        </p:txBody>
      </p:sp>
      <p:sp>
        <p:nvSpPr>
          <p:cNvPr id="22" name="Text Box 42"/>
          <p:cNvSpPr txBox="1">
            <a:spLocks noChangeArrowheads="1"/>
          </p:cNvSpPr>
          <p:nvPr/>
        </p:nvSpPr>
        <p:spPr bwMode="auto">
          <a:xfrm>
            <a:off x="428596" y="413073"/>
            <a:ext cx="7786742" cy="369332"/>
          </a:xfrm>
          <a:prstGeom prst="rect">
            <a:avLst/>
          </a:prstGeom>
          <a:noFill/>
          <a:ln w="9525">
            <a:noFill/>
            <a:miter lim="800000"/>
            <a:headEnd/>
            <a:tailEnd/>
          </a:ln>
          <a:effectLst/>
        </p:spPr>
        <p:txBody>
          <a:bodyPr wrap="square">
            <a:spAutoFit/>
          </a:bodyPr>
          <a:lstStyle/>
          <a:p>
            <a:pPr>
              <a:spcBef>
                <a:spcPct val="50000"/>
              </a:spcBef>
            </a:pPr>
            <a:r>
              <a:rPr lang="fr-FR" b="1" dirty="0">
                <a:solidFill>
                  <a:srgbClr val="0000FF"/>
                </a:solidFill>
              </a:rPr>
              <a:t>b) Caractéristique de couple </a:t>
            </a:r>
            <a:r>
              <a:rPr lang="fr-FR" b="1" i="1" dirty="0">
                <a:solidFill>
                  <a:srgbClr val="0000FF"/>
                </a:solidFill>
                <a:latin typeface="Euclid" pitchFamily="18" charset="0"/>
                <a:sym typeface="Symbol"/>
              </a:rPr>
              <a:t></a:t>
            </a:r>
            <a:r>
              <a:rPr lang="fr-FR" b="1" i="1" baseline="-25000" dirty="0" err="1">
                <a:solidFill>
                  <a:srgbClr val="0000FF"/>
                </a:solidFill>
                <a:latin typeface="Euclid" pitchFamily="18" charset="0"/>
              </a:rPr>
              <a:t>em</a:t>
            </a:r>
            <a:r>
              <a:rPr lang="fr-FR" b="1" i="1" dirty="0">
                <a:solidFill>
                  <a:srgbClr val="0000FF"/>
                </a:solidFill>
                <a:latin typeface="Euclid" pitchFamily="18" charset="0"/>
              </a:rPr>
              <a:t>(I)</a:t>
            </a:r>
            <a:endParaRPr lang="fr-FR" b="1" dirty="0">
              <a:solidFill>
                <a:srgbClr val="0000FF"/>
              </a:solidFill>
              <a:latin typeface="Euclid" pitchFamily="18" charset="0"/>
              <a:cs typeface="Times New Roman" pitchFamily="18" charset="0"/>
            </a:endParaRPr>
          </a:p>
        </p:txBody>
      </p:sp>
      <p:graphicFrame>
        <p:nvGraphicFramePr>
          <p:cNvPr id="504840" name="Object 2"/>
          <p:cNvGraphicFramePr>
            <a:graphicFrameLocks noChangeAspect="1"/>
          </p:cNvGraphicFramePr>
          <p:nvPr/>
        </p:nvGraphicFramePr>
        <p:xfrm>
          <a:off x="722313" y="1373188"/>
          <a:ext cx="3203575" cy="750887"/>
        </p:xfrm>
        <a:graphic>
          <a:graphicData uri="http://schemas.openxmlformats.org/presentationml/2006/ole">
            <mc:AlternateContent xmlns:mc="http://schemas.openxmlformats.org/markup-compatibility/2006">
              <mc:Choice xmlns:v="urn:schemas-microsoft-com:vml" Requires="v">
                <p:oleObj spid="_x0000_s621630" name="Equation" r:id="rId3" imgW="1739900" imgH="406400" progId="Equation.DSMT4">
                  <p:embed/>
                </p:oleObj>
              </mc:Choice>
              <mc:Fallback>
                <p:oleObj name="Equation" r:id="rId3" imgW="1739900" imgH="406400" progId="Equation.DSMT4">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313" y="1373188"/>
                        <a:ext cx="3203575" cy="750887"/>
                      </a:xfrm>
                      <a:prstGeom prst="rect">
                        <a:avLst/>
                      </a:prstGeom>
                      <a:solidFill>
                        <a:schemeClr val="bg1"/>
                      </a:solidFill>
                    </p:spPr>
                  </p:pic>
                </p:oleObj>
              </mc:Fallback>
            </mc:AlternateContent>
          </a:graphicData>
        </a:graphic>
      </p:graphicFrame>
      <p:sp>
        <p:nvSpPr>
          <p:cNvPr id="25" name="Text Box 42"/>
          <p:cNvSpPr txBox="1">
            <a:spLocks noChangeArrowheads="1"/>
          </p:cNvSpPr>
          <p:nvPr/>
        </p:nvSpPr>
        <p:spPr bwMode="auto">
          <a:xfrm>
            <a:off x="537369" y="2348880"/>
            <a:ext cx="5072098" cy="369332"/>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A vide, le courant absorbé est faible, on obtient alors:</a:t>
            </a:r>
          </a:p>
        </p:txBody>
      </p:sp>
      <p:graphicFrame>
        <p:nvGraphicFramePr>
          <p:cNvPr id="27" name="Object 2"/>
          <p:cNvGraphicFramePr>
            <a:graphicFrameLocks noChangeAspect="1"/>
          </p:cNvGraphicFramePr>
          <p:nvPr/>
        </p:nvGraphicFramePr>
        <p:xfrm>
          <a:off x="1995488" y="2865438"/>
          <a:ext cx="2200275" cy="422275"/>
        </p:xfrm>
        <a:graphic>
          <a:graphicData uri="http://schemas.openxmlformats.org/presentationml/2006/ole">
            <mc:AlternateContent xmlns:mc="http://schemas.openxmlformats.org/markup-compatibility/2006">
              <mc:Choice xmlns:v="urn:schemas-microsoft-com:vml" Requires="v">
                <p:oleObj spid="_x0000_s621631" name="Equation" r:id="rId5" imgW="1193800" imgH="228600" progId="Equation.DSMT4">
                  <p:embed/>
                </p:oleObj>
              </mc:Choice>
              <mc:Fallback>
                <p:oleObj name="Equation" r:id="rId5" imgW="1193800" imgH="228600" progId="Equation.DSMT4">
                  <p:embed/>
                  <p:pic>
                    <p:nvPicPr>
                      <p:cNvPr id="0" name="Picture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5488" y="2865438"/>
                        <a:ext cx="2200275" cy="422275"/>
                      </a:xfrm>
                      <a:prstGeom prst="rect">
                        <a:avLst/>
                      </a:prstGeom>
                      <a:solidFill>
                        <a:schemeClr val="bg1"/>
                      </a:solidFill>
                    </p:spPr>
                  </p:pic>
                </p:oleObj>
              </mc:Fallback>
            </mc:AlternateContent>
          </a:graphicData>
        </a:graphic>
      </p:graphicFrame>
      <p:sp>
        <p:nvSpPr>
          <p:cNvPr id="29" name="Text Box 42"/>
          <p:cNvSpPr txBox="1">
            <a:spLocks noChangeArrowheads="1"/>
          </p:cNvSpPr>
          <p:nvPr/>
        </p:nvSpPr>
        <p:spPr bwMode="auto">
          <a:xfrm>
            <a:off x="463476" y="3786190"/>
            <a:ext cx="3964035" cy="369332"/>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En charge, le couple utile est donné par:</a:t>
            </a:r>
          </a:p>
        </p:txBody>
      </p:sp>
      <p:sp>
        <p:nvSpPr>
          <p:cNvPr id="31" name="Text Box 42"/>
          <p:cNvSpPr txBox="1">
            <a:spLocks noChangeArrowheads="1"/>
          </p:cNvSpPr>
          <p:nvPr/>
        </p:nvSpPr>
        <p:spPr bwMode="auto">
          <a:xfrm>
            <a:off x="536203" y="3357562"/>
            <a:ext cx="2821351" cy="369332"/>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Avec </a:t>
            </a:r>
            <a:r>
              <a:rPr lang="fr-FR" dirty="0">
                <a:latin typeface="Times New Roman" pitchFamily="18" charset="0"/>
                <a:cs typeface="Times New Roman" pitchFamily="18" charset="0"/>
                <a:sym typeface="Symbol"/>
              </a:rPr>
              <a:t></a:t>
            </a:r>
            <a:r>
              <a:rPr lang="fr-FR" baseline="-25000" dirty="0">
                <a:latin typeface="Times New Roman" pitchFamily="18" charset="0"/>
                <a:cs typeface="Times New Roman" pitchFamily="18" charset="0"/>
                <a:sym typeface="Symbol"/>
              </a:rPr>
              <a:t>p</a:t>
            </a:r>
            <a:r>
              <a:rPr lang="fr-FR" dirty="0">
                <a:latin typeface="Times New Roman" pitchFamily="18" charset="0"/>
                <a:cs typeface="Times New Roman" pitchFamily="18" charset="0"/>
                <a:sym typeface="Symbol"/>
              </a:rPr>
              <a:t>, l</a:t>
            </a:r>
            <a:r>
              <a:rPr lang="fr-FR" dirty="0">
                <a:latin typeface="Times New Roman" pitchFamily="18" charset="0"/>
                <a:cs typeface="Times New Roman" pitchFamily="18" charset="0"/>
              </a:rPr>
              <a:t>e couple de pertes </a:t>
            </a:r>
          </a:p>
        </p:txBody>
      </p:sp>
      <p:graphicFrame>
        <p:nvGraphicFramePr>
          <p:cNvPr id="33" name="Object 2"/>
          <p:cNvGraphicFramePr>
            <a:graphicFrameLocks noChangeAspect="1"/>
          </p:cNvGraphicFramePr>
          <p:nvPr/>
        </p:nvGraphicFramePr>
        <p:xfrm>
          <a:off x="1258888" y="4464212"/>
          <a:ext cx="3438525" cy="422275"/>
        </p:xfrm>
        <a:graphic>
          <a:graphicData uri="http://schemas.openxmlformats.org/presentationml/2006/ole">
            <mc:AlternateContent xmlns:mc="http://schemas.openxmlformats.org/markup-compatibility/2006">
              <mc:Choice xmlns:v="urn:schemas-microsoft-com:vml" Requires="v">
                <p:oleObj spid="_x0000_s621632" name="Equation" r:id="rId7" imgW="1866900" imgH="228600" progId="Equation.DSMT4">
                  <p:embed/>
                </p:oleObj>
              </mc:Choice>
              <mc:Fallback>
                <p:oleObj name="Equation" r:id="rId7" imgW="1866900" imgH="228600" progId="Equation.DSMT4">
                  <p:embed/>
                  <p:pic>
                    <p:nvPicPr>
                      <p:cNvPr id="0" name="Picture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4464212"/>
                        <a:ext cx="3438525" cy="422275"/>
                      </a:xfrm>
                      <a:prstGeom prst="rect">
                        <a:avLst/>
                      </a:prstGeom>
                      <a:solidFill>
                        <a:schemeClr val="bg1"/>
                      </a:solidFill>
                    </p:spPr>
                  </p:pic>
                </p:oleObj>
              </mc:Fallback>
            </mc:AlternateContent>
          </a:graphicData>
        </a:graphic>
      </p:graphicFrame>
      <p:sp>
        <p:nvSpPr>
          <p:cNvPr id="35" name="Text Box 42"/>
          <p:cNvSpPr txBox="1">
            <a:spLocks noChangeArrowheads="1"/>
          </p:cNvSpPr>
          <p:nvPr/>
        </p:nvSpPr>
        <p:spPr bwMode="auto">
          <a:xfrm>
            <a:off x="1115616" y="5214949"/>
            <a:ext cx="7000924" cy="900000"/>
          </a:xfrm>
          <a:prstGeom prst="rect">
            <a:avLst/>
          </a:prstGeom>
          <a:solidFill>
            <a:srgbClr val="FFFF99"/>
          </a:solidFill>
          <a:ln w="28575">
            <a:solidFill>
              <a:srgbClr val="0000FF"/>
            </a:solidFill>
            <a:miter lim="800000"/>
            <a:headEnd/>
            <a:tailEnd/>
          </a:ln>
          <a:effectLst/>
        </p:spPr>
        <p:txBody>
          <a:bodyPr wrap="square">
            <a:spAutoFit/>
          </a:bodyPr>
          <a:lstStyle/>
          <a:p>
            <a:pPr>
              <a:spcBef>
                <a:spcPct val="50000"/>
              </a:spcBef>
            </a:pPr>
            <a:endParaRPr lang="fr-FR" sz="200" b="1" u="sng" dirty="0">
              <a:solidFill>
                <a:srgbClr val="FF0000"/>
              </a:solidFill>
            </a:endParaRPr>
          </a:p>
          <a:p>
            <a:pPr>
              <a:spcBef>
                <a:spcPct val="50000"/>
              </a:spcBef>
            </a:pPr>
            <a:r>
              <a:rPr lang="fr-FR" b="1" u="sng" dirty="0">
                <a:solidFill>
                  <a:srgbClr val="FF0000"/>
                </a:solidFill>
              </a:rPr>
              <a:t>Conclusion:</a:t>
            </a:r>
            <a:r>
              <a:rPr lang="fr-FR" dirty="0">
                <a:solidFill>
                  <a:srgbClr val="009900"/>
                </a:solidFill>
              </a:rPr>
              <a:t>  </a:t>
            </a:r>
            <a:r>
              <a:rPr lang="fr-FR" b="1" dirty="0">
                <a:solidFill>
                  <a:srgbClr val="009900"/>
                </a:solidFill>
                <a:latin typeface="Times New Roman" pitchFamily="18" charset="0"/>
                <a:cs typeface="Times New Roman" pitchFamily="18" charset="0"/>
              </a:rPr>
              <a:t>Le couple </a:t>
            </a:r>
            <a:r>
              <a:rPr lang="fr-FR" b="1" dirty="0">
                <a:solidFill>
                  <a:srgbClr val="0000FF"/>
                </a:solidFill>
                <a:latin typeface="Times New Roman" pitchFamily="18" charset="0"/>
                <a:cs typeface="Times New Roman" pitchFamily="18" charset="0"/>
                <a:sym typeface="Symbol"/>
              </a:rPr>
              <a:t></a:t>
            </a:r>
            <a:r>
              <a:rPr lang="fr-FR" b="1" baseline="-25000" dirty="0" err="1">
                <a:solidFill>
                  <a:srgbClr val="0000FF"/>
                </a:solidFill>
                <a:latin typeface="Times New Roman" pitchFamily="18" charset="0"/>
                <a:cs typeface="Times New Roman" pitchFamily="18" charset="0"/>
              </a:rPr>
              <a:t>em</a:t>
            </a:r>
            <a:r>
              <a:rPr lang="fr-FR" b="1" dirty="0">
                <a:solidFill>
                  <a:srgbClr val="009900"/>
                </a:solidFill>
                <a:latin typeface="Times New Roman" pitchFamily="18" charset="0"/>
                <a:cs typeface="Times New Roman" pitchFamily="18" charset="0"/>
              </a:rPr>
              <a:t> est proportionnel au courant de l’induit et le couple utile </a:t>
            </a:r>
            <a:r>
              <a:rPr lang="fr-FR" b="1" dirty="0">
                <a:solidFill>
                  <a:srgbClr val="0000FF"/>
                </a:solidFill>
                <a:latin typeface="Times New Roman" pitchFamily="18" charset="0"/>
                <a:cs typeface="Times New Roman" pitchFamily="18" charset="0"/>
                <a:sym typeface="Symbol"/>
              </a:rPr>
              <a:t></a:t>
            </a:r>
            <a:r>
              <a:rPr lang="fr-FR" b="1" baseline="-25000" dirty="0">
                <a:solidFill>
                  <a:srgbClr val="0000FF"/>
                </a:solidFill>
                <a:latin typeface="Times New Roman" pitchFamily="18" charset="0"/>
                <a:cs typeface="Times New Roman" pitchFamily="18" charset="0"/>
              </a:rPr>
              <a:t>u</a:t>
            </a:r>
            <a:r>
              <a:rPr lang="fr-FR" b="1" dirty="0">
                <a:solidFill>
                  <a:srgbClr val="009900"/>
                </a:solidFill>
                <a:latin typeface="Times New Roman" pitchFamily="18" charset="0"/>
                <a:cs typeface="Times New Roman" pitchFamily="18" charset="0"/>
              </a:rPr>
              <a:t> se déduit de </a:t>
            </a:r>
            <a:r>
              <a:rPr lang="fr-FR" b="1" dirty="0">
                <a:solidFill>
                  <a:srgbClr val="009900"/>
                </a:solidFill>
                <a:latin typeface="Times New Roman" pitchFamily="18" charset="0"/>
                <a:cs typeface="Times New Roman" pitchFamily="18" charset="0"/>
                <a:sym typeface="Symbol"/>
              </a:rPr>
              <a:t></a:t>
            </a:r>
            <a:r>
              <a:rPr lang="fr-FR" b="1" baseline="-25000" dirty="0" err="1">
                <a:solidFill>
                  <a:srgbClr val="009900"/>
                </a:solidFill>
                <a:latin typeface="Times New Roman" pitchFamily="18" charset="0"/>
                <a:cs typeface="Times New Roman" pitchFamily="18" charset="0"/>
              </a:rPr>
              <a:t>em</a:t>
            </a:r>
            <a:r>
              <a:rPr lang="fr-FR" b="1" dirty="0">
                <a:solidFill>
                  <a:srgbClr val="009900"/>
                </a:solidFill>
                <a:latin typeface="Times New Roman" pitchFamily="18" charset="0"/>
                <a:cs typeface="Times New Roman" pitchFamily="18" charset="0"/>
              </a:rPr>
              <a:t> par translation selon </a:t>
            </a:r>
            <a:r>
              <a:rPr lang="fr-FR" b="1" dirty="0">
                <a:solidFill>
                  <a:srgbClr val="0000FF"/>
                </a:solidFill>
                <a:latin typeface="Times New Roman" pitchFamily="18" charset="0"/>
                <a:cs typeface="Times New Roman" pitchFamily="18" charset="0"/>
              </a:rPr>
              <a:t>I</a:t>
            </a:r>
            <a:r>
              <a:rPr lang="fr-FR" b="1" baseline="-25000" dirty="0">
                <a:solidFill>
                  <a:srgbClr val="0000FF"/>
                </a:solidFill>
                <a:latin typeface="Times New Roman" pitchFamily="18" charset="0"/>
                <a:cs typeface="Times New Roman" pitchFamily="18" charset="0"/>
              </a:rPr>
              <a:t>0.</a:t>
            </a:r>
            <a:endParaRPr lang="fr-FR" b="1" dirty="0">
              <a:solidFill>
                <a:srgbClr val="0000FF"/>
              </a:solidFill>
              <a:latin typeface="Times New Roman" pitchFamily="18" charset="0"/>
              <a:cs typeface="Times New Roman" pitchFamily="18" charset="0"/>
            </a:endParaRPr>
          </a:p>
        </p:txBody>
      </p:sp>
      <p:grpSp>
        <p:nvGrpSpPr>
          <p:cNvPr id="2" name="Groupe 36"/>
          <p:cNvGrpSpPr/>
          <p:nvPr/>
        </p:nvGrpSpPr>
        <p:grpSpPr>
          <a:xfrm>
            <a:off x="5508096" y="1752122"/>
            <a:ext cx="3278748" cy="3105638"/>
            <a:chOff x="5972872" y="997031"/>
            <a:chExt cx="2510138" cy="2228967"/>
          </a:xfrm>
        </p:grpSpPr>
        <p:sp>
          <p:nvSpPr>
            <p:cNvPr id="76815" name="Line 15"/>
            <p:cNvSpPr>
              <a:spLocks noChangeShapeType="1"/>
            </p:cNvSpPr>
            <p:nvPr/>
          </p:nvSpPr>
          <p:spPr bwMode="auto">
            <a:xfrm>
              <a:off x="6372225" y="1147325"/>
              <a:ext cx="0" cy="1871663"/>
            </a:xfrm>
            <a:prstGeom prst="line">
              <a:avLst/>
            </a:prstGeom>
            <a:noFill/>
            <a:ln w="9525">
              <a:solidFill>
                <a:schemeClr val="tx1"/>
              </a:solidFill>
              <a:round/>
              <a:headEnd type="triangle" w="med" len="med"/>
              <a:tailEnd/>
            </a:ln>
            <a:effectLst/>
          </p:spPr>
          <p:txBody>
            <a:bodyPr/>
            <a:lstStyle/>
            <a:p>
              <a:endParaRPr lang="fr-FR" b="1" i="1">
                <a:latin typeface="Times New Roman" pitchFamily="18" charset="0"/>
                <a:cs typeface="Times New Roman" pitchFamily="18" charset="0"/>
              </a:endParaRPr>
            </a:p>
          </p:txBody>
        </p:sp>
        <p:sp>
          <p:nvSpPr>
            <p:cNvPr id="76816" name="Line 16"/>
            <p:cNvSpPr>
              <a:spLocks noChangeShapeType="1"/>
            </p:cNvSpPr>
            <p:nvPr/>
          </p:nvSpPr>
          <p:spPr bwMode="auto">
            <a:xfrm flipV="1">
              <a:off x="6305055" y="2935846"/>
              <a:ext cx="2119617" cy="0"/>
            </a:xfrm>
            <a:prstGeom prst="line">
              <a:avLst/>
            </a:prstGeom>
            <a:noFill/>
            <a:ln w="9525">
              <a:solidFill>
                <a:schemeClr val="tx1"/>
              </a:solidFill>
              <a:round/>
              <a:headEnd/>
              <a:tailEnd type="triangle" w="med" len="med"/>
            </a:ln>
            <a:effectLst/>
          </p:spPr>
          <p:txBody>
            <a:bodyPr/>
            <a:lstStyle/>
            <a:p>
              <a:endParaRPr lang="fr-FR" b="1" i="1">
                <a:latin typeface="Times New Roman" pitchFamily="18" charset="0"/>
                <a:cs typeface="Times New Roman" pitchFamily="18" charset="0"/>
              </a:endParaRPr>
            </a:p>
          </p:txBody>
        </p:sp>
        <p:sp>
          <p:nvSpPr>
            <p:cNvPr id="76817" name="Text Box 17"/>
            <p:cNvSpPr txBox="1">
              <a:spLocks noChangeArrowheads="1"/>
            </p:cNvSpPr>
            <p:nvPr/>
          </p:nvSpPr>
          <p:spPr bwMode="auto">
            <a:xfrm>
              <a:off x="6399761" y="997031"/>
              <a:ext cx="657225" cy="265076"/>
            </a:xfrm>
            <a:prstGeom prst="rect">
              <a:avLst/>
            </a:prstGeom>
            <a:noFill/>
            <a:ln w="9525">
              <a:noFill/>
              <a:miter lim="800000"/>
              <a:headEnd/>
              <a:tailEnd/>
            </a:ln>
            <a:effectLst/>
          </p:spPr>
          <p:txBody>
            <a:bodyPr>
              <a:spAutoFit/>
            </a:bodyPr>
            <a:lstStyle/>
            <a:p>
              <a:pPr>
                <a:spcBef>
                  <a:spcPct val="50000"/>
                </a:spcBef>
              </a:pPr>
              <a:r>
                <a:rPr lang="fr-FR" b="1" i="1" dirty="0">
                  <a:latin typeface="Times New Roman" pitchFamily="18" charset="0"/>
                  <a:cs typeface="Times New Roman" pitchFamily="18" charset="0"/>
                  <a:sym typeface="Symbol"/>
                </a:rPr>
                <a:t></a:t>
              </a:r>
              <a:endParaRPr lang="el-GR" b="1" i="1" dirty="0">
                <a:latin typeface="Times New Roman" pitchFamily="18" charset="0"/>
                <a:cs typeface="Times New Roman" pitchFamily="18" charset="0"/>
              </a:endParaRPr>
            </a:p>
          </p:txBody>
        </p:sp>
        <p:sp>
          <p:nvSpPr>
            <p:cNvPr id="76818" name="Text Box 18"/>
            <p:cNvSpPr txBox="1">
              <a:spLocks noChangeArrowheads="1"/>
            </p:cNvSpPr>
            <p:nvPr/>
          </p:nvSpPr>
          <p:spPr bwMode="auto">
            <a:xfrm>
              <a:off x="8264244" y="2656991"/>
              <a:ext cx="218766" cy="265076"/>
            </a:xfrm>
            <a:prstGeom prst="rect">
              <a:avLst/>
            </a:prstGeom>
            <a:noFill/>
            <a:ln w="9525">
              <a:noFill/>
              <a:miter lim="800000"/>
              <a:headEnd/>
              <a:tailEnd/>
            </a:ln>
            <a:effectLst/>
          </p:spPr>
          <p:txBody>
            <a:bodyPr wrap="square">
              <a:spAutoFit/>
            </a:bodyPr>
            <a:lstStyle/>
            <a:p>
              <a:pPr>
                <a:spcBef>
                  <a:spcPct val="50000"/>
                </a:spcBef>
              </a:pPr>
              <a:r>
                <a:rPr lang="fr-FR" b="1" i="1" dirty="0">
                  <a:latin typeface="Times New Roman" pitchFamily="18" charset="0"/>
                  <a:cs typeface="Times New Roman" pitchFamily="18" charset="0"/>
                </a:rPr>
                <a:t>I</a:t>
              </a:r>
            </a:p>
          </p:txBody>
        </p:sp>
        <p:sp>
          <p:nvSpPr>
            <p:cNvPr id="76822" name="Text Box 22"/>
            <p:cNvSpPr txBox="1">
              <a:spLocks noChangeArrowheads="1"/>
            </p:cNvSpPr>
            <p:nvPr/>
          </p:nvSpPr>
          <p:spPr bwMode="auto">
            <a:xfrm>
              <a:off x="7736967" y="1668888"/>
              <a:ext cx="363203" cy="265076"/>
            </a:xfrm>
            <a:prstGeom prst="rect">
              <a:avLst/>
            </a:prstGeom>
            <a:noFill/>
            <a:ln w="9525">
              <a:noFill/>
              <a:miter lim="800000"/>
              <a:headEnd/>
              <a:tailEnd/>
            </a:ln>
            <a:effectLst/>
          </p:spPr>
          <p:txBody>
            <a:bodyPr wrap="square">
              <a:spAutoFit/>
            </a:bodyPr>
            <a:lstStyle/>
            <a:p>
              <a:pPr>
                <a:spcBef>
                  <a:spcPct val="50000"/>
                </a:spcBef>
              </a:pPr>
              <a:r>
                <a:rPr lang="fr-FR" b="1" i="1" dirty="0">
                  <a:solidFill>
                    <a:srgbClr val="0000FF"/>
                  </a:solidFill>
                  <a:latin typeface="Times New Roman" pitchFamily="18" charset="0"/>
                  <a:cs typeface="Times New Roman" pitchFamily="18" charset="0"/>
                  <a:sym typeface="Symbol"/>
                </a:rPr>
                <a:t></a:t>
              </a:r>
              <a:r>
                <a:rPr lang="fr-FR" b="1" i="1" baseline="-25000" dirty="0">
                  <a:solidFill>
                    <a:srgbClr val="0000FF"/>
                  </a:solidFill>
                  <a:latin typeface="Times New Roman" pitchFamily="18" charset="0"/>
                  <a:cs typeface="Times New Roman" pitchFamily="18" charset="0"/>
                </a:rPr>
                <a:t>u</a:t>
              </a:r>
              <a:endParaRPr lang="el-GR" b="1" i="1" dirty="0">
                <a:solidFill>
                  <a:srgbClr val="0000FF"/>
                </a:solidFill>
                <a:latin typeface="Times New Roman" pitchFamily="18" charset="0"/>
                <a:cs typeface="Times New Roman" pitchFamily="18" charset="0"/>
              </a:endParaRPr>
            </a:p>
          </p:txBody>
        </p:sp>
        <p:sp>
          <p:nvSpPr>
            <p:cNvPr id="76825" name="Text Box 25"/>
            <p:cNvSpPr txBox="1">
              <a:spLocks noChangeArrowheads="1"/>
            </p:cNvSpPr>
            <p:nvPr/>
          </p:nvSpPr>
          <p:spPr bwMode="auto">
            <a:xfrm>
              <a:off x="7736967" y="1296262"/>
              <a:ext cx="527277" cy="265076"/>
            </a:xfrm>
            <a:prstGeom prst="rect">
              <a:avLst/>
            </a:prstGeom>
            <a:noFill/>
            <a:ln w="9525">
              <a:noFill/>
              <a:miter lim="800000"/>
              <a:headEnd/>
              <a:tailEnd/>
            </a:ln>
            <a:effectLst/>
          </p:spPr>
          <p:txBody>
            <a:bodyPr wrap="square">
              <a:spAutoFit/>
            </a:bodyPr>
            <a:lstStyle/>
            <a:p>
              <a:pPr>
                <a:spcBef>
                  <a:spcPct val="50000"/>
                </a:spcBef>
              </a:pPr>
              <a:r>
                <a:rPr lang="fr-FR" b="1" i="1" dirty="0">
                  <a:solidFill>
                    <a:srgbClr val="FF0000"/>
                  </a:solidFill>
                  <a:latin typeface="Times New Roman" pitchFamily="18" charset="0"/>
                  <a:cs typeface="Times New Roman" pitchFamily="18" charset="0"/>
                  <a:sym typeface="Symbol"/>
                </a:rPr>
                <a:t></a:t>
              </a:r>
              <a:r>
                <a:rPr lang="fr-FR" b="1" i="1" baseline="-25000" dirty="0" err="1">
                  <a:solidFill>
                    <a:srgbClr val="FF0000"/>
                  </a:solidFill>
                  <a:latin typeface="Times New Roman" pitchFamily="18" charset="0"/>
                  <a:cs typeface="Times New Roman" pitchFamily="18" charset="0"/>
                </a:rPr>
                <a:t>em</a:t>
              </a:r>
              <a:endParaRPr lang="el-GR" b="1" i="1" dirty="0">
                <a:solidFill>
                  <a:srgbClr val="FF0000"/>
                </a:solidFill>
                <a:latin typeface="Times New Roman" pitchFamily="18" charset="0"/>
                <a:cs typeface="Times New Roman" pitchFamily="18" charset="0"/>
              </a:endParaRPr>
            </a:p>
          </p:txBody>
        </p:sp>
        <p:sp>
          <p:nvSpPr>
            <p:cNvPr id="36" name="Text Box 18"/>
            <p:cNvSpPr txBox="1">
              <a:spLocks noChangeArrowheads="1"/>
            </p:cNvSpPr>
            <p:nvPr/>
          </p:nvSpPr>
          <p:spPr bwMode="auto">
            <a:xfrm>
              <a:off x="6459428" y="2960922"/>
              <a:ext cx="328148" cy="265076"/>
            </a:xfrm>
            <a:prstGeom prst="rect">
              <a:avLst/>
            </a:prstGeom>
            <a:noFill/>
            <a:ln w="9525">
              <a:noFill/>
              <a:miter lim="800000"/>
              <a:headEnd/>
              <a:tailEnd/>
            </a:ln>
            <a:effectLst/>
          </p:spPr>
          <p:txBody>
            <a:bodyPr wrap="square">
              <a:spAutoFit/>
            </a:bodyPr>
            <a:lstStyle/>
            <a:p>
              <a:pPr>
                <a:spcBef>
                  <a:spcPct val="50000"/>
                </a:spcBef>
              </a:pPr>
              <a:r>
                <a:rPr lang="fr-FR" b="1" i="1" dirty="0">
                  <a:latin typeface="Times New Roman" pitchFamily="18" charset="0"/>
                  <a:cs typeface="Times New Roman" pitchFamily="18" charset="0"/>
                </a:rPr>
                <a:t>I</a:t>
              </a:r>
              <a:r>
                <a:rPr lang="fr-FR" b="1" i="1" baseline="-25000" dirty="0">
                  <a:latin typeface="Times New Roman" pitchFamily="18" charset="0"/>
                  <a:cs typeface="Times New Roman" pitchFamily="18" charset="0"/>
                </a:rPr>
                <a:t>0</a:t>
              </a:r>
              <a:endParaRPr lang="fr-FR" b="1" i="1" dirty="0">
                <a:latin typeface="Times New Roman" pitchFamily="18" charset="0"/>
                <a:cs typeface="Times New Roman" pitchFamily="18" charset="0"/>
              </a:endParaRPr>
            </a:p>
          </p:txBody>
        </p:sp>
        <p:sp>
          <p:nvSpPr>
            <p:cNvPr id="39" name="Text Box 22"/>
            <p:cNvSpPr txBox="1">
              <a:spLocks noChangeArrowheads="1"/>
            </p:cNvSpPr>
            <p:nvPr/>
          </p:nvSpPr>
          <p:spPr bwMode="auto">
            <a:xfrm>
              <a:off x="5972872" y="2459744"/>
              <a:ext cx="647701" cy="265076"/>
            </a:xfrm>
            <a:prstGeom prst="rect">
              <a:avLst/>
            </a:prstGeom>
            <a:noFill/>
            <a:ln w="9525">
              <a:noFill/>
              <a:miter lim="800000"/>
              <a:headEnd/>
              <a:tailEnd/>
            </a:ln>
            <a:effectLst/>
          </p:spPr>
          <p:txBody>
            <a:bodyPr>
              <a:spAutoFit/>
            </a:bodyPr>
            <a:lstStyle/>
            <a:p>
              <a:pPr>
                <a:spcBef>
                  <a:spcPct val="50000"/>
                </a:spcBef>
              </a:pPr>
              <a:r>
                <a:rPr lang="fr-FR" b="1" i="1" dirty="0">
                  <a:latin typeface="Times New Roman" pitchFamily="18" charset="0"/>
                  <a:cs typeface="Times New Roman" pitchFamily="18" charset="0"/>
                  <a:sym typeface="Symbol"/>
                </a:rPr>
                <a:t></a:t>
              </a:r>
              <a:r>
                <a:rPr lang="fr-FR" b="1" i="1" baseline="-25000" dirty="0">
                  <a:latin typeface="Times New Roman" pitchFamily="18" charset="0"/>
                  <a:cs typeface="Times New Roman" pitchFamily="18" charset="0"/>
                </a:rPr>
                <a:t>p</a:t>
              </a:r>
              <a:endParaRPr lang="el-GR" b="1" i="1" dirty="0">
                <a:latin typeface="Times New Roman" pitchFamily="18" charset="0"/>
                <a:cs typeface="Times New Roman" pitchFamily="18" charset="0"/>
              </a:endParaRPr>
            </a:p>
          </p:txBody>
        </p:sp>
        <p:sp>
          <p:nvSpPr>
            <p:cNvPr id="40" name="Line 26"/>
            <p:cNvSpPr>
              <a:spLocks noChangeShapeType="1"/>
            </p:cNvSpPr>
            <p:nvPr/>
          </p:nvSpPr>
          <p:spPr bwMode="auto">
            <a:xfrm flipV="1">
              <a:off x="6323328" y="2712389"/>
              <a:ext cx="96293" cy="0"/>
            </a:xfrm>
            <a:prstGeom prst="line">
              <a:avLst/>
            </a:prstGeom>
            <a:noFill/>
            <a:ln w="28575">
              <a:solidFill>
                <a:schemeClr val="tx1"/>
              </a:solidFill>
              <a:prstDash val="solid"/>
              <a:round/>
              <a:headEnd/>
              <a:tailEnd/>
            </a:ln>
            <a:effectLst/>
          </p:spPr>
          <p:txBody>
            <a:bodyPr/>
            <a:lstStyle/>
            <a:p>
              <a:endParaRPr lang="fr-FR" b="1" i="1">
                <a:latin typeface="Times New Roman" pitchFamily="18" charset="0"/>
                <a:cs typeface="Times New Roman" pitchFamily="18" charset="0"/>
              </a:endParaRPr>
            </a:p>
          </p:txBody>
        </p:sp>
        <p:sp>
          <p:nvSpPr>
            <p:cNvPr id="28" name="Line 26"/>
            <p:cNvSpPr>
              <a:spLocks noChangeShapeType="1"/>
            </p:cNvSpPr>
            <p:nvPr/>
          </p:nvSpPr>
          <p:spPr bwMode="auto">
            <a:xfrm flipV="1">
              <a:off x="6570773" y="1487155"/>
              <a:ext cx="1112630" cy="1227239"/>
            </a:xfrm>
            <a:prstGeom prst="line">
              <a:avLst/>
            </a:prstGeom>
            <a:noFill/>
            <a:ln w="38100">
              <a:solidFill>
                <a:srgbClr val="FF0000"/>
              </a:solidFill>
              <a:round/>
              <a:headEnd/>
              <a:tailEnd/>
            </a:ln>
            <a:effectLst/>
          </p:spPr>
          <p:txBody>
            <a:bodyPr/>
            <a:lstStyle/>
            <a:p>
              <a:endParaRPr lang="fr-FR" b="1" i="1">
                <a:latin typeface="Times New Roman" pitchFamily="18" charset="0"/>
                <a:cs typeface="Times New Roman" pitchFamily="18" charset="0"/>
              </a:endParaRPr>
            </a:p>
          </p:txBody>
        </p:sp>
        <p:sp>
          <p:nvSpPr>
            <p:cNvPr id="38" name="Line 26"/>
            <p:cNvSpPr>
              <a:spLocks noChangeShapeType="1"/>
            </p:cNvSpPr>
            <p:nvPr/>
          </p:nvSpPr>
          <p:spPr bwMode="auto">
            <a:xfrm flipV="1">
              <a:off x="6574884" y="1714979"/>
              <a:ext cx="1112630" cy="1227239"/>
            </a:xfrm>
            <a:prstGeom prst="line">
              <a:avLst/>
            </a:prstGeom>
            <a:noFill/>
            <a:ln w="38100">
              <a:solidFill>
                <a:srgbClr val="0000FF"/>
              </a:solidFill>
              <a:round/>
              <a:headEnd/>
              <a:tailEnd/>
            </a:ln>
            <a:effectLst/>
          </p:spPr>
          <p:txBody>
            <a:bodyPr/>
            <a:lstStyle/>
            <a:p>
              <a:endParaRPr lang="fr-FR" b="1" i="1">
                <a:latin typeface="Times New Roman" pitchFamily="18" charset="0"/>
                <a:cs typeface="Times New Roman" pitchFamily="18" charset="0"/>
              </a:endParaRPr>
            </a:p>
          </p:txBody>
        </p:sp>
        <p:sp>
          <p:nvSpPr>
            <p:cNvPr id="24" name="Line 26"/>
            <p:cNvSpPr>
              <a:spLocks noChangeShapeType="1"/>
            </p:cNvSpPr>
            <p:nvPr/>
          </p:nvSpPr>
          <p:spPr bwMode="auto">
            <a:xfrm flipV="1">
              <a:off x="6379213" y="2726948"/>
              <a:ext cx="179145" cy="206702"/>
            </a:xfrm>
            <a:prstGeom prst="line">
              <a:avLst/>
            </a:prstGeom>
            <a:noFill/>
            <a:ln w="19050">
              <a:solidFill>
                <a:srgbClr val="FF0000"/>
              </a:solidFill>
              <a:prstDash val="dash"/>
              <a:round/>
              <a:headEnd/>
              <a:tailEnd/>
            </a:ln>
            <a:effectLst/>
          </p:spPr>
          <p:txBody>
            <a:bodyPr/>
            <a:lstStyle/>
            <a:p>
              <a:endParaRPr lang="fr-FR" b="1" i="1">
                <a:latin typeface="Times New Roman" pitchFamily="18" charset="0"/>
                <a:cs typeface="Times New Roman" pitchFamily="18" charset="0"/>
              </a:endParaRPr>
            </a:p>
          </p:txBody>
        </p:sp>
        <p:sp>
          <p:nvSpPr>
            <p:cNvPr id="26" name="Text Box 18"/>
            <p:cNvSpPr txBox="1">
              <a:spLocks noChangeArrowheads="1"/>
            </p:cNvSpPr>
            <p:nvPr/>
          </p:nvSpPr>
          <p:spPr bwMode="auto">
            <a:xfrm>
              <a:off x="6164094" y="2918365"/>
              <a:ext cx="328148" cy="265076"/>
            </a:xfrm>
            <a:prstGeom prst="rect">
              <a:avLst/>
            </a:prstGeom>
            <a:noFill/>
            <a:ln w="9525">
              <a:noFill/>
              <a:miter lim="800000"/>
              <a:headEnd/>
              <a:tailEnd/>
            </a:ln>
            <a:effectLst/>
          </p:spPr>
          <p:txBody>
            <a:bodyPr wrap="square">
              <a:spAutoFit/>
            </a:bodyPr>
            <a:lstStyle/>
            <a:p>
              <a:pPr>
                <a:spcBef>
                  <a:spcPct val="50000"/>
                </a:spcBef>
              </a:pPr>
              <a:r>
                <a:rPr lang="fr-FR" b="1" i="1" dirty="0">
                  <a:latin typeface="Times New Roman" pitchFamily="18" charset="0"/>
                  <a:cs typeface="Times New Roman" pitchFamily="18" charset="0"/>
                </a:rPr>
                <a:t>0</a:t>
              </a:r>
            </a:p>
          </p:txBody>
        </p:sp>
      </p:grpSp>
    </p:spTree>
    <p:extLst>
      <p:ext uri="{BB962C8B-B14F-4D97-AF65-F5344CB8AC3E}">
        <p14:creationId xmlns:p14="http://schemas.microsoft.com/office/powerpoint/2010/main" val="273327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0" fill="hold"/>
                                        <p:tgtEl>
                                          <p:spTgt spid="21"/>
                                        </p:tgtEl>
                                        <p:attrNameLst>
                                          <p:attrName>ppt_x</p:attrName>
                                        </p:attrNameLst>
                                      </p:cBhvr>
                                      <p:tavLst>
                                        <p:tav tm="0">
                                          <p:val>
                                            <p:strVal val="0-#ppt_w/2"/>
                                          </p:val>
                                        </p:tav>
                                        <p:tav tm="100000">
                                          <p:val>
                                            <p:strVal val="#ppt_x"/>
                                          </p:val>
                                        </p:tav>
                                      </p:tavLst>
                                    </p:anim>
                                    <p:anim calcmode="lin" valueType="num">
                                      <p:cBhvr additive="base">
                                        <p:cTn id="8" dur="10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504840"/>
                                        </p:tgtEl>
                                        <p:attrNameLst>
                                          <p:attrName>style.visibility</p:attrName>
                                        </p:attrNameLst>
                                      </p:cBhvr>
                                      <p:to>
                                        <p:strVal val="visible"/>
                                      </p:to>
                                    </p:set>
                                    <p:animEffect transition="in" filter="diamond(in)">
                                      <p:cBhvr>
                                        <p:cTn id="13" dur="1000"/>
                                        <p:tgtEl>
                                          <p:spTgt spid="50484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1000" fill="hold"/>
                                        <p:tgtEl>
                                          <p:spTgt spid="25"/>
                                        </p:tgtEl>
                                        <p:attrNameLst>
                                          <p:attrName>ppt_x</p:attrName>
                                        </p:attrNameLst>
                                      </p:cBhvr>
                                      <p:tavLst>
                                        <p:tav tm="0">
                                          <p:val>
                                            <p:strVal val="0-#ppt_w/2"/>
                                          </p:val>
                                        </p:tav>
                                        <p:tav tm="100000">
                                          <p:val>
                                            <p:strVal val="#ppt_x"/>
                                          </p:val>
                                        </p:tav>
                                      </p:tavLst>
                                    </p:anim>
                                    <p:anim calcmode="lin" valueType="num">
                                      <p:cBhvr additive="base">
                                        <p:cTn id="19" dur="10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diamond(in)">
                                      <p:cBhvr>
                                        <p:cTn id="24" dur="10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1000" fill="hold"/>
                                        <p:tgtEl>
                                          <p:spTgt spid="31"/>
                                        </p:tgtEl>
                                        <p:attrNameLst>
                                          <p:attrName>ppt_x</p:attrName>
                                        </p:attrNameLst>
                                      </p:cBhvr>
                                      <p:tavLst>
                                        <p:tav tm="0">
                                          <p:val>
                                            <p:strVal val="0-#ppt_w/2"/>
                                          </p:val>
                                        </p:tav>
                                        <p:tav tm="100000">
                                          <p:val>
                                            <p:strVal val="#ppt_x"/>
                                          </p:val>
                                        </p:tav>
                                      </p:tavLst>
                                    </p:anim>
                                    <p:anim calcmode="lin" valueType="num">
                                      <p:cBhvr additive="base">
                                        <p:cTn id="30" dur="10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1000" fill="hold"/>
                                        <p:tgtEl>
                                          <p:spTgt spid="29"/>
                                        </p:tgtEl>
                                        <p:attrNameLst>
                                          <p:attrName>ppt_x</p:attrName>
                                        </p:attrNameLst>
                                      </p:cBhvr>
                                      <p:tavLst>
                                        <p:tav tm="0">
                                          <p:val>
                                            <p:strVal val="0-#ppt_w/2"/>
                                          </p:val>
                                        </p:tav>
                                        <p:tav tm="100000">
                                          <p:val>
                                            <p:strVal val="#ppt_x"/>
                                          </p:val>
                                        </p:tav>
                                      </p:tavLst>
                                    </p:anim>
                                    <p:anim calcmode="lin" valueType="num">
                                      <p:cBhvr additive="base">
                                        <p:cTn id="36" dur="10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8" presetClass="entr" presetSubtype="16"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diamond(in)">
                                      <p:cBhvr>
                                        <p:cTn id="41" dur="10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blinds(horizontal)">
                                      <p:cBhvr>
                                        <p:cTn id="46" dur="500"/>
                                        <p:tgtEl>
                                          <p:spTgt spid="2"/>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1000" fill="hold"/>
                                        <p:tgtEl>
                                          <p:spTgt spid="35"/>
                                        </p:tgtEl>
                                        <p:attrNameLst>
                                          <p:attrName>ppt_x</p:attrName>
                                        </p:attrNameLst>
                                      </p:cBhvr>
                                      <p:tavLst>
                                        <p:tav tm="0">
                                          <p:val>
                                            <p:strVal val="0-#ppt_w/2"/>
                                          </p:val>
                                        </p:tav>
                                        <p:tav tm="100000">
                                          <p:val>
                                            <p:strVal val="#ppt_x"/>
                                          </p:val>
                                        </p:tav>
                                      </p:tavLst>
                                    </p:anim>
                                    <p:anim calcmode="lin" valueType="num">
                                      <p:cBhvr additive="base">
                                        <p:cTn id="52" dur="10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P spid="29" grpId="0"/>
      <p:bldP spid="31" grpId="0"/>
      <p:bldP spid="35"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2"/>
          <p:cNvSpPr txBox="1">
            <a:spLocks noChangeArrowheads="1"/>
          </p:cNvSpPr>
          <p:nvPr/>
        </p:nvSpPr>
        <p:spPr bwMode="auto">
          <a:xfrm>
            <a:off x="428596" y="782405"/>
            <a:ext cx="4857784" cy="369332"/>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On a:</a:t>
            </a:r>
          </a:p>
        </p:txBody>
      </p:sp>
      <p:sp>
        <p:nvSpPr>
          <p:cNvPr id="22" name="Text Box 42"/>
          <p:cNvSpPr txBox="1">
            <a:spLocks noChangeArrowheads="1"/>
          </p:cNvSpPr>
          <p:nvPr/>
        </p:nvSpPr>
        <p:spPr bwMode="auto">
          <a:xfrm>
            <a:off x="428596" y="413073"/>
            <a:ext cx="3857652" cy="369332"/>
          </a:xfrm>
          <a:prstGeom prst="rect">
            <a:avLst/>
          </a:prstGeom>
          <a:noFill/>
          <a:ln w="9525">
            <a:noFill/>
            <a:miter lim="800000"/>
            <a:headEnd/>
            <a:tailEnd/>
          </a:ln>
          <a:effectLst/>
        </p:spPr>
        <p:txBody>
          <a:bodyPr wrap="square">
            <a:spAutoFit/>
          </a:bodyPr>
          <a:lstStyle/>
          <a:p>
            <a:pPr>
              <a:spcBef>
                <a:spcPct val="50000"/>
              </a:spcBef>
            </a:pPr>
            <a:r>
              <a:rPr lang="fr-FR" b="1" dirty="0">
                <a:solidFill>
                  <a:srgbClr val="0000FF"/>
                </a:solidFill>
              </a:rPr>
              <a:t>c) Caractéristique mécanique </a:t>
            </a:r>
            <a:r>
              <a:rPr lang="fr-FR" b="1" i="1" dirty="0">
                <a:solidFill>
                  <a:srgbClr val="0000FF"/>
                </a:solidFill>
                <a:latin typeface="Euclid" pitchFamily="18" charset="0"/>
                <a:sym typeface="Symbol"/>
              </a:rPr>
              <a:t></a:t>
            </a:r>
            <a:r>
              <a:rPr lang="fr-FR" b="1" i="1" baseline="-25000" dirty="0" err="1">
                <a:solidFill>
                  <a:srgbClr val="0000FF"/>
                </a:solidFill>
                <a:latin typeface="Euclid" pitchFamily="18" charset="0"/>
              </a:rPr>
              <a:t>em</a:t>
            </a:r>
            <a:r>
              <a:rPr lang="fr-FR" b="1" i="1" dirty="0">
                <a:solidFill>
                  <a:srgbClr val="0000FF"/>
                </a:solidFill>
                <a:latin typeface="Euclid" pitchFamily="18" charset="0"/>
              </a:rPr>
              <a:t>(n)</a:t>
            </a:r>
            <a:endParaRPr lang="fr-FR" b="1" dirty="0">
              <a:solidFill>
                <a:srgbClr val="0000FF"/>
              </a:solidFill>
              <a:latin typeface="Euclid" pitchFamily="18" charset="0"/>
              <a:cs typeface="Times New Roman" pitchFamily="18" charset="0"/>
            </a:endParaRPr>
          </a:p>
        </p:txBody>
      </p:sp>
      <p:sp>
        <p:nvSpPr>
          <p:cNvPr id="25" name="Text Box 42"/>
          <p:cNvSpPr txBox="1">
            <a:spLocks noChangeArrowheads="1"/>
          </p:cNvSpPr>
          <p:nvPr/>
        </p:nvSpPr>
        <p:spPr bwMode="auto">
          <a:xfrm>
            <a:off x="571472" y="1857364"/>
            <a:ext cx="5072098" cy="369332"/>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En remplaçant I par son expression, on obtient:</a:t>
            </a:r>
          </a:p>
        </p:txBody>
      </p:sp>
      <p:graphicFrame>
        <p:nvGraphicFramePr>
          <p:cNvPr id="27" name="Object 2"/>
          <p:cNvGraphicFramePr>
            <a:graphicFrameLocks noChangeAspect="1"/>
          </p:cNvGraphicFramePr>
          <p:nvPr/>
        </p:nvGraphicFramePr>
        <p:xfrm>
          <a:off x="928662" y="1142984"/>
          <a:ext cx="3717925" cy="774700"/>
        </p:xfrm>
        <a:graphic>
          <a:graphicData uri="http://schemas.openxmlformats.org/presentationml/2006/ole">
            <mc:AlternateContent xmlns:mc="http://schemas.openxmlformats.org/markup-compatibility/2006">
              <mc:Choice xmlns:v="urn:schemas-microsoft-com:vml" Requires="v">
                <p:oleObj spid="_x0000_s622654" name="Equation" r:id="rId3" imgW="2019300" imgH="419100" progId="Equation.DSMT4">
                  <p:embed/>
                </p:oleObj>
              </mc:Choice>
              <mc:Fallback>
                <p:oleObj name="Equation" r:id="rId3" imgW="2019300" imgH="419100" progId="Equation.DSMT4">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62" y="1142984"/>
                        <a:ext cx="3717925" cy="774700"/>
                      </a:xfrm>
                      <a:prstGeom prst="rect">
                        <a:avLst/>
                      </a:prstGeom>
                      <a:solidFill>
                        <a:schemeClr val="bg1"/>
                      </a:solidFill>
                    </p:spPr>
                  </p:pic>
                </p:oleObj>
              </mc:Fallback>
            </mc:AlternateContent>
          </a:graphicData>
        </a:graphic>
      </p:graphicFrame>
      <p:sp>
        <p:nvSpPr>
          <p:cNvPr id="35" name="Text Box 42"/>
          <p:cNvSpPr txBox="1">
            <a:spLocks noChangeArrowheads="1"/>
          </p:cNvSpPr>
          <p:nvPr/>
        </p:nvSpPr>
        <p:spPr bwMode="auto">
          <a:xfrm>
            <a:off x="714348" y="5500701"/>
            <a:ext cx="7500990" cy="756000"/>
          </a:xfrm>
          <a:prstGeom prst="rect">
            <a:avLst/>
          </a:prstGeom>
          <a:solidFill>
            <a:srgbClr val="FFFF99"/>
          </a:solidFill>
          <a:ln w="28575">
            <a:solidFill>
              <a:srgbClr val="0000FF"/>
            </a:solidFill>
            <a:miter lim="800000"/>
            <a:headEnd/>
            <a:tailEnd/>
          </a:ln>
          <a:effectLst/>
        </p:spPr>
        <p:txBody>
          <a:bodyPr wrap="square">
            <a:spAutoFit/>
          </a:bodyPr>
          <a:lstStyle/>
          <a:p>
            <a:pPr>
              <a:spcBef>
                <a:spcPct val="50000"/>
              </a:spcBef>
            </a:pPr>
            <a:r>
              <a:rPr lang="fr-FR" b="1" u="sng" dirty="0">
                <a:solidFill>
                  <a:srgbClr val="FF0000"/>
                </a:solidFill>
              </a:rPr>
              <a:t>Conclusion:</a:t>
            </a:r>
            <a:r>
              <a:rPr lang="fr-FR" dirty="0">
                <a:solidFill>
                  <a:srgbClr val="009900"/>
                </a:solidFill>
              </a:rPr>
              <a:t> </a:t>
            </a:r>
            <a:r>
              <a:rPr lang="fr-FR" b="1" dirty="0">
                <a:solidFill>
                  <a:srgbClr val="009900"/>
                </a:solidFill>
                <a:latin typeface="Times New Roman" pitchFamily="18" charset="0"/>
                <a:cs typeface="Times New Roman" pitchFamily="18" charset="0"/>
              </a:rPr>
              <a:t>Pour U et i donné, Le couple </a:t>
            </a:r>
            <a:r>
              <a:rPr lang="fr-FR" b="1" dirty="0">
                <a:solidFill>
                  <a:srgbClr val="0000FF"/>
                </a:solidFill>
                <a:latin typeface="Times New Roman" pitchFamily="18" charset="0"/>
                <a:cs typeface="Times New Roman" pitchFamily="18" charset="0"/>
                <a:sym typeface="Symbol"/>
              </a:rPr>
              <a:t></a:t>
            </a:r>
            <a:r>
              <a:rPr lang="fr-FR" b="1" baseline="-25000" dirty="0" err="1">
                <a:solidFill>
                  <a:srgbClr val="0000FF"/>
                </a:solidFill>
                <a:latin typeface="Times New Roman" pitchFamily="18" charset="0"/>
                <a:cs typeface="Times New Roman" pitchFamily="18" charset="0"/>
              </a:rPr>
              <a:t>em</a:t>
            </a:r>
            <a:r>
              <a:rPr lang="fr-FR" b="1" dirty="0">
                <a:solidFill>
                  <a:srgbClr val="009900"/>
                </a:solidFill>
                <a:latin typeface="Times New Roman" pitchFamily="18" charset="0"/>
                <a:cs typeface="Times New Roman" pitchFamily="18" charset="0"/>
              </a:rPr>
              <a:t> est inversement proportionnel à la vitesse et le couple utile </a:t>
            </a:r>
            <a:r>
              <a:rPr lang="fr-FR" b="1" dirty="0">
                <a:solidFill>
                  <a:srgbClr val="0000FF"/>
                </a:solidFill>
                <a:latin typeface="Times New Roman" pitchFamily="18" charset="0"/>
                <a:cs typeface="Times New Roman" pitchFamily="18" charset="0"/>
                <a:sym typeface="Symbol"/>
              </a:rPr>
              <a:t></a:t>
            </a:r>
            <a:r>
              <a:rPr lang="fr-FR" b="1" baseline="-25000" dirty="0">
                <a:solidFill>
                  <a:srgbClr val="0000FF"/>
                </a:solidFill>
                <a:latin typeface="Times New Roman" pitchFamily="18" charset="0"/>
                <a:cs typeface="Times New Roman" pitchFamily="18" charset="0"/>
              </a:rPr>
              <a:t>u</a:t>
            </a:r>
            <a:r>
              <a:rPr lang="fr-FR" b="1" dirty="0">
                <a:solidFill>
                  <a:srgbClr val="009900"/>
                </a:solidFill>
                <a:latin typeface="Times New Roman" pitchFamily="18" charset="0"/>
                <a:cs typeface="Times New Roman" pitchFamily="18" charset="0"/>
              </a:rPr>
              <a:t> se déduit de </a:t>
            </a:r>
            <a:r>
              <a:rPr lang="fr-FR" b="1" dirty="0">
                <a:solidFill>
                  <a:srgbClr val="009900"/>
                </a:solidFill>
                <a:latin typeface="Times New Roman" pitchFamily="18" charset="0"/>
                <a:cs typeface="Times New Roman" pitchFamily="18" charset="0"/>
                <a:sym typeface="Symbol"/>
              </a:rPr>
              <a:t></a:t>
            </a:r>
            <a:r>
              <a:rPr lang="fr-FR" b="1" baseline="-25000" dirty="0" err="1">
                <a:solidFill>
                  <a:srgbClr val="009900"/>
                </a:solidFill>
                <a:latin typeface="Times New Roman" pitchFamily="18" charset="0"/>
                <a:cs typeface="Times New Roman" pitchFamily="18" charset="0"/>
              </a:rPr>
              <a:t>em</a:t>
            </a:r>
            <a:r>
              <a:rPr lang="fr-FR" b="1" dirty="0">
                <a:solidFill>
                  <a:srgbClr val="009900"/>
                </a:solidFill>
                <a:latin typeface="Times New Roman" pitchFamily="18" charset="0"/>
                <a:cs typeface="Times New Roman" pitchFamily="18" charset="0"/>
              </a:rPr>
              <a:t> par translation selon </a:t>
            </a:r>
            <a:r>
              <a:rPr lang="fr-FR" b="1" dirty="0">
                <a:solidFill>
                  <a:srgbClr val="0000FF"/>
                </a:solidFill>
                <a:latin typeface="Times New Roman" pitchFamily="18" charset="0"/>
                <a:cs typeface="Times New Roman" pitchFamily="18" charset="0"/>
              </a:rPr>
              <a:t>n</a:t>
            </a:r>
            <a:r>
              <a:rPr lang="fr-FR" b="1" baseline="-25000" dirty="0">
                <a:solidFill>
                  <a:srgbClr val="0000FF"/>
                </a:solidFill>
                <a:latin typeface="Times New Roman" pitchFamily="18" charset="0"/>
                <a:cs typeface="Times New Roman" pitchFamily="18" charset="0"/>
              </a:rPr>
              <a:t>0.</a:t>
            </a:r>
            <a:endParaRPr lang="fr-FR" b="1" dirty="0">
              <a:solidFill>
                <a:srgbClr val="0000FF"/>
              </a:solidFill>
              <a:latin typeface="Times New Roman" pitchFamily="18" charset="0"/>
              <a:cs typeface="Times New Roman" pitchFamily="18" charset="0"/>
            </a:endParaRPr>
          </a:p>
        </p:txBody>
      </p:sp>
      <p:grpSp>
        <p:nvGrpSpPr>
          <p:cNvPr id="2" name="Groupe 36"/>
          <p:cNvGrpSpPr/>
          <p:nvPr/>
        </p:nvGrpSpPr>
        <p:grpSpPr>
          <a:xfrm>
            <a:off x="5417925" y="928670"/>
            <a:ext cx="3511794" cy="3869794"/>
            <a:chOff x="5924615" y="526716"/>
            <a:chExt cx="2618728" cy="2690849"/>
          </a:xfrm>
        </p:grpSpPr>
        <p:sp>
          <p:nvSpPr>
            <p:cNvPr id="76815" name="Line 15"/>
            <p:cNvSpPr>
              <a:spLocks noChangeShapeType="1"/>
            </p:cNvSpPr>
            <p:nvPr/>
          </p:nvSpPr>
          <p:spPr bwMode="auto">
            <a:xfrm>
              <a:off x="6372225" y="704239"/>
              <a:ext cx="0" cy="2355780"/>
            </a:xfrm>
            <a:prstGeom prst="line">
              <a:avLst/>
            </a:prstGeom>
            <a:noFill/>
            <a:ln w="9525">
              <a:solidFill>
                <a:schemeClr val="tx1"/>
              </a:solidFill>
              <a:round/>
              <a:headEnd type="triangle" w="med" len="med"/>
              <a:tailEnd/>
            </a:ln>
            <a:effectLst/>
          </p:spPr>
          <p:txBody>
            <a:bodyPr/>
            <a:lstStyle/>
            <a:p>
              <a:endParaRPr lang="fr-FR" b="1" i="1">
                <a:latin typeface="Times New Roman" pitchFamily="18" charset="0"/>
                <a:cs typeface="Times New Roman" pitchFamily="18" charset="0"/>
              </a:endParaRPr>
            </a:p>
          </p:txBody>
        </p:sp>
        <p:sp>
          <p:nvSpPr>
            <p:cNvPr id="76816" name="Line 16"/>
            <p:cNvSpPr>
              <a:spLocks noChangeShapeType="1"/>
            </p:cNvSpPr>
            <p:nvPr/>
          </p:nvSpPr>
          <p:spPr bwMode="auto">
            <a:xfrm>
              <a:off x="6288779" y="2943208"/>
              <a:ext cx="2120757" cy="0"/>
            </a:xfrm>
            <a:prstGeom prst="line">
              <a:avLst/>
            </a:prstGeom>
            <a:noFill/>
            <a:ln w="9525">
              <a:solidFill>
                <a:schemeClr val="tx1"/>
              </a:solidFill>
              <a:round/>
              <a:headEnd/>
              <a:tailEnd type="triangle" w="med" len="med"/>
            </a:ln>
            <a:effectLst/>
          </p:spPr>
          <p:txBody>
            <a:bodyPr/>
            <a:lstStyle/>
            <a:p>
              <a:endParaRPr lang="fr-FR" b="1" i="1">
                <a:latin typeface="Times New Roman" pitchFamily="18" charset="0"/>
                <a:cs typeface="Times New Roman" pitchFamily="18" charset="0"/>
              </a:endParaRPr>
            </a:p>
          </p:txBody>
        </p:sp>
        <p:sp>
          <p:nvSpPr>
            <p:cNvPr id="76817" name="Text Box 17"/>
            <p:cNvSpPr txBox="1">
              <a:spLocks noChangeArrowheads="1"/>
            </p:cNvSpPr>
            <p:nvPr/>
          </p:nvSpPr>
          <p:spPr bwMode="auto">
            <a:xfrm>
              <a:off x="6399766" y="526716"/>
              <a:ext cx="657225" cy="305930"/>
            </a:xfrm>
            <a:prstGeom prst="rect">
              <a:avLst/>
            </a:prstGeom>
            <a:noFill/>
            <a:ln w="9525">
              <a:noFill/>
              <a:miter lim="800000"/>
              <a:headEnd/>
              <a:tailEnd/>
            </a:ln>
            <a:effectLst/>
          </p:spPr>
          <p:txBody>
            <a:bodyPr>
              <a:spAutoFit/>
            </a:bodyPr>
            <a:lstStyle/>
            <a:p>
              <a:pPr>
                <a:spcBef>
                  <a:spcPct val="50000"/>
                </a:spcBef>
              </a:pPr>
              <a:r>
                <a:rPr lang="fr-FR" b="1" i="1" dirty="0">
                  <a:latin typeface="Times New Roman" pitchFamily="18" charset="0"/>
                  <a:cs typeface="Times New Roman" pitchFamily="18" charset="0"/>
                  <a:sym typeface="Symbol"/>
                </a:rPr>
                <a:t></a:t>
              </a:r>
              <a:endParaRPr lang="el-GR" b="1" i="1" dirty="0">
                <a:latin typeface="Times New Roman" pitchFamily="18" charset="0"/>
                <a:cs typeface="Times New Roman" pitchFamily="18" charset="0"/>
              </a:endParaRPr>
            </a:p>
          </p:txBody>
        </p:sp>
        <p:sp>
          <p:nvSpPr>
            <p:cNvPr id="76818" name="Text Box 18"/>
            <p:cNvSpPr txBox="1">
              <a:spLocks noChangeArrowheads="1"/>
            </p:cNvSpPr>
            <p:nvPr/>
          </p:nvSpPr>
          <p:spPr bwMode="auto">
            <a:xfrm>
              <a:off x="8253190" y="2656992"/>
              <a:ext cx="236882" cy="256814"/>
            </a:xfrm>
            <a:prstGeom prst="rect">
              <a:avLst/>
            </a:prstGeom>
            <a:noFill/>
            <a:ln w="9525">
              <a:noFill/>
              <a:miter lim="800000"/>
              <a:headEnd/>
              <a:tailEnd/>
            </a:ln>
            <a:effectLst/>
          </p:spPr>
          <p:txBody>
            <a:bodyPr wrap="square">
              <a:spAutoFit/>
            </a:bodyPr>
            <a:lstStyle/>
            <a:p>
              <a:pPr>
                <a:spcBef>
                  <a:spcPct val="50000"/>
                </a:spcBef>
              </a:pPr>
              <a:r>
                <a:rPr lang="fr-FR" b="1" i="1" dirty="0">
                  <a:latin typeface="Times New Roman" pitchFamily="18" charset="0"/>
                  <a:cs typeface="Times New Roman" pitchFamily="18" charset="0"/>
                </a:rPr>
                <a:t>n</a:t>
              </a:r>
            </a:p>
          </p:txBody>
        </p:sp>
        <p:sp>
          <p:nvSpPr>
            <p:cNvPr id="76822" name="Text Box 22"/>
            <p:cNvSpPr txBox="1">
              <a:spLocks noChangeArrowheads="1"/>
            </p:cNvSpPr>
            <p:nvPr/>
          </p:nvSpPr>
          <p:spPr bwMode="auto">
            <a:xfrm>
              <a:off x="6676544" y="1710203"/>
              <a:ext cx="428482" cy="256814"/>
            </a:xfrm>
            <a:prstGeom prst="rect">
              <a:avLst/>
            </a:prstGeom>
            <a:noFill/>
            <a:ln w="9525">
              <a:noFill/>
              <a:miter lim="800000"/>
              <a:headEnd/>
              <a:tailEnd/>
            </a:ln>
            <a:effectLst/>
          </p:spPr>
          <p:txBody>
            <a:bodyPr wrap="square">
              <a:spAutoFit/>
            </a:bodyPr>
            <a:lstStyle/>
            <a:p>
              <a:pPr>
                <a:spcBef>
                  <a:spcPct val="50000"/>
                </a:spcBef>
              </a:pPr>
              <a:r>
                <a:rPr lang="fr-FR" b="1" i="1" dirty="0">
                  <a:solidFill>
                    <a:srgbClr val="0000FF"/>
                  </a:solidFill>
                  <a:latin typeface="Times New Roman" pitchFamily="18" charset="0"/>
                  <a:cs typeface="Times New Roman" pitchFamily="18" charset="0"/>
                  <a:sym typeface="Symbol"/>
                </a:rPr>
                <a:t></a:t>
              </a:r>
              <a:r>
                <a:rPr lang="fr-FR" b="1" i="1" baseline="-25000" dirty="0">
                  <a:solidFill>
                    <a:srgbClr val="0000FF"/>
                  </a:solidFill>
                  <a:latin typeface="Times New Roman" pitchFamily="18" charset="0"/>
                  <a:cs typeface="Times New Roman" pitchFamily="18" charset="0"/>
                </a:rPr>
                <a:t>u</a:t>
              </a:r>
              <a:endParaRPr lang="el-GR" b="1" i="1" dirty="0">
                <a:solidFill>
                  <a:srgbClr val="0000FF"/>
                </a:solidFill>
                <a:latin typeface="Times New Roman" pitchFamily="18" charset="0"/>
                <a:cs typeface="Times New Roman" pitchFamily="18" charset="0"/>
              </a:endParaRPr>
            </a:p>
          </p:txBody>
        </p:sp>
        <p:sp>
          <p:nvSpPr>
            <p:cNvPr id="76825" name="Text Box 25"/>
            <p:cNvSpPr txBox="1">
              <a:spLocks noChangeArrowheads="1"/>
            </p:cNvSpPr>
            <p:nvPr/>
          </p:nvSpPr>
          <p:spPr bwMode="auto">
            <a:xfrm>
              <a:off x="6785401" y="1059284"/>
              <a:ext cx="647700" cy="305930"/>
            </a:xfrm>
            <a:prstGeom prst="rect">
              <a:avLst/>
            </a:prstGeom>
            <a:noFill/>
            <a:ln w="9525">
              <a:noFill/>
              <a:miter lim="800000"/>
              <a:headEnd/>
              <a:tailEnd/>
            </a:ln>
            <a:effectLst/>
          </p:spPr>
          <p:txBody>
            <a:bodyPr>
              <a:spAutoFit/>
            </a:bodyPr>
            <a:lstStyle/>
            <a:p>
              <a:pPr>
                <a:spcBef>
                  <a:spcPct val="50000"/>
                </a:spcBef>
              </a:pPr>
              <a:r>
                <a:rPr lang="fr-FR" b="1" i="1" dirty="0">
                  <a:solidFill>
                    <a:srgbClr val="FF0000"/>
                  </a:solidFill>
                  <a:latin typeface="Times New Roman" pitchFamily="18" charset="0"/>
                  <a:cs typeface="Times New Roman" pitchFamily="18" charset="0"/>
                  <a:sym typeface="Symbol"/>
                </a:rPr>
                <a:t></a:t>
              </a:r>
              <a:r>
                <a:rPr lang="fr-FR" b="1" i="1" baseline="-25000" dirty="0" err="1">
                  <a:solidFill>
                    <a:srgbClr val="FF0000"/>
                  </a:solidFill>
                  <a:latin typeface="Times New Roman" pitchFamily="18" charset="0"/>
                  <a:cs typeface="Times New Roman" pitchFamily="18" charset="0"/>
                </a:rPr>
                <a:t>em</a:t>
              </a:r>
              <a:endParaRPr lang="el-GR" b="1" i="1" dirty="0">
                <a:solidFill>
                  <a:srgbClr val="FF0000"/>
                </a:solidFill>
                <a:latin typeface="Times New Roman" pitchFamily="18" charset="0"/>
                <a:cs typeface="Times New Roman" pitchFamily="18" charset="0"/>
              </a:endParaRPr>
            </a:p>
          </p:txBody>
        </p:sp>
        <p:sp>
          <p:nvSpPr>
            <p:cNvPr id="76827" name="Line 27"/>
            <p:cNvSpPr>
              <a:spLocks noChangeShapeType="1"/>
            </p:cNvSpPr>
            <p:nvPr/>
          </p:nvSpPr>
          <p:spPr bwMode="auto">
            <a:xfrm flipH="1" flipV="1">
              <a:off x="6372667" y="1023458"/>
              <a:ext cx="1691237" cy="1925856"/>
            </a:xfrm>
            <a:prstGeom prst="line">
              <a:avLst/>
            </a:prstGeom>
            <a:noFill/>
            <a:ln w="28575">
              <a:solidFill>
                <a:srgbClr val="0000FF"/>
              </a:solidFill>
              <a:prstDash val="solid"/>
              <a:round/>
              <a:headEnd/>
              <a:tailEnd/>
            </a:ln>
            <a:effectLst/>
          </p:spPr>
          <p:txBody>
            <a:bodyPr/>
            <a:lstStyle/>
            <a:p>
              <a:endParaRPr lang="fr-FR" b="1" i="1">
                <a:latin typeface="Times New Roman" pitchFamily="18" charset="0"/>
                <a:cs typeface="Times New Roman" pitchFamily="18" charset="0"/>
              </a:endParaRPr>
            </a:p>
          </p:txBody>
        </p:sp>
        <p:sp>
          <p:nvSpPr>
            <p:cNvPr id="36" name="Text Box 18"/>
            <p:cNvSpPr txBox="1">
              <a:spLocks noChangeArrowheads="1"/>
            </p:cNvSpPr>
            <p:nvPr/>
          </p:nvSpPr>
          <p:spPr bwMode="auto">
            <a:xfrm>
              <a:off x="7907587" y="2952866"/>
              <a:ext cx="369401" cy="256814"/>
            </a:xfrm>
            <a:prstGeom prst="rect">
              <a:avLst/>
            </a:prstGeom>
            <a:noFill/>
            <a:ln w="9525">
              <a:noFill/>
              <a:miter lim="800000"/>
              <a:headEnd/>
              <a:tailEnd/>
            </a:ln>
            <a:effectLst/>
          </p:spPr>
          <p:txBody>
            <a:bodyPr wrap="square">
              <a:spAutoFit/>
            </a:bodyPr>
            <a:lstStyle/>
            <a:p>
              <a:pPr>
                <a:spcBef>
                  <a:spcPct val="50000"/>
                </a:spcBef>
              </a:pPr>
              <a:r>
                <a:rPr lang="fr-FR" b="1" i="1" dirty="0">
                  <a:latin typeface="Times New Roman" pitchFamily="18" charset="0"/>
                  <a:cs typeface="Times New Roman" pitchFamily="18" charset="0"/>
                </a:rPr>
                <a:t>n</a:t>
              </a:r>
              <a:r>
                <a:rPr lang="fr-FR" b="1" i="1" baseline="-25000" dirty="0">
                  <a:latin typeface="Times New Roman" pitchFamily="18" charset="0"/>
                  <a:cs typeface="Times New Roman" pitchFamily="18" charset="0"/>
                </a:rPr>
                <a:t>0</a:t>
              </a:r>
              <a:endParaRPr lang="fr-FR" b="1" i="1" dirty="0">
                <a:latin typeface="Times New Roman" pitchFamily="18" charset="0"/>
                <a:cs typeface="Times New Roman" pitchFamily="18" charset="0"/>
              </a:endParaRPr>
            </a:p>
          </p:txBody>
        </p:sp>
        <p:sp>
          <p:nvSpPr>
            <p:cNvPr id="39" name="Text Box 22"/>
            <p:cNvSpPr txBox="1">
              <a:spLocks noChangeArrowheads="1"/>
            </p:cNvSpPr>
            <p:nvPr/>
          </p:nvSpPr>
          <p:spPr bwMode="auto">
            <a:xfrm>
              <a:off x="5972872" y="2459744"/>
              <a:ext cx="647701" cy="305930"/>
            </a:xfrm>
            <a:prstGeom prst="rect">
              <a:avLst/>
            </a:prstGeom>
            <a:noFill/>
            <a:ln w="9525">
              <a:noFill/>
              <a:miter lim="800000"/>
              <a:headEnd/>
              <a:tailEnd/>
            </a:ln>
            <a:effectLst/>
          </p:spPr>
          <p:txBody>
            <a:bodyPr>
              <a:spAutoFit/>
            </a:bodyPr>
            <a:lstStyle/>
            <a:p>
              <a:pPr>
                <a:spcBef>
                  <a:spcPct val="50000"/>
                </a:spcBef>
              </a:pPr>
              <a:r>
                <a:rPr lang="fr-FR" b="1" i="1" dirty="0">
                  <a:latin typeface="Times New Roman" pitchFamily="18" charset="0"/>
                  <a:cs typeface="Times New Roman" pitchFamily="18" charset="0"/>
                  <a:sym typeface="Symbol"/>
                </a:rPr>
                <a:t></a:t>
              </a:r>
              <a:r>
                <a:rPr lang="fr-FR" b="1" i="1" baseline="-25000" dirty="0">
                  <a:latin typeface="Times New Roman" pitchFamily="18" charset="0"/>
                  <a:cs typeface="Times New Roman" pitchFamily="18" charset="0"/>
                </a:rPr>
                <a:t>p</a:t>
              </a:r>
              <a:endParaRPr lang="el-GR" b="1" i="1" dirty="0">
                <a:latin typeface="Times New Roman" pitchFamily="18" charset="0"/>
                <a:cs typeface="Times New Roman" pitchFamily="18" charset="0"/>
              </a:endParaRPr>
            </a:p>
          </p:txBody>
        </p:sp>
        <p:sp>
          <p:nvSpPr>
            <p:cNvPr id="40" name="Line 26"/>
            <p:cNvSpPr>
              <a:spLocks noChangeShapeType="1"/>
            </p:cNvSpPr>
            <p:nvPr/>
          </p:nvSpPr>
          <p:spPr bwMode="auto">
            <a:xfrm flipV="1">
              <a:off x="6323328" y="2629377"/>
              <a:ext cx="96293" cy="0"/>
            </a:xfrm>
            <a:prstGeom prst="line">
              <a:avLst/>
            </a:prstGeom>
            <a:noFill/>
            <a:ln w="28575">
              <a:solidFill>
                <a:schemeClr val="tx1"/>
              </a:solidFill>
              <a:prstDash val="solid"/>
              <a:round/>
              <a:headEnd/>
              <a:tailEnd/>
            </a:ln>
            <a:effectLst/>
          </p:spPr>
          <p:txBody>
            <a:bodyPr/>
            <a:lstStyle/>
            <a:p>
              <a:endParaRPr lang="fr-FR" b="1" i="1">
                <a:latin typeface="Times New Roman" pitchFamily="18" charset="0"/>
                <a:cs typeface="Times New Roman" pitchFamily="18" charset="0"/>
              </a:endParaRPr>
            </a:p>
          </p:txBody>
        </p:sp>
        <p:sp>
          <p:nvSpPr>
            <p:cNvPr id="44" name="Line 27"/>
            <p:cNvSpPr>
              <a:spLocks noChangeShapeType="1"/>
            </p:cNvSpPr>
            <p:nvPr/>
          </p:nvSpPr>
          <p:spPr bwMode="auto">
            <a:xfrm flipH="1" flipV="1">
              <a:off x="6378534" y="850204"/>
              <a:ext cx="1604890" cy="1819020"/>
            </a:xfrm>
            <a:prstGeom prst="line">
              <a:avLst/>
            </a:prstGeom>
            <a:noFill/>
            <a:ln w="28575">
              <a:solidFill>
                <a:srgbClr val="FF0000"/>
              </a:solidFill>
              <a:prstDash val="solid"/>
              <a:round/>
              <a:headEnd type="none"/>
              <a:tailEnd type="oval"/>
            </a:ln>
            <a:effectLst/>
          </p:spPr>
          <p:txBody>
            <a:bodyPr/>
            <a:lstStyle/>
            <a:p>
              <a:endParaRPr lang="fr-FR" b="1" i="1">
                <a:latin typeface="Times New Roman" pitchFamily="18" charset="0"/>
                <a:cs typeface="Times New Roman" pitchFamily="18" charset="0"/>
              </a:endParaRPr>
            </a:p>
          </p:txBody>
        </p:sp>
        <p:sp>
          <p:nvSpPr>
            <p:cNvPr id="45" name="Text Box 22"/>
            <p:cNvSpPr txBox="1">
              <a:spLocks noChangeArrowheads="1"/>
            </p:cNvSpPr>
            <p:nvPr/>
          </p:nvSpPr>
          <p:spPr bwMode="auto">
            <a:xfrm>
              <a:off x="5924615" y="688459"/>
              <a:ext cx="647702" cy="256814"/>
            </a:xfrm>
            <a:prstGeom prst="rect">
              <a:avLst/>
            </a:prstGeom>
            <a:noFill/>
            <a:ln w="9525">
              <a:noFill/>
              <a:miter lim="800000"/>
              <a:headEnd/>
              <a:tailEnd/>
            </a:ln>
            <a:effectLst/>
          </p:spPr>
          <p:txBody>
            <a:bodyPr>
              <a:spAutoFit/>
            </a:bodyPr>
            <a:lstStyle/>
            <a:p>
              <a:pPr>
                <a:spcBef>
                  <a:spcPct val="50000"/>
                </a:spcBef>
              </a:pPr>
              <a:r>
                <a:rPr lang="fr-FR" b="1" i="1" dirty="0">
                  <a:solidFill>
                    <a:srgbClr val="FF0000"/>
                  </a:solidFill>
                  <a:latin typeface="Times New Roman" pitchFamily="18" charset="0"/>
                  <a:cs typeface="Times New Roman" pitchFamily="18" charset="0"/>
                  <a:sym typeface="Symbol"/>
                </a:rPr>
                <a:t></a:t>
              </a:r>
              <a:r>
                <a:rPr lang="fr-FR" b="1" i="1" baseline="-25000" dirty="0" err="1">
                  <a:solidFill>
                    <a:srgbClr val="FF0000"/>
                  </a:solidFill>
                  <a:latin typeface="Times New Roman" pitchFamily="18" charset="0"/>
                  <a:cs typeface="Times New Roman" pitchFamily="18" charset="0"/>
                </a:rPr>
                <a:t>dém</a:t>
              </a:r>
              <a:endParaRPr lang="el-GR" b="1" i="1" dirty="0">
                <a:solidFill>
                  <a:srgbClr val="FF0000"/>
                </a:solidFill>
                <a:latin typeface="Times New Roman" pitchFamily="18" charset="0"/>
                <a:cs typeface="Times New Roman" pitchFamily="18" charset="0"/>
              </a:endParaRPr>
            </a:p>
          </p:txBody>
        </p:sp>
        <p:sp>
          <p:nvSpPr>
            <p:cNvPr id="26" name="Line 27"/>
            <p:cNvSpPr>
              <a:spLocks noChangeShapeType="1"/>
            </p:cNvSpPr>
            <p:nvPr/>
          </p:nvSpPr>
          <p:spPr bwMode="auto">
            <a:xfrm flipH="1" flipV="1">
              <a:off x="8010633" y="2699134"/>
              <a:ext cx="219844" cy="229446"/>
            </a:xfrm>
            <a:prstGeom prst="line">
              <a:avLst/>
            </a:prstGeom>
            <a:noFill/>
            <a:ln w="12700">
              <a:solidFill>
                <a:srgbClr val="FF0000"/>
              </a:solidFill>
              <a:prstDash val="dash"/>
              <a:round/>
              <a:headEnd/>
              <a:tailEnd/>
            </a:ln>
            <a:effectLst/>
          </p:spPr>
          <p:txBody>
            <a:bodyPr/>
            <a:lstStyle/>
            <a:p>
              <a:endParaRPr lang="fr-FR" b="1" i="1">
                <a:latin typeface="Times New Roman" pitchFamily="18" charset="0"/>
                <a:cs typeface="Times New Roman" pitchFamily="18" charset="0"/>
              </a:endParaRPr>
            </a:p>
          </p:txBody>
        </p:sp>
        <p:sp>
          <p:nvSpPr>
            <p:cNvPr id="29" name="Text Box 18"/>
            <p:cNvSpPr txBox="1">
              <a:spLocks noChangeArrowheads="1"/>
            </p:cNvSpPr>
            <p:nvPr/>
          </p:nvSpPr>
          <p:spPr bwMode="auto">
            <a:xfrm>
              <a:off x="8146648" y="2960751"/>
              <a:ext cx="396695" cy="256814"/>
            </a:xfrm>
            <a:prstGeom prst="rect">
              <a:avLst/>
            </a:prstGeom>
            <a:noFill/>
            <a:ln w="9525">
              <a:noFill/>
              <a:miter lim="800000"/>
              <a:headEnd/>
              <a:tailEnd/>
            </a:ln>
            <a:effectLst/>
          </p:spPr>
          <p:txBody>
            <a:bodyPr wrap="square">
              <a:spAutoFit/>
            </a:bodyPr>
            <a:lstStyle/>
            <a:p>
              <a:pPr>
                <a:spcBef>
                  <a:spcPct val="50000"/>
                </a:spcBef>
              </a:pPr>
              <a:r>
                <a:rPr lang="fr-FR" b="1" i="1" dirty="0">
                  <a:latin typeface="Times New Roman" pitchFamily="18" charset="0"/>
                  <a:cs typeface="Times New Roman" pitchFamily="18" charset="0"/>
                </a:rPr>
                <a:t>n</a:t>
              </a:r>
              <a:r>
                <a:rPr lang="fr-FR" b="1" i="1" baseline="-25000" dirty="0">
                  <a:latin typeface="Times New Roman" pitchFamily="18" charset="0"/>
                  <a:cs typeface="Times New Roman" pitchFamily="18" charset="0"/>
                </a:rPr>
                <a:t>00</a:t>
              </a:r>
              <a:endParaRPr lang="fr-FR" b="1" i="1" dirty="0">
                <a:latin typeface="Times New Roman" pitchFamily="18" charset="0"/>
                <a:cs typeface="Times New Roman" pitchFamily="18" charset="0"/>
              </a:endParaRPr>
            </a:p>
          </p:txBody>
        </p:sp>
        <p:sp>
          <p:nvSpPr>
            <p:cNvPr id="30" name="Text Box 18"/>
            <p:cNvSpPr txBox="1">
              <a:spLocks noChangeArrowheads="1"/>
            </p:cNvSpPr>
            <p:nvPr/>
          </p:nvSpPr>
          <p:spPr bwMode="auto">
            <a:xfrm>
              <a:off x="6170952" y="2921012"/>
              <a:ext cx="369401" cy="256814"/>
            </a:xfrm>
            <a:prstGeom prst="rect">
              <a:avLst/>
            </a:prstGeom>
            <a:noFill/>
            <a:ln w="9525">
              <a:noFill/>
              <a:miter lim="800000"/>
              <a:headEnd/>
              <a:tailEnd/>
            </a:ln>
            <a:effectLst/>
          </p:spPr>
          <p:txBody>
            <a:bodyPr wrap="square">
              <a:spAutoFit/>
            </a:bodyPr>
            <a:lstStyle/>
            <a:p>
              <a:pPr>
                <a:spcBef>
                  <a:spcPct val="50000"/>
                </a:spcBef>
              </a:pPr>
              <a:r>
                <a:rPr lang="fr-FR" b="1" i="1" dirty="0">
                  <a:latin typeface="Times New Roman" pitchFamily="18" charset="0"/>
                  <a:cs typeface="Times New Roman" pitchFamily="18" charset="0"/>
                </a:rPr>
                <a:t>0</a:t>
              </a:r>
            </a:p>
          </p:txBody>
        </p:sp>
      </p:grpSp>
      <p:sp>
        <p:nvSpPr>
          <p:cNvPr id="28" name="Text Box 42"/>
          <p:cNvSpPr txBox="1">
            <a:spLocks noChangeArrowheads="1"/>
          </p:cNvSpPr>
          <p:nvPr/>
        </p:nvSpPr>
        <p:spPr bwMode="auto">
          <a:xfrm>
            <a:off x="428596" y="3286124"/>
            <a:ext cx="5643602" cy="784830"/>
          </a:xfrm>
          <a:prstGeom prst="rect">
            <a:avLst/>
          </a:prstGeom>
          <a:noFill/>
          <a:ln w="9525">
            <a:noFill/>
            <a:miter lim="800000"/>
            <a:headEnd/>
            <a:tailEnd/>
          </a:ln>
          <a:effectLst/>
        </p:spPr>
        <p:txBody>
          <a:bodyPr wrap="square">
            <a:spAutoFit/>
          </a:bodyPr>
          <a:lstStyle/>
          <a:p>
            <a:pPr>
              <a:spcBef>
                <a:spcPct val="50000"/>
              </a:spcBef>
            </a:pPr>
            <a:r>
              <a:rPr lang="fr-FR" b="1" dirty="0">
                <a:latin typeface="Times New Roman" pitchFamily="18" charset="0"/>
                <a:cs typeface="Times New Roman" pitchFamily="18" charset="0"/>
              </a:rPr>
              <a:t>U, </a:t>
            </a:r>
            <a:r>
              <a:rPr lang="az-Cyrl-AZ" b="1" dirty="0">
                <a:latin typeface="Times New Roman" pitchFamily="18" charset="0"/>
                <a:cs typeface="Times New Roman" pitchFamily="18" charset="0"/>
              </a:rPr>
              <a:t>Ф</a:t>
            </a:r>
            <a:r>
              <a:rPr lang="fr-FR" b="1" dirty="0">
                <a:latin typeface="Times New Roman" pitchFamily="18" charset="0"/>
                <a:cs typeface="Times New Roman" pitchFamily="18" charset="0"/>
              </a:rPr>
              <a:t> </a:t>
            </a:r>
            <a:r>
              <a:rPr lang="fr-FR" dirty="0">
                <a:latin typeface="Times New Roman" pitchFamily="18" charset="0"/>
                <a:cs typeface="Times New Roman" pitchFamily="18" charset="0"/>
              </a:rPr>
              <a:t>et</a:t>
            </a:r>
            <a:r>
              <a:rPr lang="fr-FR" b="1" dirty="0">
                <a:latin typeface="Times New Roman" pitchFamily="18" charset="0"/>
                <a:cs typeface="Times New Roman" pitchFamily="18" charset="0"/>
              </a:rPr>
              <a:t> R</a:t>
            </a:r>
            <a:r>
              <a:rPr lang="fr-FR" dirty="0">
                <a:latin typeface="Times New Roman" pitchFamily="18" charset="0"/>
                <a:cs typeface="Times New Roman" pitchFamily="18" charset="0"/>
              </a:rPr>
              <a:t> étant constantes, </a:t>
            </a:r>
          </a:p>
          <a:p>
            <a:pPr>
              <a:spcBef>
                <a:spcPct val="50000"/>
              </a:spcBef>
            </a:pPr>
            <a:r>
              <a:rPr lang="fr-FR" dirty="0">
                <a:latin typeface="Times New Roman" pitchFamily="18" charset="0"/>
                <a:cs typeface="Times New Roman" pitchFamily="18" charset="0"/>
              </a:rPr>
              <a:t>la caractéristique mécanique est donc de la forme: </a:t>
            </a:r>
          </a:p>
        </p:txBody>
      </p:sp>
      <p:graphicFrame>
        <p:nvGraphicFramePr>
          <p:cNvPr id="38" name="Object 2"/>
          <p:cNvGraphicFramePr>
            <a:graphicFrameLocks noChangeAspect="1"/>
          </p:cNvGraphicFramePr>
          <p:nvPr/>
        </p:nvGraphicFramePr>
        <p:xfrm>
          <a:off x="928662" y="4298962"/>
          <a:ext cx="4649788" cy="844550"/>
        </p:xfrm>
        <a:graphic>
          <a:graphicData uri="http://schemas.openxmlformats.org/presentationml/2006/ole">
            <mc:AlternateContent xmlns:mc="http://schemas.openxmlformats.org/markup-compatibility/2006">
              <mc:Choice xmlns:v="urn:schemas-microsoft-com:vml" Requires="v">
                <p:oleObj spid="_x0000_s622655" name="Equation" r:id="rId5" imgW="2527300" imgH="457200" progId="Equation.DSMT4">
                  <p:embed/>
                </p:oleObj>
              </mc:Choice>
              <mc:Fallback>
                <p:oleObj name="Equation" r:id="rId5" imgW="2527300" imgH="457200" progId="Equation.DSMT4">
                  <p:embed/>
                  <p:pic>
                    <p:nvPicPr>
                      <p:cNvPr id="0" name="Picture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8662" y="4298962"/>
                        <a:ext cx="4649788" cy="844550"/>
                      </a:xfrm>
                      <a:prstGeom prst="rect">
                        <a:avLst/>
                      </a:prstGeom>
                      <a:solidFill>
                        <a:schemeClr val="bg1"/>
                      </a:solidFill>
                    </p:spPr>
                  </p:pic>
                </p:oleObj>
              </mc:Fallback>
            </mc:AlternateContent>
          </a:graphicData>
        </a:graphic>
      </p:graphicFrame>
      <p:graphicFrame>
        <p:nvGraphicFramePr>
          <p:cNvPr id="41" name="Object 2"/>
          <p:cNvGraphicFramePr>
            <a:graphicFrameLocks noChangeAspect="1"/>
          </p:cNvGraphicFramePr>
          <p:nvPr/>
        </p:nvGraphicFramePr>
        <p:xfrm>
          <a:off x="928662" y="2285992"/>
          <a:ext cx="2617788" cy="892175"/>
        </p:xfrm>
        <a:graphic>
          <a:graphicData uri="http://schemas.openxmlformats.org/presentationml/2006/ole">
            <mc:AlternateContent xmlns:mc="http://schemas.openxmlformats.org/markup-compatibility/2006">
              <mc:Choice xmlns:v="urn:schemas-microsoft-com:vml" Requires="v">
                <p:oleObj spid="_x0000_s622656" name="Equation" r:id="rId7" imgW="1422400" imgH="482600" progId="Equation.DSMT4">
                  <p:embed/>
                </p:oleObj>
              </mc:Choice>
              <mc:Fallback>
                <p:oleObj name="Equation" r:id="rId7" imgW="1422400" imgH="482600" progId="Equation.DSMT4">
                  <p:embed/>
                  <p:pic>
                    <p:nvPicPr>
                      <p:cNvPr id="0" name="Picture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8662" y="2285992"/>
                        <a:ext cx="2617788" cy="892175"/>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46984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0" fill="hold"/>
                                        <p:tgtEl>
                                          <p:spTgt spid="21"/>
                                        </p:tgtEl>
                                        <p:attrNameLst>
                                          <p:attrName>ppt_x</p:attrName>
                                        </p:attrNameLst>
                                      </p:cBhvr>
                                      <p:tavLst>
                                        <p:tav tm="0">
                                          <p:val>
                                            <p:strVal val="0-#ppt_w/2"/>
                                          </p:val>
                                        </p:tav>
                                        <p:tav tm="100000">
                                          <p:val>
                                            <p:strVal val="#ppt_x"/>
                                          </p:val>
                                        </p:tav>
                                      </p:tavLst>
                                    </p:anim>
                                    <p:anim calcmode="lin" valueType="num">
                                      <p:cBhvr additive="base">
                                        <p:cTn id="8" dur="10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amond(in)">
                                      <p:cBhvr>
                                        <p:cTn id="13" dur="10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1000" fill="hold"/>
                                        <p:tgtEl>
                                          <p:spTgt spid="25"/>
                                        </p:tgtEl>
                                        <p:attrNameLst>
                                          <p:attrName>ppt_x</p:attrName>
                                        </p:attrNameLst>
                                      </p:cBhvr>
                                      <p:tavLst>
                                        <p:tav tm="0">
                                          <p:val>
                                            <p:strVal val="0-#ppt_w/2"/>
                                          </p:val>
                                        </p:tav>
                                        <p:tav tm="100000">
                                          <p:val>
                                            <p:strVal val="#ppt_x"/>
                                          </p:val>
                                        </p:tav>
                                      </p:tavLst>
                                    </p:anim>
                                    <p:anim calcmode="lin" valueType="num">
                                      <p:cBhvr additive="base">
                                        <p:cTn id="19" dur="10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diamond(in)">
                                      <p:cBhvr>
                                        <p:cTn id="24" dur="10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1000" fill="hold"/>
                                        <p:tgtEl>
                                          <p:spTgt spid="28"/>
                                        </p:tgtEl>
                                        <p:attrNameLst>
                                          <p:attrName>ppt_x</p:attrName>
                                        </p:attrNameLst>
                                      </p:cBhvr>
                                      <p:tavLst>
                                        <p:tav tm="0">
                                          <p:val>
                                            <p:strVal val="0-#ppt_w/2"/>
                                          </p:val>
                                        </p:tav>
                                        <p:tav tm="100000">
                                          <p:val>
                                            <p:strVal val="#ppt_x"/>
                                          </p:val>
                                        </p:tav>
                                      </p:tavLst>
                                    </p:anim>
                                    <p:anim calcmode="lin" valueType="num">
                                      <p:cBhvr additive="base">
                                        <p:cTn id="30" dur="10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diamond(in)">
                                      <p:cBhvr>
                                        <p:cTn id="35" dur="1000"/>
                                        <p:tgtEl>
                                          <p:spTgt spid="38"/>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blinds(horizontal)">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1000" fill="hold"/>
                                        <p:tgtEl>
                                          <p:spTgt spid="35"/>
                                        </p:tgtEl>
                                        <p:attrNameLst>
                                          <p:attrName>ppt_x</p:attrName>
                                        </p:attrNameLst>
                                      </p:cBhvr>
                                      <p:tavLst>
                                        <p:tav tm="0">
                                          <p:val>
                                            <p:strVal val="0-#ppt_w/2"/>
                                          </p:val>
                                        </p:tav>
                                        <p:tav tm="100000">
                                          <p:val>
                                            <p:strVal val="#ppt_x"/>
                                          </p:val>
                                        </p:tav>
                                      </p:tavLst>
                                    </p:anim>
                                    <p:anim calcmode="lin" valueType="num">
                                      <p:cBhvr additive="base">
                                        <p:cTn id="46" dur="10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P spid="35" grpId="0" animBg="1"/>
      <p:bldP spid="28"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2"/>
          <p:cNvSpPr txBox="1">
            <a:spLocks noChangeArrowheads="1"/>
          </p:cNvSpPr>
          <p:nvPr/>
        </p:nvSpPr>
        <p:spPr bwMode="auto">
          <a:xfrm>
            <a:off x="428596" y="782405"/>
            <a:ext cx="8358246" cy="923330"/>
          </a:xfrm>
          <a:prstGeom prst="rect">
            <a:avLst/>
          </a:prstGeom>
          <a:noFill/>
          <a:ln w="9525">
            <a:noFill/>
            <a:miter lim="800000"/>
            <a:headEnd/>
            <a:tailEnd/>
          </a:ln>
          <a:effectLst/>
        </p:spPr>
        <p:txBody>
          <a:bodyPr wrap="square">
            <a:spAutoFit/>
          </a:bodyPr>
          <a:lstStyle/>
          <a:p>
            <a:pPr lvl="0"/>
            <a:r>
              <a:rPr lang="fr-FR" dirty="0"/>
              <a:t>La caractéristique mécanique est une donnée qui dépend uniquement de la nature de la charge.</a:t>
            </a:r>
          </a:p>
          <a:p>
            <a:r>
              <a:rPr lang="fr-FR" dirty="0"/>
              <a:t>En régime permanent, on a égalité entre le couple moteur et celui de la charge. </a:t>
            </a:r>
            <a:endParaRPr lang="fr-FR" dirty="0">
              <a:latin typeface="Times New Roman" pitchFamily="18" charset="0"/>
              <a:cs typeface="Times New Roman" pitchFamily="18" charset="0"/>
            </a:endParaRPr>
          </a:p>
        </p:txBody>
      </p:sp>
      <p:sp>
        <p:nvSpPr>
          <p:cNvPr id="22" name="Text Box 42"/>
          <p:cNvSpPr txBox="1">
            <a:spLocks noChangeArrowheads="1"/>
          </p:cNvSpPr>
          <p:nvPr/>
        </p:nvSpPr>
        <p:spPr bwMode="auto">
          <a:xfrm>
            <a:off x="428596" y="413073"/>
            <a:ext cx="3929090" cy="369332"/>
          </a:xfrm>
          <a:prstGeom prst="rect">
            <a:avLst/>
          </a:prstGeom>
          <a:noFill/>
          <a:ln w="9525">
            <a:noFill/>
            <a:miter lim="800000"/>
            <a:headEnd/>
            <a:tailEnd/>
          </a:ln>
          <a:effectLst/>
        </p:spPr>
        <p:txBody>
          <a:bodyPr wrap="square">
            <a:spAutoFit/>
          </a:bodyPr>
          <a:lstStyle/>
          <a:p>
            <a:pPr lvl="0">
              <a:spcBef>
                <a:spcPct val="50000"/>
              </a:spcBef>
            </a:pPr>
            <a:r>
              <a:rPr lang="fr-FR" b="1" dirty="0">
                <a:solidFill>
                  <a:srgbClr val="0000FF"/>
                </a:solidFill>
              </a:rPr>
              <a:t>d) Point de fonctionnement en charge</a:t>
            </a:r>
            <a:endParaRPr lang="fr-FR" b="1" dirty="0">
              <a:solidFill>
                <a:srgbClr val="0000FF"/>
              </a:solidFill>
              <a:latin typeface="Euclid" pitchFamily="18" charset="0"/>
              <a:cs typeface="Times New Roman" pitchFamily="18" charset="0"/>
            </a:endParaRPr>
          </a:p>
        </p:txBody>
      </p:sp>
      <p:graphicFrame>
        <p:nvGraphicFramePr>
          <p:cNvPr id="41" name="Object 2"/>
          <p:cNvGraphicFramePr>
            <a:graphicFrameLocks noChangeAspect="1"/>
          </p:cNvGraphicFramePr>
          <p:nvPr/>
        </p:nvGraphicFramePr>
        <p:xfrm>
          <a:off x="4500562" y="4214818"/>
          <a:ext cx="3109912" cy="517525"/>
        </p:xfrm>
        <a:graphic>
          <a:graphicData uri="http://schemas.openxmlformats.org/presentationml/2006/ole">
            <mc:AlternateContent xmlns:mc="http://schemas.openxmlformats.org/markup-compatibility/2006">
              <mc:Choice xmlns:v="urn:schemas-microsoft-com:vml" Requires="v">
                <p:oleObj spid="_x0000_s623638" name="Equation" r:id="rId3" imgW="1689100" imgH="279400" progId="Equation.DSMT4">
                  <p:embed/>
                </p:oleObj>
              </mc:Choice>
              <mc:Fallback>
                <p:oleObj name="Equation" r:id="rId3" imgW="1689100" imgH="279400" progId="Equation.DSMT4">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2" y="4214818"/>
                        <a:ext cx="3109912" cy="517525"/>
                      </a:xfrm>
                      <a:prstGeom prst="rect">
                        <a:avLst/>
                      </a:prstGeom>
                      <a:solidFill>
                        <a:schemeClr val="bg1"/>
                      </a:solidFill>
                    </p:spPr>
                  </p:pic>
                </p:oleObj>
              </mc:Fallback>
            </mc:AlternateContent>
          </a:graphicData>
        </a:graphic>
      </p:graphicFrame>
      <p:grpSp>
        <p:nvGrpSpPr>
          <p:cNvPr id="31" name="Groupe 36"/>
          <p:cNvGrpSpPr/>
          <p:nvPr/>
        </p:nvGrpSpPr>
        <p:grpSpPr>
          <a:xfrm>
            <a:off x="500034" y="2000240"/>
            <a:ext cx="4000530" cy="3858456"/>
            <a:chOff x="6031154" y="526716"/>
            <a:chExt cx="2983175" cy="2682964"/>
          </a:xfrm>
        </p:grpSpPr>
        <p:sp>
          <p:nvSpPr>
            <p:cNvPr id="32" name="Line 15"/>
            <p:cNvSpPr>
              <a:spLocks noChangeShapeType="1"/>
            </p:cNvSpPr>
            <p:nvPr/>
          </p:nvSpPr>
          <p:spPr bwMode="auto">
            <a:xfrm>
              <a:off x="6372225" y="704239"/>
              <a:ext cx="0" cy="2355780"/>
            </a:xfrm>
            <a:prstGeom prst="line">
              <a:avLst/>
            </a:prstGeom>
            <a:noFill/>
            <a:ln w="9525">
              <a:solidFill>
                <a:schemeClr val="tx1"/>
              </a:solidFill>
              <a:round/>
              <a:headEnd type="triangle" w="med" len="med"/>
              <a:tailEnd/>
            </a:ln>
            <a:effectLst/>
          </p:spPr>
          <p:txBody>
            <a:bodyPr/>
            <a:lstStyle/>
            <a:p>
              <a:endParaRPr lang="fr-FR" b="1" i="1">
                <a:latin typeface="Times New Roman" pitchFamily="18" charset="0"/>
                <a:cs typeface="Times New Roman" pitchFamily="18" charset="0"/>
              </a:endParaRPr>
            </a:p>
          </p:txBody>
        </p:sp>
        <p:sp>
          <p:nvSpPr>
            <p:cNvPr id="33" name="Line 16"/>
            <p:cNvSpPr>
              <a:spLocks noChangeShapeType="1"/>
            </p:cNvSpPr>
            <p:nvPr/>
          </p:nvSpPr>
          <p:spPr bwMode="auto">
            <a:xfrm>
              <a:off x="6288779" y="2943208"/>
              <a:ext cx="2120757" cy="0"/>
            </a:xfrm>
            <a:prstGeom prst="line">
              <a:avLst/>
            </a:prstGeom>
            <a:noFill/>
            <a:ln w="9525">
              <a:solidFill>
                <a:schemeClr val="tx1"/>
              </a:solidFill>
              <a:round/>
              <a:headEnd/>
              <a:tailEnd type="triangle" w="med" len="med"/>
            </a:ln>
            <a:effectLst/>
          </p:spPr>
          <p:txBody>
            <a:bodyPr/>
            <a:lstStyle/>
            <a:p>
              <a:endParaRPr lang="fr-FR" b="1" i="1">
                <a:latin typeface="Times New Roman" pitchFamily="18" charset="0"/>
                <a:cs typeface="Times New Roman" pitchFamily="18" charset="0"/>
              </a:endParaRPr>
            </a:p>
          </p:txBody>
        </p:sp>
        <p:sp>
          <p:nvSpPr>
            <p:cNvPr id="34" name="Text Box 17"/>
            <p:cNvSpPr txBox="1">
              <a:spLocks noChangeArrowheads="1"/>
            </p:cNvSpPr>
            <p:nvPr/>
          </p:nvSpPr>
          <p:spPr bwMode="auto">
            <a:xfrm>
              <a:off x="6399766" y="526716"/>
              <a:ext cx="657225" cy="256814"/>
            </a:xfrm>
            <a:prstGeom prst="rect">
              <a:avLst/>
            </a:prstGeom>
            <a:noFill/>
            <a:ln w="9525">
              <a:noFill/>
              <a:miter lim="800000"/>
              <a:headEnd/>
              <a:tailEnd/>
            </a:ln>
            <a:effectLst/>
          </p:spPr>
          <p:txBody>
            <a:bodyPr>
              <a:spAutoFit/>
            </a:bodyPr>
            <a:lstStyle/>
            <a:p>
              <a:pPr>
                <a:spcBef>
                  <a:spcPct val="50000"/>
                </a:spcBef>
              </a:pPr>
              <a:r>
                <a:rPr lang="fr-FR" b="1" dirty="0">
                  <a:latin typeface="Times New Roman" pitchFamily="18" charset="0"/>
                  <a:cs typeface="Times New Roman" pitchFamily="18" charset="0"/>
                  <a:sym typeface="Symbol"/>
                </a:rPr>
                <a:t></a:t>
              </a:r>
              <a:endParaRPr lang="el-GR" b="1" dirty="0">
                <a:latin typeface="Times New Roman" pitchFamily="18" charset="0"/>
                <a:cs typeface="Times New Roman" pitchFamily="18" charset="0"/>
              </a:endParaRPr>
            </a:p>
          </p:txBody>
        </p:sp>
        <p:sp>
          <p:nvSpPr>
            <p:cNvPr id="37" name="Text Box 18"/>
            <p:cNvSpPr txBox="1">
              <a:spLocks noChangeArrowheads="1"/>
            </p:cNvSpPr>
            <p:nvPr/>
          </p:nvSpPr>
          <p:spPr bwMode="auto">
            <a:xfrm>
              <a:off x="8407039" y="2785235"/>
              <a:ext cx="236882" cy="256814"/>
            </a:xfrm>
            <a:prstGeom prst="rect">
              <a:avLst/>
            </a:prstGeom>
            <a:noFill/>
            <a:ln w="9525">
              <a:noFill/>
              <a:miter lim="800000"/>
              <a:headEnd/>
              <a:tailEnd/>
            </a:ln>
            <a:effectLst/>
          </p:spPr>
          <p:txBody>
            <a:bodyPr wrap="square">
              <a:spAutoFit/>
            </a:bodyPr>
            <a:lstStyle/>
            <a:p>
              <a:pPr>
                <a:spcBef>
                  <a:spcPct val="50000"/>
                </a:spcBef>
              </a:pPr>
              <a:r>
                <a:rPr lang="fr-FR" b="1" dirty="0">
                  <a:latin typeface="Times New Roman" pitchFamily="18" charset="0"/>
                  <a:cs typeface="Times New Roman" pitchFamily="18" charset="0"/>
                </a:rPr>
                <a:t>n</a:t>
              </a:r>
            </a:p>
          </p:txBody>
        </p:sp>
        <p:sp>
          <p:nvSpPr>
            <p:cNvPr id="42" name="Text Box 22"/>
            <p:cNvSpPr txBox="1">
              <a:spLocks noChangeArrowheads="1"/>
            </p:cNvSpPr>
            <p:nvPr/>
          </p:nvSpPr>
          <p:spPr bwMode="auto">
            <a:xfrm>
              <a:off x="8481619" y="1321503"/>
              <a:ext cx="532710" cy="256814"/>
            </a:xfrm>
            <a:prstGeom prst="rect">
              <a:avLst/>
            </a:prstGeom>
            <a:noFill/>
            <a:ln w="9525">
              <a:noFill/>
              <a:miter lim="800000"/>
              <a:headEnd/>
              <a:tailEnd/>
            </a:ln>
            <a:effectLst/>
          </p:spPr>
          <p:txBody>
            <a:bodyPr wrap="square">
              <a:spAutoFit/>
            </a:bodyPr>
            <a:lstStyle/>
            <a:p>
              <a:pPr>
                <a:spcBef>
                  <a:spcPct val="50000"/>
                </a:spcBef>
              </a:pPr>
              <a:r>
                <a:rPr lang="fr-FR" b="1" dirty="0">
                  <a:solidFill>
                    <a:srgbClr val="0000FF"/>
                  </a:solidFill>
                  <a:latin typeface="Times New Roman" pitchFamily="18" charset="0"/>
                  <a:cs typeface="Times New Roman" pitchFamily="18" charset="0"/>
                  <a:sym typeface="Symbol"/>
                </a:rPr>
                <a:t></a:t>
              </a:r>
              <a:r>
                <a:rPr lang="fr-FR" b="1" baseline="-25000" dirty="0">
                  <a:solidFill>
                    <a:srgbClr val="0000FF"/>
                  </a:solidFill>
                  <a:latin typeface="Times New Roman" pitchFamily="18" charset="0"/>
                  <a:cs typeface="Times New Roman" pitchFamily="18" charset="0"/>
                </a:rPr>
                <a:t>r</a:t>
              </a:r>
              <a:r>
                <a:rPr lang="fr-FR" b="1" dirty="0">
                  <a:solidFill>
                    <a:srgbClr val="0000FF"/>
                  </a:solidFill>
                  <a:latin typeface="Times New Roman" pitchFamily="18" charset="0"/>
                  <a:cs typeface="Times New Roman" pitchFamily="18" charset="0"/>
                </a:rPr>
                <a:t>(n)</a:t>
              </a:r>
              <a:endParaRPr lang="el-GR" b="1" dirty="0">
                <a:solidFill>
                  <a:srgbClr val="0000FF"/>
                </a:solidFill>
                <a:latin typeface="Times New Roman" pitchFamily="18" charset="0"/>
                <a:cs typeface="Times New Roman" pitchFamily="18" charset="0"/>
              </a:endParaRPr>
            </a:p>
          </p:txBody>
        </p:sp>
        <p:sp>
          <p:nvSpPr>
            <p:cNvPr id="43" name="Text Box 25"/>
            <p:cNvSpPr txBox="1">
              <a:spLocks noChangeArrowheads="1"/>
            </p:cNvSpPr>
            <p:nvPr/>
          </p:nvSpPr>
          <p:spPr bwMode="auto">
            <a:xfrm>
              <a:off x="7362931" y="725413"/>
              <a:ext cx="647700" cy="256814"/>
            </a:xfrm>
            <a:prstGeom prst="rect">
              <a:avLst/>
            </a:prstGeom>
            <a:noFill/>
            <a:ln w="9525">
              <a:noFill/>
              <a:miter lim="800000"/>
              <a:headEnd/>
              <a:tailEnd/>
            </a:ln>
            <a:effectLst/>
          </p:spPr>
          <p:txBody>
            <a:bodyPr>
              <a:spAutoFit/>
            </a:bodyPr>
            <a:lstStyle/>
            <a:p>
              <a:pPr>
                <a:spcBef>
                  <a:spcPct val="50000"/>
                </a:spcBef>
              </a:pPr>
              <a:r>
                <a:rPr lang="fr-FR" b="1" dirty="0">
                  <a:solidFill>
                    <a:srgbClr val="FF0000"/>
                  </a:solidFill>
                  <a:latin typeface="Times New Roman" pitchFamily="18" charset="0"/>
                  <a:cs typeface="Times New Roman" pitchFamily="18" charset="0"/>
                  <a:sym typeface="Symbol"/>
                </a:rPr>
                <a:t></a:t>
              </a:r>
              <a:r>
                <a:rPr lang="fr-FR" b="1" baseline="-25000" dirty="0">
                  <a:solidFill>
                    <a:srgbClr val="FF0000"/>
                  </a:solidFill>
                  <a:latin typeface="Times New Roman" pitchFamily="18" charset="0"/>
                  <a:cs typeface="Times New Roman" pitchFamily="18" charset="0"/>
                </a:rPr>
                <a:t>u</a:t>
              </a:r>
              <a:r>
                <a:rPr lang="fr-FR" b="1" dirty="0">
                  <a:solidFill>
                    <a:srgbClr val="FF0000"/>
                  </a:solidFill>
                  <a:latin typeface="Times New Roman" pitchFamily="18" charset="0"/>
                  <a:cs typeface="Times New Roman" pitchFamily="18" charset="0"/>
                </a:rPr>
                <a:t>(n)</a:t>
              </a:r>
              <a:endParaRPr lang="el-GR" b="1" dirty="0">
                <a:solidFill>
                  <a:srgbClr val="FF0000"/>
                </a:solidFill>
                <a:latin typeface="Times New Roman" pitchFamily="18" charset="0"/>
                <a:cs typeface="Times New Roman" pitchFamily="18" charset="0"/>
              </a:endParaRPr>
            </a:p>
          </p:txBody>
        </p:sp>
        <p:sp>
          <p:nvSpPr>
            <p:cNvPr id="46" name="Line 27"/>
            <p:cNvSpPr>
              <a:spLocks noChangeShapeType="1"/>
            </p:cNvSpPr>
            <p:nvPr/>
          </p:nvSpPr>
          <p:spPr bwMode="auto">
            <a:xfrm flipH="1" flipV="1">
              <a:off x="7309658" y="864500"/>
              <a:ext cx="745791" cy="2086315"/>
            </a:xfrm>
            <a:prstGeom prst="line">
              <a:avLst/>
            </a:prstGeom>
            <a:noFill/>
            <a:ln w="28575">
              <a:solidFill>
                <a:srgbClr val="FF0000"/>
              </a:solidFill>
              <a:prstDash val="solid"/>
              <a:round/>
              <a:headEnd/>
              <a:tailEnd/>
            </a:ln>
            <a:effectLst/>
          </p:spPr>
          <p:txBody>
            <a:bodyPr/>
            <a:lstStyle/>
            <a:p>
              <a:endParaRPr lang="fr-FR" b="1" i="1">
                <a:latin typeface="Times New Roman" pitchFamily="18" charset="0"/>
                <a:cs typeface="Times New Roman" pitchFamily="18" charset="0"/>
              </a:endParaRPr>
            </a:p>
          </p:txBody>
        </p:sp>
        <p:sp>
          <p:nvSpPr>
            <p:cNvPr id="47" name="Text Box 18"/>
            <p:cNvSpPr txBox="1">
              <a:spLocks noChangeArrowheads="1"/>
            </p:cNvSpPr>
            <p:nvPr/>
          </p:nvSpPr>
          <p:spPr bwMode="auto">
            <a:xfrm>
              <a:off x="7952404" y="2952866"/>
              <a:ext cx="369401" cy="256814"/>
            </a:xfrm>
            <a:prstGeom prst="rect">
              <a:avLst/>
            </a:prstGeom>
            <a:noFill/>
            <a:ln w="9525">
              <a:noFill/>
              <a:miter lim="800000"/>
              <a:headEnd/>
              <a:tailEnd/>
            </a:ln>
            <a:effectLst/>
          </p:spPr>
          <p:txBody>
            <a:bodyPr wrap="square">
              <a:spAutoFit/>
            </a:bodyPr>
            <a:lstStyle/>
            <a:p>
              <a:pPr>
                <a:spcBef>
                  <a:spcPct val="50000"/>
                </a:spcBef>
              </a:pPr>
              <a:r>
                <a:rPr lang="fr-FR" b="1" dirty="0">
                  <a:latin typeface="Times New Roman" pitchFamily="18" charset="0"/>
                  <a:cs typeface="Times New Roman" pitchFamily="18" charset="0"/>
                </a:rPr>
                <a:t>n</a:t>
              </a:r>
              <a:r>
                <a:rPr lang="fr-FR" b="1" baseline="-25000" dirty="0">
                  <a:latin typeface="Times New Roman" pitchFamily="18" charset="0"/>
                  <a:cs typeface="Times New Roman" pitchFamily="18" charset="0"/>
                </a:rPr>
                <a:t>0</a:t>
              </a:r>
              <a:endParaRPr lang="fr-FR" b="1" dirty="0">
                <a:latin typeface="Times New Roman" pitchFamily="18" charset="0"/>
                <a:cs typeface="Times New Roman" pitchFamily="18" charset="0"/>
              </a:endParaRPr>
            </a:p>
          </p:txBody>
        </p:sp>
        <p:sp>
          <p:nvSpPr>
            <p:cNvPr id="48" name="Text Box 22"/>
            <p:cNvSpPr txBox="1">
              <a:spLocks noChangeArrowheads="1"/>
            </p:cNvSpPr>
            <p:nvPr/>
          </p:nvSpPr>
          <p:spPr bwMode="auto">
            <a:xfrm>
              <a:off x="6031154" y="1917593"/>
              <a:ext cx="426167" cy="256814"/>
            </a:xfrm>
            <a:prstGeom prst="rect">
              <a:avLst/>
            </a:prstGeom>
            <a:noFill/>
            <a:ln w="9525">
              <a:noFill/>
              <a:miter lim="800000"/>
              <a:headEnd/>
              <a:tailEnd/>
            </a:ln>
            <a:effectLst/>
          </p:spPr>
          <p:txBody>
            <a:bodyPr wrap="square">
              <a:spAutoFit/>
            </a:bodyPr>
            <a:lstStyle/>
            <a:p>
              <a:pPr>
                <a:spcBef>
                  <a:spcPct val="50000"/>
                </a:spcBef>
              </a:pPr>
              <a:r>
                <a:rPr lang="fr-FR" b="1" dirty="0">
                  <a:latin typeface="Times New Roman" pitchFamily="18" charset="0"/>
                  <a:cs typeface="Times New Roman" pitchFamily="18" charset="0"/>
                  <a:sym typeface="Symbol"/>
                </a:rPr>
                <a:t></a:t>
              </a:r>
              <a:r>
                <a:rPr lang="fr-FR" b="1" baseline="-25000" dirty="0">
                  <a:latin typeface="Times New Roman" pitchFamily="18" charset="0"/>
                  <a:cs typeface="Times New Roman" pitchFamily="18" charset="0"/>
                </a:rPr>
                <a:t>G</a:t>
              </a:r>
              <a:endParaRPr lang="el-GR" b="1" dirty="0">
                <a:latin typeface="Times New Roman" pitchFamily="18" charset="0"/>
                <a:cs typeface="Times New Roman" pitchFamily="18" charset="0"/>
              </a:endParaRPr>
            </a:p>
          </p:txBody>
        </p:sp>
        <p:sp>
          <p:nvSpPr>
            <p:cNvPr id="54" name="Text Box 18"/>
            <p:cNvSpPr txBox="1">
              <a:spLocks noChangeArrowheads="1"/>
            </p:cNvSpPr>
            <p:nvPr/>
          </p:nvSpPr>
          <p:spPr bwMode="auto">
            <a:xfrm>
              <a:off x="6170952" y="2921012"/>
              <a:ext cx="369401" cy="256814"/>
            </a:xfrm>
            <a:prstGeom prst="rect">
              <a:avLst/>
            </a:prstGeom>
            <a:noFill/>
            <a:ln w="9525">
              <a:noFill/>
              <a:miter lim="800000"/>
              <a:headEnd/>
              <a:tailEnd/>
            </a:ln>
            <a:effectLst/>
          </p:spPr>
          <p:txBody>
            <a:bodyPr wrap="square">
              <a:spAutoFit/>
            </a:bodyPr>
            <a:lstStyle/>
            <a:p>
              <a:pPr>
                <a:spcBef>
                  <a:spcPct val="50000"/>
                </a:spcBef>
              </a:pPr>
              <a:r>
                <a:rPr lang="fr-FR" b="1" dirty="0">
                  <a:latin typeface="Times New Roman" pitchFamily="18" charset="0"/>
                  <a:cs typeface="Times New Roman" pitchFamily="18" charset="0"/>
                </a:rPr>
                <a:t>0</a:t>
              </a:r>
            </a:p>
          </p:txBody>
        </p:sp>
        <p:sp>
          <p:nvSpPr>
            <p:cNvPr id="56" name="Line 27"/>
            <p:cNvSpPr>
              <a:spLocks noChangeShapeType="1"/>
            </p:cNvSpPr>
            <p:nvPr/>
          </p:nvSpPr>
          <p:spPr bwMode="auto">
            <a:xfrm flipH="1">
              <a:off x="6386297" y="1563250"/>
              <a:ext cx="2130839" cy="1390877"/>
            </a:xfrm>
            <a:prstGeom prst="line">
              <a:avLst/>
            </a:prstGeom>
            <a:noFill/>
            <a:ln w="28575">
              <a:solidFill>
                <a:srgbClr val="0000FF"/>
              </a:solidFill>
              <a:prstDash val="solid"/>
              <a:round/>
              <a:headEnd/>
              <a:tailEnd/>
            </a:ln>
            <a:effectLst/>
          </p:spPr>
          <p:txBody>
            <a:bodyPr/>
            <a:lstStyle/>
            <a:p>
              <a:endParaRPr lang="fr-FR" b="1" i="1">
                <a:latin typeface="Times New Roman" pitchFamily="18" charset="0"/>
                <a:cs typeface="Times New Roman" pitchFamily="18" charset="0"/>
              </a:endParaRPr>
            </a:p>
          </p:txBody>
        </p:sp>
        <p:sp>
          <p:nvSpPr>
            <p:cNvPr id="57" name="Line 27"/>
            <p:cNvSpPr>
              <a:spLocks noChangeShapeType="1"/>
            </p:cNvSpPr>
            <p:nvPr/>
          </p:nvSpPr>
          <p:spPr bwMode="auto">
            <a:xfrm flipH="1" flipV="1">
              <a:off x="7742927" y="2066613"/>
              <a:ext cx="0" cy="876137"/>
            </a:xfrm>
            <a:prstGeom prst="line">
              <a:avLst/>
            </a:prstGeom>
            <a:noFill/>
            <a:ln w="28575">
              <a:solidFill>
                <a:schemeClr val="tx1"/>
              </a:solidFill>
              <a:prstDash val="dash"/>
              <a:round/>
              <a:headEnd/>
              <a:tailEnd type="oval"/>
            </a:ln>
            <a:effectLst/>
          </p:spPr>
          <p:txBody>
            <a:bodyPr/>
            <a:lstStyle/>
            <a:p>
              <a:endParaRPr lang="fr-FR" b="1" i="1">
                <a:latin typeface="Times New Roman" pitchFamily="18" charset="0"/>
                <a:cs typeface="Times New Roman" pitchFamily="18" charset="0"/>
              </a:endParaRPr>
            </a:p>
          </p:txBody>
        </p:sp>
        <p:sp>
          <p:nvSpPr>
            <p:cNvPr id="58" name="Line 27"/>
            <p:cNvSpPr>
              <a:spLocks noChangeShapeType="1"/>
            </p:cNvSpPr>
            <p:nvPr/>
          </p:nvSpPr>
          <p:spPr bwMode="auto">
            <a:xfrm flipV="1">
              <a:off x="6411153" y="2066614"/>
              <a:ext cx="1331773" cy="0"/>
            </a:xfrm>
            <a:prstGeom prst="line">
              <a:avLst/>
            </a:prstGeom>
            <a:noFill/>
            <a:ln w="28575">
              <a:solidFill>
                <a:schemeClr val="tx1"/>
              </a:solidFill>
              <a:prstDash val="dash"/>
              <a:round/>
              <a:headEnd/>
              <a:tailEnd type="oval"/>
            </a:ln>
            <a:effectLst/>
          </p:spPr>
          <p:txBody>
            <a:bodyPr/>
            <a:lstStyle/>
            <a:p>
              <a:endParaRPr lang="fr-FR" b="1" i="1">
                <a:latin typeface="Times New Roman" pitchFamily="18" charset="0"/>
                <a:cs typeface="Times New Roman" pitchFamily="18" charset="0"/>
              </a:endParaRPr>
            </a:p>
          </p:txBody>
        </p:sp>
        <p:sp>
          <p:nvSpPr>
            <p:cNvPr id="59" name="Text Box 18"/>
            <p:cNvSpPr txBox="1">
              <a:spLocks noChangeArrowheads="1"/>
            </p:cNvSpPr>
            <p:nvPr/>
          </p:nvSpPr>
          <p:spPr bwMode="auto">
            <a:xfrm>
              <a:off x="7572460" y="2934257"/>
              <a:ext cx="369401" cy="256814"/>
            </a:xfrm>
            <a:prstGeom prst="rect">
              <a:avLst/>
            </a:prstGeom>
            <a:noFill/>
            <a:ln w="9525">
              <a:noFill/>
              <a:miter lim="800000"/>
              <a:headEnd/>
              <a:tailEnd/>
            </a:ln>
            <a:effectLst/>
          </p:spPr>
          <p:txBody>
            <a:bodyPr wrap="square">
              <a:spAutoFit/>
            </a:bodyPr>
            <a:lstStyle/>
            <a:p>
              <a:pPr>
                <a:spcBef>
                  <a:spcPct val="50000"/>
                </a:spcBef>
              </a:pPr>
              <a:r>
                <a:rPr lang="fr-FR" b="1" dirty="0" err="1">
                  <a:latin typeface="Times New Roman" pitchFamily="18" charset="0"/>
                  <a:cs typeface="Times New Roman" pitchFamily="18" charset="0"/>
                </a:rPr>
                <a:t>n</a:t>
              </a:r>
              <a:r>
                <a:rPr lang="fr-FR" b="1" baseline="-25000" dirty="0" err="1">
                  <a:latin typeface="Times New Roman" pitchFamily="18" charset="0"/>
                  <a:cs typeface="Times New Roman" pitchFamily="18" charset="0"/>
                </a:rPr>
                <a:t>G</a:t>
              </a:r>
              <a:endParaRPr lang="fr-FR" b="1" dirty="0">
                <a:latin typeface="Times New Roman" pitchFamily="18" charset="0"/>
                <a:cs typeface="Times New Roman" pitchFamily="18" charset="0"/>
              </a:endParaRPr>
            </a:p>
          </p:txBody>
        </p:sp>
        <p:sp>
          <p:nvSpPr>
            <p:cNvPr id="60" name="Text Box 18"/>
            <p:cNvSpPr txBox="1">
              <a:spLocks noChangeArrowheads="1"/>
            </p:cNvSpPr>
            <p:nvPr/>
          </p:nvSpPr>
          <p:spPr bwMode="auto">
            <a:xfrm>
              <a:off x="7842366" y="2016941"/>
              <a:ext cx="236882" cy="299616"/>
            </a:xfrm>
            <a:prstGeom prst="rect">
              <a:avLst/>
            </a:prstGeom>
            <a:noFill/>
            <a:ln w="9525">
              <a:noFill/>
              <a:miter lim="800000"/>
              <a:headEnd/>
              <a:tailEnd/>
            </a:ln>
            <a:effectLst/>
          </p:spPr>
          <p:txBody>
            <a:bodyPr wrap="square">
              <a:spAutoFit/>
            </a:bodyPr>
            <a:lstStyle/>
            <a:p>
              <a:pPr>
                <a:spcBef>
                  <a:spcPct val="50000"/>
                </a:spcBef>
              </a:pPr>
              <a:r>
                <a:rPr lang="fr-FR" sz="2200" b="1" dirty="0">
                  <a:latin typeface="Times New Roman" pitchFamily="18" charset="0"/>
                  <a:cs typeface="Times New Roman" pitchFamily="18" charset="0"/>
                </a:rPr>
                <a:t>P</a:t>
              </a:r>
            </a:p>
          </p:txBody>
        </p:sp>
      </p:grpSp>
    </p:spTree>
    <p:extLst>
      <p:ext uri="{BB962C8B-B14F-4D97-AF65-F5344CB8AC3E}">
        <p14:creationId xmlns:p14="http://schemas.microsoft.com/office/powerpoint/2010/main" val="197877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0" fill="hold"/>
                                        <p:tgtEl>
                                          <p:spTgt spid="21"/>
                                        </p:tgtEl>
                                        <p:attrNameLst>
                                          <p:attrName>ppt_x</p:attrName>
                                        </p:attrNameLst>
                                      </p:cBhvr>
                                      <p:tavLst>
                                        <p:tav tm="0">
                                          <p:val>
                                            <p:strVal val="0-#ppt_w/2"/>
                                          </p:val>
                                        </p:tav>
                                        <p:tav tm="100000">
                                          <p:val>
                                            <p:strVal val="#ppt_x"/>
                                          </p:val>
                                        </p:tav>
                                      </p:tavLst>
                                    </p:anim>
                                    <p:anim calcmode="lin" valueType="num">
                                      <p:cBhvr additive="base">
                                        <p:cTn id="8" dur="10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diamond(in)">
                                      <p:cBhvr>
                                        <p:cTn id="13" dur="10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linds(horizontal)">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cstate="print"/>
          <a:srcRect/>
          <a:stretch>
            <a:fillRect/>
          </a:stretch>
        </p:blipFill>
        <p:spPr bwMode="auto">
          <a:xfrm>
            <a:off x="428596" y="1571612"/>
            <a:ext cx="8197548" cy="4968000"/>
          </a:xfrm>
          <a:prstGeom prst="rect">
            <a:avLst/>
          </a:prstGeom>
          <a:noFill/>
          <a:ln w="9525">
            <a:noFill/>
            <a:miter lim="800000"/>
            <a:headEnd/>
            <a:tailEnd/>
          </a:ln>
          <a:effectLst/>
        </p:spPr>
      </p:pic>
      <p:sp>
        <p:nvSpPr>
          <p:cNvPr id="3" name="Rectangle 2"/>
          <p:cNvSpPr/>
          <p:nvPr/>
        </p:nvSpPr>
        <p:spPr>
          <a:xfrm>
            <a:off x="357158" y="142852"/>
            <a:ext cx="8643998" cy="1200329"/>
          </a:xfrm>
          <a:prstGeom prst="rect">
            <a:avLst/>
          </a:prstGeom>
        </p:spPr>
        <p:txBody>
          <a:bodyPr wrap="square">
            <a:spAutoFit/>
          </a:bodyPr>
          <a:lstStyle/>
          <a:p>
            <a:r>
              <a:rPr lang="fr-FR" b="1" dirty="0">
                <a:solidFill>
                  <a:srgbClr val="C00000"/>
                </a:solidFill>
              </a:rPr>
              <a:t>CONTRAINTES MECANIQUES </a:t>
            </a:r>
          </a:p>
          <a:p>
            <a:br>
              <a:rPr lang="fr-FR" dirty="0"/>
            </a:br>
            <a:r>
              <a:rPr lang="fr-FR" dirty="0"/>
              <a:t> </a:t>
            </a:r>
            <a:r>
              <a:rPr lang="fr-FR" b="1" dirty="0"/>
              <a:t>Le couple résistant : </a:t>
            </a:r>
            <a:r>
              <a:rPr lang="fr-FR" dirty="0"/>
              <a:t>Le démarrage d’un moteur ne peut avoir lieu que si le couple moteur 		   est à chaque instant supérieur au couple résistant.</a:t>
            </a:r>
          </a:p>
        </p:txBody>
      </p:sp>
    </p:spTree>
    <p:extLst>
      <p:ext uri="{BB962C8B-B14F-4D97-AF65-F5344CB8AC3E}">
        <p14:creationId xmlns:p14="http://schemas.microsoft.com/office/powerpoint/2010/main" val="245660655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27"/>
          <p:cNvGrpSpPr/>
          <p:nvPr/>
        </p:nvGrpSpPr>
        <p:grpSpPr>
          <a:xfrm>
            <a:off x="4840106" y="2500306"/>
            <a:ext cx="3946733" cy="3612617"/>
            <a:chOff x="5890383" y="1177611"/>
            <a:chExt cx="2986847" cy="2292192"/>
          </a:xfrm>
        </p:grpSpPr>
        <p:sp>
          <p:nvSpPr>
            <p:cNvPr id="75781" name="Line 5"/>
            <p:cNvSpPr>
              <a:spLocks noChangeShapeType="1"/>
            </p:cNvSpPr>
            <p:nvPr/>
          </p:nvSpPr>
          <p:spPr bwMode="auto">
            <a:xfrm>
              <a:off x="6372225" y="1412875"/>
              <a:ext cx="0" cy="1871663"/>
            </a:xfrm>
            <a:prstGeom prst="line">
              <a:avLst/>
            </a:prstGeom>
            <a:noFill/>
            <a:ln w="9525">
              <a:solidFill>
                <a:schemeClr val="tx1"/>
              </a:solidFill>
              <a:round/>
              <a:headEnd type="triangle" w="med" len="med"/>
              <a:tailEnd/>
            </a:ln>
            <a:effectLst/>
          </p:spPr>
          <p:txBody>
            <a:bodyPr/>
            <a:lstStyle/>
            <a:p>
              <a:endParaRPr lang="fr-FR" b="1" i="1">
                <a:latin typeface="Times New Roman" pitchFamily="18" charset="0"/>
                <a:cs typeface="Times New Roman" pitchFamily="18" charset="0"/>
              </a:endParaRPr>
            </a:p>
          </p:txBody>
        </p:sp>
        <p:sp>
          <p:nvSpPr>
            <p:cNvPr id="75782" name="Line 6"/>
            <p:cNvSpPr>
              <a:spLocks noChangeShapeType="1"/>
            </p:cNvSpPr>
            <p:nvPr/>
          </p:nvSpPr>
          <p:spPr bwMode="auto">
            <a:xfrm>
              <a:off x="6307683" y="3226401"/>
              <a:ext cx="2206285" cy="0"/>
            </a:xfrm>
            <a:prstGeom prst="line">
              <a:avLst/>
            </a:prstGeom>
            <a:noFill/>
            <a:ln w="9525">
              <a:solidFill>
                <a:schemeClr val="tx1"/>
              </a:solidFill>
              <a:round/>
              <a:headEnd/>
              <a:tailEnd type="triangle" w="med" len="med"/>
            </a:ln>
            <a:effectLst/>
          </p:spPr>
          <p:txBody>
            <a:bodyPr/>
            <a:lstStyle/>
            <a:p>
              <a:endParaRPr lang="fr-FR" b="1" i="1">
                <a:latin typeface="Times New Roman" pitchFamily="18" charset="0"/>
                <a:cs typeface="Times New Roman" pitchFamily="18" charset="0"/>
              </a:endParaRPr>
            </a:p>
          </p:txBody>
        </p:sp>
        <p:sp>
          <p:nvSpPr>
            <p:cNvPr id="75783" name="Text Box 7"/>
            <p:cNvSpPr txBox="1">
              <a:spLocks noChangeArrowheads="1"/>
            </p:cNvSpPr>
            <p:nvPr/>
          </p:nvSpPr>
          <p:spPr bwMode="auto">
            <a:xfrm>
              <a:off x="6336953" y="1177611"/>
              <a:ext cx="431800" cy="304291"/>
            </a:xfrm>
            <a:prstGeom prst="rect">
              <a:avLst/>
            </a:prstGeom>
            <a:noFill/>
            <a:ln w="9525">
              <a:noFill/>
              <a:miter lim="800000"/>
              <a:headEnd/>
              <a:tailEnd/>
            </a:ln>
            <a:effectLst/>
          </p:spPr>
          <p:txBody>
            <a:bodyPr>
              <a:spAutoFit/>
            </a:bodyPr>
            <a:lstStyle/>
            <a:p>
              <a:pPr>
                <a:spcBef>
                  <a:spcPct val="50000"/>
                </a:spcBef>
              </a:pPr>
              <a:r>
                <a:rPr lang="fr-FR" b="1" i="1" dirty="0">
                  <a:latin typeface="Times New Roman" pitchFamily="18" charset="0"/>
                  <a:cs typeface="Times New Roman" pitchFamily="18" charset="0"/>
                </a:rPr>
                <a:t>n</a:t>
              </a:r>
              <a:endParaRPr lang="el-GR" b="1" i="1" dirty="0">
                <a:latin typeface="Times New Roman" pitchFamily="18" charset="0"/>
                <a:cs typeface="Times New Roman" pitchFamily="18" charset="0"/>
              </a:endParaRPr>
            </a:p>
          </p:txBody>
        </p:sp>
        <p:sp>
          <p:nvSpPr>
            <p:cNvPr id="75784" name="Text Box 8"/>
            <p:cNvSpPr txBox="1">
              <a:spLocks noChangeArrowheads="1"/>
            </p:cNvSpPr>
            <p:nvPr/>
          </p:nvSpPr>
          <p:spPr bwMode="auto">
            <a:xfrm>
              <a:off x="8496747" y="3049023"/>
              <a:ext cx="272356" cy="234340"/>
            </a:xfrm>
            <a:prstGeom prst="rect">
              <a:avLst/>
            </a:prstGeom>
            <a:noFill/>
            <a:ln w="9525">
              <a:noFill/>
              <a:miter lim="800000"/>
              <a:headEnd/>
              <a:tailEnd/>
            </a:ln>
            <a:effectLst/>
          </p:spPr>
          <p:txBody>
            <a:bodyPr wrap="square">
              <a:spAutoFit/>
            </a:bodyPr>
            <a:lstStyle/>
            <a:p>
              <a:pPr>
                <a:spcBef>
                  <a:spcPct val="50000"/>
                </a:spcBef>
              </a:pPr>
              <a:r>
                <a:rPr lang="fr-FR" b="1" dirty="0">
                  <a:latin typeface="Times New Roman" pitchFamily="18" charset="0"/>
                  <a:cs typeface="Times New Roman" pitchFamily="18" charset="0"/>
                </a:rPr>
                <a:t>I</a:t>
              </a:r>
            </a:p>
          </p:txBody>
        </p:sp>
        <p:sp>
          <p:nvSpPr>
            <p:cNvPr id="75788" name="Text Box 12"/>
            <p:cNvSpPr txBox="1">
              <a:spLocks noChangeArrowheads="1"/>
            </p:cNvSpPr>
            <p:nvPr/>
          </p:nvSpPr>
          <p:spPr bwMode="auto">
            <a:xfrm>
              <a:off x="8200928" y="1759160"/>
              <a:ext cx="568175" cy="234340"/>
            </a:xfrm>
            <a:prstGeom prst="rect">
              <a:avLst/>
            </a:prstGeom>
            <a:noFill/>
            <a:ln w="9525">
              <a:noFill/>
              <a:miter lim="800000"/>
              <a:headEnd/>
              <a:tailEnd/>
            </a:ln>
            <a:effectLst/>
          </p:spPr>
          <p:txBody>
            <a:bodyPr wrap="square">
              <a:spAutoFit/>
            </a:bodyPr>
            <a:lstStyle/>
            <a:p>
              <a:pPr>
                <a:spcBef>
                  <a:spcPct val="50000"/>
                </a:spcBef>
              </a:pPr>
              <a:r>
                <a:rPr lang="fr-FR" b="1" dirty="0">
                  <a:latin typeface="Times New Roman" pitchFamily="18" charset="0"/>
                  <a:cs typeface="Times New Roman" pitchFamily="18" charset="0"/>
                </a:rPr>
                <a:t>à U</a:t>
              </a:r>
              <a:r>
                <a:rPr lang="fr-FR" b="1" baseline="-25000" dirty="0">
                  <a:latin typeface="Times New Roman" pitchFamily="18" charset="0"/>
                  <a:cs typeface="Times New Roman" pitchFamily="18" charset="0"/>
                </a:rPr>
                <a:t>n</a:t>
              </a:r>
              <a:endParaRPr lang="el-GR" b="1" dirty="0">
                <a:latin typeface="Times New Roman" pitchFamily="18" charset="0"/>
                <a:cs typeface="Times New Roman" pitchFamily="18" charset="0"/>
              </a:endParaRPr>
            </a:p>
          </p:txBody>
        </p:sp>
        <p:sp>
          <p:nvSpPr>
            <p:cNvPr id="75790" name="Text Box 14"/>
            <p:cNvSpPr txBox="1">
              <a:spLocks noChangeArrowheads="1"/>
            </p:cNvSpPr>
            <p:nvPr/>
          </p:nvSpPr>
          <p:spPr bwMode="auto">
            <a:xfrm>
              <a:off x="8210899" y="2529721"/>
              <a:ext cx="666331" cy="234340"/>
            </a:xfrm>
            <a:prstGeom prst="rect">
              <a:avLst/>
            </a:prstGeom>
            <a:noFill/>
            <a:ln w="9525">
              <a:noFill/>
              <a:miter lim="800000"/>
              <a:headEnd/>
              <a:tailEnd/>
            </a:ln>
            <a:effectLst/>
          </p:spPr>
          <p:txBody>
            <a:bodyPr wrap="square">
              <a:spAutoFit/>
            </a:bodyPr>
            <a:lstStyle/>
            <a:p>
              <a:pPr>
                <a:spcBef>
                  <a:spcPct val="50000"/>
                </a:spcBef>
              </a:pPr>
              <a:r>
                <a:rPr lang="fr-FR" b="1" dirty="0">
                  <a:solidFill>
                    <a:srgbClr val="FF0000"/>
                  </a:solidFill>
                  <a:latin typeface="Times New Roman" pitchFamily="18" charset="0"/>
                  <a:cs typeface="Times New Roman" pitchFamily="18" charset="0"/>
                </a:rPr>
                <a:t>à U</a:t>
              </a:r>
              <a:r>
                <a:rPr lang="fr-FR" b="1" baseline="-25000" dirty="0">
                  <a:solidFill>
                    <a:srgbClr val="FF0000"/>
                  </a:solidFill>
                  <a:latin typeface="Times New Roman" pitchFamily="18" charset="0"/>
                  <a:cs typeface="Times New Roman" pitchFamily="18" charset="0"/>
                </a:rPr>
                <a:t>n </a:t>
              </a:r>
              <a:r>
                <a:rPr lang="fr-FR" b="1" dirty="0">
                  <a:solidFill>
                    <a:srgbClr val="FF0000"/>
                  </a:solidFill>
                  <a:latin typeface="Times New Roman" pitchFamily="18" charset="0"/>
                  <a:cs typeface="Times New Roman" pitchFamily="18" charset="0"/>
                </a:rPr>
                <a:t>/ 2</a:t>
              </a:r>
              <a:endParaRPr lang="el-GR" b="1" dirty="0">
                <a:solidFill>
                  <a:srgbClr val="FF0000"/>
                </a:solidFill>
                <a:latin typeface="Times New Roman" pitchFamily="18" charset="0"/>
                <a:cs typeface="Times New Roman" pitchFamily="18" charset="0"/>
              </a:endParaRPr>
            </a:p>
          </p:txBody>
        </p:sp>
        <p:sp>
          <p:nvSpPr>
            <p:cNvPr id="75797" name="Text Box 21"/>
            <p:cNvSpPr txBox="1">
              <a:spLocks noChangeArrowheads="1"/>
            </p:cNvSpPr>
            <p:nvPr/>
          </p:nvSpPr>
          <p:spPr bwMode="auto">
            <a:xfrm>
              <a:off x="6011863" y="1462573"/>
              <a:ext cx="647700" cy="234340"/>
            </a:xfrm>
            <a:prstGeom prst="rect">
              <a:avLst/>
            </a:prstGeom>
            <a:noFill/>
            <a:ln w="9525">
              <a:noFill/>
              <a:miter lim="800000"/>
              <a:headEnd/>
              <a:tailEnd/>
            </a:ln>
            <a:effectLst/>
          </p:spPr>
          <p:txBody>
            <a:bodyPr>
              <a:spAutoFit/>
            </a:bodyPr>
            <a:lstStyle/>
            <a:p>
              <a:pPr>
                <a:spcBef>
                  <a:spcPct val="50000"/>
                </a:spcBef>
              </a:pPr>
              <a:r>
                <a:rPr lang="fr-FR" b="1" dirty="0">
                  <a:latin typeface="Times New Roman" pitchFamily="18" charset="0"/>
                  <a:cs typeface="Times New Roman" pitchFamily="18" charset="0"/>
                </a:rPr>
                <a:t>n</a:t>
              </a:r>
              <a:r>
                <a:rPr lang="fr-FR" b="1" baseline="-25000" dirty="0">
                  <a:latin typeface="Times New Roman" pitchFamily="18" charset="0"/>
                  <a:cs typeface="Times New Roman" pitchFamily="18" charset="0"/>
                </a:rPr>
                <a:t>00</a:t>
              </a:r>
              <a:endParaRPr lang="el-GR" b="1" dirty="0">
                <a:latin typeface="Times New Roman" pitchFamily="18" charset="0"/>
                <a:cs typeface="Times New Roman" pitchFamily="18" charset="0"/>
              </a:endParaRPr>
            </a:p>
          </p:txBody>
        </p:sp>
        <p:sp>
          <p:nvSpPr>
            <p:cNvPr id="29" name="Line 6"/>
            <p:cNvSpPr>
              <a:spLocks noChangeShapeType="1"/>
            </p:cNvSpPr>
            <p:nvPr/>
          </p:nvSpPr>
          <p:spPr bwMode="auto">
            <a:xfrm>
              <a:off x="6571949" y="1646096"/>
              <a:ext cx="1628979" cy="258973"/>
            </a:xfrm>
            <a:prstGeom prst="line">
              <a:avLst/>
            </a:prstGeom>
            <a:noFill/>
            <a:ln w="38100">
              <a:solidFill>
                <a:schemeClr val="tx1"/>
              </a:solidFill>
              <a:round/>
              <a:headEnd type="none" w="med" len="med"/>
              <a:tailEnd type="none" w="med" len="med"/>
            </a:ln>
            <a:effectLst/>
          </p:spPr>
          <p:txBody>
            <a:bodyPr/>
            <a:lstStyle/>
            <a:p>
              <a:endParaRPr lang="fr-FR" b="1" i="1">
                <a:latin typeface="Times New Roman" pitchFamily="18" charset="0"/>
                <a:cs typeface="Times New Roman" pitchFamily="18" charset="0"/>
              </a:endParaRPr>
            </a:p>
          </p:txBody>
        </p:sp>
        <p:sp>
          <p:nvSpPr>
            <p:cNvPr id="30" name="Line 6"/>
            <p:cNvSpPr>
              <a:spLocks noChangeShapeType="1"/>
            </p:cNvSpPr>
            <p:nvPr/>
          </p:nvSpPr>
          <p:spPr bwMode="auto">
            <a:xfrm>
              <a:off x="6379981" y="1615423"/>
              <a:ext cx="178888" cy="29660"/>
            </a:xfrm>
            <a:prstGeom prst="line">
              <a:avLst/>
            </a:prstGeom>
            <a:noFill/>
            <a:ln w="38100">
              <a:solidFill>
                <a:schemeClr val="tx1"/>
              </a:solidFill>
              <a:prstDash val="sysDot"/>
              <a:round/>
              <a:headEnd type="none" w="med" len="med"/>
              <a:tailEnd type="none" w="med" len="med"/>
            </a:ln>
            <a:effectLst/>
          </p:spPr>
          <p:txBody>
            <a:bodyPr/>
            <a:lstStyle/>
            <a:p>
              <a:endParaRPr lang="fr-FR" b="1" i="1">
                <a:latin typeface="Times New Roman" pitchFamily="18" charset="0"/>
                <a:cs typeface="Times New Roman" pitchFamily="18" charset="0"/>
              </a:endParaRPr>
            </a:p>
          </p:txBody>
        </p:sp>
        <p:sp>
          <p:nvSpPr>
            <p:cNvPr id="33" name="Line 6"/>
            <p:cNvSpPr>
              <a:spLocks noChangeShapeType="1"/>
            </p:cNvSpPr>
            <p:nvPr/>
          </p:nvSpPr>
          <p:spPr bwMode="auto">
            <a:xfrm>
              <a:off x="6575893" y="2419855"/>
              <a:ext cx="1628979" cy="258973"/>
            </a:xfrm>
            <a:prstGeom prst="line">
              <a:avLst/>
            </a:prstGeom>
            <a:noFill/>
            <a:ln w="38100">
              <a:solidFill>
                <a:srgbClr val="FF0000"/>
              </a:solidFill>
              <a:round/>
              <a:headEnd type="none" w="med" len="med"/>
              <a:tailEnd type="none" w="med" len="med"/>
            </a:ln>
            <a:effectLst/>
          </p:spPr>
          <p:txBody>
            <a:bodyPr/>
            <a:lstStyle/>
            <a:p>
              <a:endParaRPr lang="fr-FR" b="1" i="1">
                <a:latin typeface="Times New Roman" pitchFamily="18" charset="0"/>
                <a:cs typeface="Times New Roman" pitchFamily="18" charset="0"/>
              </a:endParaRPr>
            </a:p>
          </p:txBody>
        </p:sp>
        <p:sp>
          <p:nvSpPr>
            <p:cNvPr id="34" name="Line 6"/>
            <p:cNvSpPr>
              <a:spLocks noChangeShapeType="1"/>
            </p:cNvSpPr>
            <p:nvPr/>
          </p:nvSpPr>
          <p:spPr bwMode="auto">
            <a:xfrm>
              <a:off x="6383925" y="2383137"/>
              <a:ext cx="178888" cy="29660"/>
            </a:xfrm>
            <a:prstGeom prst="line">
              <a:avLst/>
            </a:prstGeom>
            <a:noFill/>
            <a:ln w="38100">
              <a:solidFill>
                <a:srgbClr val="FF0000"/>
              </a:solidFill>
              <a:prstDash val="sysDot"/>
              <a:round/>
              <a:headEnd type="none" w="med" len="med"/>
              <a:tailEnd type="none" w="med" len="med"/>
            </a:ln>
            <a:effectLst/>
          </p:spPr>
          <p:txBody>
            <a:bodyPr/>
            <a:lstStyle/>
            <a:p>
              <a:endParaRPr lang="fr-FR" b="1" i="1">
                <a:latin typeface="Times New Roman" pitchFamily="18" charset="0"/>
                <a:cs typeface="Times New Roman" pitchFamily="18" charset="0"/>
              </a:endParaRPr>
            </a:p>
          </p:txBody>
        </p:sp>
        <p:sp>
          <p:nvSpPr>
            <p:cNvPr id="38" name="Text Box 8"/>
            <p:cNvSpPr txBox="1">
              <a:spLocks noChangeArrowheads="1"/>
            </p:cNvSpPr>
            <p:nvPr/>
          </p:nvSpPr>
          <p:spPr bwMode="auto">
            <a:xfrm>
              <a:off x="6174054" y="3209629"/>
              <a:ext cx="272356" cy="234340"/>
            </a:xfrm>
            <a:prstGeom prst="rect">
              <a:avLst/>
            </a:prstGeom>
            <a:noFill/>
            <a:ln w="9525">
              <a:noFill/>
              <a:miter lim="800000"/>
              <a:headEnd/>
              <a:tailEnd/>
            </a:ln>
            <a:effectLst/>
          </p:spPr>
          <p:txBody>
            <a:bodyPr wrap="square">
              <a:spAutoFit/>
            </a:bodyPr>
            <a:lstStyle/>
            <a:p>
              <a:pPr>
                <a:spcBef>
                  <a:spcPct val="50000"/>
                </a:spcBef>
              </a:pPr>
              <a:r>
                <a:rPr lang="fr-FR" b="1" dirty="0">
                  <a:latin typeface="Times New Roman" pitchFamily="18" charset="0"/>
                  <a:cs typeface="Times New Roman" pitchFamily="18" charset="0"/>
                </a:rPr>
                <a:t>0</a:t>
              </a:r>
            </a:p>
          </p:txBody>
        </p:sp>
        <p:sp>
          <p:nvSpPr>
            <p:cNvPr id="36" name="Text Box 21"/>
            <p:cNvSpPr txBox="1">
              <a:spLocks noChangeArrowheads="1"/>
            </p:cNvSpPr>
            <p:nvPr/>
          </p:nvSpPr>
          <p:spPr bwMode="auto">
            <a:xfrm>
              <a:off x="5890383" y="2245577"/>
              <a:ext cx="539573" cy="234340"/>
            </a:xfrm>
            <a:prstGeom prst="rect">
              <a:avLst/>
            </a:prstGeom>
            <a:noFill/>
            <a:ln w="9525">
              <a:noFill/>
              <a:miter lim="800000"/>
              <a:headEnd/>
              <a:tailEnd/>
            </a:ln>
            <a:effectLst/>
          </p:spPr>
          <p:txBody>
            <a:bodyPr wrap="square">
              <a:spAutoFit/>
            </a:bodyPr>
            <a:lstStyle/>
            <a:p>
              <a:pPr>
                <a:spcBef>
                  <a:spcPct val="50000"/>
                </a:spcBef>
              </a:pPr>
              <a:r>
                <a:rPr lang="fr-FR" b="1" dirty="0">
                  <a:solidFill>
                    <a:srgbClr val="FF0000"/>
                  </a:solidFill>
                  <a:latin typeface="Times New Roman" pitchFamily="18" charset="0"/>
                  <a:cs typeface="Times New Roman" pitchFamily="18" charset="0"/>
                </a:rPr>
                <a:t>n</a:t>
              </a:r>
              <a:r>
                <a:rPr lang="fr-FR" b="1" baseline="-25000" dirty="0">
                  <a:solidFill>
                    <a:srgbClr val="FF0000"/>
                  </a:solidFill>
                  <a:latin typeface="Times New Roman" pitchFamily="18" charset="0"/>
                  <a:cs typeface="Times New Roman" pitchFamily="18" charset="0"/>
                </a:rPr>
                <a:t>00 </a:t>
              </a:r>
              <a:r>
                <a:rPr lang="fr-FR" b="1" dirty="0">
                  <a:solidFill>
                    <a:srgbClr val="FF0000"/>
                  </a:solidFill>
                  <a:latin typeface="Times New Roman" pitchFamily="18" charset="0"/>
                  <a:cs typeface="Times New Roman" pitchFamily="18" charset="0"/>
                </a:rPr>
                <a:t>/2</a:t>
              </a:r>
              <a:endParaRPr lang="el-GR" b="1" dirty="0">
                <a:solidFill>
                  <a:srgbClr val="FF0000"/>
                </a:solidFill>
                <a:latin typeface="Times New Roman" pitchFamily="18" charset="0"/>
                <a:cs typeface="Times New Roman" pitchFamily="18" charset="0"/>
              </a:endParaRPr>
            </a:p>
          </p:txBody>
        </p:sp>
        <p:sp>
          <p:nvSpPr>
            <p:cNvPr id="24" name="Line 6"/>
            <p:cNvSpPr>
              <a:spLocks noChangeShapeType="1"/>
            </p:cNvSpPr>
            <p:nvPr/>
          </p:nvSpPr>
          <p:spPr bwMode="auto">
            <a:xfrm>
              <a:off x="6584938" y="1642969"/>
              <a:ext cx="0" cy="1576089"/>
            </a:xfrm>
            <a:prstGeom prst="line">
              <a:avLst/>
            </a:prstGeom>
            <a:noFill/>
            <a:ln w="19050">
              <a:solidFill>
                <a:schemeClr val="tx1"/>
              </a:solidFill>
              <a:prstDash val="dash"/>
              <a:round/>
              <a:headEnd type="none" w="med" len="med"/>
              <a:tailEnd type="none" w="med" len="med"/>
            </a:ln>
            <a:effectLst/>
          </p:spPr>
          <p:txBody>
            <a:bodyPr/>
            <a:lstStyle/>
            <a:p>
              <a:endParaRPr lang="fr-FR" b="1" i="1">
                <a:latin typeface="Times New Roman" pitchFamily="18" charset="0"/>
                <a:cs typeface="Times New Roman" pitchFamily="18" charset="0"/>
              </a:endParaRPr>
            </a:p>
          </p:txBody>
        </p:sp>
        <p:sp>
          <p:nvSpPr>
            <p:cNvPr id="25" name="Text Box 21"/>
            <p:cNvSpPr txBox="1">
              <a:spLocks noChangeArrowheads="1"/>
            </p:cNvSpPr>
            <p:nvPr/>
          </p:nvSpPr>
          <p:spPr bwMode="auto">
            <a:xfrm>
              <a:off x="6451581" y="3235463"/>
              <a:ext cx="324381" cy="234340"/>
            </a:xfrm>
            <a:prstGeom prst="rect">
              <a:avLst/>
            </a:prstGeom>
            <a:noFill/>
            <a:ln w="9525">
              <a:noFill/>
              <a:miter lim="800000"/>
              <a:headEnd/>
              <a:tailEnd/>
            </a:ln>
            <a:effectLst/>
          </p:spPr>
          <p:txBody>
            <a:bodyPr wrap="square">
              <a:spAutoFit/>
            </a:bodyPr>
            <a:lstStyle/>
            <a:p>
              <a:pPr>
                <a:spcBef>
                  <a:spcPct val="50000"/>
                </a:spcBef>
              </a:pPr>
              <a:r>
                <a:rPr lang="fr-FR" b="1" dirty="0">
                  <a:latin typeface="Times New Roman" pitchFamily="18" charset="0"/>
                  <a:cs typeface="Times New Roman" pitchFamily="18" charset="0"/>
                </a:rPr>
                <a:t>I</a:t>
              </a:r>
              <a:r>
                <a:rPr lang="fr-FR" b="1" baseline="-25000" dirty="0">
                  <a:latin typeface="Times New Roman" pitchFamily="18" charset="0"/>
                  <a:cs typeface="Times New Roman" pitchFamily="18" charset="0"/>
                </a:rPr>
                <a:t>0</a:t>
              </a:r>
              <a:endParaRPr lang="el-GR" b="1" dirty="0">
                <a:latin typeface="Times New Roman" pitchFamily="18" charset="0"/>
                <a:cs typeface="Times New Roman" pitchFamily="18" charset="0"/>
              </a:endParaRPr>
            </a:p>
          </p:txBody>
        </p:sp>
      </p:grpSp>
      <p:sp>
        <p:nvSpPr>
          <p:cNvPr id="20" name="Text Box 42"/>
          <p:cNvSpPr txBox="1">
            <a:spLocks noChangeArrowheads="1"/>
          </p:cNvSpPr>
          <p:nvPr/>
        </p:nvSpPr>
        <p:spPr bwMode="auto">
          <a:xfrm>
            <a:off x="428596" y="1085663"/>
            <a:ext cx="8572560" cy="1709892"/>
          </a:xfrm>
          <a:prstGeom prst="rect">
            <a:avLst/>
          </a:prstGeom>
          <a:noFill/>
          <a:ln w="9525">
            <a:noFill/>
            <a:miter lim="800000"/>
            <a:headEnd/>
            <a:tailEnd/>
          </a:ln>
          <a:effectLst/>
        </p:spPr>
        <p:txBody>
          <a:bodyPr wrap="square">
            <a:spAutoFit/>
          </a:bodyPr>
          <a:lstStyle/>
          <a:p>
            <a:pPr algn="just">
              <a:lnSpc>
                <a:spcPct val="150000"/>
              </a:lnSpc>
              <a:spcBef>
                <a:spcPct val="50000"/>
              </a:spcBef>
            </a:pPr>
            <a:r>
              <a:rPr lang="fr-FR" dirty="0"/>
              <a:t>D’après la relation (3.14), lorsqu’on fait diminuer la tension d’alimentation c’est la valeur </a:t>
            </a:r>
            <a:r>
              <a:rPr lang="fr-FR" i="1" dirty="0"/>
              <a:t>n</a:t>
            </a:r>
            <a:r>
              <a:rPr lang="fr-FR" baseline="-25000" dirty="0"/>
              <a:t>00</a:t>
            </a:r>
            <a:r>
              <a:rPr lang="fr-FR" dirty="0"/>
              <a:t> qui va changer (diminue) et la pente reste la même. On peut donc, déduire les caractéristiques de vitesse pour différentes valeurs d’alimentation à partir de l’une d’entre elles qu’a été tracée, et ceci par translation.</a:t>
            </a:r>
            <a:endParaRPr lang="fr-FR" dirty="0">
              <a:latin typeface="Times New Roman" pitchFamily="18" charset="0"/>
              <a:cs typeface="Times New Roman" pitchFamily="18" charset="0"/>
            </a:endParaRPr>
          </a:p>
        </p:txBody>
      </p:sp>
      <p:sp>
        <p:nvSpPr>
          <p:cNvPr id="21" name="Text Box 42"/>
          <p:cNvSpPr txBox="1">
            <a:spLocks noChangeArrowheads="1"/>
          </p:cNvSpPr>
          <p:nvPr/>
        </p:nvSpPr>
        <p:spPr bwMode="auto">
          <a:xfrm>
            <a:off x="642910" y="702214"/>
            <a:ext cx="7786742" cy="369332"/>
          </a:xfrm>
          <a:prstGeom prst="rect">
            <a:avLst/>
          </a:prstGeom>
          <a:noFill/>
          <a:ln w="9525">
            <a:noFill/>
            <a:miter lim="800000"/>
            <a:headEnd/>
            <a:tailEnd/>
          </a:ln>
          <a:effectLst/>
        </p:spPr>
        <p:txBody>
          <a:bodyPr wrap="square">
            <a:spAutoFit/>
          </a:bodyPr>
          <a:lstStyle/>
          <a:p>
            <a:pPr>
              <a:spcBef>
                <a:spcPct val="50000"/>
              </a:spcBef>
            </a:pPr>
            <a:r>
              <a:rPr lang="fr-FR" b="1" dirty="0">
                <a:solidFill>
                  <a:srgbClr val="0000FF"/>
                </a:solidFill>
              </a:rPr>
              <a:t>a) Caractéristique de vitesse </a:t>
            </a:r>
            <a:r>
              <a:rPr lang="fr-FR" b="1" i="1" dirty="0">
                <a:solidFill>
                  <a:srgbClr val="0000FF"/>
                </a:solidFill>
                <a:latin typeface="Euclid" pitchFamily="18" charset="0"/>
              </a:rPr>
              <a:t>n(I)</a:t>
            </a:r>
            <a:endParaRPr lang="fr-FR" b="1" dirty="0">
              <a:solidFill>
                <a:srgbClr val="0000FF"/>
              </a:solidFill>
              <a:latin typeface="Euclid" pitchFamily="18" charset="0"/>
              <a:cs typeface="Times New Roman" pitchFamily="18" charset="0"/>
            </a:endParaRPr>
          </a:p>
        </p:txBody>
      </p:sp>
      <p:graphicFrame>
        <p:nvGraphicFramePr>
          <p:cNvPr id="26" name="Object 7"/>
          <p:cNvGraphicFramePr>
            <a:graphicFrameLocks noChangeAspect="1"/>
          </p:cNvGraphicFramePr>
          <p:nvPr/>
        </p:nvGraphicFramePr>
        <p:xfrm>
          <a:off x="785786" y="3286124"/>
          <a:ext cx="3268662" cy="750888"/>
        </p:xfrm>
        <a:graphic>
          <a:graphicData uri="http://schemas.openxmlformats.org/presentationml/2006/ole">
            <mc:AlternateContent xmlns:mc="http://schemas.openxmlformats.org/markup-compatibility/2006">
              <mc:Choice xmlns:v="urn:schemas-microsoft-com:vml" Requires="v">
                <p:oleObj spid="_x0000_s624702" name="Equation" r:id="rId3" imgW="1777229" imgH="406224" progId="Equation.DSMT4">
                  <p:embed/>
                </p:oleObj>
              </mc:Choice>
              <mc:Fallback>
                <p:oleObj name="Equation" r:id="rId3" imgW="1777229" imgH="406224" progId="Equation.DSMT4">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786" y="3286124"/>
                        <a:ext cx="3268662" cy="750888"/>
                      </a:xfrm>
                      <a:prstGeom prst="rect">
                        <a:avLst/>
                      </a:prstGeom>
                      <a:solidFill>
                        <a:schemeClr val="bg1"/>
                      </a:solidFill>
                    </p:spPr>
                  </p:pic>
                </p:oleObj>
              </mc:Fallback>
            </mc:AlternateContent>
          </a:graphicData>
        </a:graphic>
      </p:graphicFrame>
      <p:sp>
        <p:nvSpPr>
          <p:cNvPr id="28" name="Text Box 42"/>
          <p:cNvSpPr txBox="1">
            <a:spLocks noChangeArrowheads="1"/>
          </p:cNvSpPr>
          <p:nvPr/>
        </p:nvSpPr>
        <p:spPr bwMode="auto">
          <a:xfrm>
            <a:off x="428596" y="273586"/>
            <a:ext cx="6072230" cy="369332"/>
          </a:xfrm>
          <a:prstGeom prst="rect">
            <a:avLst/>
          </a:prstGeom>
          <a:noFill/>
          <a:ln w="9525">
            <a:noFill/>
            <a:miter lim="800000"/>
            <a:headEnd/>
            <a:tailEnd/>
          </a:ln>
          <a:effectLst/>
        </p:spPr>
        <p:txBody>
          <a:bodyPr wrap="square">
            <a:spAutoFit/>
          </a:bodyPr>
          <a:lstStyle/>
          <a:p>
            <a:pPr lvl="0"/>
            <a:r>
              <a:rPr lang="fr-FR" b="1" dirty="0">
                <a:solidFill>
                  <a:srgbClr val="009900"/>
                </a:solidFill>
              </a:rPr>
              <a:t>4.4. Fonctionnement sous tension d’induit réglable et i = </a:t>
            </a:r>
            <a:r>
              <a:rPr lang="fr-FR" b="1" dirty="0" err="1">
                <a:solidFill>
                  <a:srgbClr val="009900"/>
                </a:solidFill>
              </a:rPr>
              <a:t>cte</a:t>
            </a:r>
            <a:endParaRPr lang="fr-FR" b="1" dirty="0">
              <a:solidFill>
                <a:srgbClr val="009900"/>
              </a:solidFill>
            </a:endParaRPr>
          </a:p>
        </p:txBody>
      </p:sp>
      <p:graphicFrame>
        <p:nvGraphicFramePr>
          <p:cNvPr id="22" name="Object 7"/>
          <p:cNvGraphicFramePr>
            <a:graphicFrameLocks noChangeAspect="1"/>
          </p:cNvGraphicFramePr>
          <p:nvPr/>
        </p:nvGraphicFramePr>
        <p:xfrm>
          <a:off x="846124" y="4251325"/>
          <a:ext cx="1797050" cy="304800"/>
        </p:xfrm>
        <a:graphic>
          <a:graphicData uri="http://schemas.openxmlformats.org/presentationml/2006/ole">
            <mc:AlternateContent xmlns:mc="http://schemas.openxmlformats.org/markup-compatibility/2006">
              <mc:Choice xmlns:v="urn:schemas-microsoft-com:vml" Requires="v">
                <p:oleObj spid="_x0000_s624703" name="Equation" r:id="rId5" imgW="977476" imgH="165028" progId="Equation.DSMT4">
                  <p:embed/>
                </p:oleObj>
              </mc:Choice>
              <mc:Fallback>
                <p:oleObj name="Equation" r:id="rId5" imgW="977476" imgH="165028" progId="Equation.DSMT4">
                  <p:embed/>
                  <p:pic>
                    <p:nvPicPr>
                      <p:cNvPr id="0" name="Picture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124" y="4251325"/>
                        <a:ext cx="1797050" cy="304800"/>
                      </a:xfrm>
                      <a:prstGeom prst="rect">
                        <a:avLst/>
                      </a:prstGeom>
                      <a:solidFill>
                        <a:schemeClr val="bg1"/>
                      </a:solidFill>
                    </p:spPr>
                  </p:pic>
                </p:oleObj>
              </mc:Fallback>
            </mc:AlternateContent>
          </a:graphicData>
        </a:graphic>
      </p:graphicFrame>
      <p:graphicFrame>
        <p:nvGraphicFramePr>
          <p:cNvPr id="23" name="Object 7"/>
          <p:cNvGraphicFramePr>
            <a:graphicFrameLocks noChangeAspect="1"/>
          </p:cNvGraphicFramePr>
          <p:nvPr/>
        </p:nvGraphicFramePr>
        <p:xfrm>
          <a:off x="833411" y="4822817"/>
          <a:ext cx="2941638" cy="750888"/>
        </p:xfrm>
        <a:graphic>
          <a:graphicData uri="http://schemas.openxmlformats.org/presentationml/2006/ole">
            <mc:AlternateContent xmlns:mc="http://schemas.openxmlformats.org/markup-compatibility/2006">
              <mc:Choice xmlns:v="urn:schemas-microsoft-com:vml" Requires="v">
                <p:oleObj spid="_x0000_s624704" name="Equation" r:id="rId7" imgW="1600200" imgH="406400" progId="Equation.DSMT4">
                  <p:embed/>
                </p:oleObj>
              </mc:Choice>
              <mc:Fallback>
                <p:oleObj name="Equation" r:id="rId7" imgW="1600200" imgH="406400" progId="Equation.DSMT4">
                  <p:embed/>
                  <p:pic>
                    <p:nvPicPr>
                      <p:cNvPr id="0" name="Picture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3411" y="4822817"/>
                        <a:ext cx="2941638" cy="750888"/>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13005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0-#ppt_w/2"/>
                                          </p:val>
                                        </p:tav>
                                        <p:tav tm="100000">
                                          <p:val>
                                            <p:strVal val="#ppt_x"/>
                                          </p:val>
                                        </p:tav>
                                      </p:tavLst>
                                    </p:anim>
                                    <p:anim calcmode="lin" valueType="num">
                                      <p:cBhvr additive="base">
                                        <p:cTn id="8" dur="10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diamond(in)">
                                      <p:cBhvr>
                                        <p:cTn id="13" dur="1000"/>
                                        <p:tgtEl>
                                          <p:spTgt spid="26"/>
                                        </p:tgtEl>
                                      </p:cBhvr>
                                    </p:animEffect>
                                  </p:childTnLst>
                                </p:cTn>
                              </p:par>
                            </p:childTnLst>
                          </p:cTn>
                        </p:par>
                        <p:par>
                          <p:cTn id="14" fill="hold">
                            <p:stCondLst>
                              <p:cond delay="1000"/>
                            </p:stCondLst>
                            <p:childTnLst>
                              <p:par>
                                <p:cTn id="15" presetID="8"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amond(in)">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amond(in)">
                                      <p:cBhvr>
                                        <p:cTn id="22" dur="10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diamond(in)">
                                      <p:cBhvr>
                                        <p:cTn id="27"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27"/>
          <p:cNvGrpSpPr/>
          <p:nvPr/>
        </p:nvGrpSpPr>
        <p:grpSpPr>
          <a:xfrm>
            <a:off x="5268737" y="2073823"/>
            <a:ext cx="3589540" cy="3641193"/>
            <a:chOff x="6052575" y="1141349"/>
            <a:chExt cx="2716528" cy="2310323"/>
          </a:xfrm>
        </p:grpSpPr>
        <p:sp>
          <p:nvSpPr>
            <p:cNvPr id="75781" name="Line 5"/>
            <p:cNvSpPr>
              <a:spLocks noChangeShapeType="1"/>
            </p:cNvSpPr>
            <p:nvPr/>
          </p:nvSpPr>
          <p:spPr bwMode="auto">
            <a:xfrm>
              <a:off x="6372225" y="1412875"/>
              <a:ext cx="0" cy="1871663"/>
            </a:xfrm>
            <a:prstGeom prst="line">
              <a:avLst/>
            </a:prstGeom>
            <a:noFill/>
            <a:ln w="9525">
              <a:solidFill>
                <a:schemeClr val="tx1"/>
              </a:solidFill>
              <a:round/>
              <a:headEnd type="triangle" w="med" len="med"/>
              <a:tailEnd/>
            </a:ln>
            <a:effectLst/>
          </p:spPr>
          <p:txBody>
            <a:bodyPr/>
            <a:lstStyle/>
            <a:p>
              <a:endParaRPr lang="fr-FR" b="1" i="1">
                <a:latin typeface="Times New Roman" pitchFamily="18" charset="0"/>
                <a:cs typeface="Times New Roman" pitchFamily="18" charset="0"/>
              </a:endParaRPr>
            </a:p>
          </p:txBody>
        </p:sp>
        <p:sp>
          <p:nvSpPr>
            <p:cNvPr id="75782" name="Line 6"/>
            <p:cNvSpPr>
              <a:spLocks noChangeShapeType="1"/>
            </p:cNvSpPr>
            <p:nvPr/>
          </p:nvSpPr>
          <p:spPr bwMode="auto">
            <a:xfrm>
              <a:off x="6307683" y="3226401"/>
              <a:ext cx="2206285" cy="0"/>
            </a:xfrm>
            <a:prstGeom prst="line">
              <a:avLst/>
            </a:prstGeom>
            <a:noFill/>
            <a:ln w="9525">
              <a:solidFill>
                <a:schemeClr val="tx1"/>
              </a:solidFill>
              <a:round/>
              <a:headEnd/>
              <a:tailEnd type="triangle" w="med" len="med"/>
            </a:ln>
            <a:effectLst/>
          </p:spPr>
          <p:txBody>
            <a:bodyPr/>
            <a:lstStyle/>
            <a:p>
              <a:endParaRPr lang="fr-FR" b="1" i="1">
                <a:latin typeface="Times New Roman" pitchFamily="18" charset="0"/>
                <a:cs typeface="Times New Roman" pitchFamily="18" charset="0"/>
              </a:endParaRPr>
            </a:p>
          </p:txBody>
        </p:sp>
        <p:sp>
          <p:nvSpPr>
            <p:cNvPr id="75783" name="Text Box 7"/>
            <p:cNvSpPr txBox="1">
              <a:spLocks noChangeArrowheads="1"/>
            </p:cNvSpPr>
            <p:nvPr/>
          </p:nvSpPr>
          <p:spPr bwMode="auto">
            <a:xfrm>
              <a:off x="6221619" y="1141349"/>
              <a:ext cx="431800" cy="234340"/>
            </a:xfrm>
            <a:prstGeom prst="rect">
              <a:avLst/>
            </a:prstGeom>
            <a:noFill/>
            <a:ln w="9525">
              <a:noFill/>
              <a:miter lim="800000"/>
              <a:headEnd/>
              <a:tailEnd/>
            </a:ln>
            <a:effectLst/>
          </p:spPr>
          <p:txBody>
            <a:bodyPr>
              <a:spAutoFit/>
            </a:bodyPr>
            <a:lstStyle/>
            <a:p>
              <a:pPr>
                <a:spcBef>
                  <a:spcPct val="50000"/>
                </a:spcBef>
              </a:pPr>
              <a:r>
                <a:rPr lang="fr-FR" b="1" dirty="0">
                  <a:latin typeface="Times New Roman" pitchFamily="18" charset="0"/>
                  <a:cs typeface="Times New Roman" pitchFamily="18" charset="0"/>
                  <a:sym typeface="Symbol"/>
                </a:rPr>
                <a:t></a:t>
              </a:r>
              <a:r>
                <a:rPr lang="fr-FR" b="1" baseline="-25000" dirty="0" err="1">
                  <a:latin typeface="Times New Roman" pitchFamily="18" charset="0"/>
                  <a:cs typeface="Times New Roman" pitchFamily="18" charset="0"/>
                  <a:sym typeface="Symbol"/>
                </a:rPr>
                <a:t>em</a:t>
              </a:r>
              <a:endParaRPr lang="el-GR" b="1" baseline="-25000" dirty="0">
                <a:latin typeface="Times New Roman" pitchFamily="18" charset="0"/>
                <a:cs typeface="Times New Roman" pitchFamily="18" charset="0"/>
              </a:endParaRPr>
            </a:p>
          </p:txBody>
        </p:sp>
        <p:sp>
          <p:nvSpPr>
            <p:cNvPr id="75784" name="Text Box 8"/>
            <p:cNvSpPr txBox="1">
              <a:spLocks noChangeArrowheads="1"/>
            </p:cNvSpPr>
            <p:nvPr/>
          </p:nvSpPr>
          <p:spPr bwMode="auto">
            <a:xfrm>
              <a:off x="8496747" y="3049023"/>
              <a:ext cx="272356" cy="234340"/>
            </a:xfrm>
            <a:prstGeom prst="rect">
              <a:avLst/>
            </a:prstGeom>
            <a:noFill/>
            <a:ln w="9525">
              <a:noFill/>
              <a:miter lim="800000"/>
              <a:headEnd/>
              <a:tailEnd/>
            </a:ln>
            <a:effectLst/>
          </p:spPr>
          <p:txBody>
            <a:bodyPr wrap="square">
              <a:spAutoFit/>
            </a:bodyPr>
            <a:lstStyle/>
            <a:p>
              <a:pPr>
                <a:spcBef>
                  <a:spcPct val="50000"/>
                </a:spcBef>
              </a:pPr>
              <a:r>
                <a:rPr lang="fr-FR" b="1" i="1" dirty="0">
                  <a:latin typeface="Times New Roman" pitchFamily="18" charset="0"/>
                  <a:cs typeface="Times New Roman" pitchFamily="18" charset="0"/>
                </a:rPr>
                <a:t>n</a:t>
              </a:r>
            </a:p>
          </p:txBody>
        </p:sp>
        <p:sp>
          <p:nvSpPr>
            <p:cNvPr id="75788" name="Text Box 12"/>
            <p:cNvSpPr txBox="1">
              <a:spLocks noChangeArrowheads="1"/>
            </p:cNvSpPr>
            <p:nvPr/>
          </p:nvSpPr>
          <p:spPr bwMode="auto">
            <a:xfrm>
              <a:off x="7363452" y="1449573"/>
              <a:ext cx="568175" cy="234340"/>
            </a:xfrm>
            <a:prstGeom prst="rect">
              <a:avLst/>
            </a:prstGeom>
            <a:noFill/>
            <a:ln w="9525">
              <a:noFill/>
              <a:miter lim="800000"/>
              <a:headEnd/>
              <a:tailEnd/>
            </a:ln>
            <a:effectLst/>
          </p:spPr>
          <p:txBody>
            <a:bodyPr wrap="square">
              <a:spAutoFit/>
            </a:bodyPr>
            <a:lstStyle/>
            <a:p>
              <a:pPr>
                <a:spcBef>
                  <a:spcPct val="50000"/>
                </a:spcBef>
              </a:pPr>
              <a:r>
                <a:rPr lang="fr-FR" b="1" dirty="0">
                  <a:latin typeface="Times New Roman" pitchFamily="18" charset="0"/>
                  <a:cs typeface="Times New Roman" pitchFamily="18" charset="0"/>
                </a:rPr>
                <a:t>à U</a:t>
              </a:r>
              <a:r>
                <a:rPr lang="fr-FR" b="1" baseline="-25000" dirty="0">
                  <a:latin typeface="Times New Roman" pitchFamily="18" charset="0"/>
                  <a:cs typeface="Times New Roman" pitchFamily="18" charset="0"/>
                </a:rPr>
                <a:t>n</a:t>
              </a:r>
              <a:endParaRPr lang="el-GR" b="1" dirty="0">
                <a:latin typeface="Times New Roman" pitchFamily="18" charset="0"/>
                <a:cs typeface="Times New Roman" pitchFamily="18" charset="0"/>
              </a:endParaRPr>
            </a:p>
          </p:txBody>
        </p:sp>
        <p:sp>
          <p:nvSpPr>
            <p:cNvPr id="75790" name="Text Box 14"/>
            <p:cNvSpPr txBox="1">
              <a:spLocks noChangeArrowheads="1"/>
            </p:cNvSpPr>
            <p:nvPr/>
          </p:nvSpPr>
          <p:spPr bwMode="auto">
            <a:xfrm>
              <a:off x="6498435" y="1449573"/>
              <a:ext cx="666331" cy="234340"/>
            </a:xfrm>
            <a:prstGeom prst="rect">
              <a:avLst/>
            </a:prstGeom>
            <a:noFill/>
            <a:ln w="9525">
              <a:noFill/>
              <a:miter lim="800000"/>
              <a:headEnd/>
              <a:tailEnd/>
            </a:ln>
            <a:effectLst/>
          </p:spPr>
          <p:txBody>
            <a:bodyPr wrap="square">
              <a:spAutoFit/>
            </a:bodyPr>
            <a:lstStyle/>
            <a:p>
              <a:pPr>
                <a:spcBef>
                  <a:spcPct val="50000"/>
                </a:spcBef>
              </a:pPr>
              <a:r>
                <a:rPr lang="fr-FR" b="1" dirty="0">
                  <a:solidFill>
                    <a:srgbClr val="FF0000"/>
                  </a:solidFill>
                  <a:latin typeface="Times New Roman" pitchFamily="18" charset="0"/>
                  <a:cs typeface="Times New Roman" pitchFamily="18" charset="0"/>
                </a:rPr>
                <a:t>à U</a:t>
              </a:r>
              <a:r>
                <a:rPr lang="fr-FR" b="1" baseline="-25000" dirty="0">
                  <a:solidFill>
                    <a:srgbClr val="FF0000"/>
                  </a:solidFill>
                  <a:latin typeface="Times New Roman" pitchFamily="18" charset="0"/>
                  <a:cs typeface="Times New Roman" pitchFamily="18" charset="0"/>
                </a:rPr>
                <a:t>n </a:t>
              </a:r>
              <a:r>
                <a:rPr lang="fr-FR" b="1" dirty="0">
                  <a:solidFill>
                    <a:srgbClr val="FF0000"/>
                  </a:solidFill>
                  <a:latin typeface="Times New Roman" pitchFamily="18" charset="0"/>
                  <a:cs typeface="Times New Roman" pitchFamily="18" charset="0"/>
                </a:rPr>
                <a:t>/ 2</a:t>
              </a:r>
              <a:endParaRPr lang="el-GR" b="1" dirty="0">
                <a:solidFill>
                  <a:srgbClr val="FF0000"/>
                </a:solidFill>
                <a:latin typeface="Times New Roman" pitchFamily="18" charset="0"/>
                <a:cs typeface="Times New Roman" pitchFamily="18" charset="0"/>
              </a:endParaRPr>
            </a:p>
          </p:txBody>
        </p:sp>
        <p:sp>
          <p:nvSpPr>
            <p:cNvPr id="38" name="Text Box 8"/>
            <p:cNvSpPr txBox="1">
              <a:spLocks noChangeArrowheads="1"/>
            </p:cNvSpPr>
            <p:nvPr/>
          </p:nvSpPr>
          <p:spPr bwMode="auto">
            <a:xfrm>
              <a:off x="6174054" y="3209629"/>
              <a:ext cx="272356" cy="234340"/>
            </a:xfrm>
            <a:prstGeom prst="rect">
              <a:avLst/>
            </a:prstGeom>
            <a:noFill/>
            <a:ln w="9525">
              <a:noFill/>
              <a:miter lim="800000"/>
              <a:headEnd/>
              <a:tailEnd/>
            </a:ln>
            <a:effectLst/>
          </p:spPr>
          <p:txBody>
            <a:bodyPr wrap="square">
              <a:spAutoFit/>
            </a:bodyPr>
            <a:lstStyle/>
            <a:p>
              <a:pPr>
                <a:spcBef>
                  <a:spcPct val="50000"/>
                </a:spcBef>
              </a:pPr>
              <a:r>
                <a:rPr lang="fr-FR" b="1" dirty="0">
                  <a:latin typeface="Times New Roman" pitchFamily="18" charset="0"/>
                  <a:cs typeface="Times New Roman" pitchFamily="18" charset="0"/>
                </a:rPr>
                <a:t>0</a:t>
              </a:r>
            </a:p>
          </p:txBody>
        </p:sp>
        <p:sp>
          <p:nvSpPr>
            <p:cNvPr id="36" name="Text Box 21"/>
            <p:cNvSpPr txBox="1">
              <a:spLocks noChangeArrowheads="1"/>
            </p:cNvSpPr>
            <p:nvPr/>
          </p:nvSpPr>
          <p:spPr bwMode="auto">
            <a:xfrm>
              <a:off x="6052575" y="2900042"/>
              <a:ext cx="337733" cy="234340"/>
            </a:xfrm>
            <a:prstGeom prst="rect">
              <a:avLst/>
            </a:prstGeom>
            <a:noFill/>
            <a:ln w="9525">
              <a:noFill/>
              <a:miter lim="800000"/>
              <a:headEnd/>
              <a:tailEnd/>
            </a:ln>
            <a:effectLst/>
          </p:spPr>
          <p:txBody>
            <a:bodyPr wrap="square">
              <a:spAutoFit/>
            </a:bodyPr>
            <a:lstStyle/>
            <a:p>
              <a:pPr>
                <a:spcBef>
                  <a:spcPct val="50000"/>
                </a:spcBef>
              </a:pPr>
              <a:r>
                <a:rPr lang="fr-FR" b="1" dirty="0">
                  <a:latin typeface="Times New Roman" pitchFamily="18" charset="0"/>
                  <a:cs typeface="Times New Roman" pitchFamily="18" charset="0"/>
                  <a:sym typeface="Symbol"/>
                </a:rPr>
                <a:t></a:t>
              </a:r>
              <a:r>
                <a:rPr lang="fr-FR" b="1" baseline="-25000" dirty="0">
                  <a:latin typeface="Times New Roman" pitchFamily="18" charset="0"/>
                  <a:cs typeface="Times New Roman" pitchFamily="18" charset="0"/>
                  <a:sym typeface="Symbol"/>
                </a:rPr>
                <a:t>p</a:t>
              </a:r>
              <a:endParaRPr lang="el-GR" b="1" baseline="-25000" dirty="0">
                <a:latin typeface="Times New Roman" pitchFamily="18" charset="0"/>
                <a:cs typeface="Times New Roman" pitchFamily="18" charset="0"/>
              </a:endParaRPr>
            </a:p>
          </p:txBody>
        </p:sp>
        <p:sp>
          <p:nvSpPr>
            <p:cNvPr id="24" name="Line 6"/>
            <p:cNvSpPr>
              <a:spLocks noChangeShapeType="1"/>
            </p:cNvSpPr>
            <p:nvPr/>
          </p:nvSpPr>
          <p:spPr bwMode="auto">
            <a:xfrm>
              <a:off x="6660625" y="1676209"/>
              <a:ext cx="486572" cy="1362837"/>
            </a:xfrm>
            <a:prstGeom prst="line">
              <a:avLst/>
            </a:prstGeom>
            <a:noFill/>
            <a:ln w="38100">
              <a:solidFill>
                <a:srgbClr val="FF0000"/>
              </a:solidFill>
              <a:round/>
              <a:headEnd type="none" w="med" len="med"/>
              <a:tailEnd type="none" w="med" len="med"/>
            </a:ln>
            <a:effectLst/>
          </p:spPr>
          <p:txBody>
            <a:bodyPr/>
            <a:lstStyle/>
            <a:p>
              <a:endParaRPr lang="fr-FR" b="1" i="1">
                <a:latin typeface="Times New Roman" pitchFamily="18" charset="0"/>
                <a:cs typeface="Times New Roman" pitchFamily="18" charset="0"/>
              </a:endParaRPr>
            </a:p>
          </p:txBody>
        </p:sp>
        <p:sp>
          <p:nvSpPr>
            <p:cNvPr id="25" name="Line 6"/>
            <p:cNvSpPr>
              <a:spLocks noChangeShapeType="1"/>
            </p:cNvSpPr>
            <p:nvPr/>
          </p:nvSpPr>
          <p:spPr bwMode="auto">
            <a:xfrm flipH="1" flipV="1">
              <a:off x="7147197" y="3036023"/>
              <a:ext cx="54063" cy="181309"/>
            </a:xfrm>
            <a:prstGeom prst="line">
              <a:avLst/>
            </a:prstGeom>
            <a:noFill/>
            <a:ln w="38100">
              <a:solidFill>
                <a:srgbClr val="FF0000"/>
              </a:solidFill>
              <a:prstDash val="sysDot"/>
              <a:round/>
              <a:headEnd type="none" w="med" len="med"/>
              <a:tailEnd type="none" w="med" len="med"/>
            </a:ln>
            <a:effectLst/>
          </p:spPr>
          <p:txBody>
            <a:bodyPr/>
            <a:lstStyle/>
            <a:p>
              <a:endParaRPr lang="fr-FR" b="1" i="1">
                <a:latin typeface="Times New Roman" pitchFamily="18" charset="0"/>
                <a:cs typeface="Times New Roman" pitchFamily="18" charset="0"/>
              </a:endParaRPr>
            </a:p>
          </p:txBody>
        </p:sp>
        <p:sp>
          <p:nvSpPr>
            <p:cNvPr id="19" name="Text Box 14"/>
            <p:cNvSpPr txBox="1">
              <a:spLocks noChangeArrowheads="1"/>
            </p:cNvSpPr>
            <p:nvPr/>
          </p:nvSpPr>
          <p:spPr bwMode="auto">
            <a:xfrm>
              <a:off x="7904086" y="3209627"/>
              <a:ext cx="378445" cy="234340"/>
            </a:xfrm>
            <a:prstGeom prst="rect">
              <a:avLst/>
            </a:prstGeom>
            <a:noFill/>
            <a:ln w="9525">
              <a:noFill/>
              <a:miter lim="800000"/>
              <a:headEnd/>
              <a:tailEnd/>
            </a:ln>
            <a:effectLst/>
          </p:spPr>
          <p:txBody>
            <a:bodyPr wrap="square">
              <a:spAutoFit/>
            </a:bodyPr>
            <a:lstStyle/>
            <a:p>
              <a:pPr>
                <a:spcBef>
                  <a:spcPct val="50000"/>
                </a:spcBef>
              </a:pPr>
              <a:r>
                <a:rPr lang="fr-FR" b="1" dirty="0">
                  <a:latin typeface="Times New Roman" pitchFamily="18" charset="0"/>
                  <a:cs typeface="Times New Roman" pitchFamily="18" charset="0"/>
                </a:rPr>
                <a:t>n</a:t>
              </a:r>
              <a:r>
                <a:rPr lang="fr-FR" b="1" baseline="-25000" dirty="0">
                  <a:latin typeface="Times New Roman" pitchFamily="18" charset="0"/>
                  <a:cs typeface="Times New Roman" pitchFamily="18" charset="0"/>
                </a:rPr>
                <a:t>00</a:t>
              </a:r>
              <a:endParaRPr lang="el-GR" b="1" dirty="0">
                <a:latin typeface="Times New Roman" pitchFamily="18" charset="0"/>
                <a:cs typeface="Times New Roman" pitchFamily="18" charset="0"/>
              </a:endParaRPr>
            </a:p>
          </p:txBody>
        </p:sp>
        <p:sp>
          <p:nvSpPr>
            <p:cNvPr id="22" name="Line 6"/>
            <p:cNvSpPr>
              <a:spLocks noChangeShapeType="1"/>
            </p:cNvSpPr>
            <p:nvPr/>
          </p:nvSpPr>
          <p:spPr bwMode="auto">
            <a:xfrm flipH="1" flipV="1">
              <a:off x="6390306" y="3036023"/>
              <a:ext cx="1580177" cy="0"/>
            </a:xfrm>
            <a:prstGeom prst="line">
              <a:avLst/>
            </a:prstGeom>
            <a:noFill/>
            <a:ln w="38100">
              <a:solidFill>
                <a:srgbClr val="0070C0"/>
              </a:solidFill>
              <a:prstDash val="sysDot"/>
              <a:round/>
              <a:headEnd type="none" w="med" len="med"/>
              <a:tailEnd type="none" w="med" len="med"/>
            </a:ln>
            <a:effectLst/>
          </p:spPr>
          <p:txBody>
            <a:bodyPr/>
            <a:lstStyle/>
            <a:p>
              <a:endParaRPr lang="fr-FR" b="1" i="1">
                <a:latin typeface="Times New Roman" pitchFamily="18" charset="0"/>
                <a:cs typeface="Times New Roman" pitchFamily="18" charset="0"/>
              </a:endParaRPr>
            </a:p>
          </p:txBody>
        </p:sp>
        <p:sp>
          <p:nvSpPr>
            <p:cNvPr id="23" name="Line 6"/>
            <p:cNvSpPr>
              <a:spLocks noChangeShapeType="1"/>
            </p:cNvSpPr>
            <p:nvPr/>
          </p:nvSpPr>
          <p:spPr bwMode="auto">
            <a:xfrm>
              <a:off x="7471578" y="1676209"/>
              <a:ext cx="486572" cy="1362837"/>
            </a:xfrm>
            <a:prstGeom prst="line">
              <a:avLst/>
            </a:prstGeom>
            <a:noFill/>
            <a:ln w="38100">
              <a:solidFill>
                <a:schemeClr val="tx1"/>
              </a:solidFill>
              <a:round/>
              <a:headEnd type="none" w="med" len="med"/>
              <a:tailEnd type="none" w="med" len="med"/>
            </a:ln>
            <a:effectLst/>
          </p:spPr>
          <p:txBody>
            <a:bodyPr/>
            <a:lstStyle/>
            <a:p>
              <a:endParaRPr lang="fr-FR" b="1" i="1">
                <a:latin typeface="Times New Roman" pitchFamily="18" charset="0"/>
                <a:cs typeface="Times New Roman" pitchFamily="18" charset="0"/>
              </a:endParaRPr>
            </a:p>
          </p:txBody>
        </p:sp>
        <p:sp>
          <p:nvSpPr>
            <p:cNvPr id="26" name="Line 6"/>
            <p:cNvSpPr>
              <a:spLocks noChangeShapeType="1"/>
            </p:cNvSpPr>
            <p:nvPr/>
          </p:nvSpPr>
          <p:spPr bwMode="auto">
            <a:xfrm flipH="1" flipV="1">
              <a:off x="7958151" y="3036023"/>
              <a:ext cx="54063" cy="181309"/>
            </a:xfrm>
            <a:prstGeom prst="line">
              <a:avLst/>
            </a:prstGeom>
            <a:noFill/>
            <a:ln w="38100">
              <a:solidFill>
                <a:schemeClr val="tx1"/>
              </a:solidFill>
              <a:prstDash val="sysDot"/>
              <a:round/>
              <a:headEnd type="none" w="med" len="med"/>
              <a:tailEnd type="none" w="med" len="med"/>
            </a:ln>
            <a:effectLst/>
          </p:spPr>
          <p:txBody>
            <a:bodyPr/>
            <a:lstStyle/>
            <a:p>
              <a:endParaRPr lang="fr-FR" b="1" i="1">
                <a:latin typeface="Times New Roman" pitchFamily="18" charset="0"/>
                <a:cs typeface="Times New Roman" pitchFamily="18" charset="0"/>
              </a:endParaRPr>
            </a:p>
          </p:txBody>
        </p:sp>
        <p:sp>
          <p:nvSpPr>
            <p:cNvPr id="27" name="Text Box 14"/>
            <p:cNvSpPr txBox="1">
              <a:spLocks noChangeArrowheads="1"/>
            </p:cNvSpPr>
            <p:nvPr/>
          </p:nvSpPr>
          <p:spPr bwMode="auto">
            <a:xfrm>
              <a:off x="6985006" y="3217332"/>
              <a:ext cx="756891" cy="234340"/>
            </a:xfrm>
            <a:prstGeom prst="rect">
              <a:avLst/>
            </a:prstGeom>
            <a:noFill/>
            <a:ln w="9525">
              <a:noFill/>
              <a:miter lim="800000"/>
              <a:headEnd/>
              <a:tailEnd/>
            </a:ln>
            <a:effectLst/>
          </p:spPr>
          <p:txBody>
            <a:bodyPr wrap="square">
              <a:spAutoFit/>
            </a:bodyPr>
            <a:lstStyle/>
            <a:p>
              <a:pPr>
                <a:spcBef>
                  <a:spcPct val="50000"/>
                </a:spcBef>
              </a:pPr>
              <a:r>
                <a:rPr lang="fr-FR" b="1" dirty="0">
                  <a:solidFill>
                    <a:srgbClr val="FF0000"/>
                  </a:solidFill>
                  <a:latin typeface="Times New Roman" pitchFamily="18" charset="0"/>
                  <a:cs typeface="Times New Roman" pitchFamily="18" charset="0"/>
                </a:rPr>
                <a:t>n</a:t>
              </a:r>
              <a:r>
                <a:rPr lang="fr-FR" b="1" baseline="-25000" dirty="0">
                  <a:solidFill>
                    <a:srgbClr val="FF0000"/>
                  </a:solidFill>
                  <a:latin typeface="Times New Roman" pitchFamily="18" charset="0"/>
                  <a:cs typeface="Times New Roman" pitchFamily="18" charset="0"/>
                </a:rPr>
                <a:t>00</a:t>
              </a:r>
              <a:r>
                <a:rPr lang="fr-FR" b="1" dirty="0">
                  <a:solidFill>
                    <a:srgbClr val="FF0000"/>
                  </a:solidFill>
                  <a:latin typeface="Times New Roman" pitchFamily="18" charset="0"/>
                  <a:cs typeface="Times New Roman" pitchFamily="18" charset="0"/>
                </a:rPr>
                <a:t>/2</a:t>
              </a:r>
              <a:endParaRPr lang="el-GR" b="1" dirty="0">
                <a:solidFill>
                  <a:srgbClr val="FF0000"/>
                </a:solidFill>
                <a:latin typeface="Times New Roman" pitchFamily="18" charset="0"/>
                <a:cs typeface="Times New Roman" pitchFamily="18" charset="0"/>
              </a:endParaRPr>
            </a:p>
          </p:txBody>
        </p:sp>
      </p:grpSp>
      <p:sp>
        <p:nvSpPr>
          <p:cNvPr id="20" name="Text Box 42"/>
          <p:cNvSpPr txBox="1">
            <a:spLocks noChangeArrowheads="1"/>
          </p:cNvSpPr>
          <p:nvPr/>
        </p:nvSpPr>
        <p:spPr bwMode="auto">
          <a:xfrm>
            <a:off x="571472" y="785794"/>
            <a:ext cx="8286808" cy="923330"/>
          </a:xfrm>
          <a:prstGeom prst="rect">
            <a:avLst/>
          </a:prstGeom>
          <a:noFill/>
          <a:ln w="9525">
            <a:noFill/>
            <a:miter lim="800000"/>
            <a:headEnd/>
            <a:tailEnd/>
          </a:ln>
          <a:effectLst/>
        </p:spPr>
        <p:txBody>
          <a:bodyPr wrap="square">
            <a:spAutoFit/>
          </a:bodyPr>
          <a:lstStyle/>
          <a:p>
            <a:pPr algn="just">
              <a:lnSpc>
                <a:spcPct val="150000"/>
              </a:lnSpc>
              <a:spcBef>
                <a:spcPct val="50000"/>
              </a:spcBef>
            </a:pPr>
            <a:r>
              <a:rPr lang="fr-FR" dirty="0"/>
              <a:t>De la même manière que précédemment, on peut déduire la caractéristique mécanique pour différentes valeurs de la tension d’alimentation.</a:t>
            </a:r>
            <a:endParaRPr lang="fr-FR" dirty="0">
              <a:latin typeface="Times New Roman" pitchFamily="18" charset="0"/>
              <a:cs typeface="Times New Roman" pitchFamily="18" charset="0"/>
            </a:endParaRPr>
          </a:p>
        </p:txBody>
      </p:sp>
      <p:sp>
        <p:nvSpPr>
          <p:cNvPr id="21" name="Text Box 42"/>
          <p:cNvSpPr txBox="1">
            <a:spLocks noChangeArrowheads="1"/>
          </p:cNvSpPr>
          <p:nvPr/>
        </p:nvSpPr>
        <p:spPr bwMode="auto">
          <a:xfrm>
            <a:off x="642910" y="285728"/>
            <a:ext cx="3786214" cy="369332"/>
          </a:xfrm>
          <a:prstGeom prst="rect">
            <a:avLst/>
          </a:prstGeom>
          <a:noFill/>
          <a:ln w="9525">
            <a:noFill/>
            <a:miter lim="800000"/>
            <a:headEnd/>
            <a:tailEnd/>
          </a:ln>
          <a:effectLst/>
        </p:spPr>
        <p:txBody>
          <a:bodyPr wrap="square">
            <a:spAutoFit/>
          </a:bodyPr>
          <a:lstStyle/>
          <a:p>
            <a:pPr>
              <a:spcBef>
                <a:spcPct val="50000"/>
              </a:spcBef>
            </a:pPr>
            <a:r>
              <a:rPr lang="fr-FR" b="1" dirty="0">
                <a:solidFill>
                  <a:srgbClr val="0000FF"/>
                </a:solidFill>
              </a:rPr>
              <a:t>b) Caractéristique mécanique </a:t>
            </a:r>
            <a:r>
              <a:rPr lang="fr-FR" b="1" i="1" dirty="0">
                <a:solidFill>
                  <a:srgbClr val="0000FF"/>
                </a:solidFill>
                <a:latin typeface="Euclid" pitchFamily="18" charset="0"/>
                <a:sym typeface="Symbol"/>
              </a:rPr>
              <a:t></a:t>
            </a:r>
            <a:r>
              <a:rPr lang="fr-FR" b="1" i="1" dirty="0">
                <a:solidFill>
                  <a:srgbClr val="0000FF"/>
                </a:solidFill>
                <a:latin typeface="Euclid" pitchFamily="18" charset="0"/>
              </a:rPr>
              <a:t>(n)</a:t>
            </a:r>
            <a:endParaRPr lang="fr-FR" b="1" dirty="0">
              <a:solidFill>
                <a:srgbClr val="0000FF"/>
              </a:solidFill>
              <a:latin typeface="Euclid" pitchFamily="18" charset="0"/>
              <a:cs typeface="Times New Roman" pitchFamily="18" charset="0"/>
            </a:endParaRPr>
          </a:p>
        </p:txBody>
      </p:sp>
      <p:graphicFrame>
        <p:nvGraphicFramePr>
          <p:cNvPr id="28" name="Object 8"/>
          <p:cNvGraphicFramePr>
            <a:graphicFrameLocks noChangeAspect="1"/>
          </p:cNvGraphicFramePr>
          <p:nvPr/>
        </p:nvGraphicFramePr>
        <p:xfrm>
          <a:off x="785786" y="2285992"/>
          <a:ext cx="4108954" cy="785818"/>
        </p:xfrm>
        <a:graphic>
          <a:graphicData uri="http://schemas.openxmlformats.org/presentationml/2006/ole">
            <mc:AlternateContent xmlns:mc="http://schemas.openxmlformats.org/markup-compatibility/2006">
              <mc:Choice xmlns:v="urn:schemas-microsoft-com:vml" Requires="v">
                <p:oleObj spid="_x0000_s625726" name="Equation" r:id="rId3" imgW="2400300" imgH="457200" progId="Equation.DSMT4">
                  <p:embed/>
                </p:oleObj>
              </mc:Choice>
              <mc:Fallback>
                <p:oleObj name="Equation" r:id="rId3" imgW="2400300" imgH="457200" progId="Equation.DSMT4">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786" y="2285992"/>
                        <a:ext cx="4108954" cy="785818"/>
                      </a:xfrm>
                      <a:prstGeom prst="rect">
                        <a:avLst/>
                      </a:prstGeom>
                      <a:solidFill>
                        <a:schemeClr val="bg1"/>
                      </a:solidFill>
                    </p:spPr>
                  </p:pic>
                </p:oleObj>
              </mc:Fallback>
            </mc:AlternateContent>
          </a:graphicData>
        </a:graphic>
      </p:graphicFrame>
      <p:graphicFrame>
        <p:nvGraphicFramePr>
          <p:cNvPr id="31" name="Object 8"/>
          <p:cNvGraphicFramePr>
            <a:graphicFrameLocks noChangeAspect="1"/>
          </p:cNvGraphicFramePr>
          <p:nvPr/>
        </p:nvGraphicFramePr>
        <p:xfrm>
          <a:off x="842964" y="4445013"/>
          <a:ext cx="3943350" cy="841375"/>
        </p:xfrm>
        <a:graphic>
          <a:graphicData uri="http://schemas.openxmlformats.org/presentationml/2006/ole">
            <mc:AlternateContent xmlns:mc="http://schemas.openxmlformats.org/markup-compatibility/2006">
              <mc:Choice xmlns:v="urn:schemas-microsoft-com:vml" Requires="v">
                <p:oleObj spid="_x0000_s625727" name="Equation" r:id="rId5" imgW="1968500" imgH="419100" progId="Equation.DSMT4">
                  <p:embed/>
                </p:oleObj>
              </mc:Choice>
              <mc:Fallback>
                <p:oleObj name="Equation" r:id="rId5" imgW="1968500" imgH="419100" progId="Equation.DSMT4">
                  <p:embed/>
                  <p:pic>
                    <p:nvPicPr>
                      <p:cNvPr id="0" name="Picture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964" y="4445013"/>
                        <a:ext cx="3943350" cy="841375"/>
                      </a:xfrm>
                      <a:prstGeom prst="rect">
                        <a:avLst/>
                      </a:prstGeom>
                      <a:solidFill>
                        <a:schemeClr val="bg1"/>
                      </a:solidFill>
                    </p:spPr>
                  </p:pic>
                </p:oleObj>
              </mc:Fallback>
            </mc:AlternateContent>
          </a:graphicData>
        </a:graphic>
      </p:graphicFrame>
      <p:graphicFrame>
        <p:nvGraphicFramePr>
          <p:cNvPr id="32" name="Object 8"/>
          <p:cNvGraphicFramePr>
            <a:graphicFrameLocks noChangeAspect="1"/>
          </p:cNvGraphicFramePr>
          <p:nvPr/>
        </p:nvGraphicFramePr>
        <p:xfrm>
          <a:off x="785786" y="3286124"/>
          <a:ext cx="3282950" cy="785813"/>
        </p:xfrm>
        <a:graphic>
          <a:graphicData uri="http://schemas.openxmlformats.org/presentationml/2006/ole">
            <mc:AlternateContent xmlns:mc="http://schemas.openxmlformats.org/markup-compatibility/2006">
              <mc:Choice xmlns:v="urn:schemas-microsoft-com:vml" Requires="v">
                <p:oleObj spid="_x0000_s625728" name="Equation" r:id="rId7" imgW="1917700" imgH="457200" progId="Equation.DSMT4">
                  <p:embed/>
                </p:oleObj>
              </mc:Choice>
              <mc:Fallback>
                <p:oleObj name="Equation" r:id="rId7" imgW="1917700" imgH="457200" progId="Equation.DSMT4">
                  <p:embed/>
                  <p:pic>
                    <p:nvPicPr>
                      <p:cNvPr id="0" name="Picture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5786" y="3286124"/>
                        <a:ext cx="3282950" cy="785813"/>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53337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0-#ppt_w/2"/>
                                          </p:val>
                                        </p:tav>
                                        <p:tav tm="100000">
                                          <p:val>
                                            <p:strVal val="#ppt_x"/>
                                          </p:val>
                                        </p:tav>
                                      </p:tavLst>
                                    </p:anim>
                                    <p:anim calcmode="lin" valueType="num">
                                      <p:cBhvr additive="base">
                                        <p:cTn id="8" dur="10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8"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diamond(in)">
                                      <p:cBhvr>
                                        <p:cTn id="17" dur="10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amond(in)">
                                      <p:cBhvr>
                                        <p:cTn id="22" dur="10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diamond(in)">
                                      <p:cBhvr>
                                        <p:cTn id="27"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2"/>
          <p:cNvSpPr txBox="1">
            <a:spLocks noChangeArrowheads="1"/>
          </p:cNvSpPr>
          <p:nvPr/>
        </p:nvSpPr>
        <p:spPr bwMode="auto">
          <a:xfrm>
            <a:off x="428596" y="714356"/>
            <a:ext cx="6429420" cy="507831"/>
          </a:xfrm>
          <a:prstGeom prst="rect">
            <a:avLst/>
          </a:prstGeom>
          <a:noFill/>
          <a:ln w="9525">
            <a:noFill/>
            <a:miter lim="800000"/>
            <a:headEnd/>
            <a:tailEnd/>
          </a:ln>
          <a:effectLst/>
        </p:spPr>
        <p:txBody>
          <a:bodyPr wrap="square">
            <a:spAutoFit/>
          </a:bodyPr>
          <a:lstStyle/>
          <a:p>
            <a:pPr algn="just">
              <a:lnSpc>
                <a:spcPct val="150000"/>
              </a:lnSpc>
              <a:spcBef>
                <a:spcPct val="50000"/>
              </a:spcBef>
            </a:pPr>
            <a:r>
              <a:rPr lang="fr-FR" dirty="0"/>
              <a:t>Pour un moteur shunt, les différentes puissances et pertes sont :</a:t>
            </a:r>
            <a:endParaRPr lang="fr-FR" dirty="0">
              <a:latin typeface="Times New Roman" pitchFamily="18" charset="0"/>
              <a:cs typeface="Times New Roman" pitchFamily="18" charset="0"/>
            </a:endParaRPr>
          </a:p>
        </p:txBody>
      </p:sp>
      <p:graphicFrame>
        <p:nvGraphicFramePr>
          <p:cNvPr id="26" name="Object 7"/>
          <p:cNvGraphicFramePr>
            <a:graphicFrameLocks noChangeAspect="1"/>
          </p:cNvGraphicFramePr>
          <p:nvPr/>
        </p:nvGraphicFramePr>
        <p:xfrm>
          <a:off x="1926340" y="5599116"/>
          <a:ext cx="5003114" cy="615966"/>
        </p:xfrm>
        <a:graphic>
          <a:graphicData uri="http://schemas.openxmlformats.org/presentationml/2006/ole">
            <mc:AlternateContent xmlns:mc="http://schemas.openxmlformats.org/markup-compatibility/2006">
              <mc:Choice xmlns:v="urn:schemas-microsoft-com:vml" Requires="v">
                <p:oleObj spid="_x0000_s626710" name="Equation" r:id="rId3" imgW="4356100" imgH="533400" progId="Equation.DSMT4">
                  <p:embed/>
                </p:oleObj>
              </mc:Choice>
              <mc:Fallback>
                <p:oleObj name="Equation" r:id="rId3" imgW="4356100" imgH="533400" progId="Equation.DSMT4">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6340" y="5599116"/>
                        <a:ext cx="5003114" cy="615966"/>
                      </a:xfrm>
                      <a:prstGeom prst="rect">
                        <a:avLst/>
                      </a:prstGeom>
                      <a:solidFill>
                        <a:schemeClr val="bg1"/>
                      </a:solidFill>
                    </p:spPr>
                  </p:pic>
                </p:oleObj>
              </mc:Fallback>
            </mc:AlternateContent>
          </a:graphicData>
        </a:graphic>
      </p:graphicFrame>
      <p:sp>
        <p:nvSpPr>
          <p:cNvPr id="28" name="Text Box 42"/>
          <p:cNvSpPr txBox="1">
            <a:spLocks noChangeArrowheads="1"/>
          </p:cNvSpPr>
          <p:nvPr/>
        </p:nvSpPr>
        <p:spPr bwMode="auto">
          <a:xfrm>
            <a:off x="428596" y="273586"/>
            <a:ext cx="4000528" cy="369332"/>
          </a:xfrm>
          <a:prstGeom prst="rect">
            <a:avLst/>
          </a:prstGeom>
          <a:noFill/>
          <a:ln w="9525">
            <a:noFill/>
            <a:miter lim="800000"/>
            <a:headEnd/>
            <a:tailEnd/>
          </a:ln>
          <a:effectLst/>
        </p:spPr>
        <p:txBody>
          <a:bodyPr wrap="square">
            <a:spAutoFit/>
          </a:bodyPr>
          <a:lstStyle/>
          <a:p>
            <a:pPr lvl="0"/>
            <a:r>
              <a:rPr lang="fr-FR" b="1" dirty="0">
                <a:solidFill>
                  <a:srgbClr val="009900"/>
                </a:solidFill>
              </a:rPr>
              <a:t>4.5. Bilan de puissances et rendement</a:t>
            </a:r>
          </a:p>
        </p:txBody>
      </p:sp>
      <p:grpSp>
        <p:nvGrpSpPr>
          <p:cNvPr id="22" name="Group 59"/>
          <p:cNvGrpSpPr>
            <a:grpSpLocks/>
          </p:cNvGrpSpPr>
          <p:nvPr/>
        </p:nvGrpSpPr>
        <p:grpSpPr bwMode="auto">
          <a:xfrm>
            <a:off x="1928794" y="1500174"/>
            <a:ext cx="4618038" cy="1673228"/>
            <a:chOff x="313" y="2760"/>
            <a:chExt cx="2909" cy="1054"/>
          </a:xfrm>
        </p:grpSpPr>
        <p:sp>
          <p:nvSpPr>
            <p:cNvPr id="23" name="Text Box 48"/>
            <p:cNvSpPr txBox="1">
              <a:spLocks noChangeArrowheads="1"/>
            </p:cNvSpPr>
            <p:nvPr/>
          </p:nvSpPr>
          <p:spPr bwMode="auto">
            <a:xfrm>
              <a:off x="1268" y="2886"/>
              <a:ext cx="907" cy="237"/>
            </a:xfrm>
            <a:prstGeom prst="rect">
              <a:avLst/>
            </a:prstGeom>
            <a:noFill/>
            <a:ln w="28575">
              <a:solidFill>
                <a:schemeClr val="tx1"/>
              </a:solidFill>
              <a:miter lim="800000"/>
              <a:headEnd/>
              <a:tailEnd/>
            </a:ln>
            <a:effectLst/>
          </p:spPr>
          <p:txBody>
            <a:bodyPr>
              <a:spAutoFit/>
            </a:bodyPr>
            <a:lstStyle/>
            <a:p>
              <a:pPr algn="ctr">
                <a:spcBef>
                  <a:spcPct val="50000"/>
                </a:spcBef>
              </a:pPr>
              <a:r>
                <a:rPr lang="fr-FR" dirty="0">
                  <a:latin typeface="Times New Roman" pitchFamily="18" charset="0"/>
                  <a:cs typeface="Times New Roman" pitchFamily="18" charset="0"/>
                </a:rPr>
                <a:t>Moteur</a:t>
              </a:r>
            </a:p>
          </p:txBody>
        </p:sp>
        <p:sp>
          <p:nvSpPr>
            <p:cNvPr id="24" name="Line 49"/>
            <p:cNvSpPr>
              <a:spLocks noChangeShapeType="1"/>
            </p:cNvSpPr>
            <p:nvPr/>
          </p:nvSpPr>
          <p:spPr bwMode="auto">
            <a:xfrm>
              <a:off x="441" y="3007"/>
              <a:ext cx="816" cy="0"/>
            </a:xfrm>
            <a:prstGeom prst="line">
              <a:avLst/>
            </a:prstGeom>
            <a:noFill/>
            <a:ln w="9525">
              <a:solidFill>
                <a:schemeClr val="tx1"/>
              </a:solidFill>
              <a:round/>
              <a:headEnd/>
              <a:tailEnd type="triangle" w="med" len="med"/>
            </a:ln>
            <a:effectLst/>
          </p:spPr>
          <p:txBody>
            <a:bodyPr/>
            <a:lstStyle/>
            <a:p>
              <a:endParaRPr lang="fr-FR">
                <a:latin typeface="Times New Roman" pitchFamily="18" charset="0"/>
                <a:cs typeface="Times New Roman" pitchFamily="18" charset="0"/>
              </a:endParaRPr>
            </a:p>
          </p:txBody>
        </p:sp>
        <p:sp>
          <p:nvSpPr>
            <p:cNvPr id="25" name="Text Box 50"/>
            <p:cNvSpPr txBox="1">
              <a:spLocks noChangeArrowheads="1"/>
            </p:cNvSpPr>
            <p:nvPr/>
          </p:nvSpPr>
          <p:spPr bwMode="auto">
            <a:xfrm>
              <a:off x="313" y="3015"/>
              <a:ext cx="998" cy="404"/>
            </a:xfrm>
            <a:prstGeom prst="rect">
              <a:avLst/>
            </a:prstGeom>
            <a:noFill/>
            <a:ln w="9525">
              <a:noFill/>
              <a:miter lim="800000"/>
              <a:headEnd/>
              <a:tailEnd/>
            </a:ln>
            <a:effectLst/>
          </p:spPr>
          <p:txBody>
            <a:bodyPr>
              <a:spAutoFit/>
            </a:bodyPr>
            <a:lstStyle/>
            <a:p>
              <a:pPr algn="ctr">
                <a:spcBef>
                  <a:spcPct val="50000"/>
                </a:spcBef>
              </a:pPr>
              <a:r>
                <a:rPr lang="fr-FR" dirty="0">
                  <a:latin typeface="Times New Roman" pitchFamily="18" charset="0"/>
                  <a:cs typeface="Times New Roman" pitchFamily="18" charset="0"/>
                </a:rPr>
                <a:t>Puissance absorbée</a:t>
              </a:r>
            </a:p>
          </p:txBody>
        </p:sp>
        <p:sp>
          <p:nvSpPr>
            <p:cNvPr id="27" name="Text Box 51"/>
            <p:cNvSpPr txBox="1">
              <a:spLocks noChangeArrowheads="1"/>
            </p:cNvSpPr>
            <p:nvPr/>
          </p:nvSpPr>
          <p:spPr bwMode="auto">
            <a:xfrm>
              <a:off x="551" y="2775"/>
              <a:ext cx="680" cy="231"/>
            </a:xfrm>
            <a:prstGeom prst="rect">
              <a:avLst/>
            </a:prstGeom>
            <a:noFill/>
            <a:ln w="9525">
              <a:noFill/>
              <a:miter lim="800000"/>
              <a:headEnd/>
              <a:tailEnd/>
            </a:ln>
            <a:effectLst/>
          </p:spPr>
          <p:txBody>
            <a:bodyPr>
              <a:spAutoFit/>
            </a:bodyPr>
            <a:lstStyle/>
            <a:p>
              <a:pPr>
                <a:spcBef>
                  <a:spcPct val="50000"/>
                </a:spcBef>
              </a:pPr>
              <a:r>
                <a:rPr lang="fr-FR" b="1" dirty="0">
                  <a:solidFill>
                    <a:srgbClr val="0000FF"/>
                  </a:solidFill>
                  <a:latin typeface="Times New Roman" pitchFamily="18" charset="0"/>
                  <a:cs typeface="Times New Roman" pitchFamily="18" charset="0"/>
                </a:rPr>
                <a:t>P</a:t>
              </a:r>
              <a:r>
                <a:rPr lang="fr-FR" b="1" baseline="-25000" dirty="0">
                  <a:solidFill>
                    <a:srgbClr val="0000FF"/>
                  </a:solidFill>
                  <a:latin typeface="Times New Roman" pitchFamily="18" charset="0"/>
                  <a:cs typeface="Times New Roman" pitchFamily="18" charset="0"/>
                </a:rPr>
                <a:t>a</a:t>
              </a:r>
              <a:r>
                <a:rPr lang="fr-FR" b="1" dirty="0">
                  <a:solidFill>
                    <a:srgbClr val="0000FF"/>
                  </a:solidFill>
                  <a:latin typeface="Times New Roman" pitchFamily="18" charset="0"/>
                  <a:cs typeface="Times New Roman" pitchFamily="18" charset="0"/>
                </a:rPr>
                <a:t> = </a:t>
              </a:r>
              <a:r>
                <a:rPr lang="fr-FR" b="1" dirty="0" err="1">
                  <a:solidFill>
                    <a:srgbClr val="0000FF"/>
                  </a:solidFill>
                  <a:latin typeface="Times New Roman" pitchFamily="18" charset="0"/>
                  <a:cs typeface="Times New Roman" pitchFamily="18" charset="0"/>
                </a:rPr>
                <a:t>U.I</a:t>
              </a:r>
              <a:r>
                <a:rPr lang="fr-FR" b="1" baseline="-25000" dirty="0" err="1">
                  <a:solidFill>
                    <a:srgbClr val="0000FF"/>
                  </a:solidFill>
                  <a:latin typeface="Times New Roman" pitchFamily="18" charset="0"/>
                  <a:cs typeface="Times New Roman" pitchFamily="18" charset="0"/>
                </a:rPr>
                <a:t>a</a:t>
              </a:r>
              <a:endParaRPr lang="fr-FR" b="1" baseline="-25000" dirty="0">
                <a:solidFill>
                  <a:srgbClr val="0000FF"/>
                </a:solidFill>
                <a:latin typeface="Times New Roman" pitchFamily="18" charset="0"/>
                <a:cs typeface="Times New Roman" pitchFamily="18" charset="0"/>
              </a:endParaRPr>
            </a:p>
          </p:txBody>
        </p:sp>
        <p:sp>
          <p:nvSpPr>
            <p:cNvPr id="31" name="Line 52"/>
            <p:cNvSpPr>
              <a:spLocks noChangeShapeType="1"/>
            </p:cNvSpPr>
            <p:nvPr/>
          </p:nvSpPr>
          <p:spPr bwMode="auto">
            <a:xfrm>
              <a:off x="1731" y="3133"/>
              <a:ext cx="0" cy="408"/>
            </a:xfrm>
            <a:prstGeom prst="line">
              <a:avLst/>
            </a:prstGeom>
            <a:noFill/>
            <a:ln w="9525">
              <a:solidFill>
                <a:schemeClr val="tx1"/>
              </a:solidFill>
              <a:round/>
              <a:headEnd/>
              <a:tailEnd type="triangle" w="med" len="med"/>
            </a:ln>
            <a:effectLst/>
          </p:spPr>
          <p:txBody>
            <a:bodyPr/>
            <a:lstStyle/>
            <a:p>
              <a:endParaRPr lang="fr-FR">
                <a:latin typeface="Times New Roman" pitchFamily="18" charset="0"/>
                <a:cs typeface="Times New Roman" pitchFamily="18" charset="0"/>
              </a:endParaRPr>
            </a:p>
          </p:txBody>
        </p:sp>
        <p:sp>
          <p:nvSpPr>
            <p:cNvPr id="32" name="Text Box 53"/>
            <p:cNvSpPr txBox="1">
              <a:spLocks noChangeArrowheads="1"/>
            </p:cNvSpPr>
            <p:nvPr/>
          </p:nvSpPr>
          <p:spPr bwMode="auto">
            <a:xfrm>
              <a:off x="621" y="3581"/>
              <a:ext cx="2232" cy="233"/>
            </a:xfrm>
            <a:prstGeom prst="rect">
              <a:avLst/>
            </a:prstGeom>
            <a:noFill/>
            <a:ln w="9525">
              <a:noFill/>
              <a:miter lim="800000"/>
              <a:headEnd/>
              <a:tailEnd/>
            </a:ln>
            <a:effectLst/>
          </p:spPr>
          <p:txBody>
            <a:bodyPr wrap="square">
              <a:spAutoFit/>
            </a:bodyPr>
            <a:lstStyle/>
            <a:p>
              <a:pPr algn="ctr">
                <a:spcBef>
                  <a:spcPct val="50000"/>
                </a:spcBef>
              </a:pPr>
              <a:r>
                <a:rPr lang="fr-FR" dirty="0">
                  <a:latin typeface="Times New Roman" pitchFamily="18" charset="0"/>
                  <a:cs typeface="Times New Roman" pitchFamily="18" charset="0"/>
                </a:rPr>
                <a:t>Pertes (</a:t>
              </a:r>
              <a:r>
                <a:rPr lang="fr-FR" b="1" dirty="0" err="1">
                  <a:solidFill>
                    <a:srgbClr val="0000FF"/>
                  </a:solidFill>
                  <a:latin typeface="Times New Roman" pitchFamily="18" charset="0"/>
                  <a:cs typeface="Times New Roman" pitchFamily="18" charset="0"/>
                </a:rPr>
                <a:t>P</a:t>
              </a:r>
              <a:r>
                <a:rPr lang="fr-FR" b="1" baseline="-25000" dirty="0" err="1">
                  <a:solidFill>
                    <a:srgbClr val="0000FF"/>
                  </a:solidFill>
                  <a:latin typeface="Times New Roman" pitchFamily="18" charset="0"/>
                  <a:cs typeface="Times New Roman" pitchFamily="18" charset="0"/>
                </a:rPr>
                <a:t>jI</a:t>
              </a:r>
              <a:r>
                <a:rPr lang="fr-FR" b="1" dirty="0">
                  <a:solidFill>
                    <a:srgbClr val="0000FF"/>
                  </a:solidFill>
                  <a:latin typeface="Times New Roman" pitchFamily="18" charset="0"/>
                  <a:cs typeface="Times New Roman" pitchFamily="18" charset="0"/>
                </a:rPr>
                <a:t>, </a:t>
              </a:r>
              <a:r>
                <a:rPr lang="fr-FR" b="1" dirty="0" err="1">
                  <a:solidFill>
                    <a:srgbClr val="0000FF"/>
                  </a:solidFill>
                  <a:latin typeface="Times New Roman" pitchFamily="18" charset="0"/>
                  <a:cs typeface="Times New Roman" pitchFamily="18" charset="0"/>
                </a:rPr>
                <a:t>P</a:t>
              </a:r>
              <a:r>
                <a:rPr lang="fr-FR" b="1" baseline="-25000" dirty="0" err="1">
                  <a:solidFill>
                    <a:srgbClr val="0000FF"/>
                  </a:solidFill>
                  <a:latin typeface="Times New Roman" pitchFamily="18" charset="0"/>
                  <a:cs typeface="Times New Roman" pitchFamily="18" charset="0"/>
                </a:rPr>
                <a:t>ji</a:t>
              </a:r>
              <a:r>
                <a:rPr lang="fr-FR" b="1" dirty="0">
                  <a:solidFill>
                    <a:srgbClr val="0000FF"/>
                  </a:solidFill>
                  <a:latin typeface="Times New Roman" pitchFamily="18" charset="0"/>
                  <a:cs typeface="Times New Roman" pitchFamily="18" charset="0"/>
                </a:rPr>
                <a:t> </a:t>
              </a:r>
              <a:r>
                <a:rPr lang="fr-FR" dirty="0">
                  <a:latin typeface="Times New Roman" pitchFamily="18" charset="0"/>
                  <a:cs typeface="Times New Roman" pitchFamily="18" charset="0"/>
                </a:rPr>
                <a:t>et</a:t>
              </a:r>
              <a:r>
                <a:rPr lang="fr-FR" b="1" dirty="0">
                  <a:solidFill>
                    <a:srgbClr val="0000FF"/>
                  </a:solidFill>
                  <a:latin typeface="Times New Roman" pitchFamily="18" charset="0"/>
                  <a:cs typeface="Times New Roman" pitchFamily="18" charset="0"/>
                </a:rPr>
                <a:t> p</a:t>
              </a:r>
              <a:r>
                <a:rPr lang="fr-FR" b="1" baseline="-25000" dirty="0">
                  <a:solidFill>
                    <a:srgbClr val="0000FF"/>
                  </a:solidFill>
                  <a:latin typeface="Times New Roman" pitchFamily="18" charset="0"/>
                  <a:cs typeface="Times New Roman" pitchFamily="18" charset="0"/>
                </a:rPr>
                <a:t>c</a:t>
              </a:r>
              <a:r>
                <a:rPr lang="fr-FR" b="1" dirty="0">
                  <a:solidFill>
                    <a:srgbClr val="0000FF"/>
                  </a:solidFill>
                  <a:latin typeface="Times New Roman" pitchFamily="18" charset="0"/>
                  <a:cs typeface="Times New Roman" pitchFamily="18" charset="0"/>
                </a:rPr>
                <a:t>)</a:t>
              </a:r>
              <a:endParaRPr lang="fr-FR" b="1" baseline="-25000" dirty="0">
                <a:solidFill>
                  <a:srgbClr val="0000FF"/>
                </a:solidFill>
                <a:latin typeface="Times New Roman" pitchFamily="18" charset="0"/>
                <a:cs typeface="Times New Roman" pitchFamily="18" charset="0"/>
              </a:endParaRPr>
            </a:p>
          </p:txBody>
        </p:sp>
        <p:sp>
          <p:nvSpPr>
            <p:cNvPr id="35" name="Text Box 56"/>
            <p:cNvSpPr txBox="1">
              <a:spLocks noChangeArrowheads="1"/>
            </p:cNvSpPr>
            <p:nvPr/>
          </p:nvSpPr>
          <p:spPr bwMode="auto">
            <a:xfrm>
              <a:off x="2069" y="3003"/>
              <a:ext cx="1153" cy="404"/>
            </a:xfrm>
            <a:prstGeom prst="rect">
              <a:avLst/>
            </a:prstGeom>
            <a:noFill/>
            <a:ln w="9525">
              <a:noFill/>
              <a:miter lim="800000"/>
              <a:headEnd/>
              <a:tailEnd/>
            </a:ln>
            <a:effectLst/>
          </p:spPr>
          <p:txBody>
            <a:bodyPr wrap="square">
              <a:spAutoFit/>
            </a:bodyPr>
            <a:lstStyle/>
            <a:p>
              <a:pPr algn="ctr"/>
              <a:r>
                <a:rPr lang="fr-FR" dirty="0">
                  <a:latin typeface="Times New Roman" pitchFamily="18" charset="0"/>
                  <a:cs typeface="Times New Roman" pitchFamily="18" charset="0"/>
                </a:rPr>
                <a:t>Puissance</a:t>
              </a:r>
            </a:p>
            <a:p>
              <a:pPr algn="ctr"/>
              <a:r>
                <a:rPr lang="fr-FR" dirty="0">
                  <a:latin typeface="Times New Roman" pitchFamily="18" charset="0"/>
                  <a:cs typeface="Times New Roman" pitchFamily="18" charset="0"/>
                </a:rPr>
                <a:t> utile</a:t>
              </a:r>
            </a:p>
          </p:txBody>
        </p:sp>
        <p:sp>
          <p:nvSpPr>
            <p:cNvPr id="37" name="Line 57"/>
            <p:cNvSpPr>
              <a:spLocks noChangeShapeType="1"/>
            </p:cNvSpPr>
            <p:nvPr/>
          </p:nvSpPr>
          <p:spPr bwMode="auto">
            <a:xfrm>
              <a:off x="2175" y="3002"/>
              <a:ext cx="891" cy="0"/>
            </a:xfrm>
            <a:prstGeom prst="line">
              <a:avLst/>
            </a:prstGeom>
            <a:noFill/>
            <a:ln w="9525">
              <a:solidFill>
                <a:schemeClr val="tx1"/>
              </a:solidFill>
              <a:round/>
              <a:headEnd/>
              <a:tailEnd type="triangle" w="med" len="med"/>
            </a:ln>
            <a:effectLst/>
          </p:spPr>
          <p:txBody>
            <a:bodyPr/>
            <a:lstStyle/>
            <a:p>
              <a:endParaRPr lang="fr-FR">
                <a:latin typeface="Times New Roman" pitchFamily="18" charset="0"/>
                <a:cs typeface="Times New Roman" pitchFamily="18" charset="0"/>
              </a:endParaRPr>
            </a:p>
          </p:txBody>
        </p:sp>
        <p:sp>
          <p:nvSpPr>
            <p:cNvPr id="39" name="Text Box 58"/>
            <p:cNvSpPr txBox="1">
              <a:spLocks noChangeArrowheads="1"/>
            </p:cNvSpPr>
            <p:nvPr/>
          </p:nvSpPr>
          <p:spPr bwMode="auto">
            <a:xfrm>
              <a:off x="2245" y="2760"/>
              <a:ext cx="725" cy="231"/>
            </a:xfrm>
            <a:prstGeom prst="rect">
              <a:avLst/>
            </a:prstGeom>
            <a:noFill/>
            <a:ln w="9525">
              <a:noFill/>
              <a:miter lim="800000"/>
              <a:headEnd/>
              <a:tailEnd/>
            </a:ln>
            <a:effectLst/>
          </p:spPr>
          <p:txBody>
            <a:bodyPr>
              <a:spAutoFit/>
            </a:bodyPr>
            <a:lstStyle/>
            <a:p>
              <a:pPr>
                <a:spcBef>
                  <a:spcPct val="50000"/>
                </a:spcBef>
              </a:pPr>
              <a:r>
                <a:rPr lang="fr-FR" b="1" dirty="0">
                  <a:solidFill>
                    <a:srgbClr val="0000FF"/>
                  </a:solidFill>
                  <a:latin typeface="Times New Roman" pitchFamily="18" charset="0"/>
                  <a:cs typeface="Times New Roman" pitchFamily="18" charset="0"/>
                </a:rPr>
                <a:t>P</a:t>
              </a:r>
              <a:r>
                <a:rPr lang="fr-FR" b="1" baseline="-25000" dirty="0">
                  <a:solidFill>
                    <a:srgbClr val="0000FF"/>
                  </a:solidFill>
                  <a:latin typeface="Times New Roman" pitchFamily="18" charset="0"/>
                  <a:cs typeface="Times New Roman" pitchFamily="18" charset="0"/>
                </a:rPr>
                <a:t>u</a:t>
              </a:r>
              <a:r>
                <a:rPr lang="fr-FR" b="1" dirty="0">
                  <a:solidFill>
                    <a:srgbClr val="0000FF"/>
                  </a:solidFill>
                  <a:latin typeface="Times New Roman" pitchFamily="18" charset="0"/>
                  <a:cs typeface="Times New Roman" pitchFamily="18" charset="0"/>
                </a:rPr>
                <a:t>=</a:t>
              </a:r>
              <a:r>
                <a:rPr lang="fr-FR" b="1" dirty="0">
                  <a:solidFill>
                    <a:srgbClr val="0000FF"/>
                  </a:solidFill>
                  <a:latin typeface="Times New Roman" pitchFamily="18" charset="0"/>
                  <a:cs typeface="Times New Roman" pitchFamily="18" charset="0"/>
                  <a:sym typeface="Symbol"/>
                </a:rPr>
                <a:t></a:t>
              </a:r>
              <a:r>
                <a:rPr lang="fr-FR" b="1" baseline="-25000" dirty="0">
                  <a:solidFill>
                    <a:srgbClr val="0000FF"/>
                  </a:solidFill>
                  <a:latin typeface="Times New Roman" pitchFamily="18" charset="0"/>
                  <a:cs typeface="Times New Roman" pitchFamily="18" charset="0"/>
                </a:rPr>
                <a:t>u</a:t>
              </a:r>
              <a:r>
                <a:rPr lang="fr-FR" b="1" dirty="0">
                  <a:solidFill>
                    <a:srgbClr val="0000FF"/>
                  </a:solidFill>
                  <a:latin typeface="Times New Roman" pitchFamily="18" charset="0"/>
                  <a:cs typeface="Times New Roman" pitchFamily="18" charset="0"/>
                </a:rPr>
                <a:t>.</a:t>
              </a:r>
              <a:r>
                <a:rPr lang="el-GR" b="1" dirty="0">
                  <a:solidFill>
                    <a:srgbClr val="0000FF"/>
                  </a:solidFill>
                  <a:latin typeface="Times New Roman" pitchFamily="18" charset="0"/>
                  <a:cs typeface="Times New Roman" pitchFamily="18" charset="0"/>
                </a:rPr>
                <a:t>Ω</a:t>
              </a:r>
            </a:p>
          </p:txBody>
        </p:sp>
      </p:grpSp>
      <p:grpSp>
        <p:nvGrpSpPr>
          <p:cNvPr id="63" name="Groupe 62"/>
          <p:cNvGrpSpPr/>
          <p:nvPr/>
        </p:nvGrpSpPr>
        <p:grpSpPr>
          <a:xfrm>
            <a:off x="2071670" y="3571876"/>
            <a:ext cx="4714908" cy="1526306"/>
            <a:chOff x="2071670" y="3953415"/>
            <a:chExt cx="4714908" cy="1526306"/>
          </a:xfrm>
        </p:grpSpPr>
        <p:sp>
          <p:nvSpPr>
            <p:cNvPr id="128005" name="Text Box 5"/>
            <p:cNvSpPr txBox="1">
              <a:spLocks noChangeArrowheads="1"/>
            </p:cNvSpPr>
            <p:nvPr/>
          </p:nvSpPr>
          <p:spPr bwMode="auto">
            <a:xfrm>
              <a:off x="3717058" y="5171944"/>
              <a:ext cx="783503"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400" b="1" i="0" u="none" strike="noStrike" cap="none" normalizeH="0" baseline="0" dirty="0" err="1">
                  <a:ln>
                    <a:noFill/>
                  </a:ln>
                  <a:solidFill>
                    <a:srgbClr val="00B050"/>
                  </a:solidFill>
                  <a:effectLst/>
                  <a:latin typeface="Calibri" pitchFamily="34" charset="0"/>
                  <a:ea typeface="Arial" pitchFamily="34" charset="0"/>
                  <a:cs typeface="Arial" pitchFamily="34" charset="0"/>
                </a:rPr>
                <a:t>P</a:t>
              </a:r>
              <a:r>
                <a:rPr kumimoji="0" lang="fr-FR" sz="1400" b="1" i="0" u="none" strike="noStrike" cap="none" normalizeH="0" baseline="-25000" dirty="0" err="1">
                  <a:ln>
                    <a:noFill/>
                  </a:ln>
                  <a:solidFill>
                    <a:srgbClr val="00B050"/>
                  </a:solidFill>
                  <a:effectLst/>
                  <a:latin typeface="Calibri" pitchFamily="34" charset="0"/>
                  <a:ea typeface="Arial" pitchFamily="34" charset="0"/>
                  <a:cs typeface="Arial" pitchFamily="34" charset="0"/>
                </a:rPr>
                <a:t>ji</a:t>
              </a:r>
              <a:r>
                <a:rPr kumimoji="0" lang="fr-FR" sz="1400" b="1" i="0" u="none" strike="noStrike" cap="none" normalizeH="0" baseline="-25000" dirty="0">
                  <a:ln>
                    <a:noFill/>
                  </a:ln>
                  <a:solidFill>
                    <a:srgbClr val="00B050"/>
                  </a:solidFill>
                  <a:effectLst/>
                  <a:latin typeface="Calibri" pitchFamily="34" charset="0"/>
                  <a:ea typeface="Arial" pitchFamily="34" charset="0"/>
                  <a:cs typeface="Arial" pitchFamily="34" charset="0"/>
                </a:rPr>
                <a:t> </a:t>
              </a:r>
              <a:r>
                <a:rPr kumimoji="0" lang="fr-FR" sz="1400" b="1" i="0" u="none" strike="noStrike" cap="none" normalizeH="0" dirty="0">
                  <a:ln>
                    <a:noFill/>
                  </a:ln>
                  <a:solidFill>
                    <a:srgbClr val="00B050"/>
                  </a:solidFill>
                  <a:effectLst/>
                  <a:latin typeface="Calibri" pitchFamily="34" charset="0"/>
                  <a:ea typeface="Arial" pitchFamily="34" charset="0"/>
                  <a:cs typeface="Arial" pitchFamily="34" charset="0"/>
                </a:rPr>
                <a:t>= R</a:t>
              </a:r>
              <a:r>
                <a:rPr kumimoji="0" lang="fr-FR" sz="1400" b="1" i="0" u="none" strike="noStrike" cap="none" normalizeH="0" baseline="-25000" dirty="0">
                  <a:ln>
                    <a:noFill/>
                  </a:ln>
                  <a:solidFill>
                    <a:srgbClr val="00B050"/>
                  </a:solidFill>
                  <a:effectLst/>
                  <a:latin typeface="Calibri" pitchFamily="34" charset="0"/>
                  <a:ea typeface="Arial" pitchFamily="34" charset="0"/>
                  <a:cs typeface="Arial" pitchFamily="34" charset="0"/>
                </a:rPr>
                <a:t>f</a:t>
              </a:r>
              <a:r>
                <a:rPr kumimoji="0" lang="fr-FR" sz="1400" b="1" i="0" u="none" strike="noStrike" cap="none" normalizeH="0" dirty="0">
                  <a:ln>
                    <a:noFill/>
                  </a:ln>
                  <a:solidFill>
                    <a:srgbClr val="00B050"/>
                  </a:solidFill>
                  <a:effectLst/>
                  <a:latin typeface="Calibri" pitchFamily="34" charset="0"/>
                  <a:ea typeface="Arial" pitchFamily="34" charset="0"/>
                  <a:cs typeface="Arial" pitchFamily="34" charset="0"/>
                </a:rPr>
                <a:t>.i</a:t>
              </a:r>
              <a:r>
                <a:rPr kumimoji="0" lang="fr-FR" sz="1400" b="1" i="0" u="none" strike="noStrike" cap="none" normalizeH="0" baseline="30000" dirty="0">
                  <a:ln>
                    <a:noFill/>
                  </a:ln>
                  <a:solidFill>
                    <a:srgbClr val="00B050"/>
                  </a:solidFill>
                  <a:effectLst/>
                  <a:latin typeface="Calibri" pitchFamily="34" charset="0"/>
                  <a:ea typeface="Arial" pitchFamily="34" charset="0"/>
                  <a:cs typeface="Arial" pitchFamily="34" charset="0"/>
                </a:rPr>
                <a:t>2</a:t>
              </a:r>
              <a:endParaRPr kumimoji="0" lang="fr-FR" sz="1400" b="0" i="0" u="none" strike="noStrike" cap="none" normalizeH="0" baseline="30000" dirty="0">
                <a:ln>
                  <a:noFill/>
                </a:ln>
                <a:solidFill>
                  <a:srgbClr val="00B050"/>
                </a:solidFill>
                <a:effectLst/>
                <a:latin typeface="Arial" pitchFamily="34" charset="0"/>
                <a:cs typeface="Arial" pitchFamily="34" charset="0"/>
              </a:endParaRPr>
            </a:p>
          </p:txBody>
        </p:sp>
        <p:cxnSp>
          <p:nvCxnSpPr>
            <p:cNvPr id="128007" name="AutoShape 7"/>
            <p:cNvCxnSpPr>
              <a:cxnSpLocks noChangeShapeType="1"/>
            </p:cNvCxnSpPr>
            <p:nvPr/>
          </p:nvCxnSpPr>
          <p:spPr bwMode="auto">
            <a:xfrm>
              <a:off x="3489710" y="5025822"/>
              <a:ext cx="265452" cy="260478"/>
            </a:xfrm>
            <a:prstGeom prst="straightConnector1">
              <a:avLst/>
            </a:prstGeom>
            <a:noFill/>
            <a:ln w="9525">
              <a:solidFill>
                <a:srgbClr val="000000"/>
              </a:solidFill>
              <a:round/>
              <a:headEnd/>
              <a:tailEnd/>
            </a:ln>
          </p:spPr>
        </p:cxnSp>
        <p:cxnSp>
          <p:nvCxnSpPr>
            <p:cNvPr id="128008" name="AutoShape 8"/>
            <p:cNvCxnSpPr>
              <a:cxnSpLocks noChangeShapeType="1"/>
            </p:cNvCxnSpPr>
            <p:nvPr/>
          </p:nvCxnSpPr>
          <p:spPr bwMode="auto">
            <a:xfrm>
              <a:off x="3545595" y="4962926"/>
              <a:ext cx="265452" cy="260478"/>
            </a:xfrm>
            <a:prstGeom prst="straightConnector1">
              <a:avLst/>
            </a:prstGeom>
            <a:noFill/>
            <a:ln w="9525">
              <a:solidFill>
                <a:srgbClr val="000000"/>
              </a:solidFill>
              <a:round/>
              <a:headEnd/>
              <a:tailEnd type="triangle" w="med" len="med"/>
            </a:ln>
          </p:spPr>
        </p:cxnSp>
        <p:cxnSp>
          <p:nvCxnSpPr>
            <p:cNvPr id="128010" name="AutoShape 10"/>
            <p:cNvCxnSpPr>
              <a:cxnSpLocks noChangeShapeType="1"/>
            </p:cNvCxnSpPr>
            <p:nvPr/>
          </p:nvCxnSpPr>
          <p:spPr bwMode="auto">
            <a:xfrm flipV="1">
              <a:off x="2778450" y="3953415"/>
              <a:ext cx="3276000" cy="0"/>
            </a:xfrm>
            <a:prstGeom prst="straightConnector1">
              <a:avLst/>
            </a:prstGeom>
            <a:noFill/>
            <a:ln w="9525">
              <a:solidFill>
                <a:srgbClr val="000000"/>
              </a:solidFill>
              <a:round/>
              <a:headEnd/>
              <a:tailEnd/>
            </a:ln>
          </p:spPr>
        </p:cxnSp>
        <p:cxnSp>
          <p:nvCxnSpPr>
            <p:cNvPr id="128011" name="AutoShape 11"/>
            <p:cNvCxnSpPr>
              <a:cxnSpLocks noChangeShapeType="1"/>
            </p:cNvCxnSpPr>
            <p:nvPr/>
          </p:nvCxnSpPr>
          <p:spPr bwMode="auto">
            <a:xfrm flipV="1">
              <a:off x="2807028" y="5028998"/>
              <a:ext cx="683952" cy="0"/>
            </a:xfrm>
            <a:prstGeom prst="straightConnector1">
              <a:avLst/>
            </a:prstGeom>
            <a:noFill/>
            <a:ln w="9525">
              <a:solidFill>
                <a:srgbClr val="000000"/>
              </a:solidFill>
              <a:round/>
              <a:headEnd/>
              <a:tailEnd/>
            </a:ln>
          </p:spPr>
        </p:cxnSp>
        <p:cxnSp>
          <p:nvCxnSpPr>
            <p:cNvPr id="128012" name="AutoShape 12"/>
            <p:cNvCxnSpPr>
              <a:cxnSpLocks noChangeShapeType="1"/>
            </p:cNvCxnSpPr>
            <p:nvPr/>
          </p:nvCxnSpPr>
          <p:spPr bwMode="auto">
            <a:xfrm flipV="1">
              <a:off x="3570362" y="4882241"/>
              <a:ext cx="791911" cy="0"/>
            </a:xfrm>
            <a:prstGeom prst="straightConnector1">
              <a:avLst/>
            </a:prstGeom>
            <a:noFill/>
            <a:ln w="9525">
              <a:solidFill>
                <a:srgbClr val="000000"/>
              </a:solidFill>
              <a:round/>
              <a:headEnd/>
              <a:tailEnd/>
            </a:ln>
          </p:spPr>
        </p:cxnSp>
        <p:cxnSp>
          <p:nvCxnSpPr>
            <p:cNvPr id="128013" name="AutoShape 13"/>
            <p:cNvCxnSpPr>
              <a:cxnSpLocks noChangeShapeType="1"/>
            </p:cNvCxnSpPr>
            <p:nvPr/>
          </p:nvCxnSpPr>
          <p:spPr bwMode="auto">
            <a:xfrm flipV="1">
              <a:off x="4454990" y="4734849"/>
              <a:ext cx="828109" cy="0"/>
            </a:xfrm>
            <a:prstGeom prst="straightConnector1">
              <a:avLst/>
            </a:prstGeom>
            <a:noFill/>
            <a:ln w="9525">
              <a:solidFill>
                <a:srgbClr val="000000"/>
              </a:solidFill>
              <a:round/>
              <a:headEnd/>
              <a:tailEnd/>
            </a:ln>
          </p:spPr>
        </p:cxnSp>
        <p:cxnSp>
          <p:nvCxnSpPr>
            <p:cNvPr id="128014" name="AutoShape 14"/>
            <p:cNvCxnSpPr>
              <a:cxnSpLocks noChangeShapeType="1"/>
            </p:cNvCxnSpPr>
            <p:nvPr/>
          </p:nvCxnSpPr>
          <p:spPr bwMode="auto">
            <a:xfrm flipV="1">
              <a:off x="5358035" y="4588727"/>
              <a:ext cx="720150" cy="0"/>
            </a:xfrm>
            <a:prstGeom prst="straightConnector1">
              <a:avLst/>
            </a:prstGeom>
            <a:noFill/>
            <a:ln w="9525">
              <a:solidFill>
                <a:srgbClr val="000000"/>
              </a:solidFill>
              <a:round/>
              <a:headEnd/>
              <a:tailEnd/>
            </a:ln>
          </p:spPr>
        </p:cxnSp>
        <p:cxnSp>
          <p:nvCxnSpPr>
            <p:cNvPr id="128015" name="AutoShape 15"/>
            <p:cNvCxnSpPr>
              <a:cxnSpLocks noChangeShapeType="1"/>
            </p:cNvCxnSpPr>
            <p:nvPr/>
          </p:nvCxnSpPr>
          <p:spPr bwMode="auto">
            <a:xfrm>
              <a:off x="5358035" y="4588727"/>
              <a:ext cx="265452" cy="260478"/>
            </a:xfrm>
            <a:prstGeom prst="straightConnector1">
              <a:avLst/>
            </a:prstGeom>
            <a:noFill/>
            <a:ln w="9525">
              <a:solidFill>
                <a:srgbClr val="000000"/>
              </a:solidFill>
              <a:round/>
              <a:headEnd/>
              <a:tailEnd/>
            </a:ln>
          </p:spPr>
        </p:cxnSp>
        <p:cxnSp>
          <p:nvCxnSpPr>
            <p:cNvPr id="128016" name="AutoShape 16"/>
            <p:cNvCxnSpPr>
              <a:cxnSpLocks noChangeShapeType="1"/>
            </p:cNvCxnSpPr>
            <p:nvPr/>
          </p:nvCxnSpPr>
          <p:spPr bwMode="auto">
            <a:xfrm>
              <a:off x="5283099" y="4734849"/>
              <a:ext cx="265452" cy="260478"/>
            </a:xfrm>
            <a:prstGeom prst="straightConnector1">
              <a:avLst/>
            </a:prstGeom>
            <a:noFill/>
            <a:ln w="9525">
              <a:solidFill>
                <a:srgbClr val="000000"/>
              </a:solidFill>
              <a:round/>
              <a:headEnd/>
              <a:tailEnd/>
            </a:ln>
          </p:spPr>
        </p:cxnSp>
        <p:cxnSp>
          <p:nvCxnSpPr>
            <p:cNvPr id="128017" name="AutoShape 17"/>
            <p:cNvCxnSpPr>
              <a:cxnSpLocks noChangeShapeType="1"/>
            </p:cNvCxnSpPr>
            <p:nvPr/>
          </p:nvCxnSpPr>
          <p:spPr bwMode="auto">
            <a:xfrm>
              <a:off x="4438479" y="4734849"/>
              <a:ext cx="265452" cy="260478"/>
            </a:xfrm>
            <a:prstGeom prst="straightConnector1">
              <a:avLst/>
            </a:prstGeom>
            <a:noFill/>
            <a:ln w="9525">
              <a:solidFill>
                <a:srgbClr val="000000"/>
              </a:solidFill>
              <a:round/>
              <a:headEnd/>
              <a:tailEnd/>
            </a:ln>
          </p:spPr>
        </p:cxnSp>
        <p:cxnSp>
          <p:nvCxnSpPr>
            <p:cNvPr id="128018" name="AutoShape 18"/>
            <p:cNvCxnSpPr>
              <a:cxnSpLocks noChangeShapeType="1"/>
            </p:cNvCxnSpPr>
            <p:nvPr/>
          </p:nvCxnSpPr>
          <p:spPr bwMode="auto">
            <a:xfrm>
              <a:off x="4363543" y="4880971"/>
              <a:ext cx="265452" cy="260478"/>
            </a:xfrm>
            <a:prstGeom prst="straightConnector1">
              <a:avLst/>
            </a:prstGeom>
            <a:noFill/>
            <a:ln w="9525">
              <a:solidFill>
                <a:srgbClr val="000000"/>
              </a:solidFill>
              <a:round/>
              <a:headEnd/>
              <a:tailEnd/>
            </a:ln>
          </p:spPr>
        </p:cxnSp>
        <p:cxnSp>
          <p:nvCxnSpPr>
            <p:cNvPr id="128019" name="AutoShape 19"/>
            <p:cNvCxnSpPr>
              <a:cxnSpLocks noChangeShapeType="1"/>
            </p:cNvCxnSpPr>
            <p:nvPr/>
          </p:nvCxnSpPr>
          <p:spPr bwMode="auto">
            <a:xfrm>
              <a:off x="3564646" y="4882241"/>
              <a:ext cx="265452" cy="260478"/>
            </a:xfrm>
            <a:prstGeom prst="straightConnector1">
              <a:avLst/>
            </a:prstGeom>
            <a:noFill/>
            <a:ln w="9525">
              <a:solidFill>
                <a:srgbClr val="000000"/>
              </a:solidFill>
              <a:round/>
              <a:headEnd/>
              <a:tailEnd/>
            </a:ln>
          </p:spPr>
        </p:cxnSp>
        <p:cxnSp>
          <p:nvCxnSpPr>
            <p:cNvPr id="128020" name="AutoShape 20"/>
            <p:cNvCxnSpPr>
              <a:cxnSpLocks noChangeShapeType="1"/>
            </p:cNvCxnSpPr>
            <p:nvPr/>
          </p:nvCxnSpPr>
          <p:spPr bwMode="auto">
            <a:xfrm>
              <a:off x="5343429" y="4691012"/>
              <a:ext cx="265452" cy="260478"/>
            </a:xfrm>
            <a:prstGeom prst="straightConnector1">
              <a:avLst/>
            </a:prstGeom>
            <a:noFill/>
            <a:ln w="9525">
              <a:solidFill>
                <a:srgbClr val="000000"/>
              </a:solidFill>
              <a:round/>
              <a:headEnd/>
              <a:tailEnd type="triangle" w="med" len="med"/>
            </a:ln>
          </p:spPr>
        </p:cxnSp>
        <p:cxnSp>
          <p:nvCxnSpPr>
            <p:cNvPr id="128021" name="AutoShape 21"/>
            <p:cNvCxnSpPr>
              <a:cxnSpLocks noChangeShapeType="1"/>
            </p:cNvCxnSpPr>
            <p:nvPr/>
          </p:nvCxnSpPr>
          <p:spPr bwMode="auto">
            <a:xfrm>
              <a:off x="4404186" y="4817439"/>
              <a:ext cx="265452" cy="260478"/>
            </a:xfrm>
            <a:prstGeom prst="straightConnector1">
              <a:avLst/>
            </a:prstGeom>
            <a:noFill/>
            <a:ln w="9525">
              <a:solidFill>
                <a:srgbClr val="000000"/>
              </a:solidFill>
              <a:round/>
              <a:headEnd/>
              <a:tailEnd type="triangle" w="med" len="med"/>
            </a:ln>
          </p:spPr>
        </p:cxnSp>
        <p:sp>
          <p:nvSpPr>
            <p:cNvPr id="128022" name="Text Box 22"/>
            <p:cNvSpPr txBox="1">
              <a:spLocks noChangeArrowheads="1"/>
            </p:cNvSpPr>
            <p:nvPr/>
          </p:nvSpPr>
          <p:spPr bwMode="auto">
            <a:xfrm>
              <a:off x="2071670" y="4321896"/>
              <a:ext cx="857256" cy="2769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a:spcBef>
                  <a:spcPct val="50000"/>
                </a:spcBef>
              </a:pPr>
              <a:r>
                <a:rPr lang="fr-FR" sz="1200" b="1" dirty="0">
                  <a:solidFill>
                    <a:srgbClr val="0000FF"/>
                  </a:solidFill>
                  <a:latin typeface="Times New Roman" pitchFamily="18" charset="0"/>
                  <a:cs typeface="Times New Roman" pitchFamily="18" charset="0"/>
                </a:rPr>
                <a:t>P</a:t>
              </a:r>
              <a:r>
                <a:rPr lang="fr-FR" sz="1200" b="1" baseline="-25000" dirty="0">
                  <a:solidFill>
                    <a:srgbClr val="0000FF"/>
                  </a:solidFill>
                  <a:latin typeface="Times New Roman" pitchFamily="18" charset="0"/>
                  <a:cs typeface="Times New Roman" pitchFamily="18" charset="0"/>
                </a:rPr>
                <a:t>a</a:t>
              </a:r>
              <a:r>
                <a:rPr lang="fr-FR" sz="1200" b="1" dirty="0">
                  <a:solidFill>
                    <a:srgbClr val="0000FF"/>
                  </a:solidFill>
                  <a:latin typeface="Times New Roman" pitchFamily="18" charset="0"/>
                  <a:cs typeface="Times New Roman" pitchFamily="18" charset="0"/>
                </a:rPr>
                <a:t> = </a:t>
              </a:r>
              <a:r>
                <a:rPr lang="fr-FR" sz="1200" b="1" dirty="0" err="1">
                  <a:solidFill>
                    <a:srgbClr val="0000FF"/>
                  </a:solidFill>
                  <a:latin typeface="Times New Roman" pitchFamily="18" charset="0"/>
                  <a:cs typeface="Times New Roman" pitchFamily="18" charset="0"/>
                </a:rPr>
                <a:t>U.I</a:t>
              </a:r>
              <a:r>
                <a:rPr lang="fr-FR" sz="1200" b="1" baseline="-25000" dirty="0" err="1">
                  <a:solidFill>
                    <a:srgbClr val="0000FF"/>
                  </a:solidFill>
                  <a:latin typeface="Times New Roman" pitchFamily="18" charset="0"/>
                  <a:cs typeface="Times New Roman" pitchFamily="18" charset="0"/>
                </a:rPr>
                <a:t>a</a:t>
              </a:r>
              <a:endParaRPr lang="fr-FR" sz="1200" b="1" baseline="-25000" dirty="0">
                <a:solidFill>
                  <a:srgbClr val="0000FF"/>
                </a:solidFill>
                <a:latin typeface="Times New Roman" pitchFamily="18" charset="0"/>
                <a:cs typeface="Times New Roman" pitchFamily="18" charset="0"/>
              </a:endParaRPr>
            </a:p>
          </p:txBody>
        </p:sp>
        <p:cxnSp>
          <p:nvCxnSpPr>
            <p:cNvPr id="128023" name="AutoShape 23"/>
            <p:cNvCxnSpPr>
              <a:cxnSpLocks noChangeShapeType="1"/>
            </p:cNvCxnSpPr>
            <p:nvPr/>
          </p:nvCxnSpPr>
          <p:spPr bwMode="auto">
            <a:xfrm>
              <a:off x="4778232" y="4000504"/>
              <a:ext cx="0" cy="684000"/>
            </a:xfrm>
            <a:prstGeom prst="straightConnector1">
              <a:avLst/>
            </a:prstGeom>
            <a:noFill/>
            <a:ln w="12700">
              <a:solidFill>
                <a:srgbClr val="000000"/>
              </a:solidFill>
              <a:round/>
              <a:headEnd type="triangle" w="med" len="med"/>
              <a:tailEnd type="triangle" w="med" len="med"/>
            </a:ln>
          </p:spPr>
        </p:cxnSp>
        <p:sp>
          <p:nvSpPr>
            <p:cNvPr id="128024" name="Text Box 24"/>
            <p:cNvSpPr txBox="1">
              <a:spLocks noChangeArrowheads="1"/>
            </p:cNvSpPr>
            <p:nvPr/>
          </p:nvSpPr>
          <p:spPr bwMode="auto">
            <a:xfrm>
              <a:off x="4741398" y="4207540"/>
              <a:ext cx="902171" cy="2769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200" b="1" i="0" u="none" strike="noStrike" cap="none" normalizeH="0" baseline="0" dirty="0" err="1">
                  <a:ln>
                    <a:noFill/>
                  </a:ln>
                  <a:solidFill>
                    <a:srgbClr val="0000FF"/>
                  </a:solidFill>
                  <a:effectLst/>
                  <a:latin typeface="Times"/>
                  <a:ea typeface="Arial" pitchFamily="34" charset="0"/>
                  <a:cs typeface="Arial" pitchFamily="34" charset="0"/>
                </a:rPr>
                <a:t>P</a:t>
              </a:r>
              <a:r>
                <a:rPr kumimoji="0" lang="fr-FR" sz="1200" b="1" i="0" u="none" strike="noStrike" cap="none" normalizeH="0" baseline="-25000" dirty="0" err="1">
                  <a:ln>
                    <a:noFill/>
                  </a:ln>
                  <a:solidFill>
                    <a:srgbClr val="0000FF"/>
                  </a:solidFill>
                  <a:effectLst/>
                  <a:latin typeface="Times"/>
                  <a:ea typeface="Arial" pitchFamily="34" charset="0"/>
                  <a:cs typeface="Arial" pitchFamily="34" charset="0"/>
                </a:rPr>
                <a:t>em</a:t>
              </a:r>
              <a:r>
                <a:rPr kumimoji="0" lang="fr-FR" sz="1200" b="1" i="0" u="none" strike="noStrike" cap="none" normalizeH="0" baseline="-25000" dirty="0">
                  <a:ln>
                    <a:noFill/>
                  </a:ln>
                  <a:solidFill>
                    <a:srgbClr val="0000FF"/>
                  </a:solidFill>
                  <a:effectLst/>
                  <a:latin typeface="Times"/>
                  <a:ea typeface="Arial" pitchFamily="34" charset="0"/>
                  <a:cs typeface="Arial" pitchFamily="34" charset="0"/>
                </a:rPr>
                <a:t> </a:t>
              </a:r>
              <a:r>
                <a:rPr kumimoji="0" lang="fr-FR" sz="1200" b="1" i="0" u="none" strike="noStrike" cap="none" normalizeH="0" dirty="0">
                  <a:ln>
                    <a:noFill/>
                  </a:ln>
                  <a:solidFill>
                    <a:srgbClr val="0000FF"/>
                  </a:solidFill>
                  <a:effectLst/>
                  <a:latin typeface="Times"/>
                  <a:ea typeface="Arial" pitchFamily="34" charset="0"/>
                  <a:cs typeface="Arial" pitchFamily="34" charset="0"/>
                </a:rPr>
                <a:t>= E’.I</a:t>
              </a:r>
              <a:endParaRPr kumimoji="0" lang="fr-FR" sz="1800" b="0" i="0" u="none" strike="noStrike" cap="none" normalizeH="0" dirty="0">
                <a:ln>
                  <a:noFill/>
                </a:ln>
                <a:solidFill>
                  <a:srgbClr val="0000FF"/>
                </a:solidFill>
                <a:effectLst/>
                <a:latin typeface="Times"/>
                <a:cs typeface="Arial" pitchFamily="34" charset="0"/>
              </a:endParaRPr>
            </a:p>
          </p:txBody>
        </p:sp>
        <p:sp>
          <p:nvSpPr>
            <p:cNvPr id="128025" name="Text Box 25"/>
            <p:cNvSpPr txBox="1">
              <a:spLocks noChangeArrowheads="1"/>
            </p:cNvSpPr>
            <p:nvPr/>
          </p:nvSpPr>
          <p:spPr bwMode="auto">
            <a:xfrm>
              <a:off x="5881954" y="4144009"/>
              <a:ext cx="904624" cy="2769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a:spcBef>
                  <a:spcPct val="50000"/>
                </a:spcBef>
              </a:pPr>
              <a:r>
                <a:rPr lang="fr-FR" sz="1200" b="1" dirty="0">
                  <a:solidFill>
                    <a:srgbClr val="0000FF"/>
                  </a:solidFill>
                  <a:latin typeface="Times New Roman" pitchFamily="18" charset="0"/>
                  <a:cs typeface="Times New Roman" pitchFamily="18" charset="0"/>
                </a:rPr>
                <a:t>P</a:t>
              </a:r>
              <a:r>
                <a:rPr lang="fr-FR" sz="1200" b="1" baseline="-25000" dirty="0">
                  <a:solidFill>
                    <a:srgbClr val="0000FF"/>
                  </a:solidFill>
                  <a:latin typeface="Times New Roman" pitchFamily="18" charset="0"/>
                  <a:cs typeface="Times New Roman" pitchFamily="18" charset="0"/>
                </a:rPr>
                <a:t>u</a:t>
              </a:r>
              <a:r>
                <a:rPr lang="fr-FR" sz="1200" b="1" dirty="0">
                  <a:solidFill>
                    <a:srgbClr val="0000FF"/>
                  </a:solidFill>
                  <a:latin typeface="Times New Roman" pitchFamily="18" charset="0"/>
                  <a:cs typeface="Times New Roman" pitchFamily="18" charset="0"/>
                </a:rPr>
                <a:t>=</a:t>
              </a:r>
              <a:r>
                <a:rPr lang="fr-FR" sz="1200" b="1" dirty="0">
                  <a:solidFill>
                    <a:srgbClr val="0000FF"/>
                  </a:solidFill>
                  <a:latin typeface="Times New Roman" pitchFamily="18" charset="0"/>
                  <a:cs typeface="Times New Roman" pitchFamily="18" charset="0"/>
                  <a:sym typeface="Symbol"/>
                </a:rPr>
                <a:t></a:t>
              </a:r>
              <a:r>
                <a:rPr lang="fr-FR" sz="1200" b="1" baseline="-25000" dirty="0">
                  <a:solidFill>
                    <a:srgbClr val="0000FF"/>
                  </a:solidFill>
                  <a:latin typeface="Times New Roman" pitchFamily="18" charset="0"/>
                  <a:cs typeface="Times New Roman" pitchFamily="18" charset="0"/>
                </a:rPr>
                <a:t>u</a:t>
              </a:r>
              <a:r>
                <a:rPr lang="fr-FR" sz="1200" b="1" dirty="0">
                  <a:solidFill>
                    <a:srgbClr val="0000FF"/>
                  </a:solidFill>
                  <a:latin typeface="Times New Roman" pitchFamily="18" charset="0"/>
                  <a:cs typeface="Times New Roman" pitchFamily="18" charset="0"/>
                </a:rPr>
                <a:t>.</a:t>
              </a:r>
              <a:r>
                <a:rPr lang="el-GR" sz="1200" b="1" dirty="0">
                  <a:solidFill>
                    <a:srgbClr val="0000FF"/>
                  </a:solidFill>
                  <a:latin typeface="Times New Roman" pitchFamily="18" charset="0"/>
                  <a:cs typeface="Times New Roman" pitchFamily="18" charset="0"/>
                </a:rPr>
                <a:t>Ω</a:t>
              </a:r>
            </a:p>
          </p:txBody>
        </p:sp>
        <p:sp>
          <p:nvSpPr>
            <p:cNvPr id="128026" name="Text Box 26"/>
            <p:cNvSpPr txBox="1">
              <a:spLocks noChangeArrowheads="1"/>
            </p:cNvSpPr>
            <p:nvPr/>
          </p:nvSpPr>
          <p:spPr bwMode="auto">
            <a:xfrm>
              <a:off x="5691426" y="4849205"/>
              <a:ext cx="1023714"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fontAlgn="base">
                <a:spcBef>
                  <a:spcPct val="0"/>
                </a:spcBef>
                <a:spcAft>
                  <a:spcPts val="1000"/>
                </a:spcAft>
              </a:pPr>
              <a:r>
                <a:rPr lang="fr-FR" sz="1400" b="1" dirty="0">
                  <a:latin typeface="Calibri" pitchFamily="34" charset="0"/>
                  <a:ea typeface="Arial" pitchFamily="34" charset="0"/>
                  <a:cs typeface="Arial" pitchFamily="34" charset="0"/>
                </a:rPr>
                <a:t>p</a:t>
              </a:r>
              <a:r>
                <a:rPr lang="fr-FR" sz="1400" b="1" baseline="-25000" dirty="0">
                  <a:latin typeface="Calibri" pitchFamily="34" charset="0"/>
                  <a:ea typeface="Arial" pitchFamily="34" charset="0"/>
                  <a:cs typeface="Arial" pitchFamily="34" charset="0"/>
                </a:rPr>
                <a:t>c </a:t>
              </a:r>
              <a:r>
                <a:rPr lang="fr-FR" sz="1400" b="1" dirty="0">
                  <a:latin typeface="Calibri" pitchFamily="34" charset="0"/>
                  <a:ea typeface="Arial" pitchFamily="34" charset="0"/>
                  <a:cs typeface="Arial" pitchFamily="34" charset="0"/>
                </a:rPr>
                <a:t>= </a:t>
              </a:r>
              <a:r>
                <a:rPr lang="fr-FR" sz="1400" b="1" dirty="0" err="1">
                  <a:latin typeface="Calibri" pitchFamily="34" charset="0"/>
                  <a:ea typeface="Arial" pitchFamily="34" charset="0"/>
                  <a:cs typeface="Arial" pitchFamily="34" charset="0"/>
                </a:rPr>
                <a:t>p</a:t>
              </a:r>
              <a:r>
                <a:rPr lang="fr-FR" sz="1400" b="1" baseline="-25000" dirty="0" err="1">
                  <a:latin typeface="Calibri" pitchFamily="34" charset="0"/>
                  <a:ea typeface="Arial" pitchFamily="34" charset="0"/>
                  <a:cs typeface="Arial" pitchFamily="34" charset="0"/>
                </a:rPr>
                <a:t>fer</a:t>
              </a:r>
              <a:r>
                <a:rPr lang="fr-FR" sz="1400" b="1" dirty="0">
                  <a:latin typeface="Calibri" pitchFamily="34" charset="0"/>
                  <a:ea typeface="Arial" pitchFamily="34" charset="0"/>
                  <a:cs typeface="Arial" pitchFamily="34" charset="0"/>
                </a:rPr>
                <a:t>+</a:t>
              </a:r>
              <a:r>
                <a:rPr kumimoji="0" lang="fr-FR" sz="1400" b="1" i="0" u="none" strike="noStrike" cap="none" normalizeH="0" baseline="0" dirty="0">
                  <a:ln>
                    <a:noFill/>
                  </a:ln>
                  <a:solidFill>
                    <a:schemeClr val="tx1"/>
                  </a:solidFill>
                  <a:effectLst/>
                  <a:latin typeface="Calibri" pitchFamily="34" charset="0"/>
                  <a:ea typeface="Arial" pitchFamily="34" charset="0"/>
                  <a:cs typeface="Arial" pitchFamily="34" charset="0"/>
                </a:rPr>
                <a:t>p</a:t>
              </a:r>
              <a:r>
                <a:rPr kumimoji="0" lang="fr-FR" sz="1400" b="1" i="0" u="none" strike="noStrike" cap="none" normalizeH="0" baseline="-25000" dirty="0">
                  <a:ln>
                    <a:noFill/>
                  </a:ln>
                  <a:solidFill>
                    <a:schemeClr val="tx1"/>
                  </a:solidFill>
                  <a:effectLst/>
                  <a:latin typeface="Calibri" pitchFamily="34" charset="0"/>
                  <a:ea typeface="Arial" pitchFamily="34" charset="0"/>
                  <a:cs typeface="Arial" pitchFamily="34" charset="0"/>
                </a:rPr>
                <a:t>m</a:t>
              </a:r>
              <a:endParaRPr kumimoji="0" lang="fr-FR" sz="1400" b="0" i="0" u="none" strike="noStrike" cap="none" normalizeH="0" baseline="0" dirty="0">
                <a:ln>
                  <a:noFill/>
                </a:ln>
                <a:solidFill>
                  <a:schemeClr val="tx1"/>
                </a:solidFill>
                <a:effectLst/>
                <a:latin typeface="Arial" pitchFamily="34" charset="0"/>
                <a:cs typeface="Arial" pitchFamily="34" charset="0"/>
              </a:endParaRPr>
            </a:p>
          </p:txBody>
        </p:sp>
        <p:cxnSp>
          <p:nvCxnSpPr>
            <p:cNvPr id="128027" name="AutoShape 27"/>
            <p:cNvCxnSpPr>
              <a:cxnSpLocks noChangeShapeType="1"/>
            </p:cNvCxnSpPr>
            <p:nvPr/>
          </p:nvCxnSpPr>
          <p:spPr bwMode="auto">
            <a:xfrm>
              <a:off x="5881954" y="4087466"/>
              <a:ext cx="0" cy="432012"/>
            </a:xfrm>
            <a:prstGeom prst="straightConnector1">
              <a:avLst/>
            </a:prstGeom>
            <a:noFill/>
            <a:ln w="12700">
              <a:solidFill>
                <a:srgbClr val="000000"/>
              </a:solidFill>
              <a:round/>
              <a:headEnd type="triangle" w="med" len="med"/>
              <a:tailEnd type="triangle" w="med" len="med"/>
            </a:ln>
          </p:spPr>
        </p:cxnSp>
        <p:cxnSp>
          <p:nvCxnSpPr>
            <p:cNvPr id="128028" name="AutoShape 28"/>
            <p:cNvCxnSpPr>
              <a:cxnSpLocks noChangeShapeType="1"/>
            </p:cNvCxnSpPr>
            <p:nvPr/>
          </p:nvCxnSpPr>
          <p:spPr bwMode="auto">
            <a:xfrm>
              <a:off x="2807028" y="4049983"/>
              <a:ext cx="0" cy="900237"/>
            </a:xfrm>
            <a:prstGeom prst="straightConnector1">
              <a:avLst/>
            </a:prstGeom>
            <a:noFill/>
            <a:ln w="12700">
              <a:solidFill>
                <a:srgbClr val="000000"/>
              </a:solidFill>
              <a:round/>
              <a:headEnd type="triangle" w="med" len="med"/>
              <a:tailEnd type="triangle" w="med" len="med"/>
            </a:ln>
          </p:spPr>
        </p:cxnSp>
        <p:sp>
          <p:nvSpPr>
            <p:cNvPr id="62" name="Text Box 5"/>
            <p:cNvSpPr txBox="1">
              <a:spLocks noChangeArrowheads="1"/>
            </p:cNvSpPr>
            <p:nvPr/>
          </p:nvSpPr>
          <p:spPr bwMode="auto">
            <a:xfrm>
              <a:off x="4643438" y="5000636"/>
              <a:ext cx="1008682"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400" b="1" i="0" u="none" strike="noStrike" cap="none" normalizeH="0" baseline="0" dirty="0" err="1">
                  <a:ln>
                    <a:noFill/>
                  </a:ln>
                  <a:solidFill>
                    <a:srgbClr val="FF0000"/>
                  </a:solidFill>
                  <a:effectLst/>
                  <a:latin typeface="Calibri" pitchFamily="34" charset="0"/>
                  <a:ea typeface="Arial" pitchFamily="34" charset="0"/>
                  <a:cs typeface="Arial" pitchFamily="34" charset="0"/>
                </a:rPr>
                <a:t>P</a:t>
              </a:r>
              <a:r>
                <a:rPr kumimoji="0" lang="fr-FR" sz="1400" b="1" i="0" u="none" strike="noStrike" cap="none" normalizeH="0" baseline="-25000" dirty="0" err="1">
                  <a:ln>
                    <a:noFill/>
                  </a:ln>
                  <a:solidFill>
                    <a:srgbClr val="FF0000"/>
                  </a:solidFill>
                  <a:effectLst/>
                  <a:latin typeface="Calibri" pitchFamily="34" charset="0"/>
                  <a:ea typeface="Arial" pitchFamily="34" charset="0"/>
                  <a:cs typeface="Arial" pitchFamily="34" charset="0"/>
                </a:rPr>
                <a:t>jI</a:t>
              </a:r>
              <a:r>
                <a:rPr kumimoji="0" lang="fr-FR" sz="1400" b="1" i="0" u="none" strike="noStrike" cap="none" normalizeH="0" baseline="-25000" dirty="0">
                  <a:ln>
                    <a:noFill/>
                  </a:ln>
                  <a:solidFill>
                    <a:srgbClr val="FF0000"/>
                  </a:solidFill>
                  <a:effectLst/>
                  <a:latin typeface="Calibri" pitchFamily="34" charset="0"/>
                  <a:ea typeface="Arial" pitchFamily="34" charset="0"/>
                  <a:cs typeface="Arial" pitchFamily="34" charset="0"/>
                </a:rPr>
                <a:t> </a:t>
              </a:r>
              <a:r>
                <a:rPr kumimoji="0" lang="fr-FR" sz="1400" b="1" i="0" u="none" strike="noStrike" cap="none" normalizeH="0" dirty="0">
                  <a:ln>
                    <a:noFill/>
                  </a:ln>
                  <a:solidFill>
                    <a:srgbClr val="FF0000"/>
                  </a:solidFill>
                  <a:effectLst/>
                  <a:latin typeface="Calibri" pitchFamily="34" charset="0"/>
                  <a:ea typeface="Arial" pitchFamily="34" charset="0"/>
                  <a:cs typeface="Arial" pitchFamily="34" charset="0"/>
                </a:rPr>
                <a:t>= </a:t>
              </a:r>
              <a:r>
                <a:rPr kumimoji="0" lang="fr-FR" sz="1400" b="1" i="0" u="none" strike="noStrike" cap="none" normalizeH="0" dirty="0" err="1">
                  <a:ln>
                    <a:noFill/>
                  </a:ln>
                  <a:solidFill>
                    <a:srgbClr val="FF0000"/>
                  </a:solidFill>
                  <a:effectLst/>
                  <a:latin typeface="Calibri" pitchFamily="34" charset="0"/>
                  <a:ea typeface="Arial" pitchFamily="34" charset="0"/>
                  <a:cs typeface="Arial" pitchFamily="34" charset="0"/>
                </a:rPr>
                <a:t>R</a:t>
              </a:r>
              <a:r>
                <a:rPr kumimoji="0" lang="fr-FR" sz="1400" b="1" i="0" u="none" strike="noStrike" cap="none" normalizeH="0" baseline="-25000" dirty="0" err="1">
                  <a:ln>
                    <a:noFill/>
                  </a:ln>
                  <a:solidFill>
                    <a:srgbClr val="FF0000"/>
                  </a:solidFill>
                  <a:effectLst/>
                  <a:latin typeface="Calibri" pitchFamily="34" charset="0"/>
                  <a:ea typeface="Arial" pitchFamily="34" charset="0"/>
                  <a:cs typeface="Arial" pitchFamily="34" charset="0"/>
                </a:rPr>
                <a:t>a</a:t>
              </a:r>
              <a:r>
                <a:rPr kumimoji="0" lang="fr-FR" sz="1400" b="1" i="0" u="none" strike="noStrike" cap="none" normalizeH="0" dirty="0" err="1">
                  <a:ln>
                    <a:noFill/>
                  </a:ln>
                  <a:solidFill>
                    <a:srgbClr val="FF0000"/>
                  </a:solidFill>
                  <a:effectLst/>
                  <a:latin typeface="Calibri" pitchFamily="34" charset="0"/>
                  <a:ea typeface="Arial" pitchFamily="34" charset="0"/>
                  <a:cs typeface="Arial" pitchFamily="34" charset="0"/>
                </a:rPr>
                <a:t>.I</a:t>
              </a:r>
              <a:r>
                <a:rPr kumimoji="0" lang="fr-FR" sz="1400" b="1" i="0" u="none" strike="noStrike" cap="none" normalizeH="0" baseline="30000" dirty="0" err="1">
                  <a:ln>
                    <a:noFill/>
                  </a:ln>
                  <a:solidFill>
                    <a:srgbClr val="FF0000"/>
                  </a:solidFill>
                  <a:effectLst/>
                  <a:latin typeface="Calibri" pitchFamily="34" charset="0"/>
                  <a:ea typeface="Arial" pitchFamily="34" charset="0"/>
                  <a:cs typeface="Arial" pitchFamily="34" charset="0"/>
                </a:rPr>
                <a:t>2</a:t>
              </a:r>
              <a:endParaRPr kumimoji="0" lang="fr-FR" sz="1400" b="0" i="0" u="none" strike="noStrike" cap="none" normalizeH="0" baseline="30000" dirty="0">
                <a:ln>
                  <a:noFill/>
                </a:ln>
                <a:solidFill>
                  <a:srgbClr val="FF0000"/>
                </a:solidFill>
                <a:effectLst/>
                <a:latin typeface="Arial" pitchFamily="34" charset="0"/>
                <a:cs typeface="Arial" pitchFamily="34" charset="0"/>
              </a:endParaRPr>
            </a:p>
          </p:txBody>
        </p:sp>
      </p:grpSp>
    </p:spTree>
    <p:extLst>
      <p:ext uri="{BB962C8B-B14F-4D97-AF65-F5344CB8AC3E}">
        <p14:creationId xmlns:p14="http://schemas.microsoft.com/office/powerpoint/2010/main" val="113073840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00100" y="2571744"/>
            <a:ext cx="7267366" cy="163121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fr-FR" sz="4000" b="1" dirty="0">
                <a:solidFill>
                  <a:srgbClr val="C00000"/>
                </a:solidFill>
                <a:latin typeface="Bodoni MT Black" pitchFamily="18" charset="0"/>
              </a:rPr>
              <a:t>Moteur à excitation</a:t>
            </a:r>
          </a:p>
          <a:p>
            <a:pPr algn="ctr">
              <a:spcBef>
                <a:spcPct val="50000"/>
              </a:spcBef>
            </a:pPr>
            <a:r>
              <a:rPr lang="fr-FR" sz="4000" b="1" dirty="0">
                <a:solidFill>
                  <a:srgbClr val="C00000"/>
                </a:solidFill>
                <a:latin typeface="Bodoni MT Black" pitchFamily="18" charset="0"/>
              </a:rPr>
              <a:t>série</a:t>
            </a:r>
            <a:endParaRPr lang="fr-FR" sz="4000" dirty="0">
              <a:solidFill>
                <a:srgbClr val="C00000"/>
              </a:solidFill>
              <a:latin typeface="Bodoni MT Black" pitchFamily="18" charset="0"/>
            </a:endParaRPr>
          </a:p>
        </p:txBody>
      </p:sp>
    </p:spTree>
    <p:extLst>
      <p:ext uri="{BB962C8B-B14F-4D97-AF65-F5344CB8AC3E}">
        <p14:creationId xmlns:p14="http://schemas.microsoft.com/office/powerpoint/2010/main" val="572645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1520" y="245547"/>
            <a:ext cx="8640960" cy="4431983"/>
          </a:xfrm>
          <a:prstGeom prst="rect">
            <a:avLst/>
          </a:prstGeom>
        </p:spPr>
        <p:txBody>
          <a:bodyPr wrap="square">
            <a:spAutoFit/>
          </a:bodyPr>
          <a:lstStyle/>
          <a:p>
            <a:r>
              <a:rPr lang="fr-FR" sz="2000" b="1" dirty="0">
                <a:solidFill>
                  <a:srgbClr val="0000FF"/>
                </a:solidFill>
                <a:latin typeface="+mj-lt"/>
              </a:rPr>
              <a:t>3.3. Classification</a:t>
            </a:r>
          </a:p>
          <a:p>
            <a:endParaRPr lang="fr-FR" sz="2000" b="1" dirty="0">
              <a:solidFill>
                <a:srgbClr val="0000FF"/>
              </a:solidFill>
              <a:latin typeface="Cambria" pitchFamily="18" charset="0"/>
            </a:endParaRPr>
          </a:p>
          <a:p>
            <a:r>
              <a:rPr lang="fr-FR" sz="2200" dirty="0"/>
              <a:t>L'induit peut être bobiné de deux façons :</a:t>
            </a:r>
            <a:r>
              <a:rPr lang="fr-FR" sz="2200" b="1" i="1" dirty="0"/>
              <a:t> imbriqué ou ondulé</a:t>
            </a:r>
            <a:r>
              <a:rPr lang="fr-FR" sz="2200" dirty="0"/>
              <a:t>. </a:t>
            </a:r>
          </a:p>
          <a:p>
            <a:r>
              <a:rPr lang="fr-FR" sz="2200" dirty="0"/>
              <a:t> </a:t>
            </a:r>
          </a:p>
          <a:p>
            <a:pPr marL="361950" indent="-361950">
              <a:lnSpc>
                <a:spcPct val="150000"/>
              </a:lnSpc>
              <a:buClr>
                <a:srgbClr val="FF0000"/>
              </a:buClr>
              <a:buFont typeface="Wingdings" pitchFamily="2" charset="2"/>
              <a:buChar char="q"/>
            </a:pPr>
            <a:r>
              <a:rPr lang="fr-FR" sz="2200" dirty="0"/>
              <a:t>Dans un </a:t>
            </a:r>
            <a:r>
              <a:rPr lang="fr-FR" sz="2200" b="1" dirty="0"/>
              <a:t>enroulement imbriqué</a:t>
            </a:r>
            <a:r>
              <a:rPr lang="fr-FR" sz="2200" dirty="0"/>
              <a:t>; pour passer du faisceau-retour de la première section au faisceau-aller de la seconde on </a:t>
            </a:r>
            <a:r>
              <a:rPr lang="fr-FR" sz="2200" b="1" dirty="0"/>
              <a:t>revient en arrière</a:t>
            </a:r>
            <a:r>
              <a:rPr lang="fr-FR" sz="2200" dirty="0"/>
              <a:t>.</a:t>
            </a:r>
          </a:p>
          <a:p>
            <a:pPr marL="361950" indent="-361950">
              <a:lnSpc>
                <a:spcPct val="150000"/>
              </a:lnSpc>
              <a:buClr>
                <a:srgbClr val="FF0000"/>
              </a:buClr>
              <a:buFont typeface="Wingdings" pitchFamily="2" charset="2"/>
              <a:buChar char="q"/>
            </a:pPr>
            <a:r>
              <a:rPr lang="fr-FR" sz="2200" dirty="0"/>
              <a:t> Pour un </a:t>
            </a:r>
            <a:r>
              <a:rPr lang="fr-FR" sz="2200" b="1" dirty="0"/>
              <a:t>enroulement ondulé; </a:t>
            </a:r>
            <a:r>
              <a:rPr lang="fr-FR" sz="2200" dirty="0"/>
              <a:t>le passage du faisceau-retour de la première section au faisceau-aller de la seconde se fait en parcourant l’enroulement </a:t>
            </a:r>
            <a:r>
              <a:rPr lang="fr-FR" sz="2200" b="1" dirty="0"/>
              <a:t>dans le même sens</a:t>
            </a:r>
            <a:r>
              <a:rPr lang="fr-FR" sz="2200" dirty="0"/>
              <a:t>.</a:t>
            </a:r>
          </a:p>
        </p:txBody>
      </p:sp>
      <p:sp>
        <p:nvSpPr>
          <p:cNvPr id="3" name="Rectangle 2"/>
          <p:cNvSpPr/>
          <p:nvPr/>
        </p:nvSpPr>
        <p:spPr>
          <a:xfrm>
            <a:off x="285720" y="4572008"/>
            <a:ext cx="8715436" cy="2077492"/>
          </a:xfrm>
          <a:prstGeom prst="rect">
            <a:avLst/>
          </a:prstGeom>
        </p:spPr>
        <p:txBody>
          <a:bodyPr wrap="square">
            <a:spAutoFit/>
          </a:bodyPr>
          <a:lstStyle/>
          <a:p>
            <a:pPr algn="just">
              <a:lnSpc>
                <a:spcPct val="150000"/>
              </a:lnSpc>
            </a:pPr>
            <a:r>
              <a:rPr lang="fr-FR" sz="2200" dirty="0"/>
              <a:t>Le choix du type de bobinage dépend du courant et de la tension de l’induit. </a:t>
            </a:r>
          </a:p>
          <a:p>
            <a:pPr algn="just">
              <a:lnSpc>
                <a:spcPct val="150000"/>
              </a:lnSpc>
              <a:buFont typeface="Wingdings" pitchFamily="2" charset="2"/>
              <a:buChar char="§"/>
            </a:pPr>
            <a:r>
              <a:rPr lang="fr-FR" sz="2200" b="1" i="1" dirty="0">
                <a:effectLst>
                  <a:outerShdw blurRad="38100" dist="38100" dir="2700000" algn="tl">
                    <a:srgbClr val="000000">
                      <a:alpha val="43137"/>
                    </a:srgbClr>
                  </a:outerShdw>
                </a:effectLst>
              </a:rPr>
              <a:t> </a:t>
            </a:r>
            <a:r>
              <a:rPr lang="fr-FR" sz="2000" b="1" dirty="0">
                <a:effectLst>
                  <a:outerShdw blurRad="38100" dist="38100" dir="2700000" algn="tl">
                    <a:srgbClr val="000000">
                      <a:alpha val="43137"/>
                    </a:srgbClr>
                  </a:outerShdw>
                </a:effectLst>
              </a:rPr>
              <a:t>Bobinage imbriqué : forte intensité, faible tension (</a:t>
            </a:r>
            <a:r>
              <a:rPr lang="fr-FR" sz="2000" b="1" dirty="0" err="1">
                <a:effectLst>
                  <a:outerShdw blurRad="38100" dist="38100" dir="2700000" algn="tl">
                    <a:srgbClr val="000000">
                      <a:alpha val="43137"/>
                    </a:srgbClr>
                  </a:outerShdw>
                </a:effectLst>
              </a:rPr>
              <a:t>exp</a:t>
            </a:r>
            <a:r>
              <a:rPr lang="fr-FR" sz="2000" b="1" dirty="0">
                <a:effectLst>
                  <a:outerShdw blurRad="38100" dist="38100" dir="2700000" algn="tl">
                    <a:srgbClr val="000000">
                      <a:alpha val="43137"/>
                    </a:srgbClr>
                  </a:outerShdw>
                </a:effectLst>
              </a:rPr>
              <a:t>. 12V, 60A)</a:t>
            </a:r>
          </a:p>
          <a:p>
            <a:pPr algn="just">
              <a:lnSpc>
                <a:spcPct val="150000"/>
              </a:lnSpc>
              <a:buFont typeface="Wingdings" pitchFamily="2" charset="2"/>
              <a:buChar char="§"/>
            </a:pPr>
            <a:r>
              <a:rPr lang="fr-FR" sz="2000" b="1" dirty="0">
                <a:effectLst>
                  <a:outerShdw blurRad="38100" dist="38100" dir="2700000" algn="tl">
                    <a:srgbClr val="000000">
                      <a:alpha val="43137"/>
                    </a:srgbClr>
                  </a:outerShdw>
                </a:effectLst>
              </a:rPr>
              <a:t> Bobinage ondulé : faible intensité, forte tension(</a:t>
            </a:r>
            <a:r>
              <a:rPr lang="fr-FR" sz="2000" b="1" dirty="0" err="1">
                <a:effectLst>
                  <a:outerShdw blurRad="38100" dist="38100" dir="2700000" algn="tl">
                    <a:srgbClr val="000000">
                      <a:alpha val="43137"/>
                    </a:srgbClr>
                  </a:outerShdw>
                </a:effectLst>
              </a:rPr>
              <a:t>exp</a:t>
            </a:r>
            <a:r>
              <a:rPr lang="fr-FR" sz="2000" b="1" dirty="0">
                <a:effectLst>
                  <a:outerShdw blurRad="38100" dist="38100" dir="2700000" algn="tl">
                    <a:srgbClr val="000000">
                      <a:alpha val="43137"/>
                    </a:srgbClr>
                  </a:outerShdw>
                </a:effectLst>
              </a:rPr>
              <a:t>. 220V, 3A)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9"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 calcmode="lin" valueType="num">
                                      <p:cBhvr>
                                        <p:cTn id="13" dur="500" fill="hold"/>
                                        <p:tgtEl>
                                          <p:spTgt spid="6">
                                            <p:txEl>
                                              <p:pRg st="4" end="4"/>
                                            </p:txEl>
                                          </p:spTgt>
                                        </p:tgtEl>
                                        <p:attrNameLst>
                                          <p:attrName>ppt_x</p:attrName>
                                        </p:attrNameLst>
                                      </p:cBhvr>
                                      <p:tavLst>
                                        <p:tav tm="0">
                                          <p:val>
                                            <p:strVal val="#ppt_x-.2"/>
                                          </p:val>
                                        </p:tav>
                                        <p:tav tm="100000">
                                          <p:val>
                                            <p:strVal val="#ppt_x"/>
                                          </p:val>
                                        </p:tav>
                                      </p:tavLst>
                                    </p:anim>
                                    <p:anim calcmode="lin" valueType="num">
                                      <p:cBhvr>
                                        <p:cTn id="14" dur="500" fill="hold"/>
                                        <p:tgtEl>
                                          <p:spTgt spid="6">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15" dur="500"/>
                                        <p:tgtEl>
                                          <p:spTgt spid="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9" presetClass="entr" presetSubtype="0" fill="hold" nodeType="clickEffect">
                                  <p:stCondLst>
                                    <p:cond delay="0"/>
                                  </p:stCondLst>
                                  <p:childTnLst>
                                    <p:set>
                                      <p:cBhvr>
                                        <p:cTn id="19" dur="1" fill="hold">
                                          <p:stCondLst>
                                            <p:cond delay="0"/>
                                          </p:stCondLst>
                                        </p:cTn>
                                        <p:tgtEl>
                                          <p:spTgt spid="6">
                                            <p:txEl>
                                              <p:pRg st="5" end="5"/>
                                            </p:txEl>
                                          </p:spTgt>
                                        </p:tgtEl>
                                        <p:attrNameLst>
                                          <p:attrName>style.visibility</p:attrName>
                                        </p:attrNameLst>
                                      </p:cBhvr>
                                      <p:to>
                                        <p:strVal val="visible"/>
                                      </p:to>
                                    </p:set>
                                    <p:anim calcmode="lin" valueType="num">
                                      <p:cBhvr>
                                        <p:cTn id="20" dur="500" fill="hold"/>
                                        <p:tgtEl>
                                          <p:spTgt spid="6">
                                            <p:txEl>
                                              <p:pRg st="5" end="5"/>
                                            </p:txEl>
                                          </p:spTgt>
                                        </p:tgtEl>
                                        <p:attrNameLst>
                                          <p:attrName>ppt_x</p:attrName>
                                        </p:attrNameLst>
                                      </p:cBhvr>
                                      <p:tavLst>
                                        <p:tav tm="0">
                                          <p:val>
                                            <p:strVal val="#ppt_x-.2"/>
                                          </p:val>
                                        </p:tav>
                                        <p:tav tm="100000">
                                          <p:val>
                                            <p:strVal val="#ppt_x"/>
                                          </p:val>
                                        </p:tav>
                                      </p:tavLst>
                                    </p:anim>
                                    <p:anim calcmode="lin" valueType="num">
                                      <p:cBhvr>
                                        <p:cTn id="21" dur="500" fill="hold"/>
                                        <p:tgtEl>
                                          <p:spTgt spid="6">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1000" fill="hold"/>
                                        <p:tgtEl>
                                          <p:spTgt spid="3"/>
                                        </p:tgtEl>
                                        <p:attrNameLst>
                                          <p:attrName>ppt_x</p:attrName>
                                        </p:attrNameLst>
                                      </p:cBhvr>
                                      <p:tavLst>
                                        <p:tav tm="0">
                                          <p:val>
                                            <p:strVal val="#ppt_x"/>
                                          </p:val>
                                        </p:tav>
                                        <p:tav tm="100000">
                                          <p:val>
                                            <p:strVal val="#ppt_x"/>
                                          </p:val>
                                        </p:tav>
                                      </p:tavLst>
                                    </p:anim>
                                    <p:anim calcmode="lin" valueType="num">
                                      <p:cBhvr additive="base">
                                        <p:cTn id="28"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Text Box 4"/>
          <p:cNvSpPr txBox="1">
            <a:spLocks noChangeArrowheads="1"/>
          </p:cNvSpPr>
          <p:nvPr/>
        </p:nvSpPr>
        <p:spPr bwMode="auto">
          <a:xfrm>
            <a:off x="468313" y="404813"/>
            <a:ext cx="6389703"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rPr>
              <a:t>5. Moteur série alimenté sous U = </a:t>
            </a:r>
            <a:r>
              <a:rPr lang="fr-FR" sz="2200" b="1" dirty="0" err="1">
                <a:solidFill>
                  <a:srgbClr val="FF0000"/>
                </a:solidFill>
              </a:rPr>
              <a:t>Cte</a:t>
            </a:r>
            <a:endParaRPr lang="fr-FR" sz="2200" b="1" dirty="0">
              <a:solidFill>
                <a:srgbClr val="FF0000"/>
              </a:solidFill>
            </a:endParaRPr>
          </a:p>
        </p:txBody>
      </p:sp>
      <p:graphicFrame>
        <p:nvGraphicFramePr>
          <p:cNvPr id="98" name="Object 38"/>
          <p:cNvGraphicFramePr>
            <a:graphicFrameLocks noChangeAspect="1"/>
          </p:cNvGraphicFramePr>
          <p:nvPr/>
        </p:nvGraphicFramePr>
        <p:xfrm>
          <a:off x="4926013" y="1430338"/>
          <a:ext cx="3343275" cy="846137"/>
        </p:xfrm>
        <a:graphic>
          <a:graphicData uri="http://schemas.openxmlformats.org/presentationml/2006/ole">
            <mc:AlternateContent xmlns:mc="http://schemas.openxmlformats.org/markup-compatibility/2006">
              <mc:Choice xmlns:v="urn:schemas-microsoft-com:vml" Requires="v">
                <p:oleObj spid="_x0000_s627774" name="Equation" r:id="rId3" imgW="1816100" imgH="457200" progId="Equation.DSMT4">
                  <p:embed/>
                </p:oleObj>
              </mc:Choice>
              <mc:Fallback>
                <p:oleObj name="Equation" r:id="rId3" imgW="1816100" imgH="457200" progId="Equation.DSMT4">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6013" y="1430338"/>
                        <a:ext cx="3343275" cy="846137"/>
                      </a:xfrm>
                      <a:prstGeom prst="rect">
                        <a:avLst/>
                      </a:prstGeom>
                      <a:solidFill>
                        <a:schemeClr val="bg1"/>
                      </a:solidFill>
                    </p:spPr>
                  </p:pic>
                </p:oleObj>
              </mc:Fallback>
            </mc:AlternateContent>
          </a:graphicData>
        </a:graphic>
      </p:graphicFrame>
      <p:sp>
        <p:nvSpPr>
          <p:cNvPr id="99" name="Text Box 42"/>
          <p:cNvSpPr txBox="1">
            <a:spLocks noChangeArrowheads="1"/>
          </p:cNvSpPr>
          <p:nvPr/>
        </p:nvSpPr>
        <p:spPr bwMode="auto">
          <a:xfrm>
            <a:off x="4427984" y="1000108"/>
            <a:ext cx="3455987" cy="366712"/>
          </a:xfrm>
          <a:prstGeom prst="rect">
            <a:avLst/>
          </a:prstGeom>
          <a:noFill/>
          <a:ln w="9525">
            <a:noFill/>
            <a:miter lim="800000"/>
            <a:headEnd/>
            <a:tailEnd/>
          </a:ln>
          <a:effectLst/>
        </p:spPr>
        <p:txBody>
          <a:bodyPr>
            <a:spAutoFit/>
          </a:bodyPr>
          <a:lstStyle/>
          <a:p>
            <a:pPr>
              <a:spcBef>
                <a:spcPct val="50000"/>
              </a:spcBef>
            </a:pPr>
            <a:r>
              <a:rPr lang="fr-FR" dirty="0">
                <a:latin typeface="Times New Roman" pitchFamily="18" charset="0"/>
                <a:cs typeface="Times New Roman" pitchFamily="18" charset="0"/>
              </a:rPr>
              <a:t>L’expression de la vitesse étant:</a:t>
            </a:r>
          </a:p>
        </p:txBody>
      </p:sp>
      <p:graphicFrame>
        <p:nvGraphicFramePr>
          <p:cNvPr id="100" name="Object 38"/>
          <p:cNvGraphicFramePr>
            <a:graphicFrameLocks noChangeAspect="1"/>
          </p:cNvGraphicFramePr>
          <p:nvPr/>
        </p:nvGraphicFramePr>
        <p:xfrm>
          <a:off x="4819650" y="3092450"/>
          <a:ext cx="2571750" cy="468313"/>
        </p:xfrm>
        <a:graphic>
          <a:graphicData uri="http://schemas.openxmlformats.org/presentationml/2006/ole">
            <mc:AlternateContent xmlns:mc="http://schemas.openxmlformats.org/markup-compatibility/2006">
              <mc:Choice xmlns:v="urn:schemas-microsoft-com:vml" Requires="v">
                <p:oleObj spid="_x0000_s627775" name="Equation" r:id="rId5" imgW="1396394" imgH="253890" progId="Equation.DSMT4">
                  <p:embed/>
                </p:oleObj>
              </mc:Choice>
              <mc:Fallback>
                <p:oleObj name="Equation" r:id="rId5" imgW="1396394" imgH="253890" progId="Equation.DSMT4">
                  <p:embed/>
                  <p:pic>
                    <p:nvPicPr>
                      <p:cNvPr id="0" name="Picture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9650" y="3092450"/>
                        <a:ext cx="2571750" cy="468313"/>
                      </a:xfrm>
                      <a:prstGeom prst="rect">
                        <a:avLst/>
                      </a:prstGeom>
                      <a:solidFill>
                        <a:schemeClr val="bg1"/>
                      </a:solidFill>
                    </p:spPr>
                  </p:pic>
                </p:oleObj>
              </mc:Fallback>
            </mc:AlternateContent>
          </a:graphicData>
        </a:graphic>
      </p:graphicFrame>
      <p:sp>
        <p:nvSpPr>
          <p:cNvPr id="101" name="Text Box 42"/>
          <p:cNvSpPr txBox="1">
            <a:spLocks noChangeArrowheads="1"/>
          </p:cNvSpPr>
          <p:nvPr/>
        </p:nvSpPr>
        <p:spPr bwMode="auto">
          <a:xfrm>
            <a:off x="4427985" y="2500306"/>
            <a:ext cx="1429900" cy="366712"/>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A vide, on a:</a:t>
            </a:r>
          </a:p>
        </p:txBody>
      </p:sp>
      <p:sp>
        <p:nvSpPr>
          <p:cNvPr id="102" name="Text Box 42"/>
          <p:cNvSpPr txBox="1">
            <a:spLocks noChangeArrowheads="1"/>
          </p:cNvSpPr>
          <p:nvPr/>
        </p:nvSpPr>
        <p:spPr bwMode="auto">
          <a:xfrm>
            <a:off x="428596" y="3717032"/>
            <a:ext cx="8247860" cy="873572"/>
          </a:xfrm>
          <a:prstGeom prst="rect">
            <a:avLst/>
          </a:prstGeom>
          <a:noFill/>
          <a:ln w="9525">
            <a:noFill/>
            <a:miter lim="800000"/>
            <a:headEnd/>
            <a:tailEnd/>
          </a:ln>
          <a:effectLst/>
        </p:spPr>
        <p:txBody>
          <a:bodyPr wrap="square">
            <a:spAutoFit/>
          </a:bodyPr>
          <a:lstStyle/>
          <a:p>
            <a:pPr>
              <a:lnSpc>
                <a:spcPct val="150000"/>
              </a:lnSpc>
              <a:spcBef>
                <a:spcPct val="50000"/>
              </a:spcBef>
            </a:pPr>
            <a:r>
              <a:rPr lang="fr-FR" dirty="0">
                <a:latin typeface="Times New Roman" pitchFamily="18" charset="0"/>
                <a:cs typeface="Times New Roman" pitchFamily="18" charset="0"/>
              </a:rPr>
              <a:t>A vide le courant absorbé par le moteur est faible, en négligeant le terme </a:t>
            </a:r>
            <a:r>
              <a:rPr lang="fr-FR" b="1" dirty="0">
                <a:solidFill>
                  <a:srgbClr val="0000FF"/>
                </a:solidFill>
                <a:latin typeface="Times New Roman" pitchFamily="18" charset="0"/>
                <a:cs typeface="Times New Roman" pitchFamily="18" charset="0"/>
              </a:rPr>
              <a:t>R</a:t>
            </a:r>
            <a:r>
              <a:rPr lang="fr-FR" b="1" baseline="-25000" dirty="0">
                <a:solidFill>
                  <a:srgbClr val="0000FF"/>
                </a:solidFill>
                <a:latin typeface="Times New Roman" pitchFamily="18" charset="0"/>
                <a:cs typeface="Times New Roman" pitchFamily="18" charset="0"/>
              </a:rPr>
              <a:t>t</a:t>
            </a:r>
            <a:r>
              <a:rPr lang="fr-FR" b="1" dirty="0">
                <a:solidFill>
                  <a:srgbClr val="0000FF"/>
                </a:solidFill>
                <a:latin typeface="Times New Roman" pitchFamily="18" charset="0"/>
                <a:cs typeface="Times New Roman" pitchFamily="18" charset="0"/>
              </a:rPr>
              <a:t>.I</a:t>
            </a:r>
            <a:r>
              <a:rPr lang="fr-FR" b="1" baseline="-25000" dirty="0">
                <a:solidFill>
                  <a:srgbClr val="0000FF"/>
                </a:solidFill>
                <a:latin typeface="Times New Roman" pitchFamily="18" charset="0"/>
                <a:cs typeface="Times New Roman" pitchFamily="18" charset="0"/>
              </a:rPr>
              <a:t>0</a:t>
            </a:r>
            <a:r>
              <a:rPr lang="fr-FR" b="1" dirty="0">
                <a:solidFill>
                  <a:srgbClr val="0000FF"/>
                </a:solidFill>
                <a:latin typeface="Times New Roman" pitchFamily="18" charset="0"/>
                <a:cs typeface="Times New Roman" pitchFamily="18" charset="0"/>
              </a:rPr>
              <a:t> </a:t>
            </a:r>
            <a:r>
              <a:rPr lang="fr-FR" dirty="0">
                <a:latin typeface="Times New Roman" pitchFamily="18" charset="0"/>
                <a:cs typeface="Times New Roman" pitchFamily="18" charset="0"/>
              </a:rPr>
              <a:t>devant </a:t>
            </a:r>
            <a:r>
              <a:rPr lang="fr-FR" b="1" dirty="0">
                <a:solidFill>
                  <a:srgbClr val="0000FF"/>
                </a:solidFill>
                <a:latin typeface="Times New Roman" pitchFamily="18" charset="0"/>
                <a:cs typeface="Times New Roman" pitchFamily="18" charset="0"/>
              </a:rPr>
              <a:t>U</a:t>
            </a:r>
            <a:r>
              <a:rPr lang="fr-FR" dirty="0">
                <a:latin typeface="Times New Roman" pitchFamily="18" charset="0"/>
                <a:cs typeface="Times New Roman" pitchFamily="18" charset="0"/>
              </a:rPr>
              <a:t>, on obtient:</a:t>
            </a:r>
          </a:p>
        </p:txBody>
      </p:sp>
      <p:graphicFrame>
        <p:nvGraphicFramePr>
          <p:cNvPr id="104" name="Object 38"/>
          <p:cNvGraphicFramePr>
            <a:graphicFrameLocks noChangeAspect="1"/>
          </p:cNvGraphicFramePr>
          <p:nvPr/>
        </p:nvGraphicFramePr>
        <p:xfrm>
          <a:off x="2106613" y="4214818"/>
          <a:ext cx="4933950" cy="774700"/>
        </p:xfrm>
        <a:graphic>
          <a:graphicData uri="http://schemas.openxmlformats.org/presentationml/2006/ole">
            <mc:AlternateContent xmlns:mc="http://schemas.openxmlformats.org/markup-compatibility/2006">
              <mc:Choice xmlns:v="urn:schemas-microsoft-com:vml" Requires="v">
                <p:oleObj spid="_x0000_s627776" name="Equation" r:id="rId7" imgW="2679700" imgH="419100" progId="Equation.DSMT4">
                  <p:embed/>
                </p:oleObj>
              </mc:Choice>
              <mc:Fallback>
                <p:oleObj name="Equation" r:id="rId7" imgW="2679700" imgH="419100" progId="Equation.DSMT4">
                  <p:embed/>
                  <p:pic>
                    <p:nvPicPr>
                      <p:cNvPr id="0" name="Picture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6613" y="4214818"/>
                        <a:ext cx="4933950" cy="774700"/>
                      </a:xfrm>
                      <a:prstGeom prst="rect">
                        <a:avLst/>
                      </a:prstGeom>
                      <a:solidFill>
                        <a:schemeClr val="bg1"/>
                      </a:solidFill>
                    </p:spPr>
                  </p:pic>
                </p:oleObj>
              </mc:Fallback>
            </mc:AlternateContent>
          </a:graphicData>
        </a:graphic>
      </p:graphicFrame>
      <p:sp>
        <p:nvSpPr>
          <p:cNvPr id="108" name="Text Box 42"/>
          <p:cNvSpPr txBox="1">
            <a:spLocks noChangeArrowheads="1"/>
          </p:cNvSpPr>
          <p:nvPr/>
        </p:nvSpPr>
        <p:spPr bwMode="auto">
          <a:xfrm>
            <a:off x="968750" y="5214950"/>
            <a:ext cx="7460902" cy="938719"/>
          </a:xfrm>
          <a:prstGeom prst="rect">
            <a:avLst/>
          </a:prstGeom>
          <a:solidFill>
            <a:srgbClr val="FF0000"/>
          </a:solidFill>
          <a:ln w="28575">
            <a:solidFill>
              <a:srgbClr val="FF0000"/>
            </a:solidFill>
            <a:miter lim="800000"/>
            <a:headEnd/>
            <a:tailEnd/>
          </a:ln>
          <a:effectLst/>
        </p:spPr>
        <p:txBody>
          <a:bodyPr wrap="square">
            <a:spAutoFit/>
          </a:bodyPr>
          <a:lstStyle/>
          <a:p>
            <a:pPr>
              <a:spcBef>
                <a:spcPct val="50000"/>
              </a:spcBef>
            </a:pPr>
            <a:r>
              <a:rPr lang="fr-FR" sz="2200" b="1" u="sng" dirty="0">
                <a:solidFill>
                  <a:srgbClr val="FFFF00"/>
                </a:solidFill>
              </a:rPr>
              <a:t>Conclusion:</a:t>
            </a:r>
            <a:r>
              <a:rPr lang="fr-FR" sz="2200" b="1" dirty="0">
                <a:solidFill>
                  <a:srgbClr val="FFFF00"/>
                </a:solidFill>
              </a:rPr>
              <a:t>  </a:t>
            </a:r>
            <a:r>
              <a:rPr lang="fr-FR" sz="2200" b="1" dirty="0"/>
              <a:t>Le moteur série ne doit jamais travailler à vide</a:t>
            </a:r>
          </a:p>
          <a:p>
            <a:pPr>
              <a:spcBef>
                <a:spcPct val="50000"/>
              </a:spcBef>
            </a:pPr>
            <a:r>
              <a:rPr lang="fr-FR" sz="2200" b="1" dirty="0"/>
              <a:t>		</a:t>
            </a:r>
            <a:r>
              <a:rPr lang="fr-FR" sz="2200" b="1" dirty="0">
                <a:solidFill>
                  <a:schemeClr val="bg1"/>
                </a:solidFill>
              </a:rPr>
              <a:t>(il faut avoir au minimum 25% de la charge) </a:t>
            </a:r>
          </a:p>
        </p:txBody>
      </p:sp>
      <p:grpSp>
        <p:nvGrpSpPr>
          <p:cNvPr id="2" name="Groupe 68"/>
          <p:cNvGrpSpPr/>
          <p:nvPr/>
        </p:nvGrpSpPr>
        <p:grpSpPr>
          <a:xfrm flipH="1">
            <a:off x="1187624" y="959391"/>
            <a:ext cx="2568488" cy="2268600"/>
            <a:chOff x="2231840" y="959391"/>
            <a:chExt cx="2568488" cy="2268600"/>
          </a:xfrm>
        </p:grpSpPr>
        <p:sp>
          <p:nvSpPr>
            <p:cNvPr id="95" name="Line 91"/>
            <p:cNvSpPr>
              <a:spLocks noChangeShapeType="1"/>
            </p:cNvSpPr>
            <p:nvPr/>
          </p:nvSpPr>
          <p:spPr bwMode="auto">
            <a:xfrm flipH="1">
              <a:off x="2681274" y="1541417"/>
              <a:ext cx="684000" cy="0"/>
            </a:xfrm>
            <a:prstGeom prst="line">
              <a:avLst/>
            </a:prstGeom>
            <a:noFill/>
            <a:ln w="38100">
              <a:solidFill>
                <a:schemeClr val="tx1"/>
              </a:solidFill>
              <a:round/>
              <a:headEnd/>
              <a:tailEnd/>
            </a:ln>
            <a:effectLst/>
          </p:spPr>
          <p:txBody>
            <a:bodyPr/>
            <a:lstStyle/>
            <a:p>
              <a:endParaRPr lang="fr-FR"/>
            </a:p>
          </p:txBody>
        </p:sp>
        <p:sp>
          <p:nvSpPr>
            <p:cNvPr id="49" name="Line 89"/>
            <p:cNvSpPr>
              <a:spLocks noChangeShapeType="1"/>
            </p:cNvSpPr>
            <p:nvPr/>
          </p:nvSpPr>
          <p:spPr bwMode="auto">
            <a:xfrm>
              <a:off x="2681338" y="1535991"/>
              <a:ext cx="0" cy="1692000"/>
            </a:xfrm>
            <a:prstGeom prst="line">
              <a:avLst/>
            </a:prstGeom>
            <a:noFill/>
            <a:ln w="38100">
              <a:solidFill>
                <a:schemeClr val="tx1"/>
              </a:solidFill>
              <a:round/>
              <a:headEnd/>
              <a:tailEnd/>
            </a:ln>
            <a:effectLst/>
          </p:spPr>
          <p:txBody>
            <a:bodyPr/>
            <a:lstStyle/>
            <a:p>
              <a:endParaRPr lang="fr-FR"/>
            </a:p>
          </p:txBody>
        </p:sp>
        <p:sp>
          <p:nvSpPr>
            <p:cNvPr id="53" name="Line 91"/>
            <p:cNvSpPr>
              <a:spLocks noChangeShapeType="1"/>
            </p:cNvSpPr>
            <p:nvPr/>
          </p:nvSpPr>
          <p:spPr bwMode="auto">
            <a:xfrm flipH="1">
              <a:off x="2672146" y="3212976"/>
              <a:ext cx="1800000" cy="0"/>
            </a:xfrm>
            <a:prstGeom prst="line">
              <a:avLst/>
            </a:prstGeom>
            <a:noFill/>
            <a:ln w="38100">
              <a:solidFill>
                <a:schemeClr val="tx1"/>
              </a:solidFill>
              <a:round/>
              <a:headEnd/>
              <a:tailEnd/>
            </a:ln>
            <a:effectLst/>
          </p:spPr>
          <p:txBody>
            <a:bodyPr/>
            <a:lstStyle/>
            <a:p>
              <a:endParaRPr lang="fr-FR"/>
            </a:p>
          </p:txBody>
        </p:sp>
        <p:grpSp>
          <p:nvGrpSpPr>
            <p:cNvPr id="3" name="Groupe 57"/>
            <p:cNvGrpSpPr/>
            <p:nvPr/>
          </p:nvGrpSpPr>
          <p:grpSpPr>
            <a:xfrm>
              <a:off x="2231840" y="1772816"/>
              <a:ext cx="900000" cy="1173564"/>
              <a:chOff x="2223214" y="1772816"/>
              <a:chExt cx="900000" cy="1173564"/>
            </a:xfrm>
          </p:grpSpPr>
          <p:sp>
            <p:nvSpPr>
              <p:cNvPr id="50" name="Rectangle 3"/>
              <p:cNvSpPr>
                <a:spLocks noChangeArrowheads="1"/>
              </p:cNvSpPr>
              <p:nvPr/>
            </p:nvSpPr>
            <p:spPr bwMode="auto">
              <a:xfrm>
                <a:off x="2508139" y="1772816"/>
                <a:ext cx="336073" cy="211583"/>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51" name="Rectangle 4"/>
              <p:cNvSpPr>
                <a:spLocks noChangeArrowheads="1"/>
              </p:cNvSpPr>
              <p:nvPr/>
            </p:nvSpPr>
            <p:spPr bwMode="auto">
              <a:xfrm>
                <a:off x="2505697" y="2734798"/>
                <a:ext cx="336073" cy="211582"/>
              </a:xfrm>
              <a:prstGeom prst="rect">
                <a:avLst/>
              </a:prstGeom>
              <a:solidFill>
                <a:schemeClr val="tx1"/>
              </a:solidFill>
              <a:ln w="9525">
                <a:solidFill>
                  <a:schemeClr val="tx1"/>
                </a:solidFill>
                <a:miter lim="800000"/>
                <a:headEnd/>
                <a:tailEnd/>
              </a:ln>
              <a:effectLst/>
            </p:spPr>
            <p:txBody>
              <a:bodyPr wrap="none" anchor="ctr"/>
              <a:lstStyle/>
              <a:p>
                <a:endParaRPr lang="fr-FR"/>
              </a:p>
            </p:txBody>
          </p:sp>
          <p:grpSp>
            <p:nvGrpSpPr>
              <p:cNvPr id="4" name="Groupe 56"/>
              <p:cNvGrpSpPr/>
              <p:nvPr/>
            </p:nvGrpSpPr>
            <p:grpSpPr>
              <a:xfrm>
                <a:off x="2223214" y="1906806"/>
                <a:ext cx="900000" cy="900000"/>
                <a:chOff x="2042141" y="1927021"/>
                <a:chExt cx="900000" cy="900000"/>
              </a:xfrm>
            </p:grpSpPr>
            <p:sp>
              <p:nvSpPr>
                <p:cNvPr id="52" name="Oval 77"/>
                <p:cNvSpPr>
                  <a:spLocks noChangeArrowheads="1"/>
                </p:cNvSpPr>
                <p:nvPr/>
              </p:nvSpPr>
              <p:spPr bwMode="auto">
                <a:xfrm>
                  <a:off x="2042141" y="1927021"/>
                  <a:ext cx="900000" cy="900000"/>
                </a:xfrm>
                <a:prstGeom prst="ellipse">
                  <a:avLst/>
                </a:prstGeom>
                <a:solidFill>
                  <a:schemeClr val="bg1"/>
                </a:solidFill>
                <a:ln w="28575">
                  <a:solidFill>
                    <a:schemeClr val="tx1"/>
                  </a:solidFill>
                  <a:round/>
                  <a:headEnd/>
                  <a:tailEnd/>
                </a:ln>
                <a:effectLst/>
              </p:spPr>
              <p:txBody>
                <a:bodyPr wrap="none" anchor="ctr"/>
                <a:lstStyle/>
                <a:p>
                  <a:pPr algn="ctr"/>
                  <a:r>
                    <a:rPr lang="fr-FR" sz="2500" b="1" dirty="0"/>
                    <a:t>M</a:t>
                  </a:r>
                </a:p>
              </p:txBody>
            </p:sp>
            <p:sp>
              <p:nvSpPr>
                <p:cNvPr id="54" name="Line 75"/>
                <p:cNvSpPr>
                  <a:spLocks noChangeShapeType="1"/>
                </p:cNvSpPr>
                <p:nvPr/>
              </p:nvSpPr>
              <p:spPr bwMode="auto">
                <a:xfrm rot="5400000">
                  <a:off x="2501004" y="2432530"/>
                  <a:ext cx="0" cy="288000"/>
                </a:xfrm>
                <a:prstGeom prst="line">
                  <a:avLst/>
                </a:prstGeom>
                <a:noFill/>
                <a:ln w="38100">
                  <a:solidFill>
                    <a:schemeClr val="tx1"/>
                  </a:solidFill>
                  <a:round/>
                  <a:headEnd/>
                  <a:tailEnd/>
                </a:ln>
                <a:effectLst/>
              </p:spPr>
              <p:txBody>
                <a:bodyPr/>
                <a:lstStyle/>
                <a:p>
                  <a:endParaRPr lang="fr-FR"/>
                </a:p>
              </p:txBody>
            </p:sp>
          </p:grpSp>
        </p:grpSp>
        <p:sp>
          <p:nvSpPr>
            <p:cNvPr id="55" name="Line 36"/>
            <p:cNvSpPr>
              <a:spLocks noChangeShapeType="1"/>
            </p:cNvSpPr>
            <p:nvPr/>
          </p:nvSpPr>
          <p:spPr bwMode="auto">
            <a:xfrm flipV="1">
              <a:off x="4315220" y="1719868"/>
              <a:ext cx="0" cy="1260000"/>
            </a:xfrm>
            <a:prstGeom prst="line">
              <a:avLst/>
            </a:prstGeom>
            <a:noFill/>
            <a:ln w="19050">
              <a:solidFill>
                <a:schemeClr val="tx1"/>
              </a:solidFill>
              <a:round/>
              <a:headEnd/>
              <a:tailEnd type="triangle" w="med" len="med"/>
            </a:ln>
            <a:effectLst/>
          </p:spPr>
          <p:txBody>
            <a:bodyPr/>
            <a:lstStyle/>
            <a:p>
              <a:endParaRPr lang="fr-FR"/>
            </a:p>
          </p:txBody>
        </p:sp>
        <p:sp>
          <p:nvSpPr>
            <p:cNvPr id="56" name="Text Box 37"/>
            <p:cNvSpPr txBox="1">
              <a:spLocks noChangeArrowheads="1"/>
            </p:cNvSpPr>
            <p:nvPr/>
          </p:nvSpPr>
          <p:spPr bwMode="auto">
            <a:xfrm>
              <a:off x="4355976" y="2060848"/>
              <a:ext cx="444352" cy="553998"/>
            </a:xfrm>
            <a:prstGeom prst="rect">
              <a:avLst/>
            </a:prstGeom>
            <a:noFill/>
            <a:ln w="9525">
              <a:noFill/>
              <a:miter lim="800000"/>
              <a:headEnd/>
              <a:tailEnd/>
            </a:ln>
            <a:effectLst/>
          </p:spPr>
          <p:txBody>
            <a:bodyPr wrap="none">
              <a:spAutoFit/>
            </a:bodyPr>
            <a:lstStyle/>
            <a:p>
              <a:r>
                <a:rPr lang="fr-FR" sz="3000" b="1" dirty="0">
                  <a:latin typeface="Cambria" pitchFamily="18" charset="0"/>
                </a:rPr>
                <a:t>U</a:t>
              </a:r>
              <a:endParaRPr lang="fr-FR" sz="3000" b="1" baseline="-25000" dirty="0">
                <a:latin typeface="Cambria" pitchFamily="18" charset="0"/>
              </a:endParaRPr>
            </a:p>
          </p:txBody>
        </p:sp>
        <p:grpSp>
          <p:nvGrpSpPr>
            <p:cNvPr id="5" name="Group 18"/>
            <p:cNvGrpSpPr>
              <a:grpSpLocks/>
            </p:cNvGrpSpPr>
            <p:nvPr/>
          </p:nvGrpSpPr>
          <p:grpSpPr bwMode="auto">
            <a:xfrm flipH="1">
              <a:off x="3368116" y="1335142"/>
              <a:ext cx="442924" cy="213505"/>
              <a:chOff x="410" y="3588"/>
              <a:chExt cx="808" cy="311"/>
            </a:xfrm>
          </p:grpSpPr>
          <p:grpSp>
            <p:nvGrpSpPr>
              <p:cNvPr id="6" name="Group 8"/>
              <p:cNvGrpSpPr>
                <a:grpSpLocks/>
              </p:cNvGrpSpPr>
              <p:nvPr/>
            </p:nvGrpSpPr>
            <p:grpSpPr bwMode="auto">
              <a:xfrm>
                <a:off x="410" y="3588"/>
                <a:ext cx="394" cy="311"/>
                <a:chOff x="410" y="3572"/>
                <a:chExt cx="394" cy="311"/>
              </a:xfrm>
            </p:grpSpPr>
            <p:sp>
              <p:nvSpPr>
                <p:cNvPr id="91" name="Arc 6"/>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wrap="none" anchor="ctr"/>
                <a:lstStyle/>
                <a:p>
                  <a:endParaRPr lang="fr-FR"/>
                </a:p>
              </p:txBody>
            </p:sp>
            <p:sp>
              <p:nvSpPr>
                <p:cNvPr id="92" name="Arc 7"/>
                <p:cNvSpPr>
                  <a:spLocks/>
                </p:cNvSpPr>
                <p:nvPr/>
              </p:nvSpPr>
              <p:spPr bwMode="auto">
                <a:xfrm flipH="1">
                  <a:off x="410"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wrap="none" anchor="ctr"/>
                <a:lstStyle/>
                <a:p>
                  <a:endParaRPr lang="fr-FR"/>
                </a:p>
              </p:txBody>
            </p:sp>
          </p:grpSp>
          <p:grpSp>
            <p:nvGrpSpPr>
              <p:cNvPr id="7" name="Group 9"/>
              <p:cNvGrpSpPr>
                <a:grpSpLocks/>
              </p:cNvGrpSpPr>
              <p:nvPr/>
            </p:nvGrpSpPr>
            <p:grpSpPr bwMode="auto">
              <a:xfrm>
                <a:off x="808" y="3588"/>
                <a:ext cx="410" cy="311"/>
                <a:chOff x="394" y="3572"/>
                <a:chExt cx="410" cy="311"/>
              </a:xfrm>
            </p:grpSpPr>
            <p:sp>
              <p:nvSpPr>
                <p:cNvPr id="89" name="Arc 10"/>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wrap="none" anchor="ctr"/>
                <a:lstStyle/>
                <a:p>
                  <a:endParaRPr lang="fr-FR"/>
                </a:p>
              </p:txBody>
            </p:sp>
            <p:sp>
              <p:nvSpPr>
                <p:cNvPr id="90" name="Arc 11"/>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wrap="none" anchor="ctr"/>
                <a:lstStyle/>
                <a:p>
                  <a:endParaRPr lang="fr-FR"/>
                </a:p>
              </p:txBody>
            </p:sp>
          </p:grpSp>
        </p:grpSp>
        <p:sp>
          <p:nvSpPr>
            <p:cNvPr id="96" name="Text Box 37"/>
            <p:cNvSpPr txBox="1">
              <a:spLocks noChangeArrowheads="1"/>
            </p:cNvSpPr>
            <p:nvPr/>
          </p:nvSpPr>
          <p:spPr bwMode="auto">
            <a:xfrm flipH="1">
              <a:off x="4139952" y="1124744"/>
              <a:ext cx="293670" cy="369332"/>
            </a:xfrm>
            <a:prstGeom prst="rect">
              <a:avLst/>
            </a:prstGeom>
            <a:noFill/>
            <a:ln w="9525">
              <a:noFill/>
              <a:miter lim="800000"/>
              <a:headEnd/>
              <a:tailEnd/>
            </a:ln>
            <a:effectLst/>
          </p:spPr>
          <p:txBody>
            <a:bodyPr wrap="none">
              <a:spAutoFit/>
            </a:bodyPr>
            <a:lstStyle/>
            <a:p>
              <a:r>
                <a:rPr lang="fr-FR" b="1" i="1" dirty="0">
                  <a:latin typeface="Euclid" pitchFamily="18" charset="0"/>
                </a:rPr>
                <a:t>I</a:t>
              </a:r>
            </a:p>
          </p:txBody>
        </p:sp>
        <p:sp>
          <p:nvSpPr>
            <p:cNvPr id="66" name="Line 91"/>
            <p:cNvSpPr>
              <a:spLocks noChangeShapeType="1"/>
            </p:cNvSpPr>
            <p:nvPr/>
          </p:nvSpPr>
          <p:spPr bwMode="auto">
            <a:xfrm flipH="1">
              <a:off x="3804891" y="1540443"/>
              <a:ext cx="684000" cy="0"/>
            </a:xfrm>
            <a:prstGeom prst="line">
              <a:avLst/>
            </a:prstGeom>
            <a:noFill/>
            <a:ln w="38100">
              <a:solidFill>
                <a:schemeClr val="tx1"/>
              </a:solidFill>
              <a:round/>
              <a:headEnd/>
              <a:tailEnd/>
            </a:ln>
            <a:effectLst/>
          </p:spPr>
          <p:txBody>
            <a:bodyPr/>
            <a:lstStyle/>
            <a:p>
              <a:endParaRPr lang="fr-FR"/>
            </a:p>
          </p:txBody>
        </p:sp>
        <p:sp>
          <p:nvSpPr>
            <p:cNvPr id="70" name="Line 43"/>
            <p:cNvSpPr>
              <a:spLocks noChangeShapeType="1"/>
            </p:cNvSpPr>
            <p:nvPr/>
          </p:nvSpPr>
          <p:spPr bwMode="auto">
            <a:xfrm rot="5400000" flipH="1">
              <a:off x="4192900" y="1515988"/>
              <a:ext cx="0" cy="56512"/>
            </a:xfrm>
            <a:prstGeom prst="line">
              <a:avLst/>
            </a:prstGeom>
            <a:noFill/>
            <a:ln w="38100">
              <a:solidFill>
                <a:schemeClr val="tx1"/>
              </a:solidFill>
              <a:round/>
              <a:headEnd type="none" w="med" len="med"/>
              <a:tailEnd type="arrow" w="med" len="med"/>
            </a:ln>
            <a:effectLst/>
          </p:spPr>
          <p:txBody>
            <a:bodyPr/>
            <a:lstStyle/>
            <a:p>
              <a:endParaRPr lang="fr-FR"/>
            </a:p>
          </p:txBody>
        </p:sp>
        <p:sp>
          <p:nvSpPr>
            <p:cNvPr id="67" name="Text Box 37"/>
            <p:cNvSpPr txBox="1">
              <a:spLocks noChangeArrowheads="1"/>
            </p:cNvSpPr>
            <p:nvPr/>
          </p:nvSpPr>
          <p:spPr bwMode="auto">
            <a:xfrm flipH="1">
              <a:off x="3373742" y="959391"/>
              <a:ext cx="458780" cy="369332"/>
            </a:xfrm>
            <a:prstGeom prst="rect">
              <a:avLst/>
            </a:prstGeom>
            <a:noFill/>
            <a:ln w="9525">
              <a:noFill/>
              <a:miter lim="800000"/>
              <a:headEnd/>
              <a:tailEnd/>
            </a:ln>
            <a:effectLst/>
          </p:spPr>
          <p:txBody>
            <a:bodyPr wrap="none">
              <a:spAutoFit/>
            </a:bodyPr>
            <a:lstStyle/>
            <a:p>
              <a:r>
                <a:rPr lang="fr-FR" b="1" i="1" dirty="0">
                  <a:latin typeface="Euclid" pitchFamily="18" charset="0"/>
                </a:rPr>
                <a:t>R</a:t>
              </a:r>
              <a:r>
                <a:rPr lang="fr-FR" b="1" i="1" baseline="-25000" dirty="0">
                  <a:latin typeface="Euclid" pitchFamily="18" charset="0"/>
                </a:rPr>
                <a:t>s</a:t>
              </a:r>
            </a:p>
          </p:txBody>
        </p:sp>
      </p:grpSp>
    </p:spTree>
    <p:extLst>
      <p:ext uri="{BB962C8B-B14F-4D97-AF65-F5344CB8AC3E}">
        <p14:creationId xmlns:p14="http://schemas.microsoft.com/office/powerpoint/2010/main" val="109360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1000" fill="hold"/>
                                        <p:tgtEl>
                                          <p:spTgt spid="99"/>
                                        </p:tgtEl>
                                        <p:attrNameLst>
                                          <p:attrName>ppt_x</p:attrName>
                                        </p:attrNameLst>
                                      </p:cBhvr>
                                      <p:tavLst>
                                        <p:tav tm="0">
                                          <p:val>
                                            <p:strVal val="0-#ppt_w/2"/>
                                          </p:val>
                                        </p:tav>
                                        <p:tav tm="100000">
                                          <p:val>
                                            <p:strVal val="#ppt_x"/>
                                          </p:val>
                                        </p:tav>
                                      </p:tavLst>
                                    </p:anim>
                                    <p:anim calcmode="lin" valueType="num">
                                      <p:cBhvr additive="base">
                                        <p:cTn id="8" dur="1000" fill="hold"/>
                                        <p:tgtEl>
                                          <p:spTgt spid="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98"/>
                                        </p:tgtEl>
                                        <p:attrNameLst>
                                          <p:attrName>style.visibility</p:attrName>
                                        </p:attrNameLst>
                                      </p:cBhvr>
                                      <p:to>
                                        <p:strVal val="visible"/>
                                      </p:to>
                                    </p:set>
                                    <p:animEffect transition="in" filter="diamond(in)">
                                      <p:cBhvr>
                                        <p:cTn id="13" dur="1000"/>
                                        <p:tgtEl>
                                          <p:spTgt spid="9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01"/>
                                        </p:tgtEl>
                                        <p:attrNameLst>
                                          <p:attrName>style.visibility</p:attrName>
                                        </p:attrNameLst>
                                      </p:cBhvr>
                                      <p:to>
                                        <p:strVal val="visible"/>
                                      </p:to>
                                    </p:set>
                                    <p:anim calcmode="lin" valueType="num">
                                      <p:cBhvr additive="base">
                                        <p:cTn id="18" dur="1000" fill="hold"/>
                                        <p:tgtEl>
                                          <p:spTgt spid="101"/>
                                        </p:tgtEl>
                                        <p:attrNameLst>
                                          <p:attrName>ppt_x</p:attrName>
                                        </p:attrNameLst>
                                      </p:cBhvr>
                                      <p:tavLst>
                                        <p:tav tm="0">
                                          <p:val>
                                            <p:strVal val="0-#ppt_w/2"/>
                                          </p:val>
                                        </p:tav>
                                        <p:tav tm="100000">
                                          <p:val>
                                            <p:strVal val="#ppt_x"/>
                                          </p:val>
                                        </p:tav>
                                      </p:tavLst>
                                    </p:anim>
                                    <p:anim calcmode="lin" valueType="num">
                                      <p:cBhvr additive="base">
                                        <p:cTn id="19" dur="1000" fill="hold"/>
                                        <p:tgtEl>
                                          <p:spTgt spid="10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100"/>
                                        </p:tgtEl>
                                        <p:attrNameLst>
                                          <p:attrName>style.visibility</p:attrName>
                                        </p:attrNameLst>
                                      </p:cBhvr>
                                      <p:to>
                                        <p:strVal val="visible"/>
                                      </p:to>
                                    </p:set>
                                    <p:animEffect transition="in" filter="diamond(in)">
                                      <p:cBhvr>
                                        <p:cTn id="24" dur="1000"/>
                                        <p:tgtEl>
                                          <p:spTgt spid="10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02"/>
                                        </p:tgtEl>
                                        <p:attrNameLst>
                                          <p:attrName>style.visibility</p:attrName>
                                        </p:attrNameLst>
                                      </p:cBhvr>
                                      <p:to>
                                        <p:strVal val="visible"/>
                                      </p:to>
                                    </p:set>
                                    <p:anim calcmode="lin" valueType="num">
                                      <p:cBhvr additive="base">
                                        <p:cTn id="29" dur="1000" fill="hold"/>
                                        <p:tgtEl>
                                          <p:spTgt spid="102"/>
                                        </p:tgtEl>
                                        <p:attrNameLst>
                                          <p:attrName>ppt_x</p:attrName>
                                        </p:attrNameLst>
                                      </p:cBhvr>
                                      <p:tavLst>
                                        <p:tav tm="0">
                                          <p:val>
                                            <p:strVal val="0-#ppt_w/2"/>
                                          </p:val>
                                        </p:tav>
                                        <p:tav tm="100000">
                                          <p:val>
                                            <p:strVal val="#ppt_x"/>
                                          </p:val>
                                        </p:tav>
                                      </p:tavLst>
                                    </p:anim>
                                    <p:anim calcmode="lin" valueType="num">
                                      <p:cBhvr additive="base">
                                        <p:cTn id="30" dur="1000" fill="hold"/>
                                        <p:tgtEl>
                                          <p:spTgt spid="10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nodeType="clickEffect">
                                  <p:stCondLst>
                                    <p:cond delay="0"/>
                                  </p:stCondLst>
                                  <p:childTnLst>
                                    <p:set>
                                      <p:cBhvr>
                                        <p:cTn id="34" dur="1" fill="hold">
                                          <p:stCondLst>
                                            <p:cond delay="0"/>
                                          </p:stCondLst>
                                        </p:cTn>
                                        <p:tgtEl>
                                          <p:spTgt spid="104"/>
                                        </p:tgtEl>
                                        <p:attrNameLst>
                                          <p:attrName>style.visibility</p:attrName>
                                        </p:attrNameLst>
                                      </p:cBhvr>
                                      <p:to>
                                        <p:strVal val="visible"/>
                                      </p:to>
                                    </p:set>
                                    <p:animEffect transition="in" filter="diamond(in)">
                                      <p:cBhvr>
                                        <p:cTn id="35" dur="1000"/>
                                        <p:tgtEl>
                                          <p:spTgt spid="104"/>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108"/>
                                        </p:tgtEl>
                                        <p:attrNameLst>
                                          <p:attrName>style.visibility</p:attrName>
                                        </p:attrNameLst>
                                      </p:cBhvr>
                                      <p:to>
                                        <p:strVal val="visible"/>
                                      </p:to>
                                    </p:set>
                                    <p:anim calcmode="lin" valueType="num">
                                      <p:cBhvr additive="base">
                                        <p:cTn id="40" dur="1000" fill="hold"/>
                                        <p:tgtEl>
                                          <p:spTgt spid="108"/>
                                        </p:tgtEl>
                                        <p:attrNameLst>
                                          <p:attrName>ppt_x</p:attrName>
                                        </p:attrNameLst>
                                      </p:cBhvr>
                                      <p:tavLst>
                                        <p:tav tm="0">
                                          <p:val>
                                            <p:strVal val="0-#ppt_w/2"/>
                                          </p:val>
                                        </p:tav>
                                        <p:tav tm="100000">
                                          <p:val>
                                            <p:strVal val="#ppt_x"/>
                                          </p:val>
                                        </p:tav>
                                      </p:tavLst>
                                    </p:anim>
                                    <p:anim calcmode="lin" valueType="num">
                                      <p:cBhvr additive="base">
                                        <p:cTn id="41" dur="1000" fill="hold"/>
                                        <p:tgtEl>
                                          <p:spTgt spid="1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1" grpId="0"/>
      <p:bldP spid="102" grpId="0"/>
      <p:bldP spid="108"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2"/>
          <p:cNvSpPr txBox="1">
            <a:spLocks noChangeArrowheads="1"/>
          </p:cNvSpPr>
          <p:nvPr/>
        </p:nvSpPr>
        <p:spPr bwMode="auto">
          <a:xfrm>
            <a:off x="428596" y="485964"/>
            <a:ext cx="8463884" cy="369332"/>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Lorsque le courant absorbé croit, le flux </a:t>
            </a:r>
            <a:r>
              <a:rPr lang="az-Cyrl-AZ" b="1" i="1" dirty="0">
                <a:solidFill>
                  <a:srgbClr val="FF0000"/>
                </a:solidFill>
                <a:latin typeface="Times New Roman" pitchFamily="18" charset="0"/>
                <a:cs typeface="Times New Roman" pitchFamily="18" charset="0"/>
              </a:rPr>
              <a:t>Ф</a:t>
            </a:r>
            <a:r>
              <a:rPr lang="fr-FR" b="1" i="1" baseline="-25000" dirty="0">
                <a:solidFill>
                  <a:srgbClr val="FF0000"/>
                </a:solidFill>
                <a:latin typeface="Times New Roman" pitchFamily="18" charset="0"/>
                <a:cs typeface="Times New Roman" pitchFamily="18" charset="0"/>
              </a:rPr>
              <a:t>s</a:t>
            </a:r>
            <a:r>
              <a:rPr lang="az-Cyrl-AZ" b="1" i="1" dirty="0">
                <a:solidFill>
                  <a:srgbClr val="FF0000"/>
                </a:solidFill>
                <a:latin typeface="Times New Roman" pitchFamily="18" charset="0"/>
                <a:cs typeface="Times New Roman" pitchFamily="18" charset="0"/>
              </a:rPr>
              <a:t> </a:t>
            </a:r>
            <a:r>
              <a:rPr lang="fr-FR" dirty="0">
                <a:latin typeface="Times New Roman" pitchFamily="18" charset="0"/>
                <a:cs typeface="Times New Roman" pitchFamily="18" charset="0"/>
              </a:rPr>
              <a:t>augmente</a:t>
            </a:r>
            <a:r>
              <a:rPr lang="fr-FR" b="1" i="1" dirty="0">
                <a:solidFill>
                  <a:srgbClr val="FF0000"/>
                </a:solidFill>
                <a:latin typeface="Times New Roman" pitchFamily="18" charset="0"/>
                <a:cs typeface="Times New Roman" pitchFamily="18" charset="0"/>
              </a:rPr>
              <a:t> </a:t>
            </a:r>
            <a:r>
              <a:rPr lang="fr-FR" dirty="0">
                <a:latin typeface="Times New Roman" pitchFamily="18" charset="0"/>
                <a:cs typeface="Times New Roman" pitchFamily="18" charset="0"/>
              </a:rPr>
              <a:t>également, on aura:</a:t>
            </a:r>
          </a:p>
        </p:txBody>
      </p:sp>
      <p:sp>
        <p:nvSpPr>
          <p:cNvPr id="21" name="Text Box 42"/>
          <p:cNvSpPr txBox="1">
            <a:spLocks noChangeArrowheads="1"/>
          </p:cNvSpPr>
          <p:nvPr/>
        </p:nvSpPr>
        <p:spPr bwMode="auto">
          <a:xfrm>
            <a:off x="428596" y="116632"/>
            <a:ext cx="7786742" cy="369332"/>
          </a:xfrm>
          <a:prstGeom prst="rect">
            <a:avLst/>
          </a:prstGeom>
          <a:noFill/>
          <a:ln w="9525">
            <a:noFill/>
            <a:miter lim="800000"/>
            <a:headEnd/>
            <a:tailEnd/>
          </a:ln>
          <a:effectLst/>
        </p:spPr>
        <p:txBody>
          <a:bodyPr wrap="square">
            <a:spAutoFit/>
          </a:bodyPr>
          <a:lstStyle/>
          <a:p>
            <a:pPr>
              <a:spcBef>
                <a:spcPct val="50000"/>
              </a:spcBef>
            </a:pPr>
            <a:r>
              <a:rPr lang="fr-FR" b="1" dirty="0">
                <a:solidFill>
                  <a:srgbClr val="009900"/>
                </a:solidFill>
              </a:rPr>
              <a:t>5.1. Caractéristique de vitesse </a:t>
            </a:r>
            <a:r>
              <a:rPr lang="fr-FR" b="1" i="1" dirty="0">
                <a:solidFill>
                  <a:srgbClr val="FF0000"/>
                </a:solidFill>
                <a:latin typeface="Euclid" pitchFamily="18" charset="0"/>
              </a:rPr>
              <a:t>n(I) à U =</a:t>
            </a:r>
            <a:r>
              <a:rPr lang="fr-FR" b="1" i="1" dirty="0" err="1">
                <a:solidFill>
                  <a:srgbClr val="FF0000"/>
                </a:solidFill>
                <a:latin typeface="Euclid" pitchFamily="18" charset="0"/>
              </a:rPr>
              <a:t>Cte</a:t>
            </a:r>
            <a:endParaRPr lang="fr-FR" b="1" dirty="0">
              <a:solidFill>
                <a:srgbClr val="FF0000"/>
              </a:solidFill>
              <a:latin typeface="Euclid" pitchFamily="18" charset="0"/>
              <a:cs typeface="Times New Roman" pitchFamily="18" charset="0"/>
            </a:endParaRPr>
          </a:p>
        </p:txBody>
      </p:sp>
      <p:graphicFrame>
        <p:nvGraphicFramePr>
          <p:cNvPr id="503813" name="Object 7"/>
          <p:cNvGraphicFramePr>
            <a:graphicFrameLocks noChangeAspect="1"/>
          </p:cNvGraphicFramePr>
          <p:nvPr/>
        </p:nvGraphicFramePr>
        <p:xfrm>
          <a:off x="946150" y="1141413"/>
          <a:ext cx="1658938" cy="774700"/>
        </p:xfrm>
        <a:graphic>
          <a:graphicData uri="http://schemas.openxmlformats.org/presentationml/2006/ole">
            <mc:AlternateContent xmlns:mc="http://schemas.openxmlformats.org/markup-compatibility/2006">
              <mc:Choice xmlns:v="urn:schemas-microsoft-com:vml" Requires="v">
                <p:oleObj spid="_x0000_s628838" name="Equation" r:id="rId3" imgW="901309" imgH="418918" progId="Equation.DSMT4">
                  <p:embed/>
                </p:oleObj>
              </mc:Choice>
              <mc:Fallback>
                <p:oleObj name="Equation" r:id="rId3" imgW="901309" imgH="418918" progId="Equation.DSMT4">
                  <p:embed/>
                  <p:pic>
                    <p:nvPicPr>
                      <p:cNvPr id="0" name="Picture 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150" y="1141413"/>
                        <a:ext cx="1658938" cy="774700"/>
                      </a:xfrm>
                      <a:prstGeom prst="rect">
                        <a:avLst/>
                      </a:prstGeom>
                      <a:solidFill>
                        <a:schemeClr val="bg1"/>
                      </a:solidFill>
                    </p:spPr>
                  </p:pic>
                </p:oleObj>
              </mc:Fallback>
            </mc:AlternateContent>
          </a:graphicData>
        </a:graphic>
      </p:graphicFrame>
      <p:graphicFrame>
        <p:nvGraphicFramePr>
          <p:cNvPr id="24" name="Object 7"/>
          <p:cNvGraphicFramePr>
            <a:graphicFrameLocks noChangeAspect="1"/>
          </p:cNvGraphicFramePr>
          <p:nvPr/>
        </p:nvGraphicFramePr>
        <p:xfrm>
          <a:off x="709613" y="3527425"/>
          <a:ext cx="3108325" cy="1557338"/>
        </p:xfrm>
        <a:graphic>
          <a:graphicData uri="http://schemas.openxmlformats.org/presentationml/2006/ole">
            <mc:AlternateContent xmlns:mc="http://schemas.openxmlformats.org/markup-compatibility/2006">
              <mc:Choice xmlns:v="urn:schemas-microsoft-com:vml" Requires="v">
                <p:oleObj spid="_x0000_s628839" name="Equation" r:id="rId5" imgW="1688367" imgH="863225" progId="Equation.DSMT4">
                  <p:embed/>
                </p:oleObj>
              </mc:Choice>
              <mc:Fallback>
                <p:oleObj name="Equation" r:id="rId5" imgW="1688367" imgH="863225" progId="Equation.DSMT4">
                  <p:embed/>
                  <p:pic>
                    <p:nvPicPr>
                      <p:cNvPr id="0" name="Picture 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613" y="3527425"/>
                        <a:ext cx="3108325" cy="1557338"/>
                      </a:xfrm>
                      <a:prstGeom prst="rect">
                        <a:avLst/>
                      </a:prstGeom>
                      <a:solidFill>
                        <a:schemeClr val="tx2"/>
                      </a:solidFill>
                    </p:spPr>
                  </p:pic>
                </p:oleObj>
              </mc:Fallback>
            </mc:AlternateContent>
          </a:graphicData>
        </a:graphic>
      </p:graphicFrame>
      <p:sp>
        <p:nvSpPr>
          <p:cNvPr id="25" name="Text Box 42"/>
          <p:cNvSpPr txBox="1">
            <a:spLocks noChangeArrowheads="1"/>
          </p:cNvSpPr>
          <p:nvPr/>
        </p:nvSpPr>
        <p:spPr bwMode="auto">
          <a:xfrm>
            <a:off x="467544" y="1988840"/>
            <a:ext cx="8496944" cy="369332"/>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Selon la zone de variation de flux, la caractéristique de vitesse est de la forme: </a:t>
            </a:r>
          </a:p>
        </p:txBody>
      </p:sp>
      <p:graphicFrame>
        <p:nvGraphicFramePr>
          <p:cNvPr id="26" name="Object 7"/>
          <p:cNvGraphicFramePr>
            <a:graphicFrameLocks noChangeAspect="1"/>
          </p:cNvGraphicFramePr>
          <p:nvPr/>
        </p:nvGraphicFramePr>
        <p:xfrm>
          <a:off x="5627688" y="2565400"/>
          <a:ext cx="1984375" cy="704850"/>
        </p:xfrm>
        <a:graphic>
          <a:graphicData uri="http://schemas.openxmlformats.org/presentationml/2006/ole">
            <mc:AlternateContent xmlns:mc="http://schemas.openxmlformats.org/markup-compatibility/2006">
              <mc:Choice xmlns:v="urn:schemas-microsoft-com:vml" Requires="v">
                <p:oleObj spid="_x0000_s628840" name="Equation" r:id="rId7" imgW="1079032" imgH="380835" progId="Equation.DSMT4">
                  <p:embed/>
                </p:oleObj>
              </mc:Choice>
              <mc:Fallback>
                <p:oleObj name="Equation" r:id="rId7" imgW="1079032" imgH="380835" progId="Equation.DSMT4">
                  <p:embed/>
                  <p:pic>
                    <p:nvPicPr>
                      <p:cNvPr id="0" name="Picture 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7688" y="2565400"/>
                        <a:ext cx="1984375" cy="704850"/>
                      </a:xfrm>
                      <a:prstGeom prst="rect">
                        <a:avLst/>
                      </a:prstGeom>
                      <a:solidFill>
                        <a:schemeClr val="bg1"/>
                      </a:solidFill>
                    </p:spPr>
                  </p:pic>
                </p:oleObj>
              </mc:Fallback>
            </mc:AlternateContent>
          </a:graphicData>
        </a:graphic>
      </p:graphicFrame>
      <p:graphicFrame>
        <p:nvGraphicFramePr>
          <p:cNvPr id="28" name="Object 7"/>
          <p:cNvGraphicFramePr>
            <a:graphicFrameLocks noChangeAspect="1"/>
          </p:cNvGraphicFramePr>
          <p:nvPr/>
        </p:nvGraphicFramePr>
        <p:xfrm>
          <a:off x="5656263" y="3944938"/>
          <a:ext cx="2590800" cy="774700"/>
        </p:xfrm>
        <a:graphic>
          <a:graphicData uri="http://schemas.openxmlformats.org/presentationml/2006/ole">
            <mc:AlternateContent xmlns:mc="http://schemas.openxmlformats.org/markup-compatibility/2006">
              <mc:Choice xmlns:v="urn:schemas-microsoft-com:vml" Requires="v">
                <p:oleObj spid="_x0000_s628841" name="Equation" r:id="rId9" imgW="1409700" imgH="419100" progId="Equation.DSMT4">
                  <p:embed/>
                </p:oleObj>
              </mc:Choice>
              <mc:Fallback>
                <p:oleObj name="Equation" r:id="rId9" imgW="1409700" imgH="419100" progId="Equation.DSMT4">
                  <p:embed/>
                  <p:pic>
                    <p:nvPicPr>
                      <p:cNvPr id="0" name="Picture 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6263" y="3944938"/>
                        <a:ext cx="2590800" cy="774700"/>
                      </a:xfrm>
                      <a:prstGeom prst="rect">
                        <a:avLst/>
                      </a:prstGeom>
                      <a:solidFill>
                        <a:schemeClr val="bg1"/>
                      </a:solidFill>
                    </p:spPr>
                  </p:pic>
                </p:oleObj>
              </mc:Fallback>
            </mc:AlternateContent>
          </a:graphicData>
        </a:graphic>
      </p:graphicFrame>
      <p:graphicFrame>
        <p:nvGraphicFramePr>
          <p:cNvPr id="36" name="Object 7"/>
          <p:cNvGraphicFramePr>
            <a:graphicFrameLocks noChangeAspect="1"/>
          </p:cNvGraphicFramePr>
          <p:nvPr/>
        </p:nvGraphicFramePr>
        <p:xfrm>
          <a:off x="5670550" y="5316538"/>
          <a:ext cx="2335213" cy="704850"/>
        </p:xfrm>
        <a:graphic>
          <a:graphicData uri="http://schemas.openxmlformats.org/presentationml/2006/ole">
            <mc:AlternateContent xmlns:mc="http://schemas.openxmlformats.org/markup-compatibility/2006">
              <mc:Choice xmlns:v="urn:schemas-microsoft-com:vml" Requires="v">
                <p:oleObj spid="_x0000_s628842" name="Equation" r:id="rId11" imgW="1269449" imgH="380835" progId="Equation.DSMT4">
                  <p:embed/>
                </p:oleObj>
              </mc:Choice>
              <mc:Fallback>
                <p:oleObj name="Equation" r:id="rId11" imgW="1269449" imgH="380835" progId="Equation.DSMT4">
                  <p:embed/>
                  <p:pic>
                    <p:nvPicPr>
                      <p:cNvPr id="0" name="Picture 8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70550" y="5316538"/>
                        <a:ext cx="2335213" cy="704850"/>
                      </a:xfrm>
                      <a:prstGeom prst="rect">
                        <a:avLst/>
                      </a:prstGeom>
                      <a:solidFill>
                        <a:schemeClr val="bg1"/>
                      </a:solidFill>
                    </p:spPr>
                  </p:pic>
                </p:oleObj>
              </mc:Fallback>
            </mc:AlternateContent>
          </a:graphicData>
        </a:graphic>
      </p:graphicFrame>
      <p:cxnSp>
        <p:nvCxnSpPr>
          <p:cNvPr id="38" name="Connecteur droit avec flèche 37"/>
          <p:cNvCxnSpPr/>
          <p:nvPr/>
        </p:nvCxnSpPr>
        <p:spPr>
          <a:xfrm flipV="1">
            <a:off x="3809995" y="2967883"/>
            <a:ext cx="1260000" cy="828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Connecteur droit avec flèche 38"/>
          <p:cNvCxnSpPr/>
          <p:nvPr/>
        </p:nvCxnSpPr>
        <p:spPr>
          <a:xfrm flipV="1">
            <a:off x="3812066" y="4333261"/>
            <a:ext cx="1260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Connecteur droit avec flèche 39"/>
          <p:cNvCxnSpPr/>
          <p:nvPr/>
        </p:nvCxnSpPr>
        <p:spPr>
          <a:xfrm>
            <a:off x="3818180" y="4833248"/>
            <a:ext cx="1260000" cy="828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90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0-#ppt_w/2"/>
                                          </p:val>
                                        </p:tav>
                                        <p:tav tm="100000">
                                          <p:val>
                                            <p:strVal val="#ppt_x"/>
                                          </p:val>
                                        </p:tav>
                                      </p:tavLst>
                                    </p:anim>
                                    <p:anim calcmode="lin" valueType="num">
                                      <p:cBhvr additive="base">
                                        <p:cTn id="8" dur="10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503813"/>
                                        </p:tgtEl>
                                        <p:attrNameLst>
                                          <p:attrName>style.visibility</p:attrName>
                                        </p:attrNameLst>
                                      </p:cBhvr>
                                      <p:to>
                                        <p:strVal val="visible"/>
                                      </p:to>
                                    </p:set>
                                    <p:animEffect transition="in" filter="diamond(in)">
                                      <p:cBhvr>
                                        <p:cTn id="13" dur="1000"/>
                                        <p:tgtEl>
                                          <p:spTgt spid="50381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1000" fill="hold"/>
                                        <p:tgtEl>
                                          <p:spTgt spid="25"/>
                                        </p:tgtEl>
                                        <p:attrNameLst>
                                          <p:attrName>ppt_x</p:attrName>
                                        </p:attrNameLst>
                                      </p:cBhvr>
                                      <p:tavLst>
                                        <p:tav tm="0">
                                          <p:val>
                                            <p:strVal val="0-#ppt_w/2"/>
                                          </p:val>
                                        </p:tav>
                                        <p:tav tm="100000">
                                          <p:val>
                                            <p:strVal val="#ppt_x"/>
                                          </p:val>
                                        </p:tav>
                                      </p:tavLst>
                                    </p:anim>
                                    <p:anim calcmode="lin" valueType="num">
                                      <p:cBhvr additive="base">
                                        <p:cTn id="19" dur="10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diamond(in)">
                                      <p:cBhvr>
                                        <p:cTn id="24" dur="10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diamond(in)">
                                      <p:cBhvr>
                                        <p:cTn id="29" dur="500"/>
                                        <p:tgtEl>
                                          <p:spTgt spid="38"/>
                                        </p:tgtEl>
                                      </p:cBhvr>
                                    </p:animEffect>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diamond(in)">
                                      <p:cBhvr>
                                        <p:cTn id="34" dur="10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ntr" presetSubtype="16"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diamond(in)">
                                      <p:cBhvr>
                                        <p:cTn id="39" dur="500"/>
                                        <p:tgtEl>
                                          <p:spTgt spid="39"/>
                                        </p:tgtEl>
                                      </p:cBhvr>
                                    </p:animEffect>
                                  </p:childTnLst>
                                </p:cTn>
                              </p:par>
                            </p:childTnLst>
                          </p:cTn>
                        </p:par>
                      </p:childTnLst>
                    </p:cTn>
                  </p:par>
                  <p:par>
                    <p:cTn id="40" fill="hold">
                      <p:stCondLst>
                        <p:cond delay="indefinite"/>
                      </p:stCondLst>
                      <p:childTnLst>
                        <p:par>
                          <p:cTn id="41" fill="hold">
                            <p:stCondLst>
                              <p:cond delay="0"/>
                            </p:stCondLst>
                            <p:childTnLst>
                              <p:par>
                                <p:cTn id="42" presetID="8" presetClass="entr" presetSubtype="16" fill="hold"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diamond(in)">
                                      <p:cBhvr>
                                        <p:cTn id="44" dur="10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8" presetClass="entr" presetSubtype="16" fill="hold" nodeType="click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diamond(in)">
                                      <p:cBhvr>
                                        <p:cTn id="49" dur="500"/>
                                        <p:tgtEl>
                                          <p:spTgt spid="40"/>
                                        </p:tgtEl>
                                      </p:cBhvr>
                                    </p:animEffect>
                                  </p:childTnLst>
                                </p:cTn>
                              </p:par>
                            </p:childTnLst>
                          </p:cTn>
                        </p:par>
                      </p:childTnLst>
                    </p:cTn>
                  </p:par>
                  <p:par>
                    <p:cTn id="50" fill="hold">
                      <p:stCondLst>
                        <p:cond delay="indefinite"/>
                      </p:stCondLst>
                      <p:childTnLst>
                        <p:par>
                          <p:cTn id="51" fill="hold">
                            <p:stCondLst>
                              <p:cond delay="0"/>
                            </p:stCondLst>
                            <p:childTnLst>
                              <p:par>
                                <p:cTn id="52" presetID="8" presetClass="entr" presetSubtype="16" fill="hold" nodeType="click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diamond(in)">
                                      <p:cBhvr>
                                        <p:cTn id="54"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p:cNvGrpSpPr/>
          <p:nvPr/>
        </p:nvGrpSpPr>
        <p:grpSpPr>
          <a:xfrm>
            <a:off x="2483768" y="285728"/>
            <a:ext cx="5512455" cy="4566655"/>
            <a:chOff x="4110972" y="1700213"/>
            <a:chExt cx="5512455" cy="4566655"/>
          </a:xfrm>
        </p:grpSpPr>
        <p:grpSp>
          <p:nvGrpSpPr>
            <p:cNvPr id="3" name="Group 53"/>
            <p:cNvGrpSpPr>
              <a:grpSpLocks/>
            </p:cNvGrpSpPr>
            <p:nvPr/>
          </p:nvGrpSpPr>
          <p:grpSpPr bwMode="auto">
            <a:xfrm>
              <a:off x="4427538" y="1700213"/>
              <a:ext cx="5195889" cy="4295776"/>
              <a:chOff x="2789" y="1071"/>
              <a:chExt cx="3273" cy="2706"/>
            </a:xfrm>
          </p:grpSpPr>
          <p:grpSp>
            <p:nvGrpSpPr>
              <p:cNvPr id="13" name="Group 38"/>
              <p:cNvGrpSpPr>
                <a:grpSpLocks/>
              </p:cNvGrpSpPr>
              <p:nvPr/>
            </p:nvGrpSpPr>
            <p:grpSpPr bwMode="auto">
              <a:xfrm>
                <a:off x="2994" y="1317"/>
                <a:ext cx="2722" cy="2404"/>
                <a:chOff x="2880" y="1181"/>
                <a:chExt cx="2722" cy="2404"/>
              </a:xfrm>
            </p:grpSpPr>
            <p:sp>
              <p:nvSpPr>
                <p:cNvPr id="16" name="Line 39"/>
                <p:cNvSpPr>
                  <a:spLocks noChangeShapeType="1"/>
                </p:cNvSpPr>
                <p:nvPr/>
              </p:nvSpPr>
              <p:spPr bwMode="auto">
                <a:xfrm flipV="1">
                  <a:off x="2925" y="1181"/>
                  <a:ext cx="0" cy="2404"/>
                </a:xfrm>
                <a:prstGeom prst="line">
                  <a:avLst/>
                </a:prstGeom>
                <a:noFill/>
                <a:ln w="19050">
                  <a:solidFill>
                    <a:schemeClr val="tx1"/>
                  </a:solidFill>
                  <a:round/>
                  <a:headEnd type="none" w="med" len="med"/>
                  <a:tailEnd type="arrow" w="med" len="med"/>
                </a:ln>
                <a:effectLst/>
              </p:spPr>
              <p:txBody>
                <a:bodyPr wrap="none" anchor="ctr"/>
                <a:lstStyle/>
                <a:p>
                  <a:endParaRPr lang="fr-FR" sz="2200">
                    <a:latin typeface="Times New Roman" pitchFamily="18" charset="0"/>
                    <a:cs typeface="Times New Roman" pitchFamily="18" charset="0"/>
                  </a:endParaRPr>
                </a:p>
              </p:txBody>
            </p:sp>
            <p:sp>
              <p:nvSpPr>
                <p:cNvPr id="17" name="Line 40"/>
                <p:cNvSpPr>
                  <a:spLocks noChangeShapeType="1"/>
                </p:cNvSpPr>
                <p:nvPr/>
              </p:nvSpPr>
              <p:spPr bwMode="auto">
                <a:xfrm>
                  <a:off x="2880" y="3521"/>
                  <a:ext cx="2722" cy="0"/>
                </a:xfrm>
                <a:prstGeom prst="line">
                  <a:avLst/>
                </a:prstGeom>
                <a:noFill/>
                <a:ln w="19050">
                  <a:solidFill>
                    <a:schemeClr val="tx1"/>
                  </a:solidFill>
                  <a:round/>
                  <a:headEnd type="none" w="med" len="med"/>
                  <a:tailEnd type="arrow" w="med" len="med"/>
                </a:ln>
                <a:effectLst/>
              </p:spPr>
              <p:txBody>
                <a:bodyPr wrap="none" anchor="ctr"/>
                <a:lstStyle/>
                <a:p>
                  <a:endParaRPr lang="fr-FR" sz="2200">
                    <a:latin typeface="Times New Roman" pitchFamily="18" charset="0"/>
                    <a:cs typeface="Times New Roman" pitchFamily="18" charset="0"/>
                  </a:endParaRPr>
                </a:p>
              </p:txBody>
            </p:sp>
          </p:grpSp>
          <p:sp>
            <p:nvSpPr>
              <p:cNvPr id="14" name="Text Box 41"/>
              <p:cNvSpPr txBox="1">
                <a:spLocks noChangeArrowheads="1"/>
              </p:cNvSpPr>
              <p:nvPr/>
            </p:nvSpPr>
            <p:spPr bwMode="auto">
              <a:xfrm>
                <a:off x="2789" y="1071"/>
                <a:ext cx="408" cy="271"/>
              </a:xfrm>
              <a:prstGeom prst="rect">
                <a:avLst/>
              </a:prstGeom>
              <a:noFill/>
              <a:ln w="9525">
                <a:noFill/>
                <a:miter lim="800000"/>
                <a:headEnd/>
                <a:tailEnd/>
              </a:ln>
              <a:effectLst/>
            </p:spPr>
            <p:txBody>
              <a:bodyPr>
                <a:spAutoFit/>
              </a:bodyPr>
              <a:lstStyle/>
              <a:p>
                <a:pPr>
                  <a:spcBef>
                    <a:spcPct val="50000"/>
                  </a:spcBef>
                </a:pPr>
                <a:r>
                  <a:rPr lang="fr-FR" sz="2200" b="1" dirty="0">
                    <a:latin typeface="Times New Roman" pitchFamily="18" charset="0"/>
                    <a:cs typeface="Times New Roman" pitchFamily="18" charset="0"/>
                  </a:rPr>
                  <a:t>n</a:t>
                </a:r>
              </a:p>
            </p:txBody>
          </p:sp>
          <p:sp>
            <p:nvSpPr>
              <p:cNvPr id="15" name="Text Box 42"/>
              <p:cNvSpPr txBox="1">
                <a:spLocks noChangeArrowheads="1"/>
              </p:cNvSpPr>
              <p:nvPr/>
            </p:nvSpPr>
            <p:spPr bwMode="auto">
              <a:xfrm>
                <a:off x="5745" y="3506"/>
                <a:ext cx="317" cy="271"/>
              </a:xfrm>
              <a:prstGeom prst="rect">
                <a:avLst/>
              </a:prstGeom>
              <a:noFill/>
              <a:ln w="9525">
                <a:noFill/>
                <a:miter lim="800000"/>
                <a:headEnd/>
                <a:tailEnd/>
              </a:ln>
              <a:effectLst/>
            </p:spPr>
            <p:txBody>
              <a:bodyPr>
                <a:spAutoFit/>
              </a:bodyPr>
              <a:lstStyle/>
              <a:p>
                <a:pPr>
                  <a:spcBef>
                    <a:spcPct val="50000"/>
                  </a:spcBef>
                </a:pPr>
                <a:r>
                  <a:rPr lang="fr-FR" sz="2200" b="1" dirty="0">
                    <a:latin typeface="Times New Roman" pitchFamily="18" charset="0"/>
                    <a:cs typeface="Times New Roman" pitchFamily="18" charset="0"/>
                  </a:rPr>
                  <a:t>I</a:t>
                </a:r>
              </a:p>
            </p:txBody>
          </p:sp>
        </p:grpSp>
        <p:sp>
          <p:nvSpPr>
            <p:cNvPr id="4" name="Text Box 43"/>
            <p:cNvSpPr txBox="1">
              <a:spLocks noChangeArrowheads="1"/>
            </p:cNvSpPr>
            <p:nvPr/>
          </p:nvSpPr>
          <p:spPr bwMode="auto">
            <a:xfrm>
              <a:off x="6515572" y="2852911"/>
              <a:ext cx="2275945" cy="477054"/>
            </a:xfrm>
            <a:prstGeom prst="rect">
              <a:avLst/>
            </a:prstGeom>
            <a:noFill/>
            <a:ln w="9525">
              <a:noFill/>
              <a:miter lim="800000"/>
              <a:headEnd/>
              <a:tailEnd/>
            </a:ln>
            <a:effectLst/>
          </p:spPr>
          <p:txBody>
            <a:bodyPr wrap="square">
              <a:spAutoFit/>
            </a:bodyPr>
            <a:lstStyle/>
            <a:p>
              <a:pPr>
                <a:spcBef>
                  <a:spcPct val="50000"/>
                </a:spcBef>
              </a:pPr>
              <a:r>
                <a:rPr lang="fr-FR" sz="2500" b="1" i="1" dirty="0">
                  <a:solidFill>
                    <a:srgbClr val="FF0000"/>
                  </a:solidFill>
                  <a:latin typeface="Euclid" pitchFamily="18" charset="0"/>
                  <a:cs typeface="Times New Roman" pitchFamily="18" charset="0"/>
                </a:rPr>
                <a:t>n = f (I)</a:t>
              </a:r>
            </a:p>
          </p:txBody>
        </p:sp>
        <p:sp>
          <p:nvSpPr>
            <p:cNvPr id="5" name="Freeform 44"/>
            <p:cNvSpPr>
              <a:spLocks/>
            </p:cNvSpPr>
            <p:nvPr/>
          </p:nvSpPr>
          <p:spPr bwMode="auto">
            <a:xfrm>
              <a:off x="5263100" y="2038151"/>
              <a:ext cx="3600400" cy="3168353"/>
            </a:xfrm>
            <a:custGeom>
              <a:avLst/>
              <a:gdLst/>
              <a:ahLst/>
              <a:cxnLst>
                <a:cxn ang="0">
                  <a:pos x="0" y="0"/>
                </a:cxn>
                <a:cxn ang="0">
                  <a:pos x="591" y="1933"/>
                </a:cxn>
                <a:cxn ang="0">
                  <a:pos x="2387" y="2478"/>
                </a:cxn>
              </a:cxnLst>
              <a:rect l="0" t="0" r="r" b="b"/>
              <a:pathLst>
                <a:path w="2387" h="2478">
                  <a:moveTo>
                    <a:pt x="0" y="0"/>
                  </a:moveTo>
                  <a:cubicBezTo>
                    <a:pt x="99" y="322"/>
                    <a:pt x="193" y="1520"/>
                    <a:pt x="591" y="1933"/>
                  </a:cubicBezTo>
                  <a:cubicBezTo>
                    <a:pt x="989" y="2346"/>
                    <a:pt x="2013" y="2365"/>
                    <a:pt x="2387" y="2478"/>
                  </a:cubicBezTo>
                </a:path>
              </a:pathLst>
            </a:custGeom>
            <a:noFill/>
            <a:ln w="57150" cap="flat" cmpd="sng">
              <a:solidFill>
                <a:srgbClr val="FF0000"/>
              </a:solidFill>
              <a:prstDash val="solid"/>
              <a:round/>
              <a:headEnd/>
              <a:tailEnd/>
            </a:ln>
            <a:effectLst/>
          </p:spPr>
          <p:txBody>
            <a:bodyPr wrap="none" anchor="ctr"/>
            <a:lstStyle/>
            <a:p>
              <a:endParaRPr lang="fr-FR" sz="2200">
                <a:latin typeface="Times New Roman" pitchFamily="18" charset="0"/>
                <a:cs typeface="Times New Roman" pitchFamily="18" charset="0"/>
              </a:endParaRPr>
            </a:p>
          </p:txBody>
        </p:sp>
        <p:sp>
          <p:nvSpPr>
            <p:cNvPr id="6" name="Text Box 45"/>
            <p:cNvSpPr txBox="1">
              <a:spLocks noChangeArrowheads="1"/>
            </p:cNvSpPr>
            <p:nvPr/>
          </p:nvSpPr>
          <p:spPr bwMode="auto">
            <a:xfrm>
              <a:off x="4110972" y="2492896"/>
              <a:ext cx="863600" cy="430887"/>
            </a:xfrm>
            <a:prstGeom prst="rect">
              <a:avLst/>
            </a:prstGeom>
            <a:noFill/>
            <a:ln w="9525">
              <a:noFill/>
              <a:miter lim="800000"/>
              <a:headEnd/>
              <a:tailEnd/>
            </a:ln>
            <a:effectLst/>
          </p:spPr>
          <p:txBody>
            <a:bodyPr>
              <a:spAutoFit/>
            </a:bodyPr>
            <a:lstStyle/>
            <a:p>
              <a:pPr>
                <a:spcBef>
                  <a:spcPct val="50000"/>
                </a:spcBef>
              </a:pPr>
              <a:r>
                <a:rPr lang="fr-FR" sz="2200" b="1" dirty="0" err="1">
                  <a:solidFill>
                    <a:srgbClr val="FF0000"/>
                  </a:solidFill>
                  <a:latin typeface="Times New Roman" pitchFamily="18" charset="0"/>
                  <a:cs typeface="Times New Roman" pitchFamily="18" charset="0"/>
                </a:rPr>
                <a:t>n</a:t>
              </a:r>
              <a:r>
                <a:rPr lang="fr-FR" sz="2200" b="1" i="1" baseline="-25000" dirty="0" err="1">
                  <a:solidFill>
                    <a:srgbClr val="FF0000"/>
                  </a:solidFill>
                  <a:latin typeface="Times New Roman" pitchFamily="18" charset="0"/>
                  <a:cs typeface="Times New Roman" pitchFamily="18" charset="0"/>
                </a:rPr>
                <a:t>max</a:t>
              </a:r>
              <a:endParaRPr lang="fr-FR" sz="2200" b="1" i="1" baseline="-25000" dirty="0">
                <a:solidFill>
                  <a:srgbClr val="FF0000"/>
                </a:solidFill>
                <a:latin typeface="Times New Roman" pitchFamily="18" charset="0"/>
                <a:cs typeface="Times New Roman" pitchFamily="18" charset="0"/>
              </a:endParaRPr>
            </a:p>
          </p:txBody>
        </p:sp>
        <p:sp>
          <p:nvSpPr>
            <p:cNvPr id="7" name="Line 46"/>
            <p:cNvSpPr>
              <a:spLocks noChangeShapeType="1"/>
            </p:cNvSpPr>
            <p:nvPr/>
          </p:nvSpPr>
          <p:spPr bwMode="auto">
            <a:xfrm>
              <a:off x="4859338" y="2708275"/>
              <a:ext cx="540000" cy="0"/>
            </a:xfrm>
            <a:prstGeom prst="line">
              <a:avLst/>
            </a:prstGeom>
            <a:noFill/>
            <a:ln w="38100">
              <a:solidFill>
                <a:schemeClr val="tx1"/>
              </a:solidFill>
              <a:prstDash val="sysDash"/>
              <a:round/>
              <a:headEnd/>
              <a:tailEnd/>
            </a:ln>
            <a:effectLst/>
          </p:spPr>
          <p:txBody>
            <a:bodyPr wrap="none" anchor="ctr"/>
            <a:lstStyle/>
            <a:p>
              <a:endParaRPr lang="fr-FR" sz="2200">
                <a:latin typeface="Times New Roman" pitchFamily="18" charset="0"/>
                <a:cs typeface="Times New Roman" pitchFamily="18" charset="0"/>
              </a:endParaRPr>
            </a:p>
          </p:txBody>
        </p:sp>
        <p:sp>
          <p:nvSpPr>
            <p:cNvPr id="8" name="Line 47"/>
            <p:cNvSpPr>
              <a:spLocks noChangeShapeType="1"/>
            </p:cNvSpPr>
            <p:nvPr/>
          </p:nvSpPr>
          <p:spPr bwMode="auto">
            <a:xfrm flipV="1">
              <a:off x="5066375" y="2146616"/>
              <a:ext cx="0" cy="3672000"/>
            </a:xfrm>
            <a:prstGeom prst="line">
              <a:avLst/>
            </a:prstGeom>
            <a:noFill/>
            <a:ln w="38100">
              <a:solidFill>
                <a:schemeClr val="tx1"/>
              </a:solidFill>
              <a:prstDash val="sysDash"/>
              <a:round/>
              <a:headEnd/>
              <a:tailEnd/>
            </a:ln>
            <a:effectLst/>
          </p:spPr>
          <p:txBody>
            <a:bodyPr wrap="none" anchor="ctr"/>
            <a:lstStyle/>
            <a:p>
              <a:endParaRPr lang="fr-FR" sz="2200">
                <a:latin typeface="Times New Roman" pitchFamily="18" charset="0"/>
                <a:cs typeface="Times New Roman" pitchFamily="18" charset="0"/>
              </a:endParaRPr>
            </a:p>
          </p:txBody>
        </p:sp>
        <p:sp>
          <p:nvSpPr>
            <p:cNvPr id="9" name="Text Box 49"/>
            <p:cNvSpPr txBox="1">
              <a:spLocks noChangeArrowheads="1"/>
            </p:cNvSpPr>
            <p:nvPr/>
          </p:nvSpPr>
          <p:spPr bwMode="auto">
            <a:xfrm>
              <a:off x="4893180" y="5822333"/>
              <a:ext cx="863600" cy="430887"/>
            </a:xfrm>
            <a:prstGeom prst="rect">
              <a:avLst/>
            </a:prstGeom>
            <a:noFill/>
            <a:ln w="9525">
              <a:noFill/>
              <a:miter lim="800000"/>
              <a:headEnd/>
              <a:tailEnd/>
            </a:ln>
            <a:effectLst/>
          </p:spPr>
          <p:txBody>
            <a:bodyPr>
              <a:spAutoFit/>
            </a:bodyPr>
            <a:lstStyle/>
            <a:p>
              <a:pPr>
                <a:spcBef>
                  <a:spcPct val="50000"/>
                </a:spcBef>
              </a:pPr>
              <a:r>
                <a:rPr lang="fr-FR" sz="2200" b="1" dirty="0">
                  <a:solidFill>
                    <a:srgbClr val="FF0000"/>
                  </a:solidFill>
                  <a:latin typeface="Times New Roman" pitchFamily="18" charset="0"/>
                  <a:cs typeface="Times New Roman" pitchFamily="18" charset="0"/>
                </a:rPr>
                <a:t>I</a:t>
              </a:r>
              <a:r>
                <a:rPr lang="fr-FR" sz="2200" b="1" i="1" baseline="-25000" dirty="0">
                  <a:solidFill>
                    <a:srgbClr val="FF0000"/>
                  </a:solidFill>
                  <a:latin typeface="Times New Roman" pitchFamily="18" charset="0"/>
                  <a:cs typeface="Times New Roman" pitchFamily="18" charset="0"/>
                </a:rPr>
                <a:t>0</a:t>
              </a:r>
            </a:p>
          </p:txBody>
        </p:sp>
        <p:sp>
          <p:nvSpPr>
            <p:cNvPr id="10" name="Line 51"/>
            <p:cNvSpPr>
              <a:spLocks noChangeShapeType="1"/>
            </p:cNvSpPr>
            <p:nvPr/>
          </p:nvSpPr>
          <p:spPr bwMode="auto">
            <a:xfrm flipH="1" flipV="1">
              <a:off x="8287436" y="5134608"/>
              <a:ext cx="0" cy="684000"/>
            </a:xfrm>
            <a:prstGeom prst="line">
              <a:avLst/>
            </a:prstGeom>
            <a:noFill/>
            <a:ln w="38100">
              <a:solidFill>
                <a:schemeClr val="tx1"/>
              </a:solidFill>
              <a:prstDash val="sysDash"/>
              <a:round/>
              <a:headEnd/>
              <a:tailEnd/>
            </a:ln>
            <a:effectLst/>
          </p:spPr>
          <p:txBody>
            <a:bodyPr wrap="none" anchor="ctr"/>
            <a:lstStyle/>
            <a:p>
              <a:endParaRPr lang="fr-FR" sz="2200">
                <a:latin typeface="Times New Roman" pitchFamily="18" charset="0"/>
                <a:cs typeface="Times New Roman" pitchFamily="18" charset="0"/>
              </a:endParaRPr>
            </a:p>
          </p:txBody>
        </p:sp>
        <p:sp>
          <p:nvSpPr>
            <p:cNvPr id="11" name="Text Box 52"/>
            <p:cNvSpPr txBox="1">
              <a:spLocks noChangeArrowheads="1"/>
            </p:cNvSpPr>
            <p:nvPr/>
          </p:nvSpPr>
          <p:spPr bwMode="auto">
            <a:xfrm>
              <a:off x="8062537" y="5835981"/>
              <a:ext cx="863600" cy="430887"/>
            </a:xfrm>
            <a:prstGeom prst="rect">
              <a:avLst/>
            </a:prstGeom>
            <a:noFill/>
            <a:ln w="9525">
              <a:noFill/>
              <a:miter lim="800000"/>
              <a:headEnd/>
              <a:tailEnd/>
            </a:ln>
            <a:effectLst/>
          </p:spPr>
          <p:txBody>
            <a:bodyPr>
              <a:spAutoFit/>
            </a:bodyPr>
            <a:lstStyle/>
            <a:p>
              <a:pPr>
                <a:spcBef>
                  <a:spcPct val="50000"/>
                </a:spcBef>
              </a:pPr>
              <a:r>
                <a:rPr lang="fr-FR" sz="2200" b="1" dirty="0">
                  <a:solidFill>
                    <a:srgbClr val="FF0000"/>
                  </a:solidFill>
                  <a:latin typeface="Times New Roman" pitchFamily="18" charset="0"/>
                  <a:cs typeface="Times New Roman" pitchFamily="18" charset="0"/>
                </a:rPr>
                <a:t>I</a:t>
              </a:r>
              <a:r>
                <a:rPr lang="fr-FR" sz="2200" b="1" i="1" baseline="-25000" dirty="0">
                  <a:solidFill>
                    <a:srgbClr val="FF0000"/>
                  </a:solidFill>
                  <a:latin typeface="Times New Roman" pitchFamily="18" charset="0"/>
                  <a:cs typeface="Times New Roman" pitchFamily="18" charset="0"/>
                </a:rPr>
                <a:t>max</a:t>
              </a:r>
            </a:p>
          </p:txBody>
        </p:sp>
        <p:sp>
          <p:nvSpPr>
            <p:cNvPr id="12" name="Text Box 54"/>
            <p:cNvSpPr txBox="1">
              <a:spLocks noChangeArrowheads="1"/>
            </p:cNvSpPr>
            <p:nvPr/>
          </p:nvSpPr>
          <p:spPr bwMode="auto">
            <a:xfrm>
              <a:off x="6631252" y="3262288"/>
              <a:ext cx="1800225" cy="430887"/>
            </a:xfrm>
            <a:prstGeom prst="rect">
              <a:avLst/>
            </a:prstGeom>
            <a:noFill/>
            <a:ln w="9525">
              <a:noFill/>
              <a:miter lim="800000"/>
              <a:headEnd/>
              <a:tailEnd/>
            </a:ln>
            <a:effectLst/>
          </p:spPr>
          <p:txBody>
            <a:bodyPr>
              <a:spAutoFit/>
            </a:bodyPr>
            <a:lstStyle/>
            <a:p>
              <a:pPr>
                <a:spcBef>
                  <a:spcPct val="50000"/>
                </a:spcBef>
              </a:pPr>
              <a:r>
                <a:rPr lang="fr-FR" sz="2200" dirty="0">
                  <a:latin typeface="Times New Roman" pitchFamily="18" charset="0"/>
                  <a:cs typeface="Times New Roman" pitchFamily="18" charset="0"/>
                </a:rPr>
                <a:t>à U = </a:t>
              </a:r>
              <a:r>
                <a:rPr lang="fr-FR" sz="2200" dirty="0" err="1">
                  <a:latin typeface="Times New Roman" pitchFamily="18" charset="0"/>
                  <a:cs typeface="Times New Roman" pitchFamily="18" charset="0"/>
                </a:rPr>
                <a:t>Cte</a:t>
              </a:r>
              <a:endParaRPr lang="fr-FR" sz="2200" dirty="0">
                <a:latin typeface="Times New Roman" pitchFamily="18" charset="0"/>
                <a:cs typeface="Times New Roman" pitchFamily="18" charset="0"/>
              </a:endParaRPr>
            </a:p>
          </p:txBody>
        </p:sp>
      </p:grpSp>
      <p:sp>
        <p:nvSpPr>
          <p:cNvPr id="18" name="Text Box 42"/>
          <p:cNvSpPr txBox="1">
            <a:spLocks noChangeArrowheads="1"/>
          </p:cNvSpPr>
          <p:nvPr/>
        </p:nvSpPr>
        <p:spPr bwMode="auto">
          <a:xfrm>
            <a:off x="928662" y="5278623"/>
            <a:ext cx="7715304" cy="507831"/>
          </a:xfrm>
          <a:prstGeom prst="rect">
            <a:avLst/>
          </a:prstGeom>
          <a:solidFill>
            <a:srgbClr val="FFFF99"/>
          </a:solidFill>
          <a:ln w="28575">
            <a:solidFill>
              <a:srgbClr val="0000FF"/>
            </a:solidFill>
            <a:miter lim="800000"/>
            <a:headEnd/>
            <a:tailEnd/>
          </a:ln>
          <a:effectLst/>
        </p:spPr>
        <p:txBody>
          <a:bodyPr wrap="square">
            <a:spAutoFit/>
          </a:bodyPr>
          <a:lstStyle/>
          <a:p>
            <a:pPr>
              <a:lnSpc>
                <a:spcPct val="150000"/>
              </a:lnSpc>
              <a:spcBef>
                <a:spcPct val="50000"/>
              </a:spcBef>
            </a:pPr>
            <a:r>
              <a:rPr lang="fr-FR" b="1" u="sng" dirty="0">
                <a:solidFill>
                  <a:srgbClr val="FF0000"/>
                </a:solidFill>
              </a:rPr>
              <a:t>Conclusion:</a:t>
            </a:r>
            <a:r>
              <a:rPr lang="fr-FR" dirty="0">
                <a:solidFill>
                  <a:srgbClr val="009900"/>
                </a:solidFill>
              </a:rPr>
              <a:t>  </a:t>
            </a:r>
            <a:r>
              <a:rPr lang="fr-FR" b="1" dirty="0">
                <a:solidFill>
                  <a:srgbClr val="009900"/>
                </a:solidFill>
                <a:latin typeface="Times New Roman" pitchFamily="18" charset="0"/>
                <a:cs typeface="Times New Roman" pitchFamily="18" charset="0"/>
              </a:rPr>
              <a:t>Pour un moteur série; La vitesse varie beaucoup avec la charge.    </a:t>
            </a:r>
          </a:p>
        </p:txBody>
      </p:sp>
    </p:spTree>
    <p:extLst>
      <p:ext uri="{BB962C8B-B14F-4D97-AF65-F5344CB8AC3E}">
        <p14:creationId xmlns:p14="http://schemas.microsoft.com/office/powerpoint/2010/main" val="395815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000" fill="hold"/>
                                        <p:tgtEl>
                                          <p:spTgt spid="18"/>
                                        </p:tgtEl>
                                        <p:attrNameLst>
                                          <p:attrName>ppt_x</p:attrName>
                                        </p:attrNameLst>
                                      </p:cBhvr>
                                      <p:tavLst>
                                        <p:tav tm="0">
                                          <p:val>
                                            <p:strVal val="0-#ppt_w/2"/>
                                          </p:val>
                                        </p:tav>
                                        <p:tav tm="100000">
                                          <p:val>
                                            <p:strVal val="#ppt_x"/>
                                          </p:val>
                                        </p:tav>
                                      </p:tavLst>
                                    </p:anim>
                                    <p:anim calcmode="lin" valueType="num">
                                      <p:cBhvr additive="base">
                                        <p:cTn id="8" dur="10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2"/>
          <p:cNvSpPr txBox="1">
            <a:spLocks noChangeArrowheads="1"/>
          </p:cNvSpPr>
          <p:nvPr/>
        </p:nvSpPr>
        <p:spPr bwMode="auto">
          <a:xfrm>
            <a:off x="428596" y="782405"/>
            <a:ext cx="4857784" cy="369332"/>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En fonction de la charge, le couple s’écrit:</a:t>
            </a:r>
          </a:p>
        </p:txBody>
      </p:sp>
      <p:sp>
        <p:nvSpPr>
          <p:cNvPr id="22" name="Text Box 42"/>
          <p:cNvSpPr txBox="1">
            <a:spLocks noChangeArrowheads="1"/>
          </p:cNvSpPr>
          <p:nvPr/>
        </p:nvSpPr>
        <p:spPr bwMode="auto">
          <a:xfrm>
            <a:off x="428596" y="413073"/>
            <a:ext cx="7786742" cy="369332"/>
          </a:xfrm>
          <a:prstGeom prst="rect">
            <a:avLst/>
          </a:prstGeom>
          <a:noFill/>
          <a:ln w="9525">
            <a:noFill/>
            <a:miter lim="800000"/>
            <a:headEnd/>
            <a:tailEnd/>
          </a:ln>
          <a:effectLst/>
        </p:spPr>
        <p:txBody>
          <a:bodyPr wrap="square">
            <a:spAutoFit/>
          </a:bodyPr>
          <a:lstStyle/>
          <a:p>
            <a:pPr>
              <a:spcBef>
                <a:spcPct val="50000"/>
              </a:spcBef>
            </a:pPr>
            <a:r>
              <a:rPr lang="fr-FR" b="1" dirty="0">
                <a:solidFill>
                  <a:srgbClr val="009900"/>
                </a:solidFill>
              </a:rPr>
              <a:t>5.2. Caractéristique de couple: </a:t>
            </a:r>
            <a:r>
              <a:rPr lang="fr-FR" b="1" i="1" dirty="0">
                <a:solidFill>
                  <a:srgbClr val="FF0000"/>
                </a:solidFill>
                <a:latin typeface="Euclid" pitchFamily="18" charset="0"/>
                <a:sym typeface="Symbol"/>
              </a:rPr>
              <a:t></a:t>
            </a:r>
            <a:r>
              <a:rPr lang="fr-FR" b="1" i="1" baseline="-25000" dirty="0" err="1">
                <a:solidFill>
                  <a:srgbClr val="FF0000"/>
                </a:solidFill>
                <a:latin typeface="Euclid" pitchFamily="18" charset="0"/>
              </a:rPr>
              <a:t>em</a:t>
            </a:r>
            <a:r>
              <a:rPr lang="fr-FR" b="1" i="1" dirty="0">
                <a:solidFill>
                  <a:srgbClr val="FF0000"/>
                </a:solidFill>
                <a:latin typeface="Euclid" pitchFamily="18" charset="0"/>
              </a:rPr>
              <a:t>(I) à U constante</a:t>
            </a:r>
            <a:endParaRPr lang="fr-FR" b="1" dirty="0">
              <a:solidFill>
                <a:srgbClr val="FF0000"/>
              </a:solidFill>
              <a:latin typeface="Euclid" pitchFamily="18" charset="0"/>
              <a:cs typeface="Times New Roman" pitchFamily="18" charset="0"/>
            </a:endParaRPr>
          </a:p>
        </p:txBody>
      </p:sp>
      <p:graphicFrame>
        <p:nvGraphicFramePr>
          <p:cNvPr id="504840" name="Object 2"/>
          <p:cNvGraphicFramePr>
            <a:graphicFrameLocks noChangeAspect="1"/>
          </p:cNvGraphicFramePr>
          <p:nvPr/>
        </p:nvGraphicFramePr>
        <p:xfrm>
          <a:off x="2324100" y="1236663"/>
          <a:ext cx="1544638" cy="704850"/>
        </p:xfrm>
        <a:graphic>
          <a:graphicData uri="http://schemas.openxmlformats.org/presentationml/2006/ole">
            <mc:AlternateContent xmlns:mc="http://schemas.openxmlformats.org/markup-compatibility/2006">
              <mc:Choice xmlns:v="urn:schemas-microsoft-com:vml" Requires="v">
                <p:oleObj spid="_x0000_s629862" name="Equation" r:id="rId3" imgW="838200" imgH="381000" progId="Equation.DSMT4">
                  <p:embed/>
                </p:oleObj>
              </mc:Choice>
              <mc:Fallback>
                <p:oleObj name="Equation" r:id="rId3" imgW="838200" imgH="381000" progId="Equation.DSMT4">
                  <p:embed/>
                  <p:pic>
                    <p:nvPicPr>
                      <p:cNvPr id="0" name="Picture 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4100" y="1236663"/>
                        <a:ext cx="1544638" cy="704850"/>
                      </a:xfrm>
                      <a:prstGeom prst="rect">
                        <a:avLst/>
                      </a:prstGeom>
                      <a:solidFill>
                        <a:schemeClr val="bg1"/>
                      </a:solidFill>
                    </p:spPr>
                  </p:pic>
                </p:oleObj>
              </mc:Fallback>
            </mc:AlternateContent>
          </a:graphicData>
        </a:graphic>
      </p:graphicFrame>
      <p:sp>
        <p:nvSpPr>
          <p:cNvPr id="28" name="Text Box 42"/>
          <p:cNvSpPr txBox="1">
            <a:spLocks noChangeArrowheads="1"/>
          </p:cNvSpPr>
          <p:nvPr/>
        </p:nvSpPr>
        <p:spPr bwMode="auto">
          <a:xfrm>
            <a:off x="467544" y="1988840"/>
            <a:ext cx="8496944" cy="369332"/>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Selon la zone de variation de flux, la caractéristique de couple est de la forme: </a:t>
            </a:r>
          </a:p>
        </p:txBody>
      </p:sp>
      <p:graphicFrame>
        <p:nvGraphicFramePr>
          <p:cNvPr id="37" name="Object 7"/>
          <p:cNvGraphicFramePr>
            <a:graphicFrameLocks noChangeAspect="1"/>
          </p:cNvGraphicFramePr>
          <p:nvPr/>
        </p:nvGraphicFramePr>
        <p:xfrm>
          <a:off x="5264172" y="2565400"/>
          <a:ext cx="2451100" cy="704850"/>
        </p:xfrm>
        <a:graphic>
          <a:graphicData uri="http://schemas.openxmlformats.org/presentationml/2006/ole">
            <mc:AlternateContent xmlns:mc="http://schemas.openxmlformats.org/markup-compatibility/2006">
              <mc:Choice xmlns:v="urn:schemas-microsoft-com:vml" Requires="v">
                <p:oleObj spid="_x0000_s629863" name="Equation" r:id="rId5" imgW="1333500" imgH="381000" progId="Equation.DSMT4">
                  <p:embed/>
                </p:oleObj>
              </mc:Choice>
              <mc:Fallback>
                <p:oleObj name="Equation" r:id="rId5" imgW="1333500" imgH="381000" progId="Equation.DSMT4">
                  <p:embed/>
                  <p:pic>
                    <p:nvPicPr>
                      <p:cNvPr id="0" name="Picture 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4172" y="2565400"/>
                        <a:ext cx="2451100" cy="704850"/>
                      </a:xfrm>
                      <a:prstGeom prst="rect">
                        <a:avLst/>
                      </a:prstGeom>
                      <a:solidFill>
                        <a:schemeClr val="bg1"/>
                      </a:solidFill>
                    </p:spPr>
                  </p:pic>
                </p:oleObj>
              </mc:Fallback>
            </mc:AlternateContent>
          </a:graphicData>
        </a:graphic>
      </p:graphicFrame>
      <p:graphicFrame>
        <p:nvGraphicFramePr>
          <p:cNvPr id="38" name="Object 7"/>
          <p:cNvGraphicFramePr>
            <a:graphicFrameLocks noChangeAspect="1"/>
          </p:cNvGraphicFramePr>
          <p:nvPr/>
        </p:nvGraphicFramePr>
        <p:xfrm>
          <a:off x="5308600" y="3967163"/>
          <a:ext cx="1798638" cy="728662"/>
        </p:xfrm>
        <a:graphic>
          <a:graphicData uri="http://schemas.openxmlformats.org/presentationml/2006/ole">
            <mc:AlternateContent xmlns:mc="http://schemas.openxmlformats.org/markup-compatibility/2006">
              <mc:Choice xmlns:v="urn:schemas-microsoft-com:vml" Requires="v">
                <p:oleObj spid="_x0000_s629864" name="Equation" r:id="rId7" imgW="977476" imgH="393529" progId="Equation.DSMT4">
                  <p:embed/>
                </p:oleObj>
              </mc:Choice>
              <mc:Fallback>
                <p:oleObj name="Equation" r:id="rId7" imgW="977476" imgH="393529" progId="Equation.DSMT4">
                  <p:embed/>
                  <p:pic>
                    <p:nvPicPr>
                      <p:cNvPr id="0" name="Picture 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08600" y="3967163"/>
                        <a:ext cx="1798638" cy="728662"/>
                      </a:xfrm>
                      <a:prstGeom prst="rect">
                        <a:avLst/>
                      </a:prstGeom>
                      <a:solidFill>
                        <a:schemeClr val="bg1"/>
                      </a:solidFill>
                    </p:spPr>
                  </p:pic>
                </p:oleObj>
              </mc:Fallback>
            </mc:AlternateContent>
          </a:graphicData>
        </a:graphic>
      </p:graphicFrame>
      <p:graphicFrame>
        <p:nvGraphicFramePr>
          <p:cNvPr id="41" name="Object 7"/>
          <p:cNvGraphicFramePr>
            <a:graphicFrameLocks noChangeAspect="1"/>
          </p:cNvGraphicFramePr>
          <p:nvPr/>
        </p:nvGraphicFramePr>
        <p:xfrm>
          <a:off x="5357818" y="5316538"/>
          <a:ext cx="2547938" cy="704850"/>
        </p:xfrm>
        <a:graphic>
          <a:graphicData uri="http://schemas.openxmlformats.org/presentationml/2006/ole">
            <mc:AlternateContent xmlns:mc="http://schemas.openxmlformats.org/markup-compatibility/2006">
              <mc:Choice xmlns:v="urn:schemas-microsoft-com:vml" Requires="v">
                <p:oleObj spid="_x0000_s629865" name="Equation" r:id="rId9" imgW="1384300" imgH="381000" progId="Equation.DSMT4">
                  <p:embed/>
                </p:oleObj>
              </mc:Choice>
              <mc:Fallback>
                <p:oleObj name="Equation" r:id="rId9" imgW="1384300" imgH="381000" progId="Equation.DSMT4">
                  <p:embed/>
                  <p:pic>
                    <p:nvPicPr>
                      <p:cNvPr id="0" name="Picture 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57818" y="5316538"/>
                        <a:ext cx="2547938" cy="704850"/>
                      </a:xfrm>
                      <a:prstGeom prst="rect">
                        <a:avLst/>
                      </a:prstGeom>
                      <a:solidFill>
                        <a:schemeClr val="bg1"/>
                      </a:solidFill>
                    </p:spPr>
                  </p:pic>
                </p:oleObj>
              </mc:Fallback>
            </mc:AlternateContent>
          </a:graphicData>
        </a:graphic>
      </p:graphicFrame>
      <p:cxnSp>
        <p:nvCxnSpPr>
          <p:cNvPr id="42" name="Connecteur droit avec flèche 41"/>
          <p:cNvCxnSpPr/>
          <p:nvPr/>
        </p:nvCxnSpPr>
        <p:spPr>
          <a:xfrm flipV="1">
            <a:off x="3769447" y="2996458"/>
            <a:ext cx="1260000" cy="828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Connecteur droit avec flèche 42"/>
          <p:cNvCxnSpPr/>
          <p:nvPr/>
        </p:nvCxnSpPr>
        <p:spPr>
          <a:xfrm flipV="1">
            <a:off x="3766264" y="4333261"/>
            <a:ext cx="1260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p:nvPr/>
        </p:nvCxnSpPr>
        <p:spPr>
          <a:xfrm>
            <a:off x="3780080" y="4833248"/>
            <a:ext cx="1260000" cy="828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29420" name="Object 12"/>
          <p:cNvGraphicFramePr>
            <a:graphicFrameLocks noChangeAspect="1"/>
          </p:cNvGraphicFramePr>
          <p:nvPr/>
        </p:nvGraphicFramePr>
        <p:xfrm>
          <a:off x="709613" y="3527425"/>
          <a:ext cx="3108325" cy="1557338"/>
        </p:xfrm>
        <a:graphic>
          <a:graphicData uri="http://schemas.openxmlformats.org/presentationml/2006/ole">
            <mc:AlternateContent xmlns:mc="http://schemas.openxmlformats.org/markup-compatibility/2006">
              <mc:Choice xmlns:v="urn:schemas-microsoft-com:vml" Requires="v">
                <p:oleObj spid="_x0000_s629866" name="Equation" r:id="rId11" imgW="1688367" imgH="863225" progId="Equation.DSMT4">
                  <p:embed/>
                </p:oleObj>
              </mc:Choice>
              <mc:Fallback>
                <p:oleObj name="Equation" r:id="rId11" imgW="1688367" imgH="863225" progId="Equation.DSMT4">
                  <p:embed/>
                  <p:pic>
                    <p:nvPicPr>
                      <p:cNvPr id="0" name="Picture 8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9613" y="3527425"/>
                        <a:ext cx="3108325" cy="1557338"/>
                      </a:xfrm>
                      <a:prstGeom prst="rect">
                        <a:avLst/>
                      </a:prstGeom>
                      <a:solidFill>
                        <a:schemeClr val="tx2"/>
                      </a:solidFill>
                    </p:spPr>
                  </p:pic>
                </p:oleObj>
              </mc:Fallback>
            </mc:AlternateContent>
          </a:graphicData>
        </a:graphic>
      </p:graphicFrame>
    </p:spTree>
    <p:extLst>
      <p:ext uri="{BB962C8B-B14F-4D97-AF65-F5344CB8AC3E}">
        <p14:creationId xmlns:p14="http://schemas.microsoft.com/office/powerpoint/2010/main" val="273471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0" fill="hold"/>
                                        <p:tgtEl>
                                          <p:spTgt spid="21"/>
                                        </p:tgtEl>
                                        <p:attrNameLst>
                                          <p:attrName>ppt_x</p:attrName>
                                        </p:attrNameLst>
                                      </p:cBhvr>
                                      <p:tavLst>
                                        <p:tav tm="0">
                                          <p:val>
                                            <p:strVal val="0-#ppt_w/2"/>
                                          </p:val>
                                        </p:tav>
                                        <p:tav tm="100000">
                                          <p:val>
                                            <p:strVal val="#ppt_x"/>
                                          </p:val>
                                        </p:tav>
                                      </p:tavLst>
                                    </p:anim>
                                    <p:anim calcmode="lin" valueType="num">
                                      <p:cBhvr additive="base">
                                        <p:cTn id="8" dur="10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504840"/>
                                        </p:tgtEl>
                                        <p:attrNameLst>
                                          <p:attrName>style.visibility</p:attrName>
                                        </p:attrNameLst>
                                      </p:cBhvr>
                                      <p:to>
                                        <p:strVal val="visible"/>
                                      </p:to>
                                    </p:set>
                                    <p:animEffect transition="in" filter="diamond(in)">
                                      <p:cBhvr>
                                        <p:cTn id="13" dur="1000"/>
                                        <p:tgtEl>
                                          <p:spTgt spid="50484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additive="base">
                                        <p:cTn id="18" dur="1000" fill="hold"/>
                                        <p:tgtEl>
                                          <p:spTgt spid="28"/>
                                        </p:tgtEl>
                                        <p:attrNameLst>
                                          <p:attrName>ppt_x</p:attrName>
                                        </p:attrNameLst>
                                      </p:cBhvr>
                                      <p:tavLst>
                                        <p:tav tm="0">
                                          <p:val>
                                            <p:strVal val="0-#ppt_w/2"/>
                                          </p:val>
                                        </p:tav>
                                        <p:tav tm="100000">
                                          <p:val>
                                            <p:strVal val="#ppt_x"/>
                                          </p:val>
                                        </p:tav>
                                      </p:tavLst>
                                    </p:anim>
                                    <p:anim calcmode="lin" valueType="num">
                                      <p:cBhvr additive="base">
                                        <p:cTn id="19" dur="10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529420"/>
                                        </p:tgtEl>
                                        <p:attrNameLst>
                                          <p:attrName>style.visibility</p:attrName>
                                        </p:attrNameLst>
                                      </p:cBhvr>
                                      <p:to>
                                        <p:strVal val="visible"/>
                                      </p:to>
                                    </p:set>
                                    <p:animEffect transition="in" filter="diamond(in)">
                                      <p:cBhvr>
                                        <p:cTn id="24" dur="1000"/>
                                        <p:tgtEl>
                                          <p:spTgt spid="529420"/>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nodeType="click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diamond(in)">
                                      <p:cBhvr>
                                        <p:cTn id="29" dur="500"/>
                                        <p:tgtEl>
                                          <p:spTgt spid="42"/>
                                        </p:tgtEl>
                                      </p:cBhvr>
                                    </p:animEffect>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diamond(in)">
                                      <p:cBhvr>
                                        <p:cTn id="34" dur="1000"/>
                                        <p:tgtEl>
                                          <p:spTgt spid="37"/>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ntr" presetSubtype="16" fill="hold" nodeType="click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diamond(in)">
                                      <p:cBhvr>
                                        <p:cTn id="39" dur="500"/>
                                        <p:tgtEl>
                                          <p:spTgt spid="43"/>
                                        </p:tgtEl>
                                      </p:cBhvr>
                                    </p:animEffect>
                                  </p:childTnLst>
                                </p:cTn>
                              </p:par>
                            </p:childTnLst>
                          </p:cTn>
                        </p:par>
                      </p:childTnLst>
                    </p:cTn>
                  </p:par>
                  <p:par>
                    <p:cTn id="40" fill="hold">
                      <p:stCondLst>
                        <p:cond delay="indefinite"/>
                      </p:stCondLst>
                      <p:childTnLst>
                        <p:par>
                          <p:cTn id="41" fill="hold">
                            <p:stCondLst>
                              <p:cond delay="0"/>
                            </p:stCondLst>
                            <p:childTnLst>
                              <p:par>
                                <p:cTn id="42" presetID="8" presetClass="entr" presetSubtype="16" fill="hold" nodeType="click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diamond(in)">
                                      <p:cBhvr>
                                        <p:cTn id="44" dur="1000"/>
                                        <p:tgtEl>
                                          <p:spTgt spid="38"/>
                                        </p:tgtEl>
                                      </p:cBhvr>
                                    </p:animEffect>
                                  </p:childTnLst>
                                </p:cTn>
                              </p:par>
                            </p:childTnLst>
                          </p:cTn>
                        </p:par>
                      </p:childTnLst>
                    </p:cTn>
                  </p:par>
                  <p:par>
                    <p:cTn id="45" fill="hold">
                      <p:stCondLst>
                        <p:cond delay="indefinite"/>
                      </p:stCondLst>
                      <p:childTnLst>
                        <p:par>
                          <p:cTn id="46" fill="hold">
                            <p:stCondLst>
                              <p:cond delay="0"/>
                            </p:stCondLst>
                            <p:childTnLst>
                              <p:par>
                                <p:cTn id="47" presetID="8" presetClass="entr" presetSubtype="16" fill="hold" nodeType="click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diamond(in)">
                                      <p:cBhvr>
                                        <p:cTn id="49" dur="500"/>
                                        <p:tgtEl>
                                          <p:spTgt spid="44"/>
                                        </p:tgtEl>
                                      </p:cBhvr>
                                    </p:animEffect>
                                  </p:childTnLst>
                                </p:cTn>
                              </p:par>
                            </p:childTnLst>
                          </p:cTn>
                        </p:par>
                      </p:childTnLst>
                    </p:cTn>
                  </p:par>
                  <p:par>
                    <p:cTn id="50" fill="hold">
                      <p:stCondLst>
                        <p:cond delay="indefinite"/>
                      </p:stCondLst>
                      <p:childTnLst>
                        <p:par>
                          <p:cTn id="51" fill="hold">
                            <p:stCondLst>
                              <p:cond delay="0"/>
                            </p:stCondLst>
                            <p:childTnLst>
                              <p:par>
                                <p:cTn id="52" presetID="8" presetClass="entr" presetSubtype="16" fill="hold" nodeType="click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diamond(in)">
                                      <p:cBhvr>
                                        <p:cTn id="54"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8"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42"/>
          <p:cNvSpPr txBox="1">
            <a:spLocks noChangeArrowheads="1"/>
          </p:cNvSpPr>
          <p:nvPr/>
        </p:nvSpPr>
        <p:spPr bwMode="auto">
          <a:xfrm>
            <a:off x="1259632" y="5517232"/>
            <a:ext cx="7000924" cy="646331"/>
          </a:xfrm>
          <a:prstGeom prst="rect">
            <a:avLst/>
          </a:prstGeom>
          <a:solidFill>
            <a:srgbClr val="FFFF99"/>
          </a:solidFill>
          <a:ln w="28575">
            <a:solidFill>
              <a:srgbClr val="0000FF"/>
            </a:solidFill>
            <a:miter lim="800000"/>
            <a:headEnd/>
            <a:tailEnd/>
          </a:ln>
          <a:effectLst/>
        </p:spPr>
        <p:txBody>
          <a:bodyPr wrap="square">
            <a:spAutoFit/>
          </a:bodyPr>
          <a:lstStyle/>
          <a:p>
            <a:pPr>
              <a:spcBef>
                <a:spcPct val="50000"/>
              </a:spcBef>
            </a:pPr>
            <a:r>
              <a:rPr lang="fr-FR" b="1" u="sng" dirty="0">
                <a:solidFill>
                  <a:srgbClr val="FF0000"/>
                </a:solidFill>
              </a:rPr>
              <a:t>Conclusion:</a:t>
            </a:r>
            <a:r>
              <a:rPr lang="fr-FR" dirty="0">
                <a:solidFill>
                  <a:srgbClr val="009900"/>
                </a:solidFill>
              </a:rPr>
              <a:t>  </a:t>
            </a:r>
            <a:r>
              <a:rPr lang="fr-FR" b="1" dirty="0">
                <a:solidFill>
                  <a:srgbClr val="009900"/>
                </a:solidFill>
                <a:latin typeface="Times New Roman" pitchFamily="18" charset="0"/>
                <a:cs typeface="Times New Roman" pitchFamily="18" charset="0"/>
              </a:rPr>
              <a:t>Le moteur série présente un couple fort en fonction de 	         la charge (au carré du courant).</a:t>
            </a:r>
          </a:p>
        </p:txBody>
      </p:sp>
      <p:grpSp>
        <p:nvGrpSpPr>
          <p:cNvPr id="2" name="Groupe 29"/>
          <p:cNvGrpSpPr/>
          <p:nvPr/>
        </p:nvGrpSpPr>
        <p:grpSpPr>
          <a:xfrm>
            <a:off x="2062773" y="-634981"/>
            <a:ext cx="7045731" cy="5792173"/>
            <a:chOff x="2062773" y="-634981"/>
            <a:chExt cx="7045731" cy="5792173"/>
          </a:xfrm>
        </p:grpSpPr>
        <p:sp>
          <p:nvSpPr>
            <p:cNvPr id="15" name="Arc 14"/>
            <p:cNvSpPr/>
            <p:nvPr/>
          </p:nvSpPr>
          <p:spPr>
            <a:xfrm rot="6801915">
              <a:off x="1743617" y="647089"/>
              <a:ext cx="4752528" cy="2188388"/>
            </a:xfrm>
            <a:prstGeom prst="arc">
              <a:avLst>
                <a:gd name="adj1" fmla="val 14579863"/>
                <a:gd name="adj2" fmla="val 2128719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nvGrpSpPr>
            <p:cNvPr id="9" name="Groupe 28"/>
            <p:cNvGrpSpPr/>
            <p:nvPr/>
          </p:nvGrpSpPr>
          <p:grpSpPr>
            <a:xfrm>
              <a:off x="2062773" y="78048"/>
              <a:ext cx="7045731" cy="5079144"/>
              <a:chOff x="2062773" y="54814"/>
              <a:chExt cx="7045731" cy="5079144"/>
            </a:xfrm>
          </p:grpSpPr>
          <p:grpSp>
            <p:nvGrpSpPr>
              <p:cNvPr id="10" name="Groupe 36"/>
              <p:cNvGrpSpPr/>
              <p:nvPr/>
            </p:nvGrpSpPr>
            <p:grpSpPr>
              <a:xfrm>
                <a:off x="2062773" y="260648"/>
                <a:ext cx="7045731" cy="4873310"/>
                <a:chOff x="6071501" y="961890"/>
                <a:chExt cx="3060238" cy="2197095"/>
              </a:xfrm>
            </p:grpSpPr>
            <p:sp>
              <p:nvSpPr>
                <p:cNvPr id="3" name="Line 15"/>
                <p:cNvSpPr>
                  <a:spLocks noChangeShapeType="1"/>
                </p:cNvSpPr>
                <p:nvPr/>
              </p:nvSpPr>
              <p:spPr bwMode="auto">
                <a:xfrm>
                  <a:off x="6372225" y="1216008"/>
                  <a:ext cx="0" cy="1871663"/>
                </a:xfrm>
                <a:prstGeom prst="line">
                  <a:avLst/>
                </a:prstGeom>
                <a:noFill/>
                <a:ln w="28575">
                  <a:solidFill>
                    <a:schemeClr val="tx1"/>
                  </a:solidFill>
                  <a:round/>
                  <a:headEnd type="arrow" w="med" len="med"/>
                  <a:tailEnd type="none" w="med" len="med"/>
                </a:ln>
                <a:effectLst/>
              </p:spPr>
              <p:txBody>
                <a:bodyPr/>
                <a:lstStyle/>
                <a:p>
                  <a:endParaRPr lang="fr-FR" sz="2500" b="1" i="1">
                    <a:latin typeface="Times New Roman" pitchFamily="18" charset="0"/>
                    <a:cs typeface="Times New Roman" pitchFamily="18" charset="0"/>
                  </a:endParaRPr>
                </a:p>
              </p:txBody>
            </p:sp>
            <p:sp>
              <p:nvSpPr>
                <p:cNvPr id="4" name="Line 16"/>
                <p:cNvSpPr>
                  <a:spLocks noChangeShapeType="1"/>
                </p:cNvSpPr>
                <p:nvPr/>
              </p:nvSpPr>
              <p:spPr bwMode="auto">
                <a:xfrm>
                  <a:off x="6285889" y="2943208"/>
                  <a:ext cx="2314160" cy="0"/>
                </a:xfrm>
                <a:prstGeom prst="line">
                  <a:avLst/>
                </a:prstGeom>
                <a:noFill/>
                <a:ln w="28575">
                  <a:solidFill>
                    <a:schemeClr val="tx1"/>
                  </a:solidFill>
                  <a:round/>
                  <a:headEnd type="none" w="med" len="med"/>
                  <a:tailEnd type="arrow" w="med" len="med"/>
                </a:ln>
                <a:effectLst/>
              </p:spPr>
              <p:txBody>
                <a:bodyPr/>
                <a:lstStyle/>
                <a:p>
                  <a:endParaRPr lang="fr-FR" sz="2500" b="1" i="1">
                    <a:latin typeface="Times New Roman" pitchFamily="18" charset="0"/>
                    <a:cs typeface="Times New Roman" pitchFamily="18" charset="0"/>
                  </a:endParaRPr>
                </a:p>
              </p:txBody>
            </p:sp>
            <p:sp>
              <p:nvSpPr>
                <p:cNvPr id="5" name="Text Box 17"/>
                <p:cNvSpPr txBox="1">
                  <a:spLocks noChangeArrowheads="1"/>
                </p:cNvSpPr>
                <p:nvPr/>
              </p:nvSpPr>
              <p:spPr bwMode="auto">
                <a:xfrm>
                  <a:off x="6399761" y="1118457"/>
                  <a:ext cx="657225" cy="215076"/>
                </a:xfrm>
                <a:prstGeom prst="rect">
                  <a:avLst/>
                </a:prstGeom>
                <a:noFill/>
                <a:ln w="9525">
                  <a:noFill/>
                  <a:miter lim="800000"/>
                  <a:headEnd/>
                  <a:tailEnd/>
                </a:ln>
                <a:effectLst/>
              </p:spPr>
              <p:txBody>
                <a:bodyPr>
                  <a:spAutoFit/>
                </a:bodyPr>
                <a:lstStyle/>
                <a:p>
                  <a:pPr>
                    <a:spcBef>
                      <a:spcPct val="50000"/>
                    </a:spcBef>
                  </a:pPr>
                  <a:r>
                    <a:rPr lang="fr-FR" sz="2500" b="1" dirty="0">
                      <a:latin typeface="Times New Roman" pitchFamily="18" charset="0"/>
                      <a:cs typeface="Times New Roman" pitchFamily="18" charset="0"/>
                      <a:sym typeface="Symbol"/>
                    </a:rPr>
                    <a:t></a:t>
                  </a:r>
                  <a:endParaRPr lang="el-GR" sz="2500" b="1" dirty="0">
                    <a:latin typeface="Times New Roman" pitchFamily="18" charset="0"/>
                    <a:cs typeface="Times New Roman" pitchFamily="18" charset="0"/>
                  </a:endParaRPr>
                </a:p>
              </p:txBody>
            </p:sp>
            <p:sp>
              <p:nvSpPr>
                <p:cNvPr id="6" name="Text Box 18"/>
                <p:cNvSpPr txBox="1">
                  <a:spLocks noChangeArrowheads="1"/>
                </p:cNvSpPr>
                <p:nvPr/>
              </p:nvSpPr>
              <p:spPr bwMode="auto">
                <a:xfrm>
                  <a:off x="8628502" y="2798347"/>
                  <a:ext cx="503237" cy="215076"/>
                </a:xfrm>
                <a:prstGeom prst="rect">
                  <a:avLst/>
                </a:prstGeom>
                <a:noFill/>
                <a:ln w="9525">
                  <a:noFill/>
                  <a:miter lim="800000"/>
                  <a:headEnd/>
                  <a:tailEnd/>
                </a:ln>
                <a:effectLst/>
              </p:spPr>
              <p:txBody>
                <a:bodyPr>
                  <a:spAutoFit/>
                </a:bodyPr>
                <a:lstStyle/>
                <a:p>
                  <a:pPr>
                    <a:spcBef>
                      <a:spcPct val="50000"/>
                    </a:spcBef>
                  </a:pPr>
                  <a:r>
                    <a:rPr lang="fr-FR" sz="2500" b="1" dirty="0">
                      <a:latin typeface="Times New Roman" pitchFamily="18" charset="0"/>
                      <a:cs typeface="Times New Roman" pitchFamily="18" charset="0"/>
                    </a:rPr>
                    <a:t>I</a:t>
                  </a:r>
                </a:p>
              </p:txBody>
            </p:sp>
            <p:sp>
              <p:nvSpPr>
                <p:cNvPr id="7" name="Text Box 22"/>
                <p:cNvSpPr txBox="1">
                  <a:spLocks noChangeArrowheads="1"/>
                </p:cNvSpPr>
                <p:nvPr/>
              </p:nvSpPr>
              <p:spPr bwMode="auto">
                <a:xfrm>
                  <a:off x="7813199" y="1340986"/>
                  <a:ext cx="647700" cy="215076"/>
                </a:xfrm>
                <a:prstGeom prst="rect">
                  <a:avLst/>
                </a:prstGeom>
                <a:noFill/>
                <a:ln w="9525">
                  <a:noFill/>
                  <a:miter lim="800000"/>
                  <a:headEnd/>
                  <a:tailEnd/>
                </a:ln>
                <a:effectLst/>
              </p:spPr>
              <p:txBody>
                <a:bodyPr>
                  <a:spAutoFit/>
                </a:bodyPr>
                <a:lstStyle/>
                <a:p>
                  <a:pPr>
                    <a:spcBef>
                      <a:spcPct val="50000"/>
                    </a:spcBef>
                  </a:pPr>
                  <a:r>
                    <a:rPr lang="fr-FR" sz="2500" b="1" dirty="0">
                      <a:solidFill>
                        <a:srgbClr val="0000FF"/>
                      </a:solidFill>
                      <a:latin typeface="Times New Roman" pitchFamily="18" charset="0"/>
                      <a:cs typeface="Times New Roman" pitchFamily="18" charset="0"/>
                      <a:sym typeface="Symbol"/>
                    </a:rPr>
                    <a:t></a:t>
                  </a:r>
                  <a:r>
                    <a:rPr lang="fr-FR" sz="2500" b="1" baseline="-25000" dirty="0">
                      <a:solidFill>
                        <a:srgbClr val="0000FF"/>
                      </a:solidFill>
                      <a:latin typeface="Times New Roman" pitchFamily="18" charset="0"/>
                      <a:cs typeface="Times New Roman" pitchFamily="18" charset="0"/>
                    </a:rPr>
                    <a:t>u</a:t>
                  </a:r>
                  <a:endParaRPr lang="el-GR" sz="2500" b="1" dirty="0">
                    <a:solidFill>
                      <a:srgbClr val="0000FF"/>
                    </a:solidFill>
                    <a:latin typeface="Times New Roman" pitchFamily="18" charset="0"/>
                    <a:cs typeface="Times New Roman" pitchFamily="18" charset="0"/>
                  </a:endParaRPr>
                </a:p>
              </p:txBody>
            </p:sp>
            <p:sp>
              <p:nvSpPr>
                <p:cNvPr id="8" name="Text Box 25"/>
                <p:cNvSpPr txBox="1">
                  <a:spLocks noChangeArrowheads="1"/>
                </p:cNvSpPr>
                <p:nvPr/>
              </p:nvSpPr>
              <p:spPr bwMode="auto">
                <a:xfrm>
                  <a:off x="7781924" y="961890"/>
                  <a:ext cx="647700" cy="215076"/>
                </a:xfrm>
                <a:prstGeom prst="rect">
                  <a:avLst/>
                </a:prstGeom>
                <a:noFill/>
                <a:ln w="9525">
                  <a:noFill/>
                  <a:miter lim="800000"/>
                  <a:headEnd/>
                  <a:tailEnd/>
                </a:ln>
                <a:effectLst/>
              </p:spPr>
              <p:txBody>
                <a:bodyPr>
                  <a:spAutoFit/>
                </a:bodyPr>
                <a:lstStyle/>
                <a:p>
                  <a:pPr>
                    <a:spcBef>
                      <a:spcPct val="50000"/>
                    </a:spcBef>
                  </a:pPr>
                  <a:r>
                    <a:rPr lang="fr-FR" sz="2500" b="1" dirty="0">
                      <a:solidFill>
                        <a:srgbClr val="FF0000"/>
                      </a:solidFill>
                      <a:latin typeface="Times New Roman" pitchFamily="18" charset="0"/>
                      <a:cs typeface="Times New Roman" pitchFamily="18" charset="0"/>
                      <a:sym typeface="Symbol"/>
                    </a:rPr>
                    <a:t></a:t>
                  </a:r>
                  <a:r>
                    <a:rPr lang="fr-FR" sz="2500" b="1" baseline="-25000" dirty="0" err="1">
                      <a:solidFill>
                        <a:srgbClr val="FF0000"/>
                      </a:solidFill>
                      <a:latin typeface="Times New Roman" pitchFamily="18" charset="0"/>
                      <a:cs typeface="Times New Roman" pitchFamily="18" charset="0"/>
                    </a:rPr>
                    <a:t>em</a:t>
                  </a:r>
                  <a:endParaRPr lang="el-GR" sz="2500" b="1" dirty="0">
                    <a:solidFill>
                      <a:srgbClr val="FF0000"/>
                    </a:solidFill>
                    <a:latin typeface="Times New Roman" pitchFamily="18" charset="0"/>
                    <a:cs typeface="Times New Roman" pitchFamily="18" charset="0"/>
                  </a:endParaRPr>
                </a:p>
              </p:txBody>
            </p:sp>
            <p:sp>
              <p:nvSpPr>
                <p:cNvPr id="11" name="Text Box 18"/>
                <p:cNvSpPr txBox="1">
                  <a:spLocks noChangeArrowheads="1"/>
                </p:cNvSpPr>
                <p:nvPr/>
              </p:nvSpPr>
              <p:spPr bwMode="auto">
                <a:xfrm>
                  <a:off x="6584898" y="2943909"/>
                  <a:ext cx="503237" cy="215076"/>
                </a:xfrm>
                <a:prstGeom prst="rect">
                  <a:avLst/>
                </a:prstGeom>
                <a:noFill/>
                <a:ln w="9525">
                  <a:noFill/>
                  <a:miter lim="800000"/>
                  <a:headEnd/>
                  <a:tailEnd/>
                </a:ln>
                <a:effectLst/>
              </p:spPr>
              <p:txBody>
                <a:bodyPr>
                  <a:spAutoFit/>
                </a:bodyPr>
                <a:lstStyle/>
                <a:p>
                  <a:pPr>
                    <a:spcBef>
                      <a:spcPct val="50000"/>
                    </a:spcBef>
                  </a:pPr>
                  <a:r>
                    <a:rPr lang="fr-FR" sz="2500" b="1" dirty="0">
                      <a:latin typeface="Times New Roman" pitchFamily="18" charset="0"/>
                      <a:cs typeface="Times New Roman" pitchFamily="18" charset="0"/>
                    </a:rPr>
                    <a:t>I</a:t>
                  </a:r>
                  <a:r>
                    <a:rPr lang="fr-FR" sz="2500" b="1" baseline="-25000" dirty="0">
                      <a:latin typeface="Times New Roman" pitchFamily="18" charset="0"/>
                      <a:cs typeface="Times New Roman" pitchFamily="18" charset="0"/>
                    </a:rPr>
                    <a:t>0</a:t>
                  </a:r>
                  <a:endParaRPr lang="fr-FR" sz="2500" b="1" dirty="0">
                    <a:latin typeface="Times New Roman" pitchFamily="18" charset="0"/>
                    <a:cs typeface="Times New Roman" pitchFamily="18" charset="0"/>
                  </a:endParaRPr>
                </a:p>
              </p:txBody>
            </p:sp>
            <p:sp>
              <p:nvSpPr>
                <p:cNvPr id="12" name="Text Box 22"/>
                <p:cNvSpPr txBox="1">
                  <a:spLocks noChangeArrowheads="1"/>
                </p:cNvSpPr>
                <p:nvPr/>
              </p:nvSpPr>
              <p:spPr bwMode="auto">
                <a:xfrm>
                  <a:off x="6071501" y="2487709"/>
                  <a:ext cx="647701" cy="215076"/>
                </a:xfrm>
                <a:prstGeom prst="rect">
                  <a:avLst/>
                </a:prstGeom>
                <a:noFill/>
                <a:ln w="9525">
                  <a:noFill/>
                  <a:miter lim="800000"/>
                  <a:headEnd/>
                  <a:tailEnd/>
                </a:ln>
                <a:effectLst/>
              </p:spPr>
              <p:txBody>
                <a:bodyPr>
                  <a:spAutoFit/>
                </a:bodyPr>
                <a:lstStyle/>
                <a:p>
                  <a:pPr>
                    <a:spcBef>
                      <a:spcPct val="50000"/>
                    </a:spcBef>
                  </a:pPr>
                  <a:r>
                    <a:rPr lang="fr-FR" sz="2500" b="1" dirty="0">
                      <a:latin typeface="Times New Roman" pitchFamily="18" charset="0"/>
                      <a:cs typeface="Times New Roman" pitchFamily="18" charset="0"/>
                      <a:sym typeface="Symbol"/>
                    </a:rPr>
                    <a:t></a:t>
                  </a:r>
                  <a:r>
                    <a:rPr lang="fr-FR" sz="2500" b="1" baseline="-25000" dirty="0">
                      <a:latin typeface="Times New Roman" pitchFamily="18" charset="0"/>
                      <a:cs typeface="Times New Roman" pitchFamily="18" charset="0"/>
                    </a:rPr>
                    <a:t>p</a:t>
                  </a:r>
                  <a:endParaRPr lang="el-GR" sz="2500" b="1" dirty="0">
                    <a:latin typeface="Times New Roman" pitchFamily="18" charset="0"/>
                    <a:cs typeface="Times New Roman" pitchFamily="18" charset="0"/>
                  </a:endParaRPr>
                </a:p>
              </p:txBody>
            </p:sp>
            <p:sp>
              <p:nvSpPr>
                <p:cNvPr id="13" name="Line 26"/>
                <p:cNvSpPr>
                  <a:spLocks noChangeShapeType="1"/>
                </p:cNvSpPr>
                <p:nvPr/>
              </p:nvSpPr>
              <p:spPr bwMode="auto">
                <a:xfrm flipV="1">
                  <a:off x="6323328" y="2629377"/>
                  <a:ext cx="96293" cy="0"/>
                </a:xfrm>
                <a:prstGeom prst="line">
                  <a:avLst/>
                </a:prstGeom>
                <a:noFill/>
                <a:ln w="28575">
                  <a:solidFill>
                    <a:schemeClr val="tx1"/>
                  </a:solidFill>
                  <a:prstDash val="solid"/>
                  <a:round/>
                  <a:headEnd/>
                  <a:tailEnd/>
                </a:ln>
                <a:effectLst/>
              </p:spPr>
              <p:txBody>
                <a:bodyPr/>
                <a:lstStyle/>
                <a:p>
                  <a:endParaRPr lang="fr-FR" sz="2500" b="1" i="1">
                    <a:latin typeface="Times New Roman" pitchFamily="18" charset="0"/>
                    <a:cs typeface="Times New Roman" pitchFamily="18" charset="0"/>
                  </a:endParaRPr>
                </a:p>
              </p:txBody>
            </p:sp>
            <p:sp>
              <p:nvSpPr>
                <p:cNvPr id="16" name="Line 27"/>
                <p:cNvSpPr>
                  <a:spLocks noChangeShapeType="1"/>
                </p:cNvSpPr>
                <p:nvPr/>
              </p:nvSpPr>
              <p:spPr bwMode="auto">
                <a:xfrm flipV="1">
                  <a:off x="7478253" y="1146201"/>
                  <a:ext cx="297088" cy="442154"/>
                </a:xfrm>
                <a:prstGeom prst="line">
                  <a:avLst/>
                </a:prstGeom>
                <a:noFill/>
                <a:ln w="28575">
                  <a:solidFill>
                    <a:srgbClr val="FF0000"/>
                  </a:solidFill>
                  <a:prstDash val="dash"/>
                  <a:round/>
                  <a:headEnd/>
                  <a:tailEnd/>
                </a:ln>
                <a:effectLst/>
              </p:spPr>
              <p:txBody>
                <a:bodyPr/>
                <a:lstStyle/>
                <a:p>
                  <a:endParaRPr lang="fr-FR" sz="2500" b="1" i="1">
                    <a:latin typeface="Times New Roman" pitchFamily="18" charset="0"/>
                    <a:cs typeface="Times New Roman" pitchFamily="18" charset="0"/>
                  </a:endParaRPr>
                </a:p>
              </p:txBody>
            </p:sp>
          </p:grpSp>
          <p:sp>
            <p:nvSpPr>
              <p:cNvPr id="27" name="Line 27"/>
              <p:cNvSpPr>
                <a:spLocks noChangeShapeType="1"/>
              </p:cNvSpPr>
              <p:nvPr/>
            </p:nvSpPr>
            <p:spPr bwMode="auto">
              <a:xfrm flipV="1">
                <a:off x="5273029" y="1499650"/>
                <a:ext cx="684000" cy="980729"/>
              </a:xfrm>
              <a:prstGeom prst="line">
                <a:avLst/>
              </a:prstGeom>
              <a:noFill/>
              <a:ln w="28575">
                <a:solidFill>
                  <a:srgbClr val="0000FF"/>
                </a:solidFill>
                <a:prstDash val="dash"/>
                <a:round/>
                <a:headEnd/>
                <a:tailEnd/>
              </a:ln>
              <a:effectLst/>
            </p:spPr>
            <p:txBody>
              <a:bodyPr/>
              <a:lstStyle/>
              <a:p>
                <a:endParaRPr lang="fr-FR" sz="2500" b="1" i="1">
                  <a:latin typeface="Times New Roman" pitchFamily="18" charset="0"/>
                  <a:cs typeface="Times New Roman" pitchFamily="18" charset="0"/>
                </a:endParaRPr>
              </a:p>
            </p:txBody>
          </p:sp>
          <p:sp>
            <p:nvSpPr>
              <p:cNvPr id="28" name="Arc 27"/>
              <p:cNvSpPr/>
              <p:nvPr/>
            </p:nvSpPr>
            <p:spPr>
              <a:xfrm rot="6801915">
                <a:off x="1751817" y="1336884"/>
                <a:ext cx="4752528" cy="2188388"/>
              </a:xfrm>
              <a:prstGeom prst="arc">
                <a:avLst>
                  <a:gd name="adj1" fmla="val 15049833"/>
                  <a:gd name="adj2" fmla="val 21287190"/>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grpSp>
    </p:spTree>
    <p:extLst>
      <p:ext uri="{BB962C8B-B14F-4D97-AF65-F5344CB8AC3E}">
        <p14:creationId xmlns:p14="http://schemas.microsoft.com/office/powerpoint/2010/main" val="306511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0-#ppt_w/2"/>
                                          </p:val>
                                        </p:tav>
                                        <p:tav tm="100000">
                                          <p:val>
                                            <p:strVal val="#ppt_x"/>
                                          </p:val>
                                        </p:tav>
                                      </p:tavLst>
                                    </p:anim>
                                    <p:anim calcmode="lin" valueType="num">
                                      <p:cBhvr additive="base">
                                        <p:cTn id="8" dur="10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42"/>
          <p:cNvSpPr txBox="1">
            <a:spLocks noChangeArrowheads="1"/>
          </p:cNvSpPr>
          <p:nvPr/>
        </p:nvSpPr>
        <p:spPr bwMode="auto">
          <a:xfrm>
            <a:off x="428596" y="993543"/>
            <a:ext cx="4857784" cy="369332"/>
          </a:xfrm>
          <a:prstGeom prst="rect">
            <a:avLst/>
          </a:prstGeom>
          <a:noFill/>
          <a:ln w="9525">
            <a:noFill/>
            <a:miter lim="800000"/>
            <a:headEnd/>
            <a:tailEnd/>
          </a:ln>
          <a:effectLst/>
        </p:spPr>
        <p:txBody>
          <a:bodyPr wrap="square">
            <a:spAutoFit/>
          </a:bodyPr>
          <a:lstStyle/>
          <a:p>
            <a:pPr>
              <a:spcBef>
                <a:spcPct val="50000"/>
              </a:spcBef>
            </a:pPr>
            <a:r>
              <a:rPr lang="fr-FR" dirty="0"/>
              <a:t>D’après (3.19), on peut écrire : </a:t>
            </a:r>
            <a:endParaRPr lang="fr-FR" dirty="0">
              <a:latin typeface="Times New Roman" pitchFamily="18" charset="0"/>
              <a:cs typeface="Times New Roman" pitchFamily="18" charset="0"/>
            </a:endParaRPr>
          </a:p>
        </p:txBody>
      </p:sp>
      <p:sp>
        <p:nvSpPr>
          <p:cNvPr id="22" name="Text Box 42"/>
          <p:cNvSpPr txBox="1">
            <a:spLocks noChangeArrowheads="1"/>
          </p:cNvSpPr>
          <p:nvPr/>
        </p:nvSpPr>
        <p:spPr bwMode="auto">
          <a:xfrm>
            <a:off x="428596" y="413073"/>
            <a:ext cx="7786742" cy="369332"/>
          </a:xfrm>
          <a:prstGeom prst="rect">
            <a:avLst/>
          </a:prstGeom>
          <a:noFill/>
          <a:ln w="9525">
            <a:noFill/>
            <a:miter lim="800000"/>
            <a:headEnd/>
            <a:tailEnd/>
          </a:ln>
          <a:effectLst/>
        </p:spPr>
        <p:txBody>
          <a:bodyPr wrap="square">
            <a:spAutoFit/>
          </a:bodyPr>
          <a:lstStyle/>
          <a:p>
            <a:pPr>
              <a:spcBef>
                <a:spcPct val="50000"/>
              </a:spcBef>
            </a:pPr>
            <a:r>
              <a:rPr lang="fr-FR" b="1" dirty="0">
                <a:solidFill>
                  <a:srgbClr val="009900"/>
                </a:solidFill>
              </a:rPr>
              <a:t>5.3. Caractéristique mécanique: </a:t>
            </a:r>
            <a:r>
              <a:rPr lang="fr-FR" b="1" i="1" dirty="0">
                <a:solidFill>
                  <a:srgbClr val="FF0000"/>
                </a:solidFill>
                <a:latin typeface="Euclid" pitchFamily="18" charset="0"/>
                <a:sym typeface="Symbol"/>
              </a:rPr>
              <a:t></a:t>
            </a:r>
            <a:r>
              <a:rPr lang="fr-FR" b="1" i="1" baseline="-25000" dirty="0" err="1">
                <a:solidFill>
                  <a:srgbClr val="FF0000"/>
                </a:solidFill>
                <a:latin typeface="Euclid" pitchFamily="18" charset="0"/>
              </a:rPr>
              <a:t>em</a:t>
            </a:r>
            <a:r>
              <a:rPr lang="fr-FR" b="1" i="1" dirty="0">
                <a:solidFill>
                  <a:srgbClr val="FF0000"/>
                </a:solidFill>
                <a:latin typeface="Euclid" pitchFamily="18" charset="0"/>
              </a:rPr>
              <a:t>(n) à U constante</a:t>
            </a:r>
            <a:endParaRPr lang="fr-FR" b="1" dirty="0">
              <a:solidFill>
                <a:srgbClr val="FF0000"/>
              </a:solidFill>
              <a:latin typeface="Euclid" pitchFamily="18" charset="0"/>
              <a:cs typeface="Times New Roman" pitchFamily="18" charset="0"/>
            </a:endParaRPr>
          </a:p>
        </p:txBody>
      </p:sp>
      <p:graphicFrame>
        <p:nvGraphicFramePr>
          <p:cNvPr id="504840" name="Object 2"/>
          <p:cNvGraphicFramePr>
            <a:graphicFrameLocks noChangeAspect="1"/>
          </p:cNvGraphicFramePr>
          <p:nvPr/>
        </p:nvGraphicFramePr>
        <p:xfrm>
          <a:off x="2416175" y="1646230"/>
          <a:ext cx="1155700" cy="639762"/>
        </p:xfrm>
        <a:graphic>
          <a:graphicData uri="http://schemas.openxmlformats.org/presentationml/2006/ole">
            <mc:AlternateContent xmlns:mc="http://schemas.openxmlformats.org/markup-compatibility/2006">
              <mc:Choice xmlns:v="urn:schemas-microsoft-com:vml" Requires="v">
                <p:oleObj spid="_x0000_s630826" name="Equation" r:id="rId3" imgW="736280" imgH="406224" progId="Equation.DSMT4">
                  <p:embed/>
                </p:oleObj>
              </mc:Choice>
              <mc:Fallback>
                <p:oleObj name="Equation" r:id="rId3" imgW="736280" imgH="406224" progId="Equation.DSMT4">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6175" y="1646230"/>
                        <a:ext cx="1155700" cy="639762"/>
                      </a:xfrm>
                      <a:prstGeom prst="rect">
                        <a:avLst/>
                      </a:prstGeom>
                      <a:solidFill>
                        <a:schemeClr val="bg1"/>
                      </a:solidFill>
                    </p:spPr>
                  </p:pic>
                </p:oleObj>
              </mc:Fallback>
            </mc:AlternateContent>
          </a:graphicData>
        </a:graphic>
      </p:graphicFrame>
      <p:sp>
        <p:nvSpPr>
          <p:cNvPr id="28" name="Text Box 42"/>
          <p:cNvSpPr txBox="1">
            <a:spLocks noChangeArrowheads="1"/>
          </p:cNvSpPr>
          <p:nvPr/>
        </p:nvSpPr>
        <p:spPr bwMode="auto">
          <a:xfrm>
            <a:off x="467544" y="2485730"/>
            <a:ext cx="7747794" cy="369332"/>
          </a:xfrm>
          <a:prstGeom prst="rect">
            <a:avLst/>
          </a:prstGeom>
          <a:noFill/>
          <a:ln w="9525">
            <a:noFill/>
            <a:miter lim="800000"/>
            <a:headEnd/>
            <a:tailEnd/>
          </a:ln>
          <a:effectLst/>
        </p:spPr>
        <p:txBody>
          <a:bodyPr wrap="square">
            <a:spAutoFit/>
          </a:bodyPr>
          <a:lstStyle/>
          <a:p>
            <a:pPr>
              <a:spcBef>
                <a:spcPct val="50000"/>
              </a:spcBef>
            </a:pPr>
            <a:r>
              <a:rPr lang="fr-FR" dirty="0"/>
              <a:t>En remplaçant le courant </a:t>
            </a:r>
            <a:r>
              <a:rPr lang="fr-FR" dirty="0">
                <a:latin typeface="Times New Roman" pitchFamily="18" charset="0"/>
                <a:cs typeface="Times New Roman" pitchFamily="18" charset="0"/>
              </a:rPr>
              <a:t>I</a:t>
            </a:r>
            <a:r>
              <a:rPr lang="fr-FR" dirty="0"/>
              <a:t> par son expression dans la relation (3.20), on obtient :</a:t>
            </a:r>
            <a:r>
              <a:rPr lang="fr-FR" dirty="0">
                <a:latin typeface="Times New Roman" pitchFamily="18" charset="0"/>
                <a:cs typeface="Times New Roman" pitchFamily="18" charset="0"/>
              </a:rPr>
              <a:t> </a:t>
            </a:r>
          </a:p>
        </p:txBody>
      </p:sp>
      <p:graphicFrame>
        <p:nvGraphicFramePr>
          <p:cNvPr id="37" name="Object 7"/>
          <p:cNvGraphicFramePr>
            <a:graphicFrameLocks noChangeAspect="1"/>
          </p:cNvGraphicFramePr>
          <p:nvPr/>
        </p:nvGraphicFramePr>
        <p:xfrm>
          <a:off x="654050" y="3273430"/>
          <a:ext cx="3454400" cy="869950"/>
        </p:xfrm>
        <a:graphic>
          <a:graphicData uri="http://schemas.openxmlformats.org/presentationml/2006/ole">
            <mc:AlternateContent xmlns:mc="http://schemas.openxmlformats.org/markup-compatibility/2006">
              <mc:Choice xmlns:v="urn:schemas-microsoft-com:vml" Requires="v">
                <p:oleObj spid="_x0000_s630827" name="Equation" r:id="rId5" imgW="1879600" imgH="469900" progId="Equation.DSMT4">
                  <p:embed/>
                </p:oleObj>
              </mc:Choice>
              <mc:Fallback>
                <p:oleObj name="Equation" r:id="rId5" imgW="1879600" imgH="469900" progId="Equation.DSMT4">
                  <p:embed/>
                  <p:pic>
                    <p:nvPicPr>
                      <p:cNvPr id="0"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050" y="3273430"/>
                        <a:ext cx="3454400" cy="86995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79769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0" fill="hold"/>
                                        <p:tgtEl>
                                          <p:spTgt spid="21"/>
                                        </p:tgtEl>
                                        <p:attrNameLst>
                                          <p:attrName>ppt_x</p:attrName>
                                        </p:attrNameLst>
                                      </p:cBhvr>
                                      <p:tavLst>
                                        <p:tav tm="0">
                                          <p:val>
                                            <p:strVal val="0-#ppt_w/2"/>
                                          </p:val>
                                        </p:tav>
                                        <p:tav tm="100000">
                                          <p:val>
                                            <p:strVal val="#ppt_x"/>
                                          </p:val>
                                        </p:tav>
                                      </p:tavLst>
                                    </p:anim>
                                    <p:anim calcmode="lin" valueType="num">
                                      <p:cBhvr additive="base">
                                        <p:cTn id="8" dur="10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504840"/>
                                        </p:tgtEl>
                                        <p:attrNameLst>
                                          <p:attrName>style.visibility</p:attrName>
                                        </p:attrNameLst>
                                      </p:cBhvr>
                                      <p:to>
                                        <p:strVal val="visible"/>
                                      </p:to>
                                    </p:set>
                                    <p:animEffect transition="in" filter="diamond(in)">
                                      <p:cBhvr>
                                        <p:cTn id="13" dur="1000"/>
                                        <p:tgtEl>
                                          <p:spTgt spid="50484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additive="base">
                                        <p:cTn id="18" dur="1000" fill="hold"/>
                                        <p:tgtEl>
                                          <p:spTgt spid="28"/>
                                        </p:tgtEl>
                                        <p:attrNameLst>
                                          <p:attrName>ppt_x</p:attrName>
                                        </p:attrNameLst>
                                      </p:cBhvr>
                                      <p:tavLst>
                                        <p:tav tm="0">
                                          <p:val>
                                            <p:strVal val="0-#ppt_w/2"/>
                                          </p:val>
                                        </p:tav>
                                        <p:tav tm="100000">
                                          <p:val>
                                            <p:strVal val="#ppt_x"/>
                                          </p:val>
                                        </p:tav>
                                      </p:tavLst>
                                    </p:anim>
                                    <p:anim calcmode="lin" valueType="num">
                                      <p:cBhvr additive="base">
                                        <p:cTn id="19" dur="10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diamond(in)">
                                      <p:cBhvr>
                                        <p:cTn id="24"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8"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29"/>
          <p:cNvGrpSpPr/>
          <p:nvPr/>
        </p:nvGrpSpPr>
        <p:grpSpPr>
          <a:xfrm>
            <a:off x="2062768" y="480013"/>
            <a:ext cx="6009694" cy="5949383"/>
            <a:chOff x="2062768" y="-803026"/>
            <a:chExt cx="6009694" cy="5949383"/>
          </a:xfrm>
        </p:grpSpPr>
        <p:sp>
          <p:nvSpPr>
            <p:cNvPr id="15" name="Arc 14"/>
            <p:cNvSpPr/>
            <p:nvPr/>
          </p:nvSpPr>
          <p:spPr>
            <a:xfrm rot="15095210" flipH="1">
              <a:off x="2592995" y="685407"/>
              <a:ext cx="5254054" cy="2277187"/>
            </a:xfrm>
            <a:prstGeom prst="arc">
              <a:avLst>
                <a:gd name="adj1" fmla="val 14485722"/>
                <a:gd name="adj2" fmla="val 20432251"/>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nvGrpSpPr>
            <p:cNvPr id="10" name="Groupe 36"/>
            <p:cNvGrpSpPr/>
            <p:nvPr/>
          </p:nvGrpSpPr>
          <p:grpSpPr>
            <a:xfrm>
              <a:off x="2062768" y="-200659"/>
              <a:ext cx="6009694" cy="5324004"/>
              <a:chOff x="6071501" y="743439"/>
              <a:chExt cx="2610247" cy="2400288"/>
            </a:xfrm>
          </p:grpSpPr>
          <p:sp>
            <p:nvSpPr>
              <p:cNvPr id="3" name="Line 15"/>
              <p:cNvSpPr>
                <a:spLocks noChangeShapeType="1"/>
              </p:cNvSpPr>
              <p:nvPr/>
            </p:nvSpPr>
            <p:spPr bwMode="auto">
              <a:xfrm flipH="1">
                <a:off x="6372225" y="743439"/>
                <a:ext cx="0" cy="2344231"/>
              </a:xfrm>
              <a:prstGeom prst="line">
                <a:avLst/>
              </a:prstGeom>
              <a:noFill/>
              <a:ln w="28575">
                <a:solidFill>
                  <a:schemeClr val="tx1"/>
                </a:solidFill>
                <a:round/>
                <a:headEnd type="arrow" w="med" len="med"/>
                <a:tailEnd type="none" w="med" len="med"/>
              </a:ln>
              <a:effectLst/>
            </p:spPr>
            <p:txBody>
              <a:bodyPr/>
              <a:lstStyle/>
              <a:p>
                <a:endParaRPr lang="fr-FR" sz="2500" b="1" i="1">
                  <a:latin typeface="Times New Roman" pitchFamily="18" charset="0"/>
                  <a:cs typeface="Times New Roman" pitchFamily="18" charset="0"/>
                </a:endParaRPr>
              </a:p>
            </p:txBody>
          </p:sp>
          <p:sp>
            <p:nvSpPr>
              <p:cNvPr id="4" name="Line 16"/>
              <p:cNvSpPr>
                <a:spLocks noChangeShapeType="1"/>
              </p:cNvSpPr>
              <p:nvPr/>
            </p:nvSpPr>
            <p:spPr bwMode="auto">
              <a:xfrm>
                <a:off x="6285889" y="2943208"/>
                <a:ext cx="2001436" cy="0"/>
              </a:xfrm>
              <a:prstGeom prst="line">
                <a:avLst/>
              </a:prstGeom>
              <a:noFill/>
              <a:ln w="28575">
                <a:solidFill>
                  <a:schemeClr val="tx1"/>
                </a:solidFill>
                <a:round/>
                <a:headEnd type="none" w="med" len="med"/>
                <a:tailEnd type="arrow" w="med" len="med"/>
              </a:ln>
              <a:effectLst/>
            </p:spPr>
            <p:txBody>
              <a:bodyPr/>
              <a:lstStyle/>
              <a:p>
                <a:endParaRPr lang="fr-FR" sz="2500" b="1" i="1">
                  <a:latin typeface="Times New Roman" pitchFamily="18" charset="0"/>
                  <a:cs typeface="Times New Roman" pitchFamily="18" charset="0"/>
                </a:endParaRPr>
              </a:p>
            </p:txBody>
          </p:sp>
          <p:sp>
            <p:nvSpPr>
              <p:cNvPr id="5" name="Text Box 17"/>
              <p:cNvSpPr txBox="1">
                <a:spLocks noChangeArrowheads="1"/>
              </p:cNvSpPr>
              <p:nvPr/>
            </p:nvSpPr>
            <p:spPr bwMode="auto">
              <a:xfrm>
                <a:off x="6416677" y="743439"/>
                <a:ext cx="217198" cy="215076"/>
              </a:xfrm>
              <a:prstGeom prst="rect">
                <a:avLst/>
              </a:prstGeom>
              <a:noFill/>
              <a:ln w="9525">
                <a:noFill/>
                <a:miter lim="800000"/>
                <a:headEnd/>
                <a:tailEnd/>
              </a:ln>
              <a:effectLst/>
            </p:spPr>
            <p:txBody>
              <a:bodyPr wrap="square">
                <a:spAutoFit/>
              </a:bodyPr>
              <a:lstStyle/>
              <a:p>
                <a:pPr>
                  <a:spcBef>
                    <a:spcPct val="50000"/>
                  </a:spcBef>
                </a:pPr>
                <a:r>
                  <a:rPr lang="fr-FR" sz="2500" b="1" dirty="0">
                    <a:latin typeface="Times New Roman" pitchFamily="18" charset="0"/>
                    <a:cs typeface="Times New Roman" pitchFamily="18" charset="0"/>
                    <a:sym typeface="Symbol"/>
                  </a:rPr>
                  <a:t></a:t>
                </a:r>
                <a:endParaRPr lang="el-GR" sz="2500" b="1" dirty="0">
                  <a:latin typeface="Times New Roman" pitchFamily="18" charset="0"/>
                  <a:cs typeface="Times New Roman" pitchFamily="18" charset="0"/>
                </a:endParaRPr>
              </a:p>
            </p:txBody>
          </p:sp>
          <p:sp>
            <p:nvSpPr>
              <p:cNvPr id="6" name="Text Box 18"/>
              <p:cNvSpPr txBox="1">
                <a:spLocks noChangeArrowheads="1"/>
              </p:cNvSpPr>
              <p:nvPr/>
            </p:nvSpPr>
            <p:spPr bwMode="auto">
              <a:xfrm>
                <a:off x="8178511" y="2703200"/>
                <a:ext cx="503237" cy="215076"/>
              </a:xfrm>
              <a:prstGeom prst="rect">
                <a:avLst/>
              </a:prstGeom>
              <a:noFill/>
              <a:ln w="9525">
                <a:noFill/>
                <a:miter lim="800000"/>
                <a:headEnd/>
                <a:tailEnd/>
              </a:ln>
              <a:effectLst/>
            </p:spPr>
            <p:txBody>
              <a:bodyPr>
                <a:spAutoFit/>
              </a:bodyPr>
              <a:lstStyle/>
              <a:p>
                <a:pPr>
                  <a:spcBef>
                    <a:spcPct val="50000"/>
                  </a:spcBef>
                </a:pPr>
                <a:r>
                  <a:rPr lang="fr-FR" sz="2500" b="1" dirty="0">
                    <a:latin typeface="Times New Roman" pitchFamily="18" charset="0"/>
                    <a:cs typeface="Times New Roman" pitchFamily="18" charset="0"/>
                  </a:rPr>
                  <a:t>n</a:t>
                </a:r>
              </a:p>
            </p:txBody>
          </p:sp>
          <p:sp>
            <p:nvSpPr>
              <p:cNvPr id="7" name="Text Box 22"/>
              <p:cNvSpPr txBox="1">
                <a:spLocks noChangeArrowheads="1"/>
              </p:cNvSpPr>
              <p:nvPr/>
            </p:nvSpPr>
            <p:spPr bwMode="auto">
              <a:xfrm>
                <a:off x="6602847" y="1548622"/>
                <a:ext cx="248227" cy="215076"/>
              </a:xfrm>
              <a:prstGeom prst="rect">
                <a:avLst/>
              </a:prstGeom>
              <a:noFill/>
              <a:ln w="9525">
                <a:noFill/>
                <a:miter lim="800000"/>
                <a:headEnd/>
                <a:tailEnd/>
              </a:ln>
              <a:effectLst/>
            </p:spPr>
            <p:txBody>
              <a:bodyPr wrap="square">
                <a:spAutoFit/>
              </a:bodyPr>
              <a:lstStyle/>
              <a:p>
                <a:pPr>
                  <a:spcBef>
                    <a:spcPct val="50000"/>
                  </a:spcBef>
                </a:pPr>
                <a:r>
                  <a:rPr lang="fr-FR" sz="2500" b="1" dirty="0">
                    <a:solidFill>
                      <a:srgbClr val="0000FF"/>
                    </a:solidFill>
                    <a:latin typeface="Times New Roman" pitchFamily="18" charset="0"/>
                    <a:cs typeface="Times New Roman" pitchFamily="18" charset="0"/>
                    <a:sym typeface="Symbol"/>
                  </a:rPr>
                  <a:t></a:t>
                </a:r>
                <a:r>
                  <a:rPr lang="fr-FR" sz="2500" b="1" baseline="-25000" dirty="0">
                    <a:solidFill>
                      <a:srgbClr val="0000FF"/>
                    </a:solidFill>
                    <a:latin typeface="Times New Roman" pitchFamily="18" charset="0"/>
                    <a:cs typeface="Times New Roman" pitchFamily="18" charset="0"/>
                  </a:rPr>
                  <a:t>u</a:t>
                </a:r>
                <a:endParaRPr lang="el-GR" sz="2500" b="1" dirty="0">
                  <a:solidFill>
                    <a:srgbClr val="0000FF"/>
                  </a:solidFill>
                  <a:latin typeface="Times New Roman" pitchFamily="18" charset="0"/>
                  <a:cs typeface="Times New Roman" pitchFamily="18" charset="0"/>
                </a:endParaRPr>
              </a:p>
            </p:txBody>
          </p:sp>
          <p:sp>
            <p:nvSpPr>
              <p:cNvPr id="8" name="Text Box 25"/>
              <p:cNvSpPr txBox="1">
                <a:spLocks noChangeArrowheads="1"/>
              </p:cNvSpPr>
              <p:nvPr/>
            </p:nvSpPr>
            <p:spPr bwMode="auto">
              <a:xfrm>
                <a:off x="6851074" y="1001097"/>
                <a:ext cx="341312" cy="215076"/>
              </a:xfrm>
              <a:prstGeom prst="rect">
                <a:avLst/>
              </a:prstGeom>
              <a:noFill/>
              <a:ln w="9525">
                <a:noFill/>
                <a:miter lim="800000"/>
                <a:headEnd/>
                <a:tailEnd/>
              </a:ln>
              <a:effectLst/>
            </p:spPr>
            <p:txBody>
              <a:bodyPr wrap="square">
                <a:spAutoFit/>
              </a:bodyPr>
              <a:lstStyle/>
              <a:p>
                <a:pPr>
                  <a:spcBef>
                    <a:spcPct val="50000"/>
                  </a:spcBef>
                </a:pPr>
                <a:r>
                  <a:rPr lang="fr-FR" sz="2500" b="1" dirty="0">
                    <a:solidFill>
                      <a:srgbClr val="FF0000"/>
                    </a:solidFill>
                    <a:latin typeface="Times New Roman" pitchFamily="18" charset="0"/>
                    <a:cs typeface="Times New Roman" pitchFamily="18" charset="0"/>
                    <a:sym typeface="Symbol"/>
                  </a:rPr>
                  <a:t></a:t>
                </a:r>
                <a:r>
                  <a:rPr lang="fr-FR" sz="2500" b="1" baseline="-25000" dirty="0" err="1">
                    <a:solidFill>
                      <a:srgbClr val="FF0000"/>
                    </a:solidFill>
                    <a:latin typeface="Times New Roman" pitchFamily="18" charset="0"/>
                    <a:cs typeface="Times New Roman" pitchFamily="18" charset="0"/>
                  </a:rPr>
                  <a:t>em</a:t>
                </a:r>
                <a:endParaRPr lang="el-GR" sz="2500" b="1" dirty="0">
                  <a:solidFill>
                    <a:srgbClr val="FF0000"/>
                  </a:solidFill>
                  <a:latin typeface="Times New Roman" pitchFamily="18" charset="0"/>
                  <a:cs typeface="Times New Roman" pitchFamily="18" charset="0"/>
                </a:endParaRPr>
              </a:p>
            </p:txBody>
          </p:sp>
          <p:sp>
            <p:nvSpPr>
              <p:cNvPr id="11" name="Text Box 18"/>
              <p:cNvSpPr txBox="1">
                <a:spLocks noChangeArrowheads="1"/>
              </p:cNvSpPr>
              <p:nvPr/>
            </p:nvSpPr>
            <p:spPr bwMode="auto">
              <a:xfrm>
                <a:off x="7316499" y="2901328"/>
                <a:ext cx="503237" cy="215076"/>
              </a:xfrm>
              <a:prstGeom prst="rect">
                <a:avLst/>
              </a:prstGeom>
              <a:noFill/>
              <a:ln w="9525">
                <a:noFill/>
                <a:miter lim="800000"/>
                <a:headEnd/>
                <a:tailEnd/>
              </a:ln>
              <a:effectLst/>
            </p:spPr>
            <p:txBody>
              <a:bodyPr>
                <a:spAutoFit/>
              </a:bodyPr>
              <a:lstStyle/>
              <a:p>
                <a:pPr>
                  <a:spcBef>
                    <a:spcPct val="50000"/>
                  </a:spcBef>
                </a:pPr>
                <a:r>
                  <a:rPr lang="fr-FR" sz="2500" b="1" dirty="0">
                    <a:latin typeface="Times New Roman" pitchFamily="18" charset="0"/>
                    <a:cs typeface="Times New Roman" pitchFamily="18" charset="0"/>
                  </a:rPr>
                  <a:t>n</a:t>
                </a:r>
                <a:r>
                  <a:rPr lang="fr-FR" sz="2500" b="1" baseline="-25000" dirty="0">
                    <a:latin typeface="Times New Roman" pitchFamily="18" charset="0"/>
                    <a:cs typeface="Times New Roman" pitchFamily="18" charset="0"/>
                  </a:rPr>
                  <a:t>0</a:t>
                </a:r>
                <a:endParaRPr lang="fr-FR" sz="2500" b="1" dirty="0">
                  <a:latin typeface="Times New Roman" pitchFamily="18" charset="0"/>
                  <a:cs typeface="Times New Roman" pitchFamily="18" charset="0"/>
                </a:endParaRPr>
              </a:p>
            </p:txBody>
          </p:sp>
          <p:sp>
            <p:nvSpPr>
              <p:cNvPr id="12" name="Text Box 22"/>
              <p:cNvSpPr txBox="1">
                <a:spLocks noChangeArrowheads="1"/>
              </p:cNvSpPr>
              <p:nvPr/>
            </p:nvSpPr>
            <p:spPr bwMode="auto">
              <a:xfrm>
                <a:off x="6071501" y="2487709"/>
                <a:ext cx="647701" cy="215076"/>
              </a:xfrm>
              <a:prstGeom prst="rect">
                <a:avLst/>
              </a:prstGeom>
              <a:noFill/>
              <a:ln w="9525">
                <a:noFill/>
                <a:miter lim="800000"/>
                <a:headEnd/>
                <a:tailEnd/>
              </a:ln>
              <a:effectLst/>
            </p:spPr>
            <p:txBody>
              <a:bodyPr>
                <a:spAutoFit/>
              </a:bodyPr>
              <a:lstStyle/>
              <a:p>
                <a:pPr>
                  <a:spcBef>
                    <a:spcPct val="50000"/>
                  </a:spcBef>
                </a:pPr>
                <a:r>
                  <a:rPr lang="fr-FR" sz="2500" b="1" dirty="0">
                    <a:latin typeface="Times New Roman" pitchFamily="18" charset="0"/>
                    <a:cs typeface="Times New Roman" pitchFamily="18" charset="0"/>
                    <a:sym typeface="Symbol"/>
                  </a:rPr>
                  <a:t></a:t>
                </a:r>
                <a:r>
                  <a:rPr lang="fr-FR" sz="2500" b="1" baseline="-25000" dirty="0">
                    <a:latin typeface="Times New Roman" pitchFamily="18" charset="0"/>
                    <a:cs typeface="Times New Roman" pitchFamily="18" charset="0"/>
                  </a:rPr>
                  <a:t>p</a:t>
                </a:r>
                <a:endParaRPr lang="el-GR" sz="2500" b="1" dirty="0">
                  <a:latin typeface="Times New Roman" pitchFamily="18" charset="0"/>
                  <a:cs typeface="Times New Roman" pitchFamily="18" charset="0"/>
                </a:endParaRPr>
              </a:p>
            </p:txBody>
          </p:sp>
          <p:sp>
            <p:nvSpPr>
              <p:cNvPr id="13" name="Line 26"/>
              <p:cNvSpPr>
                <a:spLocks noChangeShapeType="1"/>
              </p:cNvSpPr>
              <p:nvPr/>
            </p:nvSpPr>
            <p:spPr bwMode="auto">
              <a:xfrm flipV="1">
                <a:off x="6323328" y="2629377"/>
                <a:ext cx="96293" cy="0"/>
              </a:xfrm>
              <a:prstGeom prst="line">
                <a:avLst/>
              </a:prstGeom>
              <a:noFill/>
              <a:ln w="28575">
                <a:solidFill>
                  <a:schemeClr val="tx1"/>
                </a:solidFill>
                <a:prstDash val="solid"/>
                <a:round/>
                <a:headEnd/>
                <a:tailEnd/>
              </a:ln>
              <a:effectLst/>
            </p:spPr>
            <p:txBody>
              <a:bodyPr/>
              <a:lstStyle/>
              <a:p>
                <a:endParaRPr lang="fr-FR" sz="2500" b="1" i="1">
                  <a:latin typeface="Times New Roman" pitchFamily="18" charset="0"/>
                  <a:cs typeface="Times New Roman" pitchFamily="18" charset="0"/>
                </a:endParaRPr>
              </a:p>
            </p:txBody>
          </p:sp>
          <p:sp>
            <p:nvSpPr>
              <p:cNvPr id="16" name="Line 27"/>
              <p:cNvSpPr>
                <a:spLocks noChangeShapeType="1"/>
              </p:cNvSpPr>
              <p:nvPr/>
            </p:nvSpPr>
            <p:spPr bwMode="auto">
              <a:xfrm flipH="1" flipV="1">
                <a:off x="6791086" y="977479"/>
                <a:ext cx="110918" cy="570983"/>
              </a:xfrm>
              <a:prstGeom prst="line">
                <a:avLst/>
              </a:prstGeom>
              <a:noFill/>
              <a:ln w="28575">
                <a:solidFill>
                  <a:srgbClr val="FF0000"/>
                </a:solidFill>
                <a:prstDash val="dash"/>
                <a:round/>
                <a:headEnd/>
                <a:tailEnd/>
              </a:ln>
              <a:effectLst/>
            </p:spPr>
            <p:txBody>
              <a:bodyPr/>
              <a:lstStyle/>
              <a:p>
                <a:endParaRPr lang="fr-FR" sz="2500" b="1" i="1">
                  <a:latin typeface="Times New Roman" pitchFamily="18" charset="0"/>
                  <a:cs typeface="Times New Roman" pitchFamily="18" charset="0"/>
                </a:endParaRPr>
              </a:p>
            </p:txBody>
          </p:sp>
          <p:sp>
            <p:nvSpPr>
              <p:cNvPr id="20" name="Line 27"/>
              <p:cNvSpPr>
                <a:spLocks noChangeShapeType="1"/>
              </p:cNvSpPr>
              <p:nvPr/>
            </p:nvSpPr>
            <p:spPr bwMode="auto">
              <a:xfrm flipH="1" flipV="1">
                <a:off x="6385649" y="2631913"/>
                <a:ext cx="1031990" cy="0"/>
              </a:xfrm>
              <a:prstGeom prst="line">
                <a:avLst/>
              </a:prstGeom>
              <a:noFill/>
              <a:ln w="28575">
                <a:solidFill>
                  <a:schemeClr val="tx1"/>
                </a:solidFill>
                <a:prstDash val="sysDash"/>
                <a:round/>
                <a:headEnd/>
                <a:tailEnd/>
              </a:ln>
              <a:effectLst/>
            </p:spPr>
            <p:txBody>
              <a:bodyPr/>
              <a:lstStyle/>
              <a:p>
                <a:endParaRPr lang="fr-FR" sz="2500" b="1" i="1">
                  <a:latin typeface="Times New Roman" pitchFamily="18" charset="0"/>
                  <a:cs typeface="Times New Roman" pitchFamily="18" charset="0"/>
                </a:endParaRPr>
              </a:p>
            </p:txBody>
          </p:sp>
          <p:sp>
            <p:nvSpPr>
              <p:cNvPr id="22" name="Line 27"/>
              <p:cNvSpPr>
                <a:spLocks noChangeShapeType="1"/>
              </p:cNvSpPr>
              <p:nvPr/>
            </p:nvSpPr>
            <p:spPr bwMode="auto">
              <a:xfrm flipH="1" flipV="1">
                <a:off x="6789017" y="1290963"/>
                <a:ext cx="110918" cy="570983"/>
              </a:xfrm>
              <a:prstGeom prst="line">
                <a:avLst/>
              </a:prstGeom>
              <a:noFill/>
              <a:ln w="28575">
                <a:solidFill>
                  <a:srgbClr val="0000FF"/>
                </a:solidFill>
                <a:prstDash val="dash"/>
                <a:round/>
                <a:headEnd/>
                <a:tailEnd/>
              </a:ln>
              <a:effectLst/>
            </p:spPr>
            <p:txBody>
              <a:bodyPr/>
              <a:lstStyle/>
              <a:p>
                <a:endParaRPr lang="fr-FR" sz="2500" b="1" i="1">
                  <a:latin typeface="Times New Roman" pitchFamily="18" charset="0"/>
                  <a:cs typeface="Times New Roman" pitchFamily="18" charset="0"/>
                </a:endParaRPr>
              </a:p>
            </p:txBody>
          </p:sp>
          <p:sp>
            <p:nvSpPr>
              <p:cNvPr id="24" name="Text Box 18"/>
              <p:cNvSpPr txBox="1">
                <a:spLocks noChangeArrowheads="1"/>
              </p:cNvSpPr>
              <p:nvPr/>
            </p:nvSpPr>
            <p:spPr bwMode="auto">
              <a:xfrm>
                <a:off x="7781924" y="2901328"/>
                <a:ext cx="503237" cy="215076"/>
              </a:xfrm>
              <a:prstGeom prst="rect">
                <a:avLst/>
              </a:prstGeom>
              <a:noFill/>
              <a:ln w="9525">
                <a:noFill/>
                <a:miter lim="800000"/>
                <a:headEnd/>
                <a:tailEnd/>
              </a:ln>
              <a:effectLst/>
            </p:spPr>
            <p:txBody>
              <a:bodyPr>
                <a:spAutoFit/>
              </a:bodyPr>
              <a:lstStyle/>
              <a:p>
                <a:pPr>
                  <a:spcBef>
                    <a:spcPct val="50000"/>
                  </a:spcBef>
                </a:pPr>
                <a:r>
                  <a:rPr lang="fr-FR" sz="2500" b="1" dirty="0">
                    <a:solidFill>
                      <a:srgbClr val="FF0000"/>
                    </a:solidFill>
                    <a:latin typeface="Times New Roman" pitchFamily="18" charset="0"/>
                    <a:cs typeface="Times New Roman" pitchFamily="18" charset="0"/>
                  </a:rPr>
                  <a:t>n</a:t>
                </a:r>
                <a:r>
                  <a:rPr lang="fr-FR" sz="2500" b="1" baseline="-25000" dirty="0">
                    <a:solidFill>
                      <a:srgbClr val="FF0000"/>
                    </a:solidFill>
                    <a:latin typeface="Times New Roman" pitchFamily="18" charset="0"/>
                    <a:cs typeface="Times New Roman" pitchFamily="18" charset="0"/>
                  </a:rPr>
                  <a:t>00</a:t>
                </a:r>
                <a:endParaRPr lang="fr-FR" sz="2500" b="1" dirty="0">
                  <a:solidFill>
                    <a:srgbClr val="FF0000"/>
                  </a:solidFill>
                  <a:latin typeface="Times New Roman" pitchFamily="18" charset="0"/>
                  <a:cs typeface="Times New Roman" pitchFamily="18" charset="0"/>
                </a:endParaRPr>
              </a:p>
            </p:txBody>
          </p:sp>
          <p:sp>
            <p:nvSpPr>
              <p:cNvPr id="25" name="Text Box 22"/>
              <p:cNvSpPr txBox="1">
                <a:spLocks noChangeArrowheads="1"/>
              </p:cNvSpPr>
              <p:nvPr/>
            </p:nvSpPr>
            <p:spPr bwMode="auto">
              <a:xfrm>
                <a:off x="6230507" y="2928651"/>
                <a:ext cx="155144" cy="215076"/>
              </a:xfrm>
              <a:prstGeom prst="rect">
                <a:avLst/>
              </a:prstGeom>
              <a:noFill/>
              <a:ln w="9525">
                <a:noFill/>
                <a:miter lim="800000"/>
                <a:headEnd/>
                <a:tailEnd/>
              </a:ln>
              <a:effectLst/>
            </p:spPr>
            <p:txBody>
              <a:bodyPr wrap="square">
                <a:spAutoFit/>
              </a:bodyPr>
              <a:lstStyle/>
              <a:p>
                <a:pPr>
                  <a:spcBef>
                    <a:spcPct val="50000"/>
                  </a:spcBef>
                </a:pPr>
                <a:r>
                  <a:rPr lang="fr-FR" sz="2500" b="1" dirty="0">
                    <a:latin typeface="Times New Roman" pitchFamily="18" charset="0"/>
                    <a:cs typeface="Times New Roman" pitchFamily="18" charset="0"/>
                    <a:sym typeface="Symbol"/>
                  </a:rPr>
                  <a:t>0</a:t>
                </a:r>
                <a:endParaRPr lang="el-GR" sz="2500" b="1" dirty="0">
                  <a:latin typeface="Times New Roman" pitchFamily="18" charset="0"/>
                  <a:cs typeface="Times New Roman" pitchFamily="18" charset="0"/>
                </a:endParaRPr>
              </a:p>
            </p:txBody>
          </p:sp>
        </p:grpSp>
        <p:sp>
          <p:nvSpPr>
            <p:cNvPr id="21" name="Arc 20"/>
            <p:cNvSpPr/>
            <p:nvPr/>
          </p:nvSpPr>
          <p:spPr>
            <a:xfrm rot="15095210" flipH="1">
              <a:off x="2588232" y="1380736"/>
              <a:ext cx="5254054" cy="2277187"/>
            </a:xfrm>
            <a:prstGeom prst="arc">
              <a:avLst>
                <a:gd name="adj1" fmla="val 14485722"/>
                <a:gd name="adj2" fmla="val 20432251"/>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19" name="Text Box 42"/>
          <p:cNvSpPr txBox="1">
            <a:spLocks noChangeArrowheads="1"/>
          </p:cNvSpPr>
          <p:nvPr/>
        </p:nvSpPr>
        <p:spPr bwMode="auto">
          <a:xfrm>
            <a:off x="500034" y="345024"/>
            <a:ext cx="7747794" cy="369332"/>
          </a:xfrm>
          <a:prstGeom prst="rect">
            <a:avLst/>
          </a:prstGeom>
          <a:noFill/>
          <a:ln w="9525">
            <a:noFill/>
            <a:miter lim="800000"/>
            <a:headEnd/>
            <a:tailEnd/>
          </a:ln>
          <a:effectLst/>
        </p:spPr>
        <p:txBody>
          <a:bodyPr wrap="square">
            <a:spAutoFit/>
          </a:bodyPr>
          <a:lstStyle/>
          <a:p>
            <a:pPr>
              <a:spcBef>
                <a:spcPct val="50000"/>
              </a:spcBef>
            </a:pPr>
            <a:r>
              <a:rPr lang="fr-FR" dirty="0"/>
              <a:t>Le couple varie donc en raison inverse du carré de la vitesse.</a:t>
            </a:r>
            <a:endParaRPr lang="fr-FR" dirty="0">
              <a:latin typeface="Times New Roman" pitchFamily="18" charset="0"/>
              <a:cs typeface="Times New Roman" pitchFamily="18" charset="0"/>
            </a:endParaRPr>
          </a:p>
        </p:txBody>
      </p:sp>
    </p:spTree>
    <p:extLst>
      <p:ext uri="{BB962C8B-B14F-4D97-AF65-F5344CB8AC3E}">
        <p14:creationId xmlns:p14="http://schemas.microsoft.com/office/powerpoint/2010/main" val="384256961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00100" y="2571744"/>
            <a:ext cx="7267366" cy="163121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fr-FR" sz="4000" b="1" dirty="0">
                <a:solidFill>
                  <a:srgbClr val="C00000"/>
                </a:solidFill>
                <a:latin typeface="Bodoni MT Black" pitchFamily="18" charset="0"/>
              </a:rPr>
              <a:t>Moteur à excitation</a:t>
            </a:r>
          </a:p>
          <a:p>
            <a:pPr algn="ctr">
              <a:spcBef>
                <a:spcPct val="50000"/>
              </a:spcBef>
            </a:pPr>
            <a:r>
              <a:rPr lang="fr-FR" sz="4000" b="1" dirty="0">
                <a:solidFill>
                  <a:srgbClr val="C00000"/>
                </a:solidFill>
                <a:latin typeface="Bodoni MT Black" pitchFamily="18" charset="0"/>
              </a:rPr>
              <a:t>compound</a:t>
            </a:r>
            <a:endParaRPr lang="fr-FR" sz="4000" dirty="0">
              <a:solidFill>
                <a:srgbClr val="C00000"/>
              </a:solidFill>
              <a:latin typeface="Bodoni MT Black" pitchFamily="18" charset="0"/>
            </a:endParaRPr>
          </a:p>
        </p:txBody>
      </p:sp>
    </p:spTree>
    <p:extLst>
      <p:ext uri="{BB962C8B-B14F-4D97-AF65-F5344CB8AC3E}">
        <p14:creationId xmlns:p14="http://schemas.microsoft.com/office/powerpoint/2010/main" val="35770047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Text Box 4"/>
          <p:cNvSpPr txBox="1">
            <a:spLocks noChangeArrowheads="1"/>
          </p:cNvSpPr>
          <p:nvPr/>
        </p:nvSpPr>
        <p:spPr bwMode="auto">
          <a:xfrm>
            <a:off x="468313" y="404813"/>
            <a:ext cx="6389703"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rPr>
              <a:t>6. Moteur compound alimenté sous U = </a:t>
            </a:r>
            <a:r>
              <a:rPr lang="fr-FR" sz="2200" b="1" dirty="0" err="1">
                <a:solidFill>
                  <a:srgbClr val="FF0000"/>
                </a:solidFill>
              </a:rPr>
              <a:t>Cte</a:t>
            </a:r>
            <a:endParaRPr lang="fr-FR" sz="2200" b="1" dirty="0">
              <a:solidFill>
                <a:srgbClr val="FF0000"/>
              </a:solidFill>
            </a:endParaRPr>
          </a:p>
        </p:txBody>
      </p:sp>
      <p:graphicFrame>
        <p:nvGraphicFramePr>
          <p:cNvPr id="98" name="Object 38"/>
          <p:cNvGraphicFramePr>
            <a:graphicFrameLocks noChangeAspect="1"/>
          </p:cNvGraphicFramePr>
          <p:nvPr/>
        </p:nvGraphicFramePr>
        <p:xfrm>
          <a:off x="4724400" y="1430338"/>
          <a:ext cx="3248025" cy="846137"/>
        </p:xfrm>
        <a:graphic>
          <a:graphicData uri="http://schemas.openxmlformats.org/presentationml/2006/ole">
            <mc:AlternateContent xmlns:mc="http://schemas.openxmlformats.org/markup-compatibility/2006">
              <mc:Choice xmlns:v="urn:schemas-microsoft-com:vml" Requires="v">
                <p:oleObj spid="_x0000_s631890" name="Equation" r:id="rId3" imgW="1765300" imgH="457200" progId="Equation.DSMT4">
                  <p:embed/>
                </p:oleObj>
              </mc:Choice>
              <mc:Fallback>
                <p:oleObj name="Equation" r:id="rId3" imgW="1765300" imgH="457200" progId="Equation.DSMT4">
                  <p:embed/>
                  <p:pic>
                    <p:nvPicPr>
                      <p:cNvPr id="0" name="Picture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430338"/>
                        <a:ext cx="3248025" cy="846137"/>
                      </a:xfrm>
                      <a:prstGeom prst="rect">
                        <a:avLst/>
                      </a:prstGeom>
                      <a:solidFill>
                        <a:schemeClr val="bg1"/>
                      </a:solidFill>
                    </p:spPr>
                  </p:pic>
                </p:oleObj>
              </mc:Fallback>
            </mc:AlternateContent>
          </a:graphicData>
        </a:graphic>
      </p:graphicFrame>
      <p:sp>
        <p:nvSpPr>
          <p:cNvPr id="99" name="Text Box 42"/>
          <p:cNvSpPr txBox="1">
            <a:spLocks noChangeArrowheads="1"/>
          </p:cNvSpPr>
          <p:nvPr/>
        </p:nvSpPr>
        <p:spPr bwMode="auto">
          <a:xfrm>
            <a:off x="4427984" y="1000108"/>
            <a:ext cx="3455987" cy="366712"/>
          </a:xfrm>
          <a:prstGeom prst="rect">
            <a:avLst/>
          </a:prstGeom>
          <a:noFill/>
          <a:ln w="9525">
            <a:noFill/>
            <a:miter lim="800000"/>
            <a:headEnd/>
            <a:tailEnd/>
          </a:ln>
          <a:effectLst/>
        </p:spPr>
        <p:txBody>
          <a:bodyPr>
            <a:spAutoFit/>
          </a:bodyPr>
          <a:lstStyle/>
          <a:p>
            <a:pPr>
              <a:spcBef>
                <a:spcPct val="50000"/>
              </a:spcBef>
            </a:pPr>
            <a:r>
              <a:rPr lang="fr-FR" dirty="0">
                <a:latin typeface="Times New Roman" pitchFamily="18" charset="0"/>
                <a:cs typeface="Times New Roman" pitchFamily="18" charset="0"/>
              </a:rPr>
              <a:t>L’expression de la vitesse étant:</a:t>
            </a:r>
          </a:p>
        </p:txBody>
      </p:sp>
      <p:graphicFrame>
        <p:nvGraphicFramePr>
          <p:cNvPr id="100" name="Object 38"/>
          <p:cNvGraphicFramePr>
            <a:graphicFrameLocks noChangeAspect="1"/>
          </p:cNvGraphicFramePr>
          <p:nvPr/>
        </p:nvGraphicFramePr>
        <p:xfrm>
          <a:off x="5364088" y="2852936"/>
          <a:ext cx="1843061" cy="434528"/>
        </p:xfrm>
        <a:graphic>
          <a:graphicData uri="http://schemas.openxmlformats.org/presentationml/2006/ole">
            <mc:AlternateContent xmlns:mc="http://schemas.openxmlformats.org/markup-compatibility/2006">
              <mc:Choice xmlns:v="urn:schemas-microsoft-com:vml" Requires="v">
                <p:oleObj spid="_x0000_s631891" name="Equation" r:id="rId5" imgW="863225" imgH="203112" progId="Equation.DSMT4">
                  <p:embed/>
                </p:oleObj>
              </mc:Choice>
              <mc:Fallback>
                <p:oleObj name="Equation" r:id="rId5" imgW="863225" imgH="203112" progId="Equation.DSMT4">
                  <p:embed/>
                  <p:pic>
                    <p:nvPicPr>
                      <p:cNvPr id="0" name="Picture 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088" y="2852936"/>
                        <a:ext cx="1843061" cy="434528"/>
                      </a:xfrm>
                      <a:prstGeom prst="rect">
                        <a:avLst/>
                      </a:prstGeom>
                      <a:solidFill>
                        <a:schemeClr val="bg1"/>
                      </a:solidFill>
                    </p:spPr>
                  </p:pic>
                </p:oleObj>
              </mc:Fallback>
            </mc:AlternateContent>
          </a:graphicData>
        </a:graphic>
      </p:graphicFrame>
      <p:sp>
        <p:nvSpPr>
          <p:cNvPr id="101" name="Text Box 42"/>
          <p:cNvSpPr txBox="1">
            <a:spLocks noChangeArrowheads="1"/>
          </p:cNvSpPr>
          <p:nvPr/>
        </p:nvSpPr>
        <p:spPr bwMode="auto">
          <a:xfrm>
            <a:off x="4427984" y="2500306"/>
            <a:ext cx="3455987" cy="366712"/>
          </a:xfrm>
          <a:prstGeom prst="rect">
            <a:avLst/>
          </a:prstGeom>
          <a:noFill/>
          <a:ln w="9525">
            <a:noFill/>
            <a:miter lim="800000"/>
            <a:headEnd/>
            <a:tailEnd/>
          </a:ln>
          <a:effectLst/>
        </p:spPr>
        <p:txBody>
          <a:bodyPr>
            <a:spAutoFit/>
          </a:bodyPr>
          <a:lstStyle/>
          <a:p>
            <a:pPr>
              <a:spcBef>
                <a:spcPct val="50000"/>
              </a:spcBef>
            </a:pPr>
            <a:r>
              <a:rPr lang="fr-FR" dirty="0">
                <a:latin typeface="Times New Roman" pitchFamily="18" charset="0"/>
                <a:cs typeface="Times New Roman" pitchFamily="18" charset="0"/>
              </a:rPr>
              <a:t>Or, on a:</a:t>
            </a:r>
          </a:p>
        </p:txBody>
      </p:sp>
      <p:sp>
        <p:nvSpPr>
          <p:cNvPr id="102" name="Text Box 42"/>
          <p:cNvSpPr txBox="1">
            <a:spLocks noChangeArrowheads="1"/>
          </p:cNvSpPr>
          <p:nvPr/>
        </p:nvSpPr>
        <p:spPr bwMode="auto">
          <a:xfrm>
            <a:off x="323528" y="4154413"/>
            <a:ext cx="4359428" cy="507831"/>
          </a:xfrm>
          <a:prstGeom prst="rect">
            <a:avLst/>
          </a:prstGeom>
          <a:noFill/>
          <a:ln w="9525">
            <a:noFill/>
            <a:miter lim="800000"/>
            <a:headEnd/>
            <a:tailEnd/>
          </a:ln>
          <a:effectLst/>
        </p:spPr>
        <p:txBody>
          <a:bodyPr wrap="square">
            <a:spAutoFit/>
          </a:bodyPr>
          <a:lstStyle/>
          <a:p>
            <a:pPr>
              <a:lnSpc>
                <a:spcPct val="150000"/>
              </a:lnSpc>
              <a:spcBef>
                <a:spcPct val="50000"/>
              </a:spcBef>
            </a:pPr>
            <a:r>
              <a:rPr lang="fr-FR" dirty="0">
                <a:latin typeface="Times New Roman" pitchFamily="18" charset="0"/>
                <a:cs typeface="Times New Roman" pitchFamily="18" charset="0"/>
              </a:rPr>
              <a:t>2 modes de fonctionnement:</a:t>
            </a:r>
          </a:p>
        </p:txBody>
      </p:sp>
      <p:sp>
        <p:nvSpPr>
          <p:cNvPr id="108" name="Text Box 42"/>
          <p:cNvSpPr txBox="1">
            <a:spLocks noChangeArrowheads="1"/>
          </p:cNvSpPr>
          <p:nvPr/>
        </p:nvSpPr>
        <p:spPr bwMode="auto">
          <a:xfrm>
            <a:off x="395536" y="5661248"/>
            <a:ext cx="8568952" cy="415498"/>
          </a:xfrm>
          <a:prstGeom prst="rect">
            <a:avLst/>
          </a:prstGeom>
          <a:solidFill>
            <a:srgbClr val="FF0000"/>
          </a:solidFill>
          <a:ln w="28575">
            <a:solidFill>
              <a:srgbClr val="FF0000"/>
            </a:solidFill>
            <a:miter lim="800000"/>
            <a:headEnd/>
            <a:tailEnd/>
          </a:ln>
          <a:effectLst/>
        </p:spPr>
        <p:txBody>
          <a:bodyPr wrap="square">
            <a:spAutoFit/>
          </a:bodyPr>
          <a:lstStyle/>
          <a:p>
            <a:pPr>
              <a:spcBef>
                <a:spcPct val="50000"/>
              </a:spcBef>
            </a:pPr>
            <a:r>
              <a:rPr lang="fr-FR" sz="2100" b="1" u="sng" dirty="0">
                <a:solidFill>
                  <a:srgbClr val="FFFF00"/>
                </a:solidFill>
              </a:rPr>
              <a:t>Conclusion:</a:t>
            </a:r>
            <a:r>
              <a:rPr lang="fr-FR" sz="2100" b="1" dirty="0">
                <a:solidFill>
                  <a:srgbClr val="FFFF00"/>
                </a:solidFill>
              </a:rPr>
              <a:t>  </a:t>
            </a:r>
            <a:r>
              <a:rPr lang="fr-FR" sz="2100" b="1" dirty="0"/>
              <a:t>En excitation composée, le flux peut être additif ou soustractif</a:t>
            </a:r>
          </a:p>
        </p:txBody>
      </p:sp>
      <p:grpSp>
        <p:nvGrpSpPr>
          <p:cNvPr id="2" name="Groupe 118"/>
          <p:cNvGrpSpPr/>
          <p:nvPr/>
        </p:nvGrpSpPr>
        <p:grpSpPr>
          <a:xfrm>
            <a:off x="491344" y="969102"/>
            <a:ext cx="3504592" cy="2281974"/>
            <a:chOff x="251520" y="969102"/>
            <a:chExt cx="3504592" cy="2281974"/>
          </a:xfrm>
        </p:grpSpPr>
        <p:sp>
          <p:nvSpPr>
            <p:cNvPr id="95" name="Line 91"/>
            <p:cNvSpPr>
              <a:spLocks noChangeShapeType="1"/>
            </p:cNvSpPr>
            <p:nvPr/>
          </p:nvSpPr>
          <p:spPr bwMode="auto">
            <a:xfrm flipH="1">
              <a:off x="1637058" y="1541417"/>
              <a:ext cx="684000" cy="0"/>
            </a:xfrm>
            <a:prstGeom prst="line">
              <a:avLst/>
            </a:prstGeom>
            <a:noFill/>
            <a:ln w="38100">
              <a:solidFill>
                <a:schemeClr val="tx1"/>
              </a:solidFill>
              <a:round/>
              <a:headEnd/>
              <a:tailEnd/>
            </a:ln>
            <a:effectLst/>
          </p:spPr>
          <p:txBody>
            <a:bodyPr/>
            <a:lstStyle/>
            <a:p>
              <a:endParaRPr lang="fr-FR"/>
            </a:p>
          </p:txBody>
        </p:sp>
        <p:sp>
          <p:nvSpPr>
            <p:cNvPr id="49" name="Line 89"/>
            <p:cNvSpPr>
              <a:spLocks noChangeShapeType="1"/>
            </p:cNvSpPr>
            <p:nvPr/>
          </p:nvSpPr>
          <p:spPr bwMode="auto">
            <a:xfrm>
              <a:off x="1637122" y="1535991"/>
              <a:ext cx="0" cy="1692000"/>
            </a:xfrm>
            <a:prstGeom prst="line">
              <a:avLst/>
            </a:prstGeom>
            <a:noFill/>
            <a:ln w="38100">
              <a:solidFill>
                <a:schemeClr val="tx1"/>
              </a:solidFill>
              <a:round/>
              <a:headEnd/>
              <a:tailEnd/>
            </a:ln>
            <a:effectLst/>
          </p:spPr>
          <p:txBody>
            <a:bodyPr/>
            <a:lstStyle/>
            <a:p>
              <a:endParaRPr lang="fr-FR"/>
            </a:p>
          </p:txBody>
        </p:sp>
        <p:grpSp>
          <p:nvGrpSpPr>
            <p:cNvPr id="3" name="Groupe 57"/>
            <p:cNvGrpSpPr/>
            <p:nvPr/>
          </p:nvGrpSpPr>
          <p:grpSpPr>
            <a:xfrm>
              <a:off x="1187624" y="1772816"/>
              <a:ext cx="900000" cy="1173564"/>
              <a:chOff x="2223214" y="1772816"/>
              <a:chExt cx="900000" cy="1173564"/>
            </a:xfrm>
          </p:grpSpPr>
          <p:sp>
            <p:nvSpPr>
              <p:cNvPr id="50" name="Rectangle 3"/>
              <p:cNvSpPr>
                <a:spLocks noChangeArrowheads="1"/>
              </p:cNvSpPr>
              <p:nvPr/>
            </p:nvSpPr>
            <p:spPr bwMode="auto">
              <a:xfrm>
                <a:off x="2508139" y="1772816"/>
                <a:ext cx="336073" cy="211583"/>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51" name="Rectangle 4"/>
              <p:cNvSpPr>
                <a:spLocks noChangeArrowheads="1"/>
              </p:cNvSpPr>
              <p:nvPr/>
            </p:nvSpPr>
            <p:spPr bwMode="auto">
              <a:xfrm>
                <a:off x="2505697" y="2734798"/>
                <a:ext cx="336073" cy="211582"/>
              </a:xfrm>
              <a:prstGeom prst="rect">
                <a:avLst/>
              </a:prstGeom>
              <a:solidFill>
                <a:schemeClr val="tx1"/>
              </a:solidFill>
              <a:ln w="9525">
                <a:solidFill>
                  <a:schemeClr val="tx1"/>
                </a:solidFill>
                <a:miter lim="800000"/>
                <a:headEnd/>
                <a:tailEnd/>
              </a:ln>
              <a:effectLst/>
            </p:spPr>
            <p:txBody>
              <a:bodyPr wrap="none" anchor="ctr"/>
              <a:lstStyle/>
              <a:p>
                <a:endParaRPr lang="fr-FR"/>
              </a:p>
            </p:txBody>
          </p:sp>
          <p:grpSp>
            <p:nvGrpSpPr>
              <p:cNvPr id="4" name="Groupe 56"/>
              <p:cNvGrpSpPr/>
              <p:nvPr/>
            </p:nvGrpSpPr>
            <p:grpSpPr>
              <a:xfrm>
                <a:off x="2223214" y="1906806"/>
                <a:ext cx="900000" cy="900000"/>
                <a:chOff x="2042141" y="1927021"/>
                <a:chExt cx="900000" cy="900000"/>
              </a:xfrm>
            </p:grpSpPr>
            <p:sp>
              <p:nvSpPr>
                <p:cNvPr id="52" name="Oval 77"/>
                <p:cNvSpPr>
                  <a:spLocks noChangeArrowheads="1"/>
                </p:cNvSpPr>
                <p:nvPr/>
              </p:nvSpPr>
              <p:spPr bwMode="auto">
                <a:xfrm>
                  <a:off x="2042141" y="1927021"/>
                  <a:ext cx="900000" cy="900000"/>
                </a:xfrm>
                <a:prstGeom prst="ellipse">
                  <a:avLst/>
                </a:prstGeom>
                <a:solidFill>
                  <a:schemeClr val="bg1"/>
                </a:solidFill>
                <a:ln w="28575">
                  <a:solidFill>
                    <a:schemeClr val="tx1"/>
                  </a:solidFill>
                  <a:round/>
                  <a:headEnd/>
                  <a:tailEnd/>
                </a:ln>
                <a:effectLst/>
              </p:spPr>
              <p:txBody>
                <a:bodyPr wrap="none" anchor="ctr"/>
                <a:lstStyle/>
                <a:p>
                  <a:pPr algn="ctr"/>
                  <a:r>
                    <a:rPr lang="fr-FR" sz="2500" b="1" dirty="0"/>
                    <a:t>M</a:t>
                  </a:r>
                </a:p>
              </p:txBody>
            </p:sp>
            <p:sp>
              <p:nvSpPr>
                <p:cNvPr id="54" name="Line 75"/>
                <p:cNvSpPr>
                  <a:spLocks noChangeShapeType="1"/>
                </p:cNvSpPr>
                <p:nvPr/>
              </p:nvSpPr>
              <p:spPr bwMode="auto">
                <a:xfrm rot="5400000">
                  <a:off x="2501004" y="2432530"/>
                  <a:ext cx="0" cy="288000"/>
                </a:xfrm>
                <a:prstGeom prst="line">
                  <a:avLst/>
                </a:prstGeom>
                <a:noFill/>
                <a:ln w="38100">
                  <a:solidFill>
                    <a:schemeClr val="tx1"/>
                  </a:solidFill>
                  <a:round/>
                  <a:headEnd/>
                  <a:tailEnd/>
                </a:ln>
                <a:effectLst/>
              </p:spPr>
              <p:txBody>
                <a:bodyPr/>
                <a:lstStyle/>
                <a:p>
                  <a:endParaRPr lang="fr-FR"/>
                </a:p>
              </p:txBody>
            </p:sp>
          </p:grpSp>
        </p:grpSp>
        <p:sp>
          <p:nvSpPr>
            <p:cNvPr id="55" name="Line 36"/>
            <p:cNvSpPr>
              <a:spLocks noChangeShapeType="1"/>
            </p:cNvSpPr>
            <p:nvPr/>
          </p:nvSpPr>
          <p:spPr bwMode="auto">
            <a:xfrm flipV="1">
              <a:off x="3271004" y="1719868"/>
              <a:ext cx="0" cy="1260000"/>
            </a:xfrm>
            <a:prstGeom prst="line">
              <a:avLst/>
            </a:prstGeom>
            <a:noFill/>
            <a:ln w="19050">
              <a:solidFill>
                <a:schemeClr val="tx1"/>
              </a:solidFill>
              <a:round/>
              <a:headEnd/>
              <a:tailEnd type="triangle" w="med" len="med"/>
            </a:ln>
            <a:effectLst/>
          </p:spPr>
          <p:txBody>
            <a:bodyPr/>
            <a:lstStyle/>
            <a:p>
              <a:endParaRPr lang="fr-FR"/>
            </a:p>
          </p:txBody>
        </p:sp>
        <p:sp>
          <p:nvSpPr>
            <p:cNvPr id="56" name="Text Box 37"/>
            <p:cNvSpPr txBox="1">
              <a:spLocks noChangeArrowheads="1"/>
            </p:cNvSpPr>
            <p:nvPr/>
          </p:nvSpPr>
          <p:spPr bwMode="auto">
            <a:xfrm>
              <a:off x="3311760" y="2060848"/>
              <a:ext cx="444352" cy="553998"/>
            </a:xfrm>
            <a:prstGeom prst="rect">
              <a:avLst/>
            </a:prstGeom>
            <a:noFill/>
            <a:ln w="9525">
              <a:noFill/>
              <a:miter lim="800000"/>
              <a:headEnd/>
              <a:tailEnd/>
            </a:ln>
            <a:effectLst/>
          </p:spPr>
          <p:txBody>
            <a:bodyPr wrap="none">
              <a:spAutoFit/>
            </a:bodyPr>
            <a:lstStyle/>
            <a:p>
              <a:r>
                <a:rPr lang="fr-FR" sz="3000" b="1" dirty="0">
                  <a:latin typeface="Cambria" pitchFamily="18" charset="0"/>
                </a:rPr>
                <a:t>U</a:t>
              </a:r>
              <a:endParaRPr lang="fr-FR" sz="3000" b="1" baseline="-25000" dirty="0">
                <a:latin typeface="Cambria" pitchFamily="18" charset="0"/>
              </a:endParaRPr>
            </a:p>
          </p:txBody>
        </p:sp>
        <p:grpSp>
          <p:nvGrpSpPr>
            <p:cNvPr id="5" name="Group 18"/>
            <p:cNvGrpSpPr>
              <a:grpSpLocks/>
            </p:cNvGrpSpPr>
            <p:nvPr/>
          </p:nvGrpSpPr>
          <p:grpSpPr bwMode="auto">
            <a:xfrm flipH="1">
              <a:off x="2323900" y="1335142"/>
              <a:ext cx="442924" cy="213505"/>
              <a:chOff x="410" y="3588"/>
              <a:chExt cx="808" cy="311"/>
            </a:xfrm>
          </p:grpSpPr>
          <p:grpSp>
            <p:nvGrpSpPr>
              <p:cNvPr id="6" name="Group 8"/>
              <p:cNvGrpSpPr>
                <a:grpSpLocks/>
              </p:cNvGrpSpPr>
              <p:nvPr/>
            </p:nvGrpSpPr>
            <p:grpSpPr bwMode="auto">
              <a:xfrm>
                <a:off x="410" y="3588"/>
                <a:ext cx="394" cy="311"/>
                <a:chOff x="410" y="3572"/>
                <a:chExt cx="394" cy="311"/>
              </a:xfrm>
            </p:grpSpPr>
            <p:sp>
              <p:nvSpPr>
                <p:cNvPr id="91" name="Arc 6"/>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wrap="none" anchor="ctr"/>
                <a:lstStyle/>
                <a:p>
                  <a:endParaRPr lang="fr-FR"/>
                </a:p>
              </p:txBody>
            </p:sp>
            <p:sp>
              <p:nvSpPr>
                <p:cNvPr id="92" name="Arc 7"/>
                <p:cNvSpPr>
                  <a:spLocks/>
                </p:cNvSpPr>
                <p:nvPr/>
              </p:nvSpPr>
              <p:spPr bwMode="auto">
                <a:xfrm flipH="1">
                  <a:off x="410"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wrap="none" anchor="ctr"/>
                <a:lstStyle/>
                <a:p>
                  <a:endParaRPr lang="fr-FR"/>
                </a:p>
              </p:txBody>
            </p:sp>
          </p:grpSp>
          <p:grpSp>
            <p:nvGrpSpPr>
              <p:cNvPr id="7" name="Group 9"/>
              <p:cNvGrpSpPr>
                <a:grpSpLocks/>
              </p:cNvGrpSpPr>
              <p:nvPr/>
            </p:nvGrpSpPr>
            <p:grpSpPr bwMode="auto">
              <a:xfrm>
                <a:off x="808" y="3588"/>
                <a:ext cx="410" cy="311"/>
                <a:chOff x="394" y="3572"/>
                <a:chExt cx="410" cy="311"/>
              </a:xfrm>
            </p:grpSpPr>
            <p:sp>
              <p:nvSpPr>
                <p:cNvPr id="89" name="Arc 10"/>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wrap="none" anchor="ctr"/>
                <a:lstStyle/>
                <a:p>
                  <a:endParaRPr lang="fr-FR"/>
                </a:p>
              </p:txBody>
            </p:sp>
            <p:sp>
              <p:nvSpPr>
                <p:cNvPr id="90" name="Arc 11"/>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a:ln>
                <a:effectLst/>
              </p:spPr>
              <p:txBody>
                <a:bodyPr wrap="none" anchor="ctr"/>
                <a:lstStyle/>
                <a:p>
                  <a:endParaRPr lang="fr-FR"/>
                </a:p>
              </p:txBody>
            </p:sp>
          </p:grpSp>
        </p:grpSp>
        <p:sp>
          <p:nvSpPr>
            <p:cNvPr id="96" name="Text Box 37"/>
            <p:cNvSpPr txBox="1">
              <a:spLocks noChangeArrowheads="1"/>
            </p:cNvSpPr>
            <p:nvPr/>
          </p:nvSpPr>
          <p:spPr bwMode="auto">
            <a:xfrm flipH="1">
              <a:off x="3095736" y="1124744"/>
              <a:ext cx="293670" cy="369332"/>
            </a:xfrm>
            <a:prstGeom prst="rect">
              <a:avLst/>
            </a:prstGeom>
            <a:noFill/>
            <a:ln w="9525">
              <a:noFill/>
              <a:miter lim="800000"/>
              <a:headEnd/>
              <a:tailEnd/>
            </a:ln>
            <a:effectLst/>
          </p:spPr>
          <p:txBody>
            <a:bodyPr wrap="none">
              <a:spAutoFit/>
            </a:bodyPr>
            <a:lstStyle/>
            <a:p>
              <a:r>
                <a:rPr lang="fr-FR" b="1" i="1" dirty="0">
                  <a:latin typeface="Euclid" pitchFamily="18" charset="0"/>
                </a:rPr>
                <a:t>I</a:t>
              </a:r>
            </a:p>
          </p:txBody>
        </p:sp>
        <p:sp>
          <p:nvSpPr>
            <p:cNvPr id="66" name="Line 91"/>
            <p:cNvSpPr>
              <a:spLocks noChangeShapeType="1"/>
            </p:cNvSpPr>
            <p:nvPr/>
          </p:nvSpPr>
          <p:spPr bwMode="auto">
            <a:xfrm flipH="1">
              <a:off x="2770200" y="1549968"/>
              <a:ext cx="684000" cy="0"/>
            </a:xfrm>
            <a:prstGeom prst="line">
              <a:avLst/>
            </a:prstGeom>
            <a:noFill/>
            <a:ln w="38100">
              <a:solidFill>
                <a:schemeClr val="tx1"/>
              </a:solidFill>
              <a:round/>
              <a:headEnd/>
              <a:tailEnd/>
            </a:ln>
            <a:effectLst/>
          </p:spPr>
          <p:txBody>
            <a:bodyPr/>
            <a:lstStyle/>
            <a:p>
              <a:endParaRPr lang="fr-FR"/>
            </a:p>
          </p:txBody>
        </p:sp>
        <p:sp>
          <p:nvSpPr>
            <p:cNvPr id="70" name="Line 43"/>
            <p:cNvSpPr>
              <a:spLocks noChangeShapeType="1"/>
            </p:cNvSpPr>
            <p:nvPr/>
          </p:nvSpPr>
          <p:spPr bwMode="auto">
            <a:xfrm rot="5400000" flipH="1">
              <a:off x="3148684" y="1515988"/>
              <a:ext cx="0" cy="56512"/>
            </a:xfrm>
            <a:prstGeom prst="line">
              <a:avLst/>
            </a:prstGeom>
            <a:noFill/>
            <a:ln w="38100">
              <a:solidFill>
                <a:schemeClr val="tx1"/>
              </a:solidFill>
              <a:round/>
              <a:headEnd type="none" w="med" len="med"/>
              <a:tailEnd type="arrow" w="med" len="med"/>
            </a:ln>
            <a:effectLst/>
          </p:spPr>
          <p:txBody>
            <a:bodyPr/>
            <a:lstStyle/>
            <a:p>
              <a:endParaRPr lang="fr-FR"/>
            </a:p>
          </p:txBody>
        </p:sp>
        <p:sp>
          <p:nvSpPr>
            <p:cNvPr id="67" name="Text Box 37"/>
            <p:cNvSpPr txBox="1">
              <a:spLocks noChangeArrowheads="1"/>
            </p:cNvSpPr>
            <p:nvPr/>
          </p:nvSpPr>
          <p:spPr bwMode="auto">
            <a:xfrm flipH="1">
              <a:off x="2329526" y="969102"/>
              <a:ext cx="458780" cy="369332"/>
            </a:xfrm>
            <a:prstGeom prst="rect">
              <a:avLst/>
            </a:prstGeom>
            <a:noFill/>
            <a:ln w="9525">
              <a:noFill/>
              <a:miter lim="800000"/>
              <a:headEnd/>
              <a:tailEnd/>
            </a:ln>
            <a:effectLst/>
          </p:spPr>
          <p:txBody>
            <a:bodyPr wrap="none">
              <a:spAutoFit/>
            </a:bodyPr>
            <a:lstStyle/>
            <a:p>
              <a:r>
                <a:rPr lang="fr-FR" b="1" i="1" dirty="0">
                  <a:latin typeface="Euclid" pitchFamily="18" charset="0"/>
                </a:rPr>
                <a:t>R</a:t>
              </a:r>
              <a:r>
                <a:rPr lang="fr-FR" b="1" i="1" baseline="-25000" dirty="0">
                  <a:latin typeface="Euclid" pitchFamily="18" charset="0"/>
                </a:rPr>
                <a:t>s</a:t>
              </a:r>
            </a:p>
          </p:txBody>
        </p:sp>
        <p:sp>
          <p:nvSpPr>
            <p:cNvPr id="80" name="Line 43"/>
            <p:cNvSpPr>
              <a:spLocks noChangeShapeType="1"/>
            </p:cNvSpPr>
            <p:nvPr/>
          </p:nvSpPr>
          <p:spPr bwMode="auto">
            <a:xfrm rot="16200000" flipH="1">
              <a:off x="1241680" y="1153918"/>
              <a:ext cx="0" cy="756000"/>
            </a:xfrm>
            <a:prstGeom prst="line">
              <a:avLst/>
            </a:prstGeom>
            <a:noFill/>
            <a:ln w="28575">
              <a:solidFill>
                <a:srgbClr val="0000FF"/>
              </a:solidFill>
              <a:round/>
              <a:headEnd/>
              <a:tailEnd/>
            </a:ln>
            <a:effectLst/>
          </p:spPr>
          <p:txBody>
            <a:bodyPr/>
            <a:lstStyle/>
            <a:p>
              <a:endParaRPr lang="fr-FR"/>
            </a:p>
          </p:txBody>
        </p:sp>
        <p:sp>
          <p:nvSpPr>
            <p:cNvPr id="81" name="Line 43"/>
            <p:cNvSpPr>
              <a:spLocks noChangeShapeType="1"/>
            </p:cNvSpPr>
            <p:nvPr/>
          </p:nvSpPr>
          <p:spPr bwMode="auto">
            <a:xfrm rot="16200000">
              <a:off x="1160348" y="1507011"/>
              <a:ext cx="0" cy="54551"/>
            </a:xfrm>
            <a:prstGeom prst="line">
              <a:avLst/>
            </a:prstGeom>
            <a:noFill/>
            <a:ln w="28575">
              <a:solidFill>
                <a:schemeClr val="tx1"/>
              </a:solidFill>
              <a:round/>
              <a:headEnd type="arrow" w="med" len="med"/>
              <a:tailEnd type="none" w="med" len="med"/>
            </a:ln>
            <a:effectLst/>
          </p:spPr>
          <p:txBody>
            <a:bodyPr/>
            <a:lstStyle/>
            <a:p>
              <a:endParaRPr lang="fr-FR"/>
            </a:p>
          </p:txBody>
        </p:sp>
        <p:grpSp>
          <p:nvGrpSpPr>
            <p:cNvPr id="8" name="Group 18"/>
            <p:cNvGrpSpPr>
              <a:grpSpLocks/>
            </p:cNvGrpSpPr>
            <p:nvPr/>
          </p:nvGrpSpPr>
          <p:grpSpPr bwMode="auto">
            <a:xfrm rot="16200000" flipH="1">
              <a:off x="293950" y="2245322"/>
              <a:ext cx="912709" cy="213505"/>
              <a:chOff x="394" y="3588"/>
              <a:chExt cx="1665" cy="311"/>
            </a:xfrm>
          </p:grpSpPr>
          <p:grpSp>
            <p:nvGrpSpPr>
              <p:cNvPr id="9" name="Group 8"/>
              <p:cNvGrpSpPr>
                <a:grpSpLocks/>
              </p:cNvGrpSpPr>
              <p:nvPr/>
            </p:nvGrpSpPr>
            <p:grpSpPr bwMode="auto">
              <a:xfrm>
                <a:off x="394" y="3588"/>
                <a:ext cx="410" cy="311"/>
                <a:chOff x="394" y="3572"/>
                <a:chExt cx="410" cy="311"/>
              </a:xfrm>
            </p:grpSpPr>
            <p:sp>
              <p:nvSpPr>
                <p:cNvPr id="105" name="Arc 6"/>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106" name="Arc 7"/>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10" name="Group 9"/>
              <p:cNvGrpSpPr>
                <a:grpSpLocks/>
              </p:cNvGrpSpPr>
              <p:nvPr/>
            </p:nvGrpSpPr>
            <p:grpSpPr bwMode="auto">
              <a:xfrm>
                <a:off x="808" y="3588"/>
                <a:ext cx="410" cy="311"/>
                <a:chOff x="394" y="3572"/>
                <a:chExt cx="410" cy="311"/>
              </a:xfrm>
            </p:grpSpPr>
            <p:sp>
              <p:nvSpPr>
                <p:cNvPr id="97" name="Arc 10"/>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103" name="Arc 11"/>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11" name="Group 12"/>
              <p:cNvGrpSpPr>
                <a:grpSpLocks/>
              </p:cNvGrpSpPr>
              <p:nvPr/>
            </p:nvGrpSpPr>
            <p:grpSpPr bwMode="auto">
              <a:xfrm>
                <a:off x="1235" y="3588"/>
                <a:ext cx="410" cy="311"/>
                <a:chOff x="394" y="3572"/>
                <a:chExt cx="410" cy="311"/>
              </a:xfrm>
            </p:grpSpPr>
            <p:sp>
              <p:nvSpPr>
                <p:cNvPr id="93" name="Arc 13"/>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94" name="Arc 14"/>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12" name="Group 15"/>
              <p:cNvGrpSpPr>
                <a:grpSpLocks/>
              </p:cNvGrpSpPr>
              <p:nvPr/>
            </p:nvGrpSpPr>
            <p:grpSpPr bwMode="auto">
              <a:xfrm>
                <a:off x="1649" y="3588"/>
                <a:ext cx="410" cy="311"/>
                <a:chOff x="394" y="3572"/>
                <a:chExt cx="410" cy="311"/>
              </a:xfrm>
            </p:grpSpPr>
            <p:sp>
              <p:nvSpPr>
                <p:cNvPr id="87" name="Arc 16"/>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88" name="Arc 17"/>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sp>
          <p:nvSpPr>
            <p:cNvPr id="107" name="Line 75"/>
            <p:cNvSpPr>
              <a:spLocks noChangeShapeType="1"/>
            </p:cNvSpPr>
            <p:nvPr/>
          </p:nvSpPr>
          <p:spPr bwMode="auto">
            <a:xfrm flipH="1">
              <a:off x="865952" y="2808008"/>
              <a:ext cx="0" cy="396000"/>
            </a:xfrm>
            <a:prstGeom prst="line">
              <a:avLst/>
            </a:prstGeom>
            <a:noFill/>
            <a:ln w="19050">
              <a:solidFill>
                <a:srgbClr val="0000FF"/>
              </a:solidFill>
              <a:round/>
              <a:headEnd/>
              <a:tailEnd/>
            </a:ln>
            <a:effectLst/>
          </p:spPr>
          <p:txBody>
            <a:bodyPr/>
            <a:lstStyle/>
            <a:p>
              <a:endParaRPr lang="fr-FR"/>
            </a:p>
          </p:txBody>
        </p:sp>
        <p:sp>
          <p:nvSpPr>
            <p:cNvPr id="109" name="Line 76"/>
            <p:cNvSpPr>
              <a:spLocks noChangeShapeType="1"/>
            </p:cNvSpPr>
            <p:nvPr/>
          </p:nvSpPr>
          <p:spPr bwMode="auto">
            <a:xfrm flipV="1">
              <a:off x="865952" y="3212976"/>
              <a:ext cx="972000" cy="0"/>
            </a:xfrm>
            <a:prstGeom prst="line">
              <a:avLst/>
            </a:prstGeom>
            <a:noFill/>
            <a:ln w="19050">
              <a:solidFill>
                <a:srgbClr val="0000FF"/>
              </a:solidFill>
              <a:round/>
              <a:headEnd/>
              <a:tailEnd/>
            </a:ln>
            <a:effectLst/>
          </p:spPr>
          <p:txBody>
            <a:bodyPr/>
            <a:lstStyle/>
            <a:p>
              <a:endParaRPr lang="fr-FR"/>
            </a:p>
          </p:txBody>
        </p:sp>
        <p:sp>
          <p:nvSpPr>
            <p:cNvPr id="110" name="Line 75"/>
            <p:cNvSpPr>
              <a:spLocks noChangeShapeType="1"/>
            </p:cNvSpPr>
            <p:nvPr/>
          </p:nvSpPr>
          <p:spPr bwMode="auto">
            <a:xfrm flipH="1">
              <a:off x="865952" y="1530373"/>
              <a:ext cx="0" cy="378000"/>
            </a:xfrm>
            <a:prstGeom prst="line">
              <a:avLst/>
            </a:prstGeom>
            <a:noFill/>
            <a:ln w="19050">
              <a:solidFill>
                <a:srgbClr val="0000FF"/>
              </a:solidFill>
              <a:round/>
              <a:headEnd/>
              <a:tailEnd/>
            </a:ln>
            <a:effectLst/>
          </p:spPr>
          <p:txBody>
            <a:bodyPr/>
            <a:lstStyle/>
            <a:p>
              <a:endParaRPr lang="fr-FR"/>
            </a:p>
          </p:txBody>
        </p:sp>
        <p:sp>
          <p:nvSpPr>
            <p:cNvPr id="111" name="Text Box 37"/>
            <p:cNvSpPr txBox="1">
              <a:spLocks noChangeArrowheads="1"/>
            </p:cNvSpPr>
            <p:nvPr/>
          </p:nvSpPr>
          <p:spPr bwMode="auto">
            <a:xfrm flipH="1">
              <a:off x="1079487" y="1166226"/>
              <a:ext cx="266420" cy="369332"/>
            </a:xfrm>
            <a:prstGeom prst="rect">
              <a:avLst/>
            </a:prstGeom>
            <a:noFill/>
            <a:ln w="9525">
              <a:noFill/>
              <a:miter lim="800000"/>
              <a:headEnd/>
              <a:tailEnd/>
            </a:ln>
            <a:effectLst/>
          </p:spPr>
          <p:txBody>
            <a:bodyPr wrap="none">
              <a:spAutoFit/>
            </a:bodyPr>
            <a:lstStyle/>
            <a:p>
              <a:r>
                <a:rPr lang="fr-FR" b="1" i="1" dirty="0">
                  <a:latin typeface="Euclid" pitchFamily="18" charset="0"/>
                </a:rPr>
                <a:t>i</a:t>
              </a:r>
            </a:p>
          </p:txBody>
        </p:sp>
        <p:sp>
          <p:nvSpPr>
            <p:cNvPr id="112" name="Text Box 37"/>
            <p:cNvSpPr txBox="1">
              <a:spLocks noChangeArrowheads="1"/>
            </p:cNvSpPr>
            <p:nvPr/>
          </p:nvSpPr>
          <p:spPr bwMode="auto">
            <a:xfrm flipH="1">
              <a:off x="251520" y="2064152"/>
              <a:ext cx="359394" cy="553998"/>
            </a:xfrm>
            <a:prstGeom prst="rect">
              <a:avLst/>
            </a:prstGeom>
            <a:noFill/>
            <a:ln w="9525">
              <a:noFill/>
              <a:miter lim="800000"/>
              <a:headEnd/>
              <a:tailEnd/>
            </a:ln>
            <a:effectLst/>
          </p:spPr>
          <p:txBody>
            <a:bodyPr wrap="none">
              <a:spAutoFit/>
            </a:bodyPr>
            <a:lstStyle/>
            <a:p>
              <a:r>
                <a:rPr lang="fr-FR" sz="3000" b="1" i="1" dirty="0">
                  <a:solidFill>
                    <a:srgbClr val="0000FF"/>
                  </a:solidFill>
                  <a:latin typeface="Cambria" pitchFamily="18" charset="0"/>
                </a:rPr>
                <a:t>r</a:t>
              </a:r>
            </a:p>
          </p:txBody>
        </p:sp>
        <p:sp>
          <p:nvSpPr>
            <p:cNvPr id="116" name="Oval 77"/>
            <p:cNvSpPr>
              <a:spLocks noChangeArrowheads="1"/>
            </p:cNvSpPr>
            <p:nvPr/>
          </p:nvSpPr>
          <p:spPr bwMode="auto">
            <a:xfrm>
              <a:off x="1585096" y="1482700"/>
              <a:ext cx="108000" cy="108000"/>
            </a:xfrm>
            <a:prstGeom prst="ellipse">
              <a:avLst/>
            </a:prstGeom>
            <a:solidFill>
              <a:srgbClr val="0000FF"/>
            </a:solidFill>
            <a:ln w="28575">
              <a:solidFill>
                <a:srgbClr val="0000FF"/>
              </a:solidFill>
              <a:round/>
              <a:headEnd/>
              <a:tailEnd/>
            </a:ln>
            <a:effectLst/>
          </p:spPr>
          <p:txBody>
            <a:bodyPr wrap="none" anchor="ctr"/>
            <a:lstStyle/>
            <a:p>
              <a:pPr algn="ctr"/>
              <a:endParaRPr lang="fr-FR" sz="3500" b="1" dirty="0">
                <a:solidFill>
                  <a:srgbClr val="FF0000"/>
                </a:solidFill>
              </a:endParaRPr>
            </a:p>
          </p:txBody>
        </p:sp>
        <p:sp>
          <p:nvSpPr>
            <p:cNvPr id="53" name="Line 91"/>
            <p:cNvSpPr>
              <a:spLocks noChangeShapeType="1"/>
            </p:cNvSpPr>
            <p:nvPr/>
          </p:nvSpPr>
          <p:spPr bwMode="auto">
            <a:xfrm flipH="1">
              <a:off x="1627930" y="3212976"/>
              <a:ext cx="1800000" cy="0"/>
            </a:xfrm>
            <a:prstGeom prst="line">
              <a:avLst/>
            </a:prstGeom>
            <a:noFill/>
            <a:ln w="38100">
              <a:solidFill>
                <a:schemeClr val="tx1"/>
              </a:solidFill>
              <a:round/>
              <a:headEnd/>
              <a:tailEnd/>
            </a:ln>
            <a:effectLst/>
          </p:spPr>
          <p:txBody>
            <a:bodyPr/>
            <a:lstStyle/>
            <a:p>
              <a:endParaRPr lang="fr-FR"/>
            </a:p>
          </p:txBody>
        </p:sp>
        <p:sp>
          <p:nvSpPr>
            <p:cNvPr id="118" name="Oval 77"/>
            <p:cNvSpPr>
              <a:spLocks noChangeArrowheads="1"/>
            </p:cNvSpPr>
            <p:nvPr/>
          </p:nvSpPr>
          <p:spPr bwMode="auto">
            <a:xfrm>
              <a:off x="1585764" y="3143076"/>
              <a:ext cx="108000" cy="108000"/>
            </a:xfrm>
            <a:prstGeom prst="ellipse">
              <a:avLst/>
            </a:prstGeom>
            <a:solidFill>
              <a:srgbClr val="0000FF"/>
            </a:solidFill>
            <a:ln w="28575">
              <a:solidFill>
                <a:srgbClr val="0000FF"/>
              </a:solidFill>
              <a:round/>
              <a:headEnd/>
              <a:tailEnd/>
            </a:ln>
            <a:effectLst/>
          </p:spPr>
          <p:txBody>
            <a:bodyPr wrap="none" anchor="ctr"/>
            <a:lstStyle/>
            <a:p>
              <a:pPr algn="ctr"/>
              <a:endParaRPr lang="fr-FR" sz="3500" b="1" dirty="0">
                <a:solidFill>
                  <a:srgbClr val="FF0000"/>
                </a:solidFill>
              </a:endParaRPr>
            </a:p>
          </p:txBody>
        </p:sp>
      </p:grpSp>
      <p:graphicFrame>
        <p:nvGraphicFramePr>
          <p:cNvPr id="121" name="Object 7"/>
          <p:cNvGraphicFramePr>
            <a:graphicFrameLocks noChangeAspect="1"/>
          </p:cNvGraphicFramePr>
          <p:nvPr/>
        </p:nvGraphicFramePr>
        <p:xfrm>
          <a:off x="3995936" y="3784600"/>
          <a:ext cx="1587500" cy="376238"/>
        </p:xfrm>
        <a:graphic>
          <a:graphicData uri="http://schemas.openxmlformats.org/presentationml/2006/ole">
            <mc:AlternateContent xmlns:mc="http://schemas.openxmlformats.org/markup-compatibility/2006">
              <mc:Choice xmlns:v="urn:schemas-microsoft-com:vml" Requires="v">
                <p:oleObj spid="_x0000_s631892" name="Equation" r:id="rId7" imgW="863225" imgH="203112" progId="Equation.DSMT4">
                  <p:embed/>
                </p:oleObj>
              </mc:Choice>
              <mc:Fallback>
                <p:oleObj name="Equation" r:id="rId7" imgW="863225" imgH="203112" progId="Equation.DSMT4">
                  <p:embed/>
                  <p:pic>
                    <p:nvPicPr>
                      <p:cNvPr id="0" name="Picture 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936" y="3784600"/>
                        <a:ext cx="1587500" cy="376238"/>
                      </a:xfrm>
                      <a:prstGeom prst="rect">
                        <a:avLst/>
                      </a:prstGeom>
                      <a:solidFill>
                        <a:schemeClr val="bg1"/>
                      </a:solidFill>
                    </p:spPr>
                  </p:pic>
                </p:oleObj>
              </mc:Fallback>
            </mc:AlternateContent>
          </a:graphicData>
        </a:graphic>
      </p:graphicFrame>
      <p:cxnSp>
        <p:nvCxnSpPr>
          <p:cNvPr id="123" name="Connecteur droit avec flèche 122"/>
          <p:cNvCxnSpPr/>
          <p:nvPr/>
        </p:nvCxnSpPr>
        <p:spPr>
          <a:xfrm flipV="1">
            <a:off x="3059832" y="4005064"/>
            <a:ext cx="828000" cy="396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4" name="Connecteur droit avec flèche 123"/>
          <p:cNvCxnSpPr/>
          <p:nvPr/>
        </p:nvCxnSpPr>
        <p:spPr>
          <a:xfrm>
            <a:off x="3060940" y="4509096"/>
            <a:ext cx="828000" cy="396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25" name="Object 7"/>
          <p:cNvGraphicFramePr>
            <a:graphicFrameLocks noChangeAspect="1"/>
          </p:cNvGraphicFramePr>
          <p:nvPr/>
        </p:nvGraphicFramePr>
        <p:xfrm>
          <a:off x="4018161" y="4784725"/>
          <a:ext cx="1565275" cy="376238"/>
        </p:xfrm>
        <a:graphic>
          <a:graphicData uri="http://schemas.openxmlformats.org/presentationml/2006/ole">
            <mc:AlternateContent xmlns:mc="http://schemas.openxmlformats.org/markup-compatibility/2006">
              <mc:Choice xmlns:v="urn:schemas-microsoft-com:vml" Requires="v">
                <p:oleObj spid="_x0000_s631893" name="Equation" r:id="rId9" imgW="850531" imgH="203112" progId="Equation.DSMT4">
                  <p:embed/>
                </p:oleObj>
              </mc:Choice>
              <mc:Fallback>
                <p:oleObj name="Equation" r:id="rId9" imgW="850531" imgH="203112" progId="Equation.DSMT4">
                  <p:embed/>
                  <p:pic>
                    <p:nvPicPr>
                      <p:cNvPr id="0" name="Picture 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18161" y="4784725"/>
                        <a:ext cx="1565275" cy="376238"/>
                      </a:xfrm>
                      <a:prstGeom prst="rect">
                        <a:avLst/>
                      </a:prstGeom>
                      <a:solidFill>
                        <a:schemeClr val="bg1"/>
                      </a:solidFill>
                    </p:spPr>
                  </p:pic>
                </p:oleObj>
              </mc:Fallback>
            </mc:AlternateContent>
          </a:graphicData>
        </a:graphic>
      </p:graphicFrame>
      <p:sp>
        <p:nvSpPr>
          <p:cNvPr id="126" name="Text Box 42"/>
          <p:cNvSpPr txBox="1">
            <a:spLocks noChangeArrowheads="1"/>
          </p:cNvSpPr>
          <p:nvPr/>
        </p:nvSpPr>
        <p:spPr bwMode="auto">
          <a:xfrm>
            <a:off x="5759624" y="3673599"/>
            <a:ext cx="1152128" cy="458074"/>
          </a:xfrm>
          <a:prstGeom prst="rect">
            <a:avLst/>
          </a:prstGeom>
          <a:noFill/>
          <a:ln w="9525">
            <a:noFill/>
            <a:miter lim="800000"/>
            <a:headEnd/>
            <a:tailEnd/>
          </a:ln>
          <a:effectLst/>
        </p:spPr>
        <p:txBody>
          <a:bodyPr wrap="square">
            <a:spAutoFit/>
          </a:bodyPr>
          <a:lstStyle/>
          <a:p>
            <a:pPr>
              <a:lnSpc>
                <a:spcPct val="150000"/>
              </a:lnSpc>
              <a:spcBef>
                <a:spcPct val="50000"/>
              </a:spcBef>
            </a:pPr>
            <a:r>
              <a:rPr lang="fr-FR" b="1" dirty="0">
                <a:latin typeface="Times New Roman" pitchFamily="18" charset="0"/>
                <a:cs typeface="Times New Roman" pitchFamily="18" charset="0"/>
              </a:rPr>
              <a:t>Flux add.</a:t>
            </a:r>
          </a:p>
        </p:txBody>
      </p:sp>
      <p:sp>
        <p:nvSpPr>
          <p:cNvPr id="127" name="Text Box 42"/>
          <p:cNvSpPr txBox="1">
            <a:spLocks noChangeArrowheads="1"/>
          </p:cNvSpPr>
          <p:nvPr/>
        </p:nvSpPr>
        <p:spPr bwMode="auto">
          <a:xfrm>
            <a:off x="5724128" y="4681711"/>
            <a:ext cx="1331640" cy="507831"/>
          </a:xfrm>
          <a:prstGeom prst="rect">
            <a:avLst/>
          </a:prstGeom>
          <a:noFill/>
          <a:ln w="9525">
            <a:noFill/>
            <a:miter lim="800000"/>
            <a:headEnd/>
            <a:tailEnd/>
          </a:ln>
          <a:effectLst/>
        </p:spPr>
        <p:txBody>
          <a:bodyPr wrap="square">
            <a:spAutoFit/>
          </a:bodyPr>
          <a:lstStyle/>
          <a:p>
            <a:pPr>
              <a:lnSpc>
                <a:spcPct val="150000"/>
              </a:lnSpc>
              <a:spcBef>
                <a:spcPct val="50000"/>
              </a:spcBef>
            </a:pPr>
            <a:r>
              <a:rPr lang="fr-FR" b="1" dirty="0">
                <a:latin typeface="Times New Roman" pitchFamily="18" charset="0"/>
                <a:cs typeface="Times New Roman" pitchFamily="18" charset="0"/>
              </a:rPr>
              <a:t>Flux soust.</a:t>
            </a:r>
          </a:p>
        </p:txBody>
      </p:sp>
    </p:spTree>
    <p:extLst>
      <p:ext uri="{BB962C8B-B14F-4D97-AF65-F5344CB8AC3E}">
        <p14:creationId xmlns:p14="http://schemas.microsoft.com/office/powerpoint/2010/main" val="279143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1000" fill="hold"/>
                                        <p:tgtEl>
                                          <p:spTgt spid="99"/>
                                        </p:tgtEl>
                                        <p:attrNameLst>
                                          <p:attrName>ppt_x</p:attrName>
                                        </p:attrNameLst>
                                      </p:cBhvr>
                                      <p:tavLst>
                                        <p:tav tm="0">
                                          <p:val>
                                            <p:strVal val="0-#ppt_w/2"/>
                                          </p:val>
                                        </p:tav>
                                        <p:tav tm="100000">
                                          <p:val>
                                            <p:strVal val="#ppt_x"/>
                                          </p:val>
                                        </p:tav>
                                      </p:tavLst>
                                    </p:anim>
                                    <p:anim calcmode="lin" valueType="num">
                                      <p:cBhvr additive="base">
                                        <p:cTn id="8" dur="1000" fill="hold"/>
                                        <p:tgtEl>
                                          <p:spTgt spid="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98"/>
                                        </p:tgtEl>
                                        <p:attrNameLst>
                                          <p:attrName>style.visibility</p:attrName>
                                        </p:attrNameLst>
                                      </p:cBhvr>
                                      <p:to>
                                        <p:strVal val="visible"/>
                                      </p:to>
                                    </p:set>
                                    <p:animEffect transition="in" filter="diamond(in)">
                                      <p:cBhvr>
                                        <p:cTn id="13" dur="1000"/>
                                        <p:tgtEl>
                                          <p:spTgt spid="9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01"/>
                                        </p:tgtEl>
                                        <p:attrNameLst>
                                          <p:attrName>style.visibility</p:attrName>
                                        </p:attrNameLst>
                                      </p:cBhvr>
                                      <p:to>
                                        <p:strVal val="visible"/>
                                      </p:to>
                                    </p:set>
                                    <p:anim calcmode="lin" valueType="num">
                                      <p:cBhvr additive="base">
                                        <p:cTn id="18" dur="1000" fill="hold"/>
                                        <p:tgtEl>
                                          <p:spTgt spid="101"/>
                                        </p:tgtEl>
                                        <p:attrNameLst>
                                          <p:attrName>ppt_x</p:attrName>
                                        </p:attrNameLst>
                                      </p:cBhvr>
                                      <p:tavLst>
                                        <p:tav tm="0">
                                          <p:val>
                                            <p:strVal val="0-#ppt_w/2"/>
                                          </p:val>
                                        </p:tav>
                                        <p:tav tm="100000">
                                          <p:val>
                                            <p:strVal val="#ppt_x"/>
                                          </p:val>
                                        </p:tav>
                                      </p:tavLst>
                                    </p:anim>
                                    <p:anim calcmode="lin" valueType="num">
                                      <p:cBhvr additive="base">
                                        <p:cTn id="19" dur="1000" fill="hold"/>
                                        <p:tgtEl>
                                          <p:spTgt spid="10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100"/>
                                        </p:tgtEl>
                                        <p:attrNameLst>
                                          <p:attrName>style.visibility</p:attrName>
                                        </p:attrNameLst>
                                      </p:cBhvr>
                                      <p:to>
                                        <p:strVal val="visible"/>
                                      </p:to>
                                    </p:set>
                                    <p:animEffect transition="in" filter="diamond(in)">
                                      <p:cBhvr>
                                        <p:cTn id="24" dur="1000"/>
                                        <p:tgtEl>
                                          <p:spTgt spid="10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02"/>
                                        </p:tgtEl>
                                        <p:attrNameLst>
                                          <p:attrName>style.visibility</p:attrName>
                                        </p:attrNameLst>
                                      </p:cBhvr>
                                      <p:to>
                                        <p:strVal val="visible"/>
                                      </p:to>
                                    </p:set>
                                    <p:anim calcmode="lin" valueType="num">
                                      <p:cBhvr additive="base">
                                        <p:cTn id="29" dur="1000" fill="hold"/>
                                        <p:tgtEl>
                                          <p:spTgt spid="102"/>
                                        </p:tgtEl>
                                        <p:attrNameLst>
                                          <p:attrName>ppt_x</p:attrName>
                                        </p:attrNameLst>
                                      </p:cBhvr>
                                      <p:tavLst>
                                        <p:tav tm="0">
                                          <p:val>
                                            <p:strVal val="0-#ppt_w/2"/>
                                          </p:val>
                                        </p:tav>
                                        <p:tav tm="100000">
                                          <p:val>
                                            <p:strVal val="#ppt_x"/>
                                          </p:val>
                                        </p:tav>
                                      </p:tavLst>
                                    </p:anim>
                                    <p:anim calcmode="lin" valueType="num">
                                      <p:cBhvr additive="base">
                                        <p:cTn id="30" dur="1000" fill="hold"/>
                                        <p:tgtEl>
                                          <p:spTgt spid="10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nodeType="clickEffect">
                                  <p:stCondLst>
                                    <p:cond delay="0"/>
                                  </p:stCondLst>
                                  <p:childTnLst>
                                    <p:set>
                                      <p:cBhvr>
                                        <p:cTn id="34" dur="1" fill="hold">
                                          <p:stCondLst>
                                            <p:cond delay="0"/>
                                          </p:stCondLst>
                                        </p:cTn>
                                        <p:tgtEl>
                                          <p:spTgt spid="123"/>
                                        </p:tgtEl>
                                        <p:attrNameLst>
                                          <p:attrName>style.visibility</p:attrName>
                                        </p:attrNameLst>
                                      </p:cBhvr>
                                      <p:to>
                                        <p:strVal val="visible"/>
                                      </p:to>
                                    </p:set>
                                    <p:animEffect transition="in" filter="diamond(in)">
                                      <p:cBhvr>
                                        <p:cTn id="35" dur="500"/>
                                        <p:tgtEl>
                                          <p:spTgt spid="123"/>
                                        </p:tgtEl>
                                      </p:cBhvr>
                                    </p:animEffect>
                                  </p:childTnLst>
                                </p:cTn>
                              </p:par>
                            </p:childTnLst>
                          </p:cTn>
                        </p:par>
                      </p:childTnLst>
                    </p:cTn>
                  </p:par>
                  <p:par>
                    <p:cTn id="36" fill="hold">
                      <p:stCondLst>
                        <p:cond delay="indefinite"/>
                      </p:stCondLst>
                      <p:childTnLst>
                        <p:par>
                          <p:cTn id="37" fill="hold">
                            <p:stCondLst>
                              <p:cond delay="0"/>
                            </p:stCondLst>
                            <p:childTnLst>
                              <p:par>
                                <p:cTn id="38" presetID="8" presetClass="entr" presetSubtype="16" fill="hold" nodeType="clickEffect">
                                  <p:stCondLst>
                                    <p:cond delay="0"/>
                                  </p:stCondLst>
                                  <p:childTnLst>
                                    <p:set>
                                      <p:cBhvr>
                                        <p:cTn id="39" dur="1" fill="hold">
                                          <p:stCondLst>
                                            <p:cond delay="0"/>
                                          </p:stCondLst>
                                        </p:cTn>
                                        <p:tgtEl>
                                          <p:spTgt spid="121"/>
                                        </p:tgtEl>
                                        <p:attrNameLst>
                                          <p:attrName>style.visibility</p:attrName>
                                        </p:attrNameLst>
                                      </p:cBhvr>
                                      <p:to>
                                        <p:strVal val="visible"/>
                                      </p:to>
                                    </p:set>
                                    <p:animEffect transition="in" filter="diamond(in)">
                                      <p:cBhvr>
                                        <p:cTn id="40" dur="1000"/>
                                        <p:tgtEl>
                                          <p:spTgt spid="121"/>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26"/>
                                        </p:tgtEl>
                                        <p:attrNameLst>
                                          <p:attrName>style.visibility</p:attrName>
                                        </p:attrNameLst>
                                      </p:cBhvr>
                                      <p:to>
                                        <p:strVal val="visible"/>
                                      </p:to>
                                    </p:set>
                                    <p:anim calcmode="lin" valueType="num">
                                      <p:cBhvr additive="base">
                                        <p:cTn id="45" dur="1000" fill="hold"/>
                                        <p:tgtEl>
                                          <p:spTgt spid="126"/>
                                        </p:tgtEl>
                                        <p:attrNameLst>
                                          <p:attrName>ppt_x</p:attrName>
                                        </p:attrNameLst>
                                      </p:cBhvr>
                                      <p:tavLst>
                                        <p:tav tm="0">
                                          <p:val>
                                            <p:strVal val="0-#ppt_w/2"/>
                                          </p:val>
                                        </p:tav>
                                        <p:tav tm="100000">
                                          <p:val>
                                            <p:strVal val="#ppt_x"/>
                                          </p:val>
                                        </p:tav>
                                      </p:tavLst>
                                    </p:anim>
                                    <p:anim calcmode="lin" valueType="num">
                                      <p:cBhvr additive="base">
                                        <p:cTn id="46" dur="1000" fill="hold"/>
                                        <p:tgtEl>
                                          <p:spTgt spid="126"/>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8" presetClass="entr" presetSubtype="16" fill="hold" nodeType="clickEffect">
                                  <p:stCondLst>
                                    <p:cond delay="0"/>
                                  </p:stCondLst>
                                  <p:childTnLst>
                                    <p:set>
                                      <p:cBhvr>
                                        <p:cTn id="50" dur="1" fill="hold">
                                          <p:stCondLst>
                                            <p:cond delay="0"/>
                                          </p:stCondLst>
                                        </p:cTn>
                                        <p:tgtEl>
                                          <p:spTgt spid="124"/>
                                        </p:tgtEl>
                                        <p:attrNameLst>
                                          <p:attrName>style.visibility</p:attrName>
                                        </p:attrNameLst>
                                      </p:cBhvr>
                                      <p:to>
                                        <p:strVal val="visible"/>
                                      </p:to>
                                    </p:set>
                                    <p:animEffect transition="in" filter="diamond(in)">
                                      <p:cBhvr>
                                        <p:cTn id="51" dur="500"/>
                                        <p:tgtEl>
                                          <p:spTgt spid="124"/>
                                        </p:tgtEl>
                                      </p:cBhvr>
                                    </p:animEffect>
                                  </p:childTnLst>
                                </p:cTn>
                              </p:par>
                            </p:childTnLst>
                          </p:cTn>
                        </p:par>
                      </p:childTnLst>
                    </p:cTn>
                  </p:par>
                  <p:par>
                    <p:cTn id="52" fill="hold">
                      <p:stCondLst>
                        <p:cond delay="indefinite"/>
                      </p:stCondLst>
                      <p:childTnLst>
                        <p:par>
                          <p:cTn id="53" fill="hold">
                            <p:stCondLst>
                              <p:cond delay="0"/>
                            </p:stCondLst>
                            <p:childTnLst>
                              <p:par>
                                <p:cTn id="54" presetID="8" presetClass="entr" presetSubtype="16" fill="hold" nodeType="clickEffect">
                                  <p:stCondLst>
                                    <p:cond delay="0"/>
                                  </p:stCondLst>
                                  <p:childTnLst>
                                    <p:set>
                                      <p:cBhvr>
                                        <p:cTn id="55" dur="1" fill="hold">
                                          <p:stCondLst>
                                            <p:cond delay="0"/>
                                          </p:stCondLst>
                                        </p:cTn>
                                        <p:tgtEl>
                                          <p:spTgt spid="125"/>
                                        </p:tgtEl>
                                        <p:attrNameLst>
                                          <p:attrName>style.visibility</p:attrName>
                                        </p:attrNameLst>
                                      </p:cBhvr>
                                      <p:to>
                                        <p:strVal val="visible"/>
                                      </p:to>
                                    </p:set>
                                    <p:animEffect transition="in" filter="diamond(in)">
                                      <p:cBhvr>
                                        <p:cTn id="56" dur="1000"/>
                                        <p:tgtEl>
                                          <p:spTgt spid="125"/>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27"/>
                                        </p:tgtEl>
                                        <p:attrNameLst>
                                          <p:attrName>style.visibility</p:attrName>
                                        </p:attrNameLst>
                                      </p:cBhvr>
                                      <p:to>
                                        <p:strVal val="visible"/>
                                      </p:to>
                                    </p:set>
                                    <p:anim calcmode="lin" valueType="num">
                                      <p:cBhvr additive="base">
                                        <p:cTn id="61" dur="1000" fill="hold"/>
                                        <p:tgtEl>
                                          <p:spTgt spid="127"/>
                                        </p:tgtEl>
                                        <p:attrNameLst>
                                          <p:attrName>ppt_x</p:attrName>
                                        </p:attrNameLst>
                                      </p:cBhvr>
                                      <p:tavLst>
                                        <p:tav tm="0">
                                          <p:val>
                                            <p:strVal val="0-#ppt_w/2"/>
                                          </p:val>
                                        </p:tav>
                                        <p:tav tm="100000">
                                          <p:val>
                                            <p:strVal val="#ppt_x"/>
                                          </p:val>
                                        </p:tav>
                                      </p:tavLst>
                                    </p:anim>
                                    <p:anim calcmode="lin" valueType="num">
                                      <p:cBhvr additive="base">
                                        <p:cTn id="62" dur="1000" fill="hold"/>
                                        <p:tgtEl>
                                          <p:spTgt spid="127"/>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08"/>
                                        </p:tgtEl>
                                        <p:attrNameLst>
                                          <p:attrName>style.visibility</p:attrName>
                                        </p:attrNameLst>
                                      </p:cBhvr>
                                      <p:to>
                                        <p:strVal val="visible"/>
                                      </p:to>
                                    </p:set>
                                    <p:anim calcmode="lin" valueType="num">
                                      <p:cBhvr additive="base">
                                        <p:cTn id="67" dur="1000" fill="hold"/>
                                        <p:tgtEl>
                                          <p:spTgt spid="108"/>
                                        </p:tgtEl>
                                        <p:attrNameLst>
                                          <p:attrName>ppt_x</p:attrName>
                                        </p:attrNameLst>
                                      </p:cBhvr>
                                      <p:tavLst>
                                        <p:tav tm="0">
                                          <p:val>
                                            <p:strVal val="0-#ppt_w/2"/>
                                          </p:val>
                                        </p:tav>
                                        <p:tav tm="100000">
                                          <p:val>
                                            <p:strVal val="#ppt_x"/>
                                          </p:val>
                                        </p:tav>
                                      </p:tavLst>
                                    </p:anim>
                                    <p:anim calcmode="lin" valueType="num">
                                      <p:cBhvr additive="base">
                                        <p:cTn id="68" dur="1000" fill="hold"/>
                                        <p:tgtEl>
                                          <p:spTgt spid="1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1" grpId="0"/>
      <p:bldP spid="102" grpId="0"/>
      <p:bldP spid="108" grpId="0" animBg="1"/>
      <p:bldP spid="126" grpId="0"/>
      <p:bldP spid="127"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2"/>
          <p:cNvSpPr txBox="1">
            <a:spLocks noChangeArrowheads="1"/>
          </p:cNvSpPr>
          <p:nvPr/>
        </p:nvSpPr>
        <p:spPr bwMode="auto">
          <a:xfrm>
            <a:off x="428596" y="1394192"/>
            <a:ext cx="8715404" cy="646331"/>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A flux additif, le flux </a:t>
            </a:r>
            <a:r>
              <a:rPr lang="az-Cyrl-AZ" b="1" i="1" dirty="0">
                <a:solidFill>
                  <a:srgbClr val="FF0000"/>
                </a:solidFill>
                <a:latin typeface="Times New Roman" pitchFamily="18" charset="0"/>
                <a:cs typeface="Times New Roman" pitchFamily="18" charset="0"/>
              </a:rPr>
              <a:t>Ф</a:t>
            </a:r>
            <a:r>
              <a:rPr lang="fr-FR" b="1" i="1" baseline="-25000" dirty="0">
                <a:solidFill>
                  <a:srgbClr val="FF0000"/>
                </a:solidFill>
                <a:latin typeface="Times New Roman" pitchFamily="18" charset="0"/>
                <a:cs typeface="Times New Roman" pitchFamily="18" charset="0"/>
              </a:rPr>
              <a:t>s</a:t>
            </a:r>
            <a:r>
              <a:rPr lang="az-Cyrl-AZ" b="1" i="1" dirty="0">
                <a:solidFill>
                  <a:srgbClr val="FF0000"/>
                </a:solidFill>
                <a:latin typeface="Times New Roman" pitchFamily="18" charset="0"/>
                <a:cs typeface="Times New Roman" pitchFamily="18" charset="0"/>
              </a:rPr>
              <a:t> </a:t>
            </a:r>
            <a:r>
              <a:rPr lang="fr-FR" dirty="0">
                <a:latin typeface="Times New Roman" pitchFamily="18" charset="0"/>
                <a:cs typeface="Times New Roman" pitchFamily="18" charset="0"/>
              </a:rPr>
              <a:t>croit avec la charge, alors que </a:t>
            </a:r>
            <a:r>
              <a:rPr lang="az-Cyrl-AZ" b="1" i="1" dirty="0">
                <a:solidFill>
                  <a:srgbClr val="FF0000"/>
                </a:solidFill>
                <a:latin typeface="Times New Roman" pitchFamily="18" charset="0"/>
                <a:cs typeface="Times New Roman" pitchFamily="18" charset="0"/>
              </a:rPr>
              <a:t>Ф</a:t>
            </a:r>
            <a:r>
              <a:rPr lang="fr-FR" b="1" i="1" baseline="-25000" dirty="0">
                <a:solidFill>
                  <a:srgbClr val="FF0000"/>
                </a:solidFill>
                <a:latin typeface="Times New Roman" pitchFamily="18" charset="0"/>
                <a:cs typeface="Times New Roman" pitchFamily="18" charset="0"/>
              </a:rPr>
              <a:t>sh</a:t>
            </a:r>
            <a:r>
              <a:rPr lang="az-Cyrl-AZ" b="1" i="1" dirty="0">
                <a:solidFill>
                  <a:srgbClr val="FF0000"/>
                </a:solidFill>
                <a:latin typeface="Times New Roman" pitchFamily="18" charset="0"/>
                <a:cs typeface="Times New Roman" pitchFamily="18" charset="0"/>
              </a:rPr>
              <a:t> </a:t>
            </a:r>
            <a:r>
              <a:rPr lang="fr-FR" dirty="0">
                <a:latin typeface="Times New Roman" pitchFamily="18" charset="0"/>
                <a:cs typeface="Times New Roman" pitchFamily="18" charset="0"/>
              </a:rPr>
              <a:t>est constant, par conséquent, le flux </a:t>
            </a:r>
            <a:r>
              <a:rPr lang="az-Cyrl-AZ" b="1" i="1" dirty="0">
                <a:latin typeface="Times New Roman" pitchFamily="18" charset="0"/>
                <a:cs typeface="Times New Roman" pitchFamily="18" charset="0"/>
              </a:rPr>
              <a:t>Ф</a:t>
            </a:r>
            <a:r>
              <a:rPr lang="fr-FR" b="1" i="1" baseline="-25000" dirty="0">
                <a:latin typeface="Times New Roman" pitchFamily="18" charset="0"/>
                <a:cs typeface="Times New Roman" pitchFamily="18" charset="0"/>
              </a:rPr>
              <a:t>t</a:t>
            </a:r>
            <a:r>
              <a:rPr lang="az-Cyrl-AZ" b="1" i="1" dirty="0">
                <a:solidFill>
                  <a:srgbClr val="FF0000"/>
                </a:solidFill>
                <a:latin typeface="Times New Roman" pitchFamily="18" charset="0"/>
                <a:cs typeface="Times New Roman" pitchFamily="18" charset="0"/>
              </a:rPr>
              <a:t> </a:t>
            </a:r>
            <a:r>
              <a:rPr lang="fr-FR" b="1" i="1" dirty="0">
                <a:solidFill>
                  <a:srgbClr val="FF0000"/>
                </a:solidFill>
                <a:latin typeface="Times New Roman" pitchFamily="18" charset="0"/>
                <a:cs typeface="Times New Roman" pitchFamily="18" charset="0"/>
              </a:rPr>
              <a:t> </a:t>
            </a:r>
            <a:r>
              <a:rPr lang="fr-FR" dirty="0">
                <a:latin typeface="Times New Roman" pitchFamily="18" charset="0"/>
                <a:cs typeface="Times New Roman" pitchFamily="18" charset="0"/>
              </a:rPr>
              <a:t>augmente:</a:t>
            </a:r>
          </a:p>
        </p:txBody>
      </p:sp>
      <p:sp>
        <p:nvSpPr>
          <p:cNvPr id="21" name="Text Box 42"/>
          <p:cNvSpPr txBox="1">
            <a:spLocks noChangeArrowheads="1"/>
          </p:cNvSpPr>
          <p:nvPr/>
        </p:nvSpPr>
        <p:spPr bwMode="auto">
          <a:xfrm>
            <a:off x="428596" y="116632"/>
            <a:ext cx="7786742" cy="369332"/>
          </a:xfrm>
          <a:prstGeom prst="rect">
            <a:avLst/>
          </a:prstGeom>
          <a:noFill/>
          <a:ln w="9525">
            <a:noFill/>
            <a:miter lim="800000"/>
            <a:headEnd/>
            <a:tailEnd/>
          </a:ln>
          <a:effectLst/>
        </p:spPr>
        <p:txBody>
          <a:bodyPr wrap="square">
            <a:spAutoFit/>
          </a:bodyPr>
          <a:lstStyle/>
          <a:p>
            <a:pPr>
              <a:spcBef>
                <a:spcPct val="50000"/>
              </a:spcBef>
            </a:pPr>
            <a:r>
              <a:rPr lang="fr-FR" b="1" dirty="0">
                <a:solidFill>
                  <a:srgbClr val="009900"/>
                </a:solidFill>
              </a:rPr>
              <a:t>6.1. Caractéristique de vitesse en charge: </a:t>
            </a:r>
            <a:r>
              <a:rPr lang="fr-FR" b="1" i="1" dirty="0">
                <a:solidFill>
                  <a:srgbClr val="FF0000"/>
                </a:solidFill>
                <a:latin typeface="Euclid" pitchFamily="18" charset="0"/>
              </a:rPr>
              <a:t>n(I) à U et i Constantes</a:t>
            </a:r>
            <a:endParaRPr lang="fr-FR" b="1" dirty="0">
              <a:solidFill>
                <a:srgbClr val="FF0000"/>
              </a:solidFill>
              <a:latin typeface="Euclid" pitchFamily="18" charset="0"/>
              <a:cs typeface="Times New Roman" pitchFamily="18" charset="0"/>
            </a:endParaRPr>
          </a:p>
        </p:txBody>
      </p:sp>
      <p:sp>
        <p:nvSpPr>
          <p:cNvPr id="13" name="Text Box 42"/>
          <p:cNvSpPr txBox="1">
            <a:spLocks noChangeArrowheads="1"/>
          </p:cNvSpPr>
          <p:nvPr/>
        </p:nvSpPr>
        <p:spPr bwMode="auto">
          <a:xfrm>
            <a:off x="683568" y="755412"/>
            <a:ext cx="7786742" cy="369332"/>
          </a:xfrm>
          <a:prstGeom prst="rect">
            <a:avLst/>
          </a:prstGeom>
          <a:noFill/>
          <a:ln w="9525">
            <a:noFill/>
            <a:miter lim="800000"/>
            <a:headEnd/>
            <a:tailEnd/>
          </a:ln>
          <a:effectLst/>
        </p:spPr>
        <p:txBody>
          <a:bodyPr wrap="square">
            <a:spAutoFit/>
          </a:bodyPr>
          <a:lstStyle/>
          <a:p>
            <a:pPr>
              <a:spcBef>
                <a:spcPct val="50000"/>
              </a:spcBef>
            </a:pPr>
            <a:r>
              <a:rPr lang="fr-FR" b="1" dirty="0">
                <a:solidFill>
                  <a:srgbClr val="0000FF"/>
                </a:solidFill>
              </a:rPr>
              <a:t>a) Fonctionnement à flux additif: </a:t>
            </a:r>
            <a:r>
              <a:rPr lang="fr-FR" b="1" dirty="0">
                <a:solidFill>
                  <a:srgbClr val="FF0000"/>
                </a:solidFill>
                <a:latin typeface="Euclid" pitchFamily="18" charset="0"/>
              </a:rPr>
              <a:t>(</a:t>
            </a:r>
            <a:r>
              <a:rPr lang="az-Cyrl-AZ" b="1" dirty="0">
                <a:solidFill>
                  <a:srgbClr val="FF0000"/>
                </a:solidFill>
                <a:latin typeface="Times New Roman" pitchFamily="18" charset="0"/>
                <a:cs typeface="Times New Roman" pitchFamily="18" charset="0"/>
              </a:rPr>
              <a:t>Ф</a:t>
            </a:r>
            <a:r>
              <a:rPr lang="fr-FR" b="1" baseline="-25000" dirty="0">
                <a:solidFill>
                  <a:srgbClr val="FF0000"/>
                </a:solidFill>
                <a:latin typeface="Times New Roman" pitchFamily="18" charset="0"/>
                <a:cs typeface="Times New Roman" pitchFamily="18" charset="0"/>
              </a:rPr>
              <a:t>t </a:t>
            </a:r>
            <a:r>
              <a:rPr lang="fr-FR" b="1" dirty="0">
                <a:solidFill>
                  <a:srgbClr val="FF0000"/>
                </a:solidFill>
                <a:latin typeface="Times New Roman" pitchFamily="18" charset="0"/>
                <a:cs typeface="Times New Roman" pitchFamily="18" charset="0"/>
              </a:rPr>
              <a:t>= </a:t>
            </a:r>
            <a:r>
              <a:rPr lang="az-Cyrl-AZ" b="1" dirty="0">
                <a:solidFill>
                  <a:srgbClr val="FF0000"/>
                </a:solidFill>
                <a:latin typeface="Times New Roman" pitchFamily="18" charset="0"/>
                <a:cs typeface="Times New Roman" pitchFamily="18" charset="0"/>
              </a:rPr>
              <a:t>Ф</a:t>
            </a:r>
            <a:r>
              <a:rPr lang="fr-FR" b="1" baseline="-25000" dirty="0">
                <a:solidFill>
                  <a:srgbClr val="FF0000"/>
                </a:solidFill>
                <a:latin typeface="Times New Roman" pitchFamily="18" charset="0"/>
                <a:cs typeface="Times New Roman" pitchFamily="18" charset="0"/>
              </a:rPr>
              <a:t>sh</a:t>
            </a:r>
            <a:r>
              <a:rPr lang="fr-FR" b="1" dirty="0">
                <a:solidFill>
                  <a:srgbClr val="FF0000"/>
                </a:solidFill>
                <a:latin typeface="Times New Roman" pitchFamily="18" charset="0"/>
                <a:cs typeface="Times New Roman" pitchFamily="18" charset="0"/>
              </a:rPr>
              <a:t> + </a:t>
            </a:r>
            <a:r>
              <a:rPr lang="az-Cyrl-AZ" b="1" dirty="0">
                <a:solidFill>
                  <a:srgbClr val="FF0000"/>
                </a:solidFill>
                <a:latin typeface="Times New Roman" pitchFamily="18" charset="0"/>
                <a:cs typeface="Times New Roman" pitchFamily="18" charset="0"/>
              </a:rPr>
              <a:t>Ф</a:t>
            </a:r>
            <a:r>
              <a:rPr lang="fr-FR" b="1" baseline="-25000" dirty="0">
                <a:solidFill>
                  <a:srgbClr val="FF0000"/>
                </a:solidFill>
                <a:latin typeface="Times New Roman" pitchFamily="18" charset="0"/>
                <a:cs typeface="Times New Roman" pitchFamily="18" charset="0"/>
              </a:rPr>
              <a:t>s </a:t>
            </a:r>
            <a:r>
              <a:rPr lang="fr-FR" b="1" dirty="0">
                <a:solidFill>
                  <a:srgbClr val="FF0000"/>
                </a:solidFill>
                <a:latin typeface="Euclid" pitchFamily="18" charset="0"/>
              </a:rPr>
              <a:t>)</a:t>
            </a:r>
            <a:r>
              <a:rPr lang="fr-FR" b="1" dirty="0">
                <a:solidFill>
                  <a:srgbClr val="FF0000"/>
                </a:solidFill>
                <a:latin typeface="Times New Roman" pitchFamily="18" charset="0"/>
                <a:cs typeface="Times New Roman" pitchFamily="18" charset="0"/>
              </a:rPr>
              <a:t> </a:t>
            </a:r>
            <a:endParaRPr lang="fr-FR" b="1" dirty="0">
              <a:solidFill>
                <a:srgbClr val="FF0000"/>
              </a:solidFill>
              <a:latin typeface="Euclid" pitchFamily="18" charset="0"/>
              <a:cs typeface="Times New Roman" pitchFamily="18" charset="0"/>
            </a:endParaRPr>
          </a:p>
        </p:txBody>
      </p:sp>
      <p:graphicFrame>
        <p:nvGraphicFramePr>
          <p:cNvPr id="534535" name="Object 7"/>
          <p:cNvGraphicFramePr>
            <a:graphicFrameLocks noChangeAspect="1"/>
          </p:cNvGraphicFramePr>
          <p:nvPr/>
        </p:nvGraphicFramePr>
        <p:xfrm>
          <a:off x="1862138" y="2197100"/>
          <a:ext cx="3924300" cy="800100"/>
        </p:xfrm>
        <a:graphic>
          <a:graphicData uri="http://schemas.openxmlformats.org/presentationml/2006/ole">
            <mc:AlternateContent xmlns:mc="http://schemas.openxmlformats.org/markup-compatibility/2006">
              <mc:Choice xmlns:v="urn:schemas-microsoft-com:vml" Requires="v">
                <p:oleObj spid="_x0000_s632854" name="Equation" r:id="rId3" imgW="2133600" imgH="431800" progId="Equation.DSMT4">
                  <p:embed/>
                </p:oleObj>
              </mc:Choice>
              <mc:Fallback>
                <p:oleObj name="Equation" r:id="rId3" imgW="2133600" imgH="431800" progId="Equation.DSMT4">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2138" y="2197100"/>
                        <a:ext cx="3924300" cy="800100"/>
                      </a:xfrm>
                      <a:prstGeom prst="rect">
                        <a:avLst/>
                      </a:prstGeom>
                      <a:solidFill>
                        <a:schemeClr val="bg1"/>
                      </a:solidFill>
                    </p:spPr>
                  </p:pic>
                </p:oleObj>
              </mc:Fallback>
            </mc:AlternateContent>
          </a:graphicData>
        </a:graphic>
      </p:graphicFrame>
      <p:sp>
        <p:nvSpPr>
          <p:cNvPr id="16" name="Text Box 42"/>
          <p:cNvSpPr txBox="1">
            <a:spLocks noChangeArrowheads="1"/>
          </p:cNvSpPr>
          <p:nvPr/>
        </p:nvSpPr>
        <p:spPr bwMode="auto">
          <a:xfrm>
            <a:off x="395536" y="3131676"/>
            <a:ext cx="8715404" cy="369332"/>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Lorsque le courant absorbé croit, le flux </a:t>
            </a:r>
            <a:r>
              <a:rPr lang="az-Cyrl-AZ" b="1" i="1" dirty="0">
                <a:solidFill>
                  <a:srgbClr val="FF0000"/>
                </a:solidFill>
                <a:latin typeface="Times New Roman" pitchFamily="18" charset="0"/>
                <a:cs typeface="Times New Roman" pitchFamily="18" charset="0"/>
              </a:rPr>
              <a:t>Ф</a:t>
            </a:r>
            <a:r>
              <a:rPr lang="fr-FR" b="1" i="1" baseline="-25000" dirty="0">
                <a:solidFill>
                  <a:srgbClr val="FF0000"/>
                </a:solidFill>
                <a:latin typeface="Times New Roman" pitchFamily="18" charset="0"/>
                <a:cs typeface="Times New Roman" pitchFamily="18" charset="0"/>
              </a:rPr>
              <a:t>t</a:t>
            </a:r>
            <a:r>
              <a:rPr lang="az-Cyrl-AZ" b="1" i="1" dirty="0">
                <a:solidFill>
                  <a:srgbClr val="FF0000"/>
                </a:solidFill>
                <a:latin typeface="Times New Roman" pitchFamily="18" charset="0"/>
                <a:cs typeface="Times New Roman" pitchFamily="18" charset="0"/>
              </a:rPr>
              <a:t> </a:t>
            </a:r>
            <a:r>
              <a:rPr lang="fr-FR" dirty="0">
                <a:latin typeface="Times New Roman" pitchFamily="18" charset="0"/>
                <a:cs typeface="Times New Roman" pitchFamily="18" charset="0"/>
              </a:rPr>
              <a:t>augmente, la vitesse diminue beaucoup.</a:t>
            </a:r>
          </a:p>
        </p:txBody>
      </p:sp>
      <p:sp>
        <p:nvSpPr>
          <p:cNvPr id="35" name="Text Box 42"/>
          <p:cNvSpPr txBox="1">
            <a:spLocks noChangeArrowheads="1"/>
          </p:cNvSpPr>
          <p:nvPr/>
        </p:nvSpPr>
        <p:spPr bwMode="auto">
          <a:xfrm>
            <a:off x="539552" y="3933056"/>
            <a:ext cx="8280920" cy="430887"/>
          </a:xfrm>
          <a:prstGeom prst="rect">
            <a:avLst/>
          </a:prstGeom>
          <a:solidFill>
            <a:srgbClr val="FF0000"/>
          </a:solidFill>
          <a:ln w="28575">
            <a:solidFill>
              <a:srgbClr val="FF0000"/>
            </a:solidFill>
            <a:miter lim="800000"/>
            <a:headEnd/>
            <a:tailEnd/>
          </a:ln>
          <a:effectLst/>
        </p:spPr>
        <p:txBody>
          <a:bodyPr wrap="square">
            <a:spAutoFit/>
          </a:bodyPr>
          <a:lstStyle/>
          <a:p>
            <a:pPr>
              <a:spcBef>
                <a:spcPct val="50000"/>
              </a:spcBef>
            </a:pPr>
            <a:r>
              <a:rPr lang="fr-FR" sz="2200" b="1" u="sng" dirty="0"/>
              <a:t>Conclusion:</a:t>
            </a:r>
            <a:r>
              <a:rPr lang="fr-FR" sz="2200" b="1" dirty="0"/>
              <a:t>  </a:t>
            </a:r>
            <a:r>
              <a:rPr lang="fr-FR" sz="2200" b="1" dirty="0">
                <a:solidFill>
                  <a:schemeClr val="bg1"/>
                </a:solidFill>
              </a:rPr>
              <a:t>A flux additif la vitesse diminue beaucoup avec la charge.</a:t>
            </a:r>
          </a:p>
        </p:txBody>
      </p:sp>
    </p:spTree>
    <p:extLst>
      <p:ext uri="{BB962C8B-B14F-4D97-AF65-F5344CB8AC3E}">
        <p14:creationId xmlns:p14="http://schemas.microsoft.com/office/powerpoint/2010/main" val="127754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0-#ppt_w/2"/>
                                          </p:val>
                                        </p:tav>
                                        <p:tav tm="100000">
                                          <p:val>
                                            <p:strVal val="#ppt_x"/>
                                          </p:val>
                                        </p:tav>
                                      </p:tavLst>
                                    </p:anim>
                                    <p:anim calcmode="lin" valueType="num">
                                      <p:cBhvr additive="base">
                                        <p:cTn id="8" dur="10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534535"/>
                                        </p:tgtEl>
                                        <p:attrNameLst>
                                          <p:attrName>style.visibility</p:attrName>
                                        </p:attrNameLst>
                                      </p:cBhvr>
                                      <p:to>
                                        <p:strVal val="visible"/>
                                      </p:to>
                                    </p:set>
                                    <p:animEffect transition="in" filter="diamond(in)">
                                      <p:cBhvr>
                                        <p:cTn id="13" dur="1000"/>
                                        <p:tgtEl>
                                          <p:spTgt spid="53453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1000" fill="hold"/>
                                        <p:tgtEl>
                                          <p:spTgt spid="16"/>
                                        </p:tgtEl>
                                        <p:attrNameLst>
                                          <p:attrName>ppt_x</p:attrName>
                                        </p:attrNameLst>
                                      </p:cBhvr>
                                      <p:tavLst>
                                        <p:tav tm="0">
                                          <p:val>
                                            <p:strVal val="0-#ppt_w/2"/>
                                          </p:val>
                                        </p:tav>
                                        <p:tav tm="100000">
                                          <p:val>
                                            <p:strVal val="#ppt_x"/>
                                          </p:val>
                                        </p:tav>
                                      </p:tavLst>
                                    </p:anim>
                                    <p:anim calcmode="lin" valueType="num">
                                      <p:cBhvr additive="base">
                                        <p:cTn id="19" dur="10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1000" fill="hold"/>
                                        <p:tgtEl>
                                          <p:spTgt spid="35"/>
                                        </p:tgtEl>
                                        <p:attrNameLst>
                                          <p:attrName>ppt_x</p:attrName>
                                        </p:attrNameLst>
                                      </p:cBhvr>
                                      <p:tavLst>
                                        <p:tav tm="0">
                                          <p:val>
                                            <p:strVal val="0-#ppt_w/2"/>
                                          </p:val>
                                        </p:tav>
                                        <p:tav tm="100000">
                                          <p:val>
                                            <p:strVal val="#ppt_x"/>
                                          </p:val>
                                        </p:tav>
                                      </p:tavLst>
                                    </p:anim>
                                    <p:anim calcmode="lin" valueType="num">
                                      <p:cBhvr additive="base">
                                        <p:cTn id="25" dur="10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6" grpId="0"/>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0" name="Connecteur droit 229"/>
          <p:cNvCxnSpPr/>
          <p:nvPr/>
        </p:nvCxnSpPr>
        <p:spPr>
          <a:xfrm>
            <a:off x="2843808" y="1844824"/>
            <a:ext cx="4536504" cy="460851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Connecteur droit 4"/>
          <p:cNvCxnSpPr/>
          <p:nvPr/>
        </p:nvCxnSpPr>
        <p:spPr>
          <a:xfrm>
            <a:off x="3779912" y="360000"/>
            <a:ext cx="0" cy="9361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5076056" y="332656"/>
            <a:ext cx="0" cy="9361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e 8"/>
          <p:cNvGrpSpPr/>
          <p:nvPr/>
        </p:nvGrpSpPr>
        <p:grpSpPr>
          <a:xfrm rot="5400000">
            <a:off x="1116000" y="3032956"/>
            <a:ext cx="1296144" cy="936104"/>
            <a:chOff x="827584" y="1340768"/>
            <a:chExt cx="1296144" cy="936104"/>
          </a:xfrm>
        </p:grpSpPr>
        <p:cxnSp>
          <p:nvCxnSpPr>
            <p:cNvPr id="7" name="Connecteur droit 6"/>
            <p:cNvCxnSpPr/>
            <p:nvPr/>
          </p:nvCxnSpPr>
          <p:spPr>
            <a:xfrm>
              <a:off x="827584" y="1340768"/>
              <a:ext cx="0" cy="9361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2123728" y="1340768"/>
              <a:ext cx="0" cy="9361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Groupe 9"/>
          <p:cNvGrpSpPr/>
          <p:nvPr/>
        </p:nvGrpSpPr>
        <p:grpSpPr>
          <a:xfrm rot="5400000">
            <a:off x="6480000" y="2988000"/>
            <a:ext cx="1296144" cy="936104"/>
            <a:chOff x="827584" y="1340768"/>
            <a:chExt cx="1296144" cy="936104"/>
          </a:xfrm>
        </p:grpSpPr>
        <p:cxnSp>
          <p:nvCxnSpPr>
            <p:cNvPr id="11" name="Connecteur droit 10"/>
            <p:cNvCxnSpPr/>
            <p:nvPr/>
          </p:nvCxnSpPr>
          <p:spPr>
            <a:xfrm>
              <a:off x="827584" y="1340768"/>
              <a:ext cx="0" cy="9361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2123728" y="1340768"/>
              <a:ext cx="0" cy="9361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Groupe 14"/>
          <p:cNvGrpSpPr/>
          <p:nvPr/>
        </p:nvGrpSpPr>
        <p:grpSpPr>
          <a:xfrm>
            <a:off x="3384000" y="5086800"/>
            <a:ext cx="2160000" cy="1537304"/>
            <a:chOff x="3347912" y="5132056"/>
            <a:chExt cx="2160000" cy="1537304"/>
          </a:xfrm>
        </p:grpSpPr>
        <p:cxnSp>
          <p:nvCxnSpPr>
            <p:cNvPr id="13" name="Connecteur droit 12"/>
            <p:cNvCxnSpPr/>
            <p:nvPr/>
          </p:nvCxnSpPr>
          <p:spPr>
            <a:xfrm>
              <a:off x="3779912" y="5733256"/>
              <a:ext cx="0" cy="9361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5076056" y="5733256"/>
              <a:ext cx="0" cy="9361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a:off x="5507912" y="5132056"/>
              <a:ext cx="0" cy="41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a:xfrm>
              <a:off x="3347912" y="5193256"/>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Arc 15"/>
          <p:cNvSpPr/>
          <p:nvPr/>
        </p:nvSpPr>
        <p:spPr>
          <a:xfrm>
            <a:off x="2502000" y="1556792"/>
            <a:ext cx="3888000" cy="3888000"/>
          </a:xfrm>
          <a:prstGeom prst="arc">
            <a:avLst>
              <a:gd name="adj1" fmla="val 14187793"/>
              <a:gd name="adj2" fmla="val 18229136"/>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9" name="Arc 18"/>
          <p:cNvSpPr/>
          <p:nvPr/>
        </p:nvSpPr>
        <p:spPr>
          <a:xfrm>
            <a:off x="2483768" y="1556792"/>
            <a:ext cx="3888000" cy="3888000"/>
          </a:xfrm>
          <a:prstGeom prst="arc">
            <a:avLst>
              <a:gd name="adj1" fmla="val 3304284"/>
              <a:gd name="adj2" fmla="val 7321291"/>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1" name="Arc 20"/>
          <p:cNvSpPr/>
          <p:nvPr/>
        </p:nvSpPr>
        <p:spPr>
          <a:xfrm>
            <a:off x="2483768" y="1556792"/>
            <a:ext cx="3888000" cy="3888000"/>
          </a:xfrm>
          <a:prstGeom prst="arc">
            <a:avLst>
              <a:gd name="adj1" fmla="val 8847966"/>
              <a:gd name="adj2" fmla="val 12873761"/>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2" name="Arc 21"/>
          <p:cNvSpPr/>
          <p:nvPr/>
        </p:nvSpPr>
        <p:spPr>
          <a:xfrm>
            <a:off x="2483768" y="1556792"/>
            <a:ext cx="3888000" cy="3888000"/>
          </a:xfrm>
          <a:prstGeom prst="arc">
            <a:avLst>
              <a:gd name="adj1" fmla="val 19443752"/>
              <a:gd name="adj2" fmla="val 1891538"/>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rc 23"/>
          <p:cNvSpPr/>
          <p:nvPr/>
        </p:nvSpPr>
        <p:spPr>
          <a:xfrm>
            <a:off x="2915816" y="1988840"/>
            <a:ext cx="3024336" cy="3024000"/>
          </a:xfrm>
          <a:prstGeom prst="arc">
            <a:avLst>
              <a:gd name="adj1" fmla="val 10860498"/>
              <a:gd name="adj2" fmla="val 10852230"/>
            </a:avLst>
          </a:prstGeom>
          <a:solidFill>
            <a:schemeClr val="bg2">
              <a:lumMod val="20000"/>
              <a:lumOff val="8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6" name="Arc 25"/>
          <p:cNvSpPr/>
          <p:nvPr/>
        </p:nvSpPr>
        <p:spPr>
          <a:xfrm>
            <a:off x="2627784" y="1872000"/>
            <a:ext cx="3888000" cy="3888000"/>
          </a:xfrm>
          <a:prstGeom prst="arc">
            <a:avLst>
              <a:gd name="adj1" fmla="val 3587516"/>
              <a:gd name="adj2" fmla="val 442799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0" name="Arc 29"/>
          <p:cNvSpPr/>
          <p:nvPr/>
        </p:nvSpPr>
        <p:spPr>
          <a:xfrm flipH="1">
            <a:off x="2411760" y="1872000"/>
            <a:ext cx="3888000" cy="3888000"/>
          </a:xfrm>
          <a:prstGeom prst="arc">
            <a:avLst>
              <a:gd name="adj1" fmla="val 3587516"/>
              <a:gd name="adj2" fmla="val 442799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4" name="Arc 33"/>
          <p:cNvSpPr/>
          <p:nvPr/>
        </p:nvSpPr>
        <p:spPr>
          <a:xfrm rot="5400000" flipH="1">
            <a:off x="2160000" y="1440000"/>
            <a:ext cx="3888000" cy="3888000"/>
          </a:xfrm>
          <a:prstGeom prst="arc">
            <a:avLst>
              <a:gd name="adj1" fmla="val 3587516"/>
              <a:gd name="adj2" fmla="val 442799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5" name="Arc 34"/>
          <p:cNvSpPr/>
          <p:nvPr/>
        </p:nvSpPr>
        <p:spPr>
          <a:xfrm rot="16200000" flipH="1" flipV="1">
            <a:off x="2160000" y="1656000"/>
            <a:ext cx="3888000" cy="3888000"/>
          </a:xfrm>
          <a:prstGeom prst="arc">
            <a:avLst>
              <a:gd name="adj1" fmla="val 3676228"/>
              <a:gd name="adj2" fmla="val 442799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6" name="Arc 35"/>
          <p:cNvSpPr/>
          <p:nvPr/>
        </p:nvSpPr>
        <p:spPr>
          <a:xfrm rot="5400000" flipV="1">
            <a:off x="2843808" y="1628800"/>
            <a:ext cx="3888000" cy="3888000"/>
          </a:xfrm>
          <a:prstGeom prst="arc">
            <a:avLst>
              <a:gd name="adj1" fmla="val 3676228"/>
              <a:gd name="adj2" fmla="val 442799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7" name="Arc 36"/>
          <p:cNvSpPr/>
          <p:nvPr/>
        </p:nvSpPr>
        <p:spPr>
          <a:xfrm rot="16200000">
            <a:off x="2843808" y="1412776"/>
            <a:ext cx="3888000" cy="3888000"/>
          </a:xfrm>
          <a:prstGeom prst="arc">
            <a:avLst>
              <a:gd name="adj1" fmla="val 3548218"/>
              <a:gd name="adj2" fmla="val 442799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8" name="Arc 37"/>
          <p:cNvSpPr/>
          <p:nvPr/>
        </p:nvSpPr>
        <p:spPr>
          <a:xfrm flipV="1">
            <a:off x="2592000" y="1188000"/>
            <a:ext cx="3888000" cy="3888000"/>
          </a:xfrm>
          <a:prstGeom prst="arc">
            <a:avLst>
              <a:gd name="adj1" fmla="val 3547895"/>
              <a:gd name="adj2" fmla="val 442799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9" name="Arc 38"/>
          <p:cNvSpPr/>
          <p:nvPr/>
        </p:nvSpPr>
        <p:spPr>
          <a:xfrm flipH="1" flipV="1">
            <a:off x="2376000" y="1224000"/>
            <a:ext cx="3888000" cy="3888000"/>
          </a:xfrm>
          <a:prstGeom prst="arc">
            <a:avLst>
              <a:gd name="adj1" fmla="val 3642781"/>
              <a:gd name="adj2" fmla="val 445846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40" name="Connecteur droit 39"/>
          <p:cNvCxnSpPr/>
          <p:nvPr/>
        </p:nvCxnSpPr>
        <p:spPr>
          <a:xfrm>
            <a:off x="3366000" y="1458000"/>
            <a:ext cx="0" cy="43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a:xfrm>
            <a:off x="5526000" y="1440000"/>
            <a:ext cx="0" cy="43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rot="5400000">
            <a:off x="2628000" y="2178000"/>
            <a:ext cx="0" cy="43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a:xfrm rot="5400000">
            <a:off x="2592000" y="4338000"/>
            <a:ext cx="0" cy="39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a:xfrm rot="5400000">
            <a:off x="6228160" y="2151120"/>
            <a:ext cx="0" cy="43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a:xfrm rot="5400000">
            <a:off x="6282168" y="4311120"/>
            <a:ext cx="0" cy="39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35"/>
          <p:cNvSpPr>
            <a:spLocks noChangeArrowheads="1"/>
          </p:cNvSpPr>
          <p:nvPr/>
        </p:nvSpPr>
        <p:spPr bwMode="auto">
          <a:xfrm rot="21293875">
            <a:off x="5763600" y="2548800"/>
            <a:ext cx="72000" cy="72000"/>
          </a:xfrm>
          <a:prstGeom prst="ellipse">
            <a:avLst/>
          </a:prstGeom>
          <a:solidFill>
            <a:srgbClr val="C00000"/>
          </a:solidFill>
          <a:ln w="9525">
            <a:solidFill>
              <a:srgbClr val="C00000"/>
            </a:solidFill>
            <a:round/>
            <a:headEnd/>
            <a:tailEnd/>
          </a:ln>
          <a:effectLst/>
        </p:spPr>
        <p:txBody>
          <a:bodyPr wrap="none" anchor="ctr"/>
          <a:lstStyle/>
          <a:p>
            <a:endParaRPr lang="fr-FR"/>
          </a:p>
        </p:txBody>
      </p:sp>
      <p:sp>
        <p:nvSpPr>
          <p:cNvPr id="53" name="Text Box 24"/>
          <p:cNvSpPr txBox="1">
            <a:spLocks noChangeArrowheads="1"/>
          </p:cNvSpPr>
          <p:nvPr/>
        </p:nvSpPr>
        <p:spPr bwMode="auto">
          <a:xfrm>
            <a:off x="1475656" y="3140968"/>
            <a:ext cx="766557" cy="646331"/>
          </a:xfrm>
          <a:prstGeom prst="rect">
            <a:avLst/>
          </a:prstGeom>
          <a:noFill/>
          <a:ln w="9525">
            <a:noFill/>
            <a:miter lim="800000"/>
            <a:headEnd/>
            <a:tailEnd/>
          </a:ln>
          <a:effectLst/>
        </p:spPr>
        <p:txBody>
          <a:bodyPr wrap="none">
            <a:spAutoFit/>
          </a:bodyPr>
          <a:lstStyle/>
          <a:p>
            <a:r>
              <a:rPr lang="fr-FR" sz="3600" b="1" dirty="0">
                <a:latin typeface="Arial Rounded MT Bold" pitchFamily="34" charset="0"/>
                <a:cs typeface="Aharoni" pitchFamily="2" charset="-79"/>
              </a:rPr>
              <a:t>S1</a:t>
            </a:r>
          </a:p>
        </p:txBody>
      </p:sp>
      <p:grpSp>
        <p:nvGrpSpPr>
          <p:cNvPr id="9" name="Groupe 84"/>
          <p:cNvGrpSpPr/>
          <p:nvPr/>
        </p:nvGrpSpPr>
        <p:grpSpPr>
          <a:xfrm>
            <a:off x="3420000" y="1782000"/>
            <a:ext cx="2034000" cy="3456000"/>
            <a:chOff x="3420000" y="1782000"/>
            <a:chExt cx="2034000" cy="3456000"/>
          </a:xfrm>
        </p:grpSpPr>
        <p:grpSp>
          <p:nvGrpSpPr>
            <p:cNvPr id="10" name="Groupe 66"/>
            <p:cNvGrpSpPr/>
            <p:nvPr/>
          </p:nvGrpSpPr>
          <p:grpSpPr>
            <a:xfrm>
              <a:off x="3420000" y="1782000"/>
              <a:ext cx="2016000" cy="450000"/>
              <a:chOff x="3420000" y="1782000"/>
              <a:chExt cx="2016000" cy="450000"/>
            </a:xfrm>
          </p:grpSpPr>
          <p:grpSp>
            <p:nvGrpSpPr>
              <p:cNvPr id="15" name="Groupe 53"/>
              <p:cNvGrpSpPr/>
              <p:nvPr/>
            </p:nvGrpSpPr>
            <p:grpSpPr>
              <a:xfrm>
                <a:off x="4032000" y="1782000"/>
                <a:ext cx="216000" cy="216000"/>
                <a:chOff x="4032000" y="1800000"/>
                <a:chExt cx="216000" cy="216000"/>
              </a:xfrm>
            </p:grpSpPr>
            <p:sp>
              <p:nvSpPr>
                <p:cNvPr id="50" name="Oval 48"/>
                <p:cNvSpPr>
                  <a:spLocks noChangeArrowheads="1"/>
                </p:cNvSpPr>
                <p:nvPr/>
              </p:nvSpPr>
              <p:spPr bwMode="auto">
                <a:xfrm rot="21293875">
                  <a:off x="4032000" y="1800000"/>
                  <a:ext cx="216000" cy="216000"/>
                </a:xfrm>
                <a:prstGeom prst="ellipse">
                  <a:avLst/>
                </a:prstGeom>
                <a:noFill/>
                <a:ln w="19050">
                  <a:solidFill>
                    <a:srgbClr val="C00000"/>
                  </a:solidFill>
                  <a:round/>
                  <a:headEnd/>
                  <a:tailEnd/>
                </a:ln>
                <a:effectLst/>
              </p:spPr>
              <p:txBody>
                <a:bodyPr wrap="none" anchor="ctr"/>
                <a:lstStyle/>
                <a:p>
                  <a:endParaRPr lang="fr-FR"/>
                </a:p>
              </p:txBody>
            </p:sp>
            <p:sp>
              <p:nvSpPr>
                <p:cNvPr id="51" name="Line 49"/>
                <p:cNvSpPr>
                  <a:spLocks noChangeShapeType="1"/>
                </p:cNvSpPr>
                <p:nvPr/>
              </p:nvSpPr>
              <p:spPr bwMode="auto">
                <a:xfrm rot="21293875" flipH="1">
                  <a:off x="4061826" y="1851512"/>
                  <a:ext cx="156252" cy="130639"/>
                </a:xfrm>
                <a:prstGeom prst="line">
                  <a:avLst/>
                </a:prstGeom>
                <a:solidFill>
                  <a:srgbClr val="C00000"/>
                </a:solidFill>
                <a:ln w="19050">
                  <a:solidFill>
                    <a:srgbClr val="C00000"/>
                  </a:solidFill>
                  <a:round/>
                  <a:headEnd/>
                  <a:tailEnd/>
                </a:ln>
                <a:effectLst/>
              </p:spPr>
              <p:txBody>
                <a:bodyPr/>
                <a:lstStyle/>
                <a:p>
                  <a:endParaRPr lang="fr-FR"/>
                </a:p>
              </p:txBody>
            </p:sp>
            <p:sp>
              <p:nvSpPr>
                <p:cNvPr id="52" name="Line 50"/>
                <p:cNvSpPr>
                  <a:spLocks noChangeShapeType="1"/>
                </p:cNvSpPr>
                <p:nvPr/>
              </p:nvSpPr>
              <p:spPr bwMode="auto">
                <a:xfrm rot="21293875">
                  <a:off x="4074634" y="1838705"/>
                  <a:ext cx="130638" cy="156254"/>
                </a:xfrm>
                <a:prstGeom prst="line">
                  <a:avLst/>
                </a:prstGeom>
                <a:solidFill>
                  <a:srgbClr val="C00000"/>
                </a:solidFill>
                <a:ln w="19050">
                  <a:solidFill>
                    <a:srgbClr val="C00000"/>
                  </a:solidFill>
                  <a:round/>
                  <a:headEnd/>
                  <a:tailEnd/>
                </a:ln>
                <a:effectLst/>
              </p:spPr>
              <p:txBody>
                <a:bodyPr/>
                <a:lstStyle/>
                <a:p>
                  <a:endParaRPr lang="fr-FR"/>
                </a:p>
              </p:txBody>
            </p:sp>
          </p:grpSp>
          <p:grpSp>
            <p:nvGrpSpPr>
              <p:cNvPr id="17" name="Groupe 54"/>
              <p:cNvGrpSpPr/>
              <p:nvPr/>
            </p:nvGrpSpPr>
            <p:grpSpPr>
              <a:xfrm>
                <a:off x="4644008" y="1782000"/>
                <a:ext cx="216000" cy="216000"/>
                <a:chOff x="4032000" y="1800000"/>
                <a:chExt cx="216000" cy="216000"/>
              </a:xfrm>
            </p:grpSpPr>
            <p:sp>
              <p:nvSpPr>
                <p:cNvPr id="56" name="Oval 48"/>
                <p:cNvSpPr>
                  <a:spLocks noChangeArrowheads="1"/>
                </p:cNvSpPr>
                <p:nvPr/>
              </p:nvSpPr>
              <p:spPr bwMode="auto">
                <a:xfrm rot="21293875">
                  <a:off x="4032000" y="1800000"/>
                  <a:ext cx="216000" cy="216000"/>
                </a:xfrm>
                <a:prstGeom prst="ellipse">
                  <a:avLst/>
                </a:prstGeom>
                <a:noFill/>
                <a:ln w="19050">
                  <a:solidFill>
                    <a:srgbClr val="C00000"/>
                  </a:solidFill>
                  <a:round/>
                  <a:headEnd/>
                  <a:tailEnd/>
                </a:ln>
                <a:effectLst/>
              </p:spPr>
              <p:txBody>
                <a:bodyPr wrap="none" anchor="ctr"/>
                <a:lstStyle/>
                <a:p>
                  <a:endParaRPr lang="fr-FR"/>
                </a:p>
              </p:txBody>
            </p:sp>
            <p:sp>
              <p:nvSpPr>
                <p:cNvPr id="57" name="Line 49"/>
                <p:cNvSpPr>
                  <a:spLocks noChangeShapeType="1"/>
                </p:cNvSpPr>
                <p:nvPr/>
              </p:nvSpPr>
              <p:spPr bwMode="auto">
                <a:xfrm rot="21293875" flipH="1">
                  <a:off x="4061826" y="1851512"/>
                  <a:ext cx="156252" cy="130639"/>
                </a:xfrm>
                <a:prstGeom prst="line">
                  <a:avLst/>
                </a:prstGeom>
                <a:solidFill>
                  <a:srgbClr val="C00000"/>
                </a:solidFill>
                <a:ln w="19050">
                  <a:solidFill>
                    <a:srgbClr val="C00000"/>
                  </a:solidFill>
                  <a:round/>
                  <a:headEnd/>
                  <a:tailEnd/>
                </a:ln>
                <a:effectLst/>
              </p:spPr>
              <p:txBody>
                <a:bodyPr/>
                <a:lstStyle/>
                <a:p>
                  <a:endParaRPr lang="fr-FR"/>
                </a:p>
              </p:txBody>
            </p:sp>
            <p:sp>
              <p:nvSpPr>
                <p:cNvPr id="58" name="Line 50"/>
                <p:cNvSpPr>
                  <a:spLocks noChangeShapeType="1"/>
                </p:cNvSpPr>
                <p:nvPr/>
              </p:nvSpPr>
              <p:spPr bwMode="auto">
                <a:xfrm rot="21293875">
                  <a:off x="4074634" y="1838705"/>
                  <a:ext cx="130638" cy="156254"/>
                </a:xfrm>
                <a:prstGeom prst="line">
                  <a:avLst/>
                </a:prstGeom>
                <a:solidFill>
                  <a:srgbClr val="C00000"/>
                </a:solidFill>
                <a:ln w="19050">
                  <a:solidFill>
                    <a:srgbClr val="C00000"/>
                  </a:solidFill>
                  <a:round/>
                  <a:headEnd/>
                  <a:tailEnd/>
                </a:ln>
                <a:effectLst/>
              </p:spPr>
              <p:txBody>
                <a:bodyPr/>
                <a:lstStyle/>
                <a:p>
                  <a:endParaRPr lang="fr-FR"/>
                </a:p>
              </p:txBody>
            </p:sp>
          </p:grpSp>
          <p:grpSp>
            <p:nvGrpSpPr>
              <p:cNvPr id="18" name="Groupe 58"/>
              <p:cNvGrpSpPr/>
              <p:nvPr/>
            </p:nvGrpSpPr>
            <p:grpSpPr>
              <a:xfrm>
                <a:off x="3420000" y="2016000"/>
                <a:ext cx="216000" cy="216000"/>
                <a:chOff x="4032000" y="1800000"/>
                <a:chExt cx="216000" cy="216000"/>
              </a:xfrm>
            </p:grpSpPr>
            <p:sp>
              <p:nvSpPr>
                <p:cNvPr id="60" name="Oval 48"/>
                <p:cNvSpPr>
                  <a:spLocks noChangeArrowheads="1"/>
                </p:cNvSpPr>
                <p:nvPr/>
              </p:nvSpPr>
              <p:spPr bwMode="auto">
                <a:xfrm rot="21293875">
                  <a:off x="4032000" y="1800000"/>
                  <a:ext cx="216000" cy="216000"/>
                </a:xfrm>
                <a:prstGeom prst="ellipse">
                  <a:avLst/>
                </a:prstGeom>
                <a:noFill/>
                <a:ln w="19050">
                  <a:solidFill>
                    <a:srgbClr val="C00000"/>
                  </a:solidFill>
                  <a:round/>
                  <a:headEnd/>
                  <a:tailEnd/>
                </a:ln>
                <a:effectLst/>
              </p:spPr>
              <p:txBody>
                <a:bodyPr wrap="none" anchor="ctr"/>
                <a:lstStyle/>
                <a:p>
                  <a:endParaRPr lang="fr-FR"/>
                </a:p>
              </p:txBody>
            </p:sp>
            <p:sp>
              <p:nvSpPr>
                <p:cNvPr id="61" name="Line 49"/>
                <p:cNvSpPr>
                  <a:spLocks noChangeShapeType="1"/>
                </p:cNvSpPr>
                <p:nvPr/>
              </p:nvSpPr>
              <p:spPr bwMode="auto">
                <a:xfrm rot="21293875" flipH="1">
                  <a:off x="4061826" y="1851512"/>
                  <a:ext cx="156252" cy="130639"/>
                </a:xfrm>
                <a:prstGeom prst="line">
                  <a:avLst/>
                </a:prstGeom>
                <a:solidFill>
                  <a:srgbClr val="C00000"/>
                </a:solidFill>
                <a:ln w="19050">
                  <a:solidFill>
                    <a:srgbClr val="C00000"/>
                  </a:solidFill>
                  <a:round/>
                  <a:headEnd/>
                  <a:tailEnd/>
                </a:ln>
                <a:effectLst/>
              </p:spPr>
              <p:txBody>
                <a:bodyPr/>
                <a:lstStyle/>
                <a:p>
                  <a:endParaRPr lang="fr-FR"/>
                </a:p>
              </p:txBody>
            </p:sp>
            <p:sp>
              <p:nvSpPr>
                <p:cNvPr id="62" name="Line 50"/>
                <p:cNvSpPr>
                  <a:spLocks noChangeShapeType="1"/>
                </p:cNvSpPr>
                <p:nvPr/>
              </p:nvSpPr>
              <p:spPr bwMode="auto">
                <a:xfrm rot="21293875">
                  <a:off x="4074634" y="1838705"/>
                  <a:ext cx="130638" cy="156254"/>
                </a:xfrm>
                <a:prstGeom prst="line">
                  <a:avLst/>
                </a:prstGeom>
                <a:solidFill>
                  <a:srgbClr val="C00000"/>
                </a:solidFill>
                <a:ln w="19050">
                  <a:solidFill>
                    <a:srgbClr val="C00000"/>
                  </a:solidFill>
                  <a:round/>
                  <a:headEnd/>
                  <a:tailEnd/>
                </a:ln>
                <a:effectLst/>
              </p:spPr>
              <p:txBody>
                <a:bodyPr/>
                <a:lstStyle/>
                <a:p>
                  <a:endParaRPr lang="fr-FR"/>
                </a:p>
              </p:txBody>
            </p:sp>
          </p:grpSp>
          <p:grpSp>
            <p:nvGrpSpPr>
              <p:cNvPr id="20" name="Groupe 62"/>
              <p:cNvGrpSpPr/>
              <p:nvPr/>
            </p:nvGrpSpPr>
            <p:grpSpPr>
              <a:xfrm>
                <a:off x="5220000" y="2016000"/>
                <a:ext cx="216000" cy="216000"/>
                <a:chOff x="4032000" y="1800000"/>
                <a:chExt cx="216000" cy="216000"/>
              </a:xfrm>
            </p:grpSpPr>
            <p:sp>
              <p:nvSpPr>
                <p:cNvPr id="64" name="Oval 48"/>
                <p:cNvSpPr>
                  <a:spLocks noChangeArrowheads="1"/>
                </p:cNvSpPr>
                <p:nvPr/>
              </p:nvSpPr>
              <p:spPr bwMode="auto">
                <a:xfrm rot="21293875">
                  <a:off x="4032000" y="1800000"/>
                  <a:ext cx="216000" cy="216000"/>
                </a:xfrm>
                <a:prstGeom prst="ellipse">
                  <a:avLst/>
                </a:prstGeom>
                <a:noFill/>
                <a:ln w="19050">
                  <a:solidFill>
                    <a:srgbClr val="C00000"/>
                  </a:solidFill>
                  <a:round/>
                  <a:headEnd/>
                  <a:tailEnd/>
                </a:ln>
                <a:effectLst/>
              </p:spPr>
              <p:txBody>
                <a:bodyPr wrap="none" anchor="ctr"/>
                <a:lstStyle/>
                <a:p>
                  <a:endParaRPr lang="fr-FR"/>
                </a:p>
              </p:txBody>
            </p:sp>
            <p:sp>
              <p:nvSpPr>
                <p:cNvPr id="65" name="Line 49"/>
                <p:cNvSpPr>
                  <a:spLocks noChangeShapeType="1"/>
                </p:cNvSpPr>
                <p:nvPr/>
              </p:nvSpPr>
              <p:spPr bwMode="auto">
                <a:xfrm rot="21293875" flipH="1">
                  <a:off x="4061826" y="1851512"/>
                  <a:ext cx="156252" cy="130639"/>
                </a:xfrm>
                <a:prstGeom prst="line">
                  <a:avLst/>
                </a:prstGeom>
                <a:solidFill>
                  <a:srgbClr val="C00000"/>
                </a:solidFill>
                <a:ln w="19050">
                  <a:solidFill>
                    <a:srgbClr val="C00000"/>
                  </a:solidFill>
                  <a:round/>
                  <a:headEnd/>
                  <a:tailEnd/>
                </a:ln>
                <a:effectLst/>
              </p:spPr>
              <p:txBody>
                <a:bodyPr/>
                <a:lstStyle/>
                <a:p>
                  <a:endParaRPr lang="fr-FR"/>
                </a:p>
              </p:txBody>
            </p:sp>
            <p:sp>
              <p:nvSpPr>
                <p:cNvPr id="66" name="Line 50"/>
                <p:cNvSpPr>
                  <a:spLocks noChangeShapeType="1"/>
                </p:cNvSpPr>
                <p:nvPr/>
              </p:nvSpPr>
              <p:spPr bwMode="auto">
                <a:xfrm rot="21293875">
                  <a:off x="4074634" y="1838705"/>
                  <a:ext cx="130638" cy="156254"/>
                </a:xfrm>
                <a:prstGeom prst="line">
                  <a:avLst/>
                </a:prstGeom>
                <a:solidFill>
                  <a:srgbClr val="C00000"/>
                </a:solidFill>
                <a:ln w="19050">
                  <a:solidFill>
                    <a:srgbClr val="C00000"/>
                  </a:solidFill>
                  <a:round/>
                  <a:headEnd/>
                  <a:tailEnd/>
                </a:ln>
                <a:effectLst/>
              </p:spPr>
              <p:txBody>
                <a:bodyPr/>
                <a:lstStyle/>
                <a:p>
                  <a:endParaRPr lang="fr-FR"/>
                </a:p>
              </p:txBody>
            </p:sp>
          </p:grpSp>
        </p:grpSp>
        <p:grpSp>
          <p:nvGrpSpPr>
            <p:cNvPr id="23" name="Groupe 67"/>
            <p:cNvGrpSpPr/>
            <p:nvPr/>
          </p:nvGrpSpPr>
          <p:grpSpPr>
            <a:xfrm flipV="1">
              <a:off x="3438000" y="4788000"/>
              <a:ext cx="2016000" cy="450000"/>
              <a:chOff x="3420000" y="1782000"/>
              <a:chExt cx="2016000" cy="450000"/>
            </a:xfrm>
          </p:grpSpPr>
          <p:grpSp>
            <p:nvGrpSpPr>
              <p:cNvPr id="25" name="Groupe 68"/>
              <p:cNvGrpSpPr/>
              <p:nvPr/>
            </p:nvGrpSpPr>
            <p:grpSpPr>
              <a:xfrm>
                <a:off x="4032000" y="1782000"/>
                <a:ext cx="216000" cy="216000"/>
                <a:chOff x="4032000" y="1800000"/>
                <a:chExt cx="216000" cy="216000"/>
              </a:xfrm>
            </p:grpSpPr>
            <p:sp>
              <p:nvSpPr>
                <p:cNvPr id="82" name="Oval 48"/>
                <p:cNvSpPr>
                  <a:spLocks noChangeArrowheads="1"/>
                </p:cNvSpPr>
                <p:nvPr/>
              </p:nvSpPr>
              <p:spPr bwMode="auto">
                <a:xfrm rot="21293875">
                  <a:off x="4032000" y="1800000"/>
                  <a:ext cx="216000" cy="216000"/>
                </a:xfrm>
                <a:prstGeom prst="ellipse">
                  <a:avLst/>
                </a:prstGeom>
                <a:noFill/>
                <a:ln w="19050">
                  <a:solidFill>
                    <a:srgbClr val="C00000"/>
                  </a:solidFill>
                  <a:round/>
                  <a:headEnd/>
                  <a:tailEnd/>
                </a:ln>
                <a:effectLst/>
              </p:spPr>
              <p:txBody>
                <a:bodyPr wrap="none" anchor="ctr"/>
                <a:lstStyle/>
                <a:p>
                  <a:endParaRPr lang="fr-FR"/>
                </a:p>
              </p:txBody>
            </p:sp>
            <p:sp>
              <p:nvSpPr>
                <p:cNvPr id="83" name="Line 49"/>
                <p:cNvSpPr>
                  <a:spLocks noChangeShapeType="1"/>
                </p:cNvSpPr>
                <p:nvPr/>
              </p:nvSpPr>
              <p:spPr bwMode="auto">
                <a:xfrm rot="21293875" flipH="1">
                  <a:off x="4061826" y="1851512"/>
                  <a:ext cx="156252" cy="130639"/>
                </a:xfrm>
                <a:prstGeom prst="line">
                  <a:avLst/>
                </a:prstGeom>
                <a:solidFill>
                  <a:srgbClr val="C00000"/>
                </a:solidFill>
                <a:ln w="19050">
                  <a:solidFill>
                    <a:srgbClr val="C00000"/>
                  </a:solidFill>
                  <a:round/>
                  <a:headEnd/>
                  <a:tailEnd/>
                </a:ln>
                <a:effectLst/>
              </p:spPr>
              <p:txBody>
                <a:bodyPr/>
                <a:lstStyle/>
                <a:p>
                  <a:endParaRPr lang="fr-FR"/>
                </a:p>
              </p:txBody>
            </p:sp>
            <p:sp>
              <p:nvSpPr>
                <p:cNvPr id="84" name="Line 50"/>
                <p:cNvSpPr>
                  <a:spLocks noChangeShapeType="1"/>
                </p:cNvSpPr>
                <p:nvPr/>
              </p:nvSpPr>
              <p:spPr bwMode="auto">
                <a:xfrm rot="21293875">
                  <a:off x="4074634" y="1838705"/>
                  <a:ext cx="130638" cy="156254"/>
                </a:xfrm>
                <a:prstGeom prst="line">
                  <a:avLst/>
                </a:prstGeom>
                <a:solidFill>
                  <a:srgbClr val="C00000"/>
                </a:solidFill>
                <a:ln w="19050">
                  <a:solidFill>
                    <a:srgbClr val="C00000"/>
                  </a:solidFill>
                  <a:round/>
                  <a:headEnd/>
                  <a:tailEnd/>
                </a:ln>
                <a:effectLst/>
              </p:spPr>
              <p:txBody>
                <a:bodyPr/>
                <a:lstStyle/>
                <a:p>
                  <a:endParaRPr lang="fr-FR"/>
                </a:p>
              </p:txBody>
            </p:sp>
          </p:grpSp>
          <p:grpSp>
            <p:nvGrpSpPr>
              <p:cNvPr id="27" name="Groupe 69"/>
              <p:cNvGrpSpPr/>
              <p:nvPr/>
            </p:nvGrpSpPr>
            <p:grpSpPr>
              <a:xfrm>
                <a:off x="4644008" y="1782000"/>
                <a:ext cx="216000" cy="216000"/>
                <a:chOff x="4032000" y="1800000"/>
                <a:chExt cx="216000" cy="216000"/>
              </a:xfrm>
            </p:grpSpPr>
            <p:sp>
              <p:nvSpPr>
                <p:cNvPr id="79" name="Oval 48"/>
                <p:cNvSpPr>
                  <a:spLocks noChangeArrowheads="1"/>
                </p:cNvSpPr>
                <p:nvPr/>
              </p:nvSpPr>
              <p:spPr bwMode="auto">
                <a:xfrm rot="21293875">
                  <a:off x="4032000" y="1800000"/>
                  <a:ext cx="216000" cy="216000"/>
                </a:xfrm>
                <a:prstGeom prst="ellipse">
                  <a:avLst/>
                </a:prstGeom>
                <a:noFill/>
                <a:ln w="19050">
                  <a:solidFill>
                    <a:srgbClr val="C00000"/>
                  </a:solidFill>
                  <a:round/>
                  <a:headEnd/>
                  <a:tailEnd/>
                </a:ln>
                <a:effectLst/>
              </p:spPr>
              <p:txBody>
                <a:bodyPr wrap="none" anchor="ctr"/>
                <a:lstStyle/>
                <a:p>
                  <a:endParaRPr lang="fr-FR"/>
                </a:p>
              </p:txBody>
            </p:sp>
            <p:sp>
              <p:nvSpPr>
                <p:cNvPr id="80" name="Line 49"/>
                <p:cNvSpPr>
                  <a:spLocks noChangeShapeType="1"/>
                </p:cNvSpPr>
                <p:nvPr/>
              </p:nvSpPr>
              <p:spPr bwMode="auto">
                <a:xfrm rot="21293875" flipH="1">
                  <a:off x="4061826" y="1851512"/>
                  <a:ext cx="156252" cy="130639"/>
                </a:xfrm>
                <a:prstGeom prst="line">
                  <a:avLst/>
                </a:prstGeom>
                <a:solidFill>
                  <a:srgbClr val="C00000"/>
                </a:solidFill>
                <a:ln w="19050">
                  <a:solidFill>
                    <a:srgbClr val="C00000"/>
                  </a:solidFill>
                  <a:round/>
                  <a:headEnd/>
                  <a:tailEnd/>
                </a:ln>
                <a:effectLst/>
              </p:spPr>
              <p:txBody>
                <a:bodyPr/>
                <a:lstStyle/>
                <a:p>
                  <a:endParaRPr lang="fr-FR"/>
                </a:p>
              </p:txBody>
            </p:sp>
            <p:sp>
              <p:nvSpPr>
                <p:cNvPr id="81" name="Line 50"/>
                <p:cNvSpPr>
                  <a:spLocks noChangeShapeType="1"/>
                </p:cNvSpPr>
                <p:nvPr/>
              </p:nvSpPr>
              <p:spPr bwMode="auto">
                <a:xfrm rot="21293875">
                  <a:off x="4074634" y="1838705"/>
                  <a:ext cx="130638" cy="156254"/>
                </a:xfrm>
                <a:prstGeom prst="line">
                  <a:avLst/>
                </a:prstGeom>
                <a:solidFill>
                  <a:srgbClr val="C00000"/>
                </a:solidFill>
                <a:ln w="19050">
                  <a:solidFill>
                    <a:srgbClr val="C00000"/>
                  </a:solidFill>
                  <a:round/>
                  <a:headEnd/>
                  <a:tailEnd/>
                </a:ln>
                <a:effectLst/>
              </p:spPr>
              <p:txBody>
                <a:bodyPr/>
                <a:lstStyle/>
                <a:p>
                  <a:endParaRPr lang="fr-FR"/>
                </a:p>
              </p:txBody>
            </p:sp>
          </p:grpSp>
          <p:grpSp>
            <p:nvGrpSpPr>
              <p:cNvPr id="31" name="Groupe 70"/>
              <p:cNvGrpSpPr/>
              <p:nvPr/>
            </p:nvGrpSpPr>
            <p:grpSpPr>
              <a:xfrm>
                <a:off x="3420000" y="2016000"/>
                <a:ext cx="216000" cy="216000"/>
                <a:chOff x="4032000" y="1800000"/>
                <a:chExt cx="216000" cy="216000"/>
              </a:xfrm>
            </p:grpSpPr>
            <p:sp>
              <p:nvSpPr>
                <p:cNvPr id="76" name="Oval 48"/>
                <p:cNvSpPr>
                  <a:spLocks noChangeArrowheads="1"/>
                </p:cNvSpPr>
                <p:nvPr/>
              </p:nvSpPr>
              <p:spPr bwMode="auto">
                <a:xfrm rot="21293875">
                  <a:off x="4032000" y="1800000"/>
                  <a:ext cx="216000" cy="216000"/>
                </a:xfrm>
                <a:prstGeom prst="ellipse">
                  <a:avLst/>
                </a:prstGeom>
                <a:noFill/>
                <a:ln w="19050">
                  <a:solidFill>
                    <a:srgbClr val="C00000"/>
                  </a:solidFill>
                  <a:round/>
                  <a:headEnd/>
                  <a:tailEnd/>
                </a:ln>
                <a:effectLst/>
              </p:spPr>
              <p:txBody>
                <a:bodyPr wrap="none" anchor="ctr"/>
                <a:lstStyle/>
                <a:p>
                  <a:endParaRPr lang="fr-FR"/>
                </a:p>
              </p:txBody>
            </p:sp>
            <p:sp>
              <p:nvSpPr>
                <p:cNvPr id="77" name="Line 49"/>
                <p:cNvSpPr>
                  <a:spLocks noChangeShapeType="1"/>
                </p:cNvSpPr>
                <p:nvPr/>
              </p:nvSpPr>
              <p:spPr bwMode="auto">
                <a:xfrm rot="21293875" flipH="1">
                  <a:off x="4061826" y="1851512"/>
                  <a:ext cx="156252" cy="130639"/>
                </a:xfrm>
                <a:prstGeom prst="line">
                  <a:avLst/>
                </a:prstGeom>
                <a:solidFill>
                  <a:srgbClr val="C00000"/>
                </a:solidFill>
                <a:ln w="19050">
                  <a:solidFill>
                    <a:srgbClr val="C00000"/>
                  </a:solidFill>
                  <a:round/>
                  <a:headEnd/>
                  <a:tailEnd/>
                </a:ln>
                <a:effectLst/>
              </p:spPr>
              <p:txBody>
                <a:bodyPr/>
                <a:lstStyle/>
                <a:p>
                  <a:endParaRPr lang="fr-FR"/>
                </a:p>
              </p:txBody>
            </p:sp>
            <p:sp>
              <p:nvSpPr>
                <p:cNvPr id="78" name="Line 50"/>
                <p:cNvSpPr>
                  <a:spLocks noChangeShapeType="1"/>
                </p:cNvSpPr>
                <p:nvPr/>
              </p:nvSpPr>
              <p:spPr bwMode="auto">
                <a:xfrm rot="21293875">
                  <a:off x="4074634" y="1838705"/>
                  <a:ext cx="130638" cy="156254"/>
                </a:xfrm>
                <a:prstGeom prst="line">
                  <a:avLst/>
                </a:prstGeom>
                <a:solidFill>
                  <a:srgbClr val="C00000"/>
                </a:solidFill>
                <a:ln w="19050">
                  <a:solidFill>
                    <a:srgbClr val="C00000"/>
                  </a:solidFill>
                  <a:round/>
                  <a:headEnd/>
                  <a:tailEnd/>
                </a:ln>
                <a:effectLst/>
              </p:spPr>
              <p:txBody>
                <a:bodyPr/>
                <a:lstStyle/>
                <a:p>
                  <a:endParaRPr lang="fr-FR"/>
                </a:p>
              </p:txBody>
            </p:sp>
          </p:grpSp>
          <p:grpSp>
            <p:nvGrpSpPr>
              <p:cNvPr id="225" name="Groupe 71"/>
              <p:cNvGrpSpPr/>
              <p:nvPr/>
            </p:nvGrpSpPr>
            <p:grpSpPr>
              <a:xfrm>
                <a:off x="5220000" y="2016000"/>
                <a:ext cx="216000" cy="216000"/>
                <a:chOff x="4032000" y="1800000"/>
                <a:chExt cx="216000" cy="216000"/>
              </a:xfrm>
            </p:grpSpPr>
            <p:sp>
              <p:nvSpPr>
                <p:cNvPr id="73" name="Oval 48"/>
                <p:cNvSpPr>
                  <a:spLocks noChangeArrowheads="1"/>
                </p:cNvSpPr>
                <p:nvPr/>
              </p:nvSpPr>
              <p:spPr bwMode="auto">
                <a:xfrm rot="21293875">
                  <a:off x="4032000" y="1800000"/>
                  <a:ext cx="216000" cy="216000"/>
                </a:xfrm>
                <a:prstGeom prst="ellipse">
                  <a:avLst/>
                </a:prstGeom>
                <a:noFill/>
                <a:ln w="19050">
                  <a:solidFill>
                    <a:srgbClr val="C00000"/>
                  </a:solidFill>
                  <a:round/>
                  <a:headEnd/>
                  <a:tailEnd/>
                </a:ln>
                <a:effectLst/>
              </p:spPr>
              <p:txBody>
                <a:bodyPr wrap="none" anchor="ctr"/>
                <a:lstStyle/>
                <a:p>
                  <a:endParaRPr lang="fr-FR"/>
                </a:p>
              </p:txBody>
            </p:sp>
            <p:sp>
              <p:nvSpPr>
                <p:cNvPr id="74" name="Line 49"/>
                <p:cNvSpPr>
                  <a:spLocks noChangeShapeType="1"/>
                </p:cNvSpPr>
                <p:nvPr/>
              </p:nvSpPr>
              <p:spPr bwMode="auto">
                <a:xfrm rot="21293875" flipH="1">
                  <a:off x="4061826" y="1851512"/>
                  <a:ext cx="156252" cy="130639"/>
                </a:xfrm>
                <a:prstGeom prst="line">
                  <a:avLst/>
                </a:prstGeom>
                <a:solidFill>
                  <a:srgbClr val="C00000"/>
                </a:solidFill>
                <a:ln w="19050">
                  <a:solidFill>
                    <a:srgbClr val="C00000"/>
                  </a:solidFill>
                  <a:round/>
                  <a:headEnd/>
                  <a:tailEnd/>
                </a:ln>
                <a:effectLst/>
              </p:spPr>
              <p:txBody>
                <a:bodyPr/>
                <a:lstStyle/>
                <a:p>
                  <a:endParaRPr lang="fr-FR"/>
                </a:p>
              </p:txBody>
            </p:sp>
            <p:sp>
              <p:nvSpPr>
                <p:cNvPr id="75" name="Line 50"/>
                <p:cNvSpPr>
                  <a:spLocks noChangeShapeType="1"/>
                </p:cNvSpPr>
                <p:nvPr/>
              </p:nvSpPr>
              <p:spPr bwMode="auto">
                <a:xfrm rot="21293875">
                  <a:off x="4074634" y="1838705"/>
                  <a:ext cx="130638" cy="156254"/>
                </a:xfrm>
                <a:prstGeom prst="line">
                  <a:avLst/>
                </a:prstGeom>
                <a:solidFill>
                  <a:srgbClr val="C00000"/>
                </a:solidFill>
                <a:ln w="19050">
                  <a:solidFill>
                    <a:srgbClr val="C00000"/>
                  </a:solidFill>
                  <a:round/>
                  <a:headEnd/>
                  <a:tailEnd/>
                </a:ln>
                <a:effectLst/>
              </p:spPr>
              <p:txBody>
                <a:bodyPr/>
                <a:lstStyle/>
                <a:p>
                  <a:endParaRPr lang="fr-FR"/>
                </a:p>
              </p:txBody>
            </p:sp>
          </p:grpSp>
        </p:grpSp>
      </p:grpSp>
      <p:grpSp>
        <p:nvGrpSpPr>
          <p:cNvPr id="226" name="Groupe 85"/>
          <p:cNvGrpSpPr/>
          <p:nvPr/>
        </p:nvGrpSpPr>
        <p:grpSpPr>
          <a:xfrm rot="16200000">
            <a:off x="3402000" y="1764000"/>
            <a:ext cx="2034000" cy="3456000"/>
            <a:chOff x="3420000" y="1782000"/>
            <a:chExt cx="2034000" cy="3456000"/>
          </a:xfrm>
        </p:grpSpPr>
        <p:grpSp>
          <p:nvGrpSpPr>
            <p:cNvPr id="227" name="Groupe 86"/>
            <p:cNvGrpSpPr/>
            <p:nvPr/>
          </p:nvGrpSpPr>
          <p:grpSpPr>
            <a:xfrm>
              <a:off x="3420000" y="1782000"/>
              <a:ext cx="2016000" cy="450000"/>
              <a:chOff x="3420000" y="1782000"/>
              <a:chExt cx="2016000" cy="450000"/>
            </a:xfrm>
          </p:grpSpPr>
          <p:sp>
            <p:nvSpPr>
              <p:cNvPr id="118" name="Oval 48"/>
              <p:cNvSpPr>
                <a:spLocks noChangeArrowheads="1"/>
              </p:cNvSpPr>
              <p:nvPr/>
            </p:nvSpPr>
            <p:spPr bwMode="auto">
              <a:xfrm rot="21293875">
                <a:off x="4032000" y="1782000"/>
                <a:ext cx="216000" cy="216000"/>
              </a:xfrm>
              <a:prstGeom prst="ellipse">
                <a:avLst/>
              </a:prstGeom>
              <a:noFill/>
              <a:ln w="19050">
                <a:solidFill>
                  <a:srgbClr val="C00000"/>
                </a:solidFill>
                <a:round/>
                <a:headEnd/>
                <a:tailEnd/>
              </a:ln>
              <a:effectLst/>
            </p:spPr>
            <p:txBody>
              <a:bodyPr wrap="none" anchor="ctr"/>
              <a:lstStyle/>
              <a:p>
                <a:endParaRPr lang="fr-FR"/>
              </a:p>
            </p:txBody>
          </p:sp>
          <p:sp>
            <p:nvSpPr>
              <p:cNvPr id="115" name="Oval 48"/>
              <p:cNvSpPr>
                <a:spLocks noChangeArrowheads="1"/>
              </p:cNvSpPr>
              <p:nvPr/>
            </p:nvSpPr>
            <p:spPr bwMode="auto">
              <a:xfrm rot="21293875">
                <a:off x="4644008" y="1782000"/>
                <a:ext cx="216000" cy="216000"/>
              </a:xfrm>
              <a:prstGeom prst="ellipse">
                <a:avLst/>
              </a:prstGeom>
              <a:noFill/>
              <a:ln w="19050">
                <a:solidFill>
                  <a:srgbClr val="C00000"/>
                </a:solidFill>
                <a:round/>
                <a:headEnd/>
                <a:tailEnd/>
              </a:ln>
              <a:effectLst/>
            </p:spPr>
            <p:txBody>
              <a:bodyPr wrap="none" anchor="ctr"/>
              <a:lstStyle/>
              <a:p>
                <a:endParaRPr lang="fr-FR"/>
              </a:p>
            </p:txBody>
          </p:sp>
          <p:sp>
            <p:nvSpPr>
              <p:cNvPr id="112" name="Oval 48"/>
              <p:cNvSpPr>
                <a:spLocks noChangeArrowheads="1"/>
              </p:cNvSpPr>
              <p:nvPr/>
            </p:nvSpPr>
            <p:spPr bwMode="auto">
              <a:xfrm rot="21293875">
                <a:off x="3420000" y="2016000"/>
                <a:ext cx="216000" cy="216000"/>
              </a:xfrm>
              <a:prstGeom prst="ellipse">
                <a:avLst/>
              </a:prstGeom>
              <a:noFill/>
              <a:ln w="19050">
                <a:solidFill>
                  <a:srgbClr val="C00000"/>
                </a:solidFill>
                <a:round/>
                <a:headEnd/>
                <a:tailEnd/>
              </a:ln>
              <a:effectLst/>
            </p:spPr>
            <p:txBody>
              <a:bodyPr wrap="none" anchor="ctr"/>
              <a:lstStyle/>
              <a:p>
                <a:endParaRPr lang="fr-FR"/>
              </a:p>
            </p:txBody>
          </p:sp>
          <p:sp>
            <p:nvSpPr>
              <p:cNvPr id="109" name="Oval 48"/>
              <p:cNvSpPr>
                <a:spLocks noChangeArrowheads="1"/>
              </p:cNvSpPr>
              <p:nvPr/>
            </p:nvSpPr>
            <p:spPr bwMode="auto">
              <a:xfrm rot="21293875">
                <a:off x="5220000" y="2016000"/>
                <a:ext cx="216000" cy="216000"/>
              </a:xfrm>
              <a:prstGeom prst="ellipse">
                <a:avLst/>
              </a:prstGeom>
              <a:noFill/>
              <a:ln w="19050">
                <a:solidFill>
                  <a:srgbClr val="C00000"/>
                </a:solidFill>
                <a:round/>
                <a:headEnd/>
                <a:tailEnd/>
              </a:ln>
              <a:effectLst/>
            </p:spPr>
            <p:txBody>
              <a:bodyPr wrap="none" anchor="ctr"/>
              <a:lstStyle/>
              <a:p>
                <a:endParaRPr lang="fr-FR"/>
              </a:p>
            </p:txBody>
          </p:sp>
        </p:grpSp>
        <p:grpSp>
          <p:nvGrpSpPr>
            <p:cNvPr id="228" name="Groupe 87"/>
            <p:cNvGrpSpPr/>
            <p:nvPr/>
          </p:nvGrpSpPr>
          <p:grpSpPr>
            <a:xfrm flipV="1">
              <a:off x="3438000" y="4788000"/>
              <a:ext cx="2016000" cy="450000"/>
              <a:chOff x="3420000" y="1782000"/>
              <a:chExt cx="2016000" cy="450000"/>
            </a:xfrm>
          </p:grpSpPr>
          <p:sp>
            <p:nvSpPr>
              <p:cNvPr id="102" name="Oval 48"/>
              <p:cNvSpPr>
                <a:spLocks noChangeArrowheads="1"/>
              </p:cNvSpPr>
              <p:nvPr/>
            </p:nvSpPr>
            <p:spPr bwMode="auto">
              <a:xfrm rot="21293875">
                <a:off x="4032000" y="1782000"/>
                <a:ext cx="216000" cy="216000"/>
              </a:xfrm>
              <a:prstGeom prst="ellipse">
                <a:avLst/>
              </a:prstGeom>
              <a:noFill/>
              <a:ln w="19050">
                <a:solidFill>
                  <a:srgbClr val="C00000"/>
                </a:solidFill>
                <a:round/>
                <a:headEnd/>
                <a:tailEnd/>
              </a:ln>
              <a:effectLst/>
            </p:spPr>
            <p:txBody>
              <a:bodyPr wrap="none" anchor="ctr"/>
              <a:lstStyle/>
              <a:p>
                <a:endParaRPr lang="fr-FR"/>
              </a:p>
            </p:txBody>
          </p:sp>
          <p:sp>
            <p:nvSpPr>
              <p:cNvPr id="99" name="Oval 48"/>
              <p:cNvSpPr>
                <a:spLocks noChangeArrowheads="1"/>
              </p:cNvSpPr>
              <p:nvPr/>
            </p:nvSpPr>
            <p:spPr bwMode="auto">
              <a:xfrm rot="21293875">
                <a:off x="4644008" y="1782000"/>
                <a:ext cx="216000" cy="216000"/>
              </a:xfrm>
              <a:prstGeom prst="ellipse">
                <a:avLst/>
              </a:prstGeom>
              <a:noFill/>
              <a:ln w="19050">
                <a:solidFill>
                  <a:srgbClr val="C00000"/>
                </a:solidFill>
                <a:round/>
                <a:headEnd/>
                <a:tailEnd/>
              </a:ln>
              <a:effectLst/>
            </p:spPr>
            <p:txBody>
              <a:bodyPr wrap="none" anchor="ctr"/>
              <a:lstStyle/>
              <a:p>
                <a:endParaRPr lang="fr-FR"/>
              </a:p>
            </p:txBody>
          </p:sp>
          <p:sp>
            <p:nvSpPr>
              <p:cNvPr id="96" name="Oval 48"/>
              <p:cNvSpPr>
                <a:spLocks noChangeArrowheads="1"/>
              </p:cNvSpPr>
              <p:nvPr/>
            </p:nvSpPr>
            <p:spPr bwMode="auto">
              <a:xfrm rot="21293875">
                <a:off x="3420000" y="2016000"/>
                <a:ext cx="216000" cy="216000"/>
              </a:xfrm>
              <a:prstGeom prst="ellipse">
                <a:avLst/>
              </a:prstGeom>
              <a:noFill/>
              <a:ln w="19050">
                <a:solidFill>
                  <a:srgbClr val="C00000"/>
                </a:solidFill>
                <a:round/>
                <a:headEnd/>
                <a:tailEnd/>
              </a:ln>
              <a:effectLst/>
            </p:spPr>
            <p:txBody>
              <a:bodyPr wrap="none" anchor="ctr"/>
              <a:lstStyle/>
              <a:p>
                <a:endParaRPr lang="fr-FR"/>
              </a:p>
            </p:txBody>
          </p:sp>
          <p:sp>
            <p:nvSpPr>
              <p:cNvPr id="93" name="Oval 48"/>
              <p:cNvSpPr>
                <a:spLocks noChangeArrowheads="1"/>
              </p:cNvSpPr>
              <p:nvPr/>
            </p:nvSpPr>
            <p:spPr bwMode="auto">
              <a:xfrm rot="21293875">
                <a:off x="5220000" y="2016000"/>
                <a:ext cx="216000" cy="216000"/>
              </a:xfrm>
              <a:prstGeom prst="ellipse">
                <a:avLst/>
              </a:prstGeom>
              <a:noFill/>
              <a:ln w="19050">
                <a:solidFill>
                  <a:srgbClr val="C00000"/>
                </a:solidFill>
                <a:round/>
                <a:headEnd/>
                <a:tailEnd/>
              </a:ln>
              <a:effectLst/>
            </p:spPr>
            <p:txBody>
              <a:bodyPr wrap="none" anchor="ctr"/>
              <a:lstStyle/>
              <a:p>
                <a:endParaRPr lang="fr-FR"/>
              </a:p>
            </p:txBody>
          </p:sp>
        </p:grpSp>
      </p:grpSp>
      <p:sp>
        <p:nvSpPr>
          <p:cNvPr id="122" name="Oval 35"/>
          <p:cNvSpPr>
            <a:spLocks noChangeArrowheads="1"/>
          </p:cNvSpPr>
          <p:nvPr/>
        </p:nvSpPr>
        <p:spPr bwMode="auto">
          <a:xfrm rot="21293875">
            <a:off x="5994000" y="3132000"/>
            <a:ext cx="72000" cy="72000"/>
          </a:xfrm>
          <a:prstGeom prst="ellipse">
            <a:avLst/>
          </a:prstGeom>
          <a:solidFill>
            <a:srgbClr val="C00000"/>
          </a:solidFill>
          <a:ln w="9525">
            <a:solidFill>
              <a:srgbClr val="C00000"/>
            </a:solidFill>
            <a:round/>
            <a:headEnd/>
            <a:tailEnd/>
          </a:ln>
          <a:effectLst/>
        </p:spPr>
        <p:txBody>
          <a:bodyPr wrap="none" anchor="ctr"/>
          <a:lstStyle/>
          <a:p>
            <a:endParaRPr lang="fr-FR"/>
          </a:p>
        </p:txBody>
      </p:sp>
      <p:sp>
        <p:nvSpPr>
          <p:cNvPr id="123" name="Oval 35"/>
          <p:cNvSpPr>
            <a:spLocks noChangeArrowheads="1"/>
          </p:cNvSpPr>
          <p:nvPr/>
        </p:nvSpPr>
        <p:spPr bwMode="auto">
          <a:xfrm rot="21293875">
            <a:off x="5994000" y="3744000"/>
            <a:ext cx="72000" cy="72000"/>
          </a:xfrm>
          <a:prstGeom prst="ellipse">
            <a:avLst/>
          </a:prstGeom>
          <a:solidFill>
            <a:srgbClr val="C00000"/>
          </a:solidFill>
          <a:ln w="9525">
            <a:solidFill>
              <a:srgbClr val="C00000"/>
            </a:solidFill>
            <a:round/>
            <a:headEnd/>
            <a:tailEnd/>
          </a:ln>
          <a:effectLst/>
        </p:spPr>
        <p:txBody>
          <a:bodyPr wrap="none" anchor="ctr"/>
          <a:lstStyle/>
          <a:p>
            <a:endParaRPr lang="fr-FR"/>
          </a:p>
        </p:txBody>
      </p:sp>
      <p:sp>
        <p:nvSpPr>
          <p:cNvPr id="124" name="Oval 35"/>
          <p:cNvSpPr>
            <a:spLocks noChangeArrowheads="1"/>
          </p:cNvSpPr>
          <p:nvPr/>
        </p:nvSpPr>
        <p:spPr bwMode="auto">
          <a:xfrm rot="21293875">
            <a:off x="5760000" y="4356000"/>
            <a:ext cx="72000" cy="72000"/>
          </a:xfrm>
          <a:prstGeom prst="ellipse">
            <a:avLst/>
          </a:prstGeom>
          <a:solidFill>
            <a:srgbClr val="C00000"/>
          </a:solidFill>
          <a:ln w="9525">
            <a:solidFill>
              <a:srgbClr val="C00000"/>
            </a:solidFill>
            <a:round/>
            <a:headEnd/>
            <a:tailEnd/>
          </a:ln>
          <a:effectLst/>
        </p:spPr>
        <p:txBody>
          <a:bodyPr wrap="none" anchor="ctr"/>
          <a:lstStyle/>
          <a:p>
            <a:endParaRPr lang="fr-FR"/>
          </a:p>
        </p:txBody>
      </p:sp>
      <p:grpSp>
        <p:nvGrpSpPr>
          <p:cNvPr id="233" name="Groupe 128"/>
          <p:cNvGrpSpPr/>
          <p:nvPr/>
        </p:nvGrpSpPr>
        <p:grpSpPr>
          <a:xfrm flipH="1">
            <a:off x="2771800" y="2564904"/>
            <a:ext cx="306000" cy="1879200"/>
            <a:chOff x="3347322" y="2495955"/>
            <a:chExt cx="306000" cy="1879200"/>
          </a:xfrm>
        </p:grpSpPr>
        <p:sp>
          <p:nvSpPr>
            <p:cNvPr id="125" name="Oval 35"/>
            <p:cNvSpPr>
              <a:spLocks noChangeArrowheads="1"/>
            </p:cNvSpPr>
            <p:nvPr/>
          </p:nvSpPr>
          <p:spPr bwMode="auto">
            <a:xfrm rot="21293875">
              <a:off x="3350922" y="2495955"/>
              <a:ext cx="72000" cy="72000"/>
            </a:xfrm>
            <a:prstGeom prst="ellipse">
              <a:avLst/>
            </a:prstGeom>
            <a:solidFill>
              <a:srgbClr val="C00000"/>
            </a:solidFill>
            <a:ln w="9525">
              <a:solidFill>
                <a:srgbClr val="C00000"/>
              </a:solidFill>
              <a:round/>
              <a:headEnd/>
              <a:tailEnd/>
            </a:ln>
            <a:effectLst/>
          </p:spPr>
          <p:txBody>
            <a:bodyPr wrap="none" anchor="ctr"/>
            <a:lstStyle/>
            <a:p>
              <a:endParaRPr lang="fr-FR"/>
            </a:p>
          </p:txBody>
        </p:sp>
        <p:sp>
          <p:nvSpPr>
            <p:cNvPr id="126" name="Oval 35"/>
            <p:cNvSpPr>
              <a:spLocks noChangeArrowheads="1"/>
            </p:cNvSpPr>
            <p:nvPr/>
          </p:nvSpPr>
          <p:spPr bwMode="auto">
            <a:xfrm rot="21293875">
              <a:off x="3581322" y="3079155"/>
              <a:ext cx="72000" cy="72000"/>
            </a:xfrm>
            <a:prstGeom prst="ellipse">
              <a:avLst/>
            </a:prstGeom>
            <a:solidFill>
              <a:srgbClr val="C00000"/>
            </a:solidFill>
            <a:ln w="9525">
              <a:solidFill>
                <a:srgbClr val="C00000"/>
              </a:solidFill>
              <a:round/>
              <a:headEnd/>
              <a:tailEnd/>
            </a:ln>
            <a:effectLst/>
          </p:spPr>
          <p:txBody>
            <a:bodyPr wrap="none" anchor="ctr"/>
            <a:lstStyle/>
            <a:p>
              <a:endParaRPr lang="fr-FR"/>
            </a:p>
          </p:txBody>
        </p:sp>
        <p:sp>
          <p:nvSpPr>
            <p:cNvPr id="127" name="Oval 35"/>
            <p:cNvSpPr>
              <a:spLocks noChangeArrowheads="1"/>
            </p:cNvSpPr>
            <p:nvPr/>
          </p:nvSpPr>
          <p:spPr bwMode="auto">
            <a:xfrm rot="21293875">
              <a:off x="3581322" y="3691155"/>
              <a:ext cx="72000" cy="72000"/>
            </a:xfrm>
            <a:prstGeom prst="ellipse">
              <a:avLst/>
            </a:prstGeom>
            <a:solidFill>
              <a:srgbClr val="C00000"/>
            </a:solidFill>
            <a:ln w="9525">
              <a:solidFill>
                <a:srgbClr val="C00000"/>
              </a:solidFill>
              <a:round/>
              <a:headEnd/>
              <a:tailEnd/>
            </a:ln>
            <a:effectLst/>
          </p:spPr>
          <p:txBody>
            <a:bodyPr wrap="none" anchor="ctr"/>
            <a:lstStyle/>
            <a:p>
              <a:endParaRPr lang="fr-FR"/>
            </a:p>
          </p:txBody>
        </p:sp>
        <p:sp>
          <p:nvSpPr>
            <p:cNvPr id="128" name="Oval 35"/>
            <p:cNvSpPr>
              <a:spLocks noChangeArrowheads="1"/>
            </p:cNvSpPr>
            <p:nvPr/>
          </p:nvSpPr>
          <p:spPr bwMode="auto">
            <a:xfrm rot="21293875">
              <a:off x="3347322" y="4303155"/>
              <a:ext cx="72000" cy="72000"/>
            </a:xfrm>
            <a:prstGeom prst="ellipse">
              <a:avLst/>
            </a:prstGeom>
            <a:solidFill>
              <a:srgbClr val="C00000"/>
            </a:solidFill>
            <a:ln w="9525">
              <a:solidFill>
                <a:srgbClr val="C00000"/>
              </a:solidFill>
              <a:round/>
              <a:headEnd/>
              <a:tailEnd/>
            </a:ln>
            <a:effectLst/>
          </p:spPr>
          <p:txBody>
            <a:bodyPr wrap="none" anchor="ctr"/>
            <a:lstStyle/>
            <a:p>
              <a:endParaRPr lang="fr-FR"/>
            </a:p>
          </p:txBody>
        </p:sp>
      </p:grpSp>
      <p:sp>
        <p:nvSpPr>
          <p:cNvPr id="134" name="Arc 133"/>
          <p:cNvSpPr/>
          <p:nvPr/>
        </p:nvSpPr>
        <p:spPr>
          <a:xfrm rot="5400000" flipH="1">
            <a:off x="3906000" y="2959200"/>
            <a:ext cx="1080000" cy="1080000"/>
          </a:xfrm>
          <a:prstGeom prst="arc">
            <a:avLst>
              <a:gd name="adj1" fmla="val 1466214"/>
              <a:gd name="adj2" fmla="val 3859727"/>
            </a:avLst>
          </a:prstGeom>
          <a:ln w="139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35" name="Arc 134"/>
          <p:cNvSpPr/>
          <p:nvPr/>
        </p:nvSpPr>
        <p:spPr>
          <a:xfrm rot="5400000" flipH="1">
            <a:off x="3906000" y="2959200"/>
            <a:ext cx="1080000" cy="1080000"/>
          </a:xfrm>
          <a:prstGeom prst="arc">
            <a:avLst>
              <a:gd name="adj1" fmla="val 20284942"/>
              <a:gd name="adj2" fmla="val 1281521"/>
            </a:avLst>
          </a:prstGeom>
          <a:ln w="139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8" name="Arc 137"/>
          <p:cNvSpPr/>
          <p:nvPr/>
        </p:nvSpPr>
        <p:spPr>
          <a:xfrm rot="5400000" flipH="1">
            <a:off x="3906000" y="2959200"/>
            <a:ext cx="1080000" cy="1080000"/>
          </a:xfrm>
          <a:prstGeom prst="arc">
            <a:avLst>
              <a:gd name="adj1" fmla="val 17759505"/>
              <a:gd name="adj2" fmla="val 20049306"/>
            </a:avLst>
          </a:prstGeom>
          <a:ln w="139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0" name="Arc 139"/>
          <p:cNvSpPr/>
          <p:nvPr/>
        </p:nvSpPr>
        <p:spPr>
          <a:xfrm rot="5400000" flipH="1">
            <a:off x="3906000" y="2959200"/>
            <a:ext cx="1080000" cy="1080000"/>
          </a:xfrm>
          <a:prstGeom prst="arc">
            <a:avLst>
              <a:gd name="adj1" fmla="val 4102583"/>
              <a:gd name="adj2" fmla="val 6723341"/>
            </a:avLst>
          </a:prstGeom>
          <a:ln w="139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41" name="Arc 140"/>
          <p:cNvSpPr/>
          <p:nvPr/>
        </p:nvSpPr>
        <p:spPr>
          <a:xfrm rot="5400000" flipH="1">
            <a:off x="3906000" y="2959200"/>
            <a:ext cx="1080000" cy="1080000"/>
          </a:xfrm>
          <a:prstGeom prst="arc">
            <a:avLst>
              <a:gd name="adj1" fmla="val 6888730"/>
              <a:gd name="adj2" fmla="val 9277805"/>
            </a:avLst>
          </a:prstGeom>
          <a:ln w="139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42" name="Arc 141"/>
          <p:cNvSpPr/>
          <p:nvPr/>
        </p:nvSpPr>
        <p:spPr>
          <a:xfrm rot="5400000" flipH="1">
            <a:off x="3906000" y="2959200"/>
            <a:ext cx="1080000" cy="1080000"/>
          </a:xfrm>
          <a:prstGeom prst="arc">
            <a:avLst>
              <a:gd name="adj1" fmla="val 9507838"/>
              <a:gd name="adj2" fmla="val 12283956"/>
            </a:avLst>
          </a:prstGeom>
          <a:ln w="139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44" name="Arc 143"/>
          <p:cNvSpPr/>
          <p:nvPr/>
        </p:nvSpPr>
        <p:spPr>
          <a:xfrm rot="5400000" flipH="1">
            <a:off x="3906000" y="2959200"/>
            <a:ext cx="1080000" cy="1080000"/>
          </a:xfrm>
          <a:prstGeom prst="arc">
            <a:avLst>
              <a:gd name="adj1" fmla="val 12427628"/>
              <a:gd name="adj2" fmla="val 14928111"/>
            </a:avLst>
          </a:prstGeom>
          <a:ln w="139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45" name="Arc 144"/>
          <p:cNvSpPr/>
          <p:nvPr/>
        </p:nvSpPr>
        <p:spPr>
          <a:xfrm rot="5400000" flipH="1">
            <a:off x="3906000" y="2959200"/>
            <a:ext cx="1080000" cy="1080000"/>
          </a:xfrm>
          <a:prstGeom prst="arc">
            <a:avLst>
              <a:gd name="adj1" fmla="val 15158240"/>
              <a:gd name="adj2" fmla="val 17644849"/>
            </a:avLst>
          </a:prstGeom>
          <a:ln w="139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46" name="Arc 145"/>
          <p:cNvSpPr/>
          <p:nvPr/>
        </p:nvSpPr>
        <p:spPr>
          <a:xfrm rot="18749470">
            <a:off x="3832892" y="2179428"/>
            <a:ext cx="3888000" cy="3221964"/>
          </a:xfrm>
          <a:prstGeom prst="arc">
            <a:avLst>
              <a:gd name="adj1" fmla="val 15716626"/>
              <a:gd name="adj2" fmla="val 17923974"/>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7" name="Arc 146"/>
          <p:cNvSpPr/>
          <p:nvPr/>
        </p:nvSpPr>
        <p:spPr>
          <a:xfrm rot="2850530" flipH="1">
            <a:off x="1168595" y="2176687"/>
            <a:ext cx="3888000" cy="3221964"/>
          </a:xfrm>
          <a:prstGeom prst="arc">
            <a:avLst>
              <a:gd name="adj1" fmla="val 15685360"/>
              <a:gd name="adj2" fmla="val 17991883"/>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0" name="Arc 149"/>
          <p:cNvSpPr/>
          <p:nvPr/>
        </p:nvSpPr>
        <p:spPr>
          <a:xfrm rot="16020000">
            <a:off x="3672000" y="1116000"/>
            <a:ext cx="3888000" cy="3221964"/>
          </a:xfrm>
          <a:prstGeom prst="arc">
            <a:avLst>
              <a:gd name="adj1" fmla="val 15685360"/>
              <a:gd name="adj2" fmla="val 1796004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1" name="Arc 150"/>
          <p:cNvSpPr/>
          <p:nvPr/>
        </p:nvSpPr>
        <p:spPr>
          <a:xfrm rot="180000" flipH="1">
            <a:off x="1773328" y="3024477"/>
            <a:ext cx="3888000" cy="3221964"/>
          </a:xfrm>
          <a:prstGeom prst="arc">
            <a:avLst>
              <a:gd name="adj1" fmla="val 15685360"/>
              <a:gd name="adj2" fmla="val 18091129"/>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2" name="Arc 151"/>
          <p:cNvSpPr/>
          <p:nvPr/>
        </p:nvSpPr>
        <p:spPr>
          <a:xfrm rot="13320000">
            <a:off x="2774367" y="540000"/>
            <a:ext cx="3888000" cy="3221964"/>
          </a:xfrm>
          <a:prstGeom prst="arc">
            <a:avLst>
              <a:gd name="adj1" fmla="val 15657153"/>
              <a:gd name="adj2" fmla="val 17993854"/>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3" name="Arc 152"/>
          <p:cNvSpPr/>
          <p:nvPr/>
        </p:nvSpPr>
        <p:spPr>
          <a:xfrm rot="10620000">
            <a:off x="1728000" y="720222"/>
            <a:ext cx="3888000" cy="3221964"/>
          </a:xfrm>
          <a:prstGeom prst="arc">
            <a:avLst>
              <a:gd name="adj1" fmla="val 15657153"/>
              <a:gd name="adj2" fmla="val 18015866"/>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4" name="Arc 153"/>
          <p:cNvSpPr/>
          <p:nvPr/>
        </p:nvSpPr>
        <p:spPr>
          <a:xfrm rot="-2520000" flipH="1">
            <a:off x="2790000" y="3240000"/>
            <a:ext cx="3888000" cy="3221964"/>
          </a:xfrm>
          <a:prstGeom prst="arc">
            <a:avLst>
              <a:gd name="adj1" fmla="val 15703460"/>
              <a:gd name="adj2" fmla="val 18048886"/>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5" name="Arc 154"/>
          <p:cNvSpPr/>
          <p:nvPr/>
        </p:nvSpPr>
        <p:spPr>
          <a:xfrm rot="-5220000" flipH="1">
            <a:off x="3636000" y="2628000"/>
            <a:ext cx="3888000" cy="3221964"/>
          </a:xfrm>
          <a:prstGeom prst="arc">
            <a:avLst>
              <a:gd name="adj1" fmla="val 15685360"/>
              <a:gd name="adj2" fmla="val 18091129"/>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6" name="Arc 155"/>
          <p:cNvSpPr/>
          <p:nvPr/>
        </p:nvSpPr>
        <p:spPr>
          <a:xfrm rot="7920000">
            <a:off x="1152000" y="1602000"/>
            <a:ext cx="3888000" cy="3221964"/>
          </a:xfrm>
          <a:prstGeom prst="arc">
            <a:avLst>
              <a:gd name="adj1" fmla="val 15657153"/>
              <a:gd name="adj2" fmla="val 18015866"/>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7" name="Arc 156"/>
          <p:cNvSpPr/>
          <p:nvPr/>
        </p:nvSpPr>
        <p:spPr>
          <a:xfrm rot="-7920000" flipH="1">
            <a:off x="3852000" y="1584000"/>
            <a:ext cx="3888000" cy="3221964"/>
          </a:xfrm>
          <a:prstGeom prst="arc">
            <a:avLst>
              <a:gd name="adj1" fmla="val 15685360"/>
              <a:gd name="adj2" fmla="val 18026345"/>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8" name="Arc 157"/>
          <p:cNvSpPr/>
          <p:nvPr/>
        </p:nvSpPr>
        <p:spPr>
          <a:xfrm rot="5220000">
            <a:off x="1368000" y="2628000"/>
            <a:ext cx="3888000" cy="3221964"/>
          </a:xfrm>
          <a:prstGeom prst="arc">
            <a:avLst>
              <a:gd name="adj1" fmla="val 15657153"/>
              <a:gd name="adj2" fmla="val 18051386"/>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9" name="Arc 158"/>
          <p:cNvSpPr/>
          <p:nvPr/>
        </p:nvSpPr>
        <p:spPr>
          <a:xfrm rot="-10620000" flipH="1">
            <a:off x="3276000" y="720000"/>
            <a:ext cx="3888000" cy="3221964"/>
          </a:xfrm>
          <a:prstGeom prst="arc">
            <a:avLst>
              <a:gd name="adj1" fmla="val 15685360"/>
              <a:gd name="adj2" fmla="val 17942944"/>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60" name="Arc 159"/>
          <p:cNvSpPr/>
          <p:nvPr/>
        </p:nvSpPr>
        <p:spPr>
          <a:xfrm rot="2520000">
            <a:off x="2232000" y="3240000"/>
            <a:ext cx="3888000" cy="3221964"/>
          </a:xfrm>
          <a:prstGeom prst="arc">
            <a:avLst>
              <a:gd name="adj1" fmla="val 15657153"/>
              <a:gd name="adj2" fmla="val 17922032"/>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62" name="Arc 161"/>
          <p:cNvSpPr/>
          <p:nvPr/>
        </p:nvSpPr>
        <p:spPr>
          <a:xfrm rot="-180000">
            <a:off x="3258000" y="3024477"/>
            <a:ext cx="3888000" cy="3221964"/>
          </a:xfrm>
          <a:prstGeom prst="arc">
            <a:avLst>
              <a:gd name="adj1" fmla="val 15657153"/>
              <a:gd name="adj2" fmla="val 17922032"/>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64" name="Arc 163"/>
          <p:cNvSpPr/>
          <p:nvPr/>
        </p:nvSpPr>
        <p:spPr>
          <a:xfrm rot="-13320000" flipH="1">
            <a:off x="2232000" y="540000"/>
            <a:ext cx="3888000" cy="3221964"/>
          </a:xfrm>
          <a:prstGeom prst="arc">
            <a:avLst>
              <a:gd name="adj1" fmla="val 15685360"/>
              <a:gd name="adj2" fmla="val 17942944"/>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65" name="Arc 164"/>
          <p:cNvSpPr/>
          <p:nvPr/>
        </p:nvSpPr>
        <p:spPr>
          <a:xfrm rot="-16020000" flipH="1">
            <a:off x="1332000" y="1116000"/>
            <a:ext cx="3888000" cy="3221964"/>
          </a:xfrm>
          <a:prstGeom prst="arc">
            <a:avLst>
              <a:gd name="adj1" fmla="val 15685360"/>
              <a:gd name="adj2" fmla="val 17942944"/>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167" name="Connecteur droit 166"/>
          <p:cNvCxnSpPr>
            <a:stCxn id="165" idx="2"/>
          </p:cNvCxnSpPr>
          <p:nvPr/>
        </p:nvCxnSpPr>
        <p:spPr>
          <a:xfrm>
            <a:off x="4779938" y="1991863"/>
            <a:ext cx="944190" cy="2229225"/>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68" name="Connecteur droit 167"/>
          <p:cNvCxnSpPr>
            <a:stCxn id="147" idx="2"/>
          </p:cNvCxnSpPr>
          <p:nvPr/>
        </p:nvCxnSpPr>
        <p:spPr>
          <a:xfrm>
            <a:off x="3621038" y="2189133"/>
            <a:ext cx="2330809" cy="943959"/>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70" name="Connecteur droit 169"/>
          <p:cNvCxnSpPr>
            <a:stCxn id="151" idx="2"/>
            <a:endCxn id="146" idx="2"/>
          </p:cNvCxnSpPr>
          <p:nvPr/>
        </p:nvCxnSpPr>
        <p:spPr>
          <a:xfrm flipV="1">
            <a:off x="2912966" y="2206755"/>
            <a:ext cx="2325549" cy="948413"/>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73" name="Connecteur droit 172"/>
          <p:cNvCxnSpPr>
            <a:stCxn id="154" idx="2"/>
          </p:cNvCxnSpPr>
          <p:nvPr/>
        </p:nvCxnSpPr>
        <p:spPr>
          <a:xfrm flipV="1">
            <a:off x="3127493" y="1988841"/>
            <a:ext cx="961744" cy="2365299"/>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75" name="Connecteur droit 174"/>
          <p:cNvCxnSpPr>
            <a:stCxn id="155" idx="2"/>
          </p:cNvCxnSpPr>
          <p:nvPr/>
        </p:nvCxnSpPr>
        <p:spPr>
          <a:xfrm flipH="1" flipV="1">
            <a:off x="3131840" y="2647878"/>
            <a:ext cx="967869" cy="2395466"/>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77" name="Connecteur droit 176"/>
          <p:cNvCxnSpPr>
            <a:stCxn id="164" idx="2"/>
            <a:endCxn id="158" idx="2"/>
          </p:cNvCxnSpPr>
          <p:nvPr/>
        </p:nvCxnSpPr>
        <p:spPr>
          <a:xfrm flipH="1">
            <a:off x="4798884" y="2694619"/>
            <a:ext cx="960369" cy="2330179"/>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83" name="Connecteur droit 182"/>
          <p:cNvCxnSpPr>
            <a:endCxn id="156" idx="2"/>
          </p:cNvCxnSpPr>
          <p:nvPr/>
        </p:nvCxnSpPr>
        <p:spPr>
          <a:xfrm flipH="1">
            <a:off x="3607518" y="3861048"/>
            <a:ext cx="2356900" cy="951301"/>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85" name="Connecteur droit 184"/>
          <p:cNvCxnSpPr>
            <a:endCxn id="153" idx="2"/>
          </p:cNvCxnSpPr>
          <p:nvPr/>
        </p:nvCxnSpPr>
        <p:spPr>
          <a:xfrm flipH="1" flipV="1">
            <a:off x="2902775" y="3823825"/>
            <a:ext cx="2369941" cy="973327"/>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90" name="Text Box 24"/>
          <p:cNvSpPr txBox="1">
            <a:spLocks noChangeArrowheads="1"/>
          </p:cNvSpPr>
          <p:nvPr/>
        </p:nvSpPr>
        <p:spPr bwMode="auto">
          <a:xfrm>
            <a:off x="6660232" y="3070701"/>
            <a:ext cx="766557" cy="646331"/>
          </a:xfrm>
          <a:prstGeom prst="rect">
            <a:avLst/>
          </a:prstGeom>
          <a:noFill/>
          <a:ln w="9525">
            <a:noFill/>
            <a:miter lim="800000"/>
            <a:headEnd/>
            <a:tailEnd/>
          </a:ln>
          <a:effectLst/>
        </p:spPr>
        <p:txBody>
          <a:bodyPr wrap="none">
            <a:spAutoFit/>
          </a:bodyPr>
          <a:lstStyle/>
          <a:p>
            <a:r>
              <a:rPr lang="fr-FR" sz="3600" b="1" dirty="0">
                <a:latin typeface="Arial Rounded MT Bold" pitchFamily="34" charset="0"/>
                <a:cs typeface="Aharoni" pitchFamily="2" charset="-79"/>
              </a:rPr>
              <a:t>S2</a:t>
            </a:r>
          </a:p>
        </p:txBody>
      </p:sp>
      <p:sp>
        <p:nvSpPr>
          <p:cNvPr id="191" name="Text Box 24"/>
          <p:cNvSpPr txBox="1">
            <a:spLocks noChangeArrowheads="1"/>
          </p:cNvSpPr>
          <p:nvPr/>
        </p:nvSpPr>
        <p:spPr bwMode="auto">
          <a:xfrm>
            <a:off x="4067944" y="548680"/>
            <a:ext cx="809837" cy="646331"/>
          </a:xfrm>
          <a:prstGeom prst="rect">
            <a:avLst/>
          </a:prstGeom>
          <a:noFill/>
          <a:ln w="9525">
            <a:noFill/>
            <a:miter lim="800000"/>
            <a:headEnd/>
            <a:tailEnd/>
          </a:ln>
          <a:effectLst/>
        </p:spPr>
        <p:txBody>
          <a:bodyPr wrap="none">
            <a:spAutoFit/>
          </a:bodyPr>
          <a:lstStyle/>
          <a:p>
            <a:r>
              <a:rPr lang="fr-FR" sz="3600" b="1" dirty="0">
                <a:latin typeface="Arial Rounded MT Bold" pitchFamily="34" charset="0"/>
                <a:cs typeface="Aharoni" pitchFamily="2" charset="-79"/>
              </a:rPr>
              <a:t>N2</a:t>
            </a:r>
          </a:p>
        </p:txBody>
      </p:sp>
      <p:sp>
        <p:nvSpPr>
          <p:cNvPr id="192" name="Text Box 24"/>
          <p:cNvSpPr txBox="1">
            <a:spLocks noChangeArrowheads="1"/>
          </p:cNvSpPr>
          <p:nvPr/>
        </p:nvSpPr>
        <p:spPr bwMode="auto">
          <a:xfrm>
            <a:off x="4067944" y="5733256"/>
            <a:ext cx="809837" cy="646331"/>
          </a:xfrm>
          <a:prstGeom prst="rect">
            <a:avLst/>
          </a:prstGeom>
          <a:noFill/>
          <a:ln w="9525">
            <a:noFill/>
            <a:miter lim="800000"/>
            <a:headEnd/>
            <a:tailEnd/>
          </a:ln>
          <a:effectLst/>
        </p:spPr>
        <p:txBody>
          <a:bodyPr wrap="none">
            <a:spAutoFit/>
          </a:bodyPr>
          <a:lstStyle/>
          <a:p>
            <a:r>
              <a:rPr lang="fr-FR" sz="3600" b="1" dirty="0">
                <a:latin typeface="Arial Rounded MT Bold" pitchFamily="34" charset="0"/>
                <a:cs typeface="Aharoni" pitchFamily="2" charset="-79"/>
              </a:rPr>
              <a:t>N1</a:t>
            </a:r>
          </a:p>
        </p:txBody>
      </p:sp>
      <p:sp>
        <p:nvSpPr>
          <p:cNvPr id="197" name="ZoneTexte 196"/>
          <p:cNvSpPr txBox="1"/>
          <p:nvPr/>
        </p:nvSpPr>
        <p:spPr>
          <a:xfrm>
            <a:off x="5868144" y="4005064"/>
            <a:ext cx="432048" cy="430887"/>
          </a:xfrm>
          <a:prstGeom prst="rect">
            <a:avLst/>
          </a:prstGeom>
          <a:noFill/>
        </p:spPr>
        <p:txBody>
          <a:bodyPr wrap="square" rtlCol="0">
            <a:spAutoFit/>
          </a:bodyPr>
          <a:lstStyle/>
          <a:p>
            <a:r>
              <a:rPr lang="fr-FR" sz="1100" b="1" dirty="0">
                <a:latin typeface="Times New Roman" pitchFamily="18" charset="0"/>
                <a:cs typeface="Times New Roman" pitchFamily="18" charset="0"/>
              </a:rPr>
              <a:t>16</a:t>
            </a:r>
          </a:p>
          <a:p>
            <a:r>
              <a:rPr lang="fr-FR" sz="1100" b="1" dirty="0">
                <a:latin typeface="Times New Roman" pitchFamily="18" charset="0"/>
                <a:cs typeface="Times New Roman" pitchFamily="18" charset="0"/>
              </a:rPr>
              <a:t>16’</a:t>
            </a:r>
          </a:p>
        </p:txBody>
      </p:sp>
      <p:sp>
        <p:nvSpPr>
          <p:cNvPr id="198" name="ZoneTexte 197"/>
          <p:cNvSpPr txBox="1"/>
          <p:nvPr/>
        </p:nvSpPr>
        <p:spPr>
          <a:xfrm>
            <a:off x="5400000" y="4680000"/>
            <a:ext cx="432048" cy="430887"/>
          </a:xfrm>
          <a:prstGeom prst="rect">
            <a:avLst/>
          </a:prstGeom>
          <a:noFill/>
        </p:spPr>
        <p:txBody>
          <a:bodyPr wrap="square" rtlCol="0">
            <a:spAutoFit/>
          </a:bodyPr>
          <a:lstStyle/>
          <a:p>
            <a:r>
              <a:rPr lang="fr-FR" sz="1100" b="1" dirty="0">
                <a:latin typeface="Times New Roman" pitchFamily="18" charset="0"/>
                <a:cs typeface="Times New Roman" pitchFamily="18" charset="0"/>
              </a:rPr>
              <a:t>1</a:t>
            </a:r>
          </a:p>
          <a:p>
            <a:r>
              <a:rPr lang="fr-FR" sz="1100" b="1" dirty="0">
                <a:latin typeface="Times New Roman" pitchFamily="18" charset="0"/>
                <a:cs typeface="Times New Roman" pitchFamily="18" charset="0"/>
              </a:rPr>
              <a:t>1’</a:t>
            </a:r>
          </a:p>
        </p:txBody>
      </p:sp>
      <p:sp>
        <p:nvSpPr>
          <p:cNvPr id="199" name="ZoneTexte 198"/>
          <p:cNvSpPr txBox="1"/>
          <p:nvPr/>
        </p:nvSpPr>
        <p:spPr>
          <a:xfrm>
            <a:off x="4860032" y="4941168"/>
            <a:ext cx="432048" cy="430887"/>
          </a:xfrm>
          <a:prstGeom prst="rect">
            <a:avLst/>
          </a:prstGeom>
          <a:noFill/>
        </p:spPr>
        <p:txBody>
          <a:bodyPr wrap="square" rtlCol="0">
            <a:spAutoFit/>
          </a:bodyPr>
          <a:lstStyle/>
          <a:p>
            <a:r>
              <a:rPr lang="fr-FR" sz="1100" b="1" dirty="0">
                <a:latin typeface="Times New Roman" pitchFamily="18" charset="0"/>
                <a:cs typeface="Times New Roman" pitchFamily="18" charset="0"/>
              </a:rPr>
              <a:t>2</a:t>
            </a:r>
          </a:p>
          <a:p>
            <a:r>
              <a:rPr lang="fr-FR" sz="1100" b="1" dirty="0">
                <a:latin typeface="Times New Roman" pitchFamily="18" charset="0"/>
                <a:cs typeface="Times New Roman" pitchFamily="18" charset="0"/>
              </a:rPr>
              <a:t>2’</a:t>
            </a:r>
          </a:p>
        </p:txBody>
      </p:sp>
      <p:sp>
        <p:nvSpPr>
          <p:cNvPr id="200" name="ZoneTexte 199"/>
          <p:cNvSpPr txBox="1"/>
          <p:nvPr/>
        </p:nvSpPr>
        <p:spPr>
          <a:xfrm>
            <a:off x="4211960" y="5013176"/>
            <a:ext cx="432048" cy="430887"/>
          </a:xfrm>
          <a:prstGeom prst="rect">
            <a:avLst/>
          </a:prstGeom>
          <a:noFill/>
        </p:spPr>
        <p:txBody>
          <a:bodyPr wrap="square" rtlCol="0">
            <a:spAutoFit/>
          </a:bodyPr>
          <a:lstStyle/>
          <a:p>
            <a:r>
              <a:rPr lang="fr-FR" sz="1100" b="1" dirty="0">
                <a:latin typeface="Times New Roman" pitchFamily="18" charset="0"/>
                <a:cs typeface="Times New Roman" pitchFamily="18" charset="0"/>
              </a:rPr>
              <a:t>3</a:t>
            </a:r>
          </a:p>
          <a:p>
            <a:r>
              <a:rPr lang="fr-FR" sz="1100" b="1" dirty="0">
                <a:latin typeface="Times New Roman" pitchFamily="18" charset="0"/>
                <a:cs typeface="Times New Roman" pitchFamily="18" charset="0"/>
              </a:rPr>
              <a:t>3’</a:t>
            </a:r>
          </a:p>
        </p:txBody>
      </p:sp>
      <p:sp>
        <p:nvSpPr>
          <p:cNvPr id="201" name="ZoneTexte 200"/>
          <p:cNvSpPr txBox="1"/>
          <p:nvPr/>
        </p:nvSpPr>
        <p:spPr>
          <a:xfrm>
            <a:off x="3563888" y="4869160"/>
            <a:ext cx="432048" cy="430887"/>
          </a:xfrm>
          <a:prstGeom prst="rect">
            <a:avLst/>
          </a:prstGeom>
          <a:noFill/>
        </p:spPr>
        <p:txBody>
          <a:bodyPr wrap="square" rtlCol="0">
            <a:spAutoFit/>
          </a:bodyPr>
          <a:lstStyle/>
          <a:p>
            <a:r>
              <a:rPr lang="fr-FR" sz="1100" b="1" dirty="0">
                <a:latin typeface="Times New Roman" pitchFamily="18" charset="0"/>
                <a:cs typeface="Times New Roman" pitchFamily="18" charset="0"/>
              </a:rPr>
              <a:t>4</a:t>
            </a:r>
          </a:p>
          <a:p>
            <a:r>
              <a:rPr lang="fr-FR" sz="1100" b="1" dirty="0">
                <a:latin typeface="Times New Roman" pitchFamily="18" charset="0"/>
                <a:cs typeface="Times New Roman" pitchFamily="18" charset="0"/>
              </a:rPr>
              <a:t>4’</a:t>
            </a:r>
          </a:p>
        </p:txBody>
      </p:sp>
      <p:sp>
        <p:nvSpPr>
          <p:cNvPr id="202" name="ZoneTexte 201"/>
          <p:cNvSpPr txBox="1"/>
          <p:nvPr/>
        </p:nvSpPr>
        <p:spPr>
          <a:xfrm>
            <a:off x="2987824" y="4438273"/>
            <a:ext cx="432048" cy="430887"/>
          </a:xfrm>
          <a:prstGeom prst="rect">
            <a:avLst/>
          </a:prstGeom>
          <a:noFill/>
        </p:spPr>
        <p:txBody>
          <a:bodyPr wrap="square" rtlCol="0">
            <a:spAutoFit/>
          </a:bodyPr>
          <a:lstStyle/>
          <a:p>
            <a:r>
              <a:rPr lang="fr-FR" sz="1100" b="1" dirty="0">
                <a:latin typeface="Times New Roman" pitchFamily="18" charset="0"/>
                <a:cs typeface="Times New Roman" pitchFamily="18" charset="0"/>
              </a:rPr>
              <a:t>5</a:t>
            </a:r>
          </a:p>
          <a:p>
            <a:r>
              <a:rPr lang="fr-FR" sz="1100" b="1" dirty="0">
                <a:latin typeface="Times New Roman" pitchFamily="18" charset="0"/>
                <a:cs typeface="Times New Roman" pitchFamily="18" charset="0"/>
              </a:rPr>
              <a:t>5’</a:t>
            </a:r>
          </a:p>
        </p:txBody>
      </p:sp>
      <p:sp>
        <p:nvSpPr>
          <p:cNvPr id="203" name="ZoneTexte 202"/>
          <p:cNvSpPr txBox="1"/>
          <p:nvPr/>
        </p:nvSpPr>
        <p:spPr>
          <a:xfrm>
            <a:off x="2555776" y="3789040"/>
            <a:ext cx="432048" cy="430887"/>
          </a:xfrm>
          <a:prstGeom prst="rect">
            <a:avLst/>
          </a:prstGeom>
          <a:noFill/>
        </p:spPr>
        <p:txBody>
          <a:bodyPr wrap="square" rtlCol="0">
            <a:spAutoFit/>
          </a:bodyPr>
          <a:lstStyle/>
          <a:p>
            <a:r>
              <a:rPr lang="fr-FR" sz="1100" b="1" dirty="0">
                <a:latin typeface="Times New Roman" pitchFamily="18" charset="0"/>
                <a:cs typeface="Times New Roman" pitchFamily="18" charset="0"/>
              </a:rPr>
              <a:t>6</a:t>
            </a:r>
          </a:p>
          <a:p>
            <a:r>
              <a:rPr lang="fr-FR" sz="1100" b="1" dirty="0">
                <a:latin typeface="Times New Roman" pitchFamily="18" charset="0"/>
                <a:cs typeface="Times New Roman" pitchFamily="18" charset="0"/>
              </a:rPr>
              <a:t>6’</a:t>
            </a:r>
          </a:p>
        </p:txBody>
      </p:sp>
      <p:sp>
        <p:nvSpPr>
          <p:cNvPr id="204" name="ZoneTexte 203"/>
          <p:cNvSpPr txBox="1"/>
          <p:nvPr/>
        </p:nvSpPr>
        <p:spPr>
          <a:xfrm>
            <a:off x="2483768" y="3068960"/>
            <a:ext cx="432048" cy="430887"/>
          </a:xfrm>
          <a:prstGeom prst="rect">
            <a:avLst/>
          </a:prstGeom>
          <a:noFill/>
        </p:spPr>
        <p:txBody>
          <a:bodyPr wrap="square" rtlCol="0">
            <a:spAutoFit/>
          </a:bodyPr>
          <a:lstStyle/>
          <a:p>
            <a:r>
              <a:rPr lang="fr-FR" sz="1100" b="1" dirty="0">
                <a:latin typeface="Times New Roman" pitchFamily="18" charset="0"/>
                <a:cs typeface="Times New Roman" pitchFamily="18" charset="0"/>
              </a:rPr>
              <a:t>7</a:t>
            </a:r>
          </a:p>
          <a:p>
            <a:r>
              <a:rPr lang="fr-FR" sz="1100" b="1" dirty="0">
                <a:latin typeface="Times New Roman" pitchFamily="18" charset="0"/>
                <a:cs typeface="Times New Roman" pitchFamily="18" charset="0"/>
              </a:rPr>
              <a:t>7’</a:t>
            </a:r>
          </a:p>
        </p:txBody>
      </p:sp>
      <p:sp>
        <p:nvSpPr>
          <p:cNvPr id="205" name="ZoneTexte 204"/>
          <p:cNvSpPr txBox="1"/>
          <p:nvPr/>
        </p:nvSpPr>
        <p:spPr>
          <a:xfrm>
            <a:off x="2699792" y="2492896"/>
            <a:ext cx="432048" cy="430887"/>
          </a:xfrm>
          <a:prstGeom prst="rect">
            <a:avLst/>
          </a:prstGeom>
          <a:noFill/>
        </p:spPr>
        <p:txBody>
          <a:bodyPr wrap="square" rtlCol="0">
            <a:spAutoFit/>
          </a:bodyPr>
          <a:lstStyle/>
          <a:p>
            <a:r>
              <a:rPr lang="fr-FR" sz="1100" b="1" dirty="0">
                <a:latin typeface="Times New Roman" pitchFamily="18" charset="0"/>
                <a:cs typeface="Times New Roman" pitchFamily="18" charset="0"/>
              </a:rPr>
              <a:t>8</a:t>
            </a:r>
          </a:p>
          <a:p>
            <a:r>
              <a:rPr lang="fr-FR" sz="1100" b="1" dirty="0">
                <a:latin typeface="Times New Roman" pitchFamily="18" charset="0"/>
                <a:cs typeface="Times New Roman" pitchFamily="18" charset="0"/>
              </a:rPr>
              <a:t>8’</a:t>
            </a:r>
          </a:p>
        </p:txBody>
      </p:sp>
      <p:sp>
        <p:nvSpPr>
          <p:cNvPr id="206" name="ZoneTexte 205"/>
          <p:cNvSpPr txBox="1"/>
          <p:nvPr/>
        </p:nvSpPr>
        <p:spPr>
          <a:xfrm>
            <a:off x="3203848" y="1916832"/>
            <a:ext cx="432048" cy="430887"/>
          </a:xfrm>
          <a:prstGeom prst="rect">
            <a:avLst/>
          </a:prstGeom>
          <a:noFill/>
        </p:spPr>
        <p:txBody>
          <a:bodyPr wrap="square" rtlCol="0">
            <a:spAutoFit/>
          </a:bodyPr>
          <a:lstStyle/>
          <a:p>
            <a:r>
              <a:rPr lang="fr-FR" sz="1100" b="1" dirty="0">
                <a:latin typeface="Times New Roman" pitchFamily="18" charset="0"/>
                <a:cs typeface="Times New Roman" pitchFamily="18" charset="0"/>
              </a:rPr>
              <a:t>9</a:t>
            </a:r>
          </a:p>
          <a:p>
            <a:r>
              <a:rPr lang="fr-FR" sz="1100" b="1" dirty="0">
                <a:latin typeface="Times New Roman" pitchFamily="18" charset="0"/>
                <a:cs typeface="Times New Roman" pitchFamily="18" charset="0"/>
              </a:rPr>
              <a:t>9’</a:t>
            </a:r>
          </a:p>
        </p:txBody>
      </p:sp>
      <p:sp>
        <p:nvSpPr>
          <p:cNvPr id="207" name="ZoneTexte 206"/>
          <p:cNvSpPr txBox="1"/>
          <p:nvPr/>
        </p:nvSpPr>
        <p:spPr>
          <a:xfrm>
            <a:off x="3707904" y="1628800"/>
            <a:ext cx="432048" cy="430887"/>
          </a:xfrm>
          <a:prstGeom prst="rect">
            <a:avLst/>
          </a:prstGeom>
          <a:noFill/>
        </p:spPr>
        <p:txBody>
          <a:bodyPr wrap="square" rtlCol="0">
            <a:spAutoFit/>
          </a:bodyPr>
          <a:lstStyle/>
          <a:p>
            <a:r>
              <a:rPr lang="fr-FR" sz="1100" b="1" dirty="0">
                <a:latin typeface="Times New Roman" pitchFamily="18" charset="0"/>
                <a:cs typeface="Times New Roman" pitchFamily="18" charset="0"/>
              </a:rPr>
              <a:t>10</a:t>
            </a:r>
          </a:p>
          <a:p>
            <a:r>
              <a:rPr lang="fr-FR" sz="1100" b="1" dirty="0">
                <a:latin typeface="Times New Roman" pitchFamily="18" charset="0"/>
                <a:cs typeface="Times New Roman" pitchFamily="18" charset="0"/>
              </a:rPr>
              <a:t>10’</a:t>
            </a:r>
          </a:p>
        </p:txBody>
      </p:sp>
      <p:sp>
        <p:nvSpPr>
          <p:cNvPr id="208" name="ZoneTexte 207"/>
          <p:cNvSpPr txBox="1"/>
          <p:nvPr/>
        </p:nvSpPr>
        <p:spPr>
          <a:xfrm>
            <a:off x="4355976" y="1556792"/>
            <a:ext cx="432048" cy="430887"/>
          </a:xfrm>
          <a:prstGeom prst="rect">
            <a:avLst/>
          </a:prstGeom>
          <a:noFill/>
        </p:spPr>
        <p:txBody>
          <a:bodyPr wrap="square" rtlCol="0">
            <a:spAutoFit/>
          </a:bodyPr>
          <a:lstStyle/>
          <a:p>
            <a:r>
              <a:rPr lang="fr-FR" sz="1100" b="1" dirty="0">
                <a:latin typeface="Times New Roman" pitchFamily="18" charset="0"/>
                <a:cs typeface="Times New Roman" pitchFamily="18" charset="0"/>
              </a:rPr>
              <a:t>11</a:t>
            </a:r>
          </a:p>
          <a:p>
            <a:r>
              <a:rPr lang="fr-FR" sz="1100" b="1" dirty="0">
                <a:latin typeface="Times New Roman" pitchFamily="18" charset="0"/>
                <a:cs typeface="Times New Roman" pitchFamily="18" charset="0"/>
              </a:rPr>
              <a:t>11’</a:t>
            </a:r>
          </a:p>
        </p:txBody>
      </p:sp>
      <p:sp>
        <p:nvSpPr>
          <p:cNvPr id="209" name="ZoneTexte 208"/>
          <p:cNvSpPr txBox="1"/>
          <p:nvPr/>
        </p:nvSpPr>
        <p:spPr>
          <a:xfrm>
            <a:off x="5004048" y="1700808"/>
            <a:ext cx="432048" cy="430887"/>
          </a:xfrm>
          <a:prstGeom prst="rect">
            <a:avLst/>
          </a:prstGeom>
          <a:noFill/>
        </p:spPr>
        <p:txBody>
          <a:bodyPr wrap="square" rtlCol="0">
            <a:spAutoFit/>
          </a:bodyPr>
          <a:lstStyle/>
          <a:p>
            <a:r>
              <a:rPr lang="fr-FR" sz="1100" b="1" dirty="0">
                <a:latin typeface="Times New Roman" pitchFamily="18" charset="0"/>
                <a:cs typeface="Times New Roman" pitchFamily="18" charset="0"/>
              </a:rPr>
              <a:t>12</a:t>
            </a:r>
          </a:p>
          <a:p>
            <a:r>
              <a:rPr lang="fr-FR" sz="1100" b="1" dirty="0">
                <a:latin typeface="Times New Roman" pitchFamily="18" charset="0"/>
                <a:cs typeface="Times New Roman" pitchFamily="18" charset="0"/>
              </a:rPr>
              <a:t>12’</a:t>
            </a:r>
          </a:p>
        </p:txBody>
      </p:sp>
      <p:sp>
        <p:nvSpPr>
          <p:cNvPr id="210" name="ZoneTexte 209"/>
          <p:cNvSpPr txBox="1"/>
          <p:nvPr/>
        </p:nvSpPr>
        <p:spPr>
          <a:xfrm>
            <a:off x="5508104" y="2132856"/>
            <a:ext cx="432048" cy="430887"/>
          </a:xfrm>
          <a:prstGeom prst="rect">
            <a:avLst/>
          </a:prstGeom>
          <a:noFill/>
        </p:spPr>
        <p:txBody>
          <a:bodyPr wrap="square" rtlCol="0">
            <a:spAutoFit/>
          </a:bodyPr>
          <a:lstStyle/>
          <a:p>
            <a:r>
              <a:rPr lang="fr-FR" sz="1100" b="1" dirty="0">
                <a:latin typeface="Times New Roman" pitchFamily="18" charset="0"/>
                <a:cs typeface="Times New Roman" pitchFamily="18" charset="0"/>
              </a:rPr>
              <a:t>13</a:t>
            </a:r>
          </a:p>
          <a:p>
            <a:r>
              <a:rPr lang="fr-FR" sz="1100" b="1" dirty="0">
                <a:latin typeface="Times New Roman" pitchFamily="18" charset="0"/>
                <a:cs typeface="Times New Roman" pitchFamily="18" charset="0"/>
              </a:rPr>
              <a:t>13’</a:t>
            </a:r>
          </a:p>
        </p:txBody>
      </p:sp>
      <p:sp>
        <p:nvSpPr>
          <p:cNvPr id="211" name="ZoneTexte 210"/>
          <p:cNvSpPr txBox="1"/>
          <p:nvPr/>
        </p:nvSpPr>
        <p:spPr>
          <a:xfrm>
            <a:off x="5868144" y="2636912"/>
            <a:ext cx="432048" cy="430887"/>
          </a:xfrm>
          <a:prstGeom prst="rect">
            <a:avLst/>
          </a:prstGeom>
          <a:noFill/>
        </p:spPr>
        <p:txBody>
          <a:bodyPr wrap="square" rtlCol="0">
            <a:spAutoFit/>
          </a:bodyPr>
          <a:lstStyle/>
          <a:p>
            <a:r>
              <a:rPr lang="fr-FR" sz="1100" b="1" dirty="0">
                <a:latin typeface="Times New Roman" pitchFamily="18" charset="0"/>
                <a:cs typeface="Times New Roman" pitchFamily="18" charset="0"/>
              </a:rPr>
              <a:t>14</a:t>
            </a:r>
          </a:p>
          <a:p>
            <a:r>
              <a:rPr lang="fr-FR" sz="1100" b="1" dirty="0">
                <a:latin typeface="Times New Roman" pitchFamily="18" charset="0"/>
                <a:cs typeface="Times New Roman" pitchFamily="18" charset="0"/>
              </a:rPr>
              <a:t>14’</a:t>
            </a:r>
          </a:p>
        </p:txBody>
      </p:sp>
      <p:sp>
        <p:nvSpPr>
          <p:cNvPr id="212" name="ZoneTexte 211"/>
          <p:cNvSpPr txBox="1"/>
          <p:nvPr/>
        </p:nvSpPr>
        <p:spPr>
          <a:xfrm>
            <a:off x="6012160" y="3286145"/>
            <a:ext cx="432048" cy="430887"/>
          </a:xfrm>
          <a:prstGeom prst="rect">
            <a:avLst/>
          </a:prstGeom>
          <a:noFill/>
        </p:spPr>
        <p:txBody>
          <a:bodyPr wrap="square" rtlCol="0">
            <a:spAutoFit/>
          </a:bodyPr>
          <a:lstStyle/>
          <a:p>
            <a:r>
              <a:rPr lang="fr-FR" sz="1100" b="1" dirty="0">
                <a:latin typeface="Times New Roman" pitchFamily="18" charset="0"/>
                <a:cs typeface="Times New Roman" pitchFamily="18" charset="0"/>
              </a:rPr>
              <a:t>15</a:t>
            </a:r>
          </a:p>
          <a:p>
            <a:r>
              <a:rPr lang="fr-FR" sz="1100" b="1" dirty="0">
                <a:latin typeface="Times New Roman" pitchFamily="18" charset="0"/>
                <a:cs typeface="Times New Roman" pitchFamily="18" charset="0"/>
              </a:rPr>
              <a:t>15’</a:t>
            </a:r>
          </a:p>
        </p:txBody>
      </p:sp>
      <p:grpSp>
        <p:nvGrpSpPr>
          <p:cNvPr id="234" name="Groupe 215"/>
          <p:cNvGrpSpPr/>
          <p:nvPr/>
        </p:nvGrpSpPr>
        <p:grpSpPr>
          <a:xfrm>
            <a:off x="3793709" y="2988000"/>
            <a:ext cx="1295859" cy="1161080"/>
            <a:chOff x="3793709" y="2988000"/>
            <a:chExt cx="1295859" cy="1161080"/>
          </a:xfrm>
        </p:grpSpPr>
        <p:sp>
          <p:nvSpPr>
            <p:cNvPr id="213" name="Rectangle 212"/>
            <p:cNvSpPr/>
            <p:nvPr/>
          </p:nvSpPr>
          <p:spPr>
            <a:xfrm>
              <a:off x="4342809" y="3902859"/>
              <a:ext cx="234359" cy="24622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1000" b="1" dirty="0">
                  <a:ln w="11430">
                    <a:solidFill>
                      <a:schemeClr val="bg1"/>
                    </a:solidFill>
                  </a:ln>
                  <a:solidFill>
                    <a:schemeClr val="bg1"/>
                  </a:solidFill>
                  <a:effectLst>
                    <a:outerShdw blurRad="50800" dist="39000" dir="5460000" algn="tl">
                      <a:srgbClr val="000000">
                        <a:alpha val="38000"/>
                      </a:srgbClr>
                    </a:outerShdw>
                  </a:effectLst>
                  <a:latin typeface="Times New Roman" pitchFamily="18" charset="0"/>
                  <a:cs typeface="Times New Roman" pitchFamily="18" charset="0"/>
                </a:rPr>
                <a:t>I</a:t>
              </a:r>
            </a:p>
          </p:txBody>
        </p:sp>
        <p:sp>
          <p:nvSpPr>
            <p:cNvPr id="214" name="Rectangle 213"/>
            <p:cNvSpPr/>
            <p:nvPr/>
          </p:nvSpPr>
          <p:spPr>
            <a:xfrm rot="2700000">
              <a:off x="3906000" y="3744000"/>
              <a:ext cx="303690" cy="24622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1000" b="1" dirty="0">
                  <a:ln w="11430"/>
                  <a:solidFill>
                    <a:schemeClr val="bg1"/>
                  </a:solidFill>
                  <a:effectLst>
                    <a:outerShdw blurRad="50800" dist="39000" dir="5460000" algn="tl">
                      <a:srgbClr val="000000">
                        <a:alpha val="38000"/>
                      </a:srgbClr>
                    </a:outerShdw>
                  </a:effectLst>
                  <a:latin typeface="Times New Roman" pitchFamily="18" charset="0"/>
                  <a:cs typeface="Times New Roman" pitchFamily="18" charset="0"/>
                </a:rPr>
                <a:t>II</a:t>
              </a:r>
            </a:p>
          </p:txBody>
        </p:sp>
        <p:sp>
          <p:nvSpPr>
            <p:cNvPr id="215" name="Rectangle 214"/>
            <p:cNvSpPr/>
            <p:nvPr/>
          </p:nvSpPr>
          <p:spPr>
            <a:xfrm rot="5400000">
              <a:off x="3736800" y="3384000"/>
              <a:ext cx="360039" cy="24622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1000" b="1" dirty="0">
                  <a:ln w="11430"/>
                  <a:solidFill>
                    <a:schemeClr val="bg1"/>
                  </a:solidFill>
                  <a:effectLst>
                    <a:outerShdw blurRad="50800" dist="39000" dir="5460000" algn="tl">
                      <a:srgbClr val="000000">
                        <a:alpha val="38000"/>
                      </a:srgbClr>
                    </a:outerShdw>
                  </a:effectLst>
                  <a:latin typeface="Times New Roman" pitchFamily="18" charset="0"/>
                  <a:cs typeface="Times New Roman" pitchFamily="18" charset="0"/>
                </a:rPr>
                <a:t>III</a:t>
              </a:r>
            </a:p>
          </p:txBody>
        </p:sp>
        <p:sp>
          <p:nvSpPr>
            <p:cNvPr id="221" name="Rectangle 220"/>
            <p:cNvSpPr/>
            <p:nvPr/>
          </p:nvSpPr>
          <p:spPr>
            <a:xfrm rot="18900000" flipH="1">
              <a:off x="3886245" y="2988000"/>
              <a:ext cx="360039" cy="24622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1000" b="1" dirty="0">
                  <a:ln w="11430"/>
                  <a:solidFill>
                    <a:schemeClr val="bg1"/>
                  </a:solidFill>
                  <a:effectLst>
                    <a:outerShdw blurRad="50800" dist="39000" dir="5460000" algn="tl">
                      <a:srgbClr val="000000">
                        <a:alpha val="38000"/>
                      </a:srgbClr>
                    </a:outerShdw>
                  </a:effectLst>
                  <a:latin typeface="Times New Roman" pitchFamily="18" charset="0"/>
                  <a:cs typeface="Times New Roman" pitchFamily="18" charset="0"/>
                </a:rPr>
                <a:t>IV</a:t>
              </a:r>
            </a:p>
          </p:txBody>
        </p:sp>
        <p:sp>
          <p:nvSpPr>
            <p:cNvPr id="222" name="Rectangle 221"/>
            <p:cNvSpPr/>
            <p:nvPr/>
          </p:nvSpPr>
          <p:spPr>
            <a:xfrm rot="8100000" flipH="1">
              <a:off x="4608000" y="3744000"/>
              <a:ext cx="481568" cy="24622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1000" b="1" dirty="0">
                  <a:ln w="11430"/>
                  <a:solidFill>
                    <a:schemeClr val="bg1"/>
                  </a:solidFill>
                  <a:effectLst>
                    <a:outerShdw blurRad="50800" dist="39000" dir="5460000" algn="tl">
                      <a:srgbClr val="000000">
                        <a:alpha val="38000"/>
                      </a:srgbClr>
                    </a:outerShdw>
                  </a:effectLst>
                  <a:latin typeface="Times New Roman" pitchFamily="18" charset="0"/>
                  <a:cs typeface="Times New Roman" pitchFamily="18" charset="0"/>
                </a:rPr>
                <a:t>VIII</a:t>
              </a:r>
            </a:p>
          </p:txBody>
        </p:sp>
      </p:grpSp>
      <p:grpSp>
        <p:nvGrpSpPr>
          <p:cNvPr id="235" name="Groupe 216"/>
          <p:cNvGrpSpPr/>
          <p:nvPr/>
        </p:nvGrpSpPr>
        <p:grpSpPr>
          <a:xfrm rot="10800000">
            <a:off x="4334400" y="2844000"/>
            <a:ext cx="783459" cy="850651"/>
            <a:chOff x="3793709" y="3298429"/>
            <a:chExt cx="783459" cy="850651"/>
          </a:xfrm>
        </p:grpSpPr>
        <p:sp>
          <p:nvSpPr>
            <p:cNvPr id="218" name="Rectangle 217"/>
            <p:cNvSpPr/>
            <p:nvPr/>
          </p:nvSpPr>
          <p:spPr>
            <a:xfrm flipV="1">
              <a:off x="4342809" y="3902859"/>
              <a:ext cx="234359" cy="24622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1000" b="1" dirty="0">
                  <a:ln w="11430">
                    <a:solidFill>
                      <a:schemeClr val="bg1"/>
                    </a:solidFill>
                  </a:ln>
                  <a:solidFill>
                    <a:schemeClr val="bg1"/>
                  </a:solidFill>
                  <a:effectLst>
                    <a:outerShdw blurRad="50800" dist="39000" dir="5460000" algn="tl">
                      <a:srgbClr val="000000">
                        <a:alpha val="38000"/>
                      </a:srgbClr>
                    </a:outerShdw>
                  </a:effectLst>
                  <a:latin typeface="Times New Roman" pitchFamily="18" charset="0"/>
                  <a:cs typeface="Times New Roman" pitchFamily="18" charset="0"/>
                </a:rPr>
                <a:t>V</a:t>
              </a:r>
            </a:p>
          </p:txBody>
        </p:sp>
        <p:sp>
          <p:nvSpPr>
            <p:cNvPr id="219" name="Rectangle 218"/>
            <p:cNvSpPr/>
            <p:nvPr/>
          </p:nvSpPr>
          <p:spPr>
            <a:xfrm rot="2700000" flipV="1">
              <a:off x="3896471" y="3740859"/>
              <a:ext cx="371097" cy="24622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1000" b="1" dirty="0">
                  <a:ln w="11430"/>
                  <a:solidFill>
                    <a:schemeClr val="bg1"/>
                  </a:solidFill>
                  <a:effectLst>
                    <a:outerShdw blurRad="50800" dist="39000" dir="5460000" algn="tl">
                      <a:srgbClr val="000000">
                        <a:alpha val="38000"/>
                      </a:srgbClr>
                    </a:outerShdw>
                  </a:effectLst>
                  <a:latin typeface="Times New Roman" pitchFamily="18" charset="0"/>
                  <a:cs typeface="Times New Roman" pitchFamily="18" charset="0"/>
                </a:rPr>
                <a:t>VI</a:t>
              </a:r>
            </a:p>
          </p:txBody>
        </p:sp>
        <p:sp>
          <p:nvSpPr>
            <p:cNvPr id="220" name="Rectangle 219"/>
            <p:cNvSpPr/>
            <p:nvPr/>
          </p:nvSpPr>
          <p:spPr>
            <a:xfrm rot="16200000" flipH="1">
              <a:off x="3711279" y="3380859"/>
              <a:ext cx="411081" cy="24622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1000" b="1" dirty="0">
                  <a:ln w="11430"/>
                  <a:solidFill>
                    <a:schemeClr val="bg1"/>
                  </a:solidFill>
                  <a:effectLst>
                    <a:outerShdw blurRad="50800" dist="39000" dir="5460000" algn="tl">
                      <a:srgbClr val="000000">
                        <a:alpha val="38000"/>
                      </a:srgbClr>
                    </a:outerShdw>
                  </a:effectLst>
                  <a:latin typeface="Times New Roman" pitchFamily="18" charset="0"/>
                  <a:cs typeface="Times New Roman" pitchFamily="18" charset="0"/>
                </a:rPr>
                <a:t>VII</a:t>
              </a:r>
            </a:p>
          </p:txBody>
        </p:sp>
      </p:grpSp>
      <p:sp>
        <p:nvSpPr>
          <p:cNvPr id="224" name="Arc 223"/>
          <p:cNvSpPr/>
          <p:nvPr/>
        </p:nvSpPr>
        <p:spPr>
          <a:xfrm>
            <a:off x="1259632" y="260648"/>
            <a:ext cx="6408712" cy="6408712"/>
          </a:xfrm>
          <a:prstGeom prst="arc">
            <a:avLst>
              <a:gd name="adj1" fmla="val 2745481"/>
              <a:gd name="adj2" fmla="val 2731513"/>
            </a:avLst>
          </a:prstGeom>
          <a:ln w="165100">
            <a:solidFill>
              <a:schemeClr val="tx2">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29" name="Text Box 2"/>
          <p:cNvSpPr txBox="1">
            <a:spLocks noChangeArrowheads="1"/>
          </p:cNvSpPr>
          <p:nvPr/>
        </p:nvSpPr>
        <p:spPr bwMode="auto">
          <a:xfrm>
            <a:off x="7092280" y="5805264"/>
            <a:ext cx="1570117" cy="707886"/>
          </a:xfrm>
          <a:prstGeom prst="rect">
            <a:avLst/>
          </a:prstGeom>
          <a:noFill/>
          <a:ln w="9525">
            <a:noFill/>
            <a:miter lim="800000"/>
            <a:headEnd/>
            <a:tailEnd/>
          </a:ln>
          <a:effectLst/>
        </p:spPr>
        <p:txBody>
          <a:bodyPr wrap="square">
            <a:spAutoFit/>
          </a:bodyPr>
          <a:lstStyle/>
          <a:p>
            <a:pPr algn="ctr">
              <a:spcBef>
                <a:spcPct val="50000"/>
              </a:spcBef>
            </a:pPr>
            <a:r>
              <a:rPr lang="fr-FR" sz="2000" dirty="0">
                <a:latin typeface="Times" pitchFamily="18" charset="0"/>
              </a:rPr>
              <a:t>Ligne de coupure</a:t>
            </a:r>
            <a:endParaRPr lang="fr-FR" sz="2000" b="1" dirty="0">
              <a:latin typeface="Times" pitchFamily="18" charset="0"/>
            </a:endParaRPr>
          </a:p>
        </p:txBody>
      </p:sp>
      <p:sp>
        <p:nvSpPr>
          <p:cNvPr id="232" name="Text Box 2"/>
          <p:cNvSpPr txBox="1">
            <a:spLocks noChangeArrowheads="1"/>
          </p:cNvSpPr>
          <p:nvPr/>
        </p:nvSpPr>
        <p:spPr bwMode="auto">
          <a:xfrm>
            <a:off x="14059" y="428604"/>
            <a:ext cx="2181677" cy="461665"/>
          </a:xfrm>
          <a:prstGeom prst="rect">
            <a:avLst/>
          </a:prstGeom>
          <a:noFill/>
          <a:ln w="9525">
            <a:noFill/>
            <a:miter lim="800000"/>
            <a:headEnd/>
            <a:tailEnd/>
          </a:ln>
          <a:effectLst/>
        </p:spPr>
        <p:txBody>
          <a:bodyPr wrap="square">
            <a:spAutoFit/>
          </a:bodyPr>
          <a:lstStyle/>
          <a:p>
            <a:pPr>
              <a:spcBef>
                <a:spcPct val="50000"/>
              </a:spcBef>
            </a:pPr>
            <a:r>
              <a:rPr lang="fr-FR" sz="2400" dirty="0">
                <a:latin typeface="Times" pitchFamily="18" charset="0"/>
              </a:rPr>
              <a:t>Section radiale</a:t>
            </a:r>
            <a:endParaRPr lang="fr-FR" sz="2400" b="1" dirty="0">
              <a:latin typeface="Times" pitchFamily="18" charset="0"/>
            </a:endParaRPr>
          </a:p>
        </p:txBody>
      </p:sp>
      <p:cxnSp>
        <p:nvCxnSpPr>
          <p:cNvPr id="161" name="Connecteur droit 160"/>
          <p:cNvCxnSpPr/>
          <p:nvPr/>
        </p:nvCxnSpPr>
        <p:spPr>
          <a:xfrm>
            <a:off x="7380312" y="6453336"/>
            <a:ext cx="0" cy="324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3" name="Rectangle 162"/>
          <p:cNvSpPr/>
          <p:nvPr/>
        </p:nvSpPr>
        <p:spPr>
          <a:xfrm>
            <a:off x="7020272" y="11501"/>
            <a:ext cx="2123728" cy="1015663"/>
          </a:xfrm>
          <a:prstGeom prst="rect">
            <a:avLst/>
          </a:prstGeom>
          <a:solidFill>
            <a:srgbClr val="FFC000">
              <a:alpha val="25000"/>
            </a:srgbClr>
          </a:solidFill>
        </p:spPr>
        <p:txBody>
          <a:bodyPr wrap="square">
            <a:spAutoFit/>
          </a:bodyPr>
          <a:lstStyle/>
          <a:p>
            <a:pPr algn="just"/>
            <a:r>
              <a:rPr lang="fr-FR" sz="2000" b="1" dirty="0"/>
              <a:t>4 pôles</a:t>
            </a:r>
          </a:p>
          <a:p>
            <a:pPr algn="just"/>
            <a:r>
              <a:rPr lang="fr-FR" sz="2000" b="1" dirty="0"/>
              <a:t>4 voies</a:t>
            </a:r>
          </a:p>
          <a:p>
            <a:pPr algn="just"/>
            <a:r>
              <a:rPr lang="fr-FR" sz="2000" b="1" dirty="0"/>
              <a:t>16 conducteurs</a:t>
            </a:r>
          </a:p>
        </p:txBody>
      </p:sp>
      <p:grpSp>
        <p:nvGrpSpPr>
          <p:cNvPr id="178" name="Groupe 177"/>
          <p:cNvGrpSpPr/>
          <p:nvPr/>
        </p:nvGrpSpPr>
        <p:grpSpPr>
          <a:xfrm rot="5737256">
            <a:off x="3792612" y="2842394"/>
            <a:ext cx="1315304" cy="1315304"/>
            <a:chOff x="3792612" y="2842394"/>
            <a:chExt cx="1315304" cy="1315304"/>
          </a:xfrm>
        </p:grpSpPr>
        <p:sp>
          <p:nvSpPr>
            <p:cNvPr id="169" name="Rectangle 168"/>
            <p:cNvSpPr/>
            <p:nvPr/>
          </p:nvSpPr>
          <p:spPr>
            <a:xfrm rot="18989017">
              <a:off x="3792612" y="2931294"/>
              <a:ext cx="360040"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fr-FR" dirty="0"/>
                <a:t>-</a:t>
              </a:r>
            </a:p>
          </p:txBody>
        </p:sp>
        <p:sp>
          <p:nvSpPr>
            <p:cNvPr id="171" name="Rectangle 170"/>
            <p:cNvSpPr/>
            <p:nvPr/>
          </p:nvSpPr>
          <p:spPr>
            <a:xfrm rot="18989017">
              <a:off x="4747876" y="3899554"/>
              <a:ext cx="360040"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fr-FR" dirty="0"/>
                <a:t>-</a:t>
              </a:r>
            </a:p>
          </p:txBody>
        </p:sp>
        <p:sp>
          <p:nvSpPr>
            <p:cNvPr id="172" name="Rectangle 171"/>
            <p:cNvSpPr/>
            <p:nvPr/>
          </p:nvSpPr>
          <p:spPr>
            <a:xfrm rot="2789017">
              <a:off x="4746076" y="2950406"/>
              <a:ext cx="360040"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t>
              </a:r>
            </a:p>
          </p:txBody>
        </p:sp>
        <p:sp>
          <p:nvSpPr>
            <p:cNvPr id="174" name="Rectangle 173"/>
            <p:cNvSpPr/>
            <p:nvPr/>
          </p:nvSpPr>
          <p:spPr>
            <a:xfrm rot="2789017">
              <a:off x="3777816" y="3905670"/>
              <a:ext cx="360040"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t>
              </a:r>
            </a:p>
          </p:txBody>
        </p:sp>
      </p:grpSp>
      <p:sp>
        <p:nvSpPr>
          <p:cNvPr id="176" name="Rectangle 175"/>
          <p:cNvSpPr/>
          <p:nvPr/>
        </p:nvSpPr>
        <p:spPr>
          <a:xfrm>
            <a:off x="0" y="0"/>
            <a:ext cx="2714612" cy="400110"/>
          </a:xfrm>
          <a:prstGeom prst="rect">
            <a:avLst/>
          </a:prstGeom>
          <a:solidFill>
            <a:srgbClr val="FFC000">
              <a:alpha val="25000"/>
            </a:srgbClr>
          </a:solidFill>
        </p:spPr>
        <p:txBody>
          <a:bodyPr wrap="square">
            <a:spAutoFit/>
          </a:bodyPr>
          <a:lstStyle/>
          <a:p>
            <a:pPr>
              <a:spcBef>
                <a:spcPts val="0"/>
              </a:spcBef>
            </a:pPr>
            <a:r>
              <a:rPr lang="fr-FR" sz="2000" b="1" dirty="0">
                <a:latin typeface="Times" pitchFamily="18" charset="0"/>
              </a:rPr>
              <a:t>Enroulement imbriqué </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42"/>
          <p:cNvSpPr txBox="1">
            <a:spLocks noChangeArrowheads="1"/>
          </p:cNvSpPr>
          <p:nvPr/>
        </p:nvSpPr>
        <p:spPr bwMode="auto">
          <a:xfrm>
            <a:off x="428596" y="755412"/>
            <a:ext cx="8715404" cy="646331"/>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A flux soustractif, le flux </a:t>
            </a:r>
            <a:r>
              <a:rPr lang="az-Cyrl-AZ" b="1" i="1" dirty="0">
                <a:solidFill>
                  <a:srgbClr val="FF0000"/>
                </a:solidFill>
                <a:latin typeface="Times New Roman" pitchFamily="18" charset="0"/>
                <a:cs typeface="Times New Roman" pitchFamily="18" charset="0"/>
              </a:rPr>
              <a:t>Ф</a:t>
            </a:r>
            <a:r>
              <a:rPr lang="fr-FR" b="1" i="1" baseline="-25000" dirty="0">
                <a:solidFill>
                  <a:srgbClr val="FF0000"/>
                </a:solidFill>
                <a:latin typeface="Times New Roman" pitchFamily="18" charset="0"/>
                <a:cs typeface="Times New Roman" pitchFamily="18" charset="0"/>
              </a:rPr>
              <a:t>s</a:t>
            </a:r>
            <a:r>
              <a:rPr lang="az-Cyrl-AZ" b="1" i="1" dirty="0">
                <a:solidFill>
                  <a:srgbClr val="FF0000"/>
                </a:solidFill>
                <a:latin typeface="Times New Roman" pitchFamily="18" charset="0"/>
                <a:cs typeface="Times New Roman" pitchFamily="18" charset="0"/>
              </a:rPr>
              <a:t> </a:t>
            </a:r>
            <a:r>
              <a:rPr lang="fr-FR" dirty="0">
                <a:latin typeface="Times New Roman" pitchFamily="18" charset="0"/>
                <a:cs typeface="Times New Roman" pitchFamily="18" charset="0"/>
              </a:rPr>
              <a:t>croit avec la charge, alors que </a:t>
            </a:r>
            <a:r>
              <a:rPr lang="az-Cyrl-AZ" b="1" i="1" dirty="0">
                <a:solidFill>
                  <a:srgbClr val="FF0000"/>
                </a:solidFill>
                <a:latin typeface="Times New Roman" pitchFamily="18" charset="0"/>
                <a:cs typeface="Times New Roman" pitchFamily="18" charset="0"/>
              </a:rPr>
              <a:t>Ф</a:t>
            </a:r>
            <a:r>
              <a:rPr lang="fr-FR" b="1" i="1" baseline="-25000" dirty="0">
                <a:solidFill>
                  <a:srgbClr val="FF0000"/>
                </a:solidFill>
                <a:latin typeface="Times New Roman" pitchFamily="18" charset="0"/>
                <a:cs typeface="Times New Roman" pitchFamily="18" charset="0"/>
              </a:rPr>
              <a:t>sh</a:t>
            </a:r>
            <a:r>
              <a:rPr lang="az-Cyrl-AZ" b="1" i="1" dirty="0">
                <a:solidFill>
                  <a:srgbClr val="FF0000"/>
                </a:solidFill>
                <a:latin typeface="Times New Roman" pitchFamily="18" charset="0"/>
                <a:cs typeface="Times New Roman" pitchFamily="18" charset="0"/>
              </a:rPr>
              <a:t> </a:t>
            </a:r>
            <a:r>
              <a:rPr lang="fr-FR" dirty="0">
                <a:latin typeface="Times New Roman" pitchFamily="18" charset="0"/>
                <a:cs typeface="Times New Roman" pitchFamily="18" charset="0"/>
              </a:rPr>
              <a:t>est constant, par conséquent, le flux </a:t>
            </a:r>
            <a:r>
              <a:rPr lang="az-Cyrl-AZ" b="1" i="1" dirty="0">
                <a:latin typeface="Times New Roman" pitchFamily="18" charset="0"/>
                <a:cs typeface="Times New Roman" pitchFamily="18" charset="0"/>
              </a:rPr>
              <a:t>Ф</a:t>
            </a:r>
            <a:r>
              <a:rPr lang="fr-FR" b="1" i="1" baseline="-25000" dirty="0">
                <a:latin typeface="Times New Roman" pitchFamily="18" charset="0"/>
                <a:cs typeface="Times New Roman" pitchFamily="18" charset="0"/>
              </a:rPr>
              <a:t>t</a:t>
            </a:r>
            <a:r>
              <a:rPr lang="az-Cyrl-AZ" b="1" i="1" dirty="0">
                <a:solidFill>
                  <a:srgbClr val="FF0000"/>
                </a:solidFill>
                <a:latin typeface="Times New Roman" pitchFamily="18" charset="0"/>
                <a:cs typeface="Times New Roman" pitchFamily="18" charset="0"/>
              </a:rPr>
              <a:t> </a:t>
            </a:r>
            <a:r>
              <a:rPr lang="fr-FR" b="1" i="1" dirty="0">
                <a:solidFill>
                  <a:srgbClr val="FF0000"/>
                </a:solidFill>
                <a:latin typeface="Times New Roman" pitchFamily="18" charset="0"/>
                <a:cs typeface="Times New Roman" pitchFamily="18" charset="0"/>
              </a:rPr>
              <a:t> </a:t>
            </a:r>
            <a:r>
              <a:rPr lang="fr-FR" dirty="0">
                <a:latin typeface="Times New Roman" pitchFamily="18" charset="0"/>
                <a:cs typeface="Times New Roman" pitchFamily="18" charset="0"/>
              </a:rPr>
              <a:t>diminue:</a:t>
            </a:r>
          </a:p>
        </p:txBody>
      </p:sp>
      <p:sp>
        <p:nvSpPr>
          <p:cNvPr id="11" name="Text Box 42"/>
          <p:cNvSpPr txBox="1">
            <a:spLocks noChangeArrowheads="1"/>
          </p:cNvSpPr>
          <p:nvPr/>
        </p:nvSpPr>
        <p:spPr bwMode="auto">
          <a:xfrm>
            <a:off x="683568" y="332656"/>
            <a:ext cx="7786742" cy="369332"/>
          </a:xfrm>
          <a:prstGeom prst="rect">
            <a:avLst/>
          </a:prstGeom>
          <a:noFill/>
          <a:ln w="9525">
            <a:noFill/>
            <a:miter lim="800000"/>
            <a:headEnd/>
            <a:tailEnd/>
          </a:ln>
          <a:effectLst/>
        </p:spPr>
        <p:txBody>
          <a:bodyPr wrap="square">
            <a:spAutoFit/>
          </a:bodyPr>
          <a:lstStyle/>
          <a:p>
            <a:pPr>
              <a:spcBef>
                <a:spcPct val="50000"/>
              </a:spcBef>
            </a:pPr>
            <a:r>
              <a:rPr lang="fr-FR" b="1" dirty="0">
                <a:solidFill>
                  <a:srgbClr val="0000FF"/>
                </a:solidFill>
              </a:rPr>
              <a:t>b) Fonctionnement à flux soustractif: </a:t>
            </a:r>
            <a:r>
              <a:rPr lang="fr-FR" b="1" dirty="0">
                <a:solidFill>
                  <a:srgbClr val="FF0000"/>
                </a:solidFill>
                <a:latin typeface="Euclid" pitchFamily="18" charset="0"/>
              </a:rPr>
              <a:t>(</a:t>
            </a:r>
            <a:r>
              <a:rPr lang="az-Cyrl-AZ" b="1" dirty="0">
                <a:solidFill>
                  <a:srgbClr val="FF0000"/>
                </a:solidFill>
                <a:latin typeface="Times New Roman" pitchFamily="18" charset="0"/>
                <a:cs typeface="Times New Roman" pitchFamily="18" charset="0"/>
              </a:rPr>
              <a:t>Ф</a:t>
            </a:r>
            <a:r>
              <a:rPr lang="fr-FR" b="1" baseline="-25000" dirty="0">
                <a:solidFill>
                  <a:srgbClr val="FF0000"/>
                </a:solidFill>
                <a:latin typeface="Times New Roman" pitchFamily="18" charset="0"/>
                <a:cs typeface="Times New Roman" pitchFamily="18" charset="0"/>
              </a:rPr>
              <a:t>t </a:t>
            </a:r>
            <a:r>
              <a:rPr lang="fr-FR" b="1" dirty="0">
                <a:solidFill>
                  <a:srgbClr val="FF0000"/>
                </a:solidFill>
                <a:latin typeface="Times New Roman" pitchFamily="18" charset="0"/>
                <a:cs typeface="Times New Roman" pitchFamily="18" charset="0"/>
              </a:rPr>
              <a:t>= </a:t>
            </a:r>
            <a:r>
              <a:rPr lang="az-Cyrl-AZ" b="1" dirty="0">
                <a:solidFill>
                  <a:srgbClr val="FF0000"/>
                </a:solidFill>
                <a:latin typeface="Times New Roman" pitchFamily="18" charset="0"/>
                <a:cs typeface="Times New Roman" pitchFamily="18" charset="0"/>
              </a:rPr>
              <a:t>Ф</a:t>
            </a:r>
            <a:r>
              <a:rPr lang="fr-FR" b="1" baseline="-25000" dirty="0">
                <a:solidFill>
                  <a:srgbClr val="FF0000"/>
                </a:solidFill>
                <a:latin typeface="Times New Roman" pitchFamily="18" charset="0"/>
                <a:cs typeface="Times New Roman" pitchFamily="18" charset="0"/>
              </a:rPr>
              <a:t>sh</a:t>
            </a:r>
            <a:r>
              <a:rPr lang="fr-FR" b="1" dirty="0">
                <a:solidFill>
                  <a:srgbClr val="FF0000"/>
                </a:solidFill>
                <a:latin typeface="Times New Roman" pitchFamily="18" charset="0"/>
                <a:cs typeface="Times New Roman" pitchFamily="18" charset="0"/>
              </a:rPr>
              <a:t> - </a:t>
            </a:r>
            <a:r>
              <a:rPr lang="az-Cyrl-AZ" b="1" dirty="0">
                <a:solidFill>
                  <a:srgbClr val="FF0000"/>
                </a:solidFill>
                <a:latin typeface="Times New Roman" pitchFamily="18" charset="0"/>
                <a:cs typeface="Times New Roman" pitchFamily="18" charset="0"/>
              </a:rPr>
              <a:t>Ф</a:t>
            </a:r>
            <a:r>
              <a:rPr lang="fr-FR" b="1" baseline="-25000" dirty="0">
                <a:solidFill>
                  <a:srgbClr val="FF0000"/>
                </a:solidFill>
                <a:latin typeface="Times New Roman" pitchFamily="18" charset="0"/>
                <a:cs typeface="Times New Roman" pitchFamily="18" charset="0"/>
              </a:rPr>
              <a:t>s </a:t>
            </a:r>
            <a:r>
              <a:rPr lang="fr-FR" b="1" dirty="0">
                <a:solidFill>
                  <a:srgbClr val="FF0000"/>
                </a:solidFill>
                <a:latin typeface="Euclid" pitchFamily="18" charset="0"/>
              </a:rPr>
              <a:t>)</a:t>
            </a:r>
            <a:r>
              <a:rPr lang="fr-FR" b="1" dirty="0">
                <a:solidFill>
                  <a:srgbClr val="FF0000"/>
                </a:solidFill>
                <a:latin typeface="Times New Roman" pitchFamily="18" charset="0"/>
                <a:cs typeface="Times New Roman" pitchFamily="18" charset="0"/>
              </a:rPr>
              <a:t> </a:t>
            </a:r>
            <a:endParaRPr lang="fr-FR" b="1" dirty="0">
              <a:solidFill>
                <a:srgbClr val="FF0000"/>
              </a:solidFill>
              <a:latin typeface="Euclid" pitchFamily="18" charset="0"/>
              <a:cs typeface="Times New Roman" pitchFamily="18" charset="0"/>
            </a:endParaRPr>
          </a:p>
        </p:txBody>
      </p:sp>
      <p:graphicFrame>
        <p:nvGraphicFramePr>
          <p:cNvPr id="12" name="Object 7"/>
          <p:cNvGraphicFramePr>
            <a:graphicFrameLocks noChangeAspect="1"/>
          </p:cNvGraphicFramePr>
          <p:nvPr/>
        </p:nvGraphicFramePr>
        <p:xfrm>
          <a:off x="2979738" y="1125538"/>
          <a:ext cx="3875087" cy="800100"/>
        </p:xfrm>
        <a:graphic>
          <a:graphicData uri="http://schemas.openxmlformats.org/presentationml/2006/ole">
            <mc:AlternateContent xmlns:mc="http://schemas.openxmlformats.org/markup-compatibility/2006">
              <mc:Choice xmlns:v="urn:schemas-microsoft-com:vml" Requires="v">
                <p:oleObj spid="_x0000_s633998" name="Equation" r:id="rId4" imgW="2108200" imgH="431800" progId="Equation.DSMT4">
                  <p:embed/>
                </p:oleObj>
              </mc:Choice>
              <mc:Fallback>
                <p:oleObj name="Equation" r:id="rId4" imgW="2108200" imgH="431800" progId="Equation.DSMT4">
                  <p:embed/>
                  <p:pic>
                    <p:nvPicPr>
                      <p:cNvPr id="0" name="Picture 1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9738" y="1125538"/>
                        <a:ext cx="3875087" cy="800100"/>
                      </a:xfrm>
                      <a:prstGeom prst="rect">
                        <a:avLst/>
                      </a:prstGeom>
                      <a:solidFill>
                        <a:schemeClr val="bg1"/>
                      </a:solidFill>
                    </p:spPr>
                  </p:pic>
                </p:oleObj>
              </mc:Fallback>
            </mc:AlternateContent>
          </a:graphicData>
        </a:graphic>
      </p:graphicFrame>
      <p:sp>
        <p:nvSpPr>
          <p:cNvPr id="15" name="Text Box 42"/>
          <p:cNvSpPr txBox="1">
            <a:spLocks noChangeArrowheads="1"/>
          </p:cNvSpPr>
          <p:nvPr/>
        </p:nvSpPr>
        <p:spPr bwMode="auto">
          <a:xfrm>
            <a:off x="467544" y="1988840"/>
            <a:ext cx="8496944" cy="646331"/>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Selon la variation de flux </a:t>
            </a:r>
            <a:r>
              <a:rPr lang="az-Cyrl-AZ" i="1" dirty="0">
                <a:latin typeface="Times New Roman" pitchFamily="18" charset="0"/>
                <a:cs typeface="Times New Roman" pitchFamily="18" charset="0"/>
              </a:rPr>
              <a:t>Ф</a:t>
            </a:r>
            <a:r>
              <a:rPr lang="fr-FR" i="1" baseline="-25000" dirty="0">
                <a:latin typeface="Times New Roman" pitchFamily="18" charset="0"/>
                <a:cs typeface="Times New Roman" pitchFamily="18" charset="0"/>
              </a:rPr>
              <a:t>s</a:t>
            </a:r>
            <a:r>
              <a:rPr lang="az-Cyrl-AZ" b="1" i="1" dirty="0">
                <a:solidFill>
                  <a:srgbClr val="FF0000"/>
                </a:solidFill>
                <a:latin typeface="Times New Roman" pitchFamily="18" charset="0"/>
                <a:cs typeface="Times New Roman" pitchFamily="18" charset="0"/>
              </a:rPr>
              <a:t> </a:t>
            </a:r>
            <a:r>
              <a:rPr lang="fr-FR" dirty="0">
                <a:latin typeface="Times New Roman" pitchFamily="18" charset="0"/>
                <a:cs typeface="Times New Roman" pitchFamily="18" charset="0"/>
              </a:rPr>
              <a:t>, le dénominateur </a:t>
            </a:r>
            <a:r>
              <a:rPr lang="fr-FR" i="1" dirty="0">
                <a:latin typeface="Times New Roman" pitchFamily="18" charset="0"/>
                <a:cs typeface="Times New Roman" pitchFamily="18" charset="0"/>
              </a:rPr>
              <a:t>k.</a:t>
            </a:r>
            <a:r>
              <a:rPr lang="fr-FR" b="1" i="1" dirty="0">
                <a:latin typeface="Euclid" pitchFamily="18" charset="0"/>
                <a:cs typeface="Times New Roman" pitchFamily="18" charset="0"/>
              </a:rPr>
              <a:t>(</a:t>
            </a:r>
            <a:r>
              <a:rPr lang="az-Cyrl-AZ" b="1" i="1" dirty="0">
                <a:latin typeface="Times New Roman" pitchFamily="18" charset="0"/>
                <a:cs typeface="Times New Roman" pitchFamily="18" charset="0"/>
              </a:rPr>
              <a:t>Ф</a:t>
            </a:r>
            <a:r>
              <a:rPr lang="fr-FR" b="1" i="1" baseline="-25000" dirty="0">
                <a:latin typeface="Euclid" pitchFamily="18" charset="0"/>
                <a:cs typeface="Times New Roman" pitchFamily="18" charset="0"/>
              </a:rPr>
              <a:t>sh</a:t>
            </a:r>
            <a:r>
              <a:rPr lang="fr-FR" b="1" i="1" dirty="0">
                <a:latin typeface="Euclid" pitchFamily="18" charset="0"/>
                <a:cs typeface="Times New Roman" pitchFamily="18" charset="0"/>
              </a:rPr>
              <a:t> - </a:t>
            </a:r>
            <a:r>
              <a:rPr lang="az-Cyrl-AZ" b="1" i="1" dirty="0">
                <a:latin typeface="Times New Roman" pitchFamily="18" charset="0"/>
                <a:cs typeface="Times New Roman" pitchFamily="18" charset="0"/>
              </a:rPr>
              <a:t>Ф</a:t>
            </a:r>
            <a:r>
              <a:rPr lang="fr-FR" b="1" i="1" baseline="-25000" dirty="0">
                <a:latin typeface="Euclid" pitchFamily="18" charset="0"/>
                <a:cs typeface="Times New Roman" pitchFamily="18" charset="0"/>
              </a:rPr>
              <a:t>s</a:t>
            </a:r>
            <a:r>
              <a:rPr lang="fr-FR" b="1" i="1" dirty="0">
                <a:latin typeface="Euclid" pitchFamily="18" charset="0"/>
                <a:cs typeface="Times New Roman" pitchFamily="18" charset="0"/>
              </a:rPr>
              <a:t>) </a:t>
            </a:r>
            <a:r>
              <a:rPr lang="fr-FR" dirty="0">
                <a:latin typeface="Times New Roman" pitchFamily="18" charset="0"/>
                <a:cs typeface="Times New Roman" pitchFamily="18" charset="0"/>
              </a:rPr>
              <a:t>peut être </a:t>
            </a:r>
            <a:r>
              <a:rPr lang="fr-FR" b="1" u="sng" dirty="0">
                <a:latin typeface="Times New Roman" pitchFamily="18" charset="0"/>
                <a:cs typeface="Times New Roman" pitchFamily="18" charset="0"/>
              </a:rPr>
              <a:t>positif</a:t>
            </a:r>
            <a:r>
              <a:rPr lang="fr-FR" dirty="0">
                <a:latin typeface="Times New Roman" pitchFamily="18" charset="0"/>
                <a:cs typeface="Times New Roman" pitchFamily="18" charset="0"/>
              </a:rPr>
              <a:t>, </a:t>
            </a:r>
            <a:r>
              <a:rPr lang="fr-FR" b="1" u="sng" dirty="0">
                <a:latin typeface="Times New Roman" pitchFamily="18" charset="0"/>
                <a:cs typeface="Times New Roman" pitchFamily="18" charset="0"/>
              </a:rPr>
              <a:t>négatif</a:t>
            </a:r>
            <a:r>
              <a:rPr lang="fr-FR" dirty="0">
                <a:latin typeface="Times New Roman" pitchFamily="18" charset="0"/>
                <a:cs typeface="Times New Roman" pitchFamily="18" charset="0"/>
              </a:rPr>
              <a:t> ou </a:t>
            </a:r>
            <a:r>
              <a:rPr lang="fr-FR" b="1" u="sng" dirty="0">
                <a:latin typeface="Times New Roman" pitchFamily="18" charset="0"/>
                <a:cs typeface="Times New Roman" pitchFamily="18" charset="0"/>
              </a:rPr>
              <a:t>nul</a:t>
            </a:r>
            <a:r>
              <a:rPr lang="fr-FR" dirty="0">
                <a:latin typeface="Times New Roman" pitchFamily="18" charset="0"/>
                <a:cs typeface="Times New Roman" pitchFamily="18" charset="0"/>
              </a:rPr>
              <a:t>: </a:t>
            </a:r>
          </a:p>
        </p:txBody>
      </p:sp>
      <p:grpSp>
        <p:nvGrpSpPr>
          <p:cNvPr id="2" name="Groupe 21"/>
          <p:cNvGrpSpPr/>
          <p:nvPr/>
        </p:nvGrpSpPr>
        <p:grpSpPr>
          <a:xfrm>
            <a:off x="467544" y="2555612"/>
            <a:ext cx="3239541" cy="2457564"/>
            <a:chOff x="5508104" y="3422327"/>
            <a:chExt cx="3239541" cy="2457564"/>
          </a:xfrm>
        </p:grpSpPr>
        <p:grpSp>
          <p:nvGrpSpPr>
            <p:cNvPr id="3" name="Groupe 105"/>
            <p:cNvGrpSpPr/>
            <p:nvPr/>
          </p:nvGrpSpPr>
          <p:grpSpPr>
            <a:xfrm>
              <a:off x="5508104" y="3422327"/>
              <a:ext cx="3239541" cy="2457564"/>
              <a:chOff x="5771621" y="4071613"/>
              <a:chExt cx="3239541" cy="2457564"/>
            </a:xfrm>
          </p:grpSpPr>
          <p:sp>
            <p:nvSpPr>
              <p:cNvPr id="25" name="Line 49"/>
              <p:cNvSpPr>
                <a:spLocks noChangeShapeType="1"/>
              </p:cNvSpPr>
              <p:nvPr/>
            </p:nvSpPr>
            <p:spPr bwMode="auto">
              <a:xfrm>
                <a:off x="6372225" y="4437063"/>
                <a:ext cx="0" cy="1871662"/>
              </a:xfrm>
              <a:prstGeom prst="line">
                <a:avLst/>
              </a:prstGeom>
              <a:noFill/>
              <a:ln w="9525">
                <a:solidFill>
                  <a:schemeClr val="tx1"/>
                </a:solidFill>
                <a:round/>
                <a:headEnd type="triangle" w="med" len="med"/>
                <a:tailEnd/>
              </a:ln>
              <a:effectLst/>
            </p:spPr>
            <p:txBody>
              <a:bodyPr/>
              <a:lstStyle/>
              <a:p>
                <a:endParaRPr lang="fr-FR"/>
              </a:p>
            </p:txBody>
          </p:sp>
          <p:sp>
            <p:nvSpPr>
              <p:cNvPr id="26" name="Line 50"/>
              <p:cNvSpPr>
                <a:spLocks noChangeShapeType="1"/>
              </p:cNvSpPr>
              <p:nvPr/>
            </p:nvSpPr>
            <p:spPr bwMode="auto">
              <a:xfrm>
                <a:off x="6156325" y="6164263"/>
                <a:ext cx="2376488" cy="0"/>
              </a:xfrm>
              <a:prstGeom prst="line">
                <a:avLst/>
              </a:prstGeom>
              <a:noFill/>
              <a:ln w="9525">
                <a:solidFill>
                  <a:schemeClr val="tx1"/>
                </a:solidFill>
                <a:round/>
                <a:headEnd/>
                <a:tailEnd type="triangle" w="med" len="med"/>
              </a:ln>
              <a:effectLst/>
            </p:spPr>
            <p:txBody>
              <a:bodyPr/>
              <a:lstStyle/>
              <a:p>
                <a:endParaRPr lang="fr-FR"/>
              </a:p>
            </p:txBody>
          </p:sp>
          <p:sp>
            <p:nvSpPr>
              <p:cNvPr id="27" name="Text Box 51"/>
              <p:cNvSpPr txBox="1">
                <a:spLocks noChangeArrowheads="1"/>
              </p:cNvSpPr>
              <p:nvPr/>
            </p:nvSpPr>
            <p:spPr bwMode="auto">
              <a:xfrm>
                <a:off x="6203669" y="4071613"/>
                <a:ext cx="576064" cy="369332"/>
              </a:xfrm>
              <a:prstGeom prst="rect">
                <a:avLst/>
              </a:prstGeom>
              <a:noFill/>
              <a:ln w="9525">
                <a:noFill/>
                <a:miter lim="800000"/>
                <a:headEnd/>
                <a:tailEnd/>
              </a:ln>
              <a:effectLst/>
            </p:spPr>
            <p:txBody>
              <a:bodyPr wrap="square">
                <a:spAutoFit/>
              </a:bodyPr>
              <a:lstStyle/>
              <a:p>
                <a:pPr>
                  <a:spcBef>
                    <a:spcPct val="50000"/>
                  </a:spcBef>
                </a:pPr>
                <a:r>
                  <a:rPr lang="az-Cyrl-AZ" b="1" i="1" dirty="0">
                    <a:latin typeface="Times New Roman" pitchFamily="18" charset="0"/>
                    <a:cs typeface="Times New Roman" pitchFamily="18" charset="0"/>
                  </a:rPr>
                  <a:t>Ф</a:t>
                </a:r>
                <a:endParaRPr lang="el-GR" b="1" i="1" dirty="0">
                  <a:latin typeface="Times New Roman" pitchFamily="18" charset="0"/>
                  <a:cs typeface="Times New Roman" pitchFamily="18" charset="0"/>
                </a:endParaRPr>
              </a:p>
            </p:txBody>
          </p:sp>
          <p:sp>
            <p:nvSpPr>
              <p:cNvPr id="28" name="Text Box 52"/>
              <p:cNvSpPr txBox="1">
                <a:spLocks noChangeArrowheads="1"/>
              </p:cNvSpPr>
              <p:nvPr/>
            </p:nvSpPr>
            <p:spPr bwMode="auto">
              <a:xfrm>
                <a:off x="8507925" y="5950494"/>
                <a:ext cx="503237" cy="366712"/>
              </a:xfrm>
              <a:prstGeom prst="rect">
                <a:avLst/>
              </a:prstGeom>
              <a:noFill/>
              <a:ln w="9525">
                <a:noFill/>
                <a:miter lim="800000"/>
                <a:headEnd/>
                <a:tailEnd/>
              </a:ln>
              <a:effectLst/>
            </p:spPr>
            <p:txBody>
              <a:bodyPr>
                <a:spAutoFit/>
              </a:bodyPr>
              <a:lstStyle/>
              <a:p>
                <a:pPr>
                  <a:spcBef>
                    <a:spcPct val="50000"/>
                  </a:spcBef>
                </a:pPr>
                <a:r>
                  <a:rPr lang="fr-FR" b="1" i="1" dirty="0">
                    <a:latin typeface="Times New Roman" pitchFamily="18" charset="0"/>
                    <a:cs typeface="Times New Roman" pitchFamily="18" charset="0"/>
                  </a:rPr>
                  <a:t>I</a:t>
                </a:r>
              </a:p>
            </p:txBody>
          </p:sp>
          <p:sp>
            <p:nvSpPr>
              <p:cNvPr id="29" name="Line 50"/>
              <p:cNvSpPr>
                <a:spLocks noChangeShapeType="1"/>
              </p:cNvSpPr>
              <p:nvPr/>
            </p:nvSpPr>
            <p:spPr bwMode="auto">
              <a:xfrm>
                <a:off x="6376260" y="4647677"/>
                <a:ext cx="2160000" cy="0"/>
              </a:xfrm>
              <a:prstGeom prst="line">
                <a:avLst/>
              </a:prstGeom>
              <a:noFill/>
              <a:ln w="38100">
                <a:solidFill>
                  <a:srgbClr val="FF0000"/>
                </a:solidFill>
                <a:round/>
                <a:headEnd type="none" w="med" len="med"/>
                <a:tailEnd type="none" w="med" len="med"/>
              </a:ln>
              <a:effectLst/>
            </p:spPr>
            <p:txBody>
              <a:bodyPr/>
              <a:lstStyle/>
              <a:p>
                <a:endParaRPr lang="fr-FR"/>
              </a:p>
            </p:txBody>
          </p:sp>
          <p:sp>
            <p:nvSpPr>
              <p:cNvPr id="30" name="Line 50"/>
              <p:cNvSpPr>
                <a:spLocks noChangeShapeType="1"/>
              </p:cNvSpPr>
              <p:nvPr/>
            </p:nvSpPr>
            <p:spPr bwMode="auto">
              <a:xfrm rot="5400000">
                <a:off x="6473797" y="5277869"/>
                <a:ext cx="1764000" cy="0"/>
              </a:xfrm>
              <a:prstGeom prst="line">
                <a:avLst/>
              </a:prstGeom>
              <a:noFill/>
              <a:ln w="19050">
                <a:solidFill>
                  <a:schemeClr val="tx1"/>
                </a:solidFill>
                <a:prstDash val="dash"/>
                <a:round/>
                <a:headEnd type="none" w="med" len="med"/>
                <a:tailEnd type="none" w="med" len="med"/>
              </a:ln>
              <a:effectLst/>
            </p:spPr>
            <p:txBody>
              <a:bodyPr/>
              <a:lstStyle/>
              <a:p>
                <a:endParaRPr lang="fr-FR"/>
              </a:p>
            </p:txBody>
          </p:sp>
          <p:sp>
            <p:nvSpPr>
              <p:cNvPr id="31" name="Text Box 51"/>
              <p:cNvSpPr txBox="1">
                <a:spLocks noChangeArrowheads="1"/>
              </p:cNvSpPr>
              <p:nvPr/>
            </p:nvSpPr>
            <p:spPr bwMode="auto">
              <a:xfrm>
                <a:off x="5771621" y="4431653"/>
                <a:ext cx="576064" cy="369332"/>
              </a:xfrm>
              <a:prstGeom prst="rect">
                <a:avLst/>
              </a:prstGeom>
              <a:noFill/>
              <a:ln w="9525">
                <a:noFill/>
                <a:miter lim="800000"/>
                <a:headEnd/>
                <a:tailEnd/>
              </a:ln>
              <a:effectLst/>
            </p:spPr>
            <p:txBody>
              <a:bodyPr wrap="square">
                <a:spAutoFit/>
              </a:bodyPr>
              <a:lstStyle/>
              <a:p>
                <a:pPr>
                  <a:spcBef>
                    <a:spcPct val="50000"/>
                  </a:spcBef>
                </a:pPr>
                <a:r>
                  <a:rPr lang="az-Cyrl-AZ" b="1" i="1" dirty="0">
                    <a:solidFill>
                      <a:srgbClr val="FF0000"/>
                    </a:solidFill>
                    <a:latin typeface="Times New Roman" pitchFamily="18" charset="0"/>
                    <a:cs typeface="Times New Roman" pitchFamily="18" charset="0"/>
                  </a:rPr>
                  <a:t>Ф</a:t>
                </a:r>
                <a:r>
                  <a:rPr lang="fr-FR" b="1" i="1" baseline="-25000" dirty="0">
                    <a:solidFill>
                      <a:srgbClr val="FF0000"/>
                    </a:solidFill>
                    <a:latin typeface="Euclid" pitchFamily="18" charset="0"/>
                    <a:cs typeface="Times New Roman" pitchFamily="18" charset="0"/>
                  </a:rPr>
                  <a:t>sh</a:t>
                </a:r>
                <a:endParaRPr lang="el-GR" b="1" i="1" dirty="0">
                  <a:latin typeface="Times New Roman" pitchFamily="18" charset="0"/>
                  <a:cs typeface="Times New Roman" pitchFamily="18" charset="0"/>
                </a:endParaRPr>
              </a:p>
            </p:txBody>
          </p:sp>
          <p:sp>
            <p:nvSpPr>
              <p:cNvPr id="32" name="Text Box 51"/>
              <p:cNvSpPr txBox="1">
                <a:spLocks noChangeArrowheads="1"/>
              </p:cNvSpPr>
              <p:nvPr/>
            </p:nvSpPr>
            <p:spPr bwMode="auto">
              <a:xfrm>
                <a:off x="8363909" y="4143621"/>
                <a:ext cx="576064" cy="369332"/>
              </a:xfrm>
              <a:prstGeom prst="rect">
                <a:avLst/>
              </a:prstGeom>
              <a:noFill/>
              <a:ln w="9525">
                <a:noFill/>
                <a:miter lim="800000"/>
                <a:headEnd/>
                <a:tailEnd/>
              </a:ln>
              <a:effectLst/>
            </p:spPr>
            <p:txBody>
              <a:bodyPr wrap="square">
                <a:spAutoFit/>
              </a:bodyPr>
              <a:lstStyle/>
              <a:p>
                <a:pPr>
                  <a:spcBef>
                    <a:spcPct val="50000"/>
                  </a:spcBef>
                </a:pPr>
                <a:r>
                  <a:rPr lang="az-Cyrl-AZ" b="1" i="1" dirty="0">
                    <a:solidFill>
                      <a:srgbClr val="0000FF"/>
                    </a:solidFill>
                    <a:latin typeface="Times New Roman" pitchFamily="18" charset="0"/>
                    <a:cs typeface="Times New Roman" pitchFamily="18" charset="0"/>
                  </a:rPr>
                  <a:t>Ф</a:t>
                </a:r>
                <a:r>
                  <a:rPr lang="fr-FR" b="1" i="1" baseline="-25000" dirty="0">
                    <a:solidFill>
                      <a:srgbClr val="0000FF"/>
                    </a:solidFill>
                    <a:latin typeface="Euclid" pitchFamily="18" charset="0"/>
                    <a:cs typeface="Times New Roman" pitchFamily="18" charset="0"/>
                  </a:rPr>
                  <a:t>s</a:t>
                </a:r>
                <a:endParaRPr lang="el-GR" b="1" i="1" dirty="0">
                  <a:solidFill>
                    <a:srgbClr val="0000FF"/>
                  </a:solidFill>
                  <a:latin typeface="Times New Roman" pitchFamily="18" charset="0"/>
                  <a:cs typeface="Times New Roman" pitchFamily="18" charset="0"/>
                </a:endParaRPr>
              </a:p>
            </p:txBody>
          </p:sp>
          <p:sp>
            <p:nvSpPr>
              <p:cNvPr id="33" name="Text Box 52"/>
              <p:cNvSpPr txBox="1">
                <a:spLocks noChangeArrowheads="1"/>
              </p:cNvSpPr>
              <p:nvPr/>
            </p:nvSpPr>
            <p:spPr bwMode="auto">
              <a:xfrm>
                <a:off x="7139773" y="6159845"/>
                <a:ext cx="720080" cy="369332"/>
              </a:xfrm>
              <a:prstGeom prst="rect">
                <a:avLst/>
              </a:prstGeom>
              <a:noFill/>
              <a:ln w="9525">
                <a:noFill/>
                <a:miter lim="800000"/>
                <a:headEnd/>
                <a:tailEnd/>
              </a:ln>
              <a:effectLst/>
            </p:spPr>
            <p:txBody>
              <a:bodyPr wrap="square">
                <a:spAutoFit/>
              </a:bodyPr>
              <a:lstStyle/>
              <a:p>
                <a:pPr>
                  <a:spcBef>
                    <a:spcPct val="50000"/>
                  </a:spcBef>
                </a:pPr>
                <a:r>
                  <a:rPr lang="fr-FR" b="1" i="1" dirty="0">
                    <a:latin typeface="Times New Roman" pitchFamily="18" charset="0"/>
                    <a:cs typeface="Times New Roman" pitchFamily="18" charset="0"/>
                  </a:rPr>
                  <a:t>I</a:t>
                </a:r>
                <a:r>
                  <a:rPr lang="fr-FR" b="1" i="1" baseline="-25000" dirty="0">
                    <a:latin typeface="Times New Roman" pitchFamily="18" charset="0"/>
                    <a:cs typeface="Times New Roman" pitchFamily="18" charset="0"/>
                  </a:rPr>
                  <a:t>1</a:t>
                </a:r>
                <a:endParaRPr lang="fr-FR" b="1" i="1" dirty="0">
                  <a:latin typeface="Times New Roman" pitchFamily="18" charset="0"/>
                  <a:cs typeface="Times New Roman" pitchFamily="18" charset="0"/>
                </a:endParaRPr>
              </a:p>
            </p:txBody>
          </p:sp>
        </p:grpSp>
        <p:sp>
          <p:nvSpPr>
            <p:cNvPr id="24" name="Freeform 44"/>
            <p:cNvSpPr>
              <a:spLocks/>
            </p:cNvSpPr>
            <p:nvPr/>
          </p:nvSpPr>
          <p:spPr bwMode="auto">
            <a:xfrm rot="5400000">
              <a:off x="6273713" y="3630922"/>
              <a:ext cx="1728192" cy="2050132"/>
            </a:xfrm>
            <a:custGeom>
              <a:avLst/>
              <a:gdLst/>
              <a:ahLst/>
              <a:cxnLst>
                <a:cxn ang="0">
                  <a:pos x="0" y="0"/>
                </a:cxn>
                <a:cxn ang="0">
                  <a:pos x="591" y="1933"/>
                </a:cxn>
                <a:cxn ang="0">
                  <a:pos x="2387" y="2478"/>
                </a:cxn>
              </a:cxnLst>
              <a:rect l="0" t="0" r="r" b="b"/>
              <a:pathLst>
                <a:path w="2387" h="2478">
                  <a:moveTo>
                    <a:pt x="0" y="0"/>
                  </a:moveTo>
                  <a:cubicBezTo>
                    <a:pt x="99" y="322"/>
                    <a:pt x="193" y="1520"/>
                    <a:pt x="591" y="1933"/>
                  </a:cubicBezTo>
                  <a:cubicBezTo>
                    <a:pt x="989" y="2346"/>
                    <a:pt x="2013" y="2365"/>
                    <a:pt x="2387" y="2478"/>
                  </a:cubicBezTo>
                </a:path>
              </a:pathLst>
            </a:custGeom>
            <a:noFill/>
            <a:ln w="38100" cap="flat" cmpd="sng">
              <a:solidFill>
                <a:srgbClr val="0000FF"/>
              </a:solidFill>
              <a:prstDash val="solid"/>
              <a:round/>
              <a:headEnd/>
              <a:tailEnd/>
            </a:ln>
            <a:effectLst/>
          </p:spPr>
          <p:txBody>
            <a:bodyPr wrap="none" anchor="ctr"/>
            <a:lstStyle/>
            <a:p>
              <a:endParaRPr lang="fr-FR" sz="2200">
                <a:latin typeface="Times New Roman" pitchFamily="18" charset="0"/>
                <a:cs typeface="Times New Roman" pitchFamily="18" charset="0"/>
              </a:endParaRPr>
            </a:p>
          </p:txBody>
        </p:sp>
      </p:grpSp>
      <p:graphicFrame>
        <p:nvGraphicFramePr>
          <p:cNvPr id="34" name="Object 7"/>
          <p:cNvGraphicFramePr>
            <a:graphicFrameLocks noChangeAspect="1"/>
          </p:cNvGraphicFramePr>
          <p:nvPr/>
        </p:nvGraphicFramePr>
        <p:xfrm>
          <a:off x="3859213" y="2957686"/>
          <a:ext cx="4926012" cy="469900"/>
        </p:xfrm>
        <a:graphic>
          <a:graphicData uri="http://schemas.openxmlformats.org/presentationml/2006/ole">
            <mc:AlternateContent xmlns:mc="http://schemas.openxmlformats.org/markup-compatibility/2006">
              <mc:Choice xmlns:v="urn:schemas-microsoft-com:vml" Requires="v">
                <p:oleObj spid="_x0000_s633999" name="Equation" r:id="rId6" imgW="2679700" imgH="254000" progId="Equation.DSMT4">
                  <p:embed/>
                </p:oleObj>
              </mc:Choice>
              <mc:Fallback>
                <p:oleObj name="Equation" r:id="rId6" imgW="2679700" imgH="254000" progId="Equation.DSMT4">
                  <p:embed/>
                  <p:pic>
                    <p:nvPicPr>
                      <p:cNvPr id="0" name="Picture 1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9213" y="2957686"/>
                        <a:ext cx="4926012" cy="469900"/>
                      </a:xfrm>
                      <a:prstGeom prst="rect">
                        <a:avLst/>
                      </a:prstGeom>
                      <a:solidFill>
                        <a:schemeClr val="bg1"/>
                      </a:solidFill>
                    </p:spPr>
                  </p:pic>
                </p:oleObj>
              </mc:Fallback>
            </mc:AlternateContent>
          </a:graphicData>
        </a:graphic>
      </p:graphicFrame>
      <p:graphicFrame>
        <p:nvGraphicFramePr>
          <p:cNvPr id="35" name="Object 7"/>
          <p:cNvGraphicFramePr>
            <a:graphicFrameLocks noChangeAspect="1"/>
          </p:cNvGraphicFramePr>
          <p:nvPr/>
        </p:nvGraphicFramePr>
        <p:xfrm>
          <a:off x="3830638" y="3568874"/>
          <a:ext cx="5183187" cy="469900"/>
        </p:xfrm>
        <a:graphic>
          <a:graphicData uri="http://schemas.openxmlformats.org/presentationml/2006/ole">
            <mc:AlternateContent xmlns:mc="http://schemas.openxmlformats.org/markup-compatibility/2006">
              <mc:Choice xmlns:v="urn:schemas-microsoft-com:vml" Requires="v">
                <p:oleObj spid="_x0000_s634000" name="Equation" r:id="rId8" imgW="2819400" imgH="254000" progId="Equation.DSMT4">
                  <p:embed/>
                </p:oleObj>
              </mc:Choice>
              <mc:Fallback>
                <p:oleObj name="Equation" r:id="rId8" imgW="2819400" imgH="254000" progId="Equation.DSMT4">
                  <p:embed/>
                  <p:pic>
                    <p:nvPicPr>
                      <p:cNvPr id="0" name="Picture 1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30638" y="3568874"/>
                        <a:ext cx="5183187" cy="469900"/>
                      </a:xfrm>
                      <a:prstGeom prst="rect">
                        <a:avLst/>
                      </a:prstGeom>
                      <a:solidFill>
                        <a:schemeClr val="bg1"/>
                      </a:solidFill>
                    </p:spPr>
                  </p:pic>
                </p:oleObj>
              </mc:Fallback>
            </mc:AlternateContent>
          </a:graphicData>
        </a:graphic>
      </p:graphicFrame>
      <p:graphicFrame>
        <p:nvGraphicFramePr>
          <p:cNvPr id="36" name="Object 7"/>
          <p:cNvGraphicFramePr>
            <a:graphicFrameLocks noChangeAspect="1"/>
          </p:cNvGraphicFramePr>
          <p:nvPr/>
        </p:nvGraphicFramePr>
        <p:xfrm>
          <a:off x="3886200" y="4183236"/>
          <a:ext cx="4926013" cy="469900"/>
        </p:xfrm>
        <a:graphic>
          <a:graphicData uri="http://schemas.openxmlformats.org/presentationml/2006/ole">
            <mc:AlternateContent xmlns:mc="http://schemas.openxmlformats.org/markup-compatibility/2006">
              <mc:Choice xmlns:v="urn:schemas-microsoft-com:vml" Requires="v">
                <p:oleObj spid="_x0000_s634001" name="Equation" r:id="rId10" imgW="2679700" imgH="254000" progId="Equation.DSMT4">
                  <p:embed/>
                </p:oleObj>
              </mc:Choice>
              <mc:Fallback>
                <p:oleObj name="Equation" r:id="rId10" imgW="2679700" imgH="254000" progId="Equation.DSMT4">
                  <p:embed/>
                  <p:pic>
                    <p:nvPicPr>
                      <p:cNvPr id="0" name="Picture 1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6200" y="4183236"/>
                        <a:ext cx="4926013" cy="469900"/>
                      </a:xfrm>
                      <a:prstGeom prst="rect">
                        <a:avLst/>
                      </a:prstGeom>
                      <a:solidFill>
                        <a:schemeClr val="bg1"/>
                      </a:solidFill>
                    </p:spPr>
                  </p:pic>
                </p:oleObj>
              </mc:Fallback>
            </mc:AlternateContent>
          </a:graphicData>
        </a:graphic>
      </p:graphicFrame>
      <p:sp>
        <p:nvSpPr>
          <p:cNvPr id="37" name="Text Box 42"/>
          <p:cNvSpPr txBox="1">
            <a:spLocks noChangeArrowheads="1"/>
          </p:cNvSpPr>
          <p:nvPr/>
        </p:nvSpPr>
        <p:spPr bwMode="auto">
          <a:xfrm>
            <a:off x="647056" y="4941168"/>
            <a:ext cx="5725144" cy="369332"/>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Lorsque la charge augmente et pour </a:t>
            </a:r>
            <a:r>
              <a:rPr lang="fr-FR" b="1" dirty="0">
                <a:solidFill>
                  <a:srgbClr val="FF0000"/>
                </a:solidFill>
                <a:latin typeface="Times New Roman" pitchFamily="18" charset="0"/>
                <a:cs typeface="Times New Roman" pitchFamily="18" charset="0"/>
              </a:rPr>
              <a:t>I&lt;I</a:t>
            </a:r>
            <a:r>
              <a:rPr lang="fr-FR" b="1" baseline="-25000" dirty="0">
                <a:solidFill>
                  <a:srgbClr val="FF0000"/>
                </a:solidFill>
                <a:latin typeface="Times New Roman" pitchFamily="18" charset="0"/>
                <a:cs typeface="Times New Roman" pitchFamily="18" charset="0"/>
              </a:rPr>
              <a:t>1</a:t>
            </a:r>
            <a:r>
              <a:rPr lang="fr-FR" dirty="0">
                <a:latin typeface="Times New Roman" pitchFamily="18" charset="0"/>
                <a:cs typeface="Times New Roman" pitchFamily="18" charset="0"/>
              </a:rPr>
              <a:t>, on distingue: </a:t>
            </a:r>
          </a:p>
        </p:txBody>
      </p:sp>
      <p:graphicFrame>
        <p:nvGraphicFramePr>
          <p:cNvPr id="38" name="Object 7"/>
          <p:cNvGraphicFramePr>
            <a:graphicFrameLocks noChangeAspect="1"/>
          </p:cNvGraphicFramePr>
          <p:nvPr/>
        </p:nvGraphicFramePr>
        <p:xfrm>
          <a:off x="1201738" y="5540375"/>
          <a:ext cx="1703387" cy="1177925"/>
        </p:xfrm>
        <a:graphic>
          <a:graphicData uri="http://schemas.openxmlformats.org/presentationml/2006/ole">
            <mc:AlternateContent xmlns:mc="http://schemas.openxmlformats.org/markup-compatibility/2006">
              <mc:Choice xmlns:v="urn:schemas-microsoft-com:vml" Requires="v">
                <p:oleObj spid="_x0000_s634002" name="Equation" r:id="rId12" imgW="926698" imgH="634725" progId="Equation.DSMT4">
                  <p:embed/>
                </p:oleObj>
              </mc:Choice>
              <mc:Fallback>
                <p:oleObj name="Equation" r:id="rId12" imgW="926698" imgH="634725" progId="Equation.DSMT4">
                  <p:embed/>
                  <p:pic>
                    <p:nvPicPr>
                      <p:cNvPr id="0" name="Picture 1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01738" y="5540375"/>
                        <a:ext cx="1703387" cy="1177925"/>
                      </a:xfrm>
                      <a:prstGeom prst="rect">
                        <a:avLst/>
                      </a:prstGeom>
                      <a:solidFill>
                        <a:schemeClr val="bg1"/>
                      </a:solidFill>
                    </p:spPr>
                  </p:pic>
                </p:oleObj>
              </mc:Fallback>
            </mc:AlternateContent>
          </a:graphicData>
        </a:graphic>
      </p:graphicFrame>
      <p:graphicFrame>
        <p:nvGraphicFramePr>
          <p:cNvPr id="39" name="Object 7"/>
          <p:cNvGraphicFramePr>
            <a:graphicFrameLocks noChangeAspect="1"/>
          </p:cNvGraphicFramePr>
          <p:nvPr/>
        </p:nvGraphicFramePr>
        <p:xfrm>
          <a:off x="3730625" y="5518150"/>
          <a:ext cx="1704975" cy="1223963"/>
        </p:xfrm>
        <a:graphic>
          <a:graphicData uri="http://schemas.openxmlformats.org/presentationml/2006/ole">
            <mc:AlternateContent xmlns:mc="http://schemas.openxmlformats.org/markup-compatibility/2006">
              <mc:Choice xmlns:v="urn:schemas-microsoft-com:vml" Requires="v">
                <p:oleObj spid="_x0000_s634003" name="Equation" r:id="rId14" imgW="927100" imgH="660400" progId="Equation.DSMT4">
                  <p:embed/>
                </p:oleObj>
              </mc:Choice>
              <mc:Fallback>
                <p:oleObj name="Equation" r:id="rId14" imgW="927100" imgH="660400" progId="Equation.DSMT4">
                  <p:embed/>
                  <p:pic>
                    <p:nvPicPr>
                      <p:cNvPr id="0" name="Picture 1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30625" y="5518150"/>
                        <a:ext cx="1704975" cy="1223963"/>
                      </a:xfrm>
                      <a:prstGeom prst="rect">
                        <a:avLst/>
                      </a:prstGeom>
                      <a:solidFill>
                        <a:schemeClr val="bg1"/>
                      </a:solidFill>
                    </p:spPr>
                  </p:pic>
                </p:oleObj>
              </mc:Fallback>
            </mc:AlternateContent>
          </a:graphicData>
        </a:graphic>
      </p:graphicFrame>
      <p:graphicFrame>
        <p:nvGraphicFramePr>
          <p:cNvPr id="40" name="Object 7"/>
          <p:cNvGraphicFramePr>
            <a:graphicFrameLocks noChangeAspect="1"/>
          </p:cNvGraphicFramePr>
          <p:nvPr/>
        </p:nvGraphicFramePr>
        <p:xfrm>
          <a:off x="6373813" y="5518150"/>
          <a:ext cx="1704975" cy="1223963"/>
        </p:xfrm>
        <a:graphic>
          <a:graphicData uri="http://schemas.openxmlformats.org/presentationml/2006/ole">
            <mc:AlternateContent xmlns:mc="http://schemas.openxmlformats.org/markup-compatibility/2006">
              <mc:Choice xmlns:v="urn:schemas-microsoft-com:vml" Requires="v">
                <p:oleObj spid="_x0000_s634004" name="Equation" r:id="rId16" imgW="927100" imgH="660400" progId="Equation.DSMT4">
                  <p:embed/>
                </p:oleObj>
              </mc:Choice>
              <mc:Fallback>
                <p:oleObj name="Equation" r:id="rId16" imgW="927100" imgH="660400" progId="Equation.DSMT4">
                  <p:embed/>
                  <p:pic>
                    <p:nvPicPr>
                      <p:cNvPr id="0" name="Picture 1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73813" y="5518150"/>
                        <a:ext cx="1704975" cy="1223963"/>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88879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amond(in)">
                                      <p:cBhvr>
                                        <p:cTn id="13" dur="10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1000" fill="hold"/>
                                        <p:tgtEl>
                                          <p:spTgt spid="15"/>
                                        </p:tgtEl>
                                        <p:attrNameLst>
                                          <p:attrName>ppt_x</p:attrName>
                                        </p:attrNameLst>
                                      </p:cBhvr>
                                      <p:tavLst>
                                        <p:tav tm="0">
                                          <p:val>
                                            <p:strVal val="0-#ppt_w/2"/>
                                          </p:val>
                                        </p:tav>
                                        <p:tav tm="100000">
                                          <p:val>
                                            <p:strVal val="#ppt_x"/>
                                          </p:val>
                                        </p:tav>
                                      </p:tavLst>
                                    </p:anim>
                                    <p:anim calcmode="lin" valueType="num">
                                      <p:cBhvr additive="base">
                                        <p:cTn id="19" dur="10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diamond(in)">
                                      <p:cBhvr>
                                        <p:cTn id="24" dur="20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diamond(in)">
                                      <p:cBhvr>
                                        <p:cTn id="29" dur="10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diamond(in)">
                                      <p:cBhvr>
                                        <p:cTn id="34" dur="10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ntr" presetSubtype="16" fill="hold"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diamond(in)">
                                      <p:cBhvr>
                                        <p:cTn id="39" dur="10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37"/>
                                        </p:tgtEl>
                                        <p:attrNameLst>
                                          <p:attrName>style.visibility</p:attrName>
                                        </p:attrNameLst>
                                      </p:cBhvr>
                                      <p:to>
                                        <p:strVal val="visible"/>
                                      </p:to>
                                    </p:set>
                                    <p:anim calcmode="lin" valueType="num">
                                      <p:cBhvr additive="base">
                                        <p:cTn id="44" dur="1000" fill="hold"/>
                                        <p:tgtEl>
                                          <p:spTgt spid="37"/>
                                        </p:tgtEl>
                                        <p:attrNameLst>
                                          <p:attrName>ppt_x</p:attrName>
                                        </p:attrNameLst>
                                      </p:cBhvr>
                                      <p:tavLst>
                                        <p:tav tm="0">
                                          <p:val>
                                            <p:strVal val="0-#ppt_w/2"/>
                                          </p:val>
                                        </p:tav>
                                        <p:tav tm="100000">
                                          <p:val>
                                            <p:strVal val="#ppt_x"/>
                                          </p:val>
                                        </p:tav>
                                      </p:tavLst>
                                    </p:anim>
                                    <p:anim calcmode="lin" valueType="num">
                                      <p:cBhvr additive="base">
                                        <p:cTn id="45" dur="10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8" presetClass="entr" presetSubtype="16" fill="hold"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diamond(in)">
                                      <p:cBhvr>
                                        <p:cTn id="50" dur="10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8" presetClass="entr" presetSubtype="16" fill="hold" nodeType="click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diamond(in)">
                                      <p:cBhvr>
                                        <p:cTn id="55" dur="1000"/>
                                        <p:tgtEl>
                                          <p:spTgt spid="39"/>
                                        </p:tgtEl>
                                      </p:cBhvr>
                                    </p:animEffect>
                                  </p:childTnLst>
                                </p:cTn>
                              </p:par>
                            </p:childTnLst>
                          </p:cTn>
                        </p:par>
                      </p:childTnLst>
                    </p:cTn>
                  </p:par>
                  <p:par>
                    <p:cTn id="56" fill="hold">
                      <p:stCondLst>
                        <p:cond delay="indefinite"/>
                      </p:stCondLst>
                      <p:childTnLst>
                        <p:par>
                          <p:cTn id="57" fill="hold">
                            <p:stCondLst>
                              <p:cond delay="0"/>
                            </p:stCondLst>
                            <p:childTnLst>
                              <p:par>
                                <p:cTn id="58" presetID="8" presetClass="entr" presetSubtype="16" fill="hold" nodeType="click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diamond(in)">
                                      <p:cBhvr>
                                        <p:cTn id="60"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37"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42"/>
          <p:cNvSpPr txBox="1">
            <a:spLocks noChangeArrowheads="1"/>
          </p:cNvSpPr>
          <p:nvPr/>
        </p:nvSpPr>
        <p:spPr bwMode="auto">
          <a:xfrm>
            <a:off x="18080" y="5373216"/>
            <a:ext cx="9125920" cy="1477328"/>
          </a:xfrm>
          <a:prstGeom prst="rect">
            <a:avLst/>
          </a:prstGeom>
          <a:solidFill>
            <a:schemeClr val="tx1"/>
          </a:solidFill>
          <a:ln w="28575">
            <a:solidFill>
              <a:srgbClr val="0000FF"/>
            </a:solidFill>
            <a:miter lim="800000"/>
            <a:headEnd/>
            <a:tailEnd/>
          </a:ln>
          <a:effectLst/>
        </p:spPr>
        <p:txBody>
          <a:bodyPr wrap="square">
            <a:spAutoFit/>
          </a:bodyPr>
          <a:lstStyle/>
          <a:p>
            <a:pPr>
              <a:spcBef>
                <a:spcPct val="50000"/>
              </a:spcBef>
            </a:pPr>
            <a:r>
              <a:rPr lang="fr-FR" b="1" u="sng" dirty="0">
                <a:solidFill>
                  <a:srgbClr val="FF0000"/>
                </a:solidFill>
              </a:rPr>
              <a:t>Conclusion:</a:t>
            </a:r>
            <a:r>
              <a:rPr lang="fr-FR" dirty="0">
                <a:solidFill>
                  <a:srgbClr val="009900"/>
                </a:solidFill>
              </a:rPr>
              <a:t>  </a:t>
            </a:r>
            <a:r>
              <a:rPr lang="fr-FR" b="1" dirty="0">
                <a:solidFill>
                  <a:srgbClr val="FFFF00"/>
                </a:solidFill>
              </a:rPr>
              <a:t>-</a:t>
            </a:r>
            <a:r>
              <a:rPr lang="fr-FR" dirty="0">
                <a:solidFill>
                  <a:srgbClr val="009900"/>
                </a:solidFill>
              </a:rPr>
              <a:t> </a:t>
            </a:r>
            <a:r>
              <a:rPr lang="fr-FR" b="1" dirty="0">
                <a:solidFill>
                  <a:srgbClr val="FFFF00"/>
                </a:solidFill>
                <a:latin typeface="Times New Roman" pitchFamily="18" charset="0"/>
                <a:cs typeface="Times New Roman" pitchFamily="18" charset="0"/>
              </a:rPr>
              <a:t>Le moteur comp. a flux additif n’est pas conseillé.</a:t>
            </a:r>
          </a:p>
          <a:p>
            <a:pPr>
              <a:spcBef>
                <a:spcPct val="50000"/>
              </a:spcBef>
            </a:pPr>
            <a:r>
              <a:rPr lang="fr-FR" b="1" dirty="0">
                <a:solidFill>
                  <a:srgbClr val="FFFF00"/>
                </a:solidFill>
                <a:latin typeface="Times New Roman" pitchFamily="18" charset="0"/>
                <a:cs typeface="Times New Roman" pitchFamily="18" charset="0"/>
              </a:rPr>
              <a:t>	         </a:t>
            </a:r>
            <a:r>
              <a:rPr lang="fr-FR" b="1" dirty="0">
                <a:solidFill>
                  <a:srgbClr val="FFFF00"/>
                </a:solidFill>
              </a:rPr>
              <a:t>-</a:t>
            </a:r>
            <a:r>
              <a:rPr lang="fr-FR" b="1" dirty="0">
                <a:solidFill>
                  <a:srgbClr val="FFFF00"/>
                </a:solidFill>
                <a:latin typeface="Times New Roman" pitchFamily="18" charset="0"/>
                <a:cs typeface="Times New Roman" pitchFamily="18" charset="0"/>
              </a:rPr>
              <a:t> A flux soustractif, attention à l’emballement.</a:t>
            </a:r>
          </a:p>
          <a:p>
            <a:pPr>
              <a:spcBef>
                <a:spcPct val="50000"/>
              </a:spcBef>
            </a:pPr>
            <a:r>
              <a:rPr lang="fr-FR" b="1" dirty="0">
                <a:solidFill>
                  <a:srgbClr val="FFFF00"/>
                </a:solidFill>
              </a:rPr>
              <a:t>	        -</a:t>
            </a:r>
            <a:r>
              <a:rPr lang="fr-FR" b="1" dirty="0">
                <a:solidFill>
                  <a:srgbClr val="FFFF00"/>
                </a:solidFill>
                <a:latin typeface="Times New Roman" pitchFamily="18" charset="0"/>
                <a:cs typeface="Times New Roman" pitchFamily="18" charset="0"/>
              </a:rPr>
              <a:t> Pour une charge donnée, le moteur comp. a flux soustractif peut avoir une 	          vitesse constante. </a:t>
            </a:r>
          </a:p>
        </p:txBody>
      </p:sp>
      <p:sp>
        <p:nvSpPr>
          <p:cNvPr id="7" name="Text Box 12"/>
          <p:cNvSpPr txBox="1">
            <a:spLocks noChangeArrowheads="1"/>
          </p:cNvSpPr>
          <p:nvPr/>
        </p:nvSpPr>
        <p:spPr bwMode="auto">
          <a:xfrm>
            <a:off x="6326040" y="1856618"/>
            <a:ext cx="1198288" cy="369332"/>
          </a:xfrm>
          <a:prstGeom prst="rect">
            <a:avLst/>
          </a:prstGeom>
          <a:noFill/>
          <a:ln w="9525">
            <a:noFill/>
            <a:miter lim="800000"/>
            <a:headEnd/>
            <a:tailEnd/>
          </a:ln>
          <a:effectLst/>
        </p:spPr>
        <p:txBody>
          <a:bodyPr wrap="square">
            <a:spAutoFit/>
          </a:bodyPr>
          <a:lstStyle/>
          <a:p>
            <a:pPr>
              <a:spcBef>
                <a:spcPct val="50000"/>
              </a:spcBef>
            </a:pPr>
            <a:r>
              <a:rPr lang="fr-FR" b="1" i="1" dirty="0">
                <a:latin typeface="Times New Roman" pitchFamily="18" charset="0"/>
                <a:cs typeface="Times New Roman" pitchFamily="18" charset="0"/>
              </a:rPr>
              <a:t>M. shunt</a:t>
            </a:r>
            <a:endParaRPr lang="el-GR" b="1" i="1" dirty="0">
              <a:latin typeface="Times New Roman" pitchFamily="18" charset="0"/>
              <a:cs typeface="Times New Roman" pitchFamily="18" charset="0"/>
            </a:endParaRPr>
          </a:p>
        </p:txBody>
      </p:sp>
      <p:sp>
        <p:nvSpPr>
          <p:cNvPr id="11" name="Line 6"/>
          <p:cNvSpPr>
            <a:spLocks noChangeShapeType="1"/>
          </p:cNvSpPr>
          <p:nvPr/>
        </p:nvSpPr>
        <p:spPr bwMode="auto">
          <a:xfrm>
            <a:off x="2656324" y="1248789"/>
            <a:ext cx="3427841" cy="808996"/>
          </a:xfrm>
          <a:prstGeom prst="line">
            <a:avLst/>
          </a:prstGeom>
          <a:noFill/>
          <a:ln w="38100">
            <a:solidFill>
              <a:schemeClr val="tx1"/>
            </a:solidFill>
            <a:round/>
            <a:headEnd type="none" w="med" len="med"/>
            <a:tailEnd type="none" w="med" len="med"/>
          </a:ln>
          <a:effectLst/>
        </p:spPr>
        <p:txBody>
          <a:bodyPr/>
          <a:lstStyle/>
          <a:p>
            <a:endParaRPr lang="fr-FR" b="1" i="1">
              <a:latin typeface="Times New Roman" pitchFamily="18" charset="0"/>
              <a:cs typeface="Times New Roman" pitchFamily="18" charset="0"/>
            </a:endParaRPr>
          </a:p>
        </p:txBody>
      </p:sp>
      <p:sp>
        <p:nvSpPr>
          <p:cNvPr id="20" name="Line 6"/>
          <p:cNvSpPr>
            <a:spLocks noChangeShapeType="1"/>
          </p:cNvSpPr>
          <p:nvPr/>
        </p:nvSpPr>
        <p:spPr bwMode="auto">
          <a:xfrm flipH="1">
            <a:off x="5652120" y="68945"/>
            <a:ext cx="0" cy="5148000"/>
          </a:xfrm>
          <a:prstGeom prst="line">
            <a:avLst/>
          </a:prstGeom>
          <a:noFill/>
          <a:ln w="19050">
            <a:solidFill>
              <a:schemeClr val="tx1"/>
            </a:solidFill>
            <a:prstDash val="lgDashDot"/>
            <a:round/>
            <a:headEnd type="none" w="med" len="med"/>
            <a:tailEnd type="none" w="med" len="med"/>
          </a:ln>
          <a:effectLst/>
        </p:spPr>
        <p:txBody>
          <a:bodyPr/>
          <a:lstStyle/>
          <a:p>
            <a:endParaRPr lang="fr-FR" b="1" i="1">
              <a:latin typeface="Times New Roman" pitchFamily="18" charset="0"/>
              <a:cs typeface="Times New Roman" pitchFamily="18" charset="0"/>
            </a:endParaRPr>
          </a:p>
        </p:txBody>
      </p:sp>
      <p:sp>
        <p:nvSpPr>
          <p:cNvPr id="21" name="Text Box 8"/>
          <p:cNvSpPr txBox="1">
            <a:spLocks noChangeArrowheads="1"/>
          </p:cNvSpPr>
          <p:nvPr/>
        </p:nvSpPr>
        <p:spPr bwMode="auto">
          <a:xfrm>
            <a:off x="5214942" y="3571876"/>
            <a:ext cx="866735" cy="477054"/>
          </a:xfrm>
          <a:prstGeom prst="rect">
            <a:avLst/>
          </a:prstGeom>
          <a:noFill/>
          <a:ln w="9525">
            <a:noFill/>
            <a:miter lim="800000"/>
            <a:headEnd/>
            <a:tailEnd/>
          </a:ln>
          <a:effectLst/>
        </p:spPr>
        <p:txBody>
          <a:bodyPr>
            <a:spAutoFit/>
          </a:bodyPr>
          <a:lstStyle/>
          <a:p>
            <a:pPr>
              <a:spcBef>
                <a:spcPct val="50000"/>
              </a:spcBef>
            </a:pPr>
            <a:r>
              <a:rPr lang="fr-FR" sz="2500" b="1" i="1" dirty="0">
                <a:latin typeface="Times New Roman" pitchFamily="18" charset="0"/>
                <a:cs typeface="Times New Roman" pitchFamily="18" charset="0"/>
              </a:rPr>
              <a:t>I</a:t>
            </a:r>
            <a:r>
              <a:rPr lang="fr-FR" sz="2500" b="1" i="1" baseline="-25000" dirty="0">
                <a:latin typeface="Times New Roman" pitchFamily="18" charset="0"/>
                <a:cs typeface="Times New Roman" pitchFamily="18" charset="0"/>
              </a:rPr>
              <a:t>1</a:t>
            </a:r>
          </a:p>
        </p:txBody>
      </p:sp>
      <p:grpSp>
        <p:nvGrpSpPr>
          <p:cNvPr id="2" name="Groupe 25"/>
          <p:cNvGrpSpPr/>
          <p:nvPr/>
        </p:nvGrpSpPr>
        <p:grpSpPr>
          <a:xfrm>
            <a:off x="1691680" y="329593"/>
            <a:ext cx="5907290" cy="4975710"/>
            <a:chOff x="2051721" y="260648"/>
            <a:chExt cx="5907290" cy="4975710"/>
          </a:xfrm>
        </p:grpSpPr>
        <p:sp>
          <p:nvSpPr>
            <p:cNvPr id="3" name="Line 5"/>
            <p:cNvSpPr>
              <a:spLocks noChangeShapeType="1"/>
            </p:cNvSpPr>
            <p:nvPr/>
          </p:nvSpPr>
          <p:spPr bwMode="auto">
            <a:xfrm>
              <a:off x="2672380" y="772358"/>
              <a:ext cx="0" cy="4464000"/>
            </a:xfrm>
            <a:prstGeom prst="line">
              <a:avLst/>
            </a:prstGeom>
            <a:noFill/>
            <a:ln w="9525">
              <a:solidFill>
                <a:schemeClr val="tx1"/>
              </a:solidFill>
              <a:round/>
              <a:headEnd type="triangle" w="med" len="med"/>
              <a:tailEnd/>
            </a:ln>
            <a:effectLst/>
          </p:spPr>
          <p:txBody>
            <a:bodyPr/>
            <a:lstStyle/>
            <a:p>
              <a:endParaRPr lang="fr-FR" b="1" i="1">
                <a:latin typeface="Times New Roman" pitchFamily="18" charset="0"/>
                <a:cs typeface="Times New Roman" pitchFamily="18" charset="0"/>
              </a:endParaRPr>
            </a:p>
          </p:txBody>
        </p:sp>
        <p:sp>
          <p:nvSpPr>
            <p:cNvPr id="4" name="Line 6"/>
            <p:cNvSpPr>
              <a:spLocks noChangeShapeType="1"/>
            </p:cNvSpPr>
            <p:nvPr/>
          </p:nvSpPr>
          <p:spPr bwMode="auto">
            <a:xfrm>
              <a:off x="2561219" y="3501009"/>
              <a:ext cx="4536001" cy="0"/>
            </a:xfrm>
            <a:prstGeom prst="line">
              <a:avLst/>
            </a:prstGeom>
            <a:noFill/>
            <a:ln w="9525">
              <a:solidFill>
                <a:schemeClr val="tx1"/>
              </a:solidFill>
              <a:round/>
              <a:headEnd/>
              <a:tailEnd type="triangle" w="med" len="med"/>
            </a:ln>
            <a:effectLst/>
          </p:spPr>
          <p:txBody>
            <a:bodyPr/>
            <a:lstStyle/>
            <a:p>
              <a:endParaRPr lang="fr-FR" b="1" i="1">
                <a:latin typeface="Times New Roman" pitchFamily="18" charset="0"/>
                <a:cs typeface="Times New Roman" pitchFamily="18" charset="0"/>
              </a:endParaRPr>
            </a:p>
          </p:txBody>
        </p:sp>
        <p:sp>
          <p:nvSpPr>
            <p:cNvPr id="5" name="Text Box 7"/>
            <p:cNvSpPr txBox="1">
              <a:spLocks noChangeArrowheads="1"/>
            </p:cNvSpPr>
            <p:nvPr/>
          </p:nvSpPr>
          <p:spPr bwMode="auto">
            <a:xfrm>
              <a:off x="2555776" y="260648"/>
              <a:ext cx="743696" cy="477054"/>
            </a:xfrm>
            <a:prstGeom prst="rect">
              <a:avLst/>
            </a:prstGeom>
            <a:noFill/>
            <a:ln w="9525">
              <a:noFill/>
              <a:miter lim="800000"/>
              <a:headEnd/>
              <a:tailEnd/>
            </a:ln>
            <a:effectLst/>
          </p:spPr>
          <p:txBody>
            <a:bodyPr>
              <a:spAutoFit/>
            </a:bodyPr>
            <a:lstStyle/>
            <a:p>
              <a:pPr>
                <a:spcBef>
                  <a:spcPct val="50000"/>
                </a:spcBef>
              </a:pPr>
              <a:r>
                <a:rPr lang="fr-FR" sz="2500" b="1" i="1" dirty="0">
                  <a:latin typeface="Times New Roman" pitchFamily="18" charset="0"/>
                  <a:cs typeface="Times New Roman" pitchFamily="18" charset="0"/>
                </a:rPr>
                <a:t>n</a:t>
              </a:r>
              <a:endParaRPr lang="el-GR" sz="2500" b="1" i="1" dirty="0">
                <a:latin typeface="Times New Roman" pitchFamily="18" charset="0"/>
                <a:cs typeface="Times New Roman" pitchFamily="18" charset="0"/>
              </a:endParaRPr>
            </a:p>
          </p:txBody>
        </p:sp>
        <p:sp>
          <p:nvSpPr>
            <p:cNvPr id="6" name="Text Box 8"/>
            <p:cNvSpPr txBox="1">
              <a:spLocks noChangeArrowheads="1"/>
            </p:cNvSpPr>
            <p:nvPr/>
          </p:nvSpPr>
          <p:spPr bwMode="auto">
            <a:xfrm>
              <a:off x="7092276" y="3244039"/>
              <a:ext cx="866735" cy="477054"/>
            </a:xfrm>
            <a:prstGeom prst="rect">
              <a:avLst/>
            </a:prstGeom>
            <a:noFill/>
            <a:ln w="9525">
              <a:noFill/>
              <a:miter lim="800000"/>
              <a:headEnd/>
              <a:tailEnd/>
            </a:ln>
            <a:effectLst/>
          </p:spPr>
          <p:txBody>
            <a:bodyPr>
              <a:spAutoFit/>
            </a:bodyPr>
            <a:lstStyle/>
            <a:p>
              <a:pPr>
                <a:spcBef>
                  <a:spcPct val="50000"/>
                </a:spcBef>
              </a:pPr>
              <a:r>
                <a:rPr lang="fr-FR" sz="2500" b="1" i="1" dirty="0">
                  <a:latin typeface="Times New Roman" pitchFamily="18" charset="0"/>
                  <a:cs typeface="Times New Roman" pitchFamily="18" charset="0"/>
                </a:rPr>
                <a:t>I</a:t>
              </a:r>
            </a:p>
          </p:txBody>
        </p:sp>
        <p:sp>
          <p:nvSpPr>
            <p:cNvPr id="10" name="Text Box 21"/>
            <p:cNvSpPr txBox="1">
              <a:spLocks noChangeArrowheads="1"/>
            </p:cNvSpPr>
            <p:nvPr/>
          </p:nvSpPr>
          <p:spPr bwMode="auto">
            <a:xfrm>
              <a:off x="2051721" y="980728"/>
              <a:ext cx="1115545" cy="477054"/>
            </a:xfrm>
            <a:prstGeom prst="rect">
              <a:avLst/>
            </a:prstGeom>
            <a:noFill/>
            <a:ln w="9525">
              <a:noFill/>
              <a:miter lim="800000"/>
              <a:headEnd/>
              <a:tailEnd/>
            </a:ln>
            <a:effectLst/>
          </p:spPr>
          <p:txBody>
            <a:bodyPr>
              <a:spAutoFit/>
            </a:bodyPr>
            <a:lstStyle/>
            <a:p>
              <a:pPr>
                <a:spcBef>
                  <a:spcPct val="50000"/>
                </a:spcBef>
              </a:pPr>
              <a:r>
                <a:rPr lang="fr-FR" sz="2500" b="1" i="1" dirty="0">
                  <a:latin typeface="Times New Roman" pitchFamily="18" charset="0"/>
                  <a:cs typeface="Times New Roman" pitchFamily="18" charset="0"/>
                </a:rPr>
                <a:t>n</a:t>
              </a:r>
              <a:r>
                <a:rPr lang="fr-FR" sz="2500" b="1" i="1" baseline="-25000" dirty="0">
                  <a:latin typeface="Times New Roman" pitchFamily="18" charset="0"/>
                  <a:cs typeface="Times New Roman" pitchFamily="18" charset="0"/>
                </a:rPr>
                <a:t>0</a:t>
              </a:r>
              <a:endParaRPr lang="el-GR" sz="2500" b="1" i="1" dirty="0">
                <a:latin typeface="Times New Roman" pitchFamily="18" charset="0"/>
                <a:cs typeface="Times New Roman" pitchFamily="18" charset="0"/>
              </a:endParaRPr>
            </a:p>
          </p:txBody>
        </p:sp>
        <p:sp>
          <p:nvSpPr>
            <p:cNvPr id="23" name="Line 6"/>
            <p:cNvSpPr>
              <a:spLocks noChangeShapeType="1"/>
            </p:cNvSpPr>
            <p:nvPr/>
          </p:nvSpPr>
          <p:spPr bwMode="auto">
            <a:xfrm>
              <a:off x="2591872" y="1169456"/>
              <a:ext cx="179999" cy="0"/>
            </a:xfrm>
            <a:prstGeom prst="line">
              <a:avLst/>
            </a:prstGeom>
            <a:noFill/>
            <a:ln w="28575">
              <a:solidFill>
                <a:schemeClr val="tx1"/>
              </a:solidFill>
              <a:round/>
              <a:headEnd type="none" w="med" len="med"/>
              <a:tailEnd type="none" w="med" len="med"/>
            </a:ln>
            <a:effectLst/>
          </p:spPr>
          <p:txBody>
            <a:bodyPr/>
            <a:lstStyle/>
            <a:p>
              <a:endParaRPr lang="fr-FR" b="1" i="1">
                <a:latin typeface="Times New Roman" pitchFamily="18" charset="0"/>
                <a:cs typeface="Times New Roman" pitchFamily="18" charset="0"/>
              </a:endParaRPr>
            </a:p>
          </p:txBody>
        </p:sp>
        <p:sp>
          <p:nvSpPr>
            <p:cNvPr id="31" name="Line 6"/>
            <p:cNvSpPr>
              <a:spLocks noChangeShapeType="1"/>
            </p:cNvSpPr>
            <p:nvPr/>
          </p:nvSpPr>
          <p:spPr bwMode="auto">
            <a:xfrm rot="5400000">
              <a:off x="2928890" y="3507590"/>
              <a:ext cx="179999" cy="0"/>
            </a:xfrm>
            <a:prstGeom prst="line">
              <a:avLst/>
            </a:prstGeom>
            <a:noFill/>
            <a:ln w="28575">
              <a:solidFill>
                <a:schemeClr val="tx1"/>
              </a:solidFill>
              <a:round/>
              <a:headEnd type="none" w="med" len="med"/>
              <a:tailEnd type="none" w="med" len="med"/>
            </a:ln>
            <a:effectLst/>
          </p:spPr>
          <p:txBody>
            <a:bodyPr/>
            <a:lstStyle/>
            <a:p>
              <a:endParaRPr lang="fr-FR" b="1" i="1">
                <a:latin typeface="Times New Roman" pitchFamily="18" charset="0"/>
                <a:cs typeface="Times New Roman" pitchFamily="18" charset="0"/>
              </a:endParaRPr>
            </a:p>
          </p:txBody>
        </p:sp>
      </p:grpSp>
      <p:sp>
        <p:nvSpPr>
          <p:cNvPr id="24" name="Text Box 14"/>
          <p:cNvSpPr txBox="1">
            <a:spLocks noChangeArrowheads="1"/>
          </p:cNvSpPr>
          <p:nvPr/>
        </p:nvSpPr>
        <p:spPr bwMode="auto">
          <a:xfrm>
            <a:off x="6372200" y="257585"/>
            <a:ext cx="2664296" cy="369332"/>
          </a:xfrm>
          <a:prstGeom prst="rect">
            <a:avLst/>
          </a:prstGeom>
          <a:noFill/>
          <a:ln w="9525">
            <a:noFill/>
            <a:miter lim="800000"/>
            <a:headEnd/>
            <a:tailEnd/>
          </a:ln>
          <a:effectLst/>
        </p:spPr>
        <p:txBody>
          <a:bodyPr wrap="square">
            <a:spAutoFit/>
          </a:bodyPr>
          <a:lstStyle/>
          <a:p>
            <a:pPr>
              <a:spcBef>
                <a:spcPct val="50000"/>
              </a:spcBef>
            </a:pPr>
            <a:r>
              <a:rPr lang="fr-FR" b="1" i="1" dirty="0">
                <a:solidFill>
                  <a:srgbClr val="0000FF"/>
                </a:solidFill>
                <a:latin typeface="Times New Roman" pitchFamily="18" charset="0"/>
                <a:cs typeface="Times New Roman" pitchFamily="18" charset="0"/>
              </a:rPr>
              <a:t>M. comp. à flux soust.</a:t>
            </a:r>
            <a:endParaRPr lang="el-GR" b="1" i="1" dirty="0">
              <a:solidFill>
                <a:srgbClr val="0000FF"/>
              </a:solidFill>
              <a:latin typeface="Times New Roman" pitchFamily="18" charset="0"/>
              <a:cs typeface="Times New Roman" pitchFamily="18" charset="0"/>
            </a:endParaRPr>
          </a:p>
        </p:txBody>
      </p:sp>
      <p:sp>
        <p:nvSpPr>
          <p:cNvPr id="19" name="Forme libre 18"/>
          <p:cNvSpPr/>
          <p:nvPr/>
        </p:nvSpPr>
        <p:spPr>
          <a:xfrm>
            <a:off x="2659384" y="8620"/>
            <a:ext cx="2949575" cy="1733550"/>
          </a:xfrm>
          <a:custGeom>
            <a:avLst/>
            <a:gdLst>
              <a:gd name="connsiteX0" fmla="*/ 0 w 2949575"/>
              <a:gd name="connsiteY0" fmla="*/ 1250950 h 1733550"/>
              <a:gd name="connsiteX1" fmla="*/ 1114425 w 2949575"/>
              <a:gd name="connsiteY1" fmla="*/ 1298575 h 1733550"/>
              <a:gd name="connsiteX2" fmla="*/ 2324100 w 2949575"/>
              <a:gd name="connsiteY2" fmla="*/ 1555750 h 1733550"/>
              <a:gd name="connsiteX3" fmla="*/ 2857500 w 2949575"/>
              <a:gd name="connsiteY3" fmla="*/ 231775 h 1733550"/>
              <a:gd name="connsiteX4" fmla="*/ 2876550 w 2949575"/>
              <a:gd name="connsiteY4" fmla="*/ 165100 h 1733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575" h="1733550">
                <a:moveTo>
                  <a:pt x="0" y="1250950"/>
                </a:moveTo>
                <a:cubicBezTo>
                  <a:pt x="363537" y="1249362"/>
                  <a:pt x="727075" y="1247775"/>
                  <a:pt x="1114425" y="1298575"/>
                </a:cubicBezTo>
                <a:cubicBezTo>
                  <a:pt x="1501775" y="1349375"/>
                  <a:pt x="2033588" y="1733550"/>
                  <a:pt x="2324100" y="1555750"/>
                </a:cubicBezTo>
                <a:cubicBezTo>
                  <a:pt x="2614612" y="1377950"/>
                  <a:pt x="2765425" y="463550"/>
                  <a:pt x="2857500" y="231775"/>
                </a:cubicBezTo>
                <a:cubicBezTo>
                  <a:pt x="2949575" y="0"/>
                  <a:pt x="2913062" y="82550"/>
                  <a:pt x="2876550" y="165100"/>
                </a:cubicBezTo>
              </a:path>
            </a:pathLst>
          </a:cu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2" name="Arc 21"/>
          <p:cNvSpPr/>
          <p:nvPr/>
        </p:nvSpPr>
        <p:spPr>
          <a:xfrm rot="16200000">
            <a:off x="5652121" y="3717033"/>
            <a:ext cx="3492388" cy="3348372"/>
          </a:xfrm>
          <a:prstGeom prst="arc">
            <a:avLst>
              <a:gd name="adj1" fmla="val 16858975"/>
              <a:gd name="adj2" fmla="val 20164975"/>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7" name="Line 6"/>
          <p:cNvSpPr>
            <a:spLocks noChangeShapeType="1"/>
          </p:cNvSpPr>
          <p:nvPr/>
        </p:nvSpPr>
        <p:spPr bwMode="auto">
          <a:xfrm>
            <a:off x="2672495" y="1265697"/>
            <a:ext cx="3483680" cy="1584176"/>
          </a:xfrm>
          <a:prstGeom prst="line">
            <a:avLst/>
          </a:prstGeom>
          <a:noFill/>
          <a:ln w="38100">
            <a:solidFill>
              <a:srgbClr val="FF0000"/>
            </a:solidFill>
            <a:round/>
            <a:headEnd type="none" w="med" len="med"/>
            <a:tailEnd type="none" w="med" len="med"/>
          </a:ln>
          <a:effectLst/>
        </p:spPr>
        <p:txBody>
          <a:bodyPr/>
          <a:lstStyle/>
          <a:p>
            <a:endParaRPr lang="fr-FR" b="1" i="1">
              <a:latin typeface="Times New Roman" pitchFamily="18" charset="0"/>
              <a:cs typeface="Times New Roman" pitchFamily="18" charset="0"/>
            </a:endParaRPr>
          </a:p>
        </p:txBody>
      </p:sp>
      <p:sp>
        <p:nvSpPr>
          <p:cNvPr id="28" name="Text Box 12"/>
          <p:cNvSpPr txBox="1">
            <a:spLocks noChangeArrowheads="1"/>
          </p:cNvSpPr>
          <p:nvPr/>
        </p:nvSpPr>
        <p:spPr bwMode="auto">
          <a:xfrm>
            <a:off x="6259247" y="2650887"/>
            <a:ext cx="2232248" cy="369332"/>
          </a:xfrm>
          <a:prstGeom prst="rect">
            <a:avLst/>
          </a:prstGeom>
          <a:noFill/>
          <a:ln w="9525">
            <a:noFill/>
            <a:miter lim="800000"/>
            <a:headEnd/>
            <a:tailEnd/>
          </a:ln>
          <a:effectLst/>
        </p:spPr>
        <p:txBody>
          <a:bodyPr wrap="square">
            <a:spAutoFit/>
          </a:bodyPr>
          <a:lstStyle/>
          <a:p>
            <a:pPr>
              <a:spcBef>
                <a:spcPct val="50000"/>
              </a:spcBef>
            </a:pPr>
            <a:r>
              <a:rPr lang="fr-FR" b="1" i="1" dirty="0">
                <a:solidFill>
                  <a:srgbClr val="FF0000"/>
                </a:solidFill>
                <a:latin typeface="Times New Roman" pitchFamily="18" charset="0"/>
                <a:cs typeface="Times New Roman" pitchFamily="18" charset="0"/>
              </a:rPr>
              <a:t>M. comp. à flux add.</a:t>
            </a:r>
            <a:endParaRPr lang="el-GR" b="1" i="1" dirty="0">
              <a:solidFill>
                <a:srgbClr val="FF0000"/>
              </a:solidFill>
              <a:latin typeface="Times New Roman" pitchFamily="18" charset="0"/>
              <a:cs typeface="Times New Roman" pitchFamily="18" charset="0"/>
            </a:endParaRPr>
          </a:p>
        </p:txBody>
      </p:sp>
      <p:sp>
        <p:nvSpPr>
          <p:cNvPr id="30" name="Text Box 8"/>
          <p:cNvSpPr txBox="1">
            <a:spLocks noChangeArrowheads="1"/>
          </p:cNvSpPr>
          <p:nvPr/>
        </p:nvSpPr>
        <p:spPr bwMode="auto">
          <a:xfrm>
            <a:off x="2411760" y="3676121"/>
            <a:ext cx="866735" cy="477054"/>
          </a:xfrm>
          <a:prstGeom prst="rect">
            <a:avLst/>
          </a:prstGeom>
          <a:noFill/>
          <a:ln w="9525">
            <a:noFill/>
            <a:miter lim="800000"/>
            <a:headEnd/>
            <a:tailEnd/>
          </a:ln>
          <a:effectLst/>
        </p:spPr>
        <p:txBody>
          <a:bodyPr>
            <a:spAutoFit/>
          </a:bodyPr>
          <a:lstStyle/>
          <a:p>
            <a:pPr>
              <a:spcBef>
                <a:spcPct val="50000"/>
              </a:spcBef>
            </a:pPr>
            <a:r>
              <a:rPr lang="fr-FR" sz="2500" b="1" i="1" dirty="0">
                <a:latin typeface="Times New Roman" pitchFamily="18" charset="0"/>
                <a:cs typeface="Times New Roman" pitchFamily="18" charset="0"/>
              </a:rPr>
              <a:t>I</a:t>
            </a:r>
            <a:r>
              <a:rPr lang="fr-FR" sz="2500" b="1" i="1" baseline="-25000" dirty="0">
                <a:latin typeface="Times New Roman" pitchFamily="18" charset="0"/>
                <a:cs typeface="Times New Roman" pitchFamily="18" charset="0"/>
              </a:rPr>
              <a:t>0</a:t>
            </a:r>
          </a:p>
        </p:txBody>
      </p:sp>
      <p:sp>
        <p:nvSpPr>
          <p:cNvPr id="25" name="Line 6"/>
          <p:cNvSpPr>
            <a:spLocks noChangeShapeType="1"/>
          </p:cNvSpPr>
          <p:nvPr/>
        </p:nvSpPr>
        <p:spPr bwMode="auto">
          <a:xfrm flipH="1">
            <a:off x="2657804" y="1285860"/>
            <a:ext cx="0" cy="2124000"/>
          </a:xfrm>
          <a:prstGeom prst="line">
            <a:avLst/>
          </a:prstGeom>
          <a:noFill/>
          <a:ln w="19050">
            <a:solidFill>
              <a:schemeClr val="tx1"/>
            </a:solidFill>
            <a:prstDash val="dash"/>
            <a:round/>
            <a:headEnd type="none" w="med" len="med"/>
            <a:tailEnd type="none" w="med" len="med"/>
          </a:ln>
          <a:effectLst/>
        </p:spPr>
        <p:txBody>
          <a:bodyPr/>
          <a:lstStyle/>
          <a:p>
            <a:endParaRPr lang="fr-FR" b="1" i="1">
              <a:latin typeface="Times New Roman" pitchFamily="18" charset="0"/>
              <a:cs typeface="Times New Roman" pitchFamily="18" charset="0"/>
            </a:endParaRPr>
          </a:p>
        </p:txBody>
      </p:sp>
      <p:sp>
        <p:nvSpPr>
          <p:cNvPr id="26" name="Line 6"/>
          <p:cNvSpPr>
            <a:spLocks noChangeShapeType="1"/>
          </p:cNvSpPr>
          <p:nvPr/>
        </p:nvSpPr>
        <p:spPr bwMode="auto">
          <a:xfrm>
            <a:off x="2463174" y="1236367"/>
            <a:ext cx="180000" cy="0"/>
          </a:xfrm>
          <a:prstGeom prst="line">
            <a:avLst/>
          </a:prstGeom>
          <a:noFill/>
          <a:ln w="19050">
            <a:solidFill>
              <a:schemeClr val="tx1"/>
            </a:solidFill>
            <a:prstDash val="dash"/>
            <a:round/>
            <a:headEnd type="none" w="med" len="med"/>
            <a:tailEnd type="none" w="med" len="med"/>
          </a:ln>
          <a:effectLst/>
        </p:spPr>
        <p:txBody>
          <a:bodyPr/>
          <a:lstStyle/>
          <a:p>
            <a:endParaRPr lang="fr-FR" b="1" i="1">
              <a:latin typeface="Times New Roman" pitchFamily="18" charset="0"/>
              <a:cs typeface="Times New Roman" pitchFamily="18" charset="0"/>
            </a:endParaRPr>
          </a:p>
        </p:txBody>
      </p:sp>
      <p:sp>
        <p:nvSpPr>
          <p:cNvPr id="29" name="Text Box 12"/>
          <p:cNvSpPr txBox="1">
            <a:spLocks noChangeArrowheads="1"/>
          </p:cNvSpPr>
          <p:nvPr/>
        </p:nvSpPr>
        <p:spPr bwMode="auto">
          <a:xfrm>
            <a:off x="2857488" y="857232"/>
            <a:ext cx="500066" cy="369332"/>
          </a:xfrm>
          <a:prstGeom prst="rect">
            <a:avLst/>
          </a:prstGeom>
          <a:noFill/>
          <a:ln w="9525">
            <a:noFill/>
            <a:miter lim="800000"/>
            <a:headEnd/>
            <a:tailEnd/>
          </a:ln>
          <a:effectLst/>
        </p:spPr>
        <p:txBody>
          <a:bodyPr wrap="square">
            <a:spAutoFit/>
          </a:bodyPr>
          <a:lstStyle/>
          <a:p>
            <a:pPr>
              <a:spcBef>
                <a:spcPct val="50000"/>
              </a:spcBef>
            </a:pPr>
            <a:r>
              <a:rPr lang="fr-FR" b="1" i="1" dirty="0">
                <a:solidFill>
                  <a:srgbClr val="0000FF"/>
                </a:solidFill>
                <a:latin typeface="Times New Roman" pitchFamily="18" charset="0"/>
                <a:cs typeface="Times New Roman" pitchFamily="18" charset="0"/>
              </a:rPr>
              <a:t>(1)</a:t>
            </a:r>
            <a:endParaRPr lang="el-GR" b="1" i="1" dirty="0">
              <a:solidFill>
                <a:srgbClr val="0000FF"/>
              </a:solidFill>
              <a:latin typeface="Times New Roman" pitchFamily="18" charset="0"/>
              <a:cs typeface="Times New Roman" pitchFamily="18" charset="0"/>
            </a:endParaRPr>
          </a:p>
        </p:txBody>
      </p:sp>
      <p:sp>
        <p:nvSpPr>
          <p:cNvPr id="32" name="Text Box 12"/>
          <p:cNvSpPr txBox="1">
            <a:spLocks noChangeArrowheads="1"/>
          </p:cNvSpPr>
          <p:nvPr/>
        </p:nvSpPr>
        <p:spPr bwMode="auto">
          <a:xfrm>
            <a:off x="4286248" y="1133957"/>
            <a:ext cx="500066" cy="369332"/>
          </a:xfrm>
          <a:prstGeom prst="rect">
            <a:avLst/>
          </a:prstGeom>
          <a:noFill/>
          <a:ln w="9525">
            <a:noFill/>
            <a:miter lim="800000"/>
            <a:headEnd/>
            <a:tailEnd/>
          </a:ln>
          <a:effectLst/>
        </p:spPr>
        <p:txBody>
          <a:bodyPr wrap="square">
            <a:spAutoFit/>
          </a:bodyPr>
          <a:lstStyle/>
          <a:p>
            <a:pPr>
              <a:spcBef>
                <a:spcPct val="50000"/>
              </a:spcBef>
            </a:pPr>
            <a:r>
              <a:rPr lang="fr-FR" b="1" i="1" dirty="0">
                <a:solidFill>
                  <a:srgbClr val="0000FF"/>
                </a:solidFill>
                <a:latin typeface="Times New Roman" pitchFamily="18" charset="0"/>
                <a:cs typeface="Times New Roman" pitchFamily="18" charset="0"/>
              </a:rPr>
              <a:t>(2)</a:t>
            </a:r>
            <a:endParaRPr lang="el-GR" b="1" i="1" dirty="0">
              <a:solidFill>
                <a:srgbClr val="0000FF"/>
              </a:solidFill>
              <a:latin typeface="Times New Roman" pitchFamily="18" charset="0"/>
              <a:cs typeface="Times New Roman" pitchFamily="18" charset="0"/>
            </a:endParaRPr>
          </a:p>
        </p:txBody>
      </p:sp>
      <p:sp>
        <p:nvSpPr>
          <p:cNvPr id="33" name="Text Box 12"/>
          <p:cNvSpPr txBox="1">
            <a:spLocks noChangeArrowheads="1"/>
          </p:cNvSpPr>
          <p:nvPr/>
        </p:nvSpPr>
        <p:spPr bwMode="auto">
          <a:xfrm>
            <a:off x="5072066" y="142852"/>
            <a:ext cx="500066" cy="369332"/>
          </a:xfrm>
          <a:prstGeom prst="rect">
            <a:avLst/>
          </a:prstGeom>
          <a:noFill/>
          <a:ln w="9525">
            <a:noFill/>
            <a:miter lim="800000"/>
            <a:headEnd/>
            <a:tailEnd/>
          </a:ln>
          <a:effectLst/>
        </p:spPr>
        <p:txBody>
          <a:bodyPr wrap="square">
            <a:spAutoFit/>
          </a:bodyPr>
          <a:lstStyle/>
          <a:p>
            <a:pPr>
              <a:spcBef>
                <a:spcPct val="50000"/>
              </a:spcBef>
            </a:pPr>
            <a:r>
              <a:rPr lang="fr-FR" b="1" i="1" dirty="0">
                <a:solidFill>
                  <a:srgbClr val="0000FF"/>
                </a:solidFill>
                <a:latin typeface="Times New Roman" pitchFamily="18" charset="0"/>
                <a:cs typeface="Times New Roman" pitchFamily="18" charset="0"/>
              </a:rPr>
              <a:t>(3)</a:t>
            </a:r>
            <a:endParaRPr lang="el-GR" b="1" i="1" dirty="0">
              <a:solidFill>
                <a:srgbClr val="0000FF"/>
              </a:solidFill>
              <a:latin typeface="Times New Roman" pitchFamily="18" charset="0"/>
              <a:cs typeface="Times New Roman" pitchFamily="18" charset="0"/>
            </a:endParaRPr>
          </a:p>
        </p:txBody>
      </p:sp>
      <p:sp>
        <p:nvSpPr>
          <p:cNvPr id="34" name="Text Box 12"/>
          <p:cNvSpPr txBox="1">
            <a:spLocks noChangeArrowheads="1"/>
          </p:cNvSpPr>
          <p:nvPr/>
        </p:nvSpPr>
        <p:spPr bwMode="auto">
          <a:xfrm>
            <a:off x="6143636" y="4214818"/>
            <a:ext cx="500066" cy="369332"/>
          </a:xfrm>
          <a:prstGeom prst="rect">
            <a:avLst/>
          </a:prstGeom>
          <a:noFill/>
          <a:ln w="9525">
            <a:noFill/>
            <a:miter lim="800000"/>
            <a:headEnd/>
            <a:tailEnd/>
          </a:ln>
          <a:effectLst/>
        </p:spPr>
        <p:txBody>
          <a:bodyPr wrap="square">
            <a:spAutoFit/>
          </a:bodyPr>
          <a:lstStyle/>
          <a:p>
            <a:pPr>
              <a:spcBef>
                <a:spcPct val="50000"/>
              </a:spcBef>
            </a:pPr>
            <a:r>
              <a:rPr lang="fr-FR" b="1" i="1" dirty="0">
                <a:solidFill>
                  <a:srgbClr val="0000FF"/>
                </a:solidFill>
                <a:latin typeface="Times New Roman" pitchFamily="18" charset="0"/>
                <a:cs typeface="Times New Roman" pitchFamily="18" charset="0"/>
              </a:rPr>
              <a:t>(4)</a:t>
            </a:r>
            <a:endParaRPr lang="el-GR" b="1" i="1"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266666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amond(out)">
                                      <p:cBhvr>
                                        <p:cTn id="7" dur="2000"/>
                                        <p:tgtEl>
                                          <p:spTgt spid="11"/>
                                        </p:tgtEl>
                                      </p:cBhvr>
                                    </p:animEffect>
                                  </p:childTnLst>
                                </p:cTn>
                              </p:par>
                            </p:childTnLst>
                          </p:cTn>
                        </p:par>
                        <p:par>
                          <p:cTn id="8" fill="hold">
                            <p:stCondLst>
                              <p:cond delay="2000"/>
                            </p:stCondLst>
                            <p:childTnLst>
                              <p:par>
                                <p:cTn id="9" presetID="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8" presetClass="entr" presetSubtype="32"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amond(out)">
                                      <p:cBhvr>
                                        <p:cTn id="17" dur="2000"/>
                                        <p:tgtEl>
                                          <p:spTgt spid="27"/>
                                        </p:tgtEl>
                                      </p:cBhvr>
                                    </p:animEffect>
                                  </p:childTnLst>
                                </p:cTn>
                              </p:par>
                            </p:childTnLst>
                          </p:cTn>
                        </p:par>
                        <p:par>
                          <p:cTn id="18" fill="hold">
                            <p:stCondLst>
                              <p:cond delay="2000"/>
                            </p:stCondLst>
                            <p:childTnLst>
                              <p:par>
                                <p:cTn id="19" presetID="2" presetClass="entr" presetSubtype="2"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1+#ppt_w/2"/>
                                          </p:val>
                                        </p:tav>
                                        <p:tav tm="100000">
                                          <p:val>
                                            <p:strVal val="#ppt_x"/>
                                          </p:val>
                                        </p:tav>
                                      </p:tavLst>
                                    </p:anim>
                                    <p:anim calcmode="lin" valueType="num">
                                      <p:cBhvr additive="base">
                                        <p:cTn id="22"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8" presetClass="entr" presetSubtype="32"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amond(out)">
                                      <p:cBhvr>
                                        <p:cTn id="27" dur="2000"/>
                                        <p:tgtEl>
                                          <p:spTgt spid="19"/>
                                        </p:tgtEl>
                                      </p:cBhvr>
                                    </p:animEffect>
                                  </p:childTnLst>
                                </p:cTn>
                              </p:par>
                            </p:childTnLst>
                          </p:cTn>
                        </p:par>
                        <p:par>
                          <p:cTn id="28" fill="hold">
                            <p:stCondLst>
                              <p:cond delay="2000"/>
                            </p:stCondLst>
                            <p:childTnLst>
                              <p:par>
                                <p:cTn id="29" presetID="8" presetClass="entr" presetSubtype="32"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diamond(out)">
                                      <p:cBhvr>
                                        <p:cTn id="31" dur="2000"/>
                                        <p:tgtEl>
                                          <p:spTgt spid="20"/>
                                        </p:tgtEl>
                                      </p:cBhvr>
                                    </p:animEffect>
                                  </p:childTnLst>
                                </p:cTn>
                              </p:par>
                              <p:par>
                                <p:cTn id="32" presetID="8" presetClass="entr" presetSubtype="32"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diamond(out)">
                                      <p:cBhvr>
                                        <p:cTn id="34" dur="2000"/>
                                        <p:tgtEl>
                                          <p:spTgt spid="21"/>
                                        </p:tgtEl>
                                      </p:cBhvr>
                                    </p:animEffect>
                                  </p:childTnLst>
                                </p:cTn>
                              </p:par>
                            </p:childTnLst>
                          </p:cTn>
                        </p:par>
                        <p:par>
                          <p:cTn id="35" fill="hold">
                            <p:stCondLst>
                              <p:cond delay="4000"/>
                            </p:stCondLst>
                            <p:childTnLst>
                              <p:par>
                                <p:cTn id="36" presetID="8" presetClass="entr" presetSubtype="32"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diamond(out)">
                                      <p:cBhvr>
                                        <p:cTn id="38" dur="2000"/>
                                        <p:tgtEl>
                                          <p:spTgt spid="22"/>
                                        </p:tgtEl>
                                      </p:cBhvr>
                                    </p:animEffect>
                                  </p:childTnLst>
                                </p:cTn>
                              </p:par>
                            </p:childTnLst>
                          </p:cTn>
                        </p:par>
                        <p:par>
                          <p:cTn id="39" fill="hold">
                            <p:stCondLst>
                              <p:cond delay="6000"/>
                            </p:stCondLst>
                            <p:childTnLst>
                              <p:par>
                                <p:cTn id="40" presetID="2" presetClass="entr" presetSubtype="2"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1+#ppt_w/2"/>
                                          </p:val>
                                        </p:tav>
                                        <p:tav tm="100000">
                                          <p:val>
                                            <p:strVal val="#ppt_x"/>
                                          </p:val>
                                        </p:tav>
                                      </p:tavLst>
                                    </p:anim>
                                    <p:anim calcmode="lin" valueType="num">
                                      <p:cBhvr additive="base">
                                        <p:cTn id="43" dur="500" fill="hold"/>
                                        <p:tgtEl>
                                          <p:spTgt spid="24"/>
                                        </p:tgtEl>
                                        <p:attrNameLst>
                                          <p:attrName>ppt_y</p:attrName>
                                        </p:attrNameLst>
                                      </p:cBhvr>
                                      <p:tavLst>
                                        <p:tav tm="0">
                                          <p:val>
                                            <p:strVal val="#ppt_y"/>
                                          </p:val>
                                        </p:tav>
                                        <p:tav tm="100000">
                                          <p:val>
                                            <p:strVal val="#ppt_y"/>
                                          </p:val>
                                        </p:tav>
                                      </p:tavLst>
                                    </p:anim>
                                  </p:childTnLst>
                                </p:cTn>
                              </p:par>
                            </p:childTnLst>
                          </p:cTn>
                        </p:par>
                        <p:par>
                          <p:cTn id="44" fill="hold">
                            <p:stCondLst>
                              <p:cond delay="6500"/>
                            </p:stCondLst>
                            <p:childTnLst>
                              <p:par>
                                <p:cTn id="45" presetID="8" presetClass="entr" presetSubtype="32"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amond(out)">
                                      <p:cBhvr>
                                        <p:cTn id="47" dur="2000"/>
                                        <p:tgtEl>
                                          <p:spTgt spid="25"/>
                                        </p:tgtEl>
                                      </p:cBhvr>
                                    </p:animEffect>
                                  </p:childTnLst>
                                </p:cTn>
                              </p:par>
                            </p:childTnLst>
                          </p:cTn>
                        </p:par>
                        <p:par>
                          <p:cTn id="48" fill="hold">
                            <p:stCondLst>
                              <p:cond delay="8500"/>
                            </p:stCondLst>
                            <p:childTnLst>
                              <p:par>
                                <p:cTn id="49" presetID="8" presetClass="entr" presetSubtype="32"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diamond(out)">
                                      <p:cBhvr>
                                        <p:cTn id="51" dur="2000"/>
                                        <p:tgtEl>
                                          <p:spTgt spid="26"/>
                                        </p:tgtEl>
                                      </p:cBhvr>
                                    </p:animEffect>
                                  </p:childTnLst>
                                </p:cTn>
                              </p:par>
                            </p:childTnLst>
                          </p:cTn>
                        </p:par>
                        <p:par>
                          <p:cTn id="52" fill="hold">
                            <p:stCondLst>
                              <p:cond delay="10500"/>
                            </p:stCondLst>
                            <p:childTnLst>
                              <p:par>
                                <p:cTn id="53" presetID="2" presetClass="entr" presetSubtype="2"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1+#ppt_w/2"/>
                                          </p:val>
                                        </p:tav>
                                        <p:tav tm="100000">
                                          <p:val>
                                            <p:strVal val="#ppt_x"/>
                                          </p:val>
                                        </p:tav>
                                      </p:tavLst>
                                    </p:anim>
                                    <p:anim calcmode="lin" valueType="num">
                                      <p:cBhvr additive="base">
                                        <p:cTn id="56" dur="500" fill="hold"/>
                                        <p:tgtEl>
                                          <p:spTgt spid="29"/>
                                        </p:tgtEl>
                                        <p:attrNameLst>
                                          <p:attrName>ppt_y</p:attrName>
                                        </p:attrNameLst>
                                      </p:cBhvr>
                                      <p:tavLst>
                                        <p:tav tm="0">
                                          <p:val>
                                            <p:strVal val="#ppt_y"/>
                                          </p:val>
                                        </p:tav>
                                        <p:tav tm="100000">
                                          <p:val>
                                            <p:strVal val="#ppt_y"/>
                                          </p:val>
                                        </p:tav>
                                      </p:tavLst>
                                    </p:anim>
                                  </p:childTnLst>
                                </p:cTn>
                              </p:par>
                            </p:childTnLst>
                          </p:cTn>
                        </p:par>
                        <p:par>
                          <p:cTn id="57" fill="hold">
                            <p:stCondLst>
                              <p:cond delay="11000"/>
                            </p:stCondLst>
                            <p:childTnLst>
                              <p:par>
                                <p:cTn id="58" presetID="2" presetClass="entr" presetSubtype="2" fill="hold" grpId="0" nodeType="after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additive="base">
                                        <p:cTn id="60" dur="500" fill="hold"/>
                                        <p:tgtEl>
                                          <p:spTgt spid="32"/>
                                        </p:tgtEl>
                                        <p:attrNameLst>
                                          <p:attrName>ppt_x</p:attrName>
                                        </p:attrNameLst>
                                      </p:cBhvr>
                                      <p:tavLst>
                                        <p:tav tm="0">
                                          <p:val>
                                            <p:strVal val="1+#ppt_w/2"/>
                                          </p:val>
                                        </p:tav>
                                        <p:tav tm="100000">
                                          <p:val>
                                            <p:strVal val="#ppt_x"/>
                                          </p:val>
                                        </p:tav>
                                      </p:tavLst>
                                    </p:anim>
                                    <p:anim calcmode="lin" valueType="num">
                                      <p:cBhvr additive="base">
                                        <p:cTn id="61" dur="500" fill="hold"/>
                                        <p:tgtEl>
                                          <p:spTgt spid="32"/>
                                        </p:tgtEl>
                                        <p:attrNameLst>
                                          <p:attrName>ppt_y</p:attrName>
                                        </p:attrNameLst>
                                      </p:cBhvr>
                                      <p:tavLst>
                                        <p:tav tm="0">
                                          <p:val>
                                            <p:strVal val="#ppt_y"/>
                                          </p:val>
                                        </p:tav>
                                        <p:tav tm="100000">
                                          <p:val>
                                            <p:strVal val="#ppt_y"/>
                                          </p:val>
                                        </p:tav>
                                      </p:tavLst>
                                    </p:anim>
                                  </p:childTnLst>
                                </p:cTn>
                              </p:par>
                            </p:childTnLst>
                          </p:cTn>
                        </p:par>
                        <p:par>
                          <p:cTn id="62" fill="hold">
                            <p:stCondLst>
                              <p:cond delay="11500"/>
                            </p:stCondLst>
                            <p:childTnLst>
                              <p:par>
                                <p:cTn id="63" presetID="2" presetClass="entr" presetSubtype="2" fill="hold" grpId="0" nodeType="afterEffect">
                                  <p:stCondLst>
                                    <p:cond delay="0"/>
                                  </p:stCondLst>
                                  <p:childTnLst>
                                    <p:set>
                                      <p:cBhvr>
                                        <p:cTn id="64" dur="1" fill="hold">
                                          <p:stCondLst>
                                            <p:cond delay="0"/>
                                          </p:stCondLst>
                                        </p:cTn>
                                        <p:tgtEl>
                                          <p:spTgt spid="33"/>
                                        </p:tgtEl>
                                        <p:attrNameLst>
                                          <p:attrName>style.visibility</p:attrName>
                                        </p:attrNameLst>
                                      </p:cBhvr>
                                      <p:to>
                                        <p:strVal val="visible"/>
                                      </p:to>
                                    </p:set>
                                    <p:anim calcmode="lin" valueType="num">
                                      <p:cBhvr additive="base">
                                        <p:cTn id="65" dur="500" fill="hold"/>
                                        <p:tgtEl>
                                          <p:spTgt spid="33"/>
                                        </p:tgtEl>
                                        <p:attrNameLst>
                                          <p:attrName>ppt_x</p:attrName>
                                        </p:attrNameLst>
                                      </p:cBhvr>
                                      <p:tavLst>
                                        <p:tav tm="0">
                                          <p:val>
                                            <p:strVal val="1+#ppt_w/2"/>
                                          </p:val>
                                        </p:tav>
                                        <p:tav tm="100000">
                                          <p:val>
                                            <p:strVal val="#ppt_x"/>
                                          </p:val>
                                        </p:tav>
                                      </p:tavLst>
                                    </p:anim>
                                    <p:anim calcmode="lin" valueType="num">
                                      <p:cBhvr additive="base">
                                        <p:cTn id="66" dur="500" fill="hold"/>
                                        <p:tgtEl>
                                          <p:spTgt spid="33"/>
                                        </p:tgtEl>
                                        <p:attrNameLst>
                                          <p:attrName>ppt_y</p:attrName>
                                        </p:attrNameLst>
                                      </p:cBhvr>
                                      <p:tavLst>
                                        <p:tav tm="0">
                                          <p:val>
                                            <p:strVal val="#ppt_y"/>
                                          </p:val>
                                        </p:tav>
                                        <p:tav tm="100000">
                                          <p:val>
                                            <p:strVal val="#ppt_y"/>
                                          </p:val>
                                        </p:tav>
                                      </p:tavLst>
                                    </p:anim>
                                  </p:childTnLst>
                                </p:cTn>
                              </p:par>
                            </p:childTnLst>
                          </p:cTn>
                        </p:par>
                        <p:par>
                          <p:cTn id="67" fill="hold">
                            <p:stCondLst>
                              <p:cond delay="12000"/>
                            </p:stCondLst>
                            <p:childTnLst>
                              <p:par>
                                <p:cTn id="68" presetID="2" presetClass="entr" presetSubtype="2" fill="hold" grpId="0" nodeType="afterEffect">
                                  <p:stCondLst>
                                    <p:cond delay="0"/>
                                  </p:stCondLst>
                                  <p:childTnLst>
                                    <p:set>
                                      <p:cBhvr>
                                        <p:cTn id="69" dur="1" fill="hold">
                                          <p:stCondLst>
                                            <p:cond delay="0"/>
                                          </p:stCondLst>
                                        </p:cTn>
                                        <p:tgtEl>
                                          <p:spTgt spid="34"/>
                                        </p:tgtEl>
                                        <p:attrNameLst>
                                          <p:attrName>style.visibility</p:attrName>
                                        </p:attrNameLst>
                                      </p:cBhvr>
                                      <p:to>
                                        <p:strVal val="visible"/>
                                      </p:to>
                                    </p:set>
                                    <p:anim calcmode="lin" valueType="num">
                                      <p:cBhvr additive="base">
                                        <p:cTn id="70" dur="500" fill="hold"/>
                                        <p:tgtEl>
                                          <p:spTgt spid="34"/>
                                        </p:tgtEl>
                                        <p:attrNameLst>
                                          <p:attrName>ppt_x</p:attrName>
                                        </p:attrNameLst>
                                      </p:cBhvr>
                                      <p:tavLst>
                                        <p:tav tm="0">
                                          <p:val>
                                            <p:strVal val="1+#ppt_w/2"/>
                                          </p:val>
                                        </p:tav>
                                        <p:tav tm="100000">
                                          <p:val>
                                            <p:strVal val="#ppt_x"/>
                                          </p:val>
                                        </p:tav>
                                      </p:tavLst>
                                    </p:anim>
                                    <p:anim calcmode="lin" valueType="num">
                                      <p:cBhvr additive="base">
                                        <p:cTn id="71"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additive="base">
                                        <p:cTn id="76" dur="1000" fill="hold"/>
                                        <p:tgtEl>
                                          <p:spTgt spid="17"/>
                                        </p:tgtEl>
                                        <p:attrNameLst>
                                          <p:attrName>ppt_x</p:attrName>
                                        </p:attrNameLst>
                                      </p:cBhvr>
                                      <p:tavLst>
                                        <p:tav tm="0">
                                          <p:val>
                                            <p:strVal val="0-#ppt_w/2"/>
                                          </p:val>
                                        </p:tav>
                                        <p:tav tm="100000">
                                          <p:val>
                                            <p:strVal val="#ppt_x"/>
                                          </p:val>
                                        </p:tav>
                                      </p:tavLst>
                                    </p:anim>
                                    <p:anim calcmode="lin" valueType="num">
                                      <p:cBhvr additive="base">
                                        <p:cTn id="77" dur="10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p:bldP spid="11" grpId="0" animBg="1"/>
      <p:bldP spid="20" grpId="0" animBg="1"/>
      <p:bldP spid="21" grpId="0"/>
      <p:bldP spid="24" grpId="0"/>
      <p:bldP spid="19" grpId="0" animBg="1"/>
      <p:bldP spid="22" grpId="0" animBg="1"/>
      <p:bldP spid="27" grpId="0" animBg="1"/>
      <p:bldP spid="28" grpId="0"/>
      <p:bldP spid="25" grpId="0" animBg="1"/>
      <p:bldP spid="26" grpId="0" animBg="1"/>
      <p:bldP spid="29" grpId="0"/>
      <p:bldP spid="32" grpId="0"/>
      <p:bldP spid="33" grpId="0"/>
      <p:bldP spid="34"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1" name="Rectangle 1"/>
          <p:cNvSpPr>
            <a:spLocks noChangeArrowheads="1"/>
          </p:cNvSpPr>
          <p:nvPr/>
        </p:nvSpPr>
        <p:spPr bwMode="auto">
          <a:xfrm>
            <a:off x="467544" y="476672"/>
            <a:ext cx="8352928"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justLow" defTabSz="914400" rtl="0" eaLnBrk="1" fontAlgn="base" latinLnBrk="0" hangingPunct="1">
              <a:lnSpc>
                <a:spcPct val="100000"/>
              </a:lnSpc>
              <a:spcBef>
                <a:spcPct val="0"/>
              </a:spcBef>
              <a:spcAft>
                <a:spcPct val="0"/>
              </a:spcAft>
              <a:buClrTx/>
              <a:buSzTx/>
              <a:buFontTx/>
              <a:buNone/>
              <a:tabLst>
                <a:tab pos="1352550" algn="l"/>
              </a:tabLst>
            </a:pPr>
            <a:r>
              <a:rPr kumimoji="0" lang="fr-FR" b="1" i="0" u="sng" strike="noStrike" cap="none" normalizeH="0" baseline="0" dirty="0">
                <a:ln>
                  <a:noFill/>
                </a:ln>
                <a:solidFill>
                  <a:srgbClr val="0000FF"/>
                </a:solidFill>
                <a:effectLst/>
                <a:latin typeface="Times" pitchFamily="18" charset="0"/>
                <a:ea typeface="Times New Roman" pitchFamily="18" charset="0"/>
                <a:cs typeface="Times New Roman" pitchFamily="18" charset="0"/>
              </a:rPr>
              <a:t>Problème 3.1</a:t>
            </a:r>
            <a:endParaRPr lang="fr-FR" dirty="0">
              <a:solidFill>
                <a:srgbClr val="0000FF"/>
              </a:solidFill>
              <a:latin typeface="Times" pitchFamily="18" charset="0"/>
              <a:ea typeface="Times New Roman" pitchFamily="18" charset="0"/>
              <a:cs typeface="Times New Roman" pitchFamily="18" charset="0"/>
            </a:endParaRPr>
          </a:p>
          <a:p>
            <a:pPr marR="0" lvl="0" algn="justLow" defTabSz="914400" rtl="0" eaLnBrk="1" fontAlgn="base" latinLnBrk="0" hangingPunct="1">
              <a:lnSpc>
                <a:spcPct val="100000"/>
              </a:lnSpc>
              <a:spcBef>
                <a:spcPct val="0"/>
              </a:spcBef>
              <a:spcAft>
                <a:spcPct val="0"/>
              </a:spcAft>
              <a:buClrTx/>
              <a:buSzTx/>
              <a:buFontTx/>
              <a:buNone/>
              <a:tabLst>
                <a:tab pos="1352550" algn="l"/>
              </a:tabLst>
            </a:pPr>
            <a:endParaRPr kumimoji="0" lang="fr-FR" b="0" i="0" u="none" strike="noStrike" cap="none" normalizeH="0" baseline="0" dirty="0">
              <a:ln>
                <a:noFill/>
              </a:ln>
              <a:solidFill>
                <a:srgbClr val="000000"/>
              </a:solidFill>
              <a:effectLst/>
              <a:latin typeface="Times" pitchFamily="18" charset="0"/>
              <a:ea typeface="Times New Roman" pitchFamily="18" charset="0"/>
              <a:cs typeface="Times New Roman" pitchFamily="18" charset="0"/>
            </a:endParaRPr>
          </a:p>
          <a:p>
            <a:pPr marR="0" lvl="0" algn="justLow" defTabSz="914400" rtl="0" eaLnBrk="1" fontAlgn="base" latinLnBrk="0" hangingPunct="1">
              <a:lnSpc>
                <a:spcPct val="100000"/>
              </a:lnSpc>
              <a:spcBef>
                <a:spcPct val="0"/>
              </a:spcBef>
              <a:spcAft>
                <a:spcPct val="0"/>
              </a:spcAft>
              <a:buClrTx/>
              <a:buSzTx/>
              <a:buFontTx/>
              <a:buNone/>
              <a:tabLst>
                <a:tab pos="1352550" algn="l"/>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Le disque du lecteur CD-ROM est entraîné en rotation par un petit moteur à courant continu à aimants permanents.</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R="0" lvl="0" algn="justLow" defTabSz="914400" rtl="0" eaLnBrk="0" fontAlgn="base" latinLnBrk="0" hangingPunct="0">
              <a:lnSpc>
                <a:spcPct val="100000"/>
              </a:lnSpc>
              <a:spcBef>
                <a:spcPct val="0"/>
              </a:spcBef>
              <a:spcAft>
                <a:spcPct val="0"/>
              </a:spcAft>
              <a:buClrTx/>
              <a:buSzTx/>
              <a:buFontTx/>
              <a:buNone/>
              <a:tabLst>
                <a:tab pos="1352550" algn="l"/>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Les caractéristiques</a:t>
            </a:r>
            <a:r>
              <a:rPr kumimoji="0" lang="fr-FR" b="0" i="0" u="none" strike="noStrike" cap="none" normalizeH="0" dirty="0">
                <a:ln>
                  <a:noFill/>
                </a:ln>
                <a:solidFill>
                  <a:srgbClr val="000000"/>
                </a:solidFill>
                <a:effectLst/>
                <a:latin typeface="Times New Roman" pitchFamily="18" charset="0"/>
                <a:ea typeface="Times New Roman" pitchFamily="18" charset="0"/>
                <a:cs typeface="Times New Roman" pitchFamily="18" charset="0"/>
              </a:rPr>
              <a:t> nominales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du moteur sont:</a:t>
            </a:r>
          </a:p>
          <a:p>
            <a:pPr marR="0" lvl="0" algn="justLow" defTabSz="914400" rtl="0" eaLnBrk="0" fontAlgn="base" latinLnBrk="0" hangingPunct="0">
              <a:lnSpc>
                <a:spcPct val="100000"/>
              </a:lnSpc>
              <a:spcBef>
                <a:spcPct val="0"/>
              </a:spcBef>
              <a:spcAft>
                <a:spcPct val="0"/>
              </a:spcAft>
              <a:buClrTx/>
              <a:buSzTx/>
              <a:buFontTx/>
              <a:buNone/>
              <a:tabLst>
                <a:tab pos="1352550" algn="l"/>
              </a:tabLst>
            </a:pPr>
            <a:r>
              <a:rPr kumimoji="0" lang="fr-FR" b="0" i="0"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rPr>
              <a:t>U = 13,5 V ; I = 3 A ; N = 6000 tr/min ;  R = 0,1 </a:t>
            </a:r>
            <a:r>
              <a:rPr kumimoji="0" lang="fr-FR" b="0" i="0"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sym typeface="Symbol" pitchFamily="18" charset="2"/>
              </a:rPr>
              <a:t></a:t>
            </a:r>
            <a:endParaRPr kumimoji="0" lang="fr-FR" b="0" i="0" u="none" strike="noStrike" cap="none" normalizeH="0" baseline="0" dirty="0">
              <a:ln>
                <a:noFill/>
              </a:ln>
              <a:solidFill>
                <a:srgbClr val="FF0000"/>
              </a:solidFill>
              <a:effectLst/>
              <a:latin typeface="Times New Roman" pitchFamily="18" charset="0"/>
              <a:cs typeface="Times New Roman" pitchFamily="18" charset="0"/>
            </a:endParaRPr>
          </a:p>
          <a:p>
            <a:pPr marR="0" lvl="0" algn="justLow" defTabSz="914400" rtl="0" eaLnBrk="0" fontAlgn="base" latinLnBrk="0" hangingPunct="0">
              <a:lnSpc>
                <a:spcPct val="150000"/>
              </a:lnSpc>
              <a:spcBef>
                <a:spcPct val="0"/>
              </a:spcBef>
              <a:spcAft>
                <a:spcPct val="0"/>
              </a:spcAft>
              <a:buClrTx/>
              <a:buSzTx/>
              <a:buFontTx/>
              <a:buNone/>
              <a:tabLst>
                <a:tab pos="1352550" algn="l"/>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1)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Donner le schéma équivalent de l’induit </a:t>
            </a:r>
            <a:r>
              <a:rPr kumimoji="0" lang="fr-FR" b="0" i="0" u="none" strike="noStrike" cap="none" normalizeH="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et établir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la relation entre la tension U et le courant I.</a:t>
            </a:r>
            <a:endParaRPr kumimoji="0" lang="fr-FR" b="0" i="0" u="none" strike="noStrike" cap="none" normalizeH="0" baseline="0" dirty="0">
              <a:ln>
                <a:noFill/>
              </a:ln>
              <a:solidFill>
                <a:srgbClr val="000000"/>
              </a:solidFill>
              <a:effectLst/>
              <a:latin typeface="Times New Roman" pitchFamily="18" charset="0"/>
              <a:cs typeface="Times New Roman" pitchFamily="18" charset="0"/>
              <a:sym typeface="Symbol" pitchFamily="18" charset="2"/>
            </a:endParaRPr>
          </a:p>
          <a:p>
            <a:pPr lvl="0" algn="justLow" eaLnBrk="0" hangingPunct="0">
              <a:lnSpc>
                <a:spcPct val="150000"/>
              </a:lnSpc>
              <a:tabLst>
                <a:tab pos="1352550" algn="l"/>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2)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Justifier que, pour ce type de moteur, les relations donnant la f.c.e.m.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E’</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 et le couple électromagnétique </a:t>
            </a:r>
            <a:r>
              <a:rPr lang="fr-FR" dirty="0">
                <a:solidFill>
                  <a:srgbClr val="000000"/>
                </a:solidFill>
                <a:latin typeface="Times New Roman" pitchFamily="18" charset="0"/>
                <a:ea typeface="Times New Roman" pitchFamily="18" charset="0"/>
                <a:cs typeface="Times New Roman" pitchFamily="18" charset="0"/>
                <a:sym typeface="Symbol" pitchFamily="18" charset="2"/>
              </a:rPr>
              <a:t>T</a:t>
            </a:r>
            <a:r>
              <a:rPr lang="fr-FR" baseline="-30000" dirty="0">
                <a:solidFill>
                  <a:srgbClr val="000000"/>
                </a:solidFill>
                <a:latin typeface="Times New Roman" pitchFamily="18" charset="0"/>
                <a:ea typeface="Times New Roman" pitchFamily="18" charset="0"/>
                <a:cs typeface="Times New Roman" pitchFamily="18" charset="0"/>
                <a:sym typeface="Symbol" pitchFamily="18" charset="2"/>
              </a:rPr>
              <a:t>e</a:t>
            </a:r>
            <a:r>
              <a:rPr lang="fr-FR" baseline="-25000" dirty="0">
                <a:solidFill>
                  <a:srgbClr val="000000"/>
                </a:solidFill>
                <a:latin typeface="Times New Roman" pitchFamily="18" charset="0"/>
                <a:ea typeface="Times New Roman" pitchFamily="18" charset="0"/>
                <a:cs typeface="Times New Roman" pitchFamily="18" charset="0"/>
                <a:sym typeface="Symbol" pitchFamily="18" charset="2"/>
              </a:rPr>
              <a:t>m</a:t>
            </a:r>
            <a:r>
              <a:rPr lang="fr-FR" dirty="0">
                <a:solidFill>
                  <a:srgbClr val="000000"/>
                </a:solidFill>
                <a:latin typeface="Times New Roman" pitchFamily="18" charset="0"/>
                <a:ea typeface="Times New Roman" pitchFamily="18" charset="0"/>
                <a:cs typeface="Times New Roman" pitchFamily="18" charset="0"/>
                <a:sym typeface="Symbol" pitchFamily="18" charset="2"/>
              </a:rPr>
              <a:t> peuvent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s’écrire</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 : </a:t>
            </a:r>
            <a:endParaRPr kumimoji="0" lang="fr-FR" b="0" i="0" u="none" strike="noStrike" cap="none" normalizeH="0" baseline="0" dirty="0">
              <a:ln>
                <a:noFill/>
              </a:ln>
              <a:solidFill>
                <a:srgbClr val="000000"/>
              </a:solidFill>
              <a:effectLst/>
              <a:latin typeface="Times New Roman" pitchFamily="18" charset="0"/>
              <a:cs typeface="Times New Roman" pitchFamily="18" charset="0"/>
              <a:sym typeface="Symbol" pitchFamily="18" charset="2"/>
            </a:endParaRPr>
          </a:p>
          <a:p>
            <a:pPr marR="0" lvl="0" algn="justLow" defTabSz="914400" rtl="0" eaLnBrk="0" fontAlgn="base" latinLnBrk="0" hangingPunct="0">
              <a:lnSpc>
                <a:spcPct val="150000"/>
              </a:lnSpc>
              <a:spcBef>
                <a:spcPct val="0"/>
              </a:spcBef>
              <a:spcAft>
                <a:spcPct val="0"/>
              </a:spcAft>
              <a:buClrTx/>
              <a:buSzTx/>
              <a:buFontTx/>
              <a:buNone/>
              <a:tabLst>
                <a:tab pos="1352550" algn="l"/>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	E’ = k.</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et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  T</a:t>
            </a:r>
            <a:r>
              <a:rPr kumimoji="0" lang="fr-FR" b="1" i="0" u="none" strike="noStrike" cap="none" normalizeH="0" baseline="-3000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em</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 =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sym typeface="Symbol" pitchFamily="18" charset="2"/>
              </a:rPr>
              <a:t>k.I</a:t>
            </a:r>
            <a:endParaRPr kumimoji="0" lang="fr-FR" b="0" i="0" u="none" strike="noStrike" cap="none" normalizeH="0" baseline="0" dirty="0">
              <a:ln>
                <a:noFill/>
              </a:ln>
              <a:solidFill>
                <a:srgbClr val="000000"/>
              </a:solidFill>
              <a:effectLst/>
              <a:latin typeface="Times New Roman" pitchFamily="18" charset="0"/>
              <a:cs typeface="Times New Roman" pitchFamily="18" charset="0"/>
              <a:sym typeface="Symbol" pitchFamily="18" charset="2"/>
            </a:endParaRPr>
          </a:p>
          <a:p>
            <a:pPr marL="342900" lvl="0" indent="-342900" algn="justLow" eaLnBrk="0" hangingPunct="0">
              <a:lnSpc>
                <a:spcPct val="150000"/>
              </a:lnSpc>
              <a:tabLst>
                <a:tab pos="1352550" algn="l"/>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3) </a:t>
            </a:r>
            <a:r>
              <a:rPr kumimoji="0" lang="fr-FR"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Calculer la f.c.</a:t>
            </a:r>
            <a:r>
              <a:rPr lang="fr-FR" dirty="0">
                <a:solidFill>
                  <a:srgbClr val="000000"/>
                </a:solidFill>
                <a:latin typeface="Times New Roman" pitchFamily="18" charset="0"/>
                <a:ea typeface="Times New Roman" pitchFamily="18" charset="0"/>
                <a:cs typeface="Times New Roman" pitchFamily="18" charset="0"/>
                <a:sym typeface="Symbol" pitchFamily="18" charset="2"/>
              </a:rPr>
              <a:t>e.</a:t>
            </a:r>
            <a:r>
              <a:rPr kumimoji="0" lang="fr-FR"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m. E’ et déduire la valeur de k de la relation E’ = k.</a:t>
            </a:r>
            <a:endParaRPr lang="fr-FR" dirty="0">
              <a:latin typeface="Times New Roman" pitchFamily="18" charset="0"/>
              <a:cs typeface="Times New Roman" pitchFamily="18" charset="0"/>
              <a:sym typeface="Symbol" pitchFamily="18" charset="2"/>
            </a:endParaRPr>
          </a:p>
          <a:p>
            <a:pPr marL="342900" lvl="0" indent="-342900" algn="justLow" eaLnBrk="0" hangingPunct="0">
              <a:tabLst>
                <a:tab pos="446088" algn="l"/>
              </a:tabLst>
            </a:pPr>
            <a:r>
              <a:rPr lang="fr-FR" b="1" dirty="0">
                <a:solidFill>
                  <a:srgbClr val="000000"/>
                </a:solidFill>
                <a:latin typeface="Times New Roman" pitchFamily="18" charset="0"/>
                <a:ea typeface="Times New Roman" pitchFamily="18" charset="0"/>
                <a:cs typeface="Times New Roman" pitchFamily="18" charset="0"/>
                <a:sym typeface="Symbol" pitchFamily="18" charset="2"/>
              </a:rPr>
              <a:t>4)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a)</a:t>
            </a:r>
            <a:r>
              <a:rPr kumimoji="0" lang="fr-FR"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  Déterminer le moment T</a:t>
            </a:r>
            <a:r>
              <a:rPr kumimoji="0" lang="fr-FR" i="0" u="none" strike="noStrike" cap="none" normalizeH="0" baseline="-3000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em</a:t>
            </a:r>
            <a:r>
              <a:rPr kumimoji="0" lang="fr-FR"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 du couple électromagnétique.</a:t>
            </a:r>
          </a:p>
          <a:p>
            <a:pPr lvl="0" algn="justLow" eaLnBrk="0" hangingPunct="0">
              <a:tabLst>
                <a:tab pos="446088" algn="l"/>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	b) </a:t>
            </a:r>
            <a:r>
              <a:rPr kumimoji="0" lang="fr-FR"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En déduire le </a:t>
            </a:r>
            <a:r>
              <a:rPr lang="fr-FR" dirty="0">
                <a:solidFill>
                  <a:srgbClr val="000000"/>
                </a:solidFill>
                <a:latin typeface="Times New Roman" pitchFamily="18" charset="0"/>
                <a:ea typeface="Times New Roman" pitchFamily="18" charset="0"/>
                <a:cs typeface="Times New Roman" pitchFamily="18" charset="0"/>
                <a:sym typeface="Symbol" pitchFamily="18" charset="2"/>
              </a:rPr>
              <a:t>couple utile T</a:t>
            </a:r>
            <a:r>
              <a:rPr kumimoji="0" lang="fr-FR" i="0" u="none" strike="noStrike" cap="none" normalizeH="0" baseline="-3000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u</a:t>
            </a:r>
            <a:r>
              <a:rPr kumimoji="0" lang="fr-FR"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 = T</a:t>
            </a:r>
            <a:r>
              <a:rPr kumimoji="0" lang="fr-FR" i="0" u="none" strike="noStrike" cap="none" normalizeH="0" baseline="-3000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em</a:t>
            </a:r>
            <a:r>
              <a:rPr kumimoji="0" lang="fr-FR"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 -</a:t>
            </a:r>
            <a:r>
              <a:rPr kumimoji="0" lang="fr-FR"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sym typeface="Symbol" pitchFamily="18" charset="2"/>
              </a:rPr>
              <a:t>T</a:t>
            </a:r>
            <a:r>
              <a:rPr kumimoji="0" lang="fr-FR" i="0" u="none" strike="noStrike" cap="none" normalizeH="0" baseline="-30000" dirty="0" err="1">
                <a:ln>
                  <a:noFill/>
                </a:ln>
                <a:solidFill>
                  <a:srgbClr val="000000"/>
                </a:solidFill>
                <a:effectLst/>
                <a:latin typeface="Times New Roman" pitchFamily="18" charset="0"/>
                <a:ea typeface="Times New Roman" pitchFamily="18" charset="0"/>
                <a:cs typeface="Times New Roman" pitchFamily="18" charset="0"/>
                <a:sym typeface="Symbol" pitchFamily="18" charset="2"/>
              </a:rPr>
              <a:t>p</a:t>
            </a:r>
            <a:r>
              <a:rPr kumimoji="0" lang="fr-FR"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 sachant que le couple de pertes </a:t>
            </a:r>
            <a:r>
              <a:rPr lang="fr-FR" dirty="0" err="1">
                <a:solidFill>
                  <a:srgbClr val="000000"/>
                </a:solidFill>
                <a:latin typeface="Times New Roman" pitchFamily="18" charset="0"/>
                <a:ea typeface="Times New Roman" pitchFamily="18" charset="0"/>
                <a:cs typeface="Times New Roman" pitchFamily="18" charset="0"/>
                <a:sym typeface="Symbol" pitchFamily="18" charset="2"/>
              </a:rPr>
              <a:t>T</a:t>
            </a:r>
            <a:r>
              <a:rPr lang="fr-FR" baseline="-30000" dirty="0" err="1">
                <a:solidFill>
                  <a:srgbClr val="000000"/>
                </a:solidFill>
                <a:latin typeface="Times New Roman" pitchFamily="18" charset="0"/>
                <a:ea typeface="Times New Roman" pitchFamily="18" charset="0"/>
                <a:cs typeface="Times New Roman" pitchFamily="18" charset="0"/>
                <a:sym typeface="Symbol" pitchFamily="18" charset="2"/>
              </a:rPr>
              <a:t>p</a:t>
            </a:r>
            <a:r>
              <a:rPr lang="fr-FR" baseline="-30000" dirty="0">
                <a:solidFill>
                  <a:srgbClr val="000000"/>
                </a:solidFill>
                <a:latin typeface="Times New Roman" pitchFamily="18" charset="0"/>
                <a:ea typeface="Times New Roman" pitchFamily="18" charset="0"/>
                <a:cs typeface="Times New Roman" pitchFamily="18" charset="0"/>
                <a:sym typeface="Symbol" pitchFamily="18" charset="2"/>
              </a:rPr>
              <a:t> </a:t>
            </a:r>
            <a:r>
              <a:rPr kumimoji="0" lang="fr-FR"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est égal  </a:t>
            </a:r>
          </a:p>
          <a:p>
            <a:pPr lvl="0" algn="justLow" eaLnBrk="0" hangingPunct="0">
              <a:tabLst>
                <a:tab pos="446088" algn="l"/>
              </a:tabLst>
            </a:pPr>
            <a:r>
              <a:rPr lang="fr-FR" dirty="0">
                <a:solidFill>
                  <a:srgbClr val="000000"/>
                </a:solidFill>
                <a:latin typeface="Times New Roman" pitchFamily="18" charset="0"/>
                <a:ea typeface="Times New Roman" pitchFamily="18" charset="0"/>
                <a:cs typeface="Times New Roman" pitchFamily="18" charset="0"/>
                <a:sym typeface="Symbol" pitchFamily="18" charset="2"/>
              </a:rPr>
              <a:t>         </a:t>
            </a:r>
            <a:r>
              <a:rPr kumimoji="0" lang="fr-FR"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à 6 x 10</a:t>
            </a:r>
            <a:r>
              <a:rPr kumimoji="0" lang="fr-FR" i="0" u="none" strike="noStrike" cap="none" normalizeH="0" baseline="3000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-3 </a:t>
            </a:r>
            <a:r>
              <a:rPr kumimoji="0" lang="fr-FR"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N.m.</a:t>
            </a:r>
            <a:endParaRPr kumimoji="0" lang="fr-FR"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R="0" lvl="0" algn="justLow" defTabSz="914400" rtl="0" eaLnBrk="0" fontAlgn="base" latinLnBrk="0" hangingPunct="0">
              <a:spcBef>
                <a:spcPct val="0"/>
              </a:spcBef>
              <a:spcAft>
                <a:spcPct val="0"/>
              </a:spcAft>
              <a:buClrTx/>
              <a:buSzTx/>
              <a:buFontTx/>
              <a:buNone/>
              <a:tabLst>
                <a:tab pos="446088" algn="l"/>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	c) </a:t>
            </a:r>
            <a:r>
              <a:rPr kumimoji="0" lang="fr-FR"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Calculer la puissance utile P</a:t>
            </a:r>
            <a:r>
              <a:rPr kumimoji="0" lang="fr-FR" i="0" u="none" strike="noStrike" cap="none" normalizeH="0" baseline="-3000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u</a:t>
            </a:r>
            <a:r>
              <a:rPr kumimoji="0" lang="fr-FR"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 du moteur.</a:t>
            </a:r>
            <a:endParaRPr kumimoji="0" lang="fr-FR"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R="0" lvl="0" algn="justLow" defTabSz="914400" rtl="0" eaLnBrk="0" fontAlgn="base" latinLnBrk="0" hangingPunct="0">
              <a:spcBef>
                <a:spcPct val="0"/>
              </a:spcBef>
              <a:spcAft>
                <a:spcPct val="0"/>
              </a:spcAft>
              <a:buClrTx/>
              <a:buSzTx/>
              <a:buFontTx/>
              <a:buNone/>
              <a:tabLst>
                <a:tab pos="446088" algn="l"/>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	d) </a:t>
            </a:r>
            <a:r>
              <a:rPr kumimoji="0" lang="fr-FR"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En déduire le rendement </a:t>
            </a:r>
            <a:r>
              <a:rPr kumimoji="0" lang="fr-FR"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du moteur, en % .</a:t>
            </a:r>
            <a:endParaRPr kumimoji="0" lang="fr-FR"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endParaRPr>
          </a:p>
        </p:txBody>
      </p:sp>
      <p:sp>
        <p:nvSpPr>
          <p:cNvPr id="3" name="Rectangle 2"/>
          <p:cNvSpPr/>
          <p:nvPr/>
        </p:nvSpPr>
        <p:spPr>
          <a:xfrm>
            <a:off x="3354188" y="116632"/>
            <a:ext cx="2657972" cy="430887"/>
          </a:xfrm>
          <a:prstGeom prst="rect">
            <a:avLst/>
          </a:prstGeom>
        </p:spPr>
        <p:txBody>
          <a:bodyPr wrap="none">
            <a:spAutoFit/>
          </a:bodyPr>
          <a:lstStyle/>
          <a:p>
            <a:pPr lvl="0" algn="justLow">
              <a:tabLst>
                <a:tab pos="1352550" algn="l"/>
              </a:tabLst>
            </a:pPr>
            <a:r>
              <a:rPr lang="fr-FR" sz="2200" b="1" u="sng" dirty="0">
                <a:solidFill>
                  <a:srgbClr val="FF0000"/>
                </a:solidFill>
                <a:latin typeface="Times" pitchFamily="18" charset="0"/>
                <a:ea typeface="Times New Roman" pitchFamily="18" charset="0"/>
                <a:cs typeface="Times New Roman" pitchFamily="18" charset="0"/>
              </a:rPr>
              <a:t>Travaux dirigés n°3:</a:t>
            </a:r>
            <a:endParaRPr lang="fr-FR" sz="2200" dirty="0">
              <a:solidFill>
                <a:srgbClr val="FF0000"/>
              </a:solidFill>
              <a:latin typeface="Times" pitchFamily="18" charset="0"/>
              <a:ea typeface="Times New Roman" pitchFamily="18" charset="0"/>
              <a:cs typeface="Times New Roman" pitchFamily="18" charset="0"/>
            </a:endParaRPr>
          </a:p>
        </p:txBody>
      </p:sp>
    </p:spTree>
    <p:extLst>
      <p:ext uri="{BB962C8B-B14F-4D97-AF65-F5344CB8AC3E}">
        <p14:creationId xmlns:p14="http://schemas.microsoft.com/office/powerpoint/2010/main" val="219069947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3" name="Rectangle 1"/>
          <p:cNvSpPr>
            <a:spLocks noChangeArrowheads="1"/>
          </p:cNvSpPr>
          <p:nvPr/>
        </p:nvSpPr>
        <p:spPr bwMode="auto">
          <a:xfrm>
            <a:off x="357158" y="188640"/>
            <a:ext cx="284669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Low"/>
            <a:r>
              <a:rPr lang="fr-FR" altLang="zh-CN" b="1" u="sng" dirty="0">
                <a:solidFill>
                  <a:srgbClr val="009900"/>
                </a:solidFill>
                <a:latin typeface="MS Sans Serif"/>
                <a:cs typeface="Times New Roman" pitchFamily="18" charset="0"/>
              </a:rPr>
              <a:t>Corrigé Problème 3.1:</a:t>
            </a:r>
            <a:endParaRPr lang="fr-FR" altLang="zh-CN" u="sng" dirty="0">
              <a:solidFill>
                <a:srgbClr val="009900"/>
              </a:solidFill>
              <a:latin typeface="Arial" pitchFamily="34" charset="0"/>
              <a:cs typeface="Arial" pitchFamily="34" charset="0"/>
            </a:endParaRPr>
          </a:p>
        </p:txBody>
      </p:sp>
      <p:sp>
        <p:nvSpPr>
          <p:cNvPr id="479236" name="Rectangle 4"/>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itchFamily="34" charset="0"/>
              <a:cs typeface="Arial" pitchFamily="34" charset="0"/>
            </a:endParaRPr>
          </a:p>
        </p:txBody>
      </p:sp>
      <p:sp>
        <p:nvSpPr>
          <p:cNvPr id="9" name="Text Box 42"/>
          <p:cNvSpPr txBox="1">
            <a:spLocks noChangeArrowheads="1"/>
          </p:cNvSpPr>
          <p:nvPr/>
        </p:nvSpPr>
        <p:spPr bwMode="auto">
          <a:xfrm>
            <a:off x="428596" y="755412"/>
            <a:ext cx="8715404" cy="369332"/>
          </a:xfrm>
          <a:prstGeom prst="rect">
            <a:avLst/>
          </a:prstGeom>
          <a:noFill/>
          <a:ln w="9525">
            <a:noFill/>
            <a:miter lim="800000"/>
            <a:headEnd/>
            <a:tailEnd/>
          </a:ln>
          <a:effectLst/>
        </p:spPr>
        <p:txBody>
          <a:bodyPr wrap="square">
            <a:spAutoFit/>
          </a:bodyPr>
          <a:lstStyle/>
          <a:p>
            <a:pPr algn="justLow"/>
            <a:r>
              <a:rPr lang="fr-FR" b="1" dirty="0">
                <a:solidFill>
                  <a:srgbClr val="0000FF"/>
                </a:solidFill>
                <a:latin typeface="Cambria" pitchFamily="18" charset="0"/>
                <a:ea typeface="Times New Roman" pitchFamily="18" charset="0"/>
                <a:cs typeface="Times New Roman" pitchFamily="18" charset="0"/>
              </a:rPr>
              <a:t>1)</a:t>
            </a:r>
            <a:r>
              <a:rPr lang="fr-FR" dirty="0">
                <a:solidFill>
                  <a:srgbClr val="0000FF"/>
                </a:solidFill>
                <a:latin typeface="Cambria" pitchFamily="18" charset="0"/>
                <a:ea typeface="Times New Roman" pitchFamily="18" charset="0"/>
                <a:cs typeface="Times New Roman" pitchFamily="18" charset="0"/>
              </a:rPr>
              <a:t> </a:t>
            </a:r>
            <a:r>
              <a:rPr lang="fr-FR" dirty="0">
                <a:latin typeface="Cambria" pitchFamily="18" charset="0"/>
                <a:ea typeface="Times New Roman" pitchFamily="18" charset="0"/>
                <a:cs typeface="Times New Roman" pitchFamily="18" charset="0"/>
              </a:rPr>
              <a:t>L</a:t>
            </a:r>
            <a:r>
              <a:rPr lang="fr-FR" dirty="0">
                <a:solidFill>
                  <a:srgbClr val="000000"/>
                </a:solidFill>
                <a:latin typeface="Times New Roman" pitchFamily="18" charset="0"/>
                <a:ea typeface="Times New Roman" pitchFamily="18" charset="0"/>
                <a:cs typeface="Times New Roman" pitchFamily="18" charset="0"/>
                <a:sym typeface="Symbol" pitchFamily="18" charset="2"/>
              </a:rPr>
              <a:t>e modèle équivalent de l’induit est:</a:t>
            </a:r>
            <a:endParaRPr lang="fr-FR" dirty="0">
              <a:solidFill>
                <a:srgbClr val="000000"/>
              </a:solidFill>
              <a:latin typeface="Times New Roman" pitchFamily="18" charset="0"/>
              <a:cs typeface="Times New Roman" pitchFamily="18" charset="0"/>
              <a:sym typeface="Symbol" pitchFamily="18" charset="2"/>
            </a:endParaRPr>
          </a:p>
        </p:txBody>
      </p:sp>
      <p:grpSp>
        <p:nvGrpSpPr>
          <p:cNvPr id="2" name="Group 40"/>
          <p:cNvGrpSpPr>
            <a:grpSpLocks/>
          </p:cNvGrpSpPr>
          <p:nvPr/>
        </p:nvGrpSpPr>
        <p:grpSpPr bwMode="auto">
          <a:xfrm>
            <a:off x="683568" y="1040259"/>
            <a:ext cx="3168650" cy="2244725"/>
            <a:chOff x="3424" y="657"/>
            <a:chExt cx="1996" cy="1414"/>
          </a:xfrm>
        </p:grpSpPr>
        <p:sp>
          <p:nvSpPr>
            <p:cNvPr id="11" name="Rectangle 6"/>
            <p:cNvSpPr>
              <a:spLocks noChangeArrowheads="1"/>
            </p:cNvSpPr>
            <p:nvPr/>
          </p:nvSpPr>
          <p:spPr bwMode="auto">
            <a:xfrm>
              <a:off x="4975" y="1841"/>
              <a:ext cx="136" cy="91"/>
            </a:xfrm>
            <a:prstGeom prst="rect">
              <a:avLst/>
            </a:prstGeom>
            <a:solidFill>
              <a:schemeClr val="tx1"/>
            </a:solidFill>
            <a:ln w="9525">
              <a:solidFill>
                <a:schemeClr val="tx1"/>
              </a:solidFill>
              <a:miter lim="800000"/>
              <a:headEnd/>
              <a:tailEnd/>
            </a:ln>
            <a:effectLst/>
          </p:spPr>
          <p:txBody>
            <a:bodyPr wrap="none" anchor="ctr"/>
            <a:lstStyle/>
            <a:p>
              <a:endParaRPr lang="fr-FR">
                <a:latin typeface="Times New Roman" pitchFamily="18" charset="0"/>
                <a:cs typeface="Times New Roman" pitchFamily="18" charset="0"/>
              </a:endParaRPr>
            </a:p>
          </p:txBody>
        </p:sp>
        <p:sp>
          <p:nvSpPr>
            <p:cNvPr id="12" name="Rectangle 7"/>
            <p:cNvSpPr>
              <a:spLocks noChangeArrowheads="1"/>
            </p:cNvSpPr>
            <p:nvPr/>
          </p:nvSpPr>
          <p:spPr bwMode="auto">
            <a:xfrm>
              <a:off x="4975" y="1073"/>
              <a:ext cx="136" cy="91"/>
            </a:xfrm>
            <a:prstGeom prst="rect">
              <a:avLst/>
            </a:prstGeom>
            <a:solidFill>
              <a:schemeClr val="tx1"/>
            </a:solidFill>
            <a:ln w="9525">
              <a:solidFill>
                <a:schemeClr val="tx1"/>
              </a:solidFill>
              <a:miter lim="800000"/>
              <a:headEnd/>
              <a:tailEnd/>
            </a:ln>
            <a:effectLst/>
          </p:spPr>
          <p:txBody>
            <a:bodyPr wrap="none" anchor="ctr"/>
            <a:lstStyle/>
            <a:p>
              <a:endParaRPr lang="fr-FR">
                <a:latin typeface="Times New Roman" pitchFamily="18" charset="0"/>
                <a:cs typeface="Times New Roman" pitchFamily="18" charset="0"/>
              </a:endParaRPr>
            </a:p>
          </p:txBody>
        </p:sp>
        <p:sp>
          <p:nvSpPr>
            <p:cNvPr id="17" name="Line 17"/>
            <p:cNvSpPr>
              <a:spLocks noChangeShapeType="1"/>
            </p:cNvSpPr>
            <p:nvPr/>
          </p:nvSpPr>
          <p:spPr bwMode="auto">
            <a:xfrm>
              <a:off x="5042" y="1889"/>
              <a:ext cx="0" cy="182"/>
            </a:xfrm>
            <a:prstGeom prst="line">
              <a:avLst/>
            </a:prstGeom>
            <a:noFill/>
            <a:ln w="28575">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18" name="Line 18"/>
            <p:cNvSpPr>
              <a:spLocks noChangeShapeType="1"/>
            </p:cNvSpPr>
            <p:nvPr/>
          </p:nvSpPr>
          <p:spPr bwMode="auto">
            <a:xfrm flipH="1">
              <a:off x="3686" y="2071"/>
              <a:ext cx="1361" cy="0"/>
            </a:xfrm>
            <a:prstGeom prst="line">
              <a:avLst/>
            </a:prstGeom>
            <a:noFill/>
            <a:ln w="28575">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19" name="Line 19"/>
            <p:cNvSpPr>
              <a:spLocks noChangeShapeType="1"/>
            </p:cNvSpPr>
            <p:nvPr/>
          </p:nvSpPr>
          <p:spPr bwMode="auto">
            <a:xfrm flipH="1">
              <a:off x="3680" y="892"/>
              <a:ext cx="1361" cy="0"/>
            </a:xfrm>
            <a:prstGeom prst="line">
              <a:avLst/>
            </a:prstGeom>
            <a:noFill/>
            <a:ln w="28575">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20" name="Line 20"/>
            <p:cNvSpPr>
              <a:spLocks noChangeShapeType="1"/>
            </p:cNvSpPr>
            <p:nvPr/>
          </p:nvSpPr>
          <p:spPr bwMode="auto">
            <a:xfrm>
              <a:off x="5041" y="892"/>
              <a:ext cx="0" cy="182"/>
            </a:xfrm>
            <a:prstGeom prst="line">
              <a:avLst/>
            </a:prstGeom>
            <a:noFill/>
            <a:ln w="28575">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21" name="Line 21"/>
            <p:cNvSpPr>
              <a:spLocks noChangeShapeType="1"/>
            </p:cNvSpPr>
            <p:nvPr/>
          </p:nvSpPr>
          <p:spPr bwMode="auto">
            <a:xfrm flipV="1">
              <a:off x="3727" y="937"/>
              <a:ext cx="0" cy="1043"/>
            </a:xfrm>
            <a:prstGeom prst="line">
              <a:avLst/>
            </a:prstGeom>
            <a:noFill/>
            <a:ln w="9525">
              <a:solidFill>
                <a:schemeClr val="tx1"/>
              </a:solidFill>
              <a:round/>
              <a:headEnd/>
              <a:tailEnd type="triangle" w="med" len="med"/>
            </a:ln>
            <a:effectLst/>
          </p:spPr>
          <p:txBody>
            <a:bodyPr/>
            <a:lstStyle/>
            <a:p>
              <a:endParaRPr lang="fr-FR">
                <a:latin typeface="Times New Roman" pitchFamily="18" charset="0"/>
                <a:cs typeface="Times New Roman" pitchFamily="18" charset="0"/>
              </a:endParaRPr>
            </a:p>
          </p:txBody>
        </p:sp>
        <p:sp>
          <p:nvSpPr>
            <p:cNvPr id="22" name="Text Box 22"/>
            <p:cNvSpPr txBox="1">
              <a:spLocks noChangeArrowheads="1"/>
            </p:cNvSpPr>
            <p:nvPr/>
          </p:nvSpPr>
          <p:spPr bwMode="auto">
            <a:xfrm>
              <a:off x="3424" y="1364"/>
              <a:ext cx="499" cy="231"/>
            </a:xfrm>
            <a:prstGeom prst="rect">
              <a:avLst/>
            </a:prstGeom>
            <a:noFill/>
            <a:ln w="9525">
              <a:noFill/>
              <a:miter lim="800000"/>
              <a:headEnd/>
              <a:tailEnd/>
            </a:ln>
            <a:effectLst/>
          </p:spPr>
          <p:txBody>
            <a:bodyPr>
              <a:spAutoFit/>
            </a:bodyPr>
            <a:lstStyle/>
            <a:p>
              <a:pPr>
                <a:spcBef>
                  <a:spcPct val="50000"/>
                </a:spcBef>
              </a:pPr>
              <a:r>
                <a:rPr lang="fr-FR" dirty="0">
                  <a:latin typeface="Times New Roman" pitchFamily="18" charset="0"/>
                  <a:cs typeface="Times New Roman" pitchFamily="18" charset="0"/>
                </a:rPr>
                <a:t>U</a:t>
              </a:r>
            </a:p>
          </p:txBody>
        </p:sp>
        <p:grpSp>
          <p:nvGrpSpPr>
            <p:cNvPr id="3" name="Group 24"/>
            <p:cNvGrpSpPr>
              <a:grpSpLocks/>
            </p:cNvGrpSpPr>
            <p:nvPr/>
          </p:nvGrpSpPr>
          <p:grpSpPr bwMode="auto">
            <a:xfrm>
              <a:off x="4968" y="1218"/>
              <a:ext cx="272" cy="415"/>
              <a:chOff x="4241" y="3339"/>
              <a:chExt cx="272" cy="415"/>
            </a:xfrm>
          </p:grpSpPr>
          <p:sp>
            <p:nvSpPr>
              <p:cNvPr id="38" name="Text Box 25"/>
              <p:cNvSpPr txBox="1">
                <a:spLocks noChangeArrowheads="1"/>
              </p:cNvSpPr>
              <p:nvPr/>
            </p:nvSpPr>
            <p:spPr bwMode="auto">
              <a:xfrm>
                <a:off x="4241" y="3339"/>
                <a:ext cx="272" cy="231"/>
              </a:xfrm>
              <a:prstGeom prst="rect">
                <a:avLst/>
              </a:prstGeom>
              <a:noFill/>
              <a:ln w="9525">
                <a:noFill/>
                <a:miter lim="800000"/>
                <a:headEnd/>
                <a:tailEnd/>
              </a:ln>
              <a:effectLst/>
            </p:spPr>
            <p:txBody>
              <a:bodyPr>
                <a:spAutoFit/>
              </a:bodyPr>
              <a:lstStyle/>
              <a:p>
                <a:pPr>
                  <a:spcBef>
                    <a:spcPct val="50000"/>
                  </a:spcBef>
                </a:pPr>
                <a:r>
                  <a:rPr lang="fr-FR">
                    <a:latin typeface="Times New Roman" pitchFamily="18" charset="0"/>
                    <a:cs typeface="Times New Roman" pitchFamily="18" charset="0"/>
                  </a:rPr>
                  <a:t>&gt;</a:t>
                </a:r>
              </a:p>
            </p:txBody>
          </p:sp>
          <p:sp>
            <p:nvSpPr>
              <p:cNvPr id="39" name="Text Box 26"/>
              <p:cNvSpPr txBox="1">
                <a:spLocks noChangeArrowheads="1"/>
              </p:cNvSpPr>
              <p:nvPr/>
            </p:nvSpPr>
            <p:spPr bwMode="auto">
              <a:xfrm>
                <a:off x="4241" y="3406"/>
                <a:ext cx="272" cy="231"/>
              </a:xfrm>
              <a:prstGeom prst="rect">
                <a:avLst/>
              </a:prstGeom>
              <a:noFill/>
              <a:ln w="9525">
                <a:noFill/>
                <a:miter lim="800000"/>
                <a:headEnd/>
                <a:tailEnd/>
              </a:ln>
              <a:effectLst/>
            </p:spPr>
            <p:txBody>
              <a:bodyPr>
                <a:spAutoFit/>
              </a:bodyPr>
              <a:lstStyle/>
              <a:p>
                <a:pPr>
                  <a:spcBef>
                    <a:spcPct val="50000"/>
                  </a:spcBef>
                </a:pPr>
                <a:r>
                  <a:rPr lang="fr-FR">
                    <a:latin typeface="Times New Roman" pitchFamily="18" charset="0"/>
                    <a:cs typeface="Times New Roman" pitchFamily="18" charset="0"/>
                  </a:rPr>
                  <a:t>&gt;</a:t>
                </a:r>
              </a:p>
            </p:txBody>
          </p:sp>
          <p:sp>
            <p:nvSpPr>
              <p:cNvPr id="40" name="Text Box 27"/>
              <p:cNvSpPr txBox="1">
                <a:spLocks noChangeArrowheads="1"/>
              </p:cNvSpPr>
              <p:nvPr/>
            </p:nvSpPr>
            <p:spPr bwMode="auto">
              <a:xfrm>
                <a:off x="4241" y="3467"/>
                <a:ext cx="272" cy="231"/>
              </a:xfrm>
              <a:prstGeom prst="rect">
                <a:avLst/>
              </a:prstGeom>
              <a:noFill/>
              <a:ln w="9525">
                <a:noFill/>
                <a:miter lim="800000"/>
                <a:headEnd/>
                <a:tailEnd/>
              </a:ln>
              <a:effectLst/>
            </p:spPr>
            <p:txBody>
              <a:bodyPr>
                <a:spAutoFit/>
              </a:bodyPr>
              <a:lstStyle/>
              <a:p>
                <a:pPr>
                  <a:spcBef>
                    <a:spcPct val="50000"/>
                  </a:spcBef>
                </a:pPr>
                <a:r>
                  <a:rPr lang="fr-FR">
                    <a:latin typeface="Times New Roman" pitchFamily="18" charset="0"/>
                    <a:cs typeface="Times New Roman" pitchFamily="18" charset="0"/>
                  </a:rPr>
                  <a:t>&gt;</a:t>
                </a:r>
              </a:p>
            </p:txBody>
          </p:sp>
          <p:sp>
            <p:nvSpPr>
              <p:cNvPr id="41" name="Text Box 28"/>
              <p:cNvSpPr txBox="1">
                <a:spLocks noChangeArrowheads="1"/>
              </p:cNvSpPr>
              <p:nvPr/>
            </p:nvSpPr>
            <p:spPr bwMode="auto">
              <a:xfrm>
                <a:off x="4241" y="3523"/>
                <a:ext cx="272" cy="231"/>
              </a:xfrm>
              <a:prstGeom prst="rect">
                <a:avLst/>
              </a:prstGeom>
              <a:noFill/>
              <a:ln w="9525">
                <a:noFill/>
                <a:miter lim="800000"/>
                <a:headEnd/>
                <a:tailEnd/>
              </a:ln>
              <a:effectLst/>
            </p:spPr>
            <p:txBody>
              <a:bodyPr>
                <a:spAutoFit/>
              </a:bodyPr>
              <a:lstStyle/>
              <a:p>
                <a:pPr>
                  <a:spcBef>
                    <a:spcPct val="50000"/>
                  </a:spcBef>
                </a:pPr>
                <a:r>
                  <a:rPr lang="fr-FR">
                    <a:latin typeface="Times New Roman" pitchFamily="18" charset="0"/>
                    <a:cs typeface="Times New Roman" pitchFamily="18" charset="0"/>
                  </a:rPr>
                  <a:t>&gt;</a:t>
                </a:r>
              </a:p>
            </p:txBody>
          </p:sp>
        </p:grpSp>
        <p:sp>
          <p:nvSpPr>
            <p:cNvPr id="25" name="Line 29"/>
            <p:cNvSpPr>
              <a:spLocks noChangeShapeType="1"/>
            </p:cNvSpPr>
            <p:nvPr/>
          </p:nvSpPr>
          <p:spPr bwMode="auto">
            <a:xfrm>
              <a:off x="4929" y="1626"/>
              <a:ext cx="227" cy="0"/>
            </a:xfrm>
            <a:prstGeom prst="line">
              <a:avLst/>
            </a:prstGeom>
            <a:noFill/>
            <a:ln w="19050">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26" name="Line 30"/>
            <p:cNvSpPr>
              <a:spLocks noChangeShapeType="1"/>
            </p:cNvSpPr>
            <p:nvPr/>
          </p:nvSpPr>
          <p:spPr bwMode="auto">
            <a:xfrm>
              <a:off x="4973" y="1667"/>
              <a:ext cx="137" cy="0"/>
            </a:xfrm>
            <a:prstGeom prst="line">
              <a:avLst/>
            </a:prstGeom>
            <a:noFill/>
            <a:ln w="19050">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27" name="Line 31"/>
            <p:cNvSpPr>
              <a:spLocks noChangeShapeType="1"/>
            </p:cNvSpPr>
            <p:nvPr/>
          </p:nvSpPr>
          <p:spPr bwMode="auto">
            <a:xfrm>
              <a:off x="5041" y="1668"/>
              <a:ext cx="0" cy="181"/>
            </a:xfrm>
            <a:prstGeom prst="line">
              <a:avLst/>
            </a:prstGeom>
            <a:noFill/>
            <a:ln w="28575">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28" name="Line 32"/>
            <p:cNvSpPr>
              <a:spLocks noChangeShapeType="1"/>
            </p:cNvSpPr>
            <p:nvPr/>
          </p:nvSpPr>
          <p:spPr bwMode="auto">
            <a:xfrm>
              <a:off x="5041" y="1164"/>
              <a:ext cx="0" cy="136"/>
            </a:xfrm>
            <a:prstGeom prst="line">
              <a:avLst/>
            </a:prstGeom>
            <a:noFill/>
            <a:ln w="28575">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29" name="Line 33"/>
            <p:cNvSpPr>
              <a:spLocks noChangeShapeType="1"/>
            </p:cNvSpPr>
            <p:nvPr/>
          </p:nvSpPr>
          <p:spPr bwMode="auto">
            <a:xfrm flipV="1">
              <a:off x="5035" y="1551"/>
              <a:ext cx="0" cy="68"/>
            </a:xfrm>
            <a:prstGeom prst="line">
              <a:avLst/>
            </a:prstGeom>
            <a:noFill/>
            <a:ln w="28575">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30" name="Line 34"/>
            <p:cNvSpPr>
              <a:spLocks noChangeShapeType="1"/>
            </p:cNvSpPr>
            <p:nvPr/>
          </p:nvSpPr>
          <p:spPr bwMode="auto">
            <a:xfrm flipH="1">
              <a:off x="4446" y="892"/>
              <a:ext cx="45" cy="0"/>
            </a:xfrm>
            <a:prstGeom prst="line">
              <a:avLst/>
            </a:prstGeom>
            <a:noFill/>
            <a:ln w="34925">
              <a:solidFill>
                <a:schemeClr val="tx1"/>
              </a:solidFill>
              <a:round/>
              <a:headEnd type="triangle" w="med" len="med"/>
              <a:tailEnd type="none" w="med" len="med"/>
            </a:ln>
            <a:effectLst/>
          </p:spPr>
          <p:txBody>
            <a:bodyPr/>
            <a:lstStyle/>
            <a:p>
              <a:endParaRPr lang="fr-FR">
                <a:latin typeface="Times New Roman" pitchFamily="18" charset="0"/>
                <a:cs typeface="Times New Roman" pitchFamily="18" charset="0"/>
              </a:endParaRPr>
            </a:p>
          </p:txBody>
        </p:sp>
        <p:sp>
          <p:nvSpPr>
            <p:cNvPr id="31" name="Text Box 35"/>
            <p:cNvSpPr txBox="1">
              <a:spLocks noChangeArrowheads="1"/>
            </p:cNvSpPr>
            <p:nvPr/>
          </p:nvSpPr>
          <p:spPr bwMode="auto">
            <a:xfrm>
              <a:off x="5118" y="1511"/>
              <a:ext cx="302" cy="233"/>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E’</a:t>
              </a:r>
            </a:p>
          </p:txBody>
        </p:sp>
        <p:sp>
          <p:nvSpPr>
            <p:cNvPr id="32" name="Text Box 36"/>
            <p:cNvSpPr txBox="1">
              <a:spLocks noChangeArrowheads="1"/>
            </p:cNvSpPr>
            <p:nvPr/>
          </p:nvSpPr>
          <p:spPr bwMode="auto">
            <a:xfrm>
              <a:off x="5091" y="1292"/>
              <a:ext cx="301" cy="231"/>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R</a:t>
              </a:r>
            </a:p>
          </p:txBody>
        </p:sp>
        <p:sp>
          <p:nvSpPr>
            <p:cNvPr id="33" name="Text Box 37"/>
            <p:cNvSpPr txBox="1">
              <a:spLocks noChangeArrowheads="1"/>
            </p:cNvSpPr>
            <p:nvPr/>
          </p:nvSpPr>
          <p:spPr bwMode="auto">
            <a:xfrm>
              <a:off x="4368" y="657"/>
              <a:ext cx="169" cy="231"/>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I</a:t>
              </a:r>
            </a:p>
          </p:txBody>
        </p:sp>
        <p:sp>
          <p:nvSpPr>
            <p:cNvPr id="34" name="Oval 5"/>
            <p:cNvSpPr>
              <a:spLocks noChangeArrowheads="1"/>
            </p:cNvSpPr>
            <p:nvPr/>
          </p:nvSpPr>
          <p:spPr bwMode="auto">
            <a:xfrm>
              <a:off x="4703" y="1164"/>
              <a:ext cx="680" cy="680"/>
            </a:xfrm>
            <a:prstGeom prst="ellipse">
              <a:avLst/>
            </a:prstGeom>
            <a:noFill/>
            <a:ln w="19050">
              <a:solidFill>
                <a:schemeClr val="tx1"/>
              </a:solidFill>
              <a:round/>
              <a:headEnd/>
              <a:tailEnd/>
            </a:ln>
            <a:effectLst/>
          </p:spPr>
          <p:txBody>
            <a:bodyPr wrap="none" anchor="ctr"/>
            <a:lstStyle/>
            <a:p>
              <a:endParaRPr lang="fr-FR">
                <a:latin typeface="Times New Roman" pitchFamily="18" charset="0"/>
                <a:cs typeface="Times New Roman" pitchFamily="18" charset="0"/>
              </a:endParaRPr>
            </a:p>
          </p:txBody>
        </p:sp>
      </p:grpSp>
      <p:sp>
        <p:nvSpPr>
          <p:cNvPr id="47" name="Text Box 42"/>
          <p:cNvSpPr txBox="1">
            <a:spLocks noChangeArrowheads="1"/>
          </p:cNvSpPr>
          <p:nvPr/>
        </p:nvSpPr>
        <p:spPr bwMode="auto">
          <a:xfrm>
            <a:off x="4139952" y="1196752"/>
            <a:ext cx="4752528" cy="369332"/>
          </a:xfrm>
          <a:prstGeom prst="rect">
            <a:avLst/>
          </a:prstGeom>
          <a:noFill/>
          <a:ln w="9525">
            <a:noFill/>
            <a:miter lim="800000"/>
            <a:headEnd/>
            <a:tailEnd/>
          </a:ln>
          <a:effectLst/>
        </p:spPr>
        <p:txBody>
          <a:bodyPr wrap="square">
            <a:spAutoFit/>
          </a:bodyPr>
          <a:lstStyle/>
          <a:p>
            <a:pPr algn="justLow"/>
            <a:r>
              <a:rPr lang="fr-FR" dirty="0">
                <a:solidFill>
                  <a:srgbClr val="000000"/>
                </a:solidFill>
                <a:latin typeface="Times New Roman" pitchFamily="18" charset="0"/>
                <a:ea typeface="Times New Roman" pitchFamily="18" charset="0"/>
                <a:cs typeface="Times New Roman" pitchFamily="18" charset="0"/>
                <a:sym typeface="Symbol" pitchFamily="18" charset="2"/>
              </a:rPr>
              <a:t>La relation entre la tension U et le courant I est:</a:t>
            </a:r>
            <a:endParaRPr lang="fr-FR" dirty="0">
              <a:solidFill>
                <a:srgbClr val="000000"/>
              </a:solidFill>
              <a:latin typeface="Times New Roman" pitchFamily="18" charset="0"/>
              <a:cs typeface="Times New Roman" pitchFamily="18" charset="0"/>
              <a:sym typeface="Symbol" pitchFamily="18" charset="2"/>
            </a:endParaRPr>
          </a:p>
        </p:txBody>
      </p:sp>
      <p:graphicFrame>
        <p:nvGraphicFramePr>
          <p:cNvPr id="543748" name="Object 7"/>
          <p:cNvGraphicFramePr>
            <a:graphicFrameLocks noChangeAspect="1"/>
          </p:cNvGraphicFramePr>
          <p:nvPr/>
        </p:nvGraphicFramePr>
        <p:xfrm>
          <a:off x="5292080" y="1628800"/>
          <a:ext cx="1708150" cy="352425"/>
        </p:xfrm>
        <a:graphic>
          <a:graphicData uri="http://schemas.openxmlformats.org/presentationml/2006/ole">
            <mc:AlternateContent xmlns:mc="http://schemas.openxmlformats.org/markup-compatibility/2006">
              <mc:Choice xmlns:v="urn:schemas-microsoft-com:vml" Requires="v">
                <p:oleObj spid="_x0000_s634962" name="Equation" r:id="rId3" imgW="927100" imgH="190500" progId="Equation.DSMT4">
                  <p:embed/>
                </p:oleObj>
              </mc:Choice>
              <mc:Fallback>
                <p:oleObj name="Equation" r:id="rId3" imgW="927100" imgH="190500" progId="Equation.DSMT4">
                  <p:embed/>
                  <p:pic>
                    <p:nvPicPr>
                      <p:cNvPr id="0" name="Picture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1628800"/>
                        <a:ext cx="1708150" cy="352425"/>
                      </a:xfrm>
                      <a:prstGeom prst="rect">
                        <a:avLst/>
                      </a:prstGeom>
                      <a:solidFill>
                        <a:schemeClr val="bg1"/>
                      </a:solidFill>
                    </p:spPr>
                  </p:pic>
                </p:oleObj>
              </mc:Fallback>
            </mc:AlternateContent>
          </a:graphicData>
        </a:graphic>
      </p:graphicFrame>
      <p:sp>
        <p:nvSpPr>
          <p:cNvPr id="49" name="Text Box 42"/>
          <p:cNvSpPr txBox="1">
            <a:spLocks noChangeArrowheads="1"/>
          </p:cNvSpPr>
          <p:nvPr/>
        </p:nvSpPr>
        <p:spPr bwMode="auto">
          <a:xfrm>
            <a:off x="611560" y="3429000"/>
            <a:ext cx="8136904" cy="873572"/>
          </a:xfrm>
          <a:prstGeom prst="rect">
            <a:avLst/>
          </a:prstGeom>
          <a:noFill/>
          <a:ln w="9525">
            <a:noFill/>
            <a:miter lim="800000"/>
            <a:headEnd/>
            <a:tailEnd/>
          </a:ln>
          <a:effectLst/>
        </p:spPr>
        <p:txBody>
          <a:bodyPr wrap="square">
            <a:spAutoFit/>
          </a:bodyPr>
          <a:lstStyle/>
          <a:p>
            <a:pPr algn="justLow">
              <a:lnSpc>
                <a:spcPct val="150000"/>
              </a:lnSpc>
            </a:pPr>
            <a:r>
              <a:rPr lang="fr-FR" b="1" dirty="0">
                <a:solidFill>
                  <a:srgbClr val="0000FF"/>
                </a:solidFill>
                <a:latin typeface="Cambria" pitchFamily="18" charset="0"/>
                <a:ea typeface="Times New Roman" pitchFamily="18" charset="0"/>
                <a:cs typeface="Times New Roman" pitchFamily="18" charset="0"/>
                <a:sym typeface="Symbol" pitchFamily="18" charset="2"/>
              </a:rPr>
              <a:t>2) </a:t>
            </a:r>
            <a:r>
              <a:rPr lang="fr-FR" dirty="0">
                <a:solidFill>
                  <a:srgbClr val="000000"/>
                </a:solidFill>
                <a:latin typeface="Times New Roman" pitchFamily="18" charset="0"/>
                <a:ea typeface="Times New Roman" pitchFamily="18" charset="0"/>
                <a:cs typeface="Times New Roman" pitchFamily="18" charset="0"/>
                <a:sym typeface="Symbol" pitchFamily="18" charset="2"/>
              </a:rPr>
              <a:t>Le moteur étudié est à aimants permanents, donc le flux est constant.</a:t>
            </a:r>
          </a:p>
          <a:p>
            <a:pPr algn="justLow">
              <a:lnSpc>
                <a:spcPct val="150000"/>
              </a:lnSpc>
            </a:pPr>
            <a:r>
              <a:rPr lang="fr-FR" dirty="0">
                <a:solidFill>
                  <a:srgbClr val="000000"/>
                </a:solidFill>
                <a:latin typeface="Times New Roman" pitchFamily="18" charset="0"/>
                <a:ea typeface="Times New Roman" pitchFamily="18" charset="0"/>
                <a:cs typeface="Times New Roman" pitchFamily="18" charset="0"/>
                <a:sym typeface="Symbol" pitchFamily="18" charset="2"/>
              </a:rPr>
              <a:t>     la f.c.e.m. </a:t>
            </a:r>
            <a:r>
              <a:rPr lang="fr-FR" b="1" dirty="0">
                <a:solidFill>
                  <a:srgbClr val="000000"/>
                </a:solidFill>
                <a:latin typeface="Times New Roman" pitchFamily="18" charset="0"/>
                <a:ea typeface="Times New Roman" pitchFamily="18" charset="0"/>
                <a:cs typeface="Times New Roman" pitchFamily="18" charset="0"/>
                <a:sym typeface="Symbol" pitchFamily="18" charset="2"/>
              </a:rPr>
              <a:t>E’</a:t>
            </a:r>
            <a:r>
              <a:rPr lang="fr-FR" dirty="0">
                <a:solidFill>
                  <a:srgbClr val="000000"/>
                </a:solidFill>
                <a:latin typeface="Times New Roman" pitchFamily="18" charset="0"/>
                <a:ea typeface="Times New Roman" pitchFamily="18" charset="0"/>
                <a:cs typeface="Times New Roman" pitchFamily="18" charset="0"/>
                <a:sym typeface="Symbol" pitchFamily="18" charset="2"/>
              </a:rPr>
              <a:t> s’écrit alors: </a:t>
            </a:r>
            <a:endParaRPr lang="fr-FR" dirty="0">
              <a:solidFill>
                <a:srgbClr val="000000"/>
              </a:solidFill>
              <a:latin typeface="Times New Roman" pitchFamily="18" charset="0"/>
              <a:cs typeface="Times New Roman" pitchFamily="18" charset="0"/>
              <a:sym typeface="Symbol" pitchFamily="18" charset="2"/>
            </a:endParaRPr>
          </a:p>
        </p:txBody>
      </p:sp>
      <p:graphicFrame>
        <p:nvGraphicFramePr>
          <p:cNvPr id="50" name="Object 7"/>
          <p:cNvGraphicFramePr>
            <a:graphicFrameLocks noChangeAspect="1"/>
          </p:cNvGraphicFramePr>
          <p:nvPr/>
        </p:nvGraphicFramePr>
        <p:xfrm>
          <a:off x="2529259" y="4293096"/>
          <a:ext cx="2690813" cy="704850"/>
        </p:xfrm>
        <a:graphic>
          <a:graphicData uri="http://schemas.openxmlformats.org/presentationml/2006/ole">
            <mc:AlternateContent xmlns:mc="http://schemas.openxmlformats.org/markup-compatibility/2006">
              <mc:Choice xmlns:v="urn:schemas-microsoft-com:vml" Requires="v">
                <p:oleObj spid="_x0000_s634963" name="Equation" r:id="rId5" imgW="1459866" imgH="380835" progId="Equation.DSMT4">
                  <p:embed/>
                </p:oleObj>
              </mc:Choice>
              <mc:Fallback>
                <p:oleObj name="Equation" r:id="rId5" imgW="1459866" imgH="380835" progId="Equation.DSMT4">
                  <p:embed/>
                  <p:pic>
                    <p:nvPicPr>
                      <p:cNvPr id="0" name="Picture 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9259" y="4293096"/>
                        <a:ext cx="2690813" cy="704850"/>
                      </a:xfrm>
                      <a:prstGeom prst="rect">
                        <a:avLst/>
                      </a:prstGeom>
                      <a:solidFill>
                        <a:schemeClr val="bg1"/>
                      </a:solidFill>
                    </p:spPr>
                  </p:pic>
                </p:oleObj>
              </mc:Fallback>
            </mc:AlternateContent>
          </a:graphicData>
        </a:graphic>
      </p:graphicFrame>
      <p:sp>
        <p:nvSpPr>
          <p:cNvPr id="52" name="Text Box 42"/>
          <p:cNvSpPr txBox="1">
            <a:spLocks noChangeArrowheads="1"/>
          </p:cNvSpPr>
          <p:nvPr/>
        </p:nvSpPr>
        <p:spPr bwMode="auto">
          <a:xfrm>
            <a:off x="611560" y="5111154"/>
            <a:ext cx="8136904" cy="369332"/>
          </a:xfrm>
          <a:prstGeom prst="rect">
            <a:avLst/>
          </a:prstGeom>
          <a:noFill/>
          <a:ln w="9525">
            <a:noFill/>
            <a:miter lim="800000"/>
            <a:headEnd/>
            <a:tailEnd/>
          </a:ln>
          <a:effectLst/>
        </p:spPr>
        <p:txBody>
          <a:bodyPr wrap="square">
            <a:spAutoFit/>
          </a:bodyPr>
          <a:lstStyle/>
          <a:p>
            <a:r>
              <a:rPr lang="fr-FR" dirty="0">
                <a:solidFill>
                  <a:srgbClr val="000000"/>
                </a:solidFill>
                <a:latin typeface="Times New Roman" pitchFamily="18" charset="0"/>
                <a:ea typeface="Times New Roman" pitchFamily="18" charset="0"/>
                <a:cs typeface="Times New Roman" pitchFamily="18" charset="0"/>
                <a:sym typeface="Symbol" pitchFamily="18" charset="2"/>
              </a:rPr>
              <a:t>Le couple électromagnétique T</a:t>
            </a:r>
            <a:r>
              <a:rPr lang="fr-FR" baseline="-30000" dirty="0">
                <a:solidFill>
                  <a:srgbClr val="000000"/>
                </a:solidFill>
                <a:latin typeface="Times New Roman" pitchFamily="18" charset="0"/>
                <a:ea typeface="Times New Roman" pitchFamily="18" charset="0"/>
                <a:cs typeface="Times New Roman" pitchFamily="18" charset="0"/>
                <a:sym typeface="Symbol" pitchFamily="18" charset="2"/>
              </a:rPr>
              <a:t>e</a:t>
            </a:r>
            <a:r>
              <a:rPr lang="fr-FR" baseline="-25000" dirty="0">
                <a:solidFill>
                  <a:srgbClr val="000000"/>
                </a:solidFill>
                <a:latin typeface="Times New Roman" pitchFamily="18" charset="0"/>
                <a:ea typeface="Times New Roman" pitchFamily="18" charset="0"/>
                <a:cs typeface="Times New Roman" pitchFamily="18" charset="0"/>
                <a:sym typeface="Symbol" pitchFamily="18" charset="2"/>
              </a:rPr>
              <a:t>m </a:t>
            </a:r>
            <a:r>
              <a:rPr lang="fr-FR" dirty="0">
                <a:solidFill>
                  <a:srgbClr val="000000"/>
                </a:solidFill>
                <a:latin typeface="Times New Roman" pitchFamily="18" charset="0"/>
                <a:ea typeface="Times New Roman" pitchFamily="18" charset="0"/>
                <a:cs typeface="Times New Roman" pitchFamily="18" charset="0"/>
                <a:sym typeface="Symbol" pitchFamily="18" charset="2"/>
              </a:rPr>
              <a:t>est</a:t>
            </a:r>
            <a:r>
              <a:rPr lang="fr-FR" b="1" dirty="0">
                <a:solidFill>
                  <a:srgbClr val="000000"/>
                </a:solidFill>
                <a:latin typeface="Times New Roman" pitchFamily="18" charset="0"/>
                <a:ea typeface="Times New Roman" pitchFamily="18" charset="0"/>
                <a:cs typeface="Times New Roman" pitchFamily="18" charset="0"/>
                <a:sym typeface="Symbol" pitchFamily="18" charset="2"/>
              </a:rPr>
              <a:t> : </a:t>
            </a:r>
            <a:endParaRPr lang="fr-FR" dirty="0"/>
          </a:p>
        </p:txBody>
      </p:sp>
      <p:graphicFrame>
        <p:nvGraphicFramePr>
          <p:cNvPr id="53" name="Object 7"/>
          <p:cNvGraphicFramePr>
            <a:graphicFrameLocks noChangeAspect="1"/>
          </p:cNvGraphicFramePr>
          <p:nvPr/>
        </p:nvGraphicFramePr>
        <p:xfrm>
          <a:off x="2612628" y="5558432"/>
          <a:ext cx="3111500" cy="750888"/>
        </p:xfrm>
        <a:graphic>
          <a:graphicData uri="http://schemas.openxmlformats.org/presentationml/2006/ole">
            <mc:AlternateContent xmlns:mc="http://schemas.openxmlformats.org/markup-compatibility/2006">
              <mc:Choice xmlns:v="urn:schemas-microsoft-com:vml" Requires="v">
                <p:oleObj spid="_x0000_s634964" name="Equation" r:id="rId7" imgW="1688367" imgH="406224" progId="Equation.DSMT4">
                  <p:embed/>
                </p:oleObj>
              </mc:Choice>
              <mc:Fallback>
                <p:oleObj name="Equation" r:id="rId7" imgW="1688367" imgH="406224" progId="Equation.DSMT4">
                  <p:embed/>
                  <p:pic>
                    <p:nvPicPr>
                      <p:cNvPr id="0" name="Picture 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2628" y="5558432"/>
                        <a:ext cx="3111500" cy="750888"/>
                      </a:xfrm>
                      <a:prstGeom prst="rect">
                        <a:avLst/>
                      </a:prstGeom>
                      <a:solidFill>
                        <a:schemeClr val="bg1"/>
                      </a:solidFill>
                    </p:spPr>
                  </p:pic>
                </p:oleObj>
              </mc:Fallback>
            </mc:AlternateContent>
          </a:graphicData>
        </a:graphic>
      </p:graphicFrame>
      <p:graphicFrame>
        <p:nvGraphicFramePr>
          <p:cNvPr id="54" name="Object 7"/>
          <p:cNvGraphicFramePr>
            <a:graphicFrameLocks noChangeAspect="1"/>
          </p:cNvGraphicFramePr>
          <p:nvPr/>
        </p:nvGraphicFramePr>
        <p:xfrm>
          <a:off x="6372200" y="4293369"/>
          <a:ext cx="1566863" cy="704850"/>
        </p:xfrm>
        <a:graphic>
          <a:graphicData uri="http://schemas.openxmlformats.org/presentationml/2006/ole">
            <mc:AlternateContent xmlns:mc="http://schemas.openxmlformats.org/markup-compatibility/2006">
              <mc:Choice xmlns:v="urn:schemas-microsoft-com:vml" Requires="v">
                <p:oleObj spid="_x0000_s634965" name="Equation" r:id="rId9" imgW="850531" imgH="380835" progId="Equation.DSMT4">
                  <p:embed/>
                </p:oleObj>
              </mc:Choice>
              <mc:Fallback>
                <p:oleObj name="Equation" r:id="rId9" imgW="850531" imgH="380835" progId="Equation.DSMT4">
                  <p:embed/>
                  <p:pic>
                    <p:nvPicPr>
                      <p:cNvPr id="0" name="Picture 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72200" y="4293369"/>
                        <a:ext cx="1566863" cy="704850"/>
                      </a:xfrm>
                      <a:prstGeom prst="rect">
                        <a:avLst/>
                      </a:prstGeom>
                      <a:solidFill>
                        <a:schemeClr val="bg1"/>
                      </a:solidFill>
                    </p:spPr>
                  </p:pic>
                </p:oleObj>
              </mc:Fallback>
            </mc:AlternateContent>
          </a:graphicData>
        </a:graphic>
      </p:graphicFrame>
      <p:sp>
        <p:nvSpPr>
          <p:cNvPr id="55" name="Text Box 42"/>
          <p:cNvSpPr txBox="1">
            <a:spLocks noChangeArrowheads="1"/>
          </p:cNvSpPr>
          <p:nvPr/>
        </p:nvSpPr>
        <p:spPr bwMode="auto">
          <a:xfrm>
            <a:off x="5508104" y="4442066"/>
            <a:ext cx="936104" cy="369332"/>
          </a:xfrm>
          <a:prstGeom prst="rect">
            <a:avLst/>
          </a:prstGeom>
          <a:noFill/>
          <a:ln w="9525">
            <a:noFill/>
            <a:miter lim="800000"/>
            <a:headEnd/>
            <a:tailEnd/>
          </a:ln>
          <a:effectLst/>
        </p:spPr>
        <p:txBody>
          <a:bodyPr wrap="square">
            <a:spAutoFit/>
          </a:bodyPr>
          <a:lstStyle/>
          <a:p>
            <a:pPr algn="justLow"/>
            <a:r>
              <a:rPr lang="fr-FR" dirty="0">
                <a:latin typeface="Times New Roman" pitchFamily="18" charset="0"/>
                <a:ea typeface="Times New Roman" pitchFamily="18" charset="0"/>
                <a:cs typeface="Times New Roman" pitchFamily="18" charset="0"/>
                <a:sym typeface="Symbol" pitchFamily="18" charset="2"/>
              </a:rPr>
              <a:t>Avec:</a:t>
            </a:r>
            <a:endParaRPr lang="fr-FR" dirty="0">
              <a:latin typeface="Times New Roman" pitchFamily="18" charset="0"/>
              <a:cs typeface="Times New Roman" pitchFamily="18" charset="0"/>
              <a:sym typeface="Symbol" pitchFamily="18" charset="2"/>
            </a:endParaRPr>
          </a:p>
        </p:txBody>
      </p:sp>
    </p:spTree>
    <p:extLst>
      <p:ext uri="{BB962C8B-B14F-4D97-AF65-F5344CB8AC3E}">
        <p14:creationId xmlns:p14="http://schemas.microsoft.com/office/powerpoint/2010/main" val="39670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amond(in)">
                                      <p:cBhvr>
                                        <p:cTn id="13" dur="2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7"/>
                                        </p:tgtEl>
                                        <p:attrNameLst>
                                          <p:attrName>style.visibility</p:attrName>
                                        </p:attrNameLst>
                                      </p:cBhvr>
                                      <p:to>
                                        <p:strVal val="visible"/>
                                      </p:to>
                                    </p:set>
                                    <p:anim calcmode="lin" valueType="num">
                                      <p:cBhvr additive="base">
                                        <p:cTn id="18" dur="1000" fill="hold"/>
                                        <p:tgtEl>
                                          <p:spTgt spid="47"/>
                                        </p:tgtEl>
                                        <p:attrNameLst>
                                          <p:attrName>ppt_x</p:attrName>
                                        </p:attrNameLst>
                                      </p:cBhvr>
                                      <p:tavLst>
                                        <p:tav tm="0">
                                          <p:val>
                                            <p:strVal val="0-#ppt_w/2"/>
                                          </p:val>
                                        </p:tav>
                                        <p:tav tm="100000">
                                          <p:val>
                                            <p:strVal val="#ppt_x"/>
                                          </p:val>
                                        </p:tav>
                                      </p:tavLst>
                                    </p:anim>
                                    <p:anim calcmode="lin" valueType="num">
                                      <p:cBhvr additive="base">
                                        <p:cTn id="19" dur="10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543748"/>
                                        </p:tgtEl>
                                        <p:attrNameLst>
                                          <p:attrName>style.visibility</p:attrName>
                                        </p:attrNameLst>
                                      </p:cBhvr>
                                      <p:to>
                                        <p:strVal val="visible"/>
                                      </p:to>
                                    </p:set>
                                    <p:animEffect transition="in" filter="diamond(in)">
                                      <p:cBhvr>
                                        <p:cTn id="24" dur="1000"/>
                                        <p:tgtEl>
                                          <p:spTgt spid="54374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additive="base">
                                        <p:cTn id="29" dur="1000" fill="hold"/>
                                        <p:tgtEl>
                                          <p:spTgt spid="49"/>
                                        </p:tgtEl>
                                        <p:attrNameLst>
                                          <p:attrName>ppt_x</p:attrName>
                                        </p:attrNameLst>
                                      </p:cBhvr>
                                      <p:tavLst>
                                        <p:tav tm="0">
                                          <p:val>
                                            <p:strVal val="0-#ppt_w/2"/>
                                          </p:val>
                                        </p:tav>
                                        <p:tav tm="100000">
                                          <p:val>
                                            <p:strVal val="#ppt_x"/>
                                          </p:val>
                                        </p:tav>
                                      </p:tavLst>
                                    </p:anim>
                                    <p:anim calcmode="lin" valueType="num">
                                      <p:cBhvr additive="base">
                                        <p:cTn id="30" dur="10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nodeType="click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diamond(in)">
                                      <p:cBhvr>
                                        <p:cTn id="35" dur="1000"/>
                                        <p:tgtEl>
                                          <p:spTgt spid="50"/>
                                        </p:tgtEl>
                                      </p:cBhvr>
                                    </p:animEffect>
                                  </p:childTnLst>
                                </p:cTn>
                              </p:par>
                            </p:childTnLst>
                          </p:cTn>
                        </p:par>
                        <p:par>
                          <p:cTn id="36" fill="hold">
                            <p:stCondLst>
                              <p:cond delay="1000"/>
                            </p:stCondLst>
                            <p:childTnLst>
                              <p:par>
                                <p:cTn id="37" presetID="2" presetClass="entr" presetSubtype="8" fill="hold" grpId="0" nodeType="afterEffect">
                                  <p:stCondLst>
                                    <p:cond delay="0"/>
                                  </p:stCondLst>
                                  <p:childTnLst>
                                    <p:set>
                                      <p:cBhvr>
                                        <p:cTn id="38" dur="1" fill="hold">
                                          <p:stCondLst>
                                            <p:cond delay="0"/>
                                          </p:stCondLst>
                                        </p:cTn>
                                        <p:tgtEl>
                                          <p:spTgt spid="55"/>
                                        </p:tgtEl>
                                        <p:attrNameLst>
                                          <p:attrName>style.visibility</p:attrName>
                                        </p:attrNameLst>
                                      </p:cBhvr>
                                      <p:to>
                                        <p:strVal val="visible"/>
                                      </p:to>
                                    </p:set>
                                    <p:anim calcmode="lin" valueType="num">
                                      <p:cBhvr additive="base">
                                        <p:cTn id="39" dur="1000" fill="hold"/>
                                        <p:tgtEl>
                                          <p:spTgt spid="55"/>
                                        </p:tgtEl>
                                        <p:attrNameLst>
                                          <p:attrName>ppt_x</p:attrName>
                                        </p:attrNameLst>
                                      </p:cBhvr>
                                      <p:tavLst>
                                        <p:tav tm="0">
                                          <p:val>
                                            <p:strVal val="0-#ppt_w/2"/>
                                          </p:val>
                                        </p:tav>
                                        <p:tav tm="100000">
                                          <p:val>
                                            <p:strVal val="#ppt_x"/>
                                          </p:val>
                                        </p:tav>
                                      </p:tavLst>
                                    </p:anim>
                                    <p:anim calcmode="lin" valueType="num">
                                      <p:cBhvr additive="base">
                                        <p:cTn id="40" dur="1000" fill="hold"/>
                                        <p:tgtEl>
                                          <p:spTgt spid="55"/>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8" presetClass="entr" presetSubtype="16" fill="hold"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diamond(in)">
                                      <p:cBhvr>
                                        <p:cTn id="44" dur="1000"/>
                                        <p:tgtEl>
                                          <p:spTgt spid="54"/>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2"/>
                                        </p:tgtEl>
                                        <p:attrNameLst>
                                          <p:attrName>style.visibility</p:attrName>
                                        </p:attrNameLst>
                                      </p:cBhvr>
                                      <p:to>
                                        <p:strVal val="visible"/>
                                      </p:to>
                                    </p:set>
                                    <p:anim calcmode="lin" valueType="num">
                                      <p:cBhvr additive="base">
                                        <p:cTn id="49" dur="1000" fill="hold"/>
                                        <p:tgtEl>
                                          <p:spTgt spid="52"/>
                                        </p:tgtEl>
                                        <p:attrNameLst>
                                          <p:attrName>ppt_x</p:attrName>
                                        </p:attrNameLst>
                                      </p:cBhvr>
                                      <p:tavLst>
                                        <p:tav tm="0">
                                          <p:val>
                                            <p:strVal val="0-#ppt_w/2"/>
                                          </p:val>
                                        </p:tav>
                                        <p:tav tm="100000">
                                          <p:val>
                                            <p:strVal val="#ppt_x"/>
                                          </p:val>
                                        </p:tav>
                                      </p:tavLst>
                                    </p:anim>
                                    <p:anim calcmode="lin" valueType="num">
                                      <p:cBhvr additive="base">
                                        <p:cTn id="50" dur="10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8" presetClass="entr" presetSubtype="16" fill="hold" nodeType="click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diamond(in)">
                                      <p:cBhvr>
                                        <p:cTn id="55"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7" grpId="0"/>
      <p:bldP spid="49" grpId="0"/>
      <p:bldP spid="52" grpId="0"/>
      <p:bldP spid="5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6" name="Rectangle 4"/>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itchFamily="34" charset="0"/>
              <a:cs typeface="Arial" pitchFamily="34" charset="0"/>
            </a:endParaRPr>
          </a:p>
        </p:txBody>
      </p:sp>
      <p:sp>
        <p:nvSpPr>
          <p:cNvPr id="49" name="Text Box 42"/>
          <p:cNvSpPr txBox="1">
            <a:spLocks noChangeArrowheads="1"/>
          </p:cNvSpPr>
          <p:nvPr/>
        </p:nvSpPr>
        <p:spPr bwMode="auto">
          <a:xfrm>
            <a:off x="611560" y="116632"/>
            <a:ext cx="8136904" cy="1289071"/>
          </a:xfrm>
          <a:prstGeom prst="rect">
            <a:avLst/>
          </a:prstGeom>
          <a:noFill/>
          <a:ln w="9525">
            <a:noFill/>
            <a:miter lim="800000"/>
            <a:headEnd/>
            <a:tailEnd/>
          </a:ln>
          <a:effectLst/>
        </p:spPr>
        <p:txBody>
          <a:bodyPr wrap="square">
            <a:spAutoFit/>
          </a:bodyPr>
          <a:lstStyle/>
          <a:p>
            <a:pPr marL="342900" lvl="0" indent="-342900" algn="justLow" eaLnBrk="0" hangingPunct="0">
              <a:lnSpc>
                <a:spcPct val="150000"/>
              </a:lnSpc>
              <a:tabLst>
                <a:tab pos="1352550" algn="l"/>
              </a:tabLst>
            </a:pPr>
            <a:r>
              <a:rPr lang="fr-FR" b="1" dirty="0">
                <a:solidFill>
                  <a:srgbClr val="0000FF"/>
                </a:solidFill>
                <a:latin typeface="Cambria" pitchFamily="18" charset="0"/>
                <a:ea typeface="Times New Roman" pitchFamily="18" charset="0"/>
                <a:cs typeface="Times New Roman" pitchFamily="18" charset="0"/>
                <a:sym typeface="Symbol" pitchFamily="18" charset="2"/>
              </a:rPr>
              <a:t>3) </a:t>
            </a:r>
            <a:r>
              <a:rPr lang="fr-FR" dirty="0">
                <a:solidFill>
                  <a:srgbClr val="000000"/>
                </a:solidFill>
                <a:latin typeface="Times New Roman" pitchFamily="18" charset="0"/>
                <a:ea typeface="Times New Roman" pitchFamily="18" charset="0"/>
                <a:cs typeface="Times New Roman" pitchFamily="18" charset="0"/>
                <a:sym typeface="Symbol" pitchFamily="18" charset="2"/>
              </a:rPr>
              <a:t>En régime nominal, on a:</a:t>
            </a:r>
          </a:p>
          <a:p>
            <a:pPr lvl="0" algn="justLow" eaLnBrk="0" hangingPunct="0">
              <a:lnSpc>
                <a:spcPct val="150000"/>
              </a:lnSpc>
              <a:tabLst>
                <a:tab pos="1352550" algn="l"/>
              </a:tabLst>
            </a:pPr>
            <a:r>
              <a:rPr lang="fr-FR" dirty="0">
                <a:solidFill>
                  <a:srgbClr val="FF0000"/>
                </a:solidFill>
                <a:latin typeface="Times New Roman" pitchFamily="18" charset="0"/>
                <a:ea typeface="Times New Roman" pitchFamily="18" charset="0"/>
                <a:cs typeface="Times New Roman" pitchFamily="18" charset="0"/>
              </a:rPr>
              <a:t>	U = 13,5 V ; I = 3 A ; N = 6000 tr/min ;  R = 0,1 </a:t>
            </a:r>
            <a:r>
              <a:rPr lang="fr-FR" dirty="0">
                <a:solidFill>
                  <a:srgbClr val="FF0000"/>
                </a:solidFill>
                <a:latin typeface="Times New Roman" pitchFamily="18" charset="0"/>
                <a:ea typeface="Times New Roman" pitchFamily="18" charset="0"/>
                <a:cs typeface="Times New Roman" pitchFamily="18" charset="0"/>
                <a:sym typeface="Symbol" pitchFamily="18" charset="2"/>
              </a:rPr>
              <a:t></a:t>
            </a:r>
          </a:p>
          <a:p>
            <a:pPr marL="342900" lvl="0" indent="-342900" algn="justLow" eaLnBrk="0" hangingPunct="0">
              <a:lnSpc>
                <a:spcPct val="150000"/>
              </a:lnSpc>
              <a:tabLst>
                <a:tab pos="1352550" algn="l"/>
              </a:tabLst>
            </a:pPr>
            <a:r>
              <a:rPr lang="fr-FR" dirty="0">
                <a:solidFill>
                  <a:srgbClr val="000000"/>
                </a:solidFill>
                <a:latin typeface="Times New Roman" pitchFamily="18" charset="0"/>
                <a:ea typeface="Times New Roman" pitchFamily="18" charset="0"/>
                <a:cs typeface="Times New Roman" pitchFamily="18" charset="0"/>
                <a:sym typeface="Symbol" pitchFamily="18" charset="2"/>
              </a:rPr>
              <a:t> La f.c.e.m. E’ est donc:</a:t>
            </a:r>
          </a:p>
        </p:txBody>
      </p:sp>
      <p:graphicFrame>
        <p:nvGraphicFramePr>
          <p:cNvPr id="50" name="Object 7"/>
          <p:cNvGraphicFramePr>
            <a:graphicFrameLocks noChangeAspect="1"/>
          </p:cNvGraphicFramePr>
          <p:nvPr/>
        </p:nvGraphicFramePr>
        <p:xfrm>
          <a:off x="2339752" y="1495127"/>
          <a:ext cx="4795837" cy="493713"/>
        </p:xfrm>
        <a:graphic>
          <a:graphicData uri="http://schemas.openxmlformats.org/presentationml/2006/ole">
            <mc:AlternateContent xmlns:mc="http://schemas.openxmlformats.org/markup-compatibility/2006">
              <mc:Choice xmlns:v="urn:schemas-microsoft-com:vml" Requires="v">
                <p:oleObj spid="_x0000_s635986" name="Equation" r:id="rId3" imgW="2602370" imgH="266584" progId="Equation.DSMT4">
                  <p:embed/>
                </p:oleObj>
              </mc:Choice>
              <mc:Fallback>
                <p:oleObj name="Equation" r:id="rId3" imgW="2602370" imgH="266584" progId="Equation.DSMT4">
                  <p:embed/>
                  <p:pic>
                    <p:nvPicPr>
                      <p:cNvPr id="0" name="Picture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1495127"/>
                        <a:ext cx="4795837" cy="493713"/>
                      </a:xfrm>
                      <a:prstGeom prst="rect">
                        <a:avLst/>
                      </a:prstGeom>
                      <a:solidFill>
                        <a:schemeClr val="bg1"/>
                      </a:solidFill>
                    </p:spPr>
                  </p:pic>
                </p:oleObj>
              </mc:Fallback>
            </mc:AlternateContent>
          </a:graphicData>
        </a:graphic>
      </p:graphicFrame>
      <p:sp>
        <p:nvSpPr>
          <p:cNvPr id="52" name="Text Box 42"/>
          <p:cNvSpPr txBox="1">
            <a:spLocks noChangeArrowheads="1"/>
          </p:cNvSpPr>
          <p:nvPr/>
        </p:nvSpPr>
        <p:spPr bwMode="auto">
          <a:xfrm>
            <a:off x="713044" y="2060848"/>
            <a:ext cx="8136904" cy="369332"/>
          </a:xfrm>
          <a:prstGeom prst="rect">
            <a:avLst/>
          </a:prstGeom>
          <a:noFill/>
          <a:ln w="9525">
            <a:noFill/>
            <a:miter lim="800000"/>
            <a:headEnd/>
            <a:tailEnd/>
          </a:ln>
          <a:effectLst/>
        </p:spPr>
        <p:txBody>
          <a:bodyPr wrap="square">
            <a:spAutoFit/>
          </a:bodyPr>
          <a:lstStyle/>
          <a:p>
            <a:r>
              <a:rPr lang="fr-FR" dirty="0">
                <a:solidFill>
                  <a:srgbClr val="000000"/>
                </a:solidFill>
                <a:latin typeface="Times New Roman" pitchFamily="18" charset="0"/>
                <a:ea typeface="Times New Roman" pitchFamily="18" charset="0"/>
                <a:cs typeface="Times New Roman" pitchFamily="18" charset="0"/>
                <a:sym typeface="Symbol" pitchFamily="18" charset="2"/>
              </a:rPr>
              <a:t>La valeur de la constante k est tel que : E’ = k.</a:t>
            </a:r>
            <a:endParaRPr lang="fr-FR" dirty="0"/>
          </a:p>
        </p:txBody>
      </p:sp>
      <p:graphicFrame>
        <p:nvGraphicFramePr>
          <p:cNvPr id="53" name="Object 7"/>
          <p:cNvGraphicFramePr>
            <a:graphicFrameLocks noChangeAspect="1"/>
          </p:cNvGraphicFramePr>
          <p:nvPr/>
        </p:nvGraphicFramePr>
        <p:xfrm>
          <a:off x="1619672" y="2924944"/>
          <a:ext cx="6199188" cy="750888"/>
        </p:xfrm>
        <a:graphic>
          <a:graphicData uri="http://schemas.openxmlformats.org/presentationml/2006/ole">
            <mc:AlternateContent xmlns:mc="http://schemas.openxmlformats.org/markup-compatibility/2006">
              <mc:Choice xmlns:v="urn:schemas-microsoft-com:vml" Requires="v">
                <p:oleObj spid="_x0000_s635987" name="Equation" r:id="rId5" imgW="3365500" imgH="406400" progId="Equation.DSMT4">
                  <p:embed/>
                </p:oleObj>
              </mc:Choice>
              <mc:Fallback>
                <p:oleObj name="Equation" r:id="rId5" imgW="3365500" imgH="406400" progId="Equation.DSMT4">
                  <p:embed/>
                  <p:pic>
                    <p:nvPicPr>
                      <p:cNvPr id="0" name="Picture 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672" y="2924944"/>
                        <a:ext cx="6199188" cy="750888"/>
                      </a:xfrm>
                      <a:prstGeom prst="rect">
                        <a:avLst/>
                      </a:prstGeom>
                      <a:solidFill>
                        <a:schemeClr val="bg1"/>
                      </a:solidFill>
                    </p:spPr>
                  </p:pic>
                </p:oleObj>
              </mc:Fallback>
            </mc:AlternateContent>
          </a:graphicData>
        </a:graphic>
      </p:graphicFrame>
      <p:sp>
        <p:nvSpPr>
          <p:cNvPr id="37" name="Text Box 42"/>
          <p:cNvSpPr txBox="1">
            <a:spLocks noChangeArrowheads="1"/>
          </p:cNvSpPr>
          <p:nvPr/>
        </p:nvSpPr>
        <p:spPr bwMode="auto">
          <a:xfrm>
            <a:off x="971600" y="2636912"/>
            <a:ext cx="1008112" cy="369332"/>
          </a:xfrm>
          <a:prstGeom prst="rect">
            <a:avLst/>
          </a:prstGeom>
          <a:noFill/>
          <a:ln w="9525">
            <a:noFill/>
            <a:miter lim="800000"/>
            <a:headEnd/>
            <a:tailEnd/>
          </a:ln>
          <a:effectLst/>
        </p:spPr>
        <p:txBody>
          <a:bodyPr wrap="square">
            <a:spAutoFit/>
          </a:bodyPr>
          <a:lstStyle/>
          <a:p>
            <a:r>
              <a:rPr lang="fr-FR" dirty="0">
                <a:solidFill>
                  <a:srgbClr val="000000"/>
                </a:solidFill>
                <a:latin typeface="Times New Roman" pitchFamily="18" charset="0"/>
                <a:ea typeface="Times New Roman" pitchFamily="18" charset="0"/>
                <a:cs typeface="Times New Roman" pitchFamily="18" charset="0"/>
                <a:sym typeface="Symbol" pitchFamily="18" charset="2"/>
              </a:rPr>
              <a:t>D’où: </a:t>
            </a:r>
            <a:endParaRPr lang="fr-FR" dirty="0"/>
          </a:p>
        </p:txBody>
      </p:sp>
      <p:sp>
        <p:nvSpPr>
          <p:cNvPr id="42" name="Text Box 42"/>
          <p:cNvSpPr txBox="1">
            <a:spLocks noChangeArrowheads="1"/>
          </p:cNvSpPr>
          <p:nvPr/>
        </p:nvSpPr>
        <p:spPr bwMode="auto">
          <a:xfrm>
            <a:off x="611560" y="3778697"/>
            <a:ext cx="8136904" cy="457754"/>
          </a:xfrm>
          <a:prstGeom prst="rect">
            <a:avLst/>
          </a:prstGeom>
          <a:noFill/>
          <a:ln w="9525">
            <a:noFill/>
            <a:miter lim="800000"/>
            <a:headEnd/>
            <a:tailEnd/>
          </a:ln>
          <a:effectLst/>
        </p:spPr>
        <p:txBody>
          <a:bodyPr wrap="square">
            <a:spAutoFit/>
          </a:bodyPr>
          <a:lstStyle/>
          <a:p>
            <a:pPr marL="342900" lvl="0" indent="-342900" algn="justLow" eaLnBrk="0" hangingPunct="0">
              <a:lnSpc>
                <a:spcPct val="150000"/>
              </a:lnSpc>
              <a:tabLst>
                <a:tab pos="1352550" algn="l"/>
              </a:tabLst>
            </a:pPr>
            <a:r>
              <a:rPr lang="fr-FR" b="1" dirty="0">
                <a:solidFill>
                  <a:srgbClr val="0000FF"/>
                </a:solidFill>
                <a:latin typeface="Cambria" pitchFamily="18" charset="0"/>
                <a:ea typeface="Times New Roman" pitchFamily="18" charset="0"/>
                <a:cs typeface="Times New Roman" pitchFamily="18" charset="0"/>
                <a:sym typeface="Symbol" pitchFamily="18" charset="2"/>
              </a:rPr>
              <a:t>4) a) </a:t>
            </a:r>
            <a:r>
              <a:rPr lang="fr-FR" dirty="0">
                <a:solidFill>
                  <a:srgbClr val="000000"/>
                </a:solidFill>
                <a:latin typeface="Times New Roman" pitchFamily="18" charset="0"/>
                <a:ea typeface="Times New Roman" pitchFamily="18" charset="0"/>
                <a:cs typeface="Times New Roman" pitchFamily="18" charset="0"/>
                <a:sym typeface="Symbol" pitchFamily="18" charset="2"/>
              </a:rPr>
              <a:t>Le couple électromagnétique T</a:t>
            </a:r>
            <a:r>
              <a:rPr lang="fr-FR" baseline="-30000" dirty="0">
                <a:solidFill>
                  <a:srgbClr val="000000"/>
                </a:solidFill>
                <a:latin typeface="Times New Roman" pitchFamily="18" charset="0"/>
                <a:ea typeface="Times New Roman" pitchFamily="18" charset="0"/>
                <a:cs typeface="Times New Roman" pitchFamily="18" charset="0"/>
                <a:sym typeface="Symbol" pitchFamily="18" charset="2"/>
              </a:rPr>
              <a:t>em</a:t>
            </a:r>
            <a:r>
              <a:rPr lang="fr-FR" dirty="0">
                <a:solidFill>
                  <a:srgbClr val="000000"/>
                </a:solidFill>
                <a:latin typeface="Times New Roman" pitchFamily="18" charset="0"/>
                <a:ea typeface="Times New Roman" pitchFamily="18" charset="0"/>
                <a:cs typeface="Times New Roman" pitchFamily="18" charset="0"/>
                <a:sym typeface="Symbol" pitchFamily="18" charset="2"/>
              </a:rPr>
              <a:t> est:</a:t>
            </a:r>
          </a:p>
        </p:txBody>
      </p:sp>
      <p:graphicFrame>
        <p:nvGraphicFramePr>
          <p:cNvPr id="43" name="Object 7"/>
          <p:cNvGraphicFramePr>
            <a:graphicFrameLocks noChangeAspect="1"/>
          </p:cNvGraphicFramePr>
          <p:nvPr/>
        </p:nvGraphicFramePr>
        <p:xfrm>
          <a:off x="1960563" y="4376490"/>
          <a:ext cx="4259262" cy="469900"/>
        </p:xfrm>
        <a:graphic>
          <a:graphicData uri="http://schemas.openxmlformats.org/presentationml/2006/ole">
            <mc:AlternateContent xmlns:mc="http://schemas.openxmlformats.org/markup-compatibility/2006">
              <mc:Choice xmlns:v="urn:schemas-microsoft-com:vml" Requires="v">
                <p:oleObj spid="_x0000_s635988" name="Equation" r:id="rId7" imgW="2311400" imgH="254000" progId="Equation.DSMT4">
                  <p:embed/>
                </p:oleObj>
              </mc:Choice>
              <mc:Fallback>
                <p:oleObj name="Equation" r:id="rId7" imgW="2311400" imgH="254000" progId="Equation.DSMT4">
                  <p:embed/>
                  <p:pic>
                    <p:nvPicPr>
                      <p:cNvPr id="0" name="Picture 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0563" y="4376490"/>
                        <a:ext cx="4259262" cy="469900"/>
                      </a:xfrm>
                      <a:prstGeom prst="rect">
                        <a:avLst/>
                      </a:prstGeom>
                      <a:solidFill>
                        <a:schemeClr val="bg1"/>
                      </a:solidFill>
                    </p:spPr>
                  </p:pic>
                </p:oleObj>
              </mc:Fallback>
            </mc:AlternateContent>
          </a:graphicData>
        </a:graphic>
      </p:graphicFrame>
      <p:sp>
        <p:nvSpPr>
          <p:cNvPr id="44" name="Text Box 42"/>
          <p:cNvSpPr txBox="1">
            <a:spLocks noChangeArrowheads="1"/>
          </p:cNvSpPr>
          <p:nvPr/>
        </p:nvSpPr>
        <p:spPr bwMode="auto">
          <a:xfrm>
            <a:off x="630709" y="4809579"/>
            <a:ext cx="8136904" cy="457754"/>
          </a:xfrm>
          <a:prstGeom prst="rect">
            <a:avLst/>
          </a:prstGeom>
          <a:noFill/>
          <a:ln w="9525">
            <a:noFill/>
            <a:miter lim="800000"/>
            <a:headEnd/>
            <a:tailEnd/>
          </a:ln>
          <a:effectLst/>
        </p:spPr>
        <p:txBody>
          <a:bodyPr wrap="square">
            <a:spAutoFit/>
          </a:bodyPr>
          <a:lstStyle/>
          <a:p>
            <a:pPr marL="342900" lvl="0" indent="-342900" algn="justLow" eaLnBrk="0" hangingPunct="0">
              <a:lnSpc>
                <a:spcPct val="150000"/>
              </a:lnSpc>
              <a:tabLst>
                <a:tab pos="1352550" algn="l"/>
              </a:tabLst>
            </a:pPr>
            <a:r>
              <a:rPr lang="fr-FR" b="1" dirty="0">
                <a:solidFill>
                  <a:srgbClr val="0000FF"/>
                </a:solidFill>
                <a:latin typeface="Cambria" pitchFamily="18" charset="0"/>
                <a:ea typeface="Times New Roman" pitchFamily="18" charset="0"/>
                <a:cs typeface="Times New Roman" pitchFamily="18" charset="0"/>
                <a:sym typeface="Symbol" pitchFamily="18" charset="2"/>
              </a:rPr>
              <a:t>     b) </a:t>
            </a:r>
            <a:r>
              <a:rPr lang="fr-FR" dirty="0">
                <a:solidFill>
                  <a:srgbClr val="000000"/>
                </a:solidFill>
                <a:latin typeface="Times New Roman" pitchFamily="18" charset="0"/>
                <a:ea typeface="Times New Roman" pitchFamily="18" charset="0"/>
                <a:cs typeface="Times New Roman" pitchFamily="18" charset="0"/>
                <a:sym typeface="Symbol" pitchFamily="18" charset="2"/>
              </a:rPr>
              <a:t>Le couple utile T</a:t>
            </a:r>
            <a:r>
              <a:rPr lang="fr-FR" baseline="-30000" dirty="0">
                <a:solidFill>
                  <a:srgbClr val="000000"/>
                </a:solidFill>
                <a:latin typeface="Times New Roman" pitchFamily="18" charset="0"/>
                <a:ea typeface="Times New Roman" pitchFamily="18" charset="0"/>
                <a:cs typeface="Times New Roman" pitchFamily="18" charset="0"/>
                <a:sym typeface="Symbol" pitchFamily="18" charset="2"/>
              </a:rPr>
              <a:t>u</a:t>
            </a:r>
            <a:r>
              <a:rPr lang="fr-FR" dirty="0">
                <a:solidFill>
                  <a:srgbClr val="000000"/>
                </a:solidFill>
                <a:latin typeface="Times New Roman" pitchFamily="18" charset="0"/>
                <a:ea typeface="Times New Roman" pitchFamily="18" charset="0"/>
                <a:cs typeface="Times New Roman" pitchFamily="18" charset="0"/>
                <a:sym typeface="Symbol" pitchFamily="18" charset="2"/>
              </a:rPr>
              <a:t> est:</a:t>
            </a:r>
          </a:p>
        </p:txBody>
      </p:sp>
      <p:graphicFrame>
        <p:nvGraphicFramePr>
          <p:cNvPr id="45" name="Object 7"/>
          <p:cNvGraphicFramePr>
            <a:graphicFrameLocks noChangeAspect="1"/>
          </p:cNvGraphicFramePr>
          <p:nvPr/>
        </p:nvGraphicFramePr>
        <p:xfrm>
          <a:off x="1948904" y="5406777"/>
          <a:ext cx="5359400" cy="469900"/>
        </p:xfrm>
        <a:graphic>
          <a:graphicData uri="http://schemas.openxmlformats.org/presentationml/2006/ole">
            <mc:AlternateContent xmlns:mc="http://schemas.openxmlformats.org/markup-compatibility/2006">
              <mc:Choice xmlns:v="urn:schemas-microsoft-com:vml" Requires="v">
                <p:oleObj spid="_x0000_s635989" name="Equation" r:id="rId9" imgW="2908300" imgH="254000" progId="Equation.DSMT4">
                  <p:embed/>
                </p:oleObj>
              </mc:Choice>
              <mc:Fallback>
                <p:oleObj name="Equation" r:id="rId9" imgW="2908300" imgH="254000" progId="Equation.DSMT4">
                  <p:embed/>
                  <p:pic>
                    <p:nvPicPr>
                      <p:cNvPr id="0" name="Picture 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48904" y="5406777"/>
                        <a:ext cx="5359400" cy="4699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79097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1000" fill="hold"/>
                                        <p:tgtEl>
                                          <p:spTgt spid="49"/>
                                        </p:tgtEl>
                                        <p:attrNameLst>
                                          <p:attrName>ppt_x</p:attrName>
                                        </p:attrNameLst>
                                      </p:cBhvr>
                                      <p:tavLst>
                                        <p:tav tm="0">
                                          <p:val>
                                            <p:strVal val="0-#ppt_w/2"/>
                                          </p:val>
                                        </p:tav>
                                        <p:tav tm="100000">
                                          <p:val>
                                            <p:strVal val="#ppt_x"/>
                                          </p:val>
                                        </p:tav>
                                      </p:tavLst>
                                    </p:anim>
                                    <p:anim calcmode="lin" valueType="num">
                                      <p:cBhvr additive="base">
                                        <p:cTn id="8" dur="10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diamond(in)">
                                      <p:cBhvr>
                                        <p:cTn id="13" dur="100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2"/>
                                        </p:tgtEl>
                                        <p:attrNameLst>
                                          <p:attrName>style.visibility</p:attrName>
                                        </p:attrNameLst>
                                      </p:cBhvr>
                                      <p:to>
                                        <p:strVal val="visible"/>
                                      </p:to>
                                    </p:set>
                                    <p:anim calcmode="lin" valueType="num">
                                      <p:cBhvr additive="base">
                                        <p:cTn id="18" dur="1000" fill="hold"/>
                                        <p:tgtEl>
                                          <p:spTgt spid="52"/>
                                        </p:tgtEl>
                                        <p:attrNameLst>
                                          <p:attrName>ppt_x</p:attrName>
                                        </p:attrNameLst>
                                      </p:cBhvr>
                                      <p:tavLst>
                                        <p:tav tm="0">
                                          <p:val>
                                            <p:strVal val="0-#ppt_w/2"/>
                                          </p:val>
                                        </p:tav>
                                        <p:tav tm="100000">
                                          <p:val>
                                            <p:strVal val="#ppt_x"/>
                                          </p:val>
                                        </p:tav>
                                      </p:tavLst>
                                    </p:anim>
                                    <p:anim calcmode="lin" valueType="num">
                                      <p:cBhvr additive="base">
                                        <p:cTn id="19" dur="10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1000" fill="hold"/>
                                        <p:tgtEl>
                                          <p:spTgt spid="37"/>
                                        </p:tgtEl>
                                        <p:attrNameLst>
                                          <p:attrName>ppt_x</p:attrName>
                                        </p:attrNameLst>
                                      </p:cBhvr>
                                      <p:tavLst>
                                        <p:tav tm="0">
                                          <p:val>
                                            <p:strVal val="0-#ppt_w/2"/>
                                          </p:val>
                                        </p:tav>
                                        <p:tav tm="100000">
                                          <p:val>
                                            <p:strVal val="#ppt_x"/>
                                          </p:val>
                                        </p:tav>
                                      </p:tavLst>
                                    </p:anim>
                                    <p:anim calcmode="lin" valueType="num">
                                      <p:cBhvr additive="base">
                                        <p:cTn id="25" dur="10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nodeType="click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diamond(in)">
                                      <p:cBhvr>
                                        <p:cTn id="30" dur="1000"/>
                                        <p:tgtEl>
                                          <p:spTgt spid="53"/>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1000" fill="hold"/>
                                        <p:tgtEl>
                                          <p:spTgt spid="42"/>
                                        </p:tgtEl>
                                        <p:attrNameLst>
                                          <p:attrName>ppt_x</p:attrName>
                                        </p:attrNameLst>
                                      </p:cBhvr>
                                      <p:tavLst>
                                        <p:tav tm="0">
                                          <p:val>
                                            <p:strVal val="0-#ppt_w/2"/>
                                          </p:val>
                                        </p:tav>
                                        <p:tav tm="100000">
                                          <p:val>
                                            <p:strVal val="#ppt_x"/>
                                          </p:val>
                                        </p:tav>
                                      </p:tavLst>
                                    </p:anim>
                                    <p:anim calcmode="lin" valueType="num">
                                      <p:cBhvr additive="base">
                                        <p:cTn id="36" dur="10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8" presetClass="entr" presetSubtype="16" fill="hold" nodeType="click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diamond(in)">
                                      <p:cBhvr>
                                        <p:cTn id="41" dur="10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44"/>
                                        </p:tgtEl>
                                        <p:attrNameLst>
                                          <p:attrName>style.visibility</p:attrName>
                                        </p:attrNameLst>
                                      </p:cBhvr>
                                      <p:to>
                                        <p:strVal val="visible"/>
                                      </p:to>
                                    </p:set>
                                    <p:anim calcmode="lin" valueType="num">
                                      <p:cBhvr additive="base">
                                        <p:cTn id="46" dur="1000" fill="hold"/>
                                        <p:tgtEl>
                                          <p:spTgt spid="44"/>
                                        </p:tgtEl>
                                        <p:attrNameLst>
                                          <p:attrName>ppt_x</p:attrName>
                                        </p:attrNameLst>
                                      </p:cBhvr>
                                      <p:tavLst>
                                        <p:tav tm="0">
                                          <p:val>
                                            <p:strVal val="0-#ppt_w/2"/>
                                          </p:val>
                                        </p:tav>
                                        <p:tav tm="100000">
                                          <p:val>
                                            <p:strVal val="#ppt_x"/>
                                          </p:val>
                                        </p:tav>
                                      </p:tavLst>
                                    </p:anim>
                                    <p:anim calcmode="lin" valueType="num">
                                      <p:cBhvr additive="base">
                                        <p:cTn id="47" dur="10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nodeType="click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diamond(in)">
                                      <p:cBhvr>
                                        <p:cTn id="52"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2" grpId="0"/>
      <p:bldP spid="37" grpId="0"/>
      <p:bldP spid="42" grpId="0"/>
      <p:bldP spid="44"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6" name="Rectangle 4"/>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itchFamily="34" charset="0"/>
              <a:cs typeface="Arial" pitchFamily="34" charset="0"/>
            </a:endParaRPr>
          </a:p>
        </p:txBody>
      </p:sp>
      <p:sp>
        <p:nvSpPr>
          <p:cNvPr id="44" name="Text Box 42"/>
          <p:cNvSpPr txBox="1">
            <a:spLocks noChangeArrowheads="1"/>
          </p:cNvSpPr>
          <p:nvPr/>
        </p:nvSpPr>
        <p:spPr bwMode="auto">
          <a:xfrm>
            <a:off x="630709" y="404664"/>
            <a:ext cx="8136904" cy="507831"/>
          </a:xfrm>
          <a:prstGeom prst="rect">
            <a:avLst/>
          </a:prstGeom>
          <a:noFill/>
          <a:ln w="9525">
            <a:noFill/>
            <a:miter lim="800000"/>
            <a:headEnd/>
            <a:tailEnd/>
          </a:ln>
          <a:effectLst/>
        </p:spPr>
        <p:txBody>
          <a:bodyPr wrap="square">
            <a:spAutoFit/>
          </a:bodyPr>
          <a:lstStyle/>
          <a:p>
            <a:pPr marL="342900" lvl="0" indent="-342900" algn="justLow" eaLnBrk="0" hangingPunct="0">
              <a:lnSpc>
                <a:spcPct val="150000"/>
              </a:lnSpc>
              <a:tabLst>
                <a:tab pos="1352550" algn="l"/>
              </a:tabLst>
            </a:pPr>
            <a:r>
              <a:rPr lang="fr-FR" b="1" dirty="0">
                <a:solidFill>
                  <a:srgbClr val="0000FF"/>
                </a:solidFill>
                <a:latin typeface="Cambria" pitchFamily="18" charset="0"/>
                <a:ea typeface="Times New Roman" pitchFamily="18" charset="0"/>
                <a:cs typeface="Times New Roman" pitchFamily="18" charset="0"/>
                <a:sym typeface="Symbol" pitchFamily="18" charset="2"/>
              </a:rPr>
              <a:t>     c) </a:t>
            </a:r>
            <a:r>
              <a:rPr lang="fr-FR" dirty="0">
                <a:latin typeface="Cambria" pitchFamily="18" charset="0"/>
                <a:ea typeface="Times New Roman" pitchFamily="18" charset="0"/>
                <a:cs typeface="Times New Roman" pitchFamily="18" charset="0"/>
                <a:sym typeface="Symbol" pitchFamily="18" charset="2"/>
              </a:rPr>
              <a:t>L</a:t>
            </a:r>
            <a:r>
              <a:rPr lang="fr-FR" dirty="0">
                <a:solidFill>
                  <a:srgbClr val="000000"/>
                </a:solidFill>
                <a:latin typeface="Times New Roman" pitchFamily="18" charset="0"/>
                <a:ea typeface="Times New Roman" pitchFamily="18" charset="0"/>
                <a:cs typeface="Times New Roman" pitchFamily="18" charset="0"/>
                <a:sym typeface="Symbol" pitchFamily="18" charset="2"/>
              </a:rPr>
              <a:t>a puissance utile P</a:t>
            </a:r>
            <a:r>
              <a:rPr lang="fr-FR" baseline="-30000" dirty="0">
                <a:solidFill>
                  <a:srgbClr val="000000"/>
                </a:solidFill>
                <a:latin typeface="Times New Roman" pitchFamily="18" charset="0"/>
                <a:ea typeface="Times New Roman" pitchFamily="18" charset="0"/>
                <a:cs typeface="Times New Roman" pitchFamily="18" charset="0"/>
                <a:sym typeface="Symbol" pitchFamily="18" charset="2"/>
              </a:rPr>
              <a:t>u</a:t>
            </a:r>
            <a:r>
              <a:rPr lang="fr-FR" dirty="0">
                <a:solidFill>
                  <a:srgbClr val="000000"/>
                </a:solidFill>
                <a:latin typeface="Times New Roman" pitchFamily="18" charset="0"/>
                <a:ea typeface="Times New Roman" pitchFamily="18" charset="0"/>
                <a:cs typeface="Times New Roman" pitchFamily="18" charset="0"/>
                <a:sym typeface="Symbol" pitchFamily="18" charset="2"/>
              </a:rPr>
              <a:t> du moteur est:</a:t>
            </a:r>
          </a:p>
        </p:txBody>
      </p:sp>
      <p:graphicFrame>
        <p:nvGraphicFramePr>
          <p:cNvPr id="45" name="Object 7"/>
          <p:cNvGraphicFramePr>
            <a:graphicFrameLocks noChangeAspect="1"/>
          </p:cNvGraphicFramePr>
          <p:nvPr/>
        </p:nvGraphicFramePr>
        <p:xfrm>
          <a:off x="2030413" y="1021929"/>
          <a:ext cx="5195887" cy="750887"/>
        </p:xfrm>
        <a:graphic>
          <a:graphicData uri="http://schemas.openxmlformats.org/presentationml/2006/ole">
            <mc:AlternateContent xmlns:mc="http://schemas.openxmlformats.org/markup-compatibility/2006">
              <mc:Choice xmlns:v="urn:schemas-microsoft-com:vml" Requires="v">
                <p:oleObj spid="_x0000_s636970" name="Equation" r:id="rId3" imgW="2819400" imgH="406400" progId="Equation.DSMT4">
                  <p:embed/>
                </p:oleObj>
              </mc:Choice>
              <mc:Fallback>
                <p:oleObj name="Equation" r:id="rId3" imgW="2819400" imgH="406400" progId="Equation.DSMT4">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0413" y="1021929"/>
                        <a:ext cx="5195887" cy="750887"/>
                      </a:xfrm>
                      <a:prstGeom prst="rect">
                        <a:avLst/>
                      </a:prstGeom>
                      <a:solidFill>
                        <a:schemeClr val="bg1"/>
                      </a:solidFill>
                    </p:spPr>
                  </p:pic>
                </p:oleObj>
              </mc:Fallback>
            </mc:AlternateContent>
          </a:graphicData>
        </a:graphic>
      </p:graphicFrame>
      <p:sp>
        <p:nvSpPr>
          <p:cNvPr id="13" name="Text Box 42"/>
          <p:cNvSpPr txBox="1">
            <a:spLocks noChangeArrowheads="1"/>
          </p:cNvSpPr>
          <p:nvPr/>
        </p:nvSpPr>
        <p:spPr bwMode="auto">
          <a:xfrm>
            <a:off x="755576" y="1772816"/>
            <a:ext cx="8136904" cy="507831"/>
          </a:xfrm>
          <a:prstGeom prst="rect">
            <a:avLst/>
          </a:prstGeom>
          <a:noFill/>
          <a:ln w="9525">
            <a:noFill/>
            <a:miter lim="800000"/>
            <a:headEnd/>
            <a:tailEnd/>
          </a:ln>
          <a:effectLst/>
        </p:spPr>
        <p:txBody>
          <a:bodyPr wrap="square">
            <a:spAutoFit/>
          </a:bodyPr>
          <a:lstStyle/>
          <a:p>
            <a:pPr marL="342900" lvl="0" indent="-342900" algn="justLow" eaLnBrk="0" hangingPunct="0">
              <a:lnSpc>
                <a:spcPct val="150000"/>
              </a:lnSpc>
              <a:tabLst>
                <a:tab pos="1352550" algn="l"/>
              </a:tabLst>
            </a:pPr>
            <a:r>
              <a:rPr lang="fr-FR" b="1" dirty="0">
                <a:solidFill>
                  <a:srgbClr val="0000FF"/>
                </a:solidFill>
                <a:latin typeface="Cambria" pitchFamily="18" charset="0"/>
                <a:ea typeface="Times New Roman" pitchFamily="18" charset="0"/>
                <a:cs typeface="Times New Roman" pitchFamily="18" charset="0"/>
                <a:sym typeface="Symbol" pitchFamily="18" charset="2"/>
              </a:rPr>
              <a:t>     d) </a:t>
            </a:r>
            <a:r>
              <a:rPr lang="fr-FR" dirty="0">
                <a:latin typeface="Cambria" pitchFamily="18" charset="0"/>
                <a:ea typeface="Times New Roman" pitchFamily="18" charset="0"/>
                <a:cs typeface="Times New Roman" pitchFamily="18" charset="0"/>
                <a:sym typeface="Symbol" pitchFamily="18" charset="2"/>
              </a:rPr>
              <a:t>Le rendement du moteur est </a:t>
            </a:r>
            <a:r>
              <a:rPr lang="fr-FR" dirty="0">
                <a:solidFill>
                  <a:srgbClr val="000000"/>
                </a:solidFill>
                <a:latin typeface="Times New Roman" pitchFamily="18" charset="0"/>
                <a:ea typeface="Times New Roman" pitchFamily="18" charset="0"/>
                <a:cs typeface="Times New Roman" pitchFamily="18" charset="0"/>
                <a:sym typeface="Symbol" pitchFamily="18" charset="2"/>
              </a:rPr>
              <a:t>:</a:t>
            </a:r>
          </a:p>
        </p:txBody>
      </p:sp>
      <p:graphicFrame>
        <p:nvGraphicFramePr>
          <p:cNvPr id="14" name="Object 7"/>
          <p:cNvGraphicFramePr>
            <a:graphicFrameLocks noChangeAspect="1"/>
          </p:cNvGraphicFramePr>
          <p:nvPr/>
        </p:nvGraphicFramePr>
        <p:xfrm>
          <a:off x="2051720" y="2438276"/>
          <a:ext cx="4283075" cy="774700"/>
        </p:xfrm>
        <a:graphic>
          <a:graphicData uri="http://schemas.openxmlformats.org/presentationml/2006/ole">
            <mc:AlternateContent xmlns:mc="http://schemas.openxmlformats.org/markup-compatibility/2006">
              <mc:Choice xmlns:v="urn:schemas-microsoft-com:vml" Requires="v">
                <p:oleObj spid="_x0000_s636971" name="Equation" r:id="rId5" imgW="2324100" imgH="419100" progId="Equation.DSMT4">
                  <p:embed/>
                </p:oleObj>
              </mc:Choice>
              <mc:Fallback>
                <p:oleObj name="Equation" r:id="rId5" imgW="2324100" imgH="419100" progId="Equation.DSMT4">
                  <p:embed/>
                  <p:pic>
                    <p:nvPicPr>
                      <p:cNvPr id="0"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720" y="2438276"/>
                        <a:ext cx="4283075" cy="7747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1912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0-#ppt_w/2"/>
                                          </p:val>
                                        </p:tav>
                                        <p:tav tm="100000">
                                          <p:val>
                                            <p:strVal val="#ppt_x"/>
                                          </p:val>
                                        </p:tav>
                                      </p:tavLst>
                                    </p:anim>
                                    <p:anim calcmode="lin" valueType="num">
                                      <p:cBhvr additive="base">
                                        <p:cTn id="8" dur="10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diamond(in)">
                                      <p:cBhvr>
                                        <p:cTn id="13" dur="1000"/>
                                        <p:tgtEl>
                                          <p:spTgt spid="4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0-#ppt_w/2"/>
                                          </p:val>
                                        </p:tav>
                                        <p:tav tm="100000">
                                          <p:val>
                                            <p:strVal val="#ppt_x"/>
                                          </p:val>
                                        </p:tav>
                                      </p:tavLst>
                                    </p:anim>
                                    <p:anim calcmode="lin" valueType="num">
                                      <p:cBhvr additive="base">
                                        <p:cTn id="19" dur="1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diamond(in)">
                                      <p:cBhvr>
                                        <p:cTn id="24"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3"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1" name="Rectangle 1"/>
          <p:cNvSpPr>
            <a:spLocks noChangeArrowheads="1"/>
          </p:cNvSpPr>
          <p:nvPr/>
        </p:nvSpPr>
        <p:spPr bwMode="auto">
          <a:xfrm>
            <a:off x="395536" y="193965"/>
            <a:ext cx="8352928" cy="63196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Low" fontAlgn="base">
              <a:spcBef>
                <a:spcPct val="0"/>
              </a:spcBef>
              <a:spcAft>
                <a:spcPct val="0"/>
              </a:spcAft>
              <a:tabLst>
                <a:tab pos="1352550" algn="l"/>
              </a:tabLst>
            </a:pPr>
            <a:r>
              <a:rPr lang="fr-FR" b="1" u="sng" dirty="0">
                <a:solidFill>
                  <a:srgbClr val="0000FF"/>
                </a:solidFill>
                <a:latin typeface="Times" pitchFamily="18" charset="0"/>
                <a:ea typeface="Times New Roman" pitchFamily="18" charset="0"/>
                <a:cs typeface="Times New Roman" pitchFamily="18" charset="0"/>
              </a:rPr>
              <a:t>Problème 3.2</a:t>
            </a:r>
            <a:r>
              <a:rPr kumimoji="0" lang="fr-FR" b="1" i="0" u="sng" strike="noStrike" cap="none" normalizeH="0" baseline="0" dirty="0">
                <a:ln>
                  <a:noFill/>
                </a:ln>
                <a:solidFill>
                  <a:srgbClr val="0000FF"/>
                </a:solidFill>
                <a:effectLst/>
                <a:latin typeface="Times New Roman" pitchFamily="18" charset="0"/>
                <a:ea typeface="Times New Roman" pitchFamily="18" charset="0"/>
                <a:cs typeface="Times New Roman" pitchFamily="18" charset="0"/>
              </a:rPr>
              <a:t>:</a:t>
            </a:r>
            <a:endParaRPr lang="fr-FR" dirty="0">
              <a:solidFill>
                <a:srgbClr val="0000FF"/>
              </a:solidFill>
              <a:latin typeface="Times New Roman" pitchFamily="18" charset="0"/>
              <a:ea typeface="Times New Roman" pitchFamily="18" charset="0"/>
              <a:cs typeface="Times New Roman" pitchFamily="18" charset="0"/>
            </a:endParaRPr>
          </a:p>
          <a:p>
            <a:r>
              <a:rPr lang="fr-FR" dirty="0">
                <a:latin typeface="Times New Roman" pitchFamily="18" charset="0"/>
                <a:cs typeface="Times New Roman" pitchFamily="18" charset="0"/>
              </a:rPr>
              <a:t>Un moteur à excitation shunt fonctionne sous une tension constante de 220 V. Les résistances d'induit et d’inducteur sont respectivement R</a:t>
            </a:r>
            <a:r>
              <a:rPr lang="fr-FR" baseline="-25000" dirty="0">
                <a:latin typeface="Times New Roman" pitchFamily="18" charset="0"/>
                <a:cs typeface="Times New Roman" pitchFamily="18" charset="0"/>
              </a:rPr>
              <a:t>a</a:t>
            </a:r>
            <a:r>
              <a:rPr lang="fr-FR" dirty="0">
                <a:latin typeface="Times New Roman" pitchFamily="18" charset="0"/>
                <a:cs typeface="Times New Roman" pitchFamily="18" charset="0"/>
              </a:rPr>
              <a:t>=0,2 Ω et r = 110 Ω. Les pertes constantes sont P</a:t>
            </a:r>
            <a:r>
              <a:rPr lang="fr-FR" baseline="-25000" dirty="0">
                <a:latin typeface="Times New Roman" pitchFamily="18" charset="0"/>
                <a:cs typeface="Times New Roman" pitchFamily="18" charset="0"/>
              </a:rPr>
              <a:t>c</a:t>
            </a:r>
            <a:r>
              <a:rPr lang="fr-FR" dirty="0">
                <a:latin typeface="Times New Roman" pitchFamily="18" charset="0"/>
                <a:cs typeface="Times New Roman" pitchFamily="18" charset="0"/>
              </a:rPr>
              <a:t> = 760 W. </a:t>
            </a:r>
          </a:p>
          <a:p>
            <a:endParaRPr lang="fr-FR" sz="1000" dirty="0">
              <a:latin typeface="Times New Roman" pitchFamily="18" charset="0"/>
              <a:cs typeface="Times New Roman" pitchFamily="18" charset="0"/>
            </a:endParaRPr>
          </a:p>
          <a:p>
            <a:r>
              <a:rPr lang="fr-FR" b="1" dirty="0">
                <a:latin typeface="Times New Roman" pitchFamily="18" charset="0"/>
                <a:cs typeface="Times New Roman" pitchFamily="18" charset="0"/>
              </a:rPr>
              <a:t>1)</a:t>
            </a:r>
            <a:r>
              <a:rPr lang="fr-FR" dirty="0">
                <a:latin typeface="Times New Roman" pitchFamily="18" charset="0"/>
                <a:cs typeface="Times New Roman" pitchFamily="18" charset="0"/>
              </a:rPr>
              <a:t> Sur la plaque signalétique de la machine, on lit que la vitesse de rotation du moteur est de 1500 tr/min quand le circuit d’induit absorbe un courant de 75A. Calculer:</a:t>
            </a:r>
          </a:p>
          <a:p>
            <a:r>
              <a:rPr lang="fr-FR" dirty="0">
                <a:latin typeface="Times New Roman" pitchFamily="18" charset="0"/>
                <a:cs typeface="Times New Roman" pitchFamily="18" charset="0"/>
              </a:rPr>
              <a:t>	1.1) la force contre électromotrice </a:t>
            </a:r>
            <a:r>
              <a:rPr lang="fr-FR" b="1" dirty="0">
                <a:latin typeface="Times New Roman" pitchFamily="18" charset="0"/>
                <a:cs typeface="Times New Roman" pitchFamily="18" charset="0"/>
              </a:rPr>
              <a:t>E’</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1.2) la puissance totale absorbée </a:t>
            </a:r>
            <a:r>
              <a:rPr lang="fr-FR" b="1" dirty="0">
                <a:latin typeface="Times New Roman" pitchFamily="18" charset="0"/>
                <a:cs typeface="Times New Roman" pitchFamily="18" charset="0"/>
              </a:rPr>
              <a:t>P</a:t>
            </a:r>
            <a:r>
              <a:rPr lang="fr-FR" b="1" baseline="-25000" dirty="0">
                <a:latin typeface="Times New Roman" pitchFamily="18" charset="0"/>
                <a:cs typeface="Times New Roman" pitchFamily="18" charset="0"/>
              </a:rPr>
              <a:t>a</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1.3) la puissance mécanique utile</a:t>
            </a:r>
            <a:r>
              <a:rPr lang="fr-FR" b="1" dirty="0">
                <a:latin typeface="Times New Roman" pitchFamily="18" charset="0"/>
                <a:cs typeface="Times New Roman" pitchFamily="18" charset="0"/>
              </a:rPr>
              <a:t> P</a:t>
            </a:r>
            <a:r>
              <a:rPr lang="fr-FR" b="1" baseline="-25000" dirty="0">
                <a:latin typeface="Times New Roman" pitchFamily="18" charset="0"/>
                <a:cs typeface="Times New Roman" pitchFamily="18" charset="0"/>
              </a:rPr>
              <a:t>u</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1.4) le rendement </a:t>
            </a:r>
            <a:r>
              <a:rPr lang="fr-FR" b="1" dirty="0">
                <a:latin typeface="Times New Roman" pitchFamily="18" charset="0"/>
                <a:cs typeface="Times New Roman" pitchFamily="18" charset="0"/>
                <a:sym typeface="Symbol"/>
              </a:rPr>
              <a:t></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1.5) le couple utile </a:t>
            </a:r>
            <a:r>
              <a:rPr lang="fr-FR" b="1" dirty="0">
                <a:latin typeface="Times New Roman" pitchFamily="18" charset="0"/>
                <a:cs typeface="Times New Roman" pitchFamily="18" charset="0"/>
              </a:rPr>
              <a:t>T</a:t>
            </a:r>
            <a:r>
              <a:rPr lang="fr-FR" b="1" baseline="-25000" dirty="0">
                <a:latin typeface="Times New Roman" pitchFamily="18" charset="0"/>
                <a:cs typeface="Times New Roman" pitchFamily="18" charset="0"/>
              </a:rPr>
              <a:t>u</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1.6) la constante </a:t>
            </a:r>
            <a:r>
              <a:rPr lang="fr-FR" b="1" dirty="0">
                <a:latin typeface="Times New Roman" pitchFamily="18" charset="0"/>
                <a:cs typeface="Times New Roman" pitchFamily="18" charset="0"/>
              </a:rPr>
              <a:t>k</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a:t>
            </a:r>
            <a:r>
              <a:rPr lang="fr-FR" dirty="0">
                <a:latin typeface="Times New Roman" pitchFamily="18" charset="0"/>
                <a:cs typeface="Times New Roman" pitchFamily="18" charset="0"/>
              </a:rPr>
              <a:t>(</a:t>
            </a:r>
            <a:r>
              <a:rPr lang="fr-FR" dirty="0" err="1">
                <a:latin typeface="Times New Roman" pitchFamily="18" charset="0"/>
                <a:cs typeface="Times New Roman" pitchFamily="18" charset="0"/>
              </a:rPr>
              <a:t>V.rad</a:t>
            </a:r>
            <a:r>
              <a:rPr lang="fr-FR" baseline="30000" dirty="0">
                <a:latin typeface="Times New Roman" pitchFamily="18" charset="0"/>
                <a:cs typeface="Times New Roman" pitchFamily="18" charset="0"/>
              </a:rPr>
              <a:t>-1</a:t>
            </a:r>
            <a:r>
              <a:rPr lang="fr-FR" dirty="0">
                <a:latin typeface="Times New Roman" pitchFamily="18" charset="0"/>
                <a:cs typeface="Times New Roman" pitchFamily="18" charset="0"/>
              </a:rPr>
              <a:t>.s) ou (</a:t>
            </a:r>
            <a:r>
              <a:rPr lang="fr-FR" dirty="0" err="1">
                <a:latin typeface="Times New Roman" pitchFamily="18" charset="0"/>
                <a:cs typeface="Times New Roman" pitchFamily="18" charset="0"/>
              </a:rPr>
              <a:t>N.m.A</a:t>
            </a:r>
            <a:r>
              <a:rPr lang="fr-FR" baseline="30000" dirty="0">
                <a:latin typeface="Times New Roman" pitchFamily="18" charset="0"/>
                <a:cs typeface="Times New Roman" pitchFamily="18" charset="0"/>
              </a:rPr>
              <a:t>-1</a:t>
            </a:r>
            <a:r>
              <a:rPr lang="fr-FR" dirty="0">
                <a:latin typeface="Times New Roman" pitchFamily="18" charset="0"/>
                <a:cs typeface="Times New Roman" pitchFamily="18" charset="0"/>
              </a:rPr>
              <a:t>) de la machine.</a:t>
            </a:r>
          </a:p>
          <a:p>
            <a:endParaRPr lang="fr-FR" sz="1000" dirty="0">
              <a:latin typeface="Times New Roman" pitchFamily="18" charset="0"/>
              <a:cs typeface="Times New Roman" pitchFamily="18" charset="0"/>
            </a:endParaRPr>
          </a:p>
          <a:p>
            <a:r>
              <a:rPr lang="fr-FR" b="1" dirty="0">
                <a:latin typeface="Times New Roman" pitchFamily="18" charset="0"/>
                <a:cs typeface="Times New Roman" pitchFamily="18" charset="0"/>
              </a:rPr>
              <a:t>2)</a:t>
            </a:r>
            <a:r>
              <a:rPr lang="fr-FR" dirty="0">
                <a:latin typeface="Times New Roman" pitchFamily="18" charset="0"/>
                <a:cs typeface="Times New Roman" pitchFamily="18" charset="0"/>
              </a:rPr>
              <a:t> Pour que l'intensité au démarrage soit de 160 A, on insère un rhéostat de démarrage </a:t>
            </a:r>
            <a:r>
              <a:rPr lang="fr-FR" b="1" dirty="0">
                <a:latin typeface="Times New Roman" pitchFamily="18" charset="0"/>
                <a:cs typeface="Times New Roman" pitchFamily="18" charset="0"/>
              </a:rPr>
              <a:t>Rh</a:t>
            </a:r>
            <a:r>
              <a:rPr lang="fr-FR" b="1" baseline="-25000" dirty="0">
                <a:latin typeface="Times New Roman" pitchFamily="18" charset="0"/>
                <a:cs typeface="Times New Roman" pitchFamily="18" charset="0"/>
              </a:rPr>
              <a:t>d</a:t>
            </a:r>
            <a:r>
              <a:rPr lang="fr-FR" dirty="0">
                <a:latin typeface="Times New Roman" pitchFamily="18" charset="0"/>
                <a:cs typeface="Times New Roman" pitchFamily="18" charset="0"/>
              </a:rPr>
              <a:t> en série avec l’induit de la machine. Déterminer :</a:t>
            </a:r>
          </a:p>
          <a:p>
            <a:r>
              <a:rPr lang="fr-FR" dirty="0">
                <a:latin typeface="Times New Roman" pitchFamily="18" charset="0"/>
                <a:cs typeface="Times New Roman" pitchFamily="18" charset="0"/>
              </a:rPr>
              <a:t>	2.1) le courant sans rhéostat de démarrage.</a:t>
            </a:r>
          </a:p>
          <a:p>
            <a:r>
              <a:rPr lang="fr-FR" dirty="0">
                <a:latin typeface="Times New Roman" pitchFamily="18" charset="0"/>
                <a:cs typeface="Times New Roman" pitchFamily="18" charset="0"/>
              </a:rPr>
              <a:t>	2.2) la valeur du rhéostat de démarrage </a:t>
            </a:r>
            <a:r>
              <a:rPr lang="fr-FR" b="1" dirty="0">
                <a:latin typeface="Times New Roman" pitchFamily="18" charset="0"/>
                <a:cs typeface="Times New Roman" pitchFamily="18" charset="0"/>
              </a:rPr>
              <a:t>Rh</a:t>
            </a:r>
            <a:r>
              <a:rPr lang="fr-FR" b="1" baseline="-25000" dirty="0">
                <a:latin typeface="Times New Roman" pitchFamily="18" charset="0"/>
                <a:cs typeface="Times New Roman" pitchFamily="18" charset="0"/>
              </a:rPr>
              <a:t>d</a:t>
            </a:r>
            <a:r>
              <a:rPr lang="fr-FR" dirty="0">
                <a:latin typeface="Times New Roman" pitchFamily="18" charset="0"/>
                <a:cs typeface="Times New Roman" pitchFamily="18" charset="0"/>
              </a:rPr>
              <a:t>.</a:t>
            </a:r>
          </a:p>
          <a:p>
            <a:r>
              <a:rPr lang="fr-FR" dirty="0">
                <a:latin typeface="Times New Roman" pitchFamily="18" charset="0"/>
                <a:cs typeface="Times New Roman" pitchFamily="18" charset="0"/>
              </a:rPr>
              <a:t>	2.3) le couple de démarrage </a:t>
            </a:r>
            <a:r>
              <a:rPr lang="fr-FR" b="1" dirty="0" err="1">
                <a:latin typeface="Times New Roman" pitchFamily="18" charset="0"/>
                <a:cs typeface="Times New Roman" pitchFamily="18" charset="0"/>
              </a:rPr>
              <a:t>T</a:t>
            </a:r>
            <a:r>
              <a:rPr lang="fr-FR" b="1" baseline="-25000" dirty="0" err="1">
                <a:latin typeface="Times New Roman" pitchFamily="18" charset="0"/>
                <a:cs typeface="Times New Roman" pitchFamily="18" charset="0"/>
              </a:rPr>
              <a:t>dem</a:t>
            </a:r>
            <a:endParaRPr lang="fr-FR" b="1" baseline="-25000" dirty="0">
              <a:latin typeface="Times New Roman" pitchFamily="18" charset="0"/>
              <a:cs typeface="Times New Roman" pitchFamily="18" charset="0"/>
            </a:endParaRPr>
          </a:p>
          <a:p>
            <a:endParaRPr lang="fr-FR" sz="1000" b="1" baseline="-25000" dirty="0">
              <a:latin typeface="Times New Roman" pitchFamily="18" charset="0"/>
              <a:cs typeface="Times New Roman" pitchFamily="18" charset="0"/>
            </a:endParaRPr>
          </a:p>
          <a:p>
            <a:r>
              <a:rPr lang="fr-FR" b="1" dirty="0">
                <a:latin typeface="Times New Roman" pitchFamily="18" charset="0"/>
                <a:cs typeface="Times New Roman" pitchFamily="18" charset="0"/>
              </a:rPr>
              <a:t>3)</a:t>
            </a:r>
            <a:r>
              <a:rPr lang="fr-FR" dirty="0">
                <a:latin typeface="Times New Roman" pitchFamily="18" charset="0"/>
                <a:cs typeface="Times New Roman" pitchFamily="18" charset="0"/>
              </a:rPr>
              <a:t> En fonctionnement, on mesure un courant d’induit de I=40 A.</a:t>
            </a:r>
          </a:p>
          <a:p>
            <a:r>
              <a:rPr lang="fr-FR" dirty="0">
                <a:latin typeface="Times New Roman" pitchFamily="18" charset="0"/>
                <a:cs typeface="Times New Roman" pitchFamily="18" charset="0"/>
              </a:rPr>
              <a:t>	3.1) Calculer la vitesse de rotation.</a:t>
            </a:r>
          </a:p>
          <a:p>
            <a:r>
              <a:rPr lang="fr-FR" dirty="0">
                <a:latin typeface="Times New Roman" pitchFamily="18" charset="0"/>
                <a:cs typeface="Times New Roman" pitchFamily="18" charset="0"/>
              </a:rPr>
              <a:t>	3.2) Comparez les pertes constantes aux pertes par effet Joule.</a:t>
            </a:r>
          </a:p>
          <a:p>
            <a:r>
              <a:rPr lang="fr-FR" dirty="0">
                <a:latin typeface="Times New Roman" pitchFamily="18" charset="0"/>
                <a:cs typeface="Times New Roman" pitchFamily="18" charset="0"/>
              </a:rPr>
              <a:t>                    En déduire le rendement de la machine.</a:t>
            </a:r>
          </a:p>
        </p:txBody>
      </p:sp>
    </p:spTree>
    <p:extLst>
      <p:ext uri="{BB962C8B-B14F-4D97-AF65-F5344CB8AC3E}">
        <p14:creationId xmlns:p14="http://schemas.microsoft.com/office/powerpoint/2010/main" val="307784707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7" name="Rectangle 1"/>
          <p:cNvSpPr>
            <a:spLocks noChangeArrowheads="1"/>
          </p:cNvSpPr>
          <p:nvPr/>
        </p:nvSpPr>
        <p:spPr bwMode="auto">
          <a:xfrm>
            <a:off x="468560" y="188640"/>
            <a:ext cx="8207896"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b="1" dirty="0">
                <a:latin typeface="Times New Roman" pitchFamily="18" charset="0"/>
                <a:cs typeface="Times New Roman" pitchFamily="18" charset="0"/>
              </a:rPr>
              <a:t>4)</a:t>
            </a:r>
            <a:r>
              <a:rPr lang="fr-FR" dirty="0">
                <a:latin typeface="Times New Roman" pitchFamily="18" charset="0"/>
                <a:cs typeface="Times New Roman" pitchFamily="18" charset="0"/>
              </a:rPr>
              <a:t> On veut régler la vitesse de rotation à 1650 tr/min avec la même intensité I qu'au A en utilisant un rhéostat en série avec l’inducteur.</a:t>
            </a:r>
          </a:p>
          <a:p>
            <a:r>
              <a:rPr lang="fr-FR" dirty="0">
                <a:latin typeface="Times New Roman" pitchFamily="18" charset="0"/>
                <a:cs typeface="Times New Roman" pitchFamily="18" charset="0"/>
              </a:rPr>
              <a:t>	4.1) Calculer la nouvelle valeur de la constante k</a:t>
            </a:r>
            <a:r>
              <a:rPr lang="fr-FR" dirty="0">
                <a:latin typeface="Times New Roman" pitchFamily="18" charset="0"/>
                <a:cs typeface="Times New Roman" pitchFamily="18" charset="0"/>
                <a:sym typeface="Symbol"/>
              </a:rPr>
              <a:t></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4.2) Le flux restant proportionnel à l'intensité du courant d'excitation, quelle 	résistance faut-il donner à ce rhéostat ?</a:t>
            </a:r>
          </a:p>
          <a:p>
            <a:pPr marL="361950" algn="justLow"/>
            <a:endPar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endParaRPr>
          </a:p>
        </p:txBody>
      </p:sp>
    </p:spTree>
    <p:extLst>
      <p:ext uri="{BB962C8B-B14F-4D97-AF65-F5344CB8AC3E}">
        <p14:creationId xmlns:p14="http://schemas.microsoft.com/office/powerpoint/2010/main" val="328977945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3" name="Rectangle 1"/>
          <p:cNvSpPr>
            <a:spLocks noChangeArrowheads="1"/>
          </p:cNvSpPr>
          <p:nvPr/>
        </p:nvSpPr>
        <p:spPr bwMode="auto">
          <a:xfrm>
            <a:off x="357158" y="188640"/>
            <a:ext cx="255865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Low"/>
            <a:r>
              <a:rPr lang="fr-FR" altLang="zh-CN" b="1" u="sng" dirty="0">
                <a:solidFill>
                  <a:srgbClr val="009900"/>
                </a:solidFill>
                <a:latin typeface="MS Sans Serif"/>
                <a:cs typeface="Times New Roman" pitchFamily="18" charset="0"/>
              </a:rPr>
              <a:t>Corrigé Problème 3.2:</a:t>
            </a:r>
            <a:endParaRPr lang="fr-FR" altLang="zh-CN" u="sng" dirty="0">
              <a:solidFill>
                <a:srgbClr val="009900"/>
              </a:solidFill>
              <a:latin typeface="Arial" pitchFamily="34" charset="0"/>
              <a:cs typeface="Arial" pitchFamily="34" charset="0"/>
            </a:endParaRPr>
          </a:p>
        </p:txBody>
      </p:sp>
      <p:sp>
        <p:nvSpPr>
          <p:cNvPr id="479236" name="Rectangle 4"/>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itchFamily="34" charset="0"/>
              <a:cs typeface="Arial" pitchFamily="34" charset="0"/>
            </a:endParaRPr>
          </a:p>
        </p:txBody>
      </p:sp>
      <p:sp>
        <p:nvSpPr>
          <p:cNvPr id="9" name="Text Box 42"/>
          <p:cNvSpPr txBox="1">
            <a:spLocks noChangeArrowheads="1"/>
          </p:cNvSpPr>
          <p:nvPr/>
        </p:nvSpPr>
        <p:spPr bwMode="auto">
          <a:xfrm>
            <a:off x="428596" y="620688"/>
            <a:ext cx="8715404" cy="1754326"/>
          </a:xfrm>
          <a:prstGeom prst="rect">
            <a:avLst/>
          </a:prstGeom>
          <a:noFill/>
          <a:ln w="9525">
            <a:noFill/>
            <a:miter lim="800000"/>
            <a:headEnd/>
            <a:tailEnd/>
          </a:ln>
          <a:effectLst/>
        </p:spPr>
        <p:txBody>
          <a:bodyPr wrap="square">
            <a:spAutoFit/>
          </a:bodyPr>
          <a:lstStyle/>
          <a:p>
            <a:pPr>
              <a:lnSpc>
                <a:spcPct val="150000"/>
              </a:lnSpc>
            </a:pPr>
            <a:r>
              <a:rPr lang="fr-FR" dirty="0">
                <a:latin typeface="Times New Roman" pitchFamily="18" charset="0"/>
                <a:cs typeface="Times New Roman" pitchFamily="18" charset="0"/>
              </a:rPr>
              <a:t>Moteur à excitation shunt :</a:t>
            </a:r>
          </a:p>
          <a:p>
            <a:pPr>
              <a:lnSpc>
                <a:spcPct val="150000"/>
              </a:lnSpc>
            </a:pPr>
            <a:r>
              <a:rPr lang="fr-FR" dirty="0">
                <a:latin typeface="Times New Roman" pitchFamily="18" charset="0"/>
                <a:cs typeface="Times New Roman" pitchFamily="18" charset="0"/>
              </a:rPr>
              <a:t>U= 220 V. R</a:t>
            </a:r>
            <a:r>
              <a:rPr lang="fr-FR" baseline="-25000" dirty="0">
                <a:latin typeface="Times New Roman" pitchFamily="18" charset="0"/>
                <a:cs typeface="Times New Roman" pitchFamily="18" charset="0"/>
              </a:rPr>
              <a:t>a</a:t>
            </a:r>
            <a:r>
              <a:rPr lang="fr-FR" dirty="0">
                <a:latin typeface="Times New Roman" pitchFamily="18" charset="0"/>
                <a:cs typeface="Times New Roman" pitchFamily="18" charset="0"/>
              </a:rPr>
              <a:t>=0,2 Ω et r = 110 Ω. P</a:t>
            </a:r>
            <a:r>
              <a:rPr lang="fr-FR" baseline="-25000" dirty="0">
                <a:latin typeface="Times New Roman" pitchFamily="18" charset="0"/>
                <a:cs typeface="Times New Roman" pitchFamily="18" charset="0"/>
              </a:rPr>
              <a:t>c</a:t>
            </a:r>
            <a:r>
              <a:rPr lang="fr-FR" dirty="0">
                <a:latin typeface="Times New Roman" pitchFamily="18" charset="0"/>
                <a:cs typeface="Times New Roman" pitchFamily="18" charset="0"/>
              </a:rPr>
              <a:t> = 760 W. </a:t>
            </a:r>
          </a:p>
          <a:p>
            <a:pPr>
              <a:lnSpc>
                <a:spcPct val="150000"/>
              </a:lnSpc>
            </a:pPr>
            <a:r>
              <a:rPr lang="fr-FR" b="1" dirty="0">
                <a:latin typeface="Times New Roman" pitchFamily="18" charset="0"/>
                <a:cs typeface="Times New Roman" pitchFamily="18" charset="0"/>
              </a:rPr>
              <a:t>1)</a:t>
            </a:r>
            <a:r>
              <a:rPr lang="fr-FR" dirty="0">
                <a:latin typeface="Times New Roman" pitchFamily="18" charset="0"/>
                <a:cs typeface="Times New Roman" pitchFamily="18" charset="0"/>
              </a:rPr>
              <a:t> Pour N= 1500 tr/min et I= 75A</a:t>
            </a:r>
          </a:p>
          <a:p>
            <a:pPr>
              <a:lnSpc>
                <a:spcPct val="150000"/>
              </a:lnSpc>
            </a:pPr>
            <a:r>
              <a:rPr lang="fr-FR" dirty="0">
                <a:latin typeface="Times New Roman" pitchFamily="18" charset="0"/>
                <a:cs typeface="Times New Roman" pitchFamily="18" charset="0"/>
              </a:rPr>
              <a:t>1.1) la force contre électromotrice </a:t>
            </a:r>
            <a:r>
              <a:rPr lang="fr-FR" b="1" dirty="0">
                <a:latin typeface="Times New Roman" pitchFamily="18" charset="0"/>
                <a:cs typeface="Times New Roman" pitchFamily="18" charset="0"/>
              </a:rPr>
              <a:t>E’ </a:t>
            </a:r>
            <a:r>
              <a:rPr lang="fr-FR" dirty="0">
                <a:latin typeface="Times New Roman" pitchFamily="18" charset="0"/>
                <a:cs typeface="Times New Roman" pitchFamily="18" charset="0"/>
              </a:rPr>
              <a:t>est :</a:t>
            </a:r>
          </a:p>
        </p:txBody>
      </p:sp>
      <p:graphicFrame>
        <p:nvGraphicFramePr>
          <p:cNvPr id="543748" name="Object 7"/>
          <p:cNvGraphicFramePr>
            <a:graphicFrameLocks noChangeAspect="1"/>
          </p:cNvGraphicFramePr>
          <p:nvPr/>
        </p:nvGraphicFramePr>
        <p:xfrm>
          <a:off x="1541463" y="2503239"/>
          <a:ext cx="4889500" cy="493713"/>
        </p:xfrm>
        <a:graphic>
          <a:graphicData uri="http://schemas.openxmlformats.org/presentationml/2006/ole">
            <mc:AlternateContent xmlns:mc="http://schemas.openxmlformats.org/markup-compatibility/2006">
              <mc:Choice xmlns:v="urn:schemas-microsoft-com:vml" Requires="v">
                <p:oleObj spid="_x0000_s638034" name="Equation" r:id="rId3" imgW="2654300" imgH="266700" progId="Equation.DSMT4">
                  <p:embed/>
                </p:oleObj>
              </mc:Choice>
              <mc:Fallback>
                <p:oleObj name="Equation" r:id="rId3" imgW="2654300" imgH="266700" progId="Equation.DSMT4">
                  <p:embed/>
                  <p:pic>
                    <p:nvPicPr>
                      <p:cNvPr id="0" name="Picture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1463" y="2503239"/>
                        <a:ext cx="4889500" cy="493713"/>
                      </a:xfrm>
                      <a:prstGeom prst="rect">
                        <a:avLst/>
                      </a:prstGeom>
                      <a:solidFill>
                        <a:schemeClr val="bg1"/>
                      </a:solidFill>
                    </p:spPr>
                  </p:pic>
                </p:oleObj>
              </mc:Fallback>
            </mc:AlternateContent>
          </a:graphicData>
        </a:graphic>
      </p:graphicFrame>
      <p:sp>
        <p:nvSpPr>
          <p:cNvPr id="49" name="Text Box 42"/>
          <p:cNvSpPr txBox="1">
            <a:spLocks noChangeArrowheads="1"/>
          </p:cNvSpPr>
          <p:nvPr/>
        </p:nvSpPr>
        <p:spPr bwMode="auto">
          <a:xfrm>
            <a:off x="4139952" y="3643659"/>
            <a:ext cx="3960440" cy="458074"/>
          </a:xfrm>
          <a:prstGeom prst="rect">
            <a:avLst/>
          </a:prstGeom>
          <a:noFill/>
          <a:ln w="9525">
            <a:noFill/>
            <a:miter lim="800000"/>
            <a:headEnd/>
            <a:tailEnd/>
          </a:ln>
          <a:effectLst/>
        </p:spPr>
        <p:txBody>
          <a:bodyPr wrap="square">
            <a:spAutoFit/>
          </a:bodyPr>
          <a:lstStyle/>
          <a:p>
            <a:pPr>
              <a:lnSpc>
                <a:spcPct val="150000"/>
              </a:lnSpc>
            </a:pPr>
            <a:r>
              <a:rPr lang="fr-FR" dirty="0">
                <a:latin typeface="Times New Roman" pitchFamily="18" charset="0"/>
                <a:cs typeface="Times New Roman" pitchFamily="18" charset="0"/>
              </a:rPr>
              <a:t>le moteur absorbe donc un courant :</a:t>
            </a:r>
          </a:p>
        </p:txBody>
      </p:sp>
      <p:graphicFrame>
        <p:nvGraphicFramePr>
          <p:cNvPr id="50" name="Object 7"/>
          <p:cNvGraphicFramePr>
            <a:graphicFrameLocks noChangeAspect="1"/>
          </p:cNvGraphicFramePr>
          <p:nvPr/>
        </p:nvGraphicFramePr>
        <p:xfrm>
          <a:off x="1619672" y="4568849"/>
          <a:ext cx="3321050" cy="493713"/>
        </p:xfrm>
        <a:graphic>
          <a:graphicData uri="http://schemas.openxmlformats.org/presentationml/2006/ole">
            <mc:AlternateContent xmlns:mc="http://schemas.openxmlformats.org/markup-compatibility/2006">
              <mc:Choice xmlns:v="urn:schemas-microsoft-com:vml" Requires="v">
                <p:oleObj spid="_x0000_s638035" name="Equation" r:id="rId5" imgW="1802618" imgH="266584" progId="Equation.DSMT4">
                  <p:embed/>
                </p:oleObj>
              </mc:Choice>
              <mc:Fallback>
                <p:oleObj name="Equation" r:id="rId5" imgW="1802618" imgH="266584" progId="Equation.DSMT4">
                  <p:embed/>
                  <p:pic>
                    <p:nvPicPr>
                      <p:cNvPr id="0" name="Picture 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672" y="4568849"/>
                        <a:ext cx="3321050" cy="493713"/>
                      </a:xfrm>
                      <a:prstGeom prst="rect">
                        <a:avLst/>
                      </a:prstGeom>
                      <a:solidFill>
                        <a:schemeClr val="bg1"/>
                      </a:solidFill>
                    </p:spPr>
                  </p:pic>
                </p:oleObj>
              </mc:Fallback>
            </mc:AlternateContent>
          </a:graphicData>
        </a:graphic>
      </p:graphicFrame>
      <p:graphicFrame>
        <p:nvGraphicFramePr>
          <p:cNvPr id="53" name="Object 7"/>
          <p:cNvGraphicFramePr>
            <a:graphicFrameLocks noChangeAspect="1"/>
          </p:cNvGraphicFramePr>
          <p:nvPr/>
        </p:nvGraphicFramePr>
        <p:xfrm>
          <a:off x="1547664" y="5743599"/>
          <a:ext cx="4329112" cy="493713"/>
        </p:xfrm>
        <a:graphic>
          <a:graphicData uri="http://schemas.openxmlformats.org/presentationml/2006/ole">
            <mc:AlternateContent xmlns:mc="http://schemas.openxmlformats.org/markup-compatibility/2006">
              <mc:Choice xmlns:v="urn:schemas-microsoft-com:vml" Requires="v">
                <p:oleObj spid="_x0000_s638036" name="Equation" r:id="rId7" imgW="2349500" imgH="266700" progId="Equation.DSMT4">
                  <p:embed/>
                </p:oleObj>
              </mc:Choice>
              <mc:Fallback>
                <p:oleObj name="Equation" r:id="rId7" imgW="2349500" imgH="266700" progId="Equation.DSMT4">
                  <p:embed/>
                  <p:pic>
                    <p:nvPicPr>
                      <p:cNvPr id="0" name="Picture 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5743599"/>
                        <a:ext cx="4329112" cy="493713"/>
                      </a:xfrm>
                      <a:prstGeom prst="rect">
                        <a:avLst/>
                      </a:prstGeom>
                      <a:solidFill>
                        <a:schemeClr val="bg1"/>
                      </a:solidFill>
                    </p:spPr>
                  </p:pic>
                </p:oleObj>
              </mc:Fallback>
            </mc:AlternateContent>
          </a:graphicData>
        </a:graphic>
      </p:graphicFrame>
      <p:sp>
        <p:nvSpPr>
          <p:cNvPr id="37" name="Text Box 42"/>
          <p:cNvSpPr txBox="1">
            <a:spLocks noChangeArrowheads="1"/>
          </p:cNvSpPr>
          <p:nvPr/>
        </p:nvSpPr>
        <p:spPr bwMode="auto">
          <a:xfrm>
            <a:off x="467544" y="3139603"/>
            <a:ext cx="8139340" cy="369332"/>
          </a:xfrm>
          <a:prstGeom prst="rect">
            <a:avLst/>
          </a:prstGeom>
          <a:noFill/>
          <a:ln w="9525">
            <a:noFill/>
            <a:miter lim="800000"/>
            <a:headEnd/>
            <a:tailEnd/>
          </a:ln>
          <a:effectLst/>
        </p:spPr>
        <p:txBody>
          <a:bodyPr wrap="square">
            <a:spAutoFit/>
          </a:bodyPr>
          <a:lstStyle/>
          <a:p>
            <a:r>
              <a:rPr lang="fr-FR" dirty="0"/>
              <a:t>1.2) Le courant d’excitation est :</a:t>
            </a:r>
            <a:endParaRPr lang="fr-FR" dirty="0">
              <a:latin typeface="Times New Roman" pitchFamily="18" charset="0"/>
              <a:cs typeface="Times New Roman" pitchFamily="18" charset="0"/>
            </a:endParaRPr>
          </a:p>
        </p:txBody>
      </p:sp>
      <p:sp>
        <p:nvSpPr>
          <p:cNvPr id="43" name="Text Box 42"/>
          <p:cNvSpPr txBox="1">
            <a:spLocks noChangeArrowheads="1"/>
          </p:cNvSpPr>
          <p:nvPr/>
        </p:nvSpPr>
        <p:spPr bwMode="auto">
          <a:xfrm>
            <a:off x="683568" y="5155827"/>
            <a:ext cx="5544616" cy="369332"/>
          </a:xfrm>
          <a:prstGeom prst="rect">
            <a:avLst/>
          </a:prstGeom>
          <a:noFill/>
          <a:ln w="9525">
            <a:noFill/>
            <a:miter lim="800000"/>
            <a:headEnd/>
            <a:tailEnd/>
          </a:ln>
          <a:effectLst/>
        </p:spPr>
        <p:txBody>
          <a:bodyPr wrap="square">
            <a:spAutoFit/>
          </a:bodyPr>
          <a:lstStyle/>
          <a:p>
            <a:pPr marL="361950"/>
            <a:r>
              <a:rPr lang="fr-FR" dirty="0">
                <a:latin typeface="Times New Roman" pitchFamily="18" charset="0"/>
                <a:cs typeface="Times New Roman" pitchFamily="18" charset="0"/>
              </a:rPr>
              <a:t>La puissance totale absorbée est donc :</a:t>
            </a:r>
          </a:p>
        </p:txBody>
      </p:sp>
      <p:graphicFrame>
        <p:nvGraphicFramePr>
          <p:cNvPr id="11" name="Object 7"/>
          <p:cNvGraphicFramePr>
            <a:graphicFrameLocks noChangeAspect="1"/>
          </p:cNvGraphicFramePr>
          <p:nvPr/>
        </p:nvGraphicFramePr>
        <p:xfrm>
          <a:off x="1619672" y="3585294"/>
          <a:ext cx="2409825" cy="706437"/>
        </p:xfrm>
        <a:graphic>
          <a:graphicData uri="http://schemas.openxmlformats.org/presentationml/2006/ole">
            <mc:AlternateContent xmlns:mc="http://schemas.openxmlformats.org/markup-compatibility/2006">
              <mc:Choice xmlns:v="urn:schemas-microsoft-com:vml" Requires="v">
                <p:oleObj spid="_x0000_s638037" name="Equation" r:id="rId9" imgW="1308100" imgH="381000" progId="Equation.DSMT4">
                  <p:embed/>
                </p:oleObj>
              </mc:Choice>
              <mc:Fallback>
                <p:oleObj name="Equation" r:id="rId9" imgW="1308100" imgH="381000" progId="Equation.DSMT4">
                  <p:embed/>
                  <p:pic>
                    <p:nvPicPr>
                      <p:cNvPr id="0" name="Picture 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672" y="3585294"/>
                        <a:ext cx="2409825" cy="706437"/>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146504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type="wd">
                                    <p:tmPct val="10000"/>
                                  </p:iterate>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543748"/>
                                        </p:tgtEl>
                                        <p:attrNameLst>
                                          <p:attrName>style.visibility</p:attrName>
                                        </p:attrNameLst>
                                      </p:cBhvr>
                                      <p:to>
                                        <p:strVal val="visible"/>
                                      </p:to>
                                    </p:set>
                                    <p:animEffect transition="in" filter="diamond(in)">
                                      <p:cBhvr>
                                        <p:cTn id="13" dur="1000"/>
                                        <p:tgtEl>
                                          <p:spTgt spid="54374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iterate type="wd">
                                    <p:tmPct val="10000"/>
                                  </p:iterate>
                                  <p:childTnLst>
                                    <p:set>
                                      <p:cBhvr>
                                        <p:cTn id="17" dur="1" fill="hold">
                                          <p:stCondLst>
                                            <p:cond delay="0"/>
                                          </p:stCondLst>
                                        </p:cTn>
                                        <p:tgtEl>
                                          <p:spTgt spid="37"/>
                                        </p:tgtEl>
                                        <p:attrNameLst>
                                          <p:attrName>style.visibility</p:attrName>
                                        </p:attrNameLst>
                                      </p:cBhvr>
                                      <p:to>
                                        <p:strVal val="visible"/>
                                      </p:to>
                                    </p:set>
                                    <p:anim calcmode="lin" valueType="num">
                                      <p:cBhvr additive="base">
                                        <p:cTn id="18" dur="1000" fill="hold"/>
                                        <p:tgtEl>
                                          <p:spTgt spid="37"/>
                                        </p:tgtEl>
                                        <p:attrNameLst>
                                          <p:attrName>ppt_x</p:attrName>
                                        </p:attrNameLst>
                                      </p:cBhvr>
                                      <p:tavLst>
                                        <p:tav tm="0">
                                          <p:val>
                                            <p:strVal val="0-#ppt_w/2"/>
                                          </p:val>
                                        </p:tav>
                                        <p:tav tm="100000">
                                          <p:val>
                                            <p:strVal val="#ppt_x"/>
                                          </p:val>
                                        </p:tav>
                                      </p:tavLst>
                                    </p:anim>
                                    <p:anim calcmode="lin" valueType="num">
                                      <p:cBhvr additive="base">
                                        <p:cTn id="19" dur="10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amond(in)">
                                      <p:cBhvr>
                                        <p:cTn id="24" dur="1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additive="base">
                                        <p:cTn id="29" dur="1000" fill="hold"/>
                                        <p:tgtEl>
                                          <p:spTgt spid="49"/>
                                        </p:tgtEl>
                                        <p:attrNameLst>
                                          <p:attrName>ppt_x</p:attrName>
                                        </p:attrNameLst>
                                      </p:cBhvr>
                                      <p:tavLst>
                                        <p:tav tm="0">
                                          <p:val>
                                            <p:strVal val="0-#ppt_w/2"/>
                                          </p:val>
                                        </p:tav>
                                        <p:tav tm="100000">
                                          <p:val>
                                            <p:strVal val="#ppt_x"/>
                                          </p:val>
                                        </p:tav>
                                      </p:tavLst>
                                    </p:anim>
                                    <p:anim calcmode="lin" valueType="num">
                                      <p:cBhvr additive="base">
                                        <p:cTn id="30" dur="10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nodeType="click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diamond(in)">
                                      <p:cBhvr>
                                        <p:cTn id="35" dur="1000"/>
                                        <p:tgtEl>
                                          <p:spTgt spid="50"/>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43"/>
                                        </p:tgtEl>
                                        <p:attrNameLst>
                                          <p:attrName>style.visibility</p:attrName>
                                        </p:attrNameLst>
                                      </p:cBhvr>
                                      <p:to>
                                        <p:strVal val="visible"/>
                                      </p:to>
                                    </p:set>
                                    <p:anim calcmode="lin" valueType="num">
                                      <p:cBhvr additive="base">
                                        <p:cTn id="40" dur="1000" fill="hold"/>
                                        <p:tgtEl>
                                          <p:spTgt spid="43"/>
                                        </p:tgtEl>
                                        <p:attrNameLst>
                                          <p:attrName>ppt_x</p:attrName>
                                        </p:attrNameLst>
                                      </p:cBhvr>
                                      <p:tavLst>
                                        <p:tav tm="0">
                                          <p:val>
                                            <p:strVal val="0-#ppt_w/2"/>
                                          </p:val>
                                        </p:tav>
                                        <p:tav tm="100000">
                                          <p:val>
                                            <p:strVal val="#ppt_x"/>
                                          </p:val>
                                        </p:tav>
                                      </p:tavLst>
                                    </p:anim>
                                    <p:anim calcmode="lin" valueType="num">
                                      <p:cBhvr additive="base">
                                        <p:cTn id="41" dur="10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8" presetClass="entr" presetSubtype="16" fill="hold" nodeType="click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diamond(in)">
                                      <p:cBhvr>
                                        <p:cTn id="46"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9" grpId="0"/>
      <p:bldP spid="37" grpId="0"/>
      <p:bldP spid="43"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0131" name="Object 3"/>
          <p:cNvGraphicFramePr>
            <a:graphicFrameLocks noChangeAspect="1"/>
          </p:cNvGraphicFramePr>
          <p:nvPr/>
        </p:nvGraphicFramePr>
        <p:xfrm>
          <a:off x="2123728" y="2647950"/>
          <a:ext cx="3925887" cy="482600"/>
        </p:xfrm>
        <a:graphic>
          <a:graphicData uri="http://schemas.openxmlformats.org/presentationml/2006/ole">
            <mc:AlternateContent xmlns:mc="http://schemas.openxmlformats.org/markup-compatibility/2006">
              <mc:Choice xmlns:v="urn:schemas-microsoft-com:vml" Requires="v">
                <p:oleObj spid="_x0000_s639098" name="Equation" r:id="rId3" imgW="2298700" imgH="279400" progId="Equation.DSMT4">
                  <p:embed/>
                </p:oleObj>
              </mc:Choice>
              <mc:Fallback>
                <p:oleObj name="Equation" r:id="rId3" imgW="2298700" imgH="279400" progId="Equation.DSMT4">
                  <p:embed/>
                  <p:pic>
                    <p:nvPicPr>
                      <p:cNvPr id="0" name="Picture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2647950"/>
                        <a:ext cx="3925887"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0130" name="Object 2"/>
          <p:cNvGraphicFramePr>
            <a:graphicFrameLocks noChangeAspect="1"/>
          </p:cNvGraphicFramePr>
          <p:nvPr/>
        </p:nvGraphicFramePr>
        <p:xfrm>
          <a:off x="2142207" y="3501008"/>
          <a:ext cx="3077865" cy="687442"/>
        </p:xfrm>
        <a:graphic>
          <a:graphicData uri="http://schemas.openxmlformats.org/presentationml/2006/ole">
            <mc:AlternateContent xmlns:mc="http://schemas.openxmlformats.org/markup-compatibility/2006">
              <mc:Choice xmlns:v="urn:schemas-microsoft-com:vml" Requires="v">
                <p:oleObj spid="_x0000_s639099" name="Equation" r:id="rId5" imgW="1879600" imgH="419100" progId="Equation.DSMT4">
                  <p:embed/>
                </p:oleObj>
              </mc:Choice>
              <mc:Fallback>
                <p:oleObj name="Equation" r:id="rId5" imgW="1879600" imgH="419100" progId="Equation.DSMT4">
                  <p:embed/>
                  <p:pic>
                    <p:nvPicPr>
                      <p:cNvPr id="0" name="Picture 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2207" y="3501008"/>
                        <a:ext cx="3077865" cy="6874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0129" name="Object 1"/>
          <p:cNvGraphicFramePr>
            <a:graphicFrameLocks noChangeAspect="1"/>
          </p:cNvGraphicFramePr>
          <p:nvPr/>
        </p:nvGraphicFramePr>
        <p:xfrm>
          <a:off x="2051720" y="4509517"/>
          <a:ext cx="4069821" cy="647675"/>
        </p:xfrm>
        <a:graphic>
          <a:graphicData uri="http://schemas.openxmlformats.org/presentationml/2006/ole">
            <mc:AlternateContent xmlns:mc="http://schemas.openxmlformats.org/markup-compatibility/2006">
              <mc:Choice xmlns:v="urn:schemas-microsoft-com:vml" Requires="v">
                <p:oleObj spid="_x0000_s639100" name="Equation" r:id="rId7" imgW="2400300" imgH="381000" progId="Equation.DSMT4">
                  <p:embed/>
                </p:oleObj>
              </mc:Choice>
              <mc:Fallback>
                <p:oleObj name="Equation" r:id="rId7" imgW="2400300" imgH="381000" progId="Equation.DSMT4">
                  <p:embed/>
                  <p:pic>
                    <p:nvPicPr>
                      <p:cNvPr id="0" name="Picture 1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720" y="4509517"/>
                        <a:ext cx="4069821" cy="6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0134" name="Rectangle 6"/>
          <p:cNvSpPr>
            <a:spLocks noChangeArrowheads="1"/>
          </p:cNvSpPr>
          <p:nvPr/>
        </p:nvSpPr>
        <p:spPr bwMode="auto">
          <a:xfrm>
            <a:off x="179512" y="43934"/>
            <a:ext cx="4453783"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49263"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1.3)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Les pertes joules dans l’induit sont :</a:t>
            </a:r>
            <a:r>
              <a:rPr kumimoji="0" lang="fr-FR"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60136" name="Rectangle 8"/>
          <p:cNvSpPr>
            <a:spLocks noChangeArrowheads="1"/>
          </p:cNvSpPr>
          <p:nvPr/>
        </p:nvSpPr>
        <p:spPr bwMode="auto">
          <a:xfrm>
            <a:off x="1094003" y="2060848"/>
            <a:ext cx="391004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La puissance mécanique utile est alors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60137" name="Rectangle 9"/>
          <p:cNvSpPr>
            <a:spLocks noChangeArrowheads="1"/>
          </p:cNvSpPr>
          <p:nvPr/>
        </p:nvSpPr>
        <p:spPr bwMode="auto">
          <a:xfrm>
            <a:off x="179512" y="3140968"/>
            <a:ext cx="4171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49263"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1.4)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Le rendement de la machine est :</a:t>
            </a:r>
            <a:r>
              <a:rPr kumimoji="0" lang="fr-FR"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60138" name="Rectangle 10"/>
          <p:cNvSpPr>
            <a:spLocks noChangeArrowheads="1"/>
          </p:cNvSpPr>
          <p:nvPr/>
        </p:nvSpPr>
        <p:spPr bwMode="auto">
          <a:xfrm>
            <a:off x="179512" y="4077072"/>
            <a:ext cx="2940549"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49263"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1.5)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Le couple utile est :</a:t>
            </a:r>
            <a:r>
              <a:rPr kumimoji="0" lang="fr-FR"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60139" name="Rectangle 11"/>
          <p:cNvSpPr>
            <a:spLocks noChangeArrowheads="1"/>
          </p:cNvSpPr>
          <p:nvPr/>
        </p:nvSpPr>
        <p:spPr bwMode="auto">
          <a:xfrm>
            <a:off x="169689" y="5301208"/>
            <a:ext cx="448424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49263"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1.6)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la constante k</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rPr>
              <a:t></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est tel que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E’=k</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a:rPr>
              <a:t>.</a:t>
            </a:r>
            <a:endPar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sym typeface="Symbol" pitchFamily="18" charset="2"/>
            </a:endParaRPr>
          </a:p>
        </p:txBody>
      </p:sp>
      <p:graphicFrame>
        <p:nvGraphicFramePr>
          <p:cNvPr id="14" name="Object 7"/>
          <p:cNvGraphicFramePr>
            <a:graphicFrameLocks noChangeAspect="1"/>
          </p:cNvGraphicFramePr>
          <p:nvPr/>
        </p:nvGraphicFramePr>
        <p:xfrm>
          <a:off x="2206030" y="1557338"/>
          <a:ext cx="4094162" cy="517525"/>
        </p:xfrm>
        <a:graphic>
          <a:graphicData uri="http://schemas.openxmlformats.org/presentationml/2006/ole">
            <mc:AlternateContent xmlns:mc="http://schemas.openxmlformats.org/markup-compatibility/2006">
              <mc:Choice xmlns:v="urn:schemas-microsoft-com:vml" Requires="v">
                <p:oleObj spid="_x0000_s639101" name="Equation" r:id="rId9" imgW="2222500" imgH="279400" progId="Equation.DSMT4">
                  <p:embed/>
                </p:oleObj>
              </mc:Choice>
              <mc:Fallback>
                <p:oleObj name="Equation" r:id="rId9" imgW="2222500" imgH="279400" progId="Equation.DSMT4">
                  <p:embed/>
                  <p:pic>
                    <p:nvPicPr>
                      <p:cNvPr id="0" name="Picture 1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6030" y="1557338"/>
                        <a:ext cx="4094162" cy="517525"/>
                      </a:xfrm>
                      <a:prstGeom prst="rect">
                        <a:avLst/>
                      </a:prstGeom>
                      <a:solidFill>
                        <a:schemeClr val="bg1"/>
                      </a:solidFill>
                    </p:spPr>
                  </p:pic>
                </p:oleObj>
              </mc:Fallback>
            </mc:AlternateContent>
          </a:graphicData>
        </a:graphic>
      </p:graphicFrame>
      <p:sp>
        <p:nvSpPr>
          <p:cNvPr id="56014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560142" name="Object 14"/>
          <p:cNvGraphicFramePr>
            <a:graphicFrameLocks noChangeAspect="1"/>
          </p:cNvGraphicFramePr>
          <p:nvPr/>
        </p:nvGraphicFramePr>
        <p:xfrm>
          <a:off x="1979712" y="5805488"/>
          <a:ext cx="4980769" cy="719856"/>
        </p:xfrm>
        <a:graphic>
          <a:graphicData uri="http://schemas.openxmlformats.org/presentationml/2006/ole">
            <mc:AlternateContent xmlns:mc="http://schemas.openxmlformats.org/markup-compatibility/2006">
              <mc:Choice xmlns:v="urn:schemas-microsoft-com:vml" Requires="v">
                <p:oleObj spid="_x0000_s639102" name="Equation" r:id="rId11" imgW="2832100" imgH="406400" progId="Equation.DSMT4">
                  <p:embed/>
                </p:oleObj>
              </mc:Choice>
              <mc:Fallback>
                <p:oleObj name="Equation" r:id="rId11" imgW="2832100" imgH="406400" progId="Equation.DSMT4">
                  <p:embed/>
                  <p:pic>
                    <p:nvPicPr>
                      <p:cNvPr id="0" name="Picture 10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9712" y="5805488"/>
                        <a:ext cx="4980769" cy="7198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7"/>
          <p:cNvGraphicFramePr>
            <a:graphicFrameLocks noChangeAspect="1"/>
          </p:cNvGraphicFramePr>
          <p:nvPr/>
        </p:nvGraphicFramePr>
        <p:xfrm>
          <a:off x="2189262" y="476672"/>
          <a:ext cx="4398962" cy="517525"/>
        </p:xfrm>
        <a:graphic>
          <a:graphicData uri="http://schemas.openxmlformats.org/presentationml/2006/ole">
            <mc:AlternateContent xmlns:mc="http://schemas.openxmlformats.org/markup-compatibility/2006">
              <mc:Choice xmlns:v="urn:schemas-microsoft-com:vml" Requires="v">
                <p:oleObj spid="_x0000_s639103" name="Equation" r:id="rId13" imgW="2387600" imgH="279400" progId="Equation.DSMT4">
                  <p:embed/>
                </p:oleObj>
              </mc:Choice>
              <mc:Fallback>
                <p:oleObj name="Equation" r:id="rId13" imgW="2387600" imgH="279400" progId="Equation.DSMT4">
                  <p:embed/>
                  <p:pic>
                    <p:nvPicPr>
                      <p:cNvPr id="0" name="Picture 10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89262" y="476672"/>
                        <a:ext cx="4398962" cy="517525"/>
                      </a:xfrm>
                      <a:prstGeom prst="rect">
                        <a:avLst/>
                      </a:prstGeom>
                      <a:solidFill>
                        <a:schemeClr val="bg1"/>
                      </a:solidFill>
                    </p:spPr>
                  </p:pic>
                </p:oleObj>
              </mc:Fallback>
            </mc:AlternateContent>
          </a:graphicData>
        </a:graphic>
      </p:graphicFrame>
      <p:sp>
        <p:nvSpPr>
          <p:cNvPr id="15" name="Rectangle 6"/>
          <p:cNvSpPr>
            <a:spLocks noChangeArrowheads="1"/>
          </p:cNvSpPr>
          <p:nvPr/>
        </p:nvSpPr>
        <p:spPr bwMode="auto">
          <a:xfrm>
            <a:off x="1115616" y="1052736"/>
            <a:ext cx="391004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a:r>
              <a:rPr lang="fr-FR" dirty="0">
                <a:solidFill>
                  <a:srgbClr val="000000"/>
                </a:solidFill>
                <a:latin typeface="Times New Roman" pitchFamily="18" charset="0"/>
                <a:ea typeface="Times New Roman" pitchFamily="18" charset="0"/>
                <a:cs typeface="Times New Roman" pitchFamily="18" charset="0"/>
              </a:rPr>
              <a:t>Les pertes joules dans l’inducteur sont :</a:t>
            </a:r>
            <a:r>
              <a:rPr lang="fr-FR" dirty="0">
                <a:latin typeface="Times New Roman" pitchFamily="18" charset="0"/>
                <a:ea typeface="Calibri" pitchFamily="34" charset="0"/>
                <a:cs typeface="Times New Roman" pitchFamily="18" charset="0"/>
              </a:rPr>
              <a:t> </a:t>
            </a:r>
            <a:endParaRPr lang="fr-FR" dirty="0">
              <a:latin typeface="Times New Roman" pitchFamily="18" charset="0"/>
              <a:cs typeface="Times New Roman" pitchFamily="18" charset="0"/>
            </a:endParaRPr>
          </a:p>
        </p:txBody>
      </p:sp>
    </p:spTree>
    <p:extLst>
      <p:ext uri="{BB962C8B-B14F-4D97-AF65-F5344CB8AC3E}">
        <p14:creationId xmlns:p14="http://schemas.microsoft.com/office/powerpoint/2010/main" val="305631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0134"/>
                                        </p:tgtEl>
                                        <p:attrNameLst>
                                          <p:attrName>style.visibility</p:attrName>
                                        </p:attrNameLst>
                                      </p:cBhvr>
                                      <p:to>
                                        <p:strVal val="visible"/>
                                      </p:to>
                                    </p:set>
                                    <p:anim calcmode="lin" valueType="num">
                                      <p:cBhvr additive="base">
                                        <p:cTn id="7" dur="500" fill="hold"/>
                                        <p:tgtEl>
                                          <p:spTgt spid="560134"/>
                                        </p:tgtEl>
                                        <p:attrNameLst>
                                          <p:attrName>ppt_x</p:attrName>
                                        </p:attrNameLst>
                                      </p:cBhvr>
                                      <p:tavLst>
                                        <p:tav tm="0">
                                          <p:val>
                                            <p:strVal val="0-#ppt_w/2"/>
                                          </p:val>
                                        </p:tav>
                                        <p:tav tm="100000">
                                          <p:val>
                                            <p:strVal val="#ppt_x"/>
                                          </p:val>
                                        </p:tav>
                                      </p:tavLst>
                                    </p:anim>
                                    <p:anim calcmode="lin" valueType="num">
                                      <p:cBhvr additive="base">
                                        <p:cTn id="8" dur="500" fill="hold"/>
                                        <p:tgtEl>
                                          <p:spTgt spid="5601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amond(in)">
                                      <p:cBhvr>
                                        <p:cTn id="13" dur="1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0-#ppt_w/2"/>
                                          </p:val>
                                        </p:tav>
                                        <p:tav tm="100000">
                                          <p:val>
                                            <p:strVal val="#ppt_x"/>
                                          </p:val>
                                        </p:tav>
                                      </p:tavLst>
                                    </p:anim>
                                    <p:anim calcmode="lin" valueType="num">
                                      <p:cBhvr additive="base">
                                        <p:cTn id="19"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560136"/>
                                        </p:tgtEl>
                                        <p:attrNameLst>
                                          <p:attrName>style.visibility</p:attrName>
                                        </p:attrNameLst>
                                      </p:cBhvr>
                                      <p:to>
                                        <p:strVal val="visible"/>
                                      </p:to>
                                    </p:set>
                                    <p:anim calcmode="lin" valueType="num">
                                      <p:cBhvr additive="base">
                                        <p:cTn id="28" dur="500" fill="hold"/>
                                        <p:tgtEl>
                                          <p:spTgt spid="560136"/>
                                        </p:tgtEl>
                                        <p:attrNameLst>
                                          <p:attrName>ppt_x</p:attrName>
                                        </p:attrNameLst>
                                      </p:cBhvr>
                                      <p:tavLst>
                                        <p:tav tm="0">
                                          <p:val>
                                            <p:strVal val="0-#ppt_w/2"/>
                                          </p:val>
                                        </p:tav>
                                        <p:tav tm="100000">
                                          <p:val>
                                            <p:strVal val="#ppt_x"/>
                                          </p:val>
                                        </p:tav>
                                      </p:tavLst>
                                    </p:anim>
                                    <p:anim calcmode="lin" valueType="num">
                                      <p:cBhvr additive="base">
                                        <p:cTn id="29" dur="500" fill="hold"/>
                                        <p:tgtEl>
                                          <p:spTgt spid="560136"/>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linds(horizontal)">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ntr" presetSubtype="16" fill="hold" nodeType="clickEffect">
                                  <p:stCondLst>
                                    <p:cond delay="0"/>
                                  </p:stCondLst>
                                  <p:childTnLst>
                                    <p:set>
                                      <p:cBhvr>
                                        <p:cTn id="38" dur="1" fill="hold">
                                          <p:stCondLst>
                                            <p:cond delay="0"/>
                                          </p:stCondLst>
                                        </p:cTn>
                                        <p:tgtEl>
                                          <p:spTgt spid="560131"/>
                                        </p:tgtEl>
                                        <p:attrNameLst>
                                          <p:attrName>style.visibility</p:attrName>
                                        </p:attrNameLst>
                                      </p:cBhvr>
                                      <p:to>
                                        <p:strVal val="visible"/>
                                      </p:to>
                                    </p:set>
                                    <p:animEffect transition="in" filter="diamond(in)">
                                      <p:cBhvr>
                                        <p:cTn id="39" dur="2000"/>
                                        <p:tgtEl>
                                          <p:spTgt spid="560131"/>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560137"/>
                                        </p:tgtEl>
                                        <p:attrNameLst>
                                          <p:attrName>style.visibility</p:attrName>
                                        </p:attrNameLst>
                                      </p:cBhvr>
                                      <p:to>
                                        <p:strVal val="visible"/>
                                      </p:to>
                                    </p:set>
                                    <p:anim calcmode="lin" valueType="num">
                                      <p:cBhvr additive="base">
                                        <p:cTn id="44" dur="500" fill="hold"/>
                                        <p:tgtEl>
                                          <p:spTgt spid="560137"/>
                                        </p:tgtEl>
                                        <p:attrNameLst>
                                          <p:attrName>ppt_x</p:attrName>
                                        </p:attrNameLst>
                                      </p:cBhvr>
                                      <p:tavLst>
                                        <p:tav tm="0">
                                          <p:val>
                                            <p:strVal val="0-#ppt_w/2"/>
                                          </p:val>
                                        </p:tav>
                                        <p:tav tm="100000">
                                          <p:val>
                                            <p:strVal val="#ppt_x"/>
                                          </p:val>
                                        </p:tav>
                                      </p:tavLst>
                                    </p:anim>
                                    <p:anim calcmode="lin" valueType="num">
                                      <p:cBhvr additive="base">
                                        <p:cTn id="45" dur="500" fill="hold"/>
                                        <p:tgtEl>
                                          <p:spTgt spid="560137"/>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560130"/>
                                        </p:tgtEl>
                                        <p:attrNameLst>
                                          <p:attrName>style.visibility</p:attrName>
                                        </p:attrNameLst>
                                      </p:cBhvr>
                                      <p:to>
                                        <p:strVal val="visible"/>
                                      </p:to>
                                    </p:set>
                                    <p:animEffect transition="in" filter="blinds(horizontal)">
                                      <p:cBhvr>
                                        <p:cTn id="50" dur="500"/>
                                        <p:tgtEl>
                                          <p:spTgt spid="560130"/>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60138"/>
                                        </p:tgtEl>
                                        <p:attrNameLst>
                                          <p:attrName>style.visibility</p:attrName>
                                        </p:attrNameLst>
                                      </p:cBhvr>
                                      <p:to>
                                        <p:strVal val="visible"/>
                                      </p:to>
                                    </p:set>
                                    <p:anim calcmode="lin" valueType="num">
                                      <p:cBhvr additive="base">
                                        <p:cTn id="55" dur="500" fill="hold"/>
                                        <p:tgtEl>
                                          <p:spTgt spid="560138"/>
                                        </p:tgtEl>
                                        <p:attrNameLst>
                                          <p:attrName>ppt_x</p:attrName>
                                        </p:attrNameLst>
                                      </p:cBhvr>
                                      <p:tavLst>
                                        <p:tav tm="0">
                                          <p:val>
                                            <p:strVal val="0-#ppt_w/2"/>
                                          </p:val>
                                        </p:tav>
                                        <p:tav tm="100000">
                                          <p:val>
                                            <p:strVal val="#ppt_x"/>
                                          </p:val>
                                        </p:tav>
                                      </p:tavLst>
                                    </p:anim>
                                    <p:anim calcmode="lin" valueType="num">
                                      <p:cBhvr additive="base">
                                        <p:cTn id="56" dur="500" fill="hold"/>
                                        <p:tgtEl>
                                          <p:spTgt spid="56013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560129"/>
                                        </p:tgtEl>
                                        <p:attrNameLst>
                                          <p:attrName>style.visibility</p:attrName>
                                        </p:attrNameLst>
                                      </p:cBhvr>
                                      <p:to>
                                        <p:strVal val="visible"/>
                                      </p:to>
                                    </p:set>
                                    <p:animEffect transition="in" filter="box(in)">
                                      <p:cBhvr>
                                        <p:cTn id="61" dur="500"/>
                                        <p:tgtEl>
                                          <p:spTgt spid="560129"/>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560139"/>
                                        </p:tgtEl>
                                        <p:attrNameLst>
                                          <p:attrName>style.visibility</p:attrName>
                                        </p:attrNameLst>
                                      </p:cBhvr>
                                      <p:to>
                                        <p:strVal val="visible"/>
                                      </p:to>
                                    </p:set>
                                    <p:anim calcmode="lin" valueType="num">
                                      <p:cBhvr additive="base">
                                        <p:cTn id="66" dur="500" fill="hold"/>
                                        <p:tgtEl>
                                          <p:spTgt spid="560139"/>
                                        </p:tgtEl>
                                        <p:attrNameLst>
                                          <p:attrName>ppt_x</p:attrName>
                                        </p:attrNameLst>
                                      </p:cBhvr>
                                      <p:tavLst>
                                        <p:tav tm="0">
                                          <p:val>
                                            <p:strVal val="0-#ppt_w/2"/>
                                          </p:val>
                                        </p:tav>
                                        <p:tav tm="100000">
                                          <p:val>
                                            <p:strVal val="#ppt_x"/>
                                          </p:val>
                                        </p:tav>
                                      </p:tavLst>
                                    </p:anim>
                                    <p:anim calcmode="lin" valueType="num">
                                      <p:cBhvr additive="base">
                                        <p:cTn id="67" dur="500" fill="hold"/>
                                        <p:tgtEl>
                                          <p:spTgt spid="560139"/>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560142"/>
                                        </p:tgtEl>
                                        <p:attrNameLst>
                                          <p:attrName>style.visibility</p:attrName>
                                        </p:attrNameLst>
                                      </p:cBhvr>
                                      <p:to>
                                        <p:strVal val="visible"/>
                                      </p:to>
                                    </p:set>
                                    <p:animEffect transition="in" filter="box(in)">
                                      <p:cBhvr>
                                        <p:cTn id="72" dur="500"/>
                                        <p:tgtEl>
                                          <p:spTgt spid="560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4" grpId="0"/>
      <p:bldP spid="560136" grpId="0"/>
      <p:bldP spid="560137" grpId="0"/>
      <p:bldP spid="560138" grpId="0"/>
      <p:bldP spid="560139"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Line 98"/>
          <p:cNvSpPr>
            <a:spLocks noChangeShapeType="1"/>
          </p:cNvSpPr>
          <p:nvPr/>
        </p:nvSpPr>
        <p:spPr bwMode="auto">
          <a:xfrm flipV="1">
            <a:off x="3134569" y="4149080"/>
            <a:ext cx="0" cy="360000"/>
          </a:xfrm>
          <a:prstGeom prst="line">
            <a:avLst/>
          </a:prstGeom>
          <a:noFill/>
          <a:ln w="57150">
            <a:solidFill>
              <a:srgbClr val="009900"/>
            </a:solidFill>
            <a:round/>
            <a:headEnd/>
            <a:tailEnd/>
          </a:ln>
          <a:effectLst/>
        </p:spPr>
        <p:txBody>
          <a:bodyPr/>
          <a:lstStyle/>
          <a:p>
            <a:endParaRPr lang="fr-FR" dirty="0"/>
          </a:p>
        </p:txBody>
      </p:sp>
      <p:sp>
        <p:nvSpPr>
          <p:cNvPr id="352" name="Line 201"/>
          <p:cNvSpPr>
            <a:spLocks noChangeShapeType="1"/>
          </p:cNvSpPr>
          <p:nvPr/>
        </p:nvSpPr>
        <p:spPr bwMode="auto">
          <a:xfrm flipH="1">
            <a:off x="2753767" y="5191596"/>
            <a:ext cx="0" cy="1295400"/>
          </a:xfrm>
          <a:prstGeom prst="line">
            <a:avLst/>
          </a:prstGeom>
          <a:noFill/>
          <a:ln w="28575">
            <a:solidFill>
              <a:srgbClr val="0000FF"/>
            </a:solidFill>
            <a:round/>
            <a:headEnd/>
            <a:tailEnd/>
          </a:ln>
          <a:effectLst/>
        </p:spPr>
        <p:txBody>
          <a:bodyPr/>
          <a:lstStyle/>
          <a:p>
            <a:endParaRPr lang="fr-FR"/>
          </a:p>
        </p:txBody>
      </p:sp>
      <p:sp>
        <p:nvSpPr>
          <p:cNvPr id="49354" name="Line 202"/>
          <p:cNvSpPr>
            <a:spLocks noChangeShapeType="1"/>
          </p:cNvSpPr>
          <p:nvPr/>
        </p:nvSpPr>
        <p:spPr bwMode="auto">
          <a:xfrm flipH="1">
            <a:off x="7318399" y="5198790"/>
            <a:ext cx="4763" cy="593725"/>
          </a:xfrm>
          <a:prstGeom prst="line">
            <a:avLst/>
          </a:prstGeom>
          <a:noFill/>
          <a:ln w="28575">
            <a:solidFill>
              <a:srgbClr val="C00000"/>
            </a:solidFill>
            <a:round/>
            <a:headEnd/>
            <a:tailEnd/>
          </a:ln>
          <a:effectLst/>
        </p:spPr>
        <p:txBody>
          <a:bodyPr/>
          <a:lstStyle/>
          <a:p>
            <a:endParaRPr lang="fr-FR" dirty="0"/>
          </a:p>
        </p:txBody>
      </p:sp>
      <p:sp>
        <p:nvSpPr>
          <p:cNvPr id="49353" name="Line 201"/>
          <p:cNvSpPr>
            <a:spLocks noChangeShapeType="1"/>
          </p:cNvSpPr>
          <p:nvPr/>
        </p:nvSpPr>
        <p:spPr bwMode="auto">
          <a:xfrm flipH="1">
            <a:off x="4284985" y="5195615"/>
            <a:ext cx="0" cy="1295400"/>
          </a:xfrm>
          <a:prstGeom prst="line">
            <a:avLst/>
          </a:prstGeom>
          <a:noFill/>
          <a:ln w="28575">
            <a:solidFill>
              <a:srgbClr val="C00000"/>
            </a:solidFill>
            <a:round/>
            <a:headEnd/>
            <a:tailEnd/>
          </a:ln>
          <a:effectLst/>
        </p:spPr>
        <p:txBody>
          <a:bodyPr/>
          <a:lstStyle/>
          <a:p>
            <a:endParaRPr lang="fr-FR"/>
          </a:p>
        </p:txBody>
      </p:sp>
      <p:sp>
        <p:nvSpPr>
          <p:cNvPr id="347" name="Rectangle 177"/>
          <p:cNvSpPr>
            <a:spLocks noChangeArrowheads="1"/>
          </p:cNvSpPr>
          <p:nvPr/>
        </p:nvSpPr>
        <p:spPr bwMode="auto">
          <a:xfrm>
            <a:off x="6197006" y="2204864"/>
            <a:ext cx="1474068" cy="719137"/>
          </a:xfrm>
          <a:prstGeom prst="rect">
            <a:avLst/>
          </a:prstGeom>
          <a:solidFill>
            <a:schemeClr val="bg1">
              <a:lumMod val="65000"/>
            </a:schemeClr>
          </a:solidFill>
          <a:ln w="12700">
            <a:solidFill>
              <a:schemeClr val="tx1"/>
            </a:solidFill>
            <a:prstDash val="dash"/>
            <a:miter lim="800000"/>
            <a:headEnd/>
            <a:tailEnd/>
          </a:ln>
          <a:effectLst/>
        </p:spPr>
        <p:txBody>
          <a:bodyPr wrap="none" anchor="ctr"/>
          <a:lstStyle/>
          <a:p>
            <a:endParaRPr lang="fr-FR" dirty="0"/>
          </a:p>
        </p:txBody>
      </p:sp>
      <p:sp>
        <p:nvSpPr>
          <p:cNvPr id="348" name="Rectangle 177"/>
          <p:cNvSpPr>
            <a:spLocks noChangeArrowheads="1"/>
          </p:cNvSpPr>
          <p:nvPr/>
        </p:nvSpPr>
        <p:spPr bwMode="auto">
          <a:xfrm>
            <a:off x="4671120" y="2204864"/>
            <a:ext cx="1487785" cy="719137"/>
          </a:xfrm>
          <a:prstGeom prst="rect">
            <a:avLst/>
          </a:prstGeom>
          <a:solidFill>
            <a:srgbClr val="FACBB8"/>
          </a:solidFill>
          <a:ln w="12700">
            <a:solidFill>
              <a:schemeClr val="tx1"/>
            </a:solidFill>
            <a:prstDash val="dash"/>
            <a:miter lim="800000"/>
            <a:headEnd/>
            <a:tailEnd/>
          </a:ln>
          <a:effectLst/>
        </p:spPr>
        <p:txBody>
          <a:bodyPr wrap="none" anchor="ctr"/>
          <a:lstStyle/>
          <a:p>
            <a:endParaRPr lang="fr-FR" dirty="0"/>
          </a:p>
        </p:txBody>
      </p:sp>
      <p:sp>
        <p:nvSpPr>
          <p:cNvPr id="346" name="Rectangle 177"/>
          <p:cNvSpPr>
            <a:spLocks noChangeArrowheads="1"/>
          </p:cNvSpPr>
          <p:nvPr/>
        </p:nvSpPr>
        <p:spPr bwMode="auto">
          <a:xfrm>
            <a:off x="3158952" y="2204864"/>
            <a:ext cx="1487785" cy="719137"/>
          </a:xfrm>
          <a:prstGeom prst="rect">
            <a:avLst/>
          </a:prstGeom>
          <a:solidFill>
            <a:srgbClr val="99FF99"/>
          </a:solidFill>
          <a:ln w="12700">
            <a:solidFill>
              <a:schemeClr val="tx1"/>
            </a:solidFill>
            <a:prstDash val="dash"/>
            <a:miter lim="800000"/>
            <a:headEnd/>
            <a:tailEnd/>
          </a:ln>
          <a:effectLst/>
        </p:spPr>
        <p:txBody>
          <a:bodyPr wrap="none" anchor="ctr"/>
          <a:lstStyle/>
          <a:p>
            <a:endParaRPr lang="fr-FR" dirty="0"/>
          </a:p>
        </p:txBody>
      </p:sp>
      <p:sp>
        <p:nvSpPr>
          <p:cNvPr id="49329" name="Rectangle 177"/>
          <p:cNvSpPr>
            <a:spLocks noChangeArrowheads="1"/>
          </p:cNvSpPr>
          <p:nvPr/>
        </p:nvSpPr>
        <p:spPr bwMode="auto">
          <a:xfrm>
            <a:off x="1593826" y="2204864"/>
            <a:ext cx="1540743" cy="719137"/>
          </a:xfrm>
          <a:prstGeom prst="rect">
            <a:avLst/>
          </a:prstGeom>
          <a:solidFill>
            <a:schemeClr val="accent1"/>
          </a:solidFill>
          <a:ln w="12700">
            <a:solidFill>
              <a:schemeClr val="tx1"/>
            </a:solidFill>
            <a:prstDash val="dash"/>
            <a:miter lim="800000"/>
            <a:headEnd/>
            <a:tailEnd/>
          </a:ln>
          <a:effectLst/>
        </p:spPr>
        <p:txBody>
          <a:bodyPr wrap="none" anchor="ctr"/>
          <a:lstStyle/>
          <a:p>
            <a:endParaRPr lang="fr-FR" dirty="0"/>
          </a:p>
        </p:txBody>
      </p:sp>
      <p:sp>
        <p:nvSpPr>
          <p:cNvPr id="49197" name="Text Box 45"/>
          <p:cNvSpPr txBox="1">
            <a:spLocks noChangeArrowheads="1"/>
          </p:cNvSpPr>
          <p:nvPr/>
        </p:nvSpPr>
        <p:spPr bwMode="auto">
          <a:xfrm>
            <a:off x="4321523" y="4512295"/>
            <a:ext cx="648000" cy="307777"/>
          </a:xfrm>
          <a:prstGeom prst="rect">
            <a:avLst/>
          </a:prstGeom>
          <a:solidFill>
            <a:srgbClr val="C00000"/>
          </a:solidFill>
          <a:ln w="9525">
            <a:solidFill>
              <a:schemeClr val="tx1"/>
            </a:solidFill>
            <a:miter lim="800000"/>
            <a:headEnd/>
            <a:tailEnd/>
          </a:ln>
          <a:effectLst/>
        </p:spPr>
        <p:txBody>
          <a:bodyPr>
            <a:spAutoFit/>
          </a:bodyPr>
          <a:lstStyle/>
          <a:p>
            <a:pPr algn="ctr">
              <a:spcBef>
                <a:spcPct val="50000"/>
              </a:spcBef>
            </a:pPr>
            <a:r>
              <a:rPr lang="fr-FR" sz="1400" b="1" dirty="0">
                <a:solidFill>
                  <a:schemeClr val="bg1"/>
                </a:solidFill>
                <a:latin typeface="Times" pitchFamily="18" charset="0"/>
              </a:rPr>
              <a:t>IV</a:t>
            </a:r>
          </a:p>
        </p:txBody>
      </p:sp>
      <p:sp>
        <p:nvSpPr>
          <p:cNvPr id="49340" name="Text Box 188"/>
          <p:cNvSpPr txBox="1">
            <a:spLocks noChangeArrowheads="1"/>
          </p:cNvSpPr>
          <p:nvPr/>
        </p:nvSpPr>
        <p:spPr bwMode="auto">
          <a:xfrm>
            <a:off x="2126457" y="2276872"/>
            <a:ext cx="483791" cy="369332"/>
          </a:xfrm>
          <a:prstGeom prst="rect">
            <a:avLst/>
          </a:prstGeom>
          <a:noFill/>
          <a:ln w="9525">
            <a:noFill/>
            <a:miter lim="800000"/>
            <a:headEnd/>
            <a:tailEnd/>
          </a:ln>
          <a:effectLst/>
        </p:spPr>
        <p:txBody>
          <a:bodyPr wrap="square">
            <a:spAutoFit/>
          </a:bodyPr>
          <a:lstStyle/>
          <a:p>
            <a:pPr algn="ctr">
              <a:spcBef>
                <a:spcPct val="50000"/>
              </a:spcBef>
            </a:pPr>
            <a:r>
              <a:rPr lang="fr-FR" b="1" dirty="0"/>
              <a:t>N1</a:t>
            </a:r>
          </a:p>
        </p:txBody>
      </p:sp>
      <p:sp>
        <p:nvSpPr>
          <p:cNvPr id="49346" name="Text Box 194"/>
          <p:cNvSpPr txBox="1">
            <a:spLocks noChangeArrowheads="1"/>
          </p:cNvSpPr>
          <p:nvPr/>
        </p:nvSpPr>
        <p:spPr bwMode="auto">
          <a:xfrm>
            <a:off x="2497857" y="4825727"/>
            <a:ext cx="504825" cy="400110"/>
          </a:xfrm>
          <a:prstGeom prst="rect">
            <a:avLst/>
          </a:prstGeom>
          <a:solidFill>
            <a:schemeClr val="tx1"/>
          </a:solidFill>
          <a:ln w="28575">
            <a:solidFill>
              <a:schemeClr val="tx1">
                <a:lumMod val="95000"/>
                <a:lumOff val="5000"/>
              </a:schemeClr>
            </a:solidFill>
            <a:miter lim="800000"/>
            <a:headEnd/>
            <a:tailEnd/>
          </a:ln>
          <a:effectLst/>
        </p:spPr>
        <p:txBody>
          <a:bodyPr>
            <a:spAutoFit/>
          </a:bodyPr>
          <a:lstStyle/>
          <a:p>
            <a:pPr algn="ctr">
              <a:spcBef>
                <a:spcPct val="50000"/>
              </a:spcBef>
            </a:pPr>
            <a:r>
              <a:rPr lang="fr-FR" sz="2000" b="1" dirty="0">
                <a:ln>
                  <a:solidFill>
                    <a:schemeClr val="bg1"/>
                  </a:solidFill>
                </a:ln>
                <a:solidFill>
                  <a:schemeClr val="bg1"/>
                </a:solidFill>
              </a:rPr>
              <a:t>-</a:t>
            </a:r>
          </a:p>
        </p:txBody>
      </p:sp>
      <p:sp>
        <p:nvSpPr>
          <p:cNvPr id="49347" name="Text Box 195"/>
          <p:cNvSpPr txBox="1">
            <a:spLocks noChangeArrowheads="1"/>
          </p:cNvSpPr>
          <p:nvPr/>
        </p:nvSpPr>
        <p:spPr bwMode="auto">
          <a:xfrm>
            <a:off x="4038600" y="4825727"/>
            <a:ext cx="504825" cy="400110"/>
          </a:xfrm>
          <a:prstGeom prst="rect">
            <a:avLst/>
          </a:prstGeom>
          <a:solidFill>
            <a:schemeClr val="tx1"/>
          </a:solidFill>
          <a:ln w="28575">
            <a:solidFill>
              <a:schemeClr val="tx1">
                <a:lumMod val="95000"/>
                <a:lumOff val="5000"/>
              </a:schemeClr>
            </a:solidFill>
            <a:miter lim="800000"/>
            <a:headEnd/>
            <a:tailEnd/>
          </a:ln>
          <a:effectLst/>
        </p:spPr>
        <p:txBody>
          <a:bodyPr>
            <a:spAutoFit/>
          </a:bodyPr>
          <a:lstStyle/>
          <a:p>
            <a:pPr algn="ctr">
              <a:spcBef>
                <a:spcPct val="50000"/>
              </a:spcBef>
            </a:pPr>
            <a:r>
              <a:rPr lang="fr-FR" sz="2000" b="1" dirty="0">
                <a:ln>
                  <a:solidFill>
                    <a:schemeClr val="bg1"/>
                  </a:solidFill>
                </a:ln>
                <a:solidFill>
                  <a:schemeClr val="bg1"/>
                </a:solidFill>
              </a:rPr>
              <a:t>+</a:t>
            </a:r>
          </a:p>
        </p:txBody>
      </p:sp>
      <p:sp>
        <p:nvSpPr>
          <p:cNvPr id="49348" name="Text Box 196"/>
          <p:cNvSpPr txBox="1">
            <a:spLocks noChangeArrowheads="1"/>
          </p:cNvSpPr>
          <p:nvPr/>
        </p:nvSpPr>
        <p:spPr bwMode="auto">
          <a:xfrm>
            <a:off x="5542012" y="4825727"/>
            <a:ext cx="504825" cy="400110"/>
          </a:xfrm>
          <a:prstGeom prst="rect">
            <a:avLst/>
          </a:prstGeom>
          <a:solidFill>
            <a:schemeClr val="tx1"/>
          </a:solidFill>
          <a:ln w="28575">
            <a:solidFill>
              <a:schemeClr val="tx1">
                <a:lumMod val="95000"/>
                <a:lumOff val="5000"/>
              </a:schemeClr>
            </a:solidFill>
            <a:miter lim="800000"/>
            <a:headEnd/>
            <a:tailEnd/>
          </a:ln>
          <a:effectLst/>
        </p:spPr>
        <p:txBody>
          <a:bodyPr>
            <a:spAutoFit/>
          </a:bodyPr>
          <a:lstStyle/>
          <a:p>
            <a:pPr algn="ctr">
              <a:spcBef>
                <a:spcPct val="50000"/>
              </a:spcBef>
            </a:pPr>
            <a:r>
              <a:rPr lang="fr-FR" sz="2000" b="1" dirty="0">
                <a:ln>
                  <a:solidFill>
                    <a:schemeClr val="bg1"/>
                  </a:solidFill>
                </a:ln>
                <a:solidFill>
                  <a:schemeClr val="bg1"/>
                </a:solidFill>
              </a:rPr>
              <a:t>-</a:t>
            </a:r>
          </a:p>
        </p:txBody>
      </p:sp>
      <p:sp>
        <p:nvSpPr>
          <p:cNvPr id="49349" name="Text Box 197"/>
          <p:cNvSpPr txBox="1">
            <a:spLocks noChangeArrowheads="1"/>
          </p:cNvSpPr>
          <p:nvPr/>
        </p:nvSpPr>
        <p:spPr bwMode="auto">
          <a:xfrm>
            <a:off x="7069038" y="4825727"/>
            <a:ext cx="504825" cy="400110"/>
          </a:xfrm>
          <a:prstGeom prst="rect">
            <a:avLst/>
          </a:prstGeom>
          <a:solidFill>
            <a:schemeClr val="tx1"/>
          </a:solidFill>
          <a:ln w="28575">
            <a:solidFill>
              <a:schemeClr val="tx1">
                <a:lumMod val="95000"/>
                <a:lumOff val="5000"/>
              </a:schemeClr>
            </a:solidFill>
            <a:miter lim="800000"/>
            <a:headEnd/>
            <a:tailEnd/>
          </a:ln>
          <a:effectLst/>
        </p:spPr>
        <p:txBody>
          <a:bodyPr>
            <a:spAutoFit/>
          </a:bodyPr>
          <a:lstStyle/>
          <a:p>
            <a:pPr algn="ctr">
              <a:spcBef>
                <a:spcPct val="50000"/>
              </a:spcBef>
            </a:pPr>
            <a:r>
              <a:rPr lang="fr-FR" sz="2000" b="1" dirty="0">
                <a:ln>
                  <a:solidFill>
                    <a:schemeClr val="bg1"/>
                  </a:solidFill>
                </a:ln>
                <a:solidFill>
                  <a:schemeClr val="bg1"/>
                </a:solidFill>
              </a:rPr>
              <a:t>+</a:t>
            </a:r>
          </a:p>
        </p:txBody>
      </p:sp>
      <p:sp>
        <p:nvSpPr>
          <p:cNvPr id="49355" name="Line 203"/>
          <p:cNvSpPr>
            <a:spLocks noChangeShapeType="1"/>
          </p:cNvSpPr>
          <p:nvPr/>
        </p:nvSpPr>
        <p:spPr bwMode="auto">
          <a:xfrm flipH="1">
            <a:off x="4297575" y="5792515"/>
            <a:ext cx="3024000" cy="0"/>
          </a:xfrm>
          <a:prstGeom prst="line">
            <a:avLst/>
          </a:prstGeom>
          <a:noFill/>
          <a:ln w="28575">
            <a:solidFill>
              <a:srgbClr val="C00000"/>
            </a:solidFill>
            <a:round/>
            <a:headEnd/>
            <a:tailEnd/>
          </a:ln>
          <a:effectLst/>
        </p:spPr>
        <p:txBody>
          <a:bodyPr/>
          <a:lstStyle/>
          <a:p>
            <a:endParaRPr lang="fr-FR"/>
          </a:p>
        </p:txBody>
      </p:sp>
      <p:sp>
        <p:nvSpPr>
          <p:cNvPr id="49356" name="Text Box 204"/>
          <p:cNvSpPr txBox="1">
            <a:spLocks noChangeArrowheads="1"/>
          </p:cNvSpPr>
          <p:nvPr/>
        </p:nvSpPr>
        <p:spPr bwMode="auto">
          <a:xfrm>
            <a:off x="2301652" y="6126371"/>
            <a:ext cx="287338" cy="523220"/>
          </a:xfrm>
          <a:prstGeom prst="rect">
            <a:avLst/>
          </a:prstGeom>
          <a:noFill/>
          <a:ln w="28575">
            <a:noFill/>
            <a:miter lim="800000"/>
            <a:headEnd/>
            <a:tailEnd/>
          </a:ln>
          <a:effectLst/>
        </p:spPr>
        <p:txBody>
          <a:bodyPr>
            <a:spAutoFit/>
          </a:bodyPr>
          <a:lstStyle/>
          <a:p>
            <a:pPr>
              <a:spcBef>
                <a:spcPct val="50000"/>
              </a:spcBef>
            </a:pPr>
            <a:r>
              <a:rPr lang="fr-FR" sz="2800" dirty="0"/>
              <a:t>-</a:t>
            </a:r>
          </a:p>
        </p:txBody>
      </p:sp>
      <p:sp>
        <p:nvSpPr>
          <p:cNvPr id="49357" name="Text Box 205"/>
          <p:cNvSpPr txBox="1">
            <a:spLocks noChangeArrowheads="1"/>
          </p:cNvSpPr>
          <p:nvPr/>
        </p:nvSpPr>
        <p:spPr bwMode="auto">
          <a:xfrm>
            <a:off x="4419674" y="6160815"/>
            <a:ext cx="287338" cy="523220"/>
          </a:xfrm>
          <a:prstGeom prst="rect">
            <a:avLst/>
          </a:prstGeom>
          <a:noFill/>
          <a:ln w="28575">
            <a:noFill/>
            <a:miter lim="800000"/>
            <a:headEnd/>
            <a:tailEnd/>
          </a:ln>
          <a:effectLst/>
        </p:spPr>
        <p:txBody>
          <a:bodyPr>
            <a:spAutoFit/>
          </a:bodyPr>
          <a:lstStyle/>
          <a:p>
            <a:pPr>
              <a:spcBef>
                <a:spcPct val="50000"/>
              </a:spcBef>
            </a:pPr>
            <a:r>
              <a:rPr lang="fr-FR" sz="2800" dirty="0"/>
              <a:t>+</a:t>
            </a:r>
          </a:p>
        </p:txBody>
      </p:sp>
      <p:sp>
        <p:nvSpPr>
          <p:cNvPr id="49359" name="Oval 207"/>
          <p:cNvSpPr>
            <a:spLocks noChangeArrowheads="1"/>
          </p:cNvSpPr>
          <p:nvPr/>
        </p:nvSpPr>
        <p:spPr bwMode="auto">
          <a:xfrm>
            <a:off x="4173860" y="6333852"/>
            <a:ext cx="215900" cy="215900"/>
          </a:xfrm>
          <a:prstGeom prst="ellipse">
            <a:avLst/>
          </a:prstGeom>
          <a:solidFill>
            <a:srgbClr val="C00000"/>
          </a:solidFill>
          <a:ln w="28575">
            <a:solidFill>
              <a:srgbClr val="C00000"/>
            </a:solidFill>
            <a:round/>
            <a:headEnd/>
            <a:tailEnd/>
          </a:ln>
          <a:effectLst/>
        </p:spPr>
        <p:txBody>
          <a:bodyPr wrap="none" anchor="ctr"/>
          <a:lstStyle/>
          <a:p>
            <a:endParaRPr lang="fr-FR"/>
          </a:p>
        </p:txBody>
      </p:sp>
      <p:sp>
        <p:nvSpPr>
          <p:cNvPr id="155" name="Oval 206"/>
          <p:cNvSpPr>
            <a:spLocks noChangeArrowheads="1"/>
          </p:cNvSpPr>
          <p:nvPr/>
        </p:nvSpPr>
        <p:spPr bwMode="auto">
          <a:xfrm>
            <a:off x="4247904" y="5752841"/>
            <a:ext cx="72000" cy="72000"/>
          </a:xfrm>
          <a:prstGeom prst="ellipse">
            <a:avLst/>
          </a:prstGeom>
          <a:solidFill>
            <a:srgbClr val="C00000"/>
          </a:solidFill>
          <a:ln w="28575">
            <a:solidFill>
              <a:srgbClr val="C00000"/>
            </a:solidFill>
            <a:round/>
            <a:headEnd/>
            <a:tailEnd/>
          </a:ln>
          <a:effectLst/>
        </p:spPr>
        <p:txBody>
          <a:bodyPr wrap="none" anchor="ctr"/>
          <a:lstStyle/>
          <a:p>
            <a:endParaRPr lang="fr-FR"/>
          </a:p>
        </p:txBody>
      </p:sp>
      <p:sp>
        <p:nvSpPr>
          <p:cNvPr id="225" name="Line 56"/>
          <p:cNvSpPr>
            <a:spLocks noChangeShapeType="1"/>
          </p:cNvSpPr>
          <p:nvPr/>
        </p:nvSpPr>
        <p:spPr bwMode="auto">
          <a:xfrm>
            <a:off x="3316419" y="1844984"/>
            <a:ext cx="0" cy="1440000"/>
          </a:xfrm>
          <a:prstGeom prst="line">
            <a:avLst/>
          </a:prstGeom>
          <a:noFill/>
          <a:ln w="57150">
            <a:solidFill>
              <a:srgbClr val="009900"/>
            </a:solidFill>
            <a:round/>
            <a:headEnd/>
            <a:tailEnd/>
          </a:ln>
          <a:effectLst/>
        </p:spPr>
        <p:txBody>
          <a:bodyPr/>
          <a:lstStyle/>
          <a:p>
            <a:endParaRPr lang="fr-FR"/>
          </a:p>
        </p:txBody>
      </p:sp>
      <p:sp>
        <p:nvSpPr>
          <p:cNvPr id="226" name="Line 60"/>
          <p:cNvSpPr>
            <a:spLocks noChangeShapeType="1"/>
          </p:cNvSpPr>
          <p:nvPr/>
        </p:nvSpPr>
        <p:spPr bwMode="auto">
          <a:xfrm>
            <a:off x="3316419" y="2409631"/>
            <a:ext cx="0" cy="222573"/>
          </a:xfrm>
          <a:prstGeom prst="line">
            <a:avLst/>
          </a:prstGeom>
          <a:noFill/>
          <a:ln w="57150">
            <a:solidFill>
              <a:srgbClr val="009900"/>
            </a:solidFill>
            <a:round/>
            <a:headEnd/>
            <a:tailEnd type="triangle" w="med" len="med"/>
          </a:ln>
          <a:effectLst/>
        </p:spPr>
        <p:txBody>
          <a:bodyPr/>
          <a:lstStyle/>
          <a:p>
            <a:endParaRPr lang="fr-FR"/>
          </a:p>
        </p:txBody>
      </p:sp>
      <p:sp>
        <p:nvSpPr>
          <p:cNvPr id="146" name="Line 60"/>
          <p:cNvSpPr>
            <a:spLocks noChangeShapeType="1"/>
          </p:cNvSpPr>
          <p:nvPr/>
        </p:nvSpPr>
        <p:spPr bwMode="auto">
          <a:xfrm>
            <a:off x="4285925" y="5905847"/>
            <a:ext cx="0" cy="288000"/>
          </a:xfrm>
          <a:prstGeom prst="line">
            <a:avLst/>
          </a:prstGeom>
          <a:noFill/>
          <a:ln w="28575">
            <a:solidFill>
              <a:srgbClr val="C00000"/>
            </a:solidFill>
            <a:round/>
            <a:headEnd type="none" w="med" len="med"/>
            <a:tailEnd type="arrow" w="med" len="med"/>
          </a:ln>
          <a:effectLst/>
        </p:spPr>
        <p:txBody>
          <a:bodyPr/>
          <a:lstStyle/>
          <a:p>
            <a:endParaRPr lang="fr-FR"/>
          </a:p>
        </p:txBody>
      </p:sp>
      <p:grpSp>
        <p:nvGrpSpPr>
          <p:cNvPr id="2" name="Groupe 149"/>
          <p:cNvGrpSpPr/>
          <p:nvPr/>
        </p:nvGrpSpPr>
        <p:grpSpPr>
          <a:xfrm>
            <a:off x="3695509" y="1840284"/>
            <a:ext cx="0" cy="1440000"/>
            <a:chOff x="3655474" y="1840284"/>
            <a:chExt cx="0" cy="1440000"/>
          </a:xfrm>
        </p:grpSpPr>
        <p:sp>
          <p:nvSpPr>
            <p:cNvPr id="228" name="Line 63"/>
            <p:cNvSpPr>
              <a:spLocks noChangeShapeType="1"/>
            </p:cNvSpPr>
            <p:nvPr/>
          </p:nvSpPr>
          <p:spPr bwMode="auto">
            <a:xfrm>
              <a:off x="3655474" y="1840284"/>
              <a:ext cx="0" cy="1440000"/>
            </a:xfrm>
            <a:prstGeom prst="line">
              <a:avLst/>
            </a:prstGeom>
            <a:noFill/>
            <a:ln w="57150">
              <a:solidFill>
                <a:srgbClr val="FF00FF"/>
              </a:solidFill>
              <a:round/>
              <a:headEnd/>
              <a:tailEnd/>
            </a:ln>
            <a:effectLst/>
          </p:spPr>
          <p:txBody>
            <a:bodyPr/>
            <a:lstStyle/>
            <a:p>
              <a:endParaRPr lang="fr-FR"/>
            </a:p>
          </p:txBody>
        </p:sp>
        <p:sp>
          <p:nvSpPr>
            <p:cNvPr id="229" name="Line 64"/>
            <p:cNvSpPr>
              <a:spLocks noChangeShapeType="1"/>
            </p:cNvSpPr>
            <p:nvPr/>
          </p:nvSpPr>
          <p:spPr bwMode="auto">
            <a:xfrm>
              <a:off x="3655474" y="2404931"/>
              <a:ext cx="0" cy="222573"/>
            </a:xfrm>
            <a:prstGeom prst="line">
              <a:avLst/>
            </a:prstGeom>
            <a:noFill/>
            <a:ln w="57150">
              <a:solidFill>
                <a:srgbClr val="FF00FF"/>
              </a:solidFill>
              <a:round/>
              <a:headEnd/>
              <a:tailEnd type="triangle" w="med" len="med"/>
            </a:ln>
            <a:effectLst/>
          </p:spPr>
          <p:txBody>
            <a:bodyPr/>
            <a:lstStyle/>
            <a:p>
              <a:endParaRPr lang="fr-FR"/>
            </a:p>
          </p:txBody>
        </p:sp>
      </p:grpSp>
      <p:sp>
        <p:nvSpPr>
          <p:cNvPr id="231" name="Line 68"/>
          <p:cNvSpPr>
            <a:spLocks noChangeShapeType="1"/>
          </p:cNvSpPr>
          <p:nvPr/>
        </p:nvSpPr>
        <p:spPr bwMode="auto">
          <a:xfrm>
            <a:off x="4084427" y="1844984"/>
            <a:ext cx="0" cy="1440000"/>
          </a:xfrm>
          <a:prstGeom prst="line">
            <a:avLst/>
          </a:prstGeom>
          <a:noFill/>
          <a:ln w="57150">
            <a:solidFill>
              <a:srgbClr val="009900"/>
            </a:solidFill>
            <a:round/>
            <a:headEnd/>
            <a:tailEnd/>
          </a:ln>
          <a:effectLst/>
        </p:spPr>
        <p:txBody>
          <a:bodyPr/>
          <a:lstStyle/>
          <a:p>
            <a:endParaRPr lang="fr-FR"/>
          </a:p>
        </p:txBody>
      </p:sp>
      <p:sp>
        <p:nvSpPr>
          <p:cNvPr id="232" name="Line 69"/>
          <p:cNvSpPr>
            <a:spLocks noChangeShapeType="1"/>
          </p:cNvSpPr>
          <p:nvPr/>
        </p:nvSpPr>
        <p:spPr bwMode="auto">
          <a:xfrm>
            <a:off x="4084427" y="2409631"/>
            <a:ext cx="0" cy="222573"/>
          </a:xfrm>
          <a:prstGeom prst="line">
            <a:avLst/>
          </a:prstGeom>
          <a:noFill/>
          <a:ln w="57150">
            <a:solidFill>
              <a:srgbClr val="009900"/>
            </a:solidFill>
            <a:round/>
            <a:headEnd/>
            <a:tailEnd type="triangle" w="med" len="med"/>
          </a:ln>
          <a:effectLst/>
        </p:spPr>
        <p:txBody>
          <a:bodyPr/>
          <a:lstStyle/>
          <a:p>
            <a:endParaRPr lang="fr-FR"/>
          </a:p>
        </p:txBody>
      </p:sp>
      <p:grpSp>
        <p:nvGrpSpPr>
          <p:cNvPr id="3" name="Groupe 151"/>
          <p:cNvGrpSpPr/>
          <p:nvPr/>
        </p:nvGrpSpPr>
        <p:grpSpPr>
          <a:xfrm>
            <a:off x="4461719" y="1828409"/>
            <a:ext cx="0" cy="1440000"/>
            <a:chOff x="4421684" y="1828409"/>
            <a:chExt cx="0" cy="1440000"/>
          </a:xfrm>
        </p:grpSpPr>
        <p:sp>
          <p:nvSpPr>
            <p:cNvPr id="234" name="Line 71"/>
            <p:cNvSpPr>
              <a:spLocks noChangeShapeType="1"/>
            </p:cNvSpPr>
            <p:nvPr/>
          </p:nvSpPr>
          <p:spPr bwMode="auto">
            <a:xfrm>
              <a:off x="4421684" y="1828409"/>
              <a:ext cx="0" cy="1440000"/>
            </a:xfrm>
            <a:prstGeom prst="line">
              <a:avLst/>
            </a:prstGeom>
            <a:noFill/>
            <a:ln w="57150">
              <a:solidFill>
                <a:srgbClr val="009900"/>
              </a:solidFill>
              <a:round/>
              <a:headEnd/>
              <a:tailEnd/>
            </a:ln>
            <a:effectLst/>
          </p:spPr>
          <p:txBody>
            <a:bodyPr/>
            <a:lstStyle/>
            <a:p>
              <a:endParaRPr lang="fr-FR"/>
            </a:p>
          </p:txBody>
        </p:sp>
        <p:sp>
          <p:nvSpPr>
            <p:cNvPr id="235" name="Line 72"/>
            <p:cNvSpPr>
              <a:spLocks noChangeShapeType="1"/>
            </p:cNvSpPr>
            <p:nvPr/>
          </p:nvSpPr>
          <p:spPr bwMode="auto">
            <a:xfrm>
              <a:off x="4421684" y="2393056"/>
              <a:ext cx="0" cy="222573"/>
            </a:xfrm>
            <a:prstGeom prst="line">
              <a:avLst/>
            </a:prstGeom>
            <a:noFill/>
            <a:ln w="57150">
              <a:solidFill>
                <a:srgbClr val="009900"/>
              </a:solidFill>
              <a:round/>
              <a:headEnd/>
              <a:tailEnd type="triangle" w="med" len="med"/>
            </a:ln>
            <a:effectLst/>
          </p:spPr>
          <p:txBody>
            <a:bodyPr/>
            <a:lstStyle/>
            <a:p>
              <a:endParaRPr lang="fr-FR"/>
            </a:p>
          </p:txBody>
        </p:sp>
      </p:grpSp>
      <p:sp>
        <p:nvSpPr>
          <p:cNvPr id="49307" name="Text Box 155"/>
          <p:cNvSpPr txBox="1">
            <a:spLocks noChangeArrowheads="1"/>
          </p:cNvSpPr>
          <p:nvPr/>
        </p:nvSpPr>
        <p:spPr bwMode="auto">
          <a:xfrm>
            <a:off x="1571781" y="2884874"/>
            <a:ext cx="6075542" cy="338554"/>
          </a:xfrm>
          <a:prstGeom prst="rect">
            <a:avLst/>
          </a:prstGeom>
          <a:noFill/>
          <a:ln w="9525">
            <a:noFill/>
            <a:miter lim="800000"/>
            <a:headEnd/>
            <a:tailEnd/>
          </a:ln>
          <a:effectLst/>
        </p:spPr>
        <p:txBody>
          <a:bodyPr wrap="square">
            <a:spAutoFit/>
          </a:bodyPr>
          <a:lstStyle/>
          <a:p>
            <a:pPr>
              <a:spcBef>
                <a:spcPct val="50000"/>
              </a:spcBef>
            </a:pPr>
            <a:r>
              <a:rPr lang="fr-FR" sz="1600" dirty="0">
                <a:solidFill>
                  <a:srgbClr val="0000FF"/>
                </a:solidFill>
              </a:rPr>
              <a:t>1    2     3     4    </a:t>
            </a:r>
            <a:r>
              <a:rPr lang="fr-FR" sz="1600" dirty="0">
                <a:solidFill>
                  <a:srgbClr val="009900"/>
                </a:solidFill>
              </a:rPr>
              <a:t>5     6     7     8    </a:t>
            </a:r>
            <a:r>
              <a:rPr lang="fr-FR" sz="1600" dirty="0">
                <a:solidFill>
                  <a:srgbClr val="FF0000"/>
                </a:solidFill>
              </a:rPr>
              <a:t>9   10   11  12   </a:t>
            </a:r>
            <a:r>
              <a:rPr lang="fr-FR" sz="1600" dirty="0"/>
              <a:t>13  14   15   16</a:t>
            </a:r>
          </a:p>
        </p:txBody>
      </p:sp>
      <p:grpSp>
        <p:nvGrpSpPr>
          <p:cNvPr id="4" name="Groupe 147"/>
          <p:cNvGrpSpPr/>
          <p:nvPr/>
        </p:nvGrpSpPr>
        <p:grpSpPr>
          <a:xfrm>
            <a:off x="1795625" y="1844824"/>
            <a:ext cx="0" cy="1440000"/>
            <a:chOff x="1755590" y="1844824"/>
            <a:chExt cx="0" cy="1440000"/>
          </a:xfrm>
        </p:grpSpPr>
        <p:sp>
          <p:nvSpPr>
            <p:cNvPr id="158" name="Line 56"/>
            <p:cNvSpPr>
              <a:spLocks noChangeShapeType="1"/>
            </p:cNvSpPr>
            <p:nvPr/>
          </p:nvSpPr>
          <p:spPr bwMode="auto">
            <a:xfrm flipV="1">
              <a:off x="1755590" y="1844824"/>
              <a:ext cx="0" cy="1440000"/>
            </a:xfrm>
            <a:prstGeom prst="line">
              <a:avLst/>
            </a:prstGeom>
            <a:noFill/>
            <a:ln w="57150">
              <a:solidFill>
                <a:srgbClr val="FF00FF"/>
              </a:solidFill>
              <a:round/>
              <a:headEnd/>
              <a:tailEnd/>
            </a:ln>
            <a:effectLst/>
          </p:spPr>
          <p:txBody>
            <a:bodyPr/>
            <a:lstStyle/>
            <a:p>
              <a:endParaRPr lang="fr-FR"/>
            </a:p>
          </p:txBody>
        </p:sp>
        <p:sp>
          <p:nvSpPr>
            <p:cNvPr id="159" name="Line 60"/>
            <p:cNvSpPr>
              <a:spLocks noChangeShapeType="1"/>
            </p:cNvSpPr>
            <p:nvPr/>
          </p:nvSpPr>
          <p:spPr bwMode="auto">
            <a:xfrm flipV="1">
              <a:off x="1755590" y="2497604"/>
              <a:ext cx="0" cy="222573"/>
            </a:xfrm>
            <a:prstGeom prst="line">
              <a:avLst/>
            </a:prstGeom>
            <a:noFill/>
            <a:ln w="57150">
              <a:solidFill>
                <a:srgbClr val="FF00FF"/>
              </a:solidFill>
              <a:round/>
              <a:headEnd/>
              <a:tailEnd type="triangle" w="med" len="med"/>
            </a:ln>
            <a:effectLst/>
          </p:spPr>
          <p:txBody>
            <a:bodyPr/>
            <a:lstStyle/>
            <a:p>
              <a:endParaRPr lang="fr-FR"/>
            </a:p>
          </p:txBody>
        </p:sp>
      </p:grpSp>
      <p:sp>
        <p:nvSpPr>
          <p:cNvPr id="161" name="Line 63"/>
          <p:cNvSpPr>
            <a:spLocks noChangeShapeType="1"/>
          </p:cNvSpPr>
          <p:nvPr/>
        </p:nvSpPr>
        <p:spPr bwMode="auto">
          <a:xfrm flipV="1">
            <a:off x="2174715" y="1840124"/>
            <a:ext cx="0" cy="1440000"/>
          </a:xfrm>
          <a:prstGeom prst="line">
            <a:avLst/>
          </a:prstGeom>
          <a:noFill/>
          <a:ln w="57150">
            <a:solidFill>
              <a:srgbClr val="0000FF"/>
            </a:solidFill>
            <a:round/>
            <a:headEnd/>
            <a:tailEnd/>
          </a:ln>
          <a:effectLst/>
        </p:spPr>
        <p:txBody>
          <a:bodyPr/>
          <a:lstStyle/>
          <a:p>
            <a:endParaRPr lang="fr-FR"/>
          </a:p>
        </p:txBody>
      </p:sp>
      <p:sp>
        <p:nvSpPr>
          <p:cNvPr id="162" name="Line 64"/>
          <p:cNvSpPr>
            <a:spLocks noChangeShapeType="1"/>
          </p:cNvSpPr>
          <p:nvPr/>
        </p:nvSpPr>
        <p:spPr bwMode="auto">
          <a:xfrm flipV="1">
            <a:off x="2174715" y="2492904"/>
            <a:ext cx="0" cy="222573"/>
          </a:xfrm>
          <a:prstGeom prst="line">
            <a:avLst/>
          </a:prstGeom>
          <a:noFill/>
          <a:ln w="57150">
            <a:solidFill>
              <a:srgbClr val="0000FF"/>
            </a:solidFill>
            <a:round/>
            <a:headEnd/>
            <a:tailEnd type="triangle" w="med" len="med"/>
          </a:ln>
          <a:effectLst/>
        </p:spPr>
        <p:txBody>
          <a:bodyPr/>
          <a:lstStyle/>
          <a:p>
            <a:endParaRPr lang="fr-FR"/>
          </a:p>
        </p:txBody>
      </p:sp>
      <p:grpSp>
        <p:nvGrpSpPr>
          <p:cNvPr id="5" name="Groupe 150"/>
          <p:cNvGrpSpPr/>
          <p:nvPr/>
        </p:nvGrpSpPr>
        <p:grpSpPr>
          <a:xfrm>
            <a:off x="2563633" y="1844824"/>
            <a:ext cx="0" cy="1440000"/>
            <a:chOff x="2523598" y="1844824"/>
            <a:chExt cx="0" cy="1440000"/>
          </a:xfrm>
        </p:grpSpPr>
        <p:sp>
          <p:nvSpPr>
            <p:cNvPr id="164" name="Line 68"/>
            <p:cNvSpPr>
              <a:spLocks noChangeShapeType="1"/>
            </p:cNvSpPr>
            <p:nvPr/>
          </p:nvSpPr>
          <p:spPr bwMode="auto">
            <a:xfrm flipV="1">
              <a:off x="2523598" y="1844824"/>
              <a:ext cx="0" cy="1440000"/>
            </a:xfrm>
            <a:prstGeom prst="line">
              <a:avLst/>
            </a:prstGeom>
            <a:noFill/>
            <a:ln w="57150">
              <a:solidFill>
                <a:srgbClr val="009900"/>
              </a:solidFill>
              <a:round/>
              <a:headEnd/>
              <a:tailEnd/>
            </a:ln>
            <a:effectLst/>
          </p:spPr>
          <p:txBody>
            <a:bodyPr/>
            <a:lstStyle/>
            <a:p>
              <a:endParaRPr lang="fr-FR"/>
            </a:p>
          </p:txBody>
        </p:sp>
        <p:sp>
          <p:nvSpPr>
            <p:cNvPr id="165" name="Line 69"/>
            <p:cNvSpPr>
              <a:spLocks noChangeShapeType="1"/>
            </p:cNvSpPr>
            <p:nvPr/>
          </p:nvSpPr>
          <p:spPr bwMode="auto">
            <a:xfrm flipV="1">
              <a:off x="2523598" y="2497604"/>
              <a:ext cx="0" cy="222573"/>
            </a:xfrm>
            <a:prstGeom prst="line">
              <a:avLst/>
            </a:prstGeom>
            <a:noFill/>
            <a:ln w="57150">
              <a:solidFill>
                <a:srgbClr val="009900"/>
              </a:solidFill>
              <a:round/>
              <a:headEnd/>
              <a:tailEnd type="triangle" w="med" len="med"/>
            </a:ln>
            <a:effectLst/>
          </p:spPr>
          <p:txBody>
            <a:bodyPr/>
            <a:lstStyle/>
            <a:p>
              <a:endParaRPr lang="fr-FR"/>
            </a:p>
          </p:txBody>
        </p:sp>
      </p:grpSp>
      <p:sp>
        <p:nvSpPr>
          <p:cNvPr id="167" name="Line 71"/>
          <p:cNvSpPr>
            <a:spLocks noChangeShapeType="1"/>
          </p:cNvSpPr>
          <p:nvPr/>
        </p:nvSpPr>
        <p:spPr bwMode="auto">
          <a:xfrm flipV="1">
            <a:off x="2940925" y="1828249"/>
            <a:ext cx="0" cy="1440000"/>
          </a:xfrm>
          <a:prstGeom prst="line">
            <a:avLst/>
          </a:prstGeom>
          <a:noFill/>
          <a:ln w="57150">
            <a:solidFill>
              <a:srgbClr val="0000FF"/>
            </a:solidFill>
            <a:round/>
            <a:headEnd/>
            <a:tailEnd/>
          </a:ln>
          <a:effectLst/>
        </p:spPr>
        <p:txBody>
          <a:bodyPr/>
          <a:lstStyle/>
          <a:p>
            <a:endParaRPr lang="fr-FR"/>
          </a:p>
        </p:txBody>
      </p:sp>
      <p:sp>
        <p:nvSpPr>
          <p:cNvPr id="168" name="Line 72"/>
          <p:cNvSpPr>
            <a:spLocks noChangeShapeType="1"/>
          </p:cNvSpPr>
          <p:nvPr/>
        </p:nvSpPr>
        <p:spPr bwMode="auto">
          <a:xfrm flipV="1">
            <a:off x="2940925" y="2481029"/>
            <a:ext cx="0" cy="222573"/>
          </a:xfrm>
          <a:prstGeom prst="line">
            <a:avLst/>
          </a:prstGeom>
          <a:noFill/>
          <a:ln w="57150">
            <a:solidFill>
              <a:srgbClr val="0000FF"/>
            </a:solidFill>
            <a:round/>
            <a:headEnd/>
            <a:tailEnd type="triangle" w="med" len="med"/>
          </a:ln>
          <a:effectLst/>
        </p:spPr>
        <p:txBody>
          <a:bodyPr/>
          <a:lstStyle/>
          <a:p>
            <a:endParaRPr lang="fr-FR"/>
          </a:p>
        </p:txBody>
      </p:sp>
      <p:sp>
        <p:nvSpPr>
          <p:cNvPr id="238" name="Line 56"/>
          <p:cNvSpPr>
            <a:spLocks noChangeShapeType="1"/>
          </p:cNvSpPr>
          <p:nvPr/>
        </p:nvSpPr>
        <p:spPr bwMode="auto">
          <a:xfrm>
            <a:off x="6351179" y="1844307"/>
            <a:ext cx="0" cy="1440000"/>
          </a:xfrm>
          <a:prstGeom prst="line">
            <a:avLst/>
          </a:prstGeom>
          <a:noFill/>
          <a:ln w="57150">
            <a:solidFill>
              <a:schemeClr val="tx1">
                <a:lumMod val="95000"/>
                <a:lumOff val="5000"/>
              </a:schemeClr>
            </a:solidFill>
            <a:round/>
            <a:headEnd/>
            <a:tailEnd/>
          </a:ln>
          <a:effectLst/>
        </p:spPr>
        <p:txBody>
          <a:bodyPr/>
          <a:lstStyle/>
          <a:p>
            <a:endParaRPr lang="fr-FR"/>
          </a:p>
        </p:txBody>
      </p:sp>
      <p:sp>
        <p:nvSpPr>
          <p:cNvPr id="239" name="Line 60"/>
          <p:cNvSpPr>
            <a:spLocks noChangeShapeType="1"/>
          </p:cNvSpPr>
          <p:nvPr/>
        </p:nvSpPr>
        <p:spPr bwMode="auto">
          <a:xfrm>
            <a:off x="6351179" y="2408954"/>
            <a:ext cx="0" cy="222573"/>
          </a:xfrm>
          <a:prstGeom prst="line">
            <a:avLst/>
          </a:prstGeom>
          <a:noFill/>
          <a:ln w="57150">
            <a:solidFill>
              <a:schemeClr val="tx1">
                <a:lumMod val="95000"/>
                <a:lumOff val="5000"/>
              </a:schemeClr>
            </a:solidFill>
            <a:round/>
            <a:headEnd/>
            <a:tailEnd type="triangle" w="med" len="med"/>
          </a:ln>
          <a:effectLst/>
        </p:spPr>
        <p:txBody>
          <a:bodyPr/>
          <a:lstStyle/>
          <a:p>
            <a:endParaRPr lang="fr-FR"/>
          </a:p>
        </p:txBody>
      </p:sp>
      <p:sp>
        <p:nvSpPr>
          <p:cNvPr id="241" name="Line 63"/>
          <p:cNvSpPr>
            <a:spLocks noChangeShapeType="1"/>
          </p:cNvSpPr>
          <p:nvPr/>
        </p:nvSpPr>
        <p:spPr bwMode="auto">
          <a:xfrm>
            <a:off x="6730269" y="1839607"/>
            <a:ext cx="0" cy="1440000"/>
          </a:xfrm>
          <a:prstGeom prst="line">
            <a:avLst/>
          </a:prstGeom>
          <a:noFill/>
          <a:ln w="57150">
            <a:solidFill>
              <a:schemeClr val="tx1">
                <a:lumMod val="95000"/>
                <a:lumOff val="5000"/>
              </a:schemeClr>
            </a:solidFill>
            <a:round/>
            <a:headEnd/>
            <a:tailEnd/>
          </a:ln>
          <a:effectLst/>
        </p:spPr>
        <p:txBody>
          <a:bodyPr/>
          <a:lstStyle/>
          <a:p>
            <a:endParaRPr lang="fr-FR"/>
          </a:p>
        </p:txBody>
      </p:sp>
      <p:sp>
        <p:nvSpPr>
          <p:cNvPr id="242" name="Line 64"/>
          <p:cNvSpPr>
            <a:spLocks noChangeShapeType="1"/>
          </p:cNvSpPr>
          <p:nvPr/>
        </p:nvSpPr>
        <p:spPr bwMode="auto">
          <a:xfrm>
            <a:off x="6730269" y="2404254"/>
            <a:ext cx="0" cy="222573"/>
          </a:xfrm>
          <a:prstGeom prst="line">
            <a:avLst/>
          </a:prstGeom>
          <a:noFill/>
          <a:ln w="57150">
            <a:solidFill>
              <a:schemeClr val="tx1">
                <a:lumMod val="95000"/>
                <a:lumOff val="5000"/>
              </a:schemeClr>
            </a:solidFill>
            <a:round/>
            <a:headEnd/>
            <a:tailEnd type="triangle" w="med" len="med"/>
          </a:ln>
          <a:effectLst/>
        </p:spPr>
        <p:txBody>
          <a:bodyPr/>
          <a:lstStyle/>
          <a:p>
            <a:endParaRPr lang="fr-FR"/>
          </a:p>
        </p:txBody>
      </p:sp>
      <p:sp>
        <p:nvSpPr>
          <p:cNvPr id="244" name="Line 68"/>
          <p:cNvSpPr>
            <a:spLocks noChangeShapeType="1"/>
          </p:cNvSpPr>
          <p:nvPr/>
        </p:nvSpPr>
        <p:spPr bwMode="auto">
          <a:xfrm>
            <a:off x="7119187" y="1844307"/>
            <a:ext cx="0" cy="1440000"/>
          </a:xfrm>
          <a:prstGeom prst="line">
            <a:avLst/>
          </a:prstGeom>
          <a:noFill/>
          <a:ln w="57150">
            <a:solidFill>
              <a:schemeClr val="tx1">
                <a:lumMod val="95000"/>
                <a:lumOff val="5000"/>
              </a:schemeClr>
            </a:solidFill>
            <a:round/>
            <a:headEnd/>
            <a:tailEnd/>
          </a:ln>
          <a:effectLst/>
        </p:spPr>
        <p:txBody>
          <a:bodyPr/>
          <a:lstStyle/>
          <a:p>
            <a:endParaRPr lang="fr-FR"/>
          </a:p>
        </p:txBody>
      </p:sp>
      <p:sp>
        <p:nvSpPr>
          <p:cNvPr id="245" name="Line 69"/>
          <p:cNvSpPr>
            <a:spLocks noChangeShapeType="1"/>
          </p:cNvSpPr>
          <p:nvPr/>
        </p:nvSpPr>
        <p:spPr bwMode="auto">
          <a:xfrm>
            <a:off x="7119187" y="2408954"/>
            <a:ext cx="0" cy="222573"/>
          </a:xfrm>
          <a:prstGeom prst="line">
            <a:avLst/>
          </a:prstGeom>
          <a:noFill/>
          <a:ln w="57150">
            <a:solidFill>
              <a:schemeClr val="tx1">
                <a:lumMod val="95000"/>
                <a:lumOff val="5000"/>
              </a:schemeClr>
            </a:solidFill>
            <a:round/>
            <a:headEnd/>
            <a:tailEnd type="triangle" w="med" len="med"/>
          </a:ln>
          <a:effectLst/>
        </p:spPr>
        <p:txBody>
          <a:bodyPr/>
          <a:lstStyle/>
          <a:p>
            <a:endParaRPr lang="fr-FR"/>
          </a:p>
        </p:txBody>
      </p:sp>
      <p:sp>
        <p:nvSpPr>
          <p:cNvPr id="247" name="Line 71"/>
          <p:cNvSpPr>
            <a:spLocks noChangeShapeType="1"/>
          </p:cNvSpPr>
          <p:nvPr/>
        </p:nvSpPr>
        <p:spPr bwMode="auto">
          <a:xfrm>
            <a:off x="7496479" y="1827732"/>
            <a:ext cx="0" cy="1440000"/>
          </a:xfrm>
          <a:prstGeom prst="line">
            <a:avLst/>
          </a:prstGeom>
          <a:noFill/>
          <a:ln w="57150">
            <a:solidFill>
              <a:schemeClr val="tx1">
                <a:lumMod val="95000"/>
                <a:lumOff val="5000"/>
              </a:schemeClr>
            </a:solidFill>
            <a:round/>
            <a:headEnd/>
            <a:tailEnd/>
          </a:ln>
          <a:effectLst/>
        </p:spPr>
        <p:txBody>
          <a:bodyPr/>
          <a:lstStyle/>
          <a:p>
            <a:endParaRPr lang="fr-FR"/>
          </a:p>
        </p:txBody>
      </p:sp>
      <p:sp>
        <p:nvSpPr>
          <p:cNvPr id="248" name="Line 72"/>
          <p:cNvSpPr>
            <a:spLocks noChangeShapeType="1"/>
          </p:cNvSpPr>
          <p:nvPr/>
        </p:nvSpPr>
        <p:spPr bwMode="auto">
          <a:xfrm>
            <a:off x="7496479" y="2392379"/>
            <a:ext cx="0" cy="222573"/>
          </a:xfrm>
          <a:prstGeom prst="line">
            <a:avLst/>
          </a:prstGeom>
          <a:noFill/>
          <a:ln w="57150">
            <a:solidFill>
              <a:schemeClr val="tx1">
                <a:lumMod val="95000"/>
                <a:lumOff val="5000"/>
              </a:schemeClr>
            </a:solidFill>
            <a:round/>
            <a:headEnd/>
            <a:tailEnd type="triangle" w="med" len="med"/>
          </a:ln>
          <a:effectLst/>
        </p:spPr>
        <p:txBody>
          <a:bodyPr/>
          <a:lstStyle/>
          <a:p>
            <a:endParaRPr lang="fr-FR"/>
          </a:p>
        </p:txBody>
      </p:sp>
      <p:sp>
        <p:nvSpPr>
          <p:cNvPr id="251" name="Line 56"/>
          <p:cNvSpPr>
            <a:spLocks noChangeShapeType="1"/>
          </p:cNvSpPr>
          <p:nvPr/>
        </p:nvSpPr>
        <p:spPr bwMode="auto">
          <a:xfrm flipV="1">
            <a:off x="4830385" y="1844147"/>
            <a:ext cx="0" cy="1440000"/>
          </a:xfrm>
          <a:prstGeom prst="line">
            <a:avLst/>
          </a:prstGeom>
          <a:noFill/>
          <a:ln w="57150">
            <a:solidFill>
              <a:srgbClr val="FF0000"/>
            </a:solidFill>
            <a:round/>
            <a:headEnd/>
            <a:tailEnd/>
          </a:ln>
          <a:effectLst/>
        </p:spPr>
        <p:txBody>
          <a:bodyPr/>
          <a:lstStyle/>
          <a:p>
            <a:endParaRPr lang="fr-FR"/>
          </a:p>
        </p:txBody>
      </p:sp>
      <p:sp>
        <p:nvSpPr>
          <p:cNvPr id="252" name="Line 60"/>
          <p:cNvSpPr>
            <a:spLocks noChangeShapeType="1"/>
          </p:cNvSpPr>
          <p:nvPr/>
        </p:nvSpPr>
        <p:spPr bwMode="auto">
          <a:xfrm flipV="1">
            <a:off x="4830385" y="2496927"/>
            <a:ext cx="0" cy="222573"/>
          </a:xfrm>
          <a:prstGeom prst="line">
            <a:avLst/>
          </a:prstGeom>
          <a:noFill/>
          <a:ln w="57150">
            <a:solidFill>
              <a:srgbClr val="FF0000"/>
            </a:solidFill>
            <a:round/>
            <a:headEnd/>
            <a:tailEnd type="triangle" w="med" len="med"/>
          </a:ln>
          <a:effectLst/>
        </p:spPr>
        <p:txBody>
          <a:bodyPr/>
          <a:lstStyle/>
          <a:p>
            <a:endParaRPr lang="fr-FR"/>
          </a:p>
        </p:txBody>
      </p:sp>
      <p:sp>
        <p:nvSpPr>
          <p:cNvPr id="254" name="Line 63"/>
          <p:cNvSpPr>
            <a:spLocks noChangeShapeType="1"/>
          </p:cNvSpPr>
          <p:nvPr/>
        </p:nvSpPr>
        <p:spPr bwMode="auto">
          <a:xfrm flipV="1">
            <a:off x="5209475" y="1839447"/>
            <a:ext cx="0" cy="1440000"/>
          </a:xfrm>
          <a:prstGeom prst="line">
            <a:avLst/>
          </a:prstGeom>
          <a:noFill/>
          <a:ln w="57150">
            <a:solidFill>
              <a:srgbClr val="FF0000"/>
            </a:solidFill>
            <a:round/>
            <a:headEnd/>
            <a:tailEnd/>
          </a:ln>
          <a:effectLst/>
        </p:spPr>
        <p:txBody>
          <a:bodyPr/>
          <a:lstStyle/>
          <a:p>
            <a:endParaRPr lang="fr-FR"/>
          </a:p>
        </p:txBody>
      </p:sp>
      <p:sp>
        <p:nvSpPr>
          <p:cNvPr id="255" name="Line 64"/>
          <p:cNvSpPr>
            <a:spLocks noChangeShapeType="1"/>
          </p:cNvSpPr>
          <p:nvPr/>
        </p:nvSpPr>
        <p:spPr bwMode="auto">
          <a:xfrm flipV="1">
            <a:off x="5209475" y="2492227"/>
            <a:ext cx="0" cy="222573"/>
          </a:xfrm>
          <a:prstGeom prst="line">
            <a:avLst/>
          </a:prstGeom>
          <a:noFill/>
          <a:ln w="57150">
            <a:solidFill>
              <a:srgbClr val="FF0000"/>
            </a:solidFill>
            <a:round/>
            <a:headEnd/>
            <a:tailEnd type="triangle" w="med" len="med"/>
          </a:ln>
          <a:effectLst/>
        </p:spPr>
        <p:txBody>
          <a:bodyPr/>
          <a:lstStyle/>
          <a:p>
            <a:endParaRPr lang="fr-FR"/>
          </a:p>
        </p:txBody>
      </p:sp>
      <p:sp>
        <p:nvSpPr>
          <p:cNvPr id="257" name="Line 68"/>
          <p:cNvSpPr>
            <a:spLocks noChangeShapeType="1"/>
          </p:cNvSpPr>
          <p:nvPr/>
        </p:nvSpPr>
        <p:spPr bwMode="auto">
          <a:xfrm flipV="1">
            <a:off x="5598393" y="1844147"/>
            <a:ext cx="0" cy="1440000"/>
          </a:xfrm>
          <a:prstGeom prst="line">
            <a:avLst/>
          </a:prstGeom>
          <a:noFill/>
          <a:ln w="57150">
            <a:solidFill>
              <a:srgbClr val="FF0000"/>
            </a:solidFill>
            <a:round/>
            <a:headEnd/>
            <a:tailEnd/>
          </a:ln>
          <a:effectLst/>
        </p:spPr>
        <p:txBody>
          <a:bodyPr/>
          <a:lstStyle/>
          <a:p>
            <a:endParaRPr lang="fr-FR"/>
          </a:p>
        </p:txBody>
      </p:sp>
      <p:sp>
        <p:nvSpPr>
          <p:cNvPr id="258" name="Line 69"/>
          <p:cNvSpPr>
            <a:spLocks noChangeShapeType="1"/>
          </p:cNvSpPr>
          <p:nvPr/>
        </p:nvSpPr>
        <p:spPr bwMode="auto">
          <a:xfrm flipV="1">
            <a:off x="5598393" y="2496927"/>
            <a:ext cx="0" cy="222573"/>
          </a:xfrm>
          <a:prstGeom prst="line">
            <a:avLst/>
          </a:prstGeom>
          <a:noFill/>
          <a:ln w="57150">
            <a:solidFill>
              <a:srgbClr val="FF0000"/>
            </a:solidFill>
            <a:round/>
            <a:headEnd/>
            <a:tailEnd type="triangle" w="med" len="med"/>
          </a:ln>
          <a:effectLst/>
        </p:spPr>
        <p:txBody>
          <a:bodyPr/>
          <a:lstStyle/>
          <a:p>
            <a:endParaRPr lang="fr-FR"/>
          </a:p>
        </p:txBody>
      </p:sp>
      <p:sp>
        <p:nvSpPr>
          <p:cNvPr id="260" name="Line 71"/>
          <p:cNvSpPr>
            <a:spLocks noChangeShapeType="1"/>
          </p:cNvSpPr>
          <p:nvPr/>
        </p:nvSpPr>
        <p:spPr bwMode="auto">
          <a:xfrm flipV="1">
            <a:off x="5975685" y="1827572"/>
            <a:ext cx="0" cy="1440000"/>
          </a:xfrm>
          <a:prstGeom prst="line">
            <a:avLst/>
          </a:prstGeom>
          <a:noFill/>
          <a:ln w="57150">
            <a:solidFill>
              <a:srgbClr val="FF0000"/>
            </a:solidFill>
            <a:round/>
            <a:headEnd/>
            <a:tailEnd/>
          </a:ln>
          <a:effectLst/>
        </p:spPr>
        <p:txBody>
          <a:bodyPr/>
          <a:lstStyle/>
          <a:p>
            <a:endParaRPr lang="fr-FR"/>
          </a:p>
        </p:txBody>
      </p:sp>
      <p:sp>
        <p:nvSpPr>
          <p:cNvPr id="261" name="Line 72"/>
          <p:cNvSpPr>
            <a:spLocks noChangeShapeType="1"/>
          </p:cNvSpPr>
          <p:nvPr/>
        </p:nvSpPr>
        <p:spPr bwMode="auto">
          <a:xfrm flipV="1">
            <a:off x="5975685" y="2480352"/>
            <a:ext cx="0" cy="222573"/>
          </a:xfrm>
          <a:prstGeom prst="line">
            <a:avLst/>
          </a:prstGeom>
          <a:noFill/>
          <a:ln w="57150">
            <a:solidFill>
              <a:srgbClr val="FF0000"/>
            </a:solidFill>
            <a:round/>
            <a:headEnd/>
            <a:tailEnd type="triangle" w="med" len="med"/>
          </a:ln>
          <a:effectLst/>
        </p:spPr>
        <p:txBody>
          <a:bodyPr/>
          <a:lstStyle/>
          <a:p>
            <a:endParaRPr lang="fr-FR"/>
          </a:p>
        </p:txBody>
      </p:sp>
      <p:sp>
        <p:nvSpPr>
          <p:cNvPr id="263" name="Text Box 155"/>
          <p:cNvSpPr txBox="1">
            <a:spLocks noChangeArrowheads="1"/>
          </p:cNvSpPr>
          <p:nvPr/>
        </p:nvSpPr>
        <p:spPr bwMode="auto">
          <a:xfrm>
            <a:off x="1506391" y="1844824"/>
            <a:ext cx="6140932" cy="338554"/>
          </a:xfrm>
          <a:prstGeom prst="rect">
            <a:avLst/>
          </a:prstGeom>
          <a:noFill/>
          <a:ln w="9525">
            <a:noFill/>
            <a:miter lim="800000"/>
            <a:headEnd/>
            <a:tailEnd/>
          </a:ln>
          <a:effectLst/>
        </p:spPr>
        <p:txBody>
          <a:bodyPr wrap="square">
            <a:spAutoFit/>
          </a:bodyPr>
          <a:lstStyle/>
          <a:p>
            <a:pPr>
              <a:spcBef>
                <a:spcPct val="50000"/>
              </a:spcBef>
            </a:pPr>
            <a:r>
              <a:rPr lang="fr-FR" sz="1600" dirty="0">
                <a:solidFill>
                  <a:srgbClr val="0000FF"/>
                </a:solidFill>
              </a:rPr>
              <a:t>1’    2’    3’    4’    </a:t>
            </a:r>
            <a:r>
              <a:rPr lang="fr-FR" sz="1600" dirty="0">
                <a:solidFill>
                  <a:srgbClr val="009900"/>
                </a:solidFill>
              </a:rPr>
              <a:t>5’    6’    7’    8’    </a:t>
            </a:r>
            <a:r>
              <a:rPr lang="fr-FR" sz="1600" dirty="0">
                <a:solidFill>
                  <a:srgbClr val="FF0000"/>
                </a:solidFill>
              </a:rPr>
              <a:t>9’  10’  11’  12’   </a:t>
            </a:r>
            <a:r>
              <a:rPr lang="fr-FR" sz="1600" dirty="0"/>
              <a:t>13’  14’  15’  16’</a:t>
            </a:r>
          </a:p>
        </p:txBody>
      </p:sp>
      <p:sp>
        <p:nvSpPr>
          <p:cNvPr id="265" name="Line 98"/>
          <p:cNvSpPr>
            <a:spLocks noChangeShapeType="1"/>
          </p:cNvSpPr>
          <p:nvPr/>
        </p:nvSpPr>
        <p:spPr bwMode="auto">
          <a:xfrm flipV="1">
            <a:off x="1795677" y="956498"/>
            <a:ext cx="954000" cy="900000"/>
          </a:xfrm>
          <a:prstGeom prst="line">
            <a:avLst/>
          </a:prstGeom>
          <a:noFill/>
          <a:ln w="57150">
            <a:solidFill>
              <a:srgbClr val="FF00FF"/>
            </a:solidFill>
            <a:prstDash val="sysDash"/>
            <a:round/>
            <a:headEnd/>
            <a:tailEnd/>
          </a:ln>
          <a:effectLst/>
        </p:spPr>
        <p:txBody>
          <a:bodyPr/>
          <a:lstStyle/>
          <a:p>
            <a:endParaRPr lang="fr-FR" dirty="0"/>
          </a:p>
        </p:txBody>
      </p:sp>
      <p:sp>
        <p:nvSpPr>
          <p:cNvPr id="266" name="Line 99"/>
          <p:cNvSpPr>
            <a:spLocks noChangeShapeType="1"/>
          </p:cNvSpPr>
          <p:nvPr/>
        </p:nvSpPr>
        <p:spPr bwMode="auto">
          <a:xfrm>
            <a:off x="2751934" y="956498"/>
            <a:ext cx="954000" cy="902955"/>
          </a:xfrm>
          <a:prstGeom prst="line">
            <a:avLst/>
          </a:prstGeom>
          <a:noFill/>
          <a:ln w="57150">
            <a:solidFill>
              <a:srgbClr val="FF00FF"/>
            </a:solidFill>
            <a:prstDash val="sysDash"/>
            <a:round/>
            <a:headEnd/>
            <a:tailEnd/>
          </a:ln>
          <a:effectLst/>
        </p:spPr>
        <p:txBody>
          <a:bodyPr/>
          <a:lstStyle/>
          <a:p>
            <a:endParaRPr lang="fr-FR" dirty="0"/>
          </a:p>
        </p:txBody>
      </p:sp>
      <p:sp>
        <p:nvSpPr>
          <p:cNvPr id="269" name="Line 98"/>
          <p:cNvSpPr>
            <a:spLocks noChangeShapeType="1"/>
          </p:cNvSpPr>
          <p:nvPr/>
        </p:nvSpPr>
        <p:spPr bwMode="auto">
          <a:xfrm flipV="1">
            <a:off x="3128219" y="3265934"/>
            <a:ext cx="576000" cy="900000"/>
          </a:xfrm>
          <a:prstGeom prst="line">
            <a:avLst/>
          </a:prstGeom>
          <a:noFill/>
          <a:ln w="57150">
            <a:solidFill>
              <a:srgbClr val="FF00FF"/>
            </a:solidFill>
            <a:round/>
            <a:headEnd/>
            <a:tailEnd/>
          </a:ln>
          <a:effectLst/>
        </p:spPr>
        <p:txBody>
          <a:bodyPr/>
          <a:lstStyle/>
          <a:p>
            <a:endParaRPr lang="fr-FR" dirty="0"/>
          </a:p>
        </p:txBody>
      </p:sp>
      <p:sp>
        <p:nvSpPr>
          <p:cNvPr id="270" name="Line 99"/>
          <p:cNvSpPr>
            <a:spLocks noChangeShapeType="1"/>
          </p:cNvSpPr>
          <p:nvPr/>
        </p:nvSpPr>
        <p:spPr bwMode="auto">
          <a:xfrm>
            <a:off x="2564927" y="3273683"/>
            <a:ext cx="576000" cy="902955"/>
          </a:xfrm>
          <a:prstGeom prst="line">
            <a:avLst/>
          </a:prstGeom>
          <a:noFill/>
          <a:ln w="57150">
            <a:solidFill>
              <a:srgbClr val="009900"/>
            </a:solidFill>
            <a:round/>
            <a:headEnd/>
            <a:tailEnd/>
          </a:ln>
          <a:effectLst/>
        </p:spPr>
        <p:txBody>
          <a:bodyPr/>
          <a:lstStyle/>
          <a:p>
            <a:endParaRPr lang="fr-FR" dirty="0"/>
          </a:p>
        </p:txBody>
      </p:sp>
      <p:sp>
        <p:nvSpPr>
          <p:cNvPr id="271" name="Line 98"/>
          <p:cNvSpPr>
            <a:spLocks noChangeShapeType="1"/>
          </p:cNvSpPr>
          <p:nvPr/>
        </p:nvSpPr>
        <p:spPr bwMode="auto">
          <a:xfrm flipV="1">
            <a:off x="2563752" y="948978"/>
            <a:ext cx="954000" cy="900000"/>
          </a:xfrm>
          <a:prstGeom prst="line">
            <a:avLst/>
          </a:prstGeom>
          <a:noFill/>
          <a:ln w="57150">
            <a:solidFill>
              <a:srgbClr val="009900"/>
            </a:solidFill>
            <a:prstDash val="sysDash"/>
            <a:round/>
            <a:headEnd/>
            <a:tailEnd/>
          </a:ln>
          <a:effectLst/>
        </p:spPr>
        <p:txBody>
          <a:bodyPr/>
          <a:lstStyle/>
          <a:p>
            <a:endParaRPr lang="fr-FR" dirty="0"/>
          </a:p>
        </p:txBody>
      </p:sp>
      <p:sp>
        <p:nvSpPr>
          <p:cNvPr id="272" name="Line 99"/>
          <p:cNvSpPr>
            <a:spLocks noChangeShapeType="1"/>
          </p:cNvSpPr>
          <p:nvPr/>
        </p:nvSpPr>
        <p:spPr bwMode="auto">
          <a:xfrm>
            <a:off x="3520009" y="948978"/>
            <a:ext cx="954000" cy="902955"/>
          </a:xfrm>
          <a:prstGeom prst="line">
            <a:avLst/>
          </a:prstGeom>
          <a:noFill/>
          <a:ln w="57150">
            <a:solidFill>
              <a:srgbClr val="009900"/>
            </a:solidFill>
            <a:prstDash val="sysDash"/>
            <a:round/>
            <a:headEnd/>
            <a:tailEnd/>
          </a:ln>
          <a:effectLst/>
        </p:spPr>
        <p:txBody>
          <a:bodyPr/>
          <a:lstStyle/>
          <a:p>
            <a:endParaRPr lang="fr-FR" dirty="0"/>
          </a:p>
        </p:txBody>
      </p:sp>
      <p:sp>
        <p:nvSpPr>
          <p:cNvPr id="276" name="Line 98"/>
          <p:cNvSpPr>
            <a:spLocks noChangeShapeType="1"/>
          </p:cNvSpPr>
          <p:nvPr/>
        </p:nvSpPr>
        <p:spPr bwMode="auto">
          <a:xfrm flipV="1">
            <a:off x="3894835" y="3265934"/>
            <a:ext cx="576000" cy="900000"/>
          </a:xfrm>
          <a:prstGeom prst="line">
            <a:avLst/>
          </a:prstGeom>
          <a:noFill/>
          <a:ln w="57150">
            <a:solidFill>
              <a:srgbClr val="009900"/>
            </a:solidFill>
            <a:round/>
            <a:headEnd/>
            <a:tailEnd/>
          </a:ln>
          <a:effectLst/>
        </p:spPr>
        <p:txBody>
          <a:bodyPr/>
          <a:lstStyle/>
          <a:p>
            <a:endParaRPr lang="fr-FR" dirty="0"/>
          </a:p>
        </p:txBody>
      </p:sp>
      <p:sp>
        <p:nvSpPr>
          <p:cNvPr id="277" name="Line 99"/>
          <p:cNvSpPr>
            <a:spLocks noChangeShapeType="1"/>
          </p:cNvSpPr>
          <p:nvPr/>
        </p:nvSpPr>
        <p:spPr bwMode="auto">
          <a:xfrm>
            <a:off x="3331543" y="3273683"/>
            <a:ext cx="576000" cy="902955"/>
          </a:xfrm>
          <a:prstGeom prst="line">
            <a:avLst/>
          </a:prstGeom>
          <a:noFill/>
          <a:ln w="38100">
            <a:solidFill>
              <a:schemeClr val="tx1">
                <a:lumMod val="95000"/>
                <a:lumOff val="5000"/>
              </a:schemeClr>
            </a:solidFill>
            <a:round/>
            <a:headEnd/>
            <a:tailEnd/>
          </a:ln>
          <a:effectLst/>
        </p:spPr>
        <p:txBody>
          <a:bodyPr/>
          <a:lstStyle/>
          <a:p>
            <a:endParaRPr lang="fr-FR" dirty="0"/>
          </a:p>
        </p:txBody>
      </p:sp>
      <p:sp>
        <p:nvSpPr>
          <p:cNvPr id="279" name="Line 98"/>
          <p:cNvSpPr>
            <a:spLocks noChangeShapeType="1"/>
          </p:cNvSpPr>
          <p:nvPr/>
        </p:nvSpPr>
        <p:spPr bwMode="auto">
          <a:xfrm flipV="1">
            <a:off x="3312493" y="940470"/>
            <a:ext cx="954000" cy="900000"/>
          </a:xfrm>
          <a:prstGeom prst="line">
            <a:avLst/>
          </a:prstGeom>
          <a:noFill/>
          <a:ln w="38100">
            <a:solidFill>
              <a:schemeClr val="tx1">
                <a:lumMod val="95000"/>
                <a:lumOff val="5000"/>
              </a:schemeClr>
            </a:solidFill>
            <a:prstDash val="sysDash"/>
            <a:round/>
            <a:headEnd/>
            <a:tailEnd/>
          </a:ln>
          <a:effectLst/>
        </p:spPr>
        <p:txBody>
          <a:bodyPr/>
          <a:lstStyle/>
          <a:p>
            <a:endParaRPr lang="fr-FR" dirty="0"/>
          </a:p>
        </p:txBody>
      </p:sp>
      <p:sp>
        <p:nvSpPr>
          <p:cNvPr id="280" name="Line 99"/>
          <p:cNvSpPr>
            <a:spLocks noChangeShapeType="1"/>
          </p:cNvSpPr>
          <p:nvPr/>
        </p:nvSpPr>
        <p:spPr bwMode="auto">
          <a:xfrm>
            <a:off x="4268750" y="940470"/>
            <a:ext cx="954000" cy="902955"/>
          </a:xfrm>
          <a:prstGeom prst="line">
            <a:avLst/>
          </a:prstGeom>
          <a:noFill/>
          <a:ln w="38100">
            <a:solidFill>
              <a:schemeClr val="tx1">
                <a:lumMod val="95000"/>
                <a:lumOff val="5000"/>
              </a:schemeClr>
            </a:solidFill>
            <a:prstDash val="sysDash"/>
            <a:round/>
            <a:headEnd/>
            <a:tailEnd/>
          </a:ln>
          <a:effectLst/>
        </p:spPr>
        <p:txBody>
          <a:bodyPr/>
          <a:lstStyle/>
          <a:p>
            <a:endParaRPr lang="fr-FR" dirty="0"/>
          </a:p>
        </p:txBody>
      </p:sp>
      <p:sp>
        <p:nvSpPr>
          <p:cNvPr id="282" name="Line 98"/>
          <p:cNvSpPr>
            <a:spLocks noChangeShapeType="1"/>
          </p:cNvSpPr>
          <p:nvPr/>
        </p:nvSpPr>
        <p:spPr bwMode="auto">
          <a:xfrm flipV="1">
            <a:off x="4643576" y="3257426"/>
            <a:ext cx="576000" cy="900000"/>
          </a:xfrm>
          <a:prstGeom prst="line">
            <a:avLst/>
          </a:prstGeom>
          <a:noFill/>
          <a:ln w="38100">
            <a:solidFill>
              <a:schemeClr val="tx1">
                <a:lumMod val="95000"/>
                <a:lumOff val="5000"/>
              </a:schemeClr>
            </a:solidFill>
            <a:round/>
            <a:headEnd/>
            <a:tailEnd/>
          </a:ln>
          <a:effectLst/>
        </p:spPr>
        <p:txBody>
          <a:bodyPr/>
          <a:lstStyle/>
          <a:p>
            <a:endParaRPr lang="fr-FR" dirty="0"/>
          </a:p>
        </p:txBody>
      </p:sp>
      <p:sp>
        <p:nvSpPr>
          <p:cNvPr id="283" name="Line 99"/>
          <p:cNvSpPr>
            <a:spLocks noChangeShapeType="1"/>
          </p:cNvSpPr>
          <p:nvPr/>
        </p:nvSpPr>
        <p:spPr bwMode="auto">
          <a:xfrm>
            <a:off x="4080284" y="3265175"/>
            <a:ext cx="576000" cy="902955"/>
          </a:xfrm>
          <a:prstGeom prst="line">
            <a:avLst/>
          </a:prstGeom>
          <a:noFill/>
          <a:ln w="38100">
            <a:solidFill>
              <a:schemeClr val="tx1">
                <a:lumMod val="95000"/>
                <a:lumOff val="5000"/>
              </a:schemeClr>
            </a:solidFill>
            <a:round/>
            <a:headEnd/>
            <a:tailEnd/>
          </a:ln>
          <a:effectLst/>
        </p:spPr>
        <p:txBody>
          <a:bodyPr/>
          <a:lstStyle/>
          <a:p>
            <a:endParaRPr lang="fr-FR" dirty="0"/>
          </a:p>
        </p:txBody>
      </p:sp>
      <p:sp>
        <p:nvSpPr>
          <p:cNvPr id="285" name="Line 98"/>
          <p:cNvSpPr>
            <a:spLocks noChangeShapeType="1"/>
          </p:cNvSpPr>
          <p:nvPr/>
        </p:nvSpPr>
        <p:spPr bwMode="auto">
          <a:xfrm flipV="1">
            <a:off x="4071117" y="952126"/>
            <a:ext cx="954000" cy="900000"/>
          </a:xfrm>
          <a:prstGeom prst="line">
            <a:avLst/>
          </a:prstGeom>
          <a:noFill/>
          <a:ln w="38100">
            <a:solidFill>
              <a:schemeClr val="tx1">
                <a:lumMod val="95000"/>
                <a:lumOff val="5000"/>
              </a:schemeClr>
            </a:solidFill>
            <a:prstDash val="sysDash"/>
            <a:round/>
            <a:headEnd/>
            <a:tailEnd/>
          </a:ln>
          <a:effectLst/>
        </p:spPr>
        <p:txBody>
          <a:bodyPr/>
          <a:lstStyle/>
          <a:p>
            <a:endParaRPr lang="fr-FR" dirty="0"/>
          </a:p>
        </p:txBody>
      </p:sp>
      <p:sp>
        <p:nvSpPr>
          <p:cNvPr id="286" name="Line 99"/>
          <p:cNvSpPr>
            <a:spLocks noChangeShapeType="1"/>
          </p:cNvSpPr>
          <p:nvPr/>
        </p:nvSpPr>
        <p:spPr bwMode="auto">
          <a:xfrm>
            <a:off x="5027374" y="952126"/>
            <a:ext cx="954000" cy="902955"/>
          </a:xfrm>
          <a:prstGeom prst="line">
            <a:avLst/>
          </a:prstGeom>
          <a:noFill/>
          <a:ln w="38100">
            <a:solidFill>
              <a:schemeClr val="tx1">
                <a:lumMod val="95000"/>
                <a:lumOff val="5000"/>
              </a:schemeClr>
            </a:solidFill>
            <a:prstDash val="sysDash"/>
            <a:round/>
            <a:headEnd/>
            <a:tailEnd/>
          </a:ln>
          <a:effectLst/>
        </p:spPr>
        <p:txBody>
          <a:bodyPr/>
          <a:lstStyle/>
          <a:p>
            <a:endParaRPr lang="fr-FR" dirty="0"/>
          </a:p>
        </p:txBody>
      </p:sp>
      <p:sp>
        <p:nvSpPr>
          <p:cNvPr id="288" name="Line 98"/>
          <p:cNvSpPr>
            <a:spLocks noChangeShapeType="1"/>
          </p:cNvSpPr>
          <p:nvPr/>
        </p:nvSpPr>
        <p:spPr bwMode="auto">
          <a:xfrm flipV="1">
            <a:off x="5402200" y="3269082"/>
            <a:ext cx="576000" cy="900000"/>
          </a:xfrm>
          <a:prstGeom prst="line">
            <a:avLst/>
          </a:prstGeom>
          <a:noFill/>
          <a:ln w="38100">
            <a:solidFill>
              <a:schemeClr val="tx1">
                <a:lumMod val="95000"/>
                <a:lumOff val="5000"/>
              </a:schemeClr>
            </a:solidFill>
            <a:round/>
            <a:headEnd/>
            <a:tailEnd/>
          </a:ln>
          <a:effectLst/>
        </p:spPr>
        <p:txBody>
          <a:bodyPr/>
          <a:lstStyle/>
          <a:p>
            <a:endParaRPr lang="fr-FR" dirty="0"/>
          </a:p>
        </p:txBody>
      </p:sp>
      <p:sp>
        <p:nvSpPr>
          <p:cNvPr id="289" name="Line 99"/>
          <p:cNvSpPr>
            <a:spLocks noChangeShapeType="1"/>
          </p:cNvSpPr>
          <p:nvPr/>
        </p:nvSpPr>
        <p:spPr bwMode="auto">
          <a:xfrm>
            <a:off x="4838908" y="3276831"/>
            <a:ext cx="576000" cy="902955"/>
          </a:xfrm>
          <a:prstGeom prst="line">
            <a:avLst/>
          </a:prstGeom>
          <a:noFill/>
          <a:ln w="38100">
            <a:solidFill>
              <a:schemeClr val="tx1">
                <a:lumMod val="95000"/>
                <a:lumOff val="5000"/>
              </a:schemeClr>
            </a:solidFill>
            <a:round/>
            <a:headEnd/>
            <a:tailEnd/>
          </a:ln>
          <a:effectLst/>
        </p:spPr>
        <p:txBody>
          <a:bodyPr/>
          <a:lstStyle/>
          <a:p>
            <a:endParaRPr lang="fr-FR" dirty="0"/>
          </a:p>
        </p:txBody>
      </p:sp>
      <p:sp>
        <p:nvSpPr>
          <p:cNvPr id="291" name="Line 98"/>
          <p:cNvSpPr>
            <a:spLocks noChangeShapeType="1"/>
          </p:cNvSpPr>
          <p:nvPr/>
        </p:nvSpPr>
        <p:spPr bwMode="auto">
          <a:xfrm flipV="1">
            <a:off x="4822557" y="948475"/>
            <a:ext cx="954000" cy="900000"/>
          </a:xfrm>
          <a:prstGeom prst="line">
            <a:avLst/>
          </a:prstGeom>
          <a:noFill/>
          <a:ln w="38100">
            <a:solidFill>
              <a:schemeClr val="tx1">
                <a:lumMod val="95000"/>
                <a:lumOff val="5000"/>
              </a:schemeClr>
            </a:solidFill>
            <a:prstDash val="sysDash"/>
            <a:round/>
            <a:headEnd/>
            <a:tailEnd/>
          </a:ln>
          <a:effectLst/>
        </p:spPr>
        <p:txBody>
          <a:bodyPr/>
          <a:lstStyle/>
          <a:p>
            <a:endParaRPr lang="fr-FR" dirty="0"/>
          </a:p>
        </p:txBody>
      </p:sp>
      <p:sp>
        <p:nvSpPr>
          <p:cNvPr id="292" name="Line 99"/>
          <p:cNvSpPr>
            <a:spLocks noChangeShapeType="1"/>
          </p:cNvSpPr>
          <p:nvPr/>
        </p:nvSpPr>
        <p:spPr bwMode="auto">
          <a:xfrm>
            <a:off x="5778814" y="948475"/>
            <a:ext cx="954000" cy="902955"/>
          </a:xfrm>
          <a:prstGeom prst="line">
            <a:avLst/>
          </a:prstGeom>
          <a:noFill/>
          <a:ln w="38100">
            <a:solidFill>
              <a:schemeClr val="tx1">
                <a:lumMod val="95000"/>
                <a:lumOff val="5000"/>
              </a:schemeClr>
            </a:solidFill>
            <a:prstDash val="sysDash"/>
            <a:round/>
            <a:headEnd/>
            <a:tailEnd/>
          </a:ln>
          <a:effectLst/>
        </p:spPr>
        <p:txBody>
          <a:bodyPr/>
          <a:lstStyle/>
          <a:p>
            <a:endParaRPr lang="fr-FR" dirty="0"/>
          </a:p>
        </p:txBody>
      </p:sp>
      <p:sp>
        <p:nvSpPr>
          <p:cNvPr id="294" name="Line 98"/>
          <p:cNvSpPr>
            <a:spLocks noChangeShapeType="1"/>
          </p:cNvSpPr>
          <p:nvPr/>
        </p:nvSpPr>
        <p:spPr bwMode="auto">
          <a:xfrm flipV="1">
            <a:off x="6153640" y="3265431"/>
            <a:ext cx="576000" cy="900000"/>
          </a:xfrm>
          <a:prstGeom prst="line">
            <a:avLst/>
          </a:prstGeom>
          <a:noFill/>
          <a:ln w="38100">
            <a:solidFill>
              <a:schemeClr val="tx1">
                <a:lumMod val="95000"/>
                <a:lumOff val="5000"/>
              </a:schemeClr>
            </a:solidFill>
            <a:round/>
            <a:headEnd/>
            <a:tailEnd/>
          </a:ln>
          <a:effectLst/>
        </p:spPr>
        <p:txBody>
          <a:bodyPr/>
          <a:lstStyle/>
          <a:p>
            <a:endParaRPr lang="fr-FR" dirty="0"/>
          </a:p>
        </p:txBody>
      </p:sp>
      <p:sp>
        <p:nvSpPr>
          <p:cNvPr id="295" name="Line 99"/>
          <p:cNvSpPr>
            <a:spLocks noChangeShapeType="1"/>
          </p:cNvSpPr>
          <p:nvPr/>
        </p:nvSpPr>
        <p:spPr bwMode="auto">
          <a:xfrm>
            <a:off x="5590348" y="3273180"/>
            <a:ext cx="576000" cy="902955"/>
          </a:xfrm>
          <a:prstGeom prst="line">
            <a:avLst/>
          </a:prstGeom>
          <a:noFill/>
          <a:ln w="38100">
            <a:solidFill>
              <a:schemeClr val="tx1">
                <a:lumMod val="95000"/>
                <a:lumOff val="5000"/>
              </a:schemeClr>
            </a:solidFill>
            <a:round/>
            <a:headEnd/>
            <a:tailEnd/>
          </a:ln>
          <a:effectLst/>
        </p:spPr>
        <p:txBody>
          <a:bodyPr/>
          <a:lstStyle/>
          <a:p>
            <a:endParaRPr lang="fr-FR" dirty="0"/>
          </a:p>
        </p:txBody>
      </p:sp>
      <p:sp>
        <p:nvSpPr>
          <p:cNvPr id="297" name="Line 98"/>
          <p:cNvSpPr>
            <a:spLocks noChangeShapeType="1"/>
          </p:cNvSpPr>
          <p:nvPr/>
        </p:nvSpPr>
        <p:spPr bwMode="auto">
          <a:xfrm flipV="1">
            <a:off x="5592366" y="952153"/>
            <a:ext cx="954000" cy="900000"/>
          </a:xfrm>
          <a:prstGeom prst="line">
            <a:avLst/>
          </a:prstGeom>
          <a:noFill/>
          <a:ln w="38100">
            <a:solidFill>
              <a:schemeClr val="tx1">
                <a:lumMod val="95000"/>
                <a:lumOff val="5000"/>
              </a:schemeClr>
            </a:solidFill>
            <a:prstDash val="sysDash"/>
            <a:round/>
            <a:headEnd/>
            <a:tailEnd/>
          </a:ln>
          <a:effectLst/>
        </p:spPr>
        <p:txBody>
          <a:bodyPr/>
          <a:lstStyle/>
          <a:p>
            <a:endParaRPr lang="fr-FR" dirty="0"/>
          </a:p>
        </p:txBody>
      </p:sp>
      <p:sp>
        <p:nvSpPr>
          <p:cNvPr id="298" name="Line 99"/>
          <p:cNvSpPr>
            <a:spLocks noChangeShapeType="1"/>
          </p:cNvSpPr>
          <p:nvPr/>
        </p:nvSpPr>
        <p:spPr bwMode="auto">
          <a:xfrm>
            <a:off x="6548623" y="952153"/>
            <a:ext cx="954000" cy="902955"/>
          </a:xfrm>
          <a:prstGeom prst="line">
            <a:avLst/>
          </a:prstGeom>
          <a:noFill/>
          <a:ln w="38100">
            <a:solidFill>
              <a:schemeClr val="tx1">
                <a:lumMod val="95000"/>
                <a:lumOff val="5000"/>
              </a:schemeClr>
            </a:solidFill>
            <a:prstDash val="sysDash"/>
            <a:round/>
            <a:headEnd/>
            <a:tailEnd/>
          </a:ln>
          <a:effectLst/>
        </p:spPr>
        <p:txBody>
          <a:bodyPr/>
          <a:lstStyle/>
          <a:p>
            <a:endParaRPr lang="fr-FR" dirty="0"/>
          </a:p>
        </p:txBody>
      </p:sp>
      <p:sp>
        <p:nvSpPr>
          <p:cNvPr id="300" name="Line 98"/>
          <p:cNvSpPr>
            <a:spLocks noChangeShapeType="1"/>
          </p:cNvSpPr>
          <p:nvPr/>
        </p:nvSpPr>
        <p:spPr bwMode="auto">
          <a:xfrm flipV="1">
            <a:off x="6923449" y="3269109"/>
            <a:ext cx="576000" cy="900000"/>
          </a:xfrm>
          <a:prstGeom prst="line">
            <a:avLst/>
          </a:prstGeom>
          <a:noFill/>
          <a:ln w="38100">
            <a:solidFill>
              <a:schemeClr val="tx1">
                <a:lumMod val="95000"/>
                <a:lumOff val="5000"/>
              </a:schemeClr>
            </a:solidFill>
            <a:round/>
            <a:headEnd/>
            <a:tailEnd/>
          </a:ln>
          <a:effectLst/>
        </p:spPr>
        <p:txBody>
          <a:bodyPr/>
          <a:lstStyle/>
          <a:p>
            <a:endParaRPr lang="fr-FR" dirty="0"/>
          </a:p>
        </p:txBody>
      </p:sp>
      <p:sp>
        <p:nvSpPr>
          <p:cNvPr id="301" name="Line 99"/>
          <p:cNvSpPr>
            <a:spLocks noChangeShapeType="1"/>
          </p:cNvSpPr>
          <p:nvPr/>
        </p:nvSpPr>
        <p:spPr bwMode="auto">
          <a:xfrm>
            <a:off x="6360157" y="3276858"/>
            <a:ext cx="576000" cy="902955"/>
          </a:xfrm>
          <a:prstGeom prst="line">
            <a:avLst/>
          </a:prstGeom>
          <a:noFill/>
          <a:ln w="38100">
            <a:solidFill>
              <a:schemeClr val="tx1">
                <a:lumMod val="95000"/>
                <a:lumOff val="5000"/>
              </a:schemeClr>
            </a:solidFill>
            <a:round/>
            <a:headEnd/>
            <a:tailEnd/>
          </a:ln>
          <a:effectLst/>
        </p:spPr>
        <p:txBody>
          <a:bodyPr/>
          <a:lstStyle/>
          <a:p>
            <a:endParaRPr lang="fr-FR" dirty="0"/>
          </a:p>
        </p:txBody>
      </p:sp>
      <p:sp>
        <p:nvSpPr>
          <p:cNvPr id="303" name="Line 98"/>
          <p:cNvSpPr>
            <a:spLocks noChangeShapeType="1"/>
          </p:cNvSpPr>
          <p:nvPr/>
        </p:nvSpPr>
        <p:spPr bwMode="auto">
          <a:xfrm flipV="1">
            <a:off x="6346354" y="961678"/>
            <a:ext cx="954000" cy="900000"/>
          </a:xfrm>
          <a:prstGeom prst="line">
            <a:avLst/>
          </a:prstGeom>
          <a:noFill/>
          <a:ln w="38100">
            <a:solidFill>
              <a:schemeClr val="tx1">
                <a:lumMod val="95000"/>
                <a:lumOff val="5000"/>
              </a:schemeClr>
            </a:solidFill>
            <a:prstDash val="sysDash"/>
            <a:round/>
            <a:headEnd/>
            <a:tailEnd/>
          </a:ln>
          <a:effectLst/>
        </p:spPr>
        <p:txBody>
          <a:bodyPr/>
          <a:lstStyle/>
          <a:p>
            <a:endParaRPr lang="fr-FR" dirty="0"/>
          </a:p>
        </p:txBody>
      </p:sp>
      <p:sp>
        <p:nvSpPr>
          <p:cNvPr id="304" name="Line 99"/>
          <p:cNvSpPr>
            <a:spLocks noChangeShapeType="1"/>
          </p:cNvSpPr>
          <p:nvPr/>
        </p:nvSpPr>
        <p:spPr bwMode="auto">
          <a:xfrm>
            <a:off x="7302611" y="961679"/>
            <a:ext cx="261752" cy="235073"/>
          </a:xfrm>
          <a:prstGeom prst="line">
            <a:avLst/>
          </a:prstGeom>
          <a:noFill/>
          <a:ln w="38100">
            <a:solidFill>
              <a:schemeClr val="tx1">
                <a:lumMod val="95000"/>
                <a:lumOff val="5000"/>
              </a:schemeClr>
            </a:solidFill>
            <a:prstDash val="sysDash"/>
            <a:round/>
            <a:headEnd/>
            <a:tailEnd/>
          </a:ln>
          <a:effectLst/>
        </p:spPr>
        <p:txBody>
          <a:bodyPr/>
          <a:lstStyle/>
          <a:p>
            <a:endParaRPr lang="fr-FR" dirty="0"/>
          </a:p>
        </p:txBody>
      </p:sp>
      <p:sp>
        <p:nvSpPr>
          <p:cNvPr id="307" name="Line 99"/>
          <p:cNvSpPr>
            <a:spLocks noChangeShapeType="1"/>
          </p:cNvSpPr>
          <p:nvPr/>
        </p:nvSpPr>
        <p:spPr bwMode="auto">
          <a:xfrm>
            <a:off x="7114145" y="3286383"/>
            <a:ext cx="576000" cy="902955"/>
          </a:xfrm>
          <a:prstGeom prst="line">
            <a:avLst/>
          </a:prstGeom>
          <a:noFill/>
          <a:ln w="38100">
            <a:solidFill>
              <a:schemeClr val="tx1">
                <a:lumMod val="95000"/>
                <a:lumOff val="5000"/>
              </a:schemeClr>
            </a:solidFill>
            <a:round/>
            <a:headEnd/>
            <a:tailEnd/>
          </a:ln>
          <a:effectLst/>
        </p:spPr>
        <p:txBody>
          <a:bodyPr/>
          <a:lstStyle/>
          <a:p>
            <a:endParaRPr lang="fr-FR" dirty="0"/>
          </a:p>
        </p:txBody>
      </p:sp>
      <p:sp>
        <p:nvSpPr>
          <p:cNvPr id="310" name="Line 99"/>
          <p:cNvSpPr>
            <a:spLocks noChangeShapeType="1"/>
          </p:cNvSpPr>
          <p:nvPr/>
        </p:nvSpPr>
        <p:spPr bwMode="auto">
          <a:xfrm>
            <a:off x="2002594" y="952153"/>
            <a:ext cx="954000" cy="902955"/>
          </a:xfrm>
          <a:prstGeom prst="line">
            <a:avLst/>
          </a:prstGeom>
          <a:noFill/>
          <a:ln w="38100">
            <a:solidFill>
              <a:schemeClr val="tx1">
                <a:lumMod val="95000"/>
                <a:lumOff val="5000"/>
              </a:schemeClr>
            </a:solidFill>
            <a:prstDash val="sysDash"/>
            <a:round/>
            <a:headEnd/>
            <a:tailEnd/>
          </a:ln>
          <a:effectLst/>
        </p:spPr>
        <p:txBody>
          <a:bodyPr/>
          <a:lstStyle/>
          <a:p>
            <a:endParaRPr lang="fr-FR" dirty="0"/>
          </a:p>
        </p:txBody>
      </p:sp>
      <p:sp>
        <p:nvSpPr>
          <p:cNvPr id="313" name="Line 99"/>
          <p:cNvSpPr>
            <a:spLocks noChangeShapeType="1"/>
          </p:cNvSpPr>
          <p:nvPr/>
        </p:nvSpPr>
        <p:spPr bwMode="auto">
          <a:xfrm>
            <a:off x="1587699" y="1268760"/>
            <a:ext cx="595856" cy="595873"/>
          </a:xfrm>
          <a:prstGeom prst="line">
            <a:avLst/>
          </a:prstGeom>
          <a:noFill/>
          <a:ln w="38100">
            <a:solidFill>
              <a:schemeClr val="tx1">
                <a:lumMod val="95000"/>
                <a:lumOff val="5000"/>
              </a:schemeClr>
            </a:solidFill>
            <a:prstDash val="sysDash"/>
            <a:round/>
            <a:headEnd/>
            <a:tailEnd/>
          </a:ln>
          <a:effectLst/>
        </p:spPr>
        <p:txBody>
          <a:bodyPr/>
          <a:lstStyle/>
          <a:p>
            <a:endParaRPr lang="fr-FR" dirty="0"/>
          </a:p>
        </p:txBody>
      </p:sp>
      <p:sp>
        <p:nvSpPr>
          <p:cNvPr id="315" name="Line 98"/>
          <p:cNvSpPr>
            <a:spLocks noChangeShapeType="1"/>
          </p:cNvSpPr>
          <p:nvPr/>
        </p:nvSpPr>
        <p:spPr bwMode="auto">
          <a:xfrm flipV="1">
            <a:off x="7100342" y="1268760"/>
            <a:ext cx="608037" cy="592918"/>
          </a:xfrm>
          <a:prstGeom prst="line">
            <a:avLst/>
          </a:prstGeom>
          <a:noFill/>
          <a:ln w="38100">
            <a:solidFill>
              <a:schemeClr val="tx1">
                <a:lumMod val="95000"/>
                <a:lumOff val="5000"/>
              </a:schemeClr>
            </a:solidFill>
            <a:prstDash val="sysDash"/>
            <a:round/>
            <a:headEnd/>
            <a:tailEnd/>
          </a:ln>
          <a:effectLst/>
        </p:spPr>
        <p:txBody>
          <a:bodyPr/>
          <a:lstStyle/>
          <a:p>
            <a:endParaRPr lang="fr-FR" dirty="0"/>
          </a:p>
        </p:txBody>
      </p:sp>
      <p:sp>
        <p:nvSpPr>
          <p:cNvPr id="318" name="Line 98"/>
          <p:cNvSpPr>
            <a:spLocks noChangeShapeType="1"/>
          </p:cNvSpPr>
          <p:nvPr/>
        </p:nvSpPr>
        <p:spPr bwMode="auto">
          <a:xfrm flipV="1">
            <a:off x="2363617" y="3256409"/>
            <a:ext cx="576000" cy="900000"/>
          </a:xfrm>
          <a:prstGeom prst="line">
            <a:avLst/>
          </a:prstGeom>
          <a:noFill/>
          <a:ln w="38100">
            <a:solidFill>
              <a:schemeClr val="tx1">
                <a:lumMod val="95000"/>
                <a:lumOff val="5000"/>
              </a:schemeClr>
            </a:solidFill>
            <a:round/>
            <a:headEnd/>
            <a:tailEnd/>
          </a:ln>
          <a:effectLst/>
        </p:spPr>
        <p:txBody>
          <a:bodyPr/>
          <a:lstStyle/>
          <a:p>
            <a:endParaRPr lang="fr-FR" dirty="0"/>
          </a:p>
        </p:txBody>
      </p:sp>
      <p:sp>
        <p:nvSpPr>
          <p:cNvPr id="319" name="Line 99"/>
          <p:cNvSpPr>
            <a:spLocks noChangeShapeType="1"/>
          </p:cNvSpPr>
          <p:nvPr/>
        </p:nvSpPr>
        <p:spPr bwMode="auto">
          <a:xfrm>
            <a:off x="1800325" y="3264158"/>
            <a:ext cx="576000" cy="902955"/>
          </a:xfrm>
          <a:prstGeom prst="line">
            <a:avLst/>
          </a:prstGeom>
          <a:noFill/>
          <a:ln w="57150">
            <a:solidFill>
              <a:srgbClr val="FF00FF"/>
            </a:solidFill>
            <a:round/>
            <a:headEnd/>
            <a:tailEnd/>
          </a:ln>
          <a:effectLst/>
        </p:spPr>
        <p:txBody>
          <a:bodyPr/>
          <a:lstStyle/>
          <a:p>
            <a:endParaRPr lang="fr-FR" dirty="0"/>
          </a:p>
        </p:txBody>
      </p:sp>
      <p:sp>
        <p:nvSpPr>
          <p:cNvPr id="323" name="Text Box 191"/>
          <p:cNvSpPr txBox="1">
            <a:spLocks noChangeArrowheads="1"/>
          </p:cNvSpPr>
          <p:nvPr/>
        </p:nvSpPr>
        <p:spPr bwMode="auto">
          <a:xfrm>
            <a:off x="7348339" y="764704"/>
            <a:ext cx="392013" cy="400110"/>
          </a:xfrm>
          <a:prstGeom prst="rect">
            <a:avLst/>
          </a:prstGeom>
          <a:noFill/>
          <a:ln w="9525">
            <a:noFill/>
            <a:miter lim="800000"/>
            <a:headEnd/>
            <a:tailEnd/>
          </a:ln>
          <a:effectLst/>
        </p:spPr>
        <p:txBody>
          <a:bodyPr wrap="square">
            <a:spAutoFit/>
          </a:bodyPr>
          <a:lstStyle/>
          <a:p>
            <a:pPr algn="ctr">
              <a:spcBef>
                <a:spcPct val="50000"/>
              </a:spcBef>
            </a:pPr>
            <a:r>
              <a:rPr lang="fr-FR" sz="2000" dirty="0"/>
              <a:t>a</a:t>
            </a:r>
          </a:p>
        </p:txBody>
      </p:sp>
      <p:sp>
        <p:nvSpPr>
          <p:cNvPr id="324" name="Text Box 191"/>
          <p:cNvSpPr txBox="1">
            <a:spLocks noChangeArrowheads="1"/>
          </p:cNvSpPr>
          <p:nvPr/>
        </p:nvSpPr>
        <p:spPr bwMode="auto">
          <a:xfrm>
            <a:off x="7636371" y="1052736"/>
            <a:ext cx="392013" cy="400110"/>
          </a:xfrm>
          <a:prstGeom prst="rect">
            <a:avLst/>
          </a:prstGeom>
          <a:noFill/>
          <a:ln w="9525">
            <a:noFill/>
            <a:miter lim="800000"/>
            <a:headEnd/>
            <a:tailEnd/>
          </a:ln>
          <a:effectLst/>
        </p:spPr>
        <p:txBody>
          <a:bodyPr wrap="square">
            <a:spAutoFit/>
          </a:bodyPr>
          <a:lstStyle/>
          <a:p>
            <a:pPr algn="ctr">
              <a:spcBef>
                <a:spcPct val="50000"/>
              </a:spcBef>
            </a:pPr>
            <a:r>
              <a:rPr lang="fr-FR" sz="2000" dirty="0"/>
              <a:t>c</a:t>
            </a:r>
          </a:p>
        </p:txBody>
      </p:sp>
      <p:sp>
        <p:nvSpPr>
          <p:cNvPr id="325" name="Text Box 191"/>
          <p:cNvSpPr txBox="1">
            <a:spLocks noChangeArrowheads="1"/>
          </p:cNvSpPr>
          <p:nvPr/>
        </p:nvSpPr>
        <p:spPr bwMode="auto">
          <a:xfrm>
            <a:off x="1515691" y="764704"/>
            <a:ext cx="576064" cy="400110"/>
          </a:xfrm>
          <a:prstGeom prst="rect">
            <a:avLst/>
          </a:prstGeom>
          <a:noFill/>
          <a:ln w="9525">
            <a:noFill/>
            <a:miter lim="800000"/>
            <a:headEnd/>
            <a:tailEnd/>
          </a:ln>
          <a:effectLst/>
        </p:spPr>
        <p:txBody>
          <a:bodyPr wrap="square">
            <a:spAutoFit/>
          </a:bodyPr>
          <a:lstStyle/>
          <a:p>
            <a:pPr algn="ctr">
              <a:spcBef>
                <a:spcPct val="50000"/>
              </a:spcBef>
            </a:pPr>
            <a:r>
              <a:rPr lang="fr-FR" sz="2000" dirty="0"/>
              <a:t>c</a:t>
            </a:r>
          </a:p>
        </p:txBody>
      </p:sp>
      <p:sp>
        <p:nvSpPr>
          <p:cNvPr id="326" name="Text Box 191"/>
          <p:cNvSpPr txBox="1">
            <a:spLocks noChangeArrowheads="1"/>
          </p:cNvSpPr>
          <p:nvPr/>
        </p:nvSpPr>
        <p:spPr bwMode="auto">
          <a:xfrm>
            <a:off x="1171302" y="1052736"/>
            <a:ext cx="560413" cy="400110"/>
          </a:xfrm>
          <a:prstGeom prst="rect">
            <a:avLst/>
          </a:prstGeom>
          <a:noFill/>
          <a:ln w="9525">
            <a:noFill/>
            <a:miter lim="800000"/>
            <a:headEnd/>
            <a:tailEnd/>
          </a:ln>
          <a:effectLst/>
        </p:spPr>
        <p:txBody>
          <a:bodyPr wrap="square">
            <a:spAutoFit/>
          </a:bodyPr>
          <a:lstStyle/>
          <a:p>
            <a:pPr algn="ctr">
              <a:spcBef>
                <a:spcPct val="50000"/>
              </a:spcBef>
            </a:pPr>
            <a:r>
              <a:rPr lang="fr-FR" sz="2000" dirty="0"/>
              <a:t>a</a:t>
            </a:r>
          </a:p>
        </p:txBody>
      </p:sp>
      <p:sp>
        <p:nvSpPr>
          <p:cNvPr id="328" name="Line 98"/>
          <p:cNvSpPr>
            <a:spLocks noChangeShapeType="1"/>
          </p:cNvSpPr>
          <p:nvPr/>
        </p:nvSpPr>
        <p:spPr bwMode="auto">
          <a:xfrm flipV="1">
            <a:off x="2361531" y="4149080"/>
            <a:ext cx="0" cy="360000"/>
          </a:xfrm>
          <a:prstGeom prst="line">
            <a:avLst/>
          </a:prstGeom>
          <a:noFill/>
          <a:ln w="57150">
            <a:solidFill>
              <a:srgbClr val="FF00FF"/>
            </a:solidFill>
            <a:round/>
            <a:headEnd/>
            <a:tailEnd/>
          </a:ln>
          <a:effectLst/>
        </p:spPr>
        <p:txBody>
          <a:bodyPr/>
          <a:lstStyle/>
          <a:p>
            <a:endParaRPr lang="fr-FR" dirty="0"/>
          </a:p>
        </p:txBody>
      </p:sp>
      <p:sp>
        <p:nvSpPr>
          <p:cNvPr id="330" name="Line 98"/>
          <p:cNvSpPr>
            <a:spLocks noChangeShapeType="1"/>
          </p:cNvSpPr>
          <p:nvPr/>
        </p:nvSpPr>
        <p:spPr bwMode="auto">
          <a:xfrm flipV="1">
            <a:off x="3898082" y="4168130"/>
            <a:ext cx="0" cy="360000"/>
          </a:xfrm>
          <a:prstGeom prst="line">
            <a:avLst/>
          </a:prstGeom>
          <a:noFill/>
          <a:ln w="57150">
            <a:solidFill>
              <a:srgbClr val="009900"/>
            </a:solidFill>
            <a:round/>
            <a:headEnd/>
            <a:tailEnd/>
          </a:ln>
          <a:effectLst/>
        </p:spPr>
        <p:txBody>
          <a:bodyPr/>
          <a:lstStyle/>
          <a:p>
            <a:endParaRPr lang="fr-FR" dirty="0"/>
          </a:p>
        </p:txBody>
      </p:sp>
      <p:sp>
        <p:nvSpPr>
          <p:cNvPr id="331" name="Line 98"/>
          <p:cNvSpPr>
            <a:spLocks noChangeShapeType="1"/>
          </p:cNvSpPr>
          <p:nvPr/>
        </p:nvSpPr>
        <p:spPr bwMode="auto">
          <a:xfrm flipV="1">
            <a:off x="4646737" y="4149080"/>
            <a:ext cx="0" cy="360000"/>
          </a:xfrm>
          <a:prstGeom prst="line">
            <a:avLst/>
          </a:prstGeom>
          <a:noFill/>
          <a:ln w="38100">
            <a:solidFill>
              <a:schemeClr val="tx1">
                <a:lumMod val="95000"/>
                <a:lumOff val="5000"/>
              </a:schemeClr>
            </a:solidFill>
            <a:round/>
            <a:headEnd/>
            <a:tailEnd/>
          </a:ln>
          <a:effectLst/>
        </p:spPr>
        <p:txBody>
          <a:bodyPr/>
          <a:lstStyle/>
          <a:p>
            <a:endParaRPr lang="fr-FR" dirty="0"/>
          </a:p>
        </p:txBody>
      </p:sp>
      <p:sp>
        <p:nvSpPr>
          <p:cNvPr id="332" name="Line 98"/>
          <p:cNvSpPr>
            <a:spLocks noChangeShapeType="1"/>
          </p:cNvSpPr>
          <p:nvPr/>
        </p:nvSpPr>
        <p:spPr bwMode="auto">
          <a:xfrm flipV="1">
            <a:off x="5404917" y="4149080"/>
            <a:ext cx="0" cy="360000"/>
          </a:xfrm>
          <a:prstGeom prst="line">
            <a:avLst/>
          </a:prstGeom>
          <a:noFill/>
          <a:ln w="38100">
            <a:solidFill>
              <a:schemeClr val="tx1">
                <a:lumMod val="95000"/>
                <a:lumOff val="5000"/>
              </a:schemeClr>
            </a:solidFill>
            <a:round/>
            <a:headEnd/>
            <a:tailEnd/>
          </a:ln>
          <a:effectLst/>
        </p:spPr>
        <p:txBody>
          <a:bodyPr/>
          <a:lstStyle/>
          <a:p>
            <a:endParaRPr lang="fr-FR" dirty="0"/>
          </a:p>
        </p:txBody>
      </p:sp>
      <p:sp>
        <p:nvSpPr>
          <p:cNvPr id="333" name="Line 98"/>
          <p:cNvSpPr>
            <a:spLocks noChangeShapeType="1"/>
          </p:cNvSpPr>
          <p:nvPr/>
        </p:nvSpPr>
        <p:spPr bwMode="auto">
          <a:xfrm flipV="1">
            <a:off x="6168430" y="4149080"/>
            <a:ext cx="0" cy="360000"/>
          </a:xfrm>
          <a:prstGeom prst="line">
            <a:avLst/>
          </a:prstGeom>
          <a:noFill/>
          <a:ln w="38100">
            <a:solidFill>
              <a:schemeClr val="tx1">
                <a:lumMod val="95000"/>
                <a:lumOff val="5000"/>
              </a:schemeClr>
            </a:solidFill>
            <a:round/>
            <a:headEnd/>
            <a:tailEnd/>
          </a:ln>
          <a:effectLst/>
        </p:spPr>
        <p:txBody>
          <a:bodyPr/>
          <a:lstStyle/>
          <a:p>
            <a:endParaRPr lang="fr-FR" dirty="0"/>
          </a:p>
        </p:txBody>
      </p:sp>
      <p:sp>
        <p:nvSpPr>
          <p:cNvPr id="334" name="Line 98"/>
          <p:cNvSpPr>
            <a:spLocks noChangeShapeType="1"/>
          </p:cNvSpPr>
          <p:nvPr/>
        </p:nvSpPr>
        <p:spPr bwMode="auto">
          <a:xfrm flipV="1">
            <a:off x="6931943" y="4168130"/>
            <a:ext cx="0" cy="360000"/>
          </a:xfrm>
          <a:prstGeom prst="line">
            <a:avLst/>
          </a:prstGeom>
          <a:noFill/>
          <a:ln w="38100">
            <a:solidFill>
              <a:schemeClr val="tx1">
                <a:lumMod val="95000"/>
                <a:lumOff val="5000"/>
              </a:schemeClr>
            </a:solidFill>
            <a:round/>
            <a:headEnd/>
            <a:tailEnd/>
          </a:ln>
          <a:effectLst/>
        </p:spPr>
        <p:txBody>
          <a:bodyPr/>
          <a:lstStyle/>
          <a:p>
            <a:endParaRPr lang="fr-FR" dirty="0"/>
          </a:p>
        </p:txBody>
      </p:sp>
      <p:sp>
        <p:nvSpPr>
          <p:cNvPr id="336" name="Text Box 45"/>
          <p:cNvSpPr txBox="1">
            <a:spLocks noChangeArrowheads="1"/>
          </p:cNvSpPr>
          <p:nvPr/>
        </p:nvSpPr>
        <p:spPr bwMode="auto">
          <a:xfrm>
            <a:off x="5087241" y="4512295"/>
            <a:ext cx="648000" cy="307777"/>
          </a:xfrm>
          <a:prstGeom prst="rect">
            <a:avLst/>
          </a:prstGeom>
          <a:solidFill>
            <a:srgbClr val="C00000"/>
          </a:solidFill>
          <a:ln w="9525">
            <a:solidFill>
              <a:schemeClr val="tx1"/>
            </a:solidFill>
            <a:miter lim="800000"/>
            <a:headEnd/>
            <a:tailEnd/>
          </a:ln>
          <a:effectLst/>
        </p:spPr>
        <p:txBody>
          <a:bodyPr>
            <a:spAutoFit/>
          </a:bodyPr>
          <a:lstStyle/>
          <a:p>
            <a:pPr algn="ctr">
              <a:spcBef>
                <a:spcPct val="50000"/>
              </a:spcBef>
            </a:pPr>
            <a:r>
              <a:rPr lang="fr-FR" sz="1400" b="1" dirty="0">
                <a:solidFill>
                  <a:schemeClr val="bg1"/>
                </a:solidFill>
                <a:latin typeface="Times" pitchFamily="18" charset="0"/>
              </a:rPr>
              <a:t>V</a:t>
            </a:r>
          </a:p>
        </p:txBody>
      </p:sp>
      <p:sp>
        <p:nvSpPr>
          <p:cNvPr id="337" name="Text Box 45"/>
          <p:cNvSpPr txBox="1">
            <a:spLocks noChangeArrowheads="1"/>
          </p:cNvSpPr>
          <p:nvPr/>
        </p:nvSpPr>
        <p:spPr bwMode="auto">
          <a:xfrm>
            <a:off x="5844357" y="4512295"/>
            <a:ext cx="648000" cy="307777"/>
          </a:xfrm>
          <a:prstGeom prst="rect">
            <a:avLst/>
          </a:prstGeom>
          <a:solidFill>
            <a:srgbClr val="C00000"/>
          </a:solidFill>
          <a:ln w="9525">
            <a:solidFill>
              <a:schemeClr val="tx1"/>
            </a:solidFill>
            <a:miter lim="800000"/>
            <a:headEnd/>
            <a:tailEnd/>
          </a:ln>
          <a:effectLst/>
        </p:spPr>
        <p:txBody>
          <a:bodyPr>
            <a:spAutoFit/>
          </a:bodyPr>
          <a:lstStyle/>
          <a:p>
            <a:pPr algn="ctr">
              <a:spcBef>
                <a:spcPct val="50000"/>
              </a:spcBef>
            </a:pPr>
            <a:r>
              <a:rPr lang="fr-FR" sz="1400" b="1" dirty="0">
                <a:solidFill>
                  <a:schemeClr val="bg1"/>
                </a:solidFill>
                <a:latin typeface="Times" pitchFamily="18" charset="0"/>
              </a:rPr>
              <a:t>VI</a:t>
            </a:r>
          </a:p>
        </p:txBody>
      </p:sp>
      <p:sp>
        <p:nvSpPr>
          <p:cNvPr id="338" name="Text Box 45"/>
          <p:cNvSpPr txBox="1">
            <a:spLocks noChangeArrowheads="1"/>
          </p:cNvSpPr>
          <p:nvPr/>
        </p:nvSpPr>
        <p:spPr bwMode="auto">
          <a:xfrm>
            <a:off x="6610035" y="4512295"/>
            <a:ext cx="648000" cy="307777"/>
          </a:xfrm>
          <a:prstGeom prst="rect">
            <a:avLst/>
          </a:prstGeom>
          <a:solidFill>
            <a:srgbClr val="C00000"/>
          </a:solidFill>
          <a:ln w="9525">
            <a:solidFill>
              <a:schemeClr val="tx1"/>
            </a:solidFill>
            <a:miter lim="800000"/>
            <a:headEnd/>
            <a:tailEnd/>
          </a:ln>
          <a:effectLst/>
        </p:spPr>
        <p:txBody>
          <a:bodyPr>
            <a:spAutoFit/>
          </a:bodyPr>
          <a:lstStyle/>
          <a:p>
            <a:pPr algn="ctr">
              <a:spcBef>
                <a:spcPct val="50000"/>
              </a:spcBef>
            </a:pPr>
            <a:r>
              <a:rPr lang="fr-FR" sz="1400" b="1" dirty="0">
                <a:solidFill>
                  <a:schemeClr val="bg1"/>
                </a:solidFill>
                <a:latin typeface="Times" pitchFamily="18" charset="0"/>
              </a:rPr>
              <a:t>VII</a:t>
            </a:r>
          </a:p>
        </p:txBody>
      </p:sp>
      <p:sp>
        <p:nvSpPr>
          <p:cNvPr id="340" name="Text Box 45"/>
          <p:cNvSpPr txBox="1">
            <a:spLocks noChangeArrowheads="1"/>
          </p:cNvSpPr>
          <p:nvPr/>
        </p:nvSpPr>
        <p:spPr bwMode="auto">
          <a:xfrm>
            <a:off x="2047129" y="4512295"/>
            <a:ext cx="648000" cy="307777"/>
          </a:xfrm>
          <a:prstGeom prst="rect">
            <a:avLst/>
          </a:prstGeom>
          <a:solidFill>
            <a:srgbClr val="C00000"/>
          </a:solidFill>
          <a:ln w="9525">
            <a:solidFill>
              <a:schemeClr val="tx1"/>
            </a:solidFill>
            <a:miter lim="800000"/>
            <a:headEnd/>
            <a:tailEnd/>
          </a:ln>
          <a:effectLst/>
        </p:spPr>
        <p:txBody>
          <a:bodyPr>
            <a:spAutoFit/>
          </a:bodyPr>
          <a:lstStyle/>
          <a:p>
            <a:pPr algn="ctr">
              <a:spcBef>
                <a:spcPct val="50000"/>
              </a:spcBef>
            </a:pPr>
            <a:r>
              <a:rPr lang="fr-FR" sz="1400" b="1" dirty="0">
                <a:solidFill>
                  <a:schemeClr val="bg1"/>
                </a:solidFill>
                <a:latin typeface="Times" pitchFamily="18" charset="0"/>
              </a:rPr>
              <a:t>I</a:t>
            </a:r>
          </a:p>
        </p:txBody>
      </p:sp>
      <p:sp>
        <p:nvSpPr>
          <p:cNvPr id="341" name="Text Box 45"/>
          <p:cNvSpPr txBox="1">
            <a:spLocks noChangeArrowheads="1"/>
          </p:cNvSpPr>
          <p:nvPr/>
        </p:nvSpPr>
        <p:spPr bwMode="auto">
          <a:xfrm>
            <a:off x="2804245" y="4512295"/>
            <a:ext cx="648000" cy="307777"/>
          </a:xfrm>
          <a:prstGeom prst="rect">
            <a:avLst/>
          </a:prstGeom>
          <a:solidFill>
            <a:srgbClr val="C00000"/>
          </a:solidFill>
          <a:ln w="9525">
            <a:solidFill>
              <a:schemeClr val="tx1"/>
            </a:solidFill>
            <a:miter lim="800000"/>
            <a:headEnd/>
            <a:tailEnd/>
          </a:ln>
          <a:effectLst/>
        </p:spPr>
        <p:txBody>
          <a:bodyPr>
            <a:spAutoFit/>
          </a:bodyPr>
          <a:lstStyle/>
          <a:p>
            <a:pPr algn="ctr">
              <a:spcBef>
                <a:spcPct val="50000"/>
              </a:spcBef>
            </a:pPr>
            <a:r>
              <a:rPr lang="fr-FR" sz="1400" b="1" dirty="0">
                <a:solidFill>
                  <a:schemeClr val="bg1"/>
                </a:solidFill>
                <a:latin typeface="Times" pitchFamily="18" charset="0"/>
              </a:rPr>
              <a:t>II</a:t>
            </a:r>
          </a:p>
        </p:txBody>
      </p:sp>
      <p:sp>
        <p:nvSpPr>
          <p:cNvPr id="342" name="Text Box 45"/>
          <p:cNvSpPr txBox="1">
            <a:spLocks noChangeArrowheads="1"/>
          </p:cNvSpPr>
          <p:nvPr/>
        </p:nvSpPr>
        <p:spPr bwMode="auto">
          <a:xfrm>
            <a:off x="3569963" y="4512295"/>
            <a:ext cx="648000" cy="307777"/>
          </a:xfrm>
          <a:prstGeom prst="rect">
            <a:avLst/>
          </a:prstGeom>
          <a:solidFill>
            <a:srgbClr val="C00000"/>
          </a:solidFill>
          <a:ln w="9525">
            <a:solidFill>
              <a:schemeClr val="tx1"/>
            </a:solidFill>
            <a:miter lim="800000"/>
            <a:headEnd/>
            <a:tailEnd/>
          </a:ln>
          <a:effectLst/>
        </p:spPr>
        <p:txBody>
          <a:bodyPr>
            <a:spAutoFit/>
          </a:bodyPr>
          <a:lstStyle/>
          <a:p>
            <a:pPr algn="ctr">
              <a:spcBef>
                <a:spcPct val="50000"/>
              </a:spcBef>
            </a:pPr>
            <a:r>
              <a:rPr lang="fr-FR" sz="1400" b="1" dirty="0">
                <a:solidFill>
                  <a:schemeClr val="bg1"/>
                </a:solidFill>
                <a:latin typeface="Times" pitchFamily="18" charset="0"/>
              </a:rPr>
              <a:t>III</a:t>
            </a:r>
          </a:p>
        </p:txBody>
      </p:sp>
      <p:sp>
        <p:nvSpPr>
          <p:cNvPr id="345" name="Line 98"/>
          <p:cNvSpPr>
            <a:spLocks noChangeShapeType="1"/>
          </p:cNvSpPr>
          <p:nvPr/>
        </p:nvSpPr>
        <p:spPr bwMode="auto">
          <a:xfrm flipV="1">
            <a:off x="7680598" y="4149080"/>
            <a:ext cx="0" cy="360000"/>
          </a:xfrm>
          <a:prstGeom prst="line">
            <a:avLst/>
          </a:prstGeom>
          <a:noFill/>
          <a:ln w="38100">
            <a:solidFill>
              <a:schemeClr val="tx1">
                <a:lumMod val="95000"/>
                <a:lumOff val="5000"/>
              </a:schemeClr>
            </a:solidFill>
            <a:round/>
            <a:headEnd/>
            <a:tailEnd/>
          </a:ln>
          <a:effectLst/>
        </p:spPr>
        <p:txBody>
          <a:bodyPr/>
          <a:lstStyle/>
          <a:p>
            <a:endParaRPr lang="fr-FR" dirty="0"/>
          </a:p>
        </p:txBody>
      </p:sp>
      <p:sp>
        <p:nvSpPr>
          <p:cNvPr id="349" name="Text Box 188"/>
          <p:cNvSpPr txBox="1">
            <a:spLocks noChangeArrowheads="1"/>
          </p:cNvSpPr>
          <p:nvPr/>
        </p:nvSpPr>
        <p:spPr bwMode="auto">
          <a:xfrm>
            <a:off x="3638625" y="2262014"/>
            <a:ext cx="483791" cy="369332"/>
          </a:xfrm>
          <a:prstGeom prst="rect">
            <a:avLst/>
          </a:prstGeom>
          <a:noFill/>
          <a:ln w="9525">
            <a:noFill/>
            <a:miter lim="800000"/>
            <a:headEnd/>
            <a:tailEnd/>
          </a:ln>
          <a:effectLst/>
        </p:spPr>
        <p:txBody>
          <a:bodyPr wrap="square">
            <a:spAutoFit/>
          </a:bodyPr>
          <a:lstStyle/>
          <a:p>
            <a:pPr algn="ctr">
              <a:spcBef>
                <a:spcPct val="50000"/>
              </a:spcBef>
            </a:pPr>
            <a:r>
              <a:rPr lang="fr-FR" b="1" dirty="0"/>
              <a:t>S1</a:t>
            </a:r>
          </a:p>
        </p:txBody>
      </p:sp>
      <p:sp>
        <p:nvSpPr>
          <p:cNvPr id="350" name="Text Box 188"/>
          <p:cNvSpPr txBox="1">
            <a:spLocks noChangeArrowheads="1"/>
          </p:cNvSpPr>
          <p:nvPr/>
        </p:nvSpPr>
        <p:spPr bwMode="auto">
          <a:xfrm>
            <a:off x="5150793" y="2276872"/>
            <a:ext cx="483791" cy="369332"/>
          </a:xfrm>
          <a:prstGeom prst="rect">
            <a:avLst/>
          </a:prstGeom>
          <a:noFill/>
          <a:ln w="9525">
            <a:noFill/>
            <a:miter lim="800000"/>
            <a:headEnd/>
            <a:tailEnd/>
          </a:ln>
          <a:effectLst/>
        </p:spPr>
        <p:txBody>
          <a:bodyPr wrap="square">
            <a:spAutoFit/>
          </a:bodyPr>
          <a:lstStyle/>
          <a:p>
            <a:pPr algn="ctr">
              <a:spcBef>
                <a:spcPct val="50000"/>
              </a:spcBef>
            </a:pPr>
            <a:r>
              <a:rPr lang="fr-FR" b="1" dirty="0"/>
              <a:t>N2</a:t>
            </a:r>
          </a:p>
        </p:txBody>
      </p:sp>
      <p:sp>
        <p:nvSpPr>
          <p:cNvPr id="351" name="Text Box 188"/>
          <p:cNvSpPr txBox="1">
            <a:spLocks noChangeArrowheads="1"/>
          </p:cNvSpPr>
          <p:nvPr/>
        </p:nvSpPr>
        <p:spPr bwMode="auto">
          <a:xfrm>
            <a:off x="6682011" y="2276872"/>
            <a:ext cx="483791" cy="369332"/>
          </a:xfrm>
          <a:prstGeom prst="rect">
            <a:avLst/>
          </a:prstGeom>
          <a:noFill/>
          <a:ln w="9525">
            <a:noFill/>
            <a:miter lim="800000"/>
            <a:headEnd/>
            <a:tailEnd/>
          </a:ln>
          <a:effectLst/>
        </p:spPr>
        <p:txBody>
          <a:bodyPr wrap="square">
            <a:spAutoFit/>
          </a:bodyPr>
          <a:lstStyle/>
          <a:p>
            <a:pPr algn="ctr">
              <a:spcBef>
                <a:spcPct val="50000"/>
              </a:spcBef>
            </a:pPr>
            <a:r>
              <a:rPr lang="fr-FR" b="1" dirty="0"/>
              <a:t>S2</a:t>
            </a:r>
          </a:p>
        </p:txBody>
      </p:sp>
      <p:sp>
        <p:nvSpPr>
          <p:cNvPr id="353" name="Line 202"/>
          <p:cNvSpPr>
            <a:spLocks noChangeShapeType="1"/>
          </p:cNvSpPr>
          <p:nvPr/>
        </p:nvSpPr>
        <p:spPr bwMode="auto">
          <a:xfrm flipH="1">
            <a:off x="5787181" y="5213821"/>
            <a:ext cx="0" cy="360000"/>
          </a:xfrm>
          <a:prstGeom prst="line">
            <a:avLst/>
          </a:prstGeom>
          <a:noFill/>
          <a:ln w="28575">
            <a:solidFill>
              <a:srgbClr val="0000FF"/>
            </a:solidFill>
            <a:round/>
            <a:headEnd/>
            <a:tailEnd/>
          </a:ln>
          <a:effectLst/>
        </p:spPr>
        <p:txBody>
          <a:bodyPr/>
          <a:lstStyle/>
          <a:p>
            <a:endParaRPr lang="fr-FR" dirty="0"/>
          </a:p>
        </p:txBody>
      </p:sp>
      <p:sp>
        <p:nvSpPr>
          <p:cNvPr id="354" name="Line 203"/>
          <p:cNvSpPr>
            <a:spLocks noChangeShapeType="1"/>
          </p:cNvSpPr>
          <p:nvPr/>
        </p:nvSpPr>
        <p:spPr bwMode="auto">
          <a:xfrm flipH="1">
            <a:off x="2755348" y="5564521"/>
            <a:ext cx="3024000" cy="0"/>
          </a:xfrm>
          <a:prstGeom prst="line">
            <a:avLst/>
          </a:prstGeom>
          <a:noFill/>
          <a:ln w="28575">
            <a:solidFill>
              <a:srgbClr val="0000FF"/>
            </a:solidFill>
            <a:round/>
            <a:headEnd/>
            <a:tailEnd/>
          </a:ln>
          <a:effectLst/>
        </p:spPr>
        <p:txBody>
          <a:bodyPr/>
          <a:lstStyle/>
          <a:p>
            <a:endParaRPr lang="fr-FR"/>
          </a:p>
        </p:txBody>
      </p:sp>
      <p:sp>
        <p:nvSpPr>
          <p:cNvPr id="355" name="Oval 207"/>
          <p:cNvSpPr>
            <a:spLocks noChangeArrowheads="1"/>
          </p:cNvSpPr>
          <p:nvPr/>
        </p:nvSpPr>
        <p:spPr bwMode="auto">
          <a:xfrm>
            <a:off x="2642642" y="6329833"/>
            <a:ext cx="215900" cy="215900"/>
          </a:xfrm>
          <a:prstGeom prst="ellipse">
            <a:avLst/>
          </a:prstGeom>
          <a:solidFill>
            <a:srgbClr val="0000FF"/>
          </a:solidFill>
          <a:ln w="28575">
            <a:solidFill>
              <a:srgbClr val="0000FF"/>
            </a:solidFill>
            <a:round/>
            <a:headEnd/>
            <a:tailEnd/>
          </a:ln>
          <a:effectLst/>
        </p:spPr>
        <p:txBody>
          <a:bodyPr wrap="none" anchor="ctr"/>
          <a:lstStyle/>
          <a:p>
            <a:endParaRPr lang="fr-FR" dirty="0"/>
          </a:p>
        </p:txBody>
      </p:sp>
      <p:sp>
        <p:nvSpPr>
          <p:cNvPr id="356" name="Oval 206"/>
          <p:cNvSpPr>
            <a:spLocks noChangeArrowheads="1"/>
          </p:cNvSpPr>
          <p:nvPr/>
        </p:nvSpPr>
        <p:spPr bwMode="auto">
          <a:xfrm>
            <a:off x="2716686" y="5524847"/>
            <a:ext cx="72000" cy="72000"/>
          </a:xfrm>
          <a:prstGeom prst="ellipse">
            <a:avLst/>
          </a:prstGeom>
          <a:solidFill>
            <a:srgbClr val="0000FF"/>
          </a:solidFill>
          <a:ln w="28575">
            <a:solidFill>
              <a:srgbClr val="0000FF"/>
            </a:solidFill>
            <a:round/>
            <a:headEnd/>
            <a:tailEnd/>
          </a:ln>
          <a:effectLst/>
        </p:spPr>
        <p:txBody>
          <a:bodyPr wrap="none" anchor="ctr"/>
          <a:lstStyle/>
          <a:p>
            <a:endParaRPr lang="fr-FR"/>
          </a:p>
        </p:txBody>
      </p:sp>
      <p:sp>
        <p:nvSpPr>
          <p:cNvPr id="138" name="Line 98"/>
          <p:cNvSpPr>
            <a:spLocks noChangeShapeType="1"/>
          </p:cNvSpPr>
          <p:nvPr/>
        </p:nvSpPr>
        <p:spPr bwMode="auto">
          <a:xfrm flipV="1">
            <a:off x="1711539" y="972000"/>
            <a:ext cx="308208" cy="285752"/>
          </a:xfrm>
          <a:prstGeom prst="line">
            <a:avLst/>
          </a:prstGeom>
          <a:noFill/>
          <a:ln w="38100">
            <a:solidFill>
              <a:schemeClr val="tx1">
                <a:lumMod val="95000"/>
                <a:lumOff val="5000"/>
              </a:schemeClr>
            </a:solidFill>
            <a:prstDash val="sysDash"/>
            <a:round/>
            <a:headEnd/>
            <a:tailEnd/>
          </a:ln>
          <a:effectLst/>
        </p:spPr>
        <p:txBody>
          <a:bodyPr/>
          <a:lstStyle/>
          <a:p>
            <a:endParaRPr lang="fr-FR" dirty="0"/>
          </a:p>
        </p:txBody>
      </p:sp>
      <p:sp>
        <p:nvSpPr>
          <p:cNvPr id="140" name="Line 98"/>
          <p:cNvSpPr>
            <a:spLocks noChangeShapeType="1"/>
          </p:cNvSpPr>
          <p:nvPr/>
        </p:nvSpPr>
        <p:spPr bwMode="auto">
          <a:xfrm flipV="1">
            <a:off x="1589785" y="3284984"/>
            <a:ext cx="576000" cy="900000"/>
          </a:xfrm>
          <a:prstGeom prst="line">
            <a:avLst/>
          </a:prstGeom>
          <a:noFill/>
          <a:ln w="38100">
            <a:solidFill>
              <a:schemeClr val="tx1">
                <a:lumMod val="95000"/>
                <a:lumOff val="5000"/>
              </a:schemeClr>
            </a:solidFill>
            <a:round/>
            <a:headEnd/>
            <a:tailEnd/>
          </a:ln>
          <a:effectLst/>
        </p:spPr>
        <p:txBody>
          <a:bodyPr/>
          <a:lstStyle/>
          <a:p>
            <a:endParaRPr lang="fr-FR" dirty="0"/>
          </a:p>
        </p:txBody>
      </p:sp>
      <p:sp>
        <p:nvSpPr>
          <p:cNvPr id="141" name="Line 98"/>
          <p:cNvSpPr>
            <a:spLocks noChangeShapeType="1"/>
          </p:cNvSpPr>
          <p:nvPr/>
        </p:nvSpPr>
        <p:spPr bwMode="auto">
          <a:xfrm flipV="1">
            <a:off x="1587699" y="4177655"/>
            <a:ext cx="0" cy="360000"/>
          </a:xfrm>
          <a:prstGeom prst="line">
            <a:avLst/>
          </a:prstGeom>
          <a:noFill/>
          <a:ln w="38100">
            <a:solidFill>
              <a:schemeClr val="tx1">
                <a:lumMod val="95000"/>
                <a:lumOff val="5000"/>
              </a:schemeClr>
            </a:solidFill>
            <a:round/>
            <a:headEnd/>
            <a:tailEnd/>
          </a:ln>
          <a:effectLst/>
        </p:spPr>
        <p:txBody>
          <a:bodyPr/>
          <a:lstStyle/>
          <a:p>
            <a:endParaRPr lang="fr-FR" dirty="0"/>
          </a:p>
        </p:txBody>
      </p:sp>
      <p:sp>
        <p:nvSpPr>
          <p:cNvPr id="139" name="Text Box 45"/>
          <p:cNvSpPr txBox="1">
            <a:spLocks noChangeArrowheads="1"/>
          </p:cNvSpPr>
          <p:nvPr/>
        </p:nvSpPr>
        <p:spPr bwMode="auto">
          <a:xfrm>
            <a:off x="1587739" y="4509120"/>
            <a:ext cx="360000" cy="307777"/>
          </a:xfrm>
          <a:prstGeom prst="rect">
            <a:avLst/>
          </a:prstGeom>
          <a:solidFill>
            <a:srgbClr val="C00000"/>
          </a:solidFill>
          <a:ln w="9525">
            <a:solidFill>
              <a:schemeClr val="tx1"/>
            </a:solidFill>
            <a:miter lim="800000"/>
            <a:headEnd/>
            <a:tailEnd/>
          </a:ln>
          <a:effectLst/>
        </p:spPr>
        <p:txBody>
          <a:bodyPr lIns="0" rIns="0">
            <a:spAutoFit/>
          </a:bodyPr>
          <a:lstStyle/>
          <a:p>
            <a:pPr algn="ctr">
              <a:spcBef>
                <a:spcPct val="50000"/>
              </a:spcBef>
            </a:pPr>
            <a:r>
              <a:rPr lang="fr-FR" sz="1400" b="1" dirty="0">
                <a:solidFill>
                  <a:schemeClr val="bg1"/>
                </a:solidFill>
                <a:latin typeface="Times" pitchFamily="18" charset="0"/>
              </a:rPr>
              <a:t>VIII</a:t>
            </a:r>
          </a:p>
        </p:txBody>
      </p:sp>
      <p:sp>
        <p:nvSpPr>
          <p:cNvPr id="143" name="Line 98"/>
          <p:cNvSpPr>
            <a:spLocks noChangeShapeType="1"/>
          </p:cNvSpPr>
          <p:nvPr/>
        </p:nvSpPr>
        <p:spPr bwMode="auto">
          <a:xfrm flipV="1">
            <a:off x="1547664" y="764704"/>
            <a:ext cx="0" cy="4392000"/>
          </a:xfrm>
          <a:prstGeom prst="line">
            <a:avLst/>
          </a:prstGeom>
          <a:noFill/>
          <a:ln w="12700">
            <a:solidFill>
              <a:schemeClr val="tx1">
                <a:lumMod val="95000"/>
                <a:lumOff val="5000"/>
              </a:schemeClr>
            </a:solidFill>
            <a:prstDash val="dash"/>
            <a:round/>
            <a:headEnd/>
            <a:tailEnd/>
          </a:ln>
          <a:effectLst/>
        </p:spPr>
        <p:txBody>
          <a:bodyPr/>
          <a:lstStyle/>
          <a:p>
            <a:endParaRPr lang="fr-FR" dirty="0"/>
          </a:p>
        </p:txBody>
      </p:sp>
      <p:sp>
        <p:nvSpPr>
          <p:cNvPr id="145" name="Line 98"/>
          <p:cNvSpPr>
            <a:spLocks noChangeShapeType="1"/>
          </p:cNvSpPr>
          <p:nvPr/>
        </p:nvSpPr>
        <p:spPr bwMode="auto">
          <a:xfrm flipV="1">
            <a:off x="7708200" y="765192"/>
            <a:ext cx="0" cy="5472000"/>
          </a:xfrm>
          <a:prstGeom prst="line">
            <a:avLst/>
          </a:prstGeom>
          <a:noFill/>
          <a:ln w="12700">
            <a:solidFill>
              <a:schemeClr val="tx1">
                <a:lumMod val="95000"/>
                <a:lumOff val="5000"/>
              </a:schemeClr>
            </a:solidFill>
            <a:prstDash val="dash"/>
            <a:round/>
            <a:headEnd/>
            <a:tailEnd/>
          </a:ln>
          <a:effectLst/>
        </p:spPr>
        <p:txBody>
          <a:bodyPr/>
          <a:lstStyle/>
          <a:p>
            <a:endParaRPr lang="fr-FR" dirty="0"/>
          </a:p>
        </p:txBody>
      </p:sp>
      <p:sp>
        <p:nvSpPr>
          <p:cNvPr id="144" name="Text Box 45"/>
          <p:cNvSpPr txBox="1">
            <a:spLocks noChangeArrowheads="1"/>
          </p:cNvSpPr>
          <p:nvPr/>
        </p:nvSpPr>
        <p:spPr bwMode="auto">
          <a:xfrm>
            <a:off x="7348035" y="4509120"/>
            <a:ext cx="360000" cy="307777"/>
          </a:xfrm>
          <a:prstGeom prst="rect">
            <a:avLst/>
          </a:prstGeom>
          <a:solidFill>
            <a:srgbClr val="C00000"/>
          </a:solidFill>
          <a:ln w="9525">
            <a:solidFill>
              <a:schemeClr val="tx1"/>
            </a:solidFill>
            <a:miter lim="800000"/>
            <a:headEnd/>
            <a:tailEnd/>
          </a:ln>
          <a:effectLst/>
        </p:spPr>
        <p:txBody>
          <a:bodyPr lIns="0" rIns="0">
            <a:spAutoFit/>
          </a:bodyPr>
          <a:lstStyle/>
          <a:p>
            <a:pPr algn="ctr">
              <a:spcBef>
                <a:spcPct val="50000"/>
              </a:spcBef>
            </a:pPr>
            <a:r>
              <a:rPr lang="fr-FR" sz="1400" b="1" dirty="0">
                <a:solidFill>
                  <a:schemeClr val="bg1"/>
                </a:solidFill>
                <a:latin typeface="Times" pitchFamily="18" charset="0"/>
              </a:rPr>
              <a:t>VIII</a:t>
            </a:r>
          </a:p>
        </p:txBody>
      </p:sp>
      <p:sp>
        <p:nvSpPr>
          <p:cNvPr id="147" name="Text Box 205"/>
          <p:cNvSpPr txBox="1">
            <a:spLocks noChangeArrowheads="1"/>
          </p:cNvSpPr>
          <p:nvPr/>
        </p:nvSpPr>
        <p:spPr bwMode="auto">
          <a:xfrm>
            <a:off x="3901455" y="5833839"/>
            <a:ext cx="287338" cy="400110"/>
          </a:xfrm>
          <a:prstGeom prst="rect">
            <a:avLst/>
          </a:prstGeom>
          <a:noFill/>
          <a:ln w="28575">
            <a:noFill/>
            <a:miter lim="800000"/>
            <a:headEnd/>
            <a:tailEnd/>
          </a:ln>
          <a:effectLst/>
        </p:spPr>
        <p:txBody>
          <a:bodyPr>
            <a:spAutoFit/>
          </a:bodyPr>
          <a:lstStyle/>
          <a:p>
            <a:pPr>
              <a:spcBef>
                <a:spcPct val="50000"/>
              </a:spcBef>
            </a:pPr>
            <a:r>
              <a:rPr lang="fr-FR" sz="2000" b="1" dirty="0">
                <a:latin typeface="Times New Roman" pitchFamily="18" charset="0"/>
                <a:cs typeface="Times New Roman" pitchFamily="18" charset="0"/>
              </a:rPr>
              <a:t>I</a:t>
            </a:r>
          </a:p>
        </p:txBody>
      </p:sp>
      <p:sp>
        <p:nvSpPr>
          <p:cNvPr id="149" name="Line 60"/>
          <p:cNvSpPr>
            <a:spLocks noChangeShapeType="1"/>
          </p:cNvSpPr>
          <p:nvPr/>
        </p:nvSpPr>
        <p:spPr bwMode="auto">
          <a:xfrm flipV="1">
            <a:off x="2750425" y="5977887"/>
            <a:ext cx="0" cy="288000"/>
          </a:xfrm>
          <a:prstGeom prst="line">
            <a:avLst/>
          </a:prstGeom>
          <a:noFill/>
          <a:ln w="28575">
            <a:solidFill>
              <a:srgbClr val="0000FF"/>
            </a:solidFill>
            <a:round/>
            <a:headEnd type="none" w="med" len="med"/>
            <a:tailEnd type="arrow" w="med" len="med"/>
          </a:ln>
          <a:effectLst/>
        </p:spPr>
        <p:txBody>
          <a:bodyPr/>
          <a:lstStyle/>
          <a:p>
            <a:endParaRPr lang="fr-FR"/>
          </a:p>
        </p:txBody>
      </p:sp>
      <p:sp>
        <p:nvSpPr>
          <p:cNvPr id="150" name="Text Box 205"/>
          <p:cNvSpPr txBox="1">
            <a:spLocks noChangeArrowheads="1"/>
          </p:cNvSpPr>
          <p:nvPr/>
        </p:nvSpPr>
        <p:spPr bwMode="auto">
          <a:xfrm>
            <a:off x="2389287" y="5865777"/>
            <a:ext cx="287338" cy="400110"/>
          </a:xfrm>
          <a:prstGeom prst="rect">
            <a:avLst/>
          </a:prstGeom>
          <a:noFill/>
          <a:ln w="28575">
            <a:noFill/>
            <a:miter lim="800000"/>
            <a:headEnd/>
            <a:tailEnd/>
          </a:ln>
          <a:effectLst/>
        </p:spPr>
        <p:txBody>
          <a:bodyPr>
            <a:spAutoFit/>
          </a:bodyPr>
          <a:lstStyle/>
          <a:p>
            <a:pPr>
              <a:spcBef>
                <a:spcPct val="50000"/>
              </a:spcBef>
            </a:pPr>
            <a:r>
              <a:rPr lang="fr-FR" sz="2000" b="1" dirty="0">
                <a:latin typeface="Times New Roman" pitchFamily="18" charset="0"/>
                <a:cs typeface="Times New Roman" pitchFamily="18" charset="0"/>
              </a:rPr>
              <a:t>I</a:t>
            </a:r>
          </a:p>
        </p:txBody>
      </p:sp>
      <p:sp>
        <p:nvSpPr>
          <p:cNvPr id="151" name="Line 60"/>
          <p:cNvSpPr>
            <a:spLocks noChangeShapeType="1"/>
          </p:cNvSpPr>
          <p:nvPr/>
        </p:nvSpPr>
        <p:spPr bwMode="auto">
          <a:xfrm>
            <a:off x="7321575" y="5401791"/>
            <a:ext cx="0" cy="288000"/>
          </a:xfrm>
          <a:prstGeom prst="line">
            <a:avLst/>
          </a:prstGeom>
          <a:noFill/>
          <a:ln w="28575">
            <a:solidFill>
              <a:srgbClr val="C00000"/>
            </a:solidFill>
            <a:round/>
            <a:headEnd type="none" w="med" len="med"/>
            <a:tailEnd type="arrow" w="med" len="med"/>
          </a:ln>
          <a:effectLst/>
        </p:spPr>
        <p:txBody>
          <a:bodyPr/>
          <a:lstStyle/>
          <a:p>
            <a:endParaRPr lang="fr-FR"/>
          </a:p>
        </p:txBody>
      </p:sp>
      <p:sp>
        <p:nvSpPr>
          <p:cNvPr id="152" name="Text Box 205"/>
          <p:cNvSpPr txBox="1">
            <a:spLocks noChangeArrowheads="1"/>
          </p:cNvSpPr>
          <p:nvPr/>
        </p:nvSpPr>
        <p:spPr bwMode="auto">
          <a:xfrm>
            <a:off x="6842348" y="5339308"/>
            <a:ext cx="648072" cy="369332"/>
          </a:xfrm>
          <a:prstGeom prst="rect">
            <a:avLst/>
          </a:prstGeom>
          <a:noFill/>
          <a:ln w="28575">
            <a:noFill/>
            <a:miter lim="800000"/>
            <a:headEnd/>
            <a:tailEnd/>
          </a:ln>
          <a:effectLst/>
        </p:spPr>
        <p:txBody>
          <a:bodyPr wrap="square">
            <a:spAutoFit/>
          </a:bodyPr>
          <a:lstStyle/>
          <a:p>
            <a:pPr>
              <a:spcBef>
                <a:spcPct val="50000"/>
              </a:spcBef>
            </a:pPr>
            <a:r>
              <a:rPr lang="fr-FR" b="1" dirty="0">
                <a:latin typeface="Times New Roman" pitchFamily="18" charset="0"/>
                <a:cs typeface="Times New Roman" pitchFamily="18" charset="0"/>
              </a:rPr>
              <a:t>I/2</a:t>
            </a:r>
          </a:p>
        </p:txBody>
      </p:sp>
      <p:sp>
        <p:nvSpPr>
          <p:cNvPr id="153" name="Line 60"/>
          <p:cNvSpPr>
            <a:spLocks noChangeShapeType="1"/>
          </p:cNvSpPr>
          <p:nvPr/>
        </p:nvSpPr>
        <p:spPr bwMode="auto">
          <a:xfrm>
            <a:off x="4279575" y="5257775"/>
            <a:ext cx="0" cy="216000"/>
          </a:xfrm>
          <a:prstGeom prst="line">
            <a:avLst/>
          </a:prstGeom>
          <a:noFill/>
          <a:ln w="28575">
            <a:solidFill>
              <a:srgbClr val="C00000"/>
            </a:solidFill>
            <a:round/>
            <a:headEnd type="none" w="med" len="med"/>
            <a:tailEnd type="arrow" w="med" len="med"/>
          </a:ln>
          <a:effectLst/>
        </p:spPr>
        <p:txBody>
          <a:bodyPr/>
          <a:lstStyle/>
          <a:p>
            <a:endParaRPr lang="fr-FR"/>
          </a:p>
        </p:txBody>
      </p:sp>
      <p:sp>
        <p:nvSpPr>
          <p:cNvPr id="157" name="Line 60"/>
          <p:cNvSpPr>
            <a:spLocks noChangeShapeType="1"/>
          </p:cNvSpPr>
          <p:nvPr/>
        </p:nvSpPr>
        <p:spPr bwMode="auto">
          <a:xfrm flipV="1">
            <a:off x="5780775" y="5329807"/>
            <a:ext cx="0" cy="216000"/>
          </a:xfrm>
          <a:prstGeom prst="line">
            <a:avLst/>
          </a:prstGeom>
          <a:noFill/>
          <a:ln w="28575">
            <a:solidFill>
              <a:srgbClr val="0000FF"/>
            </a:solidFill>
            <a:round/>
            <a:headEnd type="none" w="med" len="med"/>
            <a:tailEnd type="arrow" w="med" len="med"/>
          </a:ln>
          <a:effectLst/>
        </p:spPr>
        <p:txBody>
          <a:bodyPr/>
          <a:lstStyle/>
          <a:p>
            <a:endParaRPr lang="fr-FR"/>
          </a:p>
        </p:txBody>
      </p:sp>
      <p:sp>
        <p:nvSpPr>
          <p:cNvPr id="166" name="Line 60"/>
          <p:cNvSpPr>
            <a:spLocks noChangeShapeType="1"/>
          </p:cNvSpPr>
          <p:nvPr/>
        </p:nvSpPr>
        <p:spPr bwMode="auto">
          <a:xfrm flipV="1">
            <a:off x="2750425" y="5257775"/>
            <a:ext cx="0" cy="216000"/>
          </a:xfrm>
          <a:prstGeom prst="line">
            <a:avLst/>
          </a:prstGeom>
          <a:noFill/>
          <a:ln w="28575">
            <a:solidFill>
              <a:srgbClr val="0000FF"/>
            </a:solidFill>
            <a:round/>
            <a:headEnd type="none" w="med" len="med"/>
            <a:tailEnd type="arrow" w="med" len="med"/>
          </a:ln>
          <a:effectLst/>
        </p:spPr>
        <p:txBody>
          <a:bodyPr/>
          <a:lstStyle/>
          <a:p>
            <a:endParaRPr lang="fr-FR"/>
          </a:p>
        </p:txBody>
      </p:sp>
      <p:sp>
        <p:nvSpPr>
          <p:cNvPr id="132" name="Text Box 2"/>
          <p:cNvSpPr txBox="1">
            <a:spLocks noChangeArrowheads="1"/>
          </p:cNvSpPr>
          <p:nvPr/>
        </p:nvSpPr>
        <p:spPr bwMode="auto">
          <a:xfrm>
            <a:off x="6588224" y="6309320"/>
            <a:ext cx="2051720" cy="338554"/>
          </a:xfrm>
          <a:prstGeom prst="rect">
            <a:avLst/>
          </a:prstGeom>
          <a:noFill/>
          <a:ln w="9525">
            <a:noFill/>
            <a:miter lim="800000"/>
            <a:headEnd/>
            <a:tailEnd/>
          </a:ln>
          <a:effectLst/>
        </p:spPr>
        <p:txBody>
          <a:bodyPr wrap="square">
            <a:spAutoFit/>
          </a:bodyPr>
          <a:lstStyle/>
          <a:p>
            <a:pPr algn="ctr">
              <a:spcBef>
                <a:spcPct val="50000"/>
              </a:spcBef>
            </a:pPr>
            <a:r>
              <a:rPr lang="fr-FR" sz="1600" dirty="0">
                <a:latin typeface="Times" pitchFamily="18" charset="0"/>
              </a:rPr>
              <a:t>Ligne de coupure</a:t>
            </a:r>
            <a:endParaRPr lang="fr-FR" sz="1600" b="1" dirty="0">
              <a:latin typeface="Times" pitchFamily="18" charset="0"/>
            </a:endParaRPr>
          </a:p>
        </p:txBody>
      </p:sp>
      <p:sp>
        <p:nvSpPr>
          <p:cNvPr id="133" name="Text Box 191"/>
          <p:cNvSpPr txBox="1">
            <a:spLocks noChangeArrowheads="1"/>
          </p:cNvSpPr>
          <p:nvPr/>
        </p:nvSpPr>
        <p:spPr bwMode="auto">
          <a:xfrm>
            <a:off x="7708379" y="4109010"/>
            <a:ext cx="392013" cy="400110"/>
          </a:xfrm>
          <a:prstGeom prst="rect">
            <a:avLst/>
          </a:prstGeom>
          <a:noFill/>
          <a:ln w="9525">
            <a:noFill/>
            <a:miter lim="800000"/>
            <a:headEnd/>
            <a:tailEnd/>
          </a:ln>
          <a:effectLst/>
        </p:spPr>
        <p:txBody>
          <a:bodyPr wrap="square">
            <a:spAutoFit/>
          </a:bodyPr>
          <a:lstStyle/>
          <a:p>
            <a:pPr algn="ctr">
              <a:spcBef>
                <a:spcPct val="50000"/>
              </a:spcBef>
            </a:pPr>
            <a:r>
              <a:rPr lang="fr-FR" sz="2000" dirty="0"/>
              <a:t>b</a:t>
            </a:r>
          </a:p>
        </p:txBody>
      </p:sp>
      <p:sp>
        <p:nvSpPr>
          <p:cNvPr id="134" name="Text Box 191"/>
          <p:cNvSpPr txBox="1">
            <a:spLocks noChangeArrowheads="1"/>
          </p:cNvSpPr>
          <p:nvPr/>
        </p:nvSpPr>
        <p:spPr bwMode="auto">
          <a:xfrm>
            <a:off x="1227659" y="4077072"/>
            <a:ext cx="392013" cy="400110"/>
          </a:xfrm>
          <a:prstGeom prst="rect">
            <a:avLst/>
          </a:prstGeom>
          <a:noFill/>
          <a:ln w="9525">
            <a:noFill/>
            <a:miter lim="800000"/>
            <a:headEnd/>
            <a:tailEnd/>
          </a:ln>
          <a:effectLst/>
        </p:spPr>
        <p:txBody>
          <a:bodyPr wrap="square">
            <a:spAutoFit/>
          </a:bodyPr>
          <a:lstStyle/>
          <a:p>
            <a:pPr algn="ctr">
              <a:spcBef>
                <a:spcPct val="50000"/>
              </a:spcBef>
            </a:pPr>
            <a:r>
              <a:rPr lang="fr-FR" sz="2000" dirty="0"/>
              <a:t>b</a:t>
            </a:r>
          </a:p>
        </p:txBody>
      </p:sp>
      <p:sp>
        <p:nvSpPr>
          <p:cNvPr id="135" name="Rectangle 134"/>
          <p:cNvSpPr/>
          <p:nvPr/>
        </p:nvSpPr>
        <p:spPr>
          <a:xfrm>
            <a:off x="0" y="0"/>
            <a:ext cx="5219576" cy="400110"/>
          </a:xfrm>
          <a:prstGeom prst="rect">
            <a:avLst/>
          </a:prstGeom>
          <a:solidFill>
            <a:srgbClr val="FFC000">
              <a:alpha val="25000"/>
            </a:srgbClr>
          </a:solidFill>
        </p:spPr>
        <p:txBody>
          <a:bodyPr wrap="square">
            <a:spAutoFit/>
          </a:bodyPr>
          <a:lstStyle/>
          <a:p>
            <a:pPr>
              <a:spcBef>
                <a:spcPct val="50000"/>
              </a:spcBef>
            </a:pPr>
            <a:r>
              <a:rPr lang="fr-FR" sz="2000" b="1" dirty="0">
                <a:latin typeface="Times" pitchFamily="18" charset="0"/>
              </a:rPr>
              <a:t>Enroulement type imbriqué (</a:t>
            </a:r>
            <a:r>
              <a:rPr lang="fr-FR" sz="2000" dirty="0">
                <a:latin typeface="Times" pitchFamily="18" charset="0"/>
              </a:rPr>
              <a:t>Vue développée</a:t>
            </a:r>
            <a:r>
              <a:rPr lang="fr-FR" sz="2000" b="1" dirty="0">
                <a:latin typeface="Times" pitchFamily="18" charset="0"/>
              </a:rPr>
              <a:t>)</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ChangeArrowheads="1"/>
          </p:cNvSpPr>
          <p:nvPr/>
        </p:nvSpPr>
        <p:spPr bwMode="auto">
          <a:xfrm>
            <a:off x="0" y="116632"/>
            <a:ext cx="8964487"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49263"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2)</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Pour que l'intensité au démarrage soit de 160 A, on insère un rhéostat de démarrage </a:t>
            </a:r>
            <a:r>
              <a:rPr kumimoji="0" lang="fr-FR" b="0" i="0" u="none" strike="noStrike" cap="none" normalizeH="0" dirty="0">
                <a:ln>
                  <a:noFill/>
                </a:ln>
                <a:solidFill>
                  <a:srgbClr val="000000"/>
                </a:solidFill>
                <a:effectLst/>
                <a:latin typeface="Times New Roman" pitchFamily="18" charset="0"/>
                <a:ea typeface="Times New Roman" pitchFamily="18" charset="0"/>
                <a:cs typeface="Times New Roman" pitchFamily="18" charset="0"/>
              </a:rPr>
              <a:t> </a:t>
            </a:r>
          </a:p>
          <a:p>
            <a:pPr marL="0" marR="0" lvl="0" indent="449263" algn="l" defTabSz="914400" rtl="0" eaLnBrk="1" fontAlgn="base" latinLnBrk="0" hangingPunct="1">
              <a:lnSpc>
                <a:spcPct val="100000"/>
              </a:lnSpc>
              <a:spcBef>
                <a:spcPct val="0"/>
              </a:spcBef>
              <a:spcAft>
                <a:spcPct val="0"/>
              </a:spcAft>
              <a:buClrTx/>
              <a:buSzTx/>
              <a:buFontTx/>
              <a:buNone/>
              <a:tabLst/>
            </a:pPr>
            <a:r>
              <a:rPr lang="fr-FR" dirty="0">
                <a:solidFill>
                  <a:srgbClr val="000000"/>
                </a:solidFill>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Rh</a:t>
            </a:r>
            <a:r>
              <a:rPr kumimoji="0" lang="fr-FR" b="1" i="0" u="none" strike="noStrike" cap="none" normalizeH="0" baseline="-30000" dirty="0">
                <a:ln>
                  <a:noFill/>
                </a:ln>
                <a:solidFill>
                  <a:srgbClr val="000000"/>
                </a:solidFill>
                <a:effectLst/>
                <a:latin typeface="Times New Roman" pitchFamily="18" charset="0"/>
                <a:ea typeface="Times New Roman" pitchFamily="18" charset="0"/>
                <a:cs typeface="Times New Roman" pitchFamily="18" charset="0"/>
              </a:rPr>
              <a:t>d</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en série avec l’induit de la machine.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lvl="0" indent="449263" eaLnBrk="0" hangingPunct="0"/>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2.1)</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Si on démarre le moteur </a:t>
            </a:r>
            <a:r>
              <a:rPr lang="fr-FR" dirty="0">
                <a:solidFill>
                  <a:srgbClr val="000000"/>
                </a:solidFill>
                <a:latin typeface="Times New Roman" pitchFamily="18" charset="0"/>
                <a:ea typeface="Times New Roman" pitchFamily="18" charset="0"/>
                <a:cs typeface="Times New Roman" pitchFamily="18" charset="0"/>
              </a:rPr>
              <a:t>sans rhéostat  Rh</a:t>
            </a:r>
            <a:r>
              <a:rPr lang="fr-FR" baseline="-25000" dirty="0">
                <a:solidFill>
                  <a:srgbClr val="000000"/>
                </a:solidFill>
                <a:latin typeface="Times New Roman" pitchFamily="18" charset="0"/>
                <a:ea typeface="Times New Roman" pitchFamily="18" charset="0"/>
                <a:cs typeface="Times New Roman" pitchFamily="18" charset="0"/>
              </a:rPr>
              <a:t>d</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le courant de démarrage sera:</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p:txBody>
      </p:sp>
      <p:graphicFrame>
        <p:nvGraphicFramePr>
          <p:cNvPr id="561153" name="Object 1"/>
          <p:cNvGraphicFramePr>
            <a:graphicFrameLocks noChangeAspect="1"/>
          </p:cNvGraphicFramePr>
          <p:nvPr/>
        </p:nvGraphicFramePr>
        <p:xfrm>
          <a:off x="1888065" y="1124744"/>
          <a:ext cx="3043975" cy="720080"/>
        </p:xfrm>
        <a:graphic>
          <a:graphicData uri="http://schemas.openxmlformats.org/presentationml/2006/ole">
            <mc:AlternateContent xmlns:mc="http://schemas.openxmlformats.org/markup-compatibility/2006">
              <mc:Choice xmlns:v="urn:schemas-microsoft-com:vml" Requires="v">
                <p:oleObj spid="_x0000_s640082" name="Equation" r:id="rId3" imgW="1778000" imgH="419100" progId="Equation.DSMT4">
                  <p:embed/>
                </p:oleObj>
              </mc:Choice>
              <mc:Fallback>
                <p:oleObj name="Equation" r:id="rId3" imgW="1778000" imgH="419100" progId="Equation.DSMT4">
                  <p:embed/>
                  <p:pic>
                    <p:nvPicPr>
                      <p:cNvPr id="0" name="Picture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8065" y="1124744"/>
                        <a:ext cx="3043975"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1155" name="Rectangle 3"/>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561158" name="Object 6"/>
          <p:cNvGraphicFramePr>
            <a:graphicFrameLocks noChangeAspect="1"/>
          </p:cNvGraphicFramePr>
          <p:nvPr/>
        </p:nvGraphicFramePr>
        <p:xfrm>
          <a:off x="1835696" y="2564904"/>
          <a:ext cx="4020992" cy="648072"/>
        </p:xfrm>
        <a:graphic>
          <a:graphicData uri="http://schemas.openxmlformats.org/presentationml/2006/ole">
            <mc:AlternateContent xmlns:mc="http://schemas.openxmlformats.org/markup-compatibility/2006">
              <mc:Choice xmlns:v="urn:schemas-microsoft-com:vml" Requires="v">
                <p:oleObj spid="_x0000_s640083" name="Equation" r:id="rId5" imgW="2603500" imgH="419100" progId="Equation.DSMT4">
                  <p:embed/>
                </p:oleObj>
              </mc:Choice>
              <mc:Fallback>
                <p:oleObj name="Equation" r:id="rId5" imgW="2603500" imgH="419100" progId="Equation.DSMT4">
                  <p:embed/>
                  <p:pic>
                    <p:nvPicPr>
                      <p:cNvPr id="0" name="Picture 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696" y="2564904"/>
                        <a:ext cx="4020992"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1157" name="Object 5"/>
          <p:cNvGraphicFramePr>
            <a:graphicFrameLocks noChangeAspect="1"/>
          </p:cNvGraphicFramePr>
          <p:nvPr/>
        </p:nvGraphicFramePr>
        <p:xfrm>
          <a:off x="1901825" y="3908425"/>
          <a:ext cx="4591050" cy="720725"/>
        </p:xfrm>
        <a:graphic>
          <a:graphicData uri="http://schemas.openxmlformats.org/presentationml/2006/ole">
            <mc:AlternateContent xmlns:mc="http://schemas.openxmlformats.org/markup-compatibility/2006">
              <mc:Choice xmlns:v="urn:schemas-microsoft-com:vml" Requires="v">
                <p:oleObj spid="_x0000_s640084" name="Equation" r:id="rId7" imgW="2451100" imgH="381000" progId="Equation.DSMT4">
                  <p:embed/>
                </p:oleObj>
              </mc:Choice>
              <mc:Fallback>
                <p:oleObj name="Equation" r:id="rId7" imgW="2451100" imgH="381000" progId="Equation.DSMT4">
                  <p:embed/>
                  <p:pic>
                    <p:nvPicPr>
                      <p:cNvPr id="0" name="Picture 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1825" y="3908425"/>
                        <a:ext cx="459105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1156" name="Object 4"/>
          <p:cNvGraphicFramePr>
            <a:graphicFrameLocks noChangeAspect="1"/>
          </p:cNvGraphicFramePr>
          <p:nvPr/>
        </p:nvGraphicFramePr>
        <p:xfrm>
          <a:off x="971600" y="5373216"/>
          <a:ext cx="6083300" cy="1289050"/>
        </p:xfrm>
        <a:graphic>
          <a:graphicData uri="http://schemas.openxmlformats.org/presentationml/2006/ole">
            <mc:AlternateContent xmlns:mc="http://schemas.openxmlformats.org/markup-compatibility/2006">
              <mc:Choice xmlns:v="urn:schemas-microsoft-com:vml" Requires="v">
                <p:oleObj spid="_x0000_s640085" name="Equation" r:id="rId9" imgW="3327400" imgH="711200" progId="Equation.DSMT4">
                  <p:embed/>
                </p:oleObj>
              </mc:Choice>
              <mc:Fallback>
                <p:oleObj name="Equation" r:id="rId9" imgW="3327400" imgH="711200" progId="Equation.DSMT4">
                  <p:embed/>
                  <p:pic>
                    <p:nvPicPr>
                      <p:cNvPr id="0" name="Picture 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600" y="5373216"/>
                        <a:ext cx="6083300" cy="1289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1159" name="Rectangle 7"/>
          <p:cNvSpPr>
            <a:spLocks noChangeArrowheads="1"/>
          </p:cNvSpPr>
          <p:nvPr/>
        </p:nvSpPr>
        <p:spPr bwMode="auto">
          <a:xfrm>
            <a:off x="35496" y="1979548"/>
            <a:ext cx="4338367"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49263"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2.2)</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la valeur du rhéostat à insérer est: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61160" name="Rectangle 8"/>
          <p:cNvSpPr>
            <a:spLocks noChangeArrowheads="1"/>
          </p:cNvSpPr>
          <p:nvPr/>
        </p:nvSpPr>
        <p:spPr bwMode="auto">
          <a:xfrm>
            <a:off x="35496" y="3347700"/>
            <a:ext cx="4176464"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49263"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2.3)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le couple de démarrage est: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61161" name="Rectangle 9"/>
          <p:cNvSpPr>
            <a:spLocks noChangeArrowheads="1"/>
          </p:cNvSpPr>
          <p:nvPr/>
        </p:nvSpPr>
        <p:spPr bwMode="auto">
          <a:xfrm>
            <a:off x="-36512" y="4654877"/>
            <a:ext cx="6696744"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49263"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3)</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En fonctionnement, on mesure un courant d’induit de I=40 A.</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3.1)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la vitesse de rotation est: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61162" name="Rectangle 10"/>
          <p:cNvSpPr>
            <a:spLocks noChangeArrowheads="1"/>
          </p:cNvSpPr>
          <p:nvPr/>
        </p:nvSpPr>
        <p:spPr bwMode="auto">
          <a:xfrm>
            <a:off x="0" y="1562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52308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1154"/>
                                        </p:tgtEl>
                                        <p:attrNameLst>
                                          <p:attrName>style.visibility</p:attrName>
                                        </p:attrNameLst>
                                      </p:cBhvr>
                                      <p:to>
                                        <p:strVal val="visible"/>
                                      </p:to>
                                    </p:set>
                                    <p:anim calcmode="lin" valueType="num">
                                      <p:cBhvr additive="base">
                                        <p:cTn id="7" dur="500" fill="hold"/>
                                        <p:tgtEl>
                                          <p:spTgt spid="561154"/>
                                        </p:tgtEl>
                                        <p:attrNameLst>
                                          <p:attrName>ppt_x</p:attrName>
                                        </p:attrNameLst>
                                      </p:cBhvr>
                                      <p:tavLst>
                                        <p:tav tm="0">
                                          <p:val>
                                            <p:strVal val="0-#ppt_w/2"/>
                                          </p:val>
                                        </p:tav>
                                        <p:tav tm="100000">
                                          <p:val>
                                            <p:strVal val="#ppt_x"/>
                                          </p:val>
                                        </p:tav>
                                      </p:tavLst>
                                    </p:anim>
                                    <p:anim calcmode="lin" valueType="num">
                                      <p:cBhvr additive="base">
                                        <p:cTn id="8" dur="500" fill="hold"/>
                                        <p:tgtEl>
                                          <p:spTgt spid="5611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61153"/>
                                        </p:tgtEl>
                                        <p:attrNameLst>
                                          <p:attrName>style.visibility</p:attrName>
                                        </p:attrNameLst>
                                      </p:cBhvr>
                                      <p:to>
                                        <p:strVal val="visible"/>
                                      </p:to>
                                    </p:set>
                                    <p:animEffect transition="in" filter="blinds(horizontal)">
                                      <p:cBhvr>
                                        <p:cTn id="13" dur="500"/>
                                        <p:tgtEl>
                                          <p:spTgt spid="56115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61159"/>
                                        </p:tgtEl>
                                        <p:attrNameLst>
                                          <p:attrName>style.visibility</p:attrName>
                                        </p:attrNameLst>
                                      </p:cBhvr>
                                      <p:to>
                                        <p:strVal val="visible"/>
                                      </p:to>
                                    </p:set>
                                    <p:anim calcmode="lin" valueType="num">
                                      <p:cBhvr additive="base">
                                        <p:cTn id="18" dur="500" fill="hold"/>
                                        <p:tgtEl>
                                          <p:spTgt spid="561159"/>
                                        </p:tgtEl>
                                        <p:attrNameLst>
                                          <p:attrName>ppt_x</p:attrName>
                                        </p:attrNameLst>
                                      </p:cBhvr>
                                      <p:tavLst>
                                        <p:tav tm="0">
                                          <p:val>
                                            <p:strVal val="0-#ppt_w/2"/>
                                          </p:val>
                                        </p:tav>
                                        <p:tav tm="100000">
                                          <p:val>
                                            <p:strVal val="#ppt_x"/>
                                          </p:val>
                                        </p:tav>
                                      </p:tavLst>
                                    </p:anim>
                                    <p:anim calcmode="lin" valueType="num">
                                      <p:cBhvr additive="base">
                                        <p:cTn id="19" dur="500" fill="hold"/>
                                        <p:tgtEl>
                                          <p:spTgt spid="56115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561158"/>
                                        </p:tgtEl>
                                        <p:attrNameLst>
                                          <p:attrName>style.visibility</p:attrName>
                                        </p:attrNameLst>
                                      </p:cBhvr>
                                      <p:to>
                                        <p:strVal val="visible"/>
                                      </p:to>
                                    </p:set>
                                    <p:animEffect transition="in" filter="blinds(horizontal)">
                                      <p:cBhvr>
                                        <p:cTn id="24" dur="500"/>
                                        <p:tgtEl>
                                          <p:spTgt spid="56115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561160"/>
                                        </p:tgtEl>
                                        <p:attrNameLst>
                                          <p:attrName>style.visibility</p:attrName>
                                        </p:attrNameLst>
                                      </p:cBhvr>
                                      <p:to>
                                        <p:strVal val="visible"/>
                                      </p:to>
                                    </p:set>
                                    <p:anim calcmode="lin" valueType="num">
                                      <p:cBhvr additive="base">
                                        <p:cTn id="29" dur="500" fill="hold"/>
                                        <p:tgtEl>
                                          <p:spTgt spid="561160"/>
                                        </p:tgtEl>
                                        <p:attrNameLst>
                                          <p:attrName>ppt_x</p:attrName>
                                        </p:attrNameLst>
                                      </p:cBhvr>
                                      <p:tavLst>
                                        <p:tav tm="0">
                                          <p:val>
                                            <p:strVal val="0-#ppt_w/2"/>
                                          </p:val>
                                        </p:tav>
                                        <p:tav tm="100000">
                                          <p:val>
                                            <p:strVal val="#ppt_x"/>
                                          </p:val>
                                        </p:tav>
                                      </p:tavLst>
                                    </p:anim>
                                    <p:anim calcmode="lin" valueType="num">
                                      <p:cBhvr additive="base">
                                        <p:cTn id="30" dur="500" fill="hold"/>
                                        <p:tgtEl>
                                          <p:spTgt spid="56116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561157"/>
                                        </p:tgtEl>
                                        <p:attrNameLst>
                                          <p:attrName>style.visibility</p:attrName>
                                        </p:attrNameLst>
                                      </p:cBhvr>
                                      <p:to>
                                        <p:strVal val="visible"/>
                                      </p:to>
                                    </p:set>
                                    <p:animEffect transition="in" filter="box(in)">
                                      <p:cBhvr>
                                        <p:cTn id="35" dur="500"/>
                                        <p:tgtEl>
                                          <p:spTgt spid="561157"/>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561161"/>
                                        </p:tgtEl>
                                        <p:attrNameLst>
                                          <p:attrName>style.visibility</p:attrName>
                                        </p:attrNameLst>
                                      </p:cBhvr>
                                      <p:to>
                                        <p:strVal val="visible"/>
                                      </p:to>
                                    </p:set>
                                    <p:anim calcmode="lin" valueType="num">
                                      <p:cBhvr additive="base">
                                        <p:cTn id="40" dur="500" fill="hold"/>
                                        <p:tgtEl>
                                          <p:spTgt spid="561161"/>
                                        </p:tgtEl>
                                        <p:attrNameLst>
                                          <p:attrName>ppt_x</p:attrName>
                                        </p:attrNameLst>
                                      </p:cBhvr>
                                      <p:tavLst>
                                        <p:tav tm="0">
                                          <p:val>
                                            <p:strVal val="0-#ppt_w/2"/>
                                          </p:val>
                                        </p:tav>
                                        <p:tav tm="100000">
                                          <p:val>
                                            <p:strVal val="#ppt_x"/>
                                          </p:val>
                                        </p:tav>
                                      </p:tavLst>
                                    </p:anim>
                                    <p:anim calcmode="lin" valueType="num">
                                      <p:cBhvr additive="base">
                                        <p:cTn id="41" dur="500" fill="hold"/>
                                        <p:tgtEl>
                                          <p:spTgt spid="561161"/>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561156"/>
                                        </p:tgtEl>
                                        <p:attrNameLst>
                                          <p:attrName>style.visibility</p:attrName>
                                        </p:attrNameLst>
                                      </p:cBhvr>
                                      <p:to>
                                        <p:strVal val="visible"/>
                                      </p:to>
                                    </p:set>
                                    <p:animEffect transition="in" filter="blinds(horizontal)">
                                      <p:cBhvr>
                                        <p:cTn id="46" dur="500"/>
                                        <p:tgtEl>
                                          <p:spTgt spid="561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4" grpId="0"/>
      <p:bldP spid="561159" grpId="0"/>
      <p:bldP spid="561160" grpId="0"/>
      <p:bldP spid="561161"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260648"/>
            <a:ext cx="7848872" cy="369332"/>
          </a:xfrm>
          <a:prstGeom prst="rect">
            <a:avLst/>
          </a:prstGeom>
        </p:spPr>
        <p:txBody>
          <a:bodyPr wrap="square">
            <a:spAutoFit/>
          </a:bodyPr>
          <a:lstStyle/>
          <a:p>
            <a:pPr algn="just"/>
            <a:r>
              <a:rPr lang="fr-FR" b="1" dirty="0">
                <a:solidFill>
                  <a:srgbClr val="000000"/>
                </a:solidFill>
                <a:latin typeface="Cambria"/>
              </a:rPr>
              <a:t>3.2)</a:t>
            </a:r>
            <a:r>
              <a:rPr lang="fr-FR" dirty="0">
                <a:solidFill>
                  <a:srgbClr val="000000"/>
                </a:solidFill>
                <a:latin typeface="Cambria"/>
              </a:rPr>
              <a:t> Les pertes joules sont :</a:t>
            </a:r>
          </a:p>
        </p:txBody>
      </p:sp>
      <p:sp>
        <p:nvSpPr>
          <p:cNvPr id="562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562177" name="Object 1"/>
          <p:cNvGraphicFramePr>
            <a:graphicFrameLocks noChangeAspect="1"/>
          </p:cNvGraphicFramePr>
          <p:nvPr/>
        </p:nvGraphicFramePr>
        <p:xfrm>
          <a:off x="2230438" y="812379"/>
          <a:ext cx="4676775" cy="960437"/>
        </p:xfrm>
        <a:graphic>
          <a:graphicData uri="http://schemas.openxmlformats.org/presentationml/2006/ole">
            <mc:AlternateContent xmlns:mc="http://schemas.openxmlformats.org/markup-compatibility/2006">
              <mc:Choice xmlns:v="urn:schemas-microsoft-com:vml" Requires="v">
                <p:oleObj spid="_x0000_s641086" name="Equation" r:id="rId3" imgW="2565400" imgH="533400" progId="Equation.DSMT4">
                  <p:embed/>
                </p:oleObj>
              </mc:Choice>
              <mc:Fallback>
                <p:oleObj name="Equation" r:id="rId3" imgW="2565400" imgH="533400" progId="Equation.DSMT4">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0438" y="812379"/>
                        <a:ext cx="4676775" cy="960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683568" y="3336726"/>
            <a:ext cx="7704856" cy="954107"/>
          </a:xfrm>
          <a:prstGeom prst="rect">
            <a:avLst/>
          </a:prstGeom>
        </p:spPr>
        <p:txBody>
          <a:bodyPr wrap="square">
            <a:spAutoFit/>
          </a:bodyPr>
          <a:lstStyle/>
          <a:p>
            <a:pPr algn="just"/>
            <a:r>
              <a:rPr lang="fr-FR" sz="2000" b="1" dirty="0">
                <a:solidFill>
                  <a:srgbClr val="000000"/>
                </a:solidFill>
                <a:latin typeface="Cambria"/>
              </a:rPr>
              <a:t>4)</a:t>
            </a:r>
            <a:r>
              <a:rPr lang="fr-FR" dirty="0">
                <a:solidFill>
                  <a:srgbClr val="000000"/>
                </a:solidFill>
                <a:latin typeface="Cambria"/>
              </a:rPr>
              <a:t> On veut régler la vitesse de rotation à 1650 tr/min avec la même intensité I qu'au 1) en utilisant un rhéostat </a:t>
            </a:r>
            <a:r>
              <a:rPr lang="fr-FR" dirty="0" err="1">
                <a:solidFill>
                  <a:srgbClr val="000000"/>
                </a:solidFill>
                <a:latin typeface="Cambria"/>
              </a:rPr>
              <a:t>Rh</a:t>
            </a:r>
            <a:r>
              <a:rPr lang="fr-FR" baseline="-25000" dirty="0" err="1">
                <a:solidFill>
                  <a:srgbClr val="000000"/>
                </a:solidFill>
                <a:latin typeface="Cambria"/>
              </a:rPr>
              <a:t>ex</a:t>
            </a:r>
            <a:r>
              <a:rPr lang="fr-FR" dirty="0">
                <a:solidFill>
                  <a:srgbClr val="000000"/>
                </a:solidFill>
                <a:latin typeface="Cambria"/>
              </a:rPr>
              <a:t> en série avec l’inducteur.</a:t>
            </a:r>
          </a:p>
          <a:p>
            <a:pPr algn="just"/>
            <a:r>
              <a:rPr lang="fr-FR" dirty="0">
                <a:solidFill>
                  <a:srgbClr val="000000"/>
                </a:solidFill>
                <a:latin typeface="Cambria"/>
              </a:rPr>
              <a:t>      </a:t>
            </a:r>
            <a:r>
              <a:rPr lang="fr-FR" b="1" dirty="0">
                <a:solidFill>
                  <a:srgbClr val="000000"/>
                </a:solidFill>
                <a:latin typeface="Cambria"/>
              </a:rPr>
              <a:t>4.1)</a:t>
            </a:r>
            <a:r>
              <a:rPr lang="fr-FR" dirty="0">
                <a:solidFill>
                  <a:srgbClr val="000000"/>
                </a:solidFill>
                <a:latin typeface="Cambria"/>
              </a:rPr>
              <a:t> la nouvelle valeur de la constante k</a:t>
            </a:r>
            <a:r>
              <a:rPr lang="fr-FR" dirty="0">
                <a:solidFill>
                  <a:srgbClr val="000000"/>
                </a:solidFill>
                <a:latin typeface="Cambria"/>
                <a:sym typeface="Symbol"/>
              </a:rPr>
              <a:t> est:</a:t>
            </a:r>
          </a:p>
        </p:txBody>
      </p:sp>
      <p:sp>
        <p:nvSpPr>
          <p:cNvPr id="5621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562187" name="Rectangle 11"/>
          <p:cNvSpPr>
            <a:spLocks noChangeArrowheads="1"/>
          </p:cNvSpPr>
          <p:nvPr/>
        </p:nvSpPr>
        <p:spPr bwMode="auto">
          <a:xfrm>
            <a:off x="0" y="12477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Calibri" pitchFamily="34" charset="0"/>
                <a:ea typeface="Calibri" pitchFamily="34" charset="0"/>
                <a:cs typeface="TimesNewRomanPSMT"/>
              </a:rPr>
              <a:t>	</a:t>
            </a:r>
            <a:endParaRPr kumimoji="0" lang="fr-FR" sz="1800" b="0" i="0" u="none" strike="noStrike" cap="none" normalizeH="0" baseline="0">
              <a:ln>
                <a:noFill/>
              </a:ln>
              <a:solidFill>
                <a:schemeClr val="tx1"/>
              </a:solidFill>
              <a:effectLst/>
              <a:latin typeface="Arial" pitchFamily="34" charset="0"/>
              <a:cs typeface="Arial" pitchFamily="34" charset="0"/>
            </a:endParaRPr>
          </a:p>
        </p:txBody>
      </p:sp>
      <p:sp>
        <p:nvSpPr>
          <p:cNvPr id="562189" name="Rectangle 13"/>
          <p:cNvSpPr>
            <a:spLocks noChangeArrowheads="1"/>
          </p:cNvSpPr>
          <p:nvPr/>
        </p:nvSpPr>
        <p:spPr bwMode="auto">
          <a:xfrm>
            <a:off x="0" y="22479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562190" name="Object 14"/>
          <p:cNvGraphicFramePr>
            <a:graphicFrameLocks noChangeAspect="1"/>
          </p:cNvGraphicFramePr>
          <p:nvPr/>
        </p:nvGraphicFramePr>
        <p:xfrm>
          <a:off x="1619672" y="4560862"/>
          <a:ext cx="6472238" cy="668338"/>
        </p:xfrm>
        <a:graphic>
          <a:graphicData uri="http://schemas.openxmlformats.org/presentationml/2006/ole">
            <mc:AlternateContent xmlns:mc="http://schemas.openxmlformats.org/markup-compatibility/2006">
              <mc:Choice xmlns:v="urn:schemas-microsoft-com:vml" Requires="v">
                <p:oleObj spid="_x0000_s641087" name="Equation" r:id="rId5" imgW="3975100" imgH="406400" progId="Equation.DSMT4">
                  <p:embed/>
                </p:oleObj>
              </mc:Choice>
              <mc:Fallback>
                <p:oleObj name="Equation" r:id="rId5" imgW="3975100" imgH="406400" progId="Equation.DSMT4">
                  <p:embed/>
                  <p:pic>
                    <p:nvPicPr>
                      <p:cNvPr id="0" name="Picture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672" y="4560862"/>
                        <a:ext cx="6472238" cy="66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0"/>
          <p:cNvSpPr/>
          <p:nvPr/>
        </p:nvSpPr>
        <p:spPr>
          <a:xfrm>
            <a:off x="642910" y="1763524"/>
            <a:ext cx="7848872" cy="430887"/>
          </a:xfrm>
          <a:prstGeom prst="rect">
            <a:avLst/>
          </a:prstGeom>
        </p:spPr>
        <p:txBody>
          <a:bodyPr wrap="square">
            <a:spAutoFit/>
          </a:bodyPr>
          <a:lstStyle/>
          <a:p>
            <a:pPr algn="just"/>
            <a:r>
              <a:rPr lang="fr-FR" dirty="0">
                <a:solidFill>
                  <a:srgbClr val="000000"/>
                </a:solidFill>
                <a:latin typeface="Cambria"/>
              </a:rPr>
              <a:t>Dans ce cas, on a: </a:t>
            </a:r>
            <a:r>
              <a:rPr lang="fr-FR" sz="2200" b="1" i="1" dirty="0" err="1">
                <a:solidFill>
                  <a:srgbClr val="FF0000"/>
                </a:solidFill>
                <a:latin typeface="Cambria"/>
              </a:rPr>
              <a:t>P</a:t>
            </a:r>
            <a:r>
              <a:rPr lang="fr-FR" sz="2200" b="1" i="1" baseline="-25000" dirty="0" err="1">
                <a:solidFill>
                  <a:srgbClr val="FF0000"/>
                </a:solidFill>
                <a:latin typeface="Cambria"/>
              </a:rPr>
              <a:t>j</a:t>
            </a:r>
            <a:r>
              <a:rPr lang="fr-FR" sz="2200" b="1" i="1" dirty="0">
                <a:solidFill>
                  <a:srgbClr val="FF0000"/>
                </a:solidFill>
                <a:latin typeface="Cambria"/>
              </a:rPr>
              <a:t> =P</a:t>
            </a:r>
            <a:r>
              <a:rPr lang="fr-FR" sz="2200" b="1" i="1" baseline="-25000" dirty="0">
                <a:solidFill>
                  <a:srgbClr val="FF0000"/>
                </a:solidFill>
                <a:latin typeface="Cambria"/>
              </a:rPr>
              <a:t>c</a:t>
            </a:r>
          </a:p>
        </p:txBody>
      </p:sp>
      <p:sp>
        <p:nvSpPr>
          <p:cNvPr id="562192"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4" name="Object 1"/>
          <p:cNvGraphicFramePr>
            <a:graphicFrameLocks noChangeAspect="1"/>
          </p:cNvGraphicFramePr>
          <p:nvPr/>
        </p:nvGraphicFramePr>
        <p:xfrm>
          <a:off x="2892425" y="2295277"/>
          <a:ext cx="5073650" cy="701675"/>
        </p:xfrm>
        <a:graphic>
          <a:graphicData uri="http://schemas.openxmlformats.org/presentationml/2006/ole">
            <mc:AlternateContent xmlns:mc="http://schemas.openxmlformats.org/markup-compatibility/2006">
              <mc:Choice xmlns:v="urn:schemas-microsoft-com:vml" Requires="v">
                <p:oleObj spid="_x0000_s641088" name="Equation" r:id="rId7" imgW="3086100" imgH="431800" progId="Equation.DSMT4">
                  <p:embed/>
                </p:oleObj>
              </mc:Choice>
              <mc:Fallback>
                <p:oleObj name="Equation" r:id="rId7" imgW="3086100" imgH="431800" progId="Equation.DSMT4">
                  <p:embed/>
                  <p:pic>
                    <p:nvPicPr>
                      <p:cNvPr id="0" name="Picture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2425" y="2295277"/>
                        <a:ext cx="5073650"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4"/>
          <p:cNvSpPr/>
          <p:nvPr/>
        </p:nvSpPr>
        <p:spPr>
          <a:xfrm>
            <a:off x="642910" y="2404806"/>
            <a:ext cx="2143140" cy="369332"/>
          </a:xfrm>
          <a:prstGeom prst="rect">
            <a:avLst/>
          </a:prstGeom>
        </p:spPr>
        <p:txBody>
          <a:bodyPr wrap="square">
            <a:spAutoFit/>
          </a:bodyPr>
          <a:lstStyle/>
          <a:p>
            <a:pPr algn="just"/>
            <a:r>
              <a:rPr lang="fr-FR" dirty="0">
                <a:solidFill>
                  <a:srgbClr val="000000"/>
                </a:solidFill>
                <a:latin typeface="Cambria"/>
              </a:rPr>
              <a:t>Le rendement est:</a:t>
            </a:r>
            <a:endParaRPr lang="fr-FR" i="1" baseline="-25000" dirty="0">
              <a:solidFill>
                <a:srgbClr val="FF0000"/>
              </a:solidFill>
              <a:latin typeface="Cambria"/>
            </a:endParaRPr>
          </a:p>
        </p:txBody>
      </p:sp>
    </p:spTree>
    <p:extLst>
      <p:ext uri="{BB962C8B-B14F-4D97-AF65-F5344CB8AC3E}">
        <p14:creationId xmlns:p14="http://schemas.microsoft.com/office/powerpoint/2010/main" val="157976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62177"/>
                                        </p:tgtEl>
                                        <p:attrNameLst>
                                          <p:attrName>style.visibility</p:attrName>
                                        </p:attrNameLst>
                                      </p:cBhvr>
                                      <p:to>
                                        <p:strVal val="visible"/>
                                      </p:to>
                                    </p:set>
                                    <p:animEffect transition="in" filter="blinds(horizontal)">
                                      <p:cBhvr>
                                        <p:cTn id="13" dur="500"/>
                                        <p:tgtEl>
                                          <p:spTgt spid="56217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0-#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0-#ppt_w/2"/>
                                          </p:val>
                                        </p:tav>
                                        <p:tav tm="100000">
                                          <p:val>
                                            <p:strVal val="#ppt_x"/>
                                          </p:val>
                                        </p:tav>
                                      </p:tavLst>
                                    </p:anim>
                                    <p:anim calcmode="lin" valueType="num">
                                      <p:cBhvr additive="base">
                                        <p:cTn id="25"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0-#ppt_w/2"/>
                                          </p:val>
                                        </p:tav>
                                        <p:tav tm="100000">
                                          <p:val>
                                            <p:strVal val="#ppt_x"/>
                                          </p:val>
                                        </p:tav>
                                      </p:tavLst>
                                    </p:anim>
                                    <p:anim calcmode="lin" valueType="num">
                                      <p:cBhvr additive="base">
                                        <p:cTn id="3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62190"/>
                                        </p:tgtEl>
                                        <p:attrNameLst>
                                          <p:attrName>style.visibility</p:attrName>
                                        </p:attrNameLst>
                                      </p:cBhvr>
                                      <p:to>
                                        <p:strVal val="visible"/>
                                      </p:to>
                                    </p:set>
                                    <p:animEffect transition="in" filter="blinds(horizontal)">
                                      <p:cBhvr>
                                        <p:cTn id="41" dur="500"/>
                                        <p:tgtEl>
                                          <p:spTgt spid="562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1" grpId="0"/>
      <p:bldP spid="15"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7"/>
          <p:cNvGraphicFramePr>
            <a:graphicFrameLocks noChangeAspect="1"/>
          </p:cNvGraphicFramePr>
          <p:nvPr/>
        </p:nvGraphicFramePr>
        <p:xfrm>
          <a:off x="1763688" y="1097001"/>
          <a:ext cx="3672408" cy="683239"/>
        </p:xfrm>
        <a:graphic>
          <a:graphicData uri="http://schemas.openxmlformats.org/presentationml/2006/ole">
            <mc:AlternateContent xmlns:mc="http://schemas.openxmlformats.org/markup-compatibility/2006">
              <mc:Choice xmlns:v="urn:schemas-microsoft-com:vml" Requires="v">
                <p:oleObj spid="_x0000_s642110" name="Equation" r:id="rId3" imgW="2044700" imgH="381000" progId="Equation.DSMT4">
                  <p:embed/>
                </p:oleObj>
              </mc:Choice>
              <mc:Fallback>
                <p:oleObj name="Equation" r:id="rId3" imgW="2044700" imgH="381000" progId="Equation.DSMT4">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097001"/>
                        <a:ext cx="3672408" cy="683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6"/>
          <p:cNvGraphicFramePr>
            <a:graphicFrameLocks noChangeAspect="1"/>
          </p:cNvGraphicFramePr>
          <p:nvPr/>
        </p:nvGraphicFramePr>
        <p:xfrm>
          <a:off x="1399003" y="1961097"/>
          <a:ext cx="6845405" cy="1008112"/>
        </p:xfrm>
        <a:graphic>
          <a:graphicData uri="http://schemas.openxmlformats.org/presentationml/2006/ole">
            <mc:AlternateContent xmlns:mc="http://schemas.openxmlformats.org/markup-compatibility/2006">
              <mc:Choice xmlns:v="urn:schemas-microsoft-com:vml" Requires="v">
                <p:oleObj spid="_x0000_s642111" name="Equation" r:id="rId5" imgW="4013200" imgH="584200" progId="Equation.DSMT4">
                  <p:embed/>
                </p:oleObj>
              </mc:Choice>
              <mc:Fallback>
                <p:oleObj name="Equation" r:id="rId5" imgW="4013200" imgH="584200" progId="Equation.DSMT4">
                  <p:embed/>
                  <p:pic>
                    <p:nvPicPr>
                      <p:cNvPr id="0" name="Picture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9003" y="1961097"/>
                        <a:ext cx="6845405" cy="100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5"/>
          <p:cNvGraphicFramePr>
            <a:graphicFrameLocks noChangeAspect="1"/>
          </p:cNvGraphicFramePr>
          <p:nvPr/>
        </p:nvGraphicFramePr>
        <p:xfrm>
          <a:off x="1800399" y="3211760"/>
          <a:ext cx="4079875" cy="649288"/>
        </p:xfrm>
        <a:graphic>
          <a:graphicData uri="http://schemas.openxmlformats.org/presentationml/2006/ole">
            <mc:AlternateContent xmlns:mc="http://schemas.openxmlformats.org/markup-compatibility/2006">
              <mc:Choice xmlns:v="urn:schemas-microsoft-com:vml" Requires="v">
                <p:oleObj spid="_x0000_s642112" name="Equation" r:id="rId7" imgW="2578100" imgH="406400" progId="Equation.DSMT4">
                  <p:embed/>
                </p:oleObj>
              </mc:Choice>
              <mc:Fallback>
                <p:oleObj name="Equation" r:id="rId7" imgW="2578100" imgH="406400" progId="Equation.DSMT4">
                  <p:embed/>
                  <p:pic>
                    <p:nvPicPr>
                      <p:cNvPr id="0" name="Picture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0399" y="3211760"/>
                        <a:ext cx="4079875"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10"/>
          <p:cNvSpPr>
            <a:spLocks noChangeArrowheads="1"/>
          </p:cNvSpPr>
          <p:nvPr/>
        </p:nvSpPr>
        <p:spPr bwMode="auto">
          <a:xfrm>
            <a:off x="467544" y="3012"/>
            <a:ext cx="8208912" cy="8735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defTabSz="914400" rtl="0" eaLnBrk="1" fontAlgn="base" latinLnBrk="0" hangingPunct="1">
              <a:lnSpc>
                <a:spcPct val="15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4.2)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Le flux restant proportionnel à l'intensité du courant d'excitation, la résistance qu’il faut donner à ce rhéostat est tel que:</a:t>
            </a:r>
          </a:p>
        </p:txBody>
      </p:sp>
      <p:sp>
        <p:nvSpPr>
          <p:cNvPr id="7" name="Rectangle 12"/>
          <p:cNvSpPr>
            <a:spLocks noChangeArrowheads="1"/>
          </p:cNvSpPr>
          <p:nvPr/>
        </p:nvSpPr>
        <p:spPr bwMode="auto">
          <a:xfrm>
            <a:off x="683568" y="3327069"/>
            <a:ext cx="144016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justLow"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D’où :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65132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linds(horizontal)">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9" name="Connecteur droit 188"/>
          <p:cNvCxnSpPr/>
          <p:nvPr/>
        </p:nvCxnSpPr>
        <p:spPr>
          <a:xfrm>
            <a:off x="2843808" y="1844824"/>
            <a:ext cx="4536504" cy="460851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Connecteur droit 4"/>
          <p:cNvCxnSpPr/>
          <p:nvPr/>
        </p:nvCxnSpPr>
        <p:spPr>
          <a:xfrm>
            <a:off x="3779912" y="360000"/>
            <a:ext cx="0" cy="9361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5076056" y="332656"/>
            <a:ext cx="0" cy="9361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e 8"/>
          <p:cNvGrpSpPr/>
          <p:nvPr/>
        </p:nvGrpSpPr>
        <p:grpSpPr>
          <a:xfrm rot="5400000">
            <a:off x="1116000" y="3032956"/>
            <a:ext cx="1296144" cy="936104"/>
            <a:chOff x="827584" y="1340768"/>
            <a:chExt cx="1296144" cy="936104"/>
          </a:xfrm>
        </p:grpSpPr>
        <p:cxnSp>
          <p:nvCxnSpPr>
            <p:cNvPr id="7" name="Connecteur droit 6"/>
            <p:cNvCxnSpPr/>
            <p:nvPr/>
          </p:nvCxnSpPr>
          <p:spPr>
            <a:xfrm>
              <a:off x="827584" y="1340768"/>
              <a:ext cx="0" cy="9361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2123728" y="1340768"/>
              <a:ext cx="0" cy="9361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Groupe 9"/>
          <p:cNvGrpSpPr/>
          <p:nvPr/>
        </p:nvGrpSpPr>
        <p:grpSpPr>
          <a:xfrm rot="5400000">
            <a:off x="6480000" y="2988000"/>
            <a:ext cx="1296144" cy="936104"/>
            <a:chOff x="827584" y="1340768"/>
            <a:chExt cx="1296144" cy="936104"/>
          </a:xfrm>
        </p:grpSpPr>
        <p:cxnSp>
          <p:nvCxnSpPr>
            <p:cNvPr id="11" name="Connecteur droit 10"/>
            <p:cNvCxnSpPr/>
            <p:nvPr/>
          </p:nvCxnSpPr>
          <p:spPr>
            <a:xfrm>
              <a:off x="827584" y="1340768"/>
              <a:ext cx="0" cy="9361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2123728" y="1340768"/>
              <a:ext cx="0" cy="9361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Groupe 14"/>
          <p:cNvGrpSpPr/>
          <p:nvPr/>
        </p:nvGrpSpPr>
        <p:grpSpPr>
          <a:xfrm>
            <a:off x="3384000" y="5086800"/>
            <a:ext cx="2160000" cy="1537304"/>
            <a:chOff x="3347912" y="5132056"/>
            <a:chExt cx="2160000" cy="1537304"/>
          </a:xfrm>
        </p:grpSpPr>
        <p:cxnSp>
          <p:nvCxnSpPr>
            <p:cNvPr id="13" name="Connecteur droit 12"/>
            <p:cNvCxnSpPr/>
            <p:nvPr/>
          </p:nvCxnSpPr>
          <p:spPr>
            <a:xfrm>
              <a:off x="3779912" y="5733256"/>
              <a:ext cx="0" cy="9361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5076056" y="5733256"/>
              <a:ext cx="0" cy="9361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a:off x="5507912" y="5132056"/>
              <a:ext cx="0" cy="41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a:xfrm>
              <a:off x="3347912" y="5193256"/>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Arc 15"/>
          <p:cNvSpPr/>
          <p:nvPr/>
        </p:nvSpPr>
        <p:spPr>
          <a:xfrm>
            <a:off x="2502000" y="1556792"/>
            <a:ext cx="3888000" cy="3888000"/>
          </a:xfrm>
          <a:prstGeom prst="arc">
            <a:avLst>
              <a:gd name="adj1" fmla="val 14187793"/>
              <a:gd name="adj2" fmla="val 18229136"/>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9" name="Arc 18"/>
          <p:cNvSpPr/>
          <p:nvPr/>
        </p:nvSpPr>
        <p:spPr>
          <a:xfrm>
            <a:off x="2483768" y="1556792"/>
            <a:ext cx="3888000" cy="3888000"/>
          </a:xfrm>
          <a:prstGeom prst="arc">
            <a:avLst>
              <a:gd name="adj1" fmla="val 3304284"/>
              <a:gd name="adj2" fmla="val 7321291"/>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1" name="Arc 20"/>
          <p:cNvSpPr/>
          <p:nvPr/>
        </p:nvSpPr>
        <p:spPr>
          <a:xfrm>
            <a:off x="2483768" y="1556792"/>
            <a:ext cx="3888000" cy="3888000"/>
          </a:xfrm>
          <a:prstGeom prst="arc">
            <a:avLst>
              <a:gd name="adj1" fmla="val 8847966"/>
              <a:gd name="adj2" fmla="val 12873761"/>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2" name="Arc 21"/>
          <p:cNvSpPr/>
          <p:nvPr/>
        </p:nvSpPr>
        <p:spPr>
          <a:xfrm>
            <a:off x="2483768" y="1556792"/>
            <a:ext cx="3888000" cy="3888000"/>
          </a:xfrm>
          <a:prstGeom prst="arc">
            <a:avLst>
              <a:gd name="adj1" fmla="val 19443752"/>
              <a:gd name="adj2" fmla="val 1891538"/>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rc 23"/>
          <p:cNvSpPr/>
          <p:nvPr/>
        </p:nvSpPr>
        <p:spPr>
          <a:xfrm>
            <a:off x="2915816" y="1988840"/>
            <a:ext cx="3024336" cy="3024000"/>
          </a:xfrm>
          <a:prstGeom prst="arc">
            <a:avLst>
              <a:gd name="adj1" fmla="val 10860498"/>
              <a:gd name="adj2" fmla="val 10852230"/>
            </a:avLst>
          </a:prstGeom>
          <a:solidFill>
            <a:schemeClr val="bg2">
              <a:lumMod val="20000"/>
              <a:lumOff val="8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6" name="Arc 25"/>
          <p:cNvSpPr/>
          <p:nvPr/>
        </p:nvSpPr>
        <p:spPr>
          <a:xfrm>
            <a:off x="2627784" y="1872000"/>
            <a:ext cx="3888000" cy="3888000"/>
          </a:xfrm>
          <a:prstGeom prst="arc">
            <a:avLst>
              <a:gd name="adj1" fmla="val 3587516"/>
              <a:gd name="adj2" fmla="val 442799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0" name="Arc 29"/>
          <p:cNvSpPr/>
          <p:nvPr/>
        </p:nvSpPr>
        <p:spPr>
          <a:xfrm flipH="1">
            <a:off x="2411760" y="1872000"/>
            <a:ext cx="3888000" cy="3888000"/>
          </a:xfrm>
          <a:prstGeom prst="arc">
            <a:avLst>
              <a:gd name="adj1" fmla="val 3587516"/>
              <a:gd name="adj2" fmla="val 442799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4" name="Arc 33"/>
          <p:cNvSpPr/>
          <p:nvPr/>
        </p:nvSpPr>
        <p:spPr>
          <a:xfrm rot="5400000" flipH="1">
            <a:off x="2160000" y="1440000"/>
            <a:ext cx="3888000" cy="3888000"/>
          </a:xfrm>
          <a:prstGeom prst="arc">
            <a:avLst>
              <a:gd name="adj1" fmla="val 3587516"/>
              <a:gd name="adj2" fmla="val 442799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5" name="Arc 34"/>
          <p:cNvSpPr/>
          <p:nvPr/>
        </p:nvSpPr>
        <p:spPr>
          <a:xfrm rot="16200000" flipH="1" flipV="1">
            <a:off x="2160000" y="1656000"/>
            <a:ext cx="3888000" cy="3888000"/>
          </a:xfrm>
          <a:prstGeom prst="arc">
            <a:avLst>
              <a:gd name="adj1" fmla="val 3676228"/>
              <a:gd name="adj2" fmla="val 442799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6" name="Arc 35"/>
          <p:cNvSpPr/>
          <p:nvPr/>
        </p:nvSpPr>
        <p:spPr>
          <a:xfrm rot="5400000" flipV="1">
            <a:off x="2843808" y="1628800"/>
            <a:ext cx="3888000" cy="3888000"/>
          </a:xfrm>
          <a:prstGeom prst="arc">
            <a:avLst>
              <a:gd name="adj1" fmla="val 3676228"/>
              <a:gd name="adj2" fmla="val 442799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7" name="Arc 36"/>
          <p:cNvSpPr/>
          <p:nvPr/>
        </p:nvSpPr>
        <p:spPr>
          <a:xfrm rot="16200000">
            <a:off x="2843808" y="1412776"/>
            <a:ext cx="3888000" cy="3888000"/>
          </a:xfrm>
          <a:prstGeom prst="arc">
            <a:avLst>
              <a:gd name="adj1" fmla="val 3548218"/>
              <a:gd name="adj2" fmla="val 442799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8" name="Arc 37"/>
          <p:cNvSpPr/>
          <p:nvPr/>
        </p:nvSpPr>
        <p:spPr>
          <a:xfrm flipV="1">
            <a:off x="2592000" y="1188000"/>
            <a:ext cx="3888000" cy="3888000"/>
          </a:xfrm>
          <a:prstGeom prst="arc">
            <a:avLst>
              <a:gd name="adj1" fmla="val 3547895"/>
              <a:gd name="adj2" fmla="val 442799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9" name="Arc 38"/>
          <p:cNvSpPr/>
          <p:nvPr/>
        </p:nvSpPr>
        <p:spPr>
          <a:xfrm flipH="1" flipV="1">
            <a:off x="2376000" y="1224000"/>
            <a:ext cx="3888000" cy="3888000"/>
          </a:xfrm>
          <a:prstGeom prst="arc">
            <a:avLst>
              <a:gd name="adj1" fmla="val 3642781"/>
              <a:gd name="adj2" fmla="val 445846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40" name="Connecteur droit 39"/>
          <p:cNvCxnSpPr/>
          <p:nvPr/>
        </p:nvCxnSpPr>
        <p:spPr>
          <a:xfrm>
            <a:off x="3366000" y="1458000"/>
            <a:ext cx="0" cy="43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a:xfrm>
            <a:off x="5526000" y="1440000"/>
            <a:ext cx="0" cy="43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rot="5400000">
            <a:off x="2628000" y="2178000"/>
            <a:ext cx="0" cy="43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a:xfrm rot="5400000">
            <a:off x="2592000" y="4338000"/>
            <a:ext cx="0" cy="39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a:xfrm rot="5400000">
            <a:off x="6228160" y="2151120"/>
            <a:ext cx="0" cy="43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a:xfrm rot="5400000">
            <a:off x="6282168" y="4311120"/>
            <a:ext cx="0" cy="39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35"/>
          <p:cNvSpPr>
            <a:spLocks noChangeArrowheads="1"/>
          </p:cNvSpPr>
          <p:nvPr/>
        </p:nvSpPr>
        <p:spPr bwMode="auto">
          <a:xfrm rot="21293875">
            <a:off x="5763600" y="2548800"/>
            <a:ext cx="72000" cy="72000"/>
          </a:xfrm>
          <a:prstGeom prst="ellipse">
            <a:avLst/>
          </a:prstGeom>
          <a:solidFill>
            <a:srgbClr val="C00000"/>
          </a:solidFill>
          <a:ln w="9525">
            <a:solidFill>
              <a:srgbClr val="C00000"/>
            </a:solidFill>
            <a:round/>
            <a:headEnd/>
            <a:tailEnd/>
          </a:ln>
          <a:effectLst/>
        </p:spPr>
        <p:txBody>
          <a:bodyPr wrap="none" anchor="ctr"/>
          <a:lstStyle/>
          <a:p>
            <a:endParaRPr lang="fr-FR"/>
          </a:p>
        </p:txBody>
      </p:sp>
      <p:sp>
        <p:nvSpPr>
          <p:cNvPr id="53" name="Text Box 24"/>
          <p:cNvSpPr txBox="1">
            <a:spLocks noChangeArrowheads="1"/>
          </p:cNvSpPr>
          <p:nvPr/>
        </p:nvSpPr>
        <p:spPr bwMode="auto">
          <a:xfrm>
            <a:off x="1475656" y="3140968"/>
            <a:ext cx="766557" cy="646331"/>
          </a:xfrm>
          <a:prstGeom prst="rect">
            <a:avLst/>
          </a:prstGeom>
          <a:noFill/>
          <a:ln w="9525">
            <a:noFill/>
            <a:miter lim="800000"/>
            <a:headEnd/>
            <a:tailEnd/>
          </a:ln>
          <a:effectLst/>
        </p:spPr>
        <p:txBody>
          <a:bodyPr wrap="none">
            <a:spAutoFit/>
          </a:bodyPr>
          <a:lstStyle/>
          <a:p>
            <a:r>
              <a:rPr lang="fr-FR" sz="3600" b="1" dirty="0">
                <a:latin typeface="Arial Rounded MT Bold" pitchFamily="34" charset="0"/>
                <a:cs typeface="Aharoni" pitchFamily="2" charset="-79"/>
              </a:rPr>
              <a:t>S1</a:t>
            </a:r>
          </a:p>
        </p:txBody>
      </p:sp>
      <p:grpSp>
        <p:nvGrpSpPr>
          <p:cNvPr id="9" name="Groupe 84"/>
          <p:cNvGrpSpPr/>
          <p:nvPr/>
        </p:nvGrpSpPr>
        <p:grpSpPr>
          <a:xfrm>
            <a:off x="3420000" y="1782000"/>
            <a:ext cx="2034000" cy="3456000"/>
            <a:chOff x="3420000" y="1782000"/>
            <a:chExt cx="2034000" cy="3456000"/>
          </a:xfrm>
        </p:grpSpPr>
        <p:grpSp>
          <p:nvGrpSpPr>
            <p:cNvPr id="10" name="Groupe 66"/>
            <p:cNvGrpSpPr/>
            <p:nvPr/>
          </p:nvGrpSpPr>
          <p:grpSpPr>
            <a:xfrm>
              <a:off x="3420000" y="1782000"/>
              <a:ext cx="2016000" cy="450000"/>
              <a:chOff x="3420000" y="1782000"/>
              <a:chExt cx="2016000" cy="450000"/>
            </a:xfrm>
          </p:grpSpPr>
          <p:grpSp>
            <p:nvGrpSpPr>
              <p:cNvPr id="15" name="Groupe 53"/>
              <p:cNvGrpSpPr/>
              <p:nvPr/>
            </p:nvGrpSpPr>
            <p:grpSpPr>
              <a:xfrm>
                <a:off x="4032000" y="1782000"/>
                <a:ext cx="216000" cy="216000"/>
                <a:chOff x="4032000" y="1800000"/>
                <a:chExt cx="216000" cy="216000"/>
              </a:xfrm>
            </p:grpSpPr>
            <p:sp>
              <p:nvSpPr>
                <p:cNvPr id="50" name="Oval 48"/>
                <p:cNvSpPr>
                  <a:spLocks noChangeArrowheads="1"/>
                </p:cNvSpPr>
                <p:nvPr/>
              </p:nvSpPr>
              <p:spPr bwMode="auto">
                <a:xfrm rot="21293875">
                  <a:off x="4032000" y="1800000"/>
                  <a:ext cx="216000" cy="216000"/>
                </a:xfrm>
                <a:prstGeom prst="ellipse">
                  <a:avLst/>
                </a:prstGeom>
                <a:noFill/>
                <a:ln w="19050">
                  <a:solidFill>
                    <a:srgbClr val="C00000"/>
                  </a:solidFill>
                  <a:round/>
                  <a:headEnd/>
                  <a:tailEnd/>
                </a:ln>
                <a:effectLst/>
              </p:spPr>
              <p:txBody>
                <a:bodyPr wrap="none" anchor="ctr"/>
                <a:lstStyle/>
                <a:p>
                  <a:endParaRPr lang="fr-FR"/>
                </a:p>
              </p:txBody>
            </p:sp>
            <p:sp>
              <p:nvSpPr>
                <p:cNvPr id="51" name="Line 49"/>
                <p:cNvSpPr>
                  <a:spLocks noChangeShapeType="1"/>
                </p:cNvSpPr>
                <p:nvPr/>
              </p:nvSpPr>
              <p:spPr bwMode="auto">
                <a:xfrm rot="21293875" flipH="1">
                  <a:off x="4061826" y="1851512"/>
                  <a:ext cx="156252" cy="130639"/>
                </a:xfrm>
                <a:prstGeom prst="line">
                  <a:avLst/>
                </a:prstGeom>
                <a:solidFill>
                  <a:srgbClr val="C00000"/>
                </a:solidFill>
                <a:ln w="19050">
                  <a:solidFill>
                    <a:srgbClr val="C00000"/>
                  </a:solidFill>
                  <a:round/>
                  <a:headEnd/>
                  <a:tailEnd/>
                </a:ln>
                <a:effectLst/>
              </p:spPr>
              <p:txBody>
                <a:bodyPr/>
                <a:lstStyle/>
                <a:p>
                  <a:endParaRPr lang="fr-FR"/>
                </a:p>
              </p:txBody>
            </p:sp>
            <p:sp>
              <p:nvSpPr>
                <p:cNvPr id="52" name="Line 50"/>
                <p:cNvSpPr>
                  <a:spLocks noChangeShapeType="1"/>
                </p:cNvSpPr>
                <p:nvPr/>
              </p:nvSpPr>
              <p:spPr bwMode="auto">
                <a:xfrm rot="21293875">
                  <a:off x="4074634" y="1838705"/>
                  <a:ext cx="130638" cy="156254"/>
                </a:xfrm>
                <a:prstGeom prst="line">
                  <a:avLst/>
                </a:prstGeom>
                <a:solidFill>
                  <a:srgbClr val="C00000"/>
                </a:solidFill>
                <a:ln w="19050">
                  <a:solidFill>
                    <a:srgbClr val="C00000"/>
                  </a:solidFill>
                  <a:round/>
                  <a:headEnd/>
                  <a:tailEnd/>
                </a:ln>
                <a:effectLst/>
              </p:spPr>
              <p:txBody>
                <a:bodyPr/>
                <a:lstStyle/>
                <a:p>
                  <a:endParaRPr lang="fr-FR"/>
                </a:p>
              </p:txBody>
            </p:sp>
          </p:grpSp>
          <p:grpSp>
            <p:nvGrpSpPr>
              <p:cNvPr id="17" name="Groupe 54"/>
              <p:cNvGrpSpPr/>
              <p:nvPr/>
            </p:nvGrpSpPr>
            <p:grpSpPr>
              <a:xfrm>
                <a:off x="4644008" y="1782000"/>
                <a:ext cx="216000" cy="216000"/>
                <a:chOff x="4032000" y="1800000"/>
                <a:chExt cx="216000" cy="216000"/>
              </a:xfrm>
            </p:grpSpPr>
            <p:sp>
              <p:nvSpPr>
                <p:cNvPr id="56" name="Oval 48"/>
                <p:cNvSpPr>
                  <a:spLocks noChangeArrowheads="1"/>
                </p:cNvSpPr>
                <p:nvPr/>
              </p:nvSpPr>
              <p:spPr bwMode="auto">
                <a:xfrm rot="21293875">
                  <a:off x="4032000" y="1800000"/>
                  <a:ext cx="216000" cy="216000"/>
                </a:xfrm>
                <a:prstGeom prst="ellipse">
                  <a:avLst/>
                </a:prstGeom>
                <a:noFill/>
                <a:ln w="19050">
                  <a:solidFill>
                    <a:srgbClr val="C00000"/>
                  </a:solidFill>
                  <a:round/>
                  <a:headEnd/>
                  <a:tailEnd/>
                </a:ln>
                <a:effectLst/>
              </p:spPr>
              <p:txBody>
                <a:bodyPr wrap="none" anchor="ctr"/>
                <a:lstStyle/>
                <a:p>
                  <a:endParaRPr lang="fr-FR"/>
                </a:p>
              </p:txBody>
            </p:sp>
            <p:sp>
              <p:nvSpPr>
                <p:cNvPr id="57" name="Line 49"/>
                <p:cNvSpPr>
                  <a:spLocks noChangeShapeType="1"/>
                </p:cNvSpPr>
                <p:nvPr/>
              </p:nvSpPr>
              <p:spPr bwMode="auto">
                <a:xfrm rot="21293875" flipH="1">
                  <a:off x="4061826" y="1851512"/>
                  <a:ext cx="156252" cy="130639"/>
                </a:xfrm>
                <a:prstGeom prst="line">
                  <a:avLst/>
                </a:prstGeom>
                <a:solidFill>
                  <a:srgbClr val="C00000"/>
                </a:solidFill>
                <a:ln w="19050">
                  <a:solidFill>
                    <a:srgbClr val="C00000"/>
                  </a:solidFill>
                  <a:round/>
                  <a:headEnd/>
                  <a:tailEnd/>
                </a:ln>
                <a:effectLst/>
              </p:spPr>
              <p:txBody>
                <a:bodyPr/>
                <a:lstStyle/>
                <a:p>
                  <a:endParaRPr lang="fr-FR"/>
                </a:p>
              </p:txBody>
            </p:sp>
            <p:sp>
              <p:nvSpPr>
                <p:cNvPr id="58" name="Line 50"/>
                <p:cNvSpPr>
                  <a:spLocks noChangeShapeType="1"/>
                </p:cNvSpPr>
                <p:nvPr/>
              </p:nvSpPr>
              <p:spPr bwMode="auto">
                <a:xfrm rot="21293875">
                  <a:off x="4074634" y="1838705"/>
                  <a:ext cx="130638" cy="156254"/>
                </a:xfrm>
                <a:prstGeom prst="line">
                  <a:avLst/>
                </a:prstGeom>
                <a:solidFill>
                  <a:srgbClr val="C00000"/>
                </a:solidFill>
                <a:ln w="19050">
                  <a:solidFill>
                    <a:srgbClr val="C00000"/>
                  </a:solidFill>
                  <a:round/>
                  <a:headEnd/>
                  <a:tailEnd/>
                </a:ln>
                <a:effectLst/>
              </p:spPr>
              <p:txBody>
                <a:bodyPr/>
                <a:lstStyle/>
                <a:p>
                  <a:endParaRPr lang="fr-FR"/>
                </a:p>
              </p:txBody>
            </p:sp>
          </p:grpSp>
          <p:grpSp>
            <p:nvGrpSpPr>
              <p:cNvPr id="18" name="Groupe 58"/>
              <p:cNvGrpSpPr/>
              <p:nvPr/>
            </p:nvGrpSpPr>
            <p:grpSpPr>
              <a:xfrm>
                <a:off x="3420000" y="2016000"/>
                <a:ext cx="216000" cy="216000"/>
                <a:chOff x="4032000" y="1800000"/>
                <a:chExt cx="216000" cy="216000"/>
              </a:xfrm>
            </p:grpSpPr>
            <p:sp>
              <p:nvSpPr>
                <p:cNvPr id="60" name="Oval 48"/>
                <p:cNvSpPr>
                  <a:spLocks noChangeArrowheads="1"/>
                </p:cNvSpPr>
                <p:nvPr/>
              </p:nvSpPr>
              <p:spPr bwMode="auto">
                <a:xfrm rot="21293875">
                  <a:off x="4032000" y="1800000"/>
                  <a:ext cx="216000" cy="216000"/>
                </a:xfrm>
                <a:prstGeom prst="ellipse">
                  <a:avLst/>
                </a:prstGeom>
                <a:noFill/>
                <a:ln w="19050">
                  <a:solidFill>
                    <a:srgbClr val="C00000"/>
                  </a:solidFill>
                  <a:round/>
                  <a:headEnd/>
                  <a:tailEnd/>
                </a:ln>
                <a:effectLst/>
              </p:spPr>
              <p:txBody>
                <a:bodyPr wrap="none" anchor="ctr"/>
                <a:lstStyle/>
                <a:p>
                  <a:endParaRPr lang="fr-FR"/>
                </a:p>
              </p:txBody>
            </p:sp>
            <p:sp>
              <p:nvSpPr>
                <p:cNvPr id="61" name="Line 49"/>
                <p:cNvSpPr>
                  <a:spLocks noChangeShapeType="1"/>
                </p:cNvSpPr>
                <p:nvPr/>
              </p:nvSpPr>
              <p:spPr bwMode="auto">
                <a:xfrm rot="21293875" flipH="1">
                  <a:off x="4061826" y="1851512"/>
                  <a:ext cx="156252" cy="130639"/>
                </a:xfrm>
                <a:prstGeom prst="line">
                  <a:avLst/>
                </a:prstGeom>
                <a:solidFill>
                  <a:srgbClr val="C00000"/>
                </a:solidFill>
                <a:ln w="19050">
                  <a:solidFill>
                    <a:srgbClr val="C00000"/>
                  </a:solidFill>
                  <a:round/>
                  <a:headEnd/>
                  <a:tailEnd/>
                </a:ln>
                <a:effectLst/>
              </p:spPr>
              <p:txBody>
                <a:bodyPr/>
                <a:lstStyle/>
                <a:p>
                  <a:endParaRPr lang="fr-FR"/>
                </a:p>
              </p:txBody>
            </p:sp>
            <p:sp>
              <p:nvSpPr>
                <p:cNvPr id="62" name="Line 50"/>
                <p:cNvSpPr>
                  <a:spLocks noChangeShapeType="1"/>
                </p:cNvSpPr>
                <p:nvPr/>
              </p:nvSpPr>
              <p:spPr bwMode="auto">
                <a:xfrm rot="21293875">
                  <a:off x="4074634" y="1838705"/>
                  <a:ext cx="130638" cy="156254"/>
                </a:xfrm>
                <a:prstGeom prst="line">
                  <a:avLst/>
                </a:prstGeom>
                <a:solidFill>
                  <a:srgbClr val="C00000"/>
                </a:solidFill>
                <a:ln w="19050">
                  <a:solidFill>
                    <a:srgbClr val="C00000"/>
                  </a:solidFill>
                  <a:round/>
                  <a:headEnd/>
                  <a:tailEnd/>
                </a:ln>
                <a:effectLst/>
              </p:spPr>
              <p:txBody>
                <a:bodyPr/>
                <a:lstStyle/>
                <a:p>
                  <a:endParaRPr lang="fr-FR"/>
                </a:p>
              </p:txBody>
            </p:sp>
          </p:grpSp>
          <p:grpSp>
            <p:nvGrpSpPr>
              <p:cNvPr id="20" name="Groupe 62"/>
              <p:cNvGrpSpPr/>
              <p:nvPr/>
            </p:nvGrpSpPr>
            <p:grpSpPr>
              <a:xfrm>
                <a:off x="5220000" y="2016000"/>
                <a:ext cx="216000" cy="216000"/>
                <a:chOff x="4032000" y="1800000"/>
                <a:chExt cx="216000" cy="216000"/>
              </a:xfrm>
            </p:grpSpPr>
            <p:sp>
              <p:nvSpPr>
                <p:cNvPr id="64" name="Oval 48"/>
                <p:cNvSpPr>
                  <a:spLocks noChangeArrowheads="1"/>
                </p:cNvSpPr>
                <p:nvPr/>
              </p:nvSpPr>
              <p:spPr bwMode="auto">
                <a:xfrm rot="21293875">
                  <a:off x="4032000" y="1800000"/>
                  <a:ext cx="216000" cy="216000"/>
                </a:xfrm>
                <a:prstGeom prst="ellipse">
                  <a:avLst/>
                </a:prstGeom>
                <a:noFill/>
                <a:ln w="19050">
                  <a:solidFill>
                    <a:srgbClr val="C00000"/>
                  </a:solidFill>
                  <a:round/>
                  <a:headEnd/>
                  <a:tailEnd/>
                </a:ln>
                <a:effectLst/>
              </p:spPr>
              <p:txBody>
                <a:bodyPr wrap="none" anchor="ctr"/>
                <a:lstStyle/>
                <a:p>
                  <a:endParaRPr lang="fr-FR"/>
                </a:p>
              </p:txBody>
            </p:sp>
            <p:sp>
              <p:nvSpPr>
                <p:cNvPr id="65" name="Line 49"/>
                <p:cNvSpPr>
                  <a:spLocks noChangeShapeType="1"/>
                </p:cNvSpPr>
                <p:nvPr/>
              </p:nvSpPr>
              <p:spPr bwMode="auto">
                <a:xfrm rot="21293875" flipH="1">
                  <a:off x="4061826" y="1851512"/>
                  <a:ext cx="156252" cy="130639"/>
                </a:xfrm>
                <a:prstGeom prst="line">
                  <a:avLst/>
                </a:prstGeom>
                <a:solidFill>
                  <a:srgbClr val="C00000"/>
                </a:solidFill>
                <a:ln w="19050">
                  <a:solidFill>
                    <a:srgbClr val="C00000"/>
                  </a:solidFill>
                  <a:round/>
                  <a:headEnd/>
                  <a:tailEnd/>
                </a:ln>
                <a:effectLst/>
              </p:spPr>
              <p:txBody>
                <a:bodyPr/>
                <a:lstStyle/>
                <a:p>
                  <a:endParaRPr lang="fr-FR"/>
                </a:p>
              </p:txBody>
            </p:sp>
            <p:sp>
              <p:nvSpPr>
                <p:cNvPr id="66" name="Line 50"/>
                <p:cNvSpPr>
                  <a:spLocks noChangeShapeType="1"/>
                </p:cNvSpPr>
                <p:nvPr/>
              </p:nvSpPr>
              <p:spPr bwMode="auto">
                <a:xfrm rot="21293875">
                  <a:off x="4074634" y="1838705"/>
                  <a:ext cx="130638" cy="156254"/>
                </a:xfrm>
                <a:prstGeom prst="line">
                  <a:avLst/>
                </a:prstGeom>
                <a:solidFill>
                  <a:srgbClr val="C00000"/>
                </a:solidFill>
                <a:ln w="19050">
                  <a:solidFill>
                    <a:srgbClr val="C00000"/>
                  </a:solidFill>
                  <a:round/>
                  <a:headEnd/>
                  <a:tailEnd/>
                </a:ln>
                <a:effectLst/>
              </p:spPr>
              <p:txBody>
                <a:bodyPr/>
                <a:lstStyle/>
                <a:p>
                  <a:endParaRPr lang="fr-FR"/>
                </a:p>
              </p:txBody>
            </p:sp>
          </p:grpSp>
        </p:grpSp>
        <p:grpSp>
          <p:nvGrpSpPr>
            <p:cNvPr id="23" name="Groupe 67"/>
            <p:cNvGrpSpPr/>
            <p:nvPr/>
          </p:nvGrpSpPr>
          <p:grpSpPr>
            <a:xfrm flipV="1">
              <a:off x="3438000" y="4788000"/>
              <a:ext cx="2016000" cy="450000"/>
              <a:chOff x="3420000" y="1782000"/>
              <a:chExt cx="2016000" cy="450000"/>
            </a:xfrm>
          </p:grpSpPr>
          <p:grpSp>
            <p:nvGrpSpPr>
              <p:cNvPr id="25" name="Groupe 68"/>
              <p:cNvGrpSpPr/>
              <p:nvPr/>
            </p:nvGrpSpPr>
            <p:grpSpPr>
              <a:xfrm>
                <a:off x="4032000" y="1782000"/>
                <a:ext cx="216000" cy="216000"/>
                <a:chOff x="4032000" y="1800000"/>
                <a:chExt cx="216000" cy="216000"/>
              </a:xfrm>
            </p:grpSpPr>
            <p:sp>
              <p:nvSpPr>
                <p:cNvPr id="82" name="Oval 48"/>
                <p:cNvSpPr>
                  <a:spLocks noChangeArrowheads="1"/>
                </p:cNvSpPr>
                <p:nvPr/>
              </p:nvSpPr>
              <p:spPr bwMode="auto">
                <a:xfrm rot="21293875">
                  <a:off x="4032000" y="1800000"/>
                  <a:ext cx="216000" cy="216000"/>
                </a:xfrm>
                <a:prstGeom prst="ellipse">
                  <a:avLst/>
                </a:prstGeom>
                <a:noFill/>
                <a:ln w="19050">
                  <a:solidFill>
                    <a:srgbClr val="C00000"/>
                  </a:solidFill>
                  <a:round/>
                  <a:headEnd/>
                  <a:tailEnd/>
                </a:ln>
                <a:effectLst/>
              </p:spPr>
              <p:txBody>
                <a:bodyPr wrap="none" anchor="ctr"/>
                <a:lstStyle/>
                <a:p>
                  <a:endParaRPr lang="fr-FR"/>
                </a:p>
              </p:txBody>
            </p:sp>
            <p:sp>
              <p:nvSpPr>
                <p:cNvPr id="83" name="Line 49"/>
                <p:cNvSpPr>
                  <a:spLocks noChangeShapeType="1"/>
                </p:cNvSpPr>
                <p:nvPr/>
              </p:nvSpPr>
              <p:spPr bwMode="auto">
                <a:xfrm rot="21293875" flipH="1">
                  <a:off x="4061826" y="1851512"/>
                  <a:ext cx="156252" cy="130639"/>
                </a:xfrm>
                <a:prstGeom prst="line">
                  <a:avLst/>
                </a:prstGeom>
                <a:solidFill>
                  <a:srgbClr val="C00000"/>
                </a:solidFill>
                <a:ln w="19050">
                  <a:solidFill>
                    <a:srgbClr val="C00000"/>
                  </a:solidFill>
                  <a:round/>
                  <a:headEnd/>
                  <a:tailEnd/>
                </a:ln>
                <a:effectLst/>
              </p:spPr>
              <p:txBody>
                <a:bodyPr/>
                <a:lstStyle/>
                <a:p>
                  <a:endParaRPr lang="fr-FR"/>
                </a:p>
              </p:txBody>
            </p:sp>
            <p:sp>
              <p:nvSpPr>
                <p:cNvPr id="84" name="Line 50"/>
                <p:cNvSpPr>
                  <a:spLocks noChangeShapeType="1"/>
                </p:cNvSpPr>
                <p:nvPr/>
              </p:nvSpPr>
              <p:spPr bwMode="auto">
                <a:xfrm rot="21293875">
                  <a:off x="4074634" y="1838705"/>
                  <a:ext cx="130638" cy="156254"/>
                </a:xfrm>
                <a:prstGeom prst="line">
                  <a:avLst/>
                </a:prstGeom>
                <a:solidFill>
                  <a:srgbClr val="C00000"/>
                </a:solidFill>
                <a:ln w="19050">
                  <a:solidFill>
                    <a:srgbClr val="C00000"/>
                  </a:solidFill>
                  <a:round/>
                  <a:headEnd/>
                  <a:tailEnd/>
                </a:ln>
                <a:effectLst/>
              </p:spPr>
              <p:txBody>
                <a:bodyPr/>
                <a:lstStyle/>
                <a:p>
                  <a:endParaRPr lang="fr-FR"/>
                </a:p>
              </p:txBody>
            </p:sp>
          </p:grpSp>
          <p:grpSp>
            <p:nvGrpSpPr>
              <p:cNvPr id="27" name="Groupe 69"/>
              <p:cNvGrpSpPr/>
              <p:nvPr/>
            </p:nvGrpSpPr>
            <p:grpSpPr>
              <a:xfrm>
                <a:off x="4644008" y="1782000"/>
                <a:ext cx="216000" cy="216000"/>
                <a:chOff x="4032000" y="1800000"/>
                <a:chExt cx="216000" cy="216000"/>
              </a:xfrm>
            </p:grpSpPr>
            <p:sp>
              <p:nvSpPr>
                <p:cNvPr id="79" name="Oval 48"/>
                <p:cNvSpPr>
                  <a:spLocks noChangeArrowheads="1"/>
                </p:cNvSpPr>
                <p:nvPr/>
              </p:nvSpPr>
              <p:spPr bwMode="auto">
                <a:xfrm rot="21293875">
                  <a:off x="4032000" y="1800000"/>
                  <a:ext cx="216000" cy="216000"/>
                </a:xfrm>
                <a:prstGeom prst="ellipse">
                  <a:avLst/>
                </a:prstGeom>
                <a:noFill/>
                <a:ln w="19050">
                  <a:solidFill>
                    <a:srgbClr val="C00000"/>
                  </a:solidFill>
                  <a:round/>
                  <a:headEnd/>
                  <a:tailEnd/>
                </a:ln>
                <a:effectLst/>
              </p:spPr>
              <p:txBody>
                <a:bodyPr wrap="none" anchor="ctr"/>
                <a:lstStyle/>
                <a:p>
                  <a:endParaRPr lang="fr-FR"/>
                </a:p>
              </p:txBody>
            </p:sp>
            <p:sp>
              <p:nvSpPr>
                <p:cNvPr id="80" name="Line 49"/>
                <p:cNvSpPr>
                  <a:spLocks noChangeShapeType="1"/>
                </p:cNvSpPr>
                <p:nvPr/>
              </p:nvSpPr>
              <p:spPr bwMode="auto">
                <a:xfrm rot="21293875" flipH="1">
                  <a:off x="4061826" y="1851512"/>
                  <a:ext cx="156252" cy="130639"/>
                </a:xfrm>
                <a:prstGeom prst="line">
                  <a:avLst/>
                </a:prstGeom>
                <a:solidFill>
                  <a:srgbClr val="C00000"/>
                </a:solidFill>
                <a:ln w="19050">
                  <a:solidFill>
                    <a:srgbClr val="C00000"/>
                  </a:solidFill>
                  <a:round/>
                  <a:headEnd/>
                  <a:tailEnd/>
                </a:ln>
                <a:effectLst/>
              </p:spPr>
              <p:txBody>
                <a:bodyPr/>
                <a:lstStyle/>
                <a:p>
                  <a:endParaRPr lang="fr-FR"/>
                </a:p>
              </p:txBody>
            </p:sp>
            <p:sp>
              <p:nvSpPr>
                <p:cNvPr id="81" name="Line 50"/>
                <p:cNvSpPr>
                  <a:spLocks noChangeShapeType="1"/>
                </p:cNvSpPr>
                <p:nvPr/>
              </p:nvSpPr>
              <p:spPr bwMode="auto">
                <a:xfrm rot="21293875">
                  <a:off x="4074634" y="1838705"/>
                  <a:ext cx="130638" cy="156254"/>
                </a:xfrm>
                <a:prstGeom prst="line">
                  <a:avLst/>
                </a:prstGeom>
                <a:solidFill>
                  <a:srgbClr val="C00000"/>
                </a:solidFill>
                <a:ln w="19050">
                  <a:solidFill>
                    <a:srgbClr val="C00000"/>
                  </a:solidFill>
                  <a:round/>
                  <a:headEnd/>
                  <a:tailEnd/>
                </a:ln>
                <a:effectLst/>
              </p:spPr>
              <p:txBody>
                <a:bodyPr/>
                <a:lstStyle/>
                <a:p>
                  <a:endParaRPr lang="fr-FR"/>
                </a:p>
              </p:txBody>
            </p:sp>
          </p:grpSp>
          <p:grpSp>
            <p:nvGrpSpPr>
              <p:cNvPr id="31" name="Groupe 70"/>
              <p:cNvGrpSpPr/>
              <p:nvPr/>
            </p:nvGrpSpPr>
            <p:grpSpPr>
              <a:xfrm>
                <a:off x="3420000" y="2016000"/>
                <a:ext cx="216000" cy="216000"/>
                <a:chOff x="4032000" y="1800000"/>
                <a:chExt cx="216000" cy="216000"/>
              </a:xfrm>
            </p:grpSpPr>
            <p:sp>
              <p:nvSpPr>
                <p:cNvPr id="76" name="Oval 48"/>
                <p:cNvSpPr>
                  <a:spLocks noChangeArrowheads="1"/>
                </p:cNvSpPr>
                <p:nvPr/>
              </p:nvSpPr>
              <p:spPr bwMode="auto">
                <a:xfrm rot="21293875">
                  <a:off x="4032000" y="1800000"/>
                  <a:ext cx="216000" cy="216000"/>
                </a:xfrm>
                <a:prstGeom prst="ellipse">
                  <a:avLst/>
                </a:prstGeom>
                <a:noFill/>
                <a:ln w="19050">
                  <a:solidFill>
                    <a:srgbClr val="C00000"/>
                  </a:solidFill>
                  <a:round/>
                  <a:headEnd/>
                  <a:tailEnd/>
                </a:ln>
                <a:effectLst/>
              </p:spPr>
              <p:txBody>
                <a:bodyPr wrap="none" anchor="ctr"/>
                <a:lstStyle/>
                <a:p>
                  <a:endParaRPr lang="fr-FR"/>
                </a:p>
              </p:txBody>
            </p:sp>
            <p:sp>
              <p:nvSpPr>
                <p:cNvPr id="77" name="Line 49"/>
                <p:cNvSpPr>
                  <a:spLocks noChangeShapeType="1"/>
                </p:cNvSpPr>
                <p:nvPr/>
              </p:nvSpPr>
              <p:spPr bwMode="auto">
                <a:xfrm rot="21293875" flipH="1">
                  <a:off x="4061826" y="1851512"/>
                  <a:ext cx="156252" cy="130639"/>
                </a:xfrm>
                <a:prstGeom prst="line">
                  <a:avLst/>
                </a:prstGeom>
                <a:solidFill>
                  <a:srgbClr val="C00000"/>
                </a:solidFill>
                <a:ln w="19050">
                  <a:solidFill>
                    <a:srgbClr val="C00000"/>
                  </a:solidFill>
                  <a:round/>
                  <a:headEnd/>
                  <a:tailEnd/>
                </a:ln>
                <a:effectLst/>
              </p:spPr>
              <p:txBody>
                <a:bodyPr/>
                <a:lstStyle/>
                <a:p>
                  <a:endParaRPr lang="fr-FR"/>
                </a:p>
              </p:txBody>
            </p:sp>
            <p:sp>
              <p:nvSpPr>
                <p:cNvPr id="78" name="Line 50"/>
                <p:cNvSpPr>
                  <a:spLocks noChangeShapeType="1"/>
                </p:cNvSpPr>
                <p:nvPr/>
              </p:nvSpPr>
              <p:spPr bwMode="auto">
                <a:xfrm rot="21293875">
                  <a:off x="4074634" y="1838705"/>
                  <a:ext cx="130638" cy="156254"/>
                </a:xfrm>
                <a:prstGeom prst="line">
                  <a:avLst/>
                </a:prstGeom>
                <a:solidFill>
                  <a:srgbClr val="C00000"/>
                </a:solidFill>
                <a:ln w="19050">
                  <a:solidFill>
                    <a:srgbClr val="C00000"/>
                  </a:solidFill>
                  <a:round/>
                  <a:headEnd/>
                  <a:tailEnd/>
                </a:ln>
                <a:effectLst/>
              </p:spPr>
              <p:txBody>
                <a:bodyPr/>
                <a:lstStyle/>
                <a:p>
                  <a:endParaRPr lang="fr-FR"/>
                </a:p>
              </p:txBody>
            </p:sp>
          </p:grpSp>
          <p:grpSp>
            <p:nvGrpSpPr>
              <p:cNvPr id="225" name="Groupe 71"/>
              <p:cNvGrpSpPr/>
              <p:nvPr/>
            </p:nvGrpSpPr>
            <p:grpSpPr>
              <a:xfrm>
                <a:off x="5220000" y="2016000"/>
                <a:ext cx="216000" cy="216000"/>
                <a:chOff x="4032000" y="1800000"/>
                <a:chExt cx="216000" cy="216000"/>
              </a:xfrm>
            </p:grpSpPr>
            <p:sp>
              <p:nvSpPr>
                <p:cNvPr id="73" name="Oval 48"/>
                <p:cNvSpPr>
                  <a:spLocks noChangeArrowheads="1"/>
                </p:cNvSpPr>
                <p:nvPr/>
              </p:nvSpPr>
              <p:spPr bwMode="auto">
                <a:xfrm rot="21293875">
                  <a:off x="4032000" y="1800000"/>
                  <a:ext cx="216000" cy="216000"/>
                </a:xfrm>
                <a:prstGeom prst="ellipse">
                  <a:avLst/>
                </a:prstGeom>
                <a:noFill/>
                <a:ln w="19050">
                  <a:solidFill>
                    <a:srgbClr val="C00000"/>
                  </a:solidFill>
                  <a:round/>
                  <a:headEnd/>
                  <a:tailEnd/>
                </a:ln>
                <a:effectLst/>
              </p:spPr>
              <p:txBody>
                <a:bodyPr wrap="none" anchor="ctr"/>
                <a:lstStyle/>
                <a:p>
                  <a:endParaRPr lang="fr-FR"/>
                </a:p>
              </p:txBody>
            </p:sp>
            <p:sp>
              <p:nvSpPr>
                <p:cNvPr id="74" name="Line 49"/>
                <p:cNvSpPr>
                  <a:spLocks noChangeShapeType="1"/>
                </p:cNvSpPr>
                <p:nvPr/>
              </p:nvSpPr>
              <p:spPr bwMode="auto">
                <a:xfrm rot="21293875" flipH="1">
                  <a:off x="4061826" y="1851512"/>
                  <a:ext cx="156252" cy="130639"/>
                </a:xfrm>
                <a:prstGeom prst="line">
                  <a:avLst/>
                </a:prstGeom>
                <a:solidFill>
                  <a:srgbClr val="C00000"/>
                </a:solidFill>
                <a:ln w="19050">
                  <a:solidFill>
                    <a:srgbClr val="C00000"/>
                  </a:solidFill>
                  <a:round/>
                  <a:headEnd/>
                  <a:tailEnd/>
                </a:ln>
                <a:effectLst/>
              </p:spPr>
              <p:txBody>
                <a:bodyPr/>
                <a:lstStyle/>
                <a:p>
                  <a:endParaRPr lang="fr-FR"/>
                </a:p>
              </p:txBody>
            </p:sp>
            <p:sp>
              <p:nvSpPr>
                <p:cNvPr id="75" name="Line 50"/>
                <p:cNvSpPr>
                  <a:spLocks noChangeShapeType="1"/>
                </p:cNvSpPr>
                <p:nvPr/>
              </p:nvSpPr>
              <p:spPr bwMode="auto">
                <a:xfrm rot="21293875">
                  <a:off x="4074634" y="1838705"/>
                  <a:ext cx="130638" cy="156254"/>
                </a:xfrm>
                <a:prstGeom prst="line">
                  <a:avLst/>
                </a:prstGeom>
                <a:solidFill>
                  <a:srgbClr val="C00000"/>
                </a:solidFill>
                <a:ln w="19050">
                  <a:solidFill>
                    <a:srgbClr val="C00000"/>
                  </a:solidFill>
                  <a:round/>
                  <a:headEnd/>
                  <a:tailEnd/>
                </a:ln>
                <a:effectLst/>
              </p:spPr>
              <p:txBody>
                <a:bodyPr/>
                <a:lstStyle/>
                <a:p>
                  <a:endParaRPr lang="fr-FR"/>
                </a:p>
              </p:txBody>
            </p:sp>
          </p:grpSp>
        </p:grpSp>
      </p:grpSp>
      <p:grpSp>
        <p:nvGrpSpPr>
          <p:cNvPr id="226" name="Groupe 85"/>
          <p:cNvGrpSpPr/>
          <p:nvPr/>
        </p:nvGrpSpPr>
        <p:grpSpPr>
          <a:xfrm rot="16200000">
            <a:off x="3402000" y="1764000"/>
            <a:ext cx="2034000" cy="3456000"/>
            <a:chOff x="3420000" y="1782000"/>
            <a:chExt cx="2034000" cy="3456000"/>
          </a:xfrm>
        </p:grpSpPr>
        <p:grpSp>
          <p:nvGrpSpPr>
            <p:cNvPr id="227" name="Groupe 86"/>
            <p:cNvGrpSpPr/>
            <p:nvPr/>
          </p:nvGrpSpPr>
          <p:grpSpPr>
            <a:xfrm>
              <a:off x="3420000" y="1782000"/>
              <a:ext cx="2016000" cy="450000"/>
              <a:chOff x="3420000" y="1782000"/>
              <a:chExt cx="2016000" cy="450000"/>
            </a:xfrm>
          </p:grpSpPr>
          <p:sp>
            <p:nvSpPr>
              <p:cNvPr id="118" name="Oval 48"/>
              <p:cNvSpPr>
                <a:spLocks noChangeArrowheads="1"/>
              </p:cNvSpPr>
              <p:nvPr/>
            </p:nvSpPr>
            <p:spPr bwMode="auto">
              <a:xfrm rot="21293875">
                <a:off x="4032000" y="1782000"/>
                <a:ext cx="216000" cy="216000"/>
              </a:xfrm>
              <a:prstGeom prst="ellipse">
                <a:avLst/>
              </a:prstGeom>
              <a:noFill/>
              <a:ln w="19050">
                <a:solidFill>
                  <a:srgbClr val="C00000"/>
                </a:solidFill>
                <a:round/>
                <a:headEnd/>
                <a:tailEnd/>
              </a:ln>
              <a:effectLst/>
            </p:spPr>
            <p:txBody>
              <a:bodyPr wrap="none" anchor="ctr"/>
              <a:lstStyle/>
              <a:p>
                <a:endParaRPr lang="fr-FR"/>
              </a:p>
            </p:txBody>
          </p:sp>
          <p:sp>
            <p:nvSpPr>
              <p:cNvPr id="115" name="Oval 48"/>
              <p:cNvSpPr>
                <a:spLocks noChangeArrowheads="1"/>
              </p:cNvSpPr>
              <p:nvPr/>
            </p:nvSpPr>
            <p:spPr bwMode="auto">
              <a:xfrm rot="21293875">
                <a:off x="4644008" y="1782000"/>
                <a:ext cx="216000" cy="216000"/>
              </a:xfrm>
              <a:prstGeom prst="ellipse">
                <a:avLst/>
              </a:prstGeom>
              <a:noFill/>
              <a:ln w="19050">
                <a:solidFill>
                  <a:srgbClr val="C00000"/>
                </a:solidFill>
                <a:round/>
                <a:headEnd/>
                <a:tailEnd/>
              </a:ln>
              <a:effectLst/>
            </p:spPr>
            <p:txBody>
              <a:bodyPr wrap="none" anchor="ctr"/>
              <a:lstStyle/>
              <a:p>
                <a:endParaRPr lang="fr-FR"/>
              </a:p>
            </p:txBody>
          </p:sp>
          <p:sp>
            <p:nvSpPr>
              <p:cNvPr id="112" name="Oval 48"/>
              <p:cNvSpPr>
                <a:spLocks noChangeArrowheads="1"/>
              </p:cNvSpPr>
              <p:nvPr/>
            </p:nvSpPr>
            <p:spPr bwMode="auto">
              <a:xfrm rot="21293875">
                <a:off x="3420000" y="2016000"/>
                <a:ext cx="216000" cy="216000"/>
              </a:xfrm>
              <a:prstGeom prst="ellipse">
                <a:avLst/>
              </a:prstGeom>
              <a:noFill/>
              <a:ln w="19050">
                <a:solidFill>
                  <a:srgbClr val="C00000"/>
                </a:solidFill>
                <a:round/>
                <a:headEnd/>
                <a:tailEnd/>
              </a:ln>
              <a:effectLst/>
            </p:spPr>
            <p:txBody>
              <a:bodyPr wrap="none" anchor="ctr"/>
              <a:lstStyle/>
              <a:p>
                <a:endParaRPr lang="fr-FR"/>
              </a:p>
            </p:txBody>
          </p:sp>
          <p:sp>
            <p:nvSpPr>
              <p:cNvPr id="109" name="Oval 48"/>
              <p:cNvSpPr>
                <a:spLocks noChangeArrowheads="1"/>
              </p:cNvSpPr>
              <p:nvPr/>
            </p:nvSpPr>
            <p:spPr bwMode="auto">
              <a:xfrm rot="21293875">
                <a:off x="5220000" y="2016000"/>
                <a:ext cx="216000" cy="216000"/>
              </a:xfrm>
              <a:prstGeom prst="ellipse">
                <a:avLst/>
              </a:prstGeom>
              <a:noFill/>
              <a:ln w="19050">
                <a:solidFill>
                  <a:srgbClr val="C00000"/>
                </a:solidFill>
                <a:round/>
                <a:headEnd/>
                <a:tailEnd/>
              </a:ln>
              <a:effectLst/>
            </p:spPr>
            <p:txBody>
              <a:bodyPr wrap="none" anchor="ctr"/>
              <a:lstStyle/>
              <a:p>
                <a:endParaRPr lang="fr-FR"/>
              </a:p>
            </p:txBody>
          </p:sp>
        </p:grpSp>
        <p:grpSp>
          <p:nvGrpSpPr>
            <p:cNvPr id="228" name="Groupe 87"/>
            <p:cNvGrpSpPr/>
            <p:nvPr/>
          </p:nvGrpSpPr>
          <p:grpSpPr>
            <a:xfrm flipV="1">
              <a:off x="3438000" y="4788000"/>
              <a:ext cx="2016000" cy="450000"/>
              <a:chOff x="3420000" y="1782000"/>
              <a:chExt cx="2016000" cy="450000"/>
            </a:xfrm>
          </p:grpSpPr>
          <p:sp>
            <p:nvSpPr>
              <p:cNvPr id="102" name="Oval 48"/>
              <p:cNvSpPr>
                <a:spLocks noChangeArrowheads="1"/>
              </p:cNvSpPr>
              <p:nvPr/>
            </p:nvSpPr>
            <p:spPr bwMode="auto">
              <a:xfrm rot="21293875">
                <a:off x="4032000" y="1782000"/>
                <a:ext cx="216000" cy="216000"/>
              </a:xfrm>
              <a:prstGeom prst="ellipse">
                <a:avLst/>
              </a:prstGeom>
              <a:noFill/>
              <a:ln w="19050">
                <a:solidFill>
                  <a:srgbClr val="C00000"/>
                </a:solidFill>
                <a:round/>
                <a:headEnd/>
                <a:tailEnd/>
              </a:ln>
              <a:effectLst/>
            </p:spPr>
            <p:txBody>
              <a:bodyPr wrap="none" anchor="ctr"/>
              <a:lstStyle/>
              <a:p>
                <a:endParaRPr lang="fr-FR"/>
              </a:p>
            </p:txBody>
          </p:sp>
          <p:sp>
            <p:nvSpPr>
              <p:cNvPr id="99" name="Oval 48"/>
              <p:cNvSpPr>
                <a:spLocks noChangeArrowheads="1"/>
              </p:cNvSpPr>
              <p:nvPr/>
            </p:nvSpPr>
            <p:spPr bwMode="auto">
              <a:xfrm rot="21293875">
                <a:off x="4644008" y="1782000"/>
                <a:ext cx="216000" cy="216000"/>
              </a:xfrm>
              <a:prstGeom prst="ellipse">
                <a:avLst/>
              </a:prstGeom>
              <a:noFill/>
              <a:ln w="19050">
                <a:solidFill>
                  <a:srgbClr val="C00000"/>
                </a:solidFill>
                <a:round/>
                <a:headEnd/>
                <a:tailEnd/>
              </a:ln>
              <a:effectLst/>
            </p:spPr>
            <p:txBody>
              <a:bodyPr wrap="none" anchor="ctr"/>
              <a:lstStyle/>
              <a:p>
                <a:endParaRPr lang="fr-FR"/>
              </a:p>
            </p:txBody>
          </p:sp>
          <p:sp>
            <p:nvSpPr>
              <p:cNvPr id="96" name="Oval 48"/>
              <p:cNvSpPr>
                <a:spLocks noChangeArrowheads="1"/>
              </p:cNvSpPr>
              <p:nvPr/>
            </p:nvSpPr>
            <p:spPr bwMode="auto">
              <a:xfrm rot="21293875">
                <a:off x="3420000" y="2016000"/>
                <a:ext cx="216000" cy="216000"/>
              </a:xfrm>
              <a:prstGeom prst="ellipse">
                <a:avLst/>
              </a:prstGeom>
              <a:noFill/>
              <a:ln w="19050">
                <a:solidFill>
                  <a:srgbClr val="C00000"/>
                </a:solidFill>
                <a:round/>
                <a:headEnd/>
                <a:tailEnd/>
              </a:ln>
              <a:effectLst/>
            </p:spPr>
            <p:txBody>
              <a:bodyPr wrap="none" anchor="ctr"/>
              <a:lstStyle/>
              <a:p>
                <a:endParaRPr lang="fr-FR"/>
              </a:p>
            </p:txBody>
          </p:sp>
          <p:sp>
            <p:nvSpPr>
              <p:cNvPr id="93" name="Oval 48"/>
              <p:cNvSpPr>
                <a:spLocks noChangeArrowheads="1"/>
              </p:cNvSpPr>
              <p:nvPr/>
            </p:nvSpPr>
            <p:spPr bwMode="auto">
              <a:xfrm rot="21293875">
                <a:off x="5220000" y="2016000"/>
                <a:ext cx="216000" cy="216000"/>
              </a:xfrm>
              <a:prstGeom prst="ellipse">
                <a:avLst/>
              </a:prstGeom>
              <a:noFill/>
              <a:ln w="19050">
                <a:solidFill>
                  <a:srgbClr val="C00000"/>
                </a:solidFill>
                <a:round/>
                <a:headEnd/>
                <a:tailEnd/>
              </a:ln>
              <a:effectLst/>
            </p:spPr>
            <p:txBody>
              <a:bodyPr wrap="none" anchor="ctr"/>
              <a:lstStyle/>
              <a:p>
                <a:endParaRPr lang="fr-FR"/>
              </a:p>
            </p:txBody>
          </p:sp>
        </p:grpSp>
      </p:grpSp>
      <p:sp>
        <p:nvSpPr>
          <p:cNvPr id="122" name="Oval 35"/>
          <p:cNvSpPr>
            <a:spLocks noChangeArrowheads="1"/>
          </p:cNvSpPr>
          <p:nvPr/>
        </p:nvSpPr>
        <p:spPr bwMode="auto">
          <a:xfrm rot="21293875">
            <a:off x="5994000" y="3132000"/>
            <a:ext cx="72000" cy="72000"/>
          </a:xfrm>
          <a:prstGeom prst="ellipse">
            <a:avLst/>
          </a:prstGeom>
          <a:solidFill>
            <a:srgbClr val="C00000"/>
          </a:solidFill>
          <a:ln w="9525">
            <a:solidFill>
              <a:srgbClr val="C00000"/>
            </a:solidFill>
            <a:round/>
            <a:headEnd/>
            <a:tailEnd/>
          </a:ln>
          <a:effectLst/>
        </p:spPr>
        <p:txBody>
          <a:bodyPr wrap="none" anchor="ctr"/>
          <a:lstStyle/>
          <a:p>
            <a:endParaRPr lang="fr-FR"/>
          </a:p>
        </p:txBody>
      </p:sp>
      <p:sp>
        <p:nvSpPr>
          <p:cNvPr id="123" name="Oval 35"/>
          <p:cNvSpPr>
            <a:spLocks noChangeArrowheads="1"/>
          </p:cNvSpPr>
          <p:nvPr/>
        </p:nvSpPr>
        <p:spPr bwMode="auto">
          <a:xfrm rot="21293875">
            <a:off x="5994000" y="3744000"/>
            <a:ext cx="72000" cy="72000"/>
          </a:xfrm>
          <a:prstGeom prst="ellipse">
            <a:avLst/>
          </a:prstGeom>
          <a:solidFill>
            <a:srgbClr val="C00000"/>
          </a:solidFill>
          <a:ln w="9525">
            <a:solidFill>
              <a:srgbClr val="C00000"/>
            </a:solidFill>
            <a:round/>
            <a:headEnd/>
            <a:tailEnd/>
          </a:ln>
          <a:effectLst/>
        </p:spPr>
        <p:txBody>
          <a:bodyPr wrap="none" anchor="ctr"/>
          <a:lstStyle/>
          <a:p>
            <a:endParaRPr lang="fr-FR"/>
          </a:p>
        </p:txBody>
      </p:sp>
      <p:sp>
        <p:nvSpPr>
          <p:cNvPr id="124" name="Oval 35"/>
          <p:cNvSpPr>
            <a:spLocks noChangeArrowheads="1"/>
          </p:cNvSpPr>
          <p:nvPr/>
        </p:nvSpPr>
        <p:spPr bwMode="auto">
          <a:xfrm rot="21293875">
            <a:off x="5760000" y="4356000"/>
            <a:ext cx="72000" cy="72000"/>
          </a:xfrm>
          <a:prstGeom prst="ellipse">
            <a:avLst/>
          </a:prstGeom>
          <a:solidFill>
            <a:srgbClr val="C00000"/>
          </a:solidFill>
          <a:ln w="9525">
            <a:solidFill>
              <a:srgbClr val="C00000"/>
            </a:solidFill>
            <a:round/>
            <a:headEnd/>
            <a:tailEnd/>
          </a:ln>
          <a:effectLst/>
        </p:spPr>
        <p:txBody>
          <a:bodyPr wrap="none" anchor="ctr"/>
          <a:lstStyle/>
          <a:p>
            <a:endParaRPr lang="fr-FR"/>
          </a:p>
        </p:txBody>
      </p:sp>
      <p:grpSp>
        <p:nvGrpSpPr>
          <p:cNvPr id="229" name="Groupe 128"/>
          <p:cNvGrpSpPr/>
          <p:nvPr/>
        </p:nvGrpSpPr>
        <p:grpSpPr>
          <a:xfrm flipH="1">
            <a:off x="2771800" y="2564904"/>
            <a:ext cx="306000" cy="1879200"/>
            <a:chOff x="3347322" y="2495955"/>
            <a:chExt cx="306000" cy="1879200"/>
          </a:xfrm>
        </p:grpSpPr>
        <p:sp>
          <p:nvSpPr>
            <p:cNvPr id="125" name="Oval 35"/>
            <p:cNvSpPr>
              <a:spLocks noChangeArrowheads="1"/>
            </p:cNvSpPr>
            <p:nvPr/>
          </p:nvSpPr>
          <p:spPr bwMode="auto">
            <a:xfrm rot="21293875">
              <a:off x="3350922" y="2495955"/>
              <a:ext cx="72000" cy="72000"/>
            </a:xfrm>
            <a:prstGeom prst="ellipse">
              <a:avLst/>
            </a:prstGeom>
            <a:solidFill>
              <a:srgbClr val="C00000"/>
            </a:solidFill>
            <a:ln w="9525">
              <a:solidFill>
                <a:srgbClr val="C00000"/>
              </a:solidFill>
              <a:round/>
              <a:headEnd/>
              <a:tailEnd/>
            </a:ln>
            <a:effectLst/>
          </p:spPr>
          <p:txBody>
            <a:bodyPr wrap="none" anchor="ctr"/>
            <a:lstStyle/>
            <a:p>
              <a:endParaRPr lang="fr-FR"/>
            </a:p>
          </p:txBody>
        </p:sp>
        <p:sp>
          <p:nvSpPr>
            <p:cNvPr id="126" name="Oval 35"/>
            <p:cNvSpPr>
              <a:spLocks noChangeArrowheads="1"/>
            </p:cNvSpPr>
            <p:nvPr/>
          </p:nvSpPr>
          <p:spPr bwMode="auto">
            <a:xfrm rot="21293875">
              <a:off x="3581322" y="3079155"/>
              <a:ext cx="72000" cy="72000"/>
            </a:xfrm>
            <a:prstGeom prst="ellipse">
              <a:avLst/>
            </a:prstGeom>
            <a:solidFill>
              <a:srgbClr val="C00000"/>
            </a:solidFill>
            <a:ln w="9525">
              <a:solidFill>
                <a:srgbClr val="C00000"/>
              </a:solidFill>
              <a:round/>
              <a:headEnd/>
              <a:tailEnd/>
            </a:ln>
            <a:effectLst/>
          </p:spPr>
          <p:txBody>
            <a:bodyPr wrap="none" anchor="ctr"/>
            <a:lstStyle/>
            <a:p>
              <a:endParaRPr lang="fr-FR"/>
            </a:p>
          </p:txBody>
        </p:sp>
        <p:sp>
          <p:nvSpPr>
            <p:cNvPr id="127" name="Oval 35"/>
            <p:cNvSpPr>
              <a:spLocks noChangeArrowheads="1"/>
            </p:cNvSpPr>
            <p:nvPr/>
          </p:nvSpPr>
          <p:spPr bwMode="auto">
            <a:xfrm rot="21293875">
              <a:off x="3581322" y="3691155"/>
              <a:ext cx="72000" cy="72000"/>
            </a:xfrm>
            <a:prstGeom prst="ellipse">
              <a:avLst/>
            </a:prstGeom>
            <a:solidFill>
              <a:srgbClr val="C00000"/>
            </a:solidFill>
            <a:ln w="9525">
              <a:solidFill>
                <a:srgbClr val="C00000"/>
              </a:solidFill>
              <a:round/>
              <a:headEnd/>
              <a:tailEnd/>
            </a:ln>
            <a:effectLst/>
          </p:spPr>
          <p:txBody>
            <a:bodyPr wrap="none" anchor="ctr"/>
            <a:lstStyle/>
            <a:p>
              <a:endParaRPr lang="fr-FR"/>
            </a:p>
          </p:txBody>
        </p:sp>
        <p:sp>
          <p:nvSpPr>
            <p:cNvPr id="128" name="Oval 35"/>
            <p:cNvSpPr>
              <a:spLocks noChangeArrowheads="1"/>
            </p:cNvSpPr>
            <p:nvPr/>
          </p:nvSpPr>
          <p:spPr bwMode="auto">
            <a:xfrm rot="21293875">
              <a:off x="3347322" y="4303155"/>
              <a:ext cx="72000" cy="72000"/>
            </a:xfrm>
            <a:prstGeom prst="ellipse">
              <a:avLst/>
            </a:prstGeom>
            <a:solidFill>
              <a:srgbClr val="C00000"/>
            </a:solidFill>
            <a:ln w="9525">
              <a:solidFill>
                <a:srgbClr val="C00000"/>
              </a:solidFill>
              <a:round/>
              <a:headEnd/>
              <a:tailEnd/>
            </a:ln>
            <a:effectLst/>
          </p:spPr>
          <p:txBody>
            <a:bodyPr wrap="none" anchor="ctr"/>
            <a:lstStyle/>
            <a:p>
              <a:endParaRPr lang="fr-FR"/>
            </a:p>
          </p:txBody>
        </p:sp>
      </p:grpSp>
      <p:sp>
        <p:nvSpPr>
          <p:cNvPr id="134" name="Arc 133"/>
          <p:cNvSpPr/>
          <p:nvPr/>
        </p:nvSpPr>
        <p:spPr>
          <a:xfrm rot="5400000" flipH="1">
            <a:off x="3906000" y="2959200"/>
            <a:ext cx="1080000" cy="1080000"/>
          </a:xfrm>
          <a:prstGeom prst="arc">
            <a:avLst>
              <a:gd name="adj1" fmla="val 1466214"/>
              <a:gd name="adj2" fmla="val 3859727"/>
            </a:avLst>
          </a:prstGeom>
          <a:ln w="139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35" name="Arc 134"/>
          <p:cNvSpPr/>
          <p:nvPr/>
        </p:nvSpPr>
        <p:spPr>
          <a:xfrm rot="5400000" flipH="1">
            <a:off x="3906000" y="2959200"/>
            <a:ext cx="1080000" cy="1080000"/>
          </a:xfrm>
          <a:prstGeom prst="arc">
            <a:avLst>
              <a:gd name="adj1" fmla="val 20284942"/>
              <a:gd name="adj2" fmla="val 1281521"/>
            </a:avLst>
          </a:prstGeom>
          <a:ln w="139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8" name="Arc 137"/>
          <p:cNvSpPr/>
          <p:nvPr/>
        </p:nvSpPr>
        <p:spPr>
          <a:xfrm rot="5400000" flipH="1">
            <a:off x="3906000" y="2959200"/>
            <a:ext cx="1080000" cy="1080000"/>
          </a:xfrm>
          <a:prstGeom prst="arc">
            <a:avLst>
              <a:gd name="adj1" fmla="val 17759505"/>
              <a:gd name="adj2" fmla="val 20049306"/>
            </a:avLst>
          </a:prstGeom>
          <a:ln w="139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0" name="Arc 139"/>
          <p:cNvSpPr/>
          <p:nvPr/>
        </p:nvSpPr>
        <p:spPr>
          <a:xfrm rot="5400000" flipH="1">
            <a:off x="3906000" y="2959200"/>
            <a:ext cx="1080000" cy="1080000"/>
          </a:xfrm>
          <a:prstGeom prst="arc">
            <a:avLst>
              <a:gd name="adj1" fmla="val 4102583"/>
              <a:gd name="adj2" fmla="val 6723341"/>
            </a:avLst>
          </a:prstGeom>
          <a:ln w="139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41" name="Arc 140"/>
          <p:cNvSpPr/>
          <p:nvPr/>
        </p:nvSpPr>
        <p:spPr>
          <a:xfrm rot="5400000" flipH="1">
            <a:off x="3906000" y="2959200"/>
            <a:ext cx="1080000" cy="1080000"/>
          </a:xfrm>
          <a:prstGeom prst="arc">
            <a:avLst>
              <a:gd name="adj1" fmla="val 6888730"/>
              <a:gd name="adj2" fmla="val 9277805"/>
            </a:avLst>
          </a:prstGeom>
          <a:ln w="139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42" name="Arc 141"/>
          <p:cNvSpPr/>
          <p:nvPr/>
        </p:nvSpPr>
        <p:spPr>
          <a:xfrm rot="5400000" flipH="1">
            <a:off x="3906000" y="2959200"/>
            <a:ext cx="1080000" cy="1080000"/>
          </a:xfrm>
          <a:prstGeom prst="arc">
            <a:avLst>
              <a:gd name="adj1" fmla="val 9507838"/>
              <a:gd name="adj2" fmla="val 12283956"/>
            </a:avLst>
          </a:prstGeom>
          <a:ln w="139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44" name="Arc 143"/>
          <p:cNvSpPr/>
          <p:nvPr/>
        </p:nvSpPr>
        <p:spPr>
          <a:xfrm rot="5400000" flipH="1">
            <a:off x="3906000" y="2959200"/>
            <a:ext cx="1080000" cy="1080000"/>
          </a:xfrm>
          <a:prstGeom prst="arc">
            <a:avLst>
              <a:gd name="adj1" fmla="val 12427628"/>
              <a:gd name="adj2" fmla="val 14928111"/>
            </a:avLst>
          </a:prstGeom>
          <a:ln w="139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45" name="Arc 144"/>
          <p:cNvSpPr/>
          <p:nvPr/>
        </p:nvSpPr>
        <p:spPr>
          <a:xfrm rot="5400000" flipH="1">
            <a:off x="3906000" y="2959200"/>
            <a:ext cx="1080000" cy="1080000"/>
          </a:xfrm>
          <a:prstGeom prst="arc">
            <a:avLst>
              <a:gd name="adj1" fmla="val 15158240"/>
              <a:gd name="adj2" fmla="val 17644849"/>
            </a:avLst>
          </a:prstGeom>
          <a:ln w="139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cxnSp>
        <p:nvCxnSpPr>
          <p:cNvPr id="167" name="Connecteur droit 166"/>
          <p:cNvCxnSpPr/>
          <p:nvPr/>
        </p:nvCxnSpPr>
        <p:spPr>
          <a:xfrm>
            <a:off x="4779938" y="1991863"/>
            <a:ext cx="944190" cy="2229225"/>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68" name="Connecteur droit 167"/>
          <p:cNvCxnSpPr/>
          <p:nvPr/>
        </p:nvCxnSpPr>
        <p:spPr>
          <a:xfrm>
            <a:off x="3621038" y="2189133"/>
            <a:ext cx="2330809" cy="943959"/>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70" name="Connecteur droit 169"/>
          <p:cNvCxnSpPr/>
          <p:nvPr/>
        </p:nvCxnSpPr>
        <p:spPr>
          <a:xfrm flipV="1">
            <a:off x="2912966" y="2206755"/>
            <a:ext cx="2325549" cy="948413"/>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73" name="Connecteur droit 172"/>
          <p:cNvCxnSpPr/>
          <p:nvPr/>
        </p:nvCxnSpPr>
        <p:spPr>
          <a:xfrm flipV="1">
            <a:off x="3127493" y="1988841"/>
            <a:ext cx="961744" cy="2365299"/>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75" name="Connecteur droit 174"/>
          <p:cNvCxnSpPr/>
          <p:nvPr/>
        </p:nvCxnSpPr>
        <p:spPr>
          <a:xfrm flipH="1" flipV="1">
            <a:off x="3131840" y="2647878"/>
            <a:ext cx="967869" cy="2395466"/>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77" name="Connecteur droit 176"/>
          <p:cNvCxnSpPr/>
          <p:nvPr/>
        </p:nvCxnSpPr>
        <p:spPr>
          <a:xfrm flipH="1">
            <a:off x="4798884" y="2694619"/>
            <a:ext cx="960369" cy="2330179"/>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83" name="Connecteur droit 182"/>
          <p:cNvCxnSpPr/>
          <p:nvPr/>
        </p:nvCxnSpPr>
        <p:spPr>
          <a:xfrm flipH="1">
            <a:off x="3607518" y="3861048"/>
            <a:ext cx="2356900" cy="951301"/>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85" name="Connecteur droit 184"/>
          <p:cNvCxnSpPr/>
          <p:nvPr/>
        </p:nvCxnSpPr>
        <p:spPr>
          <a:xfrm flipH="1" flipV="1">
            <a:off x="2902775" y="3823825"/>
            <a:ext cx="2369941" cy="973327"/>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90" name="Text Box 24"/>
          <p:cNvSpPr txBox="1">
            <a:spLocks noChangeArrowheads="1"/>
          </p:cNvSpPr>
          <p:nvPr/>
        </p:nvSpPr>
        <p:spPr bwMode="auto">
          <a:xfrm>
            <a:off x="6660232" y="3070701"/>
            <a:ext cx="766557" cy="646331"/>
          </a:xfrm>
          <a:prstGeom prst="rect">
            <a:avLst/>
          </a:prstGeom>
          <a:noFill/>
          <a:ln w="9525">
            <a:noFill/>
            <a:miter lim="800000"/>
            <a:headEnd/>
            <a:tailEnd/>
          </a:ln>
          <a:effectLst/>
        </p:spPr>
        <p:txBody>
          <a:bodyPr wrap="none">
            <a:spAutoFit/>
          </a:bodyPr>
          <a:lstStyle/>
          <a:p>
            <a:r>
              <a:rPr lang="fr-FR" sz="3600" b="1" dirty="0">
                <a:latin typeface="Arial Rounded MT Bold" pitchFamily="34" charset="0"/>
                <a:cs typeface="Aharoni" pitchFamily="2" charset="-79"/>
              </a:rPr>
              <a:t>S2</a:t>
            </a:r>
          </a:p>
        </p:txBody>
      </p:sp>
      <p:sp>
        <p:nvSpPr>
          <p:cNvPr id="191" name="Text Box 24"/>
          <p:cNvSpPr txBox="1">
            <a:spLocks noChangeArrowheads="1"/>
          </p:cNvSpPr>
          <p:nvPr/>
        </p:nvSpPr>
        <p:spPr bwMode="auto">
          <a:xfrm>
            <a:off x="4067944" y="548680"/>
            <a:ext cx="809837" cy="646331"/>
          </a:xfrm>
          <a:prstGeom prst="rect">
            <a:avLst/>
          </a:prstGeom>
          <a:noFill/>
          <a:ln w="9525">
            <a:noFill/>
            <a:miter lim="800000"/>
            <a:headEnd/>
            <a:tailEnd/>
          </a:ln>
          <a:effectLst/>
        </p:spPr>
        <p:txBody>
          <a:bodyPr wrap="none">
            <a:spAutoFit/>
          </a:bodyPr>
          <a:lstStyle/>
          <a:p>
            <a:r>
              <a:rPr lang="fr-FR" sz="3600" b="1" dirty="0">
                <a:latin typeface="Arial Rounded MT Bold" pitchFamily="34" charset="0"/>
                <a:cs typeface="Aharoni" pitchFamily="2" charset="-79"/>
              </a:rPr>
              <a:t>N2</a:t>
            </a:r>
          </a:p>
        </p:txBody>
      </p:sp>
      <p:sp>
        <p:nvSpPr>
          <p:cNvPr id="192" name="Text Box 24"/>
          <p:cNvSpPr txBox="1">
            <a:spLocks noChangeArrowheads="1"/>
          </p:cNvSpPr>
          <p:nvPr/>
        </p:nvSpPr>
        <p:spPr bwMode="auto">
          <a:xfrm>
            <a:off x="4067944" y="5733256"/>
            <a:ext cx="809837" cy="646331"/>
          </a:xfrm>
          <a:prstGeom prst="rect">
            <a:avLst/>
          </a:prstGeom>
          <a:noFill/>
          <a:ln w="9525">
            <a:noFill/>
            <a:miter lim="800000"/>
            <a:headEnd/>
            <a:tailEnd/>
          </a:ln>
          <a:effectLst/>
        </p:spPr>
        <p:txBody>
          <a:bodyPr wrap="none">
            <a:spAutoFit/>
          </a:bodyPr>
          <a:lstStyle/>
          <a:p>
            <a:r>
              <a:rPr lang="fr-FR" sz="3600" b="1" dirty="0">
                <a:latin typeface="Arial Rounded MT Bold" pitchFamily="34" charset="0"/>
                <a:cs typeface="Aharoni" pitchFamily="2" charset="-79"/>
              </a:rPr>
              <a:t>N1</a:t>
            </a:r>
          </a:p>
        </p:txBody>
      </p:sp>
      <p:sp>
        <p:nvSpPr>
          <p:cNvPr id="197" name="ZoneTexte 196"/>
          <p:cNvSpPr txBox="1"/>
          <p:nvPr/>
        </p:nvSpPr>
        <p:spPr>
          <a:xfrm>
            <a:off x="5868144" y="4005064"/>
            <a:ext cx="432048" cy="430887"/>
          </a:xfrm>
          <a:prstGeom prst="rect">
            <a:avLst/>
          </a:prstGeom>
          <a:noFill/>
        </p:spPr>
        <p:txBody>
          <a:bodyPr wrap="square" rtlCol="0">
            <a:spAutoFit/>
          </a:bodyPr>
          <a:lstStyle/>
          <a:p>
            <a:r>
              <a:rPr lang="fr-FR" sz="1100" b="1" dirty="0">
                <a:latin typeface="Times New Roman" pitchFamily="18" charset="0"/>
                <a:cs typeface="Times New Roman" pitchFamily="18" charset="0"/>
              </a:rPr>
              <a:t>16</a:t>
            </a:r>
          </a:p>
          <a:p>
            <a:r>
              <a:rPr lang="fr-FR" sz="1100" b="1" dirty="0">
                <a:latin typeface="Times New Roman" pitchFamily="18" charset="0"/>
                <a:cs typeface="Times New Roman" pitchFamily="18" charset="0"/>
              </a:rPr>
              <a:t>16’</a:t>
            </a:r>
          </a:p>
        </p:txBody>
      </p:sp>
      <p:sp>
        <p:nvSpPr>
          <p:cNvPr id="198" name="ZoneTexte 197"/>
          <p:cNvSpPr txBox="1"/>
          <p:nvPr/>
        </p:nvSpPr>
        <p:spPr>
          <a:xfrm>
            <a:off x="5400000" y="4680000"/>
            <a:ext cx="432048" cy="430887"/>
          </a:xfrm>
          <a:prstGeom prst="rect">
            <a:avLst/>
          </a:prstGeom>
          <a:noFill/>
        </p:spPr>
        <p:txBody>
          <a:bodyPr wrap="square" rtlCol="0">
            <a:spAutoFit/>
          </a:bodyPr>
          <a:lstStyle/>
          <a:p>
            <a:r>
              <a:rPr lang="fr-FR" sz="1100" b="1" dirty="0">
                <a:latin typeface="Times New Roman" pitchFamily="18" charset="0"/>
                <a:cs typeface="Times New Roman" pitchFamily="18" charset="0"/>
              </a:rPr>
              <a:t>1</a:t>
            </a:r>
          </a:p>
          <a:p>
            <a:r>
              <a:rPr lang="fr-FR" sz="1100" b="1" dirty="0">
                <a:latin typeface="Times New Roman" pitchFamily="18" charset="0"/>
                <a:cs typeface="Times New Roman" pitchFamily="18" charset="0"/>
              </a:rPr>
              <a:t>1’</a:t>
            </a:r>
          </a:p>
        </p:txBody>
      </p:sp>
      <p:sp>
        <p:nvSpPr>
          <p:cNvPr id="199" name="ZoneTexte 198"/>
          <p:cNvSpPr txBox="1"/>
          <p:nvPr/>
        </p:nvSpPr>
        <p:spPr>
          <a:xfrm>
            <a:off x="4860032" y="4941168"/>
            <a:ext cx="432048" cy="430887"/>
          </a:xfrm>
          <a:prstGeom prst="rect">
            <a:avLst/>
          </a:prstGeom>
          <a:noFill/>
        </p:spPr>
        <p:txBody>
          <a:bodyPr wrap="square" rtlCol="0">
            <a:spAutoFit/>
          </a:bodyPr>
          <a:lstStyle/>
          <a:p>
            <a:r>
              <a:rPr lang="fr-FR" sz="1100" b="1" dirty="0">
                <a:latin typeface="Times New Roman" pitchFamily="18" charset="0"/>
                <a:cs typeface="Times New Roman" pitchFamily="18" charset="0"/>
              </a:rPr>
              <a:t>2</a:t>
            </a:r>
          </a:p>
          <a:p>
            <a:r>
              <a:rPr lang="fr-FR" sz="1100" b="1" dirty="0">
                <a:latin typeface="Times New Roman" pitchFamily="18" charset="0"/>
                <a:cs typeface="Times New Roman" pitchFamily="18" charset="0"/>
              </a:rPr>
              <a:t>2’</a:t>
            </a:r>
          </a:p>
        </p:txBody>
      </p:sp>
      <p:sp>
        <p:nvSpPr>
          <p:cNvPr id="200" name="ZoneTexte 199"/>
          <p:cNvSpPr txBox="1"/>
          <p:nvPr/>
        </p:nvSpPr>
        <p:spPr>
          <a:xfrm>
            <a:off x="4211960" y="5013176"/>
            <a:ext cx="432048" cy="430887"/>
          </a:xfrm>
          <a:prstGeom prst="rect">
            <a:avLst/>
          </a:prstGeom>
          <a:noFill/>
        </p:spPr>
        <p:txBody>
          <a:bodyPr wrap="square" rtlCol="0">
            <a:spAutoFit/>
          </a:bodyPr>
          <a:lstStyle/>
          <a:p>
            <a:r>
              <a:rPr lang="fr-FR" sz="1100" b="1" dirty="0">
                <a:latin typeface="Times New Roman" pitchFamily="18" charset="0"/>
                <a:cs typeface="Times New Roman" pitchFamily="18" charset="0"/>
              </a:rPr>
              <a:t>3</a:t>
            </a:r>
          </a:p>
          <a:p>
            <a:r>
              <a:rPr lang="fr-FR" sz="1100" b="1" dirty="0">
                <a:latin typeface="Times New Roman" pitchFamily="18" charset="0"/>
                <a:cs typeface="Times New Roman" pitchFamily="18" charset="0"/>
              </a:rPr>
              <a:t>3’</a:t>
            </a:r>
          </a:p>
        </p:txBody>
      </p:sp>
      <p:sp>
        <p:nvSpPr>
          <p:cNvPr id="201" name="ZoneTexte 200"/>
          <p:cNvSpPr txBox="1"/>
          <p:nvPr/>
        </p:nvSpPr>
        <p:spPr>
          <a:xfrm>
            <a:off x="3563888" y="4869160"/>
            <a:ext cx="432048" cy="430887"/>
          </a:xfrm>
          <a:prstGeom prst="rect">
            <a:avLst/>
          </a:prstGeom>
          <a:noFill/>
        </p:spPr>
        <p:txBody>
          <a:bodyPr wrap="square" rtlCol="0">
            <a:spAutoFit/>
          </a:bodyPr>
          <a:lstStyle/>
          <a:p>
            <a:r>
              <a:rPr lang="fr-FR" sz="1100" b="1" dirty="0">
                <a:latin typeface="Times New Roman" pitchFamily="18" charset="0"/>
                <a:cs typeface="Times New Roman" pitchFamily="18" charset="0"/>
              </a:rPr>
              <a:t>4</a:t>
            </a:r>
          </a:p>
          <a:p>
            <a:r>
              <a:rPr lang="fr-FR" sz="1100" b="1" dirty="0">
                <a:latin typeface="Times New Roman" pitchFamily="18" charset="0"/>
                <a:cs typeface="Times New Roman" pitchFamily="18" charset="0"/>
              </a:rPr>
              <a:t>4’</a:t>
            </a:r>
          </a:p>
        </p:txBody>
      </p:sp>
      <p:sp>
        <p:nvSpPr>
          <p:cNvPr id="202" name="ZoneTexte 201"/>
          <p:cNvSpPr txBox="1"/>
          <p:nvPr/>
        </p:nvSpPr>
        <p:spPr>
          <a:xfrm>
            <a:off x="2987824" y="4438273"/>
            <a:ext cx="432048" cy="430887"/>
          </a:xfrm>
          <a:prstGeom prst="rect">
            <a:avLst/>
          </a:prstGeom>
          <a:noFill/>
        </p:spPr>
        <p:txBody>
          <a:bodyPr wrap="square" rtlCol="0">
            <a:spAutoFit/>
          </a:bodyPr>
          <a:lstStyle/>
          <a:p>
            <a:r>
              <a:rPr lang="fr-FR" sz="1100" b="1" dirty="0">
                <a:latin typeface="Times New Roman" pitchFamily="18" charset="0"/>
                <a:cs typeface="Times New Roman" pitchFamily="18" charset="0"/>
              </a:rPr>
              <a:t>5</a:t>
            </a:r>
          </a:p>
          <a:p>
            <a:r>
              <a:rPr lang="fr-FR" sz="1100" b="1" dirty="0">
                <a:latin typeface="Times New Roman" pitchFamily="18" charset="0"/>
                <a:cs typeface="Times New Roman" pitchFamily="18" charset="0"/>
              </a:rPr>
              <a:t>5’</a:t>
            </a:r>
          </a:p>
        </p:txBody>
      </p:sp>
      <p:sp>
        <p:nvSpPr>
          <p:cNvPr id="203" name="ZoneTexte 202"/>
          <p:cNvSpPr txBox="1"/>
          <p:nvPr/>
        </p:nvSpPr>
        <p:spPr>
          <a:xfrm>
            <a:off x="2555776" y="3789040"/>
            <a:ext cx="432048" cy="430887"/>
          </a:xfrm>
          <a:prstGeom prst="rect">
            <a:avLst/>
          </a:prstGeom>
          <a:noFill/>
        </p:spPr>
        <p:txBody>
          <a:bodyPr wrap="square" rtlCol="0">
            <a:spAutoFit/>
          </a:bodyPr>
          <a:lstStyle/>
          <a:p>
            <a:r>
              <a:rPr lang="fr-FR" sz="1100" b="1" dirty="0">
                <a:latin typeface="Times New Roman" pitchFamily="18" charset="0"/>
                <a:cs typeface="Times New Roman" pitchFamily="18" charset="0"/>
              </a:rPr>
              <a:t>6</a:t>
            </a:r>
          </a:p>
          <a:p>
            <a:r>
              <a:rPr lang="fr-FR" sz="1100" b="1" dirty="0">
                <a:latin typeface="Times New Roman" pitchFamily="18" charset="0"/>
                <a:cs typeface="Times New Roman" pitchFamily="18" charset="0"/>
              </a:rPr>
              <a:t>6’</a:t>
            </a:r>
          </a:p>
        </p:txBody>
      </p:sp>
      <p:sp>
        <p:nvSpPr>
          <p:cNvPr id="204" name="ZoneTexte 203"/>
          <p:cNvSpPr txBox="1"/>
          <p:nvPr/>
        </p:nvSpPr>
        <p:spPr>
          <a:xfrm>
            <a:off x="2483768" y="3068960"/>
            <a:ext cx="432048" cy="430887"/>
          </a:xfrm>
          <a:prstGeom prst="rect">
            <a:avLst/>
          </a:prstGeom>
          <a:noFill/>
        </p:spPr>
        <p:txBody>
          <a:bodyPr wrap="square" rtlCol="0">
            <a:spAutoFit/>
          </a:bodyPr>
          <a:lstStyle/>
          <a:p>
            <a:r>
              <a:rPr lang="fr-FR" sz="1100" b="1" dirty="0">
                <a:latin typeface="Times New Roman" pitchFamily="18" charset="0"/>
                <a:cs typeface="Times New Roman" pitchFamily="18" charset="0"/>
              </a:rPr>
              <a:t>7</a:t>
            </a:r>
          </a:p>
          <a:p>
            <a:r>
              <a:rPr lang="fr-FR" sz="1100" b="1" dirty="0">
                <a:latin typeface="Times New Roman" pitchFamily="18" charset="0"/>
                <a:cs typeface="Times New Roman" pitchFamily="18" charset="0"/>
              </a:rPr>
              <a:t>7’</a:t>
            </a:r>
          </a:p>
        </p:txBody>
      </p:sp>
      <p:sp>
        <p:nvSpPr>
          <p:cNvPr id="205" name="ZoneTexte 204"/>
          <p:cNvSpPr txBox="1"/>
          <p:nvPr/>
        </p:nvSpPr>
        <p:spPr>
          <a:xfrm>
            <a:off x="2699792" y="2492896"/>
            <a:ext cx="432048" cy="430887"/>
          </a:xfrm>
          <a:prstGeom prst="rect">
            <a:avLst/>
          </a:prstGeom>
          <a:noFill/>
        </p:spPr>
        <p:txBody>
          <a:bodyPr wrap="square" rtlCol="0">
            <a:spAutoFit/>
          </a:bodyPr>
          <a:lstStyle/>
          <a:p>
            <a:r>
              <a:rPr lang="fr-FR" sz="1100" b="1" dirty="0">
                <a:latin typeface="Times New Roman" pitchFamily="18" charset="0"/>
                <a:cs typeface="Times New Roman" pitchFamily="18" charset="0"/>
              </a:rPr>
              <a:t>8</a:t>
            </a:r>
          </a:p>
          <a:p>
            <a:r>
              <a:rPr lang="fr-FR" sz="1100" b="1" dirty="0">
                <a:latin typeface="Times New Roman" pitchFamily="18" charset="0"/>
                <a:cs typeface="Times New Roman" pitchFamily="18" charset="0"/>
              </a:rPr>
              <a:t>8’</a:t>
            </a:r>
          </a:p>
        </p:txBody>
      </p:sp>
      <p:sp>
        <p:nvSpPr>
          <p:cNvPr id="206" name="ZoneTexte 205"/>
          <p:cNvSpPr txBox="1"/>
          <p:nvPr/>
        </p:nvSpPr>
        <p:spPr>
          <a:xfrm>
            <a:off x="3203848" y="1916832"/>
            <a:ext cx="432048" cy="430887"/>
          </a:xfrm>
          <a:prstGeom prst="rect">
            <a:avLst/>
          </a:prstGeom>
          <a:noFill/>
        </p:spPr>
        <p:txBody>
          <a:bodyPr wrap="square" rtlCol="0">
            <a:spAutoFit/>
          </a:bodyPr>
          <a:lstStyle/>
          <a:p>
            <a:r>
              <a:rPr lang="fr-FR" sz="1100" b="1" dirty="0">
                <a:latin typeface="Times New Roman" pitchFamily="18" charset="0"/>
                <a:cs typeface="Times New Roman" pitchFamily="18" charset="0"/>
              </a:rPr>
              <a:t>9</a:t>
            </a:r>
          </a:p>
          <a:p>
            <a:r>
              <a:rPr lang="fr-FR" sz="1100" b="1" dirty="0">
                <a:latin typeface="Times New Roman" pitchFamily="18" charset="0"/>
                <a:cs typeface="Times New Roman" pitchFamily="18" charset="0"/>
              </a:rPr>
              <a:t>9’</a:t>
            </a:r>
          </a:p>
        </p:txBody>
      </p:sp>
      <p:sp>
        <p:nvSpPr>
          <p:cNvPr id="207" name="ZoneTexte 206"/>
          <p:cNvSpPr txBox="1"/>
          <p:nvPr/>
        </p:nvSpPr>
        <p:spPr>
          <a:xfrm>
            <a:off x="3707904" y="1628800"/>
            <a:ext cx="432048" cy="430887"/>
          </a:xfrm>
          <a:prstGeom prst="rect">
            <a:avLst/>
          </a:prstGeom>
          <a:noFill/>
        </p:spPr>
        <p:txBody>
          <a:bodyPr wrap="square" rtlCol="0">
            <a:spAutoFit/>
          </a:bodyPr>
          <a:lstStyle/>
          <a:p>
            <a:r>
              <a:rPr lang="fr-FR" sz="1100" b="1" dirty="0">
                <a:latin typeface="Times New Roman" pitchFamily="18" charset="0"/>
                <a:cs typeface="Times New Roman" pitchFamily="18" charset="0"/>
              </a:rPr>
              <a:t>10</a:t>
            </a:r>
          </a:p>
          <a:p>
            <a:r>
              <a:rPr lang="fr-FR" sz="1100" b="1" dirty="0">
                <a:latin typeface="Times New Roman" pitchFamily="18" charset="0"/>
                <a:cs typeface="Times New Roman" pitchFamily="18" charset="0"/>
              </a:rPr>
              <a:t>10’</a:t>
            </a:r>
          </a:p>
        </p:txBody>
      </p:sp>
      <p:sp>
        <p:nvSpPr>
          <p:cNvPr id="208" name="ZoneTexte 207"/>
          <p:cNvSpPr txBox="1"/>
          <p:nvPr/>
        </p:nvSpPr>
        <p:spPr>
          <a:xfrm>
            <a:off x="4355976" y="1556792"/>
            <a:ext cx="432048" cy="430887"/>
          </a:xfrm>
          <a:prstGeom prst="rect">
            <a:avLst/>
          </a:prstGeom>
          <a:noFill/>
        </p:spPr>
        <p:txBody>
          <a:bodyPr wrap="square" rtlCol="0">
            <a:spAutoFit/>
          </a:bodyPr>
          <a:lstStyle/>
          <a:p>
            <a:r>
              <a:rPr lang="fr-FR" sz="1100" b="1" dirty="0">
                <a:latin typeface="Times New Roman" pitchFamily="18" charset="0"/>
                <a:cs typeface="Times New Roman" pitchFamily="18" charset="0"/>
              </a:rPr>
              <a:t>11</a:t>
            </a:r>
          </a:p>
          <a:p>
            <a:r>
              <a:rPr lang="fr-FR" sz="1100" b="1" dirty="0">
                <a:latin typeface="Times New Roman" pitchFamily="18" charset="0"/>
                <a:cs typeface="Times New Roman" pitchFamily="18" charset="0"/>
              </a:rPr>
              <a:t>11’</a:t>
            </a:r>
          </a:p>
        </p:txBody>
      </p:sp>
      <p:sp>
        <p:nvSpPr>
          <p:cNvPr id="209" name="ZoneTexte 208"/>
          <p:cNvSpPr txBox="1"/>
          <p:nvPr/>
        </p:nvSpPr>
        <p:spPr>
          <a:xfrm>
            <a:off x="5004048" y="1700808"/>
            <a:ext cx="432048" cy="430887"/>
          </a:xfrm>
          <a:prstGeom prst="rect">
            <a:avLst/>
          </a:prstGeom>
          <a:noFill/>
        </p:spPr>
        <p:txBody>
          <a:bodyPr wrap="square" rtlCol="0">
            <a:spAutoFit/>
          </a:bodyPr>
          <a:lstStyle/>
          <a:p>
            <a:r>
              <a:rPr lang="fr-FR" sz="1100" b="1" dirty="0">
                <a:latin typeface="Times New Roman" pitchFamily="18" charset="0"/>
                <a:cs typeface="Times New Roman" pitchFamily="18" charset="0"/>
              </a:rPr>
              <a:t>12</a:t>
            </a:r>
          </a:p>
          <a:p>
            <a:r>
              <a:rPr lang="fr-FR" sz="1100" b="1" dirty="0">
                <a:latin typeface="Times New Roman" pitchFamily="18" charset="0"/>
                <a:cs typeface="Times New Roman" pitchFamily="18" charset="0"/>
              </a:rPr>
              <a:t>12’</a:t>
            </a:r>
          </a:p>
        </p:txBody>
      </p:sp>
      <p:sp>
        <p:nvSpPr>
          <p:cNvPr id="210" name="ZoneTexte 209"/>
          <p:cNvSpPr txBox="1"/>
          <p:nvPr/>
        </p:nvSpPr>
        <p:spPr>
          <a:xfrm>
            <a:off x="5508104" y="2132856"/>
            <a:ext cx="432048" cy="430887"/>
          </a:xfrm>
          <a:prstGeom prst="rect">
            <a:avLst/>
          </a:prstGeom>
          <a:noFill/>
        </p:spPr>
        <p:txBody>
          <a:bodyPr wrap="square" rtlCol="0">
            <a:spAutoFit/>
          </a:bodyPr>
          <a:lstStyle/>
          <a:p>
            <a:r>
              <a:rPr lang="fr-FR" sz="1100" b="1" dirty="0">
                <a:latin typeface="Times New Roman" pitchFamily="18" charset="0"/>
                <a:cs typeface="Times New Roman" pitchFamily="18" charset="0"/>
              </a:rPr>
              <a:t>13</a:t>
            </a:r>
          </a:p>
          <a:p>
            <a:r>
              <a:rPr lang="fr-FR" sz="1100" b="1" dirty="0">
                <a:latin typeface="Times New Roman" pitchFamily="18" charset="0"/>
                <a:cs typeface="Times New Roman" pitchFamily="18" charset="0"/>
              </a:rPr>
              <a:t>13’</a:t>
            </a:r>
          </a:p>
        </p:txBody>
      </p:sp>
      <p:sp>
        <p:nvSpPr>
          <p:cNvPr id="211" name="ZoneTexte 210"/>
          <p:cNvSpPr txBox="1"/>
          <p:nvPr/>
        </p:nvSpPr>
        <p:spPr>
          <a:xfrm>
            <a:off x="5868144" y="2636912"/>
            <a:ext cx="432048" cy="430887"/>
          </a:xfrm>
          <a:prstGeom prst="rect">
            <a:avLst/>
          </a:prstGeom>
          <a:noFill/>
        </p:spPr>
        <p:txBody>
          <a:bodyPr wrap="square" rtlCol="0">
            <a:spAutoFit/>
          </a:bodyPr>
          <a:lstStyle/>
          <a:p>
            <a:r>
              <a:rPr lang="fr-FR" sz="1100" b="1" dirty="0">
                <a:latin typeface="Times New Roman" pitchFamily="18" charset="0"/>
                <a:cs typeface="Times New Roman" pitchFamily="18" charset="0"/>
              </a:rPr>
              <a:t>14</a:t>
            </a:r>
          </a:p>
          <a:p>
            <a:r>
              <a:rPr lang="fr-FR" sz="1100" b="1" dirty="0">
                <a:latin typeface="Times New Roman" pitchFamily="18" charset="0"/>
                <a:cs typeface="Times New Roman" pitchFamily="18" charset="0"/>
              </a:rPr>
              <a:t>14’</a:t>
            </a:r>
          </a:p>
        </p:txBody>
      </p:sp>
      <p:sp>
        <p:nvSpPr>
          <p:cNvPr id="212" name="ZoneTexte 211"/>
          <p:cNvSpPr txBox="1"/>
          <p:nvPr/>
        </p:nvSpPr>
        <p:spPr>
          <a:xfrm>
            <a:off x="6012160" y="3286145"/>
            <a:ext cx="432048" cy="430887"/>
          </a:xfrm>
          <a:prstGeom prst="rect">
            <a:avLst/>
          </a:prstGeom>
          <a:noFill/>
        </p:spPr>
        <p:txBody>
          <a:bodyPr wrap="square" rtlCol="0">
            <a:spAutoFit/>
          </a:bodyPr>
          <a:lstStyle/>
          <a:p>
            <a:r>
              <a:rPr lang="fr-FR" sz="1100" b="1" dirty="0">
                <a:latin typeface="Times New Roman" pitchFamily="18" charset="0"/>
                <a:cs typeface="Times New Roman" pitchFamily="18" charset="0"/>
              </a:rPr>
              <a:t>15</a:t>
            </a:r>
          </a:p>
          <a:p>
            <a:r>
              <a:rPr lang="fr-FR" sz="1100" b="1" dirty="0">
                <a:latin typeface="Times New Roman" pitchFamily="18" charset="0"/>
                <a:cs typeface="Times New Roman" pitchFamily="18" charset="0"/>
              </a:rPr>
              <a:t>15’</a:t>
            </a:r>
          </a:p>
        </p:txBody>
      </p:sp>
      <p:grpSp>
        <p:nvGrpSpPr>
          <p:cNvPr id="230" name="Groupe 215"/>
          <p:cNvGrpSpPr/>
          <p:nvPr/>
        </p:nvGrpSpPr>
        <p:grpSpPr>
          <a:xfrm>
            <a:off x="3793709" y="2988000"/>
            <a:ext cx="1295859" cy="1161080"/>
            <a:chOff x="3793709" y="2988000"/>
            <a:chExt cx="1295859" cy="1161080"/>
          </a:xfrm>
        </p:grpSpPr>
        <p:sp>
          <p:nvSpPr>
            <p:cNvPr id="213" name="Rectangle 212"/>
            <p:cNvSpPr/>
            <p:nvPr/>
          </p:nvSpPr>
          <p:spPr>
            <a:xfrm>
              <a:off x="4342809" y="3902859"/>
              <a:ext cx="234359" cy="24622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1000" b="1" dirty="0">
                  <a:ln w="11430">
                    <a:solidFill>
                      <a:schemeClr val="bg1"/>
                    </a:solidFill>
                  </a:ln>
                  <a:solidFill>
                    <a:schemeClr val="bg1"/>
                  </a:solidFill>
                  <a:effectLst>
                    <a:outerShdw blurRad="50800" dist="39000" dir="5460000" algn="tl">
                      <a:srgbClr val="000000">
                        <a:alpha val="38000"/>
                      </a:srgbClr>
                    </a:outerShdw>
                  </a:effectLst>
                  <a:latin typeface="Times New Roman" pitchFamily="18" charset="0"/>
                  <a:cs typeface="Times New Roman" pitchFamily="18" charset="0"/>
                </a:rPr>
                <a:t>I</a:t>
              </a:r>
            </a:p>
          </p:txBody>
        </p:sp>
        <p:sp>
          <p:nvSpPr>
            <p:cNvPr id="214" name="Rectangle 213"/>
            <p:cNvSpPr/>
            <p:nvPr/>
          </p:nvSpPr>
          <p:spPr>
            <a:xfrm rot="2700000">
              <a:off x="3906000" y="3744000"/>
              <a:ext cx="303690" cy="24622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1000" b="1" dirty="0">
                  <a:ln w="11430"/>
                  <a:solidFill>
                    <a:schemeClr val="bg1"/>
                  </a:solidFill>
                  <a:effectLst>
                    <a:outerShdw blurRad="50800" dist="39000" dir="5460000" algn="tl">
                      <a:srgbClr val="000000">
                        <a:alpha val="38000"/>
                      </a:srgbClr>
                    </a:outerShdw>
                  </a:effectLst>
                  <a:latin typeface="Times New Roman" pitchFamily="18" charset="0"/>
                  <a:cs typeface="Times New Roman" pitchFamily="18" charset="0"/>
                </a:rPr>
                <a:t>II</a:t>
              </a:r>
            </a:p>
          </p:txBody>
        </p:sp>
        <p:sp>
          <p:nvSpPr>
            <p:cNvPr id="215" name="Rectangle 214"/>
            <p:cNvSpPr/>
            <p:nvPr/>
          </p:nvSpPr>
          <p:spPr>
            <a:xfrm rot="5400000">
              <a:off x="3736800" y="3384000"/>
              <a:ext cx="360039" cy="24622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1000" b="1" dirty="0">
                  <a:ln w="11430"/>
                  <a:solidFill>
                    <a:schemeClr val="bg1"/>
                  </a:solidFill>
                  <a:effectLst>
                    <a:outerShdw blurRad="50800" dist="39000" dir="5460000" algn="tl">
                      <a:srgbClr val="000000">
                        <a:alpha val="38000"/>
                      </a:srgbClr>
                    </a:outerShdw>
                  </a:effectLst>
                  <a:latin typeface="Times New Roman" pitchFamily="18" charset="0"/>
                  <a:cs typeface="Times New Roman" pitchFamily="18" charset="0"/>
                </a:rPr>
                <a:t>III</a:t>
              </a:r>
            </a:p>
          </p:txBody>
        </p:sp>
        <p:sp>
          <p:nvSpPr>
            <p:cNvPr id="221" name="Rectangle 220"/>
            <p:cNvSpPr/>
            <p:nvPr/>
          </p:nvSpPr>
          <p:spPr>
            <a:xfrm rot="18900000" flipH="1">
              <a:off x="3886245" y="2988000"/>
              <a:ext cx="360039" cy="24622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1000" b="1" dirty="0">
                  <a:ln w="11430"/>
                  <a:solidFill>
                    <a:schemeClr val="bg1"/>
                  </a:solidFill>
                  <a:effectLst>
                    <a:outerShdw blurRad="50800" dist="39000" dir="5460000" algn="tl">
                      <a:srgbClr val="000000">
                        <a:alpha val="38000"/>
                      </a:srgbClr>
                    </a:outerShdw>
                  </a:effectLst>
                  <a:latin typeface="Times New Roman" pitchFamily="18" charset="0"/>
                  <a:cs typeface="Times New Roman" pitchFamily="18" charset="0"/>
                </a:rPr>
                <a:t>IV</a:t>
              </a:r>
            </a:p>
          </p:txBody>
        </p:sp>
        <p:sp>
          <p:nvSpPr>
            <p:cNvPr id="222" name="Rectangle 221"/>
            <p:cNvSpPr/>
            <p:nvPr/>
          </p:nvSpPr>
          <p:spPr>
            <a:xfrm rot="8100000" flipH="1">
              <a:off x="4608000" y="3744000"/>
              <a:ext cx="481568" cy="24622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1000" b="1" dirty="0">
                  <a:ln w="11430"/>
                  <a:solidFill>
                    <a:schemeClr val="bg1"/>
                  </a:solidFill>
                  <a:effectLst>
                    <a:outerShdw blurRad="50800" dist="39000" dir="5460000" algn="tl">
                      <a:srgbClr val="000000">
                        <a:alpha val="38000"/>
                      </a:srgbClr>
                    </a:outerShdw>
                  </a:effectLst>
                  <a:latin typeface="Times New Roman" pitchFamily="18" charset="0"/>
                  <a:cs typeface="Times New Roman" pitchFamily="18" charset="0"/>
                </a:rPr>
                <a:t>VIII</a:t>
              </a:r>
            </a:p>
          </p:txBody>
        </p:sp>
      </p:grpSp>
      <p:grpSp>
        <p:nvGrpSpPr>
          <p:cNvPr id="231" name="Groupe 216"/>
          <p:cNvGrpSpPr/>
          <p:nvPr/>
        </p:nvGrpSpPr>
        <p:grpSpPr>
          <a:xfrm rot="10800000">
            <a:off x="4334400" y="2844000"/>
            <a:ext cx="783459" cy="850651"/>
            <a:chOff x="3793709" y="3298429"/>
            <a:chExt cx="783459" cy="850651"/>
          </a:xfrm>
        </p:grpSpPr>
        <p:sp>
          <p:nvSpPr>
            <p:cNvPr id="218" name="Rectangle 217"/>
            <p:cNvSpPr/>
            <p:nvPr/>
          </p:nvSpPr>
          <p:spPr>
            <a:xfrm flipV="1">
              <a:off x="4342809" y="3902859"/>
              <a:ext cx="234359" cy="24622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1000" b="1" dirty="0">
                  <a:ln w="11430">
                    <a:solidFill>
                      <a:schemeClr val="bg1"/>
                    </a:solidFill>
                  </a:ln>
                  <a:solidFill>
                    <a:schemeClr val="bg1"/>
                  </a:solidFill>
                  <a:effectLst>
                    <a:outerShdw blurRad="50800" dist="39000" dir="5460000" algn="tl">
                      <a:srgbClr val="000000">
                        <a:alpha val="38000"/>
                      </a:srgbClr>
                    </a:outerShdw>
                  </a:effectLst>
                  <a:latin typeface="Times New Roman" pitchFamily="18" charset="0"/>
                  <a:cs typeface="Times New Roman" pitchFamily="18" charset="0"/>
                </a:rPr>
                <a:t>V</a:t>
              </a:r>
            </a:p>
          </p:txBody>
        </p:sp>
        <p:sp>
          <p:nvSpPr>
            <p:cNvPr id="219" name="Rectangle 218"/>
            <p:cNvSpPr/>
            <p:nvPr/>
          </p:nvSpPr>
          <p:spPr>
            <a:xfrm rot="2700000" flipV="1">
              <a:off x="3896471" y="3740859"/>
              <a:ext cx="371097" cy="24622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1000" b="1" dirty="0">
                  <a:ln w="11430"/>
                  <a:solidFill>
                    <a:schemeClr val="bg1"/>
                  </a:solidFill>
                  <a:effectLst>
                    <a:outerShdw blurRad="50800" dist="39000" dir="5460000" algn="tl">
                      <a:srgbClr val="000000">
                        <a:alpha val="38000"/>
                      </a:srgbClr>
                    </a:outerShdw>
                  </a:effectLst>
                  <a:latin typeface="Times New Roman" pitchFamily="18" charset="0"/>
                  <a:cs typeface="Times New Roman" pitchFamily="18" charset="0"/>
                </a:rPr>
                <a:t>VI</a:t>
              </a:r>
            </a:p>
          </p:txBody>
        </p:sp>
        <p:sp>
          <p:nvSpPr>
            <p:cNvPr id="220" name="Rectangle 219"/>
            <p:cNvSpPr/>
            <p:nvPr/>
          </p:nvSpPr>
          <p:spPr>
            <a:xfrm rot="16200000" flipH="1">
              <a:off x="3711279" y="3380859"/>
              <a:ext cx="411081" cy="24622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1000" b="1" dirty="0">
                  <a:ln w="11430"/>
                  <a:solidFill>
                    <a:schemeClr val="bg1"/>
                  </a:solidFill>
                  <a:effectLst>
                    <a:outerShdw blurRad="50800" dist="39000" dir="5460000" algn="tl">
                      <a:srgbClr val="000000">
                        <a:alpha val="38000"/>
                      </a:srgbClr>
                    </a:outerShdw>
                  </a:effectLst>
                  <a:latin typeface="Times New Roman" pitchFamily="18" charset="0"/>
                  <a:cs typeface="Times New Roman" pitchFamily="18" charset="0"/>
                </a:rPr>
                <a:t>VII</a:t>
              </a:r>
            </a:p>
          </p:txBody>
        </p:sp>
      </p:grpSp>
      <p:sp>
        <p:nvSpPr>
          <p:cNvPr id="224" name="Arc 223"/>
          <p:cNvSpPr/>
          <p:nvPr/>
        </p:nvSpPr>
        <p:spPr>
          <a:xfrm>
            <a:off x="1259632" y="260648"/>
            <a:ext cx="6408712" cy="6408712"/>
          </a:xfrm>
          <a:prstGeom prst="arc">
            <a:avLst>
              <a:gd name="adj1" fmla="val 2753977"/>
              <a:gd name="adj2" fmla="val 2743000"/>
            </a:avLst>
          </a:prstGeom>
          <a:ln w="165100">
            <a:solidFill>
              <a:schemeClr val="tx2">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61" name="Arc 160"/>
          <p:cNvSpPr/>
          <p:nvPr/>
        </p:nvSpPr>
        <p:spPr>
          <a:xfrm rot="180000" flipH="1">
            <a:off x="2525206" y="3076796"/>
            <a:ext cx="3151720" cy="3837404"/>
          </a:xfrm>
          <a:prstGeom prst="arc">
            <a:avLst>
              <a:gd name="adj1" fmla="val 16542912"/>
              <a:gd name="adj2" fmla="val 19058896"/>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63" name="Arc 162"/>
          <p:cNvSpPr/>
          <p:nvPr/>
        </p:nvSpPr>
        <p:spPr>
          <a:xfrm rot="20280000" flipH="1">
            <a:off x="4032000" y="1782000"/>
            <a:ext cx="3151720" cy="3837404"/>
          </a:xfrm>
          <a:prstGeom prst="arc">
            <a:avLst>
              <a:gd name="adj1" fmla="val 16517816"/>
              <a:gd name="adj2" fmla="val 19031171"/>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69" name="Arc 168"/>
          <p:cNvSpPr/>
          <p:nvPr/>
        </p:nvSpPr>
        <p:spPr>
          <a:xfrm rot="29820000" flipH="1">
            <a:off x="2000818" y="315873"/>
            <a:ext cx="3151720" cy="3837404"/>
          </a:xfrm>
          <a:prstGeom prst="arc">
            <a:avLst>
              <a:gd name="adj1" fmla="val 16655127"/>
              <a:gd name="adj2" fmla="val 19031171"/>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2" name="Arc 171"/>
          <p:cNvSpPr/>
          <p:nvPr/>
        </p:nvSpPr>
        <p:spPr>
          <a:xfrm rot="23940000">
            <a:off x="2115924" y="2880000"/>
            <a:ext cx="3151720" cy="3837404"/>
          </a:xfrm>
          <a:prstGeom prst="arc">
            <a:avLst>
              <a:gd name="adj1" fmla="val 16542912"/>
              <a:gd name="adj2" fmla="val 19224687"/>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4" name="Arc 173"/>
          <p:cNvSpPr/>
          <p:nvPr/>
        </p:nvSpPr>
        <p:spPr>
          <a:xfrm rot="12180000" flipV="1">
            <a:off x="3636000" y="2484000"/>
            <a:ext cx="3151720" cy="3837404"/>
          </a:xfrm>
          <a:prstGeom prst="arc">
            <a:avLst>
              <a:gd name="adj1" fmla="val 16702408"/>
              <a:gd name="adj2" fmla="val 19224687"/>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6" name="Arc 175"/>
          <p:cNvSpPr/>
          <p:nvPr/>
        </p:nvSpPr>
        <p:spPr>
          <a:xfrm rot="27240000" flipH="1">
            <a:off x="1419695" y="1296000"/>
            <a:ext cx="3151720" cy="3837404"/>
          </a:xfrm>
          <a:prstGeom prst="arc">
            <a:avLst>
              <a:gd name="adj1" fmla="val 16655127"/>
              <a:gd name="adj2" fmla="val 19188992"/>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8" name="Arc 177"/>
          <p:cNvSpPr/>
          <p:nvPr/>
        </p:nvSpPr>
        <p:spPr>
          <a:xfrm rot="17580000" flipH="1">
            <a:off x="3816000" y="900000"/>
            <a:ext cx="3151720" cy="3837404"/>
          </a:xfrm>
          <a:prstGeom prst="arc">
            <a:avLst>
              <a:gd name="adj1" fmla="val 16517816"/>
              <a:gd name="adj2" fmla="val 19031171"/>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0" name="Arc 179"/>
          <p:cNvSpPr/>
          <p:nvPr/>
        </p:nvSpPr>
        <p:spPr>
          <a:xfrm rot="24480000" flipH="1">
            <a:off x="1620000" y="2430000"/>
            <a:ext cx="3151720" cy="3837404"/>
          </a:xfrm>
          <a:prstGeom prst="arc">
            <a:avLst>
              <a:gd name="adj1" fmla="val 16655127"/>
              <a:gd name="adj2" fmla="val 19188992"/>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6" name="Arc 185"/>
          <p:cNvSpPr/>
          <p:nvPr/>
        </p:nvSpPr>
        <p:spPr>
          <a:xfrm rot="14760000" flipH="1">
            <a:off x="2970000" y="360000"/>
            <a:ext cx="3151720" cy="3837404"/>
          </a:xfrm>
          <a:prstGeom prst="arc">
            <a:avLst>
              <a:gd name="adj1" fmla="val 16572501"/>
              <a:gd name="adj2" fmla="val 19031171"/>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7" name="Arc 186"/>
          <p:cNvSpPr/>
          <p:nvPr/>
        </p:nvSpPr>
        <p:spPr>
          <a:xfrm rot="12120000" flipH="1">
            <a:off x="2151675" y="639254"/>
            <a:ext cx="3151720" cy="3837404"/>
          </a:xfrm>
          <a:prstGeom prst="arc">
            <a:avLst>
              <a:gd name="adj1" fmla="val 16448830"/>
              <a:gd name="adj2" fmla="val 19031171"/>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8" name="Arc 187"/>
          <p:cNvSpPr/>
          <p:nvPr/>
        </p:nvSpPr>
        <p:spPr>
          <a:xfrm rot="9300000" flipH="1">
            <a:off x="1706841" y="1440000"/>
            <a:ext cx="3151720" cy="3837404"/>
          </a:xfrm>
          <a:prstGeom prst="arc">
            <a:avLst>
              <a:gd name="adj1" fmla="val 16447076"/>
              <a:gd name="adj2" fmla="val 19031171"/>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93" name="Arc 192"/>
          <p:cNvSpPr/>
          <p:nvPr/>
        </p:nvSpPr>
        <p:spPr>
          <a:xfrm rot="-2640000" flipH="1">
            <a:off x="3734370" y="2833052"/>
            <a:ext cx="3151720" cy="3837404"/>
          </a:xfrm>
          <a:prstGeom prst="arc">
            <a:avLst>
              <a:gd name="adj1" fmla="val 16542912"/>
              <a:gd name="adj2" fmla="val 19058896"/>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94" name="Arc 193"/>
          <p:cNvSpPr/>
          <p:nvPr/>
        </p:nvSpPr>
        <p:spPr>
          <a:xfrm rot="-5220000" flipH="1">
            <a:off x="4346615" y="1888271"/>
            <a:ext cx="3151720" cy="3837404"/>
          </a:xfrm>
          <a:prstGeom prst="arc">
            <a:avLst>
              <a:gd name="adj1" fmla="val 16542912"/>
              <a:gd name="adj2" fmla="val 19142107"/>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96" name="Arc 195"/>
          <p:cNvSpPr/>
          <p:nvPr/>
        </p:nvSpPr>
        <p:spPr>
          <a:xfrm rot="-7860000" flipH="1">
            <a:off x="4181917" y="790045"/>
            <a:ext cx="3151720" cy="3837404"/>
          </a:xfrm>
          <a:prstGeom prst="arc">
            <a:avLst>
              <a:gd name="adj1" fmla="val 16542912"/>
              <a:gd name="adj2" fmla="val 19002732"/>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16" name="Arc 215"/>
          <p:cNvSpPr/>
          <p:nvPr/>
        </p:nvSpPr>
        <p:spPr>
          <a:xfrm rot="21480000">
            <a:off x="3197842" y="3096000"/>
            <a:ext cx="3151720" cy="3837404"/>
          </a:xfrm>
          <a:prstGeom prst="arc">
            <a:avLst>
              <a:gd name="adj1" fmla="val 16542912"/>
              <a:gd name="adj2" fmla="val 18862598"/>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17" name="Arc 216"/>
          <p:cNvSpPr/>
          <p:nvPr/>
        </p:nvSpPr>
        <p:spPr>
          <a:xfrm rot="32880000" flipH="1">
            <a:off x="3348000" y="36000"/>
            <a:ext cx="3151720" cy="3837404"/>
          </a:xfrm>
          <a:prstGeom prst="arc">
            <a:avLst>
              <a:gd name="adj1" fmla="val 16655127"/>
              <a:gd name="adj2" fmla="val 19031171"/>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6" name="Text Box 2"/>
          <p:cNvSpPr txBox="1">
            <a:spLocks noChangeArrowheads="1"/>
          </p:cNvSpPr>
          <p:nvPr/>
        </p:nvSpPr>
        <p:spPr bwMode="auto">
          <a:xfrm>
            <a:off x="7092280" y="5805264"/>
            <a:ext cx="1570117" cy="707886"/>
          </a:xfrm>
          <a:prstGeom prst="rect">
            <a:avLst/>
          </a:prstGeom>
          <a:noFill/>
          <a:ln w="9525">
            <a:noFill/>
            <a:miter lim="800000"/>
            <a:headEnd/>
            <a:tailEnd/>
          </a:ln>
          <a:effectLst/>
        </p:spPr>
        <p:txBody>
          <a:bodyPr wrap="square">
            <a:spAutoFit/>
          </a:bodyPr>
          <a:lstStyle/>
          <a:p>
            <a:pPr algn="ctr">
              <a:spcBef>
                <a:spcPct val="50000"/>
              </a:spcBef>
            </a:pPr>
            <a:r>
              <a:rPr lang="fr-FR" sz="2000" dirty="0">
                <a:latin typeface="Times" pitchFamily="18" charset="0"/>
              </a:rPr>
              <a:t>Ligne de coupure</a:t>
            </a:r>
            <a:endParaRPr lang="fr-FR" sz="2000" b="1" dirty="0">
              <a:latin typeface="Times" pitchFamily="18" charset="0"/>
            </a:endParaRPr>
          </a:p>
        </p:txBody>
      </p:sp>
      <p:cxnSp>
        <p:nvCxnSpPr>
          <p:cNvPr id="158" name="Connecteur droit 157"/>
          <p:cNvCxnSpPr/>
          <p:nvPr/>
        </p:nvCxnSpPr>
        <p:spPr>
          <a:xfrm>
            <a:off x="7380312" y="6453336"/>
            <a:ext cx="0" cy="324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7020272" y="-7549"/>
            <a:ext cx="2123728" cy="1015663"/>
          </a:xfrm>
          <a:prstGeom prst="rect">
            <a:avLst/>
          </a:prstGeom>
          <a:solidFill>
            <a:srgbClr val="FFC000">
              <a:alpha val="25000"/>
            </a:srgbClr>
          </a:solidFill>
        </p:spPr>
        <p:txBody>
          <a:bodyPr wrap="square">
            <a:spAutoFit/>
          </a:bodyPr>
          <a:lstStyle/>
          <a:p>
            <a:pPr algn="just"/>
            <a:r>
              <a:rPr lang="fr-FR" sz="2000" b="1" dirty="0"/>
              <a:t>4 pôles</a:t>
            </a:r>
          </a:p>
          <a:p>
            <a:pPr algn="just"/>
            <a:r>
              <a:rPr lang="fr-FR" sz="2000" b="1" dirty="0"/>
              <a:t>4 voies</a:t>
            </a:r>
          </a:p>
          <a:p>
            <a:pPr algn="just"/>
            <a:r>
              <a:rPr lang="fr-FR" sz="2000" b="1" dirty="0"/>
              <a:t>16 conducteurs</a:t>
            </a:r>
          </a:p>
        </p:txBody>
      </p:sp>
      <p:grpSp>
        <p:nvGrpSpPr>
          <p:cNvPr id="160" name="Groupe 159"/>
          <p:cNvGrpSpPr/>
          <p:nvPr/>
        </p:nvGrpSpPr>
        <p:grpSpPr>
          <a:xfrm rot="5653148">
            <a:off x="3792612" y="2842394"/>
            <a:ext cx="1315304" cy="1315304"/>
            <a:chOff x="3792612" y="2842394"/>
            <a:chExt cx="1315304" cy="1315304"/>
          </a:xfrm>
        </p:grpSpPr>
        <p:sp>
          <p:nvSpPr>
            <p:cNvPr id="162" name="Rectangle 161"/>
            <p:cNvSpPr/>
            <p:nvPr/>
          </p:nvSpPr>
          <p:spPr>
            <a:xfrm rot="18989017">
              <a:off x="3792612" y="2931294"/>
              <a:ext cx="360040"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fr-FR" dirty="0"/>
                <a:t>-</a:t>
              </a:r>
            </a:p>
          </p:txBody>
        </p:sp>
        <p:sp>
          <p:nvSpPr>
            <p:cNvPr id="164" name="Rectangle 163"/>
            <p:cNvSpPr/>
            <p:nvPr/>
          </p:nvSpPr>
          <p:spPr>
            <a:xfrm rot="18989017">
              <a:off x="4747876" y="3899554"/>
              <a:ext cx="360040"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fr-FR" dirty="0"/>
                <a:t>-</a:t>
              </a:r>
            </a:p>
          </p:txBody>
        </p:sp>
        <p:sp>
          <p:nvSpPr>
            <p:cNvPr id="165" name="Rectangle 164"/>
            <p:cNvSpPr/>
            <p:nvPr/>
          </p:nvSpPr>
          <p:spPr>
            <a:xfrm rot="2789017">
              <a:off x="4746076" y="2950406"/>
              <a:ext cx="360040"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t>
              </a:r>
            </a:p>
          </p:txBody>
        </p:sp>
        <p:sp>
          <p:nvSpPr>
            <p:cNvPr id="166" name="Rectangle 165"/>
            <p:cNvSpPr/>
            <p:nvPr/>
          </p:nvSpPr>
          <p:spPr>
            <a:xfrm rot="2789017">
              <a:off x="3777816" y="3905670"/>
              <a:ext cx="360040"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t>
              </a:r>
            </a:p>
          </p:txBody>
        </p:sp>
      </p:grpSp>
      <p:sp>
        <p:nvSpPr>
          <p:cNvPr id="171" name="Text Box 2"/>
          <p:cNvSpPr txBox="1">
            <a:spLocks noChangeArrowheads="1"/>
          </p:cNvSpPr>
          <p:nvPr/>
        </p:nvSpPr>
        <p:spPr bwMode="auto">
          <a:xfrm>
            <a:off x="14059" y="428604"/>
            <a:ext cx="2181677" cy="461665"/>
          </a:xfrm>
          <a:prstGeom prst="rect">
            <a:avLst/>
          </a:prstGeom>
          <a:noFill/>
          <a:ln w="9525">
            <a:noFill/>
            <a:miter lim="800000"/>
            <a:headEnd/>
            <a:tailEnd/>
          </a:ln>
          <a:effectLst/>
        </p:spPr>
        <p:txBody>
          <a:bodyPr wrap="square">
            <a:spAutoFit/>
          </a:bodyPr>
          <a:lstStyle/>
          <a:p>
            <a:pPr>
              <a:spcBef>
                <a:spcPct val="50000"/>
              </a:spcBef>
            </a:pPr>
            <a:r>
              <a:rPr lang="fr-FR" sz="2400" dirty="0">
                <a:latin typeface="Times" pitchFamily="18" charset="0"/>
              </a:rPr>
              <a:t>Section radiale</a:t>
            </a:r>
            <a:endParaRPr lang="fr-FR" sz="2400" b="1" dirty="0">
              <a:latin typeface="Times" pitchFamily="18" charset="0"/>
            </a:endParaRPr>
          </a:p>
        </p:txBody>
      </p:sp>
      <p:sp>
        <p:nvSpPr>
          <p:cNvPr id="179" name="Rectangle 178"/>
          <p:cNvSpPr/>
          <p:nvPr/>
        </p:nvSpPr>
        <p:spPr>
          <a:xfrm>
            <a:off x="0" y="0"/>
            <a:ext cx="2500298" cy="400110"/>
          </a:xfrm>
          <a:prstGeom prst="rect">
            <a:avLst/>
          </a:prstGeom>
          <a:solidFill>
            <a:srgbClr val="FFC000">
              <a:alpha val="25000"/>
            </a:srgbClr>
          </a:solidFill>
        </p:spPr>
        <p:txBody>
          <a:bodyPr wrap="square">
            <a:spAutoFit/>
          </a:bodyPr>
          <a:lstStyle/>
          <a:p>
            <a:pPr>
              <a:spcBef>
                <a:spcPts val="0"/>
              </a:spcBef>
            </a:pPr>
            <a:r>
              <a:rPr lang="fr-FR" sz="2000" b="1" dirty="0">
                <a:latin typeface="Times" pitchFamily="18" charset="0"/>
              </a:rPr>
              <a:t>Enroulement ondulé</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Line 201"/>
          <p:cNvSpPr>
            <a:spLocks noChangeShapeType="1"/>
          </p:cNvSpPr>
          <p:nvPr/>
        </p:nvSpPr>
        <p:spPr bwMode="auto">
          <a:xfrm flipH="1">
            <a:off x="2713757" y="5163021"/>
            <a:ext cx="0" cy="1295400"/>
          </a:xfrm>
          <a:prstGeom prst="line">
            <a:avLst/>
          </a:prstGeom>
          <a:noFill/>
          <a:ln w="28575">
            <a:solidFill>
              <a:srgbClr val="0000FF"/>
            </a:solidFill>
            <a:round/>
            <a:headEnd/>
            <a:tailEnd/>
          </a:ln>
          <a:effectLst/>
        </p:spPr>
        <p:txBody>
          <a:bodyPr/>
          <a:lstStyle/>
          <a:p>
            <a:endParaRPr lang="fr-FR"/>
          </a:p>
        </p:txBody>
      </p:sp>
      <p:sp>
        <p:nvSpPr>
          <p:cNvPr id="49354" name="Line 202"/>
          <p:cNvSpPr>
            <a:spLocks noChangeShapeType="1"/>
          </p:cNvSpPr>
          <p:nvPr/>
        </p:nvSpPr>
        <p:spPr bwMode="auto">
          <a:xfrm flipH="1">
            <a:off x="7278389" y="5170215"/>
            <a:ext cx="4763" cy="593725"/>
          </a:xfrm>
          <a:prstGeom prst="line">
            <a:avLst/>
          </a:prstGeom>
          <a:noFill/>
          <a:ln w="28575">
            <a:solidFill>
              <a:srgbClr val="C00000"/>
            </a:solidFill>
            <a:round/>
            <a:headEnd/>
            <a:tailEnd/>
          </a:ln>
          <a:effectLst/>
        </p:spPr>
        <p:txBody>
          <a:bodyPr/>
          <a:lstStyle/>
          <a:p>
            <a:endParaRPr lang="fr-FR" dirty="0"/>
          </a:p>
        </p:txBody>
      </p:sp>
      <p:sp>
        <p:nvSpPr>
          <p:cNvPr id="353" name="Line 202"/>
          <p:cNvSpPr>
            <a:spLocks noChangeShapeType="1"/>
          </p:cNvSpPr>
          <p:nvPr/>
        </p:nvSpPr>
        <p:spPr bwMode="auto">
          <a:xfrm flipH="1">
            <a:off x="5747171" y="5185246"/>
            <a:ext cx="0" cy="360000"/>
          </a:xfrm>
          <a:prstGeom prst="line">
            <a:avLst/>
          </a:prstGeom>
          <a:noFill/>
          <a:ln w="28575">
            <a:solidFill>
              <a:srgbClr val="0000FF"/>
            </a:solidFill>
            <a:round/>
            <a:headEnd/>
            <a:tailEnd/>
          </a:ln>
          <a:effectLst/>
        </p:spPr>
        <p:txBody>
          <a:bodyPr/>
          <a:lstStyle/>
          <a:p>
            <a:endParaRPr lang="fr-FR" dirty="0"/>
          </a:p>
        </p:txBody>
      </p:sp>
      <p:sp>
        <p:nvSpPr>
          <p:cNvPr id="49353" name="Line 201"/>
          <p:cNvSpPr>
            <a:spLocks noChangeShapeType="1"/>
          </p:cNvSpPr>
          <p:nvPr/>
        </p:nvSpPr>
        <p:spPr bwMode="auto">
          <a:xfrm flipH="1">
            <a:off x="4244975" y="5167040"/>
            <a:ext cx="0" cy="1295400"/>
          </a:xfrm>
          <a:prstGeom prst="line">
            <a:avLst/>
          </a:prstGeom>
          <a:noFill/>
          <a:ln w="28575">
            <a:solidFill>
              <a:srgbClr val="C00000"/>
            </a:solidFill>
            <a:round/>
            <a:headEnd/>
            <a:tailEnd/>
          </a:ln>
          <a:effectLst/>
        </p:spPr>
        <p:txBody>
          <a:bodyPr/>
          <a:lstStyle/>
          <a:p>
            <a:endParaRPr lang="fr-FR"/>
          </a:p>
        </p:txBody>
      </p:sp>
      <p:sp>
        <p:nvSpPr>
          <p:cNvPr id="347" name="Rectangle 177"/>
          <p:cNvSpPr>
            <a:spLocks noChangeArrowheads="1"/>
          </p:cNvSpPr>
          <p:nvPr/>
        </p:nvSpPr>
        <p:spPr bwMode="auto">
          <a:xfrm>
            <a:off x="6156971" y="2204864"/>
            <a:ext cx="1474068" cy="719137"/>
          </a:xfrm>
          <a:prstGeom prst="rect">
            <a:avLst/>
          </a:prstGeom>
          <a:solidFill>
            <a:schemeClr val="bg1">
              <a:lumMod val="65000"/>
            </a:schemeClr>
          </a:solidFill>
          <a:ln w="12700">
            <a:solidFill>
              <a:schemeClr val="tx1"/>
            </a:solidFill>
            <a:prstDash val="dash"/>
            <a:miter lim="800000"/>
            <a:headEnd/>
            <a:tailEnd/>
          </a:ln>
          <a:effectLst/>
        </p:spPr>
        <p:txBody>
          <a:bodyPr wrap="none" anchor="ctr"/>
          <a:lstStyle/>
          <a:p>
            <a:endParaRPr lang="fr-FR" dirty="0"/>
          </a:p>
        </p:txBody>
      </p:sp>
      <p:sp>
        <p:nvSpPr>
          <p:cNvPr id="348" name="Rectangle 177"/>
          <p:cNvSpPr>
            <a:spLocks noChangeArrowheads="1"/>
          </p:cNvSpPr>
          <p:nvPr/>
        </p:nvSpPr>
        <p:spPr bwMode="auto">
          <a:xfrm>
            <a:off x="4631085" y="2204864"/>
            <a:ext cx="1487785" cy="719137"/>
          </a:xfrm>
          <a:prstGeom prst="rect">
            <a:avLst/>
          </a:prstGeom>
          <a:solidFill>
            <a:srgbClr val="FACBB8"/>
          </a:solidFill>
          <a:ln w="12700">
            <a:solidFill>
              <a:schemeClr val="tx1"/>
            </a:solidFill>
            <a:prstDash val="dash"/>
            <a:miter lim="800000"/>
            <a:headEnd/>
            <a:tailEnd/>
          </a:ln>
          <a:effectLst/>
        </p:spPr>
        <p:txBody>
          <a:bodyPr wrap="none" anchor="ctr"/>
          <a:lstStyle/>
          <a:p>
            <a:endParaRPr lang="fr-FR" dirty="0"/>
          </a:p>
        </p:txBody>
      </p:sp>
      <p:sp>
        <p:nvSpPr>
          <p:cNvPr id="346" name="Rectangle 177"/>
          <p:cNvSpPr>
            <a:spLocks noChangeArrowheads="1"/>
          </p:cNvSpPr>
          <p:nvPr/>
        </p:nvSpPr>
        <p:spPr bwMode="auto">
          <a:xfrm>
            <a:off x="3118917" y="2204864"/>
            <a:ext cx="1487785" cy="719137"/>
          </a:xfrm>
          <a:prstGeom prst="rect">
            <a:avLst/>
          </a:prstGeom>
          <a:solidFill>
            <a:srgbClr val="99FF99"/>
          </a:solidFill>
          <a:ln w="12700">
            <a:solidFill>
              <a:schemeClr val="tx1"/>
            </a:solidFill>
            <a:prstDash val="dash"/>
            <a:miter lim="800000"/>
            <a:headEnd/>
            <a:tailEnd/>
          </a:ln>
          <a:effectLst/>
        </p:spPr>
        <p:txBody>
          <a:bodyPr wrap="none" anchor="ctr"/>
          <a:lstStyle/>
          <a:p>
            <a:endParaRPr lang="fr-FR" dirty="0"/>
          </a:p>
        </p:txBody>
      </p:sp>
      <p:sp>
        <p:nvSpPr>
          <p:cNvPr id="49329" name="Rectangle 177"/>
          <p:cNvSpPr>
            <a:spLocks noChangeArrowheads="1"/>
          </p:cNvSpPr>
          <p:nvPr/>
        </p:nvSpPr>
        <p:spPr bwMode="auto">
          <a:xfrm>
            <a:off x="1553791" y="2204864"/>
            <a:ext cx="1540743" cy="719137"/>
          </a:xfrm>
          <a:prstGeom prst="rect">
            <a:avLst/>
          </a:prstGeom>
          <a:solidFill>
            <a:schemeClr val="accent1"/>
          </a:solidFill>
          <a:ln w="12700">
            <a:solidFill>
              <a:schemeClr val="tx1"/>
            </a:solidFill>
            <a:prstDash val="dash"/>
            <a:miter lim="800000"/>
            <a:headEnd/>
            <a:tailEnd/>
          </a:ln>
          <a:effectLst/>
        </p:spPr>
        <p:txBody>
          <a:bodyPr wrap="none" anchor="ctr"/>
          <a:lstStyle/>
          <a:p>
            <a:endParaRPr lang="fr-FR" dirty="0"/>
          </a:p>
        </p:txBody>
      </p:sp>
      <p:sp>
        <p:nvSpPr>
          <p:cNvPr id="49197" name="Text Box 45"/>
          <p:cNvSpPr txBox="1">
            <a:spLocks noChangeArrowheads="1"/>
          </p:cNvSpPr>
          <p:nvPr/>
        </p:nvSpPr>
        <p:spPr bwMode="auto">
          <a:xfrm>
            <a:off x="4281488" y="4512295"/>
            <a:ext cx="648000" cy="307777"/>
          </a:xfrm>
          <a:prstGeom prst="rect">
            <a:avLst/>
          </a:prstGeom>
          <a:solidFill>
            <a:srgbClr val="C00000"/>
          </a:solidFill>
          <a:ln w="9525">
            <a:solidFill>
              <a:schemeClr val="tx1"/>
            </a:solidFill>
            <a:miter lim="800000"/>
            <a:headEnd/>
            <a:tailEnd/>
          </a:ln>
          <a:effectLst/>
        </p:spPr>
        <p:txBody>
          <a:bodyPr>
            <a:spAutoFit/>
          </a:bodyPr>
          <a:lstStyle/>
          <a:p>
            <a:pPr algn="ctr">
              <a:spcBef>
                <a:spcPct val="50000"/>
              </a:spcBef>
            </a:pPr>
            <a:r>
              <a:rPr lang="fr-FR" sz="1400" b="1" dirty="0">
                <a:solidFill>
                  <a:schemeClr val="bg1"/>
                </a:solidFill>
                <a:latin typeface="Times" pitchFamily="18" charset="0"/>
              </a:rPr>
              <a:t>IV</a:t>
            </a:r>
          </a:p>
        </p:txBody>
      </p:sp>
      <p:sp>
        <p:nvSpPr>
          <p:cNvPr id="49340" name="Text Box 188"/>
          <p:cNvSpPr txBox="1">
            <a:spLocks noChangeArrowheads="1"/>
          </p:cNvSpPr>
          <p:nvPr/>
        </p:nvSpPr>
        <p:spPr bwMode="auto">
          <a:xfrm>
            <a:off x="2086422" y="2276872"/>
            <a:ext cx="483791" cy="369332"/>
          </a:xfrm>
          <a:prstGeom prst="rect">
            <a:avLst/>
          </a:prstGeom>
          <a:noFill/>
          <a:ln w="9525">
            <a:noFill/>
            <a:miter lim="800000"/>
            <a:headEnd/>
            <a:tailEnd/>
          </a:ln>
          <a:effectLst/>
        </p:spPr>
        <p:txBody>
          <a:bodyPr wrap="square">
            <a:spAutoFit/>
          </a:bodyPr>
          <a:lstStyle/>
          <a:p>
            <a:pPr algn="ctr">
              <a:spcBef>
                <a:spcPct val="50000"/>
              </a:spcBef>
            </a:pPr>
            <a:r>
              <a:rPr lang="fr-FR" b="1" dirty="0"/>
              <a:t>N1</a:t>
            </a:r>
          </a:p>
        </p:txBody>
      </p:sp>
      <p:sp>
        <p:nvSpPr>
          <p:cNvPr id="49346" name="Text Box 194"/>
          <p:cNvSpPr txBox="1">
            <a:spLocks noChangeArrowheads="1"/>
          </p:cNvSpPr>
          <p:nvPr/>
        </p:nvSpPr>
        <p:spPr bwMode="auto">
          <a:xfrm>
            <a:off x="2457847" y="4797152"/>
            <a:ext cx="504825" cy="400110"/>
          </a:xfrm>
          <a:prstGeom prst="rect">
            <a:avLst/>
          </a:prstGeom>
          <a:solidFill>
            <a:schemeClr val="tx1"/>
          </a:solidFill>
          <a:ln w="28575">
            <a:solidFill>
              <a:schemeClr val="tx1">
                <a:lumMod val="95000"/>
                <a:lumOff val="5000"/>
              </a:schemeClr>
            </a:solidFill>
            <a:miter lim="800000"/>
            <a:headEnd/>
            <a:tailEnd/>
          </a:ln>
          <a:effectLst/>
        </p:spPr>
        <p:txBody>
          <a:bodyPr>
            <a:spAutoFit/>
          </a:bodyPr>
          <a:lstStyle/>
          <a:p>
            <a:pPr algn="ctr">
              <a:spcBef>
                <a:spcPct val="50000"/>
              </a:spcBef>
            </a:pPr>
            <a:r>
              <a:rPr lang="fr-FR" sz="2000" b="1" dirty="0">
                <a:ln>
                  <a:solidFill>
                    <a:schemeClr val="bg1"/>
                  </a:solidFill>
                </a:ln>
                <a:solidFill>
                  <a:schemeClr val="bg1"/>
                </a:solidFill>
              </a:rPr>
              <a:t>-</a:t>
            </a:r>
          </a:p>
        </p:txBody>
      </p:sp>
      <p:sp>
        <p:nvSpPr>
          <p:cNvPr id="49347" name="Text Box 195"/>
          <p:cNvSpPr txBox="1">
            <a:spLocks noChangeArrowheads="1"/>
          </p:cNvSpPr>
          <p:nvPr/>
        </p:nvSpPr>
        <p:spPr bwMode="auto">
          <a:xfrm>
            <a:off x="3998590" y="4797152"/>
            <a:ext cx="504825" cy="400110"/>
          </a:xfrm>
          <a:prstGeom prst="rect">
            <a:avLst/>
          </a:prstGeom>
          <a:solidFill>
            <a:schemeClr val="tx1"/>
          </a:solidFill>
          <a:ln w="28575">
            <a:solidFill>
              <a:schemeClr val="tx1">
                <a:lumMod val="95000"/>
                <a:lumOff val="5000"/>
              </a:schemeClr>
            </a:solidFill>
            <a:miter lim="800000"/>
            <a:headEnd/>
            <a:tailEnd/>
          </a:ln>
          <a:effectLst/>
        </p:spPr>
        <p:txBody>
          <a:bodyPr>
            <a:spAutoFit/>
          </a:bodyPr>
          <a:lstStyle/>
          <a:p>
            <a:pPr algn="ctr">
              <a:spcBef>
                <a:spcPct val="50000"/>
              </a:spcBef>
            </a:pPr>
            <a:r>
              <a:rPr lang="fr-FR" sz="2000" b="1" dirty="0">
                <a:ln>
                  <a:solidFill>
                    <a:schemeClr val="bg1"/>
                  </a:solidFill>
                </a:ln>
                <a:solidFill>
                  <a:schemeClr val="bg1"/>
                </a:solidFill>
              </a:rPr>
              <a:t>+</a:t>
            </a:r>
          </a:p>
        </p:txBody>
      </p:sp>
      <p:sp>
        <p:nvSpPr>
          <p:cNvPr id="49348" name="Text Box 196"/>
          <p:cNvSpPr txBox="1">
            <a:spLocks noChangeArrowheads="1"/>
          </p:cNvSpPr>
          <p:nvPr/>
        </p:nvSpPr>
        <p:spPr bwMode="auto">
          <a:xfrm>
            <a:off x="5502002" y="4797152"/>
            <a:ext cx="504825" cy="400110"/>
          </a:xfrm>
          <a:prstGeom prst="rect">
            <a:avLst/>
          </a:prstGeom>
          <a:solidFill>
            <a:schemeClr val="tx1"/>
          </a:solidFill>
          <a:ln w="28575">
            <a:solidFill>
              <a:schemeClr val="tx1">
                <a:lumMod val="95000"/>
                <a:lumOff val="5000"/>
              </a:schemeClr>
            </a:solidFill>
            <a:miter lim="800000"/>
            <a:headEnd/>
            <a:tailEnd/>
          </a:ln>
          <a:effectLst/>
        </p:spPr>
        <p:txBody>
          <a:bodyPr>
            <a:spAutoFit/>
          </a:bodyPr>
          <a:lstStyle/>
          <a:p>
            <a:pPr algn="ctr">
              <a:spcBef>
                <a:spcPct val="50000"/>
              </a:spcBef>
            </a:pPr>
            <a:r>
              <a:rPr lang="fr-FR" sz="2000" b="1" dirty="0">
                <a:ln>
                  <a:solidFill>
                    <a:schemeClr val="bg1"/>
                  </a:solidFill>
                </a:ln>
                <a:solidFill>
                  <a:schemeClr val="bg1"/>
                </a:solidFill>
              </a:rPr>
              <a:t>-</a:t>
            </a:r>
          </a:p>
        </p:txBody>
      </p:sp>
      <p:sp>
        <p:nvSpPr>
          <p:cNvPr id="49349" name="Text Box 197"/>
          <p:cNvSpPr txBox="1">
            <a:spLocks noChangeArrowheads="1"/>
          </p:cNvSpPr>
          <p:nvPr/>
        </p:nvSpPr>
        <p:spPr bwMode="auto">
          <a:xfrm>
            <a:off x="7029028" y="4797152"/>
            <a:ext cx="504825" cy="400110"/>
          </a:xfrm>
          <a:prstGeom prst="rect">
            <a:avLst/>
          </a:prstGeom>
          <a:solidFill>
            <a:schemeClr val="tx1"/>
          </a:solidFill>
          <a:ln w="28575">
            <a:solidFill>
              <a:schemeClr val="tx1">
                <a:lumMod val="95000"/>
                <a:lumOff val="5000"/>
              </a:schemeClr>
            </a:solidFill>
            <a:miter lim="800000"/>
            <a:headEnd/>
            <a:tailEnd/>
          </a:ln>
          <a:effectLst/>
        </p:spPr>
        <p:txBody>
          <a:bodyPr>
            <a:spAutoFit/>
          </a:bodyPr>
          <a:lstStyle/>
          <a:p>
            <a:pPr algn="ctr">
              <a:spcBef>
                <a:spcPct val="50000"/>
              </a:spcBef>
            </a:pPr>
            <a:r>
              <a:rPr lang="fr-FR" sz="2000" b="1" dirty="0">
                <a:ln>
                  <a:solidFill>
                    <a:schemeClr val="bg1"/>
                  </a:solidFill>
                </a:ln>
                <a:solidFill>
                  <a:schemeClr val="bg1"/>
                </a:solidFill>
              </a:rPr>
              <a:t>+</a:t>
            </a:r>
          </a:p>
        </p:txBody>
      </p:sp>
      <p:sp>
        <p:nvSpPr>
          <p:cNvPr id="49355" name="Line 203"/>
          <p:cNvSpPr>
            <a:spLocks noChangeShapeType="1"/>
          </p:cNvSpPr>
          <p:nvPr/>
        </p:nvSpPr>
        <p:spPr bwMode="auto">
          <a:xfrm flipH="1">
            <a:off x="4257565" y="5763940"/>
            <a:ext cx="3024000" cy="0"/>
          </a:xfrm>
          <a:prstGeom prst="line">
            <a:avLst/>
          </a:prstGeom>
          <a:noFill/>
          <a:ln w="28575">
            <a:solidFill>
              <a:srgbClr val="C00000"/>
            </a:solidFill>
            <a:round/>
            <a:headEnd/>
            <a:tailEnd/>
          </a:ln>
          <a:effectLst/>
        </p:spPr>
        <p:txBody>
          <a:bodyPr/>
          <a:lstStyle/>
          <a:p>
            <a:endParaRPr lang="fr-FR"/>
          </a:p>
        </p:txBody>
      </p:sp>
      <p:sp>
        <p:nvSpPr>
          <p:cNvPr id="49356" name="Text Box 204"/>
          <p:cNvSpPr txBox="1">
            <a:spLocks noChangeArrowheads="1"/>
          </p:cNvSpPr>
          <p:nvPr/>
        </p:nvSpPr>
        <p:spPr bwMode="auto">
          <a:xfrm>
            <a:off x="2261642" y="6097796"/>
            <a:ext cx="287338" cy="523220"/>
          </a:xfrm>
          <a:prstGeom prst="rect">
            <a:avLst/>
          </a:prstGeom>
          <a:noFill/>
          <a:ln w="28575">
            <a:noFill/>
            <a:miter lim="800000"/>
            <a:headEnd/>
            <a:tailEnd/>
          </a:ln>
          <a:effectLst/>
        </p:spPr>
        <p:txBody>
          <a:bodyPr>
            <a:spAutoFit/>
          </a:bodyPr>
          <a:lstStyle/>
          <a:p>
            <a:pPr>
              <a:spcBef>
                <a:spcPct val="50000"/>
              </a:spcBef>
            </a:pPr>
            <a:r>
              <a:rPr lang="fr-FR" sz="2800" dirty="0"/>
              <a:t>-</a:t>
            </a:r>
          </a:p>
        </p:txBody>
      </p:sp>
      <p:sp>
        <p:nvSpPr>
          <p:cNvPr id="49357" name="Text Box 205"/>
          <p:cNvSpPr txBox="1">
            <a:spLocks noChangeArrowheads="1"/>
          </p:cNvSpPr>
          <p:nvPr/>
        </p:nvSpPr>
        <p:spPr bwMode="auto">
          <a:xfrm>
            <a:off x="4379664" y="6132240"/>
            <a:ext cx="287338" cy="523220"/>
          </a:xfrm>
          <a:prstGeom prst="rect">
            <a:avLst/>
          </a:prstGeom>
          <a:noFill/>
          <a:ln w="28575">
            <a:noFill/>
            <a:miter lim="800000"/>
            <a:headEnd/>
            <a:tailEnd/>
          </a:ln>
          <a:effectLst/>
        </p:spPr>
        <p:txBody>
          <a:bodyPr>
            <a:spAutoFit/>
          </a:bodyPr>
          <a:lstStyle/>
          <a:p>
            <a:pPr>
              <a:spcBef>
                <a:spcPct val="50000"/>
              </a:spcBef>
            </a:pPr>
            <a:r>
              <a:rPr lang="fr-FR" sz="2800" dirty="0"/>
              <a:t>+</a:t>
            </a:r>
          </a:p>
        </p:txBody>
      </p:sp>
      <p:sp>
        <p:nvSpPr>
          <p:cNvPr id="49359" name="Oval 207"/>
          <p:cNvSpPr>
            <a:spLocks noChangeArrowheads="1"/>
          </p:cNvSpPr>
          <p:nvPr/>
        </p:nvSpPr>
        <p:spPr bwMode="auto">
          <a:xfrm>
            <a:off x="4133850" y="6305277"/>
            <a:ext cx="215900" cy="215900"/>
          </a:xfrm>
          <a:prstGeom prst="ellipse">
            <a:avLst/>
          </a:prstGeom>
          <a:solidFill>
            <a:srgbClr val="C00000"/>
          </a:solidFill>
          <a:ln w="28575">
            <a:solidFill>
              <a:srgbClr val="C00000"/>
            </a:solidFill>
            <a:round/>
            <a:headEnd/>
            <a:tailEnd/>
          </a:ln>
          <a:effectLst/>
        </p:spPr>
        <p:txBody>
          <a:bodyPr wrap="none" anchor="ctr"/>
          <a:lstStyle/>
          <a:p>
            <a:endParaRPr lang="fr-FR"/>
          </a:p>
        </p:txBody>
      </p:sp>
      <p:sp>
        <p:nvSpPr>
          <p:cNvPr id="155" name="Oval 206"/>
          <p:cNvSpPr>
            <a:spLocks noChangeArrowheads="1"/>
          </p:cNvSpPr>
          <p:nvPr/>
        </p:nvSpPr>
        <p:spPr bwMode="auto">
          <a:xfrm>
            <a:off x="4207894" y="5724266"/>
            <a:ext cx="72000" cy="72000"/>
          </a:xfrm>
          <a:prstGeom prst="ellipse">
            <a:avLst/>
          </a:prstGeom>
          <a:solidFill>
            <a:srgbClr val="C00000"/>
          </a:solidFill>
          <a:ln w="28575">
            <a:solidFill>
              <a:srgbClr val="C00000"/>
            </a:solidFill>
            <a:round/>
            <a:headEnd/>
            <a:tailEnd/>
          </a:ln>
          <a:effectLst/>
        </p:spPr>
        <p:txBody>
          <a:bodyPr wrap="none" anchor="ctr"/>
          <a:lstStyle/>
          <a:p>
            <a:endParaRPr lang="fr-FR"/>
          </a:p>
        </p:txBody>
      </p:sp>
      <p:sp>
        <p:nvSpPr>
          <p:cNvPr id="225" name="Line 56"/>
          <p:cNvSpPr>
            <a:spLocks noChangeShapeType="1"/>
          </p:cNvSpPr>
          <p:nvPr/>
        </p:nvSpPr>
        <p:spPr bwMode="auto">
          <a:xfrm>
            <a:off x="3276384" y="1844984"/>
            <a:ext cx="0" cy="1440000"/>
          </a:xfrm>
          <a:prstGeom prst="line">
            <a:avLst/>
          </a:prstGeom>
          <a:noFill/>
          <a:ln w="57150">
            <a:solidFill>
              <a:srgbClr val="009900"/>
            </a:solidFill>
            <a:round/>
            <a:headEnd/>
            <a:tailEnd/>
          </a:ln>
          <a:effectLst/>
        </p:spPr>
        <p:txBody>
          <a:bodyPr/>
          <a:lstStyle/>
          <a:p>
            <a:endParaRPr lang="fr-FR"/>
          </a:p>
        </p:txBody>
      </p:sp>
      <p:sp>
        <p:nvSpPr>
          <p:cNvPr id="226" name="Line 60"/>
          <p:cNvSpPr>
            <a:spLocks noChangeShapeType="1"/>
          </p:cNvSpPr>
          <p:nvPr/>
        </p:nvSpPr>
        <p:spPr bwMode="auto">
          <a:xfrm>
            <a:off x="3276384" y="2409631"/>
            <a:ext cx="0" cy="222573"/>
          </a:xfrm>
          <a:prstGeom prst="line">
            <a:avLst/>
          </a:prstGeom>
          <a:noFill/>
          <a:ln w="57150">
            <a:solidFill>
              <a:srgbClr val="009900"/>
            </a:solidFill>
            <a:round/>
            <a:headEnd/>
            <a:tailEnd type="triangle" w="med" len="med"/>
          </a:ln>
          <a:effectLst/>
        </p:spPr>
        <p:txBody>
          <a:bodyPr/>
          <a:lstStyle/>
          <a:p>
            <a:endParaRPr lang="fr-FR"/>
          </a:p>
        </p:txBody>
      </p:sp>
      <p:sp>
        <p:nvSpPr>
          <p:cNvPr id="146" name="Line 60"/>
          <p:cNvSpPr>
            <a:spLocks noChangeShapeType="1"/>
          </p:cNvSpPr>
          <p:nvPr/>
        </p:nvSpPr>
        <p:spPr bwMode="auto">
          <a:xfrm>
            <a:off x="4249090" y="5877272"/>
            <a:ext cx="0" cy="288000"/>
          </a:xfrm>
          <a:prstGeom prst="line">
            <a:avLst/>
          </a:prstGeom>
          <a:noFill/>
          <a:ln w="28575">
            <a:solidFill>
              <a:srgbClr val="C00000"/>
            </a:solidFill>
            <a:round/>
            <a:headEnd type="none" w="med" len="med"/>
            <a:tailEnd type="arrow" w="med" len="med"/>
          </a:ln>
          <a:effectLst/>
        </p:spPr>
        <p:txBody>
          <a:bodyPr/>
          <a:lstStyle/>
          <a:p>
            <a:endParaRPr lang="fr-FR"/>
          </a:p>
        </p:txBody>
      </p:sp>
      <p:grpSp>
        <p:nvGrpSpPr>
          <p:cNvPr id="2" name="Groupe 149"/>
          <p:cNvGrpSpPr/>
          <p:nvPr/>
        </p:nvGrpSpPr>
        <p:grpSpPr>
          <a:xfrm>
            <a:off x="3655474" y="1840284"/>
            <a:ext cx="0" cy="1440000"/>
            <a:chOff x="3655474" y="1840284"/>
            <a:chExt cx="0" cy="1440000"/>
          </a:xfrm>
        </p:grpSpPr>
        <p:sp>
          <p:nvSpPr>
            <p:cNvPr id="228" name="Line 63"/>
            <p:cNvSpPr>
              <a:spLocks noChangeShapeType="1"/>
            </p:cNvSpPr>
            <p:nvPr/>
          </p:nvSpPr>
          <p:spPr bwMode="auto">
            <a:xfrm>
              <a:off x="3655474" y="1840284"/>
              <a:ext cx="0" cy="1440000"/>
            </a:xfrm>
            <a:prstGeom prst="line">
              <a:avLst/>
            </a:prstGeom>
            <a:noFill/>
            <a:ln w="57150">
              <a:solidFill>
                <a:srgbClr val="009900"/>
              </a:solidFill>
              <a:round/>
              <a:headEnd/>
              <a:tailEnd/>
            </a:ln>
            <a:effectLst/>
          </p:spPr>
          <p:txBody>
            <a:bodyPr/>
            <a:lstStyle/>
            <a:p>
              <a:endParaRPr lang="fr-FR"/>
            </a:p>
          </p:txBody>
        </p:sp>
        <p:sp>
          <p:nvSpPr>
            <p:cNvPr id="229" name="Line 64"/>
            <p:cNvSpPr>
              <a:spLocks noChangeShapeType="1"/>
            </p:cNvSpPr>
            <p:nvPr/>
          </p:nvSpPr>
          <p:spPr bwMode="auto">
            <a:xfrm>
              <a:off x="3655474" y="2404931"/>
              <a:ext cx="0" cy="222573"/>
            </a:xfrm>
            <a:prstGeom prst="line">
              <a:avLst/>
            </a:prstGeom>
            <a:noFill/>
            <a:ln w="57150">
              <a:solidFill>
                <a:srgbClr val="009900"/>
              </a:solidFill>
              <a:round/>
              <a:headEnd/>
              <a:tailEnd type="triangle" w="med" len="med"/>
            </a:ln>
            <a:effectLst/>
          </p:spPr>
          <p:txBody>
            <a:bodyPr/>
            <a:lstStyle/>
            <a:p>
              <a:endParaRPr lang="fr-FR"/>
            </a:p>
          </p:txBody>
        </p:sp>
      </p:grpSp>
      <p:sp>
        <p:nvSpPr>
          <p:cNvPr id="231" name="Line 68"/>
          <p:cNvSpPr>
            <a:spLocks noChangeShapeType="1"/>
          </p:cNvSpPr>
          <p:nvPr/>
        </p:nvSpPr>
        <p:spPr bwMode="auto">
          <a:xfrm>
            <a:off x="4044392" y="1844984"/>
            <a:ext cx="0" cy="1440000"/>
          </a:xfrm>
          <a:prstGeom prst="line">
            <a:avLst/>
          </a:prstGeom>
          <a:noFill/>
          <a:ln w="57150">
            <a:solidFill>
              <a:srgbClr val="009900"/>
            </a:solidFill>
            <a:round/>
            <a:headEnd/>
            <a:tailEnd/>
          </a:ln>
          <a:effectLst/>
        </p:spPr>
        <p:txBody>
          <a:bodyPr/>
          <a:lstStyle/>
          <a:p>
            <a:endParaRPr lang="fr-FR"/>
          </a:p>
        </p:txBody>
      </p:sp>
      <p:sp>
        <p:nvSpPr>
          <p:cNvPr id="232" name="Line 69"/>
          <p:cNvSpPr>
            <a:spLocks noChangeShapeType="1"/>
          </p:cNvSpPr>
          <p:nvPr/>
        </p:nvSpPr>
        <p:spPr bwMode="auto">
          <a:xfrm>
            <a:off x="4044392" y="2409631"/>
            <a:ext cx="0" cy="222573"/>
          </a:xfrm>
          <a:prstGeom prst="line">
            <a:avLst/>
          </a:prstGeom>
          <a:noFill/>
          <a:ln w="57150">
            <a:solidFill>
              <a:srgbClr val="009900"/>
            </a:solidFill>
            <a:round/>
            <a:headEnd/>
            <a:tailEnd type="triangle" w="med" len="med"/>
          </a:ln>
          <a:effectLst/>
        </p:spPr>
        <p:txBody>
          <a:bodyPr/>
          <a:lstStyle/>
          <a:p>
            <a:endParaRPr lang="fr-FR"/>
          </a:p>
        </p:txBody>
      </p:sp>
      <p:grpSp>
        <p:nvGrpSpPr>
          <p:cNvPr id="3" name="Groupe 151"/>
          <p:cNvGrpSpPr/>
          <p:nvPr/>
        </p:nvGrpSpPr>
        <p:grpSpPr>
          <a:xfrm>
            <a:off x="4421684" y="1828409"/>
            <a:ext cx="0" cy="1440000"/>
            <a:chOff x="4421684" y="1828409"/>
            <a:chExt cx="0" cy="1440000"/>
          </a:xfrm>
        </p:grpSpPr>
        <p:sp>
          <p:nvSpPr>
            <p:cNvPr id="234" name="Line 71"/>
            <p:cNvSpPr>
              <a:spLocks noChangeShapeType="1"/>
            </p:cNvSpPr>
            <p:nvPr/>
          </p:nvSpPr>
          <p:spPr bwMode="auto">
            <a:xfrm>
              <a:off x="4421684" y="1828409"/>
              <a:ext cx="0" cy="1440000"/>
            </a:xfrm>
            <a:prstGeom prst="line">
              <a:avLst/>
            </a:prstGeom>
            <a:noFill/>
            <a:ln w="57150">
              <a:solidFill>
                <a:srgbClr val="009900"/>
              </a:solidFill>
              <a:round/>
              <a:headEnd/>
              <a:tailEnd/>
            </a:ln>
            <a:effectLst/>
          </p:spPr>
          <p:txBody>
            <a:bodyPr/>
            <a:lstStyle/>
            <a:p>
              <a:endParaRPr lang="fr-FR"/>
            </a:p>
          </p:txBody>
        </p:sp>
        <p:sp>
          <p:nvSpPr>
            <p:cNvPr id="235" name="Line 72"/>
            <p:cNvSpPr>
              <a:spLocks noChangeShapeType="1"/>
            </p:cNvSpPr>
            <p:nvPr/>
          </p:nvSpPr>
          <p:spPr bwMode="auto">
            <a:xfrm>
              <a:off x="4421684" y="2393056"/>
              <a:ext cx="0" cy="222573"/>
            </a:xfrm>
            <a:prstGeom prst="line">
              <a:avLst/>
            </a:prstGeom>
            <a:noFill/>
            <a:ln w="57150">
              <a:solidFill>
                <a:srgbClr val="009900"/>
              </a:solidFill>
              <a:round/>
              <a:headEnd/>
              <a:tailEnd type="triangle" w="med" len="med"/>
            </a:ln>
            <a:effectLst/>
          </p:spPr>
          <p:txBody>
            <a:bodyPr/>
            <a:lstStyle/>
            <a:p>
              <a:endParaRPr lang="fr-FR"/>
            </a:p>
          </p:txBody>
        </p:sp>
      </p:grpSp>
      <p:sp>
        <p:nvSpPr>
          <p:cNvPr id="49307" name="Text Box 155"/>
          <p:cNvSpPr txBox="1">
            <a:spLocks noChangeArrowheads="1"/>
          </p:cNvSpPr>
          <p:nvPr/>
        </p:nvSpPr>
        <p:spPr bwMode="auto">
          <a:xfrm>
            <a:off x="1531746" y="2884874"/>
            <a:ext cx="6075542" cy="338554"/>
          </a:xfrm>
          <a:prstGeom prst="rect">
            <a:avLst/>
          </a:prstGeom>
          <a:noFill/>
          <a:ln w="9525">
            <a:noFill/>
            <a:miter lim="800000"/>
            <a:headEnd/>
            <a:tailEnd/>
          </a:ln>
          <a:effectLst/>
        </p:spPr>
        <p:txBody>
          <a:bodyPr wrap="square">
            <a:spAutoFit/>
          </a:bodyPr>
          <a:lstStyle/>
          <a:p>
            <a:pPr>
              <a:spcBef>
                <a:spcPct val="50000"/>
              </a:spcBef>
            </a:pPr>
            <a:r>
              <a:rPr lang="fr-FR" sz="1600" dirty="0">
                <a:solidFill>
                  <a:srgbClr val="0000FF"/>
                </a:solidFill>
              </a:rPr>
              <a:t>1    2     3     4    </a:t>
            </a:r>
            <a:r>
              <a:rPr lang="fr-FR" sz="1600" dirty="0">
                <a:solidFill>
                  <a:srgbClr val="009900"/>
                </a:solidFill>
              </a:rPr>
              <a:t>5     6     7     8    </a:t>
            </a:r>
            <a:r>
              <a:rPr lang="fr-FR" sz="1600" dirty="0">
                <a:solidFill>
                  <a:srgbClr val="FF0000"/>
                </a:solidFill>
              </a:rPr>
              <a:t>9   10   11  12   </a:t>
            </a:r>
            <a:r>
              <a:rPr lang="fr-FR" sz="1600" dirty="0"/>
              <a:t>13  14   15   16</a:t>
            </a:r>
          </a:p>
        </p:txBody>
      </p:sp>
      <p:grpSp>
        <p:nvGrpSpPr>
          <p:cNvPr id="4" name="Groupe 147"/>
          <p:cNvGrpSpPr/>
          <p:nvPr/>
        </p:nvGrpSpPr>
        <p:grpSpPr>
          <a:xfrm>
            <a:off x="1755590" y="1844824"/>
            <a:ext cx="0" cy="1440000"/>
            <a:chOff x="1755590" y="1844824"/>
            <a:chExt cx="0" cy="1440000"/>
          </a:xfrm>
        </p:grpSpPr>
        <p:sp>
          <p:nvSpPr>
            <p:cNvPr id="158" name="Line 56"/>
            <p:cNvSpPr>
              <a:spLocks noChangeShapeType="1"/>
            </p:cNvSpPr>
            <p:nvPr/>
          </p:nvSpPr>
          <p:spPr bwMode="auto">
            <a:xfrm flipV="1">
              <a:off x="1755590" y="1844824"/>
              <a:ext cx="0" cy="1440000"/>
            </a:xfrm>
            <a:prstGeom prst="line">
              <a:avLst/>
            </a:prstGeom>
            <a:noFill/>
            <a:ln w="57150">
              <a:solidFill>
                <a:srgbClr val="0000FF"/>
              </a:solidFill>
              <a:round/>
              <a:headEnd/>
              <a:tailEnd/>
            </a:ln>
            <a:effectLst/>
          </p:spPr>
          <p:txBody>
            <a:bodyPr/>
            <a:lstStyle/>
            <a:p>
              <a:endParaRPr lang="fr-FR"/>
            </a:p>
          </p:txBody>
        </p:sp>
        <p:sp>
          <p:nvSpPr>
            <p:cNvPr id="159" name="Line 60"/>
            <p:cNvSpPr>
              <a:spLocks noChangeShapeType="1"/>
            </p:cNvSpPr>
            <p:nvPr/>
          </p:nvSpPr>
          <p:spPr bwMode="auto">
            <a:xfrm flipV="1">
              <a:off x="1755590" y="2497604"/>
              <a:ext cx="0" cy="222573"/>
            </a:xfrm>
            <a:prstGeom prst="line">
              <a:avLst/>
            </a:prstGeom>
            <a:noFill/>
            <a:ln w="57150">
              <a:solidFill>
                <a:srgbClr val="0000FF"/>
              </a:solidFill>
              <a:round/>
              <a:headEnd/>
              <a:tailEnd type="triangle" w="med" len="med"/>
            </a:ln>
            <a:effectLst/>
          </p:spPr>
          <p:txBody>
            <a:bodyPr/>
            <a:lstStyle/>
            <a:p>
              <a:endParaRPr lang="fr-FR"/>
            </a:p>
          </p:txBody>
        </p:sp>
      </p:grpSp>
      <p:sp>
        <p:nvSpPr>
          <p:cNvPr id="161" name="Line 63"/>
          <p:cNvSpPr>
            <a:spLocks noChangeShapeType="1"/>
          </p:cNvSpPr>
          <p:nvPr/>
        </p:nvSpPr>
        <p:spPr bwMode="auto">
          <a:xfrm flipV="1">
            <a:off x="2134680" y="1840124"/>
            <a:ext cx="0" cy="1440000"/>
          </a:xfrm>
          <a:prstGeom prst="line">
            <a:avLst/>
          </a:prstGeom>
          <a:noFill/>
          <a:ln w="57150">
            <a:solidFill>
              <a:srgbClr val="0000FF"/>
            </a:solidFill>
            <a:round/>
            <a:headEnd/>
            <a:tailEnd/>
          </a:ln>
          <a:effectLst/>
        </p:spPr>
        <p:txBody>
          <a:bodyPr/>
          <a:lstStyle/>
          <a:p>
            <a:endParaRPr lang="fr-FR"/>
          </a:p>
        </p:txBody>
      </p:sp>
      <p:sp>
        <p:nvSpPr>
          <p:cNvPr id="162" name="Line 64"/>
          <p:cNvSpPr>
            <a:spLocks noChangeShapeType="1"/>
          </p:cNvSpPr>
          <p:nvPr/>
        </p:nvSpPr>
        <p:spPr bwMode="auto">
          <a:xfrm flipV="1">
            <a:off x="2134680" y="2492904"/>
            <a:ext cx="0" cy="222573"/>
          </a:xfrm>
          <a:prstGeom prst="line">
            <a:avLst/>
          </a:prstGeom>
          <a:noFill/>
          <a:ln w="57150">
            <a:solidFill>
              <a:srgbClr val="0000FF"/>
            </a:solidFill>
            <a:round/>
            <a:headEnd/>
            <a:tailEnd type="triangle" w="med" len="med"/>
          </a:ln>
          <a:effectLst/>
        </p:spPr>
        <p:txBody>
          <a:bodyPr/>
          <a:lstStyle/>
          <a:p>
            <a:endParaRPr lang="fr-FR"/>
          </a:p>
        </p:txBody>
      </p:sp>
      <p:grpSp>
        <p:nvGrpSpPr>
          <p:cNvPr id="5" name="Groupe 150"/>
          <p:cNvGrpSpPr/>
          <p:nvPr/>
        </p:nvGrpSpPr>
        <p:grpSpPr>
          <a:xfrm>
            <a:off x="2523598" y="1844824"/>
            <a:ext cx="0" cy="1440000"/>
            <a:chOff x="2523598" y="1844824"/>
            <a:chExt cx="0" cy="1440000"/>
          </a:xfrm>
        </p:grpSpPr>
        <p:sp>
          <p:nvSpPr>
            <p:cNvPr id="164" name="Line 68"/>
            <p:cNvSpPr>
              <a:spLocks noChangeShapeType="1"/>
            </p:cNvSpPr>
            <p:nvPr/>
          </p:nvSpPr>
          <p:spPr bwMode="auto">
            <a:xfrm flipV="1">
              <a:off x="2523598" y="1844824"/>
              <a:ext cx="0" cy="1440000"/>
            </a:xfrm>
            <a:prstGeom prst="line">
              <a:avLst/>
            </a:prstGeom>
            <a:noFill/>
            <a:ln w="57150">
              <a:solidFill>
                <a:srgbClr val="0000FF"/>
              </a:solidFill>
              <a:round/>
              <a:headEnd/>
              <a:tailEnd/>
            </a:ln>
            <a:effectLst/>
          </p:spPr>
          <p:txBody>
            <a:bodyPr/>
            <a:lstStyle/>
            <a:p>
              <a:endParaRPr lang="fr-FR"/>
            </a:p>
          </p:txBody>
        </p:sp>
        <p:sp>
          <p:nvSpPr>
            <p:cNvPr id="165" name="Line 69"/>
            <p:cNvSpPr>
              <a:spLocks noChangeShapeType="1"/>
            </p:cNvSpPr>
            <p:nvPr/>
          </p:nvSpPr>
          <p:spPr bwMode="auto">
            <a:xfrm flipV="1">
              <a:off x="2523598" y="2497604"/>
              <a:ext cx="0" cy="222573"/>
            </a:xfrm>
            <a:prstGeom prst="line">
              <a:avLst/>
            </a:prstGeom>
            <a:noFill/>
            <a:ln w="57150">
              <a:solidFill>
                <a:srgbClr val="0000FF"/>
              </a:solidFill>
              <a:round/>
              <a:headEnd/>
              <a:tailEnd type="triangle" w="med" len="med"/>
            </a:ln>
            <a:effectLst/>
          </p:spPr>
          <p:txBody>
            <a:bodyPr/>
            <a:lstStyle/>
            <a:p>
              <a:endParaRPr lang="fr-FR"/>
            </a:p>
          </p:txBody>
        </p:sp>
      </p:grpSp>
      <p:sp>
        <p:nvSpPr>
          <p:cNvPr id="167" name="Line 71"/>
          <p:cNvSpPr>
            <a:spLocks noChangeShapeType="1"/>
          </p:cNvSpPr>
          <p:nvPr/>
        </p:nvSpPr>
        <p:spPr bwMode="auto">
          <a:xfrm flipV="1">
            <a:off x="2900890" y="1828249"/>
            <a:ext cx="0" cy="1440000"/>
          </a:xfrm>
          <a:prstGeom prst="line">
            <a:avLst/>
          </a:prstGeom>
          <a:noFill/>
          <a:ln w="57150">
            <a:solidFill>
              <a:srgbClr val="0000FF"/>
            </a:solidFill>
            <a:round/>
            <a:headEnd/>
            <a:tailEnd/>
          </a:ln>
          <a:effectLst/>
        </p:spPr>
        <p:txBody>
          <a:bodyPr/>
          <a:lstStyle/>
          <a:p>
            <a:endParaRPr lang="fr-FR"/>
          </a:p>
        </p:txBody>
      </p:sp>
      <p:sp>
        <p:nvSpPr>
          <p:cNvPr id="168" name="Line 72"/>
          <p:cNvSpPr>
            <a:spLocks noChangeShapeType="1"/>
          </p:cNvSpPr>
          <p:nvPr/>
        </p:nvSpPr>
        <p:spPr bwMode="auto">
          <a:xfrm flipV="1">
            <a:off x="2900890" y="2481029"/>
            <a:ext cx="0" cy="222573"/>
          </a:xfrm>
          <a:prstGeom prst="line">
            <a:avLst/>
          </a:prstGeom>
          <a:noFill/>
          <a:ln w="57150">
            <a:solidFill>
              <a:srgbClr val="0000FF"/>
            </a:solidFill>
            <a:round/>
            <a:headEnd/>
            <a:tailEnd type="triangle" w="med" len="med"/>
          </a:ln>
          <a:effectLst/>
        </p:spPr>
        <p:txBody>
          <a:bodyPr/>
          <a:lstStyle/>
          <a:p>
            <a:endParaRPr lang="fr-FR"/>
          </a:p>
        </p:txBody>
      </p:sp>
      <p:sp>
        <p:nvSpPr>
          <p:cNvPr id="238" name="Line 56"/>
          <p:cNvSpPr>
            <a:spLocks noChangeShapeType="1"/>
          </p:cNvSpPr>
          <p:nvPr/>
        </p:nvSpPr>
        <p:spPr bwMode="auto">
          <a:xfrm>
            <a:off x="6311144" y="1844307"/>
            <a:ext cx="0" cy="1440000"/>
          </a:xfrm>
          <a:prstGeom prst="line">
            <a:avLst/>
          </a:prstGeom>
          <a:noFill/>
          <a:ln w="57150">
            <a:solidFill>
              <a:schemeClr val="tx1">
                <a:lumMod val="95000"/>
                <a:lumOff val="5000"/>
              </a:schemeClr>
            </a:solidFill>
            <a:round/>
            <a:headEnd/>
            <a:tailEnd/>
          </a:ln>
          <a:effectLst/>
        </p:spPr>
        <p:txBody>
          <a:bodyPr/>
          <a:lstStyle/>
          <a:p>
            <a:endParaRPr lang="fr-FR"/>
          </a:p>
        </p:txBody>
      </p:sp>
      <p:sp>
        <p:nvSpPr>
          <p:cNvPr id="239" name="Line 60"/>
          <p:cNvSpPr>
            <a:spLocks noChangeShapeType="1"/>
          </p:cNvSpPr>
          <p:nvPr/>
        </p:nvSpPr>
        <p:spPr bwMode="auto">
          <a:xfrm>
            <a:off x="6311144" y="2408954"/>
            <a:ext cx="0" cy="222573"/>
          </a:xfrm>
          <a:prstGeom prst="line">
            <a:avLst/>
          </a:prstGeom>
          <a:noFill/>
          <a:ln w="57150">
            <a:solidFill>
              <a:schemeClr val="tx1">
                <a:lumMod val="95000"/>
                <a:lumOff val="5000"/>
              </a:schemeClr>
            </a:solidFill>
            <a:round/>
            <a:headEnd/>
            <a:tailEnd type="triangle" w="med" len="med"/>
          </a:ln>
          <a:effectLst/>
        </p:spPr>
        <p:txBody>
          <a:bodyPr/>
          <a:lstStyle/>
          <a:p>
            <a:endParaRPr lang="fr-FR"/>
          </a:p>
        </p:txBody>
      </p:sp>
      <p:sp>
        <p:nvSpPr>
          <p:cNvPr id="241" name="Line 63"/>
          <p:cNvSpPr>
            <a:spLocks noChangeShapeType="1"/>
          </p:cNvSpPr>
          <p:nvPr/>
        </p:nvSpPr>
        <p:spPr bwMode="auto">
          <a:xfrm>
            <a:off x="6690234" y="1839607"/>
            <a:ext cx="0" cy="1440000"/>
          </a:xfrm>
          <a:prstGeom prst="line">
            <a:avLst/>
          </a:prstGeom>
          <a:noFill/>
          <a:ln w="57150">
            <a:solidFill>
              <a:schemeClr val="tx1">
                <a:lumMod val="95000"/>
                <a:lumOff val="5000"/>
              </a:schemeClr>
            </a:solidFill>
            <a:round/>
            <a:headEnd/>
            <a:tailEnd/>
          </a:ln>
          <a:effectLst/>
        </p:spPr>
        <p:txBody>
          <a:bodyPr/>
          <a:lstStyle/>
          <a:p>
            <a:endParaRPr lang="fr-FR"/>
          </a:p>
        </p:txBody>
      </p:sp>
      <p:sp>
        <p:nvSpPr>
          <p:cNvPr id="242" name="Line 64"/>
          <p:cNvSpPr>
            <a:spLocks noChangeShapeType="1"/>
          </p:cNvSpPr>
          <p:nvPr/>
        </p:nvSpPr>
        <p:spPr bwMode="auto">
          <a:xfrm>
            <a:off x="6690234" y="2404254"/>
            <a:ext cx="0" cy="222573"/>
          </a:xfrm>
          <a:prstGeom prst="line">
            <a:avLst/>
          </a:prstGeom>
          <a:noFill/>
          <a:ln w="57150">
            <a:solidFill>
              <a:schemeClr val="tx1">
                <a:lumMod val="95000"/>
                <a:lumOff val="5000"/>
              </a:schemeClr>
            </a:solidFill>
            <a:round/>
            <a:headEnd/>
            <a:tailEnd type="triangle" w="med" len="med"/>
          </a:ln>
          <a:effectLst/>
        </p:spPr>
        <p:txBody>
          <a:bodyPr/>
          <a:lstStyle/>
          <a:p>
            <a:endParaRPr lang="fr-FR"/>
          </a:p>
        </p:txBody>
      </p:sp>
      <p:sp>
        <p:nvSpPr>
          <p:cNvPr id="244" name="Line 68"/>
          <p:cNvSpPr>
            <a:spLocks noChangeShapeType="1"/>
          </p:cNvSpPr>
          <p:nvPr/>
        </p:nvSpPr>
        <p:spPr bwMode="auto">
          <a:xfrm>
            <a:off x="7079152" y="1844307"/>
            <a:ext cx="0" cy="1440000"/>
          </a:xfrm>
          <a:prstGeom prst="line">
            <a:avLst/>
          </a:prstGeom>
          <a:noFill/>
          <a:ln w="57150">
            <a:solidFill>
              <a:schemeClr val="tx1">
                <a:lumMod val="95000"/>
                <a:lumOff val="5000"/>
              </a:schemeClr>
            </a:solidFill>
            <a:round/>
            <a:headEnd/>
            <a:tailEnd/>
          </a:ln>
          <a:effectLst/>
        </p:spPr>
        <p:txBody>
          <a:bodyPr/>
          <a:lstStyle/>
          <a:p>
            <a:endParaRPr lang="fr-FR"/>
          </a:p>
        </p:txBody>
      </p:sp>
      <p:sp>
        <p:nvSpPr>
          <p:cNvPr id="245" name="Line 69"/>
          <p:cNvSpPr>
            <a:spLocks noChangeShapeType="1"/>
          </p:cNvSpPr>
          <p:nvPr/>
        </p:nvSpPr>
        <p:spPr bwMode="auto">
          <a:xfrm>
            <a:off x="7079152" y="2408954"/>
            <a:ext cx="0" cy="222573"/>
          </a:xfrm>
          <a:prstGeom prst="line">
            <a:avLst/>
          </a:prstGeom>
          <a:noFill/>
          <a:ln w="57150">
            <a:solidFill>
              <a:schemeClr val="tx1">
                <a:lumMod val="95000"/>
                <a:lumOff val="5000"/>
              </a:schemeClr>
            </a:solidFill>
            <a:round/>
            <a:headEnd/>
            <a:tailEnd type="triangle" w="med" len="med"/>
          </a:ln>
          <a:effectLst/>
        </p:spPr>
        <p:txBody>
          <a:bodyPr/>
          <a:lstStyle/>
          <a:p>
            <a:endParaRPr lang="fr-FR"/>
          </a:p>
        </p:txBody>
      </p:sp>
      <p:sp>
        <p:nvSpPr>
          <p:cNvPr id="247" name="Line 71"/>
          <p:cNvSpPr>
            <a:spLocks noChangeShapeType="1"/>
          </p:cNvSpPr>
          <p:nvPr/>
        </p:nvSpPr>
        <p:spPr bwMode="auto">
          <a:xfrm>
            <a:off x="7456444" y="1827732"/>
            <a:ext cx="0" cy="1440000"/>
          </a:xfrm>
          <a:prstGeom prst="line">
            <a:avLst/>
          </a:prstGeom>
          <a:noFill/>
          <a:ln w="57150">
            <a:solidFill>
              <a:schemeClr val="tx1">
                <a:lumMod val="95000"/>
                <a:lumOff val="5000"/>
              </a:schemeClr>
            </a:solidFill>
            <a:round/>
            <a:headEnd/>
            <a:tailEnd/>
          </a:ln>
          <a:effectLst/>
        </p:spPr>
        <p:txBody>
          <a:bodyPr/>
          <a:lstStyle/>
          <a:p>
            <a:endParaRPr lang="fr-FR"/>
          </a:p>
        </p:txBody>
      </p:sp>
      <p:sp>
        <p:nvSpPr>
          <p:cNvPr id="248" name="Line 72"/>
          <p:cNvSpPr>
            <a:spLocks noChangeShapeType="1"/>
          </p:cNvSpPr>
          <p:nvPr/>
        </p:nvSpPr>
        <p:spPr bwMode="auto">
          <a:xfrm>
            <a:off x="7456444" y="2392379"/>
            <a:ext cx="0" cy="222573"/>
          </a:xfrm>
          <a:prstGeom prst="line">
            <a:avLst/>
          </a:prstGeom>
          <a:noFill/>
          <a:ln w="57150">
            <a:solidFill>
              <a:schemeClr val="tx1">
                <a:lumMod val="95000"/>
                <a:lumOff val="5000"/>
              </a:schemeClr>
            </a:solidFill>
            <a:round/>
            <a:headEnd/>
            <a:tailEnd type="triangle" w="med" len="med"/>
          </a:ln>
          <a:effectLst/>
        </p:spPr>
        <p:txBody>
          <a:bodyPr/>
          <a:lstStyle/>
          <a:p>
            <a:endParaRPr lang="fr-FR"/>
          </a:p>
        </p:txBody>
      </p:sp>
      <p:sp>
        <p:nvSpPr>
          <p:cNvPr id="251" name="Line 56"/>
          <p:cNvSpPr>
            <a:spLocks noChangeShapeType="1"/>
          </p:cNvSpPr>
          <p:nvPr/>
        </p:nvSpPr>
        <p:spPr bwMode="auto">
          <a:xfrm flipV="1">
            <a:off x="4790350" y="1844147"/>
            <a:ext cx="0" cy="1440000"/>
          </a:xfrm>
          <a:prstGeom prst="line">
            <a:avLst/>
          </a:prstGeom>
          <a:noFill/>
          <a:ln w="57150">
            <a:solidFill>
              <a:srgbClr val="FF0000"/>
            </a:solidFill>
            <a:round/>
            <a:headEnd/>
            <a:tailEnd/>
          </a:ln>
          <a:effectLst/>
        </p:spPr>
        <p:txBody>
          <a:bodyPr/>
          <a:lstStyle/>
          <a:p>
            <a:endParaRPr lang="fr-FR"/>
          </a:p>
        </p:txBody>
      </p:sp>
      <p:sp>
        <p:nvSpPr>
          <p:cNvPr id="252" name="Line 60"/>
          <p:cNvSpPr>
            <a:spLocks noChangeShapeType="1"/>
          </p:cNvSpPr>
          <p:nvPr/>
        </p:nvSpPr>
        <p:spPr bwMode="auto">
          <a:xfrm flipV="1">
            <a:off x="4790350" y="2496927"/>
            <a:ext cx="0" cy="222573"/>
          </a:xfrm>
          <a:prstGeom prst="line">
            <a:avLst/>
          </a:prstGeom>
          <a:noFill/>
          <a:ln w="57150">
            <a:solidFill>
              <a:srgbClr val="FF0000"/>
            </a:solidFill>
            <a:round/>
            <a:headEnd/>
            <a:tailEnd type="triangle" w="med" len="med"/>
          </a:ln>
          <a:effectLst/>
        </p:spPr>
        <p:txBody>
          <a:bodyPr/>
          <a:lstStyle/>
          <a:p>
            <a:endParaRPr lang="fr-FR"/>
          </a:p>
        </p:txBody>
      </p:sp>
      <p:sp>
        <p:nvSpPr>
          <p:cNvPr id="254" name="Line 63"/>
          <p:cNvSpPr>
            <a:spLocks noChangeShapeType="1"/>
          </p:cNvSpPr>
          <p:nvPr/>
        </p:nvSpPr>
        <p:spPr bwMode="auto">
          <a:xfrm flipV="1">
            <a:off x="5169440" y="1839447"/>
            <a:ext cx="0" cy="1440000"/>
          </a:xfrm>
          <a:prstGeom prst="line">
            <a:avLst/>
          </a:prstGeom>
          <a:noFill/>
          <a:ln w="57150">
            <a:solidFill>
              <a:srgbClr val="FF0000"/>
            </a:solidFill>
            <a:round/>
            <a:headEnd/>
            <a:tailEnd/>
          </a:ln>
          <a:effectLst/>
        </p:spPr>
        <p:txBody>
          <a:bodyPr/>
          <a:lstStyle/>
          <a:p>
            <a:endParaRPr lang="fr-FR"/>
          </a:p>
        </p:txBody>
      </p:sp>
      <p:sp>
        <p:nvSpPr>
          <p:cNvPr id="255" name="Line 64"/>
          <p:cNvSpPr>
            <a:spLocks noChangeShapeType="1"/>
          </p:cNvSpPr>
          <p:nvPr/>
        </p:nvSpPr>
        <p:spPr bwMode="auto">
          <a:xfrm flipV="1">
            <a:off x="5169440" y="2492227"/>
            <a:ext cx="0" cy="222573"/>
          </a:xfrm>
          <a:prstGeom prst="line">
            <a:avLst/>
          </a:prstGeom>
          <a:noFill/>
          <a:ln w="57150">
            <a:solidFill>
              <a:srgbClr val="FF0000"/>
            </a:solidFill>
            <a:round/>
            <a:headEnd/>
            <a:tailEnd type="triangle" w="med" len="med"/>
          </a:ln>
          <a:effectLst/>
        </p:spPr>
        <p:txBody>
          <a:bodyPr/>
          <a:lstStyle/>
          <a:p>
            <a:endParaRPr lang="fr-FR"/>
          </a:p>
        </p:txBody>
      </p:sp>
      <p:sp>
        <p:nvSpPr>
          <p:cNvPr id="257" name="Line 68"/>
          <p:cNvSpPr>
            <a:spLocks noChangeShapeType="1"/>
          </p:cNvSpPr>
          <p:nvPr/>
        </p:nvSpPr>
        <p:spPr bwMode="auto">
          <a:xfrm flipV="1">
            <a:off x="5558358" y="1844147"/>
            <a:ext cx="0" cy="1440000"/>
          </a:xfrm>
          <a:prstGeom prst="line">
            <a:avLst/>
          </a:prstGeom>
          <a:noFill/>
          <a:ln w="57150">
            <a:solidFill>
              <a:srgbClr val="FF0000"/>
            </a:solidFill>
            <a:round/>
            <a:headEnd/>
            <a:tailEnd/>
          </a:ln>
          <a:effectLst/>
        </p:spPr>
        <p:txBody>
          <a:bodyPr/>
          <a:lstStyle/>
          <a:p>
            <a:endParaRPr lang="fr-FR"/>
          </a:p>
        </p:txBody>
      </p:sp>
      <p:sp>
        <p:nvSpPr>
          <p:cNvPr id="258" name="Line 69"/>
          <p:cNvSpPr>
            <a:spLocks noChangeShapeType="1"/>
          </p:cNvSpPr>
          <p:nvPr/>
        </p:nvSpPr>
        <p:spPr bwMode="auto">
          <a:xfrm flipV="1">
            <a:off x="5558358" y="2496927"/>
            <a:ext cx="0" cy="222573"/>
          </a:xfrm>
          <a:prstGeom prst="line">
            <a:avLst/>
          </a:prstGeom>
          <a:noFill/>
          <a:ln w="57150">
            <a:solidFill>
              <a:srgbClr val="FF0000"/>
            </a:solidFill>
            <a:round/>
            <a:headEnd/>
            <a:tailEnd type="triangle" w="med" len="med"/>
          </a:ln>
          <a:effectLst/>
        </p:spPr>
        <p:txBody>
          <a:bodyPr/>
          <a:lstStyle/>
          <a:p>
            <a:endParaRPr lang="fr-FR"/>
          </a:p>
        </p:txBody>
      </p:sp>
      <p:sp>
        <p:nvSpPr>
          <p:cNvPr id="260" name="Line 71"/>
          <p:cNvSpPr>
            <a:spLocks noChangeShapeType="1"/>
          </p:cNvSpPr>
          <p:nvPr/>
        </p:nvSpPr>
        <p:spPr bwMode="auto">
          <a:xfrm flipV="1">
            <a:off x="5935650" y="1827572"/>
            <a:ext cx="0" cy="1440000"/>
          </a:xfrm>
          <a:prstGeom prst="line">
            <a:avLst/>
          </a:prstGeom>
          <a:noFill/>
          <a:ln w="57150">
            <a:solidFill>
              <a:srgbClr val="FF0000"/>
            </a:solidFill>
            <a:round/>
            <a:headEnd/>
            <a:tailEnd/>
          </a:ln>
          <a:effectLst/>
        </p:spPr>
        <p:txBody>
          <a:bodyPr/>
          <a:lstStyle/>
          <a:p>
            <a:endParaRPr lang="fr-FR"/>
          </a:p>
        </p:txBody>
      </p:sp>
      <p:sp>
        <p:nvSpPr>
          <p:cNvPr id="261" name="Line 72"/>
          <p:cNvSpPr>
            <a:spLocks noChangeShapeType="1"/>
          </p:cNvSpPr>
          <p:nvPr/>
        </p:nvSpPr>
        <p:spPr bwMode="auto">
          <a:xfrm flipV="1">
            <a:off x="5935650" y="2480352"/>
            <a:ext cx="0" cy="222573"/>
          </a:xfrm>
          <a:prstGeom prst="line">
            <a:avLst/>
          </a:prstGeom>
          <a:noFill/>
          <a:ln w="57150">
            <a:solidFill>
              <a:srgbClr val="FF0000"/>
            </a:solidFill>
            <a:round/>
            <a:headEnd/>
            <a:tailEnd type="triangle" w="med" len="med"/>
          </a:ln>
          <a:effectLst/>
        </p:spPr>
        <p:txBody>
          <a:bodyPr/>
          <a:lstStyle/>
          <a:p>
            <a:endParaRPr lang="fr-FR"/>
          </a:p>
        </p:txBody>
      </p:sp>
      <p:sp>
        <p:nvSpPr>
          <p:cNvPr id="263" name="Text Box 155"/>
          <p:cNvSpPr txBox="1">
            <a:spLocks noChangeArrowheads="1"/>
          </p:cNvSpPr>
          <p:nvPr/>
        </p:nvSpPr>
        <p:spPr bwMode="auto">
          <a:xfrm>
            <a:off x="1466356" y="1844824"/>
            <a:ext cx="6140932" cy="338554"/>
          </a:xfrm>
          <a:prstGeom prst="rect">
            <a:avLst/>
          </a:prstGeom>
          <a:noFill/>
          <a:ln w="9525">
            <a:noFill/>
            <a:miter lim="800000"/>
            <a:headEnd/>
            <a:tailEnd/>
          </a:ln>
          <a:effectLst/>
        </p:spPr>
        <p:txBody>
          <a:bodyPr wrap="square">
            <a:spAutoFit/>
          </a:bodyPr>
          <a:lstStyle/>
          <a:p>
            <a:pPr>
              <a:spcBef>
                <a:spcPct val="50000"/>
              </a:spcBef>
            </a:pPr>
            <a:r>
              <a:rPr lang="fr-FR" sz="1600" dirty="0">
                <a:solidFill>
                  <a:srgbClr val="0000FF"/>
                </a:solidFill>
              </a:rPr>
              <a:t>1’    2’    3’    4’    </a:t>
            </a:r>
            <a:r>
              <a:rPr lang="fr-FR" sz="1600" dirty="0">
                <a:solidFill>
                  <a:srgbClr val="009900"/>
                </a:solidFill>
              </a:rPr>
              <a:t>5’    6’    7’    8’    </a:t>
            </a:r>
            <a:r>
              <a:rPr lang="fr-FR" sz="1600" dirty="0">
                <a:solidFill>
                  <a:srgbClr val="FF0000"/>
                </a:solidFill>
              </a:rPr>
              <a:t>9’  10’  11’  12’   </a:t>
            </a:r>
            <a:r>
              <a:rPr lang="fr-FR" sz="1600" dirty="0"/>
              <a:t>13’  14’  15’  16’</a:t>
            </a:r>
          </a:p>
        </p:txBody>
      </p:sp>
      <p:sp>
        <p:nvSpPr>
          <p:cNvPr id="265" name="Line 98"/>
          <p:cNvSpPr>
            <a:spLocks noChangeShapeType="1"/>
          </p:cNvSpPr>
          <p:nvPr/>
        </p:nvSpPr>
        <p:spPr bwMode="auto">
          <a:xfrm flipV="1">
            <a:off x="1755642" y="956498"/>
            <a:ext cx="954000" cy="900000"/>
          </a:xfrm>
          <a:prstGeom prst="line">
            <a:avLst/>
          </a:prstGeom>
          <a:noFill/>
          <a:ln w="38100">
            <a:solidFill>
              <a:srgbClr val="FF00FF"/>
            </a:solidFill>
            <a:prstDash val="sysDash"/>
            <a:round/>
            <a:headEnd/>
            <a:tailEnd/>
          </a:ln>
          <a:effectLst/>
        </p:spPr>
        <p:txBody>
          <a:bodyPr/>
          <a:lstStyle/>
          <a:p>
            <a:endParaRPr lang="fr-FR" dirty="0"/>
          </a:p>
        </p:txBody>
      </p:sp>
      <p:sp>
        <p:nvSpPr>
          <p:cNvPr id="266" name="Line 99"/>
          <p:cNvSpPr>
            <a:spLocks noChangeShapeType="1"/>
          </p:cNvSpPr>
          <p:nvPr/>
        </p:nvSpPr>
        <p:spPr bwMode="auto">
          <a:xfrm>
            <a:off x="2711899" y="956498"/>
            <a:ext cx="954000" cy="902955"/>
          </a:xfrm>
          <a:prstGeom prst="line">
            <a:avLst/>
          </a:prstGeom>
          <a:noFill/>
          <a:ln w="38100">
            <a:solidFill>
              <a:srgbClr val="FF00FF"/>
            </a:solidFill>
            <a:prstDash val="sysDash"/>
            <a:round/>
            <a:headEnd/>
            <a:tailEnd/>
          </a:ln>
          <a:effectLst/>
        </p:spPr>
        <p:txBody>
          <a:bodyPr/>
          <a:lstStyle/>
          <a:p>
            <a:endParaRPr lang="fr-FR" dirty="0"/>
          </a:p>
        </p:txBody>
      </p:sp>
      <p:sp>
        <p:nvSpPr>
          <p:cNvPr id="271" name="Line 98"/>
          <p:cNvSpPr>
            <a:spLocks noChangeShapeType="1"/>
          </p:cNvSpPr>
          <p:nvPr/>
        </p:nvSpPr>
        <p:spPr bwMode="auto">
          <a:xfrm flipV="1">
            <a:off x="2523717" y="948978"/>
            <a:ext cx="954000" cy="900000"/>
          </a:xfrm>
          <a:prstGeom prst="line">
            <a:avLst/>
          </a:prstGeom>
          <a:noFill/>
          <a:ln w="38100">
            <a:solidFill>
              <a:schemeClr val="tx1">
                <a:lumMod val="95000"/>
                <a:lumOff val="5000"/>
              </a:schemeClr>
            </a:solidFill>
            <a:prstDash val="sysDash"/>
            <a:round/>
            <a:headEnd/>
            <a:tailEnd/>
          </a:ln>
          <a:effectLst/>
        </p:spPr>
        <p:txBody>
          <a:bodyPr/>
          <a:lstStyle/>
          <a:p>
            <a:endParaRPr lang="fr-FR" dirty="0"/>
          </a:p>
        </p:txBody>
      </p:sp>
      <p:sp>
        <p:nvSpPr>
          <p:cNvPr id="272" name="Line 99"/>
          <p:cNvSpPr>
            <a:spLocks noChangeShapeType="1"/>
          </p:cNvSpPr>
          <p:nvPr/>
        </p:nvSpPr>
        <p:spPr bwMode="auto">
          <a:xfrm>
            <a:off x="3479974" y="948978"/>
            <a:ext cx="954000" cy="902955"/>
          </a:xfrm>
          <a:prstGeom prst="line">
            <a:avLst/>
          </a:prstGeom>
          <a:noFill/>
          <a:ln w="38100">
            <a:solidFill>
              <a:schemeClr val="tx1">
                <a:lumMod val="95000"/>
                <a:lumOff val="5000"/>
              </a:schemeClr>
            </a:solidFill>
            <a:prstDash val="sysDash"/>
            <a:round/>
            <a:headEnd/>
            <a:tailEnd/>
          </a:ln>
          <a:effectLst/>
        </p:spPr>
        <p:txBody>
          <a:bodyPr/>
          <a:lstStyle/>
          <a:p>
            <a:endParaRPr lang="fr-FR" dirty="0"/>
          </a:p>
        </p:txBody>
      </p:sp>
      <p:sp>
        <p:nvSpPr>
          <p:cNvPr id="279" name="Line 98"/>
          <p:cNvSpPr>
            <a:spLocks noChangeShapeType="1"/>
          </p:cNvSpPr>
          <p:nvPr/>
        </p:nvSpPr>
        <p:spPr bwMode="auto">
          <a:xfrm flipV="1">
            <a:off x="3272458" y="940470"/>
            <a:ext cx="954000" cy="900000"/>
          </a:xfrm>
          <a:prstGeom prst="line">
            <a:avLst/>
          </a:prstGeom>
          <a:noFill/>
          <a:ln w="38100">
            <a:solidFill>
              <a:schemeClr val="tx1">
                <a:lumMod val="95000"/>
                <a:lumOff val="5000"/>
              </a:schemeClr>
            </a:solidFill>
            <a:prstDash val="sysDash"/>
            <a:round/>
            <a:headEnd/>
            <a:tailEnd/>
          </a:ln>
          <a:effectLst/>
        </p:spPr>
        <p:txBody>
          <a:bodyPr/>
          <a:lstStyle/>
          <a:p>
            <a:endParaRPr lang="fr-FR" dirty="0"/>
          </a:p>
        </p:txBody>
      </p:sp>
      <p:sp>
        <p:nvSpPr>
          <p:cNvPr id="280" name="Line 99"/>
          <p:cNvSpPr>
            <a:spLocks noChangeShapeType="1"/>
          </p:cNvSpPr>
          <p:nvPr/>
        </p:nvSpPr>
        <p:spPr bwMode="auto">
          <a:xfrm>
            <a:off x="4228715" y="940470"/>
            <a:ext cx="954000" cy="902955"/>
          </a:xfrm>
          <a:prstGeom prst="line">
            <a:avLst/>
          </a:prstGeom>
          <a:noFill/>
          <a:ln w="38100">
            <a:solidFill>
              <a:schemeClr val="tx1">
                <a:lumMod val="95000"/>
                <a:lumOff val="5000"/>
              </a:schemeClr>
            </a:solidFill>
            <a:prstDash val="sysDash"/>
            <a:round/>
            <a:headEnd/>
            <a:tailEnd/>
          </a:ln>
          <a:effectLst/>
        </p:spPr>
        <p:txBody>
          <a:bodyPr/>
          <a:lstStyle/>
          <a:p>
            <a:endParaRPr lang="fr-FR" dirty="0"/>
          </a:p>
        </p:txBody>
      </p:sp>
      <p:sp>
        <p:nvSpPr>
          <p:cNvPr id="285" name="Line 98"/>
          <p:cNvSpPr>
            <a:spLocks noChangeShapeType="1"/>
          </p:cNvSpPr>
          <p:nvPr/>
        </p:nvSpPr>
        <p:spPr bwMode="auto">
          <a:xfrm flipV="1">
            <a:off x="4031082" y="952126"/>
            <a:ext cx="954000" cy="900000"/>
          </a:xfrm>
          <a:prstGeom prst="line">
            <a:avLst/>
          </a:prstGeom>
          <a:noFill/>
          <a:ln w="38100">
            <a:solidFill>
              <a:schemeClr val="tx1">
                <a:lumMod val="95000"/>
                <a:lumOff val="5000"/>
              </a:schemeClr>
            </a:solidFill>
            <a:prstDash val="sysDash"/>
            <a:round/>
            <a:headEnd/>
            <a:tailEnd/>
          </a:ln>
          <a:effectLst/>
        </p:spPr>
        <p:txBody>
          <a:bodyPr/>
          <a:lstStyle/>
          <a:p>
            <a:endParaRPr lang="fr-FR" dirty="0"/>
          </a:p>
        </p:txBody>
      </p:sp>
      <p:sp>
        <p:nvSpPr>
          <p:cNvPr id="286" name="Line 99"/>
          <p:cNvSpPr>
            <a:spLocks noChangeShapeType="1"/>
          </p:cNvSpPr>
          <p:nvPr/>
        </p:nvSpPr>
        <p:spPr bwMode="auto">
          <a:xfrm>
            <a:off x="4987339" y="952126"/>
            <a:ext cx="954000" cy="902955"/>
          </a:xfrm>
          <a:prstGeom prst="line">
            <a:avLst/>
          </a:prstGeom>
          <a:noFill/>
          <a:ln w="38100">
            <a:solidFill>
              <a:schemeClr val="tx1">
                <a:lumMod val="95000"/>
                <a:lumOff val="5000"/>
              </a:schemeClr>
            </a:solidFill>
            <a:prstDash val="sysDash"/>
            <a:round/>
            <a:headEnd/>
            <a:tailEnd/>
          </a:ln>
          <a:effectLst/>
        </p:spPr>
        <p:txBody>
          <a:bodyPr/>
          <a:lstStyle/>
          <a:p>
            <a:endParaRPr lang="fr-FR" dirty="0"/>
          </a:p>
        </p:txBody>
      </p:sp>
      <p:sp>
        <p:nvSpPr>
          <p:cNvPr id="291" name="Line 98"/>
          <p:cNvSpPr>
            <a:spLocks noChangeShapeType="1"/>
          </p:cNvSpPr>
          <p:nvPr/>
        </p:nvSpPr>
        <p:spPr bwMode="auto">
          <a:xfrm flipV="1">
            <a:off x="4782522" y="948475"/>
            <a:ext cx="954000" cy="900000"/>
          </a:xfrm>
          <a:prstGeom prst="line">
            <a:avLst/>
          </a:prstGeom>
          <a:noFill/>
          <a:ln w="38100">
            <a:solidFill>
              <a:schemeClr val="tx1">
                <a:lumMod val="95000"/>
                <a:lumOff val="5000"/>
              </a:schemeClr>
            </a:solidFill>
            <a:prstDash val="sysDash"/>
            <a:round/>
            <a:headEnd/>
            <a:tailEnd/>
          </a:ln>
          <a:effectLst/>
        </p:spPr>
        <p:txBody>
          <a:bodyPr/>
          <a:lstStyle/>
          <a:p>
            <a:endParaRPr lang="fr-FR" dirty="0"/>
          </a:p>
        </p:txBody>
      </p:sp>
      <p:sp>
        <p:nvSpPr>
          <p:cNvPr id="292" name="Line 99"/>
          <p:cNvSpPr>
            <a:spLocks noChangeShapeType="1"/>
          </p:cNvSpPr>
          <p:nvPr/>
        </p:nvSpPr>
        <p:spPr bwMode="auto">
          <a:xfrm>
            <a:off x="5738779" y="948475"/>
            <a:ext cx="954000" cy="902955"/>
          </a:xfrm>
          <a:prstGeom prst="line">
            <a:avLst/>
          </a:prstGeom>
          <a:noFill/>
          <a:ln w="38100">
            <a:solidFill>
              <a:schemeClr val="tx1">
                <a:lumMod val="95000"/>
                <a:lumOff val="5000"/>
              </a:schemeClr>
            </a:solidFill>
            <a:prstDash val="sysDash"/>
            <a:round/>
            <a:headEnd/>
            <a:tailEnd/>
          </a:ln>
          <a:effectLst/>
        </p:spPr>
        <p:txBody>
          <a:bodyPr/>
          <a:lstStyle/>
          <a:p>
            <a:endParaRPr lang="fr-FR" dirty="0"/>
          </a:p>
        </p:txBody>
      </p:sp>
      <p:sp>
        <p:nvSpPr>
          <p:cNvPr id="297" name="Line 98"/>
          <p:cNvSpPr>
            <a:spLocks noChangeShapeType="1"/>
          </p:cNvSpPr>
          <p:nvPr/>
        </p:nvSpPr>
        <p:spPr bwMode="auto">
          <a:xfrm flipV="1">
            <a:off x="5552331" y="952153"/>
            <a:ext cx="954000" cy="900000"/>
          </a:xfrm>
          <a:prstGeom prst="line">
            <a:avLst/>
          </a:prstGeom>
          <a:noFill/>
          <a:ln w="38100">
            <a:solidFill>
              <a:srgbClr val="FF00FF"/>
            </a:solidFill>
            <a:prstDash val="sysDash"/>
            <a:round/>
            <a:headEnd/>
            <a:tailEnd/>
          </a:ln>
          <a:effectLst/>
        </p:spPr>
        <p:txBody>
          <a:bodyPr/>
          <a:lstStyle/>
          <a:p>
            <a:endParaRPr lang="fr-FR" dirty="0"/>
          </a:p>
        </p:txBody>
      </p:sp>
      <p:sp>
        <p:nvSpPr>
          <p:cNvPr id="298" name="Line 99"/>
          <p:cNvSpPr>
            <a:spLocks noChangeShapeType="1"/>
          </p:cNvSpPr>
          <p:nvPr/>
        </p:nvSpPr>
        <p:spPr bwMode="auto">
          <a:xfrm>
            <a:off x="6508588" y="952153"/>
            <a:ext cx="954000" cy="902955"/>
          </a:xfrm>
          <a:prstGeom prst="line">
            <a:avLst/>
          </a:prstGeom>
          <a:noFill/>
          <a:ln w="38100">
            <a:solidFill>
              <a:srgbClr val="FF00FF"/>
            </a:solidFill>
            <a:prstDash val="sysDash"/>
            <a:round/>
            <a:headEnd/>
            <a:tailEnd/>
          </a:ln>
          <a:effectLst/>
        </p:spPr>
        <p:txBody>
          <a:bodyPr/>
          <a:lstStyle/>
          <a:p>
            <a:endParaRPr lang="fr-FR" dirty="0"/>
          </a:p>
        </p:txBody>
      </p:sp>
      <p:sp>
        <p:nvSpPr>
          <p:cNvPr id="303" name="Line 98"/>
          <p:cNvSpPr>
            <a:spLocks noChangeShapeType="1"/>
          </p:cNvSpPr>
          <p:nvPr/>
        </p:nvSpPr>
        <p:spPr bwMode="auto">
          <a:xfrm flipV="1">
            <a:off x="6306319" y="961678"/>
            <a:ext cx="954000" cy="900000"/>
          </a:xfrm>
          <a:prstGeom prst="line">
            <a:avLst/>
          </a:prstGeom>
          <a:noFill/>
          <a:ln w="38100">
            <a:solidFill>
              <a:schemeClr val="tx1">
                <a:lumMod val="95000"/>
                <a:lumOff val="5000"/>
              </a:schemeClr>
            </a:solidFill>
            <a:prstDash val="sysDash"/>
            <a:round/>
            <a:headEnd/>
            <a:tailEnd/>
          </a:ln>
          <a:effectLst/>
        </p:spPr>
        <p:txBody>
          <a:bodyPr/>
          <a:lstStyle/>
          <a:p>
            <a:endParaRPr lang="fr-FR" dirty="0"/>
          </a:p>
        </p:txBody>
      </p:sp>
      <p:sp>
        <p:nvSpPr>
          <p:cNvPr id="304" name="Line 99"/>
          <p:cNvSpPr>
            <a:spLocks noChangeShapeType="1"/>
          </p:cNvSpPr>
          <p:nvPr/>
        </p:nvSpPr>
        <p:spPr bwMode="auto">
          <a:xfrm>
            <a:off x="7262576" y="961679"/>
            <a:ext cx="261752" cy="235073"/>
          </a:xfrm>
          <a:prstGeom prst="line">
            <a:avLst/>
          </a:prstGeom>
          <a:noFill/>
          <a:ln w="38100">
            <a:solidFill>
              <a:schemeClr val="tx1">
                <a:lumMod val="95000"/>
                <a:lumOff val="5000"/>
              </a:schemeClr>
            </a:solidFill>
            <a:prstDash val="sysDash"/>
            <a:round/>
            <a:headEnd/>
            <a:tailEnd/>
          </a:ln>
          <a:effectLst/>
        </p:spPr>
        <p:txBody>
          <a:bodyPr/>
          <a:lstStyle/>
          <a:p>
            <a:endParaRPr lang="fr-FR" dirty="0"/>
          </a:p>
        </p:txBody>
      </p:sp>
      <p:sp>
        <p:nvSpPr>
          <p:cNvPr id="310" name="Line 99"/>
          <p:cNvSpPr>
            <a:spLocks noChangeShapeType="1"/>
          </p:cNvSpPr>
          <p:nvPr/>
        </p:nvSpPr>
        <p:spPr bwMode="auto">
          <a:xfrm>
            <a:off x="1962559" y="952153"/>
            <a:ext cx="954000" cy="902955"/>
          </a:xfrm>
          <a:prstGeom prst="line">
            <a:avLst/>
          </a:prstGeom>
          <a:noFill/>
          <a:ln w="38100">
            <a:solidFill>
              <a:schemeClr val="tx1">
                <a:lumMod val="95000"/>
                <a:lumOff val="5000"/>
              </a:schemeClr>
            </a:solidFill>
            <a:prstDash val="sysDash"/>
            <a:round/>
            <a:headEnd/>
            <a:tailEnd/>
          </a:ln>
          <a:effectLst/>
        </p:spPr>
        <p:txBody>
          <a:bodyPr/>
          <a:lstStyle/>
          <a:p>
            <a:endParaRPr lang="fr-FR" dirty="0"/>
          </a:p>
        </p:txBody>
      </p:sp>
      <p:sp>
        <p:nvSpPr>
          <p:cNvPr id="313" name="Line 99"/>
          <p:cNvSpPr>
            <a:spLocks noChangeShapeType="1"/>
          </p:cNvSpPr>
          <p:nvPr/>
        </p:nvSpPr>
        <p:spPr bwMode="auto">
          <a:xfrm>
            <a:off x="1403648" y="1124744"/>
            <a:ext cx="739872" cy="739889"/>
          </a:xfrm>
          <a:prstGeom prst="line">
            <a:avLst/>
          </a:prstGeom>
          <a:noFill/>
          <a:ln w="38100">
            <a:solidFill>
              <a:schemeClr val="tx1">
                <a:lumMod val="95000"/>
                <a:lumOff val="5000"/>
              </a:schemeClr>
            </a:solidFill>
            <a:prstDash val="sysDash"/>
            <a:round/>
            <a:headEnd/>
            <a:tailEnd/>
          </a:ln>
          <a:effectLst/>
        </p:spPr>
        <p:txBody>
          <a:bodyPr/>
          <a:lstStyle/>
          <a:p>
            <a:endParaRPr lang="fr-FR" dirty="0"/>
          </a:p>
        </p:txBody>
      </p:sp>
      <p:sp>
        <p:nvSpPr>
          <p:cNvPr id="315" name="Line 98"/>
          <p:cNvSpPr>
            <a:spLocks noChangeShapeType="1"/>
          </p:cNvSpPr>
          <p:nvPr/>
        </p:nvSpPr>
        <p:spPr bwMode="auto">
          <a:xfrm flipV="1">
            <a:off x="7060307" y="1268760"/>
            <a:ext cx="608037" cy="592918"/>
          </a:xfrm>
          <a:prstGeom prst="line">
            <a:avLst/>
          </a:prstGeom>
          <a:noFill/>
          <a:ln w="38100">
            <a:solidFill>
              <a:schemeClr val="tx1">
                <a:lumMod val="95000"/>
                <a:lumOff val="5000"/>
              </a:schemeClr>
            </a:solidFill>
            <a:prstDash val="sysDash"/>
            <a:round/>
            <a:headEnd/>
            <a:tailEnd/>
          </a:ln>
          <a:effectLst/>
        </p:spPr>
        <p:txBody>
          <a:bodyPr/>
          <a:lstStyle/>
          <a:p>
            <a:endParaRPr lang="fr-FR" dirty="0"/>
          </a:p>
        </p:txBody>
      </p:sp>
      <p:sp>
        <p:nvSpPr>
          <p:cNvPr id="323" name="Text Box 191"/>
          <p:cNvSpPr txBox="1">
            <a:spLocks noChangeArrowheads="1"/>
          </p:cNvSpPr>
          <p:nvPr/>
        </p:nvSpPr>
        <p:spPr bwMode="auto">
          <a:xfrm>
            <a:off x="7308304" y="764704"/>
            <a:ext cx="392013" cy="400110"/>
          </a:xfrm>
          <a:prstGeom prst="rect">
            <a:avLst/>
          </a:prstGeom>
          <a:noFill/>
          <a:ln w="9525">
            <a:noFill/>
            <a:miter lim="800000"/>
            <a:headEnd/>
            <a:tailEnd/>
          </a:ln>
          <a:effectLst/>
        </p:spPr>
        <p:txBody>
          <a:bodyPr wrap="square">
            <a:spAutoFit/>
          </a:bodyPr>
          <a:lstStyle/>
          <a:p>
            <a:pPr algn="ctr">
              <a:spcBef>
                <a:spcPct val="50000"/>
              </a:spcBef>
            </a:pPr>
            <a:r>
              <a:rPr lang="fr-FR" sz="2000" dirty="0"/>
              <a:t>b</a:t>
            </a:r>
          </a:p>
        </p:txBody>
      </p:sp>
      <p:sp>
        <p:nvSpPr>
          <p:cNvPr id="324" name="Text Box 191"/>
          <p:cNvSpPr txBox="1">
            <a:spLocks noChangeArrowheads="1"/>
          </p:cNvSpPr>
          <p:nvPr/>
        </p:nvSpPr>
        <p:spPr bwMode="auto">
          <a:xfrm>
            <a:off x="7596336" y="1052736"/>
            <a:ext cx="392013" cy="400110"/>
          </a:xfrm>
          <a:prstGeom prst="rect">
            <a:avLst/>
          </a:prstGeom>
          <a:noFill/>
          <a:ln w="9525">
            <a:noFill/>
            <a:miter lim="800000"/>
            <a:headEnd/>
            <a:tailEnd/>
          </a:ln>
          <a:effectLst/>
        </p:spPr>
        <p:txBody>
          <a:bodyPr wrap="square">
            <a:spAutoFit/>
          </a:bodyPr>
          <a:lstStyle/>
          <a:p>
            <a:pPr algn="ctr">
              <a:spcBef>
                <a:spcPct val="50000"/>
              </a:spcBef>
            </a:pPr>
            <a:r>
              <a:rPr lang="fr-FR" sz="2000" dirty="0"/>
              <a:t>a</a:t>
            </a:r>
          </a:p>
        </p:txBody>
      </p:sp>
      <p:sp>
        <p:nvSpPr>
          <p:cNvPr id="325" name="Text Box 191"/>
          <p:cNvSpPr txBox="1">
            <a:spLocks noChangeArrowheads="1"/>
          </p:cNvSpPr>
          <p:nvPr/>
        </p:nvSpPr>
        <p:spPr bwMode="auto">
          <a:xfrm>
            <a:off x="971600" y="1412776"/>
            <a:ext cx="576064" cy="400110"/>
          </a:xfrm>
          <a:prstGeom prst="rect">
            <a:avLst/>
          </a:prstGeom>
          <a:noFill/>
          <a:ln w="9525">
            <a:noFill/>
            <a:miter lim="800000"/>
            <a:headEnd/>
            <a:tailEnd/>
          </a:ln>
          <a:effectLst/>
        </p:spPr>
        <p:txBody>
          <a:bodyPr wrap="square">
            <a:spAutoFit/>
          </a:bodyPr>
          <a:lstStyle/>
          <a:p>
            <a:pPr algn="ctr">
              <a:spcBef>
                <a:spcPct val="50000"/>
              </a:spcBef>
            </a:pPr>
            <a:r>
              <a:rPr lang="fr-FR" sz="2000" dirty="0"/>
              <a:t>a</a:t>
            </a:r>
          </a:p>
        </p:txBody>
      </p:sp>
      <p:sp>
        <p:nvSpPr>
          <p:cNvPr id="326" name="Text Box 191"/>
          <p:cNvSpPr txBox="1">
            <a:spLocks noChangeArrowheads="1"/>
          </p:cNvSpPr>
          <p:nvPr/>
        </p:nvSpPr>
        <p:spPr bwMode="auto">
          <a:xfrm>
            <a:off x="971600" y="836712"/>
            <a:ext cx="560413" cy="400110"/>
          </a:xfrm>
          <a:prstGeom prst="rect">
            <a:avLst/>
          </a:prstGeom>
          <a:noFill/>
          <a:ln w="9525">
            <a:noFill/>
            <a:miter lim="800000"/>
            <a:headEnd/>
            <a:tailEnd/>
          </a:ln>
          <a:effectLst/>
        </p:spPr>
        <p:txBody>
          <a:bodyPr wrap="square">
            <a:spAutoFit/>
          </a:bodyPr>
          <a:lstStyle/>
          <a:p>
            <a:pPr algn="ctr">
              <a:spcBef>
                <a:spcPct val="50000"/>
              </a:spcBef>
            </a:pPr>
            <a:r>
              <a:rPr lang="fr-FR" sz="2000" dirty="0"/>
              <a:t>b</a:t>
            </a:r>
          </a:p>
        </p:txBody>
      </p:sp>
      <p:sp>
        <p:nvSpPr>
          <p:cNvPr id="328" name="Line 98"/>
          <p:cNvSpPr>
            <a:spLocks noChangeShapeType="1"/>
          </p:cNvSpPr>
          <p:nvPr/>
        </p:nvSpPr>
        <p:spPr bwMode="auto">
          <a:xfrm flipV="1">
            <a:off x="2321496" y="4185120"/>
            <a:ext cx="0" cy="324000"/>
          </a:xfrm>
          <a:prstGeom prst="line">
            <a:avLst/>
          </a:prstGeom>
          <a:noFill/>
          <a:ln w="38100">
            <a:solidFill>
              <a:schemeClr val="tx1">
                <a:lumMod val="95000"/>
                <a:lumOff val="5000"/>
              </a:schemeClr>
            </a:solidFill>
            <a:round/>
            <a:headEnd/>
            <a:tailEnd/>
          </a:ln>
          <a:effectLst/>
        </p:spPr>
        <p:txBody>
          <a:bodyPr/>
          <a:lstStyle/>
          <a:p>
            <a:endParaRPr lang="fr-FR" dirty="0"/>
          </a:p>
        </p:txBody>
      </p:sp>
      <p:sp>
        <p:nvSpPr>
          <p:cNvPr id="329" name="Line 98"/>
          <p:cNvSpPr>
            <a:spLocks noChangeShapeType="1"/>
          </p:cNvSpPr>
          <p:nvPr/>
        </p:nvSpPr>
        <p:spPr bwMode="auto">
          <a:xfrm flipV="1">
            <a:off x="3078000" y="4149080"/>
            <a:ext cx="0" cy="360000"/>
          </a:xfrm>
          <a:prstGeom prst="line">
            <a:avLst/>
          </a:prstGeom>
          <a:noFill/>
          <a:ln w="38100">
            <a:solidFill>
              <a:schemeClr val="tx1">
                <a:lumMod val="95000"/>
                <a:lumOff val="5000"/>
              </a:schemeClr>
            </a:solidFill>
            <a:round/>
            <a:headEnd/>
            <a:tailEnd/>
          </a:ln>
          <a:effectLst/>
        </p:spPr>
        <p:txBody>
          <a:bodyPr/>
          <a:lstStyle/>
          <a:p>
            <a:endParaRPr lang="fr-FR" dirty="0"/>
          </a:p>
        </p:txBody>
      </p:sp>
      <p:sp>
        <p:nvSpPr>
          <p:cNvPr id="330" name="Line 98"/>
          <p:cNvSpPr>
            <a:spLocks noChangeShapeType="1"/>
          </p:cNvSpPr>
          <p:nvPr/>
        </p:nvSpPr>
        <p:spPr bwMode="auto">
          <a:xfrm flipV="1">
            <a:off x="3834000" y="4168130"/>
            <a:ext cx="0" cy="360000"/>
          </a:xfrm>
          <a:prstGeom prst="line">
            <a:avLst/>
          </a:prstGeom>
          <a:noFill/>
          <a:ln w="38100">
            <a:solidFill>
              <a:schemeClr val="tx1">
                <a:lumMod val="95000"/>
                <a:lumOff val="5000"/>
              </a:schemeClr>
            </a:solidFill>
            <a:round/>
            <a:headEnd/>
            <a:tailEnd/>
          </a:ln>
          <a:effectLst/>
        </p:spPr>
        <p:txBody>
          <a:bodyPr/>
          <a:lstStyle/>
          <a:p>
            <a:endParaRPr lang="fr-FR" dirty="0"/>
          </a:p>
        </p:txBody>
      </p:sp>
      <p:sp>
        <p:nvSpPr>
          <p:cNvPr id="331" name="Line 98"/>
          <p:cNvSpPr>
            <a:spLocks noChangeShapeType="1"/>
          </p:cNvSpPr>
          <p:nvPr/>
        </p:nvSpPr>
        <p:spPr bwMode="auto">
          <a:xfrm flipV="1">
            <a:off x="4606702" y="4149080"/>
            <a:ext cx="0" cy="360000"/>
          </a:xfrm>
          <a:prstGeom prst="line">
            <a:avLst/>
          </a:prstGeom>
          <a:noFill/>
          <a:ln w="38100">
            <a:solidFill>
              <a:schemeClr val="tx1">
                <a:lumMod val="95000"/>
                <a:lumOff val="5000"/>
              </a:schemeClr>
            </a:solidFill>
            <a:round/>
            <a:headEnd/>
            <a:tailEnd/>
          </a:ln>
          <a:effectLst/>
        </p:spPr>
        <p:txBody>
          <a:bodyPr/>
          <a:lstStyle/>
          <a:p>
            <a:endParaRPr lang="fr-FR" dirty="0"/>
          </a:p>
        </p:txBody>
      </p:sp>
      <p:sp>
        <p:nvSpPr>
          <p:cNvPr id="332" name="Line 98"/>
          <p:cNvSpPr>
            <a:spLocks noChangeShapeType="1"/>
          </p:cNvSpPr>
          <p:nvPr/>
        </p:nvSpPr>
        <p:spPr bwMode="auto">
          <a:xfrm flipV="1">
            <a:off x="5364882" y="4149080"/>
            <a:ext cx="0" cy="360000"/>
          </a:xfrm>
          <a:prstGeom prst="line">
            <a:avLst/>
          </a:prstGeom>
          <a:noFill/>
          <a:ln w="38100">
            <a:solidFill>
              <a:schemeClr val="tx1">
                <a:lumMod val="95000"/>
                <a:lumOff val="5000"/>
              </a:schemeClr>
            </a:solidFill>
            <a:round/>
            <a:headEnd/>
            <a:tailEnd/>
          </a:ln>
          <a:effectLst/>
        </p:spPr>
        <p:txBody>
          <a:bodyPr/>
          <a:lstStyle/>
          <a:p>
            <a:endParaRPr lang="fr-FR" dirty="0"/>
          </a:p>
        </p:txBody>
      </p:sp>
      <p:sp>
        <p:nvSpPr>
          <p:cNvPr id="333" name="Line 98"/>
          <p:cNvSpPr>
            <a:spLocks noChangeShapeType="1"/>
          </p:cNvSpPr>
          <p:nvPr/>
        </p:nvSpPr>
        <p:spPr bwMode="auto">
          <a:xfrm flipV="1">
            <a:off x="6120000" y="4149080"/>
            <a:ext cx="0" cy="360000"/>
          </a:xfrm>
          <a:prstGeom prst="line">
            <a:avLst/>
          </a:prstGeom>
          <a:noFill/>
          <a:ln w="38100">
            <a:solidFill>
              <a:schemeClr val="tx1">
                <a:lumMod val="95000"/>
                <a:lumOff val="5000"/>
              </a:schemeClr>
            </a:solidFill>
            <a:round/>
            <a:headEnd/>
            <a:tailEnd/>
          </a:ln>
          <a:effectLst/>
        </p:spPr>
        <p:txBody>
          <a:bodyPr/>
          <a:lstStyle/>
          <a:p>
            <a:endParaRPr lang="fr-FR" dirty="0"/>
          </a:p>
        </p:txBody>
      </p:sp>
      <p:sp>
        <p:nvSpPr>
          <p:cNvPr id="334" name="Line 98"/>
          <p:cNvSpPr>
            <a:spLocks noChangeShapeType="1"/>
          </p:cNvSpPr>
          <p:nvPr/>
        </p:nvSpPr>
        <p:spPr bwMode="auto">
          <a:xfrm flipV="1">
            <a:off x="6891908" y="4168130"/>
            <a:ext cx="0" cy="360000"/>
          </a:xfrm>
          <a:prstGeom prst="line">
            <a:avLst/>
          </a:prstGeom>
          <a:noFill/>
          <a:ln w="38100">
            <a:solidFill>
              <a:schemeClr val="tx1">
                <a:lumMod val="95000"/>
                <a:lumOff val="5000"/>
              </a:schemeClr>
            </a:solidFill>
            <a:round/>
            <a:headEnd/>
            <a:tailEnd/>
          </a:ln>
          <a:effectLst/>
        </p:spPr>
        <p:txBody>
          <a:bodyPr/>
          <a:lstStyle/>
          <a:p>
            <a:endParaRPr lang="fr-FR" dirty="0"/>
          </a:p>
        </p:txBody>
      </p:sp>
      <p:sp>
        <p:nvSpPr>
          <p:cNvPr id="336" name="Text Box 45"/>
          <p:cNvSpPr txBox="1">
            <a:spLocks noChangeArrowheads="1"/>
          </p:cNvSpPr>
          <p:nvPr/>
        </p:nvSpPr>
        <p:spPr bwMode="auto">
          <a:xfrm>
            <a:off x="5047206" y="4512295"/>
            <a:ext cx="648000" cy="307777"/>
          </a:xfrm>
          <a:prstGeom prst="rect">
            <a:avLst/>
          </a:prstGeom>
          <a:solidFill>
            <a:srgbClr val="C00000"/>
          </a:solidFill>
          <a:ln w="9525">
            <a:solidFill>
              <a:schemeClr val="tx1"/>
            </a:solidFill>
            <a:miter lim="800000"/>
            <a:headEnd/>
            <a:tailEnd/>
          </a:ln>
          <a:effectLst/>
        </p:spPr>
        <p:txBody>
          <a:bodyPr>
            <a:spAutoFit/>
          </a:bodyPr>
          <a:lstStyle/>
          <a:p>
            <a:pPr algn="ctr">
              <a:spcBef>
                <a:spcPct val="50000"/>
              </a:spcBef>
            </a:pPr>
            <a:r>
              <a:rPr lang="fr-FR" sz="1400" b="1" dirty="0">
                <a:solidFill>
                  <a:schemeClr val="bg1"/>
                </a:solidFill>
                <a:latin typeface="Times" pitchFamily="18" charset="0"/>
              </a:rPr>
              <a:t>V</a:t>
            </a:r>
          </a:p>
        </p:txBody>
      </p:sp>
      <p:sp>
        <p:nvSpPr>
          <p:cNvPr id="337" name="Text Box 45"/>
          <p:cNvSpPr txBox="1">
            <a:spLocks noChangeArrowheads="1"/>
          </p:cNvSpPr>
          <p:nvPr/>
        </p:nvSpPr>
        <p:spPr bwMode="auto">
          <a:xfrm>
            <a:off x="5804322" y="4512295"/>
            <a:ext cx="648000" cy="307777"/>
          </a:xfrm>
          <a:prstGeom prst="rect">
            <a:avLst/>
          </a:prstGeom>
          <a:solidFill>
            <a:srgbClr val="C00000"/>
          </a:solidFill>
          <a:ln w="9525">
            <a:solidFill>
              <a:schemeClr val="tx1"/>
            </a:solidFill>
            <a:miter lim="800000"/>
            <a:headEnd/>
            <a:tailEnd/>
          </a:ln>
          <a:effectLst/>
        </p:spPr>
        <p:txBody>
          <a:bodyPr>
            <a:spAutoFit/>
          </a:bodyPr>
          <a:lstStyle/>
          <a:p>
            <a:pPr algn="ctr">
              <a:spcBef>
                <a:spcPct val="50000"/>
              </a:spcBef>
            </a:pPr>
            <a:r>
              <a:rPr lang="fr-FR" sz="1400" b="1" dirty="0">
                <a:solidFill>
                  <a:schemeClr val="bg1"/>
                </a:solidFill>
                <a:latin typeface="Times" pitchFamily="18" charset="0"/>
              </a:rPr>
              <a:t>VI</a:t>
            </a:r>
          </a:p>
        </p:txBody>
      </p:sp>
      <p:sp>
        <p:nvSpPr>
          <p:cNvPr id="338" name="Text Box 45"/>
          <p:cNvSpPr txBox="1">
            <a:spLocks noChangeArrowheads="1"/>
          </p:cNvSpPr>
          <p:nvPr/>
        </p:nvSpPr>
        <p:spPr bwMode="auto">
          <a:xfrm>
            <a:off x="6570000" y="4512295"/>
            <a:ext cx="648000" cy="307777"/>
          </a:xfrm>
          <a:prstGeom prst="rect">
            <a:avLst/>
          </a:prstGeom>
          <a:solidFill>
            <a:srgbClr val="C00000"/>
          </a:solidFill>
          <a:ln w="9525">
            <a:solidFill>
              <a:schemeClr val="tx1"/>
            </a:solidFill>
            <a:miter lim="800000"/>
            <a:headEnd/>
            <a:tailEnd/>
          </a:ln>
          <a:effectLst/>
        </p:spPr>
        <p:txBody>
          <a:bodyPr>
            <a:spAutoFit/>
          </a:bodyPr>
          <a:lstStyle/>
          <a:p>
            <a:pPr algn="ctr">
              <a:spcBef>
                <a:spcPct val="50000"/>
              </a:spcBef>
            </a:pPr>
            <a:r>
              <a:rPr lang="fr-FR" sz="1400" b="1" dirty="0">
                <a:solidFill>
                  <a:schemeClr val="bg1"/>
                </a:solidFill>
                <a:latin typeface="Times" pitchFamily="18" charset="0"/>
              </a:rPr>
              <a:t>VII</a:t>
            </a:r>
          </a:p>
        </p:txBody>
      </p:sp>
      <p:sp>
        <p:nvSpPr>
          <p:cNvPr id="340" name="Text Box 45"/>
          <p:cNvSpPr txBox="1">
            <a:spLocks noChangeArrowheads="1"/>
          </p:cNvSpPr>
          <p:nvPr/>
        </p:nvSpPr>
        <p:spPr bwMode="auto">
          <a:xfrm>
            <a:off x="2007094" y="4512295"/>
            <a:ext cx="648000" cy="307777"/>
          </a:xfrm>
          <a:prstGeom prst="rect">
            <a:avLst/>
          </a:prstGeom>
          <a:solidFill>
            <a:srgbClr val="C00000"/>
          </a:solidFill>
          <a:ln w="9525">
            <a:solidFill>
              <a:schemeClr val="tx1"/>
            </a:solidFill>
            <a:miter lim="800000"/>
            <a:headEnd/>
            <a:tailEnd/>
          </a:ln>
          <a:effectLst/>
        </p:spPr>
        <p:txBody>
          <a:bodyPr>
            <a:spAutoFit/>
          </a:bodyPr>
          <a:lstStyle/>
          <a:p>
            <a:pPr algn="ctr">
              <a:spcBef>
                <a:spcPct val="50000"/>
              </a:spcBef>
            </a:pPr>
            <a:r>
              <a:rPr lang="fr-FR" sz="1400" b="1" dirty="0">
                <a:solidFill>
                  <a:schemeClr val="bg1"/>
                </a:solidFill>
                <a:latin typeface="Times" pitchFamily="18" charset="0"/>
              </a:rPr>
              <a:t>I</a:t>
            </a:r>
          </a:p>
        </p:txBody>
      </p:sp>
      <p:sp>
        <p:nvSpPr>
          <p:cNvPr id="341" name="Text Box 45"/>
          <p:cNvSpPr txBox="1">
            <a:spLocks noChangeArrowheads="1"/>
          </p:cNvSpPr>
          <p:nvPr/>
        </p:nvSpPr>
        <p:spPr bwMode="auto">
          <a:xfrm>
            <a:off x="2764210" y="4512295"/>
            <a:ext cx="648000" cy="307777"/>
          </a:xfrm>
          <a:prstGeom prst="rect">
            <a:avLst/>
          </a:prstGeom>
          <a:solidFill>
            <a:srgbClr val="C00000"/>
          </a:solidFill>
          <a:ln w="9525">
            <a:solidFill>
              <a:schemeClr val="tx1"/>
            </a:solidFill>
            <a:miter lim="800000"/>
            <a:headEnd/>
            <a:tailEnd/>
          </a:ln>
          <a:effectLst/>
        </p:spPr>
        <p:txBody>
          <a:bodyPr>
            <a:spAutoFit/>
          </a:bodyPr>
          <a:lstStyle/>
          <a:p>
            <a:pPr algn="ctr">
              <a:spcBef>
                <a:spcPct val="50000"/>
              </a:spcBef>
            </a:pPr>
            <a:r>
              <a:rPr lang="fr-FR" sz="1400" b="1" dirty="0">
                <a:solidFill>
                  <a:schemeClr val="bg1"/>
                </a:solidFill>
                <a:latin typeface="Times" pitchFamily="18" charset="0"/>
              </a:rPr>
              <a:t>II</a:t>
            </a:r>
          </a:p>
        </p:txBody>
      </p:sp>
      <p:sp>
        <p:nvSpPr>
          <p:cNvPr id="342" name="Text Box 45"/>
          <p:cNvSpPr txBox="1">
            <a:spLocks noChangeArrowheads="1"/>
          </p:cNvSpPr>
          <p:nvPr/>
        </p:nvSpPr>
        <p:spPr bwMode="auto">
          <a:xfrm>
            <a:off x="3529928" y="4512295"/>
            <a:ext cx="648000" cy="307777"/>
          </a:xfrm>
          <a:prstGeom prst="rect">
            <a:avLst/>
          </a:prstGeom>
          <a:solidFill>
            <a:srgbClr val="C00000"/>
          </a:solidFill>
          <a:ln w="9525">
            <a:solidFill>
              <a:schemeClr val="tx1"/>
            </a:solidFill>
            <a:miter lim="800000"/>
            <a:headEnd/>
            <a:tailEnd/>
          </a:ln>
          <a:effectLst/>
        </p:spPr>
        <p:txBody>
          <a:bodyPr>
            <a:spAutoFit/>
          </a:bodyPr>
          <a:lstStyle/>
          <a:p>
            <a:pPr algn="ctr">
              <a:spcBef>
                <a:spcPct val="50000"/>
              </a:spcBef>
            </a:pPr>
            <a:r>
              <a:rPr lang="fr-FR" sz="1400" b="1" dirty="0">
                <a:solidFill>
                  <a:schemeClr val="bg1"/>
                </a:solidFill>
                <a:latin typeface="Times" pitchFamily="18" charset="0"/>
              </a:rPr>
              <a:t>III</a:t>
            </a:r>
          </a:p>
        </p:txBody>
      </p:sp>
      <p:sp>
        <p:nvSpPr>
          <p:cNvPr id="345" name="Line 98"/>
          <p:cNvSpPr>
            <a:spLocks noChangeShapeType="1"/>
          </p:cNvSpPr>
          <p:nvPr/>
        </p:nvSpPr>
        <p:spPr bwMode="auto">
          <a:xfrm flipV="1">
            <a:off x="7640563" y="4149080"/>
            <a:ext cx="0" cy="360000"/>
          </a:xfrm>
          <a:prstGeom prst="line">
            <a:avLst/>
          </a:prstGeom>
          <a:noFill/>
          <a:ln w="38100">
            <a:solidFill>
              <a:schemeClr val="tx1">
                <a:lumMod val="95000"/>
                <a:lumOff val="5000"/>
              </a:schemeClr>
            </a:solidFill>
            <a:round/>
            <a:headEnd/>
            <a:tailEnd/>
          </a:ln>
          <a:effectLst/>
        </p:spPr>
        <p:txBody>
          <a:bodyPr/>
          <a:lstStyle/>
          <a:p>
            <a:endParaRPr lang="fr-FR" dirty="0"/>
          </a:p>
        </p:txBody>
      </p:sp>
      <p:sp>
        <p:nvSpPr>
          <p:cNvPr id="349" name="Text Box 188"/>
          <p:cNvSpPr txBox="1">
            <a:spLocks noChangeArrowheads="1"/>
          </p:cNvSpPr>
          <p:nvPr/>
        </p:nvSpPr>
        <p:spPr bwMode="auto">
          <a:xfrm>
            <a:off x="3598590" y="2262014"/>
            <a:ext cx="483791" cy="369332"/>
          </a:xfrm>
          <a:prstGeom prst="rect">
            <a:avLst/>
          </a:prstGeom>
          <a:noFill/>
          <a:ln w="9525">
            <a:noFill/>
            <a:miter lim="800000"/>
            <a:headEnd/>
            <a:tailEnd/>
          </a:ln>
          <a:effectLst/>
        </p:spPr>
        <p:txBody>
          <a:bodyPr wrap="square">
            <a:spAutoFit/>
          </a:bodyPr>
          <a:lstStyle/>
          <a:p>
            <a:pPr algn="ctr">
              <a:spcBef>
                <a:spcPct val="50000"/>
              </a:spcBef>
            </a:pPr>
            <a:r>
              <a:rPr lang="fr-FR" b="1" dirty="0"/>
              <a:t>S1</a:t>
            </a:r>
          </a:p>
        </p:txBody>
      </p:sp>
      <p:sp>
        <p:nvSpPr>
          <p:cNvPr id="350" name="Text Box 188"/>
          <p:cNvSpPr txBox="1">
            <a:spLocks noChangeArrowheads="1"/>
          </p:cNvSpPr>
          <p:nvPr/>
        </p:nvSpPr>
        <p:spPr bwMode="auto">
          <a:xfrm>
            <a:off x="5110758" y="2276872"/>
            <a:ext cx="483791" cy="369332"/>
          </a:xfrm>
          <a:prstGeom prst="rect">
            <a:avLst/>
          </a:prstGeom>
          <a:noFill/>
          <a:ln w="9525">
            <a:noFill/>
            <a:miter lim="800000"/>
            <a:headEnd/>
            <a:tailEnd/>
          </a:ln>
          <a:effectLst/>
        </p:spPr>
        <p:txBody>
          <a:bodyPr wrap="square">
            <a:spAutoFit/>
          </a:bodyPr>
          <a:lstStyle/>
          <a:p>
            <a:pPr algn="ctr">
              <a:spcBef>
                <a:spcPct val="50000"/>
              </a:spcBef>
            </a:pPr>
            <a:r>
              <a:rPr lang="fr-FR" b="1" dirty="0"/>
              <a:t>N2</a:t>
            </a:r>
          </a:p>
        </p:txBody>
      </p:sp>
      <p:sp>
        <p:nvSpPr>
          <p:cNvPr id="351" name="Text Box 188"/>
          <p:cNvSpPr txBox="1">
            <a:spLocks noChangeArrowheads="1"/>
          </p:cNvSpPr>
          <p:nvPr/>
        </p:nvSpPr>
        <p:spPr bwMode="auto">
          <a:xfrm>
            <a:off x="6641976" y="2276872"/>
            <a:ext cx="483791" cy="369332"/>
          </a:xfrm>
          <a:prstGeom prst="rect">
            <a:avLst/>
          </a:prstGeom>
          <a:noFill/>
          <a:ln w="9525">
            <a:noFill/>
            <a:miter lim="800000"/>
            <a:headEnd/>
            <a:tailEnd/>
          </a:ln>
          <a:effectLst/>
        </p:spPr>
        <p:txBody>
          <a:bodyPr wrap="square">
            <a:spAutoFit/>
          </a:bodyPr>
          <a:lstStyle/>
          <a:p>
            <a:pPr algn="ctr">
              <a:spcBef>
                <a:spcPct val="50000"/>
              </a:spcBef>
            </a:pPr>
            <a:r>
              <a:rPr lang="fr-FR" b="1" dirty="0"/>
              <a:t>S2</a:t>
            </a:r>
          </a:p>
        </p:txBody>
      </p:sp>
      <p:sp>
        <p:nvSpPr>
          <p:cNvPr id="354" name="Line 203"/>
          <p:cNvSpPr>
            <a:spLocks noChangeShapeType="1"/>
          </p:cNvSpPr>
          <p:nvPr/>
        </p:nvSpPr>
        <p:spPr bwMode="auto">
          <a:xfrm flipH="1">
            <a:off x="2715338" y="5535946"/>
            <a:ext cx="3024000" cy="0"/>
          </a:xfrm>
          <a:prstGeom prst="line">
            <a:avLst/>
          </a:prstGeom>
          <a:noFill/>
          <a:ln w="28575">
            <a:solidFill>
              <a:srgbClr val="0000FF"/>
            </a:solidFill>
            <a:round/>
            <a:headEnd/>
            <a:tailEnd/>
          </a:ln>
          <a:effectLst/>
        </p:spPr>
        <p:txBody>
          <a:bodyPr/>
          <a:lstStyle/>
          <a:p>
            <a:endParaRPr lang="fr-FR"/>
          </a:p>
        </p:txBody>
      </p:sp>
      <p:sp>
        <p:nvSpPr>
          <p:cNvPr id="355" name="Oval 207"/>
          <p:cNvSpPr>
            <a:spLocks noChangeArrowheads="1"/>
          </p:cNvSpPr>
          <p:nvPr/>
        </p:nvSpPr>
        <p:spPr bwMode="auto">
          <a:xfrm>
            <a:off x="2602632" y="6301258"/>
            <a:ext cx="215900" cy="215900"/>
          </a:xfrm>
          <a:prstGeom prst="ellipse">
            <a:avLst/>
          </a:prstGeom>
          <a:solidFill>
            <a:srgbClr val="0000FF"/>
          </a:solidFill>
          <a:ln w="28575">
            <a:solidFill>
              <a:srgbClr val="0000FF"/>
            </a:solidFill>
            <a:round/>
            <a:headEnd/>
            <a:tailEnd/>
          </a:ln>
          <a:effectLst/>
        </p:spPr>
        <p:txBody>
          <a:bodyPr wrap="none" anchor="ctr"/>
          <a:lstStyle/>
          <a:p>
            <a:endParaRPr lang="fr-FR" dirty="0"/>
          </a:p>
        </p:txBody>
      </p:sp>
      <p:sp>
        <p:nvSpPr>
          <p:cNvPr id="356" name="Oval 206"/>
          <p:cNvSpPr>
            <a:spLocks noChangeArrowheads="1"/>
          </p:cNvSpPr>
          <p:nvPr/>
        </p:nvSpPr>
        <p:spPr bwMode="auto">
          <a:xfrm>
            <a:off x="2676676" y="5496272"/>
            <a:ext cx="72000" cy="72000"/>
          </a:xfrm>
          <a:prstGeom prst="ellipse">
            <a:avLst/>
          </a:prstGeom>
          <a:solidFill>
            <a:srgbClr val="0000FF"/>
          </a:solidFill>
          <a:ln w="28575">
            <a:solidFill>
              <a:srgbClr val="0000FF"/>
            </a:solidFill>
            <a:round/>
            <a:headEnd/>
            <a:tailEnd/>
          </a:ln>
          <a:effectLst/>
        </p:spPr>
        <p:txBody>
          <a:bodyPr wrap="none" anchor="ctr"/>
          <a:lstStyle/>
          <a:p>
            <a:endParaRPr lang="fr-FR"/>
          </a:p>
        </p:txBody>
      </p:sp>
      <p:sp>
        <p:nvSpPr>
          <p:cNvPr id="138" name="Line 98"/>
          <p:cNvSpPr>
            <a:spLocks noChangeShapeType="1"/>
          </p:cNvSpPr>
          <p:nvPr/>
        </p:nvSpPr>
        <p:spPr bwMode="auto">
          <a:xfrm flipV="1">
            <a:off x="1403648" y="972000"/>
            <a:ext cx="576064" cy="512784"/>
          </a:xfrm>
          <a:prstGeom prst="line">
            <a:avLst/>
          </a:prstGeom>
          <a:noFill/>
          <a:ln w="38100">
            <a:solidFill>
              <a:schemeClr val="tx1">
                <a:lumMod val="95000"/>
                <a:lumOff val="5000"/>
              </a:schemeClr>
            </a:solidFill>
            <a:prstDash val="sysDash"/>
            <a:round/>
            <a:headEnd/>
            <a:tailEnd/>
          </a:ln>
          <a:effectLst/>
        </p:spPr>
        <p:txBody>
          <a:bodyPr/>
          <a:lstStyle/>
          <a:p>
            <a:endParaRPr lang="fr-FR" dirty="0"/>
          </a:p>
        </p:txBody>
      </p:sp>
      <p:sp>
        <p:nvSpPr>
          <p:cNvPr id="141" name="Line 98"/>
          <p:cNvSpPr>
            <a:spLocks noChangeShapeType="1"/>
          </p:cNvSpPr>
          <p:nvPr/>
        </p:nvSpPr>
        <p:spPr bwMode="auto">
          <a:xfrm flipV="1">
            <a:off x="1547664" y="4177655"/>
            <a:ext cx="0" cy="360000"/>
          </a:xfrm>
          <a:prstGeom prst="line">
            <a:avLst/>
          </a:prstGeom>
          <a:noFill/>
          <a:ln w="38100">
            <a:solidFill>
              <a:schemeClr val="tx1">
                <a:lumMod val="95000"/>
                <a:lumOff val="5000"/>
              </a:schemeClr>
            </a:solidFill>
            <a:round/>
            <a:headEnd/>
            <a:tailEnd/>
          </a:ln>
          <a:effectLst/>
        </p:spPr>
        <p:txBody>
          <a:bodyPr/>
          <a:lstStyle/>
          <a:p>
            <a:endParaRPr lang="fr-FR" dirty="0"/>
          </a:p>
        </p:txBody>
      </p:sp>
      <p:sp>
        <p:nvSpPr>
          <p:cNvPr id="139" name="Text Box 45"/>
          <p:cNvSpPr txBox="1">
            <a:spLocks noChangeArrowheads="1"/>
          </p:cNvSpPr>
          <p:nvPr/>
        </p:nvSpPr>
        <p:spPr bwMode="auto">
          <a:xfrm>
            <a:off x="1547704" y="4509120"/>
            <a:ext cx="360000" cy="307777"/>
          </a:xfrm>
          <a:prstGeom prst="rect">
            <a:avLst/>
          </a:prstGeom>
          <a:solidFill>
            <a:srgbClr val="C00000"/>
          </a:solidFill>
          <a:ln w="9525">
            <a:solidFill>
              <a:schemeClr val="tx1"/>
            </a:solidFill>
            <a:miter lim="800000"/>
            <a:headEnd/>
            <a:tailEnd/>
          </a:ln>
          <a:effectLst/>
        </p:spPr>
        <p:txBody>
          <a:bodyPr lIns="0" rIns="0">
            <a:spAutoFit/>
          </a:bodyPr>
          <a:lstStyle/>
          <a:p>
            <a:pPr algn="ctr">
              <a:spcBef>
                <a:spcPct val="50000"/>
              </a:spcBef>
            </a:pPr>
            <a:r>
              <a:rPr lang="fr-FR" sz="1400" b="1" dirty="0">
                <a:solidFill>
                  <a:schemeClr val="bg1"/>
                </a:solidFill>
                <a:latin typeface="Times" pitchFamily="18" charset="0"/>
              </a:rPr>
              <a:t>VIII</a:t>
            </a:r>
          </a:p>
        </p:txBody>
      </p:sp>
      <p:sp>
        <p:nvSpPr>
          <p:cNvPr id="143" name="Line 98"/>
          <p:cNvSpPr>
            <a:spLocks noChangeShapeType="1"/>
          </p:cNvSpPr>
          <p:nvPr/>
        </p:nvSpPr>
        <p:spPr bwMode="auto">
          <a:xfrm flipV="1">
            <a:off x="1547664" y="764704"/>
            <a:ext cx="0" cy="4392000"/>
          </a:xfrm>
          <a:prstGeom prst="line">
            <a:avLst/>
          </a:prstGeom>
          <a:noFill/>
          <a:ln w="12700">
            <a:solidFill>
              <a:schemeClr val="tx1">
                <a:lumMod val="95000"/>
                <a:lumOff val="5000"/>
              </a:schemeClr>
            </a:solidFill>
            <a:prstDash val="dash"/>
            <a:round/>
            <a:headEnd/>
            <a:tailEnd/>
          </a:ln>
          <a:effectLst/>
        </p:spPr>
        <p:txBody>
          <a:bodyPr/>
          <a:lstStyle/>
          <a:p>
            <a:endParaRPr lang="fr-FR" dirty="0"/>
          </a:p>
        </p:txBody>
      </p:sp>
      <p:sp>
        <p:nvSpPr>
          <p:cNvPr id="144" name="Text Box 45"/>
          <p:cNvSpPr txBox="1">
            <a:spLocks noChangeArrowheads="1"/>
          </p:cNvSpPr>
          <p:nvPr/>
        </p:nvSpPr>
        <p:spPr bwMode="auto">
          <a:xfrm>
            <a:off x="7308000" y="4509120"/>
            <a:ext cx="360000" cy="307777"/>
          </a:xfrm>
          <a:prstGeom prst="rect">
            <a:avLst/>
          </a:prstGeom>
          <a:solidFill>
            <a:srgbClr val="C00000"/>
          </a:solidFill>
          <a:ln w="9525">
            <a:solidFill>
              <a:schemeClr val="tx1"/>
            </a:solidFill>
            <a:miter lim="800000"/>
            <a:headEnd/>
            <a:tailEnd/>
          </a:ln>
          <a:effectLst/>
        </p:spPr>
        <p:txBody>
          <a:bodyPr lIns="0" rIns="0">
            <a:spAutoFit/>
          </a:bodyPr>
          <a:lstStyle/>
          <a:p>
            <a:pPr algn="ctr">
              <a:spcBef>
                <a:spcPct val="50000"/>
              </a:spcBef>
            </a:pPr>
            <a:r>
              <a:rPr lang="fr-FR" sz="1400" b="1" dirty="0">
                <a:solidFill>
                  <a:schemeClr val="bg1"/>
                </a:solidFill>
                <a:latin typeface="Times" pitchFamily="18" charset="0"/>
              </a:rPr>
              <a:t>VIII</a:t>
            </a:r>
          </a:p>
        </p:txBody>
      </p:sp>
      <p:sp>
        <p:nvSpPr>
          <p:cNvPr id="147" name="Text Box 205"/>
          <p:cNvSpPr txBox="1">
            <a:spLocks noChangeArrowheads="1"/>
          </p:cNvSpPr>
          <p:nvPr/>
        </p:nvSpPr>
        <p:spPr bwMode="auto">
          <a:xfrm>
            <a:off x="3861445" y="5805264"/>
            <a:ext cx="287338" cy="400110"/>
          </a:xfrm>
          <a:prstGeom prst="rect">
            <a:avLst/>
          </a:prstGeom>
          <a:noFill/>
          <a:ln w="28575">
            <a:noFill/>
            <a:miter lim="800000"/>
            <a:headEnd/>
            <a:tailEnd/>
          </a:ln>
          <a:effectLst/>
        </p:spPr>
        <p:txBody>
          <a:bodyPr>
            <a:spAutoFit/>
          </a:bodyPr>
          <a:lstStyle/>
          <a:p>
            <a:pPr>
              <a:spcBef>
                <a:spcPct val="50000"/>
              </a:spcBef>
            </a:pPr>
            <a:r>
              <a:rPr lang="fr-FR" sz="2000" b="1" dirty="0">
                <a:latin typeface="Times New Roman" pitchFamily="18" charset="0"/>
                <a:cs typeface="Times New Roman" pitchFamily="18" charset="0"/>
              </a:rPr>
              <a:t>I</a:t>
            </a:r>
          </a:p>
        </p:txBody>
      </p:sp>
      <p:sp>
        <p:nvSpPr>
          <p:cNvPr id="149" name="Line 60"/>
          <p:cNvSpPr>
            <a:spLocks noChangeShapeType="1"/>
          </p:cNvSpPr>
          <p:nvPr/>
        </p:nvSpPr>
        <p:spPr bwMode="auto">
          <a:xfrm flipV="1">
            <a:off x="2709565" y="5949312"/>
            <a:ext cx="0" cy="288000"/>
          </a:xfrm>
          <a:prstGeom prst="line">
            <a:avLst/>
          </a:prstGeom>
          <a:noFill/>
          <a:ln w="28575">
            <a:solidFill>
              <a:srgbClr val="0000FF"/>
            </a:solidFill>
            <a:round/>
            <a:headEnd type="none" w="med" len="med"/>
            <a:tailEnd type="arrow" w="med" len="med"/>
          </a:ln>
          <a:effectLst/>
        </p:spPr>
        <p:txBody>
          <a:bodyPr/>
          <a:lstStyle/>
          <a:p>
            <a:endParaRPr lang="fr-FR"/>
          </a:p>
        </p:txBody>
      </p:sp>
      <p:sp>
        <p:nvSpPr>
          <p:cNvPr id="150" name="Text Box 205"/>
          <p:cNvSpPr txBox="1">
            <a:spLocks noChangeArrowheads="1"/>
          </p:cNvSpPr>
          <p:nvPr/>
        </p:nvSpPr>
        <p:spPr bwMode="auto">
          <a:xfrm>
            <a:off x="2349277" y="5837202"/>
            <a:ext cx="287338" cy="400110"/>
          </a:xfrm>
          <a:prstGeom prst="rect">
            <a:avLst/>
          </a:prstGeom>
          <a:noFill/>
          <a:ln w="28575">
            <a:noFill/>
            <a:miter lim="800000"/>
            <a:headEnd/>
            <a:tailEnd/>
          </a:ln>
          <a:effectLst/>
        </p:spPr>
        <p:txBody>
          <a:bodyPr>
            <a:spAutoFit/>
          </a:bodyPr>
          <a:lstStyle/>
          <a:p>
            <a:pPr>
              <a:spcBef>
                <a:spcPct val="50000"/>
              </a:spcBef>
            </a:pPr>
            <a:r>
              <a:rPr lang="fr-FR" sz="2000" b="1" dirty="0">
                <a:latin typeface="Times New Roman" pitchFamily="18" charset="0"/>
                <a:cs typeface="Times New Roman" pitchFamily="18" charset="0"/>
              </a:rPr>
              <a:t>I</a:t>
            </a:r>
          </a:p>
        </p:txBody>
      </p:sp>
      <p:sp>
        <p:nvSpPr>
          <p:cNvPr id="151" name="Line 60"/>
          <p:cNvSpPr>
            <a:spLocks noChangeShapeType="1"/>
          </p:cNvSpPr>
          <p:nvPr/>
        </p:nvSpPr>
        <p:spPr bwMode="auto">
          <a:xfrm>
            <a:off x="7281565" y="5373216"/>
            <a:ext cx="0" cy="288000"/>
          </a:xfrm>
          <a:prstGeom prst="line">
            <a:avLst/>
          </a:prstGeom>
          <a:noFill/>
          <a:ln w="28575">
            <a:solidFill>
              <a:srgbClr val="C00000"/>
            </a:solidFill>
            <a:round/>
            <a:headEnd type="none" w="med" len="med"/>
            <a:tailEnd type="arrow" w="med" len="med"/>
          </a:ln>
          <a:effectLst/>
        </p:spPr>
        <p:txBody>
          <a:bodyPr/>
          <a:lstStyle/>
          <a:p>
            <a:endParaRPr lang="fr-FR"/>
          </a:p>
        </p:txBody>
      </p:sp>
      <p:sp>
        <p:nvSpPr>
          <p:cNvPr id="152" name="Text Box 205"/>
          <p:cNvSpPr txBox="1">
            <a:spLocks noChangeArrowheads="1"/>
          </p:cNvSpPr>
          <p:nvPr/>
        </p:nvSpPr>
        <p:spPr bwMode="auto">
          <a:xfrm>
            <a:off x="6804248" y="5301208"/>
            <a:ext cx="648072" cy="369332"/>
          </a:xfrm>
          <a:prstGeom prst="rect">
            <a:avLst/>
          </a:prstGeom>
          <a:noFill/>
          <a:ln w="28575">
            <a:noFill/>
            <a:miter lim="800000"/>
            <a:headEnd/>
            <a:tailEnd/>
          </a:ln>
          <a:effectLst/>
        </p:spPr>
        <p:txBody>
          <a:bodyPr wrap="square">
            <a:spAutoFit/>
          </a:bodyPr>
          <a:lstStyle/>
          <a:p>
            <a:pPr>
              <a:spcBef>
                <a:spcPct val="50000"/>
              </a:spcBef>
            </a:pPr>
            <a:r>
              <a:rPr lang="fr-FR" b="1" dirty="0">
                <a:latin typeface="Times New Roman" pitchFamily="18" charset="0"/>
                <a:cs typeface="Times New Roman" pitchFamily="18" charset="0"/>
              </a:rPr>
              <a:t>I/2</a:t>
            </a:r>
          </a:p>
        </p:txBody>
      </p:sp>
      <p:sp>
        <p:nvSpPr>
          <p:cNvPr id="153" name="Line 60"/>
          <p:cNvSpPr>
            <a:spLocks noChangeShapeType="1"/>
          </p:cNvSpPr>
          <p:nvPr/>
        </p:nvSpPr>
        <p:spPr bwMode="auto">
          <a:xfrm>
            <a:off x="4249090" y="5229200"/>
            <a:ext cx="0" cy="216000"/>
          </a:xfrm>
          <a:prstGeom prst="line">
            <a:avLst/>
          </a:prstGeom>
          <a:noFill/>
          <a:ln w="28575">
            <a:solidFill>
              <a:srgbClr val="C00000"/>
            </a:solidFill>
            <a:round/>
            <a:headEnd type="none" w="med" len="med"/>
            <a:tailEnd type="arrow" w="med" len="med"/>
          </a:ln>
          <a:effectLst/>
        </p:spPr>
        <p:txBody>
          <a:bodyPr/>
          <a:lstStyle/>
          <a:p>
            <a:endParaRPr lang="fr-FR"/>
          </a:p>
        </p:txBody>
      </p:sp>
      <p:sp>
        <p:nvSpPr>
          <p:cNvPr id="157" name="Line 60"/>
          <p:cNvSpPr>
            <a:spLocks noChangeShapeType="1"/>
          </p:cNvSpPr>
          <p:nvPr/>
        </p:nvSpPr>
        <p:spPr bwMode="auto">
          <a:xfrm flipV="1">
            <a:off x="5750290" y="5301232"/>
            <a:ext cx="0" cy="216000"/>
          </a:xfrm>
          <a:prstGeom prst="line">
            <a:avLst/>
          </a:prstGeom>
          <a:noFill/>
          <a:ln w="28575">
            <a:solidFill>
              <a:srgbClr val="0000FF"/>
            </a:solidFill>
            <a:round/>
            <a:headEnd type="none" w="med" len="med"/>
            <a:tailEnd type="arrow" w="med" len="med"/>
          </a:ln>
          <a:effectLst/>
        </p:spPr>
        <p:txBody>
          <a:bodyPr/>
          <a:lstStyle/>
          <a:p>
            <a:endParaRPr lang="fr-FR"/>
          </a:p>
        </p:txBody>
      </p:sp>
      <p:sp>
        <p:nvSpPr>
          <p:cNvPr id="166" name="Line 60"/>
          <p:cNvSpPr>
            <a:spLocks noChangeShapeType="1"/>
          </p:cNvSpPr>
          <p:nvPr/>
        </p:nvSpPr>
        <p:spPr bwMode="auto">
          <a:xfrm flipV="1">
            <a:off x="2709565" y="5229200"/>
            <a:ext cx="0" cy="216000"/>
          </a:xfrm>
          <a:prstGeom prst="line">
            <a:avLst/>
          </a:prstGeom>
          <a:noFill/>
          <a:ln w="28575">
            <a:solidFill>
              <a:srgbClr val="0000FF"/>
            </a:solidFill>
            <a:round/>
            <a:headEnd type="none" w="med" len="med"/>
            <a:tailEnd type="arrow" w="med" len="med"/>
          </a:ln>
          <a:effectLst/>
        </p:spPr>
        <p:txBody>
          <a:bodyPr/>
          <a:lstStyle/>
          <a:p>
            <a:endParaRPr lang="fr-FR"/>
          </a:p>
        </p:txBody>
      </p:sp>
      <p:grpSp>
        <p:nvGrpSpPr>
          <p:cNvPr id="6" name="Groupe 133"/>
          <p:cNvGrpSpPr/>
          <p:nvPr/>
        </p:nvGrpSpPr>
        <p:grpSpPr>
          <a:xfrm flipV="1">
            <a:off x="1403648" y="3284984"/>
            <a:ext cx="4160609" cy="902955"/>
            <a:chOff x="861335" y="3068960"/>
            <a:chExt cx="4160609" cy="902955"/>
          </a:xfrm>
        </p:grpSpPr>
        <p:sp>
          <p:nvSpPr>
            <p:cNvPr id="132" name="Line 98"/>
            <p:cNvSpPr>
              <a:spLocks noChangeShapeType="1"/>
            </p:cNvSpPr>
            <p:nvPr/>
          </p:nvSpPr>
          <p:spPr bwMode="auto">
            <a:xfrm flipV="1">
              <a:off x="3111687" y="3068960"/>
              <a:ext cx="954000" cy="900000"/>
            </a:xfrm>
            <a:prstGeom prst="line">
              <a:avLst/>
            </a:prstGeom>
            <a:noFill/>
            <a:ln w="38100">
              <a:solidFill>
                <a:srgbClr val="FF00FF"/>
              </a:solidFill>
              <a:prstDash val="solid"/>
              <a:round/>
              <a:headEnd/>
              <a:tailEnd/>
            </a:ln>
            <a:effectLst/>
          </p:spPr>
          <p:txBody>
            <a:bodyPr/>
            <a:lstStyle/>
            <a:p>
              <a:endParaRPr lang="fr-FR" dirty="0"/>
            </a:p>
          </p:txBody>
        </p:sp>
        <p:sp>
          <p:nvSpPr>
            <p:cNvPr id="133" name="Line 99"/>
            <p:cNvSpPr>
              <a:spLocks noChangeShapeType="1"/>
            </p:cNvSpPr>
            <p:nvPr/>
          </p:nvSpPr>
          <p:spPr bwMode="auto">
            <a:xfrm>
              <a:off x="4067944" y="3068960"/>
              <a:ext cx="954000" cy="902955"/>
            </a:xfrm>
            <a:prstGeom prst="line">
              <a:avLst/>
            </a:prstGeom>
            <a:noFill/>
            <a:ln w="38100">
              <a:solidFill>
                <a:srgbClr val="FF00FF"/>
              </a:solidFill>
              <a:prstDash val="solid"/>
              <a:round/>
              <a:headEnd/>
              <a:tailEnd/>
            </a:ln>
            <a:effectLst/>
          </p:spPr>
          <p:txBody>
            <a:bodyPr/>
            <a:lstStyle/>
            <a:p>
              <a:endParaRPr lang="fr-FR" dirty="0"/>
            </a:p>
          </p:txBody>
        </p:sp>
        <p:sp>
          <p:nvSpPr>
            <p:cNvPr id="160" name="Line 98"/>
            <p:cNvSpPr>
              <a:spLocks noChangeShapeType="1"/>
            </p:cNvSpPr>
            <p:nvPr/>
          </p:nvSpPr>
          <p:spPr bwMode="auto">
            <a:xfrm flipV="1">
              <a:off x="861335" y="3071915"/>
              <a:ext cx="918352" cy="900000"/>
            </a:xfrm>
            <a:prstGeom prst="line">
              <a:avLst/>
            </a:prstGeom>
            <a:noFill/>
            <a:ln w="38100">
              <a:solidFill>
                <a:schemeClr val="tx1">
                  <a:lumMod val="95000"/>
                  <a:lumOff val="5000"/>
                </a:schemeClr>
              </a:solidFill>
              <a:prstDash val="solid"/>
              <a:round/>
              <a:headEnd/>
              <a:tailEnd/>
            </a:ln>
            <a:effectLst/>
          </p:spPr>
          <p:txBody>
            <a:bodyPr/>
            <a:lstStyle/>
            <a:p>
              <a:endParaRPr lang="fr-FR" dirty="0"/>
            </a:p>
          </p:txBody>
        </p:sp>
      </p:grpSp>
      <p:grpSp>
        <p:nvGrpSpPr>
          <p:cNvPr id="7" name="Groupe 134"/>
          <p:cNvGrpSpPr/>
          <p:nvPr/>
        </p:nvGrpSpPr>
        <p:grpSpPr>
          <a:xfrm flipV="1">
            <a:off x="2322000" y="3242955"/>
            <a:ext cx="5346344" cy="936000"/>
            <a:chOff x="-2018313" y="3032960"/>
            <a:chExt cx="5346344" cy="936000"/>
          </a:xfrm>
        </p:grpSpPr>
        <p:sp>
          <p:nvSpPr>
            <p:cNvPr id="136" name="Line 98"/>
            <p:cNvSpPr>
              <a:spLocks noChangeShapeType="1"/>
            </p:cNvSpPr>
            <p:nvPr/>
          </p:nvSpPr>
          <p:spPr bwMode="auto">
            <a:xfrm flipV="1">
              <a:off x="3111687" y="3782915"/>
              <a:ext cx="216344" cy="186045"/>
            </a:xfrm>
            <a:prstGeom prst="line">
              <a:avLst/>
            </a:prstGeom>
            <a:noFill/>
            <a:ln w="38100">
              <a:solidFill>
                <a:schemeClr val="tx1">
                  <a:lumMod val="95000"/>
                  <a:lumOff val="5000"/>
                </a:schemeClr>
              </a:solidFill>
              <a:prstDash val="solid"/>
              <a:round/>
              <a:headEnd/>
              <a:tailEnd/>
            </a:ln>
            <a:effectLst/>
          </p:spPr>
          <p:txBody>
            <a:bodyPr/>
            <a:lstStyle/>
            <a:p>
              <a:endParaRPr lang="fr-FR" dirty="0"/>
            </a:p>
          </p:txBody>
        </p:sp>
        <p:sp>
          <p:nvSpPr>
            <p:cNvPr id="137" name="Line 99"/>
            <p:cNvSpPr>
              <a:spLocks noChangeShapeType="1"/>
            </p:cNvSpPr>
            <p:nvPr/>
          </p:nvSpPr>
          <p:spPr bwMode="auto">
            <a:xfrm>
              <a:off x="-2018313" y="3032960"/>
              <a:ext cx="954000" cy="902955"/>
            </a:xfrm>
            <a:prstGeom prst="line">
              <a:avLst/>
            </a:prstGeom>
            <a:noFill/>
            <a:ln w="38100">
              <a:solidFill>
                <a:schemeClr val="tx1">
                  <a:lumMod val="95000"/>
                  <a:lumOff val="5000"/>
                </a:schemeClr>
              </a:solidFill>
              <a:prstDash val="solid"/>
              <a:round/>
              <a:headEnd/>
              <a:tailEnd/>
            </a:ln>
            <a:effectLst/>
          </p:spPr>
          <p:txBody>
            <a:bodyPr/>
            <a:lstStyle/>
            <a:p>
              <a:endParaRPr lang="fr-FR" dirty="0"/>
            </a:p>
          </p:txBody>
        </p:sp>
      </p:grpSp>
      <p:grpSp>
        <p:nvGrpSpPr>
          <p:cNvPr id="8" name="Groupe 141"/>
          <p:cNvGrpSpPr/>
          <p:nvPr/>
        </p:nvGrpSpPr>
        <p:grpSpPr>
          <a:xfrm flipV="1">
            <a:off x="5162400" y="3284984"/>
            <a:ext cx="1910257" cy="902955"/>
            <a:chOff x="3111687" y="3068960"/>
            <a:chExt cx="1910257" cy="902955"/>
          </a:xfrm>
        </p:grpSpPr>
        <p:sp>
          <p:nvSpPr>
            <p:cNvPr id="148" name="Line 98"/>
            <p:cNvSpPr>
              <a:spLocks noChangeShapeType="1"/>
            </p:cNvSpPr>
            <p:nvPr/>
          </p:nvSpPr>
          <p:spPr bwMode="auto">
            <a:xfrm flipV="1">
              <a:off x="3111687" y="3068960"/>
              <a:ext cx="954000" cy="900000"/>
            </a:xfrm>
            <a:prstGeom prst="line">
              <a:avLst/>
            </a:prstGeom>
            <a:noFill/>
            <a:ln w="38100">
              <a:solidFill>
                <a:schemeClr val="tx1">
                  <a:lumMod val="95000"/>
                  <a:lumOff val="5000"/>
                </a:schemeClr>
              </a:solidFill>
              <a:prstDash val="solid"/>
              <a:round/>
              <a:headEnd/>
              <a:tailEnd/>
            </a:ln>
            <a:effectLst/>
          </p:spPr>
          <p:txBody>
            <a:bodyPr/>
            <a:lstStyle/>
            <a:p>
              <a:endParaRPr lang="fr-FR" dirty="0"/>
            </a:p>
          </p:txBody>
        </p:sp>
        <p:sp>
          <p:nvSpPr>
            <p:cNvPr id="154" name="Line 99"/>
            <p:cNvSpPr>
              <a:spLocks noChangeShapeType="1"/>
            </p:cNvSpPr>
            <p:nvPr/>
          </p:nvSpPr>
          <p:spPr bwMode="auto">
            <a:xfrm>
              <a:off x="4067944" y="3068960"/>
              <a:ext cx="954000" cy="902955"/>
            </a:xfrm>
            <a:prstGeom prst="line">
              <a:avLst/>
            </a:prstGeom>
            <a:noFill/>
            <a:ln w="38100">
              <a:solidFill>
                <a:schemeClr val="tx1">
                  <a:lumMod val="95000"/>
                  <a:lumOff val="5000"/>
                </a:schemeClr>
              </a:solidFill>
              <a:prstDash val="solid"/>
              <a:round/>
              <a:headEnd/>
              <a:tailEnd/>
            </a:ln>
            <a:effectLst/>
          </p:spPr>
          <p:txBody>
            <a:bodyPr/>
            <a:lstStyle/>
            <a:p>
              <a:endParaRPr lang="fr-FR" dirty="0"/>
            </a:p>
          </p:txBody>
        </p:sp>
      </p:grpSp>
      <p:sp>
        <p:nvSpPr>
          <p:cNvPr id="156" name="Text Box 191"/>
          <p:cNvSpPr txBox="1">
            <a:spLocks noChangeArrowheads="1"/>
          </p:cNvSpPr>
          <p:nvPr/>
        </p:nvSpPr>
        <p:spPr bwMode="auto">
          <a:xfrm>
            <a:off x="7596336" y="3212976"/>
            <a:ext cx="392013" cy="400110"/>
          </a:xfrm>
          <a:prstGeom prst="rect">
            <a:avLst/>
          </a:prstGeom>
          <a:noFill/>
          <a:ln w="9525">
            <a:noFill/>
            <a:miter lim="800000"/>
            <a:headEnd/>
            <a:tailEnd/>
          </a:ln>
          <a:effectLst/>
        </p:spPr>
        <p:txBody>
          <a:bodyPr wrap="square">
            <a:spAutoFit/>
          </a:bodyPr>
          <a:lstStyle/>
          <a:p>
            <a:pPr algn="ctr">
              <a:spcBef>
                <a:spcPct val="50000"/>
              </a:spcBef>
            </a:pPr>
            <a:r>
              <a:rPr lang="fr-FR" sz="2000" dirty="0"/>
              <a:t>d</a:t>
            </a:r>
          </a:p>
        </p:txBody>
      </p:sp>
      <p:sp>
        <p:nvSpPr>
          <p:cNvPr id="163" name="Text Box 191"/>
          <p:cNvSpPr txBox="1">
            <a:spLocks noChangeArrowheads="1"/>
          </p:cNvSpPr>
          <p:nvPr/>
        </p:nvSpPr>
        <p:spPr bwMode="auto">
          <a:xfrm>
            <a:off x="1043608" y="3068960"/>
            <a:ext cx="392013" cy="400110"/>
          </a:xfrm>
          <a:prstGeom prst="rect">
            <a:avLst/>
          </a:prstGeom>
          <a:noFill/>
          <a:ln w="9525">
            <a:noFill/>
            <a:miter lim="800000"/>
            <a:headEnd/>
            <a:tailEnd/>
          </a:ln>
          <a:effectLst/>
        </p:spPr>
        <p:txBody>
          <a:bodyPr wrap="square">
            <a:spAutoFit/>
          </a:bodyPr>
          <a:lstStyle/>
          <a:p>
            <a:pPr algn="ctr">
              <a:spcBef>
                <a:spcPct val="50000"/>
              </a:spcBef>
            </a:pPr>
            <a:r>
              <a:rPr lang="fr-FR" sz="2000" dirty="0"/>
              <a:t>d</a:t>
            </a:r>
          </a:p>
        </p:txBody>
      </p:sp>
      <p:grpSp>
        <p:nvGrpSpPr>
          <p:cNvPr id="9" name="Groupe 168"/>
          <p:cNvGrpSpPr/>
          <p:nvPr/>
        </p:nvGrpSpPr>
        <p:grpSpPr>
          <a:xfrm flipV="1">
            <a:off x="2880000" y="3276000"/>
            <a:ext cx="1910257" cy="902955"/>
            <a:chOff x="3111687" y="3068960"/>
            <a:chExt cx="1910257" cy="902955"/>
          </a:xfrm>
        </p:grpSpPr>
        <p:sp>
          <p:nvSpPr>
            <p:cNvPr id="170" name="Line 98"/>
            <p:cNvSpPr>
              <a:spLocks noChangeShapeType="1"/>
            </p:cNvSpPr>
            <p:nvPr/>
          </p:nvSpPr>
          <p:spPr bwMode="auto">
            <a:xfrm flipV="1">
              <a:off x="3111687" y="3068960"/>
              <a:ext cx="954000" cy="900000"/>
            </a:xfrm>
            <a:prstGeom prst="line">
              <a:avLst/>
            </a:prstGeom>
            <a:noFill/>
            <a:ln w="38100">
              <a:solidFill>
                <a:schemeClr val="tx1">
                  <a:lumMod val="95000"/>
                  <a:lumOff val="5000"/>
                </a:schemeClr>
              </a:solidFill>
              <a:prstDash val="solid"/>
              <a:round/>
              <a:headEnd/>
              <a:tailEnd/>
            </a:ln>
            <a:effectLst/>
          </p:spPr>
          <p:txBody>
            <a:bodyPr/>
            <a:lstStyle/>
            <a:p>
              <a:endParaRPr lang="fr-FR" dirty="0"/>
            </a:p>
          </p:txBody>
        </p:sp>
        <p:sp>
          <p:nvSpPr>
            <p:cNvPr id="171" name="Line 99"/>
            <p:cNvSpPr>
              <a:spLocks noChangeShapeType="1"/>
            </p:cNvSpPr>
            <p:nvPr/>
          </p:nvSpPr>
          <p:spPr bwMode="auto">
            <a:xfrm>
              <a:off x="4067944" y="3068960"/>
              <a:ext cx="954000" cy="902955"/>
            </a:xfrm>
            <a:prstGeom prst="line">
              <a:avLst/>
            </a:prstGeom>
            <a:noFill/>
            <a:ln w="38100">
              <a:solidFill>
                <a:schemeClr val="tx1">
                  <a:lumMod val="95000"/>
                  <a:lumOff val="5000"/>
                </a:schemeClr>
              </a:solidFill>
              <a:prstDash val="solid"/>
              <a:round/>
              <a:headEnd/>
              <a:tailEnd/>
            </a:ln>
            <a:effectLst/>
          </p:spPr>
          <p:txBody>
            <a:bodyPr/>
            <a:lstStyle/>
            <a:p>
              <a:endParaRPr lang="fr-FR" dirty="0"/>
            </a:p>
          </p:txBody>
        </p:sp>
      </p:grpSp>
      <p:grpSp>
        <p:nvGrpSpPr>
          <p:cNvPr id="10" name="Groupe 171"/>
          <p:cNvGrpSpPr/>
          <p:nvPr/>
        </p:nvGrpSpPr>
        <p:grpSpPr>
          <a:xfrm flipV="1">
            <a:off x="1548000" y="3284984"/>
            <a:ext cx="6094800" cy="902955"/>
            <a:chOff x="-2029113" y="3068960"/>
            <a:chExt cx="6094800" cy="902955"/>
          </a:xfrm>
        </p:grpSpPr>
        <p:sp>
          <p:nvSpPr>
            <p:cNvPr id="173" name="Line 98"/>
            <p:cNvSpPr>
              <a:spLocks noChangeShapeType="1"/>
            </p:cNvSpPr>
            <p:nvPr/>
          </p:nvSpPr>
          <p:spPr bwMode="auto">
            <a:xfrm flipV="1">
              <a:off x="3111687" y="3068960"/>
              <a:ext cx="954000" cy="900000"/>
            </a:xfrm>
            <a:prstGeom prst="line">
              <a:avLst/>
            </a:prstGeom>
            <a:noFill/>
            <a:ln w="38100">
              <a:solidFill>
                <a:schemeClr val="tx1">
                  <a:lumMod val="95000"/>
                  <a:lumOff val="5000"/>
                </a:schemeClr>
              </a:solidFill>
              <a:prstDash val="solid"/>
              <a:round/>
              <a:headEnd/>
              <a:tailEnd/>
            </a:ln>
            <a:effectLst/>
          </p:spPr>
          <p:txBody>
            <a:bodyPr/>
            <a:lstStyle/>
            <a:p>
              <a:endParaRPr lang="fr-FR" dirty="0"/>
            </a:p>
          </p:txBody>
        </p:sp>
        <p:sp>
          <p:nvSpPr>
            <p:cNvPr id="174" name="Line 99"/>
            <p:cNvSpPr>
              <a:spLocks noChangeShapeType="1"/>
            </p:cNvSpPr>
            <p:nvPr/>
          </p:nvSpPr>
          <p:spPr bwMode="auto">
            <a:xfrm>
              <a:off x="-2029113" y="3068960"/>
              <a:ext cx="954000" cy="902955"/>
            </a:xfrm>
            <a:prstGeom prst="line">
              <a:avLst/>
            </a:prstGeom>
            <a:noFill/>
            <a:ln w="38100">
              <a:solidFill>
                <a:schemeClr val="tx1">
                  <a:lumMod val="95000"/>
                  <a:lumOff val="5000"/>
                </a:schemeClr>
              </a:solidFill>
              <a:prstDash val="solid"/>
              <a:round/>
              <a:headEnd/>
              <a:tailEnd/>
            </a:ln>
            <a:effectLst/>
          </p:spPr>
          <p:txBody>
            <a:bodyPr/>
            <a:lstStyle/>
            <a:p>
              <a:endParaRPr lang="fr-FR" dirty="0"/>
            </a:p>
          </p:txBody>
        </p:sp>
      </p:grpSp>
      <p:grpSp>
        <p:nvGrpSpPr>
          <p:cNvPr id="11" name="Groupe 174"/>
          <p:cNvGrpSpPr/>
          <p:nvPr/>
        </p:nvGrpSpPr>
        <p:grpSpPr>
          <a:xfrm flipV="1">
            <a:off x="4410000" y="3276000"/>
            <a:ext cx="1910257" cy="902955"/>
            <a:chOff x="3111687" y="3068960"/>
            <a:chExt cx="1910257" cy="902955"/>
          </a:xfrm>
        </p:grpSpPr>
        <p:sp>
          <p:nvSpPr>
            <p:cNvPr id="176" name="Line 98"/>
            <p:cNvSpPr>
              <a:spLocks noChangeShapeType="1"/>
            </p:cNvSpPr>
            <p:nvPr/>
          </p:nvSpPr>
          <p:spPr bwMode="auto">
            <a:xfrm flipV="1">
              <a:off x="3111687" y="3068960"/>
              <a:ext cx="954000" cy="900000"/>
            </a:xfrm>
            <a:prstGeom prst="line">
              <a:avLst/>
            </a:prstGeom>
            <a:noFill/>
            <a:ln w="38100">
              <a:solidFill>
                <a:schemeClr val="tx1">
                  <a:lumMod val="95000"/>
                  <a:lumOff val="5000"/>
                </a:schemeClr>
              </a:solidFill>
              <a:prstDash val="solid"/>
              <a:round/>
              <a:headEnd/>
              <a:tailEnd/>
            </a:ln>
            <a:effectLst/>
          </p:spPr>
          <p:txBody>
            <a:bodyPr/>
            <a:lstStyle/>
            <a:p>
              <a:endParaRPr lang="fr-FR" dirty="0"/>
            </a:p>
          </p:txBody>
        </p:sp>
        <p:sp>
          <p:nvSpPr>
            <p:cNvPr id="177" name="Line 99"/>
            <p:cNvSpPr>
              <a:spLocks noChangeShapeType="1"/>
            </p:cNvSpPr>
            <p:nvPr/>
          </p:nvSpPr>
          <p:spPr bwMode="auto">
            <a:xfrm>
              <a:off x="4067944" y="3068960"/>
              <a:ext cx="954000" cy="902955"/>
            </a:xfrm>
            <a:prstGeom prst="line">
              <a:avLst/>
            </a:prstGeom>
            <a:noFill/>
            <a:ln w="38100">
              <a:solidFill>
                <a:schemeClr val="tx1">
                  <a:lumMod val="95000"/>
                  <a:lumOff val="5000"/>
                </a:schemeClr>
              </a:solidFill>
              <a:prstDash val="solid"/>
              <a:round/>
              <a:headEnd/>
              <a:tailEnd/>
            </a:ln>
            <a:effectLst/>
          </p:spPr>
          <p:txBody>
            <a:bodyPr/>
            <a:lstStyle/>
            <a:p>
              <a:endParaRPr lang="fr-FR" dirty="0"/>
            </a:p>
          </p:txBody>
        </p:sp>
      </p:grpSp>
      <p:grpSp>
        <p:nvGrpSpPr>
          <p:cNvPr id="12" name="Groupe 177"/>
          <p:cNvGrpSpPr/>
          <p:nvPr/>
        </p:nvGrpSpPr>
        <p:grpSpPr>
          <a:xfrm flipV="1">
            <a:off x="1403648" y="3284984"/>
            <a:ext cx="2630337" cy="902955"/>
            <a:chOff x="2391607" y="3068960"/>
            <a:chExt cx="2630337" cy="902955"/>
          </a:xfrm>
        </p:grpSpPr>
        <p:sp>
          <p:nvSpPr>
            <p:cNvPr id="179" name="Line 98"/>
            <p:cNvSpPr>
              <a:spLocks noChangeShapeType="1"/>
            </p:cNvSpPr>
            <p:nvPr/>
          </p:nvSpPr>
          <p:spPr bwMode="auto">
            <a:xfrm flipV="1">
              <a:off x="3111687" y="3068960"/>
              <a:ext cx="954000" cy="900000"/>
            </a:xfrm>
            <a:prstGeom prst="line">
              <a:avLst/>
            </a:prstGeom>
            <a:noFill/>
            <a:ln w="38100">
              <a:solidFill>
                <a:schemeClr val="tx1">
                  <a:lumMod val="95000"/>
                  <a:lumOff val="5000"/>
                </a:schemeClr>
              </a:solidFill>
              <a:prstDash val="solid"/>
              <a:round/>
              <a:headEnd/>
              <a:tailEnd/>
            </a:ln>
            <a:effectLst/>
          </p:spPr>
          <p:txBody>
            <a:bodyPr/>
            <a:lstStyle/>
            <a:p>
              <a:endParaRPr lang="fr-FR" dirty="0"/>
            </a:p>
          </p:txBody>
        </p:sp>
        <p:sp>
          <p:nvSpPr>
            <p:cNvPr id="180" name="Line 99"/>
            <p:cNvSpPr>
              <a:spLocks noChangeShapeType="1"/>
            </p:cNvSpPr>
            <p:nvPr/>
          </p:nvSpPr>
          <p:spPr bwMode="auto">
            <a:xfrm>
              <a:off x="4067944" y="3068960"/>
              <a:ext cx="954000" cy="902955"/>
            </a:xfrm>
            <a:prstGeom prst="line">
              <a:avLst/>
            </a:prstGeom>
            <a:noFill/>
            <a:ln w="38100">
              <a:solidFill>
                <a:schemeClr val="tx1">
                  <a:lumMod val="95000"/>
                  <a:lumOff val="5000"/>
                </a:schemeClr>
              </a:solidFill>
              <a:prstDash val="solid"/>
              <a:round/>
              <a:headEnd/>
              <a:tailEnd/>
            </a:ln>
            <a:effectLst/>
          </p:spPr>
          <p:txBody>
            <a:bodyPr/>
            <a:lstStyle/>
            <a:p>
              <a:endParaRPr lang="fr-FR" dirty="0"/>
            </a:p>
          </p:txBody>
        </p:sp>
        <p:sp>
          <p:nvSpPr>
            <p:cNvPr id="185" name="Line 99"/>
            <p:cNvSpPr>
              <a:spLocks noChangeShapeType="1"/>
            </p:cNvSpPr>
            <p:nvPr/>
          </p:nvSpPr>
          <p:spPr bwMode="auto">
            <a:xfrm>
              <a:off x="2391607" y="3539867"/>
              <a:ext cx="360040" cy="432048"/>
            </a:xfrm>
            <a:prstGeom prst="line">
              <a:avLst/>
            </a:prstGeom>
            <a:noFill/>
            <a:ln w="38100">
              <a:solidFill>
                <a:srgbClr val="FF00FF"/>
              </a:solidFill>
              <a:prstDash val="solid"/>
              <a:round/>
              <a:headEnd/>
              <a:tailEnd/>
            </a:ln>
            <a:effectLst/>
          </p:spPr>
          <p:txBody>
            <a:bodyPr/>
            <a:lstStyle/>
            <a:p>
              <a:endParaRPr lang="fr-FR" dirty="0"/>
            </a:p>
          </p:txBody>
        </p:sp>
      </p:grpSp>
      <p:grpSp>
        <p:nvGrpSpPr>
          <p:cNvPr id="13" name="Groupe 180"/>
          <p:cNvGrpSpPr/>
          <p:nvPr/>
        </p:nvGrpSpPr>
        <p:grpSpPr>
          <a:xfrm flipV="1">
            <a:off x="5940152" y="3287939"/>
            <a:ext cx="1584176" cy="900000"/>
            <a:chOff x="3111687" y="3068960"/>
            <a:chExt cx="1584176" cy="900000"/>
          </a:xfrm>
        </p:grpSpPr>
        <p:sp>
          <p:nvSpPr>
            <p:cNvPr id="182" name="Line 98"/>
            <p:cNvSpPr>
              <a:spLocks noChangeShapeType="1"/>
            </p:cNvSpPr>
            <p:nvPr/>
          </p:nvSpPr>
          <p:spPr bwMode="auto">
            <a:xfrm flipV="1">
              <a:off x="3111687" y="3068960"/>
              <a:ext cx="954000" cy="900000"/>
            </a:xfrm>
            <a:prstGeom prst="line">
              <a:avLst/>
            </a:prstGeom>
            <a:noFill/>
            <a:ln w="38100">
              <a:solidFill>
                <a:schemeClr val="tx1">
                  <a:lumMod val="95000"/>
                  <a:lumOff val="5000"/>
                </a:schemeClr>
              </a:solidFill>
              <a:prstDash val="solid"/>
              <a:round/>
              <a:headEnd/>
              <a:tailEnd/>
            </a:ln>
            <a:effectLst/>
          </p:spPr>
          <p:txBody>
            <a:bodyPr/>
            <a:lstStyle/>
            <a:p>
              <a:endParaRPr lang="fr-FR" dirty="0"/>
            </a:p>
          </p:txBody>
        </p:sp>
        <p:sp>
          <p:nvSpPr>
            <p:cNvPr id="183" name="Line 99"/>
            <p:cNvSpPr>
              <a:spLocks noChangeShapeType="1"/>
            </p:cNvSpPr>
            <p:nvPr/>
          </p:nvSpPr>
          <p:spPr bwMode="auto">
            <a:xfrm>
              <a:off x="4067944" y="3068961"/>
              <a:ext cx="627919" cy="614923"/>
            </a:xfrm>
            <a:prstGeom prst="line">
              <a:avLst/>
            </a:prstGeom>
            <a:noFill/>
            <a:ln w="38100">
              <a:solidFill>
                <a:schemeClr val="tx1">
                  <a:lumMod val="95000"/>
                  <a:lumOff val="5000"/>
                </a:schemeClr>
              </a:solidFill>
              <a:prstDash val="solid"/>
              <a:round/>
              <a:headEnd/>
              <a:tailEnd/>
            </a:ln>
            <a:effectLst/>
          </p:spPr>
          <p:txBody>
            <a:bodyPr/>
            <a:lstStyle/>
            <a:p>
              <a:endParaRPr lang="fr-FR" dirty="0"/>
            </a:p>
          </p:txBody>
        </p:sp>
      </p:grpSp>
      <p:sp>
        <p:nvSpPr>
          <p:cNvPr id="184" name="Text Box 191"/>
          <p:cNvSpPr txBox="1">
            <a:spLocks noChangeArrowheads="1"/>
          </p:cNvSpPr>
          <p:nvPr/>
        </p:nvSpPr>
        <p:spPr bwMode="auto">
          <a:xfrm>
            <a:off x="7380312" y="3501008"/>
            <a:ext cx="392013" cy="400110"/>
          </a:xfrm>
          <a:prstGeom prst="rect">
            <a:avLst/>
          </a:prstGeom>
          <a:noFill/>
          <a:ln w="9525">
            <a:noFill/>
            <a:miter lim="800000"/>
            <a:headEnd/>
            <a:tailEnd/>
          </a:ln>
          <a:effectLst/>
        </p:spPr>
        <p:txBody>
          <a:bodyPr wrap="square">
            <a:spAutoFit/>
          </a:bodyPr>
          <a:lstStyle/>
          <a:p>
            <a:pPr algn="ctr">
              <a:spcBef>
                <a:spcPct val="50000"/>
              </a:spcBef>
            </a:pPr>
            <a:r>
              <a:rPr lang="fr-FR" sz="2000" dirty="0"/>
              <a:t>c</a:t>
            </a:r>
          </a:p>
        </p:txBody>
      </p:sp>
      <p:sp>
        <p:nvSpPr>
          <p:cNvPr id="186" name="Text Box 191"/>
          <p:cNvSpPr txBox="1">
            <a:spLocks noChangeArrowheads="1"/>
          </p:cNvSpPr>
          <p:nvPr/>
        </p:nvSpPr>
        <p:spPr bwMode="auto">
          <a:xfrm>
            <a:off x="1043608" y="3532946"/>
            <a:ext cx="392013" cy="400110"/>
          </a:xfrm>
          <a:prstGeom prst="rect">
            <a:avLst/>
          </a:prstGeom>
          <a:noFill/>
          <a:ln w="9525">
            <a:noFill/>
            <a:miter lim="800000"/>
            <a:headEnd/>
            <a:tailEnd/>
          </a:ln>
          <a:effectLst/>
        </p:spPr>
        <p:txBody>
          <a:bodyPr wrap="square">
            <a:spAutoFit/>
          </a:bodyPr>
          <a:lstStyle/>
          <a:p>
            <a:pPr algn="ctr">
              <a:spcBef>
                <a:spcPct val="50000"/>
              </a:spcBef>
            </a:pPr>
            <a:r>
              <a:rPr lang="fr-FR" sz="2000" dirty="0"/>
              <a:t>c</a:t>
            </a:r>
          </a:p>
        </p:txBody>
      </p:sp>
      <p:sp>
        <p:nvSpPr>
          <p:cNvPr id="169" name="Line 98"/>
          <p:cNvSpPr>
            <a:spLocks noChangeShapeType="1"/>
          </p:cNvSpPr>
          <p:nvPr/>
        </p:nvSpPr>
        <p:spPr bwMode="auto">
          <a:xfrm flipV="1">
            <a:off x="7668344" y="765192"/>
            <a:ext cx="0" cy="5472000"/>
          </a:xfrm>
          <a:prstGeom prst="line">
            <a:avLst/>
          </a:prstGeom>
          <a:noFill/>
          <a:ln w="12700">
            <a:solidFill>
              <a:schemeClr val="tx1">
                <a:lumMod val="95000"/>
                <a:lumOff val="5000"/>
              </a:schemeClr>
            </a:solidFill>
            <a:prstDash val="dash"/>
            <a:round/>
            <a:headEnd/>
            <a:tailEnd/>
          </a:ln>
          <a:effectLst/>
        </p:spPr>
        <p:txBody>
          <a:bodyPr/>
          <a:lstStyle/>
          <a:p>
            <a:endParaRPr lang="fr-FR" dirty="0"/>
          </a:p>
        </p:txBody>
      </p:sp>
      <p:sp>
        <p:nvSpPr>
          <p:cNvPr id="172" name="Text Box 2"/>
          <p:cNvSpPr txBox="1">
            <a:spLocks noChangeArrowheads="1"/>
          </p:cNvSpPr>
          <p:nvPr/>
        </p:nvSpPr>
        <p:spPr bwMode="auto">
          <a:xfrm>
            <a:off x="6588224" y="6309320"/>
            <a:ext cx="2051720" cy="338554"/>
          </a:xfrm>
          <a:prstGeom prst="rect">
            <a:avLst/>
          </a:prstGeom>
          <a:noFill/>
          <a:ln w="9525">
            <a:noFill/>
            <a:miter lim="800000"/>
            <a:headEnd/>
            <a:tailEnd/>
          </a:ln>
          <a:effectLst/>
        </p:spPr>
        <p:txBody>
          <a:bodyPr wrap="square">
            <a:spAutoFit/>
          </a:bodyPr>
          <a:lstStyle/>
          <a:p>
            <a:pPr algn="ctr">
              <a:spcBef>
                <a:spcPct val="50000"/>
              </a:spcBef>
            </a:pPr>
            <a:r>
              <a:rPr lang="fr-FR" sz="1600" dirty="0">
                <a:latin typeface="Times" pitchFamily="18" charset="0"/>
              </a:rPr>
              <a:t>Ligne de coupure</a:t>
            </a:r>
            <a:endParaRPr lang="fr-FR" sz="1600" b="1" dirty="0">
              <a:latin typeface="Times" pitchFamily="18" charset="0"/>
            </a:endParaRPr>
          </a:p>
        </p:txBody>
      </p:sp>
      <p:sp>
        <p:nvSpPr>
          <p:cNvPr id="175" name="Rectangle 174"/>
          <p:cNvSpPr/>
          <p:nvPr/>
        </p:nvSpPr>
        <p:spPr>
          <a:xfrm>
            <a:off x="0" y="0"/>
            <a:ext cx="5219576" cy="400110"/>
          </a:xfrm>
          <a:prstGeom prst="rect">
            <a:avLst/>
          </a:prstGeom>
          <a:solidFill>
            <a:srgbClr val="FFC000">
              <a:alpha val="25000"/>
            </a:srgbClr>
          </a:solidFill>
        </p:spPr>
        <p:txBody>
          <a:bodyPr wrap="square">
            <a:spAutoFit/>
          </a:bodyPr>
          <a:lstStyle/>
          <a:p>
            <a:pPr>
              <a:spcBef>
                <a:spcPct val="50000"/>
              </a:spcBef>
            </a:pPr>
            <a:r>
              <a:rPr lang="fr-FR" sz="2000" b="1" dirty="0">
                <a:latin typeface="Times" pitchFamily="18" charset="0"/>
              </a:rPr>
              <a:t>Enroulement type ondulé (</a:t>
            </a:r>
            <a:r>
              <a:rPr lang="fr-FR" sz="2000" dirty="0">
                <a:latin typeface="Times" pitchFamily="18" charset="0"/>
              </a:rPr>
              <a:t>Vue développée</a:t>
            </a:r>
            <a:r>
              <a:rPr lang="fr-FR" sz="2000" b="1" dirty="0">
                <a:latin typeface="Times" pitchFamily="18"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txBox="1">
            <a:spLocks/>
          </p:cNvSpPr>
          <p:nvPr/>
        </p:nvSpPr>
        <p:spPr>
          <a:xfrm>
            <a:off x="755576" y="2330566"/>
            <a:ext cx="7920880" cy="1741376"/>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500" b="1" dirty="0">
                <a:solidFill>
                  <a:srgbClr val="C00000"/>
                </a:solidFill>
                <a:latin typeface="Elephant" pitchFamily="18" charset="0"/>
                <a:ea typeface="Batang" pitchFamily="18" charset="-127"/>
                <a:cs typeface="Times New Roman" pitchFamily="18" charset="0"/>
              </a:rPr>
              <a:t>Principe de fonctionnement de MCC</a:t>
            </a:r>
            <a:endParaRPr lang="fr-FR" sz="4500" b="1" dirty="0">
              <a:solidFill>
                <a:srgbClr val="C00000"/>
              </a:solidFill>
              <a:latin typeface="Elephant"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fr-FR" sz="4500" b="1" dirty="0">
              <a:solidFill>
                <a:schemeClr val="tx1"/>
              </a:solidFill>
              <a:latin typeface="Elephant" pitchFamily="18" charset="0"/>
              <a:ea typeface="Batang" pitchFamily="18" charset="-127"/>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0"/>
          <p:cNvPicPr>
            <a:picLocks noChangeAspect="1" noChangeArrowheads="1"/>
          </p:cNvPicPr>
          <p:nvPr/>
        </p:nvPicPr>
        <p:blipFill>
          <a:blip r:embed="rId3" cstate="print"/>
          <a:srcRect/>
          <a:stretch>
            <a:fillRect/>
          </a:stretch>
        </p:blipFill>
        <p:spPr bwMode="auto">
          <a:xfrm>
            <a:off x="6372200" y="3861048"/>
            <a:ext cx="2577508" cy="2157417"/>
          </a:xfrm>
          <a:prstGeom prst="rect">
            <a:avLst/>
          </a:prstGeom>
          <a:noFill/>
          <a:ln w="9525">
            <a:noFill/>
            <a:miter lim="800000"/>
            <a:headEnd/>
            <a:tailEnd/>
          </a:ln>
          <a:effectLst/>
        </p:spPr>
      </p:pic>
      <p:sp>
        <p:nvSpPr>
          <p:cNvPr id="64" name="Cylindre 63"/>
          <p:cNvSpPr/>
          <p:nvPr/>
        </p:nvSpPr>
        <p:spPr>
          <a:xfrm rot="12240000">
            <a:off x="6433926" y="1105230"/>
            <a:ext cx="54000" cy="1620000"/>
          </a:xfrm>
          <a:prstGeom prst="can">
            <a:avLst>
              <a:gd name="adj" fmla="val 39975"/>
            </a:avLst>
          </a:prstGeom>
          <a:no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sp>
        <p:nvSpPr>
          <p:cNvPr id="10277" name="Text Box 37"/>
          <p:cNvSpPr txBox="1">
            <a:spLocks noChangeArrowheads="1"/>
          </p:cNvSpPr>
          <p:nvPr/>
        </p:nvSpPr>
        <p:spPr bwMode="auto">
          <a:xfrm>
            <a:off x="179388" y="764704"/>
            <a:ext cx="4392612" cy="1190625"/>
          </a:xfrm>
          <a:prstGeom prst="rect">
            <a:avLst/>
          </a:prstGeom>
          <a:noFill/>
          <a:ln w="9525">
            <a:noFill/>
            <a:miter lim="800000"/>
            <a:headEnd/>
            <a:tailEnd/>
          </a:ln>
          <a:effectLst/>
        </p:spPr>
        <p:txBody>
          <a:bodyPr>
            <a:spAutoFit/>
          </a:bodyPr>
          <a:lstStyle/>
          <a:p>
            <a:pPr algn="just">
              <a:spcBef>
                <a:spcPct val="50000"/>
              </a:spcBef>
            </a:pPr>
            <a:r>
              <a:rPr lang="fr-FR" dirty="0"/>
              <a:t>Soit un conducteur de longueur L en mouvement à vitesse   dans un champ magnétique   uniforme et perpendiculaire au plan de mouvement du conducteur.</a:t>
            </a:r>
          </a:p>
        </p:txBody>
      </p:sp>
      <p:graphicFrame>
        <p:nvGraphicFramePr>
          <p:cNvPr id="10279" name="Object 39"/>
          <p:cNvGraphicFramePr>
            <a:graphicFrameLocks noChangeAspect="1"/>
          </p:cNvGraphicFramePr>
          <p:nvPr>
            <p:extLst>
              <p:ext uri="{D42A27DB-BD31-4B8C-83A1-F6EECF244321}">
                <p14:modId xmlns:p14="http://schemas.microsoft.com/office/powerpoint/2010/main" val="3879216488"/>
              </p:ext>
            </p:extLst>
          </p:nvPr>
        </p:nvGraphicFramePr>
        <p:xfrm>
          <a:off x="2555875" y="1052736"/>
          <a:ext cx="233363" cy="317500"/>
        </p:xfrm>
        <a:graphic>
          <a:graphicData uri="http://schemas.openxmlformats.org/presentationml/2006/ole">
            <mc:AlternateContent xmlns:mc="http://schemas.openxmlformats.org/markup-compatibility/2006">
              <mc:Choice xmlns:v="urn:schemas-microsoft-com:vml" Requires="v">
                <p:oleObj spid="_x0000_s643154" name="Equation" r:id="rId4" imgW="139639" imgH="190417" progId="Equation.3">
                  <p:embed/>
                </p:oleObj>
              </mc:Choice>
              <mc:Fallback>
                <p:oleObj name="Equation" r:id="rId4" imgW="139639" imgH="190417" progId="Equation.3">
                  <p:embed/>
                  <p:pic>
                    <p:nvPicPr>
                      <p:cNvPr id="0" name="Picture 10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1052736"/>
                        <a:ext cx="233363"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0" name="Object 40"/>
          <p:cNvGraphicFramePr>
            <a:graphicFrameLocks noChangeAspect="1"/>
          </p:cNvGraphicFramePr>
          <p:nvPr>
            <p:extLst>
              <p:ext uri="{D42A27DB-BD31-4B8C-83A1-F6EECF244321}">
                <p14:modId xmlns:p14="http://schemas.microsoft.com/office/powerpoint/2010/main" val="139497255"/>
              </p:ext>
            </p:extLst>
          </p:nvPr>
        </p:nvGraphicFramePr>
        <p:xfrm>
          <a:off x="1476375" y="1340768"/>
          <a:ext cx="204788" cy="287338"/>
        </p:xfrm>
        <a:graphic>
          <a:graphicData uri="http://schemas.openxmlformats.org/presentationml/2006/ole">
            <mc:AlternateContent xmlns:mc="http://schemas.openxmlformats.org/markup-compatibility/2006">
              <mc:Choice xmlns:v="urn:schemas-microsoft-com:vml" Requires="v">
                <p:oleObj spid="_x0000_s643155" name="Equation" r:id="rId6" imgW="126725" imgH="177415" progId="Equation.3">
                  <p:embed/>
                </p:oleObj>
              </mc:Choice>
              <mc:Fallback>
                <p:oleObj name="Equation" r:id="rId6" imgW="126725" imgH="177415" progId="Equation.3">
                  <p:embed/>
                  <p:pic>
                    <p:nvPicPr>
                      <p:cNvPr id="0" name="Picture 10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6375" y="1340768"/>
                        <a:ext cx="204788"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1" name="Text Box 41"/>
          <p:cNvSpPr txBox="1">
            <a:spLocks noChangeArrowheads="1"/>
          </p:cNvSpPr>
          <p:nvPr/>
        </p:nvSpPr>
        <p:spPr bwMode="auto">
          <a:xfrm>
            <a:off x="250825" y="2098204"/>
            <a:ext cx="4321175" cy="1054100"/>
          </a:xfrm>
          <a:prstGeom prst="rect">
            <a:avLst/>
          </a:prstGeom>
          <a:noFill/>
          <a:ln w="9525">
            <a:noFill/>
            <a:miter lim="800000"/>
            <a:headEnd/>
            <a:tailEnd/>
          </a:ln>
          <a:effectLst/>
        </p:spPr>
        <p:txBody>
          <a:bodyPr>
            <a:spAutoFit/>
          </a:bodyPr>
          <a:lstStyle/>
          <a:p>
            <a:pPr>
              <a:spcBef>
                <a:spcPct val="50000"/>
              </a:spcBef>
            </a:pPr>
            <a:r>
              <a:rPr lang="fr-FR" dirty="0">
                <a:latin typeface="+mj-lt"/>
              </a:rPr>
              <a:t>Entre l’instant </a:t>
            </a:r>
            <a:r>
              <a:rPr lang="fr-FR" i="1" dirty="0">
                <a:latin typeface="+mj-lt"/>
              </a:rPr>
              <a:t>t</a:t>
            </a:r>
            <a:r>
              <a:rPr lang="fr-FR" dirty="0">
                <a:latin typeface="+mj-lt"/>
              </a:rPr>
              <a:t> et (</a:t>
            </a:r>
            <a:r>
              <a:rPr lang="fr-FR" i="1" dirty="0" err="1">
                <a:latin typeface="+mj-lt"/>
              </a:rPr>
              <a:t>t+dt</a:t>
            </a:r>
            <a:r>
              <a:rPr lang="fr-FR" dirty="0">
                <a:latin typeface="+mj-lt"/>
              </a:rPr>
              <a:t>), le conducteur parcourt la distance élémentaire </a:t>
            </a:r>
            <a:r>
              <a:rPr lang="fr-FR" dirty="0" err="1">
                <a:latin typeface="+mj-lt"/>
              </a:rPr>
              <a:t>dy</a:t>
            </a:r>
            <a:r>
              <a:rPr lang="fr-FR" dirty="0">
                <a:latin typeface="+mj-lt"/>
              </a:rPr>
              <a:t>=</a:t>
            </a:r>
            <a:r>
              <a:rPr lang="fr-FR" dirty="0" err="1">
                <a:latin typeface="+mj-lt"/>
              </a:rPr>
              <a:t>V.dt</a:t>
            </a:r>
            <a:endParaRPr lang="fr-FR" dirty="0">
              <a:latin typeface="+mj-lt"/>
            </a:endParaRPr>
          </a:p>
          <a:p>
            <a:pPr>
              <a:spcBef>
                <a:spcPct val="50000"/>
              </a:spcBef>
            </a:pPr>
            <a:r>
              <a:rPr lang="fr-FR" dirty="0">
                <a:latin typeface="+mj-lt"/>
              </a:rPr>
              <a:t>Le flux coupé par le conducteur est:  </a:t>
            </a:r>
          </a:p>
        </p:txBody>
      </p:sp>
      <p:graphicFrame>
        <p:nvGraphicFramePr>
          <p:cNvPr id="10284" name="Object 44"/>
          <p:cNvGraphicFramePr>
            <a:graphicFrameLocks noChangeAspect="1"/>
          </p:cNvGraphicFramePr>
          <p:nvPr>
            <p:extLst>
              <p:ext uri="{D42A27DB-BD31-4B8C-83A1-F6EECF244321}">
                <p14:modId xmlns:p14="http://schemas.microsoft.com/office/powerpoint/2010/main" val="2618456710"/>
              </p:ext>
            </p:extLst>
          </p:nvPr>
        </p:nvGraphicFramePr>
        <p:xfrm>
          <a:off x="2735263" y="3284984"/>
          <a:ext cx="2484809" cy="479214"/>
        </p:xfrm>
        <a:graphic>
          <a:graphicData uri="http://schemas.openxmlformats.org/presentationml/2006/ole">
            <mc:AlternateContent xmlns:mc="http://schemas.openxmlformats.org/markup-compatibility/2006">
              <mc:Choice xmlns:v="urn:schemas-microsoft-com:vml" Requires="v">
                <p:oleObj spid="_x0000_s643156" name="Equation" r:id="rId8" imgW="1688367" imgH="304668" progId="Equation.DSMT4">
                  <p:embed/>
                </p:oleObj>
              </mc:Choice>
              <mc:Fallback>
                <p:oleObj name="Equation" r:id="rId8" imgW="1688367" imgH="304668" progId="Equation.DSMT4">
                  <p:embed/>
                  <p:pic>
                    <p:nvPicPr>
                      <p:cNvPr id="0" name="Picture 106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5263" y="3284984"/>
                        <a:ext cx="2484809" cy="479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5" name="Text Box 45"/>
          <p:cNvSpPr txBox="1">
            <a:spLocks noChangeArrowheads="1"/>
          </p:cNvSpPr>
          <p:nvPr/>
        </p:nvSpPr>
        <p:spPr bwMode="auto">
          <a:xfrm>
            <a:off x="250825" y="3789040"/>
            <a:ext cx="6983413" cy="366712"/>
          </a:xfrm>
          <a:prstGeom prst="rect">
            <a:avLst/>
          </a:prstGeom>
          <a:noFill/>
          <a:ln w="9525">
            <a:noFill/>
            <a:miter lim="800000"/>
            <a:headEnd/>
            <a:tailEnd/>
          </a:ln>
          <a:effectLst/>
        </p:spPr>
        <p:txBody>
          <a:bodyPr>
            <a:spAutoFit/>
          </a:bodyPr>
          <a:lstStyle/>
          <a:p>
            <a:pPr>
              <a:spcBef>
                <a:spcPct val="50000"/>
              </a:spcBef>
            </a:pPr>
            <a:r>
              <a:rPr lang="fr-FR" dirty="0"/>
              <a:t>En appliquant la loi de Faraday; la f.e.m induite est : </a:t>
            </a:r>
          </a:p>
        </p:txBody>
      </p:sp>
      <p:sp>
        <p:nvSpPr>
          <p:cNvPr id="10287" name="Text Box 47"/>
          <p:cNvSpPr txBox="1">
            <a:spLocks noChangeArrowheads="1"/>
          </p:cNvSpPr>
          <p:nvPr/>
        </p:nvSpPr>
        <p:spPr bwMode="auto">
          <a:xfrm>
            <a:off x="323850" y="5085184"/>
            <a:ext cx="5832475" cy="641350"/>
          </a:xfrm>
          <a:prstGeom prst="rect">
            <a:avLst/>
          </a:prstGeom>
          <a:noFill/>
          <a:ln w="9525">
            <a:noFill/>
            <a:miter lim="800000"/>
            <a:headEnd/>
            <a:tailEnd/>
          </a:ln>
          <a:effectLst/>
        </p:spPr>
        <p:txBody>
          <a:bodyPr>
            <a:spAutoFit/>
          </a:bodyPr>
          <a:lstStyle/>
          <a:p>
            <a:r>
              <a:rPr lang="fr-FR" dirty="0"/>
              <a:t>Le sens de la </a:t>
            </a:r>
            <a:r>
              <a:rPr lang="fr-FR" dirty="0" err="1"/>
              <a:t>f.e.m</a:t>
            </a:r>
            <a:r>
              <a:rPr lang="fr-FR" dirty="0"/>
              <a:t> (courant) est déterminé par la règle des trois doigts de la main gauche.</a:t>
            </a:r>
          </a:p>
        </p:txBody>
      </p:sp>
      <p:grpSp>
        <p:nvGrpSpPr>
          <p:cNvPr id="65" name="Groupe 64"/>
          <p:cNvGrpSpPr/>
          <p:nvPr/>
        </p:nvGrpSpPr>
        <p:grpSpPr>
          <a:xfrm>
            <a:off x="7596336" y="1362192"/>
            <a:ext cx="520254" cy="1079500"/>
            <a:chOff x="7596336" y="1844824"/>
            <a:chExt cx="520254" cy="1079500"/>
          </a:xfrm>
        </p:grpSpPr>
        <p:sp>
          <p:nvSpPr>
            <p:cNvPr id="10297" name="Line 57"/>
            <p:cNvSpPr>
              <a:spLocks noChangeShapeType="1"/>
            </p:cNvSpPr>
            <p:nvPr/>
          </p:nvSpPr>
          <p:spPr bwMode="auto">
            <a:xfrm flipH="1">
              <a:off x="7596336" y="1844824"/>
              <a:ext cx="287338" cy="1079500"/>
            </a:xfrm>
            <a:prstGeom prst="line">
              <a:avLst/>
            </a:prstGeom>
            <a:noFill/>
            <a:ln w="38100">
              <a:solidFill>
                <a:srgbClr val="C00000"/>
              </a:solidFill>
              <a:round/>
              <a:headEnd/>
              <a:tailEnd type="triangle" w="med" len="med"/>
            </a:ln>
            <a:effectLst/>
          </p:spPr>
          <p:txBody>
            <a:bodyPr/>
            <a:lstStyle/>
            <a:p>
              <a:endParaRPr lang="fr-FR" dirty="0"/>
            </a:p>
          </p:txBody>
        </p:sp>
        <p:graphicFrame>
          <p:nvGraphicFramePr>
            <p:cNvPr id="10298" name="Object 58"/>
            <p:cNvGraphicFramePr>
              <a:graphicFrameLocks noChangeAspect="1"/>
            </p:cNvGraphicFramePr>
            <p:nvPr/>
          </p:nvGraphicFramePr>
          <p:xfrm>
            <a:off x="7740352" y="2348880"/>
            <a:ext cx="376238" cy="490537"/>
          </p:xfrm>
          <a:graphic>
            <a:graphicData uri="http://schemas.openxmlformats.org/presentationml/2006/ole">
              <mc:AlternateContent xmlns:mc="http://schemas.openxmlformats.org/markup-compatibility/2006">
                <mc:Choice xmlns:v="urn:schemas-microsoft-com:vml" Requires="v">
                  <p:oleObj spid="_x0000_s643157" name="Equation" r:id="rId10" imgW="164885" imgH="215619" progId="Equation.DSMT4">
                    <p:embed/>
                  </p:oleObj>
                </mc:Choice>
                <mc:Fallback>
                  <p:oleObj name="Equation" r:id="rId10" imgW="164885" imgH="215619" progId="Equation.DSMT4">
                    <p:embed/>
                    <p:pic>
                      <p:nvPicPr>
                        <p:cNvPr id="0" name="Picture 106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40352" y="2348880"/>
                          <a:ext cx="376238"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3" name="Object 44"/>
          <p:cNvGraphicFramePr>
            <a:graphicFrameLocks noChangeAspect="1"/>
          </p:cNvGraphicFramePr>
          <p:nvPr>
            <p:extLst>
              <p:ext uri="{D42A27DB-BD31-4B8C-83A1-F6EECF244321}">
                <p14:modId xmlns:p14="http://schemas.microsoft.com/office/powerpoint/2010/main" val="689031757"/>
              </p:ext>
            </p:extLst>
          </p:nvPr>
        </p:nvGraphicFramePr>
        <p:xfrm>
          <a:off x="709613" y="4149080"/>
          <a:ext cx="5196185" cy="700155"/>
        </p:xfrm>
        <a:graphic>
          <a:graphicData uri="http://schemas.openxmlformats.org/presentationml/2006/ole">
            <mc:AlternateContent xmlns:mc="http://schemas.openxmlformats.org/markup-compatibility/2006">
              <mc:Choice xmlns:v="urn:schemas-microsoft-com:vml" Requires="v">
                <p:oleObj spid="_x0000_s643158" name="Equation" r:id="rId12" imgW="3111500" imgH="482600" progId="Equation.DSMT4">
                  <p:embed/>
                </p:oleObj>
              </mc:Choice>
              <mc:Fallback>
                <p:oleObj name="Equation" r:id="rId12" imgW="3111500" imgH="482600" progId="Equation.DSMT4">
                  <p:embed/>
                  <p:pic>
                    <p:nvPicPr>
                      <p:cNvPr id="0" name="Picture 106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9613" y="4149080"/>
                        <a:ext cx="5196185" cy="7001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Text Box 4"/>
          <p:cNvSpPr txBox="1">
            <a:spLocks noChangeArrowheads="1"/>
          </p:cNvSpPr>
          <p:nvPr/>
        </p:nvSpPr>
        <p:spPr bwMode="auto">
          <a:xfrm>
            <a:off x="214282" y="214290"/>
            <a:ext cx="6715172"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latin typeface="+mj-lt"/>
              </a:rPr>
              <a:t>Loi de Faraday : Fonctionnement Générateur</a:t>
            </a:r>
          </a:p>
        </p:txBody>
      </p:sp>
      <p:grpSp>
        <p:nvGrpSpPr>
          <p:cNvPr id="5" name="Group 49"/>
          <p:cNvGrpSpPr>
            <a:grpSpLocks/>
          </p:cNvGrpSpPr>
          <p:nvPr/>
        </p:nvGrpSpPr>
        <p:grpSpPr bwMode="auto">
          <a:xfrm>
            <a:off x="5185073" y="820720"/>
            <a:ext cx="3775073" cy="1108075"/>
            <a:chOff x="748" y="515"/>
            <a:chExt cx="2378" cy="698"/>
          </a:xfrm>
        </p:grpSpPr>
        <p:graphicFrame>
          <p:nvGraphicFramePr>
            <p:cNvPr id="10267" name="Object 27"/>
            <p:cNvGraphicFramePr>
              <a:graphicFrameLocks noChangeAspect="1"/>
            </p:cNvGraphicFramePr>
            <p:nvPr/>
          </p:nvGraphicFramePr>
          <p:xfrm>
            <a:off x="748" y="1117"/>
            <a:ext cx="72" cy="96"/>
          </p:xfrm>
          <a:graphic>
            <a:graphicData uri="http://schemas.openxmlformats.org/presentationml/2006/ole">
              <mc:AlternateContent xmlns:mc="http://schemas.openxmlformats.org/markup-compatibility/2006">
                <mc:Choice xmlns:v="urn:schemas-microsoft-com:vml" Requires="v">
                  <p:oleObj spid="_x0000_s643159" name="Equation" r:id="rId14" imgW="114151" imgH="152202" progId="Equation.3">
                    <p:embed/>
                  </p:oleObj>
                </mc:Choice>
                <mc:Fallback>
                  <p:oleObj name="Equation" r:id="rId14" imgW="114151" imgH="152202" progId="Equation.3">
                    <p:embed/>
                    <p:pic>
                      <p:nvPicPr>
                        <p:cNvPr id="0" name="Picture 106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8" y="1117"/>
                          <a:ext cx="72"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60" name="Line 20"/>
            <p:cNvSpPr>
              <a:spLocks noChangeShapeType="1"/>
            </p:cNvSpPr>
            <p:nvPr/>
          </p:nvSpPr>
          <p:spPr bwMode="auto">
            <a:xfrm>
              <a:off x="930" y="618"/>
              <a:ext cx="0" cy="272"/>
            </a:xfrm>
            <a:prstGeom prst="line">
              <a:avLst/>
            </a:prstGeom>
            <a:noFill/>
            <a:ln w="9525">
              <a:solidFill>
                <a:schemeClr val="tx1"/>
              </a:solidFill>
              <a:round/>
              <a:headEnd type="triangle" w="med" len="med"/>
              <a:tailEnd/>
            </a:ln>
            <a:effectLst/>
          </p:spPr>
          <p:txBody>
            <a:bodyPr/>
            <a:lstStyle/>
            <a:p>
              <a:endParaRPr lang="fr-FR"/>
            </a:p>
          </p:txBody>
        </p:sp>
        <p:sp>
          <p:nvSpPr>
            <p:cNvPr id="10261" name="Line 21"/>
            <p:cNvSpPr>
              <a:spLocks noChangeShapeType="1"/>
            </p:cNvSpPr>
            <p:nvPr/>
          </p:nvSpPr>
          <p:spPr bwMode="auto">
            <a:xfrm>
              <a:off x="930" y="890"/>
              <a:ext cx="272" cy="0"/>
            </a:xfrm>
            <a:prstGeom prst="line">
              <a:avLst/>
            </a:prstGeom>
            <a:noFill/>
            <a:ln w="9525">
              <a:solidFill>
                <a:schemeClr val="tx1"/>
              </a:solidFill>
              <a:round/>
              <a:headEnd/>
              <a:tailEnd type="triangle" w="med" len="med"/>
            </a:ln>
            <a:effectLst/>
          </p:spPr>
          <p:txBody>
            <a:bodyPr/>
            <a:lstStyle/>
            <a:p>
              <a:endParaRPr lang="fr-FR"/>
            </a:p>
          </p:txBody>
        </p:sp>
        <p:sp>
          <p:nvSpPr>
            <p:cNvPr id="10262" name="Line 22"/>
            <p:cNvSpPr>
              <a:spLocks noChangeShapeType="1"/>
            </p:cNvSpPr>
            <p:nvPr/>
          </p:nvSpPr>
          <p:spPr bwMode="auto">
            <a:xfrm flipH="1">
              <a:off x="793" y="890"/>
              <a:ext cx="137" cy="227"/>
            </a:xfrm>
            <a:prstGeom prst="line">
              <a:avLst/>
            </a:prstGeom>
            <a:noFill/>
            <a:ln w="9525">
              <a:solidFill>
                <a:schemeClr val="tx1"/>
              </a:solidFill>
              <a:round/>
              <a:headEnd/>
              <a:tailEnd type="triangle" w="med" len="med"/>
            </a:ln>
            <a:effectLst/>
          </p:spPr>
          <p:txBody>
            <a:bodyPr/>
            <a:lstStyle/>
            <a:p>
              <a:endParaRPr lang="fr-FR"/>
            </a:p>
          </p:txBody>
        </p:sp>
        <p:graphicFrame>
          <p:nvGraphicFramePr>
            <p:cNvPr id="10270" name="Object 30"/>
            <p:cNvGraphicFramePr>
              <a:graphicFrameLocks noChangeAspect="1"/>
            </p:cNvGraphicFramePr>
            <p:nvPr/>
          </p:nvGraphicFramePr>
          <p:xfrm>
            <a:off x="1211" y="845"/>
            <a:ext cx="58" cy="96"/>
          </p:xfrm>
          <a:graphic>
            <a:graphicData uri="http://schemas.openxmlformats.org/presentationml/2006/ole">
              <mc:AlternateContent xmlns:mc="http://schemas.openxmlformats.org/markup-compatibility/2006">
                <mc:Choice xmlns:v="urn:schemas-microsoft-com:vml" Requires="v">
                  <p:oleObj spid="_x0000_s643160" name="Equation" r:id="rId16" imgW="114201" imgH="190335" progId="Equation.3">
                    <p:embed/>
                  </p:oleObj>
                </mc:Choice>
                <mc:Fallback>
                  <p:oleObj name="Equation" r:id="rId16" imgW="114201" imgH="190335" progId="Equation.3">
                    <p:embed/>
                    <p:pic>
                      <p:nvPicPr>
                        <p:cNvPr id="0" name="Picture 106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11" y="845"/>
                          <a:ext cx="58"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3" name="Object 33"/>
            <p:cNvGraphicFramePr>
              <a:graphicFrameLocks noChangeAspect="1"/>
            </p:cNvGraphicFramePr>
            <p:nvPr/>
          </p:nvGraphicFramePr>
          <p:xfrm>
            <a:off x="890" y="515"/>
            <a:ext cx="88" cy="117"/>
          </p:xfrm>
          <a:graphic>
            <a:graphicData uri="http://schemas.openxmlformats.org/presentationml/2006/ole">
              <mc:AlternateContent xmlns:mc="http://schemas.openxmlformats.org/markup-compatibility/2006">
                <mc:Choice xmlns:v="urn:schemas-microsoft-com:vml" Requires="v">
                  <p:oleObj spid="_x0000_s643161" name="Equation" r:id="rId18" imgW="114151" imgH="152202" progId="Equation.3">
                    <p:embed/>
                  </p:oleObj>
                </mc:Choice>
                <mc:Fallback>
                  <p:oleObj name="Equation" r:id="rId18" imgW="114151" imgH="152202" progId="Equation.3">
                    <p:embed/>
                    <p:pic>
                      <p:nvPicPr>
                        <p:cNvPr id="0" name="Picture 106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90" y="515"/>
                          <a:ext cx="88" cy="1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 name="Object 27"/>
            <p:cNvGraphicFramePr>
              <a:graphicFrameLocks noChangeAspect="1"/>
            </p:cNvGraphicFramePr>
            <p:nvPr/>
          </p:nvGraphicFramePr>
          <p:xfrm>
            <a:off x="3022" y="992"/>
            <a:ext cx="104" cy="104"/>
          </p:xfrm>
          <a:graphic>
            <a:graphicData uri="http://schemas.openxmlformats.org/presentationml/2006/ole">
              <mc:AlternateContent xmlns:mc="http://schemas.openxmlformats.org/markup-compatibility/2006">
                <mc:Choice xmlns:v="urn:schemas-microsoft-com:vml" Requires="v">
                  <p:oleObj spid="_x0000_s643162" name="Equation" r:id="rId20" imgW="164885" imgH="164885" progId="Equation.DSMT4">
                    <p:embed/>
                  </p:oleObj>
                </mc:Choice>
                <mc:Fallback>
                  <p:oleObj name="Equation" r:id="rId20" imgW="164885" imgH="164885" progId="Equation.DSMT4">
                    <p:embed/>
                    <p:pic>
                      <p:nvPicPr>
                        <p:cNvPr id="0" name="Picture 106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022" y="992"/>
                          <a:ext cx="104" cy="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 name="Object 27"/>
            <p:cNvGraphicFramePr>
              <a:graphicFrameLocks noChangeAspect="1"/>
            </p:cNvGraphicFramePr>
            <p:nvPr/>
          </p:nvGraphicFramePr>
          <p:xfrm>
            <a:off x="2543" y="1012"/>
            <a:ext cx="96" cy="64"/>
          </p:xfrm>
          <a:graphic>
            <a:graphicData uri="http://schemas.openxmlformats.org/presentationml/2006/ole">
              <mc:AlternateContent xmlns:mc="http://schemas.openxmlformats.org/markup-compatibility/2006">
                <mc:Choice xmlns:v="urn:schemas-microsoft-com:vml" Requires="v">
                  <p:oleObj spid="_x0000_s643163" name="Equation" r:id="rId22" imgW="152268" imgH="101512" progId="Equation.DSMT4">
                    <p:embed/>
                  </p:oleObj>
                </mc:Choice>
                <mc:Fallback>
                  <p:oleObj name="Equation" r:id="rId22" imgW="152268" imgH="101512" progId="Equation.DSMT4">
                    <p:embed/>
                    <p:pic>
                      <p:nvPicPr>
                        <p:cNvPr id="0" name="Picture 106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43" y="1012"/>
                          <a:ext cx="96" cy="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6" name="Groupe 65"/>
          <p:cNvGrpSpPr/>
          <p:nvPr/>
        </p:nvGrpSpPr>
        <p:grpSpPr>
          <a:xfrm>
            <a:off x="6156176" y="2710401"/>
            <a:ext cx="720080" cy="307975"/>
            <a:chOff x="6156176" y="3193033"/>
            <a:chExt cx="720080" cy="307975"/>
          </a:xfrm>
        </p:grpSpPr>
        <p:sp>
          <p:nvSpPr>
            <p:cNvPr id="10275" name="Text Box 35"/>
            <p:cNvSpPr txBox="1">
              <a:spLocks noChangeArrowheads="1"/>
            </p:cNvSpPr>
            <p:nvPr/>
          </p:nvSpPr>
          <p:spPr bwMode="auto">
            <a:xfrm>
              <a:off x="6228556" y="3193033"/>
              <a:ext cx="647700" cy="307975"/>
            </a:xfrm>
            <a:prstGeom prst="rect">
              <a:avLst/>
            </a:prstGeom>
            <a:noFill/>
            <a:ln w="9525">
              <a:noFill/>
              <a:miter lim="800000"/>
              <a:headEnd/>
              <a:tailEnd/>
            </a:ln>
            <a:effectLst/>
          </p:spPr>
          <p:txBody>
            <a:bodyPr wrap="square">
              <a:spAutoFit/>
            </a:bodyPr>
            <a:lstStyle/>
            <a:p>
              <a:pPr>
                <a:spcBef>
                  <a:spcPct val="50000"/>
                </a:spcBef>
              </a:pPr>
              <a:r>
                <a:rPr lang="fr-FR" sz="1400" dirty="0">
                  <a:latin typeface="Times New Roman" pitchFamily="18" charset="0"/>
                  <a:cs typeface="Times New Roman" pitchFamily="18" charset="0"/>
                </a:rPr>
                <a:t> </a:t>
              </a:r>
              <a:r>
                <a:rPr lang="fr-FR" sz="1400" i="1" dirty="0" err="1">
                  <a:latin typeface="Times New Roman" pitchFamily="18" charset="0"/>
                  <a:cs typeface="Times New Roman" pitchFamily="18" charset="0"/>
                </a:rPr>
                <a:t>dy</a:t>
              </a:r>
              <a:endParaRPr lang="fr-FR" sz="1400" i="1" dirty="0">
                <a:latin typeface="Times New Roman" pitchFamily="18" charset="0"/>
                <a:cs typeface="Times New Roman" pitchFamily="18" charset="0"/>
                <a:sym typeface="Symbol" pitchFamily="18" charset="2"/>
              </a:endParaRPr>
            </a:p>
          </p:txBody>
        </p:sp>
        <p:sp>
          <p:nvSpPr>
            <p:cNvPr id="10276" name="Line 36"/>
            <p:cNvSpPr>
              <a:spLocks noChangeShapeType="1"/>
            </p:cNvSpPr>
            <p:nvPr/>
          </p:nvSpPr>
          <p:spPr bwMode="auto">
            <a:xfrm>
              <a:off x="6156176" y="3212976"/>
              <a:ext cx="576064" cy="0"/>
            </a:xfrm>
            <a:prstGeom prst="line">
              <a:avLst/>
            </a:prstGeom>
            <a:noFill/>
            <a:ln w="9525">
              <a:solidFill>
                <a:schemeClr val="tx1"/>
              </a:solidFill>
              <a:round/>
              <a:headEnd type="triangle" w="med" len="med"/>
              <a:tailEnd type="triangle" w="med" len="med"/>
            </a:ln>
            <a:effectLst/>
          </p:spPr>
          <p:txBody>
            <a:bodyPr/>
            <a:lstStyle/>
            <a:p>
              <a:endParaRPr lang="fr-FR"/>
            </a:p>
          </p:txBody>
        </p:sp>
      </p:grpSp>
      <p:sp>
        <p:nvSpPr>
          <p:cNvPr id="10259" name="AutoShape 19" descr="blanc)"/>
          <p:cNvSpPr>
            <a:spLocks noChangeArrowheads="1"/>
          </p:cNvSpPr>
          <p:nvPr/>
        </p:nvSpPr>
        <p:spPr bwMode="auto">
          <a:xfrm>
            <a:off x="6202784" y="1261222"/>
            <a:ext cx="1225825" cy="1278000"/>
          </a:xfrm>
          <a:prstGeom prst="parallelogram">
            <a:avLst>
              <a:gd name="adj" fmla="val 48373"/>
            </a:avLst>
          </a:prstGeom>
          <a:pattFill prst="dkUpDiag">
            <a:fgClr>
              <a:srgbClr val="E00850"/>
            </a:fgClr>
            <a:bgClr>
              <a:schemeClr val="bg1"/>
            </a:bgClr>
          </a:pattFill>
          <a:ln w="9525">
            <a:noFill/>
            <a:miter lim="800000"/>
            <a:headEnd/>
            <a:tailEnd/>
          </a:ln>
          <a:effectLst/>
        </p:spPr>
        <p:txBody>
          <a:bodyPr wrap="none" anchor="ctr"/>
          <a:lstStyle/>
          <a:p>
            <a:endParaRPr lang="fr-FR" dirty="0"/>
          </a:p>
        </p:txBody>
      </p:sp>
      <p:grpSp>
        <p:nvGrpSpPr>
          <p:cNvPr id="62" name="Groupe 61"/>
          <p:cNvGrpSpPr/>
          <p:nvPr/>
        </p:nvGrpSpPr>
        <p:grpSpPr>
          <a:xfrm>
            <a:off x="7151379" y="1871717"/>
            <a:ext cx="431800" cy="352425"/>
            <a:chOff x="6482308" y="2367930"/>
            <a:chExt cx="431800" cy="352425"/>
          </a:xfrm>
        </p:grpSpPr>
        <p:graphicFrame>
          <p:nvGraphicFramePr>
            <p:cNvPr id="10251" name="Object 11"/>
            <p:cNvGraphicFramePr>
              <a:graphicFrameLocks noChangeAspect="1"/>
            </p:cNvGraphicFramePr>
            <p:nvPr/>
          </p:nvGraphicFramePr>
          <p:xfrm>
            <a:off x="6588224" y="2386980"/>
            <a:ext cx="236537" cy="333375"/>
          </p:xfrm>
          <a:graphic>
            <a:graphicData uri="http://schemas.openxmlformats.org/presentationml/2006/ole">
              <mc:AlternateContent xmlns:mc="http://schemas.openxmlformats.org/markup-compatibility/2006">
                <mc:Choice xmlns:v="urn:schemas-microsoft-com:vml" Requires="v">
                  <p:oleObj spid="_x0000_s643164" name="Equation" r:id="rId24" imgW="152268" imgH="215713" progId="Equation.DSMT4">
                    <p:embed/>
                  </p:oleObj>
                </mc:Choice>
                <mc:Fallback>
                  <p:oleObj name="Equation" r:id="rId24" imgW="152268" imgH="215713" progId="Equation.DSMT4">
                    <p:embed/>
                    <p:pic>
                      <p:nvPicPr>
                        <p:cNvPr id="0" name="Picture 106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588224" y="2386980"/>
                          <a:ext cx="236537"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9" name="Line 9"/>
            <p:cNvSpPr>
              <a:spLocks noChangeShapeType="1"/>
            </p:cNvSpPr>
            <p:nvPr/>
          </p:nvSpPr>
          <p:spPr bwMode="auto">
            <a:xfrm>
              <a:off x="6482308" y="2367930"/>
              <a:ext cx="431800" cy="0"/>
            </a:xfrm>
            <a:prstGeom prst="line">
              <a:avLst/>
            </a:prstGeom>
            <a:noFill/>
            <a:ln w="28575">
              <a:solidFill>
                <a:schemeClr val="tx1"/>
              </a:solidFill>
              <a:round/>
              <a:headEnd/>
              <a:tailEnd type="triangle" w="med" len="med"/>
            </a:ln>
            <a:effectLst/>
          </p:spPr>
          <p:txBody>
            <a:bodyPr/>
            <a:lstStyle/>
            <a:p>
              <a:endParaRPr lang="fr-FR" dirty="0"/>
            </a:p>
          </p:txBody>
        </p:sp>
      </p:grpSp>
      <p:sp>
        <p:nvSpPr>
          <p:cNvPr id="46" name="Cylindre 45"/>
          <p:cNvSpPr/>
          <p:nvPr/>
        </p:nvSpPr>
        <p:spPr>
          <a:xfrm rot="12240000">
            <a:off x="6434875" y="1102168"/>
            <a:ext cx="54000" cy="1620000"/>
          </a:xfrm>
          <a:prstGeom prst="can">
            <a:avLst>
              <a:gd name="adj" fmla="val 39975"/>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63" name="Groupe 62"/>
          <p:cNvGrpSpPr/>
          <p:nvPr/>
        </p:nvGrpSpPr>
        <p:grpSpPr>
          <a:xfrm>
            <a:off x="6300789" y="785794"/>
            <a:ext cx="647700" cy="720414"/>
            <a:chOff x="6300789" y="1268426"/>
            <a:chExt cx="647700" cy="720414"/>
          </a:xfrm>
        </p:grpSpPr>
        <p:sp>
          <p:nvSpPr>
            <p:cNvPr id="10274" name="Text Box 34"/>
            <p:cNvSpPr txBox="1">
              <a:spLocks noChangeArrowheads="1"/>
            </p:cNvSpPr>
            <p:nvPr/>
          </p:nvSpPr>
          <p:spPr bwMode="auto">
            <a:xfrm>
              <a:off x="6300789" y="1268426"/>
              <a:ext cx="647700" cy="304800"/>
            </a:xfrm>
            <a:prstGeom prst="rect">
              <a:avLst/>
            </a:prstGeom>
            <a:noFill/>
            <a:ln w="9525">
              <a:noFill/>
              <a:miter lim="800000"/>
              <a:headEnd/>
              <a:tailEnd/>
            </a:ln>
            <a:effectLst/>
          </p:spPr>
          <p:txBody>
            <a:bodyPr>
              <a:spAutoFit/>
            </a:bodyPr>
            <a:lstStyle/>
            <a:p>
              <a:pPr>
                <a:spcBef>
                  <a:spcPct val="50000"/>
                </a:spcBef>
              </a:pPr>
              <a:r>
                <a:rPr lang="fr-FR" sz="1400" i="1" dirty="0">
                  <a:solidFill>
                    <a:srgbClr val="FF0000"/>
                  </a:solidFill>
                  <a:latin typeface="Times New Roman" pitchFamily="18" charset="0"/>
                  <a:cs typeface="Times New Roman" pitchFamily="18" charset="0"/>
                </a:rPr>
                <a:t>d</a:t>
              </a:r>
              <a:r>
                <a:rPr lang="fr-FR" sz="1400" i="1" dirty="0">
                  <a:solidFill>
                    <a:srgbClr val="FF0000"/>
                  </a:solidFill>
                  <a:latin typeface="Times New Roman" pitchFamily="18" charset="0"/>
                  <a:cs typeface="Times New Roman" pitchFamily="18" charset="0"/>
                  <a:sym typeface="Symbol" pitchFamily="18" charset="2"/>
                </a:rPr>
                <a:t></a:t>
              </a:r>
            </a:p>
          </p:txBody>
        </p:sp>
        <p:sp>
          <p:nvSpPr>
            <p:cNvPr id="38" name="Line 57"/>
            <p:cNvSpPr>
              <a:spLocks noChangeShapeType="1"/>
            </p:cNvSpPr>
            <p:nvPr/>
          </p:nvSpPr>
          <p:spPr bwMode="auto">
            <a:xfrm>
              <a:off x="6588224" y="1556792"/>
              <a:ext cx="288032" cy="432048"/>
            </a:xfrm>
            <a:prstGeom prst="line">
              <a:avLst/>
            </a:prstGeom>
            <a:noFill/>
            <a:ln w="9525">
              <a:solidFill>
                <a:schemeClr val="tx1"/>
              </a:solidFill>
              <a:round/>
              <a:headEnd/>
              <a:tailEnd type="triangle" w="med" len="med"/>
            </a:ln>
            <a:effectLst/>
          </p:spPr>
          <p:txBody>
            <a:bodyPr/>
            <a:lstStyle/>
            <a:p>
              <a:endParaRPr lang="fr-FR"/>
            </a:p>
          </p:txBody>
        </p:sp>
      </p:grpSp>
      <p:cxnSp>
        <p:nvCxnSpPr>
          <p:cNvPr id="54" name="Connecteur droit avec flèche 53"/>
          <p:cNvCxnSpPr/>
          <p:nvPr/>
        </p:nvCxnSpPr>
        <p:spPr>
          <a:xfrm flipH="1" flipV="1">
            <a:off x="8496436" y="1660766"/>
            <a:ext cx="0" cy="3240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Connecteur droit avec flèche 55"/>
          <p:cNvCxnSpPr/>
          <p:nvPr/>
        </p:nvCxnSpPr>
        <p:spPr>
          <a:xfrm rot="-2340000" flipH="1" flipV="1">
            <a:off x="8399316" y="1705181"/>
            <a:ext cx="0" cy="3240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0" name="Groupe 59"/>
          <p:cNvGrpSpPr/>
          <p:nvPr/>
        </p:nvGrpSpPr>
        <p:grpSpPr>
          <a:xfrm>
            <a:off x="5573714" y="1250918"/>
            <a:ext cx="3246758" cy="1523512"/>
            <a:chOff x="5573714" y="1733550"/>
            <a:chExt cx="3246758" cy="1523512"/>
          </a:xfrm>
        </p:grpSpPr>
        <p:sp>
          <p:nvSpPr>
            <p:cNvPr id="10257" name="Line 17"/>
            <p:cNvSpPr>
              <a:spLocks noChangeShapeType="1"/>
            </p:cNvSpPr>
            <p:nvPr/>
          </p:nvSpPr>
          <p:spPr bwMode="auto">
            <a:xfrm flipH="1">
              <a:off x="6012160" y="1772816"/>
              <a:ext cx="431800" cy="1223963"/>
            </a:xfrm>
            <a:prstGeom prst="line">
              <a:avLst/>
            </a:prstGeom>
            <a:noFill/>
            <a:ln w="9525">
              <a:solidFill>
                <a:schemeClr val="tx1"/>
              </a:solidFill>
              <a:round/>
              <a:headEnd type="triangle" w="med" len="med"/>
              <a:tailEnd type="triangle" w="med" len="med"/>
            </a:ln>
            <a:effectLst/>
          </p:spPr>
          <p:txBody>
            <a:bodyPr/>
            <a:lstStyle/>
            <a:p>
              <a:endParaRPr lang="fr-FR" dirty="0"/>
            </a:p>
          </p:txBody>
        </p:sp>
        <p:sp>
          <p:nvSpPr>
            <p:cNvPr id="10258" name="Text Box 18"/>
            <p:cNvSpPr txBox="1">
              <a:spLocks noChangeArrowheads="1"/>
            </p:cNvSpPr>
            <p:nvPr/>
          </p:nvSpPr>
          <p:spPr bwMode="auto">
            <a:xfrm>
              <a:off x="5940152" y="2132856"/>
              <a:ext cx="504825" cy="366713"/>
            </a:xfrm>
            <a:prstGeom prst="rect">
              <a:avLst/>
            </a:prstGeom>
            <a:noFill/>
            <a:ln w="9525">
              <a:noFill/>
              <a:miter lim="800000"/>
              <a:headEnd/>
              <a:tailEnd/>
            </a:ln>
            <a:effectLst/>
          </p:spPr>
          <p:txBody>
            <a:bodyPr>
              <a:spAutoFit/>
            </a:bodyPr>
            <a:lstStyle/>
            <a:p>
              <a:pPr>
                <a:spcBef>
                  <a:spcPct val="50000"/>
                </a:spcBef>
              </a:pPr>
              <a:r>
                <a:rPr lang="fr-FR" i="1" dirty="0">
                  <a:latin typeface="Times New Roman" pitchFamily="18" charset="0"/>
                  <a:cs typeface="Times New Roman" pitchFamily="18" charset="0"/>
                </a:rPr>
                <a:t>L</a:t>
              </a:r>
            </a:p>
          </p:txBody>
        </p:sp>
        <p:grpSp>
          <p:nvGrpSpPr>
            <p:cNvPr id="59" name="Groupe 58"/>
            <p:cNvGrpSpPr/>
            <p:nvPr/>
          </p:nvGrpSpPr>
          <p:grpSpPr>
            <a:xfrm>
              <a:off x="5573714" y="1733550"/>
              <a:ext cx="3246758" cy="1523512"/>
              <a:chOff x="5573714" y="1733550"/>
              <a:chExt cx="3246758" cy="1523512"/>
            </a:xfrm>
          </p:grpSpPr>
          <p:sp>
            <p:nvSpPr>
              <p:cNvPr id="10246" name="Line 6"/>
              <p:cNvSpPr>
                <a:spLocks noChangeShapeType="1"/>
              </p:cNvSpPr>
              <p:nvPr/>
            </p:nvSpPr>
            <p:spPr bwMode="auto">
              <a:xfrm>
                <a:off x="6156327" y="1738326"/>
                <a:ext cx="2160000" cy="0"/>
              </a:xfrm>
              <a:prstGeom prst="line">
                <a:avLst/>
              </a:prstGeom>
              <a:noFill/>
              <a:ln w="19050">
                <a:solidFill>
                  <a:schemeClr val="tx1"/>
                </a:solidFill>
                <a:round/>
                <a:headEnd/>
                <a:tailEnd/>
              </a:ln>
              <a:effectLst/>
            </p:spPr>
            <p:txBody>
              <a:bodyPr/>
              <a:lstStyle/>
              <a:p>
                <a:endParaRPr lang="fr-FR" dirty="0"/>
              </a:p>
            </p:txBody>
          </p:sp>
          <p:sp>
            <p:nvSpPr>
              <p:cNvPr id="10245" name="Line 5"/>
              <p:cNvSpPr>
                <a:spLocks noChangeShapeType="1"/>
              </p:cNvSpPr>
              <p:nvPr/>
            </p:nvSpPr>
            <p:spPr bwMode="auto">
              <a:xfrm>
                <a:off x="5580064" y="3035314"/>
                <a:ext cx="2160000" cy="0"/>
              </a:xfrm>
              <a:prstGeom prst="line">
                <a:avLst/>
              </a:prstGeom>
              <a:noFill/>
              <a:ln w="19050">
                <a:solidFill>
                  <a:schemeClr val="tx1"/>
                </a:solidFill>
                <a:round/>
                <a:headEnd/>
                <a:tailEnd/>
              </a:ln>
              <a:effectLst/>
            </p:spPr>
            <p:txBody>
              <a:bodyPr/>
              <a:lstStyle/>
              <a:p>
                <a:endParaRPr lang="fr-FR" dirty="0"/>
              </a:p>
            </p:txBody>
          </p:sp>
          <p:sp>
            <p:nvSpPr>
              <p:cNvPr id="47" name="Line 5"/>
              <p:cNvSpPr>
                <a:spLocks noChangeShapeType="1"/>
              </p:cNvSpPr>
              <p:nvPr/>
            </p:nvSpPr>
            <p:spPr bwMode="auto">
              <a:xfrm>
                <a:off x="5573714" y="3028964"/>
                <a:ext cx="0" cy="215900"/>
              </a:xfrm>
              <a:prstGeom prst="line">
                <a:avLst/>
              </a:prstGeom>
              <a:noFill/>
              <a:ln w="19050">
                <a:solidFill>
                  <a:schemeClr val="tx1"/>
                </a:solidFill>
                <a:round/>
                <a:headEnd/>
                <a:tailEnd/>
              </a:ln>
              <a:effectLst/>
            </p:spPr>
            <p:txBody>
              <a:bodyPr/>
              <a:lstStyle/>
              <a:p>
                <a:endParaRPr lang="fr-FR"/>
              </a:p>
            </p:txBody>
          </p:sp>
          <p:sp>
            <p:nvSpPr>
              <p:cNvPr id="48" name="Line 5"/>
              <p:cNvSpPr>
                <a:spLocks noChangeShapeType="1"/>
              </p:cNvSpPr>
              <p:nvPr/>
            </p:nvSpPr>
            <p:spPr bwMode="auto">
              <a:xfrm>
                <a:off x="6155388" y="1739352"/>
                <a:ext cx="0" cy="215900"/>
              </a:xfrm>
              <a:prstGeom prst="line">
                <a:avLst/>
              </a:prstGeom>
              <a:noFill/>
              <a:ln w="19050">
                <a:solidFill>
                  <a:schemeClr val="tx1"/>
                </a:solidFill>
                <a:round/>
                <a:headEnd/>
                <a:tailEnd/>
              </a:ln>
              <a:effectLst/>
            </p:spPr>
            <p:txBody>
              <a:bodyPr/>
              <a:lstStyle/>
              <a:p>
                <a:endParaRPr lang="fr-FR" dirty="0"/>
              </a:p>
            </p:txBody>
          </p:sp>
          <p:sp>
            <p:nvSpPr>
              <p:cNvPr id="50" name="Line 5"/>
              <p:cNvSpPr>
                <a:spLocks noChangeShapeType="1"/>
              </p:cNvSpPr>
              <p:nvPr/>
            </p:nvSpPr>
            <p:spPr bwMode="auto">
              <a:xfrm>
                <a:off x="7524328" y="3041162"/>
                <a:ext cx="0" cy="215900"/>
              </a:xfrm>
              <a:prstGeom prst="line">
                <a:avLst/>
              </a:prstGeom>
              <a:noFill/>
              <a:ln w="19050">
                <a:solidFill>
                  <a:schemeClr val="tx1"/>
                </a:solidFill>
                <a:round/>
                <a:headEnd/>
                <a:tailEnd/>
              </a:ln>
              <a:effectLst/>
            </p:spPr>
            <p:txBody>
              <a:bodyPr/>
              <a:lstStyle/>
              <a:p>
                <a:endParaRPr lang="fr-FR"/>
              </a:p>
            </p:txBody>
          </p:sp>
          <p:sp>
            <p:nvSpPr>
              <p:cNvPr id="51" name="Line 5"/>
              <p:cNvSpPr>
                <a:spLocks noChangeShapeType="1"/>
              </p:cNvSpPr>
              <p:nvPr/>
            </p:nvSpPr>
            <p:spPr bwMode="auto">
              <a:xfrm>
                <a:off x="8106002" y="1745200"/>
                <a:ext cx="0" cy="215900"/>
              </a:xfrm>
              <a:prstGeom prst="line">
                <a:avLst/>
              </a:prstGeom>
              <a:noFill/>
              <a:ln w="19050">
                <a:solidFill>
                  <a:schemeClr val="tx1"/>
                </a:solidFill>
                <a:round/>
                <a:headEnd/>
                <a:tailEnd/>
              </a:ln>
              <a:effectLst/>
            </p:spPr>
            <p:txBody>
              <a:bodyPr/>
              <a:lstStyle/>
              <a:p>
                <a:endParaRPr lang="fr-FR" dirty="0"/>
              </a:p>
            </p:txBody>
          </p:sp>
          <p:sp>
            <p:nvSpPr>
              <p:cNvPr id="52" name="Ellipse 51"/>
              <p:cNvSpPr/>
              <p:nvPr/>
            </p:nvSpPr>
            <p:spPr>
              <a:xfrm>
                <a:off x="8172400" y="2060848"/>
                <a:ext cx="648072" cy="64807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Forme libre 56"/>
              <p:cNvSpPr/>
              <p:nvPr/>
            </p:nvSpPr>
            <p:spPr>
              <a:xfrm>
                <a:off x="8312150" y="1733550"/>
                <a:ext cx="209550" cy="323850"/>
              </a:xfrm>
              <a:custGeom>
                <a:avLst/>
                <a:gdLst>
                  <a:gd name="connsiteX0" fmla="*/ 0 w 209550"/>
                  <a:gd name="connsiteY0" fmla="*/ 0 h 323850"/>
                  <a:gd name="connsiteX1" fmla="*/ 19050 w 209550"/>
                  <a:gd name="connsiteY1" fmla="*/ 12700 h 323850"/>
                  <a:gd name="connsiteX2" fmla="*/ 38100 w 209550"/>
                  <a:gd name="connsiteY2" fmla="*/ 19050 h 323850"/>
                  <a:gd name="connsiteX3" fmla="*/ 69850 w 209550"/>
                  <a:gd name="connsiteY3" fmla="*/ 57150 h 323850"/>
                  <a:gd name="connsiteX4" fmla="*/ 88900 w 209550"/>
                  <a:gd name="connsiteY4" fmla="*/ 69850 h 323850"/>
                  <a:gd name="connsiteX5" fmla="*/ 120650 w 209550"/>
                  <a:gd name="connsiteY5" fmla="*/ 127000 h 323850"/>
                  <a:gd name="connsiteX6" fmla="*/ 133350 w 209550"/>
                  <a:gd name="connsiteY6" fmla="*/ 152400 h 323850"/>
                  <a:gd name="connsiteX7" fmla="*/ 152400 w 209550"/>
                  <a:gd name="connsiteY7" fmla="*/ 158750 h 323850"/>
                  <a:gd name="connsiteX8" fmla="*/ 190500 w 209550"/>
                  <a:gd name="connsiteY8" fmla="*/ 215900 h 323850"/>
                  <a:gd name="connsiteX9" fmla="*/ 203200 w 209550"/>
                  <a:gd name="connsiteY9" fmla="*/ 234950 h 323850"/>
                  <a:gd name="connsiteX10" fmla="*/ 209550 w 209550"/>
                  <a:gd name="connsiteY10" fmla="*/ 254000 h 323850"/>
                  <a:gd name="connsiteX11" fmla="*/ 203200 w 209550"/>
                  <a:gd name="connsiteY11" fmla="*/ 32385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550" h="323850">
                    <a:moveTo>
                      <a:pt x="0" y="0"/>
                    </a:moveTo>
                    <a:cubicBezTo>
                      <a:pt x="6350" y="4233"/>
                      <a:pt x="12224" y="9287"/>
                      <a:pt x="19050" y="12700"/>
                    </a:cubicBezTo>
                    <a:cubicBezTo>
                      <a:pt x="25037" y="15693"/>
                      <a:pt x="32531" y="15337"/>
                      <a:pt x="38100" y="19050"/>
                    </a:cubicBezTo>
                    <a:cubicBezTo>
                      <a:pt x="69308" y="39856"/>
                      <a:pt x="46422" y="33722"/>
                      <a:pt x="69850" y="57150"/>
                    </a:cubicBezTo>
                    <a:cubicBezTo>
                      <a:pt x="75246" y="62546"/>
                      <a:pt x="82550" y="65617"/>
                      <a:pt x="88900" y="69850"/>
                    </a:cubicBezTo>
                    <a:cubicBezTo>
                      <a:pt x="106460" y="122530"/>
                      <a:pt x="76981" y="39661"/>
                      <a:pt x="120650" y="127000"/>
                    </a:cubicBezTo>
                    <a:cubicBezTo>
                      <a:pt x="124883" y="135467"/>
                      <a:pt x="126657" y="145707"/>
                      <a:pt x="133350" y="152400"/>
                    </a:cubicBezTo>
                    <a:cubicBezTo>
                      <a:pt x="138083" y="157133"/>
                      <a:pt x="146050" y="156633"/>
                      <a:pt x="152400" y="158750"/>
                    </a:cubicBezTo>
                    <a:lnTo>
                      <a:pt x="190500" y="215900"/>
                    </a:lnTo>
                    <a:cubicBezTo>
                      <a:pt x="194733" y="222250"/>
                      <a:pt x="200787" y="227710"/>
                      <a:pt x="203200" y="234950"/>
                    </a:cubicBezTo>
                    <a:lnTo>
                      <a:pt x="209550" y="254000"/>
                    </a:lnTo>
                    <a:cubicBezTo>
                      <a:pt x="202412" y="311101"/>
                      <a:pt x="203200" y="287735"/>
                      <a:pt x="203200" y="32385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8" name="Forme libre 57"/>
              <p:cNvSpPr/>
              <p:nvPr/>
            </p:nvSpPr>
            <p:spPr>
              <a:xfrm>
                <a:off x="7740650" y="2717800"/>
                <a:ext cx="768350" cy="317500"/>
              </a:xfrm>
              <a:custGeom>
                <a:avLst/>
                <a:gdLst>
                  <a:gd name="connsiteX0" fmla="*/ 0 w 768350"/>
                  <a:gd name="connsiteY0" fmla="*/ 317500 h 317500"/>
                  <a:gd name="connsiteX1" fmla="*/ 88900 w 768350"/>
                  <a:gd name="connsiteY1" fmla="*/ 298450 h 317500"/>
                  <a:gd name="connsiteX2" fmla="*/ 165100 w 768350"/>
                  <a:gd name="connsiteY2" fmla="*/ 285750 h 317500"/>
                  <a:gd name="connsiteX3" fmla="*/ 184150 w 768350"/>
                  <a:gd name="connsiteY3" fmla="*/ 279400 h 317500"/>
                  <a:gd name="connsiteX4" fmla="*/ 247650 w 768350"/>
                  <a:gd name="connsiteY4" fmla="*/ 273050 h 317500"/>
                  <a:gd name="connsiteX5" fmla="*/ 292100 w 768350"/>
                  <a:gd name="connsiteY5" fmla="*/ 266700 h 317500"/>
                  <a:gd name="connsiteX6" fmla="*/ 361950 w 768350"/>
                  <a:gd name="connsiteY6" fmla="*/ 254000 h 317500"/>
                  <a:gd name="connsiteX7" fmla="*/ 412750 w 768350"/>
                  <a:gd name="connsiteY7" fmla="*/ 234950 h 317500"/>
                  <a:gd name="connsiteX8" fmla="*/ 469900 w 768350"/>
                  <a:gd name="connsiteY8" fmla="*/ 215900 h 317500"/>
                  <a:gd name="connsiteX9" fmla="*/ 488950 w 768350"/>
                  <a:gd name="connsiteY9" fmla="*/ 209550 h 317500"/>
                  <a:gd name="connsiteX10" fmla="*/ 609600 w 768350"/>
                  <a:gd name="connsiteY10" fmla="*/ 190500 h 317500"/>
                  <a:gd name="connsiteX11" fmla="*/ 628650 w 768350"/>
                  <a:gd name="connsiteY11" fmla="*/ 177800 h 317500"/>
                  <a:gd name="connsiteX12" fmla="*/ 641350 w 768350"/>
                  <a:gd name="connsiteY12" fmla="*/ 158750 h 317500"/>
                  <a:gd name="connsiteX13" fmla="*/ 679450 w 768350"/>
                  <a:gd name="connsiteY13" fmla="*/ 133350 h 317500"/>
                  <a:gd name="connsiteX14" fmla="*/ 704850 w 768350"/>
                  <a:gd name="connsiteY14" fmla="*/ 107950 h 317500"/>
                  <a:gd name="connsiteX15" fmla="*/ 730250 w 768350"/>
                  <a:gd name="connsiteY15" fmla="*/ 69850 h 317500"/>
                  <a:gd name="connsiteX16" fmla="*/ 742950 w 768350"/>
                  <a:gd name="connsiteY16" fmla="*/ 50800 h 317500"/>
                  <a:gd name="connsiteX17" fmla="*/ 749300 w 768350"/>
                  <a:gd name="connsiteY17" fmla="*/ 19050 h 317500"/>
                  <a:gd name="connsiteX18" fmla="*/ 768350 w 768350"/>
                  <a:gd name="connsiteY18" fmla="*/ 0 h 31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68350" h="317500">
                    <a:moveTo>
                      <a:pt x="0" y="317500"/>
                    </a:moveTo>
                    <a:cubicBezTo>
                      <a:pt x="29633" y="311150"/>
                      <a:pt x="59139" y="304173"/>
                      <a:pt x="88900" y="298450"/>
                    </a:cubicBezTo>
                    <a:cubicBezTo>
                      <a:pt x="114187" y="293587"/>
                      <a:pt x="140671" y="293893"/>
                      <a:pt x="165100" y="285750"/>
                    </a:cubicBezTo>
                    <a:cubicBezTo>
                      <a:pt x="171450" y="283633"/>
                      <a:pt x="177534" y="280418"/>
                      <a:pt x="184150" y="279400"/>
                    </a:cubicBezTo>
                    <a:cubicBezTo>
                      <a:pt x="205175" y="276165"/>
                      <a:pt x="226523" y="275535"/>
                      <a:pt x="247650" y="273050"/>
                    </a:cubicBezTo>
                    <a:cubicBezTo>
                      <a:pt x="262515" y="271301"/>
                      <a:pt x="277307" y="268976"/>
                      <a:pt x="292100" y="266700"/>
                    </a:cubicBezTo>
                    <a:cubicBezTo>
                      <a:pt x="314502" y="263254"/>
                      <a:pt x="339658" y="258954"/>
                      <a:pt x="361950" y="254000"/>
                    </a:cubicBezTo>
                    <a:cubicBezTo>
                      <a:pt x="412370" y="242796"/>
                      <a:pt x="362367" y="254328"/>
                      <a:pt x="412750" y="234950"/>
                    </a:cubicBezTo>
                    <a:cubicBezTo>
                      <a:pt x="431492" y="227742"/>
                      <a:pt x="450850" y="222250"/>
                      <a:pt x="469900" y="215900"/>
                    </a:cubicBezTo>
                    <a:cubicBezTo>
                      <a:pt x="476250" y="213783"/>
                      <a:pt x="482456" y="211173"/>
                      <a:pt x="488950" y="209550"/>
                    </a:cubicBezTo>
                    <a:cubicBezTo>
                      <a:pt x="562431" y="191180"/>
                      <a:pt x="522367" y="198430"/>
                      <a:pt x="609600" y="190500"/>
                    </a:cubicBezTo>
                    <a:cubicBezTo>
                      <a:pt x="615950" y="186267"/>
                      <a:pt x="623254" y="183196"/>
                      <a:pt x="628650" y="177800"/>
                    </a:cubicBezTo>
                    <a:cubicBezTo>
                      <a:pt x="634046" y="172404"/>
                      <a:pt x="635607" y="163776"/>
                      <a:pt x="641350" y="158750"/>
                    </a:cubicBezTo>
                    <a:cubicBezTo>
                      <a:pt x="652837" y="148699"/>
                      <a:pt x="679450" y="133350"/>
                      <a:pt x="679450" y="133350"/>
                    </a:cubicBezTo>
                    <a:cubicBezTo>
                      <a:pt x="696383" y="82550"/>
                      <a:pt x="670983" y="141817"/>
                      <a:pt x="704850" y="107950"/>
                    </a:cubicBezTo>
                    <a:cubicBezTo>
                      <a:pt x="715643" y="97157"/>
                      <a:pt x="721783" y="82550"/>
                      <a:pt x="730250" y="69850"/>
                    </a:cubicBezTo>
                    <a:lnTo>
                      <a:pt x="742950" y="50800"/>
                    </a:lnTo>
                    <a:cubicBezTo>
                      <a:pt x="745067" y="40217"/>
                      <a:pt x="744473" y="28703"/>
                      <a:pt x="749300" y="19050"/>
                    </a:cubicBezTo>
                    <a:cubicBezTo>
                      <a:pt x="753316" y="11018"/>
                      <a:pt x="768350" y="0"/>
                      <a:pt x="768350" y="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grpSp>
      <p:sp>
        <p:nvSpPr>
          <p:cNvPr id="10253" name="Line 13"/>
          <p:cNvSpPr>
            <a:spLocks noChangeShapeType="1"/>
          </p:cNvSpPr>
          <p:nvPr/>
        </p:nvSpPr>
        <p:spPr bwMode="auto">
          <a:xfrm flipV="1">
            <a:off x="7164288" y="1398672"/>
            <a:ext cx="0" cy="468000"/>
          </a:xfrm>
          <a:prstGeom prst="line">
            <a:avLst/>
          </a:prstGeom>
          <a:noFill/>
          <a:ln w="38100">
            <a:solidFill>
              <a:srgbClr val="009900"/>
            </a:solidFill>
            <a:round/>
            <a:headEnd/>
            <a:tailEnd type="triangle" w="med" len="med"/>
          </a:ln>
          <a:effectLst/>
        </p:spPr>
        <p:txBody>
          <a:bodyPr/>
          <a:lstStyle/>
          <a:p>
            <a:endParaRPr lang="fr-FR" dirty="0"/>
          </a:p>
        </p:txBody>
      </p:sp>
      <p:graphicFrame>
        <p:nvGraphicFramePr>
          <p:cNvPr id="10254" name="Object 14"/>
          <p:cNvGraphicFramePr>
            <a:graphicFrameLocks noChangeAspect="1"/>
          </p:cNvGraphicFramePr>
          <p:nvPr/>
        </p:nvGraphicFramePr>
        <p:xfrm>
          <a:off x="7213661" y="1402511"/>
          <a:ext cx="346466" cy="364143"/>
        </p:xfrm>
        <a:graphic>
          <a:graphicData uri="http://schemas.openxmlformats.org/presentationml/2006/ole">
            <mc:AlternateContent xmlns:mc="http://schemas.openxmlformats.org/markup-compatibility/2006">
              <mc:Choice xmlns:v="urn:schemas-microsoft-com:vml" Requires="v">
                <p:oleObj spid="_x0000_s643165" name="Equation" r:id="rId26" imgW="164885" imgH="215619" progId="Equation.DSMT4">
                  <p:embed/>
                </p:oleObj>
              </mc:Choice>
              <mc:Fallback>
                <p:oleObj name="Equation" r:id="rId26" imgW="164885" imgH="215619" progId="Equation.DSMT4">
                  <p:embed/>
                  <p:pic>
                    <p:nvPicPr>
                      <p:cNvPr id="0" name="Picture 106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213661" y="1402511"/>
                        <a:ext cx="346466" cy="364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2.77778E-6 -4.07407E-6 L 0.07691 -0.00648 " pathEditMode="relative" rAng="0" ptsTypes="AA">
                                      <p:cBhvr>
                                        <p:cTn id="6" dur="2000" fill="hold"/>
                                        <p:tgtEl>
                                          <p:spTgt spid="46"/>
                                        </p:tgtEl>
                                        <p:attrNameLst>
                                          <p:attrName>ppt_x</p:attrName>
                                          <p:attrName>ppt_y</p:attrName>
                                        </p:attrNameLst>
                                      </p:cBhvr>
                                      <p:rCtr x="3800" y="-300"/>
                                    </p:animMotion>
                                  </p:childTnLst>
                                </p:cTn>
                              </p:par>
                            </p:childTnLst>
                          </p:cTn>
                        </p:par>
                        <p:par>
                          <p:cTn id="7" fill="hold">
                            <p:stCondLst>
                              <p:cond delay="2000"/>
                            </p:stCondLst>
                            <p:childTnLst>
                              <p:par>
                                <p:cTn id="8" presetID="8" presetClass="entr" presetSubtype="16" fill="hold" nodeType="after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diamond(in)">
                                      <p:cBhvr>
                                        <p:cTn id="10" dur="2000"/>
                                        <p:tgtEl>
                                          <p:spTgt spid="62"/>
                                        </p:tgtEl>
                                      </p:cBhvr>
                                    </p:animEffect>
                                  </p:childTnLst>
                                </p:cTn>
                              </p:par>
                            </p:childTnLst>
                          </p:cTn>
                        </p:par>
                        <p:par>
                          <p:cTn id="11" fill="hold">
                            <p:stCondLst>
                              <p:cond delay="4000"/>
                            </p:stCondLst>
                            <p:childTnLst>
                              <p:par>
                                <p:cTn id="12" presetID="8" presetClass="entr" presetSubtype="16" fill="hold" grpId="0" nodeType="afterEffect">
                                  <p:stCondLst>
                                    <p:cond delay="0"/>
                                  </p:stCondLst>
                                  <p:childTnLst>
                                    <p:set>
                                      <p:cBhvr>
                                        <p:cTn id="13" dur="1" fill="hold">
                                          <p:stCondLst>
                                            <p:cond delay="0"/>
                                          </p:stCondLst>
                                        </p:cTn>
                                        <p:tgtEl>
                                          <p:spTgt spid="10259"/>
                                        </p:tgtEl>
                                        <p:attrNameLst>
                                          <p:attrName>style.visibility</p:attrName>
                                        </p:attrNameLst>
                                      </p:cBhvr>
                                      <p:to>
                                        <p:strVal val="visible"/>
                                      </p:to>
                                    </p:set>
                                    <p:animEffect transition="in" filter="diamond(in)">
                                      <p:cBhvr>
                                        <p:cTn id="14" dur="2000"/>
                                        <p:tgtEl>
                                          <p:spTgt spid="10259"/>
                                        </p:tgtEl>
                                      </p:cBhvr>
                                    </p:animEffect>
                                  </p:childTnLst>
                                </p:cTn>
                              </p:par>
                            </p:childTnLst>
                          </p:cTn>
                        </p:par>
                        <p:par>
                          <p:cTn id="15" fill="hold">
                            <p:stCondLst>
                              <p:cond delay="6000"/>
                            </p:stCondLst>
                            <p:childTnLst>
                              <p:par>
                                <p:cTn id="16" presetID="3" presetClass="entr" presetSubtype="10" fill="hold" nodeType="after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blinds(horizontal)">
                                      <p:cBhvr>
                                        <p:cTn id="18" dur="500"/>
                                        <p:tgtEl>
                                          <p:spTgt spid="66"/>
                                        </p:tgtEl>
                                      </p:cBhvr>
                                    </p:animEffect>
                                  </p:childTnLst>
                                </p:cTn>
                              </p:par>
                            </p:childTnLst>
                          </p:cTn>
                        </p:par>
                        <p:par>
                          <p:cTn id="19" fill="hold">
                            <p:stCondLst>
                              <p:cond delay="6500"/>
                            </p:stCondLst>
                            <p:childTnLst>
                              <p:par>
                                <p:cTn id="20" presetID="20" presetClass="entr" presetSubtype="0" fill="hold" nodeType="after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wedge">
                                      <p:cBhvr>
                                        <p:cTn id="22" dur="500"/>
                                        <p:tgtEl>
                                          <p:spTgt spid="63"/>
                                        </p:tgtEl>
                                      </p:cBhvr>
                                    </p:animEffect>
                                  </p:childTnLst>
                                </p:cTn>
                              </p:par>
                            </p:childTnLst>
                          </p:cTn>
                        </p:par>
                        <p:par>
                          <p:cTn id="23" fill="hold">
                            <p:stCondLst>
                              <p:cond delay="7000"/>
                            </p:stCondLst>
                            <p:childTnLst>
                              <p:par>
                                <p:cTn id="24" presetID="1" presetClass="exit" presetSubtype="0" fill="hold" nodeType="afterEffect">
                                  <p:stCondLst>
                                    <p:cond delay="0"/>
                                  </p:stCondLst>
                                  <p:childTnLst>
                                    <p:set>
                                      <p:cBhvr>
                                        <p:cTn id="25" dur="1" fill="hold">
                                          <p:stCondLst>
                                            <p:cond delay="0"/>
                                          </p:stCondLst>
                                        </p:cTn>
                                        <p:tgtEl>
                                          <p:spTgt spid="54"/>
                                        </p:tgtEl>
                                        <p:attrNameLst>
                                          <p:attrName>style.visibility</p:attrName>
                                        </p:attrNameLst>
                                      </p:cBhvr>
                                      <p:to>
                                        <p:strVal val="hidden"/>
                                      </p:to>
                                    </p:set>
                                  </p:childTnLst>
                                </p:cTn>
                              </p:par>
                            </p:childTnLst>
                          </p:cTn>
                        </p:par>
                        <p:par>
                          <p:cTn id="26" fill="hold">
                            <p:stCondLst>
                              <p:cond delay="7000"/>
                            </p:stCondLst>
                            <p:childTnLst>
                              <p:par>
                                <p:cTn id="27" presetID="3" presetClass="entr" presetSubtype="10" fill="hold" nodeType="after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blinds(horizontal)">
                                      <p:cBhvr>
                                        <p:cTn id="29" dur="500"/>
                                        <p:tgtEl>
                                          <p:spTgt spid="56"/>
                                        </p:tgtEl>
                                      </p:cBhvr>
                                    </p:animEffect>
                                  </p:childTnLst>
                                </p:cTn>
                              </p:par>
                              <p:par>
                                <p:cTn id="30" presetID="4" presetClass="entr" presetSubtype="16" fill="hold" nodeType="with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box(in)">
                                      <p:cBhvr>
                                        <p:cTn id="32" dur="500"/>
                                        <p:tgtEl>
                                          <p:spTgt spid="6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81"/>
                                        </p:tgtEl>
                                        <p:attrNameLst>
                                          <p:attrName>style.visibility</p:attrName>
                                        </p:attrNameLst>
                                      </p:cBhvr>
                                      <p:to>
                                        <p:strVal val="visible"/>
                                      </p:to>
                                    </p:set>
                                    <p:anim calcmode="lin" valueType="num">
                                      <p:cBhvr additive="base">
                                        <p:cTn id="37" dur="500" fill="hold"/>
                                        <p:tgtEl>
                                          <p:spTgt spid="10281"/>
                                        </p:tgtEl>
                                        <p:attrNameLst>
                                          <p:attrName>ppt_x</p:attrName>
                                        </p:attrNameLst>
                                      </p:cBhvr>
                                      <p:tavLst>
                                        <p:tav tm="0">
                                          <p:val>
                                            <p:strVal val="0-#ppt_w/2"/>
                                          </p:val>
                                        </p:tav>
                                        <p:tav tm="100000">
                                          <p:val>
                                            <p:strVal val="#ppt_x"/>
                                          </p:val>
                                        </p:tav>
                                      </p:tavLst>
                                    </p:anim>
                                    <p:anim calcmode="lin" valueType="num">
                                      <p:cBhvr additive="base">
                                        <p:cTn id="38" dur="500" fill="hold"/>
                                        <p:tgtEl>
                                          <p:spTgt spid="10281"/>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4" presetClass="entr" presetSubtype="16" fill="hold" nodeType="afterEffect">
                                  <p:stCondLst>
                                    <p:cond delay="0"/>
                                  </p:stCondLst>
                                  <p:childTnLst>
                                    <p:set>
                                      <p:cBhvr>
                                        <p:cTn id="41" dur="1" fill="hold">
                                          <p:stCondLst>
                                            <p:cond delay="0"/>
                                          </p:stCondLst>
                                        </p:cTn>
                                        <p:tgtEl>
                                          <p:spTgt spid="10284"/>
                                        </p:tgtEl>
                                        <p:attrNameLst>
                                          <p:attrName>style.visibility</p:attrName>
                                        </p:attrNameLst>
                                      </p:cBhvr>
                                      <p:to>
                                        <p:strVal val="visible"/>
                                      </p:to>
                                    </p:set>
                                    <p:animEffect transition="in" filter="box(in)">
                                      <p:cBhvr>
                                        <p:cTn id="42" dur="500"/>
                                        <p:tgtEl>
                                          <p:spTgt spid="10284"/>
                                        </p:tgtEl>
                                      </p:cBhvr>
                                    </p:animEffect>
                                  </p:childTnLst>
                                </p:cTn>
                              </p:par>
                            </p:childTnLst>
                          </p:cTn>
                        </p:par>
                      </p:childTnLst>
                    </p:cTn>
                  </p:par>
                  <p:par>
                    <p:cTn id="43" fill="hold">
                      <p:stCondLst>
                        <p:cond delay="indefinite"/>
                      </p:stCondLst>
                      <p:childTnLst>
                        <p:par>
                          <p:cTn id="44" fill="hold">
                            <p:stCondLst>
                              <p:cond delay="0"/>
                            </p:stCondLst>
                            <p:childTnLst>
                              <p:par>
                                <p:cTn id="45" presetID="29" presetClass="entr" presetSubtype="0" fill="hold" grpId="0" nodeType="clickEffect">
                                  <p:stCondLst>
                                    <p:cond delay="0"/>
                                  </p:stCondLst>
                                  <p:childTnLst>
                                    <p:set>
                                      <p:cBhvr>
                                        <p:cTn id="46" dur="1" fill="hold">
                                          <p:stCondLst>
                                            <p:cond delay="0"/>
                                          </p:stCondLst>
                                        </p:cTn>
                                        <p:tgtEl>
                                          <p:spTgt spid="10285"/>
                                        </p:tgtEl>
                                        <p:attrNameLst>
                                          <p:attrName>style.visibility</p:attrName>
                                        </p:attrNameLst>
                                      </p:cBhvr>
                                      <p:to>
                                        <p:strVal val="visible"/>
                                      </p:to>
                                    </p:set>
                                    <p:anim calcmode="lin" valueType="num">
                                      <p:cBhvr>
                                        <p:cTn id="47" dur="1000" fill="hold"/>
                                        <p:tgtEl>
                                          <p:spTgt spid="10285"/>
                                        </p:tgtEl>
                                        <p:attrNameLst>
                                          <p:attrName>ppt_x</p:attrName>
                                        </p:attrNameLst>
                                      </p:cBhvr>
                                      <p:tavLst>
                                        <p:tav tm="0">
                                          <p:val>
                                            <p:strVal val="#ppt_x-.2"/>
                                          </p:val>
                                        </p:tav>
                                        <p:tav tm="100000">
                                          <p:val>
                                            <p:strVal val="#ppt_x"/>
                                          </p:val>
                                        </p:tav>
                                      </p:tavLst>
                                    </p:anim>
                                    <p:anim calcmode="lin" valueType="num">
                                      <p:cBhvr>
                                        <p:cTn id="48" dur="1000" fill="hold"/>
                                        <p:tgtEl>
                                          <p:spTgt spid="10285"/>
                                        </p:tgtEl>
                                        <p:attrNameLst>
                                          <p:attrName>ppt_y</p:attrName>
                                        </p:attrNameLst>
                                      </p:cBhvr>
                                      <p:tavLst>
                                        <p:tav tm="0">
                                          <p:val>
                                            <p:strVal val="#ppt_y"/>
                                          </p:val>
                                        </p:tav>
                                        <p:tav tm="100000">
                                          <p:val>
                                            <p:strVal val="#ppt_y"/>
                                          </p:val>
                                        </p:tav>
                                      </p:tavLst>
                                    </p:anim>
                                    <p:animEffect transition="in" filter="wipe(right)" prLst="gradientSize: 0.1">
                                      <p:cBhvr>
                                        <p:cTn id="49" dur="1000"/>
                                        <p:tgtEl>
                                          <p:spTgt spid="10285"/>
                                        </p:tgtEl>
                                      </p:cBhvr>
                                    </p:animEffect>
                                  </p:childTnLst>
                                </p:cTn>
                              </p:par>
                            </p:childTnLst>
                          </p:cTn>
                        </p:par>
                        <p:par>
                          <p:cTn id="50" fill="hold">
                            <p:stCondLst>
                              <p:cond delay="1000"/>
                            </p:stCondLst>
                            <p:childTnLst>
                              <p:par>
                                <p:cTn id="51" presetID="20" presetClass="entr" presetSubtype="0" fill="hold" nodeType="after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wedge">
                                      <p:cBhvr>
                                        <p:cTn id="53" dur="20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29" presetClass="entr" presetSubtype="0" fill="hold" grpId="0" nodeType="clickEffect">
                                  <p:stCondLst>
                                    <p:cond delay="0"/>
                                  </p:stCondLst>
                                  <p:childTnLst>
                                    <p:set>
                                      <p:cBhvr>
                                        <p:cTn id="57" dur="1" fill="hold">
                                          <p:stCondLst>
                                            <p:cond delay="0"/>
                                          </p:stCondLst>
                                        </p:cTn>
                                        <p:tgtEl>
                                          <p:spTgt spid="10287"/>
                                        </p:tgtEl>
                                        <p:attrNameLst>
                                          <p:attrName>style.visibility</p:attrName>
                                        </p:attrNameLst>
                                      </p:cBhvr>
                                      <p:to>
                                        <p:strVal val="visible"/>
                                      </p:to>
                                    </p:set>
                                    <p:anim calcmode="lin" valueType="num">
                                      <p:cBhvr>
                                        <p:cTn id="58" dur="1000" fill="hold"/>
                                        <p:tgtEl>
                                          <p:spTgt spid="10287"/>
                                        </p:tgtEl>
                                        <p:attrNameLst>
                                          <p:attrName>ppt_x</p:attrName>
                                        </p:attrNameLst>
                                      </p:cBhvr>
                                      <p:tavLst>
                                        <p:tav tm="0">
                                          <p:val>
                                            <p:strVal val="#ppt_x-.2"/>
                                          </p:val>
                                        </p:tav>
                                        <p:tav tm="100000">
                                          <p:val>
                                            <p:strVal val="#ppt_x"/>
                                          </p:val>
                                        </p:tav>
                                      </p:tavLst>
                                    </p:anim>
                                    <p:anim calcmode="lin" valueType="num">
                                      <p:cBhvr>
                                        <p:cTn id="59" dur="1000" fill="hold"/>
                                        <p:tgtEl>
                                          <p:spTgt spid="10287"/>
                                        </p:tgtEl>
                                        <p:attrNameLst>
                                          <p:attrName>ppt_y</p:attrName>
                                        </p:attrNameLst>
                                      </p:cBhvr>
                                      <p:tavLst>
                                        <p:tav tm="0">
                                          <p:val>
                                            <p:strVal val="#ppt_y"/>
                                          </p:val>
                                        </p:tav>
                                        <p:tav tm="100000">
                                          <p:val>
                                            <p:strVal val="#ppt_y"/>
                                          </p:val>
                                        </p:tav>
                                      </p:tavLst>
                                    </p:anim>
                                    <p:animEffect transition="in" filter="wipe(right)" prLst="gradientSize: 0.1">
                                      <p:cBhvr>
                                        <p:cTn id="60" dur="1000"/>
                                        <p:tgtEl>
                                          <p:spTgt spid="10287"/>
                                        </p:tgtEl>
                                      </p:cBhvr>
                                    </p:animEffect>
                                  </p:childTnLst>
                                </p:cTn>
                              </p:par>
                            </p:childTnLst>
                          </p:cTn>
                        </p:par>
                        <p:par>
                          <p:cTn id="61" fill="hold">
                            <p:stCondLst>
                              <p:cond delay="1000"/>
                            </p:stCondLst>
                            <p:childTnLst>
                              <p:par>
                                <p:cTn id="62" presetID="23" presetClass="entr" presetSubtype="16" fill="hold" nodeType="afterEffect">
                                  <p:stCondLst>
                                    <p:cond delay="0"/>
                                  </p:stCondLst>
                                  <p:childTnLst>
                                    <p:set>
                                      <p:cBhvr>
                                        <p:cTn id="63" dur="1" fill="hold">
                                          <p:stCondLst>
                                            <p:cond delay="0"/>
                                          </p:stCondLst>
                                        </p:cTn>
                                        <p:tgtEl>
                                          <p:spTgt spid="2"/>
                                        </p:tgtEl>
                                        <p:attrNameLst>
                                          <p:attrName>style.visibility</p:attrName>
                                        </p:attrNameLst>
                                      </p:cBhvr>
                                      <p:to>
                                        <p:strVal val="visible"/>
                                      </p:to>
                                    </p:set>
                                    <p:anim calcmode="lin" valueType="num">
                                      <p:cBhvr>
                                        <p:cTn id="64" dur="500" fill="hold"/>
                                        <p:tgtEl>
                                          <p:spTgt spid="2"/>
                                        </p:tgtEl>
                                        <p:attrNameLst>
                                          <p:attrName>ppt_w</p:attrName>
                                        </p:attrNameLst>
                                      </p:cBhvr>
                                      <p:tavLst>
                                        <p:tav tm="0">
                                          <p:val>
                                            <p:fltVal val="0"/>
                                          </p:val>
                                        </p:tav>
                                        <p:tav tm="100000">
                                          <p:val>
                                            <p:strVal val="#ppt_w"/>
                                          </p:val>
                                        </p:tav>
                                      </p:tavLst>
                                    </p:anim>
                                    <p:anim calcmode="lin" valueType="num">
                                      <p:cBhvr>
                                        <p:cTn id="65"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1" grpId="0"/>
      <p:bldP spid="10285" grpId="0"/>
      <p:bldP spid="10287" grpId="0"/>
      <p:bldP spid="10259" grpId="0" animBg="1"/>
      <p:bldP spid="4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Oval 3"/>
          <p:cNvSpPr>
            <a:spLocks noChangeArrowheads="1"/>
          </p:cNvSpPr>
          <p:nvPr/>
        </p:nvSpPr>
        <p:spPr bwMode="auto">
          <a:xfrm>
            <a:off x="1154113" y="2224103"/>
            <a:ext cx="2295525" cy="2249488"/>
          </a:xfrm>
          <a:prstGeom prst="ellipse">
            <a:avLst/>
          </a:prstGeom>
          <a:solidFill>
            <a:srgbClr val="00FF00"/>
          </a:solidFill>
          <a:ln w="38100">
            <a:solidFill>
              <a:schemeClr val="tx1"/>
            </a:solidFill>
            <a:round/>
            <a:headEnd/>
            <a:tailEnd/>
          </a:ln>
          <a:effectLst/>
        </p:spPr>
        <p:txBody>
          <a:bodyPr wrap="none" anchor="ctr"/>
          <a:lstStyle/>
          <a:p>
            <a:endParaRPr lang="fr-FR"/>
          </a:p>
        </p:txBody>
      </p:sp>
      <p:grpSp>
        <p:nvGrpSpPr>
          <p:cNvPr id="2" name="Group 139"/>
          <p:cNvGrpSpPr>
            <a:grpSpLocks/>
          </p:cNvGrpSpPr>
          <p:nvPr/>
        </p:nvGrpSpPr>
        <p:grpSpPr bwMode="auto">
          <a:xfrm rot="4994394">
            <a:off x="1151731" y="2221722"/>
            <a:ext cx="2341563" cy="2251075"/>
            <a:chOff x="738" y="1677"/>
            <a:chExt cx="1475" cy="1418"/>
          </a:xfrm>
        </p:grpSpPr>
        <p:grpSp>
          <p:nvGrpSpPr>
            <p:cNvPr id="3" name="Group 140"/>
            <p:cNvGrpSpPr>
              <a:grpSpLocks/>
            </p:cNvGrpSpPr>
            <p:nvPr/>
          </p:nvGrpSpPr>
          <p:grpSpPr bwMode="auto">
            <a:xfrm>
              <a:off x="738" y="1677"/>
              <a:ext cx="1475" cy="1418"/>
              <a:chOff x="726" y="1675"/>
              <a:chExt cx="1475" cy="1418"/>
            </a:xfrm>
          </p:grpSpPr>
          <p:sp>
            <p:nvSpPr>
              <p:cNvPr id="32909" name="Oval 141"/>
              <p:cNvSpPr>
                <a:spLocks noChangeArrowheads="1"/>
              </p:cNvSpPr>
              <p:nvPr/>
            </p:nvSpPr>
            <p:spPr bwMode="auto">
              <a:xfrm>
                <a:off x="726" y="2361"/>
                <a:ext cx="94"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32910" name="Oval 142"/>
              <p:cNvSpPr>
                <a:spLocks noChangeArrowheads="1"/>
              </p:cNvSpPr>
              <p:nvPr/>
            </p:nvSpPr>
            <p:spPr bwMode="auto">
              <a:xfrm>
                <a:off x="773" y="2133"/>
                <a:ext cx="94"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32911" name="Oval 143"/>
              <p:cNvSpPr>
                <a:spLocks noChangeArrowheads="1"/>
              </p:cNvSpPr>
              <p:nvPr/>
            </p:nvSpPr>
            <p:spPr bwMode="auto">
              <a:xfrm>
                <a:off x="869" y="1949"/>
                <a:ext cx="94"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32912" name="Oval 144"/>
              <p:cNvSpPr>
                <a:spLocks noChangeArrowheads="1"/>
              </p:cNvSpPr>
              <p:nvPr/>
            </p:nvSpPr>
            <p:spPr bwMode="auto">
              <a:xfrm>
                <a:off x="1012" y="1812"/>
                <a:ext cx="94"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32913" name="Oval 145"/>
              <p:cNvSpPr>
                <a:spLocks noChangeArrowheads="1"/>
              </p:cNvSpPr>
              <p:nvPr/>
            </p:nvSpPr>
            <p:spPr bwMode="auto">
              <a:xfrm>
                <a:off x="1201" y="1722"/>
                <a:ext cx="95"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32914" name="Oval 146"/>
              <p:cNvSpPr>
                <a:spLocks noChangeArrowheads="1"/>
              </p:cNvSpPr>
              <p:nvPr/>
            </p:nvSpPr>
            <p:spPr bwMode="auto">
              <a:xfrm>
                <a:off x="1440" y="1675"/>
                <a:ext cx="94"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32915" name="Oval 147"/>
              <p:cNvSpPr>
                <a:spLocks noChangeArrowheads="1"/>
              </p:cNvSpPr>
              <p:nvPr/>
            </p:nvSpPr>
            <p:spPr bwMode="auto">
              <a:xfrm>
                <a:off x="1630" y="1722"/>
                <a:ext cx="94"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32916" name="Oval 148"/>
              <p:cNvSpPr>
                <a:spLocks noChangeArrowheads="1"/>
              </p:cNvSpPr>
              <p:nvPr/>
            </p:nvSpPr>
            <p:spPr bwMode="auto">
              <a:xfrm>
                <a:off x="1821" y="1812"/>
                <a:ext cx="94"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32917" name="Oval 149"/>
              <p:cNvSpPr>
                <a:spLocks noChangeArrowheads="1"/>
              </p:cNvSpPr>
              <p:nvPr/>
            </p:nvSpPr>
            <p:spPr bwMode="auto">
              <a:xfrm>
                <a:off x="1964" y="1949"/>
                <a:ext cx="94"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32918" name="Oval 150"/>
              <p:cNvSpPr>
                <a:spLocks noChangeArrowheads="1"/>
              </p:cNvSpPr>
              <p:nvPr/>
            </p:nvSpPr>
            <p:spPr bwMode="auto">
              <a:xfrm>
                <a:off x="2058" y="2133"/>
                <a:ext cx="94"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32919" name="Oval 151"/>
              <p:cNvSpPr>
                <a:spLocks noChangeArrowheads="1"/>
              </p:cNvSpPr>
              <p:nvPr/>
            </p:nvSpPr>
            <p:spPr bwMode="auto">
              <a:xfrm>
                <a:off x="2107" y="2315"/>
                <a:ext cx="94"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32920" name="Oval 152"/>
              <p:cNvSpPr>
                <a:spLocks noChangeArrowheads="1"/>
              </p:cNvSpPr>
              <p:nvPr/>
            </p:nvSpPr>
            <p:spPr bwMode="auto">
              <a:xfrm>
                <a:off x="2058" y="2545"/>
                <a:ext cx="94" cy="91"/>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32921" name="Oval 153"/>
              <p:cNvSpPr>
                <a:spLocks noChangeArrowheads="1"/>
              </p:cNvSpPr>
              <p:nvPr/>
            </p:nvSpPr>
            <p:spPr bwMode="auto">
              <a:xfrm>
                <a:off x="773" y="2545"/>
                <a:ext cx="94" cy="91"/>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32922" name="Oval 154"/>
              <p:cNvSpPr>
                <a:spLocks noChangeArrowheads="1"/>
              </p:cNvSpPr>
              <p:nvPr/>
            </p:nvSpPr>
            <p:spPr bwMode="auto">
              <a:xfrm>
                <a:off x="869" y="2727"/>
                <a:ext cx="94"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32923" name="Oval 155"/>
              <p:cNvSpPr>
                <a:spLocks noChangeArrowheads="1"/>
              </p:cNvSpPr>
              <p:nvPr/>
            </p:nvSpPr>
            <p:spPr bwMode="auto">
              <a:xfrm>
                <a:off x="1012" y="2864"/>
                <a:ext cx="94"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32924" name="Oval 156"/>
              <p:cNvSpPr>
                <a:spLocks noChangeArrowheads="1"/>
              </p:cNvSpPr>
              <p:nvPr/>
            </p:nvSpPr>
            <p:spPr bwMode="auto">
              <a:xfrm>
                <a:off x="1201" y="2956"/>
                <a:ext cx="95"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32925" name="Oval 157"/>
              <p:cNvSpPr>
                <a:spLocks noChangeArrowheads="1"/>
              </p:cNvSpPr>
              <p:nvPr/>
            </p:nvSpPr>
            <p:spPr bwMode="auto">
              <a:xfrm>
                <a:off x="1393" y="3001"/>
                <a:ext cx="94"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32926" name="Oval 158"/>
              <p:cNvSpPr>
                <a:spLocks noChangeArrowheads="1"/>
              </p:cNvSpPr>
              <p:nvPr/>
            </p:nvSpPr>
            <p:spPr bwMode="auto">
              <a:xfrm>
                <a:off x="1964" y="2727"/>
                <a:ext cx="94"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32927" name="Oval 159"/>
              <p:cNvSpPr>
                <a:spLocks noChangeArrowheads="1"/>
              </p:cNvSpPr>
              <p:nvPr/>
            </p:nvSpPr>
            <p:spPr bwMode="auto">
              <a:xfrm>
                <a:off x="1630" y="2956"/>
                <a:ext cx="94"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32928" name="Oval 160"/>
              <p:cNvSpPr>
                <a:spLocks noChangeArrowheads="1"/>
              </p:cNvSpPr>
              <p:nvPr/>
            </p:nvSpPr>
            <p:spPr bwMode="auto">
              <a:xfrm>
                <a:off x="1821" y="2864"/>
                <a:ext cx="94"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32929" name="Oval 161"/>
              <p:cNvSpPr>
                <a:spLocks noChangeArrowheads="1"/>
              </p:cNvSpPr>
              <p:nvPr/>
            </p:nvSpPr>
            <p:spPr bwMode="auto">
              <a:xfrm>
                <a:off x="805" y="2165"/>
                <a:ext cx="28" cy="28"/>
              </a:xfrm>
              <a:prstGeom prst="ellipse">
                <a:avLst/>
              </a:prstGeom>
              <a:solidFill>
                <a:schemeClr val="bg2"/>
              </a:solidFill>
              <a:ln w="9525">
                <a:solidFill>
                  <a:schemeClr val="bg2"/>
                </a:solidFill>
                <a:round/>
                <a:headEnd/>
                <a:tailEnd/>
              </a:ln>
              <a:effectLst/>
            </p:spPr>
            <p:txBody>
              <a:bodyPr wrap="none" anchor="ctr"/>
              <a:lstStyle/>
              <a:p>
                <a:endParaRPr lang="fr-FR"/>
              </a:p>
            </p:txBody>
          </p:sp>
          <p:sp>
            <p:nvSpPr>
              <p:cNvPr id="32930" name="Oval 162"/>
              <p:cNvSpPr>
                <a:spLocks noChangeArrowheads="1"/>
              </p:cNvSpPr>
              <p:nvPr/>
            </p:nvSpPr>
            <p:spPr bwMode="auto">
              <a:xfrm>
                <a:off x="902" y="1982"/>
                <a:ext cx="28" cy="28"/>
              </a:xfrm>
              <a:prstGeom prst="ellipse">
                <a:avLst/>
              </a:prstGeom>
              <a:solidFill>
                <a:schemeClr val="bg2"/>
              </a:solidFill>
              <a:ln w="9525">
                <a:solidFill>
                  <a:schemeClr val="bg2"/>
                </a:solidFill>
                <a:round/>
                <a:headEnd/>
                <a:tailEnd/>
              </a:ln>
              <a:effectLst/>
            </p:spPr>
            <p:txBody>
              <a:bodyPr wrap="none" anchor="ctr"/>
              <a:lstStyle/>
              <a:p>
                <a:endParaRPr lang="fr-FR"/>
              </a:p>
            </p:txBody>
          </p:sp>
          <p:sp>
            <p:nvSpPr>
              <p:cNvPr id="32931" name="Oval 163"/>
              <p:cNvSpPr>
                <a:spLocks noChangeArrowheads="1"/>
              </p:cNvSpPr>
              <p:nvPr/>
            </p:nvSpPr>
            <p:spPr bwMode="auto">
              <a:xfrm>
                <a:off x="759" y="2395"/>
                <a:ext cx="28" cy="28"/>
              </a:xfrm>
              <a:prstGeom prst="ellipse">
                <a:avLst/>
              </a:prstGeom>
              <a:solidFill>
                <a:schemeClr val="bg2"/>
              </a:solidFill>
              <a:ln w="9525">
                <a:solidFill>
                  <a:schemeClr val="bg2"/>
                </a:solidFill>
                <a:round/>
                <a:headEnd/>
                <a:tailEnd/>
              </a:ln>
              <a:effectLst/>
            </p:spPr>
            <p:txBody>
              <a:bodyPr wrap="none" anchor="ctr"/>
              <a:lstStyle/>
              <a:p>
                <a:endParaRPr lang="fr-FR"/>
              </a:p>
            </p:txBody>
          </p:sp>
          <p:sp>
            <p:nvSpPr>
              <p:cNvPr id="32932" name="Oval 164"/>
              <p:cNvSpPr>
                <a:spLocks noChangeArrowheads="1"/>
              </p:cNvSpPr>
              <p:nvPr/>
            </p:nvSpPr>
            <p:spPr bwMode="auto">
              <a:xfrm>
                <a:off x="806" y="2578"/>
                <a:ext cx="28" cy="28"/>
              </a:xfrm>
              <a:prstGeom prst="ellipse">
                <a:avLst/>
              </a:prstGeom>
              <a:solidFill>
                <a:schemeClr val="bg2"/>
              </a:solidFill>
              <a:ln w="9525">
                <a:solidFill>
                  <a:schemeClr val="bg2"/>
                </a:solidFill>
                <a:round/>
                <a:headEnd/>
                <a:tailEnd/>
              </a:ln>
              <a:effectLst/>
            </p:spPr>
            <p:txBody>
              <a:bodyPr wrap="none" anchor="ctr"/>
              <a:lstStyle/>
              <a:p>
                <a:endParaRPr lang="fr-FR"/>
              </a:p>
            </p:txBody>
          </p:sp>
          <p:sp>
            <p:nvSpPr>
              <p:cNvPr id="32933" name="Oval 165"/>
              <p:cNvSpPr>
                <a:spLocks noChangeArrowheads="1"/>
              </p:cNvSpPr>
              <p:nvPr/>
            </p:nvSpPr>
            <p:spPr bwMode="auto">
              <a:xfrm>
                <a:off x="902" y="2760"/>
                <a:ext cx="28" cy="28"/>
              </a:xfrm>
              <a:prstGeom prst="ellipse">
                <a:avLst/>
              </a:prstGeom>
              <a:solidFill>
                <a:schemeClr val="bg2"/>
              </a:solidFill>
              <a:ln w="9525">
                <a:solidFill>
                  <a:schemeClr val="bg2"/>
                </a:solidFill>
                <a:round/>
                <a:headEnd/>
                <a:tailEnd/>
              </a:ln>
              <a:effectLst/>
            </p:spPr>
            <p:txBody>
              <a:bodyPr wrap="none" anchor="ctr"/>
              <a:lstStyle/>
              <a:p>
                <a:endParaRPr lang="fr-FR"/>
              </a:p>
            </p:txBody>
          </p:sp>
          <p:sp>
            <p:nvSpPr>
              <p:cNvPr id="32934" name="Oval 166"/>
              <p:cNvSpPr>
                <a:spLocks noChangeArrowheads="1"/>
              </p:cNvSpPr>
              <p:nvPr/>
            </p:nvSpPr>
            <p:spPr bwMode="auto">
              <a:xfrm>
                <a:off x="2091" y="2577"/>
                <a:ext cx="28" cy="28"/>
              </a:xfrm>
              <a:prstGeom prst="ellipse">
                <a:avLst/>
              </a:prstGeom>
              <a:solidFill>
                <a:schemeClr val="bg2"/>
              </a:solidFill>
              <a:ln w="9525">
                <a:solidFill>
                  <a:schemeClr val="bg2"/>
                </a:solidFill>
                <a:round/>
                <a:headEnd/>
                <a:tailEnd/>
              </a:ln>
              <a:effectLst/>
            </p:spPr>
            <p:txBody>
              <a:bodyPr wrap="none" anchor="ctr"/>
              <a:lstStyle/>
              <a:p>
                <a:endParaRPr lang="fr-FR"/>
              </a:p>
            </p:txBody>
          </p:sp>
          <p:sp>
            <p:nvSpPr>
              <p:cNvPr id="32935" name="Oval 167"/>
              <p:cNvSpPr>
                <a:spLocks noChangeArrowheads="1"/>
              </p:cNvSpPr>
              <p:nvPr/>
            </p:nvSpPr>
            <p:spPr bwMode="auto">
              <a:xfrm>
                <a:off x="2141" y="2347"/>
                <a:ext cx="28" cy="28"/>
              </a:xfrm>
              <a:prstGeom prst="ellipse">
                <a:avLst/>
              </a:prstGeom>
              <a:solidFill>
                <a:schemeClr val="bg2"/>
              </a:solidFill>
              <a:ln w="9525">
                <a:solidFill>
                  <a:schemeClr val="bg2"/>
                </a:solidFill>
                <a:round/>
                <a:headEnd/>
                <a:tailEnd/>
              </a:ln>
              <a:effectLst/>
            </p:spPr>
            <p:txBody>
              <a:bodyPr wrap="none" anchor="ctr"/>
              <a:lstStyle/>
              <a:p>
                <a:endParaRPr lang="fr-FR"/>
              </a:p>
            </p:txBody>
          </p:sp>
          <p:sp>
            <p:nvSpPr>
              <p:cNvPr id="32936" name="Oval 168"/>
              <p:cNvSpPr>
                <a:spLocks noChangeArrowheads="1"/>
              </p:cNvSpPr>
              <p:nvPr/>
            </p:nvSpPr>
            <p:spPr bwMode="auto">
              <a:xfrm>
                <a:off x="2091" y="2167"/>
                <a:ext cx="28" cy="28"/>
              </a:xfrm>
              <a:prstGeom prst="ellipse">
                <a:avLst/>
              </a:prstGeom>
              <a:solidFill>
                <a:schemeClr val="bg2"/>
              </a:solidFill>
              <a:ln w="9525">
                <a:solidFill>
                  <a:schemeClr val="bg2"/>
                </a:solidFill>
                <a:round/>
                <a:headEnd/>
                <a:tailEnd/>
              </a:ln>
              <a:effectLst/>
            </p:spPr>
            <p:txBody>
              <a:bodyPr wrap="none" anchor="ctr"/>
              <a:lstStyle/>
              <a:p>
                <a:endParaRPr lang="fr-FR"/>
              </a:p>
            </p:txBody>
          </p:sp>
          <p:sp>
            <p:nvSpPr>
              <p:cNvPr id="32937" name="Oval 169"/>
              <p:cNvSpPr>
                <a:spLocks noChangeArrowheads="1"/>
              </p:cNvSpPr>
              <p:nvPr/>
            </p:nvSpPr>
            <p:spPr bwMode="auto">
              <a:xfrm>
                <a:off x="1996" y="1980"/>
                <a:ext cx="28" cy="28"/>
              </a:xfrm>
              <a:prstGeom prst="ellipse">
                <a:avLst/>
              </a:prstGeom>
              <a:solidFill>
                <a:schemeClr val="bg2"/>
              </a:solidFill>
              <a:ln w="9525">
                <a:solidFill>
                  <a:schemeClr val="bg2"/>
                </a:solidFill>
                <a:round/>
                <a:headEnd/>
                <a:tailEnd/>
              </a:ln>
              <a:effectLst/>
            </p:spPr>
            <p:txBody>
              <a:bodyPr wrap="none" anchor="ctr"/>
              <a:lstStyle/>
              <a:p>
                <a:endParaRPr lang="fr-FR"/>
              </a:p>
            </p:txBody>
          </p:sp>
          <p:grpSp>
            <p:nvGrpSpPr>
              <p:cNvPr id="4" name="Group 170"/>
              <p:cNvGrpSpPr>
                <a:grpSpLocks/>
              </p:cNvGrpSpPr>
              <p:nvPr/>
            </p:nvGrpSpPr>
            <p:grpSpPr bwMode="auto">
              <a:xfrm>
                <a:off x="1016" y="1816"/>
                <a:ext cx="86" cy="86"/>
                <a:chOff x="1016" y="1816"/>
                <a:chExt cx="86" cy="86"/>
              </a:xfrm>
            </p:grpSpPr>
            <p:sp>
              <p:nvSpPr>
                <p:cNvPr id="32939" name="Line 171"/>
                <p:cNvSpPr>
                  <a:spLocks noChangeShapeType="1"/>
                </p:cNvSpPr>
                <p:nvPr/>
              </p:nvSpPr>
              <p:spPr bwMode="auto">
                <a:xfrm>
                  <a:off x="1016" y="1846"/>
                  <a:ext cx="86" cy="28"/>
                </a:xfrm>
                <a:prstGeom prst="line">
                  <a:avLst/>
                </a:prstGeom>
                <a:noFill/>
                <a:ln w="19050">
                  <a:solidFill>
                    <a:schemeClr val="bg2"/>
                  </a:solidFill>
                  <a:round/>
                  <a:headEnd/>
                  <a:tailEnd/>
                </a:ln>
                <a:effectLst/>
              </p:spPr>
              <p:txBody>
                <a:bodyPr/>
                <a:lstStyle/>
                <a:p>
                  <a:endParaRPr lang="fr-FR"/>
                </a:p>
              </p:txBody>
            </p:sp>
            <p:sp>
              <p:nvSpPr>
                <p:cNvPr id="32940" name="Line 172"/>
                <p:cNvSpPr>
                  <a:spLocks noChangeShapeType="1"/>
                </p:cNvSpPr>
                <p:nvPr/>
              </p:nvSpPr>
              <p:spPr bwMode="auto">
                <a:xfrm flipH="1">
                  <a:off x="1044" y="1816"/>
                  <a:ext cx="30" cy="86"/>
                </a:xfrm>
                <a:prstGeom prst="line">
                  <a:avLst/>
                </a:prstGeom>
                <a:noFill/>
                <a:ln w="19050">
                  <a:solidFill>
                    <a:schemeClr val="bg2"/>
                  </a:solidFill>
                  <a:round/>
                  <a:headEnd/>
                  <a:tailEnd/>
                </a:ln>
                <a:effectLst/>
              </p:spPr>
              <p:txBody>
                <a:bodyPr/>
                <a:lstStyle/>
                <a:p>
                  <a:endParaRPr lang="fr-FR"/>
                </a:p>
              </p:txBody>
            </p:sp>
          </p:grpSp>
          <p:grpSp>
            <p:nvGrpSpPr>
              <p:cNvPr id="5" name="Group 173"/>
              <p:cNvGrpSpPr>
                <a:grpSpLocks/>
              </p:cNvGrpSpPr>
              <p:nvPr/>
            </p:nvGrpSpPr>
            <p:grpSpPr bwMode="auto">
              <a:xfrm>
                <a:off x="1205" y="1728"/>
                <a:ext cx="86" cy="86"/>
                <a:chOff x="1016" y="1816"/>
                <a:chExt cx="86" cy="86"/>
              </a:xfrm>
            </p:grpSpPr>
            <p:sp>
              <p:nvSpPr>
                <p:cNvPr id="32942" name="Line 174"/>
                <p:cNvSpPr>
                  <a:spLocks noChangeShapeType="1"/>
                </p:cNvSpPr>
                <p:nvPr/>
              </p:nvSpPr>
              <p:spPr bwMode="auto">
                <a:xfrm>
                  <a:off x="1016" y="1846"/>
                  <a:ext cx="86" cy="28"/>
                </a:xfrm>
                <a:prstGeom prst="line">
                  <a:avLst/>
                </a:prstGeom>
                <a:noFill/>
                <a:ln w="19050">
                  <a:solidFill>
                    <a:schemeClr val="bg2"/>
                  </a:solidFill>
                  <a:round/>
                  <a:headEnd/>
                  <a:tailEnd/>
                </a:ln>
                <a:effectLst/>
              </p:spPr>
              <p:txBody>
                <a:bodyPr/>
                <a:lstStyle/>
                <a:p>
                  <a:endParaRPr lang="fr-FR"/>
                </a:p>
              </p:txBody>
            </p:sp>
            <p:sp>
              <p:nvSpPr>
                <p:cNvPr id="32943" name="Line 175"/>
                <p:cNvSpPr>
                  <a:spLocks noChangeShapeType="1"/>
                </p:cNvSpPr>
                <p:nvPr/>
              </p:nvSpPr>
              <p:spPr bwMode="auto">
                <a:xfrm flipH="1">
                  <a:off x="1044" y="1816"/>
                  <a:ext cx="30" cy="86"/>
                </a:xfrm>
                <a:prstGeom prst="line">
                  <a:avLst/>
                </a:prstGeom>
                <a:noFill/>
                <a:ln w="19050">
                  <a:solidFill>
                    <a:schemeClr val="bg2"/>
                  </a:solidFill>
                  <a:round/>
                  <a:headEnd/>
                  <a:tailEnd/>
                </a:ln>
                <a:effectLst/>
              </p:spPr>
              <p:txBody>
                <a:bodyPr/>
                <a:lstStyle/>
                <a:p>
                  <a:endParaRPr lang="fr-FR"/>
                </a:p>
              </p:txBody>
            </p:sp>
          </p:grpSp>
          <p:grpSp>
            <p:nvGrpSpPr>
              <p:cNvPr id="6" name="Group 176"/>
              <p:cNvGrpSpPr>
                <a:grpSpLocks/>
              </p:cNvGrpSpPr>
              <p:nvPr/>
            </p:nvGrpSpPr>
            <p:grpSpPr bwMode="auto">
              <a:xfrm>
                <a:off x="1444" y="1681"/>
                <a:ext cx="86" cy="86"/>
                <a:chOff x="1016" y="1816"/>
                <a:chExt cx="86" cy="86"/>
              </a:xfrm>
            </p:grpSpPr>
            <p:sp>
              <p:nvSpPr>
                <p:cNvPr id="32945" name="Line 177"/>
                <p:cNvSpPr>
                  <a:spLocks noChangeShapeType="1"/>
                </p:cNvSpPr>
                <p:nvPr/>
              </p:nvSpPr>
              <p:spPr bwMode="auto">
                <a:xfrm>
                  <a:off x="1016" y="1846"/>
                  <a:ext cx="86" cy="28"/>
                </a:xfrm>
                <a:prstGeom prst="line">
                  <a:avLst/>
                </a:prstGeom>
                <a:noFill/>
                <a:ln w="19050">
                  <a:solidFill>
                    <a:schemeClr val="bg2"/>
                  </a:solidFill>
                  <a:round/>
                  <a:headEnd/>
                  <a:tailEnd/>
                </a:ln>
                <a:effectLst/>
              </p:spPr>
              <p:txBody>
                <a:bodyPr/>
                <a:lstStyle/>
                <a:p>
                  <a:endParaRPr lang="fr-FR"/>
                </a:p>
              </p:txBody>
            </p:sp>
            <p:sp>
              <p:nvSpPr>
                <p:cNvPr id="32946" name="Line 178"/>
                <p:cNvSpPr>
                  <a:spLocks noChangeShapeType="1"/>
                </p:cNvSpPr>
                <p:nvPr/>
              </p:nvSpPr>
              <p:spPr bwMode="auto">
                <a:xfrm flipH="1">
                  <a:off x="1044" y="1816"/>
                  <a:ext cx="30" cy="86"/>
                </a:xfrm>
                <a:prstGeom prst="line">
                  <a:avLst/>
                </a:prstGeom>
                <a:noFill/>
                <a:ln w="19050">
                  <a:solidFill>
                    <a:schemeClr val="bg2"/>
                  </a:solidFill>
                  <a:round/>
                  <a:headEnd/>
                  <a:tailEnd/>
                </a:ln>
                <a:effectLst/>
              </p:spPr>
              <p:txBody>
                <a:bodyPr/>
                <a:lstStyle/>
                <a:p>
                  <a:endParaRPr lang="fr-FR"/>
                </a:p>
              </p:txBody>
            </p:sp>
          </p:grpSp>
          <p:grpSp>
            <p:nvGrpSpPr>
              <p:cNvPr id="7" name="Group 179"/>
              <p:cNvGrpSpPr>
                <a:grpSpLocks/>
              </p:cNvGrpSpPr>
              <p:nvPr/>
            </p:nvGrpSpPr>
            <p:grpSpPr bwMode="auto">
              <a:xfrm>
                <a:off x="1823" y="1818"/>
                <a:ext cx="86" cy="86"/>
                <a:chOff x="1016" y="1816"/>
                <a:chExt cx="86" cy="86"/>
              </a:xfrm>
            </p:grpSpPr>
            <p:sp>
              <p:nvSpPr>
                <p:cNvPr id="32948" name="Line 180"/>
                <p:cNvSpPr>
                  <a:spLocks noChangeShapeType="1"/>
                </p:cNvSpPr>
                <p:nvPr/>
              </p:nvSpPr>
              <p:spPr bwMode="auto">
                <a:xfrm>
                  <a:off x="1016" y="1846"/>
                  <a:ext cx="86" cy="28"/>
                </a:xfrm>
                <a:prstGeom prst="line">
                  <a:avLst/>
                </a:prstGeom>
                <a:noFill/>
                <a:ln w="19050">
                  <a:solidFill>
                    <a:schemeClr val="bg2"/>
                  </a:solidFill>
                  <a:round/>
                  <a:headEnd/>
                  <a:tailEnd/>
                </a:ln>
                <a:effectLst/>
              </p:spPr>
              <p:txBody>
                <a:bodyPr/>
                <a:lstStyle/>
                <a:p>
                  <a:endParaRPr lang="fr-FR"/>
                </a:p>
              </p:txBody>
            </p:sp>
            <p:sp>
              <p:nvSpPr>
                <p:cNvPr id="32949" name="Line 181"/>
                <p:cNvSpPr>
                  <a:spLocks noChangeShapeType="1"/>
                </p:cNvSpPr>
                <p:nvPr/>
              </p:nvSpPr>
              <p:spPr bwMode="auto">
                <a:xfrm flipH="1">
                  <a:off x="1044" y="1816"/>
                  <a:ext cx="30" cy="86"/>
                </a:xfrm>
                <a:prstGeom prst="line">
                  <a:avLst/>
                </a:prstGeom>
                <a:noFill/>
                <a:ln w="19050">
                  <a:solidFill>
                    <a:schemeClr val="bg2"/>
                  </a:solidFill>
                  <a:round/>
                  <a:headEnd/>
                  <a:tailEnd/>
                </a:ln>
                <a:effectLst/>
              </p:spPr>
              <p:txBody>
                <a:bodyPr/>
                <a:lstStyle/>
                <a:p>
                  <a:endParaRPr lang="fr-FR"/>
                </a:p>
              </p:txBody>
            </p:sp>
          </p:grpSp>
          <p:grpSp>
            <p:nvGrpSpPr>
              <p:cNvPr id="8" name="Group 182"/>
              <p:cNvGrpSpPr>
                <a:grpSpLocks/>
              </p:cNvGrpSpPr>
              <p:nvPr/>
            </p:nvGrpSpPr>
            <p:grpSpPr bwMode="auto">
              <a:xfrm>
                <a:off x="1633" y="1728"/>
                <a:ext cx="86" cy="86"/>
                <a:chOff x="1016" y="1816"/>
                <a:chExt cx="86" cy="86"/>
              </a:xfrm>
            </p:grpSpPr>
            <p:sp>
              <p:nvSpPr>
                <p:cNvPr id="32951" name="Line 183"/>
                <p:cNvSpPr>
                  <a:spLocks noChangeShapeType="1"/>
                </p:cNvSpPr>
                <p:nvPr/>
              </p:nvSpPr>
              <p:spPr bwMode="auto">
                <a:xfrm>
                  <a:off x="1016" y="1846"/>
                  <a:ext cx="86" cy="28"/>
                </a:xfrm>
                <a:prstGeom prst="line">
                  <a:avLst/>
                </a:prstGeom>
                <a:noFill/>
                <a:ln w="19050">
                  <a:solidFill>
                    <a:schemeClr val="bg2"/>
                  </a:solidFill>
                  <a:round/>
                  <a:headEnd/>
                  <a:tailEnd/>
                </a:ln>
                <a:effectLst/>
              </p:spPr>
              <p:txBody>
                <a:bodyPr/>
                <a:lstStyle/>
                <a:p>
                  <a:endParaRPr lang="fr-FR"/>
                </a:p>
              </p:txBody>
            </p:sp>
            <p:sp>
              <p:nvSpPr>
                <p:cNvPr id="32952" name="Line 184"/>
                <p:cNvSpPr>
                  <a:spLocks noChangeShapeType="1"/>
                </p:cNvSpPr>
                <p:nvPr/>
              </p:nvSpPr>
              <p:spPr bwMode="auto">
                <a:xfrm flipH="1">
                  <a:off x="1044" y="1816"/>
                  <a:ext cx="30" cy="86"/>
                </a:xfrm>
                <a:prstGeom prst="line">
                  <a:avLst/>
                </a:prstGeom>
                <a:noFill/>
                <a:ln w="19050">
                  <a:solidFill>
                    <a:schemeClr val="bg2"/>
                  </a:solidFill>
                  <a:round/>
                  <a:headEnd/>
                  <a:tailEnd/>
                </a:ln>
                <a:effectLst/>
              </p:spPr>
              <p:txBody>
                <a:bodyPr/>
                <a:lstStyle/>
                <a:p>
                  <a:endParaRPr lang="fr-FR"/>
                </a:p>
              </p:txBody>
            </p:sp>
          </p:grpSp>
          <p:grpSp>
            <p:nvGrpSpPr>
              <p:cNvPr id="9" name="Group 185"/>
              <p:cNvGrpSpPr>
                <a:grpSpLocks/>
              </p:cNvGrpSpPr>
              <p:nvPr/>
            </p:nvGrpSpPr>
            <p:grpSpPr bwMode="auto">
              <a:xfrm>
                <a:off x="1019" y="2869"/>
                <a:ext cx="86" cy="86"/>
                <a:chOff x="1016" y="1816"/>
                <a:chExt cx="86" cy="86"/>
              </a:xfrm>
            </p:grpSpPr>
            <p:sp>
              <p:nvSpPr>
                <p:cNvPr id="32954" name="Line 186"/>
                <p:cNvSpPr>
                  <a:spLocks noChangeShapeType="1"/>
                </p:cNvSpPr>
                <p:nvPr/>
              </p:nvSpPr>
              <p:spPr bwMode="auto">
                <a:xfrm>
                  <a:off x="1016" y="1846"/>
                  <a:ext cx="86" cy="28"/>
                </a:xfrm>
                <a:prstGeom prst="line">
                  <a:avLst/>
                </a:prstGeom>
                <a:noFill/>
                <a:ln w="19050">
                  <a:solidFill>
                    <a:schemeClr val="bg2"/>
                  </a:solidFill>
                  <a:round/>
                  <a:headEnd/>
                  <a:tailEnd/>
                </a:ln>
                <a:effectLst/>
              </p:spPr>
              <p:txBody>
                <a:bodyPr/>
                <a:lstStyle/>
                <a:p>
                  <a:endParaRPr lang="fr-FR"/>
                </a:p>
              </p:txBody>
            </p:sp>
            <p:sp>
              <p:nvSpPr>
                <p:cNvPr id="32955" name="Line 187"/>
                <p:cNvSpPr>
                  <a:spLocks noChangeShapeType="1"/>
                </p:cNvSpPr>
                <p:nvPr/>
              </p:nvSpPr>
              <p:spPr bwMode="auto">
                <a:xfrm flipH="1">
                  <a:off x="1044" y="1816"/>
                  <a:ext cx="30" cy="86"/>
                </a:xfrm>
                <a:prstGeom prst="line">
                  <a:avLst/>
                </a:prstGeom>
                <a:noFill/>
                <a:ln w="19050">
                  <a:solidFill>
                    <a:schemeClr val="bg2"/>
                  </a:solidFill>
                  <a:round/>
                  <a:headEnd/>
                  <a:tailEnd/>
                </a:ln>
                <a:effectLst/>
              </p:spPr>
              <p:txBody>
                <a:bodyPr/>
                <a:lstStyle/>
                <a:p>
                  <a:endParaRPr lang="fr-FR"/>
                </a:p>
              </p:txBody>
            </p:sp>
          </p:grpSp>
          <p:grpSp>
            <p:nvGrpSpPr>
              <p:cNvPr id="10" name="Group 188"/>
              <p:cNvGrpSpPr>
                <a:grpSpLocks/>
              </p:cNvGrpSpPr>
              <p:nvPr/>
            </p:nvGrpSpPr>
            <p:grpSpPr bwMode="auto">
              <a:xfrm>
                <a:off x="1202" y="2958"/>
                <a:ext cx="86" cy="86"/>
                <a:chOff x="1016" y="1816"/>
                <a:chExt cx="86" cy="86"/>
              </a:xfrm>
            </p:grpSpPr>
            <p:sp>
              <p:nvSpPr>
                <p:cNvPr id="32957" name="Line 189"/>
                <p:cNvSpPr>
                  <a:spLocks noChangeShapeType="1"/>
                </p:cNvSpPr>
                <p:nvPr/>
              </p:nvSpPr>
              <p:spPr bwMode="auto">
                <a:xfrm>
                  <a:off x="1016" y="1846"/>
                  <a:ext cx="86" cy="28"/>
                </a:xfrm>
                <a:prstGeom prst="line">
                  <a:avLst/>
                </a:prstGeom>
                <a:noFill/>
                <a:ln w="19050">
                  <a:solidFill>
                    <a:schemeClr val="bg2"/>
                  </a:solidFill>
                  <a:round/>
                  <a:headEnd/>
                  <a:tailEnd/>
                </a:ln>
                <a:effectLst/>
              </p:spPr>
              <p:txBody>
                <a:bodyPr/>
                <a:lstStyle/>
                <a:p>
                  <a:endParaRPr lang="fr-FR"/>
                </a:p>
              </p:txBody>
            </p:sp>
            <p:sp>
              <p:nvSpPr>
                <p:cNvPr id="32958" name="Line 190"/>
                <p:cNvSpPr>
                  <a:spLocks noChangeShapeType="1"/>
                </p:cNvSpPr>
                <p:nvPr/>
              </p:nvSpPr>
              <p:spPr bwMode="auto">
                <a:xfrm flipH="1">
                  <a:off x="1044" y="1816"/>
                  <a:ext cx="30" cy="86"/>
                </a:xfrm>
                <a:prstGeom prst="line">
                  <a:avLst/>
                </a:prstGeom>
                <a:noFill/>
                <a:ln w="19050">
                  <a:solidFill>
                    <a:schemeClr val="bg2"/>
                  </a:solidFill>
                  <a:round/>
                  <a:headEnd/>
                  <a:tailEnd/>
                </a:ln>
                <a:effectLst/>
              </p:spPr>
              <p:txBody>
                <a:bodyPr/>
                <a:lstStyle/>
                <a:p>
                  <a:endParaRPr lang="fr-FR"/>
                </a:p>
              </p:txBody>
            </p:sp>
          </p:grpSp>
          <p:grpSp>
            <p:nvGrpSpPr>
              <p:cNvPr id="11" name="Group 191"/>
              <p:cNvGrpSpPr>
                <a:grpSpLocks/>
              </p:cNvGrpSpPr>
              <p:nvPr/>
            </p:nvGrpSpPr>
            <p:grpSpPr bwMode="auto">
              <a:xfrm>
                <a:off x="1399" y="3006"/>
                <a:ext cx="86" cy="86"/>
                <a:chOff x="1016" y="1816"/>
                <a:chExt cx="86" cy="86"/>
              </a:xfrm>
            </p:grpSpPr>
            <p:sp>
              <p:nvSpPr>
                <p:cNvPr id="32960" name="Line 192"/>
                <p:cNvSpPr>
                  <a:spLocks noChangeShapeType="1"/>
                </p:cNvSpPr>
                <p:nvPr/>
              </p:nvSpPr>
              <p:spPr bwMode="auto">
                <a:xfrm>
                  <a:off x="1016" y="1846"/>
                  <a:ext cx="86" cy="28"/>
                </a:xfrm>
                <a:prstGeom prst="line">
                  <a:avLst/>
                </a:prstGeom>
                <a:noFill/>
                <a:ln w="19050">
                  <a:solidFill>
                    <a:schemeClr val="bg2"/>
                  </a:solidFill>
                  <a:round/>
                  <a:headEnd/>
                  <a:tailEnd/>
                </a:ln>
                <a:effectLst/>
              </p:spPr>
              <p:txBody>
                <a:bodyPr/>
                <a:lstStyle/>
                <a:p>
                  <a:endParaRPr lang="fr-FR"/>
                </a:p>
              </p:txBody>
            </p:sp>
            <p:sp>
              <p:nvSpPr>
                <p:cNvPr id="32961" name="Line 193"/>
                <p:cNvSpPr>
                  <a:spLocks noChangeShapeType="1"/>
                </p:cNvSpPr>
                <p:nvPr/>
              </p:nvSpPr>
              <p:spPr bwMode="auto">
                <a:xfrm flipH="1">
                  <a:off x="1044" y="1816"/>
                  <a:ext cx="30" cy="86"/>
                </a:xfrm>
                <a:prstGeom prst="line">
                  <a:avLst/>
                </a:prstGeom>
                <a:noFill/>
                <a:ln w="19050">
                  <a:solidFill>
                    <a:schemeClr val="bg2"/>
                  </a:solidFill>
                  <a:round/>
                  <a:headEnd/>
                  <a:tailEnd/>
                </a:ln>
                <a:effectLst/>
              </p:spPr>
              <p:txBody>
                <a:bodyPr/>
                <a:lstStyle/>
                <a:p>
                  <a:endParaRPr lang="fr-FR"/>
                </a:p>
              </p:txBody>
            </p:sp>
          </p:grpSp>
          <p:grpSp>
            <p:nvGrpSpPr>
              <p:cNvPr id="12" name="Group 194"/>
              <p:cNvGrpSpPr>
                <a:grpSpLocks/>
              </p:cNvGrpSpPr>
              <p:nvPr/>
            </p:nvGrpSpPr>
            <p:grpSpPr bwMode="auto">
              <a:xfrm>
                <a:off x="1634" y="2959"/>
                <a:ext cx="86" cy="86"/>
                <a:chOff x="1016" y="1816"/>
                <a:chExt cx="86" cy="86"/>
              </a:xfrm>
            </p:grpSpPr>
            <p:sp>
              <p:nvSpPr>
                <p:cNvPr id="32963" name="Line 195"/>
                <p:cNvSpPr>
                  <a:spLocks noChangeShapeType="1"/>
                </p:cNvSpPr>
                <p:nvPr/>
              </p:nvSpPr>
              <p:spPr bwMode="auto">
                <a:xfrm>
                  <a:off x="1016" y="1846"/>
                  <a:ext cx="86" cy="28"/>
                </a:xfrm>
                <a:prstGeom prst="line">
                  <a:avLst/>
                </a:prstGeom>
                <a:noFill/>
                <a:ln w="19050">
                  <a:solidFill>
                    <a:schemeClr val="bg2"/>
                  </a:solidFill>
                  <a:round/>
                  <a:headEnd/>
                  <a:tailEnd/>
                </a:ln>
                <a:effectLst/>
              </p:spPr>
              <p:txBody>
                <a:bodyPr/>
                <a:lstStyle/>
                <a:p>
                  <a:endParaRPr lang="fr-FR"/>
                </a:p>
              </p:txBody>
            </p:sp>
            <p:sp>
              <p:nvSpPr>
                <p:cNvPr id="32964" name="Line 196"/>
                <p:cNvSpPr>
                  <a:spLocks noChangeShapeType="1"/>
                </p:cNvSpPr>
                <p:nvPr/>
              </p:nvSpPr>
              <p:spPr bwMode="auto">
                <a:xfrm flipH="1">
                  <a:off x="1044" y="1816"/>
                  <a:ext cx="30" cy="86"/>
                </a:xfrm>
                <a:prstGeom prst="line">
                  <a:avLst/>
                </a:prstGeom>
                <a:noFill/>
                <a:ln w="19050">
                  <a:solidFill>
                    <a:schemeClr val="bg2"/>
                  </a:solidFill>
                  <a:round/>
                  <a:headEnd/>
                  <a:tailEnd/>
                </a:ln>
                <a:effectLst/>
              </p:spPr>
              <p:txBody>
                <a:bodyPr/>
                <a:lstStyle/>
                <a:p>
                  <a:endParaRPr lang="fr-FR"/>
                </a:p>
              </p:txBody>
            </p:sp>
          </p:grpSp>
          <p:grpSp>
            <p:nvGrpSpPr>
              <p:cNvPr id="13" name="Group 197"/>
              <p:cNvGrpSpPr>
                <a:grpSpLocks/>
              </p:cNvGrpSpPr>
              <p:nvPr/>
            </p:nvGrpSpPr>
            <p:grpSpPr bwMode="auto">
              <a:xfrm>
                <a:off x="1824" y="2866"/>
                <a:ext cx="86" cy="86"/>
                <a:chOff x="1016" y="1816"/>
                <a:chExt cx="86" cy="86"/>
              </a:xfrm>
            </p:grpSpPr>
            <p:sp>
              <p:nvSpPr>
                <p:cNvPr id="32966" name="Line 198"/>
                <p:cNvSpPr>
                  <a:spLocks noChangeShapeType="1"/>
                </p:cNvSpPr>
                <p:nvPr/>
              </p:nvSpPr>
              <p:spPr bwMode="auto">
                <a:xfrm>
                  <a:off x="1016" y="1846"/>
                  <a:ext cx="86" cy="28"/>
                </a:xfrm>
                <a:prstGeom prst="line">
                  <a:avLst/>
                </a:prstGeom>
                <a:noFill/>
                <a:ln w="19050">
                  <a:solidFill>
                    <a:schemeClr val="bg2"/>
                  </a:solidFill>
                  <a:round/>
                  <a:headEnd/>
                  <a:tailEnd/>
                </a:ln>
                <a:effectLst/>
              </p:spPr>
              <p:txBody>
                <a:bodyPr/>
                <a:lstStyle/>
                <a:p>
                  <a:endParaRPr lang="fr-FR"/>
                </a:p>
              </p:txBody>
            </p:sp>
            <p:sp>
              <p:nvSpPr>
                <p:cNvPr id="32967" name="Line 199"/>
                <p:cNvSpPr>
                  <a:spLocks noChangeShapeType="1"/>
                </p:cNvSpPr>
                <p:nvPr/>
              </p:nvSpPr>
              <p:spPr bwMode="auto">
                <a:xfrm flipH="1">
                  <a:off x="1044" y="1816"/>
                  <a:ext cx="30" cy="86"/>
                </a:xfrm>
                <a:prstGeom prst="line">
                  <a:avLst/>
                </a:prstGeom>
                <a:noFill/>
                <a:ln w="19050">
                  <a:solidFill>
                    <a:schemeClr val="bg2"/>
                  </a:solidFill>
                  <a:round/>
                  <a:headEnd/>
                  <a:tailEnd/>
                </a:ln>
                <a:effectLst/>
              </p:spPr>
              <p:txBody>
                <a:bodyPr/>
                <a:lstStyle/>
                <a:p>
                  <a:endParaRPr lang="fr-FR"/>
                </a:p>
              </p:txBody>
            </p:sp>
          </p:grpSp>
        </p:grpSp>
        <p:sp>
          <p:nvSpPr>
            <p:cNvPr id="32968" name="Oval 200"/>
            <p:cNvSpPr>
              <a:spLocks noChangeArrowheads="1"/>
            </p:cNvSpPr>
            <p:nvPr/>
          </p:nvSpPr>
          <p:spPr bwMode="auto">
            <a:xfrm>
              <a:off x="2010" y="2758"/>
              <a:ext cx="28" cy="28"/>
            </a:xfrm>
            <a:prstGeom prst="ellipse">
              <a:avLst/>
            </a:prstGeom>
            <a:solidFill>
              <a:schemeClr val="bg2"/>
            </a:solidFill>
            <a:ln w="9525">
              <a:solidFill>
                <a:schemeClr val="bg2"/>
              </a:solidFill>
              <a:round/>
              <a:headEnd/>
              <a:tailEnd/>
            </a:ln>
            <a:effectLst/>
          </p:spPr>
          <p:txBody>
            <a:bodyPr wrap="none" anchor="ctr"/>
            <a:lstStyle/>
            <a:p>
              <a:endParaRPr lang="fr-FR"/>
            </a:p>
          </p:txBody>
        </p:sp>
      </p:grpSp>
      <p:grpSp>
        <p:nvGrpSpPr>
          <p:cNvPr id="14" name="Group 50"/>
          <p:cNvGrpSpPr>
            <a:grpSpLocks/>
          </p:cNvGrpSpPr>
          <p:nvPr/>
        </p:nvGrpSpPr>
        <p:grpSpPr bwMode="auto">
          <a:xfrm rot="5016197">
            <a:off x="1150144" y="2221722"/>
            <a:ext cx="2341563" cy="2251075"/>
            <a:chOff x="2852" y="1933"/>
            <a:chExt cx="878" cy="879"/>
          </a:xfrm>
        </p:grpSpPr>
        <p:sp>
          <p:nvSpPr>
            <p:cNvPr id="32819" name="Oval 51"/>
            <p:cNvSpPr>
              <a:spLocks noChangeArrowheads="1"/>
            </p:cNvSpPr>
            <p:nvPr/>
          </p:nvSpPr>
          <p:spPr bwMode="auto">
            <a:xfrm>
              <a:off x="2852" y="2358"/>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32820" name="Oval 52"/>
            <p:cNvSpPr>
              <a:spLocks noChangeArrowheads="1"/>
            </p:cNvSpPr>
            <p:nvPr/>
          </p:nvSpPr>
          <p:spPr bwMode="auto">
            <a:xfrm>
              <a:off x="2880" y="2217"/>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32821" name="Oval 53"/>
            <p:cNvSpPr>
              <a:spLocks noChangeArrowheads="1"/>
            </p:cNvSpPr>
            <p:nvPr/>
          </p:nvSpPr>
          <p:spPr bwMode="auto">
            <a:xfrm>
              <a:off x="2937" y="2103"/>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32822" name="Oval 54"/>
            <p:cNvSpPr>
              <a:spLocks noChangeArrowheads="1"/>
            </p:cNvSpPr>
            <p:nvPr/>
          </p:nvSpPr>
          <p:spPr bwMode="auto">
            <a:xfrm>
              <a:off x="3022" y="2018"/>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32823" name="Oval 55"/>
            <p:cNvSpPr>
              <a:spLocks noChangeArrowheads="1"/>
            </p:cNvSpPr>
            <p:nvPr/>
          </p:nvSpPr>
          <p:spPr bwMode="auto">
            <a:xfrm>
              <a:off x="3135" y="1962"/>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32824" name="Oval 56"/>
            <p:cNvSpPr>
              <a:spLocks noChangeArrowheads="1"/>
            </p:cNvSpPr>
            <p:nvPr/>
          </p:nvSpPr>
          <p:spPr bwMode="auto">
            <a:xfrm>
              <a:off x="3277" y="1933"/>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32825" name="Oval 57"/>
            <p:cNvSpPr>
              <a:spLocks noChangeArrowheads="1"/>
            </p:cNvSpPr>
            <p:nvPr/>
          </p:nvSpPr>
          <p:spPr bwMode="auto">
            <a:xfrm>
              <a:off x="3390" y="1962"/>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32826" name="Oval 58"/>
            <p:cNvSpPr>
              <a:spLocks noChangeArrowheads="1"/>
            </p:cNvSpPr>
            <p:nvPr/>
          </p:nvSpPr>
          <p:spPr bwMode="auto">
            <a:xfrm>
              <a:off x="3504" y="2018"/>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32827" name="Oval 59"/>
            <p:cNvSpPr>
              <a:spLocks noChangeArrowheads="1"/>
            </p:cNvSpPr>
            <p:nvPr/>
          </p:nvSpPr>
          <p:spPr bwMode="auto">
            <a:xfrm>
              <a:off x="3589" y="2103"/>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32828" name="Oval 60"/>
            <p:cNvSpPr>
              <a:spLocks noChangeArrowheads="1"/>
            </p:cNvSpPr>
            <p:nvPr/>
          </p:nvSpPr>
          <p:spPr bwMode="auto">
            <a:xfrm>
              <a:off x="3645" y="2217"/>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32829" name="Oval 61"/>
            <p:cNvSpPr>
              <a:spLocks noChangeArrowheads="1"/>
            </p:cNvSpPr>
            <p:nvPr/>
          </p:nvSpPr>
          <p:spPr bwMode="auto">
            <a:xfrm>
              <a:off x="3674" y="2330"/>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32830" name="Oval 62"/>
            <p:cNvSpPr>
              <a:spLocks noChangeArrowheads="1"/>
            </p:cNvSpPr>
            <p:nvPr/>
          </p:nvSpPr>
          <p:spPr bwMode="auto">
            <a:xfrm>
              <a:off x="3645" y="2472"/>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32831" name="Oval 63"/>
            <p:cNvSpPr>
              <a:spLocks noChangeArrowheads="1"/>
            </p:cNvSpPr>
            <p:nvPr/>
          </p:nvSpPr>
          <p:spPr bwMode="auto">
            <a:xfrm>
              <a:off x="2880" y="2472"/>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32832" name="Oval 64"/>
            <p:cNvSpPr>
              <a:spLocks noChangeArrowheads="1"/>
            </p:cNvSpPr>
            <p:nvPr/>
          </p:nvSpPr>
          <p:spPr bwMode="auto">
            <a:xfrm>
              <a:off x="2937" y="2585"/>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32833" name="Oval 65"/>
            <p:cNvSpPr>
              <a:spLocks noChangeArrowheads="1"/>
            </p:cNvSpPr>
            <p:nvPr/>
          </p:nvSpPr>
          <p:spPr bwMode="auto">
            <a:xfrm>
              <a:off x="3022" y="2670"/>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32834" name="Oval 66"/>
            <p:cNvSpPr>
              <a:spLocks noChangeArrowheads="1"/>
            </p:cNvSpPr>
            <p:nvPr/>
          </p:nvSpPr>
          <p:spPr bwMode="auto">
            <a:xfrm>
              <a:off x="3135" y="2727"/>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32835" name="Oval 67"/>
            <p:cNvSpPr>
              <a:spLocks noChangeArrowheads="1"/>
            </p:cNvSpPr>
            <p:nvPr/>
          </p:nvSpPr>
          <p:spPr bwMode="auto">
            <a:xfrm>
              <a:off x="3249" y="2755"/>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32836" name="Oval 68"/>
            <p:cNvSpPr>
              <a:spLocks noChangeArrowheads="1"/>
            </p:cNvSpPr>
            <p:nvPr/>
          </p:nvSpPr>
          <p:spPr bwMode="auto">
            <a:xfrm>
              <a:off x="3589" y="2585"/>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32837" name="Oval 69"/>
            <p:cNvSpPr>
              <a:spLocks noChangeArrowheads="1"/>
            </p:cNvSpPr>
            <p:nvPr/>
          </p:nvSpPr>
          <p:spPr bwMode="auto">
            <a:xfrm>
              <a:off x="3390" y="2727"/>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32838" name="Oval 70"/>
            <p:cNvSpPr>
              <a:spLocks noChangeArrowheads="1"/>
            </p:cNvSpPr>
            <p:nvPr/>
          </p:nvSpPr>
          <p:spPr bwMode="auto">
            <a:xfrm>
              <a:off x="3504" y="2670"/>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grpSp>
      <p:sp>
        <p:nvSpPr>
          <p:cNvPr id="32770" name="Freeform 2"/>
          <p:cNvSpPr>
            <a:spLocks/>
          </p:cNvSpPr>
          <p:nvPr/>
        </p:nvSpPr>
        <p:spPr bwMode="auto">
          <a:xfrm>
            <a:off x="157163" y="4659328"/>
            <a:ext cx="4129087" cy="965200"/>
          </a:xfrm>
          <a:custGeom>
            <a:avLst/>
            <a:gdLst/>
            <a:ahLst/>
            <a:cxnLst>
              <a:cxn ang="0">
                <a:pos x="329" y="20"/>
              </a:cxn>
              <a:cxn ang="0">
                <a:pos x="297" y="100"/>
              </a:cxn>
              <a:cxn ang="0">
                <a:pos x="289" y="140"/>
              </a:cxn>
              <a:cxn ang="0">
                <a:pos x="273" y="164"/>
              </a:cxn>
              <a:cxn ang="0">
                <a:pos x="265" y="176"/>
              </a:cxn>
              <a:cxn ang="0">
                <a:pos x="201" y="292"/>
              </a:cxn>
              <a:cxn ang="0">
                <a:pos x="185" y="316"/>
              </a:cxn>
              <a:cxn ang="0">
                <a:pos x="177" y="328"/>
              </a:cxn>
              <a:cxn ang="0">
                <a:pos x="155" y="378"/>
              </a:cxn>
              <a:cxn ang="0">
                <a:pos x="493" y="608"/>
              </a:cxn>
              <a:cxn ang="0">
                <a:pos x="2601" y="584"/>
              </a:cxn>
              <a:cxn ang="0">
                <a:pos x="2577" y="520"/>
              </a:cxn>
              <a:cxn ang="0">
                <a:pos x="2529" y="388"/>
              </a:cxn>
              <a:cxn ang="0">
                <a:pos x="2505" y="308"/>
              </a:cxn>
              <a:cxn ang="0">
                <a:pos x="2433" y="152"/>
              </a:cxn>
              <a:cxn ang="0">
                <a:pos x="2361" y="28"/>
              </a:cxn>
              <a:cxn ang="0">
                <a:pos x="2289" y="44"/>
              </a:cxn>
              <a:cxn ang="0">
                <a:pos x="2257" y="60"/>
              </a:cxn>
              <a:cxn ang="0">
                <a:pos x="2217" y="120"/>
              </a:cxn>
              <a:cxn ang="0">
                <a:pos x="2089" y="180"/>
              </a:cxn>
              <a:cxn ang="0">
                <a:pos x="2061" y="212"/>
              </a:cxn>
              <a:cxn ang="0">
                <a:pos x="2045" y="244"/>
              </a:cxn>
              <a:cxn ang="0">
                <a:pos x="2013" y="256"/>
              </a:cxn>
              <a:cxn ang="0">
                <a:pos x="1985" y="272"/>
              </a:cxn>
              <a:cxn ang="0">
                <a:pos x="1953" y="280"/>
              </a:cxn>
              <a:cxn ang="0">
                <a:pos x="1941" y="288"/>
              </a:cxn>
              <a:cxn ang="0">
                <a:pos x="1933" y="300"/>
              </a:cxn>
              <a:cxn ang="0">
                <a:pos x="1885" y="316"/>
              </a:cxn>
              <a:cxn ang="0">
                <a:pos x="1853" y="332"/>
              </a:cxn>
              <a:cxn ang="0">
                <a:pos x="1801" y="364"/>
              </a:cxn>
              <a:cxn ang="0">
                <a:pos x="813" y="280"/>
              </a:cxn>
              <a:cxn ang="0">
                <a:pos x="697" y="228"/>
              </a:cxn>
              <a:cxn ang="0">
                <a:pos x="601" y="172"/>
              </a:cxn>
              <a:cxn ang="0">
                <a:pos x="569" y="156"/>
              </a:cxn>
              <a:cxn ang="0">
                <a:pos x="545" y="140"/>
              </a:cxn>
              <a:cxn ang="0">
                <a:pos x="509" y="112"/>
              </a:cxn>
              <a:cxn ang="0">
                <a:pos x="461" y="72"/>
              </a:cxn>
              <a:cxn ang="0">
                <a:pos x="353" y="0"/>
              </a:cxn>
              <a:cxn ang="0">
                <a:pos x="337" y="4"/>
              </a:cxn>
              <a:cxn ang="0">
                <a:pos x="329" y="20"/>
              </a:cxn>
            </a:cxnLst>
            <a:rect l="0" t="0" r="r" b="b"/>
            <a:pathLst>
              <a:path w="2601" h="608">
                <a:moveTo>
                  <a:pt x="329" y="20"/>
                </a:moveTo>
                <a:cubicBezTo>
                  <a:pt x="311" y="47"/>
                  <a:pt x="311" y="72"/>
                  <a:pt x="297" y="100"/>
                </a:cubicBezTo>
                <a:cubicBezTo>
                  <a:pt x="294" y="113"/>
                  <a:pt x="294" y="127"/>
                  <a:pt x="289" y="140"/>
                </a:cubicBezTo>
                <a:cubicBezTo>
                  <a:pt x="286" y="149"/>
                  <a:pt x="278" y="156"/>
                  <a:pt x="273" y="164"/>
                </a:cubicBezTo>
                <a:cubicBezTo>
                  <a:pt x="270" y="168"/>
                  <a:pt x="265" y="176"/>
                  <a:pt x="265" y="176"/>
                </a:cubicBezTo>
                <a:cubicBezTo>
                  <a:pt x="257" y="217"/>
                  <a:pt x="242" y="272"/>
                  <a:pt x="201" y="292"/>
                </a:cubicBezTo>
                <a:cubicBezTo>
                  <a:pt x="196" y="300"/>
                  <a:pt x="190" y="308"/>
                  <a:pt x="185" y="316"/>
                </a:cubicBezTo>
                <a:cubicBezTo>
                  <a:pt x="182" y="320"/>
                  <a:pt x="177" y="328"/>
                  <a:pt x="177" y="328"/>
                </a:cubicBezTo>
                <a:cubicBezTo>
                  <a:pt x="167" y="459"/>
                  <a:pt x="247" y="355"/>
                  <a:pt x="155" y="378"/>
                </a:cubicBezTo>
                <a:cubicBezTo>
                  <a:pt x="117" y="596"/>
                  <a:pt x="0" y="603"/>
                  <a:pt x="493" y="608"/>
                </a:cubicBezTo>
                <a:cubicBezTo>
                  <a:pt x="1196" y="601"/>
                  <a:pt x="1898" y="591"/>
                  <a:pt x="2601" y="584"/>
                </a:cubicBezTo>
                <a:cubicBezTo>
                  <a:pt x="2583" y="530"/>
                  <a:pt x="2593" y="551"/>
                  <a:pt x="2577" y="520"/>
                </a:cubicBezTo>
                <a:cubicBezTo>
                  <a:pt x="2567" y="473"/>
                  <a:pt x="2550" y="431"/>
                  <a:pt x="2529" y="388"/>
                </a:cubicBezTo>
                <a:cubicBezTo>
                  <a:pt x="2517" y="363"/>
                  <a:pt x="2516" y="334"/>
                  <a:pt x="2505" y="308"/>
                </a:cubicBezTo>
                <a:cubicBezTo>
                  <a:pt x="2482" y="255"/>
                  <a:pt x="2451" y="207"/>
                  <a:pt x="2433" y="152"/>
                </a:cubicBezTo>
                <a:cubicBezTo>
                  <a:pt x="2422" y="118"/>
                  <a:pt x="2401" y="38"/>
                  <a:pt x="2361" y="28"/>
                </a:cubicBezTo>
                <a:cubicBezTo>
                  <a:pt x="2337" y="34"/>
                  <a:pt x="2313" y="38"/>
                  <a:pt x="2289" y="44"/>
                </a:cubicBezTo>
                <a:cubicBezTo>
                  <a:pt x="2277" y="47"/>
                  <a:pt x="2257" y="60"/>
                  <a:pt x="2257" y="60"/>
                </a:cubicBezTo>
                <a:lnTo>
                  <a:pt x="2217" y="120"/>
                </a:lnTo>
                <a:cubicBezTo>
                  <a:pt x="2170" y="132"/>
                  <a:pt x="2136" y="168"/>
                  <a:pt x="2089" y="180"/>
                </a:cubicBezTo>
                <a:cubicBezTo>
                  <a:pt x="2080" y="193"/>
                  <a:pt x="2068" y="198"/>
                  <a:pt x="2061" y="212"/>
                </a:cubicBezTo>
                <a:cubicBezTo>
                  <a:pt x="2059" y="217"/>
                  <a:pt x="2052" y="239"/>
                  <a:pt x="2045" y="244"/>
                </a:cubicBezTo>
                <a:cubicBezTo>
                  <a:pt x="2036" y="250"/>
                  <a:pt x="2023" y="250"/>
                  <a:pt x="2013" y="256"/>
                </a:cubicBezTo>
                <a:cubicBezTo>
                  <a:pt x="2001" y="263"/>
                  <a:pt x="2000" y="267"/>
                  <a:pt x="1985" y="272"/>
                </a:cubicBezTo>
                <a:cubicBezTo>
                  <a:pt x="1975" y="275"/>
                  <a:pt x="1953" y="280"/>
                  <a:pt x="1953" y="280"/>
                </a:cubicBezTo>
                <a:cubicBezTo>
                  <a:pt x="1949" y="283"/>
                  <a:pt x="1944" y="285"/>
                  <a:pt x="1941" y="288"/>
                </a:cubicBezTo>
                <a:cubicBezTo>
                  <a:pt x="1938" y="291"/>
                  <a:pt x="1937" y="297"/>
                  <a:pt x="1933" y="300"/>
                </a:cubicBezTo>
                <a:cubicBezTo>
                  <a:pt x="1918" y="313"/>
                  <a:pt x="1903" y="307"/>
                  <a:pt x="1885" y="316"/>
                </a:cubicBezTo>
                <a:cubicBezTo>
                  <a:pt x="1874" y="321"/>
                  <a:pt x="1853" y="332"/>
                  <a:pt x="1853" y="332"/>
                </a:cubicBezTo>
                <a:cubicBezTo>
                  <a:pt x="1841" y="349"/>
                  <a:pt x="1819" y="352"/>
                  <a:pt x="1801" y="364"/>
                </a:cubicBezTo>
                <a:cubicBezTo>
                  <a:pt x="1419" y="360"/>
                  <a:pt x="1124" y="435"/>
                  <a:pt x="813" y="280"/>
                </a:cubicBezTo>
                <a:cubicBezTo>
                  <a:pt x="789" y="247"/>
                  <a:pt x="736" y="235"/>
                  <a:pt x="697" y="228"/>
                </a:cubicBezTo>
                <a:cubicBezTo>
                  <a:pt x="666" y="207"/>
                  <a:pt x="633" y="190"/>
                  <a:pt x="601" y="172"/>
                </a:cubicBezTo>
                <a:cubicBezTo>
                  <a:pt x="591" y="166"/>
                  <a:pt x="579" y="163"/>
                  <a:pt x="569" y="156"/>
                </a:cubicBezTo>
                <a:cubicBezTo>
                  <a:pt x="561" y="151"/>
                  <a:pt x="545" y="140"/>
                  <a:pt x="545" y="140"/>
                </a:cubicBezTo>
                <a:cubicBezTo>
                  <a:pt x="535" y="125"/>
                  <a:pt x="523" y="122"/>
                  <a:pt x="509" y="112"/>
                </a:cubicBezTo>
                <a:cubicBezTo>
                  <a:pt x="497" y="87"/>
                  <a:pt x="479" y="90"/>
                  <a:pt x="461" y="72"/>
                </a:cubicBezTo>
                <a:cubicBezTo>
                  <a:pt x="423" y="34"/>
                  <a:pt x="409" y="12"/>
                  <a:pt x="353" y="0"/>
                </a:cubicBezTo>
                <a:cubicBezTo>
                  <a:pt x="348" y="1"/>
                  <a:pt x="341" y="0"/>
                  <a:pt x="337" y="4"/>
                </a:cubicBezTo>
                <a:cubicBezTo>
                  <a:pt x="329" y="12"/>
                  <a:pt x="329" y="34"/>
                  <a:pt x="329" y="20"/>
                </a:cubicBezTo>
                <a:close/>
              </a:path>
            </a:pathLst>
          </a:custGeom>
          <a:solidFill>
            <a:schemeClr val="accent1"/>
          </a:solidFill>
          <a:ln w="9525">
            <a:solidFill>
              <a:schemeClr val="tx1"/>
            </a:solidFill>
            <a:round/>
            <a:headEnd/>
            <a:tailEnd/>
          </a:ln>
          <a:effectLst/>
        </p:spPr>
        <p:txBody>
          <a:bodyPr/>
          <a:lstStyle/>
          <a:p>
            <a:endParaRPr lang="fr-FR"/>
          </a:p>
        </p:txBody>
      </p:sp>
      <p:sp>
        <p:nvSpPr>
          <p:cNvPr id="32781" name="Oval 13"/>
          <p:cNvSpPr>
            <a:spLocks noChangeArrowheads="1"/>
          </p:cNvSpPr>
          <p:nvPr/>
        </p:nvSpPr>
        <p:spPr bwMode="auto">
          <a:xfrm>
            <a:off x="206375" y="1233503"/>
            <a:ext cx="4229100" cy="4186238"/>
          </a:xfrm>
          <a:prstGeom prst="ellipse">
            <a:avLst/>
          </a:prstGeom>
          <a:noFill/>
          <a:ln w="76200">
            <a:solidFill>
              <a:schemeClr val="accent1"/>
            </a:solidFill>
            <a:round/>
            <a:headEnd/>
            <a:tailEnd/>
          </a:ln>
          <a:effectLst/>
        </p:spPr>
        <p:txBody>
          <a:bodyPr wrap="none" anchor="ctr"/>
          <a:lstStyle/>
          <a:p>
            <a:endParaRPr lang="fr-FR"/>
          </a:p>
        </p:txBody>
      </p:sp>
      <p:sp>
        <p:nvSpPr>
          <p:cNvPr id="32782" name="Line 14"/>
          <p:cNvSpPr>
            <a:spLocks noChangeShapeType="1"/>
          </p:cNvSpPr>
          <p:nvPr/>
        </p:nvSpPr>
        <p:spPr bwMode="auto">
          <a:xfrm>
            <a:off x="1735138" y="1593866"/>
            <a:ext cx="1171575" cy="0"/>
          </a:xfrm>
          <a:prstGeom prst="line">
            <a:avLst/>
          </a:prstGeom>
          <a:noFill/>
          <a:ln w="28575">
            <a:solidFill>
              <a:schemeClr val="accent1"/>
            </a:solidFill>
            <a:round/>
            <a:headEnd/>
            <a:tailEnd/>
          </a:ln>
          <a:effectLst/>
        </p:spPr>
        <p:txBody>
          <a:bodyPr/>
          <a:lstStyle/>
          <a:p>
            <a:endParaRPr lang="fr-FR"/>
          </a:p>
        </p:txBody>
      </p:sp>
      <p:sp>
        <p:nvSpPr>
          <p:cNvPr id="32783" name="Line 15"/>
          <p:cNvSpPr>
            <a:spLocks noChangeShapeType="1"/>
          </p:cNvSpPr>
          <p:nvPr/>
        </p:nvSpPr>
        <p:spPr bwMode="auto">
          <a:xfrm>
            <a:off x="520700" y="2449528"/>
            <a:ext cx="0" cy="1665288"/>
          </a:xfrm>
          <a:prstGeom prst="line">
            <a:avLst/>
          </a:prstGeom>
          <a:noFill/>
          <a:ln w="28575">
            <a:solidFill>
              <a:schemeClr val="tx1"/>
            </a:solidFill>
            <a:round/>
            <a:headEnd/>
            <a:tailEnd/>
          </a:ln>
          <a:effectLst/>
        </p:spPr>
        <p:txBody>
          <a:bodyPr/>
          <a:lstStyle/>
          <a:p>
            <a:endParaRPr lang="fr-FR"/>
          </a:p>
        </p:txBody>
      </p:sp>
      <p:sp>
        <p:nvSpPr>
          <p:cNvPr id="32784" name="Line 16"/>
          <p:cNvSpPr>
            <a:spLocks noChangeShapeType="1"/>
          </p:cNvSpPr>
          <p:nvPr/>
        </p:nvSpPr>
        <p:spPr bwMode="auto">
          <a:xfrm>
            <a:off x="4075113" y="2540016"/>
            <a:ext cx="0" cy="1619250"/>
          </a:xfrm>
          <a:prstGeom prst="line">
            <a:avLst/>
          </a:prstGeom>
          <a:noFill/>
          <a:ln w="28575">
            <a:solidFill>
              <a:schemeClr val="tx1"/>
            </a:solidFill>
            <a:round/>
            <a:headEnd/>
            <a:tailEnd/>
          </a:ln>
          <a:effectLst/>
        </p:spPr>
        <p:txBody>
          <a:bodyPr/>
          <a:lstStyle/>
          <a:p>
            <a:endParaRPr lang="fr-FR"/>
          </a:p>
        </p:txBody>
      </p:sp>
      <p:sp>
        <p:nvSpPr>
          <p:cNvPr id="32785" name="Line 17"/>
          <p:cNvSpPr>
            <a:spLocks noChangeShapeType="1"/>
          </p:cNvSpPr>
          <p:nvPr/>
        </p:nvSpPr>
        <p:spPr bwMode="auto">
          <a:xfrm>
            <a:off x="1465263" y="5103828"/>
            <a:ext cx="1620837" cy="0"/>
          </a:xfrm>
          <a:prstGeom prst="line">
            <a:avLst/>
          </a:prstGeom>
          <a:noFill/>
          <a:ln w="28575">
            <a:solidFill>
              <a:schemeClr val="accent1"/>
            </a:solidFill>
            <a:round/>
            <a:headEnd/>
            <a:tailEnd/>
          </a:ln>
          <a:effectLst/>
        </p:spPr>
        <p:txBody>
          <a:bodyPr/>
          <a:lstStyle/>
          <a:p>
            <a:endParaRPr lang="fr-FR"/>
          </a:p>
        </p:txBody>
      </p:sp>
      <p:sp>
        <p:nvSpPr>
          <p:cNvPr id="32786" name="Oval 18"/>
          <p:cNvSpPr>
            <a:spLocks noChangeArrowheads="1"/>
          </p:cNvSpPr>
          <p:nvPr/>
        </p:nvSpPr>
        <p:spPr bwMode="auto">
          <a:xfrm>
            <a:off x="1600200" y="2628916"/>
            <a:ext cx="1395413" cy="1395412"/>
          </a:xfrm>
          <a:prstGeom prst="ellipse">
            <a:avLst/>
          </a:prstGeom>
          <a:solidFill>
            <a:schemeClr val="bg2"/>
          </a:solidFill>
          <a:ln w="28575">
            <a:solidFill>
              <a:schemeClr val="tx1"/>
            </a:solidFill>
            <a:round/>
            <a:headEnd/>
            <a:tailEnd/>
          </a:ln>
          <a:effectLst/>
        </p:spPr>
        <p:txBody>
          <a:bodyPr wrap="none" anchor="ctr"/>
          <a:lstStyle/>
          <a:p>
            <a:endParaRPr lang="fr-FR"/>
          </a:p>
        </p:txBody>
      </p:sp>
      <p:sp>
        <p:nvSpPr>
          <p:cNvPr id="32787" name="Rectangle 19"/>
          <p:cNvSpPr>
            <a:spLocks noChangeArrowheads="1"/>
          </p:cNvSpPr>
          <p:nvPr/>
        </p:nvSpPr>
        <p:spPr bwMode="auto">
          <a:xfrm>
            <a:off x="2995613" y="3214703"/>
            <a:ext cx="180975" cy="223838"/>
          </a:xfrm>
          <a:prstGeom prst="rect">
            <a:avLst/>
          </a:prstGeom>
          <a:solidFill>
            <a:schemeClr val="accent1"/>
          </a:solidFill>
          <a:ln w="9525">
            <a:solidFill>
              <a:schemeClr val="tx1"/>
            </a:solidFill>
            <a:miter lim="800000"/>
            <a:headEnd/>
            <a:tailEnd/>
          </a:ln>
          <a:effectLst/>
        </p:spPr>
        <p:txBody>
          <a:bodyPr wrap="none" anchor="ctr"/>
          <a:lstStyle/>
          <a:p>
            <a:endParaRPr lang="fr-FR"/>
          </a:p>
        </p:txBody>
      </p:sp>
      <p:sp>
        <p:nvSpPr>
          <p:cNvPr id="32788" name="Rectangle 20"/>
          <p:cNvSpPr>
            <a:spLocks noChangeArrowheads="1"/>
          </p:cNvSpPr>
          <p:nvPr/>
        </p:nvSpPr>
        <p:spPr bwMode="auto">
          <a:xfrm>
            <a:off x="1420813" y="3214703"/>
            <a:ext cx="180975" cy="223838"/>
          </a:xfrm>
          <a:prstGeom prst="rect">
            <a:avLst/>
          </a:prstGeom>
          <a:solidFill>
            <a:schemeClr val="accent1"/>
          </a:solidFill>
          <a:ln w="9525">
            <a:solidFill>
              <a:schemeClr val="tx1"/>
            </a:solidFill>
            <a:miter lim="800000"/>
            <a:headEnd/>
            <a:tailEnd/>
          </a:ln>
          <a:effectLst/>
        </p:spPr>
        <p:txBody>
          <a:bodyPr wrap="none" anchor="ctr"/>
          <a:lstStyle/>
          <a:p>
            <a:endParaRPr lang="fr-FR"/>
          </a:p>
        </p:txBody>
      </p:sp>
      <p:sp>
        <p:nvSpPr>
          <p:cNvPr id="32789" name="Oval 21"/>
          <p:cNvSpPr>
            <a:spLocks noChangeArrowheads="1"/>
          </p:cNvSpPr>
          <p:nvPr/>
        </p:nvSpPr>
        <p:spPr bwMode="auto">
          <a:xfrm>
            <a:off x="2185988" y="3214703"/>
            <a:ext cx="225425" cy="223838"/>
          </a:xfrm>
          <a:prstGeom prst="ellipse">
            <a:avLst/>
          </a:prstGeom>
          <a:solidFill>
            <a:schemeClr val="bg1"/>
          </a:solidFill>
          <a:ln w="9525">
            <a:solidFill>
              <a:schemeClr val="tx1"/>
            </a:solidFill>
            <a:round/>
            <a:headEnd/>
            <a:tailEnd/>
          </a:ln>
          <a:effectLst/>
        </p:spPr>
        <p:txBody>
          <a:bodyPr wrap="none" anchor="ctr"/>
          <a:lstStyle/>
          <a:p>
            <a:endParaRPr lang="fr-FR"/>
          </a:p>
        </p:txBody>
      </p:sp>
      <p:sp>
        <p:nvSpPr>
          <p:cNvPr id="32790" name="Line 22"/>
          <p:cNvSpPr>
            <a:spLocks noChangeShapeType="1"/>
          </p:cNvSpPr>
          <p:nvPr/>
        </p:nvSpPr>
        <p:spPr bwMode="auto">
          <a:xfrm flipH="1">
            <a:off x="295275" y="4654566"/>
            <a:ext cx="404813" cy="944562"/>
          </a:xfrm>
          <a:prstGeom prst="line">
            <a:avLst/>
          </a:prstGeom>
          <a:noFill/>
          <a:ln w="76200">
            <a:solidFill>
              <a:schemeClr val="accent1"/>
            </a:solidFill>
            <a:round/>
            <a:headEnd/>
            <a:tailEnd/>
          </a:ln>
          <a:effectLst/>
        </p:spPr>
        <p:txBody>
          <a:bodyPr/>
          <a:lstStyle/>
          <a:p>
            <a:endParaRPr lang="fr-FR"/>
          </a:p>
        </p:txBody>
      </p:sp>
      <p:sp>
        <p:nvSpPr>
          <p:cNvPr id="32791" name="Line 23"/>
          <p:cNvSpPr>
            <a:spLocks noChangeShapeType="1"/>
          </p:cNvSpPr>
          <p:nvPr/>
        </p:nvSpPr>
        <p:spPr bwMode="auto">
          <a:xfrm>
            <a:off x="3941763" y="4699016"/>
            <a:ext cx="404812" cy="944562"/>
          </a:xfrm>
          <a:prstGeom prst="line">
            <a:avLst/>
          </a:prstGeom>
          <a:noFill/>
          <a:ln w="76200">
            <a:solidFill>
              <a:schemeClr val="accent1"/>
            </a:solidFill>
            <a:round/>
            <a:headEnd/>
            <a:tailEnd/>
          </a:ln>
          <a:effectLst/>
        </p:spPr>
        <p:txBody>
          <a:bodyPr/>
          <a:lstStyle/>
          <a:p>
            <a:endParaRPr lang="fr-FR"/>
          </a:p>
        </p:txBody>
      </p:sp>
      <p:sp>
        <p:nvSpPr>
          <p:cNvPr id="32792" name="Line 24"/>
          <p:cNvSpPr>
            <a:spLocks noChangeShapeType="1"/>
          </p:cNvSpPr>
          <p:nvPr/>
        </p:nvSpPr>
        <p:spPr bwMode="auto">
          <a:xfrm>
            <a:off x="295275" y="5599128"/>
            <a:ext cx="4051300" cy="0"/>
          </a:xfrm>
          <a:prstGeom prst="line">
            <a:avLst/>
          </a:prstGeom>
          <a:noFill/>
          <a:ln w="76200">
            <a:solidFill>
              <a:schemeClr val="accent1"/>
            </a:solidFill>
            <a:round/>
            <a:headEnd/>
            <a:tailEnd/>
          </a:ln>
          <a:effectLst/>
        </p:spPr>
        <p:txBody>
          <a:bodyPr/>
          <a:lstStyle/>
          <a:p>
            <a:endParaRPr lang="fr-FR"/>
          </a:p>
        </p:txBody>
      </p:sp>
      <p:sp>
        <p:nvSpPr>
          <p:cNvPr id="32793" name="Freeform 25"/>
          <p:cNvSpPr>
            <a:spLocks/>
          </p:cNvSpPr>
          <p:nvPr/>
        </p:nvSpPr>
        <p:spPr bwMode="auto">
          <a:xfrm>
            <a:off x="520700" y="2403491"/>
            <a:ext cx="765175" cy="1846262"/>
          </a:xfrm>
          <a:custGeom>
            <a:avLst/>
            <a:gdLst/>
            <a:ahLst/>
            <a:cxnLst>
              <a:cxn ang="0">
                <a:pos x="0" y="199"/>
              </a:cxn>
              <a:cxn ang="0">
                <a:pos x="284" y="199"/>
              </a:cxn>
              <a:cxn ang="0">
                <a:pos x="426" y="0"/>
              </a:cxn>
              <a:cxn ang="0">
                <a:pos x="482" y="86"/>
              </a:cxn>
              <a:cxn ang="0">
                <a:pos x="369" y="284"/>
              </a:cxn>
              <a:cxn ang="0">
                <a:pos x="312" y="454"/>
              </a:cxn>
              <a:cxn ang="0">
                <a:pos x="312" y="624"/>
              </a:cxn>
              <a:cxn ang="0">
                <a:pos x="340" y="766"/>
              </a:cxn>
              <a:cxn ang="0">
                <a:pos x="369" y="908"/>
              </a:cxn>
              <a:cxn ang="0">
                <a:pos x="426" y="1021"/>
              </a:cxn>
              <a:cxn ang="0">
                <a:pos x="482" y="1078"/>
              </a:cxn>
              <a:cxn ang="0">
                <a:pos x="454" y="1163"/>
              </a:cxn>
              <a:cxn ang="0">
                <a:pos x="362" y="1083"/>
              </a:cxn>
              <a:cxn ang="0">
                <a:pos x="284" y="981"/>
              </a:cxn>
              <a:cxn ang="0">
                <a:pos x="255" y="908"/>
              </a:cxn>
              <a:cxn ang="0">
                <a:pos x="0" y="908"/>
              </a:cxn>
              <a:cxn ang="0">
                <a:pos x="0" y="199"/>
              </a:cxn>
            </a:cxnLst>
            <a:rect l="0" t="0" r="r" b="b"/>
            <a:pathLst>
              <a:path w="482" h="1163">
                <a:moveTo>
                  <a:pt x="0" y="199"/>
                </a:moveTo>
                <a:lnTo>
                  <a:pt x="284" y="199"/>
                </a:lnTo>
                <a:lnTo>
                  <a:pt x="426" y="0"/>
                </a:lnTo>
                <a:lnTo>
                  <a:pt x="482" y="86"/>
                </a:lnTo>
                <a:lnTo>
                  <a:pt x="369" y="284"/>
                </a:lnTo>
                <a:lnTo>
                  <a:pt x="312" y="454"/>
                </a:lnTo>
                <a:lnTo>
                  <a:pt x="312" y="624"/>
                </a:lnTo>
                <a:lnTo>
                  <a:pt x="340" y="766"/>
                </a:lnTo>
                <a:lnTo>
                  <a:pt x="369" y="908"/>
                </a:lnTo>
                <a:lnTo>
                  <a:pt x="426" y="1021"/>
                </a:lnTo>
                <a:lnTo>
                  <a:pt x="482" y="1078"/>
                </a:lnTo>
                <a:lnTo>
                  <a:pt x="454" y="1163"/>
                </a:lnTo>
                <a:lnTo>
                  <a:pt x="362" y="1083"/>
                </a:lnTo>
                <a:lnTo>
                  <a:pt x="284" y="981"/>
                </a:lnTo>
                <a:lnTo>
                  <a:pt x="255" y="908"/>
                </a:lnTo>
                <a:lnTo>
                  <a:pt x="0" y="908"/>
                </a:lnTo>
                <a:lnTo>
                  <a:pt x="0" y="199"/>
                </a:lnTo>
                <a:close/>
              </a:path>
            </a:pathLst>
          </a:custGeom>
          <a:solidFill>
            <a:schemeClr val="accent1"/>
          </a:solidFill>
          <a:ln w="9525">
            <a:solidFill>
              <a:schemeClr val="accent1"/>
            </a:solidFill>
            <a:round/>
            <a:headEnd/>
            <a:tailEnd/>
          </a:ln>
          <a:effectLst/>
        </p:spPr>
        <p:txBody>
          <a:bodyPr/>
          <a:lstStyle/>
          <a:p>
            <a:endParaRPr lang="fr-FR"/>
          </a:p>
        </p:txBody>
      </p:sp>
      <p:sp>
        <p:nvSpPr>
          <p:cNvPr id="32794" name="Freeform 26"/>
          <p:cNvSpPr>
            <a:spLocks/>
          </p:cNvSpPr>
          <p:nvPr/>
        </p:nvSpPr>
        <p:spPr bwMode="auto">
          <a:xfrm flipH="1">
            <a:off x="3311525" y="2449528"/>
            <a:ext cx="765175" cy="1846263"/>
          </a:xfrm>
          <a:custGeom>
            <a:avLst/>
            <a:gdLst/>
            <a:ahLst/>
            <a:cxnLst>
              <a:cxn ang="0">
                <a:pos x="0" y="199"/>
              </a:cxn>
              <a:cxn ang="0">
                <a:pos x="284" y="199"/>
              </a:cxn>
              <a:cxn ang="0">
                <a:pos x="426" y="0"/>
              </a:cxn>
              <a:cxn ang="0">
                <a:pos x="482" y="86"/>
              </a:cxn>
              <a:cxn ang="0">
                <a:pos x="369" y="284"/>
              </a:cxn>
              <a:cxn ang="0">
                <a:pos x="312" y="454"/>
              </a:cxn>
              <a:cxn ang="0">
                <a:pos x="312" y="624"/>
              </a:cxn>
              <a:cxn ang="0">
                <a:pos x="340" y="766"/>
              </a:cxn>
              <a:cxn ang="0">
                <a:pos x="369" y="908"/>
              </a:cxn>
              <a:cxn ang="0">
                <a:pos x="426" y="1021"/>
              </a:cxn>
              <a:cxn ang="0">
                <a:pos x="482" y="1078"/>
              </a:cxn>
              <a:cxn ang="0">
                <a:pos x="454" y="1163"/>
              </a:cxn>
              <a:cxn ang="0">
                <a:pos x="369" y="1078"/>
              </a:cxn>
              <a:cxn ang="0">
                <a:pos x="312" y="964"/>
              </a:cxn>
              <a:cxn ang="0">
                <a:pos x="255" y="908"/>
              </a:cxn>
              <a:cxn ang="0">
                <a:pos x="0" y="908"/>
              </a:cxn>
              <a:cxn ang="0">
                <a:pos x="0" y="199"/>
              </a:cxn>
            </a:cxnLst>
            <a:rect l="0" t="0" r="r" b="b"/>
            <a:pathLst>
              <a:path w="482" h="1163">
                <a:moveTo>
                  <a:pt x="0" y="199"/>
                </a:moveTo>
                <a:lnTo>
                  <a:pt x="284" y="199"/>
                </a:lnTo>
                <a:lnTo>
                  <a:pt x="426" y="0"/>
                </a:lnTo>
                <a:lnTo>
                  <a:pt x="482" y="86"/>
                </a:lnTo>
                <a:lnTo>
                  <a:pt x="369" y="284"/>
                </a:lnTo>
                <a:lnTo>
                  <a:pt x="312" y="454"/>
                </a:lnTo>
                <a:lnTo>
                  <a:pt x="312" y="624"/>
                </a:lnTo>
                <a:lnTo>
                  <a:pt x="340" y="766"/>
                </a:lnTo>
                <a:lnTo>
                  <a:pt x="369" y="908"/>
                </a:lnTo>
                <a:lnTo>
                  <a:pt x="426" y="1021"/>
                </a:lnTo>
                <a:lnTo>
                  <a:pt x="482" y="1078"/>
                </a:lnTo>
                <a:lnTo>
                  <a:pt x="454" y="1163"/>
                </a:lnTo>
                <a:lnTo>
                  <a:pt x="369" y="1078"/>
                </a:lnTo>
                <a:lnTo>
                  <a:pt x="312" y="964"/>
                </a:lnTo>
                <a:lnTo>
                  <a:pt x="255" y="908"/>
                </a:lnTo>
                <a:lnTo>
                  <a:pt x="0" y="908"/>
                </a:lnTo>
                <a:lnTo>
                  <a:pt x="0" y="199"/>
                </a:lnTo>
                <a:close/>
              </a:path>
            </a:pathLst>
          </a:custGeom>
          <a:solidFill>
            <a:schemeClr val="accent1"/>
          </a:solidFill>
          <a:ln w="9525">
            <a:solidFill>
              <a:schemeClr val="accent1"/>
            </a:solidFill>
            <a:round/>
            <a:headEnd/>
            <a:tailEnd/>
          </a:ln>
          <a:effectLst/>
        </p:spPr>
        <p:txBody>
          <a:bodyPr/>
          <a:lstStyle/>
          <a:p>
            <a:endParaRPr lang="fr-FR"/>
          </a:p>
        </p:txBody>
      </p:sp>
      <p:sp>
        <p:nvSpPr>
          <p:cNvPr id="32795" name="Freeform 27"/>
          <p:cNvSpPr>
            <a:spLocks/>
          </p:cNvSpPr>
          <p:nvPr/>
        </p:nvSpPr>
        <p:spPr bwMode="auto">
          <a:xfrm rot="-5400000">
            <a:off x="1916906" y="3798110"/>
            <a:ext cx="765175" cy="1846262"/>
          </a:xfrm>
          <a:custGeom>
            <a:avLst/>
            <a:gdLst/>
            <a:ahLst/>
            <a:cxnLst>
              <a:cxn ang="0">
                <a:pos x="0" y="199"/>
              </a:cxn>
              <a:cxn ang="0">
                <a:pos x="284" y="199"/>
              </a:cxn>
              <a:cxn ang="0">
                <a:pos x="426" y="0"/>
              </a:cxn>
              <a:cxn ang="0">
                <a:pos x="482" y="86"/>
              </a:cxn>
              <a:cxn ang="0">
                <a:pos x="369" y="284"/>
              </a:cxn>
              <a:cxn ang="0">
                <a:pos x="312" y="454"/>
              </a:cxn>
              <a:cxn ang="0">
                <a:pos x="312" y="624"/>
              </a:cxn>
              <a:cxn ang="0">
                <a:pos x="340" y="766"/>
              </a:cxn>
              <a:cxn ang="0">
                <a:pos x="369" y="908"/>
              </a:cxn>
              <a:cxn ang="0">
                <a:pos x="426" y="1021"/>
              </a:cxn>
              <a:cxn ang="0">
                <a:pos x="482" y="1078"/>
              </a:cxn>
              <a:cxn ang="0">
                <a:pos x="454" y="1163"/>
              </a:cxn>
              <a:cxn ang="0">
                <a:pos x="369" y="1078"/>
              </a:cxn>
              <a:cxn ang="0">
                <a:pos x="312" y="964"/>
              </a:cxn>
              <a:cxn ang="0">
                <a:pos x="255" y="908"/>
              </a:cxn>
              <a:cxn ang="0">
                <a:pos x="0" y="908"/>
              </a:cxn>
              <a:cxn ang="0">
                <a:pos x="0" y="199"/>
              </a:cxn>
            </a:cxnLst>
            <a:rect l="0" t="0" r="r" b="b"/>
            <a:pathLst>
              <a:path w="482" h="1163">
                <a:moveTo>
                  <a:pt x="0" y="199"/>
                </a:moveTo>
                <a:lnTo>
                  <a:pt x="284" y="199"/>
                </a:lnTo>
                <a:lnTo>
                  <a:pt x="426" y="0"/>
                </a:lnTo>
                <a:lnTo>
                  <a:pt x="482" y="86"/>
                </a:lnTo>
                <a:lnTo>
                  <a:pt x="369" y="284"/>
                </a:lnTo>
                <a:lnTo>
                  <a:pt x="312" y="454"/>
                </a:lnTo>
                <a:lnTo>
                  <a:pt x="312" y="624"/>
                </a:lnTo>
                <a:lnTo>
                  <a:pt x="340" y="766"/>
                </a:lnTo>
                <a:lnTo>
                  <a:pt x="369" y="908"/>
                </a:lnTo>
                <a:lnTo>
                  <a:pt x="426" y="1021"/>
                </a:lnTo>
                <a:lnTo>
                  <a:pt x="482" y="1078"/>
                </a:lnTo>
                <a:lnTo>
                  <a:pt x="454" y="1163"/>
                </a:lnTo>
                <a:lnTo>
                  <a:pt x="369" y="1078"/>
                </a:lnTo>
                <a:lnTo>
                  <a:pt x="312" y="964"/>
                </a:lnTo>
                <a:lnTo>
                  <a:pt x="255" y="908"/>
                </a:lnTo>
                <a:lnTo>
                  <a:pt x="0" y="908"/>
                </a:lnTo>
                <a:lnTo>
                  <a:pt x="0" y="199"/>
                </a:lnTo>
                <a:close/>
              </a:path>
            </a:pathLst>
          </a:custGeom>
          <a:solidFill>
            <a:schemeClr val="accent1"/>
          </a:solidFill>
          <a:ln w="9525">
            <a:solidFill>
              <a:schemeClr val="accent1"/>
            </a:solidFill>
            <a:round/>
            <a:headEnd/>
            <a:tailEnd/>
          </a:ln>
          <a:effectLst/>
        </p:spPr>
        <p:txBody>
          <a:bodyPr/>
          <a:lstStyle/>
          <a:p>
            <a:endParaRPr lang="fr-FR"/>
          </a:p>
        </p:txBody>
      </p:sp>
      <p:sp>
        <p:nvSpPr>
          <p:cNvPr id="32796" name="Freeform 28"/>
          <p:cNvSpPr>
            <a:spLocks/>
          </p:cNvSpPr>
          <p:nvPr/>
        </p:nvSpPr>
        <p:spPr bwMode="auto">
          <a:xfrm rot="5400000" flipV="1">
            <a:off x="1961356" y="1053323"/>
            <a:ext cx="765175" cy="1846262"/>
          </a:xfrm>
          <a:custGeom>
            <a:avLst/>
            <a:gdLst/>
            <a:ahLst/>
            <a:cxnLst>
              <a:cxn ang="0">
                <a:pos x="0" y="199"/>
              </a:cxn>
              <a:cxn ang="0">
                <a:pos x="284" y="199"/>
              </a:cxn>
              <a:cxn ang="0">
                <a:pos x="426" y="0"/>
              </a:cxn>
              <a:cxn ang="0">
                <a:pos x="482" y="86"/>
              </a:cxn>
              <a:cxn ang="0">
                <a:pos x="369" y="284"/>
              </a:cxn>
              <a:cxn ang="0">
                <a:pos x="312" y="454"/>
              </a:cxn>
              <a:cxn ang="0">
                <a:pos x="312" y="624"/>
              </a:cxn>
              <a:cxn ang="0">
                <a:pos x="340" y="766"/>
              </a:cxn>
              <a:cxn ang="0">
                <a:pos x="369" y="908"/>
              </a:cxn>
              <a:cxn ang="0">
                <a:pos x="426" y="1021"/>
              </a:cxn>
              <a:cxn ang="0">
                <a:pos x="482" y="1078"/>
              </a:cxn>
              <a:cxn ang="0">
                <a:pos x="454" y="1163"/>
              </a:cxn>
              <a:cxn ang="0">
                <a:pos x="369" y="1078"/>
              </a:cxn>
              <a:cxn ang="0">
                <a:pos x="312" y="964"/>
              </a:cxn>
              <a:cxn ang="0">
                <a:pos x="255" y="908"/>
              </a:cxn>
              <a:cxn ang="0">
                <a:pos x="0" y="908"/>
              </a:cxn>
              <a:cxn ang="0">
                <a:pos x="0" y="199"/>
              </a:cxn>
            </a:cxnLst>
            <a:rect l="0" t="0" r="r" b="b"/>
            <a:pathLst>
              <a:path w="482" h="1163">
                <a:moveTo>
                  <a:pt x="0" y="199"/>
                </a:moveTo>
                <a:lnTo>
                  <a:pt x="284" y="199"/>
                </a:lnTo>
                <a:lnTo>
                  <a:pt x="426" y="0"/>
                </a:lnTo>
                <a:lnTo>
                  <a:pt x="482" y="86"/>
                </a:lnTo>
                <a:lnTo>
                  <a:pt x="369" y="284"/>
                </a:lnTo>
                <a:lnTo>
                  <a:pt x="312" y="454"/>
                </a:lnTo>
                <a:lnTo>
                  <a:pt x="312" y="624"/>
                </a:lnTo>
                <a:lnTo>
                  <a:pt x="340" y="766"/>
                </a:lnTo>
                <a:lnTo>
                  <a:pt x="369" y="908"/>
                </a:lnTo>
                <a:lnTo>
                  <a:pt x="426" y="1021"/>
                </a:lnTo>
                <a:lnTo>
                  <a:pt x="482" y="1078"/>
                </a:lnTo>
                <a:lnTo>
                  <a:pt x="454" y="1163"/>
                </a:lnTo>
                <a:lnTo>
                  <a:pt x="369" y="1078"/>
                </a:lnTo>
                <a:lnTo>
                  <a:pt x="312" y="964"/>
                </a:lnTo>
                <a:lnTo>
                  <a:pt x="255" y="908"/>
                </a:lnTo>
                <a:lnTo>
                  <a:pt x="0" y="908"/>
                </a:lnTo>
                <a:lnTo>
                  <a:pt x="0" y="199"/>
                </a:lnTo>
                <a:close/>
              </a:path>
            </a:pathLst>
          </a:custGeom>
          <a:solidFill>
            <a:schemeClr val="accent1"/>
          </a:solidFill>
          <a:ln w="9525">
            <a:solidFill>
              <a:schemeClr val="accent1"/>
            </a:solidFill>
            <a:round/>
            <a:headEnd/>
            <a:tailEnd/>
          </a:ln>
          <a:effectLst/>
        </p:spPr>
        <p:txBody>
          <a:bodyPr/>
          <a:lstStyle/>
          <a:p>
            <a:endParaRPr lang="fr-FR"/>
          </a:p>
        </p:txBody>
      </p:sp>
      <p:sp>
        <p:nvSpPr>
          <p:cNvPr id="32797" name="Oval 29"/>
          <p:cNvSpPr>
            <a:spLocks noChangeArrowheads="1"/>
          </p:cNvSpPr>
          <p:nvPr/>
        </p:nvSpPr>
        <p:spPr bwMode="auto">
          <a:xfrm>
            <a:off x="1016000" y="2089166"/>
            <a:ext cx="2565400" cy="2520950"/>
          </a:xfrm>
          <a:prstGeom prst="ellipse">
            <a:avLst/>
          </a:prstGeom>
          <a:noFill/>
          <a:ln w="57150">
            <a:solidFill>
              <a:schemeClr val="accent1"/>
            </a:solidFill>
            <a:round/>
            <a:headEnd/>
            <a:tailEnd/>
          </a:ln>
          <a:effectLst/>
        </p:spPr>
        <p:txBody>
          <a:bodyPr wrap="none" anchor="ctr"/>
          <a:lstStyle/>
          <a:p>
            <a:pPr algn="ctr"/>
            <a:endParaRPr lang="fr-FR"/>
          </a:p>
        </p:txBody>
      </p:sp>
      <p:sp>
        <p:nvSpPr>
          <p:cNvPr id="32798" name="Line 30"/>
          <p:cNvSpPr>
            <a:spLocks noChangeShapeType="1"/>
          </p:cNvSpPr>
          <p:nvPr/>
        </p:nvSpPr>
        <p:spPr bwMode="auto">
          <a:xfrm flipV="1">
            <a:off x="1331913" y="2359041"/>
            <a:ext cx="179387" cy="180975"/>
          </a:xfrm>
          <a:prstGeom prst="line">
            <a:avLst/>
          </a:prstGeom>
          <a:noFill/>
          <a:ln w="76200">
            <a:solidFill>
              <a:schemeClr val="bg1"/>
            </a:solidFill>
            <a:round/>
            <a:headEnd/>
            <a:tailEnd/>
          </a:ln>
          <a:effectLst/>
        </p:spPr>
        <p:txBody>
          <a:bodyPr/>
          <a:lstStyle/>
          <a:p>
            <a:endParaRPr lang="fr-FR"/>
          </a:p>
        </p:txBody>
      </p:sp>
      <p:sp>
        <p:nvSpPr>
          <p:cNvPr id="32799" name="Line 31"/>
          <p:cNvSpPr>
            <a:spLocks noChangeShapeType="1"/>
          </p:cNvSpPr>
          <p:nvPr/>
        </p:nvSpPr>
        <p:spPr bwMode="auto">
          <a:xfrm flipV="1">
            <a:off x="1285875" y="2359041"/>
            <a:ext cx="180975" cy="180975"/>
          </a:xfrm>
          <a:prstGeom prst="line">
            <a:avLst/>
          </a:prstGeom>
          <a:noFill/>
          <a:ln w="57150">
            <a:solidFill>
              <a:schemeClr val="bg1"/>
            </a:solidFill>
            <a:round/>
            <a:headEnd/>
            <a:tailEnd/>
          </a:ln>
          <a:effectLst/>
        </p:spPr>
        <p:txBody>
          <a:bodyPr/>
          <a:lstStyle/>
          <a:p>
            <a:endParaRPr lang="fr-FR"/>
          </a:p>
        </p:txBody>
      </p:sp>
      <p:sp>
        <p:nvSpPr>
          <p:cNvPr id="32800" name="Line 32"/>
          <p:cNvSpPr>
            <a:spLocks noChangeShapeType="1"/>
          </p:cNvSpPr>
          <p:nvPr/>
        </p:nvSpPr>
        <p:spPr bwMode="auto">
          <a:xfrm>
            <a:off x="1285875" y="2540016"/>
            <a:ext cx="46038" cy="0"/>
          </a:xfrm>
          <a:prstGeom prst="line">
            <a:avLst/>
          </a:prstGeom>
          <a:noFill/>
          <a:ln w="76200">
            <a:solidFill>
              <a:schemeClr val="bg1"/>
            </a:solidFill>
            <a:round/>
            <a:headEnd/>
            <a:tailEnd/>
          </a:ln>
          <a:effectLst/>
        </p:spPr>
        <p:txBody>
          <a:bodyPr/>
          <a:lstStyle/>
          <a:p>
            <a:endParaRPr lang="fr-FR"/>
          </a:p>
        </p:txBody>
      </p:sp>
      <p:sp>
        <p:nvSpPr>
          <p:cNvPr id="32801" name="Line 33"/>
          <p:cNvSpPr>
            <a:spLocks noChangeShapeType="1"/>
          </p:cNvSpPr>
          <p:nvPr/>
        </p:nvSpPr>
        <p:spPr bwMode="auto">
          <a:xfrm>
            <a:off x="1196975" y="2403491"/>
            <a:ext cx="134938" cy="180975"/>
          </a:xfrm>
          <a:prstGeom prst="line">
            <a:avLst/>
          </a:prstGeom>
          <a:noFill/>
          <a:ln w="28575">
            <a:solidFill>
              <a:schemeClr val="accent1"/>
            </a:solidFill>
            <a:round/>
            <a:headEnd/>
            <a:tailEnd/>
          </a:ln>
          <a:effectLst/>
        </p:spPr>
        <p:txBody>
          <a:bodyPr/>
          <a:lstStyle/>
          <a:p>
            <a:endParaRPr lang="fr-FR"/>
          </a:p>
        </p:txBody>
      </p:sp>
      <p:sp>
        <p:nvSpPr>
          <p:cNvPr id="32802" name="Line 34"/>
          <p:cNvSpPr>
            <a:spLocks noChangeShapeType="1"/>
          </p:cNvSpPr>
          <p:nvPr/>
        </p:nvSpPr>
        <p:spPr bwMode="auto">
          <a:xfrm>
            <a:off x="1420813" y="2268553"/>
            <a:ext cx="134937" cy="90488"/>
          </a:xfrm>
          <a:prstGeom prst="line">
            <a:avLst/>
          </a:prstGeom>
          <a:noFill/>
          <a:ln w="28575">
            <a:solidFill>
              <a:schemeClr val="accent1"/>
            </a:solidFill>
            <a:round/>
            <a:headEnd/>
            <a:tailEnd/>
          </a:ln>
          <a:effectLst/>
        </p:spPr>
        <p:txBody>
          <a:bodyPr/>
          <a:lstStyle/>
          <a:p>
            <a:endParaRPr lang="fr-FR"/>
          </a:p>
        </p:txBody>
      </p:sp>
      <p:sp>
        <p:nvSpPr>
          <p:cNvPr id="32803" name="Line 35"/>
          <p:cNvSpPr>
            <a:spLocks noChangeShapeType="1"/>
          </p:cNvSpPr>
          <p:nvPr/>
        </p:nvSpPr>
        <p:spPr bwMode="auto">
          <a:xfrm>
            <a:off x="2816225" y="2133616"/>
            <a:ext cx="315913" cy="225425"/>
          </a:xfrm>
          <a:prstGeom prst="line">
            <a:avLst/>
          </a:prstGeom>
          <a:noFill/>
          <a:ln w="76200">
            <a:solidFill>
              <a:schemeClr val="accent1"/>
            </a:solidFill>
            <a:round/>
            <a:headEnd/>
            <a:tailEnd/>
          </a:ln>
          <a:effectLst/>
        </p:spPr>
        <p:txBody>
          <a:bodyPr/>
          <a:lstStyle/>
          <a:p>
            <a:endParaRPr lang="fr-FR"/>
          </a:p>
        </p:txBody>
      </p:sp>
      <p:sp>
        <p:nvSpPr>
          <p:cNvPr id="32804" name="Line 36"/>
          <p:cNvSpPr>
            <a:spLocks noChangeShapeType="1"/>
          </p:cNvSpPr>
          <p:nvPr/>
        </p:nvSpPr>
        <p:spPr bwMode="auto">
          <a:xfrm>
            <a:off x="3132138" y="2403491"/>
            <a:ext cx="179387" cy="180975"/>
          </a:xfrm>
          <a:prstGeom prst="line">
            <a:avLst/>
          </a:prstGeom>
          <a:noFill/>
          <a:ln w="76200">
            <a:solidFill>
              <a:schemeClr val="bg1"/>
            </a:solidFill>
            <a:round/>
            <a:headEnd/>
            <a:tailEnd/>
          </a:ln>
          <a:effectLst/>
        </p:spPr>
        <p:txBody>
          <a:bodyPr/>
          <a:lstStyle/>
          <a:p>
            <a:endParaRPr lang="fr-FR"/>
          </a:p>
        </p:txBody>
      </p:sp>
      <p:sp>
        <p:nvSpPr>
          <p:cNvPr id="32805" name="Line 37"/>
          <p:cNvSpPr>
            <a:spLocks noChangeShapeType="1"/>
          </p:cNvSpPr>
          <p:nvPr/>
        </p:nvSpPr>
        <p:spPr bwMode="auto">
          <a:xfrm flipH="1">
            <a:off x="3311525" y="2449528"/>
            <a:ext cx="90488" cy="134938"/>
          </a:xfrm>
          <a:prstGeom prst="line">
            <a:avLst/>
          </a:prstGeom>
          <a:noFill/>
          <a:ln w="28575">
            <a:solidFill>
              <a:schemeClr val="accent1"/>
            </a:solidFill>
            <a:round/>
            <a:headEnd/>
            <a:tailEnd/>
          </a:ln>
          <a:effectLst/>
        </p:spPr>
        <p:txBody>
          <a:bodyPr/>
          <a:lstStyle/>
          <a:p>
            <a:endParaRPr lang="fr-FR"/>
          </a:p>
        </p:txBody>
      </p:sp>
      <p:sp>
        <p:nvSpPr>
          <p:cNvPr id="32806" name="Line 38"/>
          <p:cNvSpPr>
            <a:spLocks noChangeShapeType="1"/>
          </p:cNvSpPr>
          <p:nvPr/>
        </p:nvSpPr>
        <p:spPr bwMode="auto">
          <a:xfrm>
            <a:off x="3176588" y="2403491"/>
            <a:ext cx="134937" cy="136525"/>
          </a:xfrm>
          <a:prstGeom prst="line">
            <a:avLst/>
          </a:prstGeom>
          <a:noFill/>
          <a:ln w="57150">
            <a:solidFill>
              <a:schemeClr val="bg1"/>
            </a:solidFill>
            <a:round/>
            <a:headEnd/>
            <a:tailEnd/>
          </a:ln>
          <a:effectLst/>
        </p:spPr>
        <p:txBody>
          <a:bodyPr/>
          <a:lstStyle/>
          <a:p>
            <a:endParaRPr lang="fr-FR"/>
          </a:p>
        </p:txBody>
      </p:sp>
      <p:sp>
        <p:nvSpPr>
          <p:cNvPr id="32807" name="Line 39"/>
          <p:cNvSpPr>
            <a:spLocks noChangeShapeType="1"/>
          </p:cNvSpPr>
          <p:nvPr/>
        </p:nvSpPr>
        <p:spPr bwMode="auto">
          <a:xfrm flipV="1">
            <a:off x="3086100" y="2359041"/>
            <a:ext cx="90488" cy="44450"/>
          </a:xfrm>
          <a:prstGeom prst="line">
            <a:avLst/>
          </a:prstGeom>
          <a:noFill/>
          <a:ln w="57150">
            <a:solidFill>
              <a:schemeClr val="bg1"/>
            </a:solidFill>
            <a:round/>
            <a:headEnd/>
            <a:tailEnd/>
          </a:ln>
          <a:effectLst/>
        </p:spPr>
        <p:txBody>
          <a:bodyPr/>
          <a:lstStyle/>
          <a:p>
            <a:endParaRPr lang="fr-FR"/>
          </a:p>
        </p:txBody>
      </p:sp>
      <p:sp>
        <p:nvSpPr>
          <p:cNvPr id="32808" name="Line 40"/>
          <p:cNvSpPr>
            <a:spLocks noChangeShapeType="1"/>
          </p:cNvSpPr>
          <p:nvPr/>
        </p:nvSpPr>
        <p:spPr bwMode="auto">
          <a:xfrm flipH="1">
            <a:off x="3086100" y="2314591"/>
            <a:ext cx="180975" cy="44450"/>
          </a:xfrm>
          <a:prstGeom prst="line">
            <a:avLst/>
          </a:prstGeom>
          <a:noFill/>
          <a:ln w="28575">
            <a:solidFill>
              <a:schemeClr val="accent1"/>
            </a:solidFill>
            <a:round/>
            <a:headEnd/>
            <a:tailEnd/>
          </a:ln>
          <a:effectLst/>
        </p:spPr>
        <p:txBody>
          <a:bodyPr/>
          <a:lstStyle/>
          <a:p>
            <a:endParaRPr lang="fr-FR"/>
          </a:p>
        </p:txBody>
      </p:sp>
      <p:sp>
        <p:nvSpPr>
          <p:cNvPr id="32809" name="Line 41"/>
          <p:cNvSpPr>
            <a:spLocks noChangeShapeType="1"/>
          </p:cNvSpPr>
          <p:nvPr/>
        </p:nvSpPr>
        <p:spPr bwMode="auto">
          <a:xfrm flipV="1">
            <a:off x="3311525" y="3844941"/>
            <a:ext cx="225425" cy="314325"/>
          </a:xfrm>
          <a:prstGeom prst="line">
            <a:avLst/>
          </a:prstGeom>
          <a:noFill/>
          <a:ln w="76200">
            <a:solidFill>
              <a:schemeClr val="accent1"/>
            </a:solidFill>
            <a:round/>
            <a:headEnd/>
            <a:tailEnd/>
          </a:ln>
          <a:effectLst/>
        </p:spPr>
        <p:txBody>
          <a:bodyPr/>
          <a:lstStyle/>
          <a:p>
            <a:endParaRPr lang="fr-FR"/>
          </a:p>
        </p:txBody>
      </p:sp>
      <p:sp>
        <p:nvSpPr>
          <p:cNvPr id="32810" name="Line 42"/>
          <p:cNvSpPr>
            <a:spLocks noChangeShapeType="1"/>
          </p:cNvSpPr>
          <p:nvPr/>
        </p:nvSpPr>
        <p:spPr bwMode="auto">
          <a:xfrm flipV="1">
            <a:off x="3086100" y="4159266"/>
            <a:ext cx="180975" cy="179387"/>
          </a:xfrm>
          <a:prstGeom prst="line">
            <a:avLst/>
          </a:prstGeom>
          <a:noFill/>
          <a:ln w="76200">
            <a:solidFill>
              <a:schemeClr val="bg1"/>
            </a:solidFill>
            <a:round/>
            <a:headEnd/>
            <a:tailEnd/>
          </a:ln>
          <a:effectLst/>
        </p:spPr>
        <p:txBody>
          <a:bodyPr/>
          <a:lstStyle/>
          <a:p>
            <a:endParaRPr lang="fr-FR"/>
          </a:p>
        </p:txBody>
      </p:sp>
      <p:sp>
        <p:nvSpPr>
          <p:cNvPr id="32811" name="Line 43"/>
          <p:cNvSpPr>
            <a:spLocks noChangeShapeType="1"/>
          </p:cNvSpPr>
          <p:nvPr/>
        </p:nvSpPr>
        <p:spPr bwMode="auto">
          <a:xfrm flipV="1">
            <a:off x="3132138" y="4159266"/>
            <a:ext cx="134937" cy="179387"/>
          </a:xfrm>
          <a:prstGeom prst="line">
            <a:avLst/>
          </a:prstGeom>
          <a:noFill/>
          <a:ln w="76200">
            <a:solidFill>
              <a:schemeClr val="bg1"/>
            </a:solidFill>
            <a:round/>
            <a:headEnd/>
            <a:tailEnd/>
          </a:ln>
          <a:effectLst/>
        </p:spPr>
        <p:txBody>
          <a:bodyPr/>
          <a:lstStyle/>
          <a:p>
            <a:endParaRPr lang="fr-FR"/>
          </a:p>
        </p:txBody>
      </p:sp>
      <p:sp>
        <p:nvSpPr>
          <p:cNvPr id="32812" name="Line 44"/>
          <p:cNvSpPr>
            <a:spLocks noChangeShapeType="1"/>
          </p:cNvSpPr>
          <p:nvPr/>
        </p:nvSpPr>
        <p:spPr bwMode="auto">
          <a:xfrm flipH="1" flipV="1">
            <a:off x="3267075" y="4114816"/>
            <a:ext cx="88900" cy="179387"/>
          </a:xfrm>
          <a:prstGeom prst="line">
            <a:avLst/>
          </a:prstGeom>
          <a:noFill/>
          <a:ln w="28575">
            <a:solidFill>
              <a:schemeClr val="accent1"/>
            </a:solidFill>
            <a:round/>
            <a:headEnd/>
            <a:tailEnd/>
          </a:ln>
          <a:effectLst/>
        </p:spPr>
        <p:txBody>
          <a:bodyPr/>
          <a:lstStyle/>
          <a:p>
            <a:endParaRPr lang="fr-FR"/>
          </a:p>
        </p:txBody>
      </p:sp>
      <p:sp>
        <p:nvSpPr>
          <p:cNvPr id="32813" name="Line 45"/>
          <p:cNvSpPr>
            <a:spLocks noChangeShapeType="1"/>
          </p:cNvSpPr>
          <p:nvPr/>
        </p:nvSpPr>
        <p:spPr bwMode="auto">
          <a:xfrm flipH="1" flipV="1">
            <a:off x="3086100" y="4338653"/>
            <a:ext cx="134938" cy="46038"/>
          </a:xfrm>
          <a:prstGeom prst="line">
            <a:avLst/>
          </a:prstGeom>
          <a:noFill/>
          <a:ln w="28575">
            <a:solidFill>
              <a:schemeClr val="accent1"/>
            </a:solidFill>
            <a:round/>
            <a:headEnd/>
            <a:tailEnd/>
          </a:ln>
          <a:effectLst/>
        </p:spPr>
        <p:txBody>
          <a:bodyPr/>
          <a:lstStyle/>
          <a:p>
            <a:endParaRPr lang="fr-FR"/>
          </a:p>
        </p:txBody>
      </p:sp>
      <p:sp>
        <p:nvSpPr>
          <p:cNvPr id="32814" name="Line 46"/>
          <p:cNvSpPr>
            <a:spLocks noChangeShapeType="1"/>
          </p:cNvSpPr>
          <p:nvPr/>
        </p:nvSpPr>
        <p:spPr bwMode="auto">
          <a:xfrm>
            <a:off x="1285875" y="4159266"/>
            <a:ext cx="180975" cy="179387"/>
          </a:xfrm>
          <a:prstGeom prst="line">
            <a:avLst/>
          </a:prstGeom>
          <a:noFill/>
          <a:ln w="76200">
            <a:solidFill>
              <a:schemeClr val="bg1"/>
            </a:solidFill>
            <a:round/>
            <a:headEnd/>
            <a:tailEnd/>
          </a:ln>
          <a:effectLst/>
        </p:spPr>
        <p:txBody>
          <a:bodyPr/>
          <a:lstStyle/>
          <a:p>
            <a:endParaRPr lang="fr-FR"/>
          </a:p>
        </p:txBody>
      </p:sp>
      <p:sp>
        <p:nvSpPr>
          <p:cNvPr id="32815" name="Line 47"/>
          <p:cNvSpPr>
            <a:spLocks noChangeShapeType="1"/>
          </p:cNvSpPr>
          <p:nvPr/>
        </p:nvSpPr>
        <p:spPr bwMode="auto">
          <a:xfrm>
            <a:off x="1331913" y="4114816"/>
            <a:ext cx="179387" cy="179387"/>
          </a:xfrm>
          <a:prstGeom prst="line">
            <a:avLst/>
          </a:prstGeom>
          <a:noFill/>
          <a:ln w="76200">
            <a:solidFill>
              <a:schemeClr val="bg1"/>
            </a:solidFill>
            <a:round/>
            <a:headEnd/>
            <a:tailEnd/>
          </a:ln>
          <a:effectLst/>
        </p:spPr>
        <p:txBody>
          <a:bodyPr/>
          <a:lstStyle/>
          <a:p>
            <a:endParaRPr lang="fr-FR"/>
          </a:p>
        </p:txBody>
      </p:sp>
      <p:sp>
        <p:nvSpPr>
          <p:cNvPr id="32816" name="Line 48"/>
          <p:cNvSpPr>
            <a:spLocks noChangeShapeType="1"/>
          </p:cNvSpPr>
          <p:nvPr/>
        </p:nvSpPr>
        <p:spPr bwMode="auto">
          <a:xfrm flipV="1">
            <a:off x="1376363" y="4338653"/>
            <a:ext cx="134937" cy="90488"/>
          </a:xfrm>
          <a:prstGeom prst="line">
            <a:avLst/>
          </a:prstGeom>
          <a:noFill/>
          <a:ln w="28575">
            <a:solidFill>
              <a:schemeClr val="accent1"/>
            </a:solidFill>
            <a:round/>
            <a:headEnd/>
            <a:tailEnd/>
          </a:ln>
          <a:effectLst/>
        </p:spPr>
        <p:txBody>
          <a:bodyPr/>
          <a:lstStyle/>
          <a:p>
            <a:endParaRPr lang="fr-FR"/>
          </a:p>
        </p:txBody>
      </p:sp>
      <p:sp>
        <p:nvSpPr>
          <p:cNvPr id="32817" name="Line 49"/>
          <p:cNvSpPr>
            <a:spLocks noChangeShapeType="1"/>
          </p:cNvSpPr>
          <p:nvPr/>
        </p:nvSpPr>
        <p:spPr bwMode="auto">
          <a:xfrm flipV="1">
            <a:off x="1241425" y="4114816"/>
            <a:ext cx="44450" cy="134937"/>
          </a:xfrm>
          <a:prstGeom prst="line">
            <a:avLst/>
          </a:prstGeom>
          <a:noFill/>
          <a:ln w="28575">
            <a:solidFill>
              <a:schemeClr val="accent1"/>
            </a:solidFill>
            <a:round/>
            <a:headEnd/>
            <a:tailEnd/>
          </a:ln>
          <a:effectLst/>
        </p:spPr>
        <p:txBody>
          <a:bodyPr/>
          <a:lstStyle/>
          <a:p>
            <a:endParaRPr lang="fr-FR"/>
          </a:p>
        </p:txBody>
      </p:sp>
      <p:sp>
        <p:nvSpPr>
          <p:cNvPr id="32839" name="Oval 71"/>
          <p:cNvSpPr>
            <a:spLocks noChangeArrowheads="1"/>
          </p:cNvSpPr>
          <p:nvPr/>
        </p:nvSpPr>
        <p:spPr bwMode="auto">
          <a:xfrm>
            <a:off x="250825" y="1279541"/>
            <a:ext cx="4141788" cy="4095750"/>
          </a:xfrm>
          <a:prstGeom prst="ellipse">
            <a:avLst/>
          </a:prstGeom>
          <a:noFill/>
          <a:ln w="76200">
            <a:solidFill>
              <a:schemeClr val="accent1"/>
            </a:solidFill>
            <a:round/>
            <a:headEnd/>
            <a:tailEnd/>
          </a:ln>
          <a:effectLst/>
        </p:spPr>
        <p:txBody>
          <a:bodyPr wrap="none" anchor="ctr"/>
          <a:lstStyle/>
          <a:p>
            <a:endParaRPr lang="fr-FR"/>
          </a:p>
        </p:txBody>
      </p:sp>
      <p:sp>
        <p:nvSpPr>
          <p:cNvPr id="32840" name="Oval 72"/>
          <p:cNvSpPr>
            <a:spLocks noChangeArrowheads="1"/>
          </p:cNvSpPr>
          <p:nvPr/>
        </p:nvSpPr>
        <p:spPr bwMode="auto">
          <a:xfrm>
            <a:off x="296863" y="1323991"/>
            <a:ext cx="4049712" cy="4005262"/>
          </a:xfrm>
          <a:prstGeom prst="ellipse">
            <a:avLst/>
          </a:prstGeom>
          <a:noFill/>
          <a:ln w="76200">
            <a:solidFill>
              <a:schemeClr val="accent1"/>
            </a:solidFill>
            <a:round/>
            <a:headEnd/>
            <a:tailEnd/>
          </a:ln>
          <a:effectLst/>
        </p:spPr>
        <p:txBody>
          <a:bodyPr wrap="none" anchor="ctr"/>
          <a:lstStyle/>
          <a:p>
            <a:endParaRPr lang="fr-FR"/>
          </a:p>
        </p:txBody>
      </p:sp>
      <p:sp>
        <p:nvSpPr>
          <p:cNvPr id="32841" name="Rectangle 73"/>
          <p:cNvSpPr>
            <a:spLocks noChangeArrowheads="1"/>
          </p:cNvSpPr>
          <p:nvPr/>
        </p:nvSpPr>
        <p:spPr bwMode="auto">
          <a:xfrm>
            <a:off x="4076700" y="2493978"/>
            <a:ext cx="180975" cy="1665288"/>
          </a:xfrm>
          <a:prstGeom prst="rect">
            <a:avLst/>
          </a:prstGeom>
          <a:solidFill>
            <a:schemeClr val="accent1"/>
          </a:solidFill>
          <a:ln w="28575">
            <a:solidFill>
              <a:schemeClr val="accent1"/>
            </a:solidFill>
            <a:miter lim="800000"/>
            <a:headEnd/>
            <a:tailEnd/>
          </a:ln>
          <a:effectLst/>
        </p:spPr>
        <p:txBody>
          <a:bodyPr wrap="none" anchor="ctr"/>
          <a:lstStyle/>
          <a:p>
            <a:endParaRPr lang="fr-FR"/>
          </a:p>
        </p:txBody>
      </p:sp>
      <p:sp>
        <p:nvSpPr>
          <p:cNvPr id="32842" name="Rectangle 74"/>
          <p:cNvSpPr>
            <a:spLocks noChangeArrowheads="1"/>
          </p:cNvSpPr>
          <p:nvPr/>
        </p:nvSpPr>
        <p:spPr bwMode="auto">
          <a:xfrm>
            <a:off x="4167188" y="2854341"/>
            <a:ext cx="179387" cy="990600"/>
          </a:xfrm>
          <a:prstGeom prst="rect">
            <a:avLst/>
          </a:prstGeom>
          <a:solidFill>
            <a:schemeClr val="accent1"/>
          </a:solidFill>
          <a:ln w="9525">
            <a:solidFill>
              <a:schemeClr val="accent1"/>
            </a:solidFill>
            <a:miter lim="800000"/>
            <a:headEnd/>
            <a:tailEnd/>
          </a:ln>
          <a:effectLst/>
        </p:spPr>
        <p:txBody>
          <a:bodyPr wrap="none" anchor="ctr"/>
          <a:lstStyle/>
          <a:p>
            <a:endParaRPr lang="fr-FR"/>
          </a:p>
        </p:txBody>
      </p:sp>
      <p:sp>
        <p:nvSpPr>
          <p:cNvPr id="32843" name="Rectangle 75"/>
          <p:cNvSpPr>
            <a:spLocks noChangeArrowheads="1"/>
          </p:cNvSpPr>
          <p:nvPr/>
        </p:nvSpPr>
        <p:spPr bwMode="auto">
          <a:xfrm>
            <a:off x="341313" y="2493978"/>
            <a:ext cx="180975" cy="1665288"/>
          </a:xfrm>
          <a:prstGeom prst="rect">
            <a:avLst/>
          </a:prstGeom>
          <a:solidFill>
            <a:schemeClr val="accent1"/>
          </a:solidFill>
          <a:ln w="9525">
            <a:solidFill>
              <a:schemeClr val="accent1"/>
            </a:solidFill>
            <a:miter lim="800000"/>
            <a:headEnd/>
            <a:tailEnd/>
          </a:ln>
          <a:effectLst/>
        </p:spPr>
        <p:txBody>
          <a:bodyPr wrap="none" anchor="ctr"/>
          <a:lstStyle/>
          <a:p>
            <a:endParaRPr lang="fr-FR"/>
          </a:p>
        </p:txBody>
      </p:sp>
      <p:sp>
        <p:nvSpPr>
          <p:cNvPr id="32844" name="Rectangle 76"/>
          <p:cNvSpPr>
            <a:spLocks noChangeArrowheads="1"/>
          </p:cNvSpPr>
          <p:nvPr/>
        </p:nvSpPr>
        <p:spPr bwMode="auto">
          <a:xfrm>
            <a:off x="1466850" y="1414478"/>
            <a:ext cx="1665288" cy="179388"/>
          </a:xfrm>
          <a:prstGeom prst="rect">
            <a:avLst/>
          </a:prstGeom>
          <a:solidFill>
            <a:schemeClr val="accent1"/>
          </a:solidFill>
          <a:ln w="9525">
            <a:solidFill>
              <a:schemeClr val="accent1"/>
            </a:solidFill>
            <a:miter lim="800000"/>
            <a:headEnd/>
            <a:tailEnd/>
          </a:ln>
          <a:effectLst/>
        </p:spPr>
        <p:txBody>
          <a:bodyPr wrap="none" anchor="ctr"/>
          <a:lstStyle/>
          <a:p>
            <a:endParaRPr lang="fr-FR"/>
          </a:p>
        </p:txBody>
      </p:sp>
      <p:sp>
        <p:nvSpPr>
          <p:cNvPr id="32845" name="Rectangle 77"/>
          <p:cNvSpPr>
            <a:spLocks noChangeArrowheads="1"/>
          </p:cNvSpPr>
          <p:nvPr/>
        </p:nvSpPr>
        <p:spPr bwMode="auto">
          <a:xfrm>
            <a:off x="1871663" y="1323991"/>
            <a:ext cx="900112" cy="90487"/>
          </a:xfrm>
          <a:prstGeom prst="rect">
            <a:avLst/>
          </a:prstGeom>
          <a:solidFill>
            <a:schemeClr val="accent1"/>
          </a:solidFill>
          <a:ln w="9525">
            <a:solidFill>
              <a:schemeClr val="accent1"/>
            </a:solidFill>
            <a:miter lim="800000"/>
            <a:headEnd/>
            <a:tailEnd/>
          </a:ln>
          <a:effectLst/>
        </p:spPr>
        <p:txBody>
          <a:bodyPr wrap="none" anchor="ctr"/>
          <a:lstStyle/>
          <a:p>
            <a:endParaRPr lang="fr-FR"/>
          </a:p>
        </p:txBody>
      </p:sp>
      <p:grpSp>
        <p:nvGrpSpPr>
          <p:cNvPr id="15" name="Group 78"/>
          <p:cNvGrpSpPr>
            <a:grpSpLocks/>
          </p:cNvGrpSpPr>
          <p:nvPr/>
        </p:nvGrpSpPr>
        <p:grpSpPr bwMode="auto">
          <a:xfrm>
            <a:off x="520700" y="1593866"/>
            <a:ext cx="3556000" cy="3511550"/>
            <a:chOff x="328" y="1281"/>
            <a:chExt cx="2240" cy="2212"/>
          </a:xfrm>
        </p:grpSpPr>
        <p:sp>
          <p:nvSpPr>
            <p:cNvPr id="32847" name="Rectangle 79"/>
            <p:cNvSpPr>
              <a:spLocks noChangeArrowheads="1"/>
            </p:cNvSpPr>
            <p:nvPr/>
          </p:nvSpPr>
          <p:spPr bwMode="auto">
            <a:xfrm>
              <a:off x="923" y="1281"/>
              <a:ext cx="170" cy="283"/>
            </a:xfrm>
            <a:prstGeom prst="rect">
              <a:avLst/>
            </a:prstGeom>
            <a:solidFill>
              <a:schemeClr val="bg2"/>
            </a:solidFill>
            <a:ln w="28575">
              <a:solidFill>
                <a:schemeClr val="tx1"/>
              </a:solidFill>
              <a:miter lim="800000"/>
              <a:headEnd/>
              <a:tailEnd/>
            </a:ln>
            <a:effectLst/>
          </p:spPr>
          <p:txBody>
            <a:bodyPr wrap="none" anchor="ctr"/>
            <a:lstStyle/>
            <a:p>
              <a:endParaRPr lang="fr-FR"/>
            </a:p>
          </p:txBody>
        </p:sp>
        <p:grpSp>
          <p:nvGrpSpPr>
            <p:cNvPr id="16" name="Group 80"/>
            <p:cNvGrpSpPr>
              <a:grpSpLocks/>
            </p:cNvGrpSpPr>
            <p:nvPr/>
          </p:nvGrpSpPr>
          <p:grpSpPr bwMode="auto">
            <a:xfrm rot="16200000">
              <a:off x="867" y="1338"/>
              <a:ext cx="284" cy="170"/>
              <a:chOff x="2284" y="1933"/>
              <a:chExt cx="284" cy="170"/>
            </a:xfrm>
          </p:grpSpPr>
          <p:sp>
            <p:nvSpPr>
              <p:cNvPr id="32849" name="Line 81"/>
              <p:cNvSpPr>
                <a:spLocks noChangeShapeType="1"/>
              </p:cNvSpPr>
              <p:nvPr/>
            </p:nvSpPr>
            <p:spPr bwMode="auto">
              <a:xfrm>
                <a:off x="2284" y="1933"/>
                <a:ext cx="284" cy="170"/>
              </a:xfrm>
              <a:prstGeom prst="line">
                <a:avLst/>
              </a:prstGeom>
              <a:noFill/>
              <a:ln w="28575">
                <a:solidFill>
                  <a:schemeClr val="tx1"/>
                </a:solidFill>
                <a:round/>
                <a:headEnd/>
                <a:tailEnd/>
              </a:ln>
              <a:effectLst/>
            </p:spPr>
            <p:txBody>
              <a:bodyPr/>
              <a:lstStyle/>
              <a:p>
                <a:endParaRPr lang="fr-FR"/>
              </a:p>
            </p:txBody>
          </p:sp>
          <p:sp>
            <p:nvSpPr>
              <p:cNvPr id="32850" name="Line 82"/>
              <p:cNvSpPr>
                <a:spLocks noChangeShapeType="1"/>
              </p:cNvSpPr>
              <p:nvPr/>
            </p:nvSpPr>
            <p:spPr bwMode="auto">
              <a:xfrm flipV="1">
                <a:off x="2284" y="1933"/>
                <a:ext cx="284" cy="170"/>
              </a:xfrm>
              <a:prstGeom prst="line">
                <a:avLst/>
              </a:prstGeom>
              <a:noFill/>
              <a:ln w="28575">
                <a:solidFill>
                  <a:schemeClr val="tx1"/>
                </a:solidFill>
                <a:round/>
                <a:headEnd/>
                <a:tailEnd/>
              </a:ln>
              <a:effectLst/>
            </p:spPr>
            <p:txBody>
              <a:bodyPr/>
              <a:lstStyle/>
              <a:p>
                <a:endParaRPr lang="fr-FR"/>
              </a:p>
            </p:txBody>
          </p:sp>
        </p:grpSp>
        <p:sp>
          <p:nvSpPr>
            <p:cNvPr id="32851" name="Rectangle 83"/>
            <p:cNvSpPr>
              <a:spLocks noChangeArrowheads="1"/>
            </p:cNvSpPr>
            <p:nvPr/>
          </p:nvSpPr>
          <p:spPr bwMode="auto">
            <a:xfrm>
              <a:off x="1774" y="3209"/>
              <a:ext cx="170" cy="283"/>
            </a:xfrm>
            <a:prstGeom prst="rect">
              <a:avLst/>
            </a:prstGeom>
            <a:solidFill>
              <a:schemeClr val="bg2"/>
            </a:solidFill>
            <a:ln w="28575">
              <a:solidFill>
                <a:schemeClr val="tx1"/>
              </a:solidFill>
              <a:miter lim="800000"/>
              <a:headEnd/>
              <a:tailEnd/>
            </a:ln>
            <a:effectLst/>
          </p:spPr>
          <p:txBody>
            <a:bodyPr wrap="none" anchor="ctr"/>
            <a:lstStyle/>
            <a:p>
              <a:endParaRPr lang="fr-FR"/>
            </a:p>
          </p:txBody>
        </p:sp>
        <p:grpSp>
          <p:nvGrpSpPr>
            <p:cNvPr id="17" name="Group 84"/>
            <p:cNvGrpSpPr>
              <a:grpSpLocks/>
            </p:cNvGrpSpPr>
            <p:nvPr/>
          </p:nvGrpSpPr>
          <p:grpSpPr bwMode="auto">
            <a:xfrm rot="16200000">
              <a:off x="1717" y="3266"/>
              <a:ext cx="284" cy="170"/>
              <a:chOff x="2284" y="1933"/>
              <a:chExt cx="284" cy="170"/>
            </a:xfrm>
          </p:grpSpPr>
          <p:sp>
            <p:nvSpPr>
              <p:cNvPr id="32853" name="Line 85"/>
              <p:cNvSpPr>
                <a:spLocks noChangeShapeType="1"/>
              </p:cNvSpPr>
              <p:nvPr/>
            </p:nvSpPr>
            <p:spPr bwMode="auto">
              <a:xfrm>
                <a:off x="2284" y="1933"/>
                <a:ext cx="284" cy="170"/>
              </a:xfrm>
              <a:prstGeom prst="line">
                <a:avLst/>
              </a:prstGeom>
              <a:noFill/>
              <a:ln w="28575">
                <a:solidFill>
                  <a:schemeClr val="tx1"/>
                </a:solidFill>
                <a:round/>
                <a:headEnd/>
                <a:tailEnd/>
              </a:ln>
              <a:effectLst/>
            </p:spPr>
            <p:txBody>
              <a:bodyPr/>
              <a:lstStyle/>
              <a:p>
                <a:endParaRPr lang="fr-FR"/>
              </a:p>
            </p:txBody>
          </p:sp>
          <p:sp>
            <p:nvSpPr>
              <p:cNvPr id="32854" name="Line 86"/>
              <p:cNvSpPr>
                <a:spLocks noChangeShapeType="1"/>
              </p:cNvSpPr>
              <p:nvPr/>
            </p:nvSpPr>
            <p:spPr bwMode="auto">
              <a:xfrm flipV="1">
                <a:off x="2284" y="1933"/>
                <a:ext cx="284" cy="170"/>
              </a:xfrm>
              <a:prstGeom prst="line">
                <a:avLst/>
              </a:prstGeom>
              <a:noFill/>
              <a:ln w="28575">
                <a:solidFill>
                  <a:schemeClr val="tx1"/>
                </a:solidFill>
                <a:round/>
                <a:headEnd/>
                <a:tailEnd/>
              </a:ln>
              <a:effectLst/>
            </p:spPr>
            <p:txBody>
              <a:bodyPr/>
              <a:lstStyle/>
              <a:p>
                <a:endParaRPr lang="fr-FR"/>
              </a:p>
            </p:txBody>
          </p:sp>
        </p:grpSp>
        <p:sp>
          <p:nvSpPr>
            <p:cNvPr id="32855" name="Rectangle 87"/>
            <p:cNvSpPr>
              <a:spLocks noChangeArrowheads="1"/>
            </p:cNvSpPr>
            <p:nvPr/>
          </p:nvSpPr>
          <p:spPr bwMode="auto">
            <a:xfrm>
              <a:off x="895" y="3209"/>
              <a:ext cx="170" cy="283"/>
            </a:xfrm>
            <a:prstGeom prst="rect">
              <a:avLst/>
            </a:prstGeom>
            <a:solidFill>
              <a:schemeClr val="bg2"/>
            </a:solidFill>
            <a:ln w="28575">
              <a:solidFill>
                <a:schemeClr val="tx1"/>
              </a:solidFill>
              <a:miter lim="800000"/>
              <a:headEnd/>
              <a:tailEnd/>
            </a:ln>
            <a:effectLst/>
          </p:spPr>
          <p:txBody>
            <a:bodyPr wrap="none" anchor="ctr"/>
            <a:lstStyle/>
            <a:p>
              <a:endParaRPr lang="fr-FR"/>
            </a:p>
          </p:txBody>
        </p:sp>
        <p:grpSp>
          <p:nvGrpSpPr>
            <p:cNvPr id="18" name="Group 88"/>
            <p:cNvGrpSpPr>
              <a:grpSpLocks/>
            </p:cNvGrpSpPr>
            <p:nvPr/>
          </p:nvGrpSpPr>
          <p:grpSpPr bwMode="auto">
            <a:xfrm rot="16200000">
              <a:off x="838" y="3266"/>
              <a:ext cx="284" cy="170"/>
              <a:chOff x="2284" y="1933"/>
              <a:chExt cx="284" cy="170"/>
            </a:xfrm>
          </p:grpSpPr>
          <p:sp>
            <p:nvSpPr>
              <p:cNvPr id="32857" name="Line 89"/>
              <p:cNvSpPr>
                <a:spLocks noChangeShapeType="1"/>
              </p:cNvSpPr>
              <p:nvPr/>
            </p:nvSpPr>
            <p:spPr bwMode="auto">
              <a:xfrm>
                <a:off x="2284" y="1933"/>
                <a:ext cx="284" cy="170"/>
              </a:xfrm>
              <a:prstGeom prst="line">
                <a:avLst/>
              </a:prstGeom>
              <a:noFill/>
              <a:ln w="28575">
                <a:solidFill>
                  <a:schemeClr val="tx1"/>
                </a:solidFill>
                <a:round/>
                <a:headEnd/>
                <a:tailEnd/>
              </a:ln>
              <a:effectLst/>
            </p:spPr>
            <p:txBody>
              <a:bodyPr/>
              <a:lstStyle/>
              <a:p>
                <a:endParaRPr lang="fr-FR"/>
              </a:p>
            </p:txBody>
          </p:sp>
          <p:sp>
            <p:nvSpPr>
              <p:cNvPr id="32858" name="Line 90"/>
              <p:cNvSpPr>
                <a:spLocks noChangeShapeType="1"/>
              </p:cNvSpPr>
              <p:nvPr/>
            </p:nvSpPr>
            <p:spPr bwMode="auto">
              <a:xfrm flipV="1">
                <a:off x="2284" y="1933"/>
                <a:ext cx="284" cy="170"/>
              </a:xfrm>
              <a:prstGeom prst="line">
                <a:avLst/>
              </a:prstGeom>
              <a:noFill/>
              <a:ln w="28575">
                <a:solidFill>
                  <a:schemeClr val="tx1"/>
                </a:solidFill>
                <a:round/>
                <a:headEnd/>
                <a:tailEnd/>
              </a:ln>
              <a:effectLst/>
            </p:spPr>
            <p:txBody>
              <a:bodyPr/>
              <a:lstStyle/>
              <a:p>
                <a:endParaRPr lang="fr-FR"/>
              </a:p>
            </p:txBody>
          </p:sp>
        </p:grpSp>
        <p:sp>
          <p:nvSpPr>
            <p:cNvPr id="32859" name="Line 91"/>
            <p:cNvSpPr>
              <a:spLocks noChangeShapeType="1"/>
            </p:cNvSpPr>
            <p:nvPr/>
          </p:nvSpPr>
          <p:spPr bwMode="auto">
            <a:xfrm flipH="1">
              <a:off x="2284" y="2727"/>
              <a:ext cx="256" cy="0"/>
            </a:xfrm>
            <a:prstGeom prst="line">
              <a:avLst/>
            </a:prstGeom>
            <a:noFill/>
            <a:ln w="28575">
              <a:solidFill>
                <a:schemeClr val="tx1"/>
              </a:solidFill>
              <a:round/>
              <a:headEnd/>
              <a:tailEnd/>
            </a:ln>
            <a:effectLst/>
          </p:spPr>
          <p:txBody>
            <a:bodyPr/>
            <a:lstStyle/>
            <a:p>
              <a:endParaRPr lang="fr-FR"/>
            </a:p>
          </p:txBody>
        </p:sp>
        <p:sp>
          <p:nvSpPr>
            <p:cNvPr id="32860" name="Rectangle 92"/>
            <p:cNvSpPr>
              <a:spLocks noChangeArrowheads="1"/>
            </p:cNvSpPr>
            <p:nvPr/>
          </p:nvSpPr>
          <p:spPr bwMode="auto">
            <a:xfrm rot="-5400000">
              <a:off x="2341" y="2670"/>
              <a:ext cx="170" cy="283"/>
            </a:xfrm>
            <a:prstGeom prst="rect">
              <a:avLst/>
            </a:prstGeom>
            <a:solidFill>
              <a:schemeClr val="bg2"/>
            </a:solidFill>
            <a:ln w="28575">
              <a:solidFill>
                <a:schemeClr val="tx1"/>
              </a:solidFill>
              <a:miter lim="800000"/>
              <a:headEnd/>
              <a:tailEnd/>
            </a:ln>
            <a:effectLst/>
          </p:spPr>
          <p:txBody>
            <a:bodyPr wrap="none" anchor="ctr"/>
            <a:lstStyle/>
            <a:p>
              <a:endParaRPr lang="fr-FR"/>
            </a:p>
          </p:txBody>
        </p:sp>
        <p:grpSp>
          <p:nvGrpSpPr>
            <p:cNvPr id="19" name="Group 93"/>
            <p:cNvGrpSpPr>
              <a:grpSpLocks/>
            </p:cNvGrpSpPr>
            <p:nvPr/>
          </p:nvGrpSpPr>
          <p:grpSpPr bwMode="auto">
            <a:xfrm>
              <a:off x="2284" y="2727"/>
              <a:ext cx="284" cy="170"/>
              <a:chOff x="2171" y="1820"/>
              <a:chExt cx="284" cy="170"/>
            </a:xfrm>
          </p:grpSpPr>
          <p:sp>
            <p:nvSpPr>
              <p:cNvPr id="32862" name="Line 94"/>
              <p:cNvSpPr>
                <a:spLocks noChangeShapeType="1"/>
              </p:cNvSpPr>
              <p:nvPr/>
            </p:nvSpPr>
            <p:spPr bwMode="auto">
              <a:xfrm>
                <a:off x="2171" y="1820"/>
                <a:ext cx="284" cy="170"/>
              </a:xfrm>
              <a:prstGeom prst="line">
                <a:avLst/>
              </a:prstGeom>
              <a:noFill/>
              <a:ln w="28575">
                <a:solidFill>
                  <a:schemeClr val="tx1"/>
                </a:solidFill>
                <a:round/>
                <a:headEnd/>
                <a:tailEnd/>
              </a:ln>
              <a:effectLst/>
            </p:spPr>
            <p:txBody>
              <a:bodyPr/>
              <a:lstStyle/>
              <a:p>
                <a:endParaRPr lang="fr-FR"/>
              </a:p>
            </p:txBody>
          </p:sp>
          <p:sp>
            <p:nvSpPr>
              <p:cNvPr id="32863" name="Line 95"/>
              <p:cNvSpPr>
                <a:spLocks noChangeShapeType="1"/>
              </p:cNvSpPr>
              <p:nvPr/>
            </p:nvSpPr>
            <p:spPr bwMode="auto">
              <a:xfrm flipV="1">
                <a:off x="2171" y="1820"/>
                <a:ext cx="284" cy="170"/>
              </a:xfrm>
              <a:prstGeom prst="line">
                <a:avLst/>
              </a:prstGeom>
              <a:noFill/>
              <a:ln w="28575">
                <a:solidFill>
                  <a:schemeClr val="tx1"/>
                </a:solidFill>
                <a:round/>
                <a:headEnd/>
                <a:tailEnd/>
              </a:ln>
              <a:effectLst/>
            </p:spPr>
            <p:txBody>
              <a:bodyPr/>
              <a:lstStyle/>
              <a:p>
                <a:endParaRPr lang="fr-FR"/>
              </a:p>
            </p:txBody>
          </p:sp>
        </p:grpSp>
        <p:sp>
          <p:nvSpPr>
            <p:cNvPr id="32864" name="Rectangle 96"/>
            <p:cNvSpPr>
              <a:spLocks noChangeArrowheads="1"/>
            </p:cNvSpPr>
            <p:nvPr/>
          </p:nvSpPr>
          <p:spPr bwMode="auto">
            <a:xfrm rot="-5400000">
              <a:off x="2324" y="1791"/>
              <a:ext cx="170" cy="283"/>
            </a:xfrm>
            <a:prstGeom prst="rect">
              <a:avLst/>
            </a:prstGeom>
            <a:solidFill>
              <a:schemeClr val="bg2"/>
            </a:solidFill>
            <a:ln w="28575">
              <a:solidFill>
                <a:schemeClr val="tx1"/>
              </a:solidFill>
              <a:miter lim="800000"/>
              <a:headEnd/>
              <a:tailEnd/>
            </a:ln>
            <a:effectLst/>
          </p:spPr>
          <p:txBody>
            <a:bodyPr wrap="none" anchor="ctr"/>
            <a:lstStyle/>
            <a:p>
              <a:endParaRPr lang="fr-FR"/>
            </a:p>
          </p:txBody>
        </p:sp>
        <p:sp>
          <p:nvSpPr>
            <p:cNvPr id="32865" name="Line 97"/>
            <p:cNvSpPr>
              <a:spLocks noChangeShapeType="1"/>
            </p:cNvSpPr>
            <p:nvPr/>
          </p:nvSpPr>
          <p:spPr bwMode="auto">
            <a:xfrm>
              <a:off x="2284" y="2018"/>
              <a:ext cx="284" cy="0"/>
            </a:xfrm>
            <a:prstGeom prst="line">
              <a:avLst/>
            </a:prstGeom>
            <a:noFill/>
            <a:ln w="28575">
              <a:solidFill>
                <a:schemeClr val="tx1"/>
              </a:solidFill>
              <a:round/>
              <a:headEnd/>
              <a:tailEnd/>
            </a:ln>
            <a:effectLst/>
          </p:spPr>
          <p:txBody>
            <a:bodyPr/>
            <a:lstStyle/>
            <a:p>
              <a:endParaRPr lang="fr-FR"/>
            </a:p>
          </p:txBody>
        </p:sp>
        <p:grpSp>
          <p:nvGrpSpPr>
            <p:cNvPr id="20" name="Group 98"/>
            <p:cNvGrpSpPr>
              <a:grpSpLocks/>
            </p:cNvGrpSpPr>
            <p:nvPr/>
          </p:nvGrpSpPr>
          <p:grpSpPr bwMode="auto">
            <a:xfrm>
              <a:off x="2284" y="1848"/>
              <a:ext cx="284" cy="170"/>
              <a:chOff x="2171" y="1820"/>
              <a:chExt cx="284" cy="170"/>
            </a:xfrm>
          </p:grpSpPr>
          <p:sp>
            <p:nvSpPr>
              <p:cNvPr id="32867" name="Line 99"/>
              <p:cNvSpPr>
                <a:spLocks noChangeShapeType="1"/>
              </p:cNvSpPr>
              <p:nvPr/>
            </p:nvSpPr>
            <p:spPr bwMode="auto">
              <a:xfrm>
                <a:off x="2171" y="1820"/>
                <a:ext cx="284" cy="170"/>
              </a:xfrm>
              <a:prstGeom prst="line">
                <a:avLst/>
              </a:prstGeom>
              <a:noFill/>
              <a:ln w="28575">
                <a:solidFill>
                  <a:schemeClr val="tx1"/>
                </a:solidFill>
                <a:round/>
                <a:headEnd/>
                <a:tailEnd/>
              </a:ln>
              <a:effectLst/>
            </p:spPr>
            <p:txBody>
              <a:bodyPr/>
              <a:lstStyle/>
              <a:p>
                <a:endParaRPr lang="fr-FR"/>
              </a:p>
            </p:txBody>
          </p:sp>
          <p:sp>
            <p:nvSpPr>
              <p:cNvPr id="32868" name="Line 100"/>
              <p:cNvSpPr>
                <a:spLocks noChangeShapeType="1"/>
              </p:cNvSpPr>
              <p:nvPr/>
            </p:nvSpPr>
            <p:spPr bwMode="auto">
              <a:xfrm flipV="1">
                <a:off x="2171" y="1820"/>
                <a:ext cx="284" cy="170"/>
              </a:xfrm>
              <a:prstGeom prst="line">
                <a:avLst/>
              </a:prstGeom>
              <a:noFill/>
              <a:ln w="28575">
                <a:solidFill>
                  <a:schemeClr val="tx1"/>
                </a:solidFill>
                <a:round/>
                <a:headEnd/>
                <a:tailEnd/>
              </a:ln>
              <a:effectLst/>
            </p:spPr>
            <p:txBody>
              <a:bodyPr/>
              <a:lstStyle/>
              <a:p>
                <a:endParaRPr lang="fr-FR"/>
              </a:p>
            </p:txBody>
          </p:sp>
        </p:grpSp>
        <p:sp>
          <p:nvSpPr>
            <p:cNvPr id="32869" name="Rectangle 101"/>
            <p:cNvSpPr>
              <a:spLocks noChangeArrowheads="1"/>
            </p:cNvSpPr>
            <p:nvPr/>
          </p:nvSpPr>
          <p:spPr bwMode="auto">
            <a:xfrm>
              <a:off x="1802" y="1281"/>
              <a:ext cx="170" cy="283"/>
            </a:xfrm>
            <a:prstGeom prst="rect">
              <a:avLst/>
            </a:prstGeom>
            <a:solidFill>
              <a:schemeClr val="bg2"/>
            </a:solidFill>
            <a:ln w="28575">
              <a:solidFill>
                <a:schemeClr val="tx1"/>
              </a:solidFill>
              <a:miter lim="800000"/>
              <a:headEnd/>
              <a:tailEnd/>
            </a:ln>
            <a:effectLst/>
          </p:spPr>
          <p:txBody>
            <a:bodyPr wrap="none" anchor="ctr"/>
            <a:lstStyle/>
            <a:p>
              <a:endParaRPr lang="fr-FR"/>
            </a:p>
          </p:txBody>
        </p:sp>
        <p:grpSp>
          <p:nvGrpSpPr>
            <p:cNvPr id="21" name="Group 102"/>
            <p:cNvGrpSpPr>
              <a:grpSpLocks/>
            </p:cNvGrpSpPr>
            <p:nvPr/>
          </p:nvGrpSpPr>
          <p:grpSpPr bwMode="auto">
            <a:xfrm rot="16200000">
              <a:off x="1745" y="1338"/>
              <a:ext cx="284" cy="170"/>
              <a:chOff x="2284" y="1933"/>
              <a:chExt cx="284" cy="170"/>
            </a:xfrm>
          </p:grpSpPr>
          <p:sp>
            <p:nvSpPr>
              <p:cNvPr id="32871" name="Line 103"/>
              <p:cNvSpPr>
                <a:spLocks noChangeShapeType="1"/>
              </p:cNvSpPr>
              <p:nvPr/>
            </p:nvSpPr>
            <p:spPr bwMode="auto">
              <a:xfrm>
                <a:off x="2284" y="1933"/>
                <a:ext cx="284" cy="170"/>
              </a:xfrm>
              <a:prstGeom prst="line">
                <a:avLst/>
              </a:prstGeom>
              <a:noFill/>
              <a:ln w="28575">
                <a:solidFill>
                  <a:schemeClr val="tx1"/>
                </a:solidFill>
                <a:round/>
                <a:headEnd/>
                <a:tailEnd/>
              </a:ln>
              <a:effectLst/>
            </p:spPr>
            <p:txBody>
              <a:bodyPr/>
              <a:lstStyle/>
              <a:p>
                <a:endParaRPr lang="fr-FR"/>
              </a:p>
            </p:txBody>
          </p:sp>
          <p:sp>
            <p:nvSpPr>
              <p:cNvPr id="32872" name="Line 104"/>
              <p:cNvSpPr>
                <a:spLocks noChangeShapeType="1"/>
              </p:cNvSpPr>
              <p:nvPr/>
            </p:nvSpPr>
            <p:spPr bwMode="auto">
              <a:xfrm flipV="1">
                <a:off x="2284" y="1933"/>
                <a:ext cx="284" cy="170"/>
              </a:xfrm>
              <a:prstGeom prst="line">
                <a:avLst/>
              </a:prstGeom>
              <a:noFill/>
              <a:ln w="28575">
                <a:solidFill>
                  <a:schemeClr val="tx1"/>
                </a:solidFill>
                <a:round/>
                <a:headEnd/>
                <a:tailEnd/>
              </a:ln>
              <a:effectLst/>
            </p:spPr>
            <p:txBody>
              <a:bodyPr/>
              <a:lstStyle/>
              <a:p>
                <a:endParaRPr lang="fr-FR"/>
              </a:p>
            </p:txBody>
          </p:sp>
        </p:grpSp>
        <p:sp>
          <p:nvSpPr>
            <p:cNvPr id="32873" name="Rectangle 105"/>
            <p:cNvSpPr>
              <a:spLocks noChangeArrowheads="1"/>
            </p:cNvSpPr>
            <p:nvPr/>
          </p:nvSpPr>
          <p:spPr bwMode="auto">
            <a:xfrm rot="-5400000">
              <a:off x="385" y="1763"/>
              <a:ext cx="170" cy="283"/>
            </a:xfrm>
            <a:prstGeom prst="rect">
              <a:avLst/>
            </a:prstGeom>
            <a:solidFill>
              <a:schemeClr val="bg2"/>
            </a:solidFill>
            <a:ln w="28575">
              <a:solidFill>
                <a:schemeClr val="tx1"/>
              </a:solidFill>
              <a:miter lim="800000"/>
              <a:headEnd/>
              <a:tailEnd/>
            </a:ln>
            <a:effectLst/>
          </p:spPr>
          <p:txBody>
            <a:bodyPr wrap="none" anchor="ctr"/>
            <a:lstStyle/>
            <a:p>
              <a:endParaRPr lang="fr-FR"/>
            </a:p>
          </p:txBody>
        </p:sp>
        <p:grpSp>
          <p:nvGrpSpPr>
            <p:cNvPr id="22" name="Group 106"/>
            <p:cNvGrpSpPr>
              <a:grpSpLocks/>
            </p:cNvGrpSpPr>
            <p:nvPr/>
          </p:nvGrpSpPr>
          <p:grpSpPr bwMode="auto">
            <a:xfrm>
              <a:off x="328" y="1820"/>
              <a:ext cx="284" cy="170"/>
              <a:chOff x="2171" y="1820"/>
              <a:chExt cx="284" cy="170"/>
            </a:xfrm>
          </p:grpSpPr>
          <p:sp>
            <p:nvSpPr>
              <p:cNvPr id="32875" name="Line 107"/>
              <p:cNvSpPr>
                <a:spLocks noChangeShapeType="1"/>
              </p:cNvSpPr>
              <p:nvPr/>
            </p:nvSpPr>
            <p:spPr bwMode="auto">
              <a:xfrm>
                <a:off x="2171" y="1820"/>
                <a:ext cx="284" cy="170"/>
              </a:xfrm>
              <a:prstGeom prst="line">
                <a:avLst/>
              </a:prstGeom>
              <a:noFill/>
              <a:ln w="28575">
                <a:solidFill>
                  <a:schemeClr val="tx1"/>
                </a:solidFill>
                <a:round/>
                <a:headEnd/>
                <a:tailEnd/>
              </a:ln>
              <a:effectLst/>
            </p:spPr>
            <p:txBody>
              <a:bodyPr/>
              <a:lstStyle/>
              <a:p>
                <a:endParaRPr lang="fr-FR"/>
              </a:p>
            </p:txBody>
          </p:sp>
          <p:sp>
            <p:nvSpPr>
              <p:cNvPr id="32876" name="Line 108"/>
              <p:cNvSpPr>
                <a:spLocks noChangeShapeType="1"/>
              </p:cNvSpPr>
              <p:nvPr/>
            </p:nvSpPr>
            <p:spPr bwMode="auto">
              <a:xfrm flipV="1">
                <a:off x="2171" y="1820"/>
                <a:ext cx="284" cy="170"/>
              </a:xfrm>
              <a:prstGeom prst="line">
                <a:avLst/>
              </a:prstGeom>
              <a:noFill/>
              <a:ln w="28575">
                <a:solidFill>
                  <a:schemeClr val="tx1"/>
                </a:solidFill>
                <a:round/>
                <a:headEnd/>
                <a:tailEnd/>
              </a:ln>
              <a:effectLst/>
            </p:spPr>
            <p:txBody>
              <a:bodyPr/>
              <a:lstStyle/>
              <a:p>
                <a:endParaRPr lang="fr-FR"/>
              </a:p>
            </p:txBody>
          </p:sp>
        </p:grpSp>
        <p:sp>
          <p:nvSpPr>
            <p:cNvPr id="32877" name="Rectangle 109"/>
            <p:cNvSpPr>
              <a:spLocks noChangeArrowheads="1"/>
            </p:cNvSpPr>
            <p:nvPr/>
          </p:nvSpPr>
          <p:spPr bwMode="auto">
            <a:xfrm rot="-5400000">
              <a:off x="385" y="2642"/>
              <a:ext cx="170" cy="283"/>
            </a:xfrm>
            <a:prstGeom prst="rect">
              <a:avLst/>
            </a:prstGeom>
            <a:solidFill>
              <a:schemeClr val="bg2"/>
            </a:solidFill>
            <a:ln w="28575">
              <a:solidFill>
                <a:schemeClr val="tx1"/>
              </a:solidFill>
              <a:miter lim="800000"/>
              <a:headEnd/>
              <a:tailEnd/>
            </a:ln>
            <a:effectLst/>
          </p:spPr>
          <p:txBody>
            <a:bodyPr wrap="none" anchor="ctr"/>
            <a:lstStyle/>
            <a:p>
              <a:endParaRPr lang="fr-FR"/>
            </a:p>
          </p:txBody>
        </p:sp>
        <p:grpSp>
          <p:nvGrpSpPr>
            <p:cNvPr id="23" name="Group 110"/>
            <p:cNvGrpSpPr>
              <a:grpSpLocks/>
            </p:cNvGrpSpPr>
            <p:nvPr/>
          </p:nvGrpSpPr>
          <p:grpSpPr bwMode="auto">
            <a:xfrm>
              <a:off x="328" y="2699"/>
              <a:ext cx="284" cy="170"/>
              <a:chOff x="2171" y="1820"/>
              <a:chExt cx="284" cy="170"/>
            </a:xfrm>
          </p:grpSpPr>
          <p:sp>
            <p:nvSpPr>
              <p:cNvPr id="32879" name="Line 111"/>
              <p:cNvSpPr>
                <a:spLocks noChangeShapeType="1"/>
              </p:cNvSpPr>
              <p:nvPr/>
            </p:nvSpPr>
            <p:spPr bwMode="auto">
              <a:xfrm>
                <a:off x="2171" y="1820"/>
                <a:ext cx="284" cy="170"/>
              </a:xfrm>
              <a:prstGeom prst="line">
                <a:avLst/>
              </a:prstGeom>
              <a:noFill/>
              <a:ln w="28575">
                <a:solidFill>
                  <a:schemeClr val="tx1"/>
                </a:solidFill>
                <a:round/>
                <a:headEnd/>
                <a:tailEnd/>
              </a:ln>
              <a:effectLst/>
            </p:spPr>
            <p:txBody>
              <a:bodyPr/>
              <a:lstStyle/>
              <a:p>
                <a:endParaRPr lang="fr-FR"/>
              </a:p>
            </p:txBody>
          </p:sp>
          <p:sp>
            <p:nvSpPr>
              <p:cNvPr id="32880" name="Line 112"/>
              <p:cNvSpPr>
                <a:spLocks noChangeShapeType="1"/>
              </p:cNvSpPr>
              <p:nvPr/>
            </p:nvSpPr>
            <p:spPr bwMode="auto">
              <a:xfrm flipV="1">
                <a:off x="2171" y="1820"/>
                <a:ext cx="284" cy="170"/>
              </a:xfrm>
              <a:prstGeom prst="line">
                <a:avLst/>
              </a:prstGeom>
              <a:noFill/>
              <a:ln w="28575">
                <a:solidFill>
                  <a:schemeClr val="tx1"/>
                </a:solidFill>
                <a:round/>
                <a:headEnd/>
                <a:tailEnd/>
              </a:ln>
              <a:effectLst/>
            </p:spPr>
            <p:txBody>
              <a:bodyPr/>
              <a:lstStyle/>
              <a:p>
                <a:endParaRPr lang="fr-FR"/>
              </a:p>
            </p:txBody>
          </p:sp>
        </p:grpSp>
      </p:grpSp>
      <p:sp>
        <p:nvSpPr>
          <p:cNvPr id="32881" name="Text Box 113"/>
          <p:cNvSpPr txBox="1">
            <a:spLocks noChangeArrowheads="1"/>
          </p:cNvSpPr>
          <p:nvPr/>
        </p:nvSpPr>
        <p:spPr bwMode="auto">
          <a:xfrm>
            <a:off x="349250" y="3136916"/>
            <a:ext cx="577850" cy="366712"/>
          </a:xfrm>
          <a:prstGeom prst="rect">
            <a:avLst/>
          </a:prstGeom>
          <a:noFill/>
          <a:ln w="9525">
            <a:noFill/>
            <a:miter lim="800000"/>
            <a:headEnd/>
            <a:tailEnd/>
          </a:ln>
          <a:effectLst/>
        </p:spPr>
        <p:txBody>
          <a:bodyPr>
            <a:spAutoFit/>
          </a:bodyPr>
          <a:lstStyle/>
          <a:p>
            <a:pPr>
              <a:spcBef>
                <a:spcPct val="50000"/>
              </a:spcBef>
            </a:pPr>
            <a:r>
              <a:rPr lang="fr-FR" b="1" dirty="0">
                <a:solidFill>
                  <a:srgbClr val="FF0000"/>
                </a:solidFill>
              </a:rPr>
              <a:t>N</a:t>
            </a:r>
          </a:p>
        </p:txBody>
      </p:sp>
      <p:sp>
        <p:nvSpPr>
          <p:cNvPr id="32882" name="Text Box 114"/>
          <p:cNvSpPr txBox="1">
            <a:spLocks noChangeArrowheads="1"/>
          </p:cNvSpPr>
          <p:nvPr/>
        </p:nvSpPr>
        <p:spPr bwMode="auto">
          <a:xfrm>
            <a:off x="3941763" y="3138503"/>
            <a:ext cx="577850" cy="366713"/>
          </a:xfrm>
          <a:prstGeom prst="rect">
            <a:avLst/>
          </a:prstGeom>
          <a:noFill/>
          <a:ln w="9525">
            <a:noFill/>
            <a:miter lim="800000"/>
            <a:headEnd/>
            <a:tailEnd/>
          </a:ln>
          <a:effectLst/>
        </p:spPr>
        <p:txBody>
          <a:bodyPr>
            <a:spAutoFit/>
          </a:bodyPr>
          <a:lstStyle/>
          <a:p>
            <a:pPr>
              <a:spcBef>
                <a:spcPct val="50000"/>
              </a:spcBef>
            </a:pPr>
            <a:r>
              <a:rPr lang="fr-FR" b="1">
                <a:solidFill>
                  <a:srgbClr val="FF0000"/>
                </a:solidFill>
              </a:rPr>
              <a:t>N</a:t>
            </a:r>
          </a:p>
        </p:txBody>
      </p:sp>
      <p:sp>
        <p:nvSpPr>
          <p:cNvPr id="32883" name="Text Box 115"/>
          <p:cNvSpPr txBox="1">
            <a:spLocks noChangeArrowheads="1"/>
          </p:cNvSpPr>
          <p:nvPr/>
        </p:nvSpPr>
        <p:spPr bwMode="auto">
          <a:xfrm>
            <a:off x="2138363" y="4751403"/>
            <a:ext cx="376237" cy="366713"/>
          </a:xfrm>
          <a:prstGeom prst="rect">
            <a:avLst/>
          </a:prstGeom>
          <a:noFill/>
          <a:ln w="9525">
            <a:noFill/>
            <a:miter lim="800000"/>
            <a:headEnd/>
            <a:tailEnd/>
          </a:ln>
          <a:effectLst/>
        </p:spPr>
        <p:txBody>
          <a:bodyPr>
            <a:spAutoFit/>
          </a:bodyPr>
          <a:lstStyle/>
          <a:p>
            <a:pPr>
              <a:spcBef>
                <a:spcPct val="50000"/>
              </a:spcBef>
            </a:pPr>
            <a:r>
              <a:rPr lang="fr-FR" b="1">
                <a:solidFill>
                  <a:srgbClr val="0000FF"/>
                </a:solidFill>
              </a:rPr>
              <a:t>S</a:t>
            </a:r>
          </a:p>
        </p:txBody>
      </p:sp>
      <p:sp>
        <p:nvSpPr>
          <p:cNvPr id="32884" name="Text Box 116"/>
          <p:cNvSpPr txBox="1">
            <a:spLocks noChangeArrowheads="1"/>
          </p:cNvSpPr>
          <p:nvPr/>
        </p:nvSpPr>
        <p:spPr bwMode="auto">
          <a:xfrm>
            <a:off x="2139950" y="1260491"/>
            <a:ext cx="376238" cy="366712"/>
          </a:xfrm>
          <a:prstGeom prst="rect">
            <a:avLst/>
          </a:prstGeom>
          <a:noFill/>
          <a:ln w="9525">
            <a:noFill/>
            <a:miter lim="800000"/>
            <a:headEnd/>
            <a:tailEnd/>
          </a:ln>
          <a:effectLst/>
        </p:spPr>
        <p:txBody>
          <a:bodyPr>
            <a:spAutoFit/>
          </a:bodyPr>
          <a:lstStyle/>
          <a:p>
            <a:pPr>
              <a:spcBef>
                <a:spcPct val="50000"/>
              </a:spcBef>
            </a:pPr>
            <a:r>
              <a:rPr lang="fr-FR" b="1" dirty="0">
                <a:solidFill>
                  <a:srgbClr val="0000FF"/>
                </a:solidFill>
              </a:rPr>
              <a:t>S</a:t>
            </a:r>
          </a:p>
        </p:txBody>
      </p:sp>
      <p:sp>
        <p:nvSpPr>
          <p:cNvPr id="32885" name="Rectangle 117"/>
          <p:cNvSpPr>
            <a:spLocks noChangeArrowheads="1"/>
          </p:cNvSpPr>
          <p:nvPr/>
        </p:nvSpPr>
        <p:spPr bwMode="auto">
          <a:xfrm>
            <a:off x="1560513" y="5127641"/>
            <a:ext cx="1531937" cy="187325"/>
          </a:xfrm>
          <a:prstGeom prst="rect">
            <a:avLst/>
          </a:prstGeom>
          <a:solidFill>
            <a:schemeClr val="accent1"/>
          </a:solidFill>
          <a:ln w="9525">
            <a:solidFill>
              <a:schemeClr val="accent1"/>
            </a:solidFill>
            <a:miter lim="800000"/>
            <a:headEnd/>
            <a:tailEnd/>
          </a:ln>
          <a:effectLst/>
        </p:spPr>
        <p:txBody>
          <a:bodyPr wrap="none" anchor="ctr"/>
          <a:lstStyle/>
          <a:p>
            <a:endParaRPr lang="fr-FR"/>
          </a:p>
        </p:txBody>
      </p:sp>
      <p:sp>
        <p:nvSpPr>
          <p:cNvPr id="32886" name="Rectangle 118"/>
          <p:cNvSpPr>
            <a:spLocks noChangeArrowheads="1"/>
          </p:cNvSpPr>
          <p:nvPr/>
        </p:nvSpPr>
        <p:spPr bwMode="auto">
          <a:xfrm>
            <a:off x="1708150" y="5046678"/>
            <a:ext cx="1089025" cy="93663"/>
          </a:xfrm>
          <a:prstGeom prst="rect">
            <a:avLst/>
          </a:prstGeom>
          <a:solidFill>
            <a:schemeClr val="accent1"/>
          </a:solidFill>
          <a:ln w="9525">
            <a:solidFill>
              <a:schemeClr val="accent1"/>
            </a:solidFill>
            <a:miter lim="800000"/>
            <a:headEnd/>
            <a:tailEnd/>
          </a:ln>
          <a:effectLst/>
        </p:spPr>
        <p:txBody>
          <a:bodyPr wrap="none" anchor="ctr"/>
          <a:lstStyle/>
          <a:p>
            <a:endParaRPr lang="fr-FR"/>
          </a:p>
        </p:txBody>
      </p:sp>
      <p:grpSp>
        <p:nvGrpSpPr>
          <p:cNvPr id="24" name="Group 244"/>
          <p:cNvGrpSpPr>
            <a:grpSpLocks/>
          </p:cNvGrpSpPr>
          <p:nvPr/>
        </p:nvGrpSpPr>
        <p:grpSpPr bwMode="auto">
          <a:xfrm>
            <a:off x="298450" y="1319228"/>
            <a:ext cx="4108450" cy="4057650"/>
            <a:chOff x="188" y="1108"/>
            <a:chExt cx="2588" cy="2556"/>
          </a:xfrm>
        </p:grpSpPr>
        <p:grpSp>
          <p:nvGrpSpPr>
            <p:cNvPr id="25" name="Group 119"/>
            <p:cNvGrpSpPr>
              <a:grpSpLocks/>
            </p:cNvGrpSpPr>
            <p:nvPr/>
          </p:nvGrpSpPr>
          <p:grpSpPr bwMode="auto">
            <a:xfrm>
              <a:off x="188" y="1108"/>
              <a:ext cx="2588" cy="2556"/>
              <a:chOff x="188" y="1108"/>
              <a:chExt cx="2588" cy="2556"/>
            </a:xfrm>
          </p:grpSpPr>
          <p:sp>
            <p:nvSpPr>
              <p:cNvPr id="32888" name="Freeform 120"/>
              <p:cNvSpPr>
                <a:spLocks/>
              </p:cNvSpPr>
              <p:nvPr/>
            </p:nvSpPr>
            <p:spPr bwMode="auto">
              <a:xfrm flipH="1" flipV="1">
                <a:off x="1341" y="1311"/>
                <a:ext cx="27" cy="93"/>
              </a:xfrm>
              <a:custGeom>
                <a:avLst/>
                <a:gdLst/>
                <a:ahLst/>
                <a:cxnLst>
                  <a:cxn ang="0">
                    <a:pos x="0" y="0"/>
                  </a:cxn>
                  <a:cxn ang="0">
                    <a:pos x="106" y="27"/>
                  </a:cxn>
                </a:cxnLst>
                <a:rect l="0" t="0" r="r" b="b"/>
                <a:pathLst>
                  <a:path w="106" h="27">
                    <a:moveTo>
                      <a:pt x="0" y="0"/>
                    </a:moveTo>
                    <a:lnTo>
                      <a:pt x="106" y="27"/>
                    </a:lnTo>
                  </a:path>
                </a:pathLst>
              </a:custGeom>
              <a:noFill/>
              <a:ln w="9525">
                <a:solidFill>
                  <a:schemeClr val="tx1"/>
                </a:solidFill>
                <a:round/>
                <a:headEnd type="none" w="med" len="med"/>
                <a:tailEnd type="triangle" w="lg" len="lg"/>
              </a:ln>
              <a:effectLst/>
            </p:spPr>
            <p:txBody>
              <a:bodyPr/>
              <a:lstStyle/>
              <a:p>
                <a:endParaRPr lang="fr-FR"/>
              </a:p>
            </p:txBody>
          </p:sp>
          <p:grpSp>
            <p:nvGrpSpPr>
              <p:cNvPr id="26" name="Group 121"/>
              <p:cNvGrpSpPr>
                <a:grpSpLocks/>
              </p:cNvGrpSpPr>
              <p:nvPr/>
            </p:nvGrpSpPr>
            <p:grpSpPr bwMode="auto">
              <a:xfrm>
                <a:off x="188" y="1108"/>
                <a:ext cx="2588" cy="2556"/>
                <a:chOff x="188" y="1108"/>
                <a:chExt cx="2588" cy="2556"/>
              </a:xfrm>
            </p:grpSpPr>
            <p:grpSp>
              <p:nvGrpSpPr>
                <p:cNvPr id="27" name="Group 122"/>
                <p:cNvGrpSpPr>
                  <a:grpSpLocks/>
                </p:cNvGrpSpPr>
                <p:nvPr/>
              </p:nvGrpSpPr>
              <p:grpSpPr bwMode="auto">
                <a:xfrm>
                  <a:off x="188" y="1108"/>
                  <a:ext cx="2588" cy="2556"/>
                  <a:chOff x="179" y="1108"/>
                  <a:chExt cx="2588" cy="2556"/>
                </a:xfrm>
              </p:grpSpPr>
              <p:sp>
                <p:nvSpPr>
                  <p:cNvPr id="32891" name="Line 123"/>
                  <p:cNvSpPr>
                    <a:spLocks noChangeShapeType="1"/>
                  </p:cNvSpPr>
                  <p:nvPr/>
                </p:nvSpPr>
                <p:spPr bwMode="auto">
                  <a:xfrm flipH="1" flipV="1">
                    <a:off x="2408" y="2516"/>
                    <a:ext cx="93" cy="16"/>
                  </a:xfrm>
                  <a:prstGeom prst="line">
                    <a:avLst/>
                  </a:prstGeom>
                  <a:noFill/>
                  <a:ln w="9525">
                    <a:solidFill>
                      <a:schemeClr val="tx1"/>
                    </a:solidFill>
                    <a:round/>
                    <a:headEnd/>
                    <a:tailEnd type="triangle" w="lg" len="lg"/>
                  </a:ln>
                  <a:effectLst/>
                </p:spPr>
                <p:txBody>
                  <a:bodyPr/>
                  <a:lstStyle/>
                  <a:p>
                    <a:endParaRPr lang="fr-FR"/>
                  </a:p>
                </p:txBody>
              </p:sp>
              <p:grpSp>
                <p:nvGrpSpPr>
                  <p:cNvPr id="28" name="Group 124"/>
                  <p:cNvGrpSpPr>
                    <a:grpSpLocks/>
                  </p:cNvGrpSpPr>
                  <p:nvPr/>
                </p:nvGrpSpPr>
                <p:grpSpPr bwMode="auto">
                  <a:xfrm>
                    <a:off x="179" y="1108"/>
                    <a:ext cx="2588" cy="2556"/>
                    <a:chOff x="179" y="1108"/>
                    <a:chExt cx="2588" cy="2556"/>
                  </a:xfrm>
                </p:grpSpPr>
                <p:sp>
                  <p:nvSpPr>
                    <p:cNvPr id="32893" name="Line 125"/>
                    <p:cNvSpPr>
                      <a:spLocks noChangeShapeType="1"/>
                    </p:cNvSpPr>
                    <p:nvPr/>
                  </p:nvSpPr>
                  <p:spPr bwMode="auto">
                    <a:xfrm flipV="1">
                      <a:off x="418" y="2458"/>
                      <a:ext cx="97" cy="23"/>
                    </a:xfrm>
                    <a:prstGeom prst="line">
                      <a:avLst/>
                    </a:prstGeom>
                    <a:noFill/>
                    <a:ln w="9525">
                      <a:solidFill>
                        <a:schemeClr val="tx1"/>
                      </a:solidFill>
                      <a:round/>
                      <a:headEnd/>
                      <a:tailEnd type="triangle" w="lg" len="lg"/>
                    </a:ln>
                    <a:effectLst/>
                  </p:spPr>
                  <p:txBody>
                    <a:bodyPr/>
                    <a:lstStyle/>
                    <a:p>
                      <a:endParaRPr lang="fr-FR"/>
                    </a:p>
                  </p:txBody>
                </p:sp>
                <p:grpSp>
                  <p:nvGrpSpPr>
                    <p:cNvPr id="29" name="Group 126"/>
                    <p:cNvGrpSpPr>
                      <a:grpSpLocks/>
                    </p:cNvGrpSpPr>
                    <p:nvPr/>
                  </p:nvGrpSpPr>
                  <p:grpSpPr bwMode="auto">
                    <a:xfrm>
                      <a:off x="179" y="1108"/>
                      <a:ext cx="2588" cy="2556"/>
                      <a:chOff x="179" y="1108"/>
                      <a:chExt cx="2588" cy="2556"/>
                    </a:xfrm>
                  </p:grpSpPr>
                  <p:grpSp>
                    <p:nvGrpSpPr>
                      <p:cNvPr id="30" name="Group 127"/>
                      <p:cNvGrpSpPr>
                        <a:grpSpLocks/>
                      </p:cNvGrpSpPr>
                      <p:nvPr/>
                    </p:nvGrpSpPr>
                    <p:grpSpPr bwMode="auto">
                      <a:xfrm>
                        <a:off x="179" y="1108"/>
                        <a:ext cx="2588" cy="2556"/>
                        <a:chOff x="179" y="1108"/>
                        <a:chExt cx="2588" cy="2556"/>
                      </a:xfrm>
                    </p:grpSpPr>
                    <p:grpSp>
                      <p:nvGrpSpPr>
                        <p:cNvPr id="31" name="Group 128"/>
                        <p:cNvGrpSpPr>
                          <a:grpSpLocks/>
                        </p:cNvGrpSpPr>
                        <p:nvPr/>
                      </p:nvGrpSpPr>
                      <p:grpSpPr bwMode="auto">
                        <a:xfrm>
                          <a:off x="179" y="1108"/>
                          <a:ext cx="2588" cy="2556"/>
                          <a:chOff x="179" y="1108"/>
                          <a:chExt cx="2588" cy="2556"/>
                        </a:xfrm>
                      </p:grpSpPr>
                      <p:sp>
                        <p:nvSpPr>
                          <p:cNvPr id="32897" name="Freeform 129"/>
                          <p:cNvSpPr>
                            <a:spLocks/>
                          </p:cNvSpPr>
                          <p:nvPr/>
                        </p:nvSpPr>
                        <p:spPr bwMode="auto">
                          <a:xfrm>
                            <a:off x="181" y="1108"/>
                            <a:ext cx="1217" cy="1250"/>
                          </a:xfrm>
                          <a:custGeom>
                            <a:avLst/>
                            <a:gdLst/>
                            <a:ahLst/>
                            <a:cxnLst>
                              <a:cxn ang="0">
                                <a:pos x="155" y="1112"/>
                              </a:cxn>
                              <a:cxn ang="0">
                                <a:pos x="700" y="1145"/>
                              </a:cxn>
                              <a:cxn ang="0">
                                <a:pos x="1157" y="484"/>
                              </a:cxn>
                              <a:cxn ang="0">
                                <a:pos x="1061" y="44"/>
                              </a:cxn>
                              <a:cxn ang="0">
                                <a:pos x="531" y="217"/>
                              </a:cxn>
                              <a:cxn ang="0">
                                <a:pos x="220" y="528"/>
                              </a:cxn>
                              <a:cxn ang="0">
                                <a:pos x="11" y="932"/>
                              </a:cxn>
                              <a:cxn ang="0">
                                <a:pos x="155" y="1112"/>
                              </a:cxn>
                            </a:cxnLst>
                            <a:rect l="0" t="0" r="r" b="b"/>
                            <a:pathLst>
                              <a:path w="1217" h="1250">
                                <a:moveTo>
                                  <a:pt x="155" y="1112"/>
                                </a:moveTo>
                                <a:cubicBezTo>
                                  <a:pt x="246" y="1117"/>
                                  <a:pt x="533" y="1250"/>
                                  <a:pt x="700" y="1145"/>
                                </a:cubicBezTo>
                                <a:cubicBezTo>
                                  <a:pt x="867" y="1040"/>
                                  <a:pt x="1097" y="667"/>
                                  <a:pt x="1157" y="484"/>
                                </a:cubicBezTo>
                                <a:cubicBezTo>
                                  <a:pt x="1217" y="301"/>
                                  <a:pt x="1165" y="88"/>
                                  <a:pt x="1061" y="44"/>
                                </a:cubicBezTo>
                                <a:cubicBezTo>
                                  <a:pt x="957" y="0"/>
                                  <a:pt x="671" y="136"/>
                                  <a:pt x="531" y="217"/>
                                </a:cubicBezTo>
                                <a:cubicBezTo>
                                  <a:pt x="391" y="298"/>
                                  <a:pt x="307" y="409"/>
                                  <a:pt x="220" y="528"/>
                                </a:cubicBezTo>
                                <a:cubicBezTo>
                                  <a:pt x="133" y="647"/>
                                  <a:pt x="22" y="835"/>
                                  <a:pt x="11" y="932"/>
                                </a:cubicBezTo>
                                <a:cubicBezTo>
                                  <a:pt x="0" y="1029"/>
                                  <a:pt x="125" y="1075"/>
                                  <a:pt x="155" y="1112"/>
                                </a:cubicBezTo>
                              </a:path>
                            </a:pathLst>
                          </a:custGeom>
                          <a:noFill/>
                          <a:ln w="28575" cmpd="sng">
                            <a:solidFill>
                              <a:schemeClr val="tx1"/>
                            </a:solidFill>
                            <a:round/>
                            <a:headEnd/>
                            <a:tailEnd/>
                          </a:ln>
                          <a:effectLst/>
                        </p:spPr>
                        <p:txBody>
                          <a:bodyPr/>
                          <a:lstStyle/>
                          <a:p>
                            <a:endParaRPr lang="fr-FR"/>
                          </a:p>
                        </p:txBody>
                      </p:sp>
                      <p:sp>
                        <p:nvSpPr>
                          <p:cNvPr id="32898" name="Freeform 130"/>
                          <p:cNvSpPr>
                            <a:spLocks/>
                          </p:cNvSpPr>
                          <p:nvPr/>
                        </p:nvSpPr>
                        <p:spPr bwMode="auto">
                          <a:xfrm>
                            <a:off x="1464" y="1142"/>
                            <a:ext cx="1303" cy="1252"/>
                          </a:xfrm>
                          <a:custGeom>
                            <a:avLst/>
                            <a:gdLst/>
                            <a:ahLst/>
                            <a:cxnLst>
                              <a:cxn ang="0">
                                <a:pos x="1148" y="1106"/>
                              </a:cxn>
                              <a:cxn ang="0">
                                <a:pos x="603" y="1137"/>
                              </a:cxn>
                              <a:cxn ang="0">
                                <a:pos x="61" y="417"/>
                              </a:cxn>
                              <a:cxn ang="0">
                                <a:pos x="234" y="34"/>
                              </a:cxn>
                              <a:cxn ang="0">
                                <a:pos x="772" y="211"/>
                              </a:cxn>
                              <a:cxn ang="0">
                                <a:pos x="1083" y="522"/>
                              </a:cxn>
                              <a:cxn ang="0">
                                <a:pos x="1292" y="926"/>
                              </a:cxn>
                              <a:cxn ang="0">
                                <a:pos x="1148" y="1106"/>
                              </a:cxn>
                            </a:cxnLst>
                            <a:rect l="0" t="0" r="r" b="b"/>
                            <a:pathLst>
                              <a:path w="1303" h="1252">
                                <a:moveTo>
                                  <a:pt x="1148" y="1106"/>
                                </a:moveTo>
                                <a:cubicBezTo>
                                  <a:pt x="1057" y="1111"/>
                                  <a:pt x="784" y="1252"/>
                                  <a:pt x="603" y="1137"/>
                                </a:cubicBezTo>
                                <a:cubicBezTo>
                                  <a:pt x="422" y="1022"/>
                                  <a:pt x="122" y="601"/>
                                  <a:pt x="61" y="417"/>
                                </a:cubicBezTo>
                                <a:cubicBezTo>
                                  <a:pt x="0" y="233"/>
                                  <a:pt x="116" y="68"/>
                                  <a:pt x="234" y="34"/>
                                </a:cubicBezTo>
                                <a:cubicBezTo>
                                  <a:pt x="352" y="0"/>
                                  <a:pt x="631" y="130"/>
                                  <a:pt x="772" y="211"/>
                                </a:cubicBezTo>
                                <a:cubicBezTo>
                                  <a:pt x="913" y="292"/>
                                  <a:pt x="996" y="403"/>
                                  <a:pt x="1083" y="522"/>
                                </a:cubicBezTo>
                                <a:cubicBezTo>
                                  <a:pt x="1170" y="641"/>
                                  <a:pt x="1281" y="829"/>
                                  <a:pt x="1292" y="926"/>
                                </a:cubicBezTo>
                                <a:cubicBezTo>
                                  <a:pt x="1303" y="1023"/>
                                  <a:pt x="1178" y="1069"/>
                                  <a:pt x="1148" y="1106"/>
                                </a:cubicBezTo>
                              </a:path>
                            </a:pathLst>
                          </a:custGeom>
                          <a:noFill/>
                          <a:ln w="28575" cmpd="sng">
                            <a:solidFill>
                              <a:schemeClr val="tx1"/>
                            </a:solidFill>
                            <a:round/>
                            <a:headEnd/>
                            <a:tailEnd/>
                          </a:ln>
                          <a:effectLst/>
                        </p:spPr>
                        <p:txBody>
                          <a:bodyPr/>
                          <a:lstStyle/>
                          <a:p>
                            <a:endParaRPr lang="fr-FR"/>
                          </a:p>
                        </p:txBody>
                      </p:sp>
                      <p:sp>
                        <p:nvSpPr>
                          <p:cNvPr id="32899" name="Freeform 131"/>
                          <p:cNvSpPr>
                            <a:spLocks/>
                          </p:cNvSpPr>
                          <p:nvPr/>
                        </p:nvSpPr>
                        <p:spPr bwMode="auto">
                          <a:xfrm>
                            <a:off x="1505" y="2453"/>
                            <a:ext cx="1211" cy="1211"/>
                          </a:xfrm>
                          <a:custGeom>
                            <a:avLst/>
                            <a:gdLst/>
                            <a:ahLst/>
                            <a:cxnLst>
                              <a:cxn ang="0">
                                <a:pos x="1054" y="87"/>
                              </a:cxn>
                              <a:cxn ang="0">
                                <a:pos x="545" y="71"/>
                              </a:cxn>
                              <a:cxn ang="0">
                                <a:pos x="104" y="512"/>
                              </a:cxn>
                              <a:cxn ang="0">
                                <a:pos x="15" y="737"/>
                              </a:cxn>
                              <a:cxn ang="0">
                                <a:pos x="193" y="1171"/>
                              </a:cxn>
                              <a:cxn ang="0">
                                <a:pos x="681" y="975"/>
                              </a:cxn>
                              <a:cxn ang="0">
                                <a:pos x="992" y="664"/>
                              </a:cxn>
                              <a:cxn ang="0">
                                <a:pos x="1201" y="260"/>
                              </a:cxn>
                              <a:cxn ang="0">
                                <a:pos x="1050" y="87"/>
                              </a:cxn>
                            </a:cxnLst>
                            <a:rect l="0" t="0" r="r" b="b"/>
                            <a:pathLst>
                              <a:path w="1211" h="1211">
                                <a:moveTo>
                                  <a:pt x="1054" y="87"/>
                                </a:moveTo>
                                <a:cubicBezTo>
                                  <a:pt x="969" y="84"/>
                                  <a:pt x="703" y="0"/>
                                  <a:pt x="545" y="71"/>
                                </a:cubicBezTo>
                                <a:cubicBezTo>
                                  <a:pt x="387" y="142"/>
                                  <a:pt x="192" y="401"/>
                                  <a:pt x="104" y="512"/>
                                </a:cubicBezTo>
                                <a:cubicBezTo>
                                  <a:pt x="16" y="623"/>
                                  <a:pt x="0" y="627"/>
                                  <a:pt x="15" y="737"/>
                                </a:cubicBezTo>
                                <a:cubicBezTo>
                                  <a:pt x="30" y="847"/>
                                  <a:pt x="82" y="1131"/>
                                  <a:pt x="193" y="1171"/>
                                </a:cubicBezTo>
                                <a:cubicBezTo>
                                  <a:pt x="304" y="1211"/>
                                  <a:pt x="548" y="1059"/>
                                  <a:pt x="681" y="975"/>
                                </a:cubicBezTo>
                                <a:cubicBezTo>
                                  <a:pt x="814" y="891"/>
                                  <a:pt x="905" y="783"/>
                                  <a:pt x="992" y="664"/>
                                </a:cubicBezTo>
                                <a:cubicBezTo>
                                  <a:pt x="1079" y="545"/>
                                  <a:pt x="1191" y="356"/>
                                  <a:pt x="1201" y="260"/>
                                </a:cubicBezTo>
                                <a:cubicBezTo>
                                  <a:pt x="1211" y="164"/>
                                  <a:pt x="1082" y="123"/>
                                  <a:pt x="1050" y="87"/>
                                </a:cubicBezTo>
                              </a:path>
                            </a:pathLst>
                          </a:custGeom>
                          <a:noFill/>
                          <a:ln w="28575" cmpd="sng">
                            <a:solidFill>
                              <a:schemeClr val="tx1"/>
                            </a:solidFill>
                            <a:round/>
                            <a:headEnd/>
                            <a:tailEnd/>
                          </a:ln>
                          <a:effectLst/>
                        </p:spPr>
                        <p:txBody>
                          <a:bodyPr/>
                          <a:lstStyle/>
                          <a:p>
                            <a:endParaRPr lang="fr-FR"/>
                          </a:p>
                        </p:txBody>
                      </p:sp>
                      <p:sp>
                        <p:nvSpPr>
                          <p:cNvPr id="32900" name="Freeform 132"/>
                          <p:cNvSpPr>
                            <a:spLocks/>
                          </p:cNvSpPr>
                          <p:nvPr/>
                        </p:nvSpPr>
                        <p:spPr bwMode="auto">
                          <a:xfrm>
                            <a:off x="179" y="2377"/>
                            <a:ext cx="1224" cy="1275"/>
                          </a:xfrm>
                          <a:custGeom>
                            <a:avLst/>
                            <a:gdLst/>
                            <a:ahLst/>
                            <a:cxnLst>
                              <a:cxn ang="0">
                                <a:pos x="155" y="128"/>
                              </a:cxn>
                              <a:cxn ang="0">
                                <a:pos x="660" y="105"/>
                              </a:cxn>
                              <a:cxn ang="0">
                                <a:pos x="1159" y="757"/>
                              </a:cxn>
                              <a:cxn ang="0">
                                <a:pos x="1049" y="1231"/>
                              </a:cxn>
                              <a:cxn ang="0">
                                <a:pos x="531" y="1023"/>
                              </a:cxn>
                              <a:cxn ang="0">
                                <a:pos x="220" y="712"/>
                              </a:cxn>
                              <a:cxn ang="0">
                                <a:pos x="11" y="308"/>
                              </a:cxn>
                              <a:cxn ang="0">
                                <a:pos x="155" y="128"/>
                              </a:cxn>
                            </a:cxnLst>
                            <a:rect l="0" t="0" r="r" b="b"/>
                            <a:pathLst>
                              <a:path w="1224" h="1275">
                                <a:moveTo>
                                  <a:pt x="155" y="128"/>
                                </a:moveTo>
                                <a:cubicBezTo>
                                  <a:pt x="239" y="124"/>
                                  <a:pt x="493" y="0"/>
                                  <a:pt x="660" y="105"/>
                                </a:cubicBezTo>
                                <a:cubicBezTo>
                                  <a:pt x="827" y="210"/>
                                  <a:pt x="1094" y="570"/>
                                  <a:pt x="1159" y="757"/>
                                </a:cubicBezTo>
                                <a:cubicBezTo>
                                  <a:pt x="1224" y="944"/>
                                  <a:pt x="1154" y="1187"/>
                                  <a:pt x="1049" y="1231"/>
                                </a:cubicBezTo>
                                <a:cubicBezTo>
                                  <a:pt x="944" y="1275"/>
                                  <a:pt x="669" y="1110"/>
                                  <a:pt x="531" y="1023"/>
                                </a:cubicBezTo>
                                <a:cubicBezTo>
                                  <a:pt x="393" y="936"/>
                                  <a:pt x="307" y="831"/>
                                  <a:pt x="220" y="712"/>
                                </a:cubicBezTo>
                                <a:cubicBezTo>
                                  <a:pt x="133" y="593"/>
                                  <a:pt x="22" y="405"/>
                                  <a:pt x="11" y="308"/>
                                </a:cubicBezTo>
                                <a:cubicBezTo>
                                  <a:pt x="0" y="211"/>
                                  <a:pt x="125" y="165"/>
                                  <a:pt x="155" y="128"/>
                                </a:cubicBezTo>
                              </a:path>
                            </a:pathLst>
                          </a:custGeom>
                          <a:noFill/>
                          <a:ln w="28575" cmpd="sng">
                            <a:solidFill>
                              <a:schemeClr val="tx1"/>
                            </a:solidFill>
                            <a:round/>
                            <a:headEnd/>
                            <a:tailEnd/>
                          </a:ln>
                          <a:effectLst/>
                        </p:spPr>
                        <p:txBody>
                          <a:bodyPr/>
                          <a:lstStyle/>
                          <a:p>
                            <a:endParaRPr lang="fr-FR"/>
                          </a:p>
                        </p:txBody>
                      </p:sp>
                    </p:grpSp>
                    <p:sp>
                      <p:nvSpPr>
                        <p:cNvPr id="32901" name="Line 133"/>
                        <p:cNvSpPr>
                          <a:spLocks noChangeShapeType="1"/>
                        </p:cNvSpPr>
                        <p:nvPr/>
                      </p:nvSpPr>
                      <p:spPr bwMode="auto">
                        <a:xfrm flipH="1">
                          <a:off x="2417" y="2273"/>
                          <a:ext cx="97" cy="23"/>
                        </a:xfrm>
                        <a:prstGeom prst="line">
                          <a:avLst/>
                        </a:prstGeom>
                        <a:noFill/>
                        <a:ln w="9525">
                          <a:solidFill>
                            <a:schemeClr val="tx1"/>
                          </a:solidFill>
                          <a:round/>
                          <a:headEnd/>
                          <a:tailEnd type="triangle" w="lg" len="lg"/>
                        </a:ln>
                        <a:effectLst/>
                      </p:spPr>
                      <p:txBody>
                        <a:bodyPr/>
                        <a:lstStyle/>
                        <a:p>
                          <a:endParaRPr lang="fr-FR"/>
                        </a:p>
                      </p:txBody>
                    </p:sp>
                  </p:grpSp>
                  <p:sp>
                    <p:nvSpPr>
                      <p:cNvPr id="32902" name="Freeform 134"/>
                      <p:cNvSpPr>
                        <a:spLocks/>
                      </p:cNvSpPr>
                      <p:nvPr/>
                    </p:nvSpPr>
                    <p:spPr bwMode="auto">
                      <a:xfrm>
                        <a:off x="416" y="2237"/>
                        <a:ext cx="106" cy="27"/>
                      </a:xfrm>
                      <a:custGeom>
                        <a:avLst/>
                        <a:gdLst/>
                        <a:ahLst/>
                        <a:cxnLst>
                          <a:cxn ang="0">
                            <a:pos x="0" y="0"/>
                          </a:cxn>
                          <a:cxn ang="0">
                            <a:pos x="106" y="27"/>
                          </a:cxn>
                        </a:cxnLst>
                        <a:rect l="0" t="0" r="r" b="b"/>
                        <a:pathLst>
                          <a:path w="106" h="27">
                            <a:moveTo>
                              <a:pt x="0" y="0"/>
                            </a:moveTo>
                            <a:lnTo>
                              <a:pt x="106" y="27"/>
                            </a:lnTo>
                          </a:path>
                        </a:pathLst>
                      </a:custGeom>
                      <a:noFill/>
                      <a:ln w="9525">
                        <a:solidFill>
                          <a:schemeClr val="tx1"/>
                        </a:solidFill>
                        <a:round/>
                        <a:headEnd type="none" w="med" len="med"/>
                        <a:tailEnd type="triangle" w="lg" len="lg"/>
                      </a:ln>
                      <a:effectLst/>
                    </p:spPr>
                    <p:txBody>
                      <a:bodyPr/>
                      <a:lstStyle/>
                      <a:p>
                        <a:endParaRPr lang="fr-FR"/>
                      </a:p>
                    </p:txBody>
                  </p:sp>
                </p:grpSp>
              </p:grpSp>
            </p:grpSp>
            <p:sp>
              <p:nvSpPr>
                <p:cNvPr id="32903" name="Freeform 135"/>
                <p:cNvSpPr>
                  <a:spLocks/>
                </p:cNvSpPr>
                <p:nvPr/>
              </p:nvSpPr>
              <p:spPr bwMode="auto">
                <a:xfrm flipV="1">
                  <a:off x="1505" y="1326"/>
                  <a:ext cx="27" cy="105"/>
                </a:xfrm>
                <a:custGeom>
                  <a:avLst/>
                  <a:gdLst/>
                  <a:ahLst/>
                  <a:cxnLst>
                    <a:cxn ang="0">
                      <a:pos x="0" y="0"/>
                    </a:cxn>
                    <a:cxn ang="0">
                      <a:pos x="106" y="27"/>
                    </a:cxn>
                  </a:cxnLst>
                  <a:rect l="0" t="0" r="r" b="b"/>
                  <a:pathLst>
                    <a:path w="106" h="27">
                      <a:moveTo>
                        <a:pt x="0" y="0"/>
                      </a:moveTo>
                      <a:lnTo>
                        <a:pt x="106" y="27"/>
                      </a:lnTo>
                    </a:path>
                  </a:pathLst>
                </a:custGeom>
                <a:noFill/>
                <a:ln w="9525">
                  <a:solidFill>
                    <a:schemeClr val="tx1"/>
                  </a:solidFill>
                  <a:round/>
                  <a:headEnd type="none" w="med" len="med"/>
                  <a:tailEnd type="triangle" w="lg" len="lg"/>
                </a:ln>
                <a:effectLst/>
              </p:spPr>
              <p:txBody>
                <a:bodyPr/>
                <a:lstStyle/>
                <a:p>
                  <a:endParaRPr lang="fr-FR"/>
                </a:p>
              </p:txBody>
            </p:sp>
          </p:grpSp>
        </p:grpSp>
        <p:sp>
          <p:nvSpPr>
            <p:cNvPr id="32904" name="Freeform 136"/>
            <p:cNvSpPr>
              <a:spLocks/>
            </p:cNvSpPr>
            <p:nvPr/>
          </p:nvSpPr>
          <p:spPr bwMode="auto">
            <a:xfrm flipH="1">
              <a:off x="1340" y="3345"/>
              <a:ext cx="27" cy="91"/>
            </a:xfrm>
            <a:custGeom>
              <a:avLst/>
              <a:gdLst/>
              <a:ahLst/>
              <a:cxnLst>
                <a:cxn ang="0">
                  <a:pos x="0" y="0"/>
                </a:cxn>
                <a:cxn ang="0">
                  <a:pos x="106" y="27"/>
                </a:cxn>
              </a:cxnLst>
              <a:rect l="0" t="0" r="r" b="b"/>
              <a:pathLst>
                <a:path w="106" h="27">
                  <a:moveTo>
                    <a:pt x="0" y="0"/>
                  </a:moveTo>
                  <a:lnTo>
                    <a:pt x="106" y="27"/>
                  </a:lnTo>
                </a:path>
              </a:pathLst>
            </a:custGeom>
            <a:noFill/>
            <a:ln w="9525">
              <a:solidFill>
                <a:schemeClr val="tx1"/>
              </a:solidFill>
              <a:round/>
              <a:headEnd type="none" w="med" len="med"/>
              <a:tailEnd type="triangle" w="lg" len="lg"/>
            </a:ln>
            <a:effectLst/>
          </p:spPr>
          <p:txBody>
            <a:bodyPr/>
            <a:lstStyle/>
            <a:p>
              <a:endParaRPr lang="fr-FR"/>
            </a:p>
          </p:txBody>
        </p:sp>
        <p:sp>
          <p:nvSpPr>
            <p:cNvPr id="32905" name="Freeform 137"/>
            <p:cNvSpPr>
              <a:spLocks/>
            </p:cNvSpPr>
            <p:nvPr/>
          </p:nvSpPr>
          <p:spPr bwMode="auto">
            <a:xfrm>
              <a:off x="1550" y="3350"/>
              <a:ext cx="27" cy="93"/>
            </a:xfrm>
            <a:custGeom>
              <a:avLst/>
              <a:gdLst/>
              <a:ahLst/>
              <a:cxnLst>
                <a:cxn ang="0">
                  <a:pos x="0" y="0"/>
                </a:cxn>
                <a:cxn ang="0">
                  <a:pos x="106" y="27"/>
                </a:cxn>
              </a:cxnLst>
              <a:rect l="0" t="0" r="r" b="b"/>
              <a:pathLst>
                <a:path w="106" h="27">
                  <a:moveTo>
                    <a:pt x="0" y="0"/>
                  </a:moveTo>
                  <a:lnTo>
                    <a:pt x="106" y="27"/>
                  </a:lnTo>
                </a:path>
              </a:pathLst>
            </a:custGeom>
            <a:noFill/>
            <a:ln w="9525">
              <a:solidFill>
                <a:schemeClr val="tx1"/>
              </a:solidFill>
              <a:round/>
              <a:headEnd type="none" w="med" len="med"/>
              <a:tailEnd type="triangle" w="lg" len="lg"/>
            </a:ln>
            <a:effectLst/>
          </p:spPr>
          <p:txBody>
            <a:bodyPr/>
            <a:lstStyle/>
            <a:p>
              <a:endParaRPr lang="fr-FR"/>
            </a:p>
          </p:txBody>
        </p:sp>
      </p:grpSp>
      <p:sp>
        <p:nvSpPr>
          <p:cNvPr id="32906" name="Text Box 138"/>
          <p:cNvSpPr txBox="1">
            <a:spLocks noChangeArrowheads="1"/>
          </p:cNvSpPr>
          <p:nvPr/>
        </p:nvSpPr>
        <p:spPr bwMode="auto">
          <a:xfrm>
            <a:off x="4614864" y="620688"/>
            <a:ext cx="4386292" cy="3000821"/>
          </a:xfrm>
          <a:prstGeom prst="rect">
            <a:avLst/>
          </a:prstGeom>
          <a:noFill/>
          <a:ln w="9525">
            <a:noFill/>
            <a:miter lim="800000"/>
            <a:headEnd/>
            <a:tailEnd/>
          </a:ln>
          <a:effectLst/>
        </p:spPr>
        <p:txBody>
          <a:bodyPr wrap="square">
            <a:spAutoFit/>
          </a:bodyPr>
          <a:lstStyle/>
          <a:p>
            <a:pPr>
              <a:lnSpc>
                <a:spcPct val="50000"/>
              </a:lnSpc>
              <a:spcBef>
                <a:spcPct val="50000"/>
              </a:spcBef>
            </a:pPr>
            <a:endParaRPr lang="fr-FR" dirty="0"/>
          </a:p>
          <a:p>
            <a:pPr>
              <a:lnSpc>
                <a:spcPct val="50000"/>
              </a:lnSpc>
              <a:spcBef>
                <a:spcPct val="50000"/>
              </a:spcBef>
            </a:pPr>
            <a:r>
              <a:rPr lang="fr-FR" b="1" dirty="0"/>
              <a:t>Principe :</a:t>
            </a:r>
          </a:p>
          <a:p>
            <a:pPr>
              <a:lnSpc>
                <a:spcPct val="50000"/>
              </a:lnSpc>
              <a:spcBef>
                <a:spcPct val="50000"/>
              </a:spcBef>
            </a:pPr>
            <a:endParaRPr lang="fr-FR" b="1" dirty="0"/>
          </a:p>
          <a:p>
            <a:pPr>
              <a:lnSpc>
                <a:spcPct val="50000"/>
              </a:lnSpc>
              <a:spcBef>
                <a:spcPct val="50000"/>
              </a:spcBef>
            </a:pPr>
            <a:r>
              <a:rPr lang="fr-FR" dirty="0"/>
              <a:t>Un conducteur placé sur un induit qui </a:t>
            </a:r>
          </a:p>
          <a:p>
            <a:pPr>
              <a:lnSpc>
                <a:spcPct val="50000"/>
              </a:lnSpc>
              <a:spcBef>
                <a:spcPct val="50000"/>
              </a:spcBef>
            </a:pPr>
            <a:r>
              <a:rPr lang="fr-FR" dirty="0"/>
              <a:t>tourne et coupe des lignes de champ,</a:t>
            </a:r>
          </a:p>
          <a:p>
            <a:pPr>
              <a:lnSpc>
                <a:spcPct val="50000"/>
              </a:lnSpc>
              <a:spcBef>
                <a:spcPct val="50000"/>
              </a:spcBef>
            </a:pPr>
            <a:r>
              <a:rPr lang="fr-FR" dirty="0"/>
              <a:t>est le siège d’une force électromotrice</a:t>
            </a:r>
          </a:p>
          <a:p>
            <a:pPr>
              <a:lnSpc>
                <a:spcPct val="50000"/>
              </a:lnSpc>
              <a:spcBef>
                <a:spcPct val="50000"/>
              </a:spcBef>
            </a:pPr>
            <a:r>
              <a:rPr lang="fr-FR" dirty="0"/>
              <a:t>(loi de Faraday):  e = - d</a:t>
            </a:r>
            <a:r>
              <a:rPr lang="el-GR" dirty="0">
                <a:sym typeface="Symbol"/>
              </a:rPr>
              <a:t></a:t>
            </a:r>
            <a:r>
              <a:rPr lang="fr-FR" dirty="0"/>
              <a:t>/</a:t>
            </a:r>
            <a:r>
              <a:rPr lang="fr-FR" dirty="0" err="1"/>
              <a:t>dt</a:t>
            </a:r>
            <a:endParaRPr lang="el-GR" dirty="0"/>
          </a:p>
          <a:p>
            <a:pPr>
              <a:lnSpc>
                <a:spcPct val="50000"/>
              </a:lnSpc>
              <a:spcBef>
                <a:spcPct val="50000"/>
              </a:spcBef>
            </a:pPr>
            <a:endParaRPr lang="fr-FR" dirty="0"/>
          </a:p>
          <a:p>
            <a:pPr>
              <a:lnSpc>
                <a:spcPct val="50000"/>
              </a:lnSpc>
              <a:spcBef>
                <a:spcPct val="50000"/>
              </a:spcBef>
            </a:pPr>
            <a:r>
              <a:rPr lang="fr-FR" dirty="0"/>
              <a:t> Le sens de circulation du courant est</a:t>
            </a:r>
          </a:p>
          <a:p>
            <a:pPr>
              <a:lnSpc>
                <a:spcPct val="50000"/>
              </a:lnSpc>
              <a:spcBef>
                <a:spcPct val="50000"/>
              </a:spcBef>
            </a:pPr>
            <a:r>
              <a:rPr lang="fr-FR" dirty="0"/>
              <a:t>donné par la règle des trois doigts de </a:t>
            </a:r>
          </a:p>
          <a:p>
            <a:pPr>
              <a:lnSpc>
                <a:spcPct val="50000"/>
              </a:lnSpc>
              <a:spcBef>
                <a:spcPct val="50000"/>
              </a:spcBef>
            </a:pPr>
            <a:r>
              <a:rPr lang="fr-FR" dirty="0"/>
              <a:t>la main gauche.</a:t>
            </a:r>
          </a:p>
        </p:txBody>
      </p:sp>
      <p:grpSp>
        <p:nvGrpSpPr>
          <p:cNvPr id="32938" name="Group 201"/>
          <p:cNvGrpSpPr>
            <a:grpSpLocks/>
          </p:cNvGrpSpPr>
          <p:nvPr/>
        </p:nvGrpSpPr>
        <p:grpSpPr bwMode="auto">
          <a:xfrm>
            <a:off x="514350" y="1601803"/>
            <a:ext cx="3556000" cy="3511550"/>
            <a:chOff x="328" y="1281"/>
            <a:chExt cx="2240" cy="2212"/>
          </a:xfrm>
        </p:grpSpPr>
        <p:sp>
          <p:nvSpPr>
            <p:cNvPr id="32970" name="Rectangle 202"/>
            <p:cNvSpPr>
              <a:spLocks noChangeArrowheads="1"/>
            </p:cNvSpPr>
            <p:nvPr/>
          </p:nvSpPr>
          <p:spPr bwMode="auto">
            <a:xfrm>
              <a:off x="923" y="1281"/>
              <a:ext cx="170" cy="283"/>
            </a:xfrm>
            <a:prstGeom prst="rect">
              <a:avLst/>
            </a:prstGeom>
            <a:solidFill>
              <a:srgbClr val="FFFF00"/>
            </a:solidFill>
            <a:ln w="28575">
              <a:solidFill>
                <a:srgbClr val="CC3300"/>
              </a:solidFill>
              <a:miter lim="800000"/>
              <a:headEnd/>
              <a:tailEnd/>
            </a:ln>
            <a:effectLst/>
          </p:spPr>
          <p:txBody>
            <a:bodyPr wrap="none" anchor="ctr"/>
            <a:lstStyle/>
            <a:p>
              <a:endParaRPr lang="fr-FR"/>
            </a:p>
          </p:txBody>
        </p:sp>
        <p:grpSp>
          <p:nvGrpSpPr>
            <p:cNvPr id="32941" name="Group 203"/>
            <p:cNvGrpSpPr>
              <a:grpSpLocks/>
            </p:cNvGrpSpPr>
            <p:nvPr/>
          </p:nvGrpSpPr>
          <p:grpSpPr bwMode="auto">
            <a:xfrm rot="16200000">
              <a:off x="867" y="1338"/>
              <a:ext cx="284" cy="170"/>
              <a:chOff x="2284" y="1933"/>
              <a:chExt cx="284" cy="170"/>
            </a:xfrm>
          </p:grpSpPr>
          <p:sp>
            <p:nvSpPr>
              <p:cNvPr id="32972" name="Line 204"/>
              <p:cNvSpPr>
                <a:spLocks noChangeShapeType="1"/>
              </p:cNvSpPr>
              <p:nvPr/>
            </p:nvSpPr>
            <p:spPr bwMode="auto">
              <a:xfrm>
                <a:off x="2284" y="1933"/>
                <a:ext cx="284" cy="170"/>
              </a:xfrm>
              <a:prstGeom prst="line">
                <a:avLst/>
              </a:prstGeom>
              <a:noFill/>
              <a:ln w="28575">
                <a:solidFill>
                  <a:srgbClr val="CC3300"/>
                </a:solidFill>
                <a:round/>
                <a:headEnd/>
                <a:tailEnd/>
              </a:ln>
              <a:effectLst/>
            </p:spPr>
            <p:txBody>
              <a:bodyPr/>
              <a:lstStyle/>
              <a:p>
                <a:endParaRPr lang="fr-FR"/>
              </a:p>
            </p:txBody>
          </p:sp>
          <p:sp>
            <p:nvSpPr>
              <p:cNvPr id="32973" name="Line 205"/>
              <p:cNvSpPr>
                <a:spLocks noChangeShapeType="1"/>
              </p:cNvSpPr>
              <p:nvPr/>
            </p:nvSpPr>
            <p:spPr bwMode="auto">
              <a:xfrm flipV="1">
                <a:off x="2284" y="1933"/>
                <a:ext cx="284" cy="170"/>
              </a:xfrm>
              <a:prstGeom prst="line">
                <a:avLst/>
              </a:prstGeom>
              <a:noFill/>
              <a:ln w="28575">
                <a:solidFill>
                  <a:srgbClr val="CC3300"/>
                </a:solidFill>
                <a:round/>
                <a:headEnd/>
                <a:tailEnd/>
              </a:ln>
              <a:effectLst/>
            </p:spPr>
            <p:txBody>
              <a:bodyPr/>
              <a:lstStyle/>
              <a:p>
                <a:endParaRPr lang="fr-FR"/>
              </a:p>
            </p:txBody>
          </p:sp>
        </p:grpSp>
        <p:sp>
          <p:nvSpPr>
            <p:cNvPr id="32974" name="Rectangle 206"/>
            <p:cNvSpPr>
              <a:spLocks noChangeArrowheads="1"/>
            </p:cNvSpPr>
            <p:nvPr/>
          </p:nvSpPr>
          <p:spPr bwMode="auto">
            <a:xfrm>
              <a:off x="1774" y="3209"/>
              <a:ext cx="170" cy="283"/>
            </a:xfrm>
            <a:prstGeom prst="rect">
              <a:avLst/>
            </a:prstGeom>
            <a:solidFill>
              <a:srgbClr val="FFFF00"/>
            </a:solidFill>
            <a:ln w="28575">
              <a:solidFill>
                <a:srgbClr val="CC3300"/>
              </a:solidFill>
              <a:miter lim="800000"/>
              <a:headEnd/>
              <a:tailEnd/>
            </a:ln>
            <a:effectLst/>
          </p:spPr>
          <p:txBody>
            <a:bodyPr wrap="none" anchor="ctr"/>
            <a:lstStyle/>
            <a:p>
              <a:endParaRPr lang="fr-FR"/>
            </a:p>
          </p:txBody>
        </p:sp>
        <p:grpSp>
          <p:nvGrpSpPr>
            <p:cNvPr id="32944" name="Group 207"/>
            <p:cNvGrpSpPr>
              <a:grpSpLocks/>
            </p:cNvGrpSpPr>
            <p:nvPr/>
          </p:nvGrpSpPr>
          <p:grpSpPr bwMode="auto">
            <a:xfrm rot="16200000">
              <a:off x="1717" y="3266"/>
              <a:ext cx="284" cy="170"/>
              <a:chOff x="2284" y="1933"/>
              <a:chExt cx="284" cy="170"/>
            </a:xfrm>
          </p:grpSpPr>
          <p:sp>
            <p:nvSpPr>
              <p:cNvPr id="32976" name="Line 208"/>
              <p:cNvSpPr>
                <a:spLocks noChangeShapeType="1"/>
              </p:cNvSpPr>
              <p:nvPr/>
            </p:nvSpPr>
            <p:spPr bwMode="auto">
              <a:xfrm>
                <a:off x="2284" y="1933"/>
                <a:ext cx="284" cy="170"/>
              </a:xfrm>
              <a:prstGeom prst="line">
                <a:avLst/>
              </a:prstGeom>
              <a:noFill/>
              <a:ln w="28575">
                <a:solidFill>
                  <a:srgbClr val="CC3300"/>
                </a:solidFill>
                <a:round/>
                <a:headEnd/>
                <a:tailEnd/>
              </a:ln>
              <a:effectLst/>
            </p:spPr>
            <p:txBody>
              <a:bodyPr/>
              <a:lstStyle/>
              <a:p>
                <a:endParaRPr lang="fr-FR"/>
              </a:p>
            </p:txBody>
          </p:sp>
          <p:sp>
            <p:nvSpPr>
              <p:cNvPr id="32977" name="Line 209"/>
              <p:cNvSpPr>
                <a:spLocks noChangeShapeType="1"/>
              </p:cNvSpPr>
              <p:nvPr/>
            </p:nvSpPr>
            <p:spPr bwMode="auto">
              <a:xfrm flipV="1">
                <a:off x="2284" y="1933"/>
                <a:ext cx="284" cy="170"/>
              </a:xfrm>
              <a:prstGeom prst="line">
                <a:avLst/>
              </a:prstGeom>
              <a:noFill/>
              <a:ln w="28575">
                <a:solidFill>
                  <a:srgbClr val="CC3300"/>
                </a:solidFill>
                <a:round/>
                <a:headEnd/>
                <a:tailEnd/>
              </a:ln>
              <a:effectLst/>
            </p:spPr>
            <p:txBody>
              <a:bodyPr/>
              <a:lstStyle/>
              <a:p>
                <a:endParaRPr lang="fr-FR"/>
              </a:p>
            </p:txBody>
          </p:sp>
        </p:grpSp>
        <p:sp>
          <p:nvSpPr>
            <p:cNvPr id="32978" name="Rectangle 210"/>
            <p:cNvSpPr>
              <a:spLocks noChangeArrowheads="1"/>
            </p:cNvSpPr>
            <p:nvPr/>
          </p:nvSpPr>
          <p:spPr bwMode="auto">
            <a:xfrm>
              <a:off x="895" y="3209"/>
              <a:ext cx="170" cy="283"/>
            </a:xfrm>
            <a:prstGeom prst="rect">
              <a:avLst/>
            </a:prstGeom>
            <a:solidFill>
              <a:srgbClr val="FFFF00"/>
            </a:solidFill>
            <a:ln w="28575">
              <a:solidFill>
                <a:srgbClr val="CC3300"/>
              </a:solidFill>
              <a:miter lim="800000"/>
              <a:headEnd/>
              <a:tailEnd/>
            </a:ln>
            <a:effectLst/>
          </p:spPr>
          <p:txBody>
            <a:bodyPr wrap="none" anchor="ctr"/>
            <a:lstStyle/>
            <a:p>
              <a:endParaRPr lang="fr-FR"/>
            </a:p>
          </p:txBody>
        </p:sp>
        <p:grpSp>
          <p:nvGrpSpPr>
            <p:cNvPr id="32947" name="Group 211"/>
            <p:cNvGrpSpPr>
              <a:grpSpLocks/>
            </p:cNvGrpSpPr>
            <p:nvPr/>
          </p:nvGrpSpPr>
          <p:grpSpPr bwMode="auto">
            <a:xfrm rot="16200000">
              <a:off x="838" y="3266"/>
              <a:ext cx="284" cy="170"/>
              <a:chOff x="2284" y="1933"/>
              <a:chExt cx="284" cy="170"/>
            </a:xfrm>
          </p:grpSpPr>
          <p:sp>
            <p:nvSpPr>
              <p:cNvPr id="32980" name="Line 212"/>
              <p:cNvSpPr>
                <a:spLocks noChangeShapeType="1"/>
              </p:cNvSpPr>
              <p:nvPr/>
            </p:nvSpPr>
            <p:spPr bwMode="auto">
              <a:xfrm>
                <a:off x="2284" y="1933"/>
                <a:ext cx="284" cy="170"/>
              </a:xfrm>
              <a:prstGeom prst="line">
                <a:avLst/>
              </a:prstGeom>
              <a:noFill/>
              <a:ln w="28575">
                <a:solidFill>
                  <a:srgbClr val="CC3300"/>
                </a:solidFill>
                <a:round/>
                <a:headEnd/>
                <a:tailEnd/>
              </a:ln>
              <a:effectLst/>
            </p:spPr>
            <p:txBody>
              <a:bodyPr/>
              <a:lstStyle/>
              <a:p>
                <a:endParaRPr lang="fr-FR"/>
              </a:p>
            </p:txBody>
          </p:sp>
          <p:sp>
            <p:nvSpPr>
              <p:cNvPr id="32981" name="Line 213"/>
              <p:cNvSpPr>
                <a:spLocks noChangeShapeType="1"/>
              </p:cNvSpPr>
              <p:nvPr/>
            </p:nvSpPr>
            <p:spPr bwMode="auto">
              <a:xfrm flipV="1">
                <a:off x="2284" y="1933"/>
                <a:ext cx="284" cy="170"/>
              </a:xfrm>
              <a:prstGeom prst="line">
                <a:avLst/>
              </a:prstGeom>
              <a:noFill/>
              <a:ln w="28575">
                <a:solidFill>
                  <a:srgbClr val="CC3300"/>
                </a:solidFill>
                <a:round/>
                <a:headEnd/>
                <a:tailEnd/>
              </a:ln>
              <a:effectLst/>
            </p:spPr>
            <p:txBody>
              <a:bodyPr/>
              <a:lstStyle/>
              <a:p>
                <a:endParaRPr lang="fr-FR"/>
              </a:p>
            </p:txBody>
          </p:sp>
        </p:grpSp>
        <p:sp>
          <p:nvSpPr>
            <p:cNvPr id="32982" name="Line 214"/>
            <p:cNvSpPr>
              <a:spLocks noChangeShapeType="1"/>
            </p:cNvSpPr>
            <p:nvPr/>
          </p:nvSpPr>
          <p:spPr bwMode="auto">
            <a:xfrm flipH="1">
              <a:off x="2284" y="2727"/>
              <a:ext cx="256" cy="0"/>
            </a:xfrm>
            <a:prstGeom prst="line">
              <a:avLst/>
            </a:prstGeom>
            <a:noFill/>
            <a:ln w="28575">
              <a:solidFill>
                <a:srgbClr val="CC3300"/>
              </a:solidFill>
              <a:round/>
              <a:headEnd/>
              <a:tailEnd/>
            </a:ln>
            <a:effectLst/>
          </p:spPr>
          <p:txBody>
            <a:bodyPr/>
            <a:lstStyle/>
            <a:p>
              <a:endParaRPr lang="fr-FR"/>
            </a:p>
          </p:txBody>
        </p:sp>
        <p:sp>
          <p:nvSpPr>
            <p:cNvPr id="32983" name="Rectangle 215"/>
            <p:cNvSpPr>
              <a:spLocks noChangeArrowheads="1"/>
            </p:cNvSpPr>
            <p:nvPr/>
          </p:nvSpPr>
          <p:spPr bwMode="auto">
            <a:xfrm rot="-5400000">
              <a:off x="2341" y="2670"/>
              <a:ext cx="170" cy="283"/>
            </a:xfrm>
            <a:prstGeom prst="rect">
              <a:avLst/>
            </a:prstGeom>
            <a:solidFill>
              <a:srgbClr val="FFFF00"/>
            </a:solidFill>
            <a:ln w="28575">
              <a:solidFill>
                <a:srgbClr val="CC3300"/>
              </a:solidFill>
              <a:miter lim="800000"/>
              <a:headEnd/>
              <a:tailEnd/>
            </a:ln>
            <a:effectLst/>
          </p:spPr>
          <p:txBody>
            <a:bodyPr wrap="none" anchor="ctr"/>
            <a:lstStyle/>
            <a:p>
              <a:endParaRPr lang="fr-FR"/>
            </a:p>
          </p:txBody>
        </p:sp>
        <p:grpSp>
          <p:nvGrpSpPr>
            <p:cNvPr id="32950" name="Group 216"/>
            <p:cNvGrpSpPr>
              <a:grpSpLocks/>
            </p:cNvGrpSpPr>
            <p:nvPr/>
          </p:nvGrpSpPr>
          <p:grpSpPr bwMode="auto">
            <a:xfrm>
              <a:off x="2284" y="2727"/>
              <a:ext cx="284" cy="170"/>
              <a:chOff x="2171" y="1820"/>
              <a:chExt cx="284" cy="170"/>
            </a:xfrm>
          </p:grpSpPr>
          <p:sp>
            <p:nvSpPr>
              <p:cNvPr id="32985" name="Line 217"/>
              <p:cNvSpPr>
                <a:spLocks noChangeShapeType="1"/>
              </p:cNvSpPr>
              <p:nvPr/>
            </p:nvSpPr>
            <p:spPr bwMode="auto">
              <a:xfrm>
                <a:off x="2171" y="1820"/>
                <a:ext cx="284" cy="170"/>
              </a:xfrm>
              <a:prstGeom prst="line">
                <a:avLst/>
              </a:prstGeom>
              <a:noFill/>
              <a:ln w="28575">
                <a:solidFill>
                  <a:srgbClr val="CC3300"/>
                </a:solidFill>
                <a:round/>
                <a:headEnd/>
                <a:tailEnd/>
              </a:ln>
              <a:effectLst/>
            </p:spPr>
            <p:txBody>
              <a:bodyPr/>
              <a:lstStyle/>
              <a:p>
                <a:endParaRPr lang="fr-FR"/>
              </a:p>
            </p:txBody>
          </p:sp>
          <p:sp>
            <p:nvSpPr>
              <p:cNvPr id="32986" name="Line 218"/>
              <p:cNvSpPr>
                <a:spLocks noChangeShapeType="1"/>
              </p:cNvSpPr>
              <p:nvPr/>
            </p:nvSpPr>
            <p:spPr bwMode="auto">
              <a:xfrm flipV="1">
                <a:off x="2171" y="1820"/>
                <a:ext cx="284" cy="170"/>
              </a:xfrm>
              <a:prstGeom prst="line">
                <a:avLst/>
              </a:prstGeom>
              <a:noFill/>
              <a:ln w="28575">
                <a:solidFill>
                  <a:srgbClr val="CC3300"/>
                </a:solidFill>
                <a:round/>
                <a:headEnd/>
                <a:tailEnd/>
              </a:ln>
              <a:effectLst/>
            </p:spPr>
            <p:txBody>
              <a:bodyPr/>
              <a:lstStyle/>
              <a:p>
                <a:endParaRPr lang="fr-FR"/>
              </a:p>
            </p:txBody>
          </p:sp>
        </p:grpSp>
        <p:sp>
          <p:nvSpPr>
            <p:cNvPr id="32987" name="Rectangle 219"/>
            <p:cNvSpPr>
              <a:spLocks noChangeArrowheads="1"/>
            </p:cNvSpPr>
            <p:nvPr/>
          </p:nvSpPr>
          <p:spPr bwMode="auto">
            <a:xfrm rot="-5400000">
              <a:off x="2324" y="1791"/>
              <a:ext cx="170" cy="283"/>
            </a:xfrm>
            <a:prstGeom prst="rect">
              <a:avLst/>
            </a:prstGeom>
            <a:solidFill>
              <a:srgbClr val="FFFF00"/>
            </a:solidFill>
            <a:ln w="28575">
              <a:solidFill>
                <a:srgbClr val="CC3300"/>
              </a:solidFill>
              <a:miter lim="800000"/>
              <a:headEnd/>
              <a:tailEnd/>
            </a:ln>
            <a:effectLst/>
          </p:spPr>
          <p:txBody>
            <a:bodyPr wrap="none" anchor="ctr"/>
            <a:lstStyle/>
            <a:p>
              <a:endParaRPr lang="fr-FR"/>
            </a:p>
          </p:txBody>
        </p:sp>
        <p:sp>
          <p:nvSpPr>
            <p:cNvPr id="32988" name="Line 220"/>
            <p:cNvSpPr>
              <a:spLocks noChangeShapeType="1"/>
            </p:cNvSpPr>
            <p:nvPr/>
          </p:nvSpPr>
          <p:spPr bwMode="auto">
            <a:xfrm>
              <a:off x="2284" y="2018"/>
              <a:ext cx="284" cy="0"/>
            </a:xfrm>
            <a:prstGeom prst="line">
              <a:avLst/>
            </a:prstGeom>
            <a:noFill/>
            <a:ln w="28575">
              <a:solidFill>
                <a:srgbClr val="CC3300"/>
              </a:solidFill>
              <a:round/>
              <a:headEnd/>
              <a:tailEnd/>
            </a:ln>
            <a:effectLst/>
          </p:spPr>
          <p:txBody>
            <a:bodyPr/>
            <a:lstStyle/>
            <a:p>
              <a:endParaRPr lang="fr-FR"/>
            </a:p>
          </p:txBody>
        </p:sp>
        <p:grpSp>
          <p:nvGrpSpPr>
            <p:cNvPr id="32953" name="Group 221"/>
            <p:cNvGrpSpPr>
              <a:grpSpLocks/>
            </p:cNvGrpSpPr>
            <p:nvPr/>
          </p:nvGrpSpPr>
          <p:grpSpPr bwMode="auto">
            <a:xfrm>
              <a:off x="2284" y="1848"/>
              <a:ext cx="284" cy="170"/>
              <a:chOff x="2171" y="1820"/>
              <a:chExt cx="284" cy="170"/>
            </a:xfrm>
          </p:grpSpPr>
          <p:sp>
            <p:nvSpPr>
              <p:cNvPr id="32990" name="Line 222"/>
              <p:cNvSpPr>
                <a:spLocks noChangeShapeType="1"/>
              </p:cNvSpPr>
              <p:nvPr/>
            </p:nvSpPr>
            <p:spPr bwMode="auto">
              <a:xfrm>
                <a:off x="2171" y="1820"/>
                <a:ext cx="284" cy="170"/>
              </a:xfrm>
              <a:prstGeom prst="line">
                <a:avLst/>
              </a:prstGeom>
              <a:noFill/>
              <a:ln w="28575">
                <a:solidFill>
                  <a:srgbClr val="CC3300"/>
                </a:solidFill>
                <a:round/>
                <a:headEnd/>
                <a:tailEnd/>
              </a:ln>
              <a:effectLst/>
            </p:spPr>
            <p:txBody>
              <a:bodyPr/>
              <a:lstStyle/>
              <a:p>
                <a:endParaRPr lang="fr-FR"/>
              </a:p>
            </p:txBody>
          </p:sp>
          <p:sp>
            <p:nvSpPr>
              <p:cNvPr id="32991" name="Line 223"/>
              <p:cNvSpPr>
                <a:spLocks noChangeShapeType="1"/>
              </p:cNvSpPr>
              <p:nvPr/>
            </p:nvSpPr>
            <p:spPr bwMode="auto">
              <a:xfrm flipV="1">
                <a:off x="2171" y="1820"/>
                <a:ext cx="284" cy="170"/>
              </a:xfrm>
              <a:prstGeom prst="line">
                <a:avLst/>
              </a:prstGeom>
              <a:noFill/>
              <a:ln w="28575">
                <a:solidFill>
                  <a:srgbClr val="CC3300"/>
                </a:solidFill>
                <a:round/>
                <a:headEnd/>
                <a:tailEnd/>
              </a:ln>
              <a:effectLst/>
            </p:spPr>
            <p:txBody>
              <a:bodyPr/>
              <a:lstStyle/>
              <a:p>
                <a:endParaRPr lang="fr-FR"/>
              </a:p>
            </p:txBody>
          </p:sp>
        </p:grpSp>
        <p:sp>
          <p:nvSpPr>
            <p:cNvPr id="32992" name="Rectangle 224"/>
            <p:cNvSpPr>
              <a:spLocks noChangeArrowheads="1"/>
            </p:cNvSpPr>
            <p:nvPr/>
          </p:nvSpPr>
          <p:spPr bwMode="auto">
            <a:xfrm>
              <a:off x="1802" y="1281"/>
              <a:ext cx="170" cy="283"/>
            </a:xfrm>
            <a:prstGeom prst="rect">
              <a:avLst/>
            </a:prstGeom>
            <a:solidFill>
              <a:srgbClr val="FFFF00"/>
            </a:solidFill>
            <a:ln w="28575">
              <a:solidFill>
                <a:srgbClr val="CC3300"/>
              </a:solidFill>
              <a:miter lim="800000"/>
              <a:headEnd/>
              <a:tailEnd/>
            </a:ln>
            <a:effectLst/>
          </p:spPr>
          <p:txBody>
            <a:bodyPr wrap="none" anchor="ctr"/>
            <a:lstStyle/>
            <a:p>
              <a:endParaRPr lang="fr-FR"/>
            </a:p>
          </p:txBody>
        </p:sp>
        <p:grpSp>
          <p:nvGrpSpPr>
            <p:cNvPr id="32956" name="Group 225"/>
            <p:cNvGrpSpPr>
              <a:grpSpLocks/>
            </p:cNvGrpSpPr>
            <p:nvPr/>
          </p:nvGrpSpPr>
          <p:grpSpPr bwMode="auto">
            <a:xfrm rot="16200000">
              <a:off x="1745" y="1338"/>
              <a:ext cx="284" cy="170"/>
              <a:chOff x="2284" y="1933"/>
              <a:chExt cx="284" cy="170"/>
            </a:xfrm>
          </p:grpSpPr>
          <p:sp>
            <p:nvSpPr>
              <p:cNvPr id="32994" name="Line 226"/>
              <p:cNvSpPr>
                <a:spLocks noChangeShapeType="1"/>
              </p:cNvSpPr>
              <p:nvPr/>
            </p:nvSpPr>
            <p:spPr bwMode="auto">
              <a:xfrm>
                <a:off x="2284" y="1933"/>
                <a:ext cx="284" cy="170"/>
              </a:xfrm>
              <a:prstGeom prst="line">
                <a:avLst/>
              </a:prstGeom>
              <a:noFill/>
              <a:ln w="28575">
                <a:solidFill>
                  <a:srgbClr val="CC3300"/>
                </a:solidFill>
                <a:round/>
                <a:headEnd/>
                <a:tailEnd/>
              </a:ln>
              <a:effectLst/>
            </p:spPr>
            <p:txBody>
              <a:bodyPr/>
              <a:lstStyle/>
              <a:p>
                <a:endParaRPr lang="fr-FR"/>
              </a:p>
            </p:txBody>
          </p:sp>
          <p:sp>
            <p:nvSpPr>
              <p:cNvPr id="32995" name="Line 227"/>
              <p:cNvSpPr>
                <a:spLocks noChangeShapeType="1"/>
              </p:cNvSpPr>
              <p:nvPr/>
            </p:nvSpPr>
            <p:spPr bwMode="auto">
              <a:xfrm flipV="1">
                <a:off x="2284" y="1933"/>
                <a:ext cx="284" cy="170"/>
              </a:xfrm>
              <a:prstGeom prst="line">
                <a:avLst/>
              </a:prstGeom>
              <a:noFill/>
              <a:ln w="28575">
                <a:solidFill>
                  <a:srgbClr val="CC3300"/>
                </a:solidFill>
                <a:round/>
                <a:headEnd/>
                <a:tailEnd/>
              </a:ln>
              <a:effectLst/>
            </p:spPr>
            <p:txBody>
              <a:bodyPr/>
              <a:lstStyle/>
              <a:p>
                <a:endParaRPr lang="fr-FR"/>
              </a:p>
            </p:txBody>
          </p:sp>
        </p:grpSp>
        <p:sp>
          <p:nvSpPr>
            <p:cNvPr id="32996" name="Rectangle 228"/>
            <p:cNvSpPr>
              <a:spLocks noChangeArrowheads="1"/>
            </p:cNvSpPr>
            <p:nvPr/>
          </p:nvSpPr>
          <p:spPr bwMode="auto">
            <a:xfrm rot="-5400000">
              <a:off x="385" y="1763"/>
              <a:ext cx="170" cy="283"/>
            </a:xfrm>
            <a:prstGeom prst="rect">
              <a:avLst/>
            </a:prstGeom>
            <a:solidFill>
              <a:srgbClr val="FFFF00"/>
            </a:solidFill>
            <a:ln w="28575">
              <a:solidFill>
                <a:srgbClr val="CC3300"/>
              </a:solidFill>
              <a:miter lim="800000"/>
              <a:headEnd/>
              <a:tailEnd/>
            </a:ln>
            <a:effectLst/>
          </p:spPr>
          <p:txBody>
            <a:bodyPr wrap="none" anchor="ctr"/>
            <a:lstStyle/>
            <a:p>
              <a:endParaRPr lang="fr-FR"/>
            </a:p>
          </p:txBody>
        </p:sp>
        <p:grpSp>
          <p:nvGrpSpPr>
            <p:cNvPr id="32959" name="Group 229"/>
            <p:cNvGrpSpPr>
              <a:grpSpLocks/>
            </p:cNvGrpSpPr>
            <p:nvPr/>
          </p:nvGrpSpPr>
          <p:grpSpPr bwMode="auto">
            <a:xfrm>
              <a:off x="328" y="1820"/>
              <a:ext cx="284" cy="170"/>
              <a:chOff x="2171" y="1820"/>
              <a:chExt cx="284" cy="170"/>
            </a:xfrm>
          </p:grpSpPr>
          <p:sp>
            <p:nvSpPr>
              <p:cNvPr id="32998" name="Line 230"/>
              <p:cNvSpPr>
                <a:spLocks noChangeShapeType="1"/>
              </p:cNvSpPr>
              <p:nvPr/>
            </p:nvSpPr>
            <p:spPr bwMode="auto">
              <a:xfrm>
                <a:off x="2171" y="1820"/>
                <a:ext cx="284" cy="170"/>
              </a:xfrm>
              <a:prstGeom prst="line">
                <a:avLst/>
              </a:prstGeom>
              <a:noFill/>
              <a:ln w="28575">
                <a:solidFill>
                  <a:srgbClr val="CC3300"/>
                </a:solidFill>
                <a:round/>
                <a:headEnd/>
                <a:tailEnd/>
              </a:ln>
              <a:effectLst/>
            </p:spPr>
            <p:txBody>
              <a:bodyPr/>
              <a:lstStyle/>
              <a:p>
                <a:endParaRPr lang="fr-FR"/>
              </a:p>
            </p:txBody>
          </p:sp>
          <p:sp>
            <p:nvSpPr>
              <p:cNvPr id="32999" name="Line 231"/>
              <p:cNvSpPr>
                <a:spLocks noChangeShapeType="1"/>
              </p:cNvSpPr>
              <p:nvPr/>
            </p:nvSpPr>
            <p:spPr bwMode="auto">
              <a:xfrm flipV="1">
                <a:off x="2171" y="1820"/>
                <a:ext cx="284" cy="170"/>
              </a:xfrm>
              <a:prstGeom prst="line">
                <a:avLst/>
              </a:prstGeom>
              <a:noFill/>
              <a:ln w="28575">
                <a:solidFill>
                  <a:srgbClr val="CC3300"/>
                </a:solidFill>
                <a:round/>
                <a:headEnd/>
                <a:tailEnd/>
              </a:ln>
              <a:effectLst/>
            </p:spPr>
            <p:txBody>
              <a:bodyPr/>
              <a:lstStyle/>
              <a:p>
                <a:endParaRPr lang="fr-FR"/>
              </a:p>
            </p:txBody>
          </p:sp>
        </p:grpSp>
        <p:sp>
          <p:nvSpPr>
            <p:cNvPr id="33000" name="Rectangle 232"/>
            <p:cNvSpPr>
              <a:spLocks noChangeArrowheads="1"/>
            </p:cNvSpPr>
            <p:nvPr/>
          </p:nvSpPr>
          <p:spPr bwMode="auto">
            <a:xfrm rot="-5400000">
              <a:off x="385" y="2642"/>
              <a:ext cx="170" cy="283"/>
            </a:xfrm>
            <a:prstGeom prst="rect">
              <a:avLst/>
            </a:prstGeom>
            <a:solidFill>
              <a:srgbClr val="FFFF00"/>
            </a:solidFill>
            <a:ln w="28575">
              <a:solidFill>
                <a:srgbClr val="CC3300"/>
              </a:solidFill>
              <a:miter lim="800000"/>
              <a:headEnd/>
              <a:tailEnd/>
            </a:ln>
            <a:effectLst/>
          </p:spPr>
          <p:txBody>
            <a:bodyPr wrap="none" anchor="ctr"/>
            <a:lstStyle/>
            <a:p>
              <a:endParaRPr lang="fr-FR"/>
            </a:p>
          </p:txBody>
        </p:sp>
        <p:grpSp>
          <p:nvGrpSpPr>
            <p:cNvPr id="32962" name="Group 233"/>
            <p:cNvGrpSpPr>
              <a:grpSpLocks/>
            </p:cNvGrpSpPr>
            <p:nvPr/>
          </p:nvGrpSpPr>
          <p:grpSpPr bwMode="auto">
            <a:xfrm>
              <a:off x="328" y="2699"/>
              <a:ext cx="284" cy="170"/>
              <a:chOff x="2171" y="1820"/>
              <a:chExt cx="284" cy="170"/>
            </a:xfrm>
          </p:grpSpPr>
          <p:sp>
            <p:nvSpPr>
              <p:cNvPr id="33002" name="Line 234"/>
              <p:cNvSpPr>
                <a:spLocks noChangeShapeType="1"/>
              </p:cNvSpPr>
              <p:nvPr/>
            </p:nvSpPr>
            <p:spPr bwMode="auto">
              <a:xfrm>
                <a:off x="2171" y="1820"/>
                <a:ext cx="284" cy="170"/>
              </a:xfrm>
              <a:prstGeom prst="line">
                <a:avLst/>
              </a:prstGeom>
              <a:noFill/>
              <a:ln w="28575">
                <a:solidFill>
                  <a:srgbClr val="CC3300"/>
                </a:solidFill>
                <a:round/>
                <a:headEnd/>
                <a:tailEnd/>
              </a:ln>
              <a:effectLst/>
            </p:spPr>
            <p:txBody>
              <a:bodyPr/>
              <a:lstStyle/>
              <a:p>
                <a:endParaRPr lang="fr-FR"/>
              </a:p>
            </p:txBody>
          </p:sp>
          <p:sp>
            <p:nvSpPr>
              <p:cNvPr id="33003" name="Line 235"/>
              <p:cNvSpPr>
                <a:spLocks noChangeShapeType="1"/>
              </p:cNvSpPr>
              <p:nvPr/>
            </p:nvSpPr>
            <p:spPr bwMode="auto">
              <a:xfrm flipV="1">
                <a:off x="2171" y="1820"/>
                <a:ext cx="284" cy="170"/>
              </a:xfrm>
              <a:prstGeom prst="line">
                <a:avLst/>
              </a:prstGeom>
              <a:noFill/>
              <a:ln w="28575">
                <a:solidFill>
                  <a:srgbClr val="CC3300"/>
                </a:solidFill>
                <a:round/>
                <a:headEnd/>
                <a:tailEnd/>
              </a:ln>
              <a:effectLst/>
            </p:spPr>
            <p:txBody>
              <a:bodyPr/>
              <a:lstStyle/>
              <a:p>
                <a:endParaRPr lang="fr-FR"/>
              </a:p>
            </p:txBody>
          </p:sp>
        </p:grpSp>
      </p:grpSp>
      <p:grpSp>
        <p:nvGrpSpPr>
          <p:cNvPr id="32965" name="Group 236"/>
          <p:cNvGrpSpPr>
            <a:grpSpLocks/>
          </p:cNvGrpSpPr>
          <p:nvPr/>
        </p:nvGrpSpPr>
        <p:grpSpPr bwMode="auto">
          <a:xfrm>
            <a:off x="1422400" y="3216291"/>
            <a:ext cx="1755775" cy="223837"/>
            <a:chOff x="896" y="2303"/>
            <a:chExt cx="1106" cy="141"/>
          </a:xfrm>
        </p:grpSpPr>
        <p:sp>
          <p:nvSpPr>
            <p:cNvPr id="33005" name="Rectangle 237"/>
            <p:cNvSpPr>
              <a:spLocks noChangeArrowheads="1"/>
            </p:cNvSpPr>
            <p:nvPr/>
          </p:nvSpPr>
          <p:spPr bwMode="auto">
            <a:xfrm>
              <a:off x="896" y="2303"/>
              <a:ext cx="114" cy="141"/>
            </a:xfrm>
            <a:prstGeom prst="rect">
              <a:avLst/>
            </a:prstGeom>
            <a:solidFill>
              <a:schemeClr val="accent1"/>
            </a:solidFill>
            <a:ln w="9525">
              <a:solidFill>
                <a:schemeClr val="tx1"/>
              </a:solidFill>
              <a:miter lim="800000"/>
              <a:headEnd/>
              <a:tailEnd/>
            </a:ln>
            <a:effectLst/>
          </p:spPr>
          <p:txBody>
            <a:bodyPr wrap="none" anchor="ctr"/>
            <a:lstStyle/>
            <a:p>
              <a:pPr algn="ctr"/>
              <a:r>
                <a:rPr lang="fr-FR">
                  <a:solidFill>
                    <a:schemeClr val="bg1"/>
                  </a:solidFill>
                </a:rPr>
                <a:t>+</a:t>
              </a:r>
            </a:p>
          </p:txBody>
        </p:sp>
        <p:sp>
          <p:nvSpPr>
            <p:cNvPr id="33006" name="Rectangle 238"/>
            <p:cNvSpPr>
              <a:spLocks noChangeArrowheads="1"/>
            </p:cNvSpPr>
            <p:nvPr/>
          </p:nvSpPr>
          <p:spPr bwMode="auto">
            <a:xfrm>
              <a:off x="1888" y="2303"/>
              <a:ext cx="114" cy="141"/>
            </a:xfrm>
            <a:prstGeom prst="rect">
              <a:avLst/>
            </a:prstGeom>
            <a:solidFill>
              <a:schemeClr val="accent1"/>
            </a:solidFill>
            <a:ln w="9525">
              <a:solidFill>
                <a:schemeClr val="tx1"/>
              </a:solidFill>
              <a:miter lim="800000"/>
              <a:headEnd/>
              <a:tailEnd/>
            </a:ln>
            <a:effectLst/>
          </p:spPr>
          <p:txBody>
            <a:bodyPr wrap="none" anchor="ctr"/>
            <a:lstStyle/>
            <a:p>
              <a:pPr algn="ctr"/>
              <a:r>
                <a:rPr lang="fr-FR" b="1">
                  <a:solidFill>
                    <a:schemeClr val="bg1"/>
                  </a:solidFill>
                </a:rPr>
                <a:t>-</a:t>
              </a:r>
            </a:p>
          </p:txBody>
        </p:sp>
      </p:grpSp>
      <p:sp>
        <p:nvSpPr>
          <p:cNvPr id="33011" name="AutoShape 243"/>
          <p:cNvSpPr>
            <a:spLocks noChangeArrowheads="1"/>
          </p:cNvSpPr>
          <p:nvPr/>
        </p:nvSpPr>
        <p:spPr bwMode="auto">
          <a:xfrm>
            <a:off x="1755775" y="2787666"/>
            <a:ext cx="1214438" cy="733425"/>
          </a:xfrm>
          <a:prstGeom prst="curvedDownArrow">
            <a:avLst>
              <a:gd name="adj1" fmla="val 33117"/>
              <a:gd name="adj2" fmla="val 66234"/>
              <a:gd name="adj3" fmla="val 33333"/>
            </a:avLst>
          </a:prstGeom>
          <a:solidFill>
            <a:srgbClr val="CC3300"/>
          </a:solidFill>
          <a:ln w="9525">
            <a:solidFill>
              <a:srgbClr val="FFFF00"/>
            </a:solidFill>
            <a:miter lim="800000"/>
            <a:headEnd/>
            <a:tailEnd/>
          </a:ln>
          <a:effectLst/>
        </p:spPr>
        <p:txBody>
          <a:bodyPr wrap="none" anchor="ctr"/>
          <a:lstStyle/>
          <a:p>
            <a:endParaRPr lang="fr-FR"/>
          </a:p>
        </p:txBody>
      </p:sp>
      <p:sp>
        <p:nvSpPr>
          <p:cNvPr id="243" name="Text Box 4"/>
          <p:cNvSpPr txBox="1">
            <a:spLocks noChangeArrowheads="1"/>
          </p:cNvSpPr>
          <p:nvPr/>
        </p:nvSpPr>
        <p:spPr bwMode="auto">
          <a:xfrm>
            <a:off x="214282" y="214290"/>
            <a:ext cx="6715172"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latin typeface="+mj-lt"/>
              </a:rPr>
              <a:t>Loi de Faraday : Fonctionnement Générateur</a:t>
            </a:r>
          </a:p>
        </p:txBody>
      </p:sp>
      <p:sp>
        <p:nvSpPr>
          <p:cNvPr id="249" name="Organigramme : Jonction de sommaire 248"/>
          <p:cNvSpPr/>
          <p:nvPr/>
        </p:nvSpPr>
        <p:spPr>
          <a:xfrm>
            <a:off x="5834071" y="5217230"/>
            <a:ext cx="720000" cy="720000"/>
          </a:xfrm>
          <a:prstGeom prst="flowChartSummingJunction">
            <a:avLst/>
          </a:prstGeom>
          <a:solidFill>
            <a:srgbClr val="FFFF00"/>
          </a:solidFill>
          <a:ln w="57150">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0" name="Organigramme : Jonction de sommaire 249"/>
          <p:cNvSpPr/>
          <p:nvPr/>
        </p:nvSpPr>
        <p:spPr>
          <a:xfrm>
            <a:off x="5823380" y="5214950"/>
            <a:ext cx="720000" cy="720000"/>
          </a:xfrm>
          <a:prstGeom prst="flowChartSummingJunction">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1" name="Forme libre 250"/>
          <p:cNvSpPr/>
          <p:nvPr/>
        </p:nvSpPr>
        <p:spPr>
          <a:xfrm>
            <a:off x="3171825" y="3295650"/>
            <a:ext cx="3086100" cy="1914525"/>
          </a:xfrm>
          <a:custGeom>
            <a:avLst/>
            <a:gdLst>
              <a:gd name="connsiteX0" fmla="*/ 0 w 3086100"/>
              <a:gd name="connsiteY0" fmla="*/ 28575 h 1914525"/>
              <a:gd name="connsiteX1" fmla="*/ 171450 w 3086100"/>
              <a:gd name="connsiteY1" fmla="*/ 9525 h 1914525"/>
              <a:gd name="connsiteX2" fmla="*/ 276225 w 3086100"/>
              <a:gd name="connsiteY2" fmla="*/ 0 h 1914525"/>
              <a:gd name="connsiteX3" fmla="*/ 952500 w 3086100"/>
              <a:gd name="connsiteY3" fmla="*/ 19050 h 1914525"/>
              <a:gd name="connsiteX4" fmla="*/ 1009650 w 3086100"/>
              <a:gd name="connsiteY4" fmla="*/ 38100 h 1914525"/>
              <a:gd name="connsiteX5" fmla="*/ 1076325 w 3086100"/>
              <a:gd name="connsiteY5" fmla="*/ 47625 h 1914525"/>
              <a:gd name="connsiteX6" fmla="*/ 1133475 w 3086100"/>
              <a:gd name="connsiteY6" fmla="*/ 66675 h 1914525"/>
              <a:gd name="connsiteX7" fmla="*/ 1266825 w 3086100"/>
              <a:gd name="connsiteY7" fmla="*/ 85725 h 1914525"/>
              <a:gd name="connsiteX8" fmla="*/ 1362075 w 3086100"/>
              <a:gd name="connsiteY8" fmla="*/ 104775 h 1914525"/>
              <a:gd name="connsiteX9" fmla="*/ 1409700 w 3086100"/>
              <a:gd name="connsiteY9" fmla="*/ 114300 h 1914525"/>
              <a:gd name="connsiteX10" fmla="*/ 1457325 w 3086100"/>
              <a:gd name="connsiteY10" fmla="*/ 123825 h 1914525"/>
              <a:gd name="connsiteX11" fmla="*/ 1552575 w 3086100"/>
              <a:gd name="connsiteY11" fmla="*/ 152400 h 1914525"/>
              <a:gd name="connsiteX12" fmla="*/ 1590675 w 3086100"/>
              <a:gd name="connsiteY12" fmla="*/ 161925 h 1914525"/>
              <a:gd name="connsiteX13" fmla="*/ 1847850 w 3086100"/>
              <a:gd name="connsiteY13" fmla="*/ 180975 h 1914525"/>
              <a:gd name="connsiteX14" fmla="*/ 1914525 w 3086100"/>
              <a:gd name="connsiteY14" fmla="*/ 209550 h 1914525"/>
              <a:gd name="connsiteX15" fmla="*/ 1943100 w 3086100"/>
              <a:gd name="connsiteY15" fmla="*/ 228600 h 1914525"/>
              <a:gd name="connsiteX16" fmla="*/ 1971675 w 3086100"/>
              <a:gd name="connsiteY16" fmla="*/ 238125 h 1914525"/>
              <a:gd name="connsiteX17" fmla="*/ 2009775 w 3086100"/>
              <a:gd name="connsiteY17" fmla="*/ 257175 h 1914525"/>
              <a:gd name="connsiteX18" fmla="*/ 2038350 w 3086100"/>
              <a:gd name="connsiteY18" fmla="*/ 266700 h 1914525"/>
              <a:gd name="connsiteX19" fmla="*/ 2095500 w 3086100"/>
              <a:gd name="connsiteY19" fmla="*/ 295275 h 1914525"/>
              <a:gd name="connsiteX20" fmla="*/ 2143125 w 3086100"/>
              <a:gd name="connsiteY20" fmla="*/ 304800 h 1914525"/>
              <a:gd name="connsiteX21" fmla="*/ 2200275 w 3086100"/>
              <a:gd name="connsiteY21" fmla="*/ 323850 h 1914525"/>
              <a:gd name="connsiteX22" fmla="*/ 2247900 w 3086100"/>
              <a:gd name="connsiteY22" fmla="*/ 342900 h 1914525"/>
              <a:gd name="connsiteX23" fmla="*/ 2352675 w 3086100"/>
              <a:gd name="connsiteY23" fmla="*/ 361950 h 1914525"/>
              <a:gd name="connsiteX24" fmla="*/ 2381250 w 3086100"/>
              <a:gd name="connsiteY24" fmla="*/ 371475 h 1914525"/>
              <a:gd name="connsiteX25" fmla="*/ 2447925 w 3086100"/>
              <a:gd name="connsiteY25" fmla="*/ 419100 h 1914525"/>
              <a:gd name="connsiteX26" fmla="*/ 2495550 w 3086100"/>
              <a:gd name="connsiteY26" fmla="*/ 438150 h 1914525"/>
              <a:gd name="connsiteX27" fmla="*/ 2524125 w 3086100"/>
              <a:gd name="connsiteY27" fmla="*/ 457200 h 1914525"/>
              <a:gd name="connsiteX28" fmla="*/ 2590800 w 3086100"/>
              <a:gd name="connsiteY28" fmla="*/ 485775 h 1914525"/>
              <a:gd name="connsiteX29" fmla="*/ 2619375 w 3086100"/>
              <a:gd name="connsiteY29" fmla="*/ 504825 h 1914525"/>
              <a:gd name="connsiteX30" fmla="*/ 2667000 w 3086100"/>
              <a:gd name="connsiteY30" fmla="*/ 523875 h 1914525"/>
              <a:gd name="connsiteX31" fmla="*/ 2781300 w 3086100"/>
              <a:gd name="connsiteY31" fmla="*/ 619125 h 1914525"/>
              <a:gd name="connsiteX32" fmla="*/ 2828925 w 3086100"/>
              <a:gd name="connsiteY32" fmla="*/ 657225 h 1914525"/>
              <a:gd name="connsiteX33" fmla="*/ 2857500 w 3086100"/>
              <a:gd name="connsiteY33" fmla="*/ 676275 h 1914525"/>
              <a:gd name="connsiteX34" fmla="*/ 2886075 w 3086100"/>
              <a:gd name="connsiteY34" fmla="*/ 714375 h 1914525"/>
              <a:gd name="connsiteX35" fmla="*/ 2914650 w 3086100"/>
              <a:gd name="connsiteY35" fmla="*/ 733425 h 1914525"/>
              <a:gd name="connsiteX36" fmla="*/ 2971800 w 3086100"/>
              <a:gd name="connsiteY36" fmla="*/ 771525 h 1914525"/>
              <a:gd name="connsiteX37" fmla="*/ 2981325 w 3086100"/>
              <a:gd name="connsiteY37" fmla="*/ 800100 h 1914525"/>
              <a:gd name="connsiteX38" fmla="*/ 2990850 w 3086100"/>
              <a:gd name="connsiteY38" fmla="*/ 847725 h 1914525"/>
              <a:gd name="connsiteX39" fmla="*/ 3028950 w 3086100"/>
              <a:gd name="connsiteY39" fmla="*/ 923925 h 1914525"/>
              <a:gd name="connsiteX40" fmla="*/ 3048000 w 3086100"/>
              <a:gd name="connsiteY40" fmla="*/ 962025 h 1914525"/>
              <a:gd name="connsiteX41" fmla="*/ 3076575 w 3086100"/>
              <a:gd name="connsiteY41" fmla="*/ 1066800 h 1914525"/>
              <a:gd name="connsiteX42" fmla="*/ 3086100 w 3086100"/>
              <a:gd name="connsiteY42" fmla="*/ 1095375 h 1914525"/>
              <a:gd name="connsiteX43" fmla="*/ 3076575 w 3086100"/>
              <a:gd name="connsiteY43" fmla="*/ 1466850 h 1914525"/>
              <a:gd name="connsiteX44" fmla="*/ 3067050 w 3086100"/>
              <a:gd name="connsiteY44" fmla="*/ 1647825 h 1914525"/>
              <a:gd name="connsiteX45" fmla="*/ 3057525 w 3086100"/>
              <a:gd name="connsiteY45" fmla="*/ 1704975 h 1914525"/>
              <a:gd name="connsiteX46" fmla="*/ 3038475 w 3086100"/>
              <a:gd name="connsiteY46" fmla="*/ 1762125 h 1914525"/>
              <a:gd name="connsiteX47" fmla="*/ 3048000 w 3086100"/>
              <a:gd name="connsiteY47" fmla="*/ 1914525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86100" h="1914525">
                <a:moveTo>
                  <a:pt x="0" y="28575"/>
                </a:moveTo>
                <a:cubicBezTo>
                  <a:pt x="83501" y="7700"/>
                  <a:pt x="17661" y="21828"/>
                  <a:pt x="171450" y="9525"/>
                </a:cubicBezTo>
                <a:cubicBezTo>
                  <a:pt x="206407" y="6728"/>
                  <a:pt x="241300" y="3175"/>
                  <a:pt x="276225" y="0"/>
                </a:cubicBezTo>
                <a:cubicBezTo>
                  <a:pt x="501650" y="6350"/>
                  <a:pt x="727289" y="7351"/>
                  <a:pt x="952500" y="19050"/>
                </a:cubicBezTo>
                <a:cubicBezTo>
                  <a:pt x="972553" y="20092"/>
                  <a:pt x="990084" y="33585"/>
                  <a:pt x="1009650" y="38100"/>
                </a:cubicBezTo>
                <a:cubicBezTo>
                  <a:pt x="1031526" y="43148"/>
                  <a:pt x="1054100" y="44450"/>
                  <a:pt x="1076325" y="47625"/>
                </a:cubicBezTo>
                <a:cubicBezTo>
                  <a:pt x="1095375" y="53975"/>
                  <a:pt x="1113994" y="61805"/>
                  <a:pt x="1133475" y="66675"/>
                </a:cubicBezTo>
                <a:cubicBezTo>
                  <a:pt x="1169450" y="75669"/>
                  <a:pt x="1232994" y="80086"/>
                  <a:pt x="1266825" y="85725"/>
                </a:cubicBezTo>
                <a:cubicBezTo>
                  <a:pt x="1298763" y="91048"/>
                  <a:pt x="1330325" y="98425"/>
                  <a:pt x="1362075" y="104775"/>
                </a:cubicBezTo>
                <a:lnTo>
                  <a:pt x="1409700" y="114300"/>
                </a:lnTo>
                <a:lnTo>
                  <a:pt x="1457325" y="123825"/>
                </a:lnTo>
                <a:cubicBezTo>
                  <a:pt x="1518512" y="154418"/>
                  <a:pt x="1473513" y="136588"/>
                  <a:pt x="1552575" y="152400"/>
                </a:cubicBezTo>
                <a:cubicBezTo>
                  <a:pt x="1565412" y="154967"/>
                  <a:pt x="1577762" y="159773"/>
                  <a:pt x="1590675" y="161925"/>
                </a:cubicBezTo>
                <a:cubicBezTo>
                  <a:pt x="1677073" y="176325"/>
                  <a:pt x="1758705" y="176283"/>
                  <a:pt x="1847850" y="180975"/>
                </a:cubicBezTo>
                <a:cubicBezTo>
                  <a:pt x="1919589" y="228801"/>
                  <a:pt x="1828415" y="172646"/>
                  <a:pt x="1914525" y="209550"/>
                </a:cubicBezTo>
                <a:cubicBezTo>
                  <a:pt x="1925047" y="214059"/>
                  <a:pt x="1932861" y="223480"/>
                  <a:pt x="1943100" y="228600"/>
                </a:cubicBezTo>
                <a:cubicBezTo>
                  <a:pt x="1952080" y="233090"/>
                  <a:pt x="1962447" y="234170"/>
                  <a:pt x="1971675" y="238125"/>
                </a:cubicBezTo>
                <a:cubicBezTo>
                  <a:pt x="1984726" y="243718"/>
                  <a:pt x="1996724" y="251582"/>
                  <a:pt x="2009775" y="257175"/>
                </a:cubicBezTo>
                <a:cubicBezTo>
                  <a:pt x="2019003" y="261130"/>
                  <a:pt x="2029175" y="262622"/>
                  <a:pt x="2038350" y="266700"/>
                </a:cubicBezTo>
                <a:cubicBezTo>
                  <a:pt x="2057813" y="275350"/>
                  <a:pt x="2075484" y="287996"/>
                  <a:pt x="2095500" y="295275"/>
                </a:cubicBezTo>
                <a:cubicBezTo>
                  <a:pt x="2110715" y="300808"/>
                  <a:pt x="2127506" y="300540"/>
                  <a:pt x="2143125" y="304800"/>
                </a:cubicBezTo>
                <a:cubicBezTo>
                  <a:pt x="2162498" y="310084"/>
                  <a:pt x="2181631" y="316392"/>
                  <a:pt x="2200275" y="323850"/>
                </a:cubicBezTo>
                <a:cubicBezTo>
                  <a:pt x="2216150" y="330200"/>
                  <a:pt x="2231313" y="338753"/>
                  <a:pt x="2247900" y="342900"/>
                </a:cubicBezTo>
                <a:cubicBezTo>
                  <a:pt x="2282338" y="351509"/>
                  <a:pt x="2317965" y="354512"/>
                  <a:pt x="2352675" y="361950"/>
                </a:cubicBezTo>
                <a:cubicBezTo>
                  <a:pt x="2362492" y="364054"/>
                  <a:pt x="2372270" y="366985"/>
                  <a:pt x="2381250" y="371475"/>
                </a:cubicBezTo>
                <a:cubicBezTo>
                  <a:pt x="2416956" y="389328"/>
                  <a:pt x="2409095" y="397528"/>
                  <a:pt x="2447925" y="419100"/>
                </a:cubicBezTo>
                <a:cubicBezTo>
                  <a:pt x="2462871" y="427403"/>
                  <a:pt x="2480257" y="430504"/>
                  <a:pt x="2495550" y="438150"/>
                </a:cubicBezTo>
                <a:cubicBezTo>
                  <a:pt x="2505789" y="443270"/>
                  <a:pt x="2513886" y="452080"/>
                  <a:pt x="2524125" y="457200"/>
                </a:cubicBezTo>
                <a:cubicBezTo>
                  <a:pt x="2630986" y="510630"/>
                  <a:pt x="2452057" y="406493"/>
                  <a:pt x="2590800" y="485775"/>
                </a:cubicBezTo>
                <a:cubicBezTo>
                  <a:pt x="2600739" y="491455"/>
                  <a:pt x="2609136" y="499705"/>
                  <a:pt x="2619375" y="504825"/>
                </a:cubicBezTo>
                <a:cubicBezTo>
                  <a:pt x="2634668" y="512471"/>
                  <a:pt x="2651707" y="516229"/>
                  <a:pt x="2667000" y="523875"/>
                </a:cubicBezTo>
                <a:cubicBezTo>
                  <a:pt x="2733075" y="556913"/>
                  <a:pt x="2715968" y="559237"/>
                  <a:pt x="2781300" y="619125"/>
                </a:cubicBezTo>
                <a:cubicBezTo>
                  <a:pt x="2796286" y="632862"/>
                  <a:pt x="2812661" y="645027"/>
                  <a:pt x="2828925" y="657225"/>
                </a:cubicBezTo>
                <a:cubicBezTo>
                  <a:pt x="2838083" y="664094"/>
                  <a:pt x="2849405" y="668180"/>
                  <a:pt x="2857500" y="676275"/>
                </a:cubicBezTo>
                <a:cubicBezTo>
                  <a:pt x="2868725" y="687500"/>
                  <a:pt x="2874850" y="703150"/>
                  <a:pt x="2886075" y="714375"/>
                </a:cubicBezTo>
                <a:cubicBezTo>
                  <a:pt x="2894170" y="722470"/>
                  <a:pt x="2905856" y="726096"/>
                  <a:pt x="2914650" y="733425"/>
                </a:cubicBezTo>
                <a:cubicBezTo>
                  <a:pt x="2962216" y="773063"/>
                  <a:pt x="2921582" y="754786"/>
                  <a:pt x="2971800" y="771525"/>
                </a:cubicBezTo>
                <a:cubicBezTo>
                  <a:pt x="2974975" y="781050"/>
                  <a:pt x="2978890" y="790360"/>
                  <a:pt x="2981325" y="800100"/>
                </a:cubicBezTo>
                <a:cubicBezTo>
                  <a:pt x="2985252" y="815806"/>
                  <a:pt x="2986198" y="832218"/>
                  <a:pt x="2990850" y="847725"/>
                </a:cubicBezTo>
                <a:cubicBezTo>
                  <a:pt x="3008617" y="906947"/>
                  <a:pt x="3004122" y="880475"/>
                  <a:pt x="3028950" y="923925"/>
                </a:cubicBezTo>
                <a:cubicBezTo>
                  <a:pt x="3035995" y="936253"/>
                  <a:pt x="3041650" y="949325"/>
                  <a:pt x="3048000" y="962025"/>
                </a:cubicBezTo>
                <a:cubicBezTo>
                  <a:pt x="3061463" y="1029341"/>
                  <a:pt x="3052405" y="994291"/>
                  <a:pt x="3076575" y="1066800"/>
                </a:cubicBezTo>
                <a:lnTo>
                  <a:pt x="3086100" y="1095375"/>
                </a:lnTo>
                <a:cubicBezTo>
                  <a:pt x="3082925" y="1219200"/>
                  <a:pt x="3080844" y="1343058"/>
                  <a:pt x="3076575" y="1466850"/>
                </a:cubicBezTo>
                <a:cubicBezTo>
                  <a:pt x="3074493" y="1527223"/>
                  <a:pt x="3071867" y="1587609"/>
                  <a:pt x="3067050" y="1647825"/>
                </a:cubicBezTo>
                <a:cubicBezTo>
                  <a:pt x="3065510" y="1667076"/>
                  <a:pt x="3062209" y="1686239"/>
                  <a:pt x="3057525" y="1704975"/>
                </a:cubicBezTo>
                <a:cubicBezTo>
                  <a:pt x="3052655" y="1724456"/>
                  <a:pt x="3038475" y="1762125"/>
                  <a:pt x="3038475" y="1762125"/>
                </a:cubicBezTo>
                <a:lnTo>
                  <a:pt x="3048000" y="1914525"/>
                </a:ln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2" name="Forme libre 251"/>
          <p:cNvSpPr/>
          <p:nvPr/>
        </p:nvSpPr>
        <p:spPr>
          <a:xfrm>
            <a:off x="1152525" y="3343275"/>
            <a:ext cx="5105400" cy="3028950"/>
          </a:xfrm>
          <a:custGeom>
            <a:avLst/>
            <a:gdLst>
              <a:gd name="connsiteX0" fmla="*/ 5038725 w 5105400"/>
              <a:gd name="connsiteY0" fmla="*/ 2600325 h 3028950"/>
              <a:gd name="connsiteX1" fmla="*/ 5057775 w 5105400"/>
              <a:gd name="connsiteY1" fmla="*/ 2628900 h 3028950"/>
              <a:gd name="connsiteX2" fmla="*/ 5086350 w 5105400"/>
              <a:gd name="connsiteY2" fmla="*/ 2714625 h 3028950"/>
              <a:gd name="connsiteX3" fmla="*/ 5105400 w 5105400"/>
              <a:gd name="connsiteY3" fmla="*/ 2762250 h 3028950"/>
              <a:gd name="connsiteX4" fmla="*/ 5086350 w 5105400"/>
              <a:gd name="connsiteY4" fmla="*/ 2847975 h 3028950"/>
              <a:gd name="connsiteX5" fmla="*/ 5010150 w 5105400"/>
              <a:gd name="connsiteY5" fmla="*/ 2905125 h 3028950"/>
              <a:gd name="connsiteX6" fmla="*/ 4933950 w 5105400"/>
              <a:gd name="connsiteY6" fmla="*/ 2943225 h 3028950"/>
              <a:gd name="connsiteX7" fmla="*/ 4857750 w 5105400"/>
              <a:gd name="connsiteY7" fmla="*/ 2962275 h 3028950"/>
              <a:gd name="connsiteX8" fmla="*/ 4829175 w 5105400"/>
              <a:gd name="connsiteY8" fmla="*/ 2971800 h 3028950"/>
              <a:gd name="connsiteX9" fmla="*/ 4714875 w 5105400"/>
              <a:gd name="connsiteY9" fmla="*/ 3000375 h 3028950"/>
              <a:gd name="connsiteX10" fmla="*/ 4676775 w 5105400"/>
              <a:gd name="connsiteY10" fmla="*/ 3009900 h 3028950"/>
              <a:gd name="connsiteX11" fmla="*/ 4619625 w 5105400"/>
              <a:gd name="connsiteY11" fmla="*/ 3019425 h 3028950"/>
              <a:gd name="connsiteX12" fmla="*/ 4591050 w 5105400"/>
              <a:gd name="connsiteY12" fmla="*/ 3028950 h 3028950"/>
              <a:gd name="connsiteX13" fmla="*/ 3352800 w 5105400"/>
              <a:gd name="connsiteY13" fmla="*/ 3000375 h 3028950"/>
              <a:gd name="connsiteX14" fmla="*/ 3209925 w 5105400"/>
              <a:gd name="connsiteY14" fmla="*/ 2990850 h 3028950"/>
              <a:gd name="connsiteX15" fmla="*/ 2905125 w 5105400"/>
              <a:gd name="connsiteY15" fmla="*/ 2981325 h 3028950"/>
              <a:gd name="connsiteX16" fmla="*/ 2819400 w 5105400"/>
              <a:gd name="connsiteY16" fmla="*/ 2971800 h 3028950"/>
              <a:gd name="connsiteX17" fmla="*/ 2562225 w 5105400"/>
              <a:gd name="connsiteY17" fmla="*/ 2952750 h 3028950"/>
              <a:gd name="connsiteX18" fmla="*/ 2438400 w 5105400"/>
              <a:gd name="connsiteY18" fmla="*/ 2914650 h 3028950"/>
              <a:gd name="connsiteX19" fmla="*/ 2305050 w 5105400"/>
              <a:gd name="connsiteY19" fmla="*/ 2886075 h 3028950"/>
              <a:gd name="connsiteX20" fmla="*/ 2257425 w 5105400"/>
              <a:gd name="connsiteY20" fmla="*/ 2867025 h 3028950"/>
              <a:gd name="connsiteX21" fmla="*/ 2114550 w 5105400"/>
              <a:gd name="connsiteY21" fmla="*/ 2828925 h 3028950"/>
              <a:gd name="connsiteX22" fmla="*/ 2085975 w 5105400"/>
              <a:gd name="connsiteY22" fmla="*/ 2809875 h 3028950"/>
              <a:gd name="connsiteX23" fmla="*/ 1971675 w 5105400"/>
              <a:gd name="connsiteY23" fmla="*/ 2771775 h 3028950"/>
              <a:gd name="connsiteX24" fmla="*/ 1924050 w 5105400"/>
              <a:gd name="connsiteY24" fmla="*/ 2743200 h 3028950"/>
              <a:gd name="connsiteX25" fmla="*/ 1895475 w 5105400"/>
              <a:gd name="connsiteY25" fmla="*/ 2724150 h 3028950"/>
              <a:gd name="connsiteX26" fmla="*/ 1857375 w 5105400"/>
              <a:gd name="connsiteY26" fmla="*/ 2714625 h 3028950"/>
              <a:gd name="connsiteX27" fmla="*/ 1781175 w 5105400"/>
              <a:gd name="connsiteY27" fmla="*/ 2667000 h 3028950"/>
              <a:gd name="connsiteX28" fmla="*/ 1714500 w 5105400"/>
              <a:gd name="connsiteY28" fmla="*/ 2638425 h 3028950"/>
              <a:gd name="connsiteX29" fmla="*/ 1685925 w 5105400"/>
              <a:gd name="connsiteY29" fmla="*/ 2628900 h 3028950"/>
              <a:gd name="connsiteX30" fmla="*/ 1657350 w 5105400"/>
              <a:gd name="connsiteY30" fmla="*/ 2609850 h 3028950"/>
              <a:gd name="connsiteX31" fmla="*/ 1504950 w 5105400"/>
              <a:gd name="connsiteY31" fmla="*/ 2552700 h 3028950"/>
              <a:gd name="connsiteX32" fmla="*/ 1400175 w 5105400"/>
              <a:gd name="connsiteY32" fmla="*/ 2495550 h 3028950"/>
              <a:gd name="connsiteX33" fmla="*/ 1343025 w 5105400"/>
              <a:gd name="connsiteY33" fmla="*/ 2457450 h 3028950"/>
              <a:gd name="connsiteX34" fmla="*/ 1276350 w 5105400"/>
              <a:gd name="connsiteY34" fmla="*/ 2428875 h 3028950"/>
              <a:gd name="connsiteX35" fmla="*/ 1209675 w 5105400"/>
              <a:gd name="connsiteY35" fmla="*/ 2400300 h 3028950"/>
              <a:gd name="connsiteX36" fmla="*/ 1104900 w 5105400"/>
              <a:gd name="connsiteY36" fmla="*/ 2333625 h 3028950"/>
              <a:gd name="connsiteX37" fmla="*/ 1028700 w 5105400"/>
              <a:gd name="connsiteY37" fmla="*/ 2266950 h 3028950"/>
              <a:gd name="connsiteX38" fmla="*/ 990600 w 5105400"/>
              <a:gd name="connsiteY38" fmla="*/ 2247900 h 3028950"/>
              <a:gd name="connsiteX39" fmla="*/ 838200 w 5105400"/>
              <a:gd name="connsiteY39" fmla="*/ 2152650 h 3028950"/>
              <a:gd name="connsiteX40" fmla="*/ 742950 w 5105400"/>
              <a:gd name="connsiteY40" fmla="*/ 2095500 h 3028950"/>
              <a:gd name="connsiteX41" fmla="*/ 676275 w 5105400"/>
              <a:gd name="connsiteY41" fmla="*/ 2028825 h 3028950"/>
              <a:gd name="connsiteX42" fmla="*/ 609600 w 5105400"/>
              <a:gd name="connsiteY42" fmla="*/ 1962150 h 3028950"/>
              <a:gd name="connsiteX43" fmla="*/ 581025 w 5105400"/>
              <a:gd name="connsiteY43" fmla="*/ 1933575 h 3028950"/>
              <a:gd name="connsiteX44" fmla="*/ 552450 w 5105400"/>
              <a:gd name="connsiteY44" fmla="*/ 1914525 h 3028950"/>
              <a:gd name="connsiteX45" fmla="*/ 457200 w 5105400"/>
              <a:gd name="connsiteY45" fmla="*/ 1790700 h 3028950"/>
              <a:gd name="connsiteX46" fmla="*/ 390525 w 5105400"/>
              <a:gd name="connsiteY46" fmla="*/ 1714500 h 3028950"/>
              <a:gd name="connsiteX47" fmla="*/ 371475 w 5105400"/>
              <a:gd name="connsiteY47" fmla="*/ 1685925 h 3028950"/>
              <a:gd name="connsiteX48" fmla="*/ 361950 w 5105400"/>
              <a:gd name="connsiteY48" fmla="*/ 1657350 h 3028950"/>
              <a:gd name="connsiteX49" fmla="*/ 314325 w 5105400"/>
              <a:gd name="connsiteY49" fmla="*/ 1581150 h 3028950"/>
              <a:gd name="connsiteX50" fmla="*/ 304800 w 5105400"/>
              <a:gd name="connsiteY50" fmla="*/ 1552575 h 3028950"/>
              <a:gd name="connsiteX51" fmla="*/ 285750 w 5105400"/>
              <a:gd name="connsiteY51" fmla="*/ 1514475 h 3028950"/>
              <a:gd name="connsiteX52" fmla="*/ 266700 w 5105400"/>
              <a:gd name="connsiteY52" fmla="*/ 1466850 h 3028950"/>
              <a:gd name="connsiteX53" fmla="*/ 247650 w 5105400"/>
              <a:gd name="connsiteY53" fmla="*/ 1438275 h 3028950"/>
              <a:gd name="connsiteX54" fmla="*/ 190500 w 5105400"/>
              <a:gd name="connsiteY54" fmla="*/ 1333500 h 3028950"/>
              <a:gd name="connsiteX55" fmla="*/ 161925 w 5105400"/>
              <a:gd name="connsiteY55" fmla="*/ 1276350 h 3028950"/>
              <a:gd name="connsiteX56" fmla="*/ 142875 w 5105400"/>
              <a:gd name="connsiteY56" fmla="*/ 1228725 h 3028950"/>
              <a:gd name="connsiteX57" fmla="*/ 114300 w 5105400"/>
              <a:gd name="connsiteY57" fmla="*/ 1143000 h 3028950"/>
              <a:gd name="connsiteX58" fmla="*/ 95250 w 5105400"/>
              <a:gd name="connsiteY58" fmla="*/ 1114425 h 3028950"/>
              <a:gd name="connsiteX59" fmla="*/ 76200 w 5105400"/>
              <a:gd name="connsiteY59" fmla="*/ 1057275 h 3028950"/>
              <a:gd name="connsiteX60" fmla="*/ 66675 w 5105400"/>
              <a:gd name="connsiteY60" fmla="*/ 1028700 h 3028950"/>
              <a:gd name="connsiteX61" fmla="*/ 38100 w 5105400"/>
              <a:gd name="connsiteY61" fmla="*/ 952500 h 3028950"/>
              <a:gd name="connsiteX62" fmla="*/ 19050 w 5105400"/>
              <a:gd name="connsiteY62" fmla="*/ 781050 h 3028950"/>
              <a:gd name="connsiteX63" fmla="*/ 9525 w 5105400"/>
              <a:gd name="connsiteY63" fmla="*/ 752475 h 3028950"/>
              <a:gd name="connsiteX64" fmla="*/ 0 w 5105400"/>
              <a:gd name="connsiteY64" fmla="*/ 619125 h 3028950"/>
              <a:gd name="connsiteX65" fmla="*/ 9525 w 5105400"/>
              <a:gd name="connsiteY65" fmla="*/ 257175 h 3028950"/>
              <a:gd name="connsiteX66" fmla="*/ 19050 w 5105400"/>
              <a:gd name="connsiteY66" fmla="*/ 228600 h 3028950"/>
              <a:gd name="connsiteX67" fmla="*/ 38100 w 5105400"/>
              <a:gd name="connsiteY67" fmla="*/ 190500 h 3028950"/>
              <a:gd name="connsiteX68" fmla="*/ 57150 w 5105400"/>
              <a:gd name="connsiteY68" fmla="*/ 104775 h 3028950"/>
              <a:gd name="connsiteX69" fmla="*/ 66675 w 5105400"/>
              <a:gd name="connsiteY69" fmla="*/ 76200 h 3028950"/>
              <a:gd name="connsiteX70" fmla="*/ 190500 w 5105400"/>
              <a:gd name="connsiteY70" fmla="*/ 47625 h 3028950"/>
              <a:gd name="connsiteX71" fmla="*/ 266700 w 5105400"/>
              <a:gd name="connsiteY71" fmla="*/ 0 h 302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105400" h="3028950">
                <a:moveTo>
                  <a:pt x="5038725" y="2600325"/>
                </a:moveTo>
                <a:cubicBezTo>
                  <a:pt x="5045075" y="2609850"/>
                  <a:pt x="5053372" y="2618333"/>
                  <a:pt x="5057775" y="2628900"/>
                </a:cubicBezTo>
                <a:cubicBezTo>
                  <a:pt x="5069360" y="2656704"/>
                  <a:pt x="5076219" y="2686259"/>
                  <a:pt x="5086350" y="2714625"/>
                </a:cubicBezTo>
                <a:cubicBezTo>
                  <a:pt x="5092101" y="2730727"/>
                  <a:pt x="5099050" y="2746375"/>
                  <a:pt x="5105400" y="2762250"/>
                </a:cubicBezTo>
                <a:cubicBezTo>
                  <a:pt x="5099050" y="2790825"/>
                  <a:pt x="5102587" y="2823619"/>
                  <a:pt x="5086350" y="2847975"/>
                </a:cubicBezTo>
                <a:cubicBezTo>
                  <a:pt x="5068738" y="2874393"/>
                  <a:pt x="5038548" y="2890926"/>
                  <a:pt x="5010150" y="2905125"/>
                </a:cubicBezTo>
                <a:cubicBezTo>
                  <a:pt x="4984750" y="2917825"/>
                  <a:pt x="4961500" y="2936337"/>
                  <a:pt x="4933950" y="2943225"/>
                </a:cubicBezTo>
                <a:cubicBezTo>
                  <a:pt x="4908550" y="2949575"/>
                  <a:pt x="4883009" y="2955386"/>
                  <a:pt x="4857750" y="2962275"/>
                </a:cubicBezTo>
                <a:cubicBezTo>
                  <a:pt x="4848064" y="2964917"/>
                  <a:pt x="4838876" y="2969213"/>
                  <a:pt x="4829175" y="2971800"/>
                </a:cubicBezTo>
                <a:cubicBezTo>
                  <a:pt x="4791228" y="2981919"/>
                  <a:pt x="4752975" y="2990850"/>
                  <a:pt x="4714875" y="3000375"/>
                </a:cubicBezTo>
                <a:cubicBezTo>
                  <a:pt x="4702175" y="3003550"/>
                  <a:pt x="4689688" y="3007748"/>
                  <a:pt x="4676775" y="3009900"/>
                </a:cubicBezTo>
                <a:cubicBezTo>
                  <a:pt x="4657725" y="3013075"/>
                  <a:pt x="4638478" y="3015235"/>
                  <a:pt x="4619625" y="3019425"/>
                </a:cubicBezTo>
                <a:cubicBezTo>
                  <a:pt x="4609824" y="3021603"/>
                  <a:pt x="4600575" y="3025775"/>
                  <a:pt x="4591050" y="3028950"/>
                </a:cubicBezTo>
                <a:lnTo>
                  <a:pt x="3352800" y="3000375"/>
                </a:lnTo>
                <a:cubicBezTo>
                  <a:pt x="3305087" y="2999059"/>
                  <a:pt x="3257613" y="2992879"/>
                  <a:pt x="3209925" y="2990850"/>
                </a:cubicBezTo>
                <a:cubicBezTo>
                  <a:pt x="3108367" y="2986528"/>
                  <a:pt x="3006725" y="2984500"/>
                  <a:pt x="2905125" y="2981325"/>
                </a:cubicBezTo>
                <a:cubicBezTo>
                  <a:pt x="2876550" y="2978150"/>
                  <a:pt x="2848083" y="2973778"/>
                  <a:pt x="2819400" y="2971800"/>
                </a:cubicBezTo>
                <a:cubicBezTo>
                  <a:pt x="2759111" y="2967642"/>
                  <a:pt x="2637943" y="2968975"/>
                  <a:pt x="2562225" y="2952750"/>
                </a:cubicBezTo>
                <a:cubicBezTo>
                  <a:pt x="2435814" y="2925662"/>
                  <a:pt x="2552600" y="2943200"/>
                  <a:pt x="2438400" y="2914650"/>
                </a:cubicBezTo>
                <a:cubicBezTo>
                  <a:pt x="2394298" y="2903625"/>
                  <a:pt x="2349012" y="2897644"/>
                  <a:pt x="2305050" y="2886075"/>
                </a:cubicBezTo>
                <a:cubicBezTo>
                  <a:pt x="2288515" y="2881724"/>
                  <a:pt x="2273645" y="2872432"/>
                  <a:pt x="2257425" y="2867025"/>
                </a:cubicBezTo>
                <a:cubicBezTo>
                  <a:pt x="2218061" y="2853904"/>
                  <a:pt x="2153724" y="2838718"/>
                  <a:pt x="2114550" y="2828925"/>
                </a:cubicBezTo>
                <a:cubicBezTo>
                  <a:pt x="2105025" y="2822575"/>
                  <a:pt x="2096604" y="2814127"/>
                  <a:pt x="2085975" y="2809875"/>
                </a:cubicBezTo>
                <a:cubicBezTo>
                  <a:pt x="2048687" y="2794960"/>
                  <a:pt x="2006113" y="2792438"/>
                  <a:pt x="1971675" y="2771775"/>
                </a:cubicBezTo>
                <a:cubicBezTo>
                  <a:pt x="1955800" y="2762250"/>
                  <a:pt x="1939749" y="2753012"/>
                  <a:pt x="1924050" y="2743200"/>
                </a:cubicBezTo>
                <a:cubicBezTo>
                  <a:pt x="1914342" y="2737133"/>
                  <a:pt x="1905997" y="2728659"/>
                  <a:pt x="1895475" y="2724150"/>
                </a:cubicBezTo>
                <a:cubicBezTo>
                  <a:pt x="1883443" y="2718993"/>
                  <a:pt x="1870075" y="2717800"/>
                  <a:pt x="1857375" y="2714625"/>
                </a:cubicBezTo>
                <a:cubicBezTo>
                  <a:pt x="1831975" y="2698750"/>
                  <a:pt x="1808706" y="2678799"/>
                  <a:pt x="1781175" y="2667000"/>
                </a:cubicBezTo>
                <a:cubicBezTo>
                  <a:pt x="1758950" y="2657475"/>
                  <a:pt x="1736951" y="2647405"/>
                  <a:pt x="1714500" y="2638425"/>
                </a:cubicBezTo>
                <a:cubicBezTo>
                  <a:pt x="1705178" y="2634696"/>
                  <a:pt x="1694905" y="2633390"/>
                  <a:pt x="1685925" y="2628900"/>
                </a:cubicBezTo>
                <a:cubicBezTo>
                  <a:pt x="1675686" y="2623780"/>
                  <a:pt x="1667811" y="2614499"/>
                  <a:pt x="1657350" y="2609850"/>
                </a:cubicBezTo>
                <a:cubicBezTo>
                  <a:pt x="1565518" y="2569036"/>
                  <a:pt x="1622661" y="2616906"/>
                  <a:pt x="1504950" y="2552700"/>
                </a:cubicBezTo>
                <a:cubicBezTo>
                  <a:pt x="1470025" y="2533650"/>
                  <a:pt x="1434465" y="2515721"/>
                  <a:pt x="1400175" y="2495550"/>
                </a:cubicBezTo>
                <a:cubicBezTo>
                  <a:pt x="1380441" y="2483942"/>
                  <a:pt x="1363184" y="2468305"/>
                  <a:pt x="1343025" y="2457450"/>
                </a:cubicBezTo>
                <a:cubicBezTo>
                  <a:pt x="1321735" y="2445986"/>
                  <a:pt x="1297977" y="2439689"/>
                  <a:pt x="1276350" y="2428875"/>
                </a:cubicBezTo>
                <a:cubicBezTo>
                  <a:pt x="1210571" y="2395986"/>
                  <a:pt x="1288969" y="2420124"/>
                  <a:pt x="1209675" y="2400300"/>
                </a:cubicBezTo>
                <a:cubicBezTo>
                  <a:pt x="1191307" y="2389279"/>
                  <a:pt x="1116992" y="2345717"/>
                  <a:pt x="1104900" y="2333625"/>
                </a:cubicBezTo>
                <a:cubicBezTo>
                  <a:pt x="1075362" y="2304087"/>
                  <a:pt x="1063679" y="2288812"/>
                  <a:pt x="1028700" y="2266950"/>
                </a:cubicBezTo>
                <a:cubicBezTo>
                  <a:pt x="1016659" y="2259425"/>
                  <a:pt x="1002776" y="2255205"/>
                  <a:pt x="990600" y="2247900"/>
                </a:cubicBezTo>
                <a:cubicBezTo>
                  <a:pt x="939231" y="2217079"/>
                  <a:pt x="888045" y="2185880"/>
                  <a:pt x="838200" y="2152650"/>
                </a:cubicBezTo>
                <a:cubicBezTo>
                  <a:pt x="769236" y="2106674"/>
                  <a:pt x="801528" y="2124789"/>
                  <a:pt x="742950" y="2095500"/>
                </a:cubicBezTo>
                <a:cubicBezTo>
                  <a:pt x="680345" y="1991158"/>
                  <a:pt x="751431" y="2090316"/>
                  <a:pt x="676275" y="2028825"/>
                </a:cubicBezTo>
                <a:cubicBezTo>
                  <a:pt x="651949" y="2008922"/>
                  <a:pt x="631825" y="1984375"/>
                  <a:pt x="609600" y="1962150"/>
                </a:cubicBezTo>
                <a:cubicBezTo>
                  <a:pt x="600075" y="1952625"/>
                  <a:pt x="592233" y="1941047"/>
                  <a:pt x="581025" y="1933575"/>
                </a:cubicBezTo>
                <a:lnTo>
                  <a:pt x="552450" y="1914525"/>
                </a:lnTo>
                <a:cubicBezTo>
                  <a:pt x="522580" y="1869719"/>
                  <a:pt x="498876" y="1832376"/>
                  <a:pt x="457200" y="1790700"/>
                </a:cubicBezTo>
                <a:cubicBezTo>
                  <a:pt x="415295" y="1748795"/>
                  <a:pt x="423318" y="1760410"/>
                  <a:pt x="390525" y="1714500"/>
                </a:cubicBezTo>
                <a:cubicBezTo>
                  <a:pt x="383871" y="1705185"/>
                  <a:pt x="376595" y="1696164"/>
                  <a:pt x="371475" y="1685925"/>
                </a:cubicBezTo>
                <a:cubicBezTo>
                  <a:pt x="366985" y="1676945"/>
                  <a:pt x="366931" y="1666067"/>
                  <a:pt x="361950" y="1657350"/>
                </a:cubicBezTo>
                <a:cubicBezTo>
                  <a:pt x="315066" y="1575303"/>
                  <a:pt x="349231" y="1662597"/>
                  <a:pt x="314325" y="1581150"/>
                </a:cubicBezTo>
                <a:cubicBezTo>
                  <a:pt x="310370" y="1571922"/>
                  <a:pt x="308755" y="1561803"/>
                  <a:pt x="304800" y="1552575"/>
                </a:cubicBezTo>
                <a:cubicBezTo>
                  <a:pt x="299207" y="1539524"/>
                  <a:pt x="291517" y="1527450"/>
                  <a:pt x="285750" y="1514475"/>
                </a:cubicBezTo>
                <a:cubicBezTo>
                  <a:pt x="278806" y="1498851"/>
                  <a:pt x="274346" y="1482143"/>
                  <a:pt x="266700" y="1466850"/>
                </a:cubicBezTo>
                <a:cubicBezTo>
                  <a:pt x="261580" y="1456611"/>
                  <a:pt x="252770" y="1448514"/>
                  <a:pt x="247650" y="1438275"/>
                </a:cubicBezTo>
                <a:cubicBezTo>
                  <a:pt x="195407" y="1333790"/>
                  <a:pt x="245016" y="1406188"/>
                  <a:pt x="190500" y="1333500"/>
                </a:cubicBezTo>
                <a:cubicBezTo>
                  <a:pt x="166559" y="1261676"/>
                  <a:pt x="198854" y="1350208"/>
                  <a:pt x="161925" y="1276350"/>
                </a:cubicBezTo>
                <a:cubicBezTo>
                  <a:pt x="154279" y="1261057"/>
                  <a:pt x="148626" y="1244827"/>
                  <a:pt x="142875" y="1228725"/>
                </a:cubicBezTo>
                <a:cubicBezTo>
                  <a:pt x="132744" y="1200359"/>
                  <a:pt x="131008" y="1168062"/>
                  <a:pt x="114300" y="1143000"/>
                </a:cubicBezTo>
                <a:cubicBezTo>
                  <a:pt x="107950" y="1133475"/>
                  <a:pt x="99899" y="1124886"/>
                  <a:pt x="95250" y="1114425"/>
                </a:cubicBezTo>
                <a:cubicBezTo>
                  <a:pt x="87095" y="1096075"/>
                  <a:pt x="82550" y="1076325"/>
                  <a:pt x="76200" y="1057275"/>
                </a:cubicBezTo>
                <a:cubicBezTo>
                  <a:pt x="73025" y="1047750"/>
                  <a:pt x="71165" y="1037680"/>
                  <a:pt x="66675" y="1028700"/>
                </a:cubicBezTo>
                <a:cubicBezTo>
                  <a:pt x="41771" y="978891"/>
                  <a:pt x="51069" y="1004375"/>
                  <a:pt x="38100" y="952500"/>
                </a:cubicBezTo>
                <a:cubicBezTo>
                  <a:pt x="32346" y="877700"/>
                  <a:pt x="34733" y="843783"/>
                  <a:pt x="19050" y="781050"/>
                </a:cubicBezTo>
                <a:cubicBezTo>
                  <a:pt x="16615" y="771310"/>
                  <a:pt x="12700" y="762000"/>
                  <a:pt x="9525" y="752475"/>
                </a:cubicBezTo>
                <a:cubicBezTo>
                  <a:pt x="6350" y="708025"/>
                  <a:pt x="0" y="663688"/>
                  <a:pt x="0" y="619125"/>
                </a:cubicBezTo>
                <a:cubicBezTo>
                  <a:pt x="0" y="498433"/>
                  <a:pt x="3645" y="377723"/>
                  <a:pt x="9525" y="257175"/>
                </a:cubicBezTo>
                <a:cubicBezTo>
                  <a:pt x="10014" y="247147"/>
                  <a:pt x="15095" y="237828"/>
                  <a:pt x="19050" y="228600"/>
                </a:cubicBezTo>
                <a:cubicBezTo>
                  <a:pt x="24643" y="215549"/>
                  <a:pt x="31750" y="203200"/>
                  <a:pt x="38100" y="190500"/>
                </a:cubicBezTo>
                <a:cubicBezTo>
                  <a:pt x="44647" y="157764"/>
                  <a:pt x="48182" y="136162"/>
                  <a:pt x="57150" y="104775"/>
                </a:cubicBezTo>
                <a:cubicBezTo>
                  <a:pt x="59908" y="95121"/>
                  <a:pt x="58505" y="82036"/>
                  <a:pt x="66675" y="76200"/>
                </a:cubicBezTo>
                <a:cubicBezTo>
                  <a:pt x="92825" y="57522"/>
                  <a:pt x="162418" y="51637"/>
                  <a:pt x="190500" y="47625"/>
                </a:cubicBezTo>
                <a:cubicBezTo>
                  <a:pt x="253557" y="5587"/>
                  <a:pt x="227172" y="19764"/>
                  <a:pt x="26670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906">
                                            <p:txEl>
                                              <p:pRg st="1" end="1"/>
                                            </p:txEl>
                                          </p:spTgt>
                                        </p:tgtEl>
                                        <p:attrNameLst>
                                          <p:attrName>style.visibility</p:attrName>
                                        </p:attrNameLst>
                                      </p:cBhvr>
                                      <p:to>
                                        <p:strVal val="visible"/>
                                      </p:to>
                                    </p:set>
                                    <p:animEffect transition="in" filter="wipe(left)">
                                      <p:cBhvr>
                                        <p:cTn id="7" dur="500"/>
                                        <p:tgtEl>
                                          <p:spTgt spid="3290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906">
                                            <p:txEl>
                                              <p:pRg st="3" end="3"/>
                                            </p:txEl>
                                          </p:spTgt>
                                        </p:tgtEl>
                                        <p:attrNameLst>
                                          <p:attrName>style.visibility</p:attrName>
                                        </p:attrNameLst>
                                      </p:cBhvr>
                                      <p:to>
                                        <p:strVal val="visible"/>
                                      </p:to>
                                    </p:set>
                                    <p:animEffect transition="in" filter="wipe(left)">
                                      <p:cBhvr>
                                        <p:cTn id="12" dur="500"/>
                                        <p:tgtEl>
                                          <p:spTgt spid="32906">
                                            <p:txEl>
                                              <p:pRg st="3" end="3"/>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2906">
                                            <p:txEl>
                                              <p:pRg st="4" end="4"/>
                                            </p:txEl>
                                          </p:spTgt>
                                        </p:tgtEl>
                                        <p:attrNameLst>
                                          <p:attrName>style.visibility</p:attrName>
                                        </p:attrNameLst>
                                      </p:cBhvr>
                                      <p:to>
                                        <p:strVal val="visible"/>
                                      </p:to>
                                    </p:set>
                                    <p:animEffect transition="in" filter="wipe(left)">
                                      <p:cBhvr>
                                        <p:cTn id="16" dur="500"/>
                                        <p:tgtEl>
                                          <p:spTgt spid="32906">
                                            <p:txEl>
                                              <p:pRg st="4" end="4"/>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2906">
                                            <p:txEl>
                                              <p:pRg st="5" end="5"/>
                                            </p:txEl>
                                          </p:spTgt>
                                        </p:tgtEl>
                                        <p:attrNameLst>
                                          <p:attrName>style.visibility</p:attrName>
                                        </p:attrNameLst>
                                      </p:cBhvr>
                                      <p:to>
                                        <p:strVal val="visible"/>
                                      </p:to>
                                    </p:set>
                                    <p:animEffect transition="in" filter="wipe(left)">
                                      <p:cBhvr>
                                        <p:cTn id="20" dur="500"/>
                                        <p:tgtEl>
                                          <p:spTgt spid="32906">
                                            <p:txEl>
                                              <p:pRg st="5" end="5"/>
                                            </p:txEl>
                                          </p:spTgt>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32906">
                                            <p:txEl>
                                              <p:pRg st="6" end="6"/>
                                            </p:txEl>
                                          </p:spTgt>
                                        </p:tgtEl>
                                        <p:attrNameLst>
                                          <p:attrName>style.visibility</p:attrName>
                                        </p:attrNameLst>
                                      </p:cBhvr>
                                      <p:to>
                                        <p:strVal val="visible"/>
                                      </p:to>
                                    </p:set>
                                    <p:animEffect transition="in" filter="wipe(left)">
                                      <p:cBhvr>
                                        <p:cTn id="24" dur="500"/>
                                        <p:tgtEl>
                                          <p:spTgt spid="32906">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938"/>
                                        </p:tgtEl>
                                        <p:attrNameLst>
                                          <p:attrName>style.visibility</p:attrName>
                                        </p:attrNameLst>
                                      </p:cBhvr>
                                      <p:to>
                                        <p:strVal val="visible"/>
                                      </p:to>
                                    </p:set>
                                  </p:childTnLst>
                                </p:cTn>
                              </p:par>
                            </p:childTnLst>
                          </p:cTn>
                        </p:par>
                        <p:par>
                          <p:cTn id="29" fill="hold">
                            <p:stCondLst>
                              <p:cond delay="0"/>
                            </p:stCondLst>
                            <p:childTnLst>
                              <p:par>
                                <p:cTn id="30" presetID="20" presetClass="entr" presetSubtype="0" fill="hold"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edge">
                                      <p:cBhvr>
                                        <p:cTn id="32" dur="20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011"/>
                                        </p:tgtEl>
                                        <p:attrNameLst>
                                          <p:attrName>style.visibility</p:attrName>
                                        </p:attrNameLst>
                                      </p:cBhvr>
                                      <p:to>
                                        <p:strVal val="visible"/>
                                      </p:to>
                                    </p:set>
                                    <p:animEffect transition="in" filter="wipe(left)">
                                      <p:cBhvr>
                                        <p:cTn id="37" dur="500"/>
                                        <p:tgtEl>
                                          <p:spTgt spid="33011"/>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2"/>
                                        </p:tgtEl>
                                        <p:attrNameLst>
                                          <p:attrName>style.visibility</p:attrName>
                                        </p:attrNameLst>
                                      </p:cBhvr>
                                      <p:to>
                                        <p:strVal val="hidden"/>
                                      </p:to>
                                    </p:set>
                                  </p:childTnLst>
                                </p:cTn>
                              </p:par>
                              <p:par>
                                <p:cTn id="42" presetID="4" presetClass="entr" presetSubtype="16" fill="hold" grpId="0" nodeType="withEffect">
                                  <p:stCondLst>
                                    <p:cond delay="0"/>
                                  </p:stCondLst>
                                  <p:childTnLst>
                                    <p:set>
                                      <p:cBhvr>
                                        <p:cTn id="43" dur="1" fill="hold">
                                          <p:stCondLst>
                                            <p:cond delay="0"/>
                                          </p:stCondLst>
                                        </p:cTn>
                                        <p:tgtEl>
                                          <p:spTgt spid="249"/>
                                        </p:tgtEl>
                                        <p:attrNameLst>
                                          <p:attrName>style.visibility</p:attrName>
                                        </p:attrNameLst>
                                      </p:cBhvr>
                                      <p:to>
                                        <p:strVal val="visible"/>
                                      </p:to>
                                    </p:set>
                                    <p:animEffect transition="in" filter="box(in)">
                                      <p:cBhvr>
                                        <p:cTn id="44" dur="500"/>
                                        <p:tgtEl>
                                          <p:spTgt spid="249"/>
                                        </p:tgtEl>
                                      </p:cBhvr>
                                    </p:animEffect>
                                  </p:childTnLst>
                                </p:cTn>
                              </p:par>
                            </p:childTnLst>
                          </p:cTn>
                        </p:par>
                        <p:par>
                          <p:cTn id="45" fill="hold">
                            <p:stCondLst>
                              <p:cond delay="500"/>
                            </p:stCondLst>
                            <p:childTnLst>
                              <p:par>
                                <p:cTn id="46" presetID="8" presetClass="emph" presetSubtype="0" fill="hold" nodeType="afterEffect">
                                  <p:stCondLst>
                                    <p:cond delay="0"/>
                                  </p:stCondLst>
                                  <p:childTnLst>
                                    <p:animRot by="21600000">
                                      <p:cBhvr>
                                        <p:cTn id="47" dur="2000" fill="hold"/>
                                        <p:tgtEl>
                                          <p:spTgt spid="14"/>
                                        </p:tgtEl>
                                        <p:attrNameLst>
                                          <p:attrName>r</p:attrName>
                                        </p:attrNameLst>
                                      </p:cBhvr>
                                    </p:animRot>
                                  </p:childTnLst>
                                </p:cTn>
                              </p:par>
                            </p:childTnLst>
                          </p:cTn>
                        </p:par>
                        <p:par>
                          <p:cTn id="48" fill="hold">
                            <p:stCondLst>
                              <p:cond delay="2500"/>
                            </p:stCondLst>
                            <p:childTnLst>
                              <p:par>
                                <p:cTn id="49" presetID="1" presetClass="exit" presetSubtype="0" fill="hold" nodeType="afterEffect">
                                  <p:stCondLst>
                                    <p:cond delay="0"/>
                                  </p:stCondLst>
                                  <p:childTnLst>
                                    <p:set>
                                      <p:cBhvr>
                                        <p:cTn id="50" dur="1" fill="hold">
                                          <p:stCondLst>
                                            <p:cond delay="0"/>
                                          </p:stCondLst>
                                        </p:cTn>
                                        <p:tgtEl>
                                          <p:spTgt spid="14"/>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250"/>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2"/>
                                        </p:tgtEl>
                                        <p:attrNameLst>
                                          <p:attrName>style.visibility</p:attrName>
                                        </p:attrNameLst>
                                      </p:cBhvr>
                                      <p:to>
                                        <p:strVal val="visible"/>
                                      </p:to>
                                    </p:set>
                                  </p:childTnLst>
                                </p:cTn>
                              </p:par>
                              <p:par>
                                <p:cTn id="55" presetID="8" presetClass="emph" presetSubtype="0" fill="hold" nodeType="withEffect">
                                  <p:stCondLst>
                                    <p:cond delay="0"/>
                                  </p:stCondLst>
                                  <p:childTnLst>
                                    <p:animRot by="21600000">
                                      <p:cBhvr>
                                        <p:cTn id="56" dur="2000" fill="hold"/>
                                        <p:tgtEl>
                                          <p:spTgt spid="2"/>
                                        </p:tgtEl>
                                        <p:attrNameLst>
                                          <p:attrName>r</p:attrName>
                                        </p:attrNameLst>
                                      </p:cBhvr>
                                    </p:animRot>
                                  </p:childTnLst>
                                </p:cTn>
                              </p:par>
                              <p:par>
                                <p:cTn id="57" presetID="1" presetClass="entr" presetSubtype="0" fill="hold" nodeType="withEffect">
                                  <p:stCondLst>
                                    <p:cond delay="0"/>
                                  </p:stCondLst>
                                  <p:childTnLst>
                                    <p:set>
                                      <p:cBhvr>
                                        <p:cTn id="58" dur="1" fill="hold">
                                          <p:stCondLst>
                                            <p:cond delay="0"/>
                                          </p:stCondLst>
                                        </p:cTn>
                                        <p:tgtEl>
                                          <p:spTgt spid="3296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32906">
                                            <p:txEl>
                                              <p:pRg st="8" end="8"/>
                                            </p:txEl>
                                          </p:spTgt>
                                        </p:tgtEl>
                                        <p:attrNameLst>
                                          <p:attrName>style.visibility</p:attrName>
                                        </p:attrNameLst>
                                      </p:cBhvr>
                                      <p:to>
                                        <p:strVal val="visible"/>
                                      </p:to>
                                    </p:set>
                                    <p:animEffect transition="in" filter="wipe(down)">
                                      <p:cBhvr>
                                        <p:cTn id="63" dur="500"/>
                                        <p:tgtEl>
                                          <p:spTgt spid="32906">
                                            <p:txEl>
                                              <p:pRg st="8" end="8"/>
                                            </p:txEl>
                                          </p:spTgt>
                                        </p:tgtEl>
                                      </p:cBhvr>
                                    </p:animEffect>
                                  </p:childTnLst>
                                </p:cTn>
                              </p:par>
                            </p:childTnLst>
                          </p:cTn>
                        </p:par>
                        <p:par>
                          <p:cTn id="64" fill="hold">
                            <p:stCondLst>
                              <p:cond delay="500"/>
                            </p:stCondLst>
                            <p:childTnLst>
                              <p:par>
                                <p:cTn id="65" presetID="22" presetClass="entr" presetSubtype="8" fill="hold" nodeType="afterEffect">
                                  <p:stCondLst>
                                    <p:cond delay="0"/>
                                  </p:stCondLst>
                                  <p:childTnLst>
                                    <p:set>
                                      <p:cBhvr>
                                        <p:cTn id="66" dur="1" fill="hold">
                                          <p:stCondLst>
                                            <p:cond delay="0"/>
                                          </p:stCondLst>
                                        </p:cTn>
                                        <p:tgtEl>
                                          <p:spTgt spid="32906">
                                            <p:txEl>
                                              <p:pRg st="9" end="9"/>
                                            </p:txEl>
                                          </p:spTgt>
                                        </p:tgtEl>
                                        <p:attrNameLst>
                                          <p:attrName>style.visibility</p:attrName>
                                        </p:attrNameLst>
                                      </p:cBhvr>
                                      <p:to>
                                        <p:strVal val="visible"/>
                                      </p:to>
                                    </p:set>
                                    <p:animEffect transition="in" filter="wipe(left)">
                                      <p:cBhvr>
                                        <p:cTn id="67" dur="500"/>
                                        <p:tgtEl>
                                          <p:spTgt spid="32906">
                                            <p:txEl>
                                              <p:pRg st="9" end="9"/>
                                            </p:txEl>
                                          </p:spTgt>
                                        </p:tgtEl>
                                      </p:cBhvr>
                                    </p:animEffect>
                                  </p:childTnLst>
                                </p:cTn>
                              </p:par>
                            </p:childTnLst>
                          </p:cTn>
                        </p:par>
                        <p:par>
                          <p:cTn id="68" fill="hold">
                            <p:stCondLst>
                              <p:cond delay="1000"/>
                            </p:stCondLst>
                            <p:childTnLst>
                              <p:par>
                                <p:cTn id="69" presetID="22" presetClass="entr" presetSubtype="8" fill="hold" nodeType="afterEffect">
                                  <p:stCondLst>
                                    <p:cond delay="0"/>
                                  </p:stCondLst>
                                  <p:childTnLst>
                                    <p:set>
                                      <p:cBhvr>
                                        <p:cTn id="70" dur="1" fill="hold">
                                          <p:stCondLst>
                                            <p:cond delay="0"/>
                                          </p:stCondLst>
                                        </p:cTn>
                                        <p:tgtEl>
                                          <p:spTgt spid="32906">
                                            <p:txEl>
                                              <p:pRg st="10" end="10"/>
                                            </p:txEl>
                                          </p:spTgt>
                                        </p:tgtEl>
                                        <p:attrNameLst>
                                          <p:attrName>style.visibility</p:attrName>
                                        </p:attrNameLst>
                                      </p:cBhvr>
                                      <p:to>
                                        <p:strVal val="visible"/>
                                      </p:to>
                                    </p:set>
                                    <p:animEffect transition="in" filter="wipe(left)">
                                      <p:cBhvr>
                                        <p:cTn id="71" dur="500"/>
                                        <p:tgtEl>
                                          <p:spTgt spid="3290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11" grpId="0" animBg="1"/>
      <p:bldP spid="249" grpId="0" animBg="1"/>
      <p:bldP spid="25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3836" name="Picture 12"/>
          <p:cNvPicPr>
            <a:picLocks noChangeAspect="1" noChangeArrowheads="1"/>
          </p:cNvPicPr>
          <p:nvPr/>
        </p:nvPicPr>
        <p:blipFill>
          <a:blip r:embed="rId3" cstate="print"/>
          <a:srcRect/>
          <a:stretch>
            <a:fillRect/>
          </a:stretch>
        </p:blipFill>
        <p:spPr bwMode="auto">
          <a:xfrm>
            <a:off x="6012160" y="3429000"/>
            <a:ext cx="2549258" cy="2160000"/>
          </a:xfrm>
          <a:prstGeom prst="rect">
            <a:avLst/>
          </a:prstGeom>
          <a:noFill/>
          <a:ln w="9525">
            <a:noFill/>
            <a:miter lim="800000"/>
            <a:headEnd/>
            <a:tailEnd/>
          </a:ln>
        </p:spPr>
      </p:pic>
      <p:graphicFrame>
        <p:nvGraphicFramePr>
          <p:cNvPr id="10284" name="Object 44"/>
          <p:cNvGraphicFramePr>
            <a:graphicFrameLocks noChangeAspect="1"/>
          </p:cNvGraphicFramePr>
          <p:nvPr/>
        </p:nvGraphicFramePr>
        <p:xfrm>
          <a:off x="2987824" y="3357562"/>
          <a:ext cx="2451785" cy="648146"/>
        </p:xfrm>
        <a:graphic>
          <a:graphicData uri="http://schemas.openxmlformats.org/presentationml/2006/ole">
            <mc:AlternateContent xmlns:mc="http://schemas.openxmlformats.org/markup-compatibility/2006">
              <mc:Choice xmlns:v="urn:schemas-microsoft-com:vml" Requires="v">
                <p:oleObj spid="_x0000_s544565" name="Equation" r:id="rId4" imgW="952087" imgH="304668" progId="Equation.DSMT4">
                  <p:embed/>
                </p:oleObj>
              </mc:Choice>
              <mc:Fallback>
                <p:oleObj name="Equation" r:id="rId4" imgW="952087" imgH="304668" progId="Equation.DSMT4">
                  <p:embed/>
                  <p:pic>
                    <p:nvPicPr>
                      <p:cNvPr id="0" name="Picture 7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824" y="3357562"/>
                        <a:ext cx="2451785" cy="6481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Text Box 4"/>
          <p:cNvSpPr txBox="1">
            <a:spLocks noChangeArrowheads="1"/>
          </p:cNvSpPr>
          <p:nvPr/>
        </p:nvSpPr>
        <p:spPr bwMode="auto">
          <a:xfrm>
            <a:off x="214282" y="116632"/>
            <a:ext cx="5964248"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latin typeface="+mj-lt"/>
              </a:rPr>
              <a:t>Loi de Laplace : Fonctionnement Moteur</a:t>
            </a:r>
          </a:p>
        </p:txBody>
      </p:sp>
      <p:sp>
        <p:nvSpPr>
          <p:cNvPr id="32" name="Text Box 37"/>
          <p:cNvSpPr txBox="1">
            <a:spLocks noChangeArrowheads="1"/>
          </p:cNvSpPr>
          <p:nvPr/>
        </p:nvSpPr>
        <p:spPr bwMode="auto">
          <a:xfrm>
            <a:off x="270570" y="785794"/>
            <a:ext cx="4896544" cy="1754326"/>
          </a:xfrm>
          <a:prstGeom prst="rect">
            <a:avLst/>
          </a:prstGeom>
          <a:noFill/>
          <a:ln w="9525">
            <a:noFill/>
            <a:miter lim="800000"/>
            <a:headEnd/>
            <a:tailEnd/>
          </a:ln>
          <a:effectLst/>
        </p:spPr>
        <p:txBody>
          <a:bodyPr wrap="square">
            <a:spAutoFit/>
          </a:bodyPr>
          <a:lstStyle/>
          <a:p>
            <a:pPr algn="just">
              <a:spcBef>
                <a:spcPct val="50000"/>
              </a:spcBef>
            </a:pPr>
            <a:r>
              <a:rPr lang="fr-FR" dirty="0">
                <a:latin typeface="+mj-lt"/>
              </a:rPr>
              <a:t>D'après la loi de Laplace, lorsqu’on fait circuler un courant </a:t>
            </a:r>
            <a:r>
              <a:rPr lang="fr-FR" b="1" dirty="0">
                <a:solidFill>
                  <a:srgbClr val="FF0000"/>
                </a:solidFill>
                <a:latin typeface="+mj-lt"/>
              </a:rPr>
              <a:t>I</a:t>
            </a:r>
            <a:r>
              <a:rPr lang="fr-FR" dirty="0">
                <a:latin typeface="+mj-lt"/>
              </a:rPr>
              <a:t> dans un conducteur placé dans un champ magnétique d’induction </a:t>
            </a:r>
            <a:r>
              <a:rPr lang="fr-FR" b="1" dirty="0">
                <a:solidFill>
                  <a:srgbClr val="FF0000"/>
                </a:solidFill>
                <a:latin typeface="+mj-lt"/>
              </a:rPr>
              <a:t>B</a:t>
            </a:r>
            <a:r>
              <a:rPr lang="fr-FR" dirty="0">
                <a:latin typeface="+mj-lt"/>
              </a:rPr>
              <a:t>, sur ce conducteur s’exerce alors une force </a:t>
            </a:r>
            <a:r>
              <a:rPr lang="fr-FR" b="1" dirty="0">
                <a:solidFill>
                  <a:srgbClr val="FF0000"/>
                </a:solidFill>
                <a:latin typeface="+mj-lt"/>
              </a:rPr>
              <a:t>F</a:t>
            </a:r>
            <a:r>
              <a:rPr lang="fr-FR" dirty="0">
                <a:latin typeface="+mj-lt"/>
              </a:rPr>
              <a:t> dite </a:t>
            </a:r>
            <a:r>
              <a:rPr lang="fr-FR" dirty="0">
                <a:solidFill>
                  <a:srgbClr val="FF0000"/>
                </a:solidFill>
                <a:latin typeface="+mj-lt"/>
              </a:rPr>
              <a:t>Force de Laplace </a:t>
            </a:r>
            <a:r>
              <a:rPr lang="fr-FR" dirty="0">
                <a:latin typeface="+mj-lt"/>
              </a:rPr>
              <a:t>ayant tendance à le faire déplacer.</a:t>
            </a:r>
          </a:p>
        </p:txBody>
      </p:sp>
      <p:sp>
        <p:nvSpPr>
          <p:cNvPr id="33" name="Rectangle 32"/>
          <p:cNvSpPr/>
          <p:nvPr/>
        </p:nvSpPr>
        <p:spPr>
          <a:xfrm>
            <a:off x="158568" y="2857496"/>
            <a:ext cx="4172937" cy="369332"/>
          </a:xfrm>
          <a:prstGeom prst="rect">
            <a:avLst/>
          </a:prstGeom>
        </p:spPr>
        <p:txBody>
          <a:bodyPr wrap="none">
            <a:spAutoFit/>
          </a:bodyPr>
          <a:lstStyle/>
          <a:p>
            <a:pPr algn="just">
              <a:spcBef>
                <a:spcPct val="50000"/>
              </a:spcBef>
            </a:pPr>
            <a:r>
              <a:rPr lang="fr-FR" dirty="0">
                <a:latin typeface="+mj-lt"/>
              </a:rPr>
              <a:t>Cette force est donnée par la relation : </a:t>
            </a:r>
          </a:p>
        </p:txBody>
      </p:sp>
      <p:grpSp>
        <p:nvGrpSpPr>
          <p:cNvPr id="2" name="Group 49"/>
          <p:cNvGrpSpPr>
            <a:grpSpLocks/>
          </p:cNvGrpSpPr>
          <p:nvPr/>
        </p:nvGrpSpPr>
        <p:grpSpPr bwMode="auto">
          <a:xfrm>
            <a:off x="5473577" y="377356"/>
            <a:ext cx="3086100" cy="1890715"/>
            <a:chOff x="1076" y="253"/>
            <a:chExt cx="1944" cy="1191"/>
          </a:xfrm>
        </p:grpSpPr>
        <p:graphicFrame>
          <p:nvGraphicFramePr>
            <p:cNvPr id="35" name="Object 27"/>
            <p:cNvGraphicFramePr>
              <a:graphicFrameLocks noChangeAspect="1"/>
            </p:cNvGraphicFramePr>
            <p:nvPr/>
          </p:nvGraphicFramePr>
          <p:xfrm>
            <a:off x="1076" y="855"/>
            <a:ext cx="72" cy="96"/>
          </p:xfrm>
          <a:graphic>
            <a:graphicData uri="http://schemas.openxmlformats.org/presentationml/2006/ole">
              <mc:AlternateContent xmlns:mc="http://schemas.openxmlformats.org/markup-compatibility/2006">
                <mc:Choice xmlns:v="urn:schemas-microsoft-com:vml" Requires="v">
                  <p:oleObj spid="_x0000_s544566" name="Equation" r:id="rId6" imgW="114151" imgH="152202" progId="Equation.3">
                    <p:embed/>
                  </p:oleObj>
                </mc:Choice>
                <mc:Fallback>
                  <p:oleObj name="Equation" r:id="rId6" imgW="114151" imgH="152202" progId="Equation.3">
                    <p:embed/>
                    <p:pic>
                      <p:nvPicPr>
                        <p:cNvPr id="0" name="Picture 78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6" y="855"/>
                          <a:ext cx="72"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Line 20"/>
            <p:cNvSpPr>
              <a:spLocks noChangeShapeType="1"/>
            </p:cNvSpPr>
            <p:nvPr/>
          </p:nvSpPr>
          <p:spPr bwMode="auto">
            <a:xfrm>
              <a:off x="1258" y="356"/>
              <a:ext cx="0" cy="272"/>
            </a:xfrm>
            <a:prstGeom prst="line">
              <a:avLst/>
            </a:prstGeom>
            <a:noFill/>
            <a:ln w="9525">
              <a:solidFill>
                <a:schemeClr val="tx1"/>
              </a:solidFill>
              <a:round/>
              <a:headEnd type="triangle" w="med" len="med"/>
              <a:tailEnd/>
            </a:ln>
            <a:effectLst/>
          </p:spPr>
          <p:txBody>
            <a:bodyPr/>
            <a:lstStyle/>
            <a:p>
              <a:endParaRPr lang="fr-FR"/>
            </a:p>
          </p:txBody>
        </p:sp>
        <p:sp>
          <p:nvSpPr>
            <p:cNvPr id="37" name="Line 21"/>
            <p:cNvSpPr>
              <a:spLocks noChangeShapeType="1"/>
            </p:cNvSpPr>
            <p:nvPr/>
          </p:nvSpPr>
          <p:spPr bwMode="auto">
            <a:xfrm>
              <a:off x="1258" y="628"/>
              <a:ext cx="272" cy="0"/>
            </a:xfrm>
            <a:prstGeom prst="line">
              <a:avLst/>
            </a:prstGeom>
            <a:noFill/>
            <a:ln w="9525">
              <a:solidFill>
                <a:schemeClr val="tx1"/>
              </a:solidFill>
              <a:round/>
              <a:headEnd/>
              <a:tailEnd type="triangle" w="med" len="med"/>
            </a:ln>
            <a:effectLst/>
          </p:spPr>
          <p:txBody>
            <a:bodyPr/>
            <a:lstStyle/>
            <a:p>
              <a:endParaRPr lang="fr-FR" dirty="0"/>
            </a:p>
          </p:txBody>
        </p:sp>
        <p:sp>
          <p:nvSpPr>
            <p:cNvPr id="40" name="Line 22"/>
            <p:cNvSpPr>
              <a:spLocks noChangeShapeType="1"/>
            </p:cNvSpPr>
            <p:nvPr/>
          </p:nvSpPr>
          <p:spPr bwMode="auto">
            <a:xfrm flipH="1">
              <a:off x="1121" y="628"/>
              <a:ext cx="137" cy="227"/>
            </a:xfrm>
            <a:prstGeom prst="line">
              <a:avLst/>
            </a:prstGeom>
            <a:noFill/>
            <a:ln w="9525">
              <a:solidFill>
                <a:schemeClr val="tx1"/>
              </a:solidFill>
              <a:round/>
              <a:headEnd/>
              <a:tailEnd type="triangle" w="med" len="med"/>
            </a:ln>
            <a:effectLst/>
          </p:spPr>
          <p:txBody>
            <a:bodyPr/>
            <a:lstStyle/>
            <a:p>
              <a:endParaRPr lang="fr-FR"/>
            </a:p>
          </p:txBody>
        </p:sp>
        <p:graphicFrame>
          <p:nvGraphicFramePr>
            <p:cNvPr id="41" name="Object 30"/>
            <p:cNvGraphicFramePr>
              <a:graphicFrameLocks noChangeAspect="1"/>
            </p:cNvGraphicFramePr>
            <p:nvPr/>
          </p:nvGraphicFramePr>
          <p:xfrm>
            <a:off x="1539" y="583"/>
            <a:ext cx="58" cy="96"/>
          </p:xfrm>
          <a:graphic>
            <a:graphicData uri="http://schemas.openxmlformats.org/presentationml/2006/ole">
              <mc:AlternateContent xmlns:mc="http://schemas.openxmlformats.org/markup-compatibility/2006">
                <mc:Choice xmlns:v="urn:schemas-microsoft-com:vml" Requires="v">
                  <p:oleObj spid="_x0000_s544567" name="Equation" r:id="rId8" imgW="114201" imgH="190335" progId="Equation.3">
                    <p:embed/>
                  </p:oleObj>
                </mc:Choice>
                <mc:Fallback>
                  <p:oleObj name="Equation" r:id="rId8" imgW="114201" imgH="190335" progId="Equation.3">
                    <p:embed/>
                    <p:pic>
                      <p:nvPicPr>
                        <p:cNvPr id="0" name="Picture 78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9" y="583"/>
                          <a:ext cx="58"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33"/>
            <p:cNvGraphicFramePr>
              <a:graphicFrameLocks noChangeAspect="1"/>
            </p:cNvGraphicFramePr>
            <p:nvPr/>
          </p:nvGraphicFramePr>
          <p:xfrm>
            <a:off x="1218" y="253"/>
            <a:ext cx="88" cy="117"/>
          </p:xfrm>
          <a:graphic>
            <a:graphicData uri="http://schemas.openxmlformats.org/presentationml/2006/ole">
              <mc:AlternateContent xmlns:mc="http://schemas.openxmlformats.org/markup-compatibility/2006">
                <mc:Choice xmlns:v="urn:schemas-microsoft-com:vml" Requires="v">
                  <p:oleObj spid="_x0000_s544568" name="Equation" r:id="rId10" imgW="114151" imgH="152202" progId="Equation.3">
                    <p:embed/>
                  </p:oleObj>
                </mc:Choice>
                <mc:Fallback>
                  <p:oleObj name="Equation" r:id="rId10" imgW="114151" imgH="152202" progId="Equation.3">
                    <p:embed/>
                    <p:pic>
                      <p:nvPicPr>
                        <p:cNvPr id="0" name="Picture 78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8" y="253"/>
                          <a:ext cx="88" cy="1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27"/>
            <p:cNvGraphicFramePr>
              <a:graphicFrameLocks noChangeAspect="1"/>
            </p:cNvGraphicFramePr>
            <p:nvPr/>
          </p:nvGraphicFramePr>
          <p:xfrm>
            <a:off x="2916" y="1108"/>
            <a:ext cx="104" cy="104"/>
          </p:xfrm>
          <a:graphic>
            <a:graphicData uri="http://schemas.openxmlformats.org/presentationml/2006/ole">
              <mc:AlternateContent xmlns:mc="http://schemas.openxmlformats.org/markup-compatibility/2006">
                <mc:Choice xmlns:v="urn:schemas-microsoft-com:vml" Requires="v">
                  <p:oleObj spid="_x0000_s544569" name="Equation" r:id="rId12" imgW="164885" imgH="164885" progId="Equation.DSMT4">
                    <p:embed/>
                  </p:oleObj>
                </mc:Choice>
                <mc:Fallback>
                  <p:oleObj name="Equation" r:id="rId12" imgW="164885" imgH="164885" progId="Equation.DSMT4">
                    <p:embed/>
                    <p:pic>
                      <p:nvPicPr>
                        <p:cNvPr id="0" name="Picture 78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16" y="1108"/>
                          <a:ext cx="104" cy="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27"/>
            <p:cNvGraphicFramePr>
              <a:graphicFrameLocks noChangeAspect="1"/>
            </p:cNvGraphicFramePr>
            <p:nvPr/>
          </p:nvGraphicFramePr>
          <p:xfrm>
            <a:off x="2852" y="1380"/>
            <a:ext cx="96" cy="64"/>
          </p:xfrm>
          <a:graphic>
            <a:graphicData uri="http://schemas.openxmlformats.org/presentationml/2006/ole">
              <mc:AlternateContent xmlns:mc="http://schemas.openxmlformats.org/markup-compatibility/2006">
                <mc:Choice xmlns:v="urn:schemas-microsoft-com:vml" Requires="v">
                  <p:oleObj spid="_x0000_s544570" name="Equation" r:id="rId14" imgW="152268" imgH="101512" progId="Equation.DSMT4">
                    <p:embed/>
                  </p:oleObj>
                </mc:Choice>
                <mc:Fallback>
                  <p:oleObj name="Equation" r:id="rId14" imgW="152268" imgH="101512" progId="Equation.DSMT4">
                    <p:embed/>
                    <p:pic>
                      <p:nvPicPr>
                        <p:cNvPr id="0" name="Picture 79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52" y="1380"/>
                          <a:ext cx="96" cy="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e 65"/>
          <p:cNvGrpSpPr/>
          <p:nvPr/>
        </p:nvGrpSpPr>
        <p:grpSpPr>
          <a:xfrm>
            <a:off x="6400006" y="2828826"/>
            <a:ext cx="936000" cy="307975"/>
            <a:chOff x="5796136" y="3193033"/>
            <a:chExt cx="936000" cy="307975"/>
          </a:xfrm>
        </p:grpSpPr>
        <p:sp>
          <p:nvSpPr>
            <p:cNvPr id="49" name="Text Box 35"/>
            <p:cNvSpPr txBox="1">
              <a:spLocks noChangeArrowheads="1"/>
            </p:cNvSpPr>
            <p:nvPr/>
          </p:nvSpPr>
          <p:spPr bwMode="auto">
            <a:xfrm>
              <a:off x="6012160" y="3193033"/>
              <a:ext cx="647700" cy="307975"/>
            </a:xfrm>
            <a:prstGeom prst="rect">
              <a:avLst/>
            </a:prstGeom>
            <a:noFill/>
            <a:ln w="9525">
              <a:noFill/>
              <a:miter lim="800000"/>
              <a:headEnd/>
              <a:tailEnd/>
            </a:ln>
            <a:effectLst/>
          </p:spPr>
          <p:txBody>
            <a:bodyPr wrap="square">
              <a:spAutoFit/>
            </a:bodyPr>
            <a:lstStyle/>
            <a:p>
              <a:pPr>
                <a:spcBef>
                  <a:spcPct val="50000"/>
                </a:spcBef>
              </a:pPr>
              <a:r>
                <a:rPr lang="fr-FR" sz="1400" dirty="0">
                  <a:latin typeface="Times New Roman" pitchFamily="18" charset="0"/>
                  <a:cs typeface="Times New Roman" pitchFamily="18" charset="0"/>
                </a:rPr>
                <a:t> </a:t>
              </a:r>
              <a:r>
                <a:rPr lang="fr-FR" sz="1400" i="1" dirty="0" err="1">
                  <a:latin typeface="Times New Roman" pitchFamily="18" charset="0"/>
                  <a:cs typeface="Times New Roman" pitchFamily="18" charset="0"/>
                </a:rPr>
                <a:t>dy</a:t>
              </a:r>
              <a:endParaRPr lang="fr-FR" sz="1400" i="1" dirty="0">
                <a:latin typeface="Times New Roman" pitchFamily="18" charset="0"/>
                <a:cs typeface="Times New Roman" pitchFamily="18" charset="0"/>
                <a:sym typeface="Symbol" pitchFamily="18" charset="2"/>
              </a:endParaRPr>
            </a:p>
          </p:txBody>
        </p:sp>
        <p:sp>
          <p:nvSpPr>
            <p:cNvPr id="50" name="Line 36"/>
            <p:cNvSpPr>
              <a:spLocks noChangeShapeType="1"/>
            </p:cNvSpPr>
            <p:nvPr/>
          </p:nvSpPr>
          <p:spPr bwMode="auto">
            <a:xfrm>
              <a:off x="5796136" y="3212976"/>
              <a:ext cx="936000" cy="0"/>
            </a:xfrm>
            <a:prstGeom prst="line">
              <a:avLst/>
            </a:prstGeom>
            <a:noFill/>
            <a:ln w="9525">
              <a:solidFill>
                <a:schemeClr val="tx1"/>
              </a:solidFill>
              <a:round/>
              <a:headEnd type="triangle" w="med" len="med"/>
              <a:tailEnd type="triangle" w="med" len="med"/>
            </a:ln>
            <a:effectLst/>
          </p:spPr>
          <p:txBody>
            <a:bodyPr/>
            <a:lstStyle/>
            <a:p>
              <a:endParaRPr lang="fr-FR"/>
            </a:p>
          </p:txBody>
        </p:sp>
      </p:grpSp>
      <p:sp>
        <p:nvSpPr>
          <p:cNvPr id="51" name="AutoShape 19" descr="blanc)"/>
          <p:cNvSpPr>
            <a:spLocks noChangeArrowheads="1"/>
          </p:cNvSpPr>
          <p:nvPr/>
        </p:nvSpPr>
        <p:spPr bwMode="auto">
          <a:xfrm>
            <a:off x="6473155" y="1369343"/>
            <a:ext cx="1512167" cy="1296144"/>
          </a:xfrm>
          <a:prstGeom prst="parallelogram">
            <a:avLst>
              <a:gd name="adj" fmla="val 42741"/>
            </a:avLst>
          </a:prstGeom>
          <a:solidFill>
            <a:schemeClr val="bg1">
              <a:lumMod val="65000"/>
            </a:schemeClr>
          </a:solidFill>
          <a:ln w="9525">
            <a:noFill/>
            <a:miter lim="800000"/>
            <a:headEnd/>
            <a:tailEnd/>
          </a:ln>
          <a:effectLst/>
        </p:spPr>
        <p:txBody>
          <a:bodyPr wrap="none" anchor="ctr"/>
          <a:lstStyle/>
          <a:p>
            <a:endParaRPr lang="fr-FR" dirty="0"/>
          </a:p>
        </p:txBody>
      </p:sp>
      <p:grpSp>
        <p:nvGrpSpPr>
          <p:cNvPr id="4" name="Groupe 62"/>
          <p:cNvGrpSpPr/>
          <p:nvPr/>
        </p:nvGrpSpPr>
        <p:grpSpPr>
          <a:xfrm>
            <a:off x="6864668" y="904219"/>
            <a:ext cx="647700" cy="720414"/>
            <a:chOff x="6300789" y="1268426"/>
            <a:chExt cx="647700" cy="720414"/>
          </a:xfrm>
        </p:grpSpPr>
        <p:sp>
          <p:nvSpPr>
            <p:cNvPr id="53" name="Text Box 34"/>
            <p:cNvSpPr txBox="1">
              <a:spLocks noChangeArrowheads="1"/>
            </p:cNvSpPr>
            <p:nvPr/>
          </p:nvSpPr>
          <p:spPr bwMode="auto">
            <a:xfrm>
              <a:off x="6300789" y="1268426"/>
              <a:ext cx="647700" cy="304800"/>
            </a:xfrm>
            <a:prstGeom prst="rect">
              <a:avLst/>
            </a:prstGeom>
            <a:noFill/>
            <a:ln w="9525">
              <a:noFill/>
              <a:miter lim="800000"/>
              <a:headEnd/>
              <a:tailEnd/>
            </a:ln>
            <a:effectLst/>
          </p:spPr>
          <p:txBody>
            <a:bodyPr>
              <a:spAutoFit/>
            </a:bodyPr>
            <a:lstStyle/>
            <a:p>
              <a:pPr>
                <a:spcBef>
                  <a:spcPct val="50000"/>
                </a:spcBef>
              </a:pPr>
              <a:r>
                <a:rPr lang="fr-FR" sz="1400" i="1" dirty="0">
                  <a:latin typeface="Times New Roman" pitchFamily="18" charset="0"/>
                  <a:cs typeface="Times New Roman" pitchFamily="18" charset="0"/>
                </a:rPr>
                <a:t>d</a:t>
              </a:r>
              <a:r>
                <a:rPr lang="fr-FR" sz="1400" i="1" dirty="0">
                  <a:latin typeface="Times New Roman" pitchFamily="18" charset="0"/>
                  <a:cs typeface="Times New Roman" pitchFamily="18" charset="0"/>
                  <a:sym typeface="Symbol" pitchFamily="18" charset="2"/>
                </a:rPr>
                <a:t></a:t>
              </a:r>
            </a:p>
          </p:txBody>
        </p:sp>
        <p:sp>
          <p:nvSpPr>
            <p:cNvPr id="54" name="Line 57"/>
            <p:cNvSpPr>
              <a:spLocks noChangeShapeType="1"/>
            </p:cNvSpPr>
            <p:nvPr/>
          </p:nvSpPr>
          <p:spPr bwMode="auto">
            <a:xfrm>
              <a:off x="6588224" y="1556792"/>
              <a:ext cx="288032" cy="432048"/>
            </a:xfrm>
            <a:prstGeom prst="line">
              <a:avLst/>
            </a:prstGeom>
            <a:noFill/>
            <a:ln w="9525">
              <a:solidFill>
                <a:schemeClr val="tx1"/>
              </a:solidFill>
              <a:round/>
              <a:headEnd/>
              <a:tailEnd type="triangle" w="med" len="med"/>
            </a:ln>
            <a:effectLst/>
          </p:spPr>
          <p:txBody>
            <a:bodyPr/>
            <a:lstStyle/>
            <a:p>
              <a:endParaRPr lang="fr-FR"/>
            </a:p>
          </p:txBody>
        </p:sp>
      </p:grpSp>
      <p:grpSp>
        <p:nvGrpSpPr>
          <p:cNvPr id="5" name="Groupe 59"/>
          <p:cNvGrpSpPr/>
          <p:nvPr/>
        </p:nvGrpSpPr>
        <p:grpSpPr>
          <a:xfrm>
            <a:off x="5391894" y="1369343"/>
            <a:ext cx="3644602" cy="1523512"/>
            <a:chOff x="5573714" y="1733550"/>
            <a:chExt cx="3644602" cy="1523512"/>
          </a:xfrm>
        </p:grpSpPr>
        <p:sp>
          <p:nvSpPr>
            <p:cNvPr id="56" name="Line 17"/>
            <p:cNvSpPr>
              <a:spLocks noChangeShapeType="1"/>
            </p:cNvSpPr>
            <p:nvPr/>
          </p:nvSpPr>
          <p:spPr bwMode="auto">
            <a:xfrm flipH="1">
              <a:off x="5842696" y="1772816"/>
              <a:ext cx="431800" cy="1223963"/>
            </a:xfrm>
            <a:prstGeom prst="line">
              <a:avLst/>
            </a:prstGeom>
            <a:noFill/>
            <a:ln w="9525">
              <a:solidFill>
                <a:schemeClr val="tx1"/>
              </a:solidFill>
              <a:round/>
              <a:headEnd type="triangle" w="med" len="med"/>
              <a:tailEnd type="triangle" w="med" len="med"/>
            </a:ln>
            <a:effectLst/>
          </p:spPr>
          <p:txBody>
            <a:bodyPr/>
            <a:lstStyle/>
            <a:p>
              <a:endParaRPr lang="fr-FR" dirty="0"/>
            </a:p>
          </p:txBody>
        </p:sp>
        <p:sp>
          <p:nvSpPr>
            <p:cNvPr id="57" name="Text Box 18"/>
            <p:cNvSpPr txBox="1">
              <a:spLocks noChangeArrowheads="1"/>
            </p:cNvSpPr>
            <p:nvPr/>
          </p:nvSpPr>
          <p:spPr bwMode="auto">
            <a:xfrm>
              <a:off x="5770688" y="2132856"/>
              <a:ext cx="504825" cy="366713"/>
            </a:xfrm>
            <a:prstGeom prst="rect">
              <a:avLst/>
            </a:prstGeom>
            <a:noFill/>
            <a:ln w="9525">
              <a:noFill/>
              <a:miter lim="800000"/>
              <a:headEnd/>
              <a:tailEnd/>
            </a:ln>
            <a:effectLst/>
          </p:spPr>
          <p:txBody>
            <a:bodyPr>
              <a:spAutoFit/>
            </a:bodyPr>
            <a:lstStyle/>
            <a:p>
              <a:pPr>
                <a:spcBef>
                  <a:spcPct val="50000"/>
                </a:spcBef>
              </a:pPr>
              <a:r>
                <a:rPr lang="fr-FR" i="1" dirty="0">
                  <a:latin typeface="Times New Roman" pitchFamily="18" charset="0"/>
                  <a:cs typeface="Times New Roman" pitchFamily="18" charset="0"/>
                </a:rPr>
                <a:t>L</a:t>
              </a:r>
            </a:p>
          </p:txBody>
        </p:sp>
        <p:grpSp>
          <p:nvGrpSpPr>
            <p:cNvPr id="6" name="Groupe 58"/>
            <p:cNvGrpSpPr/>
            <p:nvPr/>
          </p:nvGrpSpPr>
          <p:grpSpPr>
            <a:xfrm>
              <a:off x="5573714" y="1733550"/>
              <a:ext cx="3154579" cy="1523512"/>
              <a:chOff x="5573714" y="1733550"/>
              <a:chExt cx="3154579" cy="1523512"/>
            </a:xfrm>
          </p:grpSpPr>
          <p:sp>
            <p:nvSpPr>
              <p:cNvPr id="60" name="Line 6"/>
              <p:cNvSpPr>
                <a:spLocks noChangeShapeType="1"/>
              </p:cNvSpPr>
              <p:nvPr/>
            </p:nvSpPr>
            <p:spPr bwMode="auto">
              <a:xfrm>
                <a:off x="6156327" y="1738326"/>
                <a:ext cx="2520000" cy="0"/>
              </a:xfrm>
              <a:prstGeom prst="line">
                <a:avLst/>
              </a:prstGeom>
              <a:noFill/>
              <a:ln w="19050">
                <a:solidFill>
                  <a:schemeClr val="tx1"/>
                </a:solidFill>
                <a:round/>
                <a:headEnd/>
                <a:tailEnd/>
              </a:ln>
              <a:effectLst/>
            </p:spPr>
            <p:txBody>
              <a:bodyPr/>
              <a:lstStyle/>
              <a:p>
                <a:endParaRPr lang="fr-FR" dirty="0"/>
              </a:p>
            </p:txBody>
          </p:sp>
          <p:sp>
            <p:nvSpPr>
              <p:cNvPr id="61" name="Line 5"/>
              <p:cNvSpPr>
                <a:spLocks noChangeShapeType="1"/>
              </p:cNvSpPr>
              <p:nvPr/>
            </p:nvSpPr>
            <p:spPr bwMode="auto">
              <a:xfrm>
                <a:off x="5580064" y="3035314"/>
                <a:ext cx="2520000" cy="0"/>
              </a:xfrm>
              <a:prstGeom prst="line">
                <a:avLst/>
              </a:prstGeom>
              <a:noFill/>
              <a:ln w="19050">
                <a:solidFill>
                  <a:schemeClr val="tx1"/>
                </a:solidFill>
                <a:round/>
                <a:headEnd/>
                <a:tailEnd/>
              </a:ln>
              <a:effectLst/>
            </p:spPr>
            <p:txBody>
              <a:bodyPr/>
              <a:lstStyle/>
              <a:p>
                <a:endParaRPr lang="fr-FR" dirty="0"/>
              </a:p>
            </p:txBody>
          </p:sp>
          <p:sp>
            <p:nvSpPr>
              <p:cNvPr id="62" name="Line 5"/>
              <p:cNvSpPr>
                <a:spLocks noChangeShapeType="1"/>
              </p:cNvSpPr>
              <p:nvPr/>
            </p:nvSpPr>
            <p:spPr bwMode="auto">
              <a:xfrm>
                <a:off x="5573714" y="3028964"/>
                <a:ext cx="0" cy="215900"/>
              </a:xfrm>
              <a:prstGeom prst="line">
                <a:avLst/>
              </a:prstGeom>
              <a:noFill/>
              <a:ln w="19050">
                <a:solidFill>
                  <a:schemeClr val="tx1"/>
                </a:solidFill>
                <a:round/>
                <a:headEnd/>
                <a:tailEnd/>
              </a:ln>
              <a:effectLst/>
            </p:spPr>
            <p:txBody>
              <a:bodyPr/>
              <a:lstStyle/>
              <a:p>
                <a:endParaRPr lang="fr-FR"/>
              </a:p>
            </p:txBody>
          </p:sp>
          <p:sp>
            <p:nvSpPr>
              <p:cNvPr id="63" name="Line 5"/>
              <p:cNvSpPr>
                <a:spLocks noChangeShapeType="1"/>
              </p:cNvSpPr>
              <p:nvPr/>
            </p:nvSpPr>
            <p:spPr bwMode="auto">
              <a:xfrm>
                <a:off x="6155388" y="1739352"/>
                <a:ext cx="0" cy="215900"/>
              </a:xfrm>
              <a:prstGeom prst="line">
                <a:avLst/>
              </a:prstGeom>
              <a:noFill/>
              <a:ln w="19050">
                <a:solidFill>
                  <a:schemeClr val="tx1"/>
                </a:solidFill>
                <a:round/>
                <a:headEnd/>
                <a:tailEnd/>
              </a:ln>
              <a:effectLst/>
            </p:spPr>
            <p:txBody>
              <a:bodyPr/>
              <a:lstStyle/>
              <a:p>
                <a:endParaRPr lang="fr-FR" dirty="0"/>
              </a:p>
            </p:txBody>
          </p:sp>
          <p:sp>
            <p:nvSpPr>
              <p:cNvPr id="64" name="Line 5"/>
              <p:cNvSpPr>
                <a:spLocks noChangeShapeType="1"/>
              </p:cNvSpPr>
              <p:nvPr/>
            </p:nvSpPr>
            <p:spPr bwMode="auto">
              <a:xfrm>
                <a:off x="8088384" y="3041162"/>
                <a:ext cx="0" cy="215900"/>
              </a:xfrm>
              <a:prstGeom prst="line">
                <a:avLst/>
              </a:prstGeom>
              <a:noFill/>
              <a:ln w="19050">
                <a:solidFill>
                  <a:schemeClr val="tx1"/>
                </a:solidFill>
                <a:round/>
                <a:headEnd/>
                <a:tailEnd/>
              </a:ln>
              <a:effectLst/>
            </p:spPr>
            <p:txBody>
              <a:bodyPr/>
              <a:lstStyle/>
              <a:p>
                <a:endParaRPr lang="fr-FR"/>
              </a:p>
            </p:txBody>
          </p:sp>
          <p:sp>
            <p:nvSpPr>
              <p:cNvPr id="65" name="Line 5"/>
              <p:cNvSpPr>
                <a:spLocks noChangeShapeType="1"/>
              </p:cNvSpPr>
              <p:nvPr/>
            </p:nvSpPr>
            <p:spPr bwMode="auto">
              <a:xfrm>
                <a:off x="8689108" y="1745200"/>
                <a:ext cx="0" cy="215900"/>
              </a:xfrm>
              <a:prstGeom prst="line">
                <a:avLst/>
              </a:prstGeom>
              <a:noFill/>
              <a:ln w="19050">
                <a:solidFill>
                  <a:schemeClr val="tx1"/>
                </a:solidFill>
                <a:round/>
                <a:headEnd/>
                <a:tailEnd/>
              </a:ln>
              <a:effectLst/>
            </p:spPr>
            <p:txBody>
              <a:bodyPr/>
              <a:lstStyle/>
              <a:p>
                <a:endParaRPr lang="fr-FR" dirty="0"/>
              </a:p>
            </p:txBody>
          </p:sp>
          <p:sp>
            <p:nvSpPr>
              <p:cNvPr id="66" name="Line 6"/>
              <p:cNvSpPr>
                <a:spLocks noChangeShapeType="1"/>
              </p:cNvSpPr>
              <p:nvPr/>
            </p:nvSpPr>
            <p:spPr bwMode="auto">
              <a:xfrm flipH="1">
                <a:off x="8454034" y="1733550"/>
                <a:ext cx="229765" cy="576064"/>
              </a:xfrm>
              <a:prstGeom prst="line">
                <a:avLst/>
              </a:prstGeom>
              <a:noFill/>
              <a:ln w="19050">
                <a:solidFill>
                  <a:schemeClr val="tx1"/>
                </a:solidFill>
                <a:round/>
                <a:headEnd/>
                <a:tailEnd/>
              </a:ln>
              <a:effectLst/>
            </p:spPr>
            <p:txBody>
              <a:bodyPr/>
              <a:lstStyle/>
              <a:p>
                <a:endParaRPr lang="fr-FR" dirty="0"/>
              </a:p>
            </p:txBody>
          </p:sp>
          <p:sp>
            <p:nvSpPr>
              <p:cNvPr id="67" name="Line 6"/>
              <p:cNvSpPr>
                <a:spLocks noChangeShapeType="1"/>
              </p:cNvSpPr>
              <p:nvPr/>
            </p:nvSpPr>
            <p:spPr bwMode="auto">
              <a:xfrm flipH="1">
                <a:off x="8093993" y="2453630"/>
                <a:ext cx="288032" cy="576064"/>
              </a:xfrm>
              <a:prstGeom prst="line">
                <a:avLst/>
              </a:prstGeom>
              <a:noFill/>
              <a:ln w="19050">
                <a:solidFill>
                  <a:schemeClr val="tx1"/>
                </a:solidFill>
                <a:round/>
                <a:headEnd/>
                <a:tailEnd/>
              </a:ln>
              <a:effectLst/>
            </p:spPr>
            <p:txBody>
              <a:bodyPr/>
              <a:lstStyle/>
              <a:p>
                <a:endParaRPr lang="fr-FR" dirty="0"/>
              </a:p>
            </p:txBody>
          </p:sp>
          <p:sp>
            <p:nvSpPr>
              <p:cNvPr id="68" name="Line 6"/>
              <p:cNvSpPr>
                <a:spLocks noChangeShapeType="1"/>
              </p:cNvSpPr>
              <p:nvPr/>
            </p:nvSpPr>
            <p:spPr bwMode="auto">
              <a:xfrm flipH="1">
                <a:off x="8224293" y="2309614"/>
                <a:ext cx="504000" cy="0"/>
              </a:xfrm>
              <a:prstGeom prst="line">
                <a:avLst/>
              </a:prstGeom>
              <a:noFill/>
              <a:ln w="28575">
                <a:solidFill>
                  <a:schemeClr val="tx1"/>
                </a:solidFill>
                <a:round/>
                <a:headEnd/>
                <a:tailEnd/>
              </a:ln>
              <a:effectLst/>
            </p:spPr>
            <p:txBody>
              <a:bodyPr/>
              <a:lstStyle/>
              <a:p>
                <a:endParaRPr lang="fr-FR" dirty="0"/>
              </a:p>
            </p:txBody>
          </p:sp>
          <p:sp>
            <p:nvSpPr>
              <p:cNvPr id="69" name="Line 6"/>
              <p:cNvSpPr>
                <a:spLocks noChangeShapeType="1"/>
              </p:cNvSpPr>
              <p:nvPr/>
            </p:nvSpPr>
            <p:spPr bwMode="auto">
              <a:xfrm flipH="1">
                <a:off x="8266585" y="2453630"/>
                <a:ext cx="216000" cy="0"/>
              </a:xfrm>
              <a:prstGeom prst="line">
                <a:avLst/>
              </a:prstGeom>
              <a:noFill/>
              <a:ln w="57150">
                <a:solidFill>
                  <a:schemeClr val="tx1"/>
                </a:solidFill>
                <a:round/>
                <a:headEnd/>
                <a:tailEnd/>
              </a:ln>
              <a:effectLst/>
            </p:spPr>
            <p:txBody>
              <a:bodyPr/>
              <a:lstStyle/>
              <a:p>
                <a:endParaRPr lang="fr-FR" dirty="0"/>
              </a:p>
            </p:txBody>
          </p:sp>
        </p:grpSp>
        <p:sp>
          <p:nvSpPr>
            <p:cNvPr id="59" name="Text Box 18"/>
            <p:cNvSpPr txBox="1">
              <a:spLocks noChangeArrowheads="1"/>
            </p:cNvSpPr>
            <p:nvPr/>
          </p:nvSpPr>
          <p:spPr bwMode="auto">
            <a:xfrm>
              <a:off x="8713491" y="2199506"/>
              <a:ext cx="504825" cy="369332"/>
            </a:xfrm>
            <a:prstGeom prst="rect">
              <a:avLst/>
            </a:prstGeom>
            <a:noFill/>
            <a:ln w="9525">
              <a:noFill/>
              <a:miter lim="800000"/>
              <a:headEnd/>
              <a:tailEnd/>
            </a:ln>
            <a:effectLst/>
          </p:spPr>
          <p:txBody>
            <a:bodyPr>
              <a:spAutoFit/>
            </a:bodyPr>
            <a:lstStyle/>
            <a:p>
              <a:pPr>
                <a:spcBef>
                  <a:spcPct val="50000"/>
                </a:spcBef>
              </a:pPr>
              <a:r>
                <a:rPr lang="fr-FR" i="1" dirty="0">
                  <a:latin typeface="Times New Roman" pitchFamily="18" charset="0"/>
                  <a:cs typeface="Times New Roman" pitchFamily="18" charset="0"/>
                </a:rPr>
                <a:t>G</a:t>
              </a:r>
            </a:p>
          </p:txBody>
        </p:sp>
      </p:grpSp>
      <p:graphicFrame>
        <p:nvGraphicFramePr>
          <p:cNvPr id="70" name="Object 14"/>
          <p:cNvGraphicFramePr>
            <a:graphicFrameLocks noChangeAspect="1"/>
          </p:cNvGraphicFramePr>
          <p:nvPr>
            <p:extLst>
              <p:ext uri="{D42A27DB-BD31-4B8C-83A1-F6EECF244321}">
                <p14:modId xmlns:p14="http://schemas.microsoft.com/office/powerpoint/2010/main" val="617127375"/>
              </p:ext>
            </p:extLst>
          </p:nvPr>
        </p:nvGraphicFramePr>
        <p:xfrm>
          <a:off x="7610425" y="937295"/>
          <a:ext cx="346466" cy="364143"/>
        </p:xfrm>
        <a:graphic>
          <a:graphicData uri="http://schemas.openxmlformats.org/presentationml/2006/ole">
            <mc:AlternateContent xmlns:mc="http://schemas.openxmlformats.org/markup-compatibility/2006">
              <mc:Choice xmlns:v="urn:schemas-microsoft-com:vml" Requires="v">
                <p:oleObj spid="_x0000_s544571" name="Equation" r:id="rId16" imgW="164885" imgH="215619" progId="Equation.DSMT4">
                  <p:embed/>
                </p:oleObj>
              </mc:Choice>
              <mc:Fallback>
                <p:oleObj name="Equation" r:id="rId16" imgW="164885" imgH="215619" progId="Equation.DSMT4">
                  <p:embed/>
                  <p:pic>
                    <p:nvPicPr>
                      <p:cNvPr id="0" name="Picture 79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10425" y="937295"/>
                        <a:ext cx="346466" cy="364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 name="Cylindre 70"/>
          <p:cNvSpPr/>
          <p:nvPr/>
        </p:nvSpPr>
        <p:spPr>
          <a:xfrm rot="12240000">
            <a:off x="7642300" y="1223655"/>
            <a:ext cx="54000" cy="1620000"/>
          </a:xfrm>
          <a:prstGeom prst="can">
            <a:avLst>
              <a:gd name="adj" fmla="val 39975"/>
            </a:avLst>
          </a:prstGeom>
          <a:no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nvGrpSpPr>
          <p:cNvPr id="7" name="Groupe 71"/>
          <p:cNvGrpSpPr/>
          <p:nvPr/>
        </p:nvGrpSpPr>
        <p:grpSpPr>
          <a:xfrm>
            <a:off x="7049245" y="1220593"/>
            <a:ext cx="849212" cy="1620000"/>
            <a:chOff x="5076056" y="1408042"/>
            <a:chExt cx="849212" cy="1620000"/>
          </a:xfrm>
        </p:grpSpPr>
        <p:sp>
          <p:nvSpPr>
            <p:cNvPr id="73" name="Cylindre 72"/>
            <p:cNvSpPr/>
            <p:nvPr/>
          </p:nvSpPr>
          <p:spPr>
            <a:xfrm rot="12240000">
              <a:off x="5671170" y="1408042"/>
              <a:ext cx="54000" cy="1620000"/>
            </a:xfrm>
            <a:prstGeom prst="can">
              <a:avLst>
                <a:gd name="adj" fmla="val 39975"/>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8" name="Groupe 64"/>
            <p:cNvGrpSpPr/>
            <p:nvPr/>
          </p:nvGrpSpPr>
          <p:grpSpPr>
            <a:xfrm>
              <a:off x="5076056" y="2144844"/>
              <a:ext cx="849212" cy="564076"/>
              <a:chOff x="7048874" y="2321602"/>
              <a:chExt cx="849212" cy="564076"/>
            </a:xfrm>
          </p:grpSpPr>
          <p:sp>
            <p:nvSpPr>
              <p:cNvPr id="75" name="Line 57"/>
              <p:cNvSpPr>
                <a:spLocks noChangeShapeType="1"/>
              </p:cNvSpPr>
              <p:nvPr/>
            </p:nvSpPr>
            <p:spPr bwMode="auto">
              <a:xfrm flipH="1">
                <a:off x="7487226" y="2321602"/>
                <a:ext cx="251968" cy="504056"/>
              </a:xfrm>
              <a:prstGeom prst="line">
                <a:avLst/>
              </a:prstGeom>
              <a:noFill/>
              <a:ln w="38100">
                <a:solidFill>
                  <a:srgbClr val="FF0000"/>
                </a:solidFill>
                <a:round/>
                <a:headEnd/>
                <a:tailEnd type="triangle" w="med" len="med"/>
              </a:ln>
              <a:effectLst/>
            </p:spPr>
            <p:txBody>
              <a:bodyPr/>
              <a:lstStyle/>
              <a:p>
                <a:endParaRPr lang="fr-FR" dirty="0"/>
              </a:p>
            </p:txBody>
          </p:sp>
          <p:graphicFrame>
            <p:nvGraphicFramePr>
              <p:cNvPr id="76" name="Object 58"/>
              <p:cNvGraphicFramePr>
                <a:graphicFrameLocks noChangeAspect="1"/>
              </p:cNvGraphicFramePr>
              <p:nvPr/>
            </p:nvGraphicFramePr>
            <p:xfrm>
              <a:off x="7652421" y="2494234"/>
              <a:ext cx="245665" cy="391444"/>
            </p:xfrm>
            <a:graphic>
              <a:graphicData uri="http://schemas.openxmlformats.org/presentationml/2006/ole">
                <mc:AlternateContent xmlns:mc="http://schemas.openxmlformats.org/markup-compatibility/2006">
                  <mc:Choice xmlns:v="urn:schemas-microsoft-com:vml" Requires="v">
                    <p:oleObj spid="_x0000_s544572" name="Equation" r:id="rId18" imgW="126835" imgH="202936" progId="Equation.DSMT4">
                      <p:embed/>
                    </p:oleObj>
                  </mc:Choice>
                  <mc:Fallback>
                    <p:oleObj name="Equation" r:id="rId18" imgW="126835" imgH="202936" progId="Equation.DSMT4">
                      <p:embed/>
                      <p:pic>
                        <p:nvPicPr>
                          <p:cNvPr id="0" name="Picture 79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652421" y="2494234"/>
                            <a:ext cx="245665" cy="3914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 name="Line 57"/>
              <p:cNvSpPr>
                <a:spLocks noChangeShapeType="1"/>
              </p:cNvSpPr>
              <p:nvPr/>
            </p:nvSpPr>
            <p:spPr bwMode="auto">
              <a:xfrm flipH="1" flipV="1">
                <a:off x="7143032" y="2328664"/>
                <a:ext cx="557014" cy="0"/>
              </a:xfrm>
              <a:prstGeom prst="line">
                <a:avLst/>
              </a:prstGeom>
              <a:noFill/>
              <a:ln w="38100">
                <a:solidFill>
                  <a:schemeClr val="tx1"/>
                </a:solidFill>
                <a:round/>
                <a:headEnd/>
                <a:tailEnd type="triangle" w="med" len="med"/>
              </a:ln>
              <a:effectLst/>
            </p:spPr>
            <p:txBody>
              <a:bodyPr/>
              <a:lstStyle/>
              <a:p>
                <a:endParaRPr lang="fr-FR" dirty="0"/>
              </a:p>
            </p:txBody>
          </p:sp>
          <p:graphicFrame>
            <p:nvGraphicFramePr>
              <p:cNvPr id="78" name="Object 58"/>
              <p:cNvGraphicFramePr>
                <a:graphicFrameLocks noChangeAspect="1"/>
              </p:cNvGraphicFramePr>
              <p:nvPr/>
            </p:nvGraphicFramePr>
            <p:xfrm>
              <a:off x="7048874" y="2421483"/>
              <a:ext cx="320675" cy="392113"/>
            </p:xfrm>
            <a:graphic>
              <a:graphicData uri="http://schemas.openxmlformats.org/presentationml/2006/ole">
                <mc:AlternateContent xmlns:mc="http://schemas.openxmlformats.org/markup-compatibility/2006">
                  <mc:Choice xmlns:v="urn:schemas-microsoft-com:vml" Requires="v">
                    <p:oleObj spid="_x0000_s544573" name="Equation" r:id="rId20" imgW="164957" imgH="203024" progId="Equation.DSMT4">
                      <p:embed/>
                    </p:oleObj>
                  </mc:Choice>
                  <mc:Fallback>
                    <p:oleObj name="Equation" r:id="rId20" imgW="164957" imgH="203024" progId="Equation.DSMT4">
                      <p:embed/>
                      <p:pic>
                        <p:nvPicPr>
                          <p:cNvPr id="0" name="Picture 79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048874" y="2421483"/>
                            <a:ext cx="320675"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79" name="Line 13"/>
          <p:cNvSpPr>
            <a:spLocks noChangeShapeType="1"/>
          </p:cNvSpPr>
          <p:nvPr/>
        </p:nvSpPr>
        <p:spPr bwMode="auto">
          <a:xfrm flipV="1">
            <a:off x="7737692" y="1421847"/>
            <a:ext cx="0" cy="540000"/>
          </a:xfrm>
          <a:prstGeom prst="line">
            <a:avLst/>
          </a:prstGeom>
          <a:noFill/>
          <a:ln w="38100">
            <a:solidFill>
              <a:srgbClr val="009900"/>
            </a:solidFill>
            <a:round/>
            <a:headEnd/>
            <a:tailEnd type="triangle" w="med" len="med"/>
          </a:ln>
          <a:effectLst/>
        </p:spPr>
        <p:txBody>
          <a:bodyPr/>
          <a:lstStyle/>
          <a:p>
            <a:endParaRPr lang="fr-FR" dirty="0"/>
          </a:p>
        </p:txBody>
      </p:sp>
      <p:sp>
        <p:nvSpPr>
          <p:cNvPr id="80" name="Rectangle 79"/>
          <p:cNvSpPr/>
          <p:nvPr/>
        </p:nvSpPr>
        <p:spPr>
          <a:xfrm>
            <a:off x="323528" y="4214818"/>
            <a:ext cx="5616624" cy="646331"/>
          </a:xfrm>
          <a:prstGeom prst="rect">
            <a:avLst/>
          </a:prstGeom>
        </p:spPr>
        <p:txBody>
          <a:bodyPr wrap="square">
            <a:spAutoFit/>
          </a:bodyPr>
          <a:lstStyle/>
          <a:p>
            <a:r>
              <a:rPr lang="fr-FR" dirty="0">
                <a:latin typeface="+mj-lt"/>
              </a:rPr>
              <a:t>Le sens de la force </a:t>
            </a:r>
            <a:r>
              <a:rPr lang="fr-FR" b="1" dirty="0">
                <a:latin typeface="+mj-lt"/>
              </a:rPr>
              <a:t>F</a:t>
            </a:r>
            <a:r>
              <a:rPr lang="fr-FR" dirty="0">
                <a:latin typeface="+mj-lt"/>
              </a:rPr>
              <a:t> est obtenue en respectant la règle des </a:t>
            </a:r>
            <a:r>
              <a:rPr lang="fr-FR" dirty="0">
                <a:solidFill>
                  <a:srgbClr val="FF0000"/>
                </a:solidFill>
                <a:latin typeface="+mj-lt"/>
              </a:rPr>
              <a:t>trois doigts de la main droite.</a:t>
            </a:r>
            <a:endParaRPr lang="fr-FR"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77778E-6 3.7037E-6 L -0.10243 -0.00394 " pathEditMode="relative" rAng="0" ptsTypes="AA">
                                      <p:cBhvr>
                                        <p:cTn id="6" dur="2000" fill="hold"/>
                                        <p:tgtEl>
                                          <p:spTgt spid="7"/>
                                        </p:tgtEl>
                                        <p:attrNameLst>
                                          <p:attrName>ppt_x</p:attrName>
                                          <p:attrName>ppt_y</p:attrName>
                                        </p:attrNameLst>
                                      </p:cBhvr>
                                      <p:rCtr x="-5100" y="-200"/>
                                    </p:animMotion>
                                  </p:childTnLst>
                                </p:cTn>
                              </p:par>
                            </p:childTnLst>
                          </p:cTn>
                        </p:par>
                        <p:par>
                          <p:cTn id="7" fill="hold">
                            <p:stCondLst>
                              <p:cond delay="2000"/>
                            </p:stCondLst>
                            <p:childTnLst>
                              <p:par>
                                <p:cTn id="8" presetID="8" presetClass="entr" presetSubtype="16" fill="hold" grpId="0" nodeType="after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diamond(in)">
                                      <p:cBhvr>
                                        <p:cTn id="10" dur="2000"/>
                                        <p:tgtEl>
                                          <p:spTgt spid="51"/>
                                        </p:tgtEl>
                                      </p:cBhvr>
                                    </p:animEffect>
                                  </p:childTnLst>
                                </p:cTn>
                              </p:par>
                            </p:childTnLst>
                          </p:cTn>
                        </p:par>
                        <p:par>
                          <p:cTn id="11" fill="hold">
                            <p:stCondLst>
                              <p:cond delay="4000"/>
                            </p:stCondLst>
                            <p:childTnLst>
                              <p:par>
                                <p:cTn id="12" presetID="3" presetClass="entr" presetSubtype="1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linds(horizontal)">
                                      <p:cBhvr>
                                        <p:cTn id="14" dur="500"/>
                                        <p:tgtEl>
                                          <p:spTgt spid="3"/>
                                        </p:tgtEl>
                                      </p:cBhvr>
                                    </p:animEffect>
                                  </p:childTnLst>
                                </p:cTn>
                              </p:par>
                            </p:childTnLst>
                          </p:cTn>
                        </p:par>
                        <p:par>
                          <p:cTn id="15" fill="hold">
                            <p:stCondLst>
                              <p:cond delay="4500"/>
                            </p:stCondLst>
                            <p:childTnLst>
                              <p:par>
                                <p:cTn id="16" presetID="20"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edg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0-#ppt_w/2"/>
                                          </p:val>
                                        </p:tav>
                                        <p:tav tm="100000">
                                          <p:val>
                                            <p:strVal val="#ppt_x"/>
                                          </p:val>
                                        </p:tav>
                                      </p:tavLst>
                                    </p:anim>
                                    <p:anim calcmode="lin" valueType="num">
                                      <p:cBhvr additive="base">
                                        <p:cTn id="24" dur="500" fill="hold"/>
                                        <p:tgtEl>
                                          <p:spTgt spid="33"/>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8" presetClass="entr" presetSubtype="16" fill="hold" nodeType="afterEffect">
                                  <p:stCondLst>
                                    <p:cond delay="0"/>
                                  </p:stCondLst>
                                  <p:childTnLst>
                                    <p:set>
                                      <p:cBhvr>
                                        <p:cTn id="27" dur="1" fill="hold">
                                          <p:stCondLst>
                                            <p:cond delay="0"/>
                                          </p:stCondLst>
                                        </p:cTn>
                                        <p:tgtEl>
                                          <p:spTgt spid="10284"/>
                                        </p:tgtEl>
                                        <p:attrNameLst>
                                          <p:attrName>style.visibility</p:attrName>
                                        </p:attrNameLst>
                                      </p:cBhvr>
                                      <p:to>
                                        <p:strVal val="visible"/>
                                      </p:to>
                                    </p:set>
                                    <p:animEffect transition="in" filter="diamond(in)">
                                      <p:cBhvr>
                                        <p:cTn id="28" dur="500"/>
                                        <p:tgtEl>
                                          <p:spTgt spid="10284"/>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80"/>
                                        </p:tgtEl>
                                        <p:attrNameLst>
                                          <p:attrName>style.visibility</p:attrName>
                                        </p:attrNameLst>
                                      </p:cBhvr>
                                      <p:to>
                                        <p:strVal val="visible"/>
                                      </p:to>
                                    </p:set>
                                    <p:anim calcmode="lin" valueType="num">
                                      <p:cBhvr additive="base">
                                        <p:cTn id="33" dur="500" fill="hold"/>
                                        <p:tgtEl>
                                          <p:spTgt spid="80"/>
                                        </p:tgtEl>
                                        <p:attrNameLst>
                                          <p:attrName>ppt_x</p:attrName>
                                        </p:attrNameLst>
                                      </p:cBhvr>
                                      <p:tavLst>
                                        <p:tav tm="0">
                                          <p:val>
                                            <p:strVal val="0-#ppt_w/2"/>
                                          </p:val>
                                        </p:tav>
                                        <p:tav tm="100000">
                                          <p:val>
                                            <p:strVal val="#ppt_x"/>
                                          </p:val>
                                        </p:tav>
                                      </p:tavLst>
                                    </p:anim>
                                    <p:anim calcmode="lin" valueType="num">
                                      <p:cBhvr additive="base">
                                        <p:cTn id="34" dur="5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0" presetClass="entr" presetSubtype="0" fill="hold" nodeType="clickEffect">
                                  <p:stCondLst>
                                    <p:cond delay="0"/>
                                  </p:stCondLst>
                                  <p:childTnLst>
                                    <p:set>
                                      <p:cBhvr>
                                        <p:cTn id="38" dur="1" fill="hold">
                                          <p:stCondLst>
                                            <p:cond delay="0"/>
                                          </p:stCondLst>
                                        </p:cTn>
                                        <p:tgtEl>
                                          <p:spTgt spid="333836"/>
                                        </p:tgtEl>
                                        <p:attrNameLst>
                                          <p:attrName>style.visibility</p:attrName>
                                        </p:attrNameLst>
                                      </p:cBhvr>
                                      <p:to>
                                        <p:strVal val="visible"/>
                                      </p:to>
                                    </p:set>
                                    <p:animEffect transition="in" filter="wedge">
                                      <p:cBhvr>
                                        <p:cTn id="39" dur="2000"/>
                                        <p:tgtEl>
                                          <p:spTgt spid="333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51" grpId="0" animBg="1"/>
      <p:bldP spid="8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28596" y="551002"/>
            <a:ext cx="3599830" cy="861774"/>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fr-FR" sz="5000" b="1" dirty="0">
                <a:solidFill>
                  <a:schemeClr val="bg1"/>
                </a:solidFill>
                <a:effectLst>
                  <a:outerShdw blurRad="38100" dist="38100" dir="2700000" algn="tl">
                    <a:srgbClr val="000000">
                      <a:alpha val="43137"/>
                    </a:srgbClr>
                  </a:outerShdw>
                </a:effectLst>
                <a:latin typeface="Arial" pitchFamily="34" charset="0"/>
                <a:cs typeface="Arial" pitchFamily="34" charset="0"/>
              </a:rPr>
              <a:t>Chapitre 1</a:t>
            </a:r>
            <a:endParaRPr lang="fr-FR" sz="50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sp>
        <p:nvSpPr>
          <p:cNvPr id="3" name="Titre 1"/>
          <p:cNvSpPr txBox="1">
            <a:spLocks/>
          </p:cNvSpPr>
          <p:nvPr/>
        </p:nvSpPr>
        <p:spPr>
          <a:xfrm>
            <a:off x="755576" y="3266670"/>
            <a:ext cx="7920880" cy="2034538"/>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500" b="1" dirty="0">
                <a:solidFill>
                  <a:srgbClr val="C00000"/>
                </a:solidFill>
                <a:latin typeface="Elephant" pitchFamily="18" charset="0"/>
                <a:ea typeface="Batang" pitchFamily="18" charset="-127"/>
                <a:cs typeface="Times New Roman" pitchFamily="18" charset="0"/>
              </a:rPr>
              <a:t>Généralités sur les  Machines à Courant Continu</a:t>
            </a:r>
            <a:endParaRPr lang="fr-FR" sz="4500" b="1" dirty="0">
              <a:solidFill>
                <a:srgbClr val="C00000"/>
              </a:solidFill>
              <a:latin typeface="Elephant"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fr-FR" sz="4500" b="1" dirty="0">
              <a:solidFill>
                <a:schemeClr val="tx1"/>
              </a:solidFill>
              <a:latin typeface="Elephant" pitchFamily="18" charset="0"/>
              <a:ea typeface="Batang" pitchFamily="18" charset="-127"/>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4"/>
          <p:cNvSpPr txBox="1">
            <a:spLocks noChangeArrowheads="1"/>
          </p:cNvSpPr>
          <p:nvPr/>
        </p:nvSpPr>
        <p:spPr bwMode="auto">
          <a:xfrm>
            <a:off x="214282" y="214290"/>
            <a:ext cx="5964248"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latin typeface="+mj-lt"/>
              </a:rPr>
              <a:t>Loi de Laplace : Fonctionnement Moteur</a:t>
            </a:r>
          </a:p>
        </p:txBody>
      </p:sp>
      <p:sp>
        <p:nvSpPr>
          <p:cNvPr id="52" name="Freeform 199"/>
          <p:cNvSpPr>
            <a:spLocks/>
          </p:cNvSpPr>
          <p:nvPr/>
        </p:nvSpPr>
        <p:spPr bwMode="auto">
          <a:xfrm>
            <a:off x="157163" y="4518040"/>
            <a:ext cx="4129087" cy="965200"/>
          </a:xfrm>
          <a:custGeom>
            <a:avLst/>
            <a:gdLst/>
            <a:ahLst/>
            <a:cxnLst>
              <a:cxn ang="0">
                <a:pos x="329" y="20"/>
              </a:cxn>
              <a:cxn ang="0">
                <a:pos x="297" y="100"/>
              </a:cxn>
              <a:cxn ang="0">
                <a:pos x="289" y="140"/>
              </a:cxn>
              <a:cxn ang="0">
                <a:pos x="273" y="164"/>
              </a:cxn>
              <a:cxn ang="0">
                <a:pos x="265" y="176"/>
              </a:cxn>
              <a:cxn ang="0">
                <a:pos x="201" y="292"/>
              </a:cxn>
              <a:cxn ang="0">
                <a:pos x="185" y="316"/>
              </a:cxn>
              <a:cxn ang="0">
                <a:pos x="177" y="328"/>
              </a:cxn>
              <a:cxn ang="0">
                <a:pos x="155" y="378"/>
              </a:cxn>
              <a:cxn ang="0">
                <a:pos x="493" y="608"/>
              </a:cxn>
              <a:cxn ang="0">
                <a:pos x="2601" y="584"/>
              </a:cxn>
              <a:cxn ang="0">
                <a:pos x="2577" y="520"/>
              </a:cxn>
              <a:cxn ang="0">
                <a:pos x="2529" y="388"/>
              </a:cxn>
              <a:cxn ang="0">
                <a:pos x="2505" y="308"/>
              </a:cxn>
              <a:cxn ang="0">
                <a:pos x="2433" y="152"/>
              </a:cxn>
              <a:cxn ang="0">
                <a:pos x="2361" y="28"/>
              </a:cxn>
              <a:cxn ang="0">
                <a:pos x="2289" y="44"/>
              </a:cxn>
              <a:cxn ang="0">
                <a:pos x="2257" y="60"/>
              </a:cxn>
              <a:cxn ang="0">
                <a:pos x="2217" y="120"/>
              </a:cxn>
              <a:cxn ang="0">
                <a:pos x="2089" y="180"/>
              </a:cxn>
              <a:cxn ang="0">
                <a:pos x="2061" y="212"/>
              </a:cxn>
              <a:cxn ang="0">
                <a:pos x="2045" y="244"/>
              </a:cxn>
              <a:cxn ang="0">
                <a:pos x="2013" y="256"/>
              </a:cxn>
              <a:cxn ang="0">
                <a:pos x="1985" y="272"/>
              </a:cxn>
              <a:cxn ang="0">
                <a:pos x="1953" y="280"/>
              </a:cxn>
              <a:cxn ang="0">
                <a:pos x="1941" y="288"/>
              </a:cxn>
              <a:cxn ang="0">
                <a:pos x="1933" y="300"/>
              </a:cxn>
              <a:cxn ang="0">
                <a:pos x="1885" y="316"/>
              </a:cxn>
              <a:cxn ang="0">
                <a:pos x="1853" y="332"/>
              </a:cxn>
              <a:cxn ang="0">
                <a:pos x="1801" y="364"/>
              </a:cxn>
              <a:cxn ang="0">
                <a:pos x="813" y="280"/>
              </a:cxn>
              <a:cxn ang="0">
                <a:pos x="697" y="228"/>
              </a:cxn>
              <a:cxn ang="0">
                <a:pos x="601" y="172"/>
              </a:cxn>
              <a:cxn ang="0">
                <a:pos x="569" y="156"/>
              </a:cxn>
              <a:cxn ang="0">
                <a:pos x="545" y="140"/>
              </a:cxn>
              <a:cxn ang="0">
                <a:pos x="509" y="112"/>
              </a:cxn>
              <a:cxn ang="0">
                <a:pos x="461" y="72"/>
              </a:cxn>
              <a:cxn ang="0">
                <a:pos x="353" y="0"/>
              </a:cxn>
              <a:cxn ang="0">
                <a:pos x="337" y="4"/>
              </a:cxn>
              <a:cxn ang="0">
                <a:pos x="329" y="20"/>
              </a:cxn>
            </a:cxnLst>
            <a:rect l="0" t="0" r="r" b="b"/>
            <a:pathLst>
              <a:path w="2601" h="608">
                <a:moveTo>
                  <a:pt x="329" y="20"/>
                </a:moveTo>
                <a:cubicBezTo>
                  <a:pt x="311" y="47"/>
                  <a:pt x="311" y="72"/>
                  <a:pt x="297" y="100"/>
                </a:cubicBezTo>
                <a:cubicBezTo>
                  <a:pt x="294" y="113"/>
                  <a:pt x="294" y="127"/>
                  <a:pt x="289" y="140"/>
                </a:cubicBezTo>
                <a:cubicBezTo>
                  <a:pt x="286" y="149"/>
                  <a:pt x="278" y="156"/>
                  <a:pt x="273" y="164"/>
                </a:cubicBezTo>
                <a:cubicBezTo>
                  <a:pt x="270" y="168"/>
                  <a:pt x="265" y="176"/>
                  <a:pt x="265" y="176"/>
                </a:cubicBezTo>
                <a:cubicBezTo>
                  <a:pt x="257" y="217"/>
                  <a:pt x="242" y="272"/>
                  <a:pt x="201" y="292"/>
                </a:cubicBezTo>
                <a:cubicBezTo>
                  <a:pt x="196" y="300"/>
                  <a:pt x="190" y="308"/>
                  <a:pt x="185" y="316"/>
                </a:cubicBezTo>
                <a:cubicBezTo>
                  <a:pt x="182" y="320"/>
                  <a:pt x="177" y="328"/>
                  <a:pt x="177" y="328"/>
                </a:cubicBezTo>
                <a:cubicBezTo>
                  <a:pt x="167" y="459"/>
                  <a:pt x="247" y="355"/>
                  <a:pt x="155" y="378"/>
                </a:cubicBezTo>
                <a:cubicBezTo>
                  <a:pt x="117" y="596"/>
                  <a:pt x="0" y="603"/>
                  <a:pt x="493" y="608"/>
                </a:cubicBezTo>
                <a:cubicBezTo>
                  <a:pt x="1196" y="601"/>
                  <a:pt x="1898" y="591"/>
                  <a:pt x="2601" y="584"/>
                </a:cubicBezTo>
                <a:cubicBezTo>
                  <a:pt x="2583" y="530"/>
                  <a:pt x="2593" y="551"/>
                  <a:pt x="2577" y="520"/>
                </a:cubicBezTo>
                <a:cubicBezTo>
                  <a:pt x="2567" y="473"/>
                  <a:pt x="2550" y="431"/>
                  <a:pt x="2529" y="388"/>
                </a:cubicBezTo>
                <a:cubicBezTo>
                  <a:pt x="2517" y="363"/>
                  <a:pt x="2516" y="334"/>
                  <a:pt x="2505" y="308"/>
                </a:cubicBezTo>
                <a:cubicBezTo>
                  <a:pt x="2482" y="255"/>
                  <a:pt x="2451" y="207"/>
                  <a:pt x="2433" y="152"/>
                </a:cubicBezTo>
                <a:cubicBezTo>
                  <a:pt x="2422" y="118"/>
                  <a:pt x="2401" y="38"/>
                  <a:pt x="2361" y="28"/>
                </a:cubicBezTo>
                <a:cubicBezTo>
                  <a:pt x="2337" y="34"/>
                  <a:pt x="2313" y="38"/>
                  <a:pt x="2289" y="44"/>
                </a:cubicBezTo>
                <a:cubicBezTo>
                  <a:pt x="2277" y="47"/>
                  <a:pt x="2257" y="60"/>
                  <a:pt x="2257" y="60"/>
                </a:cubicBezTo>
                <a:lnTo>
                  <a:pt x="2217" y="120"/>
                </a:lnTo>
                <a:cubicBezTo>
                  <a:pt x="2170" y="132"/>
                  <a:pt x="2136" y="168"/>
                  <a:pt x="2089" y="180"/>
                </a:cubicBezTo>
                <a:cubicBezTo>
                  <a:pt x="2080" y="193"/>
                  <a:pt x="2068" y="198"/>
                  <a:pt x="2061" y="212"/>
                </a:cubicBezTo>
                <a:cubicBezTo>
                  <a:pt x="2059" y="217"/>
                  <a:pt x="2052" y="239"/>
                  <a:pt x="2045" y="244"/>
                </a:cubicBezTo>
                <a:cubicBezTo>
                  <a:pt x="2036" y="250"/>
                  <a:pt x="2023" y="250"/>
                  <a:pt x="2013" y="256"/>
                </a:cubicBezTo>
                <a:cubicBezTo>
                  <a:pt x="2001" y="263"/>
                  <a:pt x="2000" y="267"/>
                  <a:pt x="1985" y="272"/>
                </a:cubicBezTo>
                <a:cubicBezTo>
                  <a:pt x="1975" y="275"/>
                  <a:pt x="1953" y="280"/>
                  <a:pt x="1953" y="280"/>
                </a:cubicBezTo>
                <a:cubicBezTo>
                  <a:pt x="1949" y="283"/>
                  <a:pt x="1944" y="285"/>
                  <a:pt x="1941" y="288"/>
                </a:cubicBezTo>
                <a:cubicBezTo>
                  <a:pt x="1938" y="291"/>
                  <a:pt x="1937" y="297"/>
                  <a:pt x="1933" y="300"/>
                </a:cubicBezTo>
                <a:cubicBezTo>
                  <a:pt x="1918" y="313"/>
                  <a:pt x="1903" y="307"/>
                  <a:pt x="1885" y="316"/>
                </a:cubicBezTo>
                <a:cubicBezTo>
                  <a:pt x="1874" y="321"/>
                  <a:pt x="1853" y="332"/>
                  <a:pt x="1853" y="332"/>
                </a:cubicBezTo>
                <a:cubicBezTo>
                  <a:pt x="1841" y="349"/>
                  <a:pt x="1819" y="352"/>
                  <a:pt x="1801" y="364"/>
                </a:cubicBezTo>
                <a:cubicBezTo>
                  <a:pt x="1419" y="360"/>
                  <a:pt x="1124" y="435"/>
                  <a:pt x="813" y="280"/>
                </a:cubicBezTo>
                <a:cubicBezTo>
                  <a:pt x="789" y="247"/>
                  <a:pt x="736" y="235"/>
                  <a:pt x="697" y="228"/>
                </a:cubicBezTo>
                <a:cubicBezTo>
                  <a:pt x="666" y="207"/>
                  <a:pt x="633" y="190"/>
                  <a:pt x="601" y="172"/>
                </a:cubicBezTo>
                <a:cubicBezTo>
                  <a:pt x="591" y="166"/>
                  <a:pt x="579" y="163"/>
                  <a:pt x="569" y="156"/>
                </a:cubicBezTo>
                <a:cubicBezTo>
                  <a:pt x="561" y="151"/>
                  <a:pt x="545" y="140"/>
                  <a:pt x="545" y="140"/>
                </a:cubicBezTo>
                <a:cubicBezTo>
                  <a:pt x="535" y="125"/>
                  <a:pt x="523" y="122"/>
                  <a:pt x="509" y="112"/>
                </a:cubicBezTo>
                <a:cubicBezTo>
                  <a:pt x="497" y="87"/>
                  <a:pt x="479" y="90"/>
                  <a:pt x="461" y="72"/>
                </a:cubicBezTo>
                <a:cubicBezTo>
                  <a:pt x="423" y="34"/>
                  <a:pt x="409" y="12"/>
                  <a:pt x="353" y="0"/>
                </a:cubicBezTo>
                <a:cubicBezTo>
                  <a:pt x="348" y="1"/>
                  <a:pt x="341" y="0"/>
                  <a:pt x="337" y="4"/>
                </a:cubicBezTo>
                <a:cubicBezTo>
                  <a:pt x="329" y="12"/>
                  <a:pt x="329" y="34"/>
                  <a:pt x="329" y="20"/>
                </a:cubicBezTo>
                <a:close/>
              </a:path>
            </a:pathLst>
          </a:custGeom>
          <a:solidFill>
            <a:schemeClr val="accent1"/>
          </a:solidFill>
          <a:ln w="9525">
            <a:solidFill>
              <a:schemeClr val="tx1"/>
            </a:solidFill>
            <a:round/>
            <a:headEnd/>
            <a:tailEnd/>
          </a:ln>
          <a:effectLst/>
        </p:spPr>
        <p:txBody>
          <a:bodyPr/>
          <a:lstStyle/>
          <a:p>
            <a:endParaRPr lang="fr-FR"/>
          </a:p>
        </p:txBody>
      </p:sp>
      <p:sp>
        <p:nvSpPr>
          <p:cNvPr id="55" name="Oval 2"/>
          <p:cNvSpPr>
            <a:spLocks noChangeArrowheads="1"/>
          </p:cNvSpPr>
          <p:nvPr/>
        </p:nvSpPr>
        <p:spPr bwMode="auto">
          <a:xfrm>
            <a:off x="1154113" y="2082815"/>
            <a:ext cx="2295525" cy="2249488"/>
          </a:xfrm>
          <a:prstGeom prst="ellipse">
            <a:avLst/>
          </a:prstGeom>
          <a:solidFill>
            <a:srgbClr val="00FF00"/>
          </a:solidFill>
          <a:ln w="38100">
            <a:solidFill>
              <a:schemeClr val="tx1"/>
            </a:solidFill>
            <a:round/>
            <a:headEnd/>
            <a:tailEnd/>
          </a:ln>
          <a:effectLst/>
        </p:spPr>
        <p:txBody>
          <a:bodyPr wrap="none" anchor="ctr"/>
          <a:lstStyle/>
          <a:p>
            <a:endParaRPr lang="fr-FR"/>
          </a:p>
        </p:txBody>
      </p:sp>
      <p:sp>
        <p:nvSpPr>
          <p:cNvPr id="58" name="Oval 12"/>
          <p:cNvSpPr>
            <a:spLocks noChangeArrowheads="1"/>
          </p:cNvSpPr>
          <p:nvPr/>
        </p:nvSpPr>
        <p:spPr bwMode="auto">
          <a:xfrm>
            <a:off x="206375" y="1092215"/>
            <a:ext cx="4229100" cy="4186238"/>
          </a:xfrm>
          <a:prstGeom prst="ellipse">
            <a:avLst/>
          </a:prstGeom>
          <a:noFill/>
          <a:ln w="76200">
            <a:solidFill>
              <a:schemeClr val="accent1"/>
            </a:solidFill>
            <a:round/>
            <a:headEnd/>
            <a:tailEnd/>
          </a:ln>
          <a:effectLst/>
        </p:spPr>
        <p:txBody>
          <a:bodyPr wrap="none" anchor="ctr"/>
          <a:lstStyle/>
          <a:p>
            <a:endParaRPr lang="fr-FR"/>
          </a:p>
        </p:txBody>
      </p:sp>
      <p:sp>
        <p:nvSpPr>
          <p:cNvPr id="72" name="Line 19"/>
          <p:cNvSpPr>
            <a:spLocks noChangeShapeType="1"/>
          </p:cNvSpPr>
          <p:nvPr/>
        </p:nvSpPr>
        <p:spPr bwMode="auto">
          <a:xfrm>
            <a:off x="1735138" y="1452578"/>
            <a:ext cx="1171575" cy="0"/>
          </a:xfrm>
          <a:prstGeom prst="line">
            <a:avLst/>
          </a:prstGeom>
          <a:noFill/>
          <a:ln w="28575">
            <a:solidFill>
              <a:schemeClr val="accent1"/>
            </a:solidFill>
            <a:round/>
            <a:headEnd/>
            <a:tailEnd/>
          </a:ln>
          <a:effectLst/>
        </p:spPr>
        <p:txBody>
          <a:bodyPr/>
          <a:lstStyle/>
          <a:p>
            <a:endParaRPr lang="fr-FR"/>
          </a:p>
        </p:txBody>
      </p:sp>
      <p:sp>
        <p:nvSpPr>
          <p:cNvPr id="74" name="Line 20"/>
          <p:cNvSpPr>
            <a:spLocks noChangeShapeType="1"/>
          </p:cNvSpPr>
          <p:nvPr/>
        </p:nvSpPr>
        <p:spPr bwMode="auto">
          <a:xfrm>
            <a:off x="520700" y="2308240"/>
            <a:ext cx="0" cy="1665288"/>
          </a:xfrm>
          <a:prstGeom prst="line">
            <a:avLst/>
          </a:prstGeom>
          <a:noFill/>
          <a:ln w="28575">
            <a:solidFill>
              <a:schemeClr val="tx1"/>
            </a:solidFill>
            <a:round/>
            <a:headEnd/>
            <a:tailEnd/>
          </a:ln>
          <a:effectLst/>
        </p:spPr>
        <p:txBody>
          <a:bodyPr/>
          <a:lstStyle/>
          <a:p>
            <a:endParaRPr lang="fr-FR"/>
          </a:p>
        </p:txBody>
      </p:sp>
      <p:sp>
        <p:nvSpPr>
          <p:cNvPr id="81" name="Line 21"/>
          <p:cNvSpPr>
            <a:spLocks noChangeShapeType="1"/>
          </p:cNvSpPr>
          <p:nvPr/>
        </p:nvSpPr>
        <p:spPr bwMode="auto">
          <a:xfrm>
            <a:off x="4075113" y="2398728"/>
            <a:ext cx="0" cy="1619250"/>
          </a:xfrm>
          <a:prstGeom prst="line">
            <a:avLst/>
          </a:prstGeom>
          <a:noFill/>
          <a:ln w="28575">
            <a:solidFill>
              <a:schemeClr val="tx1"/>
            </a:solidFill>
            <a:round/>
            <a:headEnd/>
            <a:tailEnd/>
          </a:ln>
          <a:effectLst/>
        </p:spPr>
        <p:txBody>
          <a:bodyPr/>
          <a:lstStyle/>
          <a:p>
            <a:endParaRPr lang="fr-FR"/>
          </a:p>
        </p:txBody>
      </p:sp>
      <p:sp>
        <p:nvSpPr>
          <p:cNvPr id="82" name="Line 22"/>
          <p:cNvSpPr>
            <a:spLocks noChangeShapeType="1"/>
          </p:cNvSpPr>
          <p:nvPr/>
        </p:nvSpPr>
        <p:spPr bwMode="auto">
          <a:xfrm>
            <a:off x="1465263" y="4962540"/>
            <a:ext cx="1620837" cy="0"/>
          </a:xfrm>
          <a:prstGeom prst="line">
            <a:avLst/>
          </a:prstGeom>
          <a:noFill/>
          <a:ln w="28575">
            <a:solidFill>
              <a:schemeClr val="accent1"/>
            </a:solidFill>
            <a:round/>
            <a:headEnd/>
            <a:tailEnd/>
          </a:ln>
          <a:effectLst/>
        </p:spPr>
        <p:txBody>
          <a:bodyPr/>
          <a:lstStyle/>
          <a:p>
            <a:endParaRPr lang="fr-FR"/>
          </a:p>
        </p:txBody>
      </p:sp>
      <p:sp>
        <p:nvSpPr>
          <p:cNvPr id="83" name="Oval 23"/>
          <p:cNvSpPr>
            <a:spLocks noChangeArrowheads="1"/>
          </p:cNvSpPr>
          <p:nvPr/>
        </p:nvSpPr>
        <p:spPr bwMode="auto">
          <a:xfrm>
            <a:off x="1600200" y="2487628"/>
            <a:ext cx="1395413" cy="1395412"/>
          </a:xfrm>
          <a:prstGeom prst="ellipse">
            <a:avLst/>
          </a:prstGeom>
          <a:solidFill>
            <a:schemeClr val="bg2"/>
          </a:solidFill>
          <a:ln w="28575">
            <a:solidFill>
              <a:schemeClr val="tx1"/>
            </a:solidFill>
            <a:round/>
            <a:headEnd/>
            <a:tailEnd/>
          </a:ln>
          <a:effectLst/>
        </p:spPr>
        <p:txBody>
          <a:bodyPr wrap="none" anchor="ctr"/>
          <a:lstStyle/>
          <a:p>
            <a:endParaRPr lang="fr-FR"/>
          </a:p>
        </p:txBody>
      </p:sp>
      <p:sp>
        <p:nvSpPr>
          <p:cNvPr id="84" name="Rectangle 24"/>
          <p:cNvSpPr>
            <a:spLocks noChangeArrowheads="1"/>
          </p:cNvSpPr>
          <p:nvPr/>
        </p:nvSpPr>
        <p:spPr bwMode="auto">
          <a:xfrm>
            <a:off x="2995613" y="3073415"/>
            <a:ext cx="180975" cy="223838"/>
          </a:xfrm>
          <a:prstGeom prst="rect">
            <a:avLst/>
          </a:prstGeom>
          <a:solidFill>
            <a:schemeClr val="accent1"/>
          </a:solidFill>
          <a:ln w="9525">
            <a:solidFill>
              <a:schemeClr val="tx1"/>
            </a:solidFill>
            <a:miter lim="800000"/>
            <a:headEnd/>
            <a:tailEnd/>
          </a:ln>
          <a:effectLst/>
        </p:spPr>
        <p:txBody>
          <a:bodyPr wrap="none" anchor="ctr"/>
          <a:lstStyle/>
          <a:p>
            <a:endParaRPr lang="fr-FR"/>
          </a:p>
        </p:txBody>
      </p:sp>
      <p:sp>
        <p:nvSpPr>
          <p:cNvPr id="85" name="Rectangle 25"/>
          <p:cNvSpPr>
            <a:spLocks noChangeArrowheads="1"/>
          </p:cNvSpPr>
          <p:nvPr/>
        </p:nvSpPr>
        <p:spPr bwMode="auto">
          <a:xfrm>
            <a:off x="1420813" y="3073415"/>
            <a:ext cx="180975" cy="223838"/>
          </a:xfrm>
          <a:prstGeom prst="rect">
            <a:avLst/>
          </a:prstGeom>
          <a:solidFill>
            <a:schemeClr val="accent1"/>
          </a:solidFill>
          <a:ln w="9525">
            <a:solidFill>
              <a:schemeClr val="tx1"/>
            </a:solidFill>
            <a:miter lim="800000"/>
            <a:headEnd/>
            <a:tailEnd/>
          </a:ln>
          <a:effectLst/>
        </p:spPr>
        <p:txBody>
          <a:bodyPr wrap="none" anchor="ctr"/>
          <a:lstStyle/>
          <a:p>
            <a:endParaRPr lang="fr-FR"/>
          </a:p>
        </p:txBody>
      </p:sp>
      <p:sp>
        <p:nvSpPr>
          <p:cNvPr id="86" name="Oval 26"/>
          <p:cNvSpPr>
            <a:spLocks noChangeArrowheads="1"/>
          </p:cNvSpPr>
          <p:nvPr/>
        </p:nvSpPr>
        <p:spPr bwMode="auto">
          <a:xfrm>
            <a:off x="2185988" y="3073415"/>
            <a:ext cx="225425" cy="223838"/>
          </a:xfrm>
          <a:prstGeom prst="ellipse">
            <a:avLst/>
          </a:prstGeom>
          <a:solidFill>
            <a:schemeClr val="bg1"/>
          </a:solidFill>
          <a:ln w="9525">
            <a:solidFill>
              <a:schemeClr val="tx1"/>
            </a:solidFill>
            <a:round/>
            <a:headEnd/>
            <a:tailEnd/>
          </a:ln>
          <a:effectLst/>
        </p:spPr>
        <p:txBody>
          <a:bodyPr wrap="none" anchor="ctr"/>
          <a:lstStyle/>
          <a:p>
            <a:endParaRPr lang="fr-FR"/>
          </a:p>
        </p:txBody>
      </p:sp>
      <p:sp>
        <p:nvSpPr>
          <p:cNvPr id="87" name="Line 27"/>
          <p:cNvSpPr>
            <a:spLocks noChangeShapeType="1"/>
          </p:cNvSpPr>
          <p:nvPr/>
        </p:nvSpPr>
        <p:spPr bwMode="auto">
          <a:xfrm flipH="1">
            <a:off x="295275" y="4513278"/>
            <a:ext cx="404813" cy="944562"/>
          </a:xfrm>
          <a:prstGeom prst="line">
            <a:avLst/>
          </a:prstGeom>
          <a:noFill/>
          <a:ln w="76200">
            <a:solidFill>
              <a:schemeClr val="accent1"/>
            </a:solidFill>
            <a:round/>
            <a:headEnd/>
            <a:tailEnd/>
          </a:ln>
          <a:effectLst/>
        </p:spPr>
        <p:txBody>
          <a:bodyPr/>
          <a:lstStyle/>
          <a:p>
            <a:endParaRPr lang="fr-FR"/>
          </a:p>
        </p:txBody>
      </p:sp>
      <p:sp>
        <p:nvSpPr>
          <p:cNvPr id="88" name="Line 28"/>
          <p:cNvSpPr>
            <a:spLocks noChangeShapeType="1"/>
          </p:cNvSpPr>
          <p:nvPr/>
        </p:nvSpPr>
        <p:spPr bwMode="auto">
          <a:xfrm>
            <a:off x="3941763" y="4557728"/>
            <a:ext cx="404812" cy="944562"/>
          </a:xfrm>
          <a:prstGeom prst="line">
            <a:avLst/>
          </a:prstGeom>
          <a:noFill/>
          <a:ln w="76200">
            <a:solidFill>
              <a:schemeClr val="accent1"/>
            </a:solidFill>
            <a:round/>
            <a:headEnd/>
            <a:tailEnd/>
          </a:ln>
          <a:effectLst/>
        </p:spPr>
        <p:txBody>
          <a:bodyPr/>
          <a:lstStyle/>
          <a:p>
            <a:endParaRPr lang="fr-FR"/>
          </a:p>
        </p:txBody>
      </p:sp>
      <p:sp>
        <p:nvSpPr>
          <p:cNvPr id="89" name="Line 29"/>
          <p:cNvSpPr>
            <a:spLocks noChangeShapeType="1"/>
          </p:cNvSpPr>
          <p:nvPr/>
        </p:nvSpPr>
        <p:spPr bwMode="auto">
          <a:xfrm>
            <a:off x="295275" y="5457840"/>
            <a:ext cx="4051300" cy="0"/>
          </a:xfrm>
          <a:prstGeom prst="line">
            <a:avLst/>
          </a:prstGeom>
          <a:noFill/>
          <a:ln w="76200">
            <a:solidFill>
              <a:schemeClr val="accent1"/>
            </a:solidFill>
            <a:round/>
            <a:headEnd/>
            <a:tailEnd/>
          </a:ln>
          <a:effectLst/>
        </p:spPr>
        <p:txBody>
          <a:bodyPr/>
          <a:lstStyle/>
          <a:p>
            <a:endParaRPr lang="fr-FR"/>
          </a:p>
        </p:txBody>
      </p:sp>
      <p:sp>
        <p:nvSpPr>
          <p:cNvPr id="90" name="Freeform 30"/>
          <p:cNvSpPr>
            <a:spLocks/>
          </p:cNvSpPr>
          <p:nvPr/>
        </p:nvSpPr>
        <p:spPr bwMode="auto">
          <a:xfrm>
            <a:off x="520700" y="2262203"/>
            <a:ext cx="765175" cy="1846262"/>
          </a:xfrm>
          <a:custGeom>
            <a:avLst/>
            <a:gdLst/>
            <a:ahLst/>
            <a:cxnLst>
              <a:cxn ang="0">
                <a:pos x="0" y="199"/>
              </a:cxn>
              <a:cxn ang="0">
                <a:pos x="284" y="199"/>
              </a:cxn>
              <a:cxn ang="0">
                <a:pos x="426" y="0"/>
              </a:cxn>
              <a:cxn ang="0">
                <a:pos x="482" y="86"/>
              </a:cxn>
              <a:cxn ang="0">
                <a:pos x="369" y="284"/>
              </a:cxn>
              <a:cxn ang="0">
                <a:pos x="312" y="454"/>
              </a:cxn>
              <a:cxn ang="0">
                <a:pos x="312" y="624"/>
              </a:cxn>
              <a:cxn ang="0">
                <a:pos x="340" y="766"/>
              </a:cxn>
              <a:cxn ang="0">
                <a:pos x="369" y="908"/>
              </a:cxn>
              <a:cxn ang="0">
                <a:pos x="426" y="1021"/>
              </a:cxn>
              <a:cxn ang="0">
                <a:pos x="482" y="1078"/>
              </a:cxn>
              <a:cxn ang="0">
                <a:pos x="454" y="1163"/>
              </a:cxn>
              <a:cxn ang="0">
                <a:pos x="362" y="1083"/>
              </a:cxn>
              <a:cxn ang="0">
                <a:pos x="284" y="981"/>
              </a:cxn>
              <a:cxn ang="0">
                <a:pos x="255" y="908"/>
              </a:cxn>
              <a:cxn ang="0">
                <a:pos x="0" y="908"/>
              </a:cxn>
              <a:cxn ang="0">
                <a:pos x="0" y="199"/>
              </a:cxn>
            </a:cxnLst>
            <a:rect l="0" t="0" r="r" b="b"/>
            <a:pathLst>
              <a:path w="482" h="1163">
                <a:moveTo>
                  <a:pt x="0" y="199"/>
                </a:moveTo>
                <a:lnTo>
                  <a:pt x="284" y="199"/>
                </a:lnTo>
                <a:lnTo>
                  <a:pt x="426" y="0"/>
                </a:lnTo>
                <a:lnTo>
                  <a:pt x="482" y="86"/>
                </a:lnTo>
                <a:lnTo>
                  <a:pt x="369" y="284"/>
                </a:lnTo>
                <a:lnTo>
                  <a:pt x="312" y="454"/>
                </a:lnTo>
                <a:lnTo>
                  <a:pt x="312" y="624"/>
                </a:lnTo>
                <a:lnTo>
                  <a:pt x="340" y="766"/>
                </a:lnTo>
                <a:lnTo>
                  <a:pt x="369" y="908"/>
                </a:lnTo>
                <a:lnTo>
                  <a:pt x="426" y="1021"/>
                </a:lnTo>
                <a:lnTo>
                  <a:pt x="482" y="1078"/>
                </a:lnTo>
                <a:lnTo>
                  <a:pt x="454" y="1163"/>
                </a:lnTo>
                <a:lnTo>
                  <a:pt x="362" y="1083"/>
                </a:lnTo>
                <a:lnTo>
                  <a:pt x="284" y="981"/>
                </a:lnTo>
                <a:lnTo>
                  <a:pt x="255" y="908"/>
                </a:lnTo>
                <a:lnTo>
                  <a:pt x="0" y="908"/>
                </a:lnTo>
                <a:lnTo>
                  <a:pt x="0" y="199"/>
                </a:lnTo>
                <a:close/>
              </a:path>
            </a:pathLst>
          </a:custGeom>
          <a:solidFill>
            <a:schemeClr val="accent1"/>
          </a:solidFill>
          <a:ln w="9525">
            <a:solidFill>
              <a:schemeClr val="accent1"/>
            </a:solidFill>
            <a:round/>
            <a:headEnd/>
            <a:tailEnd/>
          </a:ln>
          <a:effectLst/>
        </p:spPr>
        <p:txBody>
          <a:bodyPr/>
          <a:lstStyle/>
          <a:p>
            <a:endParaRPr lang="fr-FR"/>
          </a:p>
        </p:txBody>
      </p:sp>
      <p:sp>
        <p:nvSpPr>
          <p:cNvPr id="91" name="Freeform 31"/>
          <p:cNvSpPr>
            <a:spLocks/>
          </p:cNvSpPr>
          <p:nvPr/>
        </p:nvSpPr>
        <p:spPr bwMode="auto">
          <a:xfrm flipH="1">
            <a:off x="3311525" y="2308240"/>
            <a:ext cx="765175" cy="1846263"/>
          </a:xfrm>
          <a:custGeom>
            <a:avLst/>
            <a:gdLst/>
            <a:ahLst/>
            <a:cxnLst>
              <a:cxn ang="0">
                <a:pos x="0" y="199"/>
              </a:cxn>
              <a:cxn ang="0">
                <a:pos x="284" y="199"/>
              </a:cxn>
              <a:cxn ang="0">
                <a:pos x="426" y="0"/>
              </a:cxn>
              <a:cxn ang="0">
                <a:pos x="482" y="86"/>
              </a:cxn>
              <a:cxn ang="0">
                <a:pos x="369" y="284"/>
              </a:cxn>
              <a:cxn ang="0">
                <a:pos x="312" y="454"/>
              </a:cxn>
              <a:cxn ang="0">
                <a:pos x="312" y="624"/>
              </a:cxn>
              <a:cxn ang="0">
                <a:pos x="340" y="766"/>
              </a:cxn>
              <a:cxn ang="0">
                <a:pos x="369" y="908"/>
              </a:cxn>
              <a:cxn ang="0">
                <a:pos x="426" y="1021"/>
              </a:cxn>
              <a:cxn ang="0">
                <a:pos x="482" y="1078"/>
              </a:cxn>
              <a:cxn ang="0">
                <a:pos x="454" y="1163"/>
              </a:cxn>
              <a:cxn ang="0">
                <a:pos x="369" y="1078"/>
              </a:cxn>
              <a:cxn ang="0">
                <a:pos x="312" y="964"/>
              </a:cxn>
              <a:cxn ang="0">
                <a:pos x="255" y="908"/>
              </a:cxn>
              <a:cxn ang="0">
                <a:pos x="0" y="908"/>
              </a:cxn>
              <a:cxn ang="0">
                <a:pos x="0" y="199"/>
              </a:cxn>
            </a:cxnLst>
            <a:rect l="0" t="0" r="r" b="b"/>
            <a:pathLst>
              <a:path w="482" h="1163">
                <a:moveTo>
                  <a:pt x="0" y="199"/>
                </a:moveTo>
                <a:lnTo>
                  <a:pt x="284" y="199"/>
                </a:lnTo>
                <a:lnTo>
                  <a:pt x="426" y="0"/>
                </a:lnTo>
                <a:lnTo>
                  <a:pt x="482" y="86"/>
                </a:lnTo>
                <a:lnTo>
                  <a:pt x="369" y="284"/>
                </a:lnTo>
                <a:lnTo>
                  <a:pt x="312" y="454"/>
                </a:lnTo>
                <a:lnTo>
                  <a:pt x="312" y="624"/>
                </a:lnTo>
                <a:lnTo>
                  <a:pt x="340" y="766"/>
                </a:lnTo>
                <a:lnTo>
                  <a:pt x="369" y="908"/>
                </a:lnTo>
                <a:lnTo>
                  <a:pt x="426" y="1021"/>
                </a:lnTo>
                <a:lnTo>
                  <a:pt x="482" y="1078"/>
                </a:lnTo>
                <a:lnTo>
                  <a:pt x="454" y="1163"/>
                </a:lnTo>
                <a:lnTo>
                  <a:pt x="369" y="1078"/>
                </a:lnTo>
                <a:lnTo>
                  <a:pt x="312" y="964"/>
                </a:lnTo>
                <a:lnTo>
                  <a:pt x="255" y="908"/>
                </a:lnTo>
                <a:lnTo>
                  <a:pt x="0" y="908"/>
                </a:lnTo>
                <a:lnTo>
                  <a:pt x="0" y="199"/>
                </a:lnTo>
                <a:close/>
              </a:path>
            </a:pathLst>
          </a:custGeom>
          <a:solidFill>
            <a:schemeClr val="accent1"/>
          </a:solidFill>
          <a:ln w="9525">
            <a:solidFill>
              <a:schemeClr val="accent1"/>
            </a:solidFill>
            <a:round/>
            <a:headEnd/>
            <a:tailEnd/>
          </a:ln>
          <a:effectLst/>
        </p:spPr>
        <p:txBody>
          <a:bodyPr/>
          <a:lstStyle/>
          <a:p>
            <a:endParaRPr lang="fr-FR"/>
          </a:p>
        </p:txBody>
      </p:sp>
      <p:sp>
        <p:nvSpPr>
          <p:cNvPr id="92" name="Freeform 32"/>
          <p:cNvSpPr>
            <a:spLocks/>
          </p:cNvSpPr>
          <p:nvPr/>
        </p:nvSpPr>
        <p:spPr bwMode="auto">
          <a:xfrm rot="-5400000">
            <a:off x="1916906" y="3656822"/>
            <a:ext cx="765175" cy="1846262"/>
          </a:xfrm>
          <a:custGeom>
            <a:avLst/>
            <a:gdLst/>
            <a:ahLst/>
            <a:cxnLst>
              <a:cxn ang="0">
                <a:pos x="0" y="199"/>
              </a:cxn>
              <a:cxn ang="0">
                <a:pos x="284" y="199"/>
              </a:cxn>
              <a:cxn ang="0">
                <a:pos x="426" y="0"/>
              </a:cxn>
              <a:cxn ang="0">
                <a:pos x="482" y="86"/>
              </a:cxn>
              <a:cxn ang="0">
                <a:pos x="369" y="284"/>
              </a:cxn>
              <a:cxn ang="0">
                <a:pos x="312" y="454"/>
              </a:cxn>
              <a:cxn ang="0">
                <a:pos x="312" y="624"/>
              </a:cxn>
              <a:cxn ang="0">
                <a:pos x="340" y="766"/>
              </a:cxn>
              <a:cxn ang="0">
                <a:pos x="369" y="908"/>
              </a:cxn>
              <a:cxn ang="0">
                <a:pos x="426" y="1021"/>
              </a:cxn>
              <a:cxn ang="0">
                <a:pos x="482" y="1078"/>
              </a:cxn>
              <a:cxn ang="0">
                <a:pos x="454" y="1163"/>
              </a:cxn>
              <a:cxn ang="0">
                <a:pos x="369" y="1078"/>
              </a:cxn>
              <a:cxn ang="0">
                <a:pos x="312" y="964"/>
              </a:cxn>
              <a:cxn ang="0">
                <a:pos x="255" y="908"/>
              </a:cxn>
              <a:cxn ang="0">
                <a:pos x="0" y="908"/>
              </a:cxn>
              <a:cxn ang="0">
                <a:pos x="0" y="199"/>
              </a:cxn>
            </a:cxnLst>
            <a:rect l="0" t="0" r="r" b="b"/>
            <a:pathLst>
              <a:path w="482" h="1163">
                <a:moveTo>
                  <a:pt x="0" y="199"/>
                </a:moveTo>
                <a:lnTo>
                  <a:pt x="284" y="199"/>
                </a:lnTo>
                <a:lnTo>
                  <a:pt x="426" y="0"/>
                </a:lnTo>
                <a:lnTo>
                  <a:pt x="482" y="86"/>
                </a:lnTo>
                <a:lnTo>
                  <a:pt x="369" y="284"/>
                </a:lnTo>
                <a:lnTo>
                  <a:pt x="312" y="454"/>
                </a:lnTo>
                <a:lnTo>
                  <a:pt x="312" y="624"/>
                </a:lnTo>
                <a:lnTo>
                  <a:pt x="340" y="766"/>
                </a:lnTo>
                <a:lnTo>
                  <a:pt x="369" y="908"/>
                </a:lnTo>
                <a:lnTo>
                  <a:pt x="426" y="1021"/>
                </a:lnTo>
                <a:lnTo>
                  <a:pt x="482" y="1078"/>
                </a:lnTo>
                <a:lnTo>
                  <a:pt x="454" y="1163"/>
                </a:lnTo>
                <a:lnTo>
                  <a:pt x="369" y="1078"/>
                </a:lnTo>
                <a:lnTo>
                  <a:pt x="312" y="964"/>
                </a:lnTo>
                <a:lnTo>
                  <a:pt x="255" y="908"/>
                </a:lnTo>
                <a:lnTo>
                  <a:pt x="0" y="908"/>
                </a:lnTo>
                <a:lnTo>
                  <a:pt x="0" y="199"/>
                </a:lnTo>
                <a:close/>
              </a:path>
            </a:pathLst>
          </a:custGeom>
          <a:solidFill>
            <a:schemeClr val="accent1"/>
          </a:solidFill>
          <a:ln w="9525">
            <a:solidFill>
              <a:schemeClr val="accent1"/>
            </a:solidFill>
            <a:round/>
            <a:headEnd/>
            <a:tailEnd/>
          </a:ln>
          <a:effectLst/>
        </p:spPr>
        <p:txBody>
          <a:bodyPr/>
          <a:lstStyle/>
          <a:p>
            <a:endParaRPr lang="fr-FR"/>
          </a:p>
        </p:txBody>
      </p:sp>
      <p:sp>
        <p:nvSpPr>
          <p:cNvPr id="93" name="Freeform 33"/>
          <p:cNvSpPr>
            <a:spLocks/>
          </p:cNvSpPr>
          <p:nvPr/>
        </p:nvSpPr>
        <p:spPr bwMode="auto">
          <a:xfrm rot="5400000" flipV="1">
            <a:off x="1961356" y="912035"/>
            <a:ext cx="765175" cy="1846262"/>
          </a:xfrm>
          <a:custGeom>
            <a:avLst/>
            <a:gdLst/>
            <a:ahLst/>
            <a:cxnLst>
              <a:cxn ang="0">
                <a:pos x="0" y="199"/>
              </a:cxn>
              <a:cxn ang="0">
                <a:pos x="284" y="199"/>
              </a:cxn>
              <a:cxn ang="0">
                <a:pos x="426" y="0"/>
              </a:cxn>
              <a:cxn ang="0">
                <a:pos x="482" y="86"/>
              </a:cxn>
              <a:cxn ang="0">
                <a:pos x="369" y="284"/>
              </a:cxn>
              <a:cxn ang="0">
                <a:pos x="312" y="454"/>
              </a:cxn>
              <a:cxn ang="0">
                <a:pos x="312" y="624"/>
              </a:cxn>
              <a:cxn ang="0">
                <a:pos x="340" y="766"/>
              </a:cxn>
              <a:cxn ang="0">
                <a:pos x="369" y="908"/>
              </a:cxn>
              <a:cxn ang="0">
                <a:pos x="426" y="1021"/>
              </a:cxn>
              <a:cxn ang="0">
                <a:pos x="482" y="1078"/>
              </a:cxn>
              <a:cxn ang="0">
                <a:pos x="454" y="1163"/>
              </a:cxn>
              <a:cxn ang="0">
                <a:pos x="369" y="1078"/>
              </a:cxn>
              <a:cxn ang="0">
                <a:pos x="312" y="964"/>
              </a:cxn>
              <a:cxn ang="0">
                <a:pos x="255" y="908"/>
              </a:cxn>
              <a:cxn ang="0">
                <a:pos x="0" y="908"/>
              </a:cxn>
              <a:cxn ang="0">
                <a:pos x="0" y="199"/>
              </a:cxn>
            </a:cxnLst>
            <a:rect l="0" t="0" r="r" b="b"/>
            <a:pathLst>
              <a:path w="482" h="1163">
                <a:moveTo>
                  <a:pt x="0" y="199"/>
                </a:moveTo>
                <a:lnTo>
                  <a:pt x="284" y="199"/>
                </a:lnTo>
                <a:lnTo>
                  <a:pt x="426" y="0"/>
                </a:lnTo>
                <a:lnTo>
                  <a:pt x="482" y="86"/>
                </a:lnTo>
                <a:lnTo>
                  <a:pt x="369" y="284"/>
                </a:lnTo>
                <a:lnTo>
                  <a:pt x="312" y="454"/>
                </a:lnTo>
                <a:lnTo>
                  <a:pt x="312" y="624"/>
                </a:lnTo>
                <a:lnTo>
                  <a:pt x="340" y="766"/>
                </a:lnTo>
                <a:lnTo>
                  <a:pt x="369" y="908"/>
                </a:lnTo>
                <a:lnTo>
                  <a:pt x="426" y="1021"/>
                </a:lnTo>
                <a:lnTo>
                  <a:pt x="482" y="1078"/>
                </a:lnTo>
                <a:lnTo>
                  <a:pt x="454" y="1163"/>
                </a:lnTo>
                <a:lnTo>
                  <a:pt x="369" y="1078"/>
                </a:lnTo>
                <a:lnTo>
                  <a:pt x="312" y="964"/>
                </a:lnTo>
                <a:lnTo>
                  <a:pt x="255" y="908"/>
                </a:lnTo>
                <a:lnTo>
                  <a:pt x="0" y="908"/>
                </a:lnTo>
                <a:lnTo>
                  <a:pt x="0" y="199"/>
                </a:lnTo>
                <a:close/>
              </a:path>
            </a:pathLst>
          </a:custGeom>
          <a:solidFill>
            <a:schemeClr val="accent1"/>
          </a:solidFill>
          <a:ln w="9525">
            <a:solidFill>
              <a:schemeClr val="accent1"/>
            </a:solidFill>
            <a:round/>
            <a:headEnd/>
            <a:tailEnd/>
          </a:ln>
          <a:effectLst/>
        </p:spPr>
        <p:txBody>
          <a:bodyPr/>
          <a:lstStyle/>
          <a:p>
            <a:endParaRPr lang="fr-FR"/>
          </a:p>
        </p:txBody>
      </p:sp>
      <p:sp>
        <p:nvSpPr>
          <p:cNvPr id="94" name="Oval 34"/>
          <p:cNvSpPr>
            <a:spLocks noChangeArrowheads="1"/>
          </p:cNvSpPr>
          <p:nvPr/>
        </p:nvSpPr>
        <p:spPr bwMode="auto">
          <a:xfrm>
            <a:off x="1016000" y="1947878"/>
            <a:ext cx="2565400" cy="2520950"/>
          </a:xfrm>
          <a:prstGeom prst="ellipse">
            <a:avLst/>
          </a:prstGeom>
          <a:noFill/>
          <a:ln w="57150">
            <a:solidFill>
              <a:schemeClr val="accent1"/>
            </a:solidFill>
            <a:round/>
            <a:headEnd/>
            <a:tailEnd/>
          </a:ln>
          <a:effectLst/>
        </p:spPr>
        <p:txBody>
          <a:bodyPr wrap="none" anchor="ctr"/>
          <a:lstStyle/>
          <a:p>
            <a:pPr algn="ctr"/>
            <a:endParaRPr lang="fr-FR"/>
          </a:p>
        </p:txBody>
      </p:sp>
      <p:sp>
        <p:nvSpPr>
          <p:cNvPr id="95" name="Line 35"/>
          <p:cNvSpPr>
            <a:spLocks noChangeShapeType="1"/>
          </p:cNvSpPr>
          <p:nvPr/>
        </p:nvSpPr>
        <p:spPr bwMode="auto">
          <a:xfrm flipV="1">
            <a:off x="1331913" y="2217753"/>
            <a:ext cx="179387" cy="180975"/>
          </a:xfrm>
          <a:prstGeom prst="line">
            <a:avLst/>
          </a:prstGeom>
          <a:noFill/>
          <a:ln w="76200">
            <a:solidFill>
              <a:schemeClr val="bg1"/>
            </a:solidFill>
            <a:round/>
            <a:headEnd/>
            <a:tailEnd/>
          </a:ln>
          <a:effectLst/>
        </p:spPr>
        <p:txBody>
          <a:bodyPr/>
          <a:lstStyle/>
          <a:p>
            <a:endParaRPr lang="fr-FR"/>
          </a:p>
        </p:txBody>
      </p:sp>
      <p:sp>
        <p:nvSpPr>
          <p:cNvPr id="96" name="Line 36"/>
          <p:cNvSpPr>
            <a:spLocks noChangeShapeType="1"/>
          </p:cNvSpPr>
          <p:nvPr/>
        </p:nvSpPr>
        <p:spPr bwMode="auto">
          <a:xfrm flipV="1">
            <a:off x="1285875" y="2217753"/>
            <a:ext cx="180975" cy="180975"/>
          </a:xfrm>
          <a:prstGeom prst="line">
            <a:avLst/>
          </a:prstGeom>
          <a:noFill/>
          <a:ln w="57150">
            <a:solidFill>
              <a:schemeClr val="bg1"/>
            </a:solidFill>
            <a:round/>
            <a:headEnd/>
            <a:tailEnd/>
          </a:ln>
          <a:effectLst/>
        </p:spPr>
        <p:txBody>
          <a:bodyPr/>
          <a:lstStyle/>
          <a:p>
            <a:endParaRPr lang="fr-FR"/>
          </a:p>
        </p:txBody>
      </p:sp>
      <p:sp>
        <p:nvSpPr>
          <p:cNvPr id="97" name="Line 37"/>
          <p:cNvSpPr>
            <a:spLocks noChangeShapeType="1"/>
          </p:cNvSpPr>
          <p:nvPr/>
        </p:nvSpPr>
        <p:spPr bwMode="auto">
          <a:xfrm>
            <a:off x="1285875" y="2398728"/>
            <a:ext cx="46038" cy="0"/>
          </a:xfrm>
          <a:prstGeom prst="line">
            <a:avLst/>
          </a:prstGeom>
          <a:noFill/>
          <a:ln w="76200">
            <a:solidFill>
              <a:schemeClr val="bg1"/>
            </a:solidFill>
            <a:round/>
            <a:headEnd/>
            <a:tailEnd/>
          </a:ln>
          <a:effectLst/>
        </p:spPr>
        <p:txBody>
          <a:bodyPr/>
          <a:lstStyle/>
          <a:p>
            <a:endParaRPr lang="fr-FR"/>
          </a:p>
        </p:txBody>
      </p:sp>
      <p:sp>
        <p:nvSpPr>
          <p:cNvPr id="98" name="Line 38"/>
          <p:cNvSpPr>
            <a:spLocks noChangeShapeType="1"/>
          </p:cNvSpPr>
          <p:nvPr/>
        </p:nvSpPr>
        <p:spPr bwMode="auto">
          <a:xfrm>
            <a:off x="1196975" y="2262203"/>
            <a:ext cx="134938" cy="180975"/>
          </a:xfrm>
          <a:prstGeom prst="line">
            <a:avLst/>
          </a:prstGeom>
          <a:noFill/>
          <a:ln w="28575">
            <a:solidFill>
              <a:schemeClr val="accent1"/>
            </a:solidFill>
            <a:round/>
            <a:headEnd/>
            <a:tailEnd/>
          </a:ln>
          <a:effectLst/>
        </p:spPr>
        <p:txBody>
          <a:bodyPr/>
          <a:lstStyle/>
          <a:p>
            <a:endParaRPr lang="fr-FR"/>
          </a:p>
        </p:txBody>
      </p:sp>
      <p:sp>
        <p:nvSpPr>
          <p:cNvPr id="99" name="Line 39"/>
          <p:cNvSpPr>
            <a:spLocks noChangeShapeType="1"/>
          </p:cNvSpPr>
          <p:nvPr/>
        </p:nvSpPr>
        <p:spPr bwMode="auto">
          <a:xfrm>
            <a:off x="1420813" y="2127265"/>
            <a:ext cx="134937" cy="90488"/>
          </a:xfrm>
          <a:prstGeom prst="line">
            <a:avLst/>
          </a:prstGeom>
          <a:noFill/>
          <a:ln w="28575">
            <a:solidFill>
              <a:schemeClr val="accent1"/>
            </a:solidFill>
            <a:round/>
            <a:headEnd/>
            <a:tailEnd/>
          </a:ln>
          <a:effectLst/>
        </p:spPr>
        <p:txBody>
          <a:bodyPr/>
          <a:lstStyle/>
          <a:p>
            <a:endParaRPr lang="fr-FR"/>
          </a:p>
        </p:txBody>
      </p:sp>
      <p:sp>
        <p:nvSpPr>
          <p:cNvPr id="100" name="Line 40"/>
          <p:cNvSpPr>
            <a:spLocks noChangeShapeType="1"/>
          </p:cNvSpPr>
          <p:nvPr/>
        </p:nvSpPr>
        <p:spPr bwMode="auto">
          <a:xfrm>
            <a:off x="2816225" y="1992328"/>
            <a:ext cx="315913" cy="225425"/>
          </a:xfrm>
          <a:prstGeom prst="line">
            <a:avLst/>
          </a:prstGeom>
          <a:noFill/>
          <a:ln w="76200">
            <a:solidFill>
              <a:schemeClr val="accent1"/>
            </a:solidFill>
            <a:round/>
            <a:headEnd/>
            <a:tailEnd/>
          </a:ln>
          <a:effectLst/>
        </p:spPr>
        <p:txBody>
          <a:bodyPr/>
          <a:lstStyle/>
          <a:p>
            <a:endParaRPr lang="fr-FR"/>
          </a:p>
        </p:txBody>
      </p:sp>
      <p:sp>
        <p:nvSpPr>
          <p:cNvPr id="101" name="Line 41"/>
          <p:cNvSpPr>
            <a:spLocks noChangeShapeType="1"/>
          </p:cNvSpPr>
          <p:nvPr/>
        </p:nvSpPr>
        <p:spPr bwMode="auto">
          <a:xfrm>
            <a:off x="3132138" y="2262203"/>
            <a:ext cx="179387" cy="180975"/>
          </a:xfrm>
          <a:prstGeom prst="line">
            <a:avLst/>
          </a:prstGeom>
          <a:noFill/>
          <a:ln w="76200">
            <a:solidFill>
              <a:schemeClr val="bg1"/>
            </a:solidFill>
            <a:round/>
            <a:headEnd/>
            <a:tailEnd/>
          </a:ln>
          <a:effectLst/>
        </p:spPr>
        <p:txBody>
          <a:bodyPr/>
          <a:lstStyle/>
          <a:p>
            <a:endParaRPr lang="fr-FR"/>
          </a:p>
        </p:txBody>
      </p:sp>
      <p:sp>
        <p:nvSpPr>
          <p:cNvPr id="102" name="Line 42"/>
          <p:cNvSpPr>
            <a:spLocks noChangeShapeType="1"/>
          </p:cNvSpPr>
          <p:nvPr/>
        </p:nvSpPr>
        <p:spPr bwMode="auto">
          <a:xfrm flipH="1">
            <a:off x="3311525" y="2308240"/>
            <a:ext cx="90488" cy="134938"/>
          </a:xfrm>
          <a:prstGeom prst="line">
            <a:avLst/>
          </a:prstGeom>
          <a:noFill/>
          <a:ln w="28575">
            <a:solidFill>
              <a:schemeClr val="accent1"/>
            </a:solidFill>
            <a:round/>
            <a:headEnd/>
            <a:tailEnd/>
          </a:ln>
          <a:effectLst/>
        </p:spPr>
        <p:txBody>
          <a:bodyPr/>
          <a:lstStyle/>
          <a:p>
            <a:endParaRPr lang="fr-FR"/>
          </a:p>
        </p:txBody>
      </p:sp>
      <p:sp>
        <p:nvSpPr>
          <p:cNvPr id="103" name="Line 43"/>
          <p:cNvSpPr>
            <a:spLocks noChangeShapeType="1"/>
          </p:cNvSpPr>
          <p:nvPr/>
        </p:nvSpPr>
        <p:spPr bwMode="auto">
          <a:xfrm>
            <a:off x="3176588" y="2262203"/>
            <a:ext cx="134937" cy="136525"/>
          </a:xfrm>
          <a:prstGeom prst="line">
            <a:avLst/>
          </a:prstGeom>
          <a:noFill/>
          <a:ln w="57150">
            <a:solidFill>
              <a:schemeClr val="bg1"/>
            </a:solidFill>
            <a:round/>
            <a:headEnd/>
            <a:tailEnd/>
          </a:ln>
          <a:effectLst/>
        </p:spPr>
        <p:txBody>
          <a:bodyPr/>
          <a:lstStyle/>
          <a:p>
            <a:endParaRPr lang="fr-FR"/>
          </a:p>
        </p:txBody>
      </p:sp>
      <p:sp>
        <p:nvSpPr>
          <p:cNvPr id="104" name="Line 44"/>
          <p:cNvSpPr>
            <a:spLocks noChangeShapeType="1"/>
          </p:cNvSpPr>
          <p:nvPr/>
        </p:nvSpPr>
        <p:spPr bwMode="auto">
          <a:xfrm flipV="1">
            <a:off x="3086100" y="2217753"/>
            <a:ext cx="90488" cy="44450"/>
          </a:xfrm>
          <a:prstGeom prst="line">
            <a:avLst/>
          </a:prstGeom>
          <a:noFill/>
          <a:ln w="57150">
            <a:solidFill>
              <a:schemeClr val="bg1"/>
            </a:solidFill>
            <a:round/>
            <a:headEnd/>
            <a:tailEnd/>
          </a:ln>
          <a:effectLst/>
        </p:spPr>
        <p:txBody>
          <a:bodyPr/>
          <a:lstStyle/>
          <a:p>
            <a:endParaRPr lang="fr-FR"/>
          </a:p>
        </p:txBody>
      </p:sp>
      <p:sp>
        <p:nvSpPr>
          <p:cNvPr id="105" name="Line 45"/>
          <p:cNvSpPr>
            <a:spLocks noChangeShapeType="1"/>
          </p:cNvSpPr>
          <p:nvPr/>
        </p:nvSpPr>
        <p:spPr bwMode="auto">
          <a:xfrm flipH="1">
            <a:off x="3086100" y="2173303"/>
            <a:ext cx="180975" cy="44450"/>
          </a:xfrm>
          <a:prstGeom prst="line">
            <a:avLst/>
          </a:prstGeom>
          <a:noFill/>
          <a:ln w="28575">
            <a:solidFill>
              <a:schemeClr val="accent1"/>
            </a:solidFill>
            <a:round/>
            <a:headEnd/>
            <a:tailEnd/>
          </a:ln>
          <a:effectLst/>
        </p:spPr>
        <p:txBody>
          <a:bodyPr/>
          <a:lstStyle/>
          <a:p>
            <a:endParaRPr lang="fr-FR"/>
          </a:p>
        </p:txBody>
      </p:sp>
      <p:sp>
        <p:nvSpPr>
          <p:cNvPr id="106" name="Line 46"/>
          <p:cNvSpPr>
            <a:spLocks noChangeShapeType="1"/>
          </p:cNvSpPr>
          <p:nvPr/>
        </p:nvSpPr>
        <p:spPr bwMode="auto">
          <a:xfrm flipV="1">
            <a:off x="3311525" y="3703653"/>
            <a:ext cx="225425" cy="314325"/>
          </a:xfrm>
          <a:prstGeom prst="line">
            <a:avLst/>
          </a:prstGeom>
          <a:noFill/>
          <a:ln w="76200">
            <a:solidFill>
              <a:schemeClr val="accent1"/>
            </a:solidFill>
            <a:round/>
            <a:headEnd/>
            <a:tailEnd/>
          </a:ln>
          <a:effectLst/>
        </p:spPr>
        <p:txBody>
          <a:bodyPr/>
          <a:lstStyle/>
          <a:p>
            <a:endParaRPr lang="fr-FR"/>
          </a:p>
        </p:txBody>
      </p:sp>
      <p:sp>
        <p:nvSpPr>
          <p:cNvPr id="107" name="Line 47"/>
          <p:cNvSpPr>
            <a:spLocks noChangeShapeType="1"/>
          </p:cNvSpPr>
          <p:nvPr/>
        </p:nvSpPr>
        <p:spPr bwMode="auto">
          <a:xfrm flipV="1">
            <a:off x="3086100" y="4017978"/>
            <a:ext cx="180975" cy="179387"/>
          </a:xfrm>
          <a:prstGeom prst="line">
            <a:avLst/>
          </a:prstGeom>
          <a:noFill/>
          <a:ln w="76200">
            <a:solidFill>
              <a:schemeClr val="bg1"/>
            </a:solidFill>
            <a:round/>
            <a:headEnd/>
            <a:tailEnd/>
          </a:ln>
          <a:effectLst/>
        </p:spPr>
        <p:txBody>
          <a:bodyPr/>
          <a:lstStyle/>
          <a:p>
            <a:endParaRPr lang="fr-FR"/>
          </a:p>
        </p:txBody>
      </p:sp>
      <p:sp>
        <p:nvSpPr>
          <p:cNvPr id="108" name="Line 48"/>
          <p:cNvSpPr>
            <a:spLocks noChangeShapeType="1"/>
          </p:cNvSpPr>
          <p:nvPr/>
        </p:nvSpPr>
        <p:spPr bwMode="auto">
          <a:xfrm flipV="1">
            <a:off x="3132138" y="4017978"/>
            <a:ext cx="134937" cy="179387"/>
          </a:xfrm>
          <a:prstGeom prst="line">
            <a:avLst/>
          </a:prstGeom>
          <a:noFill/>
          <a:ln w="76200">
            <a:solidFill>
              <a:schemeClr val="bg1"/>
            </a:solidFill>
            <a:round/>
            <a:headEnd/>
            <a:tailEnd/>
          </a:ln>
          <a:effectLst/>
        </p:spPr>
        <p:txBody>
          <a:bodyPr/>
          <a:lstStyle/>
          <a:p>
            <a:endParaRPr lang="fr-FR"/>
          </a:p>
        </p:txBody>
      </p:sp>
      <p:sp>
        <p:nvSpPr>
          <p:cNvPr id="109" name="Line 49"/>
          <p:cNvSpPr>
            <a:spLocks noChangeShapeType="1"/>
          </p:cNvSpPr>
          <p:nvPr/>
        </p:nvSpPr>
        <p:spPr bwMode="auto">
          <a:xfrm flipH="1" flipV="1">
            <a:off x="3267075" y="3973528"/>
            <a:ext cx="88900" cy="179387"/>
          </a:xfrm>
          <a:prstGeom prst="line">
            <a:avLst/>
          </a:prstGeom>
          <a:noFill/>
          <a:ln w="28575">
            <a:solidFill>
              <a:schemeClr val="accent1"/>
            </a:solidFill>
            <a:round/>
            <a:headEnd/>
            <a:tailEnd/>
          </a:ln>
          <a:effectLst/>
        </p:spPr>
        <p:txBody>
          <a:bodyPr/>
          <a:lstStyle/>
          <a:p>
            <a:endParaRPr lang="fr-FR"/>
          </a:p>
        </p:txBody>
      </p:sp>
      <p:sp>
        <p:nvSpPr>
          <p:cNvPr id="110" name="Line 50"/>
          <p:cNvSpPr>
            <a:spLocks noChangeShapeType="1"/>
          </p:cNvSpPr>
          <p:nvPr/>
        </p:nvSpPr>
        <p:spPr bwMode="auto">
          <a:xfrm flipH="1" flipV="1">
            <a:off x="3086100" y="4197365"/>
            <a:ext cx="134938" cy="46038"/>
          </a:xfrm>
          <a:prstGeom prst="line">
            <a:avLst/>
          </a:prstGeom>
          <a:noFill/>
          <a:ln w="28575">
            <a:solidFill>
              <a:schemeClr val="accent1"/>
            </a:solidFill>
            <a:round/>
            <a:headEnd/>
            <a:tailEnd/>
          </a:ln>
          <a:effectLst/>
        </p:spPr>
        <p:txBody>
          <a:bodyPr/>
          <a:lstStyle/>
          <a:p>
            <a:endParaRPr lang="fr-FR"/>
          </a:p>
        </p:txBody>
      </p:sp>
      <p:sp>
        <p:nvSpPr>
          <p:cNvPr id="111" name="Line 51"/>
          <p:cNvSpPr>
            <a:spLocks noChangeShapeType="1"/>
          </p:cNvSpPr>
          <p:nvPr/>
        </p:nvSpPr>
        <p:spPr bwMode="auto">
          <a:xfrm>
            <a:off x="1285875" y="4017978"/>
            <a:ext cx="180975" cy="179387"/>
          </a:xfrm>
          <a:prstGeom prst="line">
            <a:avLst/>
          </a:prstGeom>
          <a:noFill/>
          <a:ln w="76200">
            <a:solidFill>
              <a:schemeClr val="bg1"/>
            </a:solidFill>
            <a:round/>
            <a:headEnd/>
            <a:tailEnd/>
          </a:ln>
          <a:effectLst/>
        </p:spPr>
        <p:txBody>
          <a:bodyPr/>
          <a:lstStyle/>
          <a:p>
            <a:endParaRPr lang="fr-FR"/>
          </a:p>
        </p:txBody>
      </p:sp>
      <p:sp>
        <p:nvSpPr>
          <p:cNvPr id="112" name="Line 52"/>
          <p:cNvSpPr>
            <a:spLocks noChangeShapeType="1"/>
          </p:cNvSpPr>
          <p:nvPr/>
        </p:nvSpPr>
        <p:spPr bwMode="auto">
          <a:xfrm>
            <a:off x="1331913" y="3973528"/>
            <a:ext cx="179387" cy="179387"/>
          </a:xfrm>
          <a:prstGeom prst="line">
            <a:avLst/>
          </a:prstGeom>
          <a:noFill/>
          <a:ln w="76200">
            <a:solidFill>
              <a:schemeClr val="bg1"/>
            </a:solidFill>
            <a:round/>
            <a:headEnd/>
            <a:tailEnd/>
          </a:ln>
          <a:effectLst/>
        </p:spPr>
        <p:txBody>
          <a:bodyPr/>
          <a:lstStyle/>
          <a:p>
            <a:endParaRPr lang="fr-FR"/>
          </a:p>
        </p:txBody>
      </p:sp>
      <p:sp>
        <p:nvSpPr>
          <p:cNvPr id="113" name="Line 53"/>
          <p:cNvSpPr>
            <a:spLocks noChangeShapeType="1"/>
          </p:cNvSpPr>
          <p:nvPr/>
        </p:nvSpPr>
        <p:spPr bwMode="auto">
          <a:xfrm flipV="1">
            <a:off x="1376363" y="4197365"/>
            <a:ext cx="134937" cy="90488"/>
          </a:xfrm>
          <a:prstGeom prst="line">
            <a:avLst/>
          </a:prstGeom>
          <a:noFill/>
          <a:ln w="28575">
            <a:solidFill>
              <a:schemeClr val="accent1"/>
            </a:solidFill>
            <a:round/>
            <a:headEnd/>
            <a:tailEnd/>
          </a:ln>
          <a:effectLst/>
        </p:spPr>
        <p:txBody>
          <a:bodyPr/>
          <a:lstStyle/>
          <a:p>
            <a:endParaRPr lang="fr-FR"/>
          </a:p>
        </p:txBody>
      </p:sp>
      <p:sp>
        <p:nvSpPr>
          <p:cNvPr id="114" name="Line 54"/>
          <p:cNvSpPr>
            <a:spLocks noChangeShapeType="1"/>
          </p:cNvSpPr>
          <p:nvPr/>
        </p:nvSpPr>
        <p:spPr bwMode="auto">
          <a:xfrm flipV="1">
            <a:off x="1241425" y="3973528"/>
            <a:ext cx="44450" cy="134937"/>
          </a:xfrm>
          <a:prstGeom prst="line">
            <a:avLst/>
          </a:prstGeom>
          <a:noFill/>
          <a:ln w="28575">
            <a:solidFill>
              <a:schemeClr val="accent1"/>
            </a:solidFill>
            <a:round/>
            <a:headEnd/>
            <a:tailEnd/>
          </a:ln>
          <a:effectLst/>
        </p:spPr>
        <p:txBody>
          <a:bodyPr/>
          <a:lstStyle/>
          <a:p>
            <a:endParaRPr lang="fr-FR"/>
          </a:p>
        </p:txBody>
      </p:sp>
      <p:grpSp>
        <p:nvGrpSpPr>
          <p:cNvPr id="115" name="Group 83"/>
          <p:cNvGrpSpPr>
            <a:grpSpLocks/>
          </p:cNvGrpSpPr>
          <p:nvPr/>
        </p:nvGrpSpPr>
        <p:grpSpPr bwMode="auto">
          <a:xfrm>
            <a:off x="1150938" y="2082815"/>
            <a:ext cx="2341562" cy="2251075"/>
            <a:chOff x="2852" y="1933"/>
            <a:chExt cx="878" cy="879"/>
          </a:xfrm>
        </p:grpSpPr>
        <p:sp>
          <p:nvSpPr>
            <p:cNvPr id="116" name="Oval 84"/>
            <p:cNvSpPr>
              <a:spLocks noChangeArrowheads="1"/>
            </p:cNvSpPr>
            <p:nvPr/>
          </p:nvSpPr>
          <p:spPr bwMode="auto">
            <a:xfrm>
              <a:off x="2852" y="2358"/>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117" name="Oval 85"/>
            <p:cNvSpPr>
              <a:spLocks noChangeArrowheads="1"/>
            </p:cNvSpPr>
            <p:nvPr/>
          </p:nvSpPr>
          <p:spPr bwMode="auto">
            <a:xfrm>
              <a:off x="2880" y="2217"/>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118" name="Oval 86"/>
            <p:cNvSpPr>
              <a:spLocks noChangeArrowheads="1"/>
            </p:cNvSpPr>
            <p:nvPr/>
          </p:nvSpPr>
          <p:spPr bwMode="auto">
            <a:xfrm>
              <a:off x="2937" y="2103"/>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119" name="Oval 87"/>
            <p:cNvSpPr>
              <a:spLocks noChangeArrowheads="1"/>
            </p:cNvSpPr>
            <p:nvPr/>
          </p:nvSpPr>
          <p:spPr bwMode="auto">
            <a:xfrm>
              <a:off x="3022" y="2018"/>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120" name="Oval 88"/>
            <p:cNvSpPr>
              <a:spLocks noChangeArrowheads="1"/>
            </p:cNvSpPr>
            <p:nvPr/>
          </p:nvSpPr>
          <p:spPr bwMode="auto">
            <a:xfrm>
              <a:off x="3135" y="1962"/>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121" name="Oval 89"/>
            <p:cNvSpPr>
              <a:spLocks noChangeArrowheads="1"/>
            </p:cNvSpPr>
            <p:nvPr/>
          </p:nvSpPr>
          <p:spPr bwMode="auto">
            <a:xfrm>
              <a:off x="3277" y="1933"/>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122" name="Oval 90"/>
            <p:cNvSpPr>
              <a:spLocks noChangeArrowheads="1"/>
            </p:cNvSpPr>
            <p:nvPr/>
          </p:nvSpPr>
          <p:spPr bwMode="auto">
            <a:xfrm>
              <a:off x="3390" y="1962"/>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123" name="Oval 91"/>
            <p:cNvSpPr>
              <a:spLocks noChangeArrowheads="1"/>
            </p:cNvSpPr>
            <p:nvPr/>
          </p:nvSpPr>
          <p:spPr bwMode="auto">
            <a:xfrm>
              <a:off x="3504" y="2018"/>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124" name="Oval 92"/>
            <p:cNvSpPr>
              <a:spLocks noChangeArrowheads="1"/>
            </p:cNvSpPr>
            <p:nvPr/>
          </p:nvSpPr>
          <p:spPr bwMode="auto">
            <a:xfrm>
              <a:off x="3589" y="2103"/>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125" name="Oval 93"/>
            <p:cNvSpPr>
              <a:spLocks noChangeArrowheads="1"/>
            </p:cNvSpPr>
            <p:nvPr/>
          </p:nvSpPr>
          <p:spPr bwMode="auto">
            <a:xfrm>
              <a:off x="3645" y="2217"/>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126" name="Oval 94"/>
            <p:cNvSpPr>
              <a:spLocks noChangeArrowheads="1"/>
            </p:cNvSpPr>
            <p:nvPr/>
          </p:nvSpPr>
          <p:spPr bwMode="auto">
            <a:xfrm>
              <a:off x="3674" y="2330"/>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127" name="Oval 95"/>
            <p:cNvSpPr>
              <a:spLocks noChangeArrowheads="1"/>
            </p:cNvSpPr>
            <p:nvPr/>
          </p:nvSpPr>
          <p:spPr bwMode="auto">
            <a:xfrm>
              <a:off x="3645" y="2472"/>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128" name="Oval 96"/>
            <p:cNvSpPr>
              <a:spLocks noChangeArrowheads="1"/>
            </p:cNvSpPr>
            <p:nvPr/>
          </p:nvSpPr>
          <p:spPr bwMode="auto">
            <a:xfrm>
              <a:off x="2880" y="2472"/>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129" name="Oval 97"/>
            <p:cNvSpPr>
              <a:spLocks noChangeArrowheads="1"/>
            </p:cNvSpPr>
            <p:nvPr/>
          </p:nvSpPr>
          <p:spPr bwMode="auto">
            <a:xfrm>
              <a:off x="2937" y="2585"/>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130" name="Oval 98"/>
            <p:cNvSpPr>
              <a:spLocks noChangeArrowheads="1"/>
            </p:cNvSpPr>
            <p:nvPr/>
          </p:nvSpPr>
          <p:spPr bwMode="auto">
            <a:xfrm>
              <a:off x="3022" y="2670"/>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131" name="Oval 99"/>
            <p:cNvSpPr>
              <a:spLocks noChangeArrowheads="1"/>
            </p:cNvSpPr>
            <p:nvPr/>
          </p:nvSpPr>
          <p:spPr bwMode="auto">
            <a:xfrm>
              <a:off x="3135" y="2727"/>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132" name="Oval 100"/>
            <p:cNvSpPr>
              <a:spLocks noChangeArrowheads="1"/>
            </p:cNvSpPr>
            <p:nvPr/>
          </p:nvSpPr>
          <p:spPr bwMode="auto">
            <a:xfrm>
              <a:off x="3249" y="2755"/>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133" name="Oval 101"/>
            <p:cNvSpPr>
              <a:spLocks noChangeArrowheads="1"/>
            </p:cNvSpPr>
            <p:nvPr/>
          </p:nvSpPr>
          <p:spPr bwMode="auto">
            <a:xfrm>
              <a:off x="3589" y="2585"/>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134" name="Oval 102"/>
            <p:cNvSpPr>
              <a:spLocks noChangeArrowheads="1"/>
            </p:cNvSpPr>
            <p:nvPr/>
          </p:nvSpPr>
          <p:spPr bwMode="auto">
            <a:xfrm>
              <a:off x="3390" y="2727"/>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135" name="Oval 103"/>
            <p:cNvSpPr>
              <a:spLocks noChangeArrowheads="1"/>
            </p:cNvSpPr>
            <p:nvPr/>
          </p:nvSpPr>
          <p:spPr bwMode="auto">
            <a:xfrm>
              <a:off x="3504" y="2670"/>
              <a:ext cx="56" cy="57"/>
            </a:xfrm>
            <a:prstGeom prst="ellipse">
              <a:avLst/>
            </a:prstGeom>
            <a:solidFill>
              <a:schemeClr val="accent1"/>
            </a:solidFill>
            <a:ln w="9525">
              <a:solidFill>
                <a:schemeClr val="tx1"/>
              </a:solidFill>
              <a:round/>
              <a:headEnd/>
              <a:tailEnd/>
            </a:ln>
            <a:effectLst/>
          </p:spPr>
          <p:txBody>
            <a:bodyPr wrap="none" anchor="ctr"/>
            <a:lstStyle/>
            <a:p>
              <a:endParaRPr lang="fr-FR"/>
            </a:p>
          </p:txBody>
        </p:sp>
      </p:grpSp>
      <p:sp>
        <p:nvSpPr>
          <p:cNvPr id="136" name="Oval 104"/>
          <p:cNvSpPr>
            <a:spLocks noChangeArrowheads="1"/>
          </p:cNvSpPr>
          <p:nvPr/>
        </p:nvSpPr>
        <p:spPr bwMode="auto">
          <a:xfrm>
            <a:off x="250825" y="1138253"/>
            <a:ext cx="4141788" cy="4095750"/>
          </a:xfrm>
          <a:prstGeom prst="ellipse">
            <a:avLst/>
          </a:prstGeom>
          <a:noFill/>
          <a:ln w="76200">
            <a:solidFill>
              <a:schemeClr val="accent1"/>
            </a:solidFill>
            <a:round/>
            <a:headEnd/>
            <a:tailEnd/>
          </a:ln>
          <a:effectLst/>
        </p:spPr>
        <p:txBody>
          <a:bodyPr wrap="none" anchor="ctr"/>
          <a:lstStyle/>
          <a:p>
            <a:endParaRPr lang="fr-FR"/>
          </a:p>
        </p:txBody>
      </p:sp>
      <p:sp>
        <p:nvSpPr>
          <p:cNvPr id="137" name="Oval 105"/>
          <p:cNvSpPr>
            <a:spLocks noChangeArrowheads="1"/>
          </p:cNvSpPr>
          <p:nvPr/>
        </p:nvSpPr>
        <p:spPr bwMode="auto">
          <a:xfrm>
            <a:off x="296863" y="1182703"/>
            <a:ext cx="4049712" cy="4005262"/>
          </a:xfrm>
          <a:prstGeom prst="ellipse">
            <a:avLst/>
          </a:prstGeom>
          <a:noFill/>
          <a:ln w="76200">
            <a:solidFill>
              <a:schemeClr val="accent1"/>
            </a:solidFill>
            <a:round/>
            <a:headEnd/>
            <a:tailEnd/>
          </a:ln>
          <a:effectLst/>
        </p:spPr>
        <p:txBody>
          <a:bodyPr wrap="none" anchor="ctr"/>
          <a:lstStyle/>
          <a:p>
            <a:endParaRPr lang="fr-FR"/>
          </a:p>
        </p:txBody>
      </p:sp>
      <p:sp>
        <p:nvSpPr>
          <p:cNvPr id="138" name="Rectangle 107"/>
          <p:cNvSpPr>
            <a:spLocks noChangeArrowheads="1"/>
          </p:cNvSpPr>
          <p:nvPr/>
        </p:nvSpPr>
        <p:spPr bwMode="auto">
          <a:xfrm>
            <a:off x="4076700" y="2352690"/>
            <a:ext cx="180975" cy="1665288"/>
          </a:xfrm>
          <a:prstGeom prst="rect">
            <a:avLst/>
          </a:prstGeom>
          <a:solidFill>
            <a:schemeClr val="accent1"/>
          </a:solidFill>
          <a:ln w="28575">
            <a:solidFill>
              <a:schemeClr val="accent1"/>
            </a:solidFill>
            <a:miter lim="800000"/>
            <a:headEnd/>
            <a:tailEnd/>
          </a:ln>
          <a:effectLst/>
        </p:spPr>
        <p:txBody>
          <a:bodyPr wrap="none" anchor="ctr"/>
          <a:lstStyle/>
          <a:p>
            <a:endParaRPr lang="fr-FR"/>
          </a:p>
        </p:txBody>
      </p:sp>
      <p:sp>
        <p:nvSpPr>
          <p:cNvPr id="139" name="Rectangle 108"/>
          <p:cNvSpPr>
            <a:spLocks noChangeArrowheads="1"/>
          </p:cNvSpPr>
          <p:nvPr/>
        </p:nvSpPr>
        <p:spPr bwMode="auto">
          <a:xfrm>
            <a:off x="4167188" y="2713053"/>
            <a:ext cx="179387" cy="990600"/>
          </a:xfrm>
          <a:prstGeom prst="rect">
            <a:avLst/>
          </a:prstGeom>
          <a:solidFill>
            <a:schemeClr val="accent1"/>
          </a:solidFill>
          <a:ln w="9525">
            <a:solidFill>
              <a:schemeClr val="accent1"/>
            </a:solidFill>
            <a:miter lim="800000"/>
            <a:headEnd/>
            <a:tailEnd/>
          </a:ln>
          <a:effectLst/>
        </p:spPr>
        <p:txBody>
          <a:bodyPr wrap="none" anchor="ctr"/>
          <a:lstStyle/>
          <a:p>
            <a:endParaRPr lang="fr-FR"/>
          </a:p>
        </p:txBody>
      </p:sp>
      <p:sp>
        <p:nvSpPr>
          <p:cNvPr id="140" name="Rectangle 109"/>
          <p:cNvSpPr>
            <a:spLocks noChangeArrowheads="1"/>
          </p:cNvSpPr>
          <p:nvPr/>
        </p:nvSpPr>
        <p:spPr bwMode="auto">
          <a:xfrm>
            <a:off x="341313" y="2352690"/>
            <a:ext cx="180975" cy="1665288"/>
          </a:xfrm>
          <a:prstGeom prst="rect">
            <a:avLst/>
          </a:prstGeom>
          <a:solidFill>
            <a:schemeClr val="accent1"/>
          </a:solidFill>
          <a:ln w="9525">
            <a:solidFill>
              <a:schemeClr val="accent1"/>
            </a:solidFill>
            <a:miter lim="800000"/>
            <a:headEnd/>
            <a:tailEnd/>
          </a:ln>
          <a:effectLst/>
        </p:spPr>
        <p:txBody>
          <a:bodyPr wrap="none" anchor="ctr"/>
          <a:lstStyle/>
          <a:p>
            <a:endParaRPr lang="fr-FR"/>
          </a:p>
        </p:txBody>
      </p:sp>
      <p:sp>
        <p:nvSpPr>
          <p:cNvPr id="141" name="Rectangle 110"/>
          <p:cNvSpPr>
            <a:spLocks noChangeArrowheads="1"/>
          </p:cNvSpPr>
          <p:nvPr/>
        </p:nvSpPr>
        <p:spPr bwMode="auto">
          <a:xfrm>
            <a:off x="1466850" y="1273190"/>
            <a:ext cx="1665288" cy="179388"/>
          </a:xfrm>
          <a:prstGeom prst="rect">
            <a:avLst/>
          </a:prstGeom>
          <a:solidFill>
            <a:schemeClr val="accent1"/>
          </a:solidFill>
          <a:ln w="9525">
            <a:solidFill>
              <a:schemeClr val="accent1"/>
            </a:solidFill>
            <a:miter lim="800000"/>
            <a:headEnd/>
            <a:tailEnd/>
          </a:ln>
          <a:effectLst/>
        </p:spPr>
        <p:txBody>
          <a:bodyPr wrap="none" anchor="ctr"/>
          <a:lstStyle/>
          <a:p>
            <a:endParaRPr lang="fr-FR"/>
          </a:p>
        </p:txBody>
      </p:sp>
      <p:sp>
        <p:nvSpPr>
          <p:cNvPr id="142" name="Rectangle 112"/>
          <p:cNvSpPr>
            <a:spLocks noChangeArrowheads="1"/>
          </p:cNvSpPr>
          <p:nvPr/>
        </p:nvSpPr>
        <p:spPr bwMode="auto">
          <a:xfrm>
            <a:off x="1871663" y="1182703"/>
            <a:ext cx="900112" cy="90487"/>
          </a:xfrm>
          <a:prstGeom prst="rect">
            <a:avLst/>
          </a:prstGeom>
          <a:solidFill>
            <a:schemeClr val="accent1"/>
          </a:solidFill>
          <a:ln w="9525">
            <a:solidFill>
              <a:schemeClr val="accent1"/>
            </a:solidFill>
            <a:miter lim="800000"/>
            <a:headEnd/>
            <a:tailEnd/>
          </a:ln>
          <a:effectLst/>
        </p:spPr>
        <p:txBody>
          <a:bodyPr wrap="none" anchor="ctr"/>
          <a:lstStyle/>
          <a:p>
            <a:endParaRPr lang="fr-FR"/>
          </a:p>
        </p:txBody>
      </p:sp>
      <p:grpSp>
        <p:nvGrpSpPr>
          <p:cNvPr id="143" name="Group 195"/>
          <p:cNvGrpSpPr>
            <a:grpSpLocks/>
          </p:cNvGrpSpPr>
          <p:nvPr/>
        </p:nvGrpSpPr>
        <p:grpSpPr bwMode="auto">
          <a:xfrm>
            <a:off x="520700" y="1452578"/>
            <a:ext cx="3556000" cy="3511550"/>
            <a:chOff x="328" y="1281"/>
            <a:chExt cx="2240" cy="2212"/>
          </a:xfrm>
        </p:grpSpPr>
        <p:sp>
          <p:nvSpPr>
            <p:cNvPr id="144" name="Rectangle 13"/>
            <p:cNvSpPr>
              <a:spLocks noChangeArrowheads="1"/>
            </p:cNvSpPr>
            <p:nvPr/>
          </p:nvSpPr>
          <p:spPr bwMode="auto">
            <a:xfrm>
              <a:off x="923" y="1281"/>
              <a:ext cx="170" cy="283"/>
            </a:xfrm>
            <a:prstGeom prst="rect">
              <a:avLst/>
            </a:prstGeom>
            <a:solidFill>
              <a:schemeClr val="bg2"/>
            </a:solidFill>
            <a:ln w="28575">
              <a:solidFill>
                <a:schemeClr val="tx1"/>
              </a:solidFill>
              <a:miter lim="800000"/>
              <a:headEnd/>
              <a:tailEnd/>
            </a:ln>
            <a:effectLst/>
          </p:spPr>
          <p:txBody>
            <a:bodyPr wrap="none" anchor="ctr"/>
            <a:lstStyle/>
            <a:p>
              <a:endParaRPr lang="fr-FR"/>
            </a:p>
          </p:txBody>
        </p:sp>
        <p:grpSp>
          <p:nvGrpSpPr>
            <p:cNvPr id="145" name="Group 58"/>
            <p:cNvGrpSpPr>
              <a:grpSpLocks/>
            </p:cNvGrpSpPr>
            <p:nvPr/>
          </p:nvGrpSpPr>
          <p:grpSpPr bwMode="auto">
            <a:xfrm rot="16200000">
              <a:off x="867" y="1338"/>
              <a:ext cx="284" cy="170"/>
              <a:chOff x="2284" y="1933"/>
              <a:chExt cx="284" cy="170"/>
            </a:xfrm>
          </p:grpSpPr>
          <p:sp>
            <p:nvSpPr>
              <p:cNvPr id="176" name="Line 59"/>
              <p:cNvSpPr>
                <a:spLocks noChangeShapeType="1"/>
              </p:cNvSpPr>
              <p:nvPr/>
            </p:nvSpPr>
            <p:spPr bwMode="auto">
              <a:xfrm>
                <a:off x="2284" y="1933"/>
                <a:ext cx="284" cy="170"/>
              </a:xfrm>
              <a:prstGeom prst="line">
                <a:avLst/>
              </a:prstGeom>
              <a:noFill/>
              <a:ln w="28575">
                <a:solidFill>
                  <a:schemeClr val="tx1"/>
                </a:solidFill>
                <a:round/>
                <a:headEnd/>
                <a:tailEnd/>
              </a:ln>
              <a:effectLst/>
            </p:spPr>
            <p:txBody>
              <a:bodyPr/>
              <a:lstStyle/>
              <a:p>
                <a:endParaRPr lang="fr-FR"/>
              </a:p>
            </p:txBody>
          </p:sp>
          <p:sp>
            <p:nvSpPr>
              <p:cNvPr id="177" name="Line 60"/>
              <p:cNvSpPr>
                <a:spLocks noChangeShapeType="1"/>
              </p:cNvSpPr>
              <p:nvPr/>
            </p:nvSpPr>
            <p:spPr bwMode="auto">
              <a:xfrm flipV="1">
                <a:off x="2284" y="1933"/>
                <a:ext cx="284" cy="170"/>
              </a:xfrm>
              <a:prstGeom prst="line">
                <a:avLst/>
              </a:prstGeom>
              <a:noFill/>
              <a:ln w="28575">
                <a:solidFill>
                  <a:schemeClr val="tx1"/>
                </a:solidFill>
                <a:round/>
                <a:headEnd/>
                <a:tailEnd/>
              </a:ln>
              <a:effectLst/>
            </p:spPr>
            <p:txBody>
              <a:bodyPr/>
              <a:lstStyle/>
              <a:p>
                <a:endParaRPr lang="fr-FR"/>
              </a:p>
            </p:txBody>
          </p:sp>
        </p:grpSp>
        <p:sp>
          <p:nvSpPr>
            <p:cNvPr id="146" name="Rectangle 68"/>
            <p:cNvSpPr>
              <a:spLocks noChangeArrowheads="1"/>
            </p:cNvSpPr>
            <p:nvPr/>
          </p:nvSpPr>
          <p:spPr bwMode="auto">
            <a:xfrm>
              <a:off x="1774" y="3209"/>
              <a:ext cx="170" cy="283"/>
            </a:xfrm>
            <a:prstGeom prst="rect">
              <a:avLst/>
            </a:prstGeom>
            <a:solidFill>
              <a:schemeClr val="bg2"/>
            </a:solidFill>
            <a:ln w="28575">
              <a:solidFill>
                <a:schemeClr val="tx1"/>
              </a:solidFill>
              <a:miter lim="800000"/>
              <a:headEnd/>
              <a:tailEnd/>
            </a:ln>
            <a:effectLst/>
          </p:spPr>
          <p:txBody>
            <a:bodyPr wrap="none" anchor="ctr"/>
            <a:lstStyle/>
            <a:p>
              <a:endParaRPr lang="fr-FR"/>
            </a:p>
          </p:txBody>
        </p:sp>
        <p:grpSp>
          <p:nvGrpSpPr>
            <p:cNvPr id="147" name="Group 69"/>
            <p:cNvGrpSpPr>
              <a:grpSpLocks/>
            </p:cNvGrpSpPr>
            <p:nvPr/>
          </p:nvGrpSpPr>
          <p:grpSpPr bwMode="auto">
            <a:xfrm rot="16200000">
              <a:off x="1717" y="3266"/>
              <a:ext cx="284" cy="170"/>
              <a:chOff x="2284" y="1933"/>
              <a:chExt cx="284" cy="170"/>
            </a:xfrm>
          </p:grpSpPr>
          <p:sp>
            <p:nvSpPr>
              <p:cNvPr id="174" name="Line 70"/>
              <p:cNvSpPr>
                <a:spLocks noChangeShapeType="1"/>
              </p:cNvSpPr>
              <p:nvPr/>
            </p:nvSpPr>
            <p:spPr bwMode="auto">
              <a:xfrm>
                <a:off x="2284" y="1933"/>
                <a:ext cx="284" cy="170"/>
              </a:xfrm>
              <a:prstGeom prst="line">
                <a:avLst/>
              </a:prstGeom>
              <a:noFill/>
              <a:ln w="28575">
                <a:solidFill>
                  <a:schemeClr val="tx1"/>
                </a:solidFill>
                <a:round/>
                <a:headEnd/>
                <a:tailEnd/>
              </a:ln>
              <a:effectLst/>
            </p:spPr>
            <p:txBody>
              <a:bodyPr/>
              <a:lstStyle/>
              <a:p>
                <a:endParaRPr lang="fr-FR"/>
              </a:p>
            </p:txBody>
          </p:sp>
          <p:sp>
            <p:nvSpPr>
              <p:cNvPr id="175" name="Line 71"/>
              <p:cNvSpPr>
                <a:spLocks noChangeShapeType="1"/>
              </p:cNvSpPr>
              <p:nvPr/>
            </p:nvSpPr>
            <p:spPr bwMode="auto">
              <a:xfrm flipV="1">
                <a:off x="2284" y="1933"/>
                <a:ext cx="284" cy="170"/>
              </a:xfrm>
              <a:prstGeom prst="line">
                <a:avLst/>
              </a:prstGeom>
              <a:noFill/>
              <a:ln w="28575">
                <a:solidFill>
                  <a:schemeClr val="tx1"/>
                </a:solidFill>
                <a:round/>
                <a:headEnd/>
                <a:tailEnd/>
              </a:ln>
              <a:effectLst/>
            </p:spPr>
            <p:txBody>
              <a:bodyPr/>
              <a:lstStyle/>
              <a:p>
                <a:endParaRPr lang="fr-FR"/>
              </a:p>
            </p:txBody>
          </p:sp>
        </p:grpSp>
        <p:sp>
          <p:nvSpPr>
            <p:cNvPr id="148" name="Rectangle 14"/>
            <p:cNvSpPr>
              <a:spLocks noChangeArrowheads="1"/>
            </p:cNvSpPr>
            <p:nvPr/>
          </p:nvSpPr>
          <p:spPr bwMode="auto">
            <a:xfrm>
              <a:off x="895" y="3209"/>
              <a:ext cx="170" cy="283"/>
            </a:xfrm>
            <a:prstGeom prst="rect">
              <a:avLst/>
            </a:prstGeom>
            <a:solidFill>
              <a:schemeClr val="bg2"/>
            </a:solidFill>
            <a:ln w="28575">
              <a:solidFill>
                <a:schemeClr val="tx1"/>
              </a:solidFill>
              <a:miter lim="800000"/>
              <a:headEnd/>
              <a:tailEnd/>
            </a:ln>
            <a:effectLst/>
          </p:spPr>
          <p:txBody>
            <a:bodyPr wrap="none" anchor="ctr"/>
            <a:lstStyle/>
            <a:p>
              <a:endParaRPr lang="fr-FR"/>
            </a:p>
          </p:txBody>
        </p:sp>
        <p:grpSp>
          <p:nvGrpSpPr>
            <p:cNvPr id="149" name="Group 65"/>
            <p:cNvGrpSpPr>
              <a:grpSpLocks/>
            </p:cNvGrpSpPr>
            <p:nvPr/>
          </p:nvGrpSpPr>
          <p:grpSpPr bwMode="auto">
            <a:xfrm rot="16200000">
              <a:off x="838" y="3266"/>
              <a:ext cx="284" cy="170"/>
              <a:chOff x="2284" y="1933"/>
              <a:chExt cx="284" cy="170"/>
            </a:xfrm>
          </p:grpSpPr>
          <p:sp>
            <p:nvSpPr>
              <p:cNvPr id="172" name="Line 66"/>
              <p:cNvSpPr>
                <a:spLocks noChangeShapeType="1"/>
              </p:cNvSpPr>
              <p:nvPr/>
            </p:nvSpPr>
            <p:spPr bwMode="auto">
              <a:xfrm>
                <a:off x="2284" y="1933"/>
                <a:ext cx="284" cy="170"/>
              </a:xfrm>
              <a:prstGeom prst="line">
                <a:avLst/>
              </a:prstGeom>
              <a:noFill/>
              <a:ln w="28575">
                <a:solidFill>
                  <a:schemeClr val="tx1"/>
                </a:solidFill>
                <a:round/>
                <a:headEnd/>
                <a:tailEnd/>
              </a:ln>
              <a:effectLst/>
            </p:spPr>
            <p:txBody>
              <a:bodyPr/>
              <a:lstStyle/>
              <a:p>
                <a:endParaRPr lang="fr-FR"/>
              </a:p>
            </p:txBody>
          </p:sp>
          <p:sp>
            <p:nvSpPr>
              <p:cNvPr id="173" name="Line 67"/>
              <p:cNvSpPr>
                <a:spLocks noChangeShapeType="1"/>
              </p:cNvSpPr>
              <p:nvPr/>
            </p:nvSpPr>
            <p:spPr bwMode="auto">
              <a:xfrm flipV="1">
                <a:off x="2284" y="1933"/>
                <a:ext cx="284" cy="170"/>
              </a:xfrm>
              <a:prstGeom prst="line">
                <a:avLst/>
              </a:prstGeom>
              <a:noFill/>
              <a:ln w="28575">
                <a:solidFill>
                  <a:schemeClr val="tx1"/>
                </a:solidFill>
                <a:round/>
                <a:headEnd/>
                <a:tailEnd/>
              </a:ln>
              <a:effectLst/>
            </p:spPr>
            <p:txBody>
              <a:bodyPr/>
              <a:lstStyle/>
              <a:p>
                <a:endParaRPr lang="fr-FR"/>
              </a:p>
            </p:txBody>
          </p:sp>
        </p:grpSp>
        <p:sp>
          <p:nvSpPr>
            <p:cNvPr id="150" name="Line 18"/>
            <p:cNvSpPr>
              <a:spLocks noChangeShapeType="1"/>
            </p:cNvSpPr>
            <p:nvPr/>
          </p:nvSpPr>
          <p:spPr bwMode="auto">
            <a:xfrm flipH="1">
              <a:off x="2284" y="2727"/>
              <a:ext cx="256" cy="0"/>
            </a:xfrm>
            <a:prstGeom prst="line">
              <a:avLst/>
            </a:prstGeom>
            <a:noFill/>
            <a:ln w="28575">
              <a:solidFill>
                <a:schemeClr val="tx1"/>
              </a:solidFill>
              <a:round/>
              <a:headEnd/>
              <a:tailEnd/>
            </a:ln>
            <a:effectLst/>
          </p:spPr>
          <p:txBody>
            <a:bodyPr/>
            <a:lstStyle/>
            <a:p>
              <a:endParaRPr lang="fr-FR"/>
            </a:p>
          </p:txBody>
        </p:sp>
        <p:sp>
          <p:nvSpPr>
            <p:cNvPr id="151" name="Rectangle 72"/>
            <p:cNvSpPr>
              <a:spLocks noChangeArrowheads="1"/>
            </p:cNvSpPr>
            <p:nvPr/>
          </p:nvSpPr>
          <p:spPr bwMode="auto">
            <a:xfrm rot="-5400000">
              <a:off x="2341" y="2670"/>
              <a:ext cx="170" cy="283"/>
            </a:xfrm>
            <a:prstGeom prst="rect">
              <a:avLst/>
            </a:prstGeom>
            <a:solidFill>
              <a:schemeClr val="bg2"/>
            </a:solidFill>
            <a:ln w="28575">
              <a:solidFill>
                <a:schemeClr val="tx1"/>
              </a:solidFill>
              <a:miter lim="800000"/>
              <a:headEnd/>
              <a:tailEnd/>
            </a:ln>
            <a:effectLst/>
          </p:spPr>
          <p:txBody>
            <a:bodyPr wrap="none" anchor="ctr"/>
            <a:lstStyle/>
            <a:p>
              <a:endParaRPr lang="fr-FR"/>
            </a:p>
          </p:txBody>
        </p:sp>
        <p:grpSp>
          <p:nvGrpSpPr>
            <p:cNvPr id="152" name="Group 80"/>
            <p:cNvGrpSpPr>
              <a:grpSpLocks/>
            </p:cNvGrpSpPr>
            <p:nvPr/>
          </p:nvGrpSpPr>
          <p:grpSpPr bwMode="auto">
            <a:xfrm>
              <a:off x="2284" y="2727"/>
              <a:ext cx="284" cy="170"/>
              <a:chOff x="2171" y="1820"/>
              <a:chExt cx="284" cy="170"/>
            </a:xfrm>
          </p:grpSpPr>
          <p:sp>
            <p:nvSpPr>
              <p:cNvPr id="170" name="Line 81"/>
              <p:cNvSpPr>
                <a:spLocks noChangeShapeType="1"/>
              </p:cNvSpPr>
              <p:nvPr/>
            </p:nvSpPr>
            <p:spPr bwMode="auto">
              <a:xfrm>
                <a:off x="2171" y="1820"/>
                <a:ext cx="284" cy="170"/>
              </a:xfrm>
              <a:prstGeom prst="line">
                <a:avLst/>
              </a:prstGeom>
              <a:noFill/>
              <a:ln w="28575">
                <a:solidFill>
                  <a:schemeClr val="tx1"/>
                </a:solidFill>
                <a:round/>
                <a:headEnd/>
                <a:tailEnd/>
              </a:ln>
              <a:effectLst/>
            </p:spPr>
            <p:txBody>
              <a:bodyPr/>
              <a:lstStyle/>
              <a:p>
                <a:endParaRPr lang="fr-FR"/>
              </a:p>
            </p:txBody>
          </p:sp>
          <p:sp>
            <p:nvSpPr>
              <p:cNvPr id="171" name="Line 82"/>
              <p:cNvSpPr>
                <a:spLocks noChangeShapeType="1"/>
              </p:cNvSpPr>
              <p:nvPr/>
            </p:nvSpPr>
            <p:spPr bwMode="auto">
              <a:xfrm flipV="1">
                <a:off x="2171" y="1820"/>
                <a:ext cx="284" cy="170"/>
              </a:xfrm>
              <a:prstGeom prst="line">
                <a:avLst/>
              </a:prstGeom>
              <a:noFill/>
              <a:ln w="28575">
                <a:solidFill>
                  <a:schemeClr val="tx1"/>
                </a:solidFill>
                <a:round/>
                <a:headEnd/>
                <a:tailEnd/>
              </a:ln>
              <a:effectLst/>
            </p:spPr>
            <p:txBody>
              <a:bodyPr/>
              <a:lstStyle/>
              <a:p>
                <a:endParaRPr lang="fr-FR"/>
              </a:p>
            </p:txBody>
          </p:sp>
        </p:grpSp>
        <p:sp>
          <p:nvSpPr>
            <p:cNvPr id="153" name="Rectangle 16"/>
            <p:cNvSpPr>
              <a:spLocks noChangeArrowheads="1"/>
            </p:cNvSpPr>
            <p:nvPr/>
          </p:nvSpPr>
          <p:spPr bwMode="auto">
            <a:xfrm rot="-5400000">
              <a:off x="2324" y="1791"/>
              <a:ext cx="170" cy="283"/>
            </a:xfrm>
            <a:prstGeom prst="rect">
              <a:avLst/>
            </a:prstGeom>
            <a:solidFill>
              <a:schemeClr val="bg2"/>
            </a:solidFill>
            <a:ln w="28575">
              <a:solidFill>
                <a:schemeClr val="tx1"/>
              </a:solidFill>
              <a:miter lim="800000"/>
              <a:headEnd/>
              <a:tailEnd/>
            </a:ln>
            <a:effectLst/>
          </p:spPr>
          <p:txBody>
            <a:bodyPr wrap="none" anchor="ctr"/>
            <a:lstStyle/>
            <a:p>
              <a:endParaRPr lang="fr-FR"/>
            </a:p>
          </p:txBody>
        </p:sp>
        <p:sp>
          <p:nvSpPr>
            <p:cNvPr id="154" name="Line 17"/>
            <p:cNvSpPr>
              <a:spLocks noChangeShapeType="1"/>
            </p:cNvSpPr>
            <p:nvPr/>
          </p:nvSpPr>
          <p:spPr bwMode="auto">
            <a:xfrm>
              <a:off x="2284" y="2018"/>
              <a:ext cx="284" cy="0"/>
            </a:xfrm>
            <a:prstGeom prst="line">
              <a:avLst/>
            </a:prstGeom>
            <a:noFill/>
            <a:ln w="28575">
              <a:solidFill>
                <a:schemeClr val="tx1"/>
              </a:solidFill>
              <a:round/>
              <a:headEnd/>
              <a:tailEnd/>
            </a:ln>
            <a:effectLst/>
          </p:spPr>
          <p:txBody>
            <a:bodyPr/>
            <a:lstStyle/>
            <a:p>
              <a:endParaRPr lang="fr-FR"/>
            </a:p>
          </p:txBody>
        </p:sp>
        <p:grpSp>
          <p:nvGrpSpPr>
            <p:cNvPr id="155" name="Group 77"/>
            <p:cNvGrpSpPr>
              <a:grpSpLocks/>
            </p:cNvGrpSpPr>
            <p:nvPr/>
          </p:nvGrpSpPr>
          <p:grpSpPr bwMode="auto">
            <a:xfrm>
              <a:off x="2284" y="1848"/>
              <a:ext cx="284" cy="170"/>
              <a:chOff x="2171" y="1820"/>
              <a:chExt cx="284" cy="170"/>
            </a:xfrm>
          </p:grpSpPr>
          <p:sp>
            <p:nvSpPr>
              <p:cNvPr id="168" name="Line 78"/>
              <p:cNvSpPr>
                <a:spLocks noChangeShapeType="1"/>
              </p:cNvSpPr>
              <p:nvPr/>
            </p:nvSpPr>
            <p:spPr bwMode="auto">
              <a:xfrm>
                <a:off x="2171" y="1820"/>
                <a:ext cx="284" cy="170"/>
              </a:xfrm>
              <a:prstGeom prst="line">
                <a:avLst/>
              </a:prstGeom>
              <a:noFill/>
              <a:ln w="28575">
                <a:solidFill>
                  <a:schemeClr val="tx1"/>
                </a:solidFill>
                <a:round/>
                <a:headEnd/>
                <a:tailEnd/>
              </a:ln>
              <a:effectLst/>
            </p:spPr>
            <p:txBody>
              <a:bodyPr/>
              <a:lstStyle/>
              <a:p>
                <a:endParaRPr lang="fr-FR"/>
              </a:p>
            </p:txBody>
          </p:sp>
          <p:sp>
            <p:nvSpPr>
              <p:cNvPr id="169" name="Line 79"/>
              <p:cNvSpPr>
                <a:spLocks noChangeShapeType="1"/>
              </p:cNvSpPr>
              <p:nvPr/>
            </p:nvSpPr>
            <p:spPr bwMode="auto">
              <a:xfrm flipV="1">
                <a:off x="2171" y="1820"/>
                <a:ext cx="284" cy="170"/>
              </a:xfrm>
              <a:prstGeom prst="line">
                <a:avLst/>
              </a:prstGeom>
              <a:noFill/>
              <a:ln w="28575">
                <a:solidFill>
                  <a:schemeClr val="tx1"/>
                </a:solidFill>
                <a:round/>
                <a:headEnd/>
                <a:tailEnd/>
              </a:ln>
              <a:effectLst/>
            </p:spPr>
            <p:txBody>
              <a:bodyPr/>
              <a:lstStyle/>
              <a:p>
                <a:endParaRPr lang="fr-FR"/>
              </a:p>
            </p:txBody>
          </p:sp>
        </p:grpSp>
        <p:sp>
          <p:nvSpPr>
            <p:cNvPr id="156" name="Rectangle 61"/>
            <p:cNvSpPr>
              <a:spLocks noChangeArrowheads="1"/>
            </p:cNvSpPr>
            <p:nvPr/>
          </p:nvSpPr>
          <p:spPr bwMode="auto">
            <a:xfrm>
              <a:off x="1802" y="1281"/>
              <a:ext cx="170" cy="283"/>
            </a:xfrm>
            <a:prstGeom prst="rect">
              <a:avLst/>
            </a:prstGeom>
            <a:solidFill>
              <a:schemeClr val="bg2"/>
            </a:solidFill>
            <a:ln w="28575">
              <a:solidFill>
                <a:schemeClr val="tx1"/>
              </a:solidFill>
              <a:miter lim="800000"/>
              <a:headEnd/>
              <a:tailEnd/>
            </a:ln>
            <a:effectLst/>
          </p:spPr>
          <p:txBody>
            <a:bodyPr wrap="none" anchor="ctr"/>
            <a:lstStyle/>
            <a:p>
              <a:endParaRPr lang="fr-FR"/>
            </a:p>
          </p:txBody>
        </p:sp>
        <p:grpSp>
          <p:nvGrpSpPr>
            <p:cNvPr id="157" name="Group 62"/>
            <p:cNvGrpSpPr>
              <a:grpSpLocks/>
            </p:cNvGrpSpPr>
            <p:nvPr/>
          </p:nvGrpSpPr>
          <p:grpSpPr bwMode="auto">
            <a:xfrm rot="16200000">
              <a:off x="1745" y="1338"/>
              <a:ext cx="284" cy="170"/>
              <a:chOff x="2284" y="1933"/>
              <a:chExt cx="284" cy="170"/>
            </a:xfrm>
          </p:grpSpPr>
          <p:sp>
            <p:nvSpPr>
              <p:cNvPr id="166" name="Line 63"/>
              <p:cNvSpPr>
                <a:spLocks noChangeShapeType="1"/>
              </p:cNvSpPr>
              <p:nvPr/>
            </p:nvSpPr>
            <p:spPr bwMode="auto">
              <a:xfrm>
                <a:off x="2284" y="1933"/>
                <a:ext cx="284" cy="170"/>
              </a:xfrm>
              <a:prstGeom prst="line">
                <a:avLst/>
              </a:prstGeom>
              <a:noFill/>
              <a:ln w="28575">
                <a:solidFill>
                  <a:schemeClr val="tx1"/>
                </a:solidFill>
                <a:round/>
                <a:headEnd/>
                <a:tailEnd/>
              </a:ln>
              <a:effectLst/>
            </p:spPr>
            <p:txBody>
              <a:bodyPr/>
              <a:lstStyle/>
              <a:p>
                <a:endParaRPr lang="fr-FR"/>
              </a:p>
            </p:txBody>
          </p:sp>
          <p:sp>
            <p:nvSpPr>
              <p:cNvPr id="167" name="Line 64"/>
              <p:cNvSpPr>
                <a:spLocks noChangeShapeType="1"/>
              </p:cNvSpPr>
              <p:nvPr/>
            </p:nvSpPr>
            <p:spPr bwMode="auto">
              <a:xfrm flipV="1">
                <a:off x="2284" y="1933"/>
                <a:ext cx="284" cy="170"/>
              </a:xfrm>
              <a:prstGeom prst="line">
                <a:avLst/>
              </a:prstGeom>
              <a:noFill/>
              <a:ln w="28575">
                <a:solidFill>
                  <a:schemeClr val="tx1"/>
                </a:solidFill>
                <a:round/>
                <a:headEnd/>
                <a:tailEnd/>
              </a:ln>
              <a:effectLst/>
            </p:spPr>
            <p:txBody>
              <a:bodyPr/>
              <a:lstStyle/>
              <a:p>
                <a:endParaRPr lang="fr-FR"/>
              </a:p>
            </p:txBody>
          </p:sp>
        </p:grpSp>
        <p:sp>
          <p:nvSpPr>
            <p:cNvPr id="158" name="Rectangle 15"/>
            <p:cNvSpPr>
              <a:spLocks noChangeArrowheads="1"/>
            </p:cNvSpPr>
            <p:nvPr/>
          </p:nvSpPr>
          <p:spPr bwMode="auto">
            <a:xfrm rot="-5400000">
              <a:off x="385" y="1763"/>
              <a:ext cx="170" cy="283"/>
            </a:xfrm>
            <a:prstGeom prst="rect">
              <a:avLst/>
            </a:prstGeom>
            <a:solidFill>
              <a:schemeClr val="bg2"/>
            </a:solidFill>
            <a:ln w="28575">
              <a:solidFill>
                <a:schemeClr val="tx1"/>
              </a:solidFill>
              <a:miter lim="800000"/>
              <a:headEnd/>
              <a:tailEnd/>
            </a:ln>
            <a:effectLst/>
          </p:spPr>
          <p:txBody>
            <a:bodyPr wrap="none" anchor="ctr"/>
            <a:lstStyle/>
            <a:p>
              <a:endParaRPr lang="fr-FR"/>
            </a:p>
          </p:txBody>
        </p:sp>
        <p:grpSp>
          <p:nvGrpSpPr>
            <p:cNvPr id="159" name="Group 55"/>
            <p:cNvGrpSpPr>
              <a:grpSpLocks/>
            </p:cNvGrpSpPr>
            <p:nvPr/>
          </p:nvGrpSpPr>
          <p:grpSpPr bwMode="auto">
            <a:xfrm>
              <a:off x="328" y="1820"/>
              <a:ext cx="284" cy="170"/>
              <a:chOff x="2171" y="1820"/>
              <a:chExt cx="284" cy="170"/>
            </a:xfrm>
          </p:grpSpPr>
          <p:sp>
            <p:nvSpPr>
              <p:cNvPr id="164" name="Line 56"/>
              <p:cNvSpPr>
                <a:spLocks noChangeShapeType="1"/>
              </p:cNvSpPr>
              <p:nvPr/>
            </p:nvSpPr>
            <p:spPr bwMode="auto">
              <a:xfrm>
                <a:off x="2171" y="1820"/>
                <a:ext cx="284" cy="170"/>
              </a:xfrm>
              <a:prstGeom prst="line">
                <a:avLst/>
              </a:prstGeom>
              <a:noFill/>
              <a:ln w="28575">
                <a:solidFill>
                  <a:schemeClr val="tx1"/>
                </a:solidFill>
                <a:round/>
                <a:headEnd/>
                <a:tailEnd/>
              </a:ln>
              <a:effectLst/>
            </p:spPr>
            <p:txBody>
              <a:bodyPr/>
              <a:lstStyle/>
              <a:p>
                <a:endParaRPr lang="fr-FR"/>
              </a:p>
            </p:txBody>
          </p:sp>
          <p:sp>
            <p:nvSpPr>
              <p:cNvPr id="165" name="Line 57"/>
              <p:cNvSpPr>
                <a:spLocks noChangeShapeType="1"/>
              </p:cNvSpPr>
              <p:nvPr/>
            </p:nvSpPr>
            <p:spPr bwMode="auto">
              <a:xfrm flipV="1">
                <a:off x="2171" y="1820"/>
                <a:ext cx="284" cy="170"/>
              </a:xfrm>
              <a:prstGeom prst="line">
                <a:avLst/>
              </a:prstGeom>
              <a:noFill/>
              <a:ln w="28575">
                <a:solidFill>
                  <a:schemeClr val="tx1"/>
                </a:solidFill>
                <a:round/>
                <a:headEnd/>
                <a:tailEnd/>
              </a:ln>
              <a:effectLst/>
            </p:spPr>
            <p:txBody>
              <a:bodyPr/>
              <a:lstStyle/>
              <a:p>
                <a:endParaRPr lang="fr-FR"/>
              </a:p>
            </p:txBody>
          </p:sp>
        </p:grpSp>
        <p:sp>
          <p:nvSpPr>
            <p:cNvPr id="160" name="Rectangle 73"/>
            <p:cNvSpPr>
              <a:spLocks noChangeArrowheads="1"/>
            </p:cNvSpPr>
            <p:nvPr/>
          </p:nvSpPr>
          <p:spPr bwMode="auto">
            <a:xfrm rot="-5400000">
              <a:off x="385" y="2642"/>
              <a:ext cx="170" cy="283"/>
            </a:xfrm>
            <a:prstGeom prst="rect">
              <a:avLst/>
            </a:prstGeom>
            <a:solidFill>
              <a:schemeClr val="bg2"/>
            </a:solidFill>
            <a:ln w="28575">
              <a:solidFill>
                <a:schemeClr val="tx1"/>
              </a:solidFill>
              <a:miter lim="800000"/>
              <a:headEnd/>
              <a:tailEnd/>
            </a:ln>
            <a:effectLst/>
          </p:spPr>
          <p:txBody>
            <a:bodyPr wrap="none" anchor="ctr"/>
            <a:lstStyle/>
            <a:p>
              <a:endParaRPr lang="fr-FR"/>
            </a:p>
          </p:txBody>
        </p:sp>
        <p:grpSp>
          <p:nvGrpSpPr>
            <p:cNvPr id="161" name="Group 74"/>
            <p:cNvGrpSpPr>
              <a:grpSpLocks/>
            </p:cNvGrpSpPr>
            <p:nvPr/>
          </p:nvGrpSpPr>
          <p:grpSpPr bwMode="auto">
            <a:xfrm>
              <a:off x="328" y="2699"/>
              <a:ext cx="284" cy="170"/>
              <a:chOff x="2171" y="1820"/>
              <a:chExt cx="284" cy="170"/>
            </a:xfrm>
          </p:grpSpPr>
          <p:sp>
            <p:nvSpPr>
              <p:cNvPr id="162" name="Line 75"/>
              <p:cNvSpPr>
                <a:spLocks noChangeShapeType="1"/>
              </p:cNvSpPr>
              <p:nvPr/>
            </p:nvSpPr>
            <p:spPr bwMode="auto">
              <a:xfrm>
                <a:off x="2171" y="1820"/>
                <a:ext cx="284" cy="170"/>
              </a:xfrm>
              <a:prstGeom prst="line">
                <a:avLst/>
              </a:prstGeom>
              <a:noFill/>
              <a:ln w="28575">
                <a:solidFill>
                  <a:schemeClr val="tx1"/>
                </a:solidFill>
                <a:round/>
                <a:headEnd/>
                <a:tailEnd/>
              </a:ln>
              <a:effectLst/>
            </p:spPr>
            <p:txBody>
              <a:bodyPr/>
              <a:lstStyle/>
              <a:p>
                <a:endParaRPr lang="fr-FR"/>
              </a:p>
            </p:txBody>
          </p:sp>
          <p:sp>
            <p:nvSpPr>
              <p:cNvPr id="163" name="Line 76"/>
              <p:cNvSpPr>
                <a:spLocks noChangeShapeType="1"/>
              </p:cNvSpPr>
              <p:nvPr/>
            </p:nvSpPr>
            <p:spPr bwMode="auto">
              <a:xfrm flipV="1">
                <a:off x="2171" y="1820"/>
                <a:ext cx="284" cy="170"/>
              </a:xfrm>
              <a:prstGeom prst="line">
                <a:avLst/>
              </a:prstGeom>
              <a:noFill/>
              <a:ln w="28575">
                <a:solidFill>
                  <a:schemeClr val="tx1"/>
                </a:solidFill>
                <a:round/>
                <a:headEnd/>
                <a:tailEnd/>
              </a:ln>
              <a:effectLst/>
            </p:spPr>
            <p:txBody>
              <a:bodyPr/>
              <a:lstStyle/>
              <a:p>
                <a:endParaRPr lang="fr-FR"/>
              </a:p>
            </p:txBody>
          </p:sp>
        </p:grpSp>
      </p:grpSp>
      <p:grpSp>
        <p:nvGrpSpPr>
          <p:cNvPr id="310" name="Groupe 309"/>
          <p:cNvGrpSpPr/>
          <p:nvPr/>
        </p:nvGrpSpPr>
        <p:grpSpPr>
          <a:xfrm>
            <a:off x="349250" y="1119203"/>
            <a:ext cx="4170363" cy="3857625"/>
            <a:chOff x="349250" y="1119203"/>
            <a:chExt cx="4170363" cy="3857625"/>
          </a:xfrm>
        </p:grpSpPr>
        <p:sp>
          <p:nvSpPr>
            <p:cNvPr id="178" name="Text Box 180"/>
            <p:cNvSpPr txBox="1">
              <a:spLocks noChangeArrowheads="1"/>
            </p:cNvSpPr>
            <p:nvPr/>
          </p:nvSpPr>
          <p:spPr bwMode="auto">
            <a:xfrm>
              <a:off x="349250" y="2995628"/>
              <a:ext cx="577850" cy="366712"/>
            </a:xfrm>
            <a:prstGeom prst="rect">
              <a:avLst/>
            </a:prstGeom>
            <a:noFill/>
            <a:ln w="9525">
              <a:noFill/>
              <a:miter lim="800000"/>
              <a:headEnd/>
              <a:tailEnd/>
            </a:ln>
            <a:effectLst/>
          </p:spPr>
          <p:txBody>
            <a:bodyPr>
              <a:spAutoFit/>
            </a:bodyPr>
            <a:lstStyle/>
            <a:p>
              <a:pPr>
                <a:spcBef>
                  <a:spcPct val="50000"/>
                </a:spcBef>
              </a:pPr>
              <a:r>
                <a:rPr lang="fr-FR" b="1" dirty="0">
                  <a:solidFill>
                    <a:srgbClr val="FF0000"/>
                  </a:solidFill>
                </a:rPr>
                <a:t>N</a:t>
              </a:r>
            </a:p>
          </p:txBody>
        </p:sp>
        <p:sp>
          <p:nvSpPr>
            <p:cNvPr id="179" name="Text Box 181"/>
            <p:cNvSpPr txBox="1">
              <a:spLocks noChangeArrowheads="1"/>
            </p:cNvSpPr>
            <p:nvPr/>
          </p:nvSpPr>
          <p:spPr bwMode="auto">
            <a:xfrm>
              <a:off x="3941763" y="2997215"/>
              <a:ext cx="577850" cy="366713"/>
            </a:xfrm>
            <a:prstGeom prst="rect">
              <a:avLst/>
            </a:prstGeom>
            <a:noFill/>
            <a:ln w="9525">
              <a:noFill/>
              <a:miter lim="800000"/>
              <a:headEnd/>
              <a:tailEnd/>
            </a:ln>
            <a:effectLst/>
          </p:spPr>
          <p:txBody>
            <a:bodyPr>
              <a:spAutoFit/>
            </a:bodyPr>
            <a:lstStyle/>
            <a:p>
              <a:pPr>
                <a:spcBef>
                  <a:spcPct val="50000"/>
                </a:spcBef>
              </a:pPr>
              <a:r>
                <a:rPr lang="fr-FR" b="1" dirty="0">
                  <a:solidFill>
                    <a:srgbClr val="FF0000"/>
                  </a:solidFill>
                </a:rPr>
                <a:t>N</a:t>
              </a:r>
            </a:p>
          </p:txBody>
        </p:sp>
        <p:sp>
          <p:nvSpPr>
            <p:cNvPr id="180" name="Text Box 182"/>
            <p:cNvSpPr txBox="1">
              <a:spLocks noChangeArrowheads="1"/>
            </p:cNvSpPr>
            <p:nvPr/>
          </p:nvSpPr>
          <p:spPr bwMode="auto">
            <a:xfrm>
              <a:off x="2138363" y="4610115"/>
              <a:ext cx="376237" cy="366713"/>
            </a:xfrm>
            <a:prstGeom prst="rect">
              <a:avLst/>
            </a:prstGeom>
            <a:noFill/>
            <a:ln w="9525">
              <a:noFill/>
              <a:miter lim="800000"/>
              <a:headEnd/>
              <a:tailEnd/>
            </a:ln>
            <a:effectLst/>
          </p:spPr>
          <p:txBody>
            <a:bodyPr>
              <a:spAutoFit/>
            </a:bodyPr>
            <a:lstStyle/>
            <a:p>
              <a:pPr>
                <a:spcBef>
                  <a:spcPct val="50000"/>
                </a:spcBef>
              </a:pPr>
              <a:r>
                <a:rPr lang="fr-FR" b="1">
                  <a:solidFill>
                    <a:srgbClr val="0000FF"/>
                  </a:solidFill>
                </a:rPr>
                <a:t>S</a:t>
              </a:r>
            </a:p>
          </p:txBody>
        </p:sp>
        <p:sp>
          <p:nvSpPr>
            <p:cNvPr id="181" name="Text Box 183"/>
            <p:cNvSpPr txBox="1">
              <a:spLocks noChangeArrowheads="1"/>
            </p:cNvSpPr>
            <p:nvPr/>
          </p:nvSpPr>
          <p:spPr bwMode="auto">
            <a:xfrm>
              <a:off x="2139950" y="1119203"/>
              <a:ext cx="376238" cy="366712"/>
            </a:xfrm>
            <a:prstGeom prst="rect">
              <a:avLst/>
            </a:prstGeom>
            <a:noFill/>
            <a:ln w="9525">
              <a:noFill/>
              <a:miter lim="800000"/>
              <a:headEnd/>
              <a:tailEnd/>
            </a:ln>
            <a:effectLst/>
          </p:spPr>
          <p:txBody>
            <a:bodyPr>
              <a:spAutoFit/>
            </a:bodyPr>
            <a:lstStyle/>
            <a:p>
              <a:pPr>
                <a:spcBef>
                  <a:spcPct val="50000"/>
                </a:spcBef>
              </a:pPr>
              <a:r>
                <a:rPr lang="fr-FR" b="1" dirty="0">
                  <a:solidFill>
                    <a:srgbClr val="0000FF"/>
                  </a:solidFill>
                </a:rPr>
                <a:t>S</a:t>
              </a:r>
            </a:p>
          </p:txBody>
        </p:sp>
      </p:grpSp>
      <p:sp>
        <p:nvSpPr>
          <p:cNvPr id="182" name="Rectangle 184"/>
          <p:cNvSpPr>
            <a:spLocks noChangeArrowheads="1"/>
          </p:cNvSpPr>
          <p:nvPr/>
        </p:nvSpPr>
        <p:spPr bwMode="auto">
          <a:xfrm>
            <a:off x="1560513" y="4986353"/>
            <a:ext cx="1531937" cy="187325"/>
          </a:xfrm>
          <a:prstGeom prst="rect">
            <a:avLst/>
          </a:prstGeom>
          <a:solidFill>
            <a:schemeClr val="accent1"/>
          </a:solidFill>
          <a:ln w="9525">
            <a:solidFill>
              <a:schemeClr val="accent1"/>
            </a:solidFill>
            <a:miter lim="800000"/>
            <a:headEnd/>
            <a:tailEnd/>
          </a:ln>
          <a:effectLst/>
        </p:spPr>
        <p:txBody>
          <a:bodyPr wrap="none" anchor="ctr"/>
          <a:lstStyle/>
          <a:p>
            <a:endParaRPr lang="fr-FR"/>
          </a:p>
        </p:txBody>
      </p:sp>
      <p:sp>
        <p:nvSpPr>
          <p:cNvPr id="183" name="Rectangle 185"/>
          <p:cNvSpPr>
            <a:spLocks noChangeArrowheads="1"/>
          </p:cNvSpPr>
          <p:nvPr/>
        </p:nvSpPr>
        <p:spPr bwMode="auto">
          <a:xfrm>
            <a:off x="1708150" y="4905390"/>
            <a:ext cx="1089025" cy="93663"/>
          </a:xfrm>
          <a:prstGeom prst="rect">
            <a:avLst/>
          </a:prstGeom>
          <a:solidFill>
            <a:schemeClr val="accent1"/>
          </a:solidFill>
          <a:ln w="9525">
            <a:solidFill>
              <a:schemeClr val="accent1"/>
            </a:solidFill>
            <a:miter lim="800000"/>
            <a:headEnd/>
            <a:tailEnd/>
          </a:ln>
          <a:effectLst/>
        </p:spPr>
        <p:txBody>
          <a:bodyPr wrap="none" anchor="ctr"/>
          <a:lstStyle/>
          <a:p>
            <a:endParaRPr lang="fr-FR"/>
          </a:p>
        </p:txBody>
      </p:sp>
      <p:grpSp>
        <p:nvGrpSpPr>
          <p:cNvPr id="184" name="Group 208"/>
          <p:cNvGrpSpPr>
            <a:grpSpLocks/>
          </p:cNvGrpSpPr>
          <p:nvPr/>
        </p:nvGrpSpPr>
        <p:grpSpPr bwMode="auto">
          <a:xfrm>
            <a:off x="298450" y="1177940"/>
            <a:ext cx="4108450" cy="4057650"/>
            <a:chOff x="188" y="1108"/>
            <a:chExt cx="2588" cy="2556"/>
          </a:xfrm>
        </p:grpSpPr>
        <p:sp>
          <p:nvSpPr>
            <p:cNvPr id="185" name="Freeform 189"/>
            <p:cNvSpPr>
              <a:spLocks/>
            </p:cNvSpPr>
            <p:nvPr/>
          </p:nvSpPr>
          <p:spPr bwMode="auto">
            <a:xfrm flipH="1" flipV="1">
              <a:off x="1341" y="1311"/>
              <a:ext cx="27" cy="93"/>
            </a:xfrm>
            <a:custGeom>
              <a:avLst/>
              <a:gdLst/>
              <a:ahLst/>
              <a:cxnLst>
                <a:cxn ang="0">
                  <a:pos x="0" y="0"/>
                </a:cxn>
                <a:cxn ang="0">
                  <a:pos x="106" y="27"/>
                </a:cxn>
              </a:cxnLst>
              <a:rect l="0" t="0" r="r" b="b"/>
              <a:pathLst>
                <a:path w="106" h="27">
                  <a:moveTo>
                    <a:pt x="0" y="0"/>
                  </a:moveTo>
                  <a:lnTo>
                    <a:pt x="106" y="27"/>
                  </a:lnTo>
                </a:path>
              </a:pathLst>
            </a:custGeom>
            <a:noFill/>
            <a:ln w="9525">
              <a:solidFill>
                <a:schemeClr val="tx1"/>
              </a:solidFill>
              <a:round/>
              <a:headEnd type="none" w="med" len="med"/>
              <a:tailEnd type="triangle" w="lg" len="lg"/>
            </a:ln>
            <a:effectLst/>
          </p:spPr>
          <p:txBody>
            <a:bodyPr/>
            <a:lstStyle/>
            <a:p>
              <a:endParaRPr lang="fr-FR"/>
            </a:p>
          </p:txBody>
        </p:sp>
        <p:grpSp>
          <p:nvGrpSpPr>
            <p:cNvPr id="186" name="Group 207"/>
            <p:cNvGrpSpPr>
              <a:grpSpLocks/>
            </p:cNvGrpSpPr>
            <p:nvPr/>
          </p:nvGrpSpPr>
          <p:grpSpPr bwMode="auto">
            <a:xfrm>
              <a:off x="188" y="1108"/>
              <a:ext cx="2588" cy="2556"/>
              <a:chOff x="188" y="1108"/>
              <a:chExt cx="2588" cy="2556"/>
            </a:xfrm>
          </p:grpSpPr>
          <p:grpSp>
            <p:nvGrpSpPr>
              <p:cNvPr id="187" name="Group 204"/>
              <p:cNvGrpSpPr>
                <a:grpSpLocks/>
              </p:cNvGrpSpPr>
              <p:nvPr/>
            </p:nvGrpSpPr>
            <p:grpSpPr bwMode="auto">
              <a:xfrm>
                <a:off x="188" y="1108"/>
                <a:ext cx="2588" cy="2556"/>
                <a:chOff x="179" y="1108"/>
                <a:chExt cx="2588" cy="2556"/>
              </a:xfrm>
            </p:grpSpPr>
            <p:sp>
              <p:nvSpPr>
                <p:cNvPr id="189" name="Line 179"/>
                <p:cNvSpPr>
                  <a:spLocks noChangeShapeType="1"/>
                </p:cNvSpPr>
                <p:nvPr/>
              </p:nvSpPr>
              <p:spPr bwMode="auto">
                <a:xfrm flipH="1" flipV="1">
                  <a:off x="2408" y="2516"/>
                  <a:ext cx="93" cy="16"/>
                </a:xfrm>
                <a:prstGeom prst="line">
                  <a:avLst/>
                </a:prstGeom>
                <a:noFill/>
                <a:ln w="9525">
                  <a:solidFill>
                    <a:schemeClr val="tx1"/>
                  </a:solidFill>
                  <a:round/>
                  <a:headEnd/>
                  <a:tailEnd type="triangle" w="lg" len="lg"/>
                </a:ln>
                <a:effectLst/>
              </p:spPr>
              <p:txBody>
                <a:bodyPr/>
                <a:lstStyle/>
                <a:p>
                  <a:endParaRPr lang="fr-FR"/>
                </a:p>
              </p:txBody>
            </p:sp>
            <p:grpSp>
              <p:nvGrpSpPr>
                <p:cNvPr id="190" name="Group 203"/>
                <p:cNvGrpSpPr>
                  <a:grpSpLocks/>
                </p:cNvGrpSpPr>
                <p:nvPr/>
              </p:nvGrpSpPr>
              <p:grpSpPr bwMode="auto">
                <a:xfrm>
                  <a:off x="179" y="1108"/>
                  <a:ext cx="2588" cy="2556"/>
                  <a:chOff x="179" y="1108"/>
                  <a:chExt cx="2588" cy="2556"/>
                </a:xfrm>
              </p:grpSpPr>
              <p:sp>
                <p:nvSpPr>
                  <p:cNvPr id="191" name="Line 187"/>
                  <p:cNvSpPr>
                    <a:spLocks noChangeShapeType="1"/>
                  </p:cNvSpPr>
                  <p:nvPr/>
                </p:nvSpPr>
                <p:spPr bwMode="auto">
                  <a:xfrm flipV="1">
                    <a:off x="418" y="2458"/>
                    <a:ext cx="97" cy="23"/>
                  </a:xfrm>
                  <a:prstGeom prst="line">
                    <a:avLst/>
                  </a:prstGeom>
                  <a:noFill/>
                  <a:ln w="9525">
                    <a:solidFill>
                      <a:schemeClr val="tx1"/>
                    </a:solidFill>
                    <a:round/>
                    <a:headEnd/>
                    <a:tailEnd type="triangle" w="lg" len="lg"/>
                  </a:ln>
                  <a:effectLst/>
                </p:spPr>
                <p:txBody>
                  <a:bodyPr/>
                  <a:lstStyle/>
                  <a:p>
                    <a:endParaRPr lang="fr-FR"/>
                  </a:p>
                </p:txBody>
              </p:sp>
              <p:grpSp>
                <p:nvGrpSpPr>
                  <p:cNvPr id="192" name="Group 202"/>
                  <p:cNvGrpSpPr>
                    <a:grpSpLocks/>
                  </p:cNvGrpSpPr>
                  <p:nvPr/>
                </p:nvGrpSpPr>
                <p:grpSpPr bwMode="auto">
                  <a:xfrm>
                    <a:off x="179" y="1108"/>
                    <a:ext cx="2588" cy="2556"/>
                    <a:chOff x="179" y="1108"/>
                    <a:chExt cx="2588" cy="2556"/>
                  </a:xfrm>
                </p:grpSpPr>
                <p:grpSp>
                  <p:nvGrpSpPr>
                    <p:cNvPr id="193" name="Group 201"/>
                    <p:cNvGrpSpPr>
                      <a:grpSpLocks/>
                    </p:cNvGrpSpPr>
                    <p:nvPr/>
                  </p:nvGrpSpPr>
                  <p:grpSpPr bwMode="auto">
                    <a:xfrm>
                      <a:off x="179" y="1108"/>
                      <a:ext cx="2588" cy="2556"/>
                      <a:chOff x="179" y="1108"/>
                      <a:chExt cx="2588" cy="2556"/>
                    </a:xfrm>
                  </p:grpSpPr>
                  <p:grpSp>
                    <p:nvGrpSpPr>
                      <p:cNvPr id="195" name="Group 196"/>
                      <p:cNvGrpSpPr>
                        <a:grpSpLocks/>
                      </p:cNvGrpSpPr>
                      <p:nvPr/>
                    </p:nvGrpSpPr>
                    <p:grpSpPr bwMode="auto">
                      <a:xfrm>
                        <a:off x="179" y="1108"/>
                        <a:ext cx="2588" cy="2556"/>
                        <a:chOff x="179" y="1108"/>
                        <a:chExt cx="2588" cy="2556"/>
                      </a:xfrm>
                    </p:grpSpPr>
                    <p:sp>
                      <p:nvSpPr>
                        <p:cNvPr id="197" name="Freeform 113"/>
                        <p:cNvSpPr>
                          <a:spLocks/>
                        </p:cNvSpPr>
                        <p:nvPr/>
                      </p:nvSpPr>
                      <p:spPr bwMode="auto">
                        <a:xfrm>
                          <a:off x="181" y="1108"/>
                          <a:ext cx="1217" cy="1250"/>
                        </a:xfrm>
                        <a:custGeom>
                          <a:avLst/>
                          <a:gdLst/>
                          <a:ahLst/>
                          <a:cxnLst>
                            <a:cxn ang="0">
                              <a:pos x="155" y="1112"/>
                            </a:cxn>
                            <a:cxn ang="0">
                              <a:pos x="700" y="1145"/>
                            </a:cxn>
                            <a:cxn ang="0">
                              <a:pos x="1157" y="484"/>
                            </a:cxn>
                            <a:cxn ang="0">
                              <a:pos x="1061" y="44"/>
                            </a:cxn>
                            <a:cxn ang="0">
                              <a:pos x="531" y="217"/>
                            </a:cxn>
                            <a:cxn ang="0">
                              <a:pos x="220" y="528"/>
                            </a:cxn>
                            <a:cxn ang="0">
                              <a:pos x="11" y="932"/>
                            </a:cxn>
                            <a:cxn ang="0">
                              <a:pos x="155" y="1112"/>
                            </a:cxn>
                          </a:cxnLst>
                          <a:rect l="0" t="0" r="r" b="b"/>
                          <a:pathLst>
                            <a:path w="1217" h="1250">
                              <a:moveTo>
                                <a:pt x="155" y="1112"/>
                              </a:moveTo>
                              <a:cubicBezTo>
                                <a:pt x="246" y="1117"/>
                                <a:pt x="533" y="1250"/>
                                <a:pt x="700" y="1145"/>
                              </a:cubicBezTo>
                              <a:cubicBezTo>
                                <a:pt x="867" y="1040"/>
                                <a:pt x="1097" y="667"/>
                                <a:pt x="1157" y="484"/>
                              </a:cubicBezTo>
                              <a:cubicBezTo>
                                <a:pt x="1217" y="301"/>
                                <a:pt x="1165" y="88"/>
                                <a:pt x="1061" y="44"/>
                              </a:cubicBezTo>
                              <a:cubicBezTo>
                                <a:pt x="957" y="0"/>
                                <a:pt x="671" y="136"/>
                                <a:pt x="531" y="217"/>
                              </a:cubicBezTo>
                              <a:cubicBezTo>
                                <a:pt x="391" y="298"/>
                                <a:pt x="307" y="409"/>
                                <a:pt x="220" y="528"/>
                              </a:cubicBezTo>
                              <a:cubicBezTo>
                                <a:pt x="133" y="647"/>
                                <a:pt x="22" y="835"/>
                                <a:pt x="11" y="932"/>
                              </a:cubicBezTo>
                              <a:cubicBezTo>
                                <a:pt x="0" y="1029"/>
                                <a:pt x="125" y="1075"/>
                                <a:pt x="155" y="1112"/>
                              </a:cubicBezTo>
                            </a:path>
                          </a:pathLst>
                        </a:custGeom>
                        <a:noFill/>
                        <a:ln w="28575" cmpd="sng">
                          <a:solidFill>
                            <a:schemeClr val="tx1"/>
                          </a:solidFill>
                          <a:round/>
                          <a:headEnd/>
                          <a:tailEnd/>
                        </a:ln>
                        <a:effectLst/>
                      </p:spPr>
                      <p:txBody>
                        <a:bodyPr/>
                        <a:lstStyle/>
                        <a:p>
                          <a:endParaRPr lang="fr-FR"/>
                        </a:p>
                      </p:txBody>
                    </p:sp>
                    <p:sp>
                      <p:nvSpPr>
                        <p:cNvPr id="198" name="Freeform 114"/>
                        <p:cNvSpPr>
                          <a:spLocks/>
                        </p:cNvSpPr>
                        <p:nvPr/>
                      </p:nvSpPr>
                      <p:spPr bwMode="auto">
                        <a:xfrm>
                          <a:off x="1464" y="1142"/>
                          <a:ext cx="1303" cy="1252"/>
                        </a:xfrm>
                        <a:custGeom>
                          <a:avLst/>
                          <a:gdLst/>
                          <a:ahLst/>
                          <a:cxnLst>
                            <a:cxn ang="0">
                              <a:pos x="1148" y="1106"/>
                            </a:cxn>
                            <a:cxn ang="0">
                              <a:pos x="603" y="1137"/>
                            </a:cxn>
                            <a:cxn ang="0">
                              <a:pos x="61" y="417"/>
                            </a:cxn>
                            <a:cxn ang="0">
                              <a:pos x="234" y="34"/>
                            </a:cxn>
                            <a:cxn ang="0">
                              <a:pos x="772" y="211"/>
                            </a:cxn>
                            <a:cxn ang="0">
                              <a:pos x="1083" y="522"/>
                            </a:cxn>
                            <a:cxn ang="0">
                              <a:pos x="1292" y="926"/>
                            </a:cxn>
                            <a:cxn ang="0">
                              <a:pos x="1148" y="1106"/>
                            </a:cxn>
                          </a:cxnLst>
                          <a:rect l="0" t="0" r="r" b="b"/>
                          <a:pathLst>
                            <a:path w="1303" h="1252">
                              <a:moveTo>
                                <a:pt x="1148" y="1106"/>
                              </a:moveTo>
                              <a:cubicBezTo>
                                <a:pt x="1057" y="1111"/>
                                <a:pt x="784" y="1252"/>
                                <a:pt x="603" y="1137"/>
                              </a:cubicBezTo>
                              <a:cubicBezTo>
                                <a:pt x="422" y="1022"/>
                                <a:pt x="122" y="601"/>
                                <a:pt x="61" y="417"/>
                              </a:cubicBezTo>
                              <a:cubicBezTo>
                                <a:pt x="0" y="233"/>
                                <a:pt x="116" y="68"/>
                                <a:pt x="234" y="34"/>
                              </a:cubicBezTo>
                              <a:cubicBezTo>
                                <a:pt x="352" y="0"/>
                                <a:pt x="631" y="130"/>
                                <a:pt x="772" y="211"/>
                              </a:cubicBezTo>
                              <a:cubicBezTo>
                                <a:pt x="913" y="292"/>
                                <a:pt x="996" y="403"/>
                                <a:pt x="1083" y="522"/>
                              </a:cubicBezTo>
                              <a:cubicBezTo>
                                <a:pt x="1170" y="641"/>
                                <a:pt x="1281" y="829"/>
                                <a:pt x="1292" y="926"/>
                              </a:cubicBezTo>
                              <a:cubicBezTo>
                                <a:pt x="1303" y="1023"/>
                                <a:pt x="1178" y="1069"/>
                                <a:pt x="1148" y="1106"/>
                              </a:cubicBezTo>
                            </a:path>
                          </a:pathLst>
                        </a:custGeom>
                        <a:noFill/>
                        <a:ln w="28575" cmpd="sng">
                          <a:solidFill>
                            <a:schemeClr val="tx1"/>
                          </a:solidFill>
                          <a:round/>
                          <a:headEnd/>
                          <a:tailEnd/>
                        </a:ln>
                        <a:effectLst/>
                      </p:spPr>
                      <p:txBody>
                        <a:bodyPr/>
                        <a:lstStyle/>
                        <a:p>
                          <a:endParaRPr lang="fr-FR"/>
                        </a:p>
                      </p:txBody>
                    </p:sp>
                    <p:sp>
                      <p:nvSpPr>
                        <p:cNvPr id="199" name="Freeform 116"/>
                        <p:cNvSpPr>
                          <a:spLocks/>
                        </p:cNvSpPr>
                        <p:nvPr/>
                      </p:nvSpPr>
                      <p:spPr bwMode="auto">
                        <a:xfrm>
                          <a:off x="1505" y="2453"/>
                          <a:ext cx="1211" cy="1211"/>
                        </a:xfrm>
                        <a:custGeom>
                          <a:avLst/>
                          <a:gdLst/>
                          <a:ahLst/>
                          <a:cxnLst>
                            <a:cxn ang="0">
                              <a:pos x="1054" y="87"/>
                            </a:cxn>
                            <a:cxn ang="0">
                              <a:pos x="545" y="71"/>
                            </a:cxn>
                            <a:cxn ang="0">
                              <a:pos x="104" y="512"/>
                            </a:cxn>
                            <a:cxn ang="0">
                              <a:pos x="15" y="737"/>
                            </a:cxn>
                            <a:cxn ang="0">
                              <a:pos x="193" y="1171"/>
                            </a:cxn>
                            <a:cxn ang="0">
                              <a:pos x="681" y="975"/>
                            </a:cxn>
                            <a:cxn ang="0">
                              <a:pos x="992" y="664"/>
                            </a:cxn>
                            <a:cxn ang="0">
                              <a:pos x="1201" y="260"/>
                            </a:cxn>
                            <a:cxn ang="0">
                              <a:pos x="1050" y="87"/>
                            </a:cxn>
                          </a:cxnLst>
                          <a:rect l="0" t="0" r="r" b="b"/>
                          <a:pathLst>
                            <a:path w="1211" h="1211">
                              <a:moveTo>
                                <a:pt x="1054" y="87"/>
                              </a:moveTo>
                              <a:cubicBezTo>
                                <a:pt x="969" y="84"/>
                                <a:pt x="703" y="0"/>
                                <a:pt x="545" y="71"/>
                              </a:cubicBezTo>
                              <a:cubicBezTo>
                                <a:pt x="387" y="142"/>
                                <a:pt x="192" y="401"/>
                                <a:pt x="104" y="512"/>
                              </a:cubicBezTo>
                              <a:cubicBezTo>
                                <a:pt x="16" y="623"/>
                                <a:pt x="0" y="627"/>
                                <a:pt x="15" y="737"/>
                              </a:cubicBezTo>
                              <a:cubicBezTo>
                                <a:pt x="30" y="847"/>
                                <a:pt x="82" y="1131"/>
                                <a:pt x="193" y="1171"/>
                              </a:cubicBezTo>
                              <a:cubicBezTo>
                                <a:pt x="304" y="1211"/>
                                <a:pt x="548" y="1059"/>
                                <a:pt x="681" y="975"/>
                              </a:cubicBezTo>
                              <a:cubicBezTo>
                                <a:pt x="814" y="891"/>
                                <a:pt x="905" y="783"/>
                                <a:pt x="992" y="664"/>
                              </a:cubicBezTo>
                              <a:cubicBezTo>
                                <a:pt x="1079" y="545"/>
                                <a:pt x="1191" y="356"/>
                                <a:pt x="1201" y="260"/>
                              </a:cubicBezTo>
                              <a:cubicBezTo>
                                <a:pt x="1211" y="164"/>
                                <a:pt x="1082" y="123"/>
                                <a:pt x="1050" y="87"/>
                              </a:cubicBezTo>
                            </a:path>
                          </a:pathLst>
                        </a:custGeom>
                        <a:noFill/>
                        <a:ln w="28575" cmpd="sng">
                          <a:solidFill>
                            <a:schemeClr val="tx1"/>
                          </a:solidFill>
                          <a:round/>
                          <a:headEnd/>
                          <a:tailEnd/>
                        </a:ln>
                        <a:effectLst/>
                      </p:spPr>
                      <p:txBody>
                        <a:bodyPr/>
                        <a:lstStyle/>
                        <a:p>
                          <a:endParaRPr lang="fr-FR"/>
                        </a:p>
                      </p:txBody>
                    </p:sp>
                    <p:sp>
                      <p:nvSpPr>
                        <p:cNvPr id="200" name="Freeform 115"/>
                        <p:cNvSpPr>
                          <a:spLocks/>
                        </p:cNvSpPr>
                        <p:nvPr/>
                      </p:nvSpPr>
                      <p:spPr bwMode="auto">
                        <a:xfrm>
                          <a:off x="179" y="2377"/>
                          <a:ext cx="1224" cy="1275"/>
                        </a:xfrm>
                        <a:custGeom>
                          <a:avLst/>
                          <a:gdLst/>
                          <a:ahLst/>
                          <a:cxnLst>
                            <a:cxn ang="0">
                              <a:pos x="155" y="128"/>
                            </a:cxn>
                            <a:cxn ang="0">
                              <a:pos x="660" y="105"/>
                            </a:cxn>
                            <a:cxn ang="0">
                              <a:pos x="1159" y="757"/>
                            </a:cxn>
                            <a:cxn ang="0">
                              <a:pos x="1049" y="1231"/>
                            </a:cxn>
                            <a:cxn ang="0">
                              <a:pos x="531" y="1023"/>
                            </a:cxn>
                            <a:cxn ang="0">
                              <a:pos x="220" y="712"/>
                            </a:cxn>
                            <a:cxn ang="0">
                              <a:pos x="11" y="308"/>
                            </a:cxn>
                            <a:cxn ang="0">
                              <a:pos x="155" y="128"/>
                            </a:cxn>
                          </a:cxnLst>
                          <a:rect l="0" t="0" r="r" b="b"/>
                          <a:pathLst>
                            <a:path w="1224" h="1275">
                              <a:moveTo>
                                <a:pt x="155" y="128"/>
                              </a:moveTo>
                              <a:cubicBezTo>
                                <a:pt x="239" y="124"/>
                                <a:pt x="493" y="0"/>
                                <a:pt x="660" y="105"/>
                              </a:cubicBezTo>
                              <a:cubicBezTo>
                                <a:pt x="827" y="210"/>
                                <a:pt x="1094" y="570"/>
                                <a:pt x="1159" y="757"/>
                              </a:cubicBezTo>
                              <a:cubicBezTo>
                                <a:pt x="1224" y="944"/>
                                <a:pt x="1154" y="1187"/>
                                <a:pt x="1049" y="1231"/>
                              </a:cubicBezTo>
                              <a:cubicBezTo>
                                <a:pt x="944" y="1275"/>
                                <a:pt x="669" y="1110"/>
                                <a:pt x="531" y="1023"/>
                              </a:cubicBezTo>
                              <a:cubicBezTo>
                                <a:pt x="393" y="936"/>
                                <a:pt x="307" y="831"/>
                                <a:pt x="220" y="712"/>
                              </a:cubicBezTo>
                              <a:cubicBezTo>
                                <a:pt x="133" y="593"/>
                                <a:pt x="22" y="405"/>
                                <a:pt x="11" y="308"/>
                              </a:cubicBezTo>
                              <a:cubicBezTo>
                                <a:pt x="0" y="211"/>
                                <a:pt x="125" y="165"/>
                                <a:pt x="155" y="128"/>
                              </a:cubicBezTo>
                            </a:path>
                          </a:pathLst>
                        </a:custGeom>
                        <a:noFill/>
                        <a:ln w="28575" cmpd="sng">
                          <a:solidFill>
                            <a:schemeClr val="tx1"/>
                          </a:solidFill>
                          <a:round/>
                          <a:headEnd/>
                          <a:tailEnd/>
                        </a:ln>
                        <a:effectLst/>
                      </p:spPr>
                      <p:txBody>
                        <a:bodyPr/>
                        <a:lstStyle/>
                        <a:p>
                          <a:endParaRPr lang="fr-FR"/>
                        </a:p>
                      </p:txBody>
                    </p:sp>
                  </p:grpSp>
                  <p:sp>
                    <p:nvSpPr>
                      <p:cNvPr id="196" name="Line 186"/>
                      <p:cNvSpPr>
                        <a:spLocks noChangeShapeType="1"/>
                      </p:cNvSpPr>
                      <p:nvPr/>
                    </p:nvSpPr>
                    <p:spPr bwMode="auto">
                      <a:xfrm flipH="1">
                        <a:off x="2417" y="2273"/>
                        <a:ext cx="97" cy="23"/>
                      </a:xfrm>
                      <a:prstGeom prst="line">
                        <a:avLst/>
                      </a:prstGeom>
                      <a:noFill/>
                      <a:ln w="9525">
                        <a:solidFill>
                          <a:schemeClr val="tx1"/>
                        </a:solidFill>
                        <a:round/>
                        <a:headEnd/>
                        <a:tailEnd type="triangle" w="lg" len="lg"/>
                      </a:ln>
                      <a:effectLst/>
                    </p:spPr>
                    <p:txBody>
                      <a:bodyPr/>
                      <a:lstStyle/>
                      <a:p>
                        <a:endParaRPr lang="fr-FR"/>
                      </a:p>
                    </p:txBody>
                  </p:sp>
                </p:grpSp>
                <p:sp>
                  <p:nvSpPr>
                    <p:cNvPr id="194" name="Freeform 188"/>
                    <p:cNvSpPr>
                      <a:spLocks/>
                    </p:cNvSpPr>
                    <p:nvPr/>
                  </p:nvSpPr>
                  <p:spPr bwMode="auto">
                    <a:xfrm>
                      <a:off x="416" y="2237"/>
                      <a:ext cx="106" cy="27"/>
                    </a:xfrm>
                    <a:custGeom>
                      <a:avLst/>
                      <a:gdLst/>
                      <a:ahLst/>
                      <a:cxnLst>
                        <a:cxn ang="0">
                          <a:pos x="0" y="0"/>
                        </a:cxn>
                        <a:cxn ang="0">
                          <a:pos x="106" y="27"/>
                        </a:cxn>
                      </a:cxnLst>
                      <a:rect l="0" t="0" r="r" b="b"/>
                      <a:pathLst>
                        <a:path w="106" h="27">
                          <a:moveTo>
                            <a:pt x="0" y="0"/>
                          </a:moveTo>
                          <a:lnTo>
                            <a:pt x="106" y="27"/>
                          </a:lnTo>
                        </a:path>
                      </a:pathLst>
                    </a:custGeom>
                    <a:noFill/>
                    <a:ln w="9525">
                      <a:solidFill>
                        <a:schemeClr val="tx1"/>
                      </a:solidFill>
                      <a:round/>
                      <a:headEnd type="none" w="med" len="med"/>
                      <a:tailEnd type="triangle" w="lg" len="lg"/>
                    </a:ln>
                    <a:effectLst/>
                  </p:spPr>
                  <p:txBody>
                    <a:bodyPr/>
                    <a:lstStyle/>
                    <a:p>
                      <a:endParaRPr lang="fr-FR"/>
                    </a:p>
                  </p:txBody>
                </p:sp>
              </p:grpSp>
            </p:grpSp>
          </p:grpSp>
          <p:sp>
            <p:nvSpPr>
              <p:cNvPr id="188" name="Freeform 190"/>
              <p:cNvSpPr>
                <a:spLocks/>
              </p:cNvSpPr>
              <p:nvPr/>
            </p:nvSpPr>
            <p:spPr bwMode="auto">
              <a:xfrm flipV="1">
                <a:off x="1505" y="1326"/>
                <a:ext cx="27" cy="105"/>
              </a:xfrm>
              <a:custGeom>
                <a:avLst/>
                <a:gdLst/>
                <a:ahLst/>
                <a:cxnLst>
                  <a:cxn ang="0">
                    <a:pos x="0" y="0"/>
                  </a:cxn>
                  <a:cxn ang="0">
                    <a:pos x="106" y="27"/>
                  </a:cxn>
                </a:cxnLst>
                <a:rect l="0" t="0" r="r" b="b"/>
                <a:pathLst>
                  <a:path w="106" h="27">
                    <a:moveTo>
                      <a:pt x="0" y="0"/>
                    </a:moveTo>
                    <a:lnTo>
                      <a:pt x="106" y="27"/>
                    </a:lnTo>
                  </a:path>
                </a:pathLst>
              </a:custGeom>
              <a:noFill/>
              <a:ln w="9525">
                <a:solidFill>
                  <a:schemeClr val="tx1"/>
                </a:solidFill>
                <a:round/>
                <a:headEnd type="none" w="med" len="med"/>
                <a:tailEnd type="triangle" w="lg" len="lg"/>
              </a:ln>
              <a:effectLst/>
            </p:spPr>
            <p:txBody>
              <a:bodyPr/>
              <a:lstStyle/>
              <a:p>
                <a:endParaRPr lang="fr-FR"/>
              </a:p>
            </p:txBody>
          </p:sp>
        </p:grpSp>
      </p:grpSp>
      <p:sp>
        <p:nvSpPr>
          <p:cNvPr id="201" name="Freeform 191"/>
          <p:cNvSpPr>
            <a:spLocks/>
          </p:cNvSpPr>
          <p:nvPr/>
        </p:nvSpPr>
        <p:spPr bwMode="auto">
          <a:xfrm flipH="1">
            <a:off x="2127250" y="4729178"/>
            <a:ext cx="42863" cy="144462"/>
          </a:xfrm>
          <a:custGeom>
            <a:avLst/>
            <a:gdLst/>
            <a:ahLst/>
            <a:cxnLst>
              <a:cxn ang="0">
                <a:pos x="0" y="0"/>
              </a:cxn>
              <a:cxn ang="0">
                <a:pos x="106" y="27"/>
              </a:cxn>
            </a:cxnLst>
            <a:rect l="0" t="0" r="r" b="b"/>
            <a:pathLst>
              <a:path w="106" h="27">
                <a:moveTo>
                  <a:pt x="0" y="0"/>
                </a:moveTo>
                <a:lnTo>
                  <a:pt x="106" y="27"/>
                </a:lnTo>
              </a:path>
            </a:pathLst>
          </a:custGeom>
          <a:noFill/>
          <a:ln w="9525">
            <a:solidFill>
              <a:schemeClr val="tx1"/>
            </a:solidFill>
            <a:round/>
            <a:headEnd type="none" w="med" len="med"/>
            <a:tailEnd type="triangle" w="lg" len="lg"/>
          </a:ln>
          <a:effectLst/>
        </p:spPr>
        <p:txBody>
          <a:bodyPr/>
          <a:lstStyle/>
          <a:p>
            <a:endParaRPr lang="fr-FR"/>
          </a:p>
        </p:txBody>
      </p:sp>
      <p:sp>
        <p:nvSpPr>
          <p:cNvPr id="202" name="Freeform 192"/>
          <p:cNvSpPr>
            <a:spLocks/>
          </p:cNvSpPr>
          <p:nvPr/>
        </p:nvSpPr>
        <p:spPr bwMode="auto">
          <a:xfrm>
            <a:off x="2460625" y="4737115"/>
            <a:ext cx="42863" cy="147638"/>
          </a:xfrm>
          <a:custGeom>
            <a:avLst/>
            <a:gdLst/>
            <a:ahLst/>
            <a:cxnLst>
              <a:cxn ang="0">
                <a:pos x="0" y="0"/>
              </a:cxn>
              <a:cxn ang="0">
                <a:pos x="106" y="27"/>
              </a:cxn>
            </a:cxnLst>
            <a:rect l="0" t="0" r="r" b="b"/>
            <a:pathLst>
              <a:path w="106" h="27">
                <a:moveTo>
                  <a:pt x="0" y="0"/>
                </a:moveTo>
                <a:lnTo>
                  <a:pt x="106" y="27"/>
                </a:lnTo>
              </a:path>
            </a:pathLst>
          </a:custGeom>
          <a:noFill/>
          <a:ln w="9525">
            <a:solidFill>
              <a:schemeClr val="tx1"/>
            </a:solidFill>
            <a:round/>
            <a:headEnd type="none" w="med" len="med"/>
            <a:tailEnd type="triangle" w="lg" len="lg"/>
          </a:ln>
          <a:effectLst/>
        </p:spPr>
        <p:txBody>
          <a:bodyPr/>
          <a:lstStyle/>
          <a:p>
            <a:endParaRPr lang="fr-FR"/>
          </a:p>
        </p:txBody>
      </p:sp>
      <p:sp>
        <p:nvSpPr>
          <p:cNvPr id="203" name="Text Box 200"/>
          <p:cNvSpPr txBox="1">
            <a:spLocks noChangeArrowheads="1"/>
          </p:cNvSpPr>
          <p:nvPr/>
        </p:nvSpPr>
        <p:spPr bwMode="auto">
          <a:xfrm>
            <a:off x="4757740" y="1038240"/>
            <a:ext cx="4243416" cy="4524315"/>
          </a:xfrm>
          <a:prstGeom prst="rect">
            <a:avLst/>
          </a:prstGeom>
          <a:noFill/>
          <a:ln w="9525">
            <a:noFill/>
            <a:miter lim="800000"/>
            <a:headEnd/>
            <a:tailEnd/>
          </a:ln>
          <a:effectLst/>
        </p:spPr>
        <p:txBody>
          <a:bodyPr wrap="square">
            <a:spAutoFit/>
          </a:bodyPr>
          <a:lstStyle/>
          <a:p>
            <a:pPr algn="just">
              <a:spcBef>
                <a:spcPts val="0"/>
              </a:spcBef>
            </a:pPr>
            <a:r>
              <a:rPr lang="fr-FR" b="1" dirty="0"/>
              <a:t>Principe :</a:t>
            </a:r>
          </a:p>
          <a:p>
            <a:pPr algn="just">
              <a:spcBef>
                <a:spcPts val="0"/>
              </a:spcBef>
            </a:pPr>
            <a:endParaRPr lang="fr-FR" dirty="0"/>
          </a:p>
          <a:p>
            <a:pPr algn="just">
              <a:spcBef>
                <a:spcPts val="0"/>
              </a:spcBef>
            </a:pPr>
            <a:r>
              <a:rPr lang="fr-FR" dirty="0"/>
              <a:t>Si un conducteur placé dans un champ</a:t>
            </a:r>
          </a:p>
          <a:p>
            <a:pPr algn="just">
              <a:spcBef>
                <a:spcPts val="0"/>
              </a:spcBef>
            </a:pPr>
            <a:r>
              <a:rPr lang="fr-FR" dirty="0"/>
              <a:t>magnétique d’axe fixe et parcouru par un courant, il sera soumis à une force électromagnétique (force de Laplace). Le couple de force tend à entrainer l’induit en rotation.</a:t>
            </a:r>
          </a:p>
          <a:p>
            <a:pPr algn="just">
              <a:spcBef>
                <a:spcPts val="0"/>
              </a:spcBef>
            </a:pPr>
            <a:endParaRPr lang="fr-FR" dirty="0"/>
          </a:p>
          <a:p>
            <a:pPr algn="just">
              <a:spcBef>
                <a:spcPts val="0"/>
              </a:spcBef>
            </a:pPr>
            <a:r>
              <a:rPr lang="fr-FR" dirty="0"/>
              <a:t>La direction et le sens de cette force</a:t>
            </a:r>
          </a:p>
          <a:p>
            <a:pPr algn="just">
              <a:spcBef>
                <a:spcPts val="0"/>
              </a:spcBef>
            </a:pPr>
            <a:r>
              <a:rPr lang="fr-FR" dirty="0"/>
              <a:t>sont donnés par la règle des trois </a:t>
            </a:r>
          </a:p>
          <a:p>
            <a:pPr algn="just">
              <a:spcBef>
                <a:spcPts val="0"/>
              </a:spcBef>
            </a:pPr>
            <a:r>
              <a:rPr lang="fr-FR" dirty="0"/>
              <a:t>doigts de la main droite.</a:t>
            </a:r>
          </a:p>
          <a:p>
            <a:pPr algn="just">
              <a:spcBef>
                <a:spcPts val="0"/>
              </a:spcBef>
            </a:pPr>
            <a:r>
              <a:rPr lang="fr-FR" b="1" dirty="0"/>
              <a:t>Règle :</a:t>
            </a:r>
          </a:p>
          <a:p>
            <a:pPr algn="just">
              <a:spcBef>
                <a:spcPts val="0"/>
              </a:spcBef>
            </a:pPr>
            <a:r>
              <a:rPr lang="fr-FR" b="1" dirty="0">
                <a:solidFill>
                  <a:srgbClr val="FF0000"/>
                </a:solidFill>
              </a:rPr>
              <a:t>M</a:t>
            </a:r>
            <a:r>
              <a:rPr lang="fr-FR" dirty="0"/>
              <a:t>ajeur ------ champ </a:t>
            </a:r>
            <a:r>
              <a:rPr lang="fr-FR" b="1" dirty="0">
                <a:solidFill>
                  <a:srgbClr val="FF0000"/>
                </a:solidFill>
              </a:rPr>
              <a:t>M</a:t>
            </a:r>
            <a:r>
              <a:rPr lang="fr-FR" dirty="0"/>
              <a:t>agnétique</a:t>
            </a:r>
          </a:p>
          <a:p>
            <a:pPr algn="just">
              <a:spcBef>
                <a:spcPts val="0"/>
              </a:spcBef>
            </a:pPr>
            <a:r>
              <a:rPr lang="fr-FR" b="1" dirty="0">
                <a:solidFill>
                  <a:srgbClr val="0000FF"/>
                </a:solidFill>
              </a:rPr>
              <a:t>I</a:t>
            </a:r>
            <a:r>
              <a:rPr lang="fr-FR" dirty="0"/>
              <a:t>ndex ------- </a:t>
            </a:r>
            <a:r>
              <a:rPr lang="fr-FR" b="1" dirty="0">
                <a:solidFill>
                  <a:srgbClr val="0000FF"/>
                </a:solidFill>
              </a:rPr>
              <a:t>I</a:t>
            </a:r>
            <a:r>
              <a:rPr lang="fr-FR" dirty="0"/>
              <a:t>ntensité du courant</a:t>
            </a:r>
          </a:p>
          <a:p>
            <a:pPr algn="just">
              <a:spcBef>
                <a:spcPts val="0"/>
              </a:spcBef>
            </a:pPr>
            <a:r>
              <a:rPr lang="fr-FR" b="1" dirty="0">
                <a:solidFill>
                  <a:srgbClr val="009900"/>
                </a:solidFill>
              </a:rPr>
              <a:t>P</a:t>
            </a:r>
            <a:r>
              <a:rPr lang="fr-FR" dirty="0"/>
              <a:t>ouce ------- </a:t>
            </a:r>
            <a:r>
              <a:rPr lang="fr-FR" b="1" dirty="0">
                <a:solidFill>
                  <a:srgbClr val="009900"/>
                </a:solidFill>
              </a:rPr>
              <a:t>P</a:t>
            </a:r>
            <a:r>
              <a:rPr lang="fr-FR" dirty="0"/>
              <a:t>oussée (force)</a:t>
            </a:r>
          </a:p>
        </p:txBody>
      </p:sp>
      <p:grpSp>
        <p:nvGrpSpPr>
          <p:cNvPr id="204" name="Group 206"/>
          <p:cNvGrpSpPr>
            <a:grpSpLocks/>
          </p:cNvGrpSpPr>
          <p:nvPr/>
        </p:nvGrpSpPr>
        <p:grpSpPr bwMode="auto">
          <a:xfrm>
            <a:off x="1152525" y="2081228"/>
            <a:ext cx="2341563" cy="2251075"/>
            <a:chOff x="738" y="1677"/>
            <a:chExt cx="1475" cy="1418"/>
          </a:xfrm>
        </p:grpSpPr>
        <p:grpSp>
          <p:nvGrpSpPr>
            <p:cNvPr id="205" name="Group 194"/>
            <p:cNvGrpSpPr>
              <a:grpSpLocks/>
            </p:cNvGrpSpPr>
            <p:nvPr/>
          </p:nvGrpSpPr>
          <p:grpSpPr bwMode="auto">
            <a:xfrm>
              <a:off x="738" y="1677"/>
              <a:ext cx="1475" cy="1418"/>
              <a:chOff x="726" y="1675"/>
              <a:chExt cx="1475" cy="1418"/>
            </a:xfrm>
          </p:grpSpPr>
          <p:sp>
            <p:nvSpPr>
              <p:cNvPr id="207" name="Oval 118"/>
              <p:cNvSpPr>
                <a:spLocks noChangeArrowheads="1"/>
              </p:cNvSpPr>
              <p:nvPr/>
            </p:nvSpPr>
            <p:spPr bwMode="auto">
              <a:xfrm>
                <a:off x="726" y="2361"/>
                <a:ext cx="94"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208" name="Oval 119"/>
              <p:cNvSpPr>
                <a:spLocks noChangeArrowheads="1"/>
              </p:cNvSpPr>
              <p:nvPr/>
            </p:nvSpPr>
            <p:spPr bwMode="auto">
              <a:xfrm>
                <a:off x="773" y="2133"/>
                <a:ext cx="94"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209" name="Oval 120"/>
              <p:cNvSpPr>
                <a:spLocks noChangeArrowheads="1"/>
              </p:cNvSpPr>
              <p:nvPr/>
            </p:nvSpPr>
            <p:spPr bwMode="auto">
              <a:xfrm>
                <a:off x="869" y="1949"/>
                <a:ext cx="94"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210" name="Oval 121"/>
              <p:cNvSpPr>
                <a:spLocks noChangeArrowheads="1"/>
              </p:cNvSpPr>
              <p:nvPr/>
            </p:nvSpPr>
            <p:spPr bwMode="auto">
              <a:xfrm>
                <a:off x="1012" y="1812"/>
                <a:ext cx="94"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211" name="Oval 122"/>
              <p:cNvSpPr>
                <a:spLocks noChangeArrowheads="1"/>
              </p:cNvSpPr>
              <p:nvPr/>
            </p:nvSpPr>
            <p:spPr bwMode="auto">
              <a:xfrm>
                <a:off x="1201" y="1722"/>
                <a:ext cx="95"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212" name="Oval 123"/>
              <p:cNvSpPr>
                <a:spLocks noChangeArrowheads="1"/>
              </p:cNvSpPr>
              <p:nvPr/>
            </p:nvSpPr>
            <p:spPr bwMode="auto">
              <a:xfrm>
                <a:off x="1440" y="1675"/>
                <a:ext cx="94"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213" name="Oval 124"/>
              <p:cNvSpPr>
                <a:spLocks noChangeArrowheads="1"/>
              </p:cNvSpPr>
              <p:nvPr/>
            </p:nvSpPr>
            <p:spPr bwMode="auto">
              <a:xfrm>
                <a:off x="1630" y="1722"/>
                <a:ext cx="94"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214" name="Oval 125"/>
              <p:cNvSpPr>
                <a:spLocks noChangeArrowheads="1"/>
              </p:cNvSpPr>
              <p:nvPr/>
            </p:nvSpPr>
            <p:spPr bwMode="auto">
              <a:xfrm>
                <a:off x="1821" y="1812"/>
                <a:ext cx="94"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215" name="Oval 126"/>
              <p:cNvSpPr>
                <a:spLocks noChangeArrowheads="1"/>
              </p:cNvSpPr>
              <p:nvPr/>
            </p:nvSpPr>
            <p:spPr bwMode="auto">
              <a:xfrm>
                <a:off x="1964" y="1949"/>
                <a:ext cx="94"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216" name="Oval 127"/>
              <p:cNvSpPr>
                <a:spLocks noChangeArrowheads="1"/>
              </p:cNvSpPr>
              <p:nvPr/>
            </p:nvSpPr>
            <p:spPr bwMode="auto">
              <a:xfrm>
                <a:off x="2058" y="2133"/>
                <a:ext cx="94"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217" name="Oval 128"/>
              <p:cNvSpPr>
                <a:spLocks noChangeArrowheads="1"/>
              </p:cNvSpPr>
              <p:nvPr/>
            </p:nvSpPr>
            <p:spPr bwMode="auto">
              <a:xfrm>
                <a:off x="2107" y="2315"/>
                <a:ext cx="94"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218" name="Oval 129"/>
              <p:cNvSpPr>
                <a:spLocks noChangeArrowheads="1"/>
              </p:cNvSpPr>
              <p:nvPr/>
            </p:nvSpPr>
            <p:spPr bwMode="auto">
              <a:xfrm>
                <a:off x="2058" y="2545"/>
                <a:ext cx="94" cy="91"/>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219" name="Oval 130"/>
              <p:cNvSpPr>
                <a:spLocks noChangeArrowheads="1"/>
              </p:cNvSpPr>
              <p:nvPr/>
            </p:nvSpPr>
            <p:spPr bwMode="auto">
              <a:xfrm>
                <a:off x="773" y="2545"/>
                <a:ext cx="94" cy="91"/>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220" name="Oval 131"/>
              <p:cNvSpPr>
                <a:spLocks noChangeArrowheads="1"/>
              </p:cNvSpPr>
              <p:nvPr/>
            </p:nvSpPr>
            <p:spPr bwMode="auto">
              <a:xfrm>
                <a:off x="869" y="2727"/>
                <a:ext cx="94"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221" name="Oval 132"/>
              <p:cNvSpPr>
                <a:spLocks noChangeArrowheads="1"/>
              </p:cNvSpPr>
              <p:nvPr/>
            </p:nvSpPr>
            <p:spPr bwMode="auto">
              <a:xfrm>
                <a:off x="1012" y="2864"/>
                <a:ext cx="94"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222" name="Oval 133"/>
              <p:cNvSpPr>
                <a:spLocks noChangeArrowheads="1"/>
              </p:cNvSpPr>
              <p:nvPr/>
            </p:nvSpPr>
            <p:spPr bwMode="auto">
              <a:xfrm>
                <a:off x="1201" y="2956"/>
                <a:ext cx="95"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223" name="Oval 134"/>
              <p:cNvSpPr>
                <a:spLocks noChangeArrowheads="1"/>
              </p:cNvSpPr>
              <p:nvPr/>
            </p:nvSpPr>
            <p:spPr bwMode="auto">
              <a:xfrm>
                <a:off x="1393" y="3001"/>
                <a:ext cx="94"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224" name="Oval 135"/>
              <p:cNvSpPr>
                <a:spLocks noChangeArrowheads="1"/>
              </p:cNvSpPr>
              <p:nvPr/>
            </p:nvSpPr>
            <p:spPr bwMode="auto">
              <a:xfrm>
                <a:off x="1964" y="2727"/>
                <a:ext cx="94"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225" name="Oval 136"/>
              <p:cNvSpPr>
                <a:spLocks noChangeArrowheads="1"/>
              </p:cNvSpPr>
              <p:nvPr/>
            </p:nvSpPr>
            <p:spPr bwMode="auto">
              <a:xfrm>
                <a:off x="1630" y="2956"/>
                <a:ext cx="94"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226" name="Oval 137"/>
              <p:cNvSpPr>
                <a:spLocks noChangeArrowheads="1"/>
              </p:cNvSpPr>
              <p:nvPr/>
            </p:nvSpPr>
            <p:spPr bwMode="auto">
              <a:xfrm>
                <a:off x="1821" y="2864"/>
                <a:ext cx="94" cy="92"/>
              </a:xfrm>
              <a:prstGeom prst="ellipse">
                <a:avLst/>
              </a:prstGeom>
              <a:solidFill>
                <a:schemeClr val="accent1"/>
              </a:solidFill>
              <a:ln w="9525">
                <a:solidFill>
                  <a:schemeClr val="bg2"/>
                </a:solidFill>
                <a:round/>
                <a:headEnd/>
                <a:tailEnd/>
              </a:ln>
              <a:effectLst/>
            </p:spPr>
            <p:txBody>
              <a:bodyPr wrap="none" anchor="ctr"/>
              <a:lstStyle/>
              <a:p>
                <a:endParaRPr lang="fr-FR"/>
              </a:p>
            </p:txBody>
          </p:sp>
          <p:sp>
            <p:nvSpPr>
              <p:cNvPr id="227" name="Oval 138"/>
              <p:cNvSpPr>
                <a:spLocks noChangeArrowheads="1"/>
              </p:cNvSpPr>
              <p:nvPr/>
            </p:nvSpPr>
            <p:spPr bwMode="auto">
              <a:xfrm>
                <a:off x="805" y="2165"/>
                <a:ext cx="28" cy="28"/>
              </a:xfrm>
              <a:prstGeom prst="ellipse">
                <a:avLst/>
              </a:prstGeom>
              <a:solidFill>
                <a:srgbClr val="FF0000"/>
              </a:solidFill>
              <a:ln w="9525">
                <a:solidFill>
                  <a:srgbClr val="FF0000"/>
                </a:solidFill>
                <a:round/>
                <a:headEnd/>
                <a:tailEnd/>
              </a:ln>
              <a:effectLst/>
            </p:spPr>
            <p:txBody>
              <a:bodyPr wrap="none" anchor="ctr"/>
              <a:lstStyle/>
              <a:p>
                <a:endParaRPr lang="fr-FR">
                  <a:solidFill>
                    <a:srgbClr val="FF0000"/>
                  </a:solidFill>
                </a:endParaRPr>
              </a:p>
            </p:txBody>
          </p:sp>
          <p:sp>
            <p:nvSpPr>
              <p:cNvPr id="228" name="Oval 139"/>
              <p:cNvSpPr>
                <a:spLocks noChangeArrowheads="1"/>
              </p:cNvSpPr>
              <p:nvPr/>
            </p:nvSpPr>
            <p:spPr bwMode="auto">
              <a:xfrm>
                <a:off x="902" y="1982"/>
                <a:ext cx="28" cy="28"/>
              </a:xfrm>
              <a:prstGeom prst="ellipse">
                <a:avLst/>
              </a:prstGeom>
              <a:solidFill>
                <a:srgbClr val="FF0000"/>
              </a:solidFill>
              <a:ln w="9525">
                <a:solidFill>
                  <a:srgbClr val="FF0000"/>
                </a:solidFill>
                <a:round/>
                <a:headEnd/>
                <a:tailEnd/>
              </a:ln>
              <a:effectLst/>
            </p:spPr>
            <p:txBody>
              <a:bodyPr wrap="none" anchor="ctr"/>
              <a:lstStyle/>
              <a:p>
                <a:endParaRPr lang="fr-FR">
                  <a:solidFill>
                    <a:srgbClr val="FF0000"/>
                  </a:solidFill>
                </a:endParaRPr>
              </a:p>
            </p:txBody>
          </p:sp>
          <p:sp>
            <p:nvSpPr>
              <p:cNvPr id="229" name="Oval 140"/>
              <p:cNvSpPr>
                <a:spLocks noChangeArrowheads="1"/>
              </p:cNvSpPr>
              <p:nvPr/>
            </p:nvSpPr>
            <p:spPr bwMode="auto">
              <a:xfrm>
                <a:off x="759" y="2395"/>
                <a:ext cx="28" cy="28"/>
              </a:xfrm>
              <a:prstGeom prst="ellipse">
                <a:avLst/>
              </a:prstGeom>
              <a:solidFill>
                <a:srgbClr val="FF0000"/>
              </a:solidFill>
              <a:ln w="9525">
                <a:solidFill>
                  <a:srgbClr val="FF0000"/>
                </a:solidFill>
                <a:round/>
                <a:headEnd/>
                <a:tailEnd/>
              </a:ln>
              <a:effectLst/>
            </p:spPr>
            <p:txBody>
              <a:bodyPr wrap="none" anchor="ctr"/>
              <a:lstStyle/>
              <a:p>
                <a:endParaRPr lang="fr-FR">
                  <a:solidFill>
                    <a:srgbClr val="FF0000"/>
                  </a:solidFill>
                </a:endParaRPr>
              </a:p>
            </p:txBody>
          </p:sp>
          <p:sp>
            <p:nvSpPr>
              <p:cNvPr id="230" name="Oval 141"/>
              <p:cNvSpPr>
                <a:spLocks noChangeArrowheads="1"/>
              </p:cNvSpPr>
              <p:nvPr/>
            </p:nvSpPr>
            <p:spPr bwMode="auto">
              <a:xfrm>
                <a:off x="806" y="2578"/>
                <a:ext cx="28" cy="28"/>
              </a:xfrm>
              <a:prstGeom prst="ellipse">
                <a:avLst/>
              </a:prstGeom>
              <a:solidFill>
                <a:srgbClr val="FF0000"/>
              </a:solidFill>
              <a:ln w="9525">
                <a:solidFill>
                  <a:srgbClr val="FF0000"/>
                </a:solidFill>
                <a:round/>
                <a:headEnd/>
                <a:tailEnd/>
              </a:ln>
              <a:effectLst/>
            </p:spPr>
            <p:txBody>
              <a:bodyPr wrap="none" anchor="ctr"/>
              <a:lstStyle/>
              <a:p>
                <a:endParaRPr lang="fr-FR">
                  <a:solidFill>
                    <a:srgbClr val="FF0000"/>
                  </a:solidFill>
                </a:endParaRPr>
              </a:p>
            </p:txBody>
          </p:sp>
          <p:sp>
            <p:nvSpPr>
              <p:cNvPr id="231" name="Oval 142"/>
              <p:cNvSpPr>
                <a:spLocks noChangeArrowheads="1"/>
              </p:cNvSpPr>
              <p:nvPr/>
            </p:nvSpPr>
            <p:spPr bwMode="auto">
              <a:xfrm>
                <a:off x="902" y="2760"/>
                <a:ext cx="28" cy="28"/>
              </a:xfrm>
              <a:prstGeom prst="ellipse">
                <a:avLst/>
              </a:prstGeom>
              <a:solidFill>
                <a:srgbClr val="FF0000"/>
              </a:solidFill>
              <a:ln w="9525">
                <a:solidFill>
                  <a:srgbClr val="FF0000"/>
                </a:solidFill>
                <a:round/>
                <a:headEnd/>
                <a:tailEnd/>
              </a:ln>
              <a:effectLst/>
            </p:spPr>
            <p:txBody>
              <a:bodyPr wrap="none" anchor="ctr"/>
              <a:lstStyle/>
              <a:p>
                <a:endParaRPr lang="fr-FR">
                  <a:solidFill>
                    <a:srgbClr val="FF0000"/>
                  </a:solidFill>
                </a:endParaRPr>
              </a:p>
            </p:txBody>
          </p:sp>
          <p:sp>
            <p:nvSpPr>
              <p:cNvPr id="232" name="Oval 145"/>
              <p:cNvSpPr>
                <a:spLocks noChangeArrowheads="1"/>
              </p:cNvSpPr>
              <p:nvPr/>
            </p:nvSpPr>
            <p:spPr bwMode="auto">
              <a:xfrm>
                <a:off x="2091" y="2577"/>
                <a:ext cx="28" cy="28"/>
              </a:xfrm>
              <a:prstGeom prst="ellipse">
                <a:avLst/>
              </a:prstGeom>
              <a:solidFill>
                <a:srgbClr val="FF0000"/>
              </a:solidFill>
              <a:ln w="9525">
                <a:solidFill>
                  <a:srgbClr val="FF0000"/>
                </a:solidFill>
                <a:round/>
                <a:headEnd/>
                <a:tailEnd/>
              </a:ln>
              <a:effectLst/>
            </p:spPr>
            <p:txBody>
              <a:bodyPr wrap="none" anchor="ctr"/>
              <a:lstStyle/>
              <a:p>
                <a:endParaRPr lang="fr-FR">
                  <a:solidFill>
                    <a:srgbClr val="FF0000"/>
                  </a:solidFill>
                </a:endParaRPr>
              </a:p>
            </p:txBody>
          </p:sp>
          <p:sp>
            <p:nvSpPr>
              <p:cNvPr id="233" name="Oval 146"/>
              <p:cNvSpPr>
                <a:spLocks noChangeArrowheads="1"/>
              </p:cNvSpPr>
              <p:nvPr/>
            </p:nvSpPr>
            <p:spPr bwMode="auto">
              <a:xfrm>
                <a:off x="2141" y="2347"/>
                <a:ext cx="28" cy="28"/>
              </a:xfrm>
              <a:prstGeom prst="ellipse">
                <a:avLst/>
              </a:prstGeom>
              <a:solidFill>
                <a:srgbClr val="FF0000"/>
              </a:solidFill>
              <a:ln w="9525">
                <a:solidFill>
                  <a:srgbClr val="FF0000"/>
                </a:solidFill>
                <a:round/>
                <a:headEnd/>
                <a:tailEnd/>
              </a:ln>
              <a:effectLst/>
            </p:spPr>
            <p:txBody>
              <a:bodyPr wrap="none" anchor="ctr"/>
              <a:lstStyle/>
              <a:p>
                <a:endParaRPr lang="fr-FR">
                  <a:solidFill>
                    <a:srgbClr val="FF0000"/>
                  </a:solidFill>
                </a:endParaRPr>
              </a:p>
            </p:txBody>
          </p:sp>
          <p:sp>
            <p:nvSpPr>
              <p:cNvPr id="234" name="Oval 147"/>
              <p:cNvSpPr>
                <a:spLocks noChangeArrowheads="1"/>
              </p:cNvSpPr>
              <p:nvPr/>
            </p:nvSpPr>
            <p:spPr bwMode="auto">
              <a:xfrm>
                <a:off x="2091" y="2167"/>
                <a:ext cx="28" cy="28"/>
              </a:xfrm>
              <a:prstGeom prst="ellipse">
                <a:avLst/>
              </a:prstGeom>
              <a:solidFill>
                <a:srgbClr val="FF0000"/>
              </a:solidFill>
              <a:ln w="9525">
                <a:solidFill>
                  <a:srgbClr val="FF0000"/>
                </a:solidFill>
                <a:round/>
                <a:headEnd/>
                <a:tailEnd/>
              </a:ln>
              <a:effectLst/>
            </p:spPr>
            <p:txBody>
              <a:bodyPr wrap="none" anchor="ctr"/>
              <a:lstStyle/>
              <a:p>
                <a:endParaRPr lang="fr-FR">
                  <a:solidFill>
                    <a:srgbClr val="FF0000"/>
                  </a:solidFill>
                </a:endParaRPr>
              </a:p>
            </p:txBody>
          </p:sp>
          <p:sp>
            <p:nvSpPr>
              <p:cNvPr id="235" name="Oval 148"/>
              <p:cNvSpPr>
                <a:spLocks noChangeArrowheads="1"/>
              </p:cNvSpPr>
              <p:nvPr/>
            </p:nvSpPr>
            <p:spPr bwMode="auto">
              <a:xfrm>
                <a:off x="1996" y="1980"/>
                <a:ext cx="28" cy="28"/>
              </a:xfrm>
              <a:prstGeom prst="ellipse">
                <a:avLst/>
              </a:prstGeom>
              <a:solidFill>
                <a:srgbClr val="FF0000"/>
              </a:solidFill>
              <a:ln w="9525">
                <a:solidFill>
                  <a:srgbClr val="FF0000"/>
                </a:solidFill>
                <a:round/>
                <a:headEnd/>
                <a:tailEnd/>
              </a:ln>
              <a:effectLst/>
            </p:spPr>
            <p:txBody>
              <a:bodyPr wrap="none" anchor="ctr"/>
              <a:lstStyle/>
              <a:p>
                <a:endParaRPr lang="fr-FR">
                  <a:solidFill>
                    <a:srgbClr val="FF0000"/>
                  </a:solidFill>
                </a:endParaRPr>
              </a:p>
            </p:txBody>
          </p:sp>
          <p:grpSp>
            <p:nvGrpSpPr>
              <p:cNvPr id="236" name="Group 151"/>
              <p:cNvGrpSpPr>
                <a:grpSpLocks/>
              </p:cNvGrpSpPr>
              <p:nvPr/>
            </p:nvGrpSpPr>
            <p:grpSpPr bwMode="auto">
              <a:xfrm>
                <a:off x="1016" y="1816"/>
                <a:ext cx="86" cy="86"/>
                <a:chOff x="1016" y="1816"/>
                <a:chExt cx="86" cy="86"/>
              </a:xfrm>
            </p:grpSpPr>
            <p:sp>
              <p:nvSpPr>
                <p:cNvPr id="264" name="Line 149"/>
                <p:cNvSpPr>
                  <a:spLocks noChangeShapeType="1"/>
                </p:cNvSpPr>
                <p:nvPr/>
              </p:nvSpPr>
              <p:spPr bwMode="auto">
                <a:xfrm>
                  <a:off x="1016" y="1846"/>
                  <a:ext cx="86" cy="28"/>
                </a:xfrm>
                <a:prstGeom prst="line">
                  <a:avLst/>
                </a:prstGeom>
                <a:solidFill>
                  <a:srgbClr val="FF0000"/>
                </a:solidFill>
                <a:ln w="19050">
                  <a:solidFill>
                    <a:srgbClr val="FF0000"/>
                  </a:solidFill>
                  <a:round/>
                  <a:headEnd/>
                  <a:tailEnd/>
                </a:ln>
                <a:effectLst/>
              </p:spPr>
              <p:txBody>
                <a:bodyPr/>
                <a:lstStyle/>
                <a:p>
                  <a:endParaRPr lang="fr-FR">
                    <a:solidFill>
                      <a:srgbClr val="FF0000"/>
                    </a:solidFill>
                  </a:endParaRPr>
                </a:p>
              </p:txBody>
            </p:sp>
            <p:sp>
              <p:nvSpPr>
                <p:cNvPr id="265" name="Line 150"/>
                <p:cNvSpPr>
                  <a:spLocks noChangeShapeType="1"/>
                </p:cNvSpPr>
                <p:nvPr/>
              </p:nvSpPr>
              <p:spPr bwMode="auto">
                <a:xfrm flipH="1">
                  <a:off x="1044" y="1816"/>
                  <a:ext cx="30" cy="86"/>
                </a:xfrm>
                <a:prstGeom prst="line">
                  <a:avLst/>
                </a:prstGeom>
                <a:solidFill>
                  <a:srgbClr val="FF0000"/>
                </a:solidFill>
                <a:ln w="19050">
                  <a:solidFill>
                    <a:srgbClr val="FF0000"/>
                  </a:solidFill>
                  <a:round/>
                  <a:headEnd/>
                  <a:tailEnd/>
                </a:ln>
                <a:effectLst/>
              </p:spPr>
              <p:txBody>
                <a:bodyPr/>
                <a:lstStyle/>
                <a:p>
                  <a:endParaRPr lang="fr-FR">
                    <a:solidFill>
                      <a:srgbClr val="FF0000"/>
                    </a:solidFill>
                  </a:endParaRPr>
                </a:p>
              </p:txBody>
            </p:sp>
          </p:grpSp>
          <p:grpSp>
            <p:nvGrpSpPr>
              <p:cNvPr id="237" name="Group 152"/>
              <p:cNvGrpSpPr>
                <a:grpSpLocks/>
              </p:cNvGrpSpPr>
              <p:nvPr/>
            </p:nvGrpSpPr>
            <p:grpSpPr bwMode="auto">
              <a:xfrm>
                <a:off x="1205" y="1728"/>
                <a:ext cx="86" cy="86"/>
                <a:chOff x="1016" y="1816"/>
                <a:chExt cx="86" cy="86"/>
              </a:xfrm>
            </p:grpSpPr>
            <p:sp>
              <p:nvSpPr>
                <p:cNvPr id="262" name="Line 153"/>
                <p:cNvSpPr>
                  <a:spLocks noChangeShapeType="1"/>
                </p:cNvSpPr>
                <p:nvPr/>
              </p:nvSpPr>
              <p:spPr bwMode="auto">
                <a:xfrm>
                  <a:off x="1016" y="1846"/>
                  <a:ext cx="86" cy="28"/>
                </a:xfrm>
                <a:prstGeom prst="line">
                  <a:avLst/>
                </a:prstGeom>
                <a:solidFill>
                  <a:srgbClr val="FF0000"/>
                </a:solidFill>
                <a:ln w="19050">
                  <a:solidFill>
                    <a:srgbClr val="FF0000"/>
                  </a:solidFill>
                  <a:round/>
                  <a:headEnd/>
                  <a:tailEnd/>
                </a:ln>
                <a:effectLst/>
              </p:spPr>
              <p:txBody>
                <a:bodyPr/>
                <a:lstStyle/>
                <a:p>
                  <a:endParaRPr lang="fr-FR">
                    <a:solidFill>
                      <a:srgbClr val="FF0000"/>
                    </a:solidFill>
                  </a:endParaRPr>
                </a:p>
              </p:txBody>
            </p:sp>
            <p:sp>
              <p:nvSpPr>
                <p:cNvPr id="263" name="Line 154"/>
                <p:cNvSpPr>
                  <a:spLocks noChangeShapeType="1"/>
                </p:cNvSpPr>
                <p:nvPr/>
              </p:nvSpPr>
              <p:spPr bwMode="auto">
                <a:xfrm flipH="1">
                  <a:off x="1044" y="1816"/>
                  <a:ext cx="30" cy="86"/>
                </a:xfrm>
                <a:prstGeom prst="line">
                  <a:avLst/>
                </a:prstGeom>
                <a:solidFill>
                  <a:srgbClr val="FF0000"/>
                </a:solidFill>
                <a:ln w="19050">
                  <a:solidFill>
                    <a:srgbClr val="FF0000"/>
                  </a:solidFill>
                  <a:round/>
                  <a:headEnd/>
                  <a:tailEnd/>
                </a:ln>
                <a:effectLst/>
              </p:spPr>
              <p:txBody>
                <a:bodyPr/>
                <a:lstStyle/>
                <a:p>
                  <a:endParaRPr lang="fr-FR">
                    <a:solidFill>
                      <a:srgbClr val="FF0000"/>
                    </a:solidFill>
                  </a:endParaRPr>
                </a:p>
              </p:txBody>
            </p:sp>
          </p:grpSp>
          <p:grpSp>
            <p:nvGrpSpPr>
              <p:cNvPr id="238" name="Group 155"/>
              <p:cNvGrpSpPr>
                <a:grpSpLocks/>
              </p:cNvGrpSpPr>
              <p:nvPr/>
            </p:nvGrpSpPr>
            <p:grpSpPr bwMode="auto">
              <a:xfrm>
                <a:off x="1444" y="1681"/>
                <a:ext cx="86" cy="86"/>
                <a:chOff x="1016" y="1816"/>
                <a:chExt cx="86" cy="86"/>
              </a:xfrm>
            </p:grpSpPr>
            <p:sp>
              <p:nvSpPr>
                <p:cNvPr id="260" name="Line 156"/>
                <p:cNvSpPr>
                  <a:spLocks noChangeShapeType="1"/>
                </p:cNvSpPr>
                <p:nvPr/>
              </p:nvSpPr>
              <p:spPr bwMode="auto">
                <a:xfrm>
                  <a:off x="1016" y="1846"/>
                  <a:ext cx="86" cy="28"/>
                </a:xfrm>
                <a:prstGeom prst="line">
                  <a:avLst/>
                </a:prstGeom>
                <a:solidFill>
                  <a:srgbClr val="FF0000"/>
                </a:solidFill>
                <a:ln w="19050">
                  <a:solidFill>
                    <a:srgbClr val="FF0000"/>
                  </a:solidFill>
                  <a:round/>
                  <a:headEnd/>
                  <a:tailEnd/>
                </a:ln>
                <a:effectLst/>
              </p:spPr>
              <p:txBody>
                <a:bodyPr/>
                <a:lstStyle/>
                <a:p>
                  <a:endParaRPr lang="fr-FR">
                    <a:solidFill>
                      <a:srgbClr val="FF0000"/>
                    </a:solidFill>
                  </a:endParaRPr>
                </a:p>
              </p:txBody>
            </p:sp>
            <p:sp>
              <p:nvSpPr>
                <p:cNvPr id="261" name="Line 157"/>
                <p:cNvSpPr>
                  <a:spLocks noChangeShapeType="1"/>
                </p:cNvSpPr>
                <p:nvPr/>
              </p:nvSpPr>
              <p:spPr bwMode="auto">
                <a:xfrm flipH="1">
                  <a:off x="1044" y="1816"/>
                  <a:ext cx="30" cy="86"/>
                </a:xfrm>
                <a:prstGeom prst="line">
                  <a:avLst/>
                </a:prstGeom>
                <a:solidFill>
                  <a:srgbClr val="FF0000"/>
                </a:solidFill>
                <a:ln w="19050">
                  <a:solidFill>
                    <a:srgbClr val="FF0000"/>
                  </a:solidFill>
                  <a:round/>
                  <a:headEnd/>
                  <a:tailEnd/>
                </a:ln>
                <a:effectLst/>
              </p:spPr>
              <p:txBody>
                <a:bodyPr/>
                <a:lstStyle/>
                <a:p>
                  <a:endParaRPr lang="fr-FR">
                    <a:solidFill>
                      <a:srgbClr val="FF0000"/>
                    </a:solidFill>
                  </a:endParaRPr>
                </a:p>
              </p:txBody>
            </p:sp>
          </p:grpSp>
          <p:grpSp>
            <p:nvGrpSpPr>
              <p:cNvPr id="239" name="Group 158"/>
              <p:cNvGrpSpPr>
                <a:grpSpLocks/>
              </p:cNvGrpSpPr>
              <p:nvPr/>
            </p:nvGrpSpPr>
            <p:grpSpPr bwMode="auto">
              <a:xfrm>
                <a:off x="1823" y="1818"/>
                <a:ext cx="86" cy="86"/>
                <a:chOff x="1016" y="1816"/>
                <a:chExt cx="86" cy="86"/>
              </a:xfrm>
            </p:grpSpPr>
            <p:sp>
              <p:nvSpPr>
                <p:cNvPr id="258" name="Line 159"/>
                <p:cNvSpPr>
                  <a:spLocks noChangeShapeType="1"/>
                </p:cNvSpPr>
                <p:nvPr/>
              </p:nvSpPr>
              <p:spPr bwMode="auto">
                <a:xfrm>
                  <a:off x="1016" y="1846"/>
                  <a:ext cx="86" cy="28"/>
                </a:xfrm>
                <a:prstGeom prst="line">
                  <a:avLst/>
                </a:prstGeom>
                <a:solidFill>
                  <a:srgbClr val="FF0000"/>
                </a:solidFill>
                <a:ln w="19050">
                  <a:solidFill>
                    <a:srgbClr val="FF0000"/>
                  </a:solidFill>
                  <a:round/>
                  <a:headEnd/>
                  <a:tailEnd/>
                </a:ln>
                <a:effectLst/>
              </p:spPr>
              <p:txBody>
                <a:bodyPr/>
                <a:lstStyle/>
                <a:p>
                  <a:endParaRPr lang="fr-FR">
                    <a:solidFill>
                      <a:srgbClr val="FF0000"/>
                    </a:solidFill>
                  </a:endParaRPr>
                </a:p>
              </p:txBody>
            </p:sp>
            <p:sp>
              <p:nvSpPr>
                <p:cNvPr id="259" name="Line 160"/>
                <p:cNvSpPr>
                  <a:spLocks noChangeShapeType="1"/>
                </p:cNvSpPr>
                <p:nvPr/>
              </p:nvSpPr>
              <p:spPr bwMode="auto">
                <a:xfrm flipH="1">
                  <a:off x="1044" y="1816"/>
                  <a:ext cx="30" cy="86"/>
                </a:xfrm>
                <a:prstGeom prst="line">
                  <a:avLst/>
                </a:prstGeom>
                <a:solidFill>
                  <a:srgbClr val="FF0000"/>
                </a:solidFill>
                <a:ln w="19050">
                  <a:solidFill>
                    <a:srgbClr val="FF0000"/>
                  </a:solidFill>
                  <a:round/>
                  <a:headEnd/>
                  <a:tailEnd/>
                </a:ln>
                <a:effectLst/>
              </p:spPr>
              <p:txBody>
                <a:bodyPr/>
                <a:lstStyle/>
                <a:p>
                  <a:endParaRPr lang="fr-FR">
                    <a:solidFill>
                      <a:srgbClr val="FF0000"/>
                    </a:solidFill>
                  </a:endParaRPr>
                </a:p>
              </p:txBody>
            </p:sp>
          </p:grpSp>
          <p:grpSp>
            <p:nvGrpSpPr>
              <p:cNvPr id="240" name="Group 161"/>
              <p:cNvGrpSpPr>
                <a:grpSpLocks/>
              </p:cNvGrpSpPr>
              <p:nvPr/>
            </p:nvGrpSpPr>
            <p:grpSpPr bwMode="auto">
              <a:xfrm>
                <a:off x="1633" y="1728"/>
                <a:ext cx="86" cy="86"/>
                <a:chOff x="1016" y="1816"/>
                <a:chExt cx="86" cy="86"/>
              </a:xfrm>
            </p:grpSpPr>
            <p:sp>
              <p:nvSpPr>
                <p:cNvPr id="256" name="Line 162"/>
                <p:cNvSpPr>
                  <a:spLocks noChangeShapeType="1"/>
                </p:cNvSpPr>
                <p:nvPr/>
              </p:nvSpPr>
              <p:spPr bwMode="auto">
                <a:xfrm>
                  <a:off x="1016" y="1846"/>
                  <a:ext cx="86" cy="28"/>
                </a:xfrm>
                <a:prstGeom prst="line">
                  <a:avLst/>
                </a:prstGeom>
                <a:solidFill>
                  <a:srgbClr val="FF0000"/>
                </a:solidFill>
                <a:ln w="19050">
                  <a:solidFill>
                    <a:srgbClr val="FF0000"/>
                  </a:solidFill>
                  <a:round/>
                  <a:headEnd/>
                  <a:tailEnd/>
                </a:ln>
                <a:effectLst/>
              </p:spPr>
              <p:txBody>
                <a:bodyPr/>
                <a:lstStyle/>
                <a:p>
                  <a:endParaRPr lang="fr-FR">
                    <a:solidFill>
                      <a:srgbClr val="FF0000"/>
                    </a:solidFill>
                  </a:endParaRPr>
                </a:p>
              </p:txBody>
            </p:sp>
            <p:sp>
              <p:nvSpPr>
                <p:cNvPr id="257" name="Line 163"/>
                <p:cNvSpPr>
                  <a:spLocks noChangeShapeType="1"/>
                </p:cNvSpPr>
                <p:nvPr/>
              </p:nvSpPr>
              <p:spPr bwMode="auto">
                <a:xfrm flipH="1">
                  <a:off x="1044" y="1816"/>
                  <a:ext cx="30" cy="86"/>
                </a:xfrm>
                <a:prstGeom prst="line">
                  <a:avLst/>
                </a:prstGeom>
                <a:solidFill>
                  <a:srgbClr val="FF0000"/>
                </a:solidFill>
                <a:ln w="19050">
                  <a:solidFill>
                    <a:srgbClr val="FF0000"/>
                  </a:solidFill>
                  <a:round/>
                  <a:headEnd/>
                  <a:tailEnd/>
                </a:ln>
                <a:effectLst/>
              </p:spPr>
              <p:txBody>
                <a:bodyPr/>
                <a:lstStyle/>
                <a:p>
                  <a:endParaRPr lang="fr-FR">
                    <a:solidFill>
                      <a:srgbClr val="FF0000"/>
                    </a:solidFill>
                  </a:endParaRPr>
                </a:p>
              </p:txBody>
            </p:sp>
          </p:grpSp>
          <p:grpSp>
            <p:nvGrpSpPr>
              <p:cNvPr id="241" name="Group 164"/>
              <p:cNvGrpSpPr>
                <a:grpSpLocks/>
              </p:cNvGrpSpPr>
              <p:nvPr/>
            </p:nvGrpSpPr>
            <p:grpSpPr bwMode="auto">
              <a:xfrm>
                <a:off x="1019" y="2869"/>
                <a:ext cx="86" cy="86"/>
                <a:chOff x="1016" y="1816"/>
                <a:chExt cx="86" cy="86"/>
              </a:xfrm>
            </p:grpSpPr>
            <p:sp>
              <p:nvSpPr>
                <p:cNvPr id="254" name="Line 165"/>
                <p:cNvSpPr>
                  <a:spLocks noChangeShapeType="1"/>
                </p:cNvSpPr>
                <p:nvPr/>
              </p:nvSpPr>
              <p:spPr bwMode="auto">
                <a:xfrm>
                  <a:off x="1016" y="1846"/>
                  <a:ext cx="86" cy="28"/>
                </a:xfrm>
                <a:prstGeom prst="line">
                  <a:avLst/>
                </a:prstGeom>
                <a:solidFill>
                  <a:srgbClr val="FF0000"/>
                </a:solidFill>
                <a:ln w="19050">
                  <a:solidFill>
                    <a:srgbClr val="FF0000"/>
                  </a:solidFill>
                  <a:round/>
                  <a:headEnd/>
                  <a:tailEnd/>
                </a:ln>
                <a:effectLst/>
              </p:spPr>
              <p:txBody>
                <a:bodyPr/>
                <a:lstStyle/>
                <a:p>
                  <a:endParaRPr lang="fr-FR">
                    <a:solidFill>
                      <a:srgbClr val="FF0000"/>
                    </a:solidFill>
                  </a:endParaRPr>
                </a:p>
              </p:txBody>
            </p:sp>
            <p:sp>
              <p:nvSpPr>
                <p:cNvPr id="255" name="Line 166"/>
                <p:cNvSpPr>
                  <a:spLocks noChangeShapeType="1"/>
                </p:cNvSpPr>
                <p:nvPr/>
              </p:nvSpPr>
              <p:spPr bwMode="auto">
                <a:xfrm flipH="1">
                  <a:off x="1044" y="1816"/>
                  <a:ext cx="30" cy="86"/>
                </a:xfrm>
                <a:prstGeom prst="line">
                  <a:avLst/>
                </a:prstGeom>
                <a:solidFill>
                  <a:srgbClr val="FF0000"/>
                </a:solidFill>
                <a:ln w="19050">
                  <a:solidFill>
                    <a:srgbClr val="FF0000"/>
                  </a:solidFill>
                  <a:round/>
                  <a:headEnd/>
                  <a:tailEnd/>
                </a:ln>
                <a:effectLst/>
              </p:spPr>
              <p:txBody>
                <a:bodyPr/>
                <a:lstStyle/>
                <a:p>
                  <a:endParaRPr lang="fr-FR">
                    <a:solidFill>
                      <a:srgbClr val="FF0000"/>
                    </a:solidFill>
                  </a:endParaRPr>
                </a:p>
              </p:txBody>
            </p:sp>
          </p:grpSp>
          <p:grpSp>
            <p:nvGrpSpPr>
              <p:cNvPr id="242" name="Group 167"/>
              <p:cNvGrpSpPr>
                <a:grpSpLocks/>
              </p:cNvGrpSpPr>
              <p:nvPr/>
            </p:nvGrpSpPr>
            <p:grpSpPr bwMode="auto">
              <a:xfrm>
                <a:off x="1202" y="2958"/>
                <a:ext cx="86" cy="86"/>
                <a:chOff x="1016" y="1816"/>
                <a:chExt cx="86" cy="86"/>
              </a:xfrm>
            </p:grpSpPr>
            <p:sp>
              <p:nvSpPr>
                <p:cNvPr id="252" name="Line 168"/>
                <p:cNvSpPr>
                  <a:spLocks noChangeShapeType="1"/>
                </p:cNvSpPr>
                <p:nvPr/>
              </p:nvSpPr>
              <p:spPr bwMode="auto">
                <a:xfrm>
                  <a:off x="1016" y="1846"/>
                  <a:ext cx="86" cy="28"/>
                </a:xfrm>
                <a:prstGeom prst="line">
                  <a:avLst/>
                </a:prstGeom>
                <a:solidFill>
                  <a:srgbClr val="FF0000"/>
                </a:solidFill>
                <a:ln w="19050">
                  <a:solidFill>
                    <a:srgbClr val="FF0000"/>
                  </a:solidFill>
                  <a:round/>
                  <a:headEnd/>
                  <a:tailEnd/>
                </a:ln>
                <a:effectLst/>
              </p:spPr>
              <p:txBody>
                <a:bodyPr/>
                <a:lstStyle/>
                <a:p>
                  <a:endParaRPr lang="fr-FR">
                    <a:solidFill>
                      <a:srgbClr val="FF0000"/>
                    </a:solidFill>
                  </a:endParaRPr>
                </a:p>
              </p:txBody>
            </p:sp>
            <p:sp>
              <p:nvSpPr>
                <p:cNvPr id="253" name="Line 169"/>
                <p:cNvSpPr>
                  <a:spLocks noChangeShapeType="1"/>
                </p:cNvSpPr>
                <p:nvPr/>
              </p:nvSpPr>
              <p:spPr bwMode="auto">
                <a:xfrm flipH="1">
                  <a:off x="1044" y="1816"/>
                  <a:ext cx="30" cy="86"/>
                </a:xfrm>
                <a:prstGeom prst="line">
                  <a:avLst/>
                </a:prstGeom>
                <a:solidFill>
                  <a:srgbClr val="FF0000"/>
                </a:solidFill>
                <a:ln w="19050">
                  <a:solidFill>
                    <a:srgbClr val="FF0000"/>
                  </a:solidFill>
                  <a:round/>
                  <a:headEnd/>
                  <a:tailEnd/>
                </a:ln>
                <a:effectLst/>
              </p:spPr>
              <p:txBody>
                <a:bodyPr/>
                <a:lstStyle/>
                <a:p>
                  <a:endParaRPr lang="fr-FR">
                    <a:solidFill>
                      <a:srgbClr val="FF0000"/>
                    </a:solidFill>
                  </a:endParaRPr>
                </a:p>
              </p:txBody>
            </p:sp>
          </p:grpSp>
          <p:grpSp>
            <p:nvGrpSpPr>
              <p:cNvPr id="243" name="Group 170"/>
              <p:cNvGrpSpPr>
                <a:grpSpLocks/>
              </p:cNvGrpSpPr>
              <p:nvPr/>
            </p:nvGrpSpPr>
            <p:grpSpPr bwMode="auto">
              <a:xfrm>
                <a:off x="1399" y="3006"/>
                <a:ext cx="86" cy="86"/>
                <a:chOff x="1016" y="1816"/>
                <a:chExt cx="86" cy="86"/>
              </a:xfrm>
            </p:grpSpPr>
            <p:sp>
              <p:nvSpPr>
                <p:cNvPr id="250" name="Line 171"/>
                <p:cNvSpPr>
                  <a:spLocks noChangeShapeType="1"/>
                </p:cNvSpPr>
                <p:nvPr/>
              </p:nvSpPr>
              <p:spPr bwMode="auto">
                <a:xfrm>
                  <a:off x="1016" y="1846"/>
                  <a:ext cx="86" cy="28"/>
                </a:xfrm>
                <a:prstGeom prst="line">
                  <a:avLst/>
                </a:prstGeom>
                <a:solidFill>
                  <a:srgbClr val="FF0000"/>
                </a:solidFill>
                <a:ln w="19050">
                  <a:solidFill>
                    <a:srgbClr val="FF0000"/>
                  </a:solidFill>
                  <a:round/>
                  <a:headEnd/>
                  <a:tailEnd/>
                </a:ln>
                <a:effectLst/>
              </p:spPr>
              <p:txBody>
                <a:bodyPr/>
                <a:lstStyle/>
                <a:p>
                  <a:endParaRPr lang="fr-FR">
                    <a:solidFill>
                      <a:srgbClr val="FF0000"/>
                    </a:solidFill>
                  </a:endParaRPr>
                </a:p>
              </p:txBody>
            </p:sp>
            <p:sp>
              <p:nvSpPr>
                <p:cNvPr id="251" name="Line 172"/>
                <p:cNvSpPr>
                  <a:spLocks noChangeShapeType="1"/>
                </p:cNvSpPr>
                <p:nvPr/>
              </p:nvSpPr>
              <p:spPr bwMode="auto">
                <a:xfrm flipH="1">
                  <a:off x="1044" y="1816"/>
                  <a:ext cx="30" cy="86"/>
                </a:xfrm>
                <a:prstGeom prst="line">
                  <a:avLst/>
                </a:prstGeom>
                <a:solidFill>
                  <a:srgbClr val="FF0000"/>
                </a:solidFill>
                <a:ln w="19050">
                  <a:solidFill>
                    <a:srgbClr val="FF0000"/>
                  </a:solidFill>
                  <a:round/>
                  <a:headEnd/>
                  <a:tailEnd/>
                </a:ln>
                <a:effectLst/>
              </p:spPr>
              <p:txBody>
                <a:bodyPr/>
                <a:lstStyle/>
                <a:p>
                  <a:endParaRPr lang="fr-FR">
                    <a:solidFill>
                      <a:srgbClr val="FF0000"/>
                    </a:solidFill>
                  </a:endParaRPr>
                </a:p>
              </p:txBody>
            </p:sp>
          </p:grpSp>
          <p:grpSp>
            <p:nvGrpSpPr>
              <p:cNvPr id="244" name="Group 173"/>
              <p:cNvGrpSpPr>
                <a:grpSpLocks/>
              </p:cNvGrpSpPr>
              <p:nvPr/>
            </p:nvGrpSpPr>
            <p:grpSpPr bwMode="auto">
              <a:xfrm>
                <a:off x="1634" y="2959"/>
                <a:ext cx="86" cy="86"/>
                <a:chOff x="1016" y="1816"/>
                <a:chExt cx="86" cy="86"/>
              </a:xfrm>
            </p:grpSpPr>
            <p:sp>
              <p:nvSpPr>
                <p:cNvPr id="248" name="Line 174"/>
                <p:cNvSpPr>
                  <a:spLocks noChangeShapeType="1"/>
                </p:cNvSpPr>
                <p:nvPr/>
              </p:nvSpPr>
              <p:spPr bwMode="auto">
                <a:xfrm>
                  <a:off x="1016" y="1846"/>
                  <a:ext cx="86" cy="28"/>
                </a:xfrm>
                <a:prstGeom prst="line">
                  <a:avLst/>
                </a:prstGeom>
                <a:solidFill>
                  <a:srgbClr val="FF0000"/>
                </a:solidFill>
                <a:ln w="19050">
                  <a:solidFill>
                    <a:srgbClr val="FF0000"/>
                  </a:solidFill>
                  <a:round/>
                  <a:headEnd/>
                  <a:tailEnd/>
                </a:ln>
                <a:effectLst/>
              </p:spPr>
              <p:txBody>
                <a:bodyPr/>
                <a:lstStyle/>
                <a:p>
                  <a:endParaRPr lang="fr-FR">
                    <a:solidFill>
                      <a:srgbClr val="FF0000"/>
                    </a:solidFill>
                  </a:endParaRPr>
                </a:p>
              </p:txBody>
            </p:sp>
            <p:sp>
              <p:nvSpPr>
                <p:cNvPr id="249" name="Line 175"/>
                <p:cNvSpPr>
                  <a:spLocks noChangeShapeType="1"/>
                </p:cNvSpPr>
                <p:nvPr/>
              </p:nvSpPr>
              <p:spPr bwMode="auto">
                <a:xfrm flipH="1">
                  <a:off x="1044" y="1816"/>
                  <a:ext cx="30" cy="86"/>
                </a:xfrm>
                <a:prstGeom prst="line">
                  <a:avLst/>
                </a:prstGeom>
                <a:solidFill>
                  <a:srgbClr val="FF0000"/>
                </a:solidFill>
                <a:ln w="19050">
                  <a:solidFill>
                    <a:srgbClr val="FF0000"/>
                  </a:solidFill>
                  <a:round/>
                  <a:headEnd/>
                  <a:tailEnd/>
                </a:ln>
                <a:effectLst/>
              </p:spPr>
              <p:txBody>
                <a:bodyPr/>
                <a:lstStyle/>
                <a:p>
                  <a:endParaRPr lang="fr-FR">
                    <a:solidFill>
                      <a:srgbClr val="FF0000"/>
                    </a:solidFill>
                  </a:endParaRPr>
                </a:p>
              </p:txBody>
            </p:sp>
          </p:grpSp>
          <p:grpSp>
            <p:nvGrpSpPr>
              <p:cNvPr id="245" name="Group 176"/>
              <p:cNvGrpSpPr>
                <a:grpSpLocks/>
              </p:cNvGrpSpPr>
              <p:nvPr/>
            </p:nvGrpSpPr>
            <p:grpSpPr bwMode="auto">
              <a:xfrm>
                <a:off x="1824" y="2866"/>
                <a:ext cx="86" cy="86"/>
                <a:chOff x="1016" y="1816"/>
                <a:chExt cx="86" cy="86"/>
              </a:xfrm>
            </p:grpSpPr>
            <p:sp>
              <p:nvSpPr>
                <p:cNvPr id="246" name="Line 177"/>
                <p:cNvSpPr>
                  <a:spLocks noChangeShapeType="1"/>
                </p:cNvSpPr>
                <p:nvPr/>
              </p:nvSpPr>
              <p:spPr bwMode="auto">
                <a:xfrm>
                  <a:off x="1016" y="1846"/>
                  <a:ext cx="86" cy="28"/>
                </a:xfrm>
                <a:prstGeom prst="line">
                  <a:avLst/>
                </a:prstGeom>
                <a:solidFill>
                  <a:srgbClr val="FF0000"/>
                </a:solidFill>
                <a:ln w="19050">
                  <a:solidFill>
                    <a:srgbClr val="FF0000"/>
                  </a:solidFill>
                  <a:round/>
                  <a:headEnd/>
                  <a:tailEnd/>
                </a:ln>
                <a:effectLst/>
              </p:spPr>
              <p:txBody>
                <a:bodyPr/>
                <a:lstStyle/>
                <a:p>
                  <a:endParaRPr lang="fr-FR">
                    <a:solidFill>
                      <a:srgbClr val="FF0000"/>
                    </a:solidFill>
                  </a:endParaRPr>
                </a:p>
              </p:txBody>
            </p:sp>
            <p:sp>
              <p:nvSpPr>
                <p:cNvPr id="247" name="Line 178"/>
                <p:cNvSpPr>
                  <a:spLocks noChangeShapeType="1"/>
                </p:cNvSpPr>
                <p:nvPr/>
              </p:nvSpPr>
              <p:spPr bwMode="auto">
                <a:xfrm flipH="1">
                  <a:off x="1044" y="1816"/>
                  <a:ext cx="30" cy="86"/>
                </a:xfrm>
                <a:prstGeom prst="line">
                  <a:avLst/>
                </a:prstGeom>
                <a:solidFill>
                  <a:srgbClr val="FF0000"/>
                </a:solidFill>
                <a:ln w="19050">
                  <a:solidFill>
                    <a:srgbClr val="FF0000"/>
                  </a:solidFill>
                  <a:round/>
                  <a:headEnd/>
                  <a:tailEnd/>
                </a:ln>
                <a:effectLst/>
              </p:spPr>
              <p:txBody>
                <a:bodyPr/>
                <a:lstStyle/>
                <a:p>
                  <a:endParaRPr lang="fr-FR">
                    <a:solidFill>
                      <a:srgbClr val="FF0000"/>
                    </a:solidFill>
                  </a:endParaRPr>
                </a:p>
              </p:txBody>
            </p:sp>
          </p:grpSp>
        </p:grpSp>
        <p:sp>
          <p:nvSpPr>
            <p:cNvPr id="206" name="Oval 144"/>
            <p:cNvSpPr>
              <a:spLocks noChangeArrowheads="1"/>
            </p:cNvSpPr>
            <p:nvPr/>
          </p:nvSpPr>
          <p:spPr bwMode="auto">
            <a:xfrm>
              <a:off x="2010" y="2758"/>
              <a:ext cx="28" cy="28"/>
            </a:xfrm>
            <a:prstGeom prst="ellipse">
              <a:avLst/>
            </a:prstGeom>
            <a:solidFill>
              <a:srgbClr val="FF0000"/>
            </a:solidFill>
            <a:ln w="9525">
              <a:solidFill>
                <a:srgbClr val="FF0000"/>
              </a:solidFill>
              <a:round/>
              <a:headEnd/>
              <a:tailEnd/>
            </a:ln>
            <a:effectLst/>
          </p:spPr>
          <p:txBody>
            <a:bodyPr wrap="none" anchor="ctr"/>
            <a:lstStyle/>
            <a:p>
              <a:endParaRPr lang="fr-FR">
                <a:solidFill>
                  <a:srgbClr val="FF0000"/>
                </a:solidFill>
              </a:endParaRPr>
            </a:p>
          </p:txBody>
        </p:sp>
      </p:grpSp>
      <p:grpSp>
        <p:nvGrpSpPr>
          <p:cNvPr id="266" name="Group 209"/>
          <p:cNvGrpSpPr>
            <a:grpSpLocks/>
          </p:cNvGrpSpPr>
          <p:nvPr/>
        </p:nvGrpSpPr>
        <p:grpSpPr bwMode="auto">
          <a:xfrm>
            <a:off x="514350" y="1460515"/>
            <a:ext cx="3556000" cy="3511550"/>
            <a:chOff x="328" y="1281"/>
            <a:chExt cx="2240" cy="2212"/>
          </a:xfrm>
        </p:grpSpPr>
        <p:sp>
          <p:nvSpPr>
            <p:cNvPr id="267" name="Rectangle 210"/>
            <p:cNvSpPr>
              <a:spLocks noChangeArrowheads="1"/>
            </p:cNvSpPr>
            <p:nvPr/>
          </p:nvSpPr>
          <p:spPr bwMode="auto">
            <a:xfrm>
              <a:off x="923" y="1281"/>
              <a:ext cx="170" cy="283"/>
            </a:xfrm>
            <a:prstGeom prst="rect">
              <a:avLst/>
            </a:prstGeom>
            <a:solidFill>
              <a:srgbClr val="FFFF00"/>
            </a:solidFill>
            <a:ln w="28575">
              <a:solidFill>
                <a:srgbClr val="CC3300"/>
              </a:solidFill>
              <a:miter lim="800000"/>
              <a:headEnd/>
              <a:tailEnd/>
            </a:ln>
            <a:effectLst/>
          </p:spPr>
          <p:txBody>
            <a:bodyPr wrap="none" anchor="ctr"/>
            <a:lstStyle/>
            <a:p>
              <a:endParaRPr lang="fr-FR"/>
            </a:p>
          </p:txBody>
        </p:sp>
        <p:grpSp>
          <p:nvGrpSpPr>
            <p:cNvPr id="268" name="Group 211"/>
            <p:cNvGrpSpPr>
              <a:grpSpLocks/>
            </p:cNvGrpSpPr>
            <p:nvPr/>
          </p:nvGrpSpPr>
          <p:grpSpPr bwMode="auto">
            <a:xfrm rot="16200000">
              <a:off x="867" y="1338"/>
              <a:ext cx="284" cy="170"/>
              <a:chOff x="2284" y="1933"/>
              <a:chExt cx="284" cy="170"/>
            </a:xfrm>
          </p:grpSpPr>
          <p:sp>
            <p:nvSpPr>
              <p:cNvPr id="299" name="Line 212"/>
              <p:cNvSpPr>
                <a:spLocks noChangeShapeType="1"/>
              </p:cNvSpPr>
              <p:nvPr/>
            </p:nvSpPr>
            <p:spPr bwMode="auto">
              <a:xfrm>
                <a:off x="2284" y="1933"/>
                <a:ext cx="284" cy="170"/>
              </a:xfrm>
              <a:prstGeom prst="line">
                <a:avLst/>
              </a:prstGeom>
              <a:noFill/>
              <a:ln w="28575">
                <a:solidFill>
                  <a:srgbClr val="CC3300"/>
                </a:solidFill>
                <a:round/>
                <a:headEnd/>
                <a:tailEnd/>
              </a:ln>
              <a:effectLst/>
            </p:spPr>
            <p:txBody>
              <a:bodyPr/>
              <a:lstStyle/>
              <a:p>
                <a:endParaRPr lang="fr-FR"/>
              </a:p>
            </p:txBody>
          </p:sp>
          <p:sp>
            <p:nvSpPr>
              <p:cNvPr id="300" name="Line 213"/>
              <p:cNvSpPr>
                <a:spLocks noChangeShapeType="1"/>
              </p:cNvSpPr>
              <p:nvPr/>
            </p:nvSpPr>
            <p:spPr bwMode="auto">
              <a:xfrm flipV="1">
                <a:off x="2284" y="1933"/>
                <a:ext cx="284" cy="170"/>
              </a:xfrm>
              <a:prstGeom prst="line">
                <a:avLst/>
              </a:prstGeom>
              <a:noFill/>
              <a:ln w="28575">
                <a:solidFill>
                  <a:srgbClr val="CC3300"/>
                </a:solidFill>
                <a:round/>
                <a:headEnd/>
                <a:tailEnd/>
              </a:ln>
              <a:effectLst/>
            </p:spPr>
            <p:txBody>
              <a:bodyPr/>
              <a:lstStyle/>
              <a:p>
                <a:endParaRPr lang="fr-FR"/>
              </a:p>
            </p:txBody>
          </p:sp>
        </p:grpSp>
        <p:sp>
          <p:nvSpPr>
            <p:cNvPr id="269" name="Rectangle 214"/>
            <p:cNvSpPr>
              <a:spLocks noChangeArrowheads="1"/>
            </p:cNvSpPr>
            <p:nvPr/>
          </p:nvSpPr>
          <p:spPr bwMode="auto">
            <a:xfrm>
              <a:off x="1774" y="3209"/>
              <a:ext cx="170" cy="283"/>
            </a:xfrm>
            <a:prstGeom prst="rect">
              <a:avLst/>
            </a:prstGeom>
            <a:solidFill>
              <a:srgbClr val="FFFF00"/>
            </a:solidFill>
            <a:ln w="28575">
              <a:solidFill>
                <a:srgbClr val="CC3300"/>
              </a:solidFill>
              <a:miter lim="800000"/>
              <a:headEnd/>
              <a:tailEnd/>
            </a:ln>
            <a:effectLst/>
          </p:spPr>
          <p:txBody>
            <a:bodyPr wrap="none" anchor="ctr"/>
            <a:lstStyle/>
            <a:p>
              <a:endParaRPr lang="fr-FR"/>
            </a:p>
          </p:txBody>
        </p:sp>
        <p:grpSp>
          <p:nvGrpSpPr>
            <p:cNvPr id="270" name="Group 215"/>
            <p:cNvGrpSpPr>
              <a:grpSpLocks/>
            </p:cNvGrpSpPr>
            <p:nvPr/>
          </p:nvGrpSpPr>
          <p:grpSpPr bwMode="auto">
            <a:xfrm rot="16200000">
              <a:off x="1717" y="3266"/>
              <a:ext cx="284" cy="170"/>
              <a:chOff x="2284" y="1933"/>
              <a:chExt cx="284" cy="170"/>
            </a:xfrm>
          </p:grpSpPr>
          <p:sp>
            <p:nvSpPr>
              <p:cNvPr id="297" name="Line 216"/>
              <p:cNvSpPr>
                <a:spLocks noChangeShapeType="1"/>
              </p:cNvSpPr>
              <p:nvPr/>
            </p:nvSpPr>
            <p:spPr bwMode="auto">
              <a:xfrm>
                <a:off x="2284" y="1933"/>
                <a:ext cx="284" cy="170"/>
              </a:xfrm>
              <a:prstGeom prst="line">
                <a:avLst/>
              </a:prstGeom>
              <a:noFill/>
              <a:ln w="28575">
                <a:solidFill>
                  <a:srgbClr val="CC3300"/>
                </a:solidFill>
                <a:round/>
                <a:headEnd/>
                <a:tailEnd/>
              </a:ln>
              <a:effectLst/>
            </p:spPr>
            <p:txBody>
              <a:bodyPr/>
              <a:lstStyle/>
              <a:p>
                <a:endParaRPr lang="fr-FR"/>
              </a:p>
            </p:txBody>
          </p:sp>
          <p:sp>
            <p:nvSpPr>
              <p:cNvPr id="298" name="Line 217"/>
              <p:cNvSpPr>
                <a:spLocks noChangeShapeType="1"/>
              </p:cNvSpPr>
              <p:nvPr/>
            </p:nvSpPr>
            <p:spPr bwMode="auto">
              <a:xfrm flipV="1">
                <a:off x="2284" y="1933"/>
                <a:ext cx="284" cy="170"/>
              </a:xfrm>
              <a:prstGeom prst="line">
                <a:avLst/>
              </a:prstGeom>
              <a:noFill/>
              <a:ln w="28575">
                <a:solidFill>
                  <a:srgbClr val="CC3300"/>
                </a:solidFill>
                <a:round/>
                <a:headEnd/>
                <a:tailEnd/>
              </a:ln>
              <a:effectLst/>
            </p:spPr>
            <p:txBody>
              <a:bodyPr/>
              <a:lstStyle/>
              <a:p>
                <a:endParaRPr lang="fr-FR"/>
              </a:p>
            </p:txBody>
          </p:sp>
        </p:grpSp>
        <p:sp>
          <p:nvSpPr>
            <p:cNvPr id="271" name="Rectangle 218"/>
            <p:cNvSpPr>
              <a:spLocks noChangeArrowheads="1"/>
            </p:cNvSpPr>
            <p:nvPr/>
          </p:nvSpPr>
          <p:spPr bwMode="auto">
            <a:xfrm>
              <a:off x="895" y="3209"/>
              <a:ext cx="170" cy="283"/>
            </a:xfrm>
            <a:prstGeom prst="rect">
              <a:avLst/>
            </a:prstGeom>
            <a:solidFill>
              <a:srgbClr val="FFFF00"/>
            </a:solidFill>
            <a:ln w="28575">
              <a:solidFill>
                <a:srgbClr val="CC3300"/>
              </a:solidFill>
              <a:miter lim="800000"/>
              <a:headEnd/>
              <a:tailEnd/>
            </a:ln>
            <a:effectLst/>
          </p:spPr>
          <p:txBody>
            <a:bodyPr wrap="none" anchor="ctr"/>
            <a:lstStyle/>
            <a:p>
              <a:endParaRPr lang="fr-FR"/>
            </a:p>
          </p:txBody>
        </p:sp>
        <p:grpSp>
          <p:nvGrpSpPr>
            <p:cNvPr id="272" name="Group 219"/>
            <p:cNvGrpSpPr>
              <a:grpSpLocks/>
            </p:cNvGrpSpPr>
            <p:nvPr/>
          </p:nvGrpSpPr>
          <p:grpSpPr bwMode="auto">
            <a:xfrm rot="16200000">
              <a:off x="838" y="3266"/>
              <a:ext cx="284" cy="170"/>
              <a:chOff x="2284" y="1933"/>
              <a:chExt cx="284" cy="170"/>
            </a:xfrm>
          </p:grpSpPr>
          <p:sp>
            <p:nvSpPr>
              <p:cNvPr id="295" name="Line 220"/>
              <p:cNvSpPr>
                <a:spLocks noChangeShapeType="1"/>
              </p:cNvSpPr>
              <p:nvPr/>
            </p:nvSpPr>
            <p:spPr bwMode="auto">
              <a:xfrm>
                <a:off x="2284" y="1933"/>
                <a:ext cx="284" cy="170"/>
              </a:xfrm>
              <a:prstGeom prst="line">
                <a:avLst/>
              </a:prstGeom>
              <a:noFill/>
              <a:ln w="28575">
                <a:solidFill>
                  <a:srgbClr val="CC3300"/>
                </a:solidFill>
                <a:round/>
                <a:headEnd/>
                <a:tailEnd/>
              </a:ln>
              <a:effectLst/>
            </p:spPr>
            <p:txBody>
              <a:bodyPr/>
              <a:lstStyle/>
              <a:p>
                <a:endParaRPr lang="fr-FR"/>
              </a:p>
            </p:txBody>
          </p:sp>
          <p:sp>
            <p:nvSpPr>
              <p:cNvPr id="296" name="Line 221"/>
              <p:cNvSpPr>
                <a:spLocks noChangeShapeType="1"/>
              </p:cNvSpPr>
              <p:nvPr/>
            </p:nvSpPr>
            <p:spPr bwMode="auto">
              <a:xfrm flipV="1">
                <a:off x="2284" y="1933"/>
                <a:ext cx="284" cy="170"/>
              </a:xfrm>
              <a:prstGeom prst="line">
                <a:avLst/>
              </a:prstGeom>
              <a:noFill/>
              <a:ln w="28575">
                <a:solidFill>
                  <a:srgbClr val="CC3300"/>
                </a:solidFill>
                <a:round/>
                <a:headEnd/>
                <a:tailEnd/>
              </a:ln>
              <a:effectLst/>
            </p:spPr>
            <p:txBody>
              <a:bodyPr/>
              <a:lstStyle/>
              <a:p>
                <a:endParaRPr lang="fr-FR"/>
              </a:p>
            </p:txBody>
          </p:sp>
        </p:grpSp>
        <p:sp>
          <p:nvSpPr>
            <p:cNvPr id="273" name="Line 222"/>
            <p:cNvSpPr>
              <a:spLocks noChangeShapeType="1"/>
            </p:cNvSpPr>
            <p:nvPr/>
          </p:nvSpPr>
          <p:spPr bwMode="auto">
            <a:xfrm flipH="1">
              <a:off x="2284" y="2727"/>
              <a:ext cx="256" cy="0"/>
            </a:xfrm>
            <a:prstGeom prst="line">
              <a:avLst/>
            </a:prstGeom>
            <a:noFill/>
            <a:ln w="28575">
              <a:solidFill>
                <a:srgbClr val="CC3300"/>
              </a:solidFill>
              <a:round/>
              <a:headEnd/>
              <a:tailEnd/>
            </a:ln>
            <a:effectLst/>
          </p:spPr>
          <p:txBody>
            <a:bodyPr/>
            <a:lstStyle/>
            <a:p>
              <a:endParaRPr lang="fr-FR"/>
            </a:p>
          </p:txBody>
        </p:sp>
        <p:sp>
          <p:nvSpPr>
            <p:cNvPr id="274" name="Rectangle 223"/>
            <p:cNvSpPr>
              <a:spLocks noChangeArrowheads="1"/>
            </p:cNvSpPr>
            <p:nvPr/>
          </p:nvSpPr>
          <p:spPr bwMode="auto">
            <a:xfrm rot="-5400000">
              <a:off x="2341" y="2670"/>
              <a:ext cx="170" cy="283"/>
            </a:xfrm>
            <a:prstGeom prst="rect">
              <a:avLst/>
            </a:prstGeom>
            <a:solidFill>
              <a:srgbClr val="FFFF00"/>
            </a:solidFill>
            <a:ln w="28575">
              <a:solidFill>
                <a:srgbClr val="CC3300"/>
              </a:solidFill>
              <a:miter lim="800000"/>
              <a:headEnd/>
              <a:tailEnd/>
            </a:ln>
            <a:effectLst/>
          </p:spPr>
          <p:txBody>
            <a:bodyPr wrap="none" anchor="ctr"/>
            <a:lstStyle/>
            <a:p>
              <a:endParaRPr lang="fr-FR"/>
            </a:p>
          </p:txBody>
        </p:sp>
        <p:grpSp>
          <p:nvGrpSpPr>
            <p:cNvPr id="275" name="Group 224"/>
            <p:cNvGrpSpPr>
              <a:grpSpLocks/>
            </p:cNvGrpSpPr>
            <p:nvPr/>
          </p:nvGrpSpPr>
          <p:grpSpPr bwMode="auto">
            <a:xfrm>
              <a:off x="2284" y="2727"/>
              <a:ext cx="284" cy="170"/>
              <a:chOff x="2171" y="1820"/>
              <a:chExt cx="284" cy="170"/>
            </a:xfrm>
          </p:grpSpPr>
          <p:sp>
            <p:nvSpPr>
              <p:cNvPr id="293" name="Line 225"/>
              <p:cNvSpPr>
                <a:spLocks noChangeShapeType="1"/>
              </p:cNvSpPr>
              <p:nvPr/>
            </p:nvSpPr>
            <p:spPr bwMode="auto">
              <a:xfrm>
                <a:off x="2171" y="1820"/>
                <a:ext cx="284" cy="170"/>
              </a:xfrm>
              <a:prstGeom prst="line">
                <a:avLst/>
              </a:prstGeom>
              <a:noFill/>
              <a:ln w="28575">
                <a:solidFill>
                  <a:srgbClr val="CC3300"/>
                </a:solidFill>
                <a:round/>
                <a:headEnd/>
                <a:tailEnd/>
              </a:ln>
              <a:effectLst/>
            </p:spPr>
            <p:txBody>
              <a:bodyPr/>
              <a:lstStyle/>
              <a:p>
                <a:endParaRPr lang="fr-FR"/>
              </a:p>
            </p:txBody>
          </p:sp>
          <p:sp>
            <p:nvSpPr>
              <p:cNvPr id="294" name="Line 226"/>
              <p:cNvSpPr>
                <a:spLocks noChangeShapeType="1"/>
              </p:cNvSpPr>
              <p:nvPr/>
            </p:nvSpPr>
            <p:spPr bwMode="auto">
              <a:xfrm flipV="1">
                <a:off x="2171" y="1820"/>
                <a:ext cx="284" cy="170"/>
              </a:xfrm>
              <a:prstGeom prst="line">
                <a:avLst/>
              </a:prstGeom>
              <a:noFill/>
              <a:ln w="28575">
                <a:solidFill>
                  <a:srgbClr val="CC3300"/>
                </a:solidFill>
                <a:round/>
                <a:headEnd/>
                <a:tailEnd/>
              </a:ln>
              <a:effectLst/>
            </p:spPr>
            <p:txBody>
              <a:bodyPr/>
              <a:lstStyle/>
              <a:p>
                <a:endParaRPr lang="fr-FR"/>
              </a:p>
            </p:txBody>
          </p:sp>
        </p:grpSp>
        <p:sp>
          <p:nvSpPr>
            <p:cNvPr id="276" name="Rectangle 227"/>
            <p:cNvSpPr>
              <a:spLocks noChangeArrowheads="1"/>
            </p:cNvSpPr>
            <p:nvPr/>
          </p:nvSpPr>
          <p:spPr bwMode="auto">
            <a:xfrm rot="-5400000">
              <a:off x="2324" y="1791"/>
              <a:ext cx="170" cy="283"/>
            </a:xfrm>
            <a:prstGeom prst="rect">
              <a:avLst/>
            </a:prstGeom>
            <a:solidFill>
              <a:srgbClr val="FFFF00"/>
            </a:solidFill>
            <a:ln w="28575">
              <a:solidFill>
                <a:srgbClr val="CC3300"/>
              </a:solidFill>
              <a:miter lim="800000"/>
              <a:headEnd/>
              <a:tailEnd/>
            </a:ln>
            <a:effectLst/>
          </p:spPr>
          <p:txBody>
            <a:bodyPr wrap="none" anchor="ctr"/>
            <a:lstStyle/>
            <a:p>
              <a:endParaRPr lang="fr-FR"/>
            </a:p>
          </p:txBody>
        </p:sp>
        <p:sp>
          <p:nvSpPr>
            <p:cNvPr id="277" name="Line 228"/>
            <p:cNvSpPr>
              <a:spLocks noChangeShapeType="1"/>
            </p:cNvSpPr>
            <p:nvPr/>
          </p:nvSpPr>
          <p:spPr bwMode="auto">
            <a:xfrm>
              <a:off x="2284" y="2018"/>
              <a:ext cx="284" cy="0"/>
            </a:xfrm>
            <a:prstGeom prst="line">
              <a:avLst/>
            </a:prstGeom>
            <a:noFill/>
            <a:ln w="28575">
              <a:solidFill>
                <a:srgbClr val="CC3300"/>
              </a:solidFill>
              <a:round/>
              <a:headEnd/>
              <a:tailEnd/>
            </a:ln>
            <a:effectLst/>
          </p:spPr>
          <p:txBody>
            <a:bodyPr/>
            <a:lstStyle/>
            <a:p>
              <a:endParaRPr lang="fr-FR"/>
            </a:p>
          </p:txBody>
        </p:sp>
        <p:grpSp>
          <p:nvGrpSpPr>
            <p:cNvPr id="278" name="Group 229"/>
            <p:cNvGrpSpPr>
              <a:grpSpLocks/>
            </p:cNvGrpSpPr>
            <p:nvPr/>
          </p:nvGrpSpPr>
          <p:grpSpPr bwMode="auto">
            <a:xfrm>
              <a:off x="2284" y="1848"/>
              <a:ext cx="284" cy="170"/>
              <a:chOff x="2171" y="1820"/>
              <a:chExt cx="284" cy="170"/>
            </a:xfrm>
          </p:grpSpPr>
          <p:sp>
            <p:nvSpPr>
              <p:cNvPr id="291" name="Line 230"/>
              <p:cNvSpPr>
                <a:spLocks noChangeShapeType="1"/>
              </p:cNvSpPr>
              <p:nvPr/>
            </p:nvSpPr>
            <p:spPr bwMode="auto">
              <a:xfrm>
                <a:off x="2171" y="1820"/>
                <a:ext cx="284" cy="170"/>
              </a:xfrm>
              <a:prstGeom prst="line">
                <a:avLst/>
              </a:prstGeom>
              <a:noFill/>
              <a:ln w="28575">
                <a:solidFill>
                  <a:srgbClr val="CC3300"/>
                </a:solidFill>
                <a:round/>
                <a:headEnd/>
                <a:tailEnd/>
              </a:ln>
              <a:effectLst/>
            </p:spPr>
            <p:txBody>
              <a:bodyPr/>
              <a:lstStyle/>
              <a:p>
                <a:endParaRPr lang="fr-FR"/>
              </a:p>
            </p:txBody>
          </p:sp>
          <p:sp>
            <p:nvSpPr>
              <p:cNvPr id="292" name="Line 231"/>
              <p:cNvSpPr>
                <a:spLocks noChangeShapeType="1"/>
              </p:cNvSpPr>
              <p:nvPr/>
            </p:nvSpPr>
            <p:spPr bwMode="auto">
              <a:xfrm flipV="1">
                <a:off x="2171" y="1820"/>
                <a:ext cx="284" cy="170"/>
              </a:xfrm>
              <a:prstGeom prst="line">
                <a:avLst/>
              </a:prstGeom>
              <a:noFill/>
              <a:ln w="28575">
                <a:solidFill>
                  <a:srgbClr val="CC3300"/>
                </a:solidFill>
                <a:round/>
                <a:headEnd/>
                <a:tailEnd/>
              </a:ln>
              <a:effectLst/>
            </p:spPr>
            <p:txBody>
              <a:bodyPr/>
              <a:lstStyle/>
              <a:p>
                <a:endParaRPr lang="fr-FR"/>
              </a:p>
            </p:txBody>
          </p:sp>
        </p:grpSp>
        <p:sp>
          <p:nvSpPr>
            <p:cNvPr id="279" name="Rectangle 232"/>
            <p:cNvSpPr>
              <a:spLocks noChangeArrowheads="1"/>
            </p:cNvSpPr>
            <p:nvPr/>
          </p:nvSpPr>
          <p:spPr bwMode="auto">
            <a:xfrm>
              <a:off x="1802" y="1281"/>
              <a:ext cx="170" cy="283"/>
            </a:xfrm>
            <a:prstGeom prst="rect">
              <a:avLst/>
            </a:prstGeom>
            <a:solidFill>
              <a:srgbClr val="FFFF00"/>
            </a:solidFill>
            <a:ln w="28575">
              <a:solidFill>
                <a:srgbClr val="CC3300"/>
              </a:solidFill>
              <a:miter lim="800000"/>
              <a:headEnd/>
              <a:tailEnd/>
            </a:ln>
            <a:effectLst/>
          </p:spPr>
          <p:txBody>
            <a:bodyPr wrap="none" anchor="ctr"/>
            <a:lstStyle/>
            <a:p>
              <a:endParaRPr lang="fr-FR"/>
            </a:p>
          </p:txBody>
        </p:sp>
        <p:grpSp>
          <p:nvGrpSpPr>
            <p:cNvPr id="280" name="Group 233"/>
            <p:cNvGrpSpPr>
              <a:grpSpLocks/>
            </p:cNvGrpSpPr>
            <p:nvPr/>
          </p:nvGrpSpPr>
          <p:grpSpPr bwMode="auto">
            <a:xfrm rot="16200000">
              <a:off x="1745" y="1338"/>
              <a:ext cx="284" cy="170"/>
              <a:chOff x="2284" y="1933"/>
              <a:chExt cx="284" cy="170"/>
            </a:xfrm>
          </p:grpSpPr>
          <p:sp>
            <p:nvSpPr>
              <p:cNvPr id="289" name="Line 234"/>
              <p:cNvSpPr>
                <a:spLocks noChangeShapeType="1"/>
              </p:cNvSpPr>
              <p:nvPr/>
            </p:nvSpPr>
            <p:spPr bwMode="auto">
              <a:xfrm>
                <a:off x="2284" y="1933"/>
                <a:ext cx="284" cy="170"/>
              </a:xfrm>
              <a:prstGeom prst="line">
                <a:avLst/>
              </a:prstGeom>
              <a:noFill/>
              <a:ln w="28575">
                <a:solidFill>
                  <a:srgbClr val="CC3300"/>
                </a:solidFill>
                <a:round/>
                <a:headEnd/>
                <a:tailEnd/>
              </a:ln>
              <a:effectLst/>
            </p:spPr>
            <p:txBody>
              <a:bodyPr/>
              <a:lstStyle/>
              <a:p>
                <a:endParaRPr lang="fr-FR"/>
              </a:p>
            </p:txBody>
          </p:sp>
          <p:sp>
            <p:nvSpPr>
              <p:cNvPr id="290" name="Line 235"/>
              <p:cNvSpPr>
                <a:spLocks noChangeShapeType="1"/>
              </p:cNvSpPr>
              <p:nvPr/>
            </p:nvSpPr>
            <p:spPr bwMode="auto">
              <a:xfrm flipV="1">
                <a:off x="2284" y="1933"/>
                <a:ext cx="284" cy="170"/>
              </a:xfrm>
              <a:prstGeom prst="line">
                <a:avLst/>
              </a:prstGeom>
              <a:noFill/>
              <a:ln w="28575">
                <a:solidFill>
                  <a:srgbClr val="CC3300"/>
                </a:solidFill>
                <a:round/>
                <a:headEnd/>
                <a:tailEnd/>
              </a:ln>
              <a:effectLst/>
            </p:spPr>
            <p:txBody>
              <a:bodyPr/>
              <a:lstStyle/>
              <a:p>
                <a:endParaRPr lang="fr-FR"/>
              </a:p>
            </p:txBody>
          </p:sp>
        </p:grpSp>
        <p:sp>
          <p:nvSpPr>
            <p:cNvPr id="281" name="Rectangle 236"/>
            <p:cNvSpPr>
              <a:spLocks noChangeArrowheads="1"/>
            </p:cNvSpPr>
            <p:nvPr/>
          </p:nvSpPr>
          <p:spPr bwMode="auto">
            <a:xfrm rot="-5400000">
              <a:off x="385" y="1763"/>
              <a:ext cx="170" cy="283"/>
            </a:xfrm>
            <a:prstGeom prst="rect">
              <a:avLst/>
            </a:prstGeom>
            <a:solidFill>
              <a:srgbClr val="FFFF00"/>
            </a:solidFill>
            <a:ln w="28575">
              <a:solidFill>
                <a:srgbClr val="CC3300"/>
              </a:solidFill>
              <a:miter lim="800000"/>
              <a:headEnd/>
              <a:tailEnd/>
            </a:ln>
            <a:effectLst/>
          </p:spPr>
          <p:txBody>
            <a:bodyPr wrap="none" anchor="ctr"/>
            <a:lstStyle/>
            <a:p>
              <a:endParaRPr lang="fr-FR"/>
            </a:p>
          </p:txBody>
        </p:sp>
        <p:grpSp>
          <p:nvGrpSpPr>
            <p:cNvPr id="282" name="Group 237"/>
            <p:cNvGrpSpPr>
              <a:grpSpLocks/>
            </p:cNvGrpSpPr>
            <p:nvPr/>
          </p:nvGrpSpPr>
          <p:grpSpPr bwMode="auto">
            <a:xfrm>
              <a:off x="328" y="1820"/>
              <a:ext cx="284" cy="170"/>
              <a:chOff x="2171" y="1820"/>
              <a:chExt cx="284" cy="170"/>
            </a:xfrm>
          </p:grpSpPr>
          <p:sp>
            <p:nvSpPr>
              <p:cNvPr id="287" name="Line 238"/>
              <p:cNvSpPr>
                <a:spLocks noChangeShapeType="1"/>
              </p:cNvSpPr>
              <p:nvPr/>
            </p:nvSpPr>
            <p:spPr bwMode="auto">
              <a:xfrm>
                <a:off x="2171" y="1820"/>
                <a:ext cx="284" cy="170"/>
              </a:xfrm>
              <a:prstGeom prst="line">
                <a:avLst/>
              </a:prstGeom>
              <a:noFill/>
              <a:ln w="28575">
                <a:solidFill>
                  <a:srgbClr val="CC3300"/>
                </a:solidFill>
                <a:round/>
                <a:headEnd/>
                <a:tailEnd/>
              </a:ln>
              <a:effectLst/>
            </p:spPr>
            <p:txBody>
              <a:bodyPr/>
              <a:lstStyle/>
              <a:p>
                <a:endParaRPr lang="fr-FR"/>
              </a:p>
            </p:txBody>
          </p:sp>
          <p:sp>
            <p:nvSpPr>
              <p:cNvPr id="288" name="Line 239"/>
              <p:cNvSpPr>
                <a:spLocks noChangeShapeType="1"/>
              </p:cNvSpPr>
              <p:nvPr/>
            </p:nvSpPr>
            <p:spPr bwMode="auto">
              <a:xfrm flipV="1">
                <a:off x="2171" y="1820"/>
                <a:ext cx="284" cy="170"/>
              </a:xfrm>
              <a:prstGeom prst="line">
                <a:avLst/>
              </a:prstGeom>
              <a:noFill/>
              <a:ln w="28575">
                <a:solidFill>
                  <a:srgbClr val="CC3300"/>
                </a:solidFill>
                <a:round/>
                <a:headEnd/>
                <a:tailEnd/>
              </a:ln>
              <a:effectLst/>
            </p:spPr>
            <p:txBody>
              <a:bodyPr/>
              <a:lstStyle/>
              <a:p>
                <a:endParaRPr lang="fr-FR"/>
              </a:p>
            </p:txBody>
          </p:sp>
        </p:grpSp>
        <p:sp>
          <p:nvSpPr>
            <p:cNvPr id="283" name="Rectangle 240"/>
            <p:cNvSpPr>
              <a:spLocks noChangeArrowheads="1"/>
            </p:cNvSpPr>
            <p:nvPr/>
          </p:nvSpPr>
          <p:spPr bwMode="auto">
            <a:xfrm rot="-5400000">
              <a:off x="385" y="2642"/>
              <a:ext cx="170" cy="283"/>
            </a:xfrm>
            <a:prstGeom prst="rect">
              <a:avLst/>
            </a:prstGeom>
            <a:solidFill>
              <a:srgbClr val="FFFF00"/>
            </a:solidFill>
            <a:ln w="28575">
              <a:solidFill>
                <a:srgbClr val="CC3300"/>
              </a:solidFill>
              <a:miter lim="800000"/>
              <a:headEnd/>
              <a:tailEnd/>
            </a:ln>
            <a:effectLst/>
          </p:spPr>
          <p:txBody>
            <a:bodyPr wrap="none" anchor="ctr"/>
            <a:lstStyle/>
            <a:p>
              <a:endParaRPr lang="fr-FR"/>
            </a:p>
          </p:txBody>
        </p:sp>
        <p:grpSp>
          <p:nvGrpSpPr>
            <p:cNvPr id="284" name="Group 241"/>
            <p:cNvGrpSpPr>
              <a:grpSpLocks/>
            </p:cNvGrpSpPr>
            <p:nvPr/>
          </p:nvGrpSpPr>
          <p:grpSpPr bwMode="auto">
            <a:xfrm>
              <a:off x="328" y="2699"/>
              <a:ext cx="284" cy="170"/>
              <a:chOff x="2171" y="1820"/>
              <a:chExt cx="284" cy="170"/>
            </a:xfrm>
          </p:grpSpPr>
          <p:sp>
            <p:nvSpPr>
              <p:cNvPr id="285" name="Line 242"/>
              <p:cNvSpPr>
                <a:spLocks noChangeShapeType="1"/>
              </p:cNvSpPr>
              <p:nvPr/>
            </p:nvSpPr>
            <p:spPr bwMode="auto">
              <a:xfrm>
                <a:off x="2171" y="1820"/>
                <a:ext cx="284" cy="170"/>
              </a:xfrm>
              <a:prstGeom prst="line">
                <a:avLst/>
              </a:prstGeom>
              <a:noFill/>
              <a:ln w="28575">
                <a:solidFill>
                  <a:srgbClr val="CC3300"/>
                </a:solidFill>
                <a:round/>
                <a:headEnd/>
                <a:tailEnd/>
              </a:ln>
              <a:effectLst/>
            </p:spPr>
            <p:txBody>
              <a:bodyPr/>
              <a:lstStyle/>
              <a:p>
                <a:endParaRPr lang="fr-FR"/>
              </a:p>
            </p:txBody>
          </p:sp>
          <p:sp>
            <p:nvSpPr>
              <p:cNvPr id="286" name="Line 243"/>
              <p:cNvSpPr>
                <a:spLocks noChangeShapeType="1"/>
              </p:cNvSpPr>
              <p:nvPr/>
            </p:nvSpPr>
            <p:spPr bwMode="auto">
              <a:xfrm flipV="1">
                <a:off x="2171" y="1820"/>
                <a:ext cx="284" cy="170"/>
              </a:xfrm>
              <a:prstGeom prst="line">
                <a:avLst/>
              </a:prstGeom>
              <a:noFill/>
              <a:ln w="28575">
                <a:solidFill>
                  <a:srgbClr val="CC3300"/>
                </a:solidFill>
                <a:round/>
                <a:headEnd/>
                <a:tailEnd/>
              </a:ln>
              <a:effectLst/>
            </p:spPr>
            <p:txBody>
              <a:bodyPr/>
              <a:lstStyle/>
              <a:p>
                <a:endParaRPr lang="fr-FR"/>
              </a:p>
            </p:txBody>
          </p:sp>
        </p:grpSp>
      </p:grpSp>
      <p:grpSp>
        <p:nvGrpSpPr>
          <p:cNvPr id="301" name="Group 246"/>
          <p:cNvGrpSpPr>
            <a:grpSpLocks/>
          </p:cNvGrpSpPr>
          <p:nvPr/>
        </p:nvGrpSpPr>
        <p:grpSpPr bwMode="auto">
          <a:xfrm>
            <a:off x="1422400" y="3075003"/>
            <a:ext cx="1755775" cy="223837"/>
            <a:chOff x="896" y="2303"/>
            <a:chExt cx="1106" cy="141"/>
          </a:xfrm>
        </p:grpSpPr>
        <p:sp>
          <p:nvSpPr>
            <p:cNvPr id="302" name="Rectangle 244"/>
            <p:cNvSpPr>
              <a:spLocks noChangeArrowheads="1"/>
            </p:cNvSpPr>
            <p:nvPr/>
          </p:nvSpPr>
          <p:spPr bwMode="auto">
            <a:xfrm>
              <a:off x="896" y="2303"/>
              <a:ext cx="114" cy="141"/>
            </a:xfrm>
            <a:prstGeom prst="rect">
              <a:avLst/>
            </a:prstGeom>
            <a:solidFill>
              <a:schemeClr val="accent1"/>
            </a:solidFill>
            <a:ln w="9525">
              <a:solidFill>
                <a:schemeClr val="tx1"/>
              </a:solidFill>
              <a:miter lim="800000"/>
              <a:headEnd/>
              <a:tailEnd/>
            </a:ln>
            <a:effectLst/>
          </p:spPr>
          <p:txBody>
            <a:bodyPr wrap="none" anchor="ctr"/>
            <a:lstStyle/>
            <a:p>
              <a:pPr algn="ctr"/>
              <a:r>
                <a:rPr lang="fr-FR">
                  <a:solidFill>
                    <a:schemeClr val="bg1"/>
                  </a:solidFill>
                </a:rPr>
                <a:t>+</a:t>
              </a:r>
            </a:p>
          </p:txBody>
        </p:sp>
        <p:sp>
          <p:nvSpPr>
            <p:cNvPr id="303" name="Rectangle 245"/>
            <p:cNvSpPr>
              <a:spLocks noChangeArrowheads="1"/>
            </p:cNvSpPr>
            <p:nvPr/>
          </p:nvSpPr>
          <p:spPr bwMode="auto">
            <a:xfrm>
              <a:off x="1888" y="2303"/>
              <a:ext cx="114" cy="141"/>
            </a:xfrm>
            <a:prstGeom prst="rect">
              <a:avLst/>
            </a:prstGeom>
            <a:solidFill>
              <a:schemeClr val="accent1"/>
            </a:solidFill>
            <a:ln w="9525">
              <a:solidFill>
                <a:schemeClr val="tx1"/>
              </a:solidFill>
              <a:miter lim="800000"/>
              <a:headEnd/>
              <a:tailEnd/>
            </a:ln>
            <a:effectLst/>
          </p:spPr>
          <p:txBody>
            <a:bodyPr wrap="none" anchor="ctr"/>
            <a:lstStyle/>
            <a:p>
              <a:pPr algn="ctr"/>
              <a:r>
                <a:rPr lang="fr-FR" b="1">
                  <a:solidFill>
                    <a:schemeClr val="bg1"/>
                  </a:solidFill>
                </a:rPr>
                <a:t>-</a:t>
              </a:r>
            </a:p>
          </p:txBody>
        </p:sp>
      </p:grpSp>
      <p:sp>
        <p:nvSpPr>
          <p:cNvPr id="304" name="AutoShape 247"/>
          <p:cNvSpPr>
            <a:spLocks noChangeArrowheads="1"/>
          </p:cNvSpPr>
          <p:nvPr/>
        </p:nvSpPr>
        <p:spPr bwMode="auto">
          <a:xfrm>
            <a:off x="1139825" y="2195528"/>
            <a:ext cx="150813" cy="976312"/>
          </a:xfrm>
          <a:prstGeom prst="upArrow">
            <a:avLst>
              <a:gd name="adj1" fmla="val 50000"/>
              <a:gd name="adj2" fmla="val 161841"/>
            </a:avLst>
          </a:prstGeom>
          <a:solidFill>
            <a:srgbClr val="CC3300"/>
          </a:solidFill>
          <a:ln w="9525">
            <a:solidFill>
              <a:srgbClr val="FFFF00"/>
            </a:solidFill>
            <a:miter lim="800000"/>
            <a:headEnd/>
            <a:tailEnd/>
          </a:ln>
          <a:effectLst/>
        </p:spPr>
        <p:txBody>
          <a:bodyPr wrap="none" anchor="ctr"/>
          <a:lstStyle/>
          <a:p>
            <a:endParaRPr lang="fr-FR"/>
          </a:p>
        </p:txBody>
      </p:sp>
      <p:sp>
        <p:nvSpPr>
          <p:cNvPr id="305" name="AutoShape 248"/>
          <p:cNvSpPr>
            <a:spLocks noChangeArrowheads="1"/>
          </p:cNvSpPr>
          <p:nvPr/>
        </p:nvSpPr>
        <p:spPr bwMode="auto">
          <a:xfrm rot="5400000" flipH="1">
            <a:off x="2851150" y="1663715"/>
            <a:ext cx="150813" cy="976313"/>
          </a:xfrm>
          <a:prstGeom prst="upArrow">
            <a:avLst>
              <a:gd name="adj1" fmla="val 50000"/>
              <a:gd name="adj2" fmla="val 161842"/>
            </a:avLst>
          </a:prstGeom>
          <a:solidFill>
            <a:srgbClr val="CC3300"/>
          </a:solidFill>
          <a:ln w="9525">
            <a:solidFill>
              <a:srgbClr val="FFFF00"/>
            </a:solidFill>
            <a:miter lim="800000"/>
            <a:headEnd/>
            <a:tailEnd/>
          </a:ln>
          <a:effectLst/>
        </p:spPr>
        <p:txBody>
          <a:bodyPr wrap="none" anchor="ctr"/>
          <a:lstStyle/>
          <a:p>
            <a:endParaRPr lang="fr-FR"/>
          </a:p>
        </p:txBody>
      </p:sp>
      <p:sp>
        <p:nvSpPr>
          <p:cNvPr id="306" name="AutoShape 249"/>
          <p:cNvSpPr>
            <a:spLocks noChangeArrowheads="1"/>
          </p:cNvSpPr>
          <p:nvPr/>
        </p:nvSpPr>
        <p:spPr bwMode="auto">
          <a:xfrm rot="10800000" flipH="1">
            <a:off x="3355975" y="3243278"/>
            <a:ext cx="150813" cy="976312"/>
          </a:xfrm>
          <a:prstGeom prst="upArrow">
            <a:avLst>
              <a:gd name="adj1" fmla="val 50000"/>
              <a:gd name="adj2" fmla="val 161841"/>
            </a:avLst>
          </a:prstGeom>
          <a:solidFill>
            <a:srgbClr val="CC3300"/>
          </a:solidFill>
          <a:ln w="9525">
            <a:solidFill>
              <a:srgbClr val="FFFF00"/>
            </a:solidFill>
            <a:miter lim="800000"/>
            <a:headEnd/>
            <a:tailEnd/>
          </a:ln>
          <a:effectLst/>
        </p:spPr>
        <p:txBody>
          <a:bodyPr wrap="none" anchor="ctr"/>
          <a:lstStyle/>
          <a:p>
            <a:endParaRPr lang="fr-FR"/>
          </a:p>
        </p:txBody>
      </p:sp>
      <p:sp>
        <p:nvSpPr>
          <p:cNvPr id="307" name="AutoShape 250"/>
          <p:cNvSpPr>
            <a:spLocks noChangeArrowheads="1"/>
          </p:cNvSpPr>
          <p:nvPr/>
        </p:nvSpPr>
        <p:spPr bwMode="auto">
          <a:xfrm rot="16200000" flipH="1">
            <a:off x="1638300" y="3771915"/>
            <a:ext cx="150813" cy="976313"/>
          </a:xfrm>
          <a:prstGeom prst="upArrow">
            <a:avLst>
              <a:gd name="adj1" fmla="val 50000"/>
              <a:gd name="adj2" fmla="val 161842"/>
            </a:avLst>
          </a:prstGeom>
          <a:solidFill>
            <a:srgbClr val="CC3300"/>
          </a:solidFill>
          <a:ln w="9525">
            <a:solidFill>
              <a:srgbClr val="FFFF00"/>
            </a:solidFill>
            <a:miter lim="800000"/>
            <a:headEnd/>
            <a:tailEnd/>
          </a:ln>
          <a:effectLst/>
        </p:spPr>
        <p:txBody>
          <a:bodyPr wrap="none" anchor="ctr"/>
          <a:lstStyle/>
          <a:p>
            <a:endParaRPr lang="fr-FR"/>
          </a:p>
        </p:txBody>
      </p:sp>
      <p:sp>
        <p:nvSpPr>
          <p:cNvPr id="308" name="AutoShape 251"/>
          <p:cNvSpPr>
            <a:spLocks noChangeArrowheads="1"/>
          </p:cNvSpPr>
          <p:nvPr/>
        </p:nvSpPr>
        <p:spPr bwMode="auto">
          <a:xfrm>
            <a:off x="1755775" y="2646378"/>
            <a:ext cx="1214438" cy="733425"/>
          </a:xfrm>
          <a:prstGeom prst="curvedDownArrow">
            <a:avLst>
              <a:gd name="adj1" fmla="val 33117"/>
              <a:gd name="adj2" fmla="val 66234"/>
              <a:gd name="adj3" fmla="val 33333"/>
            </a:avLst>
          </a:prstGeom>
          <a:solidFill>
            <a:srgbClr val="CC3300"/>
          </a:solidFill>
          <a:ln w="9525">
            <a:solidFill>
              <a:srgbClr val="FFFF00"/>
            </a:solidFill>
            <a:miter lim="800000"/>
            <a:headEnd/>
            <a:tailEnd/>
          </a:ln>
          <a:effectLst/>
        </p:spPr>
        <p:txBody>
          <a:bodyPr wrap="none" anchor="ct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55"/>
                                        </p:tgtEl>
                                        <p:attrNameLst>
                                          <p:attrName>style.visibility</p:attrName>
                                        </p:attrNameLst>
                                      </p:cBhvr>
                                      <p:to>
                                        <p:strVal val="visible"/>
                                      </p:to>
                                    </p:set>
                                    <p:anim calcmode="lin" valueType="num">
                                      <p:cBhvr>
                                        <p:cTn id="12" dur="500" fill="hold"/>
                                        <p:tgtEl>
                                          <p:spTgt spid="55"/>
                                        </p:tgtEl>
                                        <p:attrNameLst>
                                          <p:attrName>ppt_w</p:attrName>
                                        </p:attrNameLst>
                                      </p:cBhvr>
                                      <p:tavLst>
                                        <p:tav tm="0">
                                          <p:val>
                                            <p:fltVal val="0"/>
                                          </p:val>
                                        </p:tav>
                                        <p:tav tm="100000">
                                          <p:val>
                                            <p:strVal val="#ppt_w"/>
                                          </p:val>
                                        </p:tav>
                                      </p:tavLst>
                                    </p:anim>
                                    <p:anim calcmode="lin" valueType="num">
                                      <p:cBhvr>
                                        <p:cTn id="13" dur="500" fill="hold"/>
                                        <p:tgtEl>
                                          <p:spTgt spid="55"/>
                                        </p:tgtEl>
                                        <p:attrNameLst>
                                          <p:attrName>ppt_h</p:attrName>
                                        </p:attrNameLst>
                                      </p:cBhvr>
                                      <p:tavLst>
                                        <p:tav tm="0">
                                          <p:val>
                                            <p:fltVal val="0"/>
                                          </p:val>
                                        </p:tav>
                                        <p:tav tm="100000">
                                          <p:val>
                                            <p:strVal val="#ppt_h"/>
                                          </p:val>
                                        </p:tav>
                                      </p:tavLst>
                                    </p:anim>
                                    <p:animEffect transition="in" filter="fade">
                                      <p:cBhvr>
                                        <p:cTn id="14" dur="500"/>
                                        <p:tgtEl>
                                          <p:spTgt spid="55"/>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anim calcmode="lin" valueType="num">
                                      <p:cBhvr>
                                        <p:cTn id="17" dur="500" fill="hold"/>
                                        <p:tgtEl>
                                          <p:spTgt spid="58"/>
                                        </p:tgtEl>
                                        <p:attrNameLst>
                                          <p:attrName>ppt_w</p:attrName>
                                        </p:attrNameLst>
                                      </p:cBhvr>
                                      <p:tavLst>
                                        <p:tav tm="0">
                                          <p:val>
                                            <p:fltVal val="0"/>
                                          </p:val>
                                        </p:tav>
                                        <p:tav tm="100000">
                                          <p:val>
                                            <p:strVal val="#ppt_w"/>
                                          </p:val>
                                        </p:tav>
                                      </p:tavLst>
                                    </p:anim>
                                    <p:anim calcmode="lin" valueType="num">
                                      <p:cBhvr>
                                        <p:cTn id="18" dur="500" fill="hold"/>
                                        <p:tgtEl>
                                          <p:spTgt spid="58"/>
                                        </p:tgtEl>
                                        <p:attrNameLst>
                                          <p:attrName>ppt_h</p:attrName>
                                        </p:attrNameLst>
                                      </p:cBhvr>
                                      <p:tavLst>
                                        <p:tav tm="0">
                                          <p:val>
                                            <p:fltVal val="0"/>
                                          </p:val>
                                        </p:tav>
                                        <p:tav tm="100000">
                                          <p:val>
                                            <p:strVal val="#ppt_h"/>
                                          </p:val>
                                        </p:tav>
                                      </p:tavLst>
                                    </p:anim>
                                    <p:animEffect transition="in" filter="fade">
                                      <p:cBhvr>
                                        <p:cTn id="19" dur="500"/>
                                        <p:tgtEl>
                                          <p:spTgt spid="58"/>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72"/>
                                        </p:tgtEl>
                                        <p:attrNameLst>
                                          <p:attrName>style.visibility</p:attrName>
                                        </p:attrNameLst>
                                      </p:cBhvr>
                                      <p:to>
                                        <p:strVal val="visible"/>
                                      </p:to>
                                    </p:set>
                                    <p:anim calcmode="lin" valueType="num">
                                      <p:cBhvr>
                                        <p:cTn id="22" dur="500" fill="hold"/>
                                        <p:tgtEl>
                                          <p:spTgt spid="72"/>
                                        </p:tgtEl>
                                        <p:attrNameLst>
                                          <p:attrName>ppt_w</p:attrName>
                                        </p:attrNameLst>
                                      </p:cBhvr>
                                      <p:tavLst>
                                        <p:tav tm="0">
                                          <p:val>
                                            <p:fltVal val="0"/>
                                          </p:val>
                                        </p:tav>
                                        <p:tav tm="100000">
                                          <p:val>
                                            <p:strVal val="#ppt_w"/>
                                          </p:val>
                                        </p:tav>
                                      </p:tavLst>
                                    </p:anim>
                                    <p:anim calcmode="lin" valueType="num">
                                      <p:cBhvr>
                                        <p:cTn id="23" dur="500" fill="hold"/>
                                        <p:tgtEl>
                                          <p:spTgt spid="72"/>
                                        </p:tgtEl>
                                        <p:attrNameLst>
                                          <p:attrName>ppt_h</p:attrName>
                                        </p:attrNameLst>
                                      </p:cBhvr>
                                      <p:tavLst>
                                        <p:tav tm="0">
                                          <p:val>
                                            <p:fltVal val="0"/>
                                          </p:val>
                                        </p:tav>
                                        <p:tav tm="100000">
                                          <p:val>
                                            <p:strVal val="#ppt_h"/>
                                          </p:val>
                                        </p:tav>
                                      </p:tavLst>
                                    </p:anim>
                                    <p:animEffect transition="in" filter="fade">
                                      <p:cBhvr>
                                        <p:cTn id="24" dur="500"/>
                                        <p:tgtEl>
                                          <p:spTgt spid="72"/>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74"/>
                                        </p:tgtEl>
                                        <p:attrNameLst>
                                          <p:attrName>style.visibility</p:attrName>
                                        </p:attrNameLst>
                                      </p:cBhvr>
                                      <p:to>
                                        <p:strVal val="visible"/>
                                      </p:to>
                                    </p:set>
                                    <p:anim calcmode="lin" valueType="num">
                                      <p:cBhvr>
                                        <p:cTn id="27" dur="500" fill="hold"/>
                                        <p:tgtEl>
                                          <p:spTgt spid="74"/>
                                        </p:tgtEl>
                                        <p:attrNameLst>
                                          <p:attrName>ppt_w</p:attrName>
                                        </p:attrNameLst>
                                      </p:cBhvr>
                                      <p:tavLst>
                                        <p:tav tm="0">
                                          <p:val>
                                            <p:fltVal val="0"/>
                                          </p:val>
                                        </p:tav>
                                        <p:tav tm="100000">
                                          <p:val>
                                            <p:strVal val="#ppt_w"/>
                                          </p:val>
                                        </p:tav>
                                      </p:tavLst>
                                    </p:anim>
                                    <p:anim calcmode="lin" valueType="num">
                                      <p:cBhvr>
                                        <p:cTn id="28" dur="500" fill="hold"/>
                                        <p:tgtEl>
                                          <p:spTgt spid="74"/>
                                        </p:tgtEl>
                                        <p:attrNameLst>
                                          <p:attrName>ppt_h</p:attrName>
                                        </p:attrNameLst>
                                      </p:cBhvr>
                                      <p:tavLst>
                                        <p:tav tm="0">
                                          <p:val>
                                            <p:fltVal val="0"/>
                                          </p:val>
                                        </p:tav>
                                        <p:tav tm="100000">
                                          <p:val>
                                            <p:strVal val="#ppt_h"/>
                                          </p:val>
                                        </p:tav>
                                      </p:tavLst>
                                    </p:anim>
                                    <p:animEffect transition="in" filter="fade">
                                      <p:cBhvr>
                                        <p:cTn id="29" dur="500"/>
                                        <p:tgtEl>
                                          <p:spTgt spid="74"/>
                                        </p:tgtEl>
                                      </p:cBhvr>
                                    </p:animEffect>
                                  </p:childTnLst>
                                </p:cTn>
                              </p:par>
                              <p:par>
                                <p:cTn id="30" presetID="53"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 calcmode="lin" valueType="num">
                                      <p:cBhvr>
                                        <p:cTn id="32" dur="500" fill="hold"/>
                                        <p:tgtEl>
                                          <p:spTgt spid="81"/>
                                        </p:tgtEl>
                                        <p:attrNameLst>
                                          <p:attrName>ppt_w</p:attrName>
                                        </p:attrNameLst>
                                      </p:cBhvr>
                                      <p:tavLst>
                                        <p:tav tm="0">
                                          <p:val>
                                            <p:fltVal val="0"/>
                                          </p:val>
                                        </p:tav>
                                        <p:tav tm="100000">
                                          <p:val>
                                            <p:strVal val="#ppt_w"/>
                                          </p:val>
                                        </p:tav>
                                      </p:tavLst>
                                    </p:anim>
                                    <p:anim calcmode="lin" valueType="num">
                                      <p:cBhvr>
                                        <p:cTn id="33" dur="500" fill="hold"/>
                                        <p:tgtEl>
                                          <p:spTgt spid="81"/>
                                        </p:tgtEl>
                                        <p:attrNameLst>
                                          <p:attrName>ppt_h</p:attrName>
                                        </p:attrNameLst>
                                      </p:cBhvr>
                                      <p:tavLst>
                                        <p:tav tm="0">
                                          <p:val>
                                            <p:fltVal val="0"/>
                                          </p:val>
                                        </p:tav>
                                        <p:tav tm="100000">
                                          <p:val>
                                            <p:strVal val="#ppt_h"/>
                                          </p:val>
                                        </p:tav>
                                      </p:tavLst>
                                    </p:anim>
                                    <p:animEffect transition="in" filter="fade">
                                      <p:cBhvr>
                                        <p:cTn id="34" dur="500"/>
                                        <p:tgtEl>
                                          <p:spTgt spid="81"/>
                                        </p:tgtEl>
                                      </p:cBhvr>
                                    </p:animEffect>
                                  </p:childTnLst>
                                </p:cTn>
                              </p:par>
                              <p:par>
                                <p:cTn id="35" presetID="53" presetClass="entr" presetSubtype="0"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anim calcmode="lin" valueType="num">
                                      <p:cBhvr>
                                        <p:cTn id="37" dur="500" fill="hold"/>
                                        <p:tgtEl>
                                          <p:spTgt spid="82"/>
                                        </p:tgtEl>
                                        <p:attrNameLst>
                                          <p:attrName>ppt_w</p:attrName>
                                        </p:attrNameLst>
                                      </p:cBhvr>
                                      <p:tavLst>
                                        <p:tav tm="0">
                                          <p:val>
                                            <p:fltVal val="0"/>
                                          </p:val>
                                        </p:tav>
                                        <p:tav tm="100000">
                                          <p:val>
                                            <p:strVal val="#ppt_w"/>
                                          </p:val>
                                        </p:tav>
                                      </p:tavLst>
                                    </p:anim>
                                    <p:anim calcmode="lin" valueType="num">
                                      <p:cBhvr>
                                        <p:cTn id="38" dur="500" fill="hold"/>
                                        <p:tgtEl>
                                          <p:spTgt spid="82"/>
                                        </p:tgtEl>
                                        <p:attrNameLst>
                                          <p:attrName>ppt_h</p:attrName>
                                        </p:attrNameLst>
                                      </p:cBhvr>
                                      <p:tavLst>
                                        <p:tav tm="0">
                                          <p:val>
                                            <p:fltVal val="0"/>
                                          </p:val>
                                        </p:tav>
                                        <p:tav tm="100000">
                                          <p:val>
                                            <p:strVal val="#ppt_h"/>
                                          </p:val>
                                        </p:tav>
                                      </p:tavLst>
                                    </p:anim>
                                    <p:animEffect transition="in" filter="fade">
                                      <p:cBhvr>
                                        <p:cTn id="39" dur="500"/>
                                        <p:tgtEl>
                                          <p:spTgt spid="82"/>
                                        </p:tgtEl>
                                      </p:cBhvr>
                                    </p:animEffect>
                                  </p:childTnLst>
                                </p:cTn>
                              </p:par>
                              <p:par>
                                <p:cTn id="40" presetID="53" presetClass="entr" presetSubtype="0" fill="hold" grpId="0" nodeType="withEffect">
                                  <p:stCondLst>
                                    <p:cond delay="0"/>
                                  </p:stCondLst>
                                  <p:childTnLst>
                                    <p:set>
                                      <p:cBhvr>
                                        <p:cTn id="41" dur="1" fill="hold">
                                          <p:stCondLst>
                                            <p:cond delay="0"/>
                                          </p:stCondLst>
                                        </p:cTn>
                                        <p:tgtEl>
                                          <p:spTgt spid="83"/>
                                        </p:tgtEl>
                                        <p:attrNameLst>
                                          <p:attrName>style.visibility</p:attrName>
                                        </p:attrNameLst>
                                      </p:cBhvr>
                                      <p:to>
                                        <p:strVal val="visible"/>
                                      </p:to>
                                    </p:set>
                                    <p:anim calcmode="lin" valueType="num">
                                      <p:cBhvr>
                                        <p:cTn id="42" dur="500" fill="hold"/>
                                        <p:tgtEl>
                                          <p:spTgt spid="83"/>
                                        </p:tgtEl>
                                        <p:attrNameLst>
                                          <p:attrName>ppt_w</p:attrName>
                                        </p:attrNameLst>
                                      </p:cBhvr>
                                      <p:tavLst>
                                        <p:tav tm="0">
                                          <p:val>
                                            <p:fltVal val="0"/>
                                          </p:val>
                                        </p:tav>
                                        <p:tav tm="100000">
                                          <p:val>
                                            <p:strVal val="#ppt_w"/>
                                          </p:val>
                                        </p:tav>
                                      </p:tavLst>
                                    </p:anim>
                                    <p:anim calcmode="lin" valueType="num">
                                      <p:cBhvr>
                                        <p:cTn id="43" dur="500" fill="hold"/>
                                        <p:tgtEl>
                                          <p:spTgt spid="83"/>
                                        </p:tgtEl>
                                        <p:attrNameLst>
                                          <p:attrName>ppt_h</p:attrName>
                                        </p:attrNameLst>
                                      </p:cBhvr>
                                      <p:tavLst>
                                        <p:tav tm="0">
                                          <p:val>
                                            <p:fltVal val="0"/>
                                          </p:val>
                                        </p:tav>
                                        <p:tav tm="100000">
                                          <p:val>
                                            <p:strVal val="#ppt_h"/>
                                          </p:val>
                                        </p:tav>
                                      </p:tavLst>
                                    </p:anim>
                                    <p:animEffect transition="in" filter="fade">
                                      <p:cBhvr>
                                        <p:cTn id="44" dur="500"/>
                                        <p:tgtEl>
                                          <p:spTgt spid="83"/>
                                        </p:tgtEl>
                                      </p:cBhvr>
                                    </p:animEffect>
                                  </p:childTnLst>
                                </p:cTn>
                              </p:par>
                              <p:par>
                                <p:cTn id="45" presetID="53" presetClass="entr" presetSubtype="0" fill="hold" grpId="0" nodeType="withEffect">
                                  <p:stCondLst>
                                    <p:cond delay="0"/>
                                  </p:stCondLst>
                                  <p:childTnLst>
                                    <p:set>
                                      <p:cBhvr>
                                        <p:cTn id="46" dur="1" fill="hold">
                                          <p:stCondLst>
                                            <p:cond delay="0"/>
                                          </p:stCondLst>
                                        </p:cTn>
                                        <p:tgtEl>
                                          <p:spTgt spid="84"/>
                                        </p:tgtEl>
                                        <p:attrNameLst>
                                          <p:attrName>style.visibility</p:attrName>
                                        </p:attrNameLst>
                                      </p:cBhvr>
                                      <p:to>
                                        <p:strVal val="visible"/>
                                      </p:to>
                                    </p:set>
                                    <p:anim calcmode="lin" valueType="num">
                                      <p:cBhvr>
                                        <p:cTn id="47" dur="500" fill="hold"/>
                                        <p:tgtEl>
                                          <p:spTgt spid="84"/>
                                        </p:tgtEl>
                                        <p:attrNameLst>
                                          <p:attrName>ppt_w</p:attrName>
                                        </p:attrNameLst>
                                      </p:cBhvr>
                                      <p:tavLst>
                                        <p:tav tm="0">
                                          <p:val>
                                            <p:fltVal val="0"/>
                                          </p:val>
                                        </p:tav>
                                        <p:tav tm="100000">
                                          <p:val>
                                            <p:strVal val="#ppt_w"/>
                                          </p:val>
                                        </p:tav>
                                      </p:tavLst>
                                    </p:anim>
                                    <p:anim calcmode="lin" valueType="num">
                                      <p:cBhvr>
                                        <p:cTn id="48" dur="500" fill="hold"/>
                                        <p:tgtEl>
                                          <p:spTgt spid="84"/>
                                        </p:tgtEl>
                                        <p:attrNameLst>
                                          <p:attrName>ppt_h</p:attrName>
                                        </p:attrNameLst>
                                      </p:cBhvr>
                                      <p:tavLst>
                                        <p:tav tm="0">
                                          <p:val>
                                            <p:fltVal val="0"/>
                                          </p:val>
                                        </p:tav>
                                        <p:tav tm="100000">
                                          <p:val>
                                            <p:strVal val="#ppt_h"/>
                                          </p:val>
                                        </p:tav>
                                      </p:tavLst>
                                    </p:anim>
                                    <p:animEffect transition="in" filter="fade">
                                      <p:cBhvr>
                                        <p:cTn id="49" dur="500"/>
                                        <p:tgtEl>
                                          <p:spTgt spid="84"/>
                                        </p:tgtEl>
                                      </p:cBhvr>
                                    </p:animEffect>
                                  </p:childTnLst>
                                </p:cTn>
                              </p:par>
                              <p:par>
                                <p:cTn id="50" presetID="53" presetClass="entr" presetSubtype="0" fill="hold" grpId="0" nodeType="withEffect">
                                  <p:stCondLst>
                                    <p:cond delay="0"/>
                                  </p:stCondLst>
                                  <p:childTnLst>
                                    <p:set>
                                      <p:cBhvr>
                                        <p:cTn id="51" dur="1" fill="hold">
                                          <p:stCondLst>
                                            <p:cond delay="0"/>
                                          </p:stCondLst>
                                        </p:cTn>
                                        <p:tgtEl>
                                          <p:spTgt spid="85"/>
                                        </p:tgtEl>
                                        <p:attrNameLst>
                                          <p:attrName>style.visibility</p:attrName>
                                        </p:attrNameLst>
                                      </p:cBhvr>
                                      <p:to>
                                        <p:strVal val="visible"/>
                                      </p:to>
                                    </p:set>
                                    <p:anim calcmode="lin" valueType="num">
                                      <p:cBhvr>
                                        <p:cTn id="52" dur="500" fill="hold"/>
                                        <p:tgtEl>
                                          <p:spTgt spid="85"/>
                                        </p:tgtEl>
                                        <p:attrNameLst>
                                          <p:attrName>ppt_w</p:attrName>
                                        </p:attrNameLst>
                                      </p:cBhvr>
                                      <p:tavLst>
                                        <p:tav tm="0">
                                          <p:val>
                                            <p:fltVal val="0"/>
                                          </p:val>
                                        </p:tav>
                                        <p:tav tm="100000">
                                          <p:val>
                                            <p:strVal val="#ppt_w"/>
                                          </p:val>
                                        </p:tav>
                                      </p:tavLst>
                                    </p:anim>
                                    <p:anim calcmode="lin" valueType="num">
                                      <p:cBhvr>
                                        <p:cTn id="53" dur="500" fill="hold"/>
                                        <p:tgtEl>
                                          <p:spTgt spid="85"/>
                                        </p:tgtEl>
                                        <p:attrNameLst>
                                          <p:attrName>ppt_h</p:attrName>
                                        </p:attrNameLst>
                                      </p:cBhvr>
                                      <p:tavLst>
                                        <p:tav tm="0">
                                          <p:val>
                                            <p:fltVal val="0"/>
                                          </p:val>
                                        </p:tav>
                                        <p:tav tm="100000">
                                          <p:val>
                                            <p:strVal val="#ppt_h"/>
                                          </p:val>
                                        </p:tav>
                                      </p:tavLst>
                                    </p:anim>
                                    <p:animEffect transition="in" filter="fade">
                                      <p:cBhvr>
                                        <p:cTn id="54" dur="500"/>
                                        <p:tgtEl>
                                          <p:spTgt spid="85"/>
                                        </p:tgtEl>
                                      </p:cBhvr>
                                    </p:animEffect>
                                  </p:childTnLst>
                                </p:cTn>
                              </p:par>
                              <p:par>
                                <p:cTn id="55" presetID="53"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anim calcmode="lin" valueType="num">
                                      <p:cBhvr>
                                        <p:cTn id="57" dur="500" fill="hold"/>
                                        <p:tgtEl>
                                          <p:spTgt spid="86"/>
                                        </p:tgtEl>
                                        <p:attrNameLst>
                                          <p:attrName>ppt_w</p:attrName>
                                        </p:attrNameLst>
                                      </p:cBhvr>
                                      <p:tavLst>
                                        <p:tav tm="0">
                                          <p:val>
                                            <p:fltVal val="0"/>
                                          </p:val>
                                        </p:tav>
                                        <p:tav tm="100000">
                                          <p:val>
                                            <p:strVal val="#ppt_w"/>
                                          </p:val>
                                        </p:tav>
                                      </p:tavLst>
                                    </p:anim>
                                    <p:anim calcmode="lin" valueType="num">
                                      <p:cBhvr>
                                        <p:cTn id="58" dur="500" fill="hold"/>
                                        <p:tgtEl>
                                          <p:spTgt spid="86"/>
                                        </p:tgtEl>
                                        <p:attrNameLst>
                                          <p:attrName>ppt_h</p:attrName>
                                        </p:attrNameLst>
                                      </p:cBhvr>
                                      <p:tavLst>
                                        <p:tav tm="0">
                                          <p:val>
                                            <p:fltVal val="0"/>
                                          </p:val>
                                        </p:tav>
                                        <p:tav tm="100000">
                                          <p:val>
                                            <p:strVal val="#ppt_h"/>
                                          </p:val>
                                        </p:tav>
                                      </p:tavLst>
                                    </p:anim>
                                    <p:animEffect transition="in" filter="fade">
                                      <p:cBhvr>
                                        <p:cTn id="59" dur="500"/>
                                        <p:tgtEl>
                                          <p:spTgt spid="86"/>
                                        </p:tgtEl>
                                      </p:cBhvr>
                                    </p:animEffect>
                                  </p:childTnLst>
                                </p:cTn>
                              </p:par>
                              <p:par>
                                <p:cTn id="60" presetID="53" presetClass="entr" presetSubtype="0" fill="hold" grpId="0" nodeType="withEffect">
                                  <p:stCondLst>
                                    <p:cond delay="0"/>
                                  </p:stCondLst>
                                  <p:childTnLst>
                                    <p:set>
                                      <p:cBhvr>
                                        <p:cTn id="61" dur="1" fill="hold">
                                          <p:stCondLst>
                                            <p:cond delay="0"/>
                                          </p:stCondLst>
                                        </p:cTn>
                                        <p:tgtEl>
                                          <p:spTgt spid="87"/>
                                        </p:tgtEl>
                                        <p:attrNameLst>
                                          <p:attrName>style.visibility</p:attrName>
                                        </p:attrNameLst>
                                      </p:cBhvr>
                                      <p:to>
                                        <p:strVal val="visible"/>
                                      </p:to>
                                    </p:set>
                                    <p:anim calcmode="lin" valueType="num">
                                      <p:cBhvr>
                                        <p:cTn id="62" dur="500" fill="hold"/>
                                        <p:tgtEl>
                                          <p:spTgt spid="87"/>
                                        </p:tgtEl>
                                        <p:attrNameLst>
                                          <p:attrName>ppt_w</p:attrName>
                                        </p:attrNameLst>
                                      </p:cBhvr>
                                      <p:tavLst>
                                        <p:tav tm="0">
                                          <p:val>
                                            <p:fltVal val="0"/>
                                          </p:val>
                                        </p:tav>
                                        <p:tav tm="100000">
                                          <p:val>
                                            <p:strVal val="#ppt_w"/>
                                          </p:val>
                                        </p:tav>
                                      </p:tavLst>
                                    </p:anim>
                                    <p:anim calcmode="lin" valueType="num">
                                      <p:cBhvr>
                                        <p:cTn id="63" dur="500" fill="hold"/>
                                        <p:tgtEl>
                                          <p:spTgt spid="87"/>
                                        </p:tgtEl>
                                        <p:attrNameLst>
                                          <p:attrName>ppt_h</p:attrName>
                                        </p:attrNameLst>
                                      </p:cBhvr>
                                      <p:tavLst>
                                        <p:tav tm="0">
                                          <p:val>
                                            <p:fltVal val="0"/>
                                          </p:val>
                                        </p:tav>
                                        <p:tav tm="100000">
                                          <p:val>
                                            <p:strVal val="#ppt_h"/>
                                          </p:val>
                                        </p:tav>
                                      </p:tavLst>
                                    </p:anim>
                                    <p:animEffect transition="in" filter="fade">
                                      <p:cBhvr>
                                        <p:cTn id="64" dur="500"/>
                                        <p:tgtEl>
                                          <p:spTgt spid="87"/>
                                        </p:tgtEl>
                                      </p:cBhvr>
                                    </p:animEffect>
                                  </p:childTnLst>
                                </p:cTn>
                              </p:par>
                              <p:par>
                                <p:cTn id="65" presetID="53" presetClass="entr" presetSubtype="0" fill="hold" grpId="0" nodeType="withEffect">
                                  <p:stCondLst>
                                    <p:cond delay="0"/>
                                  </p:stCondLst>
                                  <p:childTnLst>
                                    <p:set>
                                      <p:cBhvr>
                                        <p:cTn id="66" dur="1" fill="hold">
                                          <p:stCondLst>
                                            <p:cond delay="0"/>
                                          </p:stCondLst>
                                        </p:cTn>
                                        <p:tgtEl>
                                          <p:spTgt spid="88"/>
                                        </p:tgtEl>
                                        <p:attrNameLst>
                                          <p:attrName>style.visibility</p:attrName>
                                        </p:attrNameLst>
                                      </p:cBhvr>
                                      <p:to>
                                        <p:strVal val="visible"/>
                                      </p:to>
                                    </p:set>
                                    <p:anim calcmode="lin" valueType="num">
                                      <p:cBhvr>
                                        <p:cTn id="67" dur="500" fill="hold"/>
                                        <p:tgtEl>
                                          <p:spTgt spid="88"/>
                                        </p:tgtEl>
                                        <p:attrNameLst>
                                          <p:attrName>ppt_w</p:attrName>
                                        </p:attrNameLst>
                                      </p:cBhvr>
                                      <p:tavLst>
                                        <p:tav tm="0">
                                          <p:val>
                                            <p:fltVal val="0"/>
                                          </p:val>
                                        </p:tav>
                                        <p:tav tm="100000">
                                          <p:val>
                                            <p:strVal val="#ppt_w"/>
                                          </p:val>
                                        </p:tav>
                                      </p:tavLst>
                                    </p:anim>
                                    <p:anim calcmode="lin" valueType="num">
                                      <p:cBhvr>
                                        <p:cTn id="68" dur="500" fill="hold"/>
                                        <p:tgtEl>
                                          <p:spTgt spid="88"/>
                                        </p:tgtEl>
                                        <p:attrNameLst>
                                          <p:attrName>ppt_h</p:attrName>
                                        </p:attrNameLst>
                                      </p:cBhvr>
                                      <p:tavLst>
                                        <p:tav tm="0">
                                          <p:val>
                                            <p:fltVal val="0"/>
                                          </p:val>
                                        </p:tav>
                                        <p:tav tm="100000">
                                          <p:val>
                                            <p:strVal val="#ppt_h"/>
                                          </p:val>
                                        </p:tav>
                                      </p:tavLst>
                                    </p:anim>
                                    <p:animEffect transition="in" filter="fade">
                                      <p:cBhvr>
                                        <p:cTn id="69" dur="500"/>
                                        <p:tgtEl>
                                          <p:spTgt spid="88"/>
                                        </p:tgtEl>
                                      </p:cBhvr>
                                    </p:animEffect>
                                  </p:childTnLst>
                                </p:cTn>
                              </p:par>
                              <p:par>
                                <p:cTn id="70" presetID="53" presetClass="entr" presetSubtype="0" fill="hold" grpId="0" nodeType="withEffect">
                                  <p:stCondLst>
                                    <p:cond delay="0"/>
                                  </p:stCondLst>
                                  <p:childTnLst>
                                    <p:set>
                                      <p:cBhvr>
                                        <p:cTn id="71" dur="1" fill="hold">
                                          <p:stCondLst>
                                            <p:cond delay="0"/>
                                          </p:stCondLst>
                                        </p:cTn>
                                        <p:tgtEl>
                                          <p:spTgt spid="89"/>
                                        </p:tgtEl>
                                        <p:attrNameLst>
                                          <p:attrName>style.visibility</p:attrName>
                                        </p:attrNameLst>
                                      </p:cBhvr>
                                      <p:to>
                                        <p:strVal val="visible"/>
                                      </p:to>
                                    </p:set>
                                    <p:anim calcmode="lin" valueType="num">
                                      <p:cBhvr>
                                        <p:cTn id="72" dur="500" fill="hold"/>
                                        <p:tgtEl>
                                          <p:spTgt spid="89"/>
                                        </p:tgtEl>
                                        <p:attrNameLst>
                                          <p:attrName>ppt_w</p:attrName>
                                        </p:attrNameLst>
                                      </p:cBhvr>
                                      <p:tavLst>
                                        <p:tav tm="0">
                                          <p:val>
                                            <p:fltVal val="0"/>
                                          </p:val>
                                        </p:tav>
                                        <p:tav tm="100000">
                                          <p:val>
                                            <p:strVal val="#ppt_w"/>
                                          </p:val>
                                        </p:tav>
                                      </p:tavLst>
                                    </p:anim>
                                    <p:anim calcmode="lin" valueType="num">
                                      <p:cBhvr>
                                        <p:cTn id="73" dur="500" fill="hold"/>
                                        <p:tgtEl>
                                          <p:spTgt spid="89"/>
                                        </p:tgtEl>
                                        <p:attrNameLst>
                                          <p:attrName>ppt_h</p:attrName>
                                        </p:attrNameLst>
                                      </p:cBhvr>
                                      <p:tavLst>
                                        <p:tav tm="0">
                                          <p:val>
                                            <p:fltVal val="0"/>
                                          </p:val>
                                        </p:tav>
                                        <p:tav tm="100000">
                                          <p:val>
                                            <p:strVal val="#ppt_h"/>
                                          </p:val>
                                        </p:tav>
                                      </p:tavLst>
                                    </p:anim>
                                    <p:animEffect transition="in" filter="fade">
                                      <p:cBhvr>
                                        <p:cTn id="74" dur="500"/>
                                        <p:tgtEl>
                                          <p:spTgt spid="89"/>
                                        </p:tgtEl>
                                      </p:cBhvr>
                                    </p:animEffect>
                                  </p:childTnLst>
                                </p:cTn>
                              </p:par>
                              <p:par>
                                <p:cTn id="75" presetID="53" presetClass="entr" presetSubtype="0" fill="hold" grpId="0" nodeType="withEffect">
                                  <p:stCondLst>
                                    <p:cond delay="0"/>
                                  </p:stCondLst>
                                  <p:childTnLst>
                                    <p:set>
                                      <p:cBhvr>
                                        <p:cTn id="76" dur="1" fill="hold">
                                          <p:stCondLst>
                                            <p:cond delay="0"/>
                                          </p:stCondLst>
                                        </p:cTn>
                                        <p:tgtEl>
                                          <p:spTgt spid="90"/>
                                        </p:tgtEl>
                                        <p:attrNameLst>
                                          <p:attrName>style.visibility</p:attrName>
                                        </p:attrNameLst>
                                      </p:cBhvr>
                                      <p:to>
                                        <p:strVal val="visible"/>
                                      </p:to>
                                    </p:set>
                                    <p:anim calcmode="lin" valueType="num">
                                      <p:cBhvr>
                                        <p:cTn id="77" dur="500" fill="hold"/>
                                        <p:tgtEl>
                                          <p:spTgt spid="90"/>
                                        </p:tgtEl>
                                        <p:attrNameLst>
                                          <p:attrName>ppt_w</p:attrName>
                                        </p:attrNameLst>
                                      </p:cBhvr>
                                      <p:tavLst>
                                        <p:tav tm="0">
                                          <p:val>
                                            <p:fltVal val="0"/>
                                          </p:val>
                                        </p:tav>
                                        <p:tav tm="100000">
                                          <p:val>
                                            <p:strVal val="#ppt_w"/>
                                          </p:val>
                                        </p:tav>
                                      </p:tavLst>
                                    </p:anim>
                                    <p:anim calcmode="lin" valueType="num">
                                      <p:cBhvr>
                                        <p:cTn id="78" dur="500" fill="hold"/>
                                        <p:tgtEl>
                                          <p:spTgt spid="90"/>
                                        </p:tgtEl>
                                        <p:attrNameLst>
                                          <p:attrName>ppt_h</p:attrName>
                                        </p:attrNameLst>
                                      </p:cBhvr>
                                      <p:tavLst>
                                        <p:tav tm="0">
                                          <p:val>
                                            <p:fltVal val="0"/>
                                          </p:val>
                                        </p:tav>
                                        <p:tav tm="100000">
                                          <p:val>
                                            <p:strVal val="#ppt_h"/>
                                          </p:val>
                                        </p:tav>
                                      </p:tavLst>
                                    </p:anim>
                                    <p:animEffect transition="in" filter="fade">
                                      <p:cBhvr>
                                        <p:cTn id="79" dur="500"/>
                                        <p:tgtEl>
                                          <p:spTgt spid="90"/>
                                        </p:tgtEl>
                                      </p:cBhvr>
                                    </p:animEffect>
                                  </p:childTnLst>
                                </p:cTn>
                              </p:par>
                              <p:par>
                                <p:cTn id="80" presetID="53" presetClass="entr" presetSubtype="0" fill="hold" grpId="0" nodeType="withEffect">
                                  <p:stCondLst>
                                    <p:cond delay="0"/>
                                  </p:stCondLst>
                                  <p:childTnLst>
                                    <p:set>
                                      <p:cBhvr>
                                        <p:cTn id="81" dur="1" fill="hold">
                                          <p:stCondLst>
                                            <p:cond delay="0"/>
                                          </p:stCondLst>
                                        </p:cTn>
                                        <p:tgtEl>
                                          <p:spTgt spid="91"/>
                                        </p:tgtEl>
                                        <p:attrNameLst>
                                          <p:attrName>style.visibility</p:attrName>
                                        </p:attrNameLst>
                                      </p:cBhvr>
                                      <p:to>
                                        <p:strVal val="visible"/>
                                      </p:to>
                                    </p:set>
                                    <p:anim calcmode="lin" valueType="num">
                                      <p:cBhvr>
                                        <p:cTn id="82" dur="500" fill="hold"/>
                                        <p:tgtEl>
                                          <p:spTgt spid="91"/>
                                        </p:tgtEl>
                                        <p:attrNameLst>
                                          <p:attrName>ppt_w</p:attrName>
                                        </p:attrNameLst>
                                      </p:cBhvr>
                                      <p:tavLst>
                                        <p:tav tm="0">
                                          <p:val>
                                            <p:fltVal val="0"/>
                                          </p:val>
                                        </p:tav>
                                        <p:tav tm="100000">
                                          <p:val>
                                            <p:strVal val="#ppt_w"/>
                                          </p:val>
                                        </p:tav>
                                      </p:tavLst>
                                    </p:anim>
                                    <p:anim calcmode="lin" valueType="num">
                                      <p:cBhvr>
                                        <p:cTn id="83" dur="500" fill="hold"/>
                                        <p:tgtEl>
                                          <p:spTgt spid="91"/>
                                        </p:tgtEl>
                                        <p:attrNameLst>
                                          <p:attrName>ppt_h</p:attrName>
                                        </p:attrNameLst>
                                      </p:cBhvr>
                                      <p:tavLst>
                                        <p:tav tm="0">
                                          <p:val>
                                            <p:fltVal val="0"/>
                                          </p:val>
                                        </p:tav>
                                        <p:tav tm="100000">
                                          <p:val>
                                            <p:strVal val="#ppt_h"/>
                                          </p:val>
                                        </p:tav>
                                      </p:tavLst>
                                    </p:anim>
                                    <p:animEffect transition="in" filter="fade">
                                      <p:cBhvr>
                                        <p:cTn id="84" dur="500"/>
                                        <p:tgtEl>
                                          <p:spTgt spid="91"/>
                                        </p:tgtEl>
                                      </p:cBhvr>
                                    </p:animEffect>
                                  </p:childTnLst>
                                </p:cTn>
                              </p:par>
                              <p:par>
                                <p:cTn id="85" presetID="53" presetClass="entr" presetSubtype="0" fill="hold" grpId="0" nodeType="withEffect">
                                  <p:stCondLst>
                                    <p:cond delay="0"/>
                                  </p:stCondLst>
                                  <p:childTnLst>
                                    <p:set>
                                      <p:cBhvr>
                                        <p:cTn id="86" dur="1" fill="hold">
                                          <p:stCondLst>
                                            <p:cond delay="0"/>
                                          </p:stCondLst>
                                        </p:cTn>
                                        <p:tgtEl>
                                          <p:spTgt spid="92"/>
                                        </p:tgtEl>
                                        <p:attrNameLst>
                                          <p:attrName>style.visibility</p:attrName>
                                        </p:attrNameLst>
                                      </p:cBhvr>
                                      <p:to>
                                        <p:strVal val="visible"/>
                                      </p:to>
                                    </p:set>
                                    <p:anim calcmode="lin" valueType="num">
                                      <p:cBhvr>
                                        <p:cTn id="87" dur="500" fill="hold"/>
                                        <p:tgtEl>
                                          <p:spTgt spid="92"/>
                                        </p:tgtEl>
                                        <p:attrNameLst>
                                          <p:attrName>ppt_w</p:attrName>
                                        </p:attrNameLst>
                                      </p:cBhvr>
                                      <p:tavLst>
                                        <p:tav tm="0">
                                          <p:val>
                                            <p:fltVal val="0"/>
                                          </p:val>
                                        </p:tav>
                                        <p:tav tm="100000">
                                          <p:val>
                                            <p:strVal val="#ppt_w"/>
                                          </p:val>
                                        </p:tav>
                                      </p:tavLst>
                                    </p:anim>
                                    <p:anim calcmode="lin" valueType="num">
                                      <p:cBhvr>
                                        <p:cTn id="88" dur="500" fill="hold"/>
                                        <p:tgtEl>
                                          <p:spTgt spid="92"/>
                                        </p:tgtEl>
                                        <p:attrNameLst>
                                          <p:attrName>ppt_h</p:attrName>
                                        </p:attrNameLst>
                                      </p:cBhvr>
                                      <p:tavLst>
                                        <p:tav tm="0">
                                          <p:val>
                                            <p:fltVal val="0"/>
                                          </p:val>
                                        </p:tav>
                                        <p:tav tm="100000">
                                          <p:val>
                                            <p:strVal val="#ppt_h"/>
                                          </p:val>
                                        </p:tav>
                                      </p:tavLst>
                                    </p:anim>
                                    <p:animEffect transition="in" filter="fade">
                                      <p:cBhvr>
                                        <p:cTn id="89" dur="500"/>
                                        <p:tgtEl>
                                          <p:spTgt spid="92"/>
                                        </p:tgtEl>
                                      </p:cBhvr>
                                    </p:animEffect>
                                  </p:childTnLst>
                                </p:cTn>
                              </p:par>
                              <p:par>
                                <p:cTn id="90" presetID="53" presetClass="entr" presetSubtype="0" fill="hold" grpId="0" nodeType="withEffect">
                                  <p:stCondLst>
                                    <p:cond delay="0"/>
                                  </p:stCondLst>
                                  <p:childTnLst>
                                    <p:set>
                                      <p:cBhvr>
                                        <p:cTn id="91" dur="1" fill="hold">
                                          <p:stCondLst>
                                            <p:cond delay="0"/>
                                          </p:stCondLst>
                                        </p:cTn>
                                        <p:tgtEl>
                                          <p:spTgt spid="93"/>
                                        </p:tgtEl>
                                        <p:attrNameLst>
                                          <p:attrName>style.visibility</p:attrName>
                                        </p:attrNameLst>
                                      </p:cBhvr>
                                      <p:to>
                                        <p:strVal val="visible"/>
                                      </p:to>
                                    </p:set>
                                    <p:anim calcmode="lin" valueType="num">
                                      <p:cBhvr>
                                        <p:cTn id="92" dur="500" fill="hold"/>
                                        <p:tgtEl>
                                          <p:spTgt spid="93"/>
                                        </p:tgtEl>
                                        <p:attrNameLst>
                                          <p:attrName>ppt_w</p:attrName>
                                        </p:attrNameLst>
                                      </p:cBhvr>
                                      <p:tavLst>
                                        <p:tav tm="0">
                                          <p:val>
                                            <p:fltVal val="0"/>
                                          </p:val>
                                        </p:tav>
                                        <p:tav tm="100000">
                                          <p:val>
                                            <p:strVal val="#ppt_w"/>
                                          </p:val>
                                        </p:tav>
                                      </p:tavLst>
                                    </p:anim>
                                    <p:anim calcmode="lin" valueType="num">
                                      <p:cBhvr>
                                        <p:cTn id="93" dur="500" fill="hold"/>
                                        <p:tgtEl>
                                          <p:spTgt spid="93"/>
                                        </p:tgtEl>
                                        <p:attrNameLst>
                                          <p:attrName>ppt_h</p:attrName>
                                        </p:attrNameLst>
                                      </p:cBhvr>
                                      <p:tavLst>
                                        <p:tav tm="0">
                                          <p:val>
                                            <p:fltVal val="0"/>
                                          </p:val>
                                        </p:tav>
                                        <p:tav tm="100000">
                                          <p:val>
                                            <p:strVal val="#ppt_h"/>
                                          </p:val>
                                        </p:tav>
                                      </p:tavLst>
                                    </p:anim>
                                    <p:animEffect transition="in" filter="fade">
                                      <p:cBhvr>
                                        <p:cTn id="94" dur="500"/>
                                        <p:tgtEl>
                                          <p:spTgt spid="93"/>
                                        </p:tgtEl>
                                      </p:cBhvr>
                                    </p:animEffect>
                                  </p:childTnLst>
                                </p:cTn>
                              </p:par>
                              <p:par>
                                <p:cTn id="95" presetID="53" presetClass="entr" presetSubtype="0" fill="hold" grpId="0" nodeType="withEffect">
                                  <p:stCondLst>
                                    <p:cond delay="0"/>
                                  </p:stCondLst>
                                  <p:childTnLst>
                                    <p:set>
                                      <p:cBhvr>
                                        <p:cTn id="96" dur="1" fill="hold">
                                          <p:stCondLst>
                                            <p:cond delay="0"/>
                                          </p:stCondLst>
                                        </p:cTn>
                                        <p:tgtEl>
                                          <p:spTgt spid="94"/>
                                        </p:tgtEl>
                                        <p:attrNameLst>
                                          <p:attrName>style.visibility</p:attrName>
                                        </p:attrNameLst>
                                      </p:cBhvr>
                                      <p:to>
                                        <p:strVal val="visible"/>
                                      </p:to>
                                    </p:set>
                                    <p:anim calcmode="lin" valueType="num">
                                      <p:cBhvr>
                                        <p:cTn id="97" dur="500" fill="hold"/>
                                        <p:tgtEl>
                                          <p:spTgt spid="94"/>
                                        </p:tgtEl>
                                        <p:attrNameLst>
                                          <p:attrName>ppt_w</p:attrName>
                                        </p:attrNameLst>
                                      </p:cBhvr>
                                      <p:tavLst>
                                        <p:tav tm="0">
                                          <p:val>
                                            <p:fltVal val="0"/>
                                          </p:val>
                                        </p:tav>
                                        <p:tav tm="100000">
                                          <p:val>
                                            <p:strVal val="#ppt_w"/>
                                          </p:val>
                                        </p:tav>
                                      </p:tavLst>
                                    </p:anim>
                                    <p:anim calcmode="lin" valueType="num">
                                      <p:cBhvr>
                                        <p:cTn id="98" dur="500" fill="hold"/>
                                        <p:tgtEl>
                                          <p:spTgt spid="94"/>
                                        </p:tgtEl>
                                        <p:attrNameLst>
                                          <p:attrName>ppt_h</p:attrName>
                                        </p:attrNameLst>
                                      </p:cBhvr>
                                      <p:tavLst>
                                        <p:tav tm="0">
                                          <p:val>
                                            <p:fltVal val="0"/>
                                          </p:val>
                                        </p:tav>
                                        <p:tav tm="100000">
                                          <p:val>
                                            <p:strVal val="#ppt_h"/>
                                          </p:val>
                                        </p:tav>
                                      </p:tavLst>
                                    </p:anim>
                                    <p:animEffect transition="in" filter="fade">
                                      <p:cBhvr>
                                        <p:cTn id="99" dur="500"/>
                                        <p:tgtEl>
                                          <p:spTgt spid="94"/>
                                        </p:tgtEl>
                                      </p:cBhvr>
                                    </p:animEffect>
                                  </p:childTnLst>
                                </p:cTn>
                              </p:par>
                              <p:par>
                                <p:cTn id="100" presetID="53" presetClass="entr" presetSubtype="0" fill="hold" grpId="0" nodeType="withEffect">
                                  <p:stCondLst>
                                    <p:cond delay="0"/>
                                  </p:stCondLst>
                                  <p:childTnLst>
                                    <p:set>
                                      <p:cBhvr>
                                        <p:cTn id="101" dur="1" fill="hold">
                                          <p:stCondLst>
                                            <p:cond delay="0"/>
                                          </p:stCondLst>
                                        </p:cTn>
                                        <p:tgtEl>
                                          <p:spTgt spid="95"/>
                                        </p:tgtEl>
                                        <p:attrNameLst>
                                          <p:attrName>style.visibility</p:attrName>
                                        </p:attrNameLst>
                                      </p:cBhvr>
                                      <p:to>
                                        <p:strVal val="visible"/>
                                      </p:to>
                                    </p:set>
                                    <p:anim calcmode="lin" valueType="num">
                                      <p:cBhvr>
                                        <p:cTn id="102" dur="500" fill="hold"/>
                                        <p:tgtEl>
                                          <p:spTgt spid="95"/>
                                        </p:tgtEl>
                                        <p:attrNameLst>
                                          <p:attrName>ppt_w</p:attrName>
                                        </p:attrNameLst>
                                      </p:cBhvr>
                                      <p:tavLst>
                                        <p:tav tm="0">
                                          <p:val>
                                            <p:fltVal val="0"/>
                                          </p:val>
                                        </p:tav>
                                        <p:tav tm="100000">
                                          <p:val>
                                            <p:strVal val="#ppt_w"/>
                                          </p:val>
                                        </p:tav>
                                      </p:tavLst>
                                    </p:anim>
                                    <p:anim calcmode="lin" valueType="num">
                                      <p:cBhvr>
                                        <p:cTn id="103" dur="500" fill="hold"/>
                                        <p:tgtEl>
                                          <p:spTgt spid="95"/>
                                        </p:tgtEl>
                                        <p:attrNameLst>
                                          <p:attrName>ppt_h</p:attrName>
                                        </p:attrNameLst>
                                      </p:cBhvr>
                                      <p:tavLst>
                                        <p:tav tm="0">
                                          <p:val>
                                            <p:fltVal val="0"/>
                                          </p:val>
                                        </p:tav>
                                        <p:tav tm="100000">
                                          <p:val>
                                            <p:strVal val="#ppt_h"/>
                                          </p:val>
                                        </p:tav>
                                      </p:tavLst>
                                    </p:anim>
                                    <p:animEffect transition="in" filter="fade">
                                      <p:cBhvr>
                                        <p:cTn id="104" dur="500"/>
                                        <p:tgtEl>
                                          <p:spTgt spid="95"/>
                                        </p:tgtEl>
                                      </p:cBhvr>
                                    </p:animEffect>
                                  </p:childTnLst>
                                </p:cTn>
                              </p:par>
                              <p:par>
                                <p:cTn id="105" presetID="53" presetClass="entr" presetSubtype="0" fill="hold" grpId="0" nodeType="withEffect">
                                  <p:stCondLst>
                                    <p:cond delay="0"/>
                                  </p:stCondLst>
                                  <p:childTnLst>
                                    <p:set>
                                      <p:cBhvr>
                                        <p:cTn id="106" dur="1" fill="hold">
                                          <p:stCondLst>
                                            <p:cond delay="0"/>
                                          </p:stCondLst>
                                        </p:cTn>
                                        <p:tgtEl>
                                          <p:spTgt spid="96"/>
                                        </p:tgtEl>
                                        <p:attrNameLst>
                                          <p:attrName>style.visibility</p:attrName>
                                        </p:attrNameLst>
                                      </p:cBhvr>
                                      <p:to>
                                        <p:strVal val="visible"/>
                                      </p:to>
                                    </p:set>
                                    <p:anim calcmode="lin" valueType="num">
                                      <p:cBhvr>
                                        <p:cTn id="107" dur="500" fill="hold"/>
                                        <p:tgtEl>
                                          <p:spTgt spid="96"/>
                                        </p:tgtEl>
                                        <p:attrNameLst>
                                          <p:attrName>ppt_w</p:attrName>
                                        </p:attrNameLst>
                                      </p:cBhvr>
                                      <p:tavLst>
                                        <p:tav tm="0">
                                          <p:val>
                                            <p:fltVal val="0"/>
                                          </p:val>
                                        </p:tav>
                                        <p:tav tm="100000">
                                          <p:val>
                                            <p:strVal val="#ppt_w"/>
                                          </p:val>
                                        </p:tav>
                                      </p:tavLst>
                                    </p:anim>
                                    <p:anim calcmode="lin" valueType="num">
                                      <p:cBhvr>
                                        <p:cTn id="108" dur="500" fill="hold"/>
                                        <p:tgtEl>
                                          <p:spTgt spid="96"/>
                                        </p:tgtEl>
                                        <p:attrNameLst>
                                          <p:attrName>ppt_h</p:attrName>
                                        </p:attrNameLst>
                                      </p:cBhvr>
                                      <p:tavLst>
                                        <p:tav tm="0">
                                          <p:val>
                                            <p:fltVal val="0"/>
                                          </p:val>
                                        </p:tav>
                                        <p:tav tm="100000">
                                          <p:val>
                                            <p:strVal val="#ppt_h"/>
                                          </p:val>
                                        </p:tav>
                                      </p:tavLst>
                                    </p:anim>
                                    <p:animEffect transition="in" filter="fade">
                                      <p:cBhvr>
                                        <p:cTn id="109" dur="500"/>
                                        <p:tgtEl>
                                          <p:spTgt spid="96"/>
                                        </p:tgtEl>
                                      </p:cBhvr>
                                    </p:animEffect>
                                  </p:childTnLst>
                                </p:cTn>
                              </p:par>
                              <p:par>
                                <p:cTn id="110" presetID="53" presetClass="entr" presetSubtype="0" fill="hold" grpId="0" nodeType="withEffect">
                                  <p:stCondLst>
                                    <p:cond delay="0"/>
                                  </p:stCondLst>
                                  <p:childTnLst>
                                    <p:set>
                                      <p:cBhvr>
                                        <p:cTn id="111" dur="1" fill="hold">
                                          <p:stCondLst>
                                            <p:cond delay="0"/>
                                          </p:stCondLst>
                                        </p:cTn>
                                        <p:tgtEl>
                                          <p:spTgt spid="97"/>
                                        </p:tgtEl>
                                        <p:attrNameLst>
                                          <p:attrName>style.visibility</p:attrName>
                                        </p:attrNameLst>
                                      </p:cBhvr>
                                      <p:to>
                                        <p:strVal val="visible"/>
                                      </p:to>
                                    </p:set>
                                    <p:anim calcmode="lin" valueType="num">
                                      <p:cBhvr>
                                        <p:cTn id="112" dur="500" fill="hold"/>
                                        <p:tgtEl>
                                          <p:spTgt spid="97"/>
                                        </p:tgtEl>
                                        <p:attrNameLst>
                                          <p:attrName>ppt_w</p:attrName>
                                        </p:attrNameLst>
                                      </p:cBhvr>
                                      <p:tavLst>
                                        <p:tav tm="0">
                                          <p:val>
                                            <p:fltVal val="0"/>
                                          </p:val>
                                        </p:tav>
                                        <p:tav tm="100000">
                                          <p:val>
                                            <p:strVal val="#ppt_w"/>
                                          </p:val>
                                        </p:tav>
                                      </p:tavLst>
                                    </p:anim>
                                    <p:anim calcmode="lin" valueType="num">
                                      <p:cBhvr>
                                        <p:cTn id="113" dur="500" fill="hold"/>
                                        <p:tgtEl>
                                          <p:spTgt spid="97"/>
                                        </p:tgtEl>
                                        <p:attrNameLst>
                                          <p:attrName>ppt_h</p:attrName>
                                        </p:attrNameLst>
                                      </p:cBhvr>
                                      <p:tavLst>
                                        <p:tav tm="0">
                                          <p:val>
                                            <p:fltVal val="0"/>
                                          </p:val>
                                        </p:tav>
                                        <p:tav tm="100000">
                                          <p:val>
                                            <p:strVal val="#ppt_h"/>
                                          </p:val>
                                        </p:tav>
                                      </p:tavLst>
                                    </p:anim>
                                    <p:animEffect transition="in" filter="fade">
                                      <p:cBhvr>
                                        <p:cTn id="114" dur="500"/>
                                        <p:tgtEl>
                                          <p:spTgt spid="97"/>
                                        </p:tgtEl>
                                      </p:cBhvr>
                                    </p:animEffect>
                                  </p:childTnLst>
                                </p:cTn>
                              </p:par>
                              <p:par>
                                <p:cTn id="115" presetID="53" presetClass="entr" presetSubtype="0" fill="hold" grpId="0" nodeType="withEffect">
                                  <p:stCondLst>
                                    <p:cond delay="0"/>
                                  </p:stCondLst>
                                  <p:childTnLst>
                                    <p:set>
                                      <p:cBhvr>
                                        <p:cTn id="116" dur="1" fill="hold">
                                          <p:stCondLst>
                                            <p:cond delay="0"/>
                                          </p:stCondLst>
                                        </p:cTn>
                                        <p:tgtEl>
                                          <p:spTgt spid="98"/>
                                        </p:tgtEl>
                                        <p:attrNameLst>
                                          <p:attrName>style.visibility</p:attrName>
                                        </p:attrNameLst>
                                      </p:cBhvr>
                                      <p:to>
                                        <p:strVal val="visible"/>
                                      </p:to>
                                    </p:set>
                                    <p:anim calcmode="lin" valueType="num">
                                      <p:cBhvr>
                                        <p:cTn id="117" dur="500" fill="hold"/>
                                        <p:tgtEl>
                                          <p:spTgt spid="98"/>
                                        </p:tgtEl>
                                        <p:attrNameLst>
                                          <p:attrName>ppt_w</p:attrName>
                                        </p:attrNameLst>
                                      </p:cBhvr>
                                      <p:tavLst>
                                        <p:tav tm="0">
                                          <p:val>
                                            <p:fltVal val="0"/>
                                          </p:val>
                                        </p:tav>
                                        <p:tav tm="100000">
                                          <p:val>
                                            <p:strVal val="#ppt_w"/>
                                          </p:val>
                                        </p:tav>
                                      </p:tavLst>
                                    </p:anim>
                                    <p:anim calcmode="lin" valueType="num">
                                      <p:cBhvr>
                                        <p:cTn id="118" dur="500" fill="hold"/>
                                        <p:tgtEl>
                                          <p:spTgt spid="98"/>
                                        </p:tgtEl>
                                        <p:attrNameLst>
                                          <p:attrName>ppt_h</p:attrName>
                                        </p:attrNameLst>
                                      </p:cBhvr>
                                      <p:tavLst>
                                        <p:tav tm="0">
                                          <p:val>
                                            <p:fltVal val="0"/>
                                          </p:val>
                                        </p:tav>
                                        <p:tav tm="100000">
                                          <p:val>
                                            <p:strVal val="#ppt_h"/>
                                          </p:val>
                                        </p:tav>
                                      </p:tavLst>
                                    </p:anim>
                                    <p:animEffect transition="in" filter="fade">
                                      <p:cBhvr>
                                        <p:cTn id="119" dur="500"/>
                                        <p:tgtEl>
                                          <p:spTgt spid="98"/>
                                        </p:tgtEl>
                                      </p:cBhvr>
                                    </p:animEffect>
                                  </p:childTnLst>
                                </p:cTn>
                              </p:par>
                              <p:par>
                                <p:cTn id="120" presetID="53" presetClass="entr" presetSubtype="0" fill="hold" grpId="0" nodeType="withEffect">
                                  <p:stCondLst>
                                    <p:cond delay="0"/>
                                  </p:stCondLst>
                                  <p:childTnLst>
                                    <p:set>
                                      <p:cBhvr>
                                        <p:cTn id="121" dur="1" fill="hold">
                                          <p:stCondLst>
                                            <p:cond delay="0"/>
                                          </p:stCondLst>
                                        </p:cTn>
                                        <p:tgtEl>
                                          <p:spTgt spid="99"/>
                                        </p:tgtEl>
                                        <p:attrNameLst>
                                          <p:attrName>style.visibility</p:attrName>
                                        </p:attrNameLst>
                                      </p:cBhvr>
                                      <p:to>
                                        <p:strVal val="visible"/>
                                      </p:to>
                                    </p:set>
                                    <p:anim calcmode="lin" valueType="num">
                                      <p:cBhvr>
                                        <p:cTn id="122" dur="500" fill="hold"/>
                                        <p:tgtEl>
                                          <p:spTgt spid="99"/>
                                        </p:tgtEl>
                                        <p:attrNameLst>
                                          <p:attrName>ppt_w</p:attrName>
                                        </p:attrNameLst>
                                      </p:cBhvr>
                                      <p:tavLst>
                                        <p:tav tm="0">
                                          <p:val>
                                            <p:fltVal val="0"/>
                                          </p:val>
                                        </p:tav>
                                        <p:tav tm="100000">
                                          <p:val>
                                            <p:strVal val="#ppt_w"/>
                                          </p:val>
                                        </p:tav>
                                      </p:tavLst>
                                    </p:anim>
                                    <p:anim calcmode="lin" valueType="num">
                                      <p:cBhvr>
                                        <p:cTn id="123" dur="500" fill="hold"/>
                                        <p:tgtEl>
                                          <p:spTgt spid="99"/>
                                        </p:tgtEl>
                                        <p:attrNameLst>
                                          <p:attrName>ppt_h</p:attrName>
                                        </p:attrNameLst>
                                      </p:cBhvr>
                                      <p:tavLst>
                                        <p:tav tm="0">
                                          <p:val>
                                            <p:fltVal val="0"/>
                                          </p:val>
                                        </p:tav>
                                        <p:tav tm="100000">
                                          <p:val>
                                            <p:strVal val="#ppt_h"/>
                                          </p:val>
                                        </p:tav>
                                      </p:tavLst>
                                    </p:anim>
                                    <p:animEffect transition="in" filter="fade">
                                      <p:cBhvr>
                                        <p:cTn id="124" dur="500"/>
                                        <p:tgtEl>
                                          <p:spTgt spid="99"/>
                                        </p:tgtEl>
                                      </p:cBhvr>
                                    </p:animEffect>
                                  </p:childTnLst>
                                </p:cTn>
                              </p:par>
                              <p:par>
                                <p:cTn id="125" presetID="53" presetClass="entr" presetSubtype="0" fill="hold" grpId="0" nodeType="withEffect">
                                  <p:stCondLst>
                                    <p:cond delay="0"/>
                                  </p:stCondLst>
                                  <p:childTnLst>
                                    <p:set>
                                      <p:cBhvr>
                                        <p:cTn id="126" dur="1" fill="hold">
                                          <p:stCondLst>
                                            <p:cond delay="0"/>
                                          </p:stCondLst>
                                        </p:cTn>
                                        <p:tgtEl>
                                          <p:spTgt spid="100"/>
                                        </p:tgtEl>
                                        <p:attrNameLst>
                                          <p:attrName>style.visibility</p:attrName>
                                        </p:attrNameLst>
                                      </p:cBhvr>
                                      <p:to>
                                        <p:strVal val="visible"/>
                                      </p:to>
                                    </p:set>
                                    <p:anim calcmode="lin" valueType="num">
                                      <p:cBhvr>
                                        <p:cTn id="127" dur="500" fill="hold"/>
                                        <p:tgtEl>
                                          <p:spTgt spid="100"/>
                                        </p:tgtEl>
                                        <p:attrNameLst>
                                          <p:attrName>ppt_w</p:attrName>
                                        </p:attrNameLst>
                                      </p:cBhvr>
                                      <p:tavLst>
                                        <p:tav tm="0">
                                          <p:val>
                                            <p:fltVal val="0"/>
                                          </p:val>
                                        </p:tav>
                                        <p:tav tm="100000">
                                          <p:val>
                                            <p:strVal val="#ppt_w"/>
                                          </p:val>
                                        </p:tav>
                                      </p:tavLst>
                                    </p:anim>
                                    <p:anim calcmode="lin" valueType="num">
                                      <p:cBhvr>
                                        <p:cTn id="128" dur="500" fill="hold"/>
                                        <p:tgtEl>
                                          <p:spTgt spid="100"/>
                                        </p:tgtEl>
                                        <p:attrNameLst>
                                          <p:attrName>ppt_h</p:attrName>
                                        </p:attrNameLst>
                                      </p:cBhvr>
                                      <p:tavLst>
                                        <p:tav tm="0">
                                          <p:val>
                                            <p:fltVal val="0"/>
                                          </p:val>
                                        </p:tav>
                                        <p:tav tm="100000">
                                          <p:val>
                                            <p:strVal val="#ppt_h"/>
                                          </p:val>
                                        </p:tav>
                                      </p:tavLst>
                                    </p:anim>
                                    <p:animEffect transition="in" filter="fade">
                                      <p:cBhvr>
                                        <p:cTn id="129" dur="500"/>
                                        <p:tgtEl>
                                          <p:spTgt spid="100"/>
                                        </p:tgtEl>
                                      </p:cBhvr>
                                    </p:animEffect>
                                  </p:childTnLst>
                                </p:cTn>
                              </p:par>
                              <p:par>
                                <p:cTn id="130" presetID="53" presetClass="entr" presetSubtype="0" fill="hold" grpId="0" nodeType="withEffect">
                                  <p:stCondLst>
                                    <p:cond delay="0"/>
                                  </p:stCondLst>
                                  <p:childTnLst>
                                    <p:set>
                                      <p:cBhvr>
                                        <p:cTn id="131" dur="1" fill="hold">
                                          <p:stCondLst>
                                            <p:cond delay="0"/>
                                          </p:stCondLst>
                                        </p:cTn>
                                        <p:tgtEl>
                                          <p:spTgt spid="101"/>
                                        </p:tgtEl>
                                        <p:attrNameLst>
                                          <p:attrName>style.visibility</p:attrName>
                                        </p:attrNameLst>
                                      </p:cBhvr>
                                      <p:to>
                                        <p:strVal val="visible"/>
                                      </p:to>
                                    </p:set>
                                    <p:anim calcmode="lin" valueType="num">
                                      <p:cBhvr>
                                        <p:cTn id="132" dur="500" fill="hold"/>
                                        <p:tgtEl>
                                          <p:spTgt spid="101"/>
                                        </p:tgtEl>
                                        <p:attrNameLst>
                                          <p:attrName>ppt_w</p:attrName>
                                        </p:attrNameLst>
                                      </p:cBhvr>
                                      <p:tavLst>
                                        <p:tav tm="0">
                                          <p:val>
                                            <p:fltVal val="0"/>
                                          </p:val>
                                        </p:tav>
                                        <p:tav tm="100000">
                                          <p:val>
                                            <p:strVal val="#ppt_w"/>
                                          </p:val>
                                        </p:tav>
                                      </p:tavLst>
                                    </p:anim>
                                    <p:anim calcmode="lin" valueType="num">
                                      <p:cBhvr>
                                        <p:cTn id="133" dur="500" fill="hold"/>
                                        <p:tgtEl>
                                          <p:spTgt spid="101"/>
                                        </p:tgtEl>
                                        <p:attrNameLst>
                                          <p:attrName>ppt_h</p:attrName>
                                        </p:attrNameLst>
                                      </p:cBhvr>
                                      <p:tavLst>
                                        <p:tav tm="0">
                                          <p:val>
                                            <p:fltVal val="0"/>
                                          </p:val>
                                        </p:tav>
                                        <p:tav tm="100000">
                                          <p:val>
                                            <p:strVal val="#ppt_h"/>
                                          </p:val>
                                        </p:tav>
                                      </p:tavLst>
                                    </p:anim>
                                    <p:animEffect transition="in" filter="fade">
                                      <p:cBhvr>
                                        <p:cTn id="134" dur="500"/>
                                        <p:tgtEl>
                                          <p:spTgt spid="101"/>
                                        </p:tgtEl>
                                      </p:cBhvr>
                                    </p:animEffect>
                                  </p:childTnLst>
                                </p:cTn>
                              </p:par>
                              <p:par>
                                <p:cTn id="135" presetID="53" presetClass="entr" presetSubtype="0" fill="hold" grpId="0" nodeType="withEffect">
                                  <p:stCondLst>
                                    <p:cond delay="0"/>
                                  </p:stCondLst>
                                  <p:childTnLst>
                                    <p:set>
                                      <p:cBhvr>
                                        <p:cTn id="136" dur="1" fill="hold">
                                          <p:stCondLst>
                                            <p:cond delay="0"/>
                                          </p:stCondLst>
                                        </p:cTn>
                                        <p:tgtEl>
                                          <p:spTgt spid="102"/>
                                        </p:tgtEl>
                                        <p:attrNameLst>
                                          <p:attrName>style.visibility</p:attrName>
                                        </p:attrNameLst>
                                      </p:cBhvr>
                                      <p:to>
                                        <p:strVal val="visible"/>
                                      </p:to>
                                    </p:set>
                                    <p:anim calcmode="lin" valueType="num">
                                      <p:cBhvr>
                                        <p:cTn id="137" dur="500" fill="hold"/>
                                        <p:tgtEl>
                                          <p:spTgt spid="102"/>
                                        </p:tgtEl>
                                        <p:attrNameLst>
                                          <p:attrName>ppt_w</p:attrName>
                                        </p:attrNameLst>
                                      </p:cBhvr>
                                      <p:tavLst>
                                        <p:tav tm="0">
                                          <p:val>
                                            <p:fltVal val="0"/>
                                          </p:val>
                                        </p:tav>
                                        <p:tav tm="100000">
                                          <p:val>
                                            <p:strVal val="#ppt_w"/>
                                          </p:val>
                                        </p:tav>
                                      </p:tavLst>
                                    </p:anim>
                                    <p:anim calcmode="lin" valueType="num">
                                      <p:cBhvr>
                                        <p:cTn id="138" dur="500" fill="hold"/>
                                        <p:tgtEl>
                                          <p:spTgt spid="102"/>
                                        </p:tgtEl>
                                        <p:attrNameLst>
                                          <p:attrName>ppt_h</p:attrName>
                                        </p:attrNameLst>
                                      </p:cBhvr>
                                      <p:tavLst>
                                        <p:tav tm="0">
                                          <p:val>
                                            <p:fltVal val="0"/>
                                          </p:val>
                                        </p:tav>
                                        <p:tav tm="100000">
                                          <p:val>
                                            <p:strVal val="#ppt_h"/>
                                          </p:val>
                                        </p:tav>
                                      </p:tavLst>
                                    </p:anim>
                                    <p:animEffect transition="in" filter="fade">
                                      <p:cBhvr>
                                        <p:cTn id="139" dur="500"/>
                                        <p:tgtEl>
                                          <p:spTgt spid="102"/>
                                        </p:tgtEl>
                                      </p:cBhvr>
                                    </p:animEffect>
                                  </p:childTnLst>
                                </p:cTn>
                              </p:par>
                              <p:par>
                                <p:cTn id="140" presetID="53" presetClass="entr" presetSubtype="0" fill="hold" grpId="0" nodeType="withEffect">
                                  <p:stCondLst>
                                    <p:cond delay="0"/>
                                  </p:stCondLst>
                                  <p:childTnLst>
                                    <p:set>
                                      <p:cBhvr>
                                        <p:cTn id="141" dur="1" fill="hold">
                                          <p:stCondLst>
                                            <p:cond delay="0"/>
                                          </p:stCondLst>
                                        </p:cTn>
                                        <p:tgtEl>
                                          <p:spTgt spid="103"/>
                                        </p:tgtEl>
                                        <p:attrNameLst>
                                          <p:attrName>style.visibility</p:attrName>
                                        </p:attrNameLst>
                                      </p:cBhvr>
                                      <p:to>
                                        <p:strVal val="visible"/>
                                      </p:to>
                                    </p:set>
                                    <p:anim calcmode="lin" valueType="num">
                                      <p:cBhvr>
                                        <p:cTn id="142" dur="500" fill="hold"/>
                                        <p:tgtEl>
                                          <p:spTgt spid="103"/>
                                        </p:tgtEl>
                                        <p:attrNameLst>
                                          <p:attrName>ppt_w</p:attrName>
                                        </p:attrNameLst>
                                      </p:cBhvr>
                                      <p:tavLst>
                                        <p:tav tm="0">
                                          <p:val>
                                            <p:fltVal val="0"/>
                                          </p:val>
                                        </p:tav>
                                        <p:tav tm="100000">
                                          <p:val>
                                            <p:strVal val="#ppt_w"/>
                                          </p:val>
                                        </p:tav>
                                      </p:tavLst>
                                    </p:anim>
                                    <p:anim calcmode="lin" valueType="num">
                                      <p:cBhvr>
                                        <p:cTn id="143" dur="500" fill="hold"/>
                                        <p:tgtEl>
                                          <p:spTgt spid="103"/>
                                        </p:tgtEl>
                                        <p:attrNameLst>
                                          <p:attrName>ppt_h</p:attrName>
                                        </p:attrNameLst>
                                      </p:cBhvr>
                                      <p:tavLst>
                                        <p:tav tm="0">
                                          <p:val>
                                            <p:fltVal val="0"/>
                                          </p:val>
                                        </p:tav>
                                        <p:tav tm="100000">
                                          <p:val>
                                            <p:strVal val="#ppt_h"/>
                                          </p:val>
                                        </p:tav>
                                      </p:tavLst>
                                    </p:anim>
                                    <p:animEffect transition="in" filter="fade">
                                      <p:cBhvr>
                                        <p:cTn id="144" dur="500"/>
                                        <p:tgtEl>
                                          <p:spTgt spid="103"/>
                                        </p:tgtEl>
                                      </p:cBhvr>
                                    </p:animEffect>
                                  </p:childTnLst>
                                </p:cTn>
                              </p:par>
                              <p:par>
                                <p:cTn id="145" presetID="53" presetClass="entr" presetSubtype="0" fill="hold" grpId="0" nodeType="withEffect">
                                  <p:stCondLst>
                                    <p:cond delay="0"/>
                                  </p:stCondLst>
                                  <p:childTnLst>
                                    <p:set>
                                      <p:cBhvr>
                                        <p:cTn id="146" dur="1" fill="hold">
                                          <p:stCondLst>
                                            <p:cond delay="0"/>
                                          </p:stCondLst>
                                        </p:cTn>
                                        <p:tgtEl>
                                          <p:spTgt spid="104"/>
                                        </p:tgtEl>
                                        <p:attrNameLst>
                                          <p:attrName>style.visibility</p:attrName>
                                        </p:attrNameLst>
                                      </p:cBhvr>
                                      <p:to>
                                        <p:strVal val="visible"/>
                                      </p:to>
                                    </p:set>
                                    <p:anim calcmode="lin" valueType="num">
                                      <p:cBhvr>
                                        <p:cTn id="147" dur="500" fill="hold"/>
                                        <p:tgtEl>
                                          <p:spTgt spid="104"/>
                                        </p:tgtEl>
                                        <p:attrNameLst>
                                          <p:attrName>ppt_w</p:attrName>
                                        </p:attrNameLst>
                                      </p:cBhvr>
                                      <p:tavLst>
                                        <p:tav tm="0">
                                          <p:val>
                                            <p:fltVal val="0"/>
                                          </p:val>
                                        </p:tav>
                                        <p:tav tm="100000">
                                          <p:val>
                                            <p:strVal val="#ppt_w"/>
                                          </p:val>
                                        </p:tav>
                                      </p:tavLst>
                                    </p:anim>
                                    <p:anim calcmode="lin" valueType="num">
                                      <p:cBhvr>
                                        <p:cTn id="148" dur="500" fill="hold"/>
                                        <p:tgtEl>
                                          <p:spTgt spid="104"/>
                                        </p:tgtEl>
                                        <p:attrNameLst>
                                          <p:attrName>ppt_h</p:attrName>
                                        </p:attrNameLst>
                                      </p:cBhvr>
                                      <p:tavLst>
                                        <p:tav tm="0">
                                          <p:val>
                                            <p:fltVal val="0"/>
                                          </p:val>
                                        </p:tav>
                                        <p:tav tm="100000">
                                          <p:val>
                                            <p:strVal val="#ppt_h"/>
                                          </p:val>
                                        </p:tav>
                                      </p:tavLst>
                                    </p:anim>
                                    <p:animEffect transition="in" filter="fade">
                                      <p:cBhvr>
                                        <p:cTn id="149" dur="500"/>
                                        <p:tgtEl>
                                          <p:spTgt spid="104"/>
                                        </p:tgtEl>
                                      </p:cBhvr>
                                    </p:animEffect>
                                  </p:childTnLst>
                                </p:cTn>
                              </p:par>
                              <p:par>
                                <p:cTn id="150" presetID="53" presetClass="entr" presetSubtype="0" fill="hold" grpId="0" nodeType="withEffect">
                                  <p:stCondLst>
                                    <p:cond delay="0"/>
                                  </p:stCondLst>
                                  <p:childTnLst>
                                    <p:set>
                                      <p:cBhvr>
                                        <p:cTn id="151" dur="1" fill="hold">
                                          <p:stCondLst>
                                            <p:cond delay="0"/>
                                          </p:stCondLst>
                                        </p:cTn>
                                        <p:tgtEl>
                                          <p:spTgt spid="105"/>
                                        </p:tgtEl>
                                        <p:attrNameLst>
                                          <p:attrName>style.visibility</p:attrName>
                                        </p:attrNameLst>
                                      </p:cBhvr>
                                      <p:to>
                                        <p:strVal val="visible"/>
                                      </p:to>
                                    </p:set>
                                    <p:anim calcmode="lin" valueType="num">
                                      <p:cBhvr>
                                        <p:cTn id="152" dur="500" fill="hold"/>
                                        <p:tgtEl>
                                          <p:spTgt spid="105"/>
                                        </p:tgtEl>
                                        <p:attrNameLst>
                                          <p:attrName>ppt_w</p:attrName>
                                        </p:attrNameLst>
                                      </p:cBhvr>
                                      <p:tavLst>
                                        <p:tav tm="0">
                                          <p:val>
                                            <p:fltVal val="0"/>
                                          </p:val>
                                        </p:tav>
                                        <p:tav tm="100000">
                                          <p:val>
                                            <p:strVal val="#ppt_w"/>
                                          </p:val>
                                        </p:tav>
                                      </p:tavLst>
                                    </p:anim>
                                    <p:anim calcmode="lin" valueType="num">
                                      <p:cBhvr>
                                        <p:cTn id="153" dur="500" fill="hold"/>
                                        <p:tgtEl>
                                          <p:spTgt spid="105"/>
                                        </p:tgtEl>
                                        <p:attrNameLst>
                                          <p:attrName>ppt_h</p:attrName>
                                        </p:attrNameLst>
                                      </p:cBhvr>
                                      <p:tavLst>
                                        <p:tav tm="0">
                                          <p:val>
                                            <p:fltVal val="0"/>
                                          </p:val>
                                        </p:tav>
                                        <p:tav tm="100000">
                                          <p:val>
                                            <p:strVal val="#ppt_h"/>
                                          </p:val>
                                        </p:tav>
                                      </p:tavLst>
                                    </p:anim>
                                    <p:animEffect transition="in" filter="fade">
                                      <p:cBhvr>
                                        <p:cTn id="154" dur="500"/>
                                        <p:tgtEl>
                                          <p:spTgt spid="105"/>
                                        </p:tgtEl>
                                      </p:cBhvr>
                                    </p:animEffect>
                                  </p:childTnLst>
                                </p:cTn>
                              </p:par>
                              <p:par>
                                <p:cTn id="155" presetID="53" presetClass="entr" presetSubtype="0" fill="hold" grpId="0" nodeType="withEffect">
                                  <p:stCondLst>
                                    <p:cond delay="0"/>
                                  </p:stCondLst>
                                  <p:childTnLst>
                                    <p:set>
                                      <p:cBhvr>
                                        <p:cTn id="156" dur="1" fill="hold">
                                          <p:stCondLst>
                                            <p:cond delay="0"/>
                                          </p:stCondLst>
                                        </p:cTn>
                                        <p:tgtEl>
                                          <p:spTgt spid="106"/>
                                        </p:tgtEl>
                                        <p:attrNameLst>
                                          <p:attrName>style.visibility</p:attrName>
                                        </p:attrNameLst>
                                      </p:cBhvr>
                                      <p:to>
                                        <p:strVal val="visible"/>
                                      </p:to>
                                    </p:set>
                                    <p:anim calcmode="lin" valueType="num">
                                      <p:cBhvr>
                                        <p:cTn id="157" dur="500" fill="hold"/>
                                        <p:tgtEl>
                                          <p:spTgt spid="106"/>
                                        </p:tgtEl>
                                        <p:attrNameLst>
                                          <p:attrName>ppt_w</p:attrName>
                                        </p:attrNameLst>
                                      </p:cBhvr>
                                      <p:tavLst>
                                        <p:tav tm="0">
                                          <p:val>
                                            <p:fltVal val="0"/>
                                          </p:val>
                                        </p:tav>
                                        <p:tav tm="100000">
                                          <p:val>
                                            <p:strVal val="#ppt_w"/>
                                          </p:val>
                                        </p:tav>
                                      </p:tavLst>
                                    </p:anim>
                                    <p:anim calcmode="lin" valueType="num">
                                      <p:cBhvr>
                                        <p:cTn id="158" dur="500" fill="hold"/>
                                        <p:tgtEl>
                                          <p:spTgt spid="106"/>
                                        </p:tgtEl>
                                        <p:attrNameLst>
                                          <p:attrName>ppt_h</p:attrName>
                                        </p:attrNameLst>
                                      </p:cBhvr>
                                      <p:tavLst>
                                        <p:tav tm="0">
                                          <p:val>
                                            <p:fltVal val="0"/>
                                          </p:val>
                                        </p:tav>
                                        <p:tav tm="100000">
                                          <p:val>
                                            <p:strVal val="#ppt_h"/>
                                          </p:val>
                                        </p:tav>
                                      </p:tavLst>
                                    </p:anim>
                                    <p:animEffect transition="in" filter="fade">
                                      <p:cBhvr>
                                        <p:cTn id="159" dur="500"/>
                                        <p:tgtEl>
                                          <p:spTgt spid="106"/>
                                        </p:tgtEl>
                                      </p:cBhvr>
                                    </p:animEffect>
                                  </p:childTnLst>
                                </p:cTn>
                              </p:par>
                              <p:par>
                                <p:cTn id="160" presetID="53" presetClass="entr" presetSubtype="0" fill="hold" grpId="0" nodeType="withEffect">
                                  <p:stCondLst>
                                    <p:cond delay="0"/>
                                  </p:stCondLst>
                                  <p:childTnLst>
                                    <p:set>
                                      <p:cBhvr>
                                        <p:cTn id="161" dur="1" fill="hold">
                                          <p:stCondLst>
                                            <p:cond delay="0"/>
                                          </p:stCondLst>
                                        </p:cTn>
                                        <p:tgtEl>
                                          <p:spTgt spid="107"/>
                                        </p:tgtEl>
                                        <p:attrNameLst>
                                          <p:attrName>style.visibility</p:attrName>
                                        </p:attrNameLst>
                                      </p:cBhvr>
                                      <p:to>
                                        <p:strVal val="visible"/>
                                      </p:to>
                                    </p:set>
                                    <p:anim calcmode="lin" valueType="num">
                                      <p:cBhvr>
                                        <p:cTn id="162" dur="500" fill="hold"/>
                                        <p:tgtEl>
                                          <p:spTgt spid="107"/>
                                        </p:tgtEl>
                                        <p:attrNameLst>
                                          <p:attrName>ppt_w</p:attrName>
                                        </p:attrNameLst>
                                      </p:cBhvr>
                                      <p:tavLst>
                                        <p:tav tm="0">
                                          <p:val>
                                            <p:fltVal val="0"/>
                                          </p:val>
                                        </p:tav>
                                        <p:tav tm="100000">
                                          <p:val>
                                            <p:strVal val="#ppt_w"/>
                                          </p:val>
                                        </p:tav>
                                      </p:tavLst>
                                    </p:anim>
                                    <p:anim calcmode="lin" valueType="num">
                                      <p:cBhvr>
                                        <p:cTn id="163" dur="500" fill="hold"/>
                                        <p:tgtEl>
                                          <p:spTgt spid="107"/>
                                        </p:tgtEl>
                                        <p:attrNameLst>
                                          <p:attrName>ppt_h</p:attrName>
                                        </p:attrNameLst>
                                      </p:cBhvr>
                                      <p:tavLst>
                                        <p:tav tm="0">
                                          <p:val>
                                            <p:fltVal val="0"/>
                                          </p:val>
                                        </p:tav>
                                        <p:tav tm="100000">
                                          <p:val>
                                            <p:strVal val="#ppt_h"/>
                                          </p:val>
                                        </p:tav>
                                      </p:tavLst>
                                    </p:anim>
                                    <p:animEffect transition="in" filter="fade">
                                      <p:cBhvr>
                                        <p:cTn id="164" dur="500"/>
                                        <p:tgtEl>
                                          <p:spTgt spid="107"/>
                                        </p:tgtEl>
                                      </p:cBhvr>
                                    </p:animEffect>
                                  </p:childTnLst>
                                </p:cTn>
                              </p:par>
                              <p:par>
                                <p:cTn id="165" presetID="53" presetClass="entr" presetSubtype="0" fill="hold" grpId="0" nodeType="withEffect">
                                  <p:stCondLst>
                                    <p:cond delay="0"/>
                                  </p:stCondLst>
                                  <p:childTnLst>
                                    <p:set>
                                      <p:cBhvr>
                                        <p:cTn id="166" dur="1" fill="hold">
                                          <p:stCondLst>
                                            <p:cond delay="0"/>
                                          </p:stCondLst>
                                        </p:cTn>
                                        <p:tgtEl>
                                          <p:spTgt spid="108"/>
                                        </p:tgtEl>
                                        <p:attrNameLst>
                                          <p:attrName>style.visibility</p:attrName>
                                        </p:attrNameLst>
                                      </p:cBhvr>
                                      <p:to>
                                        <p:strVal val="visible"/>
                                      </p:to>
                                    </p:set>
                                    <p:anim calcmode="lin" valueType="num">
                                      <p:cBhvr>
                                        <p:cTn id="167" dur="500" fill="hold"/>
                                        <p:tgtEl>
                                          <p:spTgt spid="108"/>
                                        </p:tgtEl>
                                        <p:attrNameLst>
                                          <p:attrName>ppt_w</p:attrName>
                                        </p:attrNameLst>
                                      </p:cBhvr>
                                      <p:tavLst>
                                        <p:tav tm="0">
                                          <p:val>
                                            <p:fltVal val="0"/>
                                          </p:val>
                                        </p:tav>
                                        <p:tav tm="100000">
                                          <p:val>
                                            <p:strVal val="#ppt_w"/>
                                          </p:val>
                                        </p:tav>
                                      </p:tavLst>
                                    </p:anim>
                                    <p:anim calcmode="lin" valueType="num">
                                      <p:cBhvr>
                                        <p:cTn id="168" dur="500" fill="hold"/>
                                        <p:tgtEl>
                                          <p:spTgt spid="108"/>
                                        </p:tgtEl>
                                        <p:attrNameLst>
                                          <p:attrName>ppt_h</p:attrName>
                                        </p:attrNameLst>
                                      </p:cBhvr>
                                      <p:tavLst>
                                        <p:tav tm="0">
                                          <p:val>
                                            <p:fltVal val="0"/>
                                          </p:val>
                                        </p:tav>
                                        <p:tav tm="100000">
                                          <p:val>
                                            <p:strVal val="#ppt_h"/>
                                          </p:val>
                                        </p:tav>
                                      </p:tavLst>
                                    </p:anim>
                                    <p:animEffect transition="in" filter="fade">
                                      <p:cBhvr>
                                        <p:cTn id="169" dur="500"/>
                                        <p:tgtEl>
                                          <p:spTgt spid="108"/>
                                        </p:tgtEl>
                                      </p:cBhvr>
                                    </p:animEffect>
                                  </p:childTnLst>
                                </p:cTn>
                              </p:par>
                              <p:par>
                                <p:cTn id="170" presetID="53" presetClass="entr" presetSubtype="0" fill="hold" grpId="0" nodeType="withEffect">
                                  <p:stCondLst>
                                    <p:cond delay="0"/>
                                  </p:stCondLst>
                                  <p:childTnLst>
                                    <p:set>
                                      <p:cBhvr>
                                        <p:cTn id="171" dur="1" fill="hold">
                                          <p:stCondLst>
                                            <p:cond delay="0"/>
                                          </p:stCondLst>
                                        </p:cTn>
                                        <p:tgtEl>
                                          <p:spTgt spid="109"/>
                                        </p:tgtEl>
                                        <p:attrNameLst>
                                          <p:attrName>style.visibility</p:attrName>
                                        </p:attrNameLst>
                                      </p:cBhvr>
                                      <p:to>
                                        <p:strVal val="visible"/>
                                      </p:to>
                                    </p:set>
                                    <p:anim calcmode="lin" valueType="num">
                                      <p:cBhvr>
                                        <p:cTn id="172" dur="500" fill="hold"/>
                                        <p:tgtEl>
                                          <p:spTgt spid="109"/>
                                        </p:tgtEl>
                                        <p:attrNameLst>
                                          <p:attrName>ppt_w</p:attrName>
                                        </p:attrNameLst>
                                      </p:cBhvr>
                                      <p:tavLst>
                                        <p:tav tm="0">
                                          <p:val>
                                            <p:fltVal val="0"/>
                                          </p:val>
                                        </p:tav>
                                        <p:tav tm="100000">
                                          <p:val>
                                            <p:strVal val="#ppt_w"/>
                                          </p:val>
                                        </p:tav>
                                      </p:tavLst>
                                    </p:anim>
                                    <p:anim calcmode="lin" valueType="num">
                                      <p:cBhvr>
                                        <p:cTn id="173" dur="500" fill="hold"/>
                                        <p:tgtEl>
                                          <p:spTgt spid="109"/>
                                        </p:tgtEl>
                                        <p:attrNameLst>
                                          <p:attrName>ppt_h</p:attrName>
                                        </p:attrNameLst>
                                      </p:cBhvr>
                                      <p:tavLst>
                                        <p:tav tm="0">
                                          <p:val>
                                            <p:fltVal val="0"/>
                                          </p:val>
                                        </p:tav>
                                        <p:tav tm="100000">
                                          <p:val>
                                            <p:strVal val="#ppt_h"/>
                                          </p:val>
                                        </p:tav>
                                      </p:tavLst>
                                    </p:anim>
                                    <p:animEffect transition="in" filter="fade">
                                      <p:cBhvr>
                                        <p:cTn id="174" dur="500"/>
                                        <p:tgtEl>
                                          <p:spTgt spid="109"/>
                                        </p:tgtEl>
                                      </p:cBhvr>
                                    </p:animEffect>
                                  </p:childTnLst>
                                </p:cTn>
                              </p:par>
                              <p:par>
                                <p:cTn id="175" presetID="53" presetClass="entr" presetSubtype="0" fill="hold" grpId="0" nodeType="withEffect">
                                  <p:stCondLst>
                                    <p:cond delay="0"/>
                                  </p:stCondLst>
                                  <p:childTnLst>
                                    <p:set>
                                      <p:cBhvr>
                                        <p:cTn id="176" dur="1" fill="hold">
                                          <p:stCondLst>
                                            <p:cond delay="0"/>
                                          </p:stCondLst>
                                        </p:cTn>
                                        <p:tgtEl>
                                          <p:spTgt spid="110"/>
                                        </p:tgtEl>
                                        <p:attrNameLst>
                                          <p:attrName>style.visibility</p:attrName>
                                        </p:attrNameLst>
                                      </p:cBhvr>
                                      <p:to>
                                        <p:strVal val="visible"/>
                                      </p:to>
                                    </p:set>
                                    <p:anim calcmode="lin" valueType="num">
                                      <p:cBhvr>
                                        <p:cTn id="177" dur="500" fill="hold"/>
                                        <p:tgtEl>
                                          <p:spTgt spid="110"/>
                                        </p:tgtEl>
                                        <p:attrNameLst>
                                          <p:attrName>ppt_w</p:attrName>
                                        </p:attrNameLst>
                                      </p:cBhvr>
                                      <p:tavLst>
                                        <p:tav tm="0">
                                          <p:val>
                                            <p:fltVal val="0"/>
                                          </p:val>
                                        </p:tav>
                                        <p:tav tm="100000">
                                          <p:val>
                                            <p:strVal val="#ppt_w"/>
                                          </p:val>
                                        </p:tav>
                                      </p:tavLst>
                                    </p:anim>
                                    <p:anim calcmode="lin" valueType="num">
                                      <p:cBhvr>
                                        <p:cTn id="178" dur="500" fill="hold"/>
                                        <p:tgtEl>
                                          <p:spTgt spid="110"/>
                                        </p:tgtEl>
                                        <p:attrNameLst>
                                          <p:attrName>ppt_h</p:attrName>
                                        </p:attrNameLst>
                                      </p:cBhvr>
                                      <p:tavLst>
                                        <p:tav tm="0">
                                          <p:val>
                                            <p:fltVal val="0"/>
                                          </p:val>
                                        </p:tav>
                                        <p:tav tm="100000">
                                          <p:val>
                                            <p:strVal val="#ppt_h"/>
                                          </p:val>
                                        </p:tav>
                                      </p:tavLst>
                                    </p:anim>
                                    <p:animEffect transition="in" filter="fade">
                                      <p:cBhvr>
                                        <p:cTn id="179" dur="500"/>
                                        <p:tgtEl>
                                          <p:spTgt spid="110"/>
                                        </p:tgtEl>
                                      </p:cBhvr>
                                    </p:animEffect>
                                  </p:childTnLst>
                                </p:cTn>
                              </p:par>
                              <p:par>
                                <p:cTn id="180" presetID="53" presetClass="entr" presetSubtype="0" fill="hold" grpId="0" nodeType="withEffect">
                                  <p:stCondLst>
                                    <p:cond delay="0"/>
                                  </p:stCondLst>
                                  <p:childTnLst>
                                    <p:set>
                                      <p:cBhvr>
                                        <p:cTn id="181" dur="1" fill="hold">
                                          <p:stCondLst>
                                            <p:cond delay="0"/>
                                          </p:stCondLst>
                                        </p:cTn>
                                        <p:tgtEl>
                                          <p:spTgt spid="111"/>
                                        </p:tgtEl>
                                        <p:attrNameLst>
                                          <p:attrName>style.visibility</p:attrName>
                                        </p:attrNameLst>
                                      </p:cBhvr>
                                      <p:to>
                                        <p:strVal val="visible"/>
                                      </p:to>
                                    </p:set>
                                    <p:anim calcmode="lin" valueType="num">
                                      <p:cBhvr>
                                        <p:cTn id="182" dur="500" fill="hold"/>
                                        <p:tgtEl>
                                          <p:spTgt spid="111"/>
                                        </p:tgtEl>
                                        <p:attrNameLst>
                                          <p:attrName>ppt_w</p:attrName>
                                        </p:attrNameLst>
                                      </p:cBhvr>
                                      <p:tavLst>
                                        <p:tav tm="0">
                                          <p:val>
                                            <p:fltVal val="0"/>
                                          </p:val>
                                        </p:tav>
                                        <p:tav tm="100000">
                                          <p:val>
                                            <p:strVal val="#ppt_w"/>
                                          </p:val>
                                        </p:tav>
                                      </p:tavLst>
                                    </p:anim>
                                    <p:anim calcmode="lin" valueType="num">
                                      <p:cBhvr>
                                        <p:cTn id="183" dur="500" fill="hold"/>
                                        <p:tgtEl>
                                          <p:spTgt spid="111"/>
                                        </p:tgtEl>
                                        <p:attrNameLst>
                                          <p:attrName>ppt_h</p:attrName>
                                        </p:attrNameLst>
                                      </p:cBhvr>
                                      <p:tavLst>
                                        <p:tav tm="0">
                                          <p:val>
                                            <p:fltVal val="0"/>
                                          </p:val>
                                        </p:tav>
                                        <p:tav tm="100000">
                                          <p:val>
                                            <p:strVal val="#ppt_h"/>
                                          </p:val>
                                        </p:tav>
                                      </p:tavLst>
                                    </p:anim>
                                    <p:animEffect transition="in" filter="fade">
                                      <p:cBhvr>
                                        <p:cTn id="184" dur="500"/>
                                        <p:tgtEl>
                                          <p:spTgt spid="111"/>
                                        </p:tgtEl>
                                      </p:cBhvr>
                                    </p:animEffect>
                                  </p:childTnLst>
                                </p:cTn>
                              </p:par>
                              <p:par>
                                <p:cTn id="185" presetID="53" presetClass="entr" presetSubtype="0" fill="hold" grpId="0" nodeType="withEffect">
                                  <p:stCondLst>
                                    <p:cond delay="0"/>
                                  </p:stCondLst>
                                  <p:childTnLst>
                                    <p:set>
                                      <p:cBhvr>
                                        <p:cTn id="186" dur="1" fill="hold">
                                          <p:stCondLst>
                                            <p:cond delay="0"/>
                                          </p:stCondLst>
                                        </p:cTn>
                                        <p:tgtEl>
                                          <p:spTgt spid="112"/>
                                        </p:tgtEl>
                                        <p:attrNameLst>
                                          <p:attrName>style.visibility</p:attrName>
                                        </p:attrNameLst>
                                      </p:cBhvr>
                                      <p:to>
                                        <p:strVal val="visible"/>
                                      </p:to>
                                    </p:set>
                                    <p:anim calcmode="lin" valueType="num">
                                      <p:cBhvr>
                                        <p:cTn id="187" dur="500" fill="hold"/>
                                        <p:tgtEl>
                                          <p:spTgt spid="112"/>
                                        </p:tgtEl>
                                        <p:attrNameLst>
                                          <p:attrName>ppt_w</p:attrName>
                                        </p:attrNameLst>
                                      </p:cBhvr>
                                      <p:tavLst>
                                        <p:tav tm="0">
                                          <p:val>
                                            <p:fltVal val="0"/>
                                          </p:val>
                                        </p:tav>
                                        <p:tav tm="100000">
                                          <p:val>
                                            <p:strVal val="#ppt_w"/>
                                          </p:val>
                                        </p:tav>
                                      </p:tavLst>
                                    </p:anim>
                                    <p:anim calcmode="lin" valueType="num">
                                      <p:cBhvr>
                                        <p:cTn id="188" dur="500" fill="hold"/>
                                        <p:tgtEl>
                                          <p:spTgt spid="112"/>
                                        </p:tgtEl>
                                        <p:attrNameLst>
                                          <p:attrName>ppt_h</p:attrName>
                                        </p:attrNameLst>
                                      </p:cBhvr>
                                      <p:tavLst>
                                        <p:tav tm="0">
                                          <p:val>
                                            <p:fltVal val="0"/>
                                          </p:val>
                                        </p:tav>
                                        <p:tav tm="100000">
                                          <p:val>
                                            <p:strVal val="#ppt_h"/>
                                          </p:val>
                                        </p:tav>
                                      </p:tavLst>
                                    </p:anim>
                                    <p:animEffect transition="in" filter="fade">
                                      <p:cBhvr>
                                        <p:cTn id="189" dur="500"/>
                                        <p:tgtEl>
                                          <p:spTgt spid="112"/>
                                        </p:tgtEl>
                                      </p:cBhvr>
                                    </p:animEffect>
                                  </p:childTnLst>
                                </p:cTn>
                              </p:par>
                              <p:par>
                                <p:cTn id="190" presetID="53" presetClass="entr" presetSubtype="0" fill="hold" grpId="0" nodeType="withEffect">
                                  <p:stCondLst>
                                    <p:cond delay="0"/>
                                  </p:stCondLst>
                                  <p:childTnLst>
                                    <p:set>
                                      <p:cBhvr>
                                        <p:cTn id="191" dur="1" fill="hold">
                                          <p:stCondLst>
                                            <p:cond delay="0"/>
                                          </p:stCondLst>
                                        </p:cTn>
                                        <p:tgtEl>
                                          <p:spTgt spid="113"/>
                                        </p:tgtEl>
                                        <p:attrNameLst>
                                          <p:attrName>style.visibility</p:attrName>
                                        </p:attrNameLst>
                                      </p:cBhvr>
                                      <p:to>
                                        <p:strVal val="visible"/>
                                      </p:to>
                                    </p:set>
                                    <p:anim calcmode="lin" valueType="num">
                                      <p:cBhvr>
                                        <p:cTn id="192" dur="500" fill="hold"/>
                                        <p:tgtEl>
                                          <p:spTgt spid="113"/>
                                        </p:tgtEl>
                                        <p:attrNameLst>
                                          <p:attrName>ppt_w</p:attrName>
                                        </p:attrNameLst>
                                      </p:cBhvr>
                                      <p:tavLst>
                                        <p:tav tm="0">
                                          <p:val>
                                            <p:fltVal val="0"/>
                                          </p:val>
                                        </p:tav>
                                        <p:tav tm="100000">
                                          <p:val>
                                            <p:strVal val="#ppt_w"/>
                                          </p:val>
                                        </p:tav>
                                      </p:tavLst>
                                    </p:anim>
                                    <p:anim calcmode="lin" valueType="num">
                                      <p:cBhvr>
                                        <p:cTn id="193" dur="500" fill="hold"/>
                                        <p:tgtEl>
                                          <p:spTgt spid="113"/>
                                        </p:tgtEl>
                                        <p:attrNameLst>
                                          <p:attrName>ppt_h</p:attrName>
                                        </p:attrNameLst>
                                      </p:cBhvr>
                                      <p:tavLst>
                                        <p:tav tm="0">
                                          <p:val>
                                            <p:fltVal val="0"/>
                                          </p:val>
                                        </p:tav>
                                        <p:tav tm="100000">
                                          <p:val>
                                            <p:strVal val="#ppt_h"/>
                                          </p:val>
                                        </p:tav>
                                      </p:tavLst>
                                    </p:anim>
                                    <p:animEffect transition="in" filter="fade">
                                      <p:cBhvr>
                                        <p:cTn id="194" dur="500"/>
                                        <p:tgtEl>
                                          <p:spTgt spid="113"/>
                                        </p:tgtEl>
                                      </p:cBhvr>
                                    </p:animEffect>
                                  </p:childTnLst>
                                </p:cTn>
                              </p:par>
                              <p:par>
                                <p:cTn id="195" presetID="53" presetClass="entr" presetSubtype="0" fill="hold" grpId="0" nodeType="withEffect">
                                  <p:stCondLst>
                                    <p:cond delay="0"/>
                                  </p:stCondLst>
                                  <p:childTnLst>
                                    <p:set>
                                      <p:cBhvr>
                                        <p:cTn id="196" dur="1" fill="hold">
                                          <p:stCondLst>
                                            <p:cond delay="0"/>
                                          </p:stCondLst>
                                        </p:cTn>
                                        <p:tgtEl>
                                          <p:spTgt spid="114"/>
                                        </p:tgtEl>
                                        <p:attrNameLst>
                                          <p:attrName>style.visibility</p:attrName>
                                        </p:attrNameLst>
                                      </p:cBhvr>
                                      <p:to>
                                        <p:strVal val="visible"/>
                                      </p:to>
                                    </p:set>
                                    <p:anim calcmode="lin" valueType="num">
                                      <p:cBhvr>
                                        <p:cTn id="197" dur="500" fill="hold"/>
                                        <p:tgtEl>
                                          <p:spTgt spid="114"/>
                                        </p:tgtEl>
                                        <p:attrNameLst>
                                          <p:attrName>ppt_w</p:attrName>
                                        </p:attrNameLst>
                                      </p:cBhvr>
                                      <p:tavLst>
                                        <p:tav tm="0">
                                          <p:val>
                                            <p:fltVal val="0"/>
                                          </p:val>
                                        </p:tav>
                                        <p:tav tm="100000">
                                          <p:val>
                                            <p:strVal val="#ppt_w"/>
                                          </p:val>
                                        </p:tav>
                                      </p:tavLst>
                                    </p:anim>
                                    <p:anim calcmode="lin" valueType="num">
                                      <p:cBhvr>
                                        <p:cTn id="198" dur="500" fill="hold"/>
                                        <p:tgtEl>
                                          <p:spTgt spid="114"/>
                                        </p:tgtEl>
                                        <p:attrNameLst>
                                          <p:attrName>ppt_h</p:attrName>
                                        </p:attrNameLst>
                                      </p:cBhvr>
                                      <p:tavLst>
                                        <p:tav tm="0">
                                          <p:val>
                                            <p:fltVal val="0"/>
                                          </p:val>
                                        </p:tav>
                                        <p:tav tm="100000">
                                          <p:val>
                                            <p:strVal val="#ppt_h"/>
                                          </p:val>
                                        </p:tav>
                                      </p:tavLst>
                                    </p:anim>
                                    <p:animEffect transition="in" filter="fade">
                                      <p:cBhvr>
                                        <p:cTn id="199" dur="500"/>
                                        <p:tgtEl>
                                          <p:spTgt spid="114"/>
                                        </p:tgtEl>
                                      </p:cBhvr>
                                    </p:animEffect>
                                  </p:childTnLst>
                                </p:cTn>
                              </p:par>
                              <p:par>
                                <p:cTn id="200" presetID="53" presetClass="entr" presetSubtype="0" fill="hold" nodeType="withEffect">
                                  <p:stCondLst>
                                    <p:cond delay="0"/>
                                  </p:stCondLst>
                                  <p:childTnLst>
                                    <p:set>
                                      <p:cBhvr>
                                        <p:cTn id="201" dur="1" fill="hold">
                                          <p:stCondLst>
                                            <p:cond delay="0"/>
                                          </p:stCondLst>
                                        </p:cTn>
                                        <p:tgtEl>
                                          <p:spTgt spid="115"/>
                                        </p:tgtEl>
                                        <p:attrNameLst>
                                          <p:attrName>style.visibility</p:attrName>
                                        </p:attrNameLst>
                                      </p:cBhvr>
                                      <p:to>
                                        <p:strVal val="visible"/>
                                      </p:to>
                                    </p:set>
                                    <p:anim calcmode="lin" valueType="num">
                                      <p:cBhvr>
                                        <p:cTn id="202" dur="500" fill="hold"/>
                                        <p:tgtEl>
                                          <p:spTgt spid="115"/>
                                        </p:tgtEl>
                                        <p:attrNameLst>
                                          <p:attrName>ppt_w</p:attrName>
                                        </p:attrNameLst>
                                      </p:cBhvr>
                                      <p:tavLst>
                                        <p:tav tm="0">
                                          <p:val>
                                            <p:fltVal val="0"/>
                                          </p:val>
                                        </p:tav>
                                        <p:tav tm="100000">
                                          <p:val>
                                            <p:strVal val="#ppt_w"/>
                                          </p:val>
                                        </p:tav>
                                      </p:tavLst>
                                    </p:anim>
                                    <p:anim calcmode="lin" valueType="num">
                                      <p:cBhvr>
                                        <p:cTn id="203" dur="500" fill="hold"/>
                                        <p:tgtEl>
                                          <p:spTgt spid="115"/>
                                        </p:tgtEl>
                                        <p:attrNameLst>
                                          <p:attrName>ppt_h</p:attrName>
                                        </p:attrNameLst>
                                      </p:cBhvr>
                                      <p:tavLst>
                                        <p:tav tm="0">
                                          <p:val>
                                            <p:fltVal val="0"/>
                                          </p:val>
                                        </p:tav>
                                        <p:tav tm="100000">
                                          <p:val>
                                            <p:strVal val="#ppt_h"/>
                                          </p:val>
                                        </p:tav>
                                      </p:tavLst>
                                    </p:anim>
                                    <p:animEffect transition="in" filter="fade">
                                      <p:cBhvr>
                                        <p:cTn id="204" dur="500"/>
                                        <p:tgtEl>
                                          <p:spTgt spid="115"/>
                                        </p:tgtEl>
                                      </p:cBhvr>
                                    </p:animEffect>
                                  </p:childTnLst>
                                </p:cTn>
                              </p:par>
                              <p:par>
                                <p:cTn id="205" presetID="53" presetClass="entr" presetSubtype="0" fill="hold" grpId="0" nodeType="withEffect">
                                  <p:stCondLst>
                                    <p:cond delay="0"/>
                                  </p:stCondLst>
                                  <p:childTnLst>
                                    <p:set>
                                      <p:cBhvr>
                                        <p:cTn id="206" dur="1" fill="hold">
                                          <p:stCondLst>
                                            <p:cond delay="0"/>
                                          </p:stCondLst>
                                        </p:cTn>
                                        <p:tgtEl>
                                          <p:spTgt spid="136"/>
                                        </p:tgtEl>
                                        <p:attrNameLst>
                                          <p:attrName>style.visibility</p:attrName>
                                        </p:attrNameLst>
                                      </p:cBhvr>
                                      <p:to>
                                        <p:strVal val="visible"/>
                                      </p:to>
                                    </p:set>
                                    <p:anim calcmode="lin" valueType="num">
                                      <p:cBhvr>
                                        <p:cTn id="207" dur="500" fill="hold"/>
                                        <p:tgtEl>
                                          <p:spTgt spid="136"/>
                                        </p:tgtEl>
                                        <p:attrNameLst>
                                          <p:attrName>ppt_w</p:attrName>
                                        </p:attrNameLst>
                                      </p:cBhvr>
                                      <p:tavLst>
                                        <p:tav tm="0">
                                          <p:val>
                                            <p:fltVal val="0"/>
                                          </p:val>
                                        </p:tav>
                                        <p:tav tm="100000">
                                          <p:val>
                                            <p:strVal val="#ppt_w"/>
                                          </p:val>
                                        </p:tav>
                                      </p:tavLst>
                                    </p:anim>
                                    <p:anim calcmode="lin" valueType="num">
                                      <p:cBhvr>
                                        <p:cTn id="208" dur="500" fill="hold"/>
                                        <p:tgtEl>
                                          <p:spTgt spid="136"/>
                                        </p:tgtEl>
                                        <p:attrNameLst>
                                          <p:attrName>ppt_h</p:attrName>
                                        </p:attrNameLst>
                                      </p:cBhvr>
                                      <p:tavLst>
                                        <p:tav tm="0">
                                          <p:val>
                                            <p:fltVal val="0"/>
                                          </p:val>
                                        </p:tav>
                                        <p:tav tm="100000">
                                          <p:val>
                                            <p:strVal val="#ppt_h"/>
                                          </p:val>
                                        </p:tav>
                                      </p:tavLst>
                                    </p:anim>
                                    <p:animEffect transition="in" filter="fade">
                                      <p:cBhvr>
                                        <p:cTn id="209" dur="500"/>
                                        <p:tgtEl>
                                          <p:spTgt spid="136"/>
                                        </p:tgtEl>
                                      </p:cBhvr>
                                    </p:animEffect>
                                  </p:childTnLst>
                                </p:cTn>
                              </p:par>
                              <p:par>
                                <p:cTn id="210" presetID="53" presetClass="entr" presetSubtype="0" fill="hold" grpId="0" nodeType="withEffect">
                                  <p:stCondLst>
                                    <p:cond delay="0"/>
                                  </p:stCondLst>
                                  <p:childTnLst>
                                    <p:set>
                                      <p:cBhvr>
                                        <p:cTn id="211" dur="1" fill="hold">
                                          <p:stCondLst>
                                            <p:cond delay="0"/>
                                          </p:stCondLst>
                                        </p:cTn>
                                        <p:tgtEl>
                                          <p:spTgt spid="137"/>
                                        </p:tgtEl>
                                        <p:attrNameLst>
                                          <p:attrName>style.visibility</p:attrName>
                                        </p:attrNameLst>
                                      </p:cBhvr>
                                      <p:to>
                                        <p:strVal val="visible"/>
                                      </p:to>
                                    </p:set>
                                    <p:anim calcmode="lin" valueType="num">
                                      <p:cBhvr>
                                        <p:cTn id="212" dur="500" fill="hold"/>
                                        <p:tgtEl>
                                          <p:spTgt spid="137"/>
                                        </p:tgtEl>
                                        <p:attrNameLst>
                                          <p:attrName>ppt_w</p:attrName>
                                        </p:attrNameLst>
                                      </p:cBhvr>
                                      <p:tavLst>
                                        <p:tav tm="0">
                                          <p:val>
                                            <p:fltVal val="0"/>
                                          </p:val>
                                        </p:tav>
                                        <p:tav tm="100000">
                                          <p:val>
                                            <p:strVal val="#ppt_w"/>
                                          </p:val>
                                        </p:tav>
                                      </p:tavLst>
                                    </p:anim>
                                    <p:anim calcmode="lin" valueType="num">
                                      <p:cBhvr>
                                        <p:cTn id="213" dur="500" fill="hold"/>
                                        <p:tgtEl>
                                          <p:spTgt spid="137"/>
                                        </p:tgtEl>
                                        <p:attrNameLst>
                                          <p:attrName>ppt_h</p:attrName>
                                        </p:attrNameLst>
                                      </p:cBhvr>
                                      <p:tavLst>
                                        <p:tav tm="0">
                                          <p:val>
                                            <p:fltVal val="0"/>
                                          </p:val>
                                        </p:tav>
                                        <p:tav tm="100000">
                                          <p:val>
                                            <p:strVal val="#ppt_h"/>
                                          </p:val>
                                        </p:tav>
                                      </p:tavLst>
                                    </p:anim>
                                    <p:animEffect transition="in" filter="fade">
                                      <p:cBhvr>
                                        <p:cTn id="214" dur="500"/>
                                        <p:tgtEl>
                                          <p:spTgt spid="137"/>
                                        </p:tgtEl>
                                      </p:cBhvr>
                                    </p:animEffect>
                                  </p:childTnLst>
                                </p:cTn>
                              </p:par>
                              <p:par>
                                <p:cTn id="215" presetID="53" presetClass="entr" presetSubtype="0" fill="hold" grpId="0" nodeType="withEffect">
                                  <p:stCondLst>
                                    <p:cond delay="0"/>
                                  </p:stCondLst>
                                  <p:childTnLst>
                                    <p:set>
                                      <p:cBhvr>
                                        <p:cTn id="216" dur="1" fill="hold">
                                          <p:stCondLst>
                                            <p:cond delay="0"/>
                                          </p:stCondLst>
                                        </p:cTn>
                                        <p:tgtEl>
                                          <p:spTgt spid="138"/>
                                        </p:tgtEl>
                                        <p:attrNameLst>
                                          <p:attrName>style.visibility</p:attrName>
                                        </p:attrNameLst>
                                      </p:cBhvr>
                                      <p:to>
                                        <p:strVal val="visible"/>
                                      </p:to>
                                    </p:set>
                                    <p:anim calcmode="lin" valueType="num">
                                      <p:cBhvr>
                                        <p:cTn id="217" dur="500" fill="hold"/>
                                        <p:tgtEl>
                                          <p:spTgt spid="138"/>
                                        </p:tgtEl>
                                        <p:attrNameLst>
                                          <p:attrName>ppt_w</p:attrName>
                                        </p:attrNameLst>
                                      </p:cBhvr>
                                      <p:tavLst>
                                        <p:tav tm="0">
                                          <p:val>
                                            <p:fltVal val="0"/>
                                          </p:val>
                                        </p:tav>
                                        <p:tav tm="100000">
                                          <p:val>
                                            <p:strVal val="#ppt_w"/>
                                          </p:val>
                                        </p:tav>
                                      </p:tavLst>
                                    </p:anim>
                                    <p:anim calcmode="lin" valueType="num">
                                      <p:cBhvr>
                                        <p:cTn id="218" dur="500" fill="hold"/>
                                        <p:tgtEl>
                                          <p:spTgt spid="138"/>
                                        </p:tgtEl>
                                        <p:attrNameLst>
                                          <p:attrName>ppt_h</p:attrName>
                                        </p:attrNameLst>
                                      </p:cBhvr>
                                      <p:tavLst>
                                        <p:tav tm="0">
                                          <p:val>
                                            <p:fltVal val="0"/>
                                          </p:val>
                                        </p:tav>
                                        <p:tav tm="100000">
                                          <p:val>
                                            <p:strVal val="#ppt_h"/>
                                          </p:val>
                                        </p:tav>
                                      </p:tavLst>
                                    </p:anim>
                                    <p:animEffect transition="in" filter="fade">
                                      <p:cBhvr>
                                        <p:cTn id="219" dur="500"/>
                                        <p:tgtEl>
                                          <p:spTgt spid="138"/>
                                        </p:tgtEl>
                                      </p:cBhvr>
                                    </p:animEffect>
                                  </p:childTnLst>
                                </p:cTn>
                              </p:par>
                              <p:par>
                                <p:cTn id="220" presetID="53" presetClass="entr" presetSubtype="0" fill="hold" grpId="0" nodeType="withEffect">
                                  <p:stCondLst>
                                    <p:cond delay="0"/>
                                  </p:stCondLst>
                                  <p:childTnLst>
                                    <p:set>
                                      <p:cBhvr>
                                        <p:cTn id="221" dur="1" fill="hold">
                                          <p:stCondLst>
                                            <p:cond delay="0"/>
                                          </p:stCondLst>
                                        </p:cTn>
                                        <p:tgtEl>
                                          <p:spTgt spid="139"/>
                                        </p:tgtEl>
                                        <p:attrNameLst>
                                          <p:attrName>style.visibility</p:attrName>
                                        </p:attrNameLst>
                                      </p:cBhvr>
                                      <p:to>
                                        <p:strVal val="visible"/>
                                      </p:to>
                                    </p:set>
                                    <p:anim calcmode="lin" valueType="num">
                                      <p:cBhvr>
                                        <p:cTn id="222" dur="500" fill="hold"/>
                                        <p:tgtEl>
                                          <p:spTgt spid="139"/>
                                        </p:tgtEl>
                                        <p:attrNameLst>
                                          <p:attrName>ppt_w</p:attrName>
                                        </p:attrNameLst>
                                      </p:cBhvr>
                                      <p:tavLst>
                                        <p:tav tm="0">
                                          <p:val>
                                            <p:fltVal val="0"/>
                                          </p:val>
                                        </p:tav>
                                        <p:tav tm="100000">
                                          <p:val>
                                            <p:strVal val="#ppt_w"/>
                                          </p:val>
                                        </p:tav>
                                      </p:tavLst>
                                    </p:anim>
                                    <p:anim calcmode="lin" valueType="num">
                                      <p:cBhvr>
                                        <p:cTn id="223" dur="500" fill="hold"/>
                                        <p:tgtEl>
                                          <p:spTgt spid="139"/>
                                        </p:tgtEl>
                                        <p:attrNameLst>
                                          <p:attrName>ppt_h</p:attrName>
                                        </p:attrNameLst>
                                      </p:cBhvr>
                                      <p:tavLst>
                                        <p:tav tm="0">
                                          <p:val>
                                            <p:fltVal val="0"/>
                                          </p:val>
                                        </p:tav>
                                        <p:tav tm="100000">
                                          <p:val>
                                            <p:strVal val="#ppt_h"/>
                                          </p:val>
                                        </p:tav>
                                      </p:tavLst>
                                    </p:anim>
                                    <p:animEffect transition="in" filter="fade">
                                      <p:cBhvr>
                                        <p:cTn id="224" dur="500"/>
                                        <p:tgtEl>
                                          <p:spTgt spid="139"/>
                                        </p:tgtEl>
                                      </p:cBhvr>
                                    </p:animEffect>
                                  </p:childTnLst>
                                </p:cTn>
                              </p:par>
                              <p:par>
                                <p:cTn id="225" presetID="53" presetClass="entr" presetSubtype="0" fill="hold" grpId="0" nodeType="withEffect">
                                  <p:stCondLst>
                                    <p:cond delay="0"/>
                                  </p:stCondLst>
                                  <p:childTnLst>
                                    <p:set>
                                      <p:cBhvr>
                                        <p:cTn id="226" dur="1" fill="hold">
                                          <p:stCondLst>
                                            <p:cond delay="0"/>
                                          </p:stCondLst>
                                        </p:cTn>
                                        <p:tgtEl>
                                          <p:spTgt spid="140"/>
                                        </p:tgtEl>
                                        <p:attrNameLst>
                                          <p:attrName>style.visibility</p:attrName>
                                        </p:attrNameLst>
                                      </p:cBhvr>
                                      <p:to>
                                        <p:strVal val="visible"/>
                                      </p:to>
                                    </p:set>
                                    <p:anim calcmode="lin" valueType="num">
                                      <p:cBhvr>
                                        <p:cTn id="227" dur="500" fill="hold"/>
                                        <p:tgtEl>
                                          <p:spTgt spid="140"/>
                                        </p:tgtEl>
                                        <p:attrNameLst>
                                          <p:attrName>ppt_w</p:attrName>
                                        </p:attrNameLst>
                                      </p:cBhvr>
                                      <p:tavLst>
                                        <p:tav tm="0">
                                          <p:val>
                                            <p:fltVal val="0"/>
                                          </p:val>
                                        </p:tav>
                                        <p:tav tm="100000">
                                          <p:val>
                                            <p:strVal val="#ppt_w"/>
                                          </p:val>
                                        </p:tav>
                                      </p:tavLst>
                                    </p:anim>
                                    <p:anim calcmode="lin" valueType="num">
                                      <p:cBhvr>
                                        <p:cTn id="228" dur="500" fill="hold"/>
                                        <p:tgtEl>
                                          <p:spTgt spid="140"/>
                                        </p:tgtEl>
                                        <p:attrNameLst>
                                          <p:attrName>ppt_h</p:attrName>
                                        </p:attrNameLst>
                                      </p:cBhvr>
                                      <p:tavLst>
                                        <p:tav tm="0">
                                          <p:val>
                                            <p:fltVal val="0"/>
                                          </p:val>
                                        </p:tav>
                                        <p:tav tm="100000">
                                          <p:val>
                                            <p:strVal val="#ppt_h"/>
                                          </p:val>
                                        </p:tav>
                                      </p:tavLst>
                                    </p:anim>
                                    <p:animEffect transition="in" filter="fade">
                                      <p:cBhvr>
                                        <p:cTn id="229" dur="500"/>
                                        <p:tgtEl>
                                          <p:spTgt spid="140"/>
                                        </p:tgtEl>
                                      </p:cBhvr>
                                    </p:animEffect>
                                  </p:childTnLst>
                                </p:cTn>
                              </p:par>
                              <p:par>
                                <p:cTn id="230" presetID="53" presetClass="entr" presetSubtype="0" fill="hold" grpId="0" nodeType="withEffect">
                                  <p:stCondLst>
                                    <p:cond delay="0"/>
                                  </p:stCondLst>
                                  <p:childTnLst>
                                    <p:set>
                                      <p:cBhvr>
                                        <p:cTn id="231" dur="1" fill="hold">
                                          <p:stCondLst>
                                            <p:cond delay="0"/>
                                          </p:stCondLst>
                                        </p:cTn>
                                        <p:tgtEl>
                                          <p:spTgt spid="141"/>
                                        </p:tgtEl>
                                        <p:attrNameLst>
                                          <p:attrName>style.visibility</p:attrName>
                                        </p:attrNameLst>
                                      </p:cBhvr>
                                      <p:to>
                                        <p:strVal val="visible"/>
                                      </p:to>
                                    </p:set>
                                    <p:anim calcmode="lin" valueType="num">
                                      <p:cBhvr>
                                        <p:cTn id="232" dur="500" fill="hold"/>
                                        <p:tgtEl>
                                          <p:spTgt spid="141"/>
                                        </p:tgtEl>
                                        <p:attrNameLst>
                                          <p:attrName>ppt_w</p:attrName>
                                        </p:attrNameLst>
                                      </p:cBhvr>
                                      <p:tavLst>
                                        <p:tav tm="0">
                                          <p:val>
                                            <p:fltVal val="0"/>
                                          </p:val>
                                        </p:tav>
                                        <p:tav tm="100000">
                                          <p:val>
                                            <p:strVal val="#ppt_w"/>
                                          </p:val>
                                        </p:tav>
                                      </p:tavLst>
                                    </p:anim>
                                    <p:anim calcmode="lin" valueType="num">
                                      <p:cBhvr>
                                        <p:cTn id="233" dur="500" fill="hold"/>
                                        <p:tgtEl>
                                          <p:spTgt spid="141"/>
                                        </p:tgtEl>
                                        <p:attrNameLst>
                                          <p:attrName>ppt_h</p:attrName>
                                        </p:attrNameLst>
                                      </p:cBhvr>
                                      <p:tavLst>
                                        <p:tav tm="0">
                                          <p:val>
                                            <p:fltVal val="0"/>
                                          </p:val>
                                        </p:tav>
                                        <p:tav tm="100000">
                                          <p:val>
                                            <p:strVal val="#ppt_h"/>
                                          </p:val>
                                        </p:tav>
                                      </p:tavLst>
                                    </p:anim>
                                    <p:animEffect transition="in" filter="fade">
                                      <p:cBhvr>
                                        <p:cTn id="234" dur="500"/>
                                        <p:tgtEl>
                                          <p:spTgt spid="141"/>
                                        </p:tgtEl>
                                      </p:cBhvr>
                                    </p:animEffect>
                                  </p:childTnLst>
                                </p:cTn>
                              </p:par>
                              <p:par>
                                <p:cTn id="235" presetID="53" presetClass="entr" presetSubtype="0" fill="hold" grpId="0" nodeType="withEffect">
                                  <p:stCondLst>
                                    <p:cond delay="0"/>
                                  </p:stCondLst>
                                  <p:childTnLst>
                                    <p:set>
                                      <p:cBhvr>
                                        <p:cTn id="236" dur="1" fill="hold">
                                          <p:stCondLst>
                                            <p:cond delay="0"/>
                                          </p:stCondLst>
                                        </p:cTn>
                                        <p:tgtEl>
                                          <p:spTgt spid="142"/>
                                        </p:tgtEl>
                                        <p:attrNameLst>
                                          <p:attrName>style.visibility</p:attrName>
                                        </p:attrNameLst>
                                      </p:cBhvr>
                                      <p:to>
                                        <p:strVal val="visible"/>
                                      </p:to>
                                    </p:set>
                                    <p:anim calcmode="lin" valueType="num">
                                      <p:cBhvr>
                                        <p:cTn id="237" dur="500" fill="hold"/>
                                        <p:tgtEl>
                                          <p:spTgt spid="142"/>
                                        </p:tgtEl>
                                        <p:attrNameLst>
                                          <p:attrName>ppt_w</p:attrName>
                                        </p:attrNameLst>
                                      </p:cBhvr>
                                      <p:tavLst>
                                        <p:tav tm="0">
                                          <p:val>
                                            <p:fltVal val="0"/>
                                          </p:val>
                                        </p:tav>
                                        <p:tav tm="100000">
                                          <p:val>
                                            <p:strVal val="#ppt_w"/>
                                          </p:val>
                                        </p:tav>
                                      </p:tavLst>
                                    </p:anim>
                                    <p:anim calcmode="lin" valueType="num">
                                      <p:cBhvr>
                                        <p:cTn id="238" dur="500" fill="hold"/>
                                        <p:tgtEl>
                                          <p:spTgt spid="142"/>
                                        </p:tgtEl>
                                        <p:attrNameLst>
                                          <p:attrName>ppt_h</p:attrName>
                                        </p:attrNameLst>
                                      </p:cBhvr>
                                      <p:tavLst>
                                        <p:tav tm="0">
                                          <p:val>
                                            <p:fltVal val="0"/>
                                          </p:val>
                                        </p:tav>
                                        <p:tav tm="100000">
                                          <p:val>
                                            <p:strVal val="#ppt_h"/>
                                          </p:val>
                                        </p:tav>
                                      </p:tavLst>
                                    </p:anim>
                                    <p:animEffect transition="in" filter="fade">
                                      <p:cBhvr>
                                        <p:cTn id="239" dur="500"/>
                                        <p:tgtEl>
                                          <p:spTgt spid="142"/>
                                        </p:tgtEl>
                                      </p:cBhvr>
                                    </p:animEffect>
                                  </p:childTnLst>
                                </p:cTn>
                              </p:par>
                              <p:par>
                                <p:cTn id="240" presetID="53" presetClass="entr" presetSubtype="0" fill="hold" nodeType="withEffect">
                                  <p:stCondLst>
                                    <p:cond delay="0"/>
                                  </p:stCondLst>
                                  <p:childTnLst>
                                    <p:set>
                                      <p:cBhvr>
                                        <p:cTn id="241" dur="1" fill="hold">
                                          <p:stCondLst>
                                            <p:cond delay="0"/>
                                          </p:stCondLst>
                                        </p:cTn>
                                        <p:tgtEl>
                                          <p:spTgt spid="143"/>
                                        </p:tgtEl>
                                        <p:attrNameLst>
                                          <p:attrName>style.visibility</p:attrName>
                                        </p:attrNameLst>
                                      </p:cBhvr>
                                      <p:to>
                                        <p:strVal val="visible"/>
                                      </p:to>
                                    </p:set>
                                    <p:anim calcmode="lin" valueType="num">
                                      <p:cBhvr>
                                        <p:cTn id="242" dur="500" fill="hold"/>
                                        <p:tgtEl>
                                          <p:spTgt spid="143"/>
                                        </p:tgtEl>
                                        <p:attrNameLst>
                                          <p:attrName>ppt_w</p:attrName>
                                        </p:attrNameLst>
                                      </p:cBhvr>
                                      <p:tavLst>
                                        <p:tav tm="0">
                                          <p:val>
                                            <p:fltVal val="0"/>
                                          </p:val>
                                        </p:tav>
                                        <p:tav tm="100000">
                                          <p:val>
                                            <p:strVal val="#ppt_w"/>
                                          </p:val>
                                        </p:tav>
                                      </p:tavLst>
                                    </p:anim>
                                    <p:anim calcmode="lin" valueType="num">
                                      <p:cBhvr>
                                        <p:cTn id="243" dur="500" fill="hold"/>
                                        <p:tgtEl>
                                          <p:spTgt spid="143"/>
                                        </p:tgtEl>
                                        <p:attrNameLst>
                                          <p:attrName>ppt_h</p:attrName>
                                        </p:attrNameLst>
                                      </p:cBhvr>
                                      <p:tavLst>
                                        <p:tav tm="0">
                                          <p:val>
                                            <p:fltVal val="0"/>
                                          </p:val>
                                        </p:tav>
                                        <p:tav tm="100000">
                                          <p:val>
                                            <p:strVal val="#ppt_h"/>
                                          </p:val>
                                        </p:tav>
                                      </p:tavLst>
                                    </p:anim>
                                    <p:animEffect transition="in" filter="fade">
                                      <p:cBhvr>
                                        <p:cTn id="244" dur="500"/>
                                        <p:tgtEl>
                                          <p:spTgt spid="143"/>
                                        </p:tgtEl>
                                      </p:cBhvr>
                                    </p:animEffect>
                                  </p:childTnLst>
                                </p:cTn>
                              </p:par>
                              <p:par>
                                <p:cTn id="245" presetID="53" presetClass="entr" presetSubtype="0" fill="hold" grpId="0" nodeType="withEffect">
                                  <p:stCondLst>
                                    <p:cond delay="0"/>
                                  </p:stCondLst>
                                  <p:childTnLst>
                                    <p:set>
                                      <p:cBhvr>
                                        <p:cTn id="246" dur="1" fill="hold">
                                          <p:stCondLst>
                                            <p:cond delay="0"/>
                                          </p:stCondLst>
                                        </p:cTn>
                                        <p:tgtEl>
                                          <p:spTgt spid="182"/>
                                        </p:tgtEl>
                                        <p:attrNameLst>
                                          <p:attrName>style.visibility</p:attrName>
                                        </p:attrNameLst>
                                      </p:cBhvr>
                                      <p:to>
                                        <p:strVal val="visible"/>
                                      </p:to>
                                    </p:set>
                                    <p:anim calcmode="lin" valueType="num">
                                      <p:cBhvr>
                                        <p:cTn id="247" dur="500" fill="hold"/>
                                        <p:tgtEl>
                                          <p:spTgt spid="182"/>
                                        </p:tgtEl>
                                        <p:attrNameLst>
                                          <p:attrName>ppt_w</p:attrName>
                                        </p:attrNameLst>
                                      </p:cBhvr>
                                      <p:tavLst>
                                        <p:tav tm="0">
                                          <p:val>
                                            <p:fltVal val="0"/>
                                          </p:val>
                                        </p:tav>
                                        <p:tav tm="100000">
                                          <p:val>
                                            <p:strVal val="#ppt_w"/>
                                          </p:val>
                                        </p:tav>
                                      </p:tavLst>
                                    </p:anim>
                                    <p:anim calcmode="lin" valueType="num">
                                      <p:cBhvr>
                                        <p:cTn id="248" dur="500" fill="hold"/>
                                        <p:tgtEl>
                                          <p:spTgt spid="182"/>
                                        </p:tgtEl>
                                        <p:attrNameLst>
                                          <p:attrName>ppt_h</p:attrName>
                                        </p:attrNameLst>
                                      </p:cBhvr>
                                      <p:tavLst>
                                        <p:tav tm="0">
                                          <p:val>
                                            <p:fltVal val="0"/>
                                          </p:val>
                                        </p:tav>
                                        <p:tav tm="100000">
                                          <p:val>
                                            <p:strVal val="#ppt_h"/>
                                          </p:val>
                                        </p:tav>
                                      </p:tavLst>
                                    </p:anim>
                                    <p:animEffect transition="in" filter="fade">
                                      <p:cBhvr>
                                        <p:cTn id="249" dur="500"/>
                                        <p:tgtEl>
                                          <p:spTgt spid="182"/>
                                        </p:tgtEl>
                                      </p:cBhvr>
                                    </p:animEffect>
                                  </p:childTnLst>
                                </p:cTn>
                              </p:par>
                              <p:par>
                                <p:cTn id="250" presetID="53" presetClass="entr" presetSubtype="0" fill="hold" grpId="0" nodeType="withEffect">
                                  <p:stCondLst>
                                    <p:cond delay="0"/>
                                  </p:stCondLst>
                                  <p:childTnLst>
                                    <p:set>
                                      <p:cBhvr>
                                        <p:cTn id="251" dur="1" fill="hold">
                                          <p:stCondLst>
                                            <p:cond delay="0"/>
                                          </p:stCondLst>
                                        </p:cTn>
                                        <p:tgtEl>
                                          <p:spTgt spid="183"/>
                                        </p:tgtEl>
                                        <p:attrNameLst>
                                          <p:attrName>style.visibility</p:attrName>
                                        </p:attrNameLst>
                                      </p:cBhvr>
                                      <p:to>
                                        <p:strVal val="visible"/>
                                      </p:to>
                                    </p:set>
                                    <p:anim calcmode="lin" valueType="num">
                                      <p:cBhvr>
                                        <p:cTn id="252" dur="500" fill="hold"/>
                                        <p:tgtEl>
                                          <p:spTgt spid="183"/>
                                        </p:tgtEl>
                                        <p:attrNameLst>
                                          <p:attrName>ppt_w</p:attrName>
                                        </p:attrNameLst>
                                      </p:cBhvr>
                                      <p:tavLst>
                                        <p:tav tm="0">
                                          <p:val>
                                            <p:fltVal val="0"/>
                                          </p:val>
                                        </p:tav>
                                        <p:tav tm="100000">
                                          <p:val>
                                            <p:strVal val="#ppt_w"/>
                                          </p:val>
                                        </p:tav>
                                      </p:tavLst>
                                    </p:anim>
                                    <p:anim calcmode="lin" valueType="num">
                                      <p:cBhvr>
                                        <p:cTn id="253" dur="500" fill="hold"/>
                                        <p:tgtEl>
                                          <p:spTgt spid="183"/>
                                        </p:tgtEl>
                                        <p:attrNameLst>
                                          <p:attrName>ppt_h</p:attrName>
                                        </p:attrNameLst>
                                      </p:cBhvr>
                                      <p:tavLst>
                                        <p:tav tm="0">
                                          <p:val>
                                            <p:fltVal val="0"/>
                                          </p:val>
                                        </p:tav>
                                        <p:tav tm="100000">
                                          <p:val>
                                            <p:strVal val="#ppt_h"/>
                                          </p:val>
                                        </p:tav>
                                      </p:tavLst>
                                    </p:anim>
                                    <p:animEffect transition="in" filter="fade">
                                      <p:cBhvr>
                                        <p:cTn id="254" dur="500"/>
                                        <p:tgtEl>
                                          <p:spTgt spid="183"/>
                                        </p:tgtEl>
                                      </p:cBhvr>
                                    </p:animEffect>
                                  </p:childTnLst>
                                </p:cTn>
                              </p:par>
                            </p:childTnLst>
                          </p:cTn>
                        </p:par>
                      </p:childTnLst>
                    </p:cTn>
                  </p:par>
                  <p:par>
                    <p:cTn id="255" fill="hold">
                      <p:stCondLst>
                        <p:cond delay="indefinite"/>
                      </p:stCondLst>
                      <p:childTnLst>
                        <p:par>
                          <p:cTn id="256" fill="hold">
                            <p:stCondLst>
                              <p:cond delay="0"/>
                            </p:stCondLst>
                            <p:childTnLst>
                              <p:par>
                                <p:cTn id="257" presetID="22" presetClass="entr" presetSubtype="8" fill="hold" nodeType="clickEffect">
                                  <p:stCondLst>
                                    <p:cond delay="0"/>
                                  </p:stCondLst>
                                  <p:childTnLst>
                                    <p:set>
                                      <p:cBhvr>
                                        <p:cTn id="258" dur="1" fill="hold">
                                          <p:stCondLst>
                                            <p:cond delay="0"/>
                                          </p:stCondLst>
                                        </p:cTn>
                                        <p:tgtEl>
                                          <p:spTgt spid="203">
                                            <p:txEl>
                                              <p:pRg st="0" end="0"/>
                                            </p:txEl>
                                          </p:spTgt>
                                        </p:tgtEl>
                                        <p:attrNameLst>
                                          <p:attrName>style.visibility</p:attrName>
                                        </p:attrNameLst>
                                      </p:cBhvr>
                                      <p:to>
                                        <p:strVal val="visible"/>
                                      </p:to>
                                    </p:set>
                                    <p:animEffect transition="in" filter="wipe(left)">
                                      <p:cBhvr>
                                        <p:cTn id="259" dur="500"/>
                                        <p:tgtEl>
                                          <p:spTgt spid="203">
                                            <p:txEl>
                                              <p:pRg st="0" end="0"/>
                                            </p:txEl>
                                          </p:spTgt>
                                        </p:tgtEl>
                                      </p:cBhvr>
                                    </p:animEffect>
                                  </p:childTnLst>
                                </p:cTn>
                              </p:par>
                            </p:childTnLst>
                          </p:cTn>
                        </p:par>
                      </p:childTnLst>
                    </p:cTn>
                  </p:par>
                  <p:par>
                    <p:cTn id="260" fill="hold">
                      <p:stCondLst>
                        <p:cond delay="indefinite"/>
                      </p:stCondLst>
                      <p:childTnLst>
                        <p:par>
                          <p:cTn id="261" fill="hold">
                            <p:stCondLst>
                              <p:cond delay="0"/>
                            </p:stCondLst>
                            <p:childTnLst>
                              <p:par>
                                <p:cTn id="262" presetID="22" presetClass="entr" presetSubtype="1" fill="hold" nodeType="clickEffect">
                                  <p:stCondLst>
                                    <p:cond delay="0"/>
                                  </p:stCondLst>
                                  <p:childTnLst>
                                    <p:set>
                                      <p:cBhvr>
                                        <p:cTn id="263" dur="1" fill="hold">
                                          <p:stCondLst>
                                            <p:cond delay="0"/>
                                          </p:stCondLst>
                                        </p:cTn>
                                        <p:tgtEl>
                                          <p:spTgt spid="203">
                                            <p:txEl>
                                              <p:pRg st="2" end="2"/>
                                            </p:txEl>
                                          </p:spTgt>
                                        </p:tgtEl>
                                        <p:attrNameLst>
                                          <p:attrName>style.visibility</p:attrName>
                                        </p:attrNameLst>
                                      </p:cBhvr>
                                      <p:to>
                                        <p:strVal val="visible"/>
                                      </p:to>
                                    </p:set>
                                    <p:animEffect transition="in" filter="wipe(up)">
                                      <p:cBhvr>
                                        <p:cTn id="264" dur="500"/>
                                        <p:tgtEl>
                                          <p:spTgt spid="203">
                                            <p:txEl>
                                              <p:pRg st="2" end="2"/>
                                            </p:txEl>
                                          </p:spTgt>
                                        </p:tgtEl>
                                      </p:cBhvr>
                                    </p:animEffect>
                                  </p:childTnLst>
                                </p:cTn>
                              </p:par>
                            </p:childTnLst>
                          </p:cTn>
                        </p:par>
                        <p:par>
                          <p:cTn id="265" fill="hold">
                            <p:stCondLst>
                              <p:cond delay="500"/>
                            </p:stCondLst>
                            <p:childTnLst>
                              <p:par>
                                <p:cTn id="266" presetID="22" presetClass="entr" presetSubtype="1" fill="hold" nodeType="afterEffect">
                                  <p:stCondLst>
                                    <p:cond delay="0"/>
                                  </p:stCondLst>
                                  <p:childTnLst>
                                    <p:set>
                                      <p:cBhvr>
                                        <p:cTn id="267" dur="1" fill="hold">
                                          <p:stCondLst>
                                            <p:cond delay="0"/>
                                          </p:stCondLst>
                                        </p:cTn>
                                        <p:tgtEl>
                                          <p:spTgt spid="203">
                                            <p:txEl>
                                              <p:pRg st="3" end="3"/>
                                            </p:txEl>
                                          </p:spTgt>
                                        </p:tgtEl>
                                        <p:attrNameLst>
                                          <p:attrName>style.visibility</p:attrName>
                                        </p:attrNameLst>
                                      </p:cBhvr>
                                      <p:to>
                                        <p:strVal val="visible"/>
                                      </p:to>
                                    </p:set>
                                    <p:animEffect transition="in" filter="wipe(up)">
                                      <p:cBhvr>
                                        <p:cTn id="268" dur="500"/>
                                        <p:tgtEl>
                                          <p:spTgt spid="203">
                                            <p:txEl>
                                              <p:pRg st="3" end="3"/>
                                            </p:txEl>
                                          </p:spTgt>
                                        </p:tgtEl>
                                      </p:cBhvr>
                                    </p:animEffec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nodeType="clickEffect">
                                  <p:stCondLst>
                                    <p:cond delay="0"/>
                                  </p:stCondLst>
                                  <p:childTnLst>
                                    <p:set>
                                      <p:cBhvr>
                                        <p:cTn id="272" dur="1" fill="hold">
                                          <p:stCondLst>
                                            <p:cond delay="0"/>
                                          </p:stCondLst>
                                        </p:cTn>
                                        <p:tgtEl>
                                          <p:spTgt spid="266"/>
                                        </p:tgtEl>
                                        <p:attrNameLst>
                                          <p:attrName>style.visibility</p:attrName>
                                        </p:attrNameLst>
                                      </p:cBhvr>
                                      <p:to>
                                        <p:strVal val="visible"/>
                                      </p:to>
                                    </p:set>
                                  </p:childTnLst>
                                </p:cTn>
                              </p:par>
                            </p:childTnLst>
                          </p:cTn>
                        </p:par>
                        <p:par>
                          <p:cTn id="273" fill="hold">
                            <p:stCondLst>
                              <p:cond delay="0"/>
                            </p:stCondLst>
                            <p:childTnLst>
                              <p:par>
                                <p:cTn id="274" presetID="20" presetClass="entr" presetSubtype="0" fill="hold" nodeType="afterEffect">
                                  <p:stCondLst>
                                    <p:cond delay="0"/>
                                  </p:stCondLst>
                                  <p:childTnLst>
                                    <p:set>
                                      <p:cBhvr>
                                        <p:cTn id="275" dur="1" fill="hold">
                                          <p:stCondLst>
                                            <p:cond delay="0"/>
                                          </p:stCondLst>
                                        </p:cTn>
                                        <p:tgtEl>
                                          <p:spTgt spid="184"/>
                                        </p:tgtEl>
                                        <p:attrNameLst>
                                          <p:attrName>style.visibility</p:attrName>
                                        </p:attrNameLst>
                                      </p:cBhvr>
                                      <p:to>
                                        <p:strVal val="visible"/>
                                      </p:to>
                                    </p:set>
                                    <p:animEffect transition="in" filter="wedge">
                                      <p:cBhvr>
                                        <p:cTn id="276" dur="2000"/>
                                        <p:tgtEl>
                                          <p:spTgt spid="184"/>
                                        </p:tgtEl>
                                      </p:cBhvr>
                                    </p:animEffect>
                                  </p:childTnLst>
                                </p:cTn>
                              </p:par>
                              <p:par>
                                <p:cTn id="277" presetID="4" presetClass="entr" presetSubtype="16" fill="hold" nodeType="withEffect">
                                  <p:stCondLst>
                                    <p:cond delay="0"/>
                                  </p:stCondLst>
                                  <p:childTnLst>
                                    <p:set>
                                      <p:cBhvr>
                                        <p:cTn id="278" dur="1" fill="hold">
                                          <p:stCondLst>
                                            <p:cond delay="0"/>
                                          </p:stCondLst>
                                        </p:cTn>
                                        <p:tgtEl>
                                          <p:spTgt spid="310"/>
                                        </p:tgtEl>
                                        <p:attrNameLst>
                                          <p:attrName>style.visibility</p:attrName>
                                        </p:attrNameLst>
                                      </p:cBhvr>
                                      <p:to>
                                        <p:strVal val="visible"/>
                                      </p:to>
                                    </p:set>
                                    <p:animEffect transition="in" filter="box(in)">
                                      <p:cBhvr>
                                        <p:cTn id="279" dur="500"/>
                                        <p:tgtEl>
                                          <p:spTgt spid="310"/>
                                        </p:tgtEl>
                                      </p:cBhvr>
                                    </p:animEffect>
                                  </p:childTnLst>
                                </p:cTn>
                              </p:par>
                            </p:childTnLst>
                          </p:cTn>
                        </p:par>
                        <p:par>
                          <p:cTn id="280" fill="hold">
                            <p:stCondLst>
                              <p:cond delay="2000"/>
                            </p:stCondLst>
                            <p:childTnLst>
                              <p:par>
                                <p:cTn id="281" presetID="53" presetClass="entr" presetSubtype="0" fill="hold" grpId="0" nodeType="afterEffect">
                                  <p:stCondLst>
                                    <p:cond delay="0"/>
                                  </p:stCondLst>
                                  <p:childTnLst>
                                    <p:set>
                                      <p:cBhvr>
                                        <p:cTn id="282" dur="1" fill="hold">
                                          <p:stCondLst>
                                            <p:cond delay="0"/>
                                          </p:stCondLst>
                                        </p:cTn>
                                        <p:tgtEl>
                                          <p:spTgt spid="201"/>
                                        </p:tgtEl>
                                        <p:attrNameLst>
                                          <p:attrName>style.visibility</p:attrName>
                                        </p:attrNameLst>
                                      </p:cBhvr>
                                      <p:to>
                                        <p:strVal val="visible"/>
                                      </p:to>
                                    </p:set>
                                    <p:anim calcmode="lin" valueType="num">
                                      <p:cBhvr>
                                        <p:cTn id="283" dur="500" fill="hold"/>
                                        <p:tgtEl>
                                          <p:spTgt spid="201"/>
                                        </p:tgtEl>
                                        <p:attrNameLst>
                                          <p:attrName>ppt_w</p:attrName>
                                        </p:attrNameLst>
                                      </p:cBhvr>
                                      <p:tavLst>
                                        <p:tav tm="0">
                                          <p:val>
                                            <p:fltVal val="0"/>
                                          </p:val>
                                        </p:tav>
                                        <p:tav tm="100000">
                                          <p:val>
                                            <p:strVal val="#ppt_w"/>
                                          </p:val>
                                        </p:tav>
                                      </p:tavLst>
                                    </p:anim>
                                    <p:anim calcmode="lin" valueType="num">
                                      <p:cBhvr>
                                        <p:cTn id="284" dur="500" fill="hold"/>
                                        <p:tgtEl>
                                          <p:spTgt spid="201"/>
                                        </p:tgtEl>
                                        <p:attrNameLst>
                                          <p:attrName>ppt_h</p:attrName>
                                        </p:attrNameLst>
                                      </p:cBhvr>
                                      <p:tavLst>
                                        <p:tav tm="0">
                                          <p:val>
                                            <p:fltVal val="0"/>
                                          </p:val>
                                        </p:tav>
                                        <p:tav tm="100000">
                                          <p:val>
                                            <p:strVal val="#ppt_h"/>
                                          </p:val>
                                        </p:tav>
                                      </p:tavLst>
                                    </p:anim>
                                    <p:animEffect transition="in" filter="fade">
                                      <p:cBhvr>
                                        <p:cTn id="285" dur="500"/>
                                        <p:tgtEl>
                                          <p:spTgt spid="201"/>
                                        </p:tgtEl>
                                      </p:cBhvr>
                                    </p:animEffect>
                                  </p:childTnLst>
                                </p:cTn>
                              </p:par>
                              <p:par>
                                <p:cTn id="286" presetID="53" presetClass="entr" presetSubtype="0" fill="hold" grpId="0" nodeType="withEffect">
                                  <p:stCondLst>
                                    <p:cond delay="0"/>
                                  </p:stCondLst>
                                  <p:childTnLst>
                                    <p:set>
                                      <p:cBhvr>
                                        <p:cTn id="287" dur="1" fill="hold">
                                          <p:stCondLst>
                                            <p:cond delay="0"/>
                                          </p:stCondLst>
                                        </p:cTn>
                                        <p:tgtEl>
                                          <p:spTgt spid="202"/>
                                        </p:tgtEl>
                                        <p:attrNameLst>
                                          <p:attrName>style.visibility</p:attrName>
                                        </p:attrNameLst>
                                      </p:cBhvr>
                                      <p:to>
                                        <p:strVal val="visible"/>
                                      </p:to>
                                    </p:set>
                                    <p:anim calcmode="lin" valueType="num">
                                      <p:cBhvr>
                                        <p:cTn id="288" dur="500" fill="hold"/>
                                        <p:tgtEl>
                                          <p:spTgt spid="202"/>
                                        </p:tgtEl>
                                        <p:attrNameLst>
                                          <p:attrName>ppt_w</p:attrName>
                                        </p:attrNameLst>
                                      </p:cBhvr>
                                      <p:tavLst>
                                        <p:tav tm="0">
                                          <p:val>
                                            <p:fltVal val="0"/>
                                          </p:val>
                                        </p:tav>
                                        <p:tav tm="100000">
                                          <p:val>
                                            <p:strVal val="#ppt_w"/>
                                          </p:val>
                                        </p:tav>
                                      </p:tavLst>
                                    </p:anim>
                                    <p:anim calcmode="lin" valueType="num">
                                      <p:cBhvr>
                                        <p:cTn id="289" dur="500" fill="hold"/>
                                        <p:tgtEl>
                                          <p:spTgt spid="202"/>
                                        </p:tgtEl>
                                        <p:attrNameLst>
                                          <p:attrName>ppt_h</p:attrName>
                                        </p:attrNameLst>
                                      </p:cBhvr>
                                      <p:tavLst>
                                        <p:tav tm="0">
                                          <p:val>
                                            <p:fltVal val="0"/>
                                          </p:val>
                                        </p:tav>
                                        <p:tav tm="100000">
                                          <p:val>
                                            <p:strVal val="#ppt_h"/>
                                          </p:val>
                                        </p:tav>
                                      </p:tavLst>
                                    </p:anim>
                                    <p:animEffect transition="in" filter="fade">
                                      <p:cBhvr>
                                        <p:cTn id="290" dur="500"/>
                                        <p:tgtEl>
                                          <p:spTgt spid="202"/>
                                        </p:tgtEl>
                                      </p:cBhvr>
                                    </p:animEffect>
                                  </p:childTnLst>
                                </p:cTn>
                              </p:par>
                            </p:childTnLst>
                          </p:cTn>
                        </p:par>
                      </p:childTnLst>
                    </p:cTn>
                  </p:par>
                  <p:par>
                    <p:cTn id="291" fill="hold">
                      <p:stCondLst>
                        <p:cond delay="indefinite"/>
                      </p:stCondLst>
                      <p:childTnLst>
                        <p:par>
                          <p:cTn id="292" fill="hold">
                            <p:stCondLst>
                              <p:cond delay="0"/>
                            </p:stCondLst>
                            <p:childTnLst>
                              <p:par>
                                <p:cTn id="293" presetID="1" presetClass="entr" presetSubtype="0" fill="hold" nodeType="clickEffect">
                                  <p:stCondLst>
                                    <p:cond delay="0"/>
                                  </p:stCondLst>
                                  <p:childTnLst>
                                    <p:set>
                                      <p:cBhvr>
                                        <p:cTn id="294" dur="1" fill="hold">
                                          <p:stCondLst>
                                            <p:cond delay="0"/>
                                          </p:stCondLst>
                                        </p:cTn>
                                        <p:tgtEl>
                                          <p:spTgt spid="301"/>
                                        </p:tgtEl>
                                        <p:attrNameLst>
                                          <p:attrName>style.visibility</p:attrName>
                                        </p:attrNameLst>
                                      </p:cBhvr>
                                      <p:to>
                                        <p:strVal val="visible"/>
                                      </p:to>
                                    </p:set>
                                  </p:childTnLst>
                                </p:cTn>
                              </p:par>
                            </p:childTnLst>
                          </p:cTn>
                        </p:par>
                        <p:par>
                          <p:cTn id="295" fill="hold">
                            <p:stCondLst>
                              <p:cond delay="0"/>
                            </p:stCondLst>
                            <p:childTnLst>
                              <p:par>
                                <p:cTn id="296" presetID="21" presetClass="entr" presetSubtype="4" fill="hold" nodeType="afterEffect">
                                  <p:stCondLst>
                                    <p:cond delay="0"/>
                                  </p:stCondLst>
                                  <p:childTnLst>
                                    <p:set>
                                      <p:cBhvr>
                                        <p:cTn id="297" dur="1" fill="hold">
                                          <p:stCondLst>
                                            <p:cond delay="0"/>
                                          </p:stCondLst>
                                        </p:cTn>
                                        <p:tgtEl>
                                          <p:spTgt spid="204"/>
                                        </p:tgtEl>
                                        <p:attrNameLst>
                                          <p:attrName>style.visibility</p:attrName>
                                        </p:attrNameLst>
                                      </p:cBhvr>
                                      <p:to>
                                        <p:strVal val="visible"/>
                                      </p:to>
                                    </p:set>
                                    <p:animEffect transition="in" filter="wheel(4)">
                                      <p:cBhvr>
                                        <p:cTn id="298" dur="2000"/>
                                        <p:tgtEl>
                                          <p:spTgt spid="204"/>
                                        </p:tgtEl>
                                      </p:cBhvr>
                                    </p:animEffect>
                                  </p:childTnLst>
                                </p:cTn>
                              </p:par>
                              <p:par>
                                <p:cTn id="299" presetID="22" presetClass="entr" presetSubtype="4" fill="hold" grpId="0" nodeType="withEffect">
                                  <p:stCondLst>
                                    <p:cond delay="0"/>
                                  </p:stCondLst>
                                  <p:childTnLst>
                                    <p:set>
                                      <p:cBhvr>
                                        <p:cTn id="300" dur="1" fill="hold">
                                          <p:stCondLst>
                                            <p:cond delay="0"/>
                                          </p:stCondLst>
                                        </p:cTn>
                                        <p:tgtEl>
                                          <p:spTgt spid="304"/>
                                        </p:tgtEl>
                                        <p:attrNameLst>
                                          <p:attrName>style.visibility</p:attrName>
                                        </p:attrNameLst>
                                      </p:cBhvr>
                                      <p:to>
                                        <p:strVal val="visible"/>
                                      </p:to>
                                    </p:set>
                                    <p:animEffect transition="in" filter="wipe(down)">
                                      <p:cBhvr>
                                        <p:cTn id="301" dur="500"/>
                                        <p:tgtEl>
                                          <p:spTgt spid="304"/>
                                        </p:tgtEl>
                                      </p:cBhvr>
                                    </p:animEffect>
                                  </p:childTnLst>
                                </p:cTn>
                              </p:par>
                              <p:par>
                                <p:cTn id="302" presetID="22" presetClass="entr" presetSubtype="8" fill="hold" grpId="0" nodeType="withEffect">
                                  <p:stCondLst>
                                    <p:cond delay="0"/>
                                  </p:stCondLst>
                                  <p:childTnLst>
                                    <p:set>
                                      <p:cBhvr>
                                        <p:cTn id="303" dur="1" fill="hold">
                                          <p:stCondLst>
                                            <p:cond delay="0"/>
                                          </p:stCondLst>
                                        </p:cTn>
                                        <p:tgtEl>
                                          <p:spTgt spid="305"/>
                                        </p:tgtEl>
                                        <p:attrNameLst>
                                          <p:attrName>style.visibility</p:attrName>
                                        </p:attrNameLst>
                                      </p:cBhvr>
                                      <p:to>
                                        <p:strVal val="visible"/>
                                      </p:to>
                                    </p:set>
                                    <p:animEffect transition="in" filter="wipe(left)">
                                      <p:cBhvr>
                                        <p:cTn id="304" dur="500"/>
                                        <p:tgtEl>
                                          <p:spTgt spid="305"/>
                                        </p:tgtEl>
                                      </p:cBhvr>
                                    </p:animEffect>
                                  </p:childTnLst>
                                </p:cTn>
                              </p:par>
                              <p:par>
                                <p:cTn id="305" presetID="22" presetClass="entr" presetSubtype="1" fill="hold" grpId="0" nodeType="withEffect">
                                  <p:stCondLst>
                                    <p:cond delay="0"/>
                                  </p:stCondLst>
                                  <p:childTnLst>
                                    <p:set>
                                      <p:cBhvr>
                                        <p:cTn id="306" dur="1" fill="hold">
                                          <p:stCondLst>
                                            <p:cond delay="0"/>
                                          </p:stCondLst>
                                        </p:cTn>
                                        <p:tgtEl>
                                          <p:spTgt spid="306"/>
                                        </p:tgtEl>
                                        <p:attrNameLst>
                                          <p:attrName>style.visibility</p:attrName>
                                        </p:attrNameLst>
                                      </p:cBhvr>
                                      <p:to>
                                        <p:strVal val="visible"/>
                                      </p:to>
                                    </p:set>
                                    <p:animEffect transition="in" filter="wipe(up)">
                                      <p:cBhvr>
                                        <p:cTn id="307" dur="500"/>
                                        <p:tgtEl>
                                          <p:spTgt spid="306"/>
                                        </p:tgtEl>
                                      </p:cBhvr>
                                    </p:animEffect>
                                  </p:childTnLst>
                                </p:cTn>
                              </p:par>
                              <p:par>
                                <p:cTn id="308" presetID="22" presetClass="entr" presetSubtype="2" fill="hold" grpId="0" nodeType="withEffect">
                                  <p:stCondLst>
                                    <p:cond delay="0"/>
                                  </p:stCondLst>
                                  <p:childTnLst>
                                    <p:set>
                                      <p:cBhvr>
                                        <p:cTn id="309" dur="1" fill="hold">
                                          <p:stCondLst>
                                            <p:cond delay="0"/>
                                          </p:stCondLst>
                                        </p:cTn>
                                        <p:tgtEl>
                                          <p:spTgt spid="307"/>
                                        </p:tgtEl>
                                        <p:attrNameLst>
                                          <p:attrName>style.visibility</p:attrName>
                                        </p:attrNameLst>
                                      </p:cBhvr>
                                      <p:to>
                                        <p:strVal val="visible"/>
                                      </p:to>
                                    </p:set>
                                    <p:animEffect transition="in" filter="wipe(right)">
                                      <p:cBhvr>
                                        <p:cTn id="310" dur="500"/>
                                        <p:tgtEl>
                                          <p:spTgt spid="307"/>
                                        </p:tgtEl>
                                      </p:cBhvr>
                                    </p:animEffect>
                                  </p:childTnLst>
                                </p:cTn>
                              </p:par>
                            </p:childTnLst>
                          </p:cTn>
                        </p:par>
                        <p:par>
                          <p:cTn id="311" fill="hold">
                            <p:stCondLst>
                              <p:cond delay="2000"/>
                            </p:stCondLst>
                            <p:childTnLst>
                              <p:par>
                                <p:cTn id="312" presetID="21" presetClass="entr" presetSubtype="4" fill="hold" grpId="0" nodeType="afterEffect">
                                  <p:stCondLst>
                                    <p:cond delay="0"/>
                                  </p:stCondLst>
                                  <p:childTnLst>
                                    <p:set>
                                      <p:cBhvr>
                                        <p:cTn id="313" dur="1" fill="hold">
                                          <p:stCondLst>
                                            <p:cond delay="0"/>
                                          </p:stCondLst>
                                        </p:cTn>
                                        <p:tgtEl>
                                          <p:spTgt spid="308"/>
                                        </p:tgtEl>
                                        <p:attrNameLst>
                                          <p:attrName>style.visibility</p:attrName>
                                        </p:attrNameLst>
                                      </p:cBhvr>
                                      <p:to>
                                        <p:strVal val="visible"/>
                                      </p:to>
                                    </p:set>
                                    <p:animEffect transition="in" filter="wheel(4)">
                                      <p:cBhvr>
                                        <p:cTn id="314" dur="2000"/>
                                        <p:tgtEl>
                                          <p:spTgt spid="308"/>
                                        </p:tgtEl>
                                      </p:cBhvr>
                                    </p:animEffect>
                                  </p:childTnLst>
                                </p:cTn>
                              </p:par>
                            </p:childTnLst>
                          </p:cTn>
                        </p:par>
                        <p:par>
                          <p:cTn id="315" fill="hold">
                            <p:stCondLst>
                              <p:cond delay="4000"/>
                            </p:stCondLst>
                            <p:childTnLst>
                              <p:par>
                                <p:cTn id="316" presetID="1" presetClass="exit" presetSubtype="0" fill="hold" nodeType="afterEffect">
                                  <p:stCondLst>
                                    <p:cond delay="0"/>
                                  </p:stCondLst>
                                  <p:childTnLst>
                                    <p:set>
                                      <p:cBhvr>
                                        <p:cTn id="317" dur="1" fill="hold">
                                          <p:stCondLst>
                                            <p:cond delay="0"/>
                                          </p:stCondLst>
                                        </p:cTn>
                                        <p:tgtEl>
                                          <p:spTgt spid="115"/>
                                        </p:tgtEl>
                                        <p:attrNameLst>
                                          <p:attrName>style.visibility</p:attrName>
                                        </p:attrNameLst>
                                      </p:cBhvr>
                                      <p:to>
                                        <p:strVal val="hidden"/>
                                      </p:to>
                                    </p:set>
                                  </p:childTnLst>
                                </p:cTn>
                              </p:par>
                            </p:childTnLst>
                          </p:cTn>
                        </p:par>
                        <p:par>
                          <p:cTn id="318" fill="hold">
                            <p:stCondLst>
                              <p:cond delay="4000"/>
                            </p:stCondLst>
                            <p:childTnLst>
                              <p:par>
                                <p:cTn id="319" presetID="8" presetClass="emph" presetSubtype="0" fill="hold" nodeType="afterEffect">
                                  <p:stCondLst>
                                    <p:cond delay="0"/>
                                  </p:stCondLst>
                                  <p:childTnLst>
                                    <p:animRot by="21600000">
                                      <p:cBhvr>
                                        <p:cTn id="320" dur="2000" fill="hold"/>
                                        <p:tgtEl>
                                          <p:spTgt spid="204"/>
                                        </p:tgtEl>
                                        <p:attrNameLst>
                                          <p:attrName>r</p:attrName>
                                        </p:attrNameLst>
                                      </p:cBhvr>
                                    </p:animRot>
                                  </p:childTnLst>
                                </p:cTn>
                              </p:par>
                            </p:childTnLst>
                          </p:cTn>
                        </p:par>
                      </p:childTnLst>
                    </p:cTn>
                  </p:par>
                  <p:par>
                    <p:cTn id="321" fill="hold">
                      <p:stCondLst>
                        <p:cond delay="indefinite"/>
                      </p:stCondLst>
                      <p:childTnLst>
                        <p:par>
                          <p:cTn id="322" fill="hold">
                            <p:stCondLst>
                              <p:cond delay="0"/>
                            </p:stCondLst>
                            <p:childTnLst>
                              <p:par>
                                <p:cTn id="323" presetID="22" presetClass="entr" presetSubtype="1" fill="hold" nodeType="clickEffect">
                                  <p:stCondLst>
                                    <p:cond delay="0"/>
                                  </p:stCondLst>
                                  <p:childTnLst>
                                    <p:set>
                                      <p:cBhvr>
                                        <p:cTn id="324" dur="1" fill="hold">
                                          <p:stCondLst>
                                            <p:cond delay="0"/>
                                          </p:stCondLst>
                                        </p:cTn>
                                        <p:tgtEl>
                                          <p:spTgt spid="203">
                                            <p:txEl>
                                              <p:pRg st="5" end="5"/>
                                            </p:txEl>
                                          </p:spTgt>
                                        </p:tgtEl>
                                        <p:attrNameLst>
                                          <p:attrName>style.visibility</p:attrName>
                                        </p:attrNameLst>
                                      </p:cBhvr>
                                      <p:to>
                                        <p:strVal val="visible"/>
                                      </p:to>
                                    </p:set>
                                    <p:animEffect transition="in" filter="wipe(up)">
                                      <p:cBhvr>
                                        <p:cTn id="325" dur="500"/>
                                        <p:tgtEl>
                                          <p:spTgt spid="203">
                                            <p:txEl>
                                              <p:pRg st="5" end="5"/>
                                            </p:txEl>
                                          </p:spTgt>
                                        </p:tgtEl>
                                      </p:cBhvr>
                                    </p:animEffect>
                                  </p:childTnLst>
                                </p:cTn>
                              </p:par>
                              <p:par>
                                <p:cTn id="326" presetID="22" presetClass="entr" presetSubtype="1" fill="hold" nodeType="withEffect">
                                  <p:stCondLst>
                                    <p:cond delay="0"/>
                                  </p:stCondLst>
                                  <p:childTnLst>
                                    <p:set>
                                      <p:cBhvr>
                                        <p:cTn id="327" dur="1" fill="hold">
                                          <p:stCondLst>
                                            <p:cond delay="0"/>
                                          </p:stCondLst>
                                        </p:cTn>
                                        <p:tgtEl>
                                          <p:spTgt spid="203">
                                            <p:txEl>
                                              <p:pRg st="6" end="6"/>
                                            </p:txEl>
                                          </p:spTgt>
                                        </p:tgtEl>
                                        <p:attrNameLst>
                                          <p:attrName>style.visibility</p:attrName>
                                        </p:attrNameLst>
                                      </p:cBhvr>
                                      <p:to>
                                        <p:strVal val="visible"/>
                                      </p:to>
                                    </p:set>
                                    <p:animEffect transition="in" filter="wipe(up)">
                                      <p:cBhvr>
                                        <p:cTn id="328" dur="500"/>
                                        <p:tgtEl>
                                          <p:spTgt spid="203">
                                            <p:txEl>
                                              <p:pRg st="6" end="6"/>
                                            </p:txEl>
                                          </p:spTgt>
                                        </p:tgtEl>
                                      </p:cBhvr>
                                    </p:animEffect>
                                  </p:childTnLst>
                                </p:cTn>
                              </p:par>
                              <p:par>
                                <p:cTn id="329" presetID="22" presetClass="entr" presetSubtype="1" fill="hold" nodeType="withEffect">
                                  <p:stCondLst>
                                    <p:cond delay="0"/>
                                  </p:stCondLst>
                                  <p:childTnLst>
                                    <p:set>
                                      <p:cBhvr>
                                        <p:cTn id="330" dur="1" fill="hold">
                                          <p:stCondLst>
                                            <p:cond delay="0"/>
                                          </p:stCondLst>
                                        </p:cTn>
                                        <p:tgtEl>
                                          <p:spTgt spid="203">
                                            <p:txEl>
                                              <p:pRg st="7" end="7"/>
                                            </p:txEl>
                                          </p:spTgt>
                                        </p:tgtEl>
                                        <p:attrNameLst>
                                          <p:attrName>style.visibility</p:attrName>
                                        </p:attrNameLst>
                                      </p:cBhvr>
                                      <p:to>
                                        <p:strVal val="visible"/>
                                      </p:to>
                                    </p:set>
                                    <p:animEffect transition="in" filter="wipe(up)">
                                      <p:cBhvr>
                                        <p:cTn id="331" dur="500"/>
                                        <p:tgtEl>
                                          <p:spTgt spid="203">
                                            <p:txEl>
                                              <p:pRg st="7" end="7"/>
                                            </p:txEl>
                                          </p:spTgt>
                                        </p:tgtEl>
                                      </p:cBhvr>
                                    </p:animEffect>
                                  </p:childTnLst>
                                </p:cTn>
                              </p:par>
                            </p:childTnLst>
                          </p:cTn>
                        </p:par>
                      </p:childTnLst>
                    </p:cTn>
                  </p:par>
                  <p:par>
                    <p:cTn id="332" fill="hold">
                      <p:stCondLst>
                        <p:cond delay="indefinite"/>
                      </p:stCondLst>
                      <p:childTnLst>
                        <p:par>
                          <p:cTn id="333" fill="hold">
                            <p:stCondLst>
                              <p:cond delay="0"/>
                            </p:stCondLst>
                            <p:childTnLst>
                              <p:par>
                                <p:cTn id="334" presetID="22" presetClass="entr" presetSubtype="8" fill="hold" nodeType="clickEffect">
                                  <p:stCondLst>
                                    <p:cond delay="0"/>
                                  </p:stCondLst>
                                  <p:childTnLst>
                                    <p:set>
                                      <p:cBhvr>
                                        <p:cTn id="335" dur="1" fill="hold">
                                          <p:stCondLst>
                                            <p:cond delay="0"/>
                                          </p:stCondLst>
                                        </p:cTn>
                                        <p:tgtEl>
                                          <p:spTgt spid="203">
                                            <p:txEl>
                                              <p:pRg st="8" end="8"/>
                                            </p:txEl>
                                          </p:spTgt>
                                        </p:tgtEl>
                                        <p:attrNameLst>
                                          <p:attrName>style.visibility</p:attrName>
                                        </p:attrNameLst>
                                      </p:cBhvr>
                                      <p:to>
                                        <p:strVal val="visible"/>
                                      </p:to>
                                    </p:set>
                                    <p:animEffect transition="in" filter="wipe(left)">
                                      <p:cBhvr>
                                        <p:cTn id="336" dur="500"/>
                                        <p:tgtEl>
                                          <p:spTgt spid="203">
                                            <p:txEl>
                                              <p:pRg st="8" end="8"/>
                                            </p:txEl>
                                          </p:spTgt>
                                        </p:tgtEl>
                                      </p:cBhvr>
                                    </p:animEffect>
                                  </p:childTnLst>
                                </p:cTn>
                              </p:par>
                            </p:childTnLst>
                          </p:cTn>
                        </p:par>
                      </p:childTnLst>
                    </p:cTn>
                  </p:par>
                  <p:par>
                    <p:cTn id="337" fill="hold">
                      <p:stCondLst>
                        <p:cond delay="indefinite"/>
                      </p:stCondLst>
                      <p:childTnLst>
                        <p:par>
                          <p:cTn id="338" fill="hold">
                            <p:stCondLst>
                              <p:cond delay="0"/>
                            </p:stCondLst>
                            <p:childTnLst>
                              <p:par>
                                <p:cTn id="339" presetID="22" presetClass="entr" presetSubtype="8" fill="hold" nodeType="clickEffect">
                                  <p:stCondLst>
                                    <p:cond delay="0"/>
                                  </p:stCondLst>
                                  <p:childTnLst>
                                    <p:set>
                                      <p:cBhvr>
                                        <p:cTn id="340" dur="1" fill="hold">
                                          <p:stCondLst>
                                            <p:cond delay="0"/>
                                          </p:stCondLst>
                                        </p:cTn>
                                        <p:tgtEl>
                                          <p:spTgt spid="203">
                                            <p:txEl>
                                              <p:pRg st="9" end="9"/>
                                            </p:txEl>
                                          </p:spTgt>
                                        </p:tgtEl>
                                        <p:attrNameLst>
                                          <p:attrName>style.visibility</p:attrName>
                                        </p:attrNameLst>
                                      </p:cBhvr>
                                      <p:to>
                                        <p:strVal val="visible"/>
                                      </p:to>
                                    </p:set>
                                    <p:animEffect transition="in" filter="wipe(left)">
                                      <p:cBhvr>
                                        <p:cTn id="341" dur="500"/>
                                        <p:tgtEl>
                                          <p:spTgt spid="203">
                                            <p:txEl>
                                              <p:pRg st="9" end="9"/>
                                            </p:txEl>
                                          </p:spTgt>
                                        </p:tgtEl>
                                      </p:cBhvr>
                                    </p:animEffect>
                                  </p:childTnLst>
                                </p:cTn>
                              </p:par>
                            </p:childTnLst>
                          </p:cTn>
                        </p:par>
                      </p:childTnLst>
                    </p:cTn>
                  </p:par>
                  <p:par>
                    <p:cTn id="342" fill="hold">
                      <p:stCondLst>
                        <p:cond delay="indefinite"/>
                      </p:stCondLst>
                      <p:childTnLst>
                        <p:par>
                          <p:cTn id="343" fill="hold">
                            <p:stCondLst>
                              <p:cond delay="0"/>
                            </p:stCondLst>
                            <p:childTnLst>
                              <p:par>
                                <p:cTn id="344" presetID="22" presetClass="entr" presetSubtype="8" fill="hold" nodeType="clickEffect">
                                  <p:stCondLst>
                                    <p:cond delay="0"/>
                                  </p:stCondLst>
                                  <p:childTnLst>
                                    <p:set>
                                      <p:cBhvr>
                                        <p:cTn id="345" dur="1" fill="hold">
                                          <p:stCondLst>
                                            <p:cond delay="0"/>
                                          </p:stCondLst>
                                        </p:cTn>
                                        <p:tgtEl>
                                          <p:spTgt spid="203">
                                            <p:txEl>
                                              <p:pRg st="10" end="10"/>
                                            </p:txEl>
                                          </p:spTgt>
                                        </p:tgtEl>
                                        <p:attrNameLst>
                                          <p:attrName>style.visibility</p:attrName>
                                        </p:attrNameLst>
                                      </p:cBhvr>
                                      <p:to>
                                        <p:strVal val="visible"/>
                                      </p:to>
                                    </p:set>
                                    <p:animEffect transition="in" filter="wipe(left)">
                                      <p:cBhvr>
                                        <p:cTn id="346" dur="500"/>
                                        <p:tgtEl>
                                          <p:spTgt spid="203">
                                            <p:txEl>
                                              <p:pRg st="10" end="10"/>
                                            </p:txEl>
                                          </p:spTgt>
                                        </p:tgtEl>
                                      </p:cBhvr>
                                    </p:animEffect>
                                  </p:childTnLst>
                                </p:cTn>
                              </p:par>
                            </p:childTnLst>
                          </p:cTn>
                        </p:par>
                      </p:childTnLst>
                    </p:cTn>
                  </p:par>
                  <p:par>
                    <p:cTn id="347" fill="hold">
                      <p:stCondLst>
                        <p:cond delay="indefinite"/>
                      </p:stCondLst>
                      <p:childTnLst>
                        <p:par>
                          <p:cTn id="348" fill="hold">
                            <p:stCondLst>
                              <p:cond delay="0"/>
                            </p:stCondLst>
                            <p:childTnLst>
                              <p:par>
                                <p:cTn id="349" presetID="22" presetClass="entr" presetSubtype="8" fill="hold" nodeType="clickEffect">
                                  <p:stCondLst>
                                    <p:cond delay="0"/>
                                  </p:stCondLst>
                                  <p:childTnLst>
                                    <p:set>
                                      <p:cBhvr>
                                        <p:cTn id="350" dur="1" fill="hold">
                                          <p:stCondLst>
                                            <p:cond delay="0"/>
                                          </p:stCondLst>
                                        </p:cTn>
                                        <p:tgtEl>
                                          <p:spTgt spid="203">
                                            <p:txEl>
                                              <p:pRg st="11" end="11"/>
                                            </p:txEl>
                                          </p:spTgt>
                                        </p:tgtEl>
                                        <p:attrNameLst>
                                          <p:attrName>style.visibility</p:attrName>
                                        </p:attrNameLst>
                                      </p:cBhvr>
                                      <p:to>
                                        <p:strVal val="visible"/>
                                      </p:to>
                                    </p:set>
                                    <p:animEffect transition="in" filter="wipe(left)">
                                      <p:cBhvr>
                                        <p:cTn id="351" dur="500"/>
                                        <p:tgtEl>
                                          <p:spTgt spid="20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5" grpId="0" animBg="1"/>
      <p:bldP spid="58" grpId="0" animBg="1"/>
      <p:bldP spid="72" grpId="0" animBg="1"/>
      <p:bldP spid="74"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36" grpId="0" animBg="1"/>
      <p:bldP spid="137" grpId="0" animBg="1"/>
      <p:bldP spid="138" grpId="0" animBg="1"/>
      <p:bldP spid="139" grpId="0" animBg="1"/>
      <p:bldP spid="140" grpId="0" animBg="1"/>
      <p:bldP spid="141" grpId="0" animBg="1"/>
      <p:bldP spid="142" grpId="0" animBg="1"/>
      <p:bldP spid="182" grpId="0" animBg="1"/>
      <p:bldP spid="183" grpId="0" animBg="1"/>
      <p:bldP spid="201" grpId="0" animBg="1"/>
      <p:bldP spid="202" grpId="0" animBg="1"/>
      <p:bldP spid="304" grpId="0" animBg="1"/>
      <p:bldP spid="305" grpId="0" animBg="1"/>
      <p:bldP spid="306" grpId="0" animBg="1"/>
      <p:bldP spid="307" grpId="0" animBg="1"/>
      <p:bldP spid="30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67544" y="692696"/>
            <a:ext cx="8424936" cy="646331"/>
          </a:xfrm>
          <a:prstGeom prst="rect">
            <a:avLst/>
          </a:prstGeom>
        </p:spPr>
        <p:txBody>
          <a:bodyPr wrap="square">
            <a:spAutoFit/>
          </a:bodyPr>
          <a:lstStyle/>
          <a:p>
            <a:r>
              <a:rPr lang="fr-FR" dirty="0">
                <a:latin typeface="Cambria" pitchFamily="18" charset="0"/>
              </a:rPr>
              <a:t>Par la règle des doigts de la </a:t>
            </a:r>
            <a:r>
              <a:rPr lang="fr-FR" b="1" dirty="0">
                <a:latin typeface="Cambria" pitchFamily="18" charset="0"/>
              </a:rPr>
              <a:t>main gauche</a:t>
            </a:r>
            <a:r>
              <a:rPr lang="fr-FR" dirty="0">
                <a:latin typeface="Cambria" pitchFamily="18" charset="0"/>
              </a:rPr>
              <a:t> on détermine le sens de la force contre électromotrice </a:t>
            </a:r>
            <a:r>
              <a:rPr lang="fr-FR" b="1" i="1" dirty="0">
                <a:latin typeface="Cambria" pitchFamily="18" charset="0"/>
              </a:rPr>
              <a:t>E’</a:t>
            </a:r>
            <a:r>
              <a:rPr lang="fr-FR" i="1" dirty="0">
                <a:latin typeface="Cambria" pitchFamily="18" charset="0"/>
              </a:rPr>
              <a:t> .</a:t>
            </a:r>
          </a:p>
        </p:txBody>
      </p:sp>
      <p:grpSp>
        <p:nvGrpSpPr>
          <p:cNvPr id="2" name="Groupe 25"/>
          <p:cNvGrpSpPr/>
          <p:nvPr/>
        </p:nvGrpSpPr>
        <p:grpSpPr>
          <a:xfrm>
            <a:off x="5934298" y="1628602"/>
            <a:ext cx="626343" cy="1079500"/>
            <a:chOff x="5220270" y="1557015"/>
            <a:chExt cx="626343" cy="1079500"/>
          </a:xfrm>
        </p:grpSpPr>
        <p:sp>
          <p:nvSpPr>
            <p:cNvPr id="9" name="Line 57"/>
            <p:cNvSpPr>
              <a:spLocks noChangeShapeType="1"/>
            </p:cNvSpPr>
            <p:nvPr/>
          </p:nvSpPr>
          <p:spPr bwMode="auto">
            <a:xfrm flipH="1">
              <a:off x="5220270" y="1557015"/>
              <a:ext cx="287338" cy="1079500"/>
            </a:xfrm>
            <a:prstGeom prst="line">
              <a:avLst/>
            </a:prstGeom>
            <a:noFill/>
            <a:ln w="38100">
              <a:solidFill>
                <a:srgbClr val="0000FF"/>
              </a:solidFill>
              <a:round/>
              <a:headEnd type="triangle" w="med" len="med"/>
              <a:tailEnd type="none" w="med" len="med"/>
            </a:ln>
            <a:effectLst/>
          </p:spPr>
          <p:txBody>
            <a:bodyPr/>
            <a:lstStyle/>
            <a:p>
              <a:endParaRPr lang="fr-FR"/>
            </a:p>
          </p:txBody>
        </p:sp>
        <p:graphicFrame>
          <p:nvGraphicFramePr>
            <p:cNvPr id="10" name="Object 58"/>
            <p:cNvGraphicFramePr>
              <a:graphicFrameLocks noChangeAspect="1"/>
            </p:cNvGraphicFramePr>
            <p:nvPr/>
          </p:nvGraphicFramePr>
          <p:xfrm>
            <a:off x="5436294" y="1989063"/>
            <a:ext cx="410319" cy="355328"/>
          </p:xfrm>
          <a:graphic>
            <a:graphicData uri="http://schemas.openxmlformats.org/presentationml/2006/ole">
              <mc:AlternateContent xmlns:mc="http://schemas.openxmlformats.org/markup-compatibility/2006">
                <mc:Choice xmlns:v="urn:schemas-microsoft-com:vml" Requires="v">
                  <p:oleObj spid="_x0000_s545670" name="Equation" r:id="rId3" imgW="190335" imgH="164957" progId="Equation.DSMT4">
                    <p:embed/>
                  </p:oleObj>
                </mc:Choice>
                <mc:Fallback>
                  <p:oleObj name="Equation" r:id="rId3" imgW="190335" imgH="164957" progId="Equation.DSMT4">
                    <p:embed/>
                    <p:pic>
                      <p:nvPicPr>
                        <p:cNvPr id="0" name="Picture 8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294" y="1989063"/>
                          <a:ext cx="410319" cy="355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e 24"/>
          <p:cNvGrpSpPr/>
          <p:nvPr/>
        </p:nvGrpSpPr>
        <p:grpSpPr>
          <a:xfrm>
            <a:off x="1187624" y="1340768"/>
            <a:ext cx="5826323" cy="2031886"/>
            <a:chOff x="473596" y="1269181"/>
            <a:chExt cx="5826323" cy="2031886"/>
          </a:xfrm>
        </p:grpSpPr>
        <p:sp>
          <p:nvSpPr>
            <p:cNvPr id="19" name="Line 5"/>
            <p:cNvSpPr>
              <a:spLocks noChangeShapeType="1"/>
            </p:cNvSpPr>
            <p:nvPr/>
          </p:nvSpPr>
          <p:spPr bwMode="auto">
            <a:xfrm>
              <a:off x="3059832" y="2782194"/>
              <a:ext cx="2663825" cy="0"/>
            </a:xfrm>
            <a:prstGeom prst="line">
              <a:avLst/>
            </a:prstGeom>
            <a:noFill/>
            <a:ln w="38100">
              <a:solidFill>
                <a:srgbClr val="9900FF"/>
              </a:solidFill>
              <a:round/>
              <a:headEnd/>
              <a:tailEnd/>
            </a:ln>
            <a:effectLst/>
          </p:spPr>
          <p:txBody>
            <a:bodyPr/>
            <a:lstStyle/>
            <a:p>
              <a:endParaRPr lang="fr-FR"/>
            </a:p>
          </p:txBody>
        </p:sp>
        <p:sp>
          <p:nvSpPr>
            <p:cNvPr id="20" name="Line 6"/>
            <p:cNvSpPr>
              <a:spLocks noChangeShapeType="1"/>
            </p:cNvSpPr>
            <p:nvPr/>
          </p:nvSpPr>
          <p:spPr bwMode="auto">
            <a:xfrm>
              <a:off x="3636094" y="1485206"/>
              <a:ext cx="2663825" cy="0"/>
            </a:xfrm>
            <a:prstGeom prst="line">
              <a:avLst/>
            </a:prstGeom>
            <a:noFill/>
            <a:ln w="38100">
              <a:solidFill>
                <a:srgbClr val="9900FF"/>
              </a:solidFill>
              <a:round/>
              <a:headEnd/>
              <a:tailEnd/>
            </a:ln>
            <a:effectLst/>
          </p:spPr>
          <p:txBody>
            <a:bodyPr/>
            <a:lstStyle/>
            <a:p>
              <a:endParaRPr lang="fr-FR"/>
            </a:p>
          </p:txBody>
        </p:sp>
        <p:graphicFrame>
          <p:nvGraphicFramePr>
            <p:cNvPr id="23" name="Object 14"/>
            <p:cNvGraphicFramePr>
              <a:graphicFrameLocks noChangeAspect="1"/>
            </p:cNvGraphicFramePr>
            <p:nvPr/>
          </p:nvGraphicFramePr>
          <p:xfrm>
            <a:off x="4716016" y="1700808"/>
            <a:ext cx="359544" cy="431825"/>
          </p:xfrm>
          <a:graphic>
            <a:graphicData uri="http://schemas.openxmlformats.org/presentationml/2006/ole">
              <mc:AlternateContent xmlns:mc="http://schemas.openxmlformats.org/markup-compatibility/2006">
                <mc:Choice xmlns:v="urn:schemas-microsoft-com:vml" Requires="v">
                  <p:oleObj spid="_x0000_s545671" name="Equation" r:id="rId5" imgW="126725" imgH="177415" progId="Equation.3">
                    <p:embed/>
                  </p:oleObj>
                </mc:Choice>
                <mc:Fallback>
                  <p:oleObj name="Equation" r:id="rId5" imgW="126725" imgH="177415" progId="Equation.3">
                    <p:embed/>
                    <p:pic>
                      <p:nvPicPr>
                        <p:cNvPr id="0" name="Picture 8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016" y="1700808"/>
                          <a:ext cx="359544" cy="4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Line 13"/>
            <p:cNvSpPr>
              <a:spLocks noChangeShapeType="1"/>
            </p:cNvSpPr>
            <p:nvPr/>
          </p:nvSpPr>
          <p:spPr bwMode="auto">
            <a:xfrm flipV="1">
              <a:off x="4644504" y="1701031"/>
              <a:ext cx="0" cy="504825"/>
            </a:xfrm>
            <a:prstGeom prst="line">
              <a:avLst/>
            </a:prstGeom>
            <a:noFill/>
            <a:ln w="38100">
              <a:solidFill>
                <a:schemeClr val="tx2"/>
              </a:solidFill>
              <a:round/>
              <a:headEnd/>
              <a:tailEnd type="triangle" w="med" len="med"/>
            </a:ln>
            <a:effectLst/>
          </p:spPr>
          <p:txBody>
            <a:bodyPr/>
            <a:lstStyle/>
            <a:p>
              <a:endParaRPr lang="fr-FR"/>
            </a:p>
          </p:txBody>
        </p:sp>
        <p:sp>
          <p:nvSpPr>
            <p:cNvPr id="31" name="Line 8"/>
            <p:cNvSpPr>
              <a:spLocks noChangeShapeType="1"/>
            </p:cNvSpPr>
            <p:nvPr/>
          </p:nvSpPr>
          <p:spPr bwMode="auto">
            <a:xfrm flipH="1">
              <a:off x="3983756" y="1269181"/>
              <a:ext cx="588441" cy="1871787"/>
            </a:xfrm>
            <a:prstGeom prst="line">
              <a:avLst/>
            </a:prstGeom>
            <a:noFill/>
            <a:ln w="38100">
              <a:solidFill>
                <a:srgbClr val="FFC000"/>
              </a:solidFill>
              <a:round/>
              <a:headEnd/>
              <a:tailEnd/>
            </a:ln>
            <a:effectLst/>
          </p:spPr>
          <p:txBody>
            <a:bodyPr/>
            <a:lstStyle/>
            <a:p>
              <a:endParaRPr lang="fr-FR"/>
            </a:p>
          </p:txBody>
        </p:sp>
        <p:sp>
          <p:nvSpPr>
            <p:cNvPr id="32" name="Line 13"/>
            <p:cNvSpPr>
              <a:spLocks noChangeShapeType="1"/>
            </p:cNvSpPr>
            <p:nvPr/>
          </p:nvSpPr>
          <p:spPr bwMode="auto">
            <a:xfrm rot="10800000" flipV="1">
              <a:off x="4171484" y="2132856"/>
              <a:ext cx="137585" cy="431627"/>
            </a:xfrm>
            <a:prstGeom prst="line">
              <a:avLst/>
            </a:prstGeom>
            <a:noFill/>
            <a:ln w="38100">
              <a:solidFill>
                <a:srgbClr val="FF0000"/>
              </a:solidFill>
              <a:round/>
              <a:headEnd/>
              <a:tailEnd type="triangle" w="med" len="med"/>
            </a:ln>
            <a:effectLst/>
          </p:spPr>
          <p:txBody>
            <a:bodyPr/>
            <a:lstStyle/>
            <a:p>
              <a:endParaRPr lang="fr-FR"/>
            </a:p>
          </p:txBody>
        </p:sp>
        <p:sp>
          <p:nvSpPr>
            <p:cNvPr id="33" name="Text Box 18"/>
            <p:cNvSpPr txBox="1">
              <a:spLocks noChangeArrowheads="1"/>
            </p:cNvSpPr>
            <p:nvPr/>
          </p:nvSpPr>
          <p:spPr bwMode="auto">
            <a:xfrm>
              <a:off x="4283968" y="2204864"/>
              <a:ext cx="288032" cy="461665"/>
            </a:xfrm>
            <a:prstGeom prst="rect">
              <a:avLst/>
            </a:prstGeom>
            <a:noFill/>
            <a:ln w="9525">
              <a:noFill/>
              <a:miter lim="800000"/>
              <a:headEnd/>
              <a:tailEnd/>
            </a:ln>
            <a:effectLst/>
          </p:spPr>
          <p:txBody>
            <a:bodyPr wrap="square">
              <a:spAutoFit/>
            </a:bodyPr>
            <a:lstStyle/>
            <a:p>
              <a:pPr>
                <a:spcBef>
                  <a:spcPct val="50000"/>
                </a:spcBef>
              </a:pPr>
              <a:r>
                <a:rPr lang="fr-FR" sz="2400" b="1" dirty="0">
                  <a:solidFill>
                    <a:srgbClr val="FF0000"/>
                  </a:solidFill>
                  <a:latin typeface="Times New Roman" pitchFamily="18" charset="0"/>
                  <a:cs typeface="Times New Roman" pitchFamily="18" charset="0"/>
                </a:rPr>
                <a:t>I</a:t>
              </a:r>
            </a:p>
          </p:txBody>
        </p:sp>
        <p:sp>
          <p:nvSpPr>
            <p:cNvPr id="34" name="Line 9"/>
            <p:cNvSpPr>
              <a:spLocks noChangeShapeType="1"/>
            </p:cNvSpPr>
            <p:nvPr/>
          </p:nvSpPr>
          <p:spPr bwMode="auto">
            <a:xfrm flipH="1">
              <a:off x="3924424" y="1989063"/>
              <a:ext cx="431800" cy="0"/>
            </a:xfrm>
            <a:prstGeom prst="line">
              <a:avLst/>
            </a:prstGeom>
            <a:noFill/>
            <a:ln w="28575">
              <a:solidFill>
                <a:srgbClr val="009900"/>
              </a:solidFill>
              <a:round/>
              <a:headEnd/>
              <a:tailEnd type="triangle" w="med" len="med"/>
            </a:ln>
            <a:effectLst/>
          </p:spPr>
          <p:txBody>
            <a:bodyPr/>
            <a:lstStyle/>
            <a:p>
              <a:endParaRPr lang="fr-FR"/>
            </a:p>
          </p:txBody>
        </p:sp>
        <p:graphicFrame>
          <p:nvGraphicFramePr>
            <p:cNvPr id="35" name="Object 14"/>
            <p:cNvGraphicFramePr>
              <a:graphicFrameLocks noChangeAspect="1"/>
            </p:cNvGraphicFramePr>
            <p:nvPr/>
          </p:nvGraphicFramePr>
          <p:xfrm>
            <a:off x="3996134" y="1557214"/>
            <a:ext cx="280987" cy="344488"/>
          </p:xfrm>
          <a:graphic>
            <a:graphicData uri="http://schemas.openxmlformats.org/presentationml/2006/ole">
              <mc:AlternateContent xmlns:mc="http://schemas.openxmlformats.org/markup-compatibility/2006">
                <mc:Choice xmlns:v="urn:schemas-microsoft-com:vml" Requires="v">
                  <p:oleObj spid="_x0000_s545672" name="Equation" r:id="rId7" imgW="164957" imgH="203024" progId="Equation.DSMT4">
                    <p:embed/>
                  </p:oleObj>
                </mc:Choice>
                <mc:Fallback>
                  <p:oleObj name="Equation" r:id="rId7" imgW="164957" imgH="203024" progId="Equation.DSMT4">
                    <p:embed/>
                    <p:pic>
                      <p:nvPicPr>
                        <p:cNvPr id="0" name="Picture 8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6134" y="1557214"/>
                          <a:ext cx="280987"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Line 9"/>
            <p:cNvSpPr>
              <a:spLocks noChangeShapeType="1"/>
            </p:cNvSpPr>
            <p:nvPr/>
          </p:nvSpPr>
          <p:spPr bwMode="auto">
            <a:xfrm flipH="1">
              <a:off x="3498428" y="1989262"/>
              <a:ext cx="431800" cy="0"/>
            </a:xfrm>
            <a:prstGeom prst="line">
              <a:avLst/>
            </a:prstGeom>
            <a:noFill/>
            <a:ln w="28575">
              <a:solidFill>
                <a:schemeClr val="tx1"/>
              </a:solidFill>
              <a:round/>
              <a:headEnd/>
              <a:tailEnd type="triangle" w="med" len="med"/>
            </a:ln>
            <a:effectLst/>
          </p:spPr>
          <p:txBody>
            <a:bodyPr/>
            <a:lstStyle/>
            <a:p>
              <a:endParaRPr lang="fr-FR"/>
            </a:p>
          </p:txBody>
        </p:sp>
        <p:graphicFrame>
          <p:nvGraphicFramePr>
            <p:cNvPr id="37" name="Object 14"/>
            <p:cNvGraphicFramePr>
              <a:graphicFrameLocks noChangeAspect="1"/>
            </p:cNvGraphicFramePr>
            <p:nvPr/>
          </p:nvGraphicFramePr>
          <p:xfrm>
            <a:off x="3644974" y="1576485"/>
            <a:ext cx="260350" cy="365125"/>
          </p:xfrm>
          <a:graphic>
            <a:graphicData uri="http://schemas.openxmlformats.org/presentationml/2006/ole">
              <mc:AlternateContent xmlns:mc="http://schemas.openxmlformats.org/markup-compatibility/2006">
                <mc:Choice xmlns:v="urn:schemas-microsoft-com:vml" Requires="v">
                  <p:oleObj spid="_x0000_s545673" name="Equation" r:id="rId9" imgW="152268" imgH="215713" progId="Equation.DSMT4">
                    <p:embed/>
                  </p:oleObj>
                </mc:Choice>
                <mc:Fallback>
                  <p:oleObj name="Equation" r:id="rId9" imgW="152268" imgH="215713" progId="Equation.DSMT4">
                    <p:embed/>
                    <p:pic>
                      <p:nvPicPr>
                        <p:cNvPr id="0" name="Picture 8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4974" y="1576485"/>
                          <a:ext cx="260350"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Line 8"/>
            <p:cNvSpPr>
              <a:spLocks noChangeShapeType="1"/>
            </p:cNvSpPr>
            <p:nvPr/>
          </p:nvSpPr>
          <p:spPr bwMode="auto">
            <a:xfrm flipH="1">
              <a:off x="1331640" y="1429280"/>
              <a:ext cx="0" cy="1871787"/>
            </a:xfrm>
            <a:prstGeom prst="line">
              <a:avLst/>
            </a:prstGeom>
            <a:noFill/>
            <a:ln w="38100">
              <a:solidFill>
                <a:srgbClr val="FFC000"/>
              </a:solidFill>
              <a:round/>
              <a:headEnd/>
              <a:tailEnd/>
            </a:ln>
            <a:effectLst/>
          </p:spPr>
          <p:txBody>
            <a:bodyPr/>
            <a:lstStyle/>
            <a:p>
              <a:endParaRPr lang="fr-FR"/>
            </a:p>
          </p:txBody>
        </p:sp>
        <p:sp>
          <p:nvSpPr>
            <p:cNvPr id="29" name="Line 13"/>
            <p:cNvSpPr>
              <a:spLocks noChangeShapeType="1"/>
            </p:cNvSpPr>
            <p:nvPr/>
          </p:nvSpPr>
          <p:spPr bwMode="auto">
            <a:xfrm rot="10800000" flipV="1">
              <a:off x="1331640" y="2293376"/>
              <a:ext cx="0" cy="431627"/>
            </a:xfrm>
            <a:prstGeom prst="line">
              <a:avLst/>
            </a:prstGeom>
            <a:noFill/>
            <a:ln w="38100">
              <a:solidFill>
                <a:srgbClr val="FF0000"/>
              </a:solidFill>
              <a:round/>
              <a:headEnd/>
              <a:tailEnd type="triangle" w="med" len="med"/>
            </a:ln>
            <a:effectLst/>
          </p:spPr>
          <p:txBody>
            <a:bodyPr/>
            <a:lstStyle/>
            <a:p>
              <a:endParaRPr lang="fr-FR"/>
            </a:p>
          </p:txBody>
        </p:sp>
        <p:sp>
          <p:nvSpPr>
            <p:cNvPr id="30" name="Text Box 18"/>
            <p:cNvSpPr txBox="1">
              <a:spLocks noChangeArrowheads="1"/>
            </p:cNvSpPr>
            <p:nvPr/>
          </p:nvSpPr>
          <p:spPr bwMode="auto">
            <a:xfrm>
              <a:off x="1403648" y="2365384"/>
              <a:ext cx="288032" cy="461665"/>
            </a:xfrm>
            <a:prstGeom prst="rect">
              <a:avLst/>
            </a:prstGeom>
            <a:noFill/>
            <a:ln w="9525">
              <a:noFill/>
              <a:miter lim="800000"/>
              <a:headEnd/>
              <a:tailEnd/>
            </a:ln>
            <a:effectLst/>
          </p:spPr>
          <p:txBody>
            <a:bodyPr wrap="square">
              <a:spAutoFit/>
            </a:bodyPr>
            <a:lstStyle/>
            <a:p>
              <a:pPr>
                <a:spcBef>
                  <a:spcPct val="50000"/>
                </a:spcBef>
              </a:pPr>
              <a:r>
                <a:rPr lang="fr-FR" sz="2400" b="1" dirty="0">
                  <a:solidFill>
                    <a:srgbClr val="FF0000"/>
                  </a:solidFill>
                  <a:latin typeface="Times New Roman" pitchFamily="18" charset="0"/>
                  <a:cs typeface="Times New Roman" pitchFamily="18" charset="0"/>
                </a:rPr>
                <a:t>I</a:t>
              </a:r>
            </a:p>
          </p:txBody>
        </p:sp>
        <p:sp>
          <p:nvSpPr>
            <p:cNvPr id="38" name="Line 9"/>
            <p:cNvSpPr>
              <a:spLocks noChangeShapeType="1"/>
            </p:cNvSpPr>
            <p:nvPr/>
          </p:nvSpPr>
          <p:spPr bwMode="auto">
            <a:xfrm flipH="1">
              <a:off x="899592" y="2293376"/>
              <a:ext cx="431800" cy="0"/>
            </a:xfrm>
            <a:prstGeom prst="line">
              <a:avLst/>
            </a:prstGeom>
            <a:noFill/>
            <a:ln w="28575">
              <a:solidFill>
                <a:srgbClr val="009900"/>
              </a:solidFill>
              <a:round/>
              <a:headEnd/>
              <a:tailEnd type="triangle" w="med" len="med"/>
            </a:ln>
            <a:effectLst/>
          </p:spPr>
          <p:txBody>
            <a:bodyPr/>
            <a:lstStyle/>
            <a:p>
              <a:endParaRPr lang="fr-FR"/>
            </a:p>
          </p:txBody>
        </p:sp>
        <p:graphicFrame>
          <p:nvGraphicFramePr>
            <p:cNvPr id="39" name="Object 14"/>
            <p:cNvGraphicFramePr>
              <a:graphicFrameLocks noChangeAspect="1"/>
            </p:cNvGraphicFramePr>
            <p:nvPr/>
          </p:nvGraphicFramePr>
          <p:xfrm>
            <a:off x="971302" y="1861527"/>
            <a:ext cx="280987" cy="344488"/>
          </p:xfrm>
          <a:graphic>
            <a:graphicData uri="http://schemas.openxmlformats.org/presentationml/2006/ole">
              <mc:AlternateContent xmlns:mc="http://schemas.openxmlformats.org/markup-compatibility/2006">
                <mc:Choice xmlns:v="urn:schemas-microsoft-com:vml" Requires="v">
                  <p:oleObj spid="_x0000_s545674" name="Equation" r:id="rId11" imgW="164957" imgH="203024" progId="Equation.DSMT4">
                    <p:embed/>
                  </p:oleObj>
                </mc:Choice>
                <mc:Fallback>
                  <p:oleObj name="Equation" r:id="rId11" imgW="164957" imgH="203024" progId="Equation.DSMT4">
                    <p:embed/>
                    <p:pic>
                      <p:nvPicPr>
                        <p:cNvPr id="0" name="Picture 86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302" y="1861527"/>
                          <a:ext cx="280987"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Line 9"/>
            <p:cNvSpPr>
              <a:spLocks noChangeShapeType="1"/>
            </p:cNvSpPr>
            <p:nvPr/>
          </p:nvSpPr>
          <p:spPr bwMode="auto">
            <a:xfrm flipH="1">
              <a:off x="473596" y="2293575"/>
              <a:ext cx="431800" cy="0"/>
            </a:xfrm>
            <a:prstGeom prst="line">
              <a:avLst/>
            </a:prstGeom>
            <a:noFill/>
            <a:ln w="28575">
              <a:solidFill>
                <a:schemeClr val="tx1"/>
              </a:solidFill>
              <a:round/>
              <a:headEnd/>
              <a:tailEnd type="triangle" w="med" len="med"/>
            </a:ln>
            <a:effectLst/>
          </p:spPr>
          <p:txBody>
            <a:bodyPr/>
            <a:lstStyle/>
            <a:p>
              <a:endParaRPr lang="fr-FR"/>
            </a:p>
          </p:txBody>
        </p:sp>
        <p:graphicFrame>
          <p:nvGraphicFramePr>
            <p:cNvPr id="43" name="Object 14"/>
            <p:cNvGraphicFramePr>
              <a:graphicFrameLocks noChangeAspect="1"/>
            </p:cNvGraphicFramePr>
            <p:nvPr/>
          </p:nvGraphicFramePr>
          <p:xfrm>
            <a:off x="620142" y="1880798"/>
            <a:ext cx="260350" cy="365125"/>
          </p:xfrm>
          <a:graphic>
            <a:graphicData uri="http://schemas.openxmlformats.org/presentationml/2006/ole">
              <mc:AlternateContent xmlns:mc="http://schemas.openxmlformats.org/markup-compatibility/2006">
                <mc:Choice xmlns:v="urn:schemas-microsoft-com:vml" Requires="v">
                  <p:oleObj spid="_x0000_s545675" name="Equation" r:id="rId12" imgW="152268" imgH="215713" progId="Equation.DSMT4">
                    <p:embed/>
                  </p:oleObj>
                </mc:Choice>
                <mc:Fallback>
                  <p:oleObj name="Equation" r:id="rId12" imgW="152268" imgH="215713" progId="Equation.DSMT4">
                    <p:embed/>
                    <p:pic>
                      <p:nvPicPr>
                        <p:cNvPr id="0" name="Picture 86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0142" y="1880798"/>
                          <a:ext cx="260350"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14"/>
            <p:cNvGraphicFramePr>
              <a:graphicFrameLocks noChangeAspect="1"/>
            </p:cNvGraphicFramePr>
            <p:nvPr/>
          </p:nvGraphicFramePr>
          <p:xfrm>
            <a:off x="1913756" y="1557213"/>
            <a:ext cx="359544" cy="431825"/>
          </p:xfrm>
          <a:graphic>
            <a:graphicData uri="http://schemas.openxmlformats.org/presentationml/2006/ole">
              <mc:AlternateContent xmlns:mc="http://schemas.openxmlformats.org/markup-compatibility/2006">
                <mc:Choice xmlns:v="urn:schemas-microsoft-com:vml" Requires="v">
                  <p:oleObj spid="_x0000_s545676" name="Equation" r:id="rId13" imgW="126725" imgH="177415" progId="Equation.3">
                    <p:embed/>
                  </p:oleObj>
                </mc:Choice>
                <mc:Fallback>
                  <p:oleObj name="Equation" r:id="rId13" imgW="126725" imgH="177415" progId="Equation.3">
                    <p:embed/>
                    <p:pic>
                      <p:nvPicPr>
                        <p:cNvPr id="0" name="Picture 8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3756" y="1557213"/>
                          <a:ext cx="359544" cy="4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Line 13"/>
            <p:cNvSpPr>
              <a:spLocks noChangeShapeType="1"/>
            </p:cNvSpPr>
            <p:nvPr/>
          </p:nvSpPr>
          <p:spPr bwMode="auto">
            <a:xfrm rot="10800000">
              <a:off x="1331640" y="1608955"/>
              <a:ext cx="0" cy="684000"/>
            </a:xfrm>
            <a:prstGeom prst="line">
              <a:avLst/>
            </a:prstGeom>
            <a:noFill/>
            <a:ln w="38100">
              <a:solidFill>
                <a:srgbClr val="0000FF"/>
              </a:solidFill>
              <a:round/>
              <a:headEnd/>
              <a:tailEnd type="triangle" w="med" len="med"/>
            </a:ln>
            <a:effectLst/>
          </p:spPr>
          <p:txBody>
            <a:bodyPr/>
            <a:lstStyle/>
            <a:p>
              <a:endParaRPr lang="fr-FR"/>
            </a:p>
          </p:txBody>
        </p:sp>
        <p:sp>
          <p:nvSpPr>
            <p:cNvPr id="46" name="Text Box 18"/>
            <p:cNvSpPr txBox="1">
              <a:spLocks noChangeArrowheads="1"/>
            </p:cNvSpPr>
            <p:nvPr/>
          </p:nvSpPr>
          <p:spPr bwMode="auto">
            <a:xfrm>
              <a:off x="1331640" y="1789320"/>
              <a:ext cx="504056" cy="461665"/>
            </a:xfrm>
            <a:prstGeom prst="rect">
              <a:avLst/>
            </a:prstGeom>
            <a:noFill/>
            <a:ln w="9525">
              <a:noFill/>
              <a:miter lim="800000"/>
              <a:headEnd/>
              <a:tailEnd/>
            </a:ln>
            <a:effectLst/>
          </p:spPr>
          <p:txBody>
            <a:bodyPr wrap="square">
              <a:spAutoFit/>
            </a:bodyPr>
            <a:lstStyle/>
            <a:p>
              <a:pPr>
                <a:spcBef>
                  <a:spcPct val="50000"/>
                </a:spcBef>
              </a:pPr>
              <a:r>
                <a:rPr lang="fr-FR" sz="2400" b="1" dirty="0">
                  <a:solidFill>
                    <a:srgbClr val="0000FF"/>
                  </a:solidFill>
                  <a:latin typeface="Times New Roman" pitchFamily="18" charset="0"/>
                  <a:cs typeface="Times New Roman" pitchFamily="18" charset="0"/>
                </a:rPr>
                <a:t>E’</a:t>
              </a:r>
            </a:p>
          </p:txBody>
        </p:sp>
      </p:grpSp>
      <p:graphicFrame>
        <p:nvGraphicFramePr>
          <p:cNvPr id="334858" name="Object 10"/>
          <p:cNvGraphicFramePr>
            <a:graphicFrameLocks noChangeAspect="1"/>
          </p:cNvGraphicFramePr>
          <p:nvPr/>
        </p:nvGraphicFramePr>
        <p:xfrm>
          <a:off x="2483768" y="4869160"/>
          <a:ext cx="3924300" cy="647700"/>
        </p:xfrm>
        <a:graphic>
          <a:graphicData uri="http://schemas.openxmlformats.org/presentationml/2006/ole">
            <mc:AlternateContent xmlns:mc="http://schemas.openxmlformats.org/markup-compatibility/2006">
              <mc:Choice xmlns:v="urn:schemas-microsoft-com:vml" Requires="v">
                <p:oleObj spid="_x0000_s545677" name="Equation" r:id="rId14" imgW="1524000" imgH="304800" progId="Equation.DSMT4">
                  <p:embed/>
                </p:oleObj>
              </mc:Choice>
              <mc:Fallback>
                <p:oleObj name="Equation" r:id="rId14" imgW="1524000" imgH="304800" progId="Equation.DSMT4">
                  <p:embed/>
                  <p:pic>
                    <p:nvPicPr>
                      <p:cNvPr id="0" name="Picture 86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83768" y="4869160"/>
                        <a:ext cx="39243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e 28"/>
          <p:cNvGrpSpPr/>
          <p:nvPr/>
        </p:nvGrpSpPr>
        <p:grpSpPr>
          <a:xfrm>
            <a:off x="539552" y="5500728"/>
            <a:ext cx="8388424" cy="714354"/>
            <a:chOff x="683568" y="5738982"/>
            <a:chExt cx="8388424" cy="714354"/>
          </a:xfrm>
        </p:grpSpPr>
        <p:sp>
          <p:nvSpPr>
            <p:cNvPr id="41" name="Rectangle 40"/>
            <p:cNvSpPr/>
            <p:nvPr/>
          </p:nvSpPr>
          <p:spPr>
            <a:xfrm>
              <a:off x="683568" y="5745450"/>
              <a:ext cx="8388424" cy="707886"/>
            </a:xfrm>
            <a:prstGeom prst="rect">
              <a:avLst/>
            </a:prstGeom>
          </p:spPr>
          <p:txBody>
            <a:bodyPr wrap="square">
              <a:spAutoFit/>
            </a:bodyPr>
            <a:lstStyle/>
            <a:p>
              <a:r>
                <a:rPr lang="fr-FR" sz="2000" dirty="0">
                  <a:latin typeface="Cambria" pitchFamily="18" charset="0"/>
                </a:rPr>
                <a:t>Dans ce cas le produit          est positif. On dit que le milieu extérieur reçoit le travail que le conducteur fournit.</a:t>
              </a:r>
            </a:p>
          </p:txBody>
        </p:sp>
        <p:graphicFrame>
          <p:nvGraphicFramePr>
            <p:cNvPr id="42" name="Object 58"/>
            <p:cNvGraphicFramePr>
              <a:graphicFrameLocks noChangeAspect="1"/>
            </p:cNvGraphicFramePr>
            <p:nvPr/>
          </p:nvGraphicFramePr>
          <p:xfrm>
            <a:off x="3131840" y="5738982"/>
            <a:ext cx="527561" cy="389359"/>
          </p:xfrm>
          <a:graphic>
            <a:graphicData uri="http://schemas.openxmlformats.org/presentationml/2006/ole">
              <mc:AlternateContent xmlns:mc="http://schemas.openxmlformats.org/markup-compatibility/2006">
                <mc:Choice xmlns:v="urn:schemas-microsoft-com:vml" Requires="v">
                  <p:oleObj spid="_x0000_s545678" name="Equation" r:id="rId16" imgW="291847" imgH="215713" progId="Equation.DSMT4">
                    <p:embed/>
                  </p:oleObj>
                </mc:Choice>
                <mc:Fallback>
                  <p:oleObj name="Equation" r:id="rId16" imgW="291847" imgH="215713" progId="Equation.DSMT4">
                    <p:embed/>
                    <p:pic>
                      <p:nvPicPr>
                        <p:cNvPr id="0" name="Picture 87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31840" y="5738982"/>
                          <a:ext cx="527561" cy="3893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1" name="Object 10"/>
          <p:cNvGraphicFramePr>
            <a:graphicFrameLocks noChangeAspect="1"/>
          </p:cNvGraphicFramePr>
          <p:nvPr/>
        </p:nvGraphicFramePr>
        <p:xfrm>
          <a:off x="2987824" y="3573016"/>
          <a:ext cx="2452687" cy="647700"/>
        </p:xfrm>
        <a:graphic>
          <a:graphicData uri="http://schemas.openxmlformats.org/presentationml/2006/ole">
            <mc:AlternateContent xmlns:mc="http://schemas.openxmlformats.org/markup-compatibility/2006">
              <mc:Choice xmlns:v="urn:schemas-microsoft-com:vml" Requires="v">
                <p:oleObj spid="_x0000_s545679" name="Equation" r:id="rId18" imgW="952087" imgH="304668" progId="Equation.DSMT4">
                  <p:embed/>
                </p:oleObj>
              </mc:Choice>
              <mc:Fallback>
                <p:oleObj name="Equation" r:id="rId18" imgW="952087" imgH="304668" progId="Equation.DSMT4">
                  <p:embed/>
                  <p:pic>
                    <p:nvPicPr>
                      <p:cNvPr id="0" name="Picture 87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87824" y="3573016"/>
                        <a:ext cx="2452687"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Rectangle 26"/>
          <p:cNvSpPr/>
          <p:nvPr/>
        </p:nvSpPr>
        <p:spPr>
          <a:xfrm>
            <a:off x="755576" y="3645024"/>
            <a:ext cx="936104" cy="400110"/>
          </a:xfrm>
          <a:prstGeom prst="rect">
            <a:avLst/>
          </a:prstGeom>
        </p:spPr>
        <p:txBody>
          <a:bodyPr wrap="square">
            <a:spAutoFit/>
          </a:bodyPr>
          <a:lstStyle/>
          <a:p>
            <a:r>
              <a:rPr lang="fr-FR" sz="2000" dirty="0">
                <a:latin typeface="Cambria" pitchFamily="18" charset="0"/>
              </a:rPr>
              <a:t>On a</a:t>
            </a:r>
            <a:r>
              <a:rPr lang="fr-FR" sz="2000" dirty="0">
                <a:latin typeface="Cambria" pitchFamily="18" charset="0"/>
                <a:sym typeface="Wingdings" pitchFamily="2" charset="2"/>
              </a:rPr>
              <a:t>:</a:t>
            </a:r>
            <a:endParaRPr lang="fr-FR" sz="2000" i="1" dirty="0">
              <a:latin typeface="Cambria" pitchFamily="18" charset="0"/>
            </a:endParaRPr>
          </a:p>
        </p:txBody>
      </p:sp>
      <p:sp>
        <p:nvSpPr>
          <p:cNvPr id="28" name="Rectangle 27"/>
          <p:cNvSpPr/>
          <p:nvPr/>
        </p:nvSpPr>
        <p:spPr>
          <a:xfrm>
            <a:off x="683568" y="4149080"/>
            <a:ext cx="7920880" cy="707886"/>
          </a:xfrm>
          <a:prstGeom prst="rect">
            <a:avLst/>
          </a:prstGeom>
        </p:spPr>
        <p:txBody>
          <a:bodyPr wrap="square">
            <a:spAutoFit/>
          </a:bodyPr>
          <a:lstStyle/>
          <a:p>
            <a:r>
              <a:rPr lang="fr-FR" sz="2000" dirty="0">
                <a:latin typeface="Cambria" pitchFamily="18" charset="0"/>
              </a:rPr>
              <a:t>En multipliant les deux membres de l’équation précédente par </a:t>
            </a:r>
            <a:r>
              <a:rPr lang="fr-FR" sz="2000" b="1" dirty="0">
                <a:solidFill>
                  <a:srgbClr val="FF0000"/>
                </a:solidFill>
                <a:latin typeface="Cambria" pitchFamily="18" charset="0"/>
              </a:rPr>
              <a:t>V</a:t>
            </a:r>
            <a:r>
              <a:rPr lang="fr-FR" sz="2000" dirty="0">
                <a:latin typeface="Cambria" pitchFamily="18" charset="0"/>
              </a:rPr>
              <a:t>, nous obtenons:</a:t>
            </a:r>
          </a:p>
        </p:txBody>
      </p:sp>
      <p:sp>
        <p:nvSpPr>
          <p:cNvPr id="25" name="Text Box 4"/>
          <p:cNvSpPr txBox="1">
            <a:spLocks noChangeArrowheads="1"/>
          </p:cNvSpPr>
          <p:nvPr/>
        </p:nvSpPr>
        <p:spPr bwMode="auto">
          <a:xfrm>
            <a:off x="214282" y="214290"/>
            <a:ext cx="5214974"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latin typeface="Cambria" pitchFamily="18" charset="0"/>
              </a:rPr>
              <a:t>Transformation du travail mécanique </a:t>
            </a:r>
          </a:p>
        </p:txBody>
      </p:sp>
      <p:sp>
        <p:nvSpPr>
          <p:cNvPr id="47" name="Ellipse 46"/>
          <p:cNvSpPr/>
          <p:nvPr/>
        </p:nvSpPr>
        <p:spPr>
          <a:xfrm>
            <a:off x="2627784" y="2132856"/>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lipse 47"/>
          <p:cNvSpPr/>
          <p:nvPr/>
        </p:nvSpPr>
        <p:spPr>
          <a:xfrm>
            <a:off x="2771808" y="2276872"/>
            <a:ext cx="72000" cy="7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0-#ppt_w/2"/>
                                          </p:val>
                                        </p:tav>
                                        <p:tav tm="100000">
                                          <p:val>
                                            <p:strVal val="#ppt_x"/>
                                          </p:val>
                                        </p:tav>
                                      </p:tavLst>
                                    </p:anim>
                                    <p:anim calcmode="lin" valueType="num">
                                      <p:cBhvr additive="base">
                                        <p:cTn id="18" dur="500" fill="hold"/>
                                        <p:tgtEl>
                                          <p:spTgt spid="27"/>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4" presetClass="entr" presetSubtype="16" fill="hold"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ox(in)">
                                      <p:cBhvr>
                                        <p:cTn id="22" dur="10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0-#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0" presetClass="entr" presetSubtype="0" fill="hold" nodeType="afterEffect">
                                  <p:stCondLst>
                                    <p:cond delay="0"/>
                                  </p:stCondLst>
                                  <p:childTnLst>
                                    <p:set>
                                      <p:cBhvr>
                                        <p:cTn id="31" dur="1" fill="hold">
                                          <p:stCondLst>
                                            <p:cond delay="0"/>
                                          </p:stCondLst>
                                        </p:cTn>
                                        <p:tgtEl>
                                          <p:spTgt spid="334858"/>
                                        </p:tgtEl>
                                        <p:attrNameLst>
                                          <p:attrName>style.visibility</p:attrName>
                                        </p:attrNameLst>
                                      </p:cBhvr>
                                      <p:to>
                                        <p:strVal val="visible"/>
                                      </p:to>
                                    </p:set>
                                    <p:animEffect transition="in" filter="wedge">
                                      <p:cBhvr>
                                        <p:cTn id="32" dur="2000"/>
                                        <p:tgtEl>
                                          <p:spTgt spid="33485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7"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11560" y="332656"/>
            <a:ext cx="8208912" cy="2400657"/>
          </a:xfrm>
          <a:prstGeom prst="rect">
            <a:avLst/>
          </a:prstGeom>
        </p:spPr>
        <p:txBody>
          <a:bodyPr wrap="square">
            <a:spAutoFit/>
          </a:bodyPr>
          <a:lstStyle/>
          <a:p>
            <a:pPr>
              <a:lnSpc>
                <a:spcPct val="150000"/>
              </a:lnSpc>
            </a:pPr>
            <a:r>
              <a:rPr lang="fr-FR" sz="2000" dirty="0">
                <a:latin typeface="Cambria" pitchFamily="18" charset="0"/>
              </a:rPr>
              <a:t>Nous constatons que le produit            est négatif (le sens de </a:t>
            </a:r>
            <a:r>
              <a:rPr lang="fr-FR" sz="2000" b="1" dirty="0">
                <a:solidFill>
                  <a:srgbClr val="FF0000"/>
                </a:solidFill>
                <a:latin typeface="Cambria" pitchFamily="18" charset="0"/>
              </a:rPr>
              <a:t>E’</a:t>
            </a:r>
            <a:r>
              <a:rPr lang="fr-FR" sz="2000" b="1" dirty="0">
                <a:latin typeface="Cambria" pitchFamily="18" charset="0"/>
              </a:rPr>
              <a:t> </a:t>
            </a:r>
            <a:r>
              <a:rPr lang="fr-FR" sz="2000" dirty="0">
                <a:latin typeface="Cambria" pitchFamily="18" charset="0"/>
              </a:rPr>
              <a:t>est opposé à celui du courant </a:t>
            </a:r>
            <a:r>
              <a:rPr lang="fr-FR" sz="2000" b="1" dirty="0">
                <a:solidFill>
                  <a:srgbClr val="FF0000"/>
                </a:solidFill>
                <a:latin typeface="Cambria" pitchFamily="18" charset="0"/>
              </a:rPr>
              <a:t>I</a:t>
            </a:r>
            <a:r>
              <a:rPr lang="fr-FR" sz="2000" dirty="0">
                <a:latin typeface="Cambria" pitchFamily="18" charset="0"/>
              </a:rPr>
              <a:t> ) : le conducteur est donc le siège d’une </a:t>
            </a:r>
            <a:r>
              <a:rPr lang="fr-FR" sz="2000" b="1" dirty="0">
                <a:latin typeface="Cambria" pitchFamily="18" charset="0"/>
              </a:rPr>
              <a:t>force contre-électromotrice</a:t>
            </a:r>
            <a:r>
              <a:rPr lang="fr-FR" sz="2000" dirty="0">
                <a:latin typeface="Cambria" pitchFamily="18" charset="0"/>
              </a:rPr>
              <a:t> (</a:t>
            </a:r>
            <a:r>
              <a:rPr lang="fr-FR" sz="2000" b="1" dirty="0" err="1">
                <a:latin typeface="Cambria" pitchFamily="18" charset="0"/>
              </a:rPr>
              <a:t>f.c.e.m</a:t>
            </a:r>
            <a:r>
              <a:rPr lang="fr-FR" sz="2000" dirty="0">
                <a:latin typeface="Cambria" pitchFamily="18" charset="0"/>
              </a:rPr>
              <a:t>) et le réseau lui fournit de l’énergie électrique.</a:t>
            </a:r>
          </a:p>
          <a:p>
            <a:pPr>
              <a:lnSpc>
                <a:spcPct val="150000"/>
              </a:lnSpc>
            </a:pPr>
            <a:endParaRPr lang="fr-FR" sz="2000" dirty="0">
              <a:latin typeface="Cambria" pitchFamily="18" charset="0"/>
            </a:endParaRPr>
          </a:p>
          <a:p>
            <a:pPr>
              <a:lnSpc>
                <a:spcPct val="150000"/>
              </a:lnSpc>
            </a:pPr>
            <a:r>
              <a:rPr lang="fr-FR" sz="2000" dirty="0">
                <a:latin typeface="Cambria" pitchFamily="18" charset="0"/>
              </a:rPr>
              <a:t>L’énergie mécanique produite et fournie au milieu extérieur telle que :</a:t>
            </a:r>
          </a:p>
        </p:txBody>
      </p:sp>
      <p:graphicFrame>
        <p:nvGraphicFramePr>
          <p:cNvPr id="335874" name="Object 2"/>
          <p:cNvGraphicFramePr>
            <a:graphicFrameLocks noChangeAspect="1"/>
          </p:cNvGraphicFramePr>
          <p:nvPr>
            <p:extLst>
              <p:ext uri="{D42A27DB-BD31-4B8C-83A1-F6EECF244321}">
                <p14:modId xmlns:p14="http://schemas.microsoft.com/office/powerpoint/2010/main" val="3632318547"/>
              </p:ext>
            </p:extLst>
          </p:nvPr>
        </p:nvGraphicFramePr>
        <p:xfrm>
          <a:off x="2700338" y="3116269"/>
          <a:ext cx="3924300" cy="1241425"/>
        </p:xfrm>
        <a:graphic>
          <a:graphicData uri="http://schemas.openxmlformats.org/presentationml/2006/ole">
            <mc:AlternateContent xmlns:mc="http://schemas.openxmlformats.org/markup-compatibility/2006">
              <mc:Choice xmlns:v="urn:schemas-microsoft-com:vml" Requires="v">
                <p:oleObj spid="_x0000_s545971" name="Equation" r:id="rId3" imgW="1524000" imgH="584200" progId="Equation.DSMT4">
                  <p:embed/>
                </p:oleObj>
              </mc:Choice>
              <mc:Fallback>
                <p:oleObj name="Equation" r:id="rId3" imgW="1524000" imgH="584200" progId="Equation.DSMT4">
                  <p:embed/>
                  <p:pic>
                    <p:nvPicPr>
                      <p:cNvPr id="0" name="Picture 1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3116269"/>
                        <a:ext cx="3924300" cy="1241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t 1"/>
          <p:cNvGraphicFramePr>
            <a:graphicFrameLocks noChangeAspect="1"/>
          </p:cNvGraphicFramePr>
          <p:nvPr>
            <p:extLst>
              <p:ext uri="{D42A27DB-BD31-4B8C-83A1-F6EECF244321}">
                <p14:modId xmlns:p14="http://schemas.microsoft.com/office/powerpoint/2010/main" val="364997435"/>
              </p:ext>
            </p:extLst>
          </p:nvPr>
        </p:nvGraphicFramePr>
        <p:xfrm>
          <a:off x="4139952" y="404664"/>
          <a:ext cx="522057" cy="360040"/>
        </p:xfrm>
        <a:graphic>
          <a:graphicData uri="http://schemas.openxmlformats.org/presentationml/2006/ole">
            <mc:AlternateContent xmlns:mc="http://schemas.openxmlformats.org/markup-compatibility/2006">
              <mc:Choice xmlns:v="urn:schemas-microsoft-com:vml" Requires="v">
                <p:oleObj spid="_x0000_s545972" name="Equation" r:id="rId5" imgW="368140" imgH="253890" progId="Equation.DSMT4">
                  <p:embed/>
                </p:oleObj>
              </mc:Choice>
              <mc:Fallback>
                <p:oleObj name="Equation" r:id="rId5" imgW="368140" imgH="253890" progId="Equation.DSMT4">
                  <p:embed/>
                  <p:pic>
                    <p:nvPicPr>
                      <p:cNvPr id="0" name="Picture 1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9952" y="404664"/>
                        <a:ext cx="522057"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p:cNvGrpSpPr>
            <a:grpSpLocks/>
          </p:cNvGrpSpPr>
          <p:nvPr/>
        </p:nvGrpSpPr>
        <p:grpSpPr bwMode="auto">
          <a:xfrm>
            <a:off x="323850" y="2827360"/>
            <a:ext cx="8640763" cy="3816350"/>
            <a:chOff x="961" y="1692"/>
            <a:chExt cx="3232" cy="1350"/>
          </a:xfrm>
        </p:grpSpPr>
        <p:graphicFrame>
          <p:nvGraphicFramePr>
            <p:cNvPr id="16416" name="Object 32"/>
            <p:cNvGraphicFramePr>
              <a:graphicFrameLocks noChangeAspect="1"/>
            </p:cNvGraphicFramePr>
            <p:nvPr/>
          </p:nvGraphicFramePr>
          <p:xfrm>
            <a:off x="961" y="1692"/>
            <a:ext cx="1734" cy="1350"/>
          </p:xfrm>
          <a:graphic>
            <a:graphicData uri="http://schemas.openxmlformats.org/presentationml/2006/ole">
              <mc:AlternateContent xmlns:mc="http://schemas.openxmlformats.org/markup-compatibility/2006">
                <mc:Choice xmlns:v="urn:schemas-microsoft-com:vml" Requires="v">
                  <p:oleObj spid="_x0000_s441526" name="Image bitmap" r:id="rId3" imgW="2752381" imgH="2142857" progId="PBrush">
                    <p:embed/>
                  </p:oleObj>
                </mc:Choice>
                <mc:Fallback>
                  <p:oleObj name="Image bitmap" r:id="rId3" imgW="2752381" imgH="2142857" progId="PBrush">
                    <p:embed/>
                    <p:pic>
                      <p:nvPicPr>
                        <p:cNvPr id="0" name="Picture 1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 y="1692"/>
                          <a:ext cx="1734" cy="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09" name="Line 25"/>
            <p:cNvSpPr>
              <a:spLocks noChangeShapeType="1"/>
            </p:cNvSpPr>
            <p:nvPr/>
          </p:nvSpPr>
          <p:spPr bwMode="auto">
            <a:xfrm>
              <a:off x="1156" y="2296"/>
              <a:ext cx="182" cy="0"/>
            </a:xfrm>
            <a:prstGeom prst="line">
              <a:avLst/>
            </a:prstGeom>
            <a:noFill/>
            <a:ln w="9525">
              <a:solidFill>
                <a:srgbClr val="E00850"/>
              </a:solidFill>
              <a:round/>
              <a:headEnd/>
              <a:tailEnd type="triangle" w="med" len="med"/>
            </a:ln>
            <a:effectLst/>
          </p:spPr>
          <p:txBody>
            <a:bodyPr/>
            <a:lstStyle/>
            <a:p>
              <a:endParaRPr lang="fr-FR"/>
            </a:p>
          </p:txBody>
        </p:sp>
        <p:sp>
          <p:nvSpPr>
            <p:cNvPr id="16410" name="Line 26"/>
            <p:cNvSpPr>
              <a:spLocks noChangeShapeType="1"/>
            </p:cNvSpPr>
            <p:nvPr/>
          </p:nvSpPr>
          <p:spPr bwMode="auto">
            <a:xfrm>
              <a:off x="1156" y="2341"/>
              <a:ext cx="182" cy="0"/>
            </a:xfrm>
            <a:prstGeom prst="line">
              <a:avLst/>
            </a:prstGeom>
            <a:noFill/>
            <a:ln w="9525">
              <a:solidFill>
                <a:srgbClr val="E00850"/>
              </a:solidFill>
              <a:round/>
              <a:headEnd/>
              <a:tailEnd type="triangle" w="med" len="med"/>
            </a:ln>
            <a:effectLst/>
          </p:spPr>
          <p:txBody>
            <a:bodyPr/>
            <a:lstStyle/>
            <a:p>
              <a:endParaRPr lang="fr-FR"/>
            </a:p>
          </p:txBody>
        </p:sp>
        <p:sp>
          <p:nvSpPr>
            <p:cNvPr id="16411" name="Line 27"/>
            <p:cNvSpPr>
              <a:spLocks noChangeShapeType="1"/>
            </p:cNvSpPr>
            <p:nvPr/>
          </p:nvSpPr>
          <p:spPr bwMode="auto">
            <a:xfrm>
              <a:off x="1156" y="2478"/>
              <a:ext cx="182" cy="0"/>
            </a:xfrm>
            <a:prstGeom prst="line">
              <a:avLst/>
            </a:prstGeom>
            <a:noFill/>
            <a:ln w="9525">
              <a:solidFill>
                <a:srgbClr val="E00850"/>
              </a:solidFill>
              <a:round/>
              <a:headEnd/>
              <a:tailEnd type="triangle" w="med" len="med"/>
            </a:ln>
            <a:effectLst/>
          </p:spPr>
          <p:txBody>
            <a:bodyPr/>
            <a:lstStyle/>
            <a:p>
              <a:endParaRPr lang="fr-FR"/>
            </a:p>
          </p:txBody>
        </p:sp>
        <p:sp>
          <p:nvSpPr>
            <p:cNvPr id="16412" name="Line 28"/>
            <p:cNvSpPr>
              <a:spLocks noChangeShapeType="1"/>
            </p:cNvSpPr>
            <p:nvPr/>
          </p:nvSpPr>
          <p:spPr bwMode="auto">
            <a:xfrm>
              <a:off x="1156" y="2523"/>
              <a:ext cx="182" cy="0"/>
            </a:xfrm>
            <a:prstGeom prst="line">
              <a:avLst/>
            </a:prstGeom>
            <a:noFill/>
            <a:ln w="9525">
              <a:solidFill>
                <a:srgbClr val="E00850"/>
              </a:solidFill>
              <a:round/>
              <a:headEnd/>
              <a:tailEnd type="triangle" w="med" len="med"/>
            </a:ln>
            <a:effectLst/>
          </p:spPr>
          <p:txBody>
            <a:bodyPr/>
            <a:lstStyle/>
            <a:p>
              <a:endParaRPr lang="fr-FR"/>
            </a:p>
          </p:txBody>
        </p:sp>
        <p:graphicFrame>
          <p:nvGraphicFramePr>
            <p:cNvPr id="16414" name="Object 30"/>
            <p:cNvGraphicFramePr>
              <a:graphicFrameLocks noChangeAspect="1"/>
            </p:cNvGraphicFramePr>
            <p:nvPr/>
          </p:nvGraphicFramePr>
          <p:xfrm>
            <a:off x="2789" y="1752"/>
            <a:ext cx="1404" cy="1284"/>
          </p:xfrm>
          <a:graphic>
            <a:graphicData uri="http://schemas.openxmlformats.org/presentationml/2006/ole">
              <mc:AlternateContent xmlns:mc="http://schemas.openxmlformats.org/markup-compatibility/2006">
                <mc:Choice xmlns:v="urn:schemas-microsoft-com:vml" Requires="v">
                  <p:oleObj spid="_x0000_s441527" name="Image bitmap" r:id="rId5" imgW="2228571" imgH="2038095" progId="PBrush">
                    <p:embed/>
                  </p:oleObj>
                </mc:Choice>
                <mc:Fallback>
                  <p:oleObj name="Image bitmap" r:id="rId5" imgW="2228571" imgH="2038095" progId="PBrush">
                    <p:embed/>
                    <p:pic>
                      <p:nvPicPr>
                        <p:cNvPr id="0" name="Picture 1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9" y="1752"/>
                          <a:ext cx="1404" cy="1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6420" name="Text Box 36"/>
          <p:cNvSpPr txBox="1">
            <a:spLocks noChangeArrowheads="1"/>
          </p:cNvSpPr>
          <p:nvPr/>
        </p:nvSpPr>
        <p:spPr bwMode="auto">
          <a:xfrm>
            <a:off x="250825" y="628644"/>
            <a:ext cx="8713788" cy="2014538"/>
          </a:xfrm>
          <a:prstGeom prst="rect">
            <a:avLst/>
          </a:prstGeom>
          <a:noFill/>
          <a:ln w="9525">
            <a:noFill/>
            <a:miter lim="800000"/>
            <a:headEnd/>
            <a:tailEnd/>
          </a:ln>
          <a:effectLst/>
        </p:spPr>
        <p:txBody>
          <a:bodyPr>
            <a:spAutoFit/>
          </a:bodyPr>
          <a:lstStyle/>
          <a:p>
            <a:pPr algn="just"/>
            <a:r>
              <a:rPr lang="fr-FR" dirty="0"/>
              <a:t>Soit une machine élémentaire bipolaire contenant deux conducteurs donc une spire enroulée sur un rotor cylindrique en fer de rayon R et de longueur L. l’induit tourne à une vitesse angulaire Ω</a:t>
            </a:r>
            <a:r>
              <a:rPr lang="fr-FR" baseline="-25000" dirty="0"/>
              <a:t>r </a:t>
            </a:r>
            <a:r>
              <a:rPr lang="fr-FR" dirty="0"/>
              <a:t>. </a:t>
            </a:r>
          </a:p>
          <a:p>
            <a:r>
              <a:rPr lang="fr-FR" dirty="0"/>
              <a:t> </a:t>
            </a:r>
          </a:p>
          <a:p>
            <a:pPr algn="just"/>
            <a:r>
              <a:rPr lang="fr-FR" dirty="0"/>
              <a:t>La spire comporte un conducteur aller sous le pôle sud qui génère une f.e.m. </a:t>
            </a:r>
            <a:r>
              <a:rPr lang="fr-FR" dirty="0">
                <a:solidFill>
                  <a:srgbClr val="FF0000"/>
                </a:solidFill>
              </a:rPr>
              <a:t>+e</a:t>
            </a:r>
            <a:r>
              <a:rPr lang="fr-FR" dirty="0"/>
              <a:t> et un retour sous le pôle Nord qui fournit </a:t>
            </a:r>
            <a:r>
              <a:rPr lang="fr-FR" dirty="0">
                <a:solidFill>
                  <a:srgbClr val="FF0000"/>
                </a:solidFill>
              </a:rPr>
              <a:t>–e</a:t>
            </a:r>
            <a:r>
              <a:rPr lang="fr-FR" dirty="0"/>
              <a:t> car la vitesse est opposée à celle sous l’autre pôle. L’association en série ajoute les deux f.e.m. </a:t>
            </a:r>
          </a:p>
        </p:txBody>
      </p:sp>
      <p:sp>
        <p:nvSpPr>
          <p:cNvPr id="10" name="Text Box 4"/>
          <p:cNvSpPr txBox="1">
            <a:spLocks noChangeArrowheads="1"/>
          </p:cNvSpPr>
          <p:nvPr/>
        </p:nvSpPr>
        <p:spPr bwMode="auto">
          <a:xfrm>
            <a:off x="467544" y="116632"/>
            <a:ext cx="6461910" cy="400110"/>
          </a:xfrm>
          <a:prstGeom prst="rect">
            <a:avLst/>
          </a:prstGeom>
          <a:noFill/>
          <a:ln w="9525">
            <a:noFill/>
            <a:miter lim="800000"/>
            <a:headEnd/>
            <a:tailEnd/>
          </a:ln>
          <a:effectLst/>
        </p:spPr>
        <p:txBody>
          <a:bodyPr wrap="square">
            <a:spAutoFit/>
          </a:bodyPr>
          <a:lstStyle/>
          <a:p>
            <a:pPr>
              <a:spcBef>
                <a:spcPct val="50000"/>
              </a:spcBef>
            </a:pPr>
            <a:r>
              <a:rPr lang="fr-FR" sz="2000" b="1" dirty="0">
                <a:solidFill>
                  <a:srgbClr val="FF0000"/>
                </a:solidFill>
                <a:latin typeface="+mj-lt"/>
              </a:rPr>
              <a:t>Création de la f.e.m induite dans une MCC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7" name="Text Box 11"/>
          <p:cNvSpPr txBox="1">
            <a:spLocks noChangeArrowheads="1"/>
          </p:cNvSpPr>
          <p:nvPr/>
        </p:nvSpPr>
        <p:spPr bwMode="auto">
          <a:xfrm>
            <a:off x="179388" y="549025"/>
            <a:ext cx="8964612" cy="646331"/>
          </a:xfrm>
          <a:prstGeom prst="rect">
            <a:avLst/>
          </a:prstGeom>
          <a:noFill/>
          <a:ln w="9525">
            <a:noFill/>
            <a:miter lim="800000"/>
            <a:headEnd/>
            <a:tailEnd/>
          </a:ln>
          <a:effectLst/>
        </p:spPr>
        <p:txBody>
          <a:bodyPr wrap="square">
            <a:spAutoFit/>
          </a:bodyPr>
          <a:lstStyle/>
          <a:p>
            <a:r>
              <a:rPr lang="fr-FR" dirty="0"/>
              <a:t>Sous l’effet de la rotation, la spire voit l’induction sous la surface: S(t)=2</a:t>
            </a:r>
            <a:r>
              <a:rPr lang="fr-FR" dirty="0">
                <a:sym typeface="Symbol"/>
              </a:rPr>
              <a:t>.</a:t>
            </a:r>
            <a:r>
              <a:rPr lang="fr-FR" dirty="0"/>
              <a:t>R.L.cos(Ω.t)</a:t>
            </a:r>
          </a:p>
          <a:p>
            <a:r>
              <a:rPr lang="fr-FR" dirty="0"/>
              <a:t>Le flux qui en découle, </a:t>
            </a:r>
            <a:r>
              <a:rPr lang="fr-FR" dirty="0">
                <a:sym typeface="Symbol" pitchFamily="18" charset="2"/>
              </a:rPr>
              <a:t>(t)</a:t>
            </a:r>
            <a:r>
              <a:rPr lang="fr-FR" dirty="0"/>
              <a:t> = B. S(t) , permet de créer la </a:t>
            </a:r>
            <a:r>
              <a:rPr lang="fr-FR" dirty="0" err="1"/>
              <a:t>f.e.m</a:t>
            </a:r>
            <a:r>
              <a:rPr lang="fr-FR" dirty="0"/>
              <a:t> e(t) par spire : </a:t>
            </a:r>
          </a:p>
        </p:txBody>
      </p:sp>
      <p:graphicFrame>
        <p:nvGraphicFramePr>
          <p:cNvPr id="19468" name="Object 12"/>
          <p:cNvGraphicFramePr>
            <a:graphicFrameLocks noGrp="1" noChangeAspect="1"/>
          </p:cNvGraphicFramePr>
          <p:nvPr>
            <p:ph sz="half" idx="1"/>
            <p:extLst>
              <p:ext uri="{D42A27DB-BD31-4B8C-83A1-F6EECF244321}">
                <p14:modId xmlns:p14="http://schemas.microsoft.com/office/powerpoint/2010/main" val="2966451905"/>
              </p:ext>
            </p:extLst>
          </p:nvPr>
        </p:nvGraphicFramePr>
        <p:xfrm>
          <a:off x="2093913" y="1604713"/>
          <a:ext cx="4749800" cy="598487"/>
        </p:xfrm>
        <a:graphic>
          <a:graphicData uri="http://schemas.openxmlformats.org/presentationml/2006/ole">
            <mc:AlternateContent xmlns:mc="http://schemas.openxmlformats.org/markup-compatibility/2006">
              <mc:Choice xmlns:v="urn:schemas-microsoft-com:vml" Requires="v">
                <p:oleObj spid="_x0000_s442643" name="Equation" r:id="rId3" imgW="3022600" imgH="381000" progId="Equation.DSMT4">
                  <p:embed/>
                </p:oleObj>
              </mc:Choice>
              <mc:Fallback>
                <p:oleObj name="Equation" r:id="rId3" imgW="3022600" imgH="381000" progId="Equation.DSMT4">
                  <p:embed/>
                  <p:pic>
                    <p:nvPicPr>
                      <p:cNvPr id="0" name="Picture 26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3913" y="1604713"/>
                        <a:ext cx="4749800" cy="59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70" name="Text Box 14"/>
          <p:cNvSpPr txBox="1">
            <a:spLocks noChangeArrowheads="1"/>
          </p:cNvSpPr>
          <p:nvPr/>
        </p:nvSpPr>
        <p:spPr bwMode="auto">
          <a:xfrm>
            <a:off x="76200" y="2204788"/>
            <a:ext cx="8964613" cy="641350"/>
          </a:xfrm>
          <a:prstGeom prst="rect">
            <a:avLst/>
          </a:prstGeom>
          <a:noFill/>
          <a:ln w="9525">
            <a:noFill/>
            <a:miter lim="800000"/>
            <a:headEnd/>
            <a:tailEnd/>
          </a:ln>
          <a:effectLst/>
        </p:spPr>
        <p:txBody>
          <a:bodyPr>
            <a:spAutoFit/>
          </a:bodyPr>
          <a:lstStyle/>
          <a:p>
            <a:pPr algn="just"/>
            <a:r>
              <a:rPr lang="fr-FR" dirty="0"/>
              <a:t>Ce  résultat montre que la f.e.m induite est proportionnelle au flux </a:t>
            </a:r>
            <a:r>
              <a:rPr lang="fr-FR" dirty="0">
                <a:sym typeface="Symbol" pitchFamily="18" charset="2"/>
              </a:rPr>
              <a:t></a:t>
            </a:r>
            <a:r>
              <a:rPr lang="fr-FR" baseline="-25000" dirty="0">
                <a:sym typeface="Symbol" pitchFamily="18" charset="2"/>
              </a:rPr>
              <a:t>max</a:t>
            </a:r>
            <a:r>
              <a:rPr lang="fr-FR" dirty="0">
                <a:sym typeface="Symbol" pitchFamily="18" charset="2"/>
              </a:rPr>
              <a:t> </a:t>
            </a:r>
            <a:r>
              <a:rPr lang="fr-FR" dirty="0"/>
              <a:t>sous un pôle et à la vitesse de rotation Ω</a:t>
            </a:r>
            <a:endParaRPr lang="fr-FR" baseline="-25000" dirty="0"/>
          </a:p>
        </p:txBody>
      </p:sp>
      <p:sp>
        <p:nvSpPr>
          <p:cNvPr id="19471" name="Text Box 15"/>
          <p:cNvSpPr txBox="1">
            <a:spLocks noChangeArrowheads="1"/>
          </p:cNvSpPr>
          <p:nvPr/>
        </p:nvSpPr>
        <p:spPr bwMode="auto">
          <a:xfrm>
            <a:off x="250825" y="2852738"/>
            <a:ext cx="6265863" cy="641350"/>
          </a:xfrm>
          <a:prstGeom prst="rect">
            <a:avLst/>
          </a:prstGeom>
          <a:noFill/>
          <a:ln w="9525">
            <a:noFill/>
            <a:miter lim="800000"/>
            <a:headEnd/>
            <a:tailEnd/>
          </a:ln>
          <a:effectLst/>
        </p:spPr>
        <p:txBody>
          <a:bodyPr>
            <a:spAutoFit/>
          </a:bodyPr>
          <a:lstStyle/>
          <a:p>
            <a:r>
              <a:rPr lang="fr-FR" dirty="0"/>
              <a:t>La représentation temporelle de la tension</a:t>
            </a:r>
          </a:p>
          <a:p>
            <a:r>
              <a:rPr lang="fr-FR" dirty="0"/>
              <a:t>induite est donnée par la figure ci-contre:</a:t>
            </a:r>
          </a:p>
        </p:txBody>
      </p:sp>
      <p:graphicFrame>
        <p:nvGraphicFramePr>
          <p:cNvPr id="19472" name="Object 16"/>
          <p:cNvGraphicFramePr>
            <a:graphicFrameLocks noGrp="1" noChangeAspect="1"/>
          </p:cNvGraphicFramePr>
          <p:nvPr>
            <p:ph sz="half" idx="2"/>
          </p:nvPr>
        </p:nvGraphicFramePr>
        <p:xfrm>
          <a:off x="5292080" y="3573016"/>
          <a:ext cx="3528392" cy="2616966"/>
        </p:xfrm>
        <a:graphic>
          <a:graphicData uri="http://schemas.openxmlformats.org/presentationml/2006/ole">
            <mc:AlternateContent xmlns:mc="http://schemas.openxmlformats.org/markup-compatibility/2006">
              <mc:Choice xmlns:v="urn:schemas-microsoft-com:vml" Requires="v">
                <p:oleObj spid="_x0000_s442644" name="Image bitmap" r:id="rId5" imgW="3685714" imgH="2734057" progId="PBrush">
                  <p:embed/>
                </p:oleObj>
              </mc:Choice>
              <mc:Fallback>
                <p:oleObj name="Image bitmap" r:id="rId5" imgW="3685714" imgH="2734057" progId="PBrush">
                  <p:embed/>
                  <p:pic>
                    <p:nvPicPr>
                      <p:cNvPr id="0" name="Picture 26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080" y="3573016"/>
                        <a:ext cx="3528392" cy="261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75" name="Text Box 19"/>
          <p:cNvSpPr txBox="1">
            <a:spLocks noChangeArrowheads="1"/>
          </p:cNvSpPr>
          <p:nvPr/>
        </p:nvSpPr>
        <p:spPr bwMode="auto">
          <a:xfrm>
            <a:off x="211141" y="3645024"/>
            <a:ext cx="4932363" cy="2369880"/>
          </a:xfrm>
          <a:prstGeom prst="rect">
            <a:avLst/>
          </a:prstGeom>
          <a:solidFill>
            <a:srgbClr val="FFE697"/>
          </a:solidFill>
          <a:ln w="9525">
            <a:noFill/>
            <a:miter lim="800000"/>
            <a:headEnd/>
            <a:tailEnd/>
          </a:ln>
          <a:effectLst/>
        </p:spPr>
        <p:txBody>
          <a:bodyPr>
            <a:spAutoFit/>
          </a:bodyPr>
          <a:lstStyle/>
          <a:p>
            <a:pPr marL="342900" indent="-342900"/>
            <a:r>
              <a:rPr lang="fr-FR" sz="2000" b="1" u="sng" dirty="0">
                <a:solidFill>
                  <a:srgbClr val="FF0000"/>
                </a:solidFill>
                <a:latin typeface="Times New Roman" pitchFamily="18" charset="0"/>
                <a:cs typeface="Times New Roman" pitchFamily="18" charset="0"/>
              </a:rPr>
              <a:t>Remarques</a:t>
            </a:r>
          </a:p>
          <a:p>
            <a:pPr marL="342900" indent="-342900"/>
            <a:endParaRPr lang="fr-FR" sz="1600" b="1" u="sng" dirty="0">
              <a:latin typeface="Times New Roman" pitchFamily="18" charset="0"/>
              <a:cs typeface="Times New Roman" pitchFamily="18" charset="0"/>
            </a:endParaRPr>
          </a:p>
          <a:p>
            <a:pPr marL="342900" indent="-342900">
              <a:buFontTx/>
              <a:buAutoNum type="arabicPeriod"/>
            </a:pPr>
            <a:r>
              <a:rPr lang="fr-FR" sz="1600" b="1" dirty="0">
                <a:latin typeface="Times New Roman" pitchFamily="18" charset="0"/>
                <a:cs typeface="Times New Roman" pitchFamily="18" charset="0"/>
              </a:rPr>
              <a:t>La tension est disponible aux bornes d’une spire mobile, mais le besoin apparaît sur la partie fixe. Il faut donc trouver un moyen d’effectuer le transfert par un contact glissant ; </a:t>
            </a:r>
          </a:p>
          <a:p>
            <a:pPr marL="342900" indent="-342900">
              <a:buFontTx/>
              <a:buAutoNum type="arabicPeriod"/>
            </a:pPr>
            <a:endParaRPr lang="fr-FR" sz="1600" b="1" dirty="0">
              <a:latin typeface="Times New Roman" pitchFamily="18" charset="0"/>
              <a:cs typeface="Times New Roman" pitchFamily="18" charset="0"/>
            </a:endParaRPr>
          </a:p>
          <a:p>
            <a:pPr marL="342900" indent="-342900">
              <a:buFontTx/>
              <a:buAutoNum type="arabicPeriod"/>
            </a:pPr>
            <a:r>
              <a:rPr lang="fr-FR" sz="1600" b="1" dirty="0">
                <a:latin typeface="Times New Roman" pitchFamily="18" charset="0"/>
                <a:cs typeface="Times New Roman" pitchFamily="18" charset="0"/>
              </a:rPr>
              <a:t>La f.e.m. est alternative(positive et négative).</a:t>
            </a:r>
          </a:p>
          <a:p>
            <a:pPr marL="342900" indent="-342900"/>
            <a:r>
              <a:rPr lang="fr-FR" sz="1600" b="1" dirty="0">
                <a:latin typeface="Times New Roman" pitchFamily="18" charset="0"/>
                <a:cs typeface="Times New Roman" pitchFamily="18" charset="0"/>
              </a:rPr>
              <a:t> Il faut la rendre unidirectionnelle (continue). </a:t>
            </a:r>
          </a:p>
        </p:txBody>
      </p:sp>
      <p:graphicFrame>
        <p:nvGraphicFramePr>
          <p:cNvPr id="8" name="Object 12"/>
          <p:cNvGraphicFramePr>
            <a:graphicFrameLocks noChangeAspect="1"/>
          </p:cNvGraphicFramePr>
          <p:nvPr>
            <p:extLst>
              <p:ext uri="{D42A27DB-BD31-4B8C-83A1-F6EECF244321}">
                <p14:modId xmlns:p14="http://schemas.microsoft.com/office/powerpoint/2010/main" val="84795439"/>
              </p:ext>
            </p:extLst>
          </p:nvPr>
        </p:nvGraphicFramePr>
        <p:xfrm>
          <a:off x="2091654" y="1187468"/>
          <a:ext cx="3790950" cy="419100"/>
        </p:xfrm>
        <a:graphic>
          <a:graphicData uri="http://schemas.openxmlformats.org/presentationml/2006/ole">
            <mc:AlternateContent xmlns:mc="http://schemas.openxmlformats.org/markup-compatibility/2006">
              <mc:Choice xmlns:v="urn:schemas-microsoft-com:vml" Requires="v">
                <p:oleObj spid="_x0000_s442645" name="Equation" r:id="rId7" imgW="2755900" imgH="304800" progId="Equation.DSMT4">
                  <p:embed/>
                </p:oleObj>
              </mc:Choice>
              <mc:Fallback>
                <p:oleObj name="Equation" r:id="rId7" imgW="2755900" imgH="304800" progId="Equation.DSMT4">
                  <p:embed/>
                  <p:pic>
                    <p:nvPicPr>
                      <p:cNvPr id="0" name="Picture 2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91654" y="1187468"/>
                        <a:ext cx="379095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4"/>
          <p:cNvSpPr txBox="1">
            <a:spLocks noChangeArrowheads="1"/>
          </p:cNvSpPr>
          <p:nvPr/>
        </p:nvSpPr>
        <p:spPr bwMode="auto">
          <a:xfrm>
            <a:off x="467544" y="116632"/>
            <a:ext cx="6461910" cy="400110"/>
          </a:xfrm>
          <a:prstGeom prst="rect">
            <a:avLst/>
          </a:prstGeom>
          <a:noFill/>
          <a:ln w="9525">
            <a:noFill/>
            <a:miter lim="800000"/>
            <a:headEnd/>
            <a:tailEnd/>
          </a:ln>
          <a:effectLst/>
        </p:spPr>
        <p:txBody>
          <a:bodyPr wrap="square">
            <a:spAutoFit/>
          </a:bodyPr>
          <a:lstStyle/>
          <a:p>
            <a:pPr>
              <a:spcBef>
                <a:spcPct val="50000"/>
              </a:spcBef>
            </a:pPr>
            <a:r>
              <a:rPr lang="fr-FR" sz="2000" b="1" dirty="0">
                <a:solidFill>
                  <a:srgbClr val="FF0000"/>
                </a:solidFill>
                <a:latin typeface="+mj-lt"/>
              </a:rPr>
              <a:t>Création de la f.e.m induite dans une MCC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75"/>
                                        </p:tgtEl>
                                        <p:attrNameLst>
                                          <p:attrName>style.visibility</p:attrName>
                                        </p:attrNameLst>
                                      </p:cBhvr>
                                      <p:to>
                                        <p:strVal val="visible"/>
                                      </p:to>
                                    </p:set>
                                    <p:animEffect transition="in" filter="box(in)">
                                      <p:cBhvr>
                                        <p:cTn id="7" dur="1000"/>
                                        <p:tgtEl>
                                          <p:spTgt spid="19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79388" y="1023929"/>
            <a:ext cx="8713787" cy="1190625"/>
          </a:xfrm>
          <a:prstGeom prst="rect">
            <a:avLst/>
          </a:prstGeom>
          <a:noFill/>
          <a:ln w="9525">
            <a:noFill/>
            <a:miter lim="800000"/>
            <a:headEnd/>
            <a:tailEnd/>
          </a:ln>
          <a:effectLst/>
        </p:spPr>
        <p:txBody>
          <a:bodyPr>
            <a:spAutoFit/>
          </a:bodyPr>
          <a:lstStyle/>
          <a:p>
            <a:pPr algn="just"/>
            <a:r>
              <a:rPr lang="fr-FR" dirty="0"/>
              <a:t>Pour assurer les deux fonctions citées dans la remarque précédente, on met en place le collecteur : les extrémités d’une spire sont reliées électriquement à deux lames en cuivre. Pour prélever la f.e.m sur la partie fixe, deux balais en graphite </a:t>
            </a:r>
          </a:p>
          <a:p>
            <a:r>
              <a:rPr lang="fr-FR" dirty="0"/>
              <a:t>liés au stator frottent sur les lames. </a:t>
            </a:r>
          </a:p>
        </p:txBody>
      </p:sp>
      <p:graphicFrame>
        <p:nvGraphicFramePr>
          <p:cNvPr id="22537" name="Object 9"/>
          <p:cNvGraphicFramePr>
            <a:graphicFrameLocks noGrp="1" noChangeAspect="1"/>
          </p:cNvGraphicFramePr>
          <p:nvPr>
            <p:ph sz="quarter" idx="2"/>
          </p:nvPr>
        </p:nvGraphicFramePr>
        <p:xfrm>
          <a:off x="1631950" y="2649538"/>
          <a:ext cx="5443538" cy="3595687"/>
        </p:xfrm>
        <a:graphic>
          <a:graphicData uri="http://schemas.openxmlformats.org/presentationml/2006/ole">
            <mc:AlternateContent xmlns:mc="http://schemas.openxmlformats.org/markup-compatibility/2006">
              <mc:Choice xmlns:v="urn:schemas-microsoft-com:vml" Requires="v">
                <p:oleObj spid="_x0000_s443484" name="Image bitmap" r:id="rId3" imgW="4657143" imgH="3076190" progId="PBrush">
                  <p:embed/>
                </p:oleObj>
              </mc:Choice>
              <mc:Fallback>
                <p:oleObj name="Image bitmap" r:id="rId3" imgW="4657143" imgH="3076190" progId="PBrush">
                  <p:embed/>
                  <p:pic>
                    <p:nvPicPr>
                      <p:cNvPr id="0" name="Picture 8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1950" y="2649538"/>
                        <a:ext cx="5443538" cy="359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 Box 4"/>
          <p:cNvSpPr txBox="1">
            <a:spLocks noChangeArrowheads="1"/>
          </p:cNvSpPr>
          <p:nvPr/>
        </p:nvSpPr>
        <p:spPr bwMode="auto">
          <a:xfrm>
            <a:off x="611188" y="357166"/>
            <a:ext cx="5889638" cy="400110"/>
          </a:xfrm>
          <a:prstGeom prst="rect">
            <a:avLst/>
          </a:prstGeom>
          <a:noFill/>
          <a:ln w="9525">
            <a:noFill/>
            <a:miter lim="800000"/>
            <a:headEnd/>
            <a:tailEnd/>
          </a:ln>
          <a:effectLst/>
        </p:spPr>
        <p:txBody>
          <a:bodyPr wrap="square">
            <a:spAutoFit/>
          </a:bodyPr>
          <a:lstStyle/>
          <a:p>
            <a:pPr>
              <a:spcBef>
                <a:spcPct val="50000"/>
              </a:spcBef>
            </a:pPr>
            <a:r>
              <a:rPr lang="fr-FR" sz="2000" b="1" dirty="0">
                <a:solidFill>
                  <a:srgbClr val="0000FF"/>
                </a:solidFill>
                <a:latin typeface="Cambria" pitchFamily="18" charset="0"/>
              </a:rPr>
              <a:t>Rôle du collecteur : Redressement mécanique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3" name="Object 5"/>
          <p:cNvGraphicFramePr>
            <a:graphicFrameLocks noGrp="1" noChangeAspect="1"/>
          </p:cNvGraphicFramePr>
          <p:nvPr>
            <p:ph sz="half" idx="1"/>
            <p:extLst>
              <p:ext uri="{D42A27DB-BD31-4B8C-83A1-F6EECF244321}">
                <p14:modId xmlns:p14="http://schemas.microsoft.com/office/powerpoint/2010/main" val="2724273379"/>
              </p:ext>
            </p:extLst>
          </p:nvPr>
        </p:nvGraphicFramePr>
        <p:xfrm>
          <a:off x="580455" y="3644900"/>
          <a:ext cx="3487489" cy="2781300"/>
        </p:xfrm>
        <a:graphic>
          <a:graphicData uri="http://schemas.openxmlformats.org/presentationml/2006/ole">
            <mc:AlternateContent xmlns:mc="http://schemas.openxmlformats.org/markup-compatibility/2006">
              <mc:Choice xmlns:v="urn:schemas-microsoft-com:vml" Requires="v">
                <p:oleObj spid="_x0000_s444688" name="Image bitmap" r:id="rId3" imgW="3505689" imgH="3304762" progId="PBrush">
                  <p:embed/>
                </p:oleObj>
              </mc:Choice>
              <mc:Fallback>
                <p:oleObj name="Image bitmap" r:id="rId3" imgW="3505689" imgH="3304762" progId="PBrush">
                  <p:embed/>
                  <p:pic>
                    <p:nvPicPr>
                      <p:cNvPr id="0" name="Picture 26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455" y="3644900"/>
                        <a:ext cx="3487489"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4" name="Text Box 6"/>
          <p:cNvSpPr txBox="1">
            <a:spLocks noChangeArrowheads="1"/>
          </p:cNvSpPr>
          <p:nvPr/>
        </p:nvSpPr>
        <p:spPr bwMode="auto">
          <a:xfrm>
            <a:off x="250825" y="2379042"/>
            <a:ext cx="3889375" cy="1190625"/>
          </a:xfrm>
          <a:prstGeom prst="rect">
            <a:avLst/>
          </a:prstGeom>
          <a:noFill/>
          <a:ln w="9525">
            <a:noFill/>
            <a:miter lim="800000"/>
            <a:headEnd/>
            <a:tailEnd/>
          </a:ln>
          <a:effectLst/>
        </p:spPr>
        <p:txBody>
          <a:bodyPr>
            <a:spAutoFit/>
          </a:bodyPr>
          <a:lstStyle/>
          <a:p>
            <a:pPr algn="just"/>
            <a:r>
              <a:rPr lang="fr-FR" dirty="0"/>
              <a:t>La lame A et le balai B1 sont polarisés positivement (+). La lame B et le balai B2 sont polarisés négativement (</a:t>
            </a:r>
            <a:r>
              <a:rPr lang="fr-FR" b="1" dirty="0"/>
              <a:t>-</a:t>
            </a:r>
            <a:r>
              <a:rPr lang="fr-FR" dirty="0"/>
              <a:t>).</a:t>
            </a:r>
          </a:p>
        </p:txBody>
      </p:sp>
      <p:grpSp>
        <p:nvGrpSpPr>
          <p:cNvPr id="12" name="Groupe 11"/>
          <p:cNvGrpSpPr/>
          <p:nvPr/>
        </p:nvGrpSpPr>
        <p:grpSpPr>
          <a:xfrm>
            <a:off x="5995988" y="116632"/>
            <a:ext cx="1687512" cy="2020887"/>
            <a:chOff x="5995988" y="401638"/>
            <a:chExt cx="1687512" cy="2020887"/>
          </a:xfrm>
        </p:grpSpPr>
        <p:graphicFrame>
          <p:nvGraphicFramePr>
            <p:cNvPr id="27661" name="Object 13"/>
            <p:cNvGraphicFramePr>
              <a:graphicFrameLocks noGrp="1" noChangeAspect="1"/>
            </p:cNvGraphicFramePr>
            <p:nvPr>
              <p:ph sz="quarter" idx="2"/>
            </p:nvPr>
          </p:nvGraphicFramePr>
          <p:xfrm>
            <a:off x="5995988" y="401638"/>
            <a:ext cx="1687512" cy="2020887"/>
          </p:xfrm>
          <a:graphic>
            <a:graphicData uri="http://schemas.openxmlformats.org/presentationml/2006/ole">
              <mc:AlternateContent xmlns:mc="http://schemas.openxmlformats.org/markup-compatibility/2006">
                <mc:Choice xmlns:v="urn:schemas-microsoft-com:vml" Requires="v">
                  <p:oleObj spid="_x0000_s444689" name="Image bitmap" r:id="rId5" imgW="1733333" imgH="2076740" progId="PBrush">
                    <p:embed/>
                  </p:oleObj>
                </mc:Choice>
                <mc:Fallback>
                  <p:oleObj name="Image bitmap" r:id="rId5" imgW="1733333" imgH="2076740" progId="PBrush">
                    <p:embed/>
                    <p:pic>
                      <p:nvPicPr>
                        <p:cNvPr id="0" name="Picture 26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95988" y="401638"/>
                          <a:ext cx="1687512" cy="202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7" name="Text Box 9"/>
            <p:cNvSpPr txBox="1">
              <a:spLocks noChangeArrowheads="1"/>
            </p:cNvSpPr>
            <p:nvPr/>
          </p:nvSpPr>
          <p:spPr bwMode="auto">
            <a:xfrm>
              <a:off x="6237288" y="811213"/>
              <a:ext cx="503237" cy="304800"/>
            </a:xfrm>
            <a:prstGeom prst="rect">
              <a:avLst/>
            </a:prstGeom>
            <a:noFill/>
            <a:ln w="9525">
              <a:noFill/>
              <a:miter lim="800000"/>
              <a:headEnd/>
              <a:tailEnd/>
            </a:ln>
            <a:effectLst/>
          </p:spPr>
          <p:txBody>
            <a:bodyPr>
              <a:spAutoFit/>
            </a:bodyPr>
            <a:lstStyle/>
            <a:p>
              <a:pPr>
                <a:spcBef>
                  <a:spcPct val="50000"/>
                </a:spcBef>
              </a:pPr>
              <a:r>
                <a:rPr lang="fr-FR" sz="1400" dirty="0"/>
                <a:t>B1</a:t>
              </a:r>
            </a:p>
          </p:txBody>
        </p:sp>
        <p:sp>
          <p:nvSpPr>
            <p:cNvPr id="27658" name="Text Box 10"/>
            <p:cNvSpPr txBox="1">
              <a:spLocks noChangeArrowheads="1"/>
            </p:cNvSpPr>
            <p:nvPr/>
          </p:nvSpPr>
          <p:spPr bwMode="auto">
            <a:xfrm>
              <a:off x="6735763" y="1230313"/>
              <a:ext cx="503237" cy="304800"/>
            </a:xfrm>
            <a:prstGeom prst="rect">
              <a:avLst/>
            </a:prstGeom>
            <a:noFill/>
            <a:ln w="9525">
              <a:noFill/>
              <a:miter lim="800000"/>
              <a:headEnd/>
              <a:tailEnd/>
            </a:ln>
            <a:effectLst/>
          </p:spPr>
          <p:txBody>
            <a:bodyPr>
              <a:spAutoFit/>
            </a:bodyPr>
            <a:lstStyle/>
            <a:p>
              <a:pPr>
                <a:spcBef>
                  <a:spcPct val="50000"/>
                </a:spcBef>
              </a:pPr>
              <a:r>
                <a:rPr lang="fr-FR" sz="1400"/>
                <a:t>B2</a:t>
              </a:r>
            </a:p>
          </p:txBody>
        </p:sp>
      </p:grpSp>
      <p:graphicFrame>
        <p:nvGraphicFramePr>
          <p:cNvPr id="27664" name="Object 16"/>
          <p:cNvGraphicFramePr>
            <a:graphicFrameLocks noGrp="1" noChangeAspect="1"/>
          </p:cNvGraphicFramePr>
          <p:nvPr>
            <p:ph sz="quarter" idx="3"/>
          </p:nvPr>
        </p:nvGraphicFramePr>
        <p:xfrm>
          <a:off x="1393825" y="160338"/>
          <a:ext cx="1757363" cy="2143125"/>
        </p:xfrm>
        <a:graphic>
          <a:graphicData uri="http://schemas.openxmlformats.org/presentationml/2006/ole">
            <mc:AlternateContent xmlns:mc="http://schemas.openxmlformats.org/markup-compatibility/2006">
              <mc:Choice xmlns:v="urn:schemas-microsoft-com:vml" Requires="v">
                <p:oleObj spid="_x0000_s444690" name="Image bitmap" r:id="rId7" imgW="1647619" imgH="2010056" progId="PBrush">
                  <p:embed/>
                </p:oleObj>
              </mc:Choice>
              <mc:Fallback>
                <p:oleObj name="Image bitmap" r:id="rId7" imgW="1647619" imgH="2010056" progId="PBrush">
                  <p:embed/>
                  <p:pic>
                    <p:nvPicPr>
                      <p:cNvPr id="0" name="Picture 262"/>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3825" y="160338"/>
                        <a:ext cx="1757363"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67" name="Text Box 19"/>
          <p:cNvSpPr txBox="1">
            <a:spLocks noChangeArrowheads="1"/>
          </p:cNvSpPr>
          <p:nvPr/>
        </p:nvSpPr>
        <p:spPr bwMode="auto">
          <a:xfrm>
            <a:off x="4859338" y="2348880"/>
            <a:ext cx="3673475" cy="1190625"/>
          </a:xfrm>
          <a:prstGeom prst="rect">
            <a:avLst/>
          </a:prstGeom>
          <a:noFill/>
          <a:ln w="9525">
            <a:noFill/>
            <a:miter lim="800000"/>
            <a:headEnd/>
            <a:tailEnd/>
          </a:ln>
          <a:effectLst/>
        </p:spPr>
        <p:txBody>
          <a:bodyPr>
            <a:spAutoFit/>
          </a:bodyPr>
          <a:lstStyle/>
          <a:p>
            <a:pPr algn="just"/>
            <a:r>
              <a:rPr lang="fr-FR" dirty="0"/>
              <a:t>La lame B et le balai B1 sont polarisés positivement (+). La lame A et le balai B2 sont polarisés négativement (</a:t>
            </a:r>
            <a:r>
              <a:rPr lang="fr-FR" b="1" dirty="0"/>
              <a:t>-</a:t>
            </a:r>
            <a:r>
              <a:rPr lang="fr-FR" dirty="0"/>
              <a:t>).</a:t>
            </a:r>
          </a:p>
        </p:txBody>
      </p:sp>
      <p:sp>
        <p:nvSpPr>
          <p:cNvPr id="27668" name="Text Box 20"/>
          <p:cNvSpPr txBox="1">
            <a:spLocks noChangeArrowheads="1"/>
          </p:cNvSpPr>
          <p:nvPr/>
        </p:nvSpPr>
        <p:spPr bwMode="auto">
          <a:xfrm>
            <a:off x="4283968" y="4077072"/>
            <a:ext cx="4465638" cy="1477328"/>
          </a:xfrm>
          <a:prstGeom prst="rect">
            <a:avLst/>
          </a:prstGeom>
          <a:noFill/>
          <a:ln w="9525">
            <a:noFill/>
            <a:miter lim="800000"/>
            <a:headEnd/>
            <a:tailEnd/>
          </a:ln>
          <a:effectLst/>
        </p:spPr>
        <p:txBody>
          <a:bodyPr>
            <a:spAutoFit/>
          </a:bodyPr>
          <a:lstStyle/>
          <a:p>
            <a:pPr algn="just"/>
            <a:r>
              <a:rPr lang="fr-FR" b="1" dirty="0">
                <a:solidFill>
                  <a:srgbClr val="C00000"/>
                </a:solidFill>
              </a:rPr>
              <a:t>Conclusion :</a:t>
            </a:r>
          </a:p>
          <a:p>
            <a:pPr algn="just"/>
            <a:r>
              <a:rPr lang="fr-FR" b="1" dirty="0">
                <a:solidFill>
                  <a:schemeClr val="accent2"/>
                </a:solidFill>
              </a:rPr>
              <a:t>les lames A et B ont changé de polarité alors que les balais B1 et B2,</a:t>
            </a:r>
            <a:r>
              <a:rPr lang="fr-FR" dirty="0"/>
              <a:t> </a:t>
            </a:r>
            <a:r>
              <a:rPr lang="fr-FR" b="1" dirty="0">
                <a:solidFill>
                  <a:schemeClr val="accent2"/>
                </a:solidFill>
              </a:rPr>
              <a:t>ont conservé leur polarités. Le collecteur joue un rôle de redresseur mécanique</a:t>
            </a:r>
            <a:r>
              <a:rPr lang="fr-FR" dirty="0">
                <a:solidFill>
                  <a:schemeClr val="accent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Horizontal)">
                                      <p:cBhvr>
                                        <p:cTn id="7" dur="500"/>
                                        <p:tgtEl>
                                          <p:spTgt spid="12"/>
                                        </p:tgtEl>
                                      </p:cBhvr>
                                    </p:animEffect>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27667"/>
                                        </p:tgtEl>
                                        <p:attrNameLst>
                                          <p:attrName>style.visibility</p:attrName>
                                        </p:attrNameLst>
                                      </p:cBhvr>
                                      <p:to>
                                        <p:strVal val="visible"/>
                                      </p:to>
                                    </p:set>
                                    <p:anim calcmode="lin" valueType="num">
                                      <p:cBhvr>
                                        <p:cTn id="11" dur="1000" fill="hold"/>
                                        <p:tgtEl>
                                          <p:spTgt spid="27667"/>
                                        </p:tgtEl>
                                        <p:attrNameLst>
                                          <p:attrName>ppt_x</p:attrName>
                                        </p:attrNameLst>
                                      </p:cBhvr>
                                      <p:tavLst>
                                        <p:tav tm="0">
                                          <p:val>
                                            <p:strVal val="#ppt_x-.2"/>
                                          </p:val>
                                        </p:tav>
                                        <p:tav tm="100000">
                                          <p:val>
                                            <p:strVal val="#ppt_x"/>
                                          </p:val>
                                        </p:tav>
                                      </p:tavLst>
                                    </p:anim>
                                    <p:anim calcmode="lin" valueType="num">
                                      <p:cBhvr>
                                        <p:cTn id="12" dur="1000" fill="hold"/>
                                        <p:tgtEl>
                                          <p:spTgt spid="27667"/>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7667"/>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27653"/>
                                        </p:tgtEl>
                                        <p:attrNameLst>
                                          <p:attrName>style.visibility</p:attrName>
                                        </p:attrNameLst>
                                      </p:cBhvr>
                                      <p:to>
                                        <p:strVal val="visible"/>
                                      </p:to>
                                    </p:set>
                                    <p:anim calcmode="lin" valueType="num">
                                      <p:cBhvr>
                                        <p:cTn id="18" dur="500" fill="hold"/>
                                        <p:tgtEl>
                                          <p:spTgt spid="27653"/>
                                        </p:tgtEl>
                                        <p:attrNameLst>
                                          <p:attrName>ppt_w</p:attrName>
                                        </p:attrNameLst>
                                      </p:cBhvr>
                                      <p:tavLst>
                                        <p:tav tm="0">
                                          <p:val>
                                            <p:fltVal val="0"/>
                                          </p:val>
                                        </p:tav>
                                        <p:tav tm="100000">
                                          <p:val>
                                            <p:strVal val="#ppt_w"/>
                                          </p:val>
                                        </p:tav>
                                      </p:tavLst>
                                    </p:anim>
                                    <p:anim calcmode="lin" valueType="num">
                                      <p:cBhvr>
                                        <p:cTn id="19" dur="500" fill="hold"/>
                                        <p:tgtEl>
                                          <p:spTgt spid="27653"/>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27668"/>
                                        </p:tgtEl>
                                        <p:attrNameLst>
                                          <p:attrName>style.visibility</p:attrName>
                                        </p:attrNameLst>
                                      </p:cBhvr>
                                      <p:to>
                                        <p:strVal val="visible"/>
                                      </p:to>
                                    </p:set>
                                    <p:animEffect transition="in" filter="diamond(in)">
                                      <p:cBhvr>
                                        <p:cTn id="24" dur="1000"/>
                                        <p:tgtEl>
                                          <p:spTgt spid="27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7" grpId="0"/>
      <p:bldP spid="2766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4" name="Groupe 263"/>
          <p:cNvGrpSpPr/>
          <p:nvPr/>
        </p:nvGrpSpPr>
        <p:grpSpPr>
          <a:xfrm>
            <a:off x="52397" y="1214422"/>
            <a:ext cx="5834062" cy="5583488"/>
            <a:chOff x="214282" y="725488"/>
            <a:chExt cx="5834062" cy="5583488"/>
          </a:xfrm>
        </p:grpSpPr>
        <p:grpSp>
          <p:nvGrpSpPr>
            <p:cNvPr id="5" name="Group 11"/>
            <p:cNvGrpSpPr>
              <a:grpSpLocks/>
            </p:cNvGrpSpPr>
            <p:nvPr/>
          </p:nvGrpSpPr>
          <p:grpSpPr bwMode="auto">
            <a:xfrm>
              <a:off x="214282" y="2890838"/>
              <a:ext cx="1374775" cy="1471613"/>
              <a:chOff x="1040" y="1708"/>
              <a:chExt cx="866" cy="927"/>
            </a:xfrm>
          </p:grpSpPr>
          <p:sp>
            <p:nvSpPr>
              <p:cNvPr id="88076" name="Freeform 12"/>
              <p:cNvSpPr>
                <a:spLocks/>
              </p:cNvSpPr>
              <p:nvPr/>
            </p:nvSpPr>
            <p:spPr bwMode="auto">
              <a:xfrm>
                <a:off x="1513" y="1708"/>
                <a:ext cx="393" cy="927"/>
              </a:xfrm>
              <a:custGeom>
                <a:avLst/>
                <a:gdLst/>
                <a:ahLst/>
                <a:cxnLst>
                  <a:cxn ang="0">
                    <a:pos x="365" y="2"/>
                  </a:cxn>
                  <a:cxn ang="0">
                    <a:pos x="15" y="4"/>
                  </a:cxn>
                  <a:cxn ang="0">
                    <a:pos x="13" y="48"/>
                  </a:cxn>
                  <a:cxn ang="0">
                    <a:pos x="5" y="256"/>
                  </a:cxn>
                  <a:cxn ang="0">
                    <a:pos x="7" y="900"/>
                  </a:cxn>
                  <a:cxn ang="0">
                    <a:pos x="73" y="904"/>
                  </a:cxn>
                  <a:cxn ang="0">
                    <a:pos x="101" y="908"/>
                  </a:cxn>
                  <a:cxn ang="0">
                    <a:pos x="393" y="912"/>
                  </a:cxn>
                  <a:cxn ang="0">
                    <a:pos x="383" y="846"/>
                  </a:cxn>
                  <a:cxn ang="0">
                    <a:pos x="363" y="804"/>
                  </a:cxn>
                  <a:cxn ang="0">
                    <a:pos x="335" y="696"/>
                  </a:cxn>
                  <a:cxn ang="0">
                    <a:pos x="319" y="638"/>
                  </a:cxn>
                  <a:cxn ang="0">
                    <a:pos x="307" y="610"/>
                  </a:cxn>
                  <a:cxn ang="0">
                    <a:pos x="303" y="602"/>
                  </a:cxn>
                  <a:cxn ang="0">
                    <a:pos x="295" y="398"/>
                  </a:cxn>
                  <a:cxn ang="0">
                    <a:pos x="297" y="248"/>
                  </a:cxn>
                  <a:cxn ang="0">
                    <a:pos x="305" y="216"/>
                  </a:cxn>
                  <a:cxn ang="0">
                    <a:pos x="317" y="154"/>
                  </a:cxn>
                  <a:cxn ang="0">
                    <a:pos x="325" y="140"/>
                  </a:cxn>
                  <a:cxn ang="0">
                    <a:pos x="339" y="78"/>
                  </a:cxn>
                  <a:cxn ang="0">
                    <a:pos x="365" y="2"/>
                  </a:cxn>
                </a:cxnLst>
                <a:rect l="0" t="0" r="r" b="b"/>
                <a:pathLst>
                  <a:path w="393" h="939">
                    <a:moveTo>
                      <a:pt x="365" y="2"/>
                    </a:moveTo>
                    <a:cubicBezTo>
                      <a:pt x="252" y="30"/>
                      <a:pt x="132" y="4"/>
                      <a:pt x="15" y="4"/>
                    </a:cubicBezTo>
                    <a:cubicBezTo>
                      <a:pt x="21" y="23"/>
                      <a:pt x="15" y="0"/>
                      <a:pt x="13" y="48"/>
                    </a:cubicBezTo>
                    <a:cubicBezTo>
                      <a:pt x="6" y="258"/>
                      <a:pt x="27" y="179"/>
                      <a:pt x="5" y="256"/>
                    </a:cubicBezTo>
                    <a:cubicBezTo>
                      <a:pt x="8" y="656"/>
                      <a:pt x="7" y="441"/>
                      <a:pt x="7" y="900"/>
                    </a:cubicBezTo>
                    <a:cubicBezTo>
                      <a:pt x="35" y="907"/>
                      <a:pt x="0" y="899"/>
                      <a:pt x="73" y="904"/>
                    </a:cubicBezTo>
                    <a:cubicBezTo>
                      <a:pt x="82" y="905"/>
                      <a:pt x="101" y="908"/>
                      <a:pt x="101" y="908"/>
                    </a:cubicBezTo>
                    <a:cubicBezTo>
                      <a:pt x="193" y="939"/>
                      <a:pt x="296" y="912"/>
                      <a:pt x="393" y="912"/>
                    </a:cubicBezTo>
                    <a:cubicBezTo>
                      <a:pt x="390" y="890"/>
                      <a:pt x="391" y="867"/>
                      <a:pt x="383" y="846"/>
                    </a:cubicBezTo>
                    <a:cubicBezTo>
                      <a:pt x="378" y="831"/>
                      <a:pt x="368" y="819"/>
                      <a:pt x="363" y="804"/>
                    </a:cubicBezTo>
                    <a:cubicBezTo>
                      <a:pt x="352" y="768"/>
                      <a:pt x="344" y="732"/>
                      <a:pt x="335" y="696"/>
                    </a:cubicBezTo>
                    <a:cubicBezTo>
                      <a:pt x="330" y="677"/>
                      <a:pt x="324" y="657"/>
                      <a:pt x="319" y="638"/>
                    </a:cubicBezTo>
                    <a:cubicBezTo>
                      <a:pt x="316" y="625"/>
                      <a:pt x="313" y="623"/>
                      <a:pt x="307" y="610"/>
                    </a:cubicBezTo>
                    <a:cubicBezTo>
                      <a:pt x="306" y="607"/>
                      <a:pt x="303" y="602"/>
                      <a:pt x="303" y="602"/>
                    </a:cubicBezTo>
                    <a:cubicBezTo>
                      <a:pt x="297" y="516"/>
                      <a:pt x="296" y="516"/>
                      <a:pt x="295" y="398"/>
                    </a:cubicBezTo>
                    <a:cubicBezTo>
                      <a:pt x="295" y="348"/>
                      <a:pt x="296" y="298"/>
                      <a:pt x="297" y="248"/>
                    </a:cubicBezTo>
                    <a:cubicBezTo>
                      <a:pt x="297" y="237"/>
                      <a:pt x="305" y="216"/>
                      <a:pt x="305" y="216"/>
                    </a:cubicBezTo>
                    <a:cubicBezTo>
                      <a:pt x="307" y="200"/>
                      <a:pt x="308" y="168"/>
                      <a:pt x="317" y="154"/>
                    </a:cubicBezTo>
                    <a:cubicBezTo>
                      <a:pt x="320" y="150"/>
                      <a:pt x="323" y="145"/>
                      <a:pt x="325" y="140"/>
                    </a:cubicBezTo>
                    <a:cubicBezTo>
                      <a:pt x="332" y="120"/>
                      <a:pt x="334" y="98"/>
                      <a:pt x="339" y="78"/>
                    </a:cubicBezTo>
                    <a:cubicBezTo>
                      <a:pt x="345" y="52"/>
                      <a:pt x="365" y="30"/>
                      <a:pt x="365" y="2"/>
                    </a:cubicBezTo>
                    <a:close/>
                  </a:path>
                </a:pathLst>
              </a:custGeom>
              <a:solidFill>
                <a:schemeClr val="accent1"/>
              </a:solidFill>
              <a:ln w="9525">
                <a:solidFill>
                  <a:schemeClr val="tx1"/>
                </a:solidFill>
                <a:round/>
                <a:headEnd/>
                <a:tailEnd/>
              </a:ln>
              <a:effectLst/>
            </p:spPr>
            <p:txBody>
              <a:bodyPr/>
              <a:lstStyle/>
              <a:p>
                <a:endParaRPr lang="fr-FR"/>
              </a:p>
            </p:txBody>
          </p:sp>
          <p:sp>
            <p:nvSpPr>
              <p:cNvPr id="88077" name="Line 13"/>
              <p:cNvSpPr>
                <a:spLocks noChangeShapeType="1"/>
              </p:cNvSpPr>
              <p:nvPr/>
            </p:nvSpPr>
            <p:spPr bwMode="auto">
              <a:xfrm flipH="1">
                <a:off x="1508" y="1709"/>
                <a:ext cx="377" cy="0"/>
              </a:xfrm>
              <a:prstGeom prst="line">
                <a:avLst/>
              </a:prstGeom>
              <a:noFill/>
              <a:ln w="57150">
                <a:solidFill>
                  <a:schemeClr val="tx1"/>
                </a:solidFill>
                <a:round/>
                <a:headEnd/>
                <a:tailEnd/>
              </a:ln>
              <a:effectLst/>
            </p:spPr>
            <p:txBody>
              <a:bodyPr/>
              <a:lstStyle/>
              <a:p>
                <a:endParaRPr lang="fr-FR"/>
              </a:p>
            </p:txBody>
          </p:sp>
          <p:sp>
            <p:nvSpPr>
              <p:cNvPr id="88078" name="Line 14"/>
              <p:cNvSpPr>
                <a:spLocks noChangeShapeType="1"/>
              </p:cNvSpPr>
              <p:nvPr/>
            </p:nvSpPr>
            <p:spPr bwMode="auto">
              <a:xfrm>
                <a:off x="1524" y="1709"/>
                <a:ext cx="0" cy="892"/>
              </a:xfrm>
              <a:prstGeom prst="line">
                <a:avLst/>
              </a:prstGeom>
              <a:noFill/>
              <a:ln w="57150">
                <a:solidFill>
                  <a:schemeClr val="tx1"/>
                </a:solidFill>
                <a:round/>
                <a:headEnd/>
                <a:tailEnd/>
              </a:ln>
              <a:effectLst/>
            </p:spPr>
            <p:txBody>
              <a:bodyPr/>
              <a:lstStyle/>
              <a:p>
                <a:endParaRPr lang="fr-FR"/>
              </a:p>
            </p:txBody>
          </p:sp>
          <p:sp>
            <p:nvSpPr>
              <p:cNvPr id="88079" name="Line 15"/>
              <p:cNvSpPr>
                <a:spLocks noChangeShapeType="1"/>
              </p:cNvSpPr>
              <p:nvPr/>
            </p:nvSpPr>
            <p:spPr bwMode="auto">
              <a:xfrm flipV="1">
                <a:off x="1506" y="2611"/>
                <a:ext cx="399" cy="2"/>
              </a:xfrm>
              <a:prstGeom prst="line">
                <a:avLst/>
              </a:prstGeom>
              <a:noFill/>
              <a:ln w="57150">
                <a:solidFill>
                  <a:schemeClr val="tx1"/>
                </a:solidFill>
                <a:round/>
                <a:headEnd/>
                <a:tailEnd/>
              </a:ln>
              <a:effectLst/>
            </p:spPr>
            <p:txBody>
              <a:bodyPr/>
              <a:lstStyle/>
              <a:p>
                <a:endParaRPr lang="fr-FR"/>
              </a:p>
            </p:txBody>
          </p:sp>
          <p:sp>
            <p:nvSpPr>
              <p:cNvPr id="88080" name="Rectangle 16"/>
              <p:cNvSpPr>
                <a:spLocks noChangeArrowheads="1"/>
              </p:cNvSpPr>
              <p:nvPr/>
            </p:nvSpPr>
            <p:spPr bwMode="auto">
              <a:xfrm>
                <a:off x="1040" y="1923"/>
                <a:ext cx="483" cy="455"/>
              </a:xfrm>
              <a:prstGeom prst="rect">
                <a:avLst/>
              </a:prstGeom>
              <a:solidFill>
                <a:schemeClr val="accent1"/>
              </a:solidFill>
              <a:ln w="57150">
                <a:solidFill>
                  <a:schemeClr val="tx1"/>
                </a:solidFill>
                <a:miter lim="800000"/>
                <a:headEnd/>
                <a:tailEnd/>
              </a:ln>
              <a:effectLst/>
            </p:spPr>
            <p:txBody>
              <a:bodyPr wrap="none" anchor="ctr"/>
              <a:lstStyle/>
              <a:p>
                <a:endParaRPr lang="fr-FR"/>
              </a:p>
            </p:txBody>
          </p:sp>
          <p:sp>
            <p:nvSpPr>
              <p:cNvPr id="88081" name="Line 17"/>
              <p:cNvSpPr>
                <a:spLocks noChangeShapeType="1"/>
              </p:cNvSpPr>
              <p:nvPr/>
            </p:nvSpPr>
            <p:spPr bwMode="auto">
              <a:xfrm>
                <a:off x="1518" y="1940"/>
                <a:ext cx="2" cy="420"/>
              </a:xfrm>
              <a:prstGeom prst="line">
                <a:avLst/>
              </a:prstGeom>
              <a:noFill/>
              <a:ln w="76200">
                <a:solidFill>
                  <a:schemeClr val="accent1"/>
                </a:solidFill>
                <a:round/>
                <a:headEnd/>
                <a:tailEnd/>
              </a:ln>
              <a:effectLst/>
            </p:spPr>
            <p:txBody>
              <a:bodyPr/>
              <a:lstStyle/>
              <a:p>
                <a:endParaRPr lang="fr-FR"/>
              </a:p>
            </p:txBody>
          </p:sp>
        </p:grpSp>
        <p:grpSp>
          <p:nvGrpSpPr>
            <p:cNvPr id="6" name="Group 18"/>
            <p:cNvGrpSpPr>
              <a:grpSpLocks/>
            </p:cNvGrpSpPr>
            <p:nvPr/>
          </p:nvGrpSpPr>
          <p:grpSpPr bwMode="auto">
            <a:xfrm flipH="1">
              <a:off x="4673569" y="2892426"/>
              <a:ext cx="1374775" cy="1471613"/>
              <a:chOff x="1040" y="1708"/>
              <a:chExt cx="866" cy="927"/>
            </a:xfrm>
          </p:grpSpPr>
          <p:sp>
            <p:nvSpPr>
              <p:cNvPr id="88083" name="Freeform 19"/>
              <p:cNvSpPr>
                <a:spLocks/>
              </p:cNvSpPr>
              <p:nvPr/>
            </p:nvSpPr>
            <p:spPr bwMode="auto">
              <a:xfrm>
                <a:off x="1513" y="1708"/>
                <a:ext cx="393" cy="927"/>
              </a:xfrm>
              <a:custGeom>
                <a:avLst/>
                <a:gdLst/>
                <a:ahLst/>
                <a:cxnLst>
                  <a:cxn ang="0">
                    <a:pos x="365" y="2"/>
                  </a:cxn>
                  <a:cxn ang="0">
                    <a:pos x="15" y="4"/>
                  </a:cxn>
                  <a:cxn ang="0">
                    <a:pos x="13" y="48"/>
                  </a:cxn>
                  <a:cxn ang="0">
                    <a:pos x="5" y="256"/>
                  </a:cxn>
                  <a:cxn ang="0">
                    <a:pos x="7" y="900"/>
                  </a:cxn>
                  <a:cxn ang="0">
                    <a:pos x="73" y="904"/>
                  </a:cxn>
                  <a:cxn ang="0">
                    <a:pos x="101" y="908"/>
                  </a:cxn>
                  <a:cxn ang="0">
                    <a:pos x="393" y="912"/>
                  </a:cxn>
                  <a:cxn ang="0">
                    <a:pos x="383" y="846"/>
                  </a:cxn>
                  <a:cxn ang="0">
                    <a:pos x="363" y="804"/>
                  </a:cxn>
                  <a:cxn ang="0">
                    <a:pos x="335" y="696"/>
                  </a:cxn>
                  <a:cxn ang="0">
                    <a:pos x="319" y="638"/>
                  </a:cxn>
                  <a:cxn ang="0">
                    <a:pos x="307" y="610"/>
                  </a:cxn>
                  <a:cxn ang="0">
                    <a:pos x="303" y="602"/>
                  </a:cxn>
                  <a:cxn ang="0">
                    <a:pos x="295" y="398"/>
                  </a:cxn>
                  <a:cxn ang="0">
                    <a:pos x="297" y="248"/>
                  </a:cxn>
                  <a:cxn ang="0">
                    <a:pos x="305" y="216"/>
                  </a:cxn>
                  <a:cxn ang="0">
                    <a:pos x="317" y="154"/>
                  </a:cxn>
                  <a:cxn ang="0">
                    <a:pos x="325" y="140"/>
                  </a:cxn>
                  <a:cxn ang="0">
                    <a:pos x="339" y="78"/>
                  </a:cxn>
                  <a:cxn ang="0">
                    <a:pos x="365" y="2"/>
                  </a:cxn>
                </a:cxnLst>
                <a:rect l="0" t="0" r="r" b="b"/>
                <a:pathLst>
                  <a:path w="393" h="939">
                    <a:moveTo>
                      <a:pt x="365" y="2"/>
                    </a:moveTo>
                    <a:cubicBezTo>
                      <a:pt x="252" y="30"/>
                      <a:pt x="132" y="4"/>
                      <a:pt x="15" y="4"/>
                    </a:cubicBezTo>
                    <a:cubicBezTo>
                      <a:pt x="21" y="23"/>
                      <a:pt x="15" y="0"/>
                      <a:pt x="13" y="48"/>
                    </a:cubicBezTo>
                    <a:cubicBezTo>
                      <a:pt x="6" y="258"/>
                      <a:pt x="27" y="179"/>
                      <a:pt x="5" y="256"/>
                    </a:cubicBezTo>
                    <a:cubicBezTo>
                      <a:pt x="8" y="656"/>
                      <a:pt x="7" y="441"/>
                      <a:pt x="7" y="900"/>
                    </a:cubicBezTo>
                    <a:cubicBezTo>
                      <a:pt x="35" y="907"/>
                      <a:pt x="0" y="899"/>
                      <a:pt x="73" y="904"/>
                    </a:cubicBezTo>
                    <a:cubicBezTo>
                      <a:pt x="82" y="905"/>
                      <a:pt x="101" y="908"/>
                      <a:pt x="101" y="908"/>
                    </a:cubicBezTo>
                    <a:cubicBezTo>
                      <a:pt x="193" y="939"/>
                      <a:pt x="296" y="912"/>
                      <a:pt x="393" y="912"/>
                    </a:cubicBezTo>
                    <a:cubicBezTo>
                      <a:pt x="390" y="890"/>
                      <a:pt x="391" y="867"/>
                      <a:pt x="383" y="846"/>
                    </a:cubicBezTo>
                    <a:cubicBezTo>
                      <a:pt x="378" y="831"/>
                      <a:pt x="368" y="819"/>
                      <a:pt x="363" y="804"/>
                    </a:cubicBezTo>
                    <a:cubicBezTo>
                      <a:pt x="352" y="768"/>
                      <a:pt x="344" y="732"/>
                      <a:pt x="335" y="696"/>
                    </a:cubicBezTo>
                    <a:cubicBezTo>
                      <a:pt x="330" y="677"/>
                      <a:pt x="324" y="657"/>
                      <a:pt x="319" y="638"/>
                    </a:cubicBezTo>
                    <a:cubicBezTo>
                      <a:pt x="316" y="625"/>
                      <a:pt x="313" y="623"/>
                      <a:pt x="307" y="610"/>
                    </a:cubicBezTo>
                    <a:cubicBezTo>
                      <a:pt x="306" y="607"/>
                      <a:pt x="303" y="602"/>
                      <a:pt x="303" y="602"/>
                    </a:cubicBezTo>
                    <a:cubicBezTo>
                      <a:pt x="297" y="516"/>
                      <a:pt x="296" y="516"/>
                      <a:pt x="295" y="398"/>
                    </a:cubicBezTo>
                    <a:cubicBezTo>
                      <a:pt x="295" y="348"/>
                      <a:pt x="296" y="298"/>
                      <a:pt x="297" y="248"/>
                    </a:cubicBezTo>
                    <a:cubicBezTo>
                      <a:pt x="297" y="237"/>
                      <a:pt x="305" y="216"/>
                      <a:pt x="305" y="216"/>
                    </a:cubicBezTo>
                    <a:cubicBezTo>
                      <a:pt x="307" y="200"/>
                      <a:pt x="308" y="168"/>
                      <a:pt x="317" y="154"/>
                    </a:cubicBezTo>
                    <a:cubicBezTo>
                      <a:pt x="320" y="150"/>
                      <a:pt x="323" y="145"/>
                      <a:pt x="325" y="140"/>
                    </a:cubicBezTo>
                    <a:cubicBezTo>
                      <a:pt x="332" y="120"/>
                      <a:pt x="334" y="98"/>
                      <a:pt x="339" y="78"/>
                    </a:cubicBezTo>
                    <a:cubicBezTo>
                      <a:pt x="345" y="52"/>
                      <a:pt x="365" y="30"/>
                      <a:pt x="365" y="2"/>
                    </a:cubicBezTo>
                    <a:close/>
                  </a:path>
                </a:pathLst>
              </a:custGeom>
              <a:solidFill>
                <a:schemeClr val="accent1"/>
              </a:solidFill>
              <a:ln w="9525">
                <a:solidFill>
                  <a:schemeClr val="tx1"/>
                </a:solidFill>
                <a:round/>
                <a:headEnd/>
                <a:tailEnd/>
              </a:ln>
              <a:effectLst/>
            </p:spPr>
            <p:txBody>
              <a:bodyPr/>
              <a:lstStyle/>
              <a:p>
                <a:endParaRPr lang="fr-FR"/>
              </a:p>
            </p:txBody>
          </p:sp>
          <p:sp>
            <p:nvSpPr>
              <p:cNvPr id="88084" name="Line 20"/>
              <p:cNvSpPr>
                <a:spLocks noChangeShapeType="1"/>
              </p:cNvSpPr>
              <p:nvPr/>
            </p:nvSpPr>
            <p:spPr bwMode="auto">
              <a:xfrm flipH="1">
                <a:off x="1508" y="1709"/>
                <a:ext cx="377" cy="0"/>
              </a:xfrm>
              <a:prstGeom prst="line">
                <a:avLst/>
              </a:prstGeom>
              <a:noFill/>
              <a:ln w="57150">
                <a:solidFill>
                  <a:schemeClr val="tx1"/>
                </a:solidFill>
                <a:round/>
                <a:headEnd/>
                <a:tailEnd/>
              </a:ln>
              <a:effectLst/>
            </p:spPr>
            <p:txBody>
              <a:bodyPr/>
              <a:lstStyle/>
              <a:p>
                <a:endParaRPr lang="fr-FR"/>
              </a:p>
            </p:txBody>
          </p:sp>
          <p:sp>
            <p:nvSpPr>
              <p:cNvPr id="88085" name="Line 21"/>
              <p:cNvSpPr>
                <a:spLocks noChangeShapeType="1"/>
              </p:cNvSpPr>
              <p:nvPr/>
            </p:nvSpPr>
            <p:spPr bwMode="auto">
              <a:xfrm>
                <a:off x="1524" y="1709"/>
                <a:ext cx="0" cy="892"/>
              </a:xfrm>
              <a:prstGeom prst="line">
                <a:avLst/>
              </a:prstGeom>
              <a:noFill/>
              <a:ln w="57150">
                <a:solidFill>
                  <a:schemeClr val="tx1"/>
                </a:solidFill>
                <a:round/>
                <a:headEnd/>
                <a:tailEnd/>
              </a:ln>
              <a:effectLst/>
            </p:spPr>
            <p:txBody>
              <a:bodyPr/>
              <a:lstStyle/>
              <a:p>
                <a:endParaRPr lang="fr-FR"/>
              </a:p>
            </p:txBody>
          </p:sp>
          <p:sp>
            <p:nvSpPr>
              <p:cNvPr id="88086" name="Line 22"/>
              <p:cNvSpPr>
                <a:spLocks noChangeShapeType="1"/>
              </p:cNvSpPr>
              <p:nvPr/>
            </p:nvSpPr>
            <p:spPr bwMode="auto">
              <a:xfrm flipV="1">
                <a:off x="1506" y="2611"/>
                <a:ext cx="399" cy="2"/>
              </a:xfrm>
              <a:prstGeom prst="line">
                <a:avLst/>
              </a:prstGeom>
              <a:noFill/>
              <a:ln w="57150">
                <a:solidFill>
                  <a:schemeClr val="tx1"/>
                </a:solidFill>
                <a:round/>
                <a:headEnd/>
                <a:tailEnd/>
              </a:ln>
              <a:effectLst/>
            </p:spPr>
            <p:txBody>
              <a:bodyPr/>
              <a:lstStyle/>
              <a:p>
                <a:endParaRPr lang="fr-FR"/>
              </a:p>
            </p:txBody>
          </p:sp>
          <p:sp>
            <p:nvSpPr>
              <p:cNvPr id="88087" name="Rectangle 23"/>
              <p:cNvSpPr>
                <a:spLocks noChangeArrowheads="1"/>
              </p:cNvSpPr>
              <p:nvPr/>
            </p:nvSpPr>
            <p:spPr bwMode="auto">
              <a:xfrm>
                <a:off x="1040" y="1923"/>
                <a:ext cx="483" cy="455"/>
              </a:xfrm>
              <a:prstGeom prst="rect">
                <a:avLst/>
              </a:prstGeom>
              <a:solidFill>
                <a:schemeClr val="accent1"/>
              </a:solidFill>
              <a:ln w="57150">
                <a:solidFill>
                  <a:schemeClr val="tx1"/>
                </a:solidFill>
                <a:miter lim="800000"/>
                <a:headEnd/>
                <a:tailEnd/>
              </a:ln>
              <a:effectLst/>
            </p:spPr>
            <p:txBody>
              <a:bodyPr wrap="none" anchor="ctr"/>
              <a:lstStyle/>
              <a:p>
                <a:endParaRPr lang="fr-FR"/>
              </a:p>
            </p:txBody>
          </p:sp>
          <p:sp>
            <p:nvSpPr>
              <p:cNvPr id="88088" name="Line 24"/>
              <p:cNvSpPr>
                <a:spLocks noChangeShapeType="1"/>
              </p:cNvSpPr>
              <p:nvPr/>
            </p:nvSpPr>
            <p:spPr bwMode="auto">
              <a:xfrm>
                <a:off x="1527" y="1940"/>
                <a:ext cx="2" cy="420"/>
              </a:xfrm>
              <a:prstGeom prst="line">
                <a:avLst/>
              </a:prstGeom>
              <a:noFill/>
              <a:ln w="101600">
                <a:solidFill>
                  <a:schemeClr val="accent1"/>
                </a:solidFill>
                <a:round/>
                <a:headEnd/>
                <a:tailEnd/>
              </a:ln>
              <a:effectLst/>
            </p:spPr>
            <p:txBody>
              <a:bodyPr/>
              <a:lstStyle/>
              <a:p>
                <a:endParaRPr lang="fr-FR"/>
              </a:p>
            </p:txBody>
          </p:sp>
        </p:grpSp>
        <p:grpSp>
          <p:nvGrpSpPr>
            <p:cNvPr id="7" name="Group 25"/>
            <p:cNvGrpSpPr>
              <a:grpSpLocks/>
            </p:cNvGrpSpPr>
            <p:nvPr/>
          </p:nvGrpSpPr>
          <p:grpSpPr bwMode="auto">
            <a:xfrm flipV="1">
              <a:off x="2698719" y="5121276"/>
              <a:ext cx="915987" cy="581025"/>
              <a:chOff x="2599" y="887"/>
              <a:chExt cx="577" cy="366"/>
            </a:xfrm>
          </p:grpSpPr>
          <p:sp>
            <p:nvSpPr>
              <p:cNvPr id="88090" name="Freeform 26"/>
              <p:cNvSpPr>
                <a:spLocks/>
              </p:cNvSpPr>
              <p:nvPr/>
            </p:nvSpPr>
            <p:spPr bwMode="auto">
              <a:xfrm>
                <a:off x="2599" y="896"/>
                <a:ext cx="577" cy="357"/>
              </a:xfrm>
              <a:custGeom>
                <a:avLst/>
                <a:gdLst/>
                <a:ahLst/>
                <a:cxnLst>
                  <a:cxn ang="0">
                    <a:pos x="8" y="3"/>
                  </a:cxn>
                  <a:cxn ang="0">
                    <a:pos x="7" y="267"/>
                  </a:cxn>
                  <a:cxn ang="0">
                    <a:pos x="1" y="327"/>
                  </a:cxn>
                  <a:cxn ang="0">
                    <a:pos x="13" y="321"/>
                  </a:cxn>
                  <a:cxn ang="0">
                    <a:pos x="37" y="321"/>
                  </a:cxn>
                  <a:cxn ang="0">
                    <a:pos x="142" y="300"/>
                  </a:cxn>
                  <a:cxn ang="0">
                    <a:pos x="358" y="297"/>
                  </a:cxn>
                  <a:cxn ang="0">
                    <a:pos x="475" y="327"/>
                  </a:cxn>
                  <a:cxn ang="0">
                    <a:pos x="523" y="327"/>
                  </a:cxn>
                  <a:cxn ang="0">
                    <a:pos x="526" y="273"/>
                  </a:cxn>
                  <a:cxn ang="0">
                    <a:pos x="535" y="81"/>
                  </a:cxn>
                  <a:cxn ang="0">
                    <a:pos x="529" y="21"/>
                  </a:cxn>
                  <a:cxn ang="0">
                    <a:pos x="490" y="0"/>
                  </a:cxn>
                  <a:cxn ang="0">
                    <a:pos x="8" y="3"/>
                  </a:cxn>
                </a:cxnLst>
                <a:rect l="0" t="0" r="r" b="b"/>
                <a:pathLst>
                  <a:path w="577" h="357">
                    <a:moveTo>
                      <a:pt x="8" y="3"/>
                    </a:moveTo>
                    <a:cubicBezTo>
                      <a:pt x="8" y="108"/>
                      <a:pt x="7" y="162"/>
                      <a:pt x="7" y="267"/>
                    </a:cubicBezTo>
                    <a:cubicBezTo>
                      <a:pt x="7" y="324"/>
                      <a:pt x="0" y="318"/>
                      <a:pt x="1" y="327"/>
                    </a:cubicBezTo>
                    <a:cubicBezTo>
                      <a:pt x="2" y="336"/>
                      <a:pt x="7" y="322"/>
                      <a:pt x="13" y="321"/>
                    </a:cubicBezTo>
                    <a:cubicBezTo>
                      <a:pt x="19" y="320"/>
                      <a:pt x="16" y="324"/>
                      <a:pt x="37" y="321"/>
                    </a:cubicBezTo>
                    <a:cubicBezTo>
                      <a:pt x="58" y="318"/>
                      <a:pt x="89" y="304"/>
                      <a:pt x="142" y="300"/>
                    </a:cubicBezTo>
                    <a:cubicBezTo>
                      <a:pt x="195" y="296"/>
                      <a:pt x="303" y="293"/>
                      <a:pt x="358" y="297"/>
                    </a:cubicBezTo>
                    <a:cubicBezTo>
                      <a:pt x="413" y="301"/>
                      <a:pt x="448" y="322"/>
                      <a:pt x="475" y="327"/>
                    </a:cubicBezTo>
                    <a:cubicBezTo>
                      <a:pt x="508" y="306"/>
                      <a:pt x="523" y="357"/>
                      <a:pt x="523" y="327"/>
                    </a:cubicBezTo>
                    <a:cubicBezTo>
                      <a:pt x="541" y="318"/>
                      <a:pt x="524" y="314"/>
                      <a:pt x="526" y="273"/>
                    </a:cubicBezTo>
                    <a:cubicBezTo>
                      <a:pt x="528" y="232"/>
                      <a:pt x="534" y="123"/>
                      <a:pt x="535" y="81"/>
                    </a:cubicBezTo>
                    <a:cubicBezTo>
                      <a:pt x="536" y="39"/>
                      <a:pt x="536" y="35"/>
                      <a:pt x="529" y="21"/>
                    </a:cubicBezTo>
                    <a:cubicBezTo>
                      <a:pt x="522" y="7"/>
                      <a:pt x="577" y="3"/>
                      <a:pt x="490" y="0"/>
                    </a:cubicBezTo>
                    <a:lnTo>
                      <a:pt x="8" y="3"/>
                    </a:lnTo>
                    <a:close/>
                  </a:path>
                </a:pathLst>
              </a:custGeom>
              <a:solidFill>
                <a:schemeClr val="tx1"/>
              </a:solidFill>
              <a:ln w="9525">
                <a:solidFill>
                  <a:schemeClr val="tx1"/>
                </a:solidFill>
                <a:round/>
                <a:headEnd/>
                <a:tailEnd/>
              </a:ln>
              <a:effectLst/>
            </p:spPr>
            <p:txBody>
              <a:bodyPr/>
              <a:lstStyle/>
              <a:p>
                <a:endParaRPr lang="fr-FR"/>
              </a:p>
            </p:txBody>
          </p:sp>
          <p:sp>
            <p:nvSpPr>
              <p:cNvPr id="88091" name="Line 27"/>
              <p:cNvSpPr>
                <a:spLocks noChangeShapeType="1"/>
              </p:cNvSpPr>
              <p:nvPr/>
            </p:nvSpPr>
            <p:spPr bwMode="auto">
              <a:xfrm>
                <a:off x="2612" y="887"/>
                <a:ext cx="0" cy="324"/>
              </a:xfrm>
              <a:prstGeom prst="line">
                <a:avLst/>
              </a:prstGeom>
              <a:noFill/>
              <a:ln w="38100">
                <a:solidFill>
                  <a:schemeClr val="tx1"/>
                </a:solidFill>
                <a:round/>
                <a:headEnd/>
                <a:tailEnd/>
              </a:ln>
              <a:effectLst/>
            </p:spPr>
            <p:txBody>
              <a:bodyPr/>
              <a:lstStyle/>
              <a:p>
                <a:endParaRPr lang="fr-FR"/>
              </a:p>
            </p:txBody>
          </p:sp>
          <p:sp>
            <p:nvSpPr>
              <p:cNvPr id="88092" name="Line 28"/>
              <p:cNvSpPr>
                <a:spLocks noChangeShapeType="1"/>
              </p:cNvSpPr>
              <p:nvPr/>
            </p:nvSpPr>
            <p:spPr bwMode="auto">
              <a:xfrm>
                <a:off x="2609" y="887"/>
                <a:ext cx="537" cy="3"/>
              </a:xfrm>
              <a:prstGeom prst="line">
                <a:avLst/>
              </a:prstGeom>
              <a:noFill/>
              <a:ln w="38100">
                <a:solidFill>
                  <a:schemeClr val="tx1"/>
                </a:solidFill>
                <a:round/>
                <a:headEnd/>
                <a:tailEnd/>
              </a:ln>
              <a:effectLst/>
            </p:spPr>
            <p:txBody>
              <a:bodyPr/>
              <a:lstStyle/>
              <a:p>
                <a:endParaRPr lang="fr-FR"/>
              </a:p>
            </p:txBody>
          </p:sp>
          <p:sp>
            <p:nvSpPr>
              <p:cNvPr id="88093" name="Line 29"/>
              <p:cNvSpPr>
                <a:spLocks noChangeShapeType="1"/>
              </p:cNvSpPr>
              <p:nvPr/>
            </p:nvSpPr>
            <p:spPr bwMode="auto">
              <a:xfrm flipH="1">
                <a:off x="3131" y="890"/>
                <a:ext cx="6" cy="309"/>
              </a:xfrm>
              <a:prstGeom prst="line">
                <a:avLst/>
              </a:prstGeom>
              <a:noFill/>
              <a:ln w="38100">
                <a:solidFill>
                  <a:schemeClr val="tx1"/>
                </a:solidFill>
                <a:round/>
                <a:headEnd/>
                <a:tailEnd/>
              </a:ln>
              <a:effectLst/>
            </p:spPr>
            <p:txBody>
              <a:bodyPr/>
              <a:lstStyle/>
              <a:p>
                <a:endParaRPr lang="fr-FR"/>
              </a:p>
            </p:txBody>
          </p:sp>
        </p:grpSp>
        <p:sp>
          <p:nvSpPr>
            <p:cNvPr id="88094" name="Freeform 30"/>
            <p:cNvSpPr>
              <a:spLocks/>
            </p:cNvSpPr>
            <p:nvPr/>
          </p:nvSpPr>
          <p:spPr bwMode="auto">
            <a:xfrm>
              <a:off x="2700307" y="1457315"/>
              <a:ext cx="915987" cy="566738"/>
            </a:xfrm>
            <a:custGeom>
              <a:avLst/>
              <a:gdLst/>
              <a:ahLst/>
              <a:cxnLst>
                <a:cxn ang="0">
                  <a:pos x="8" y="3"/>
                </a:cxn>
                <a:cxn ang="0">
                  <a:pos x="7" y="267"/>
                </a:cxn>
                <a:cxn ang="0">
                  <a:pos x="1" y="327"/>
                </a:cxn>
                <a:cxn ang="0">
                  <a:pos x="13" y="321"/>
                </a:cxn>
                <a:cxn ang="0">
                  <a:pos x="37" y="321"/>
                </a:cxn>
                <a:cxn ang="0">
                  <a:pos x="142" y="300"/>
                </a:cxn>
                <a:cxn ang="0">
                  <a:pos x="358" y="297"/>
                </a:cxn>
                <a:cxn ang="0">
                  <a:pos x="475" y="327"/>
                </a:cxn>
                <a:cxn ang="0">
                  <a:pos x="523" y="327"/>
                </a:cxn>
                <a:cxn ang="0">
                  <a:pos x="526" y="273"/>
                </a:cxn>
                <a:cxn ang="0">
                  <a:pos x="535" y="81"/>
                </a:cxn>
                <a:cxn ang="0">
                  <a:pos x="529" y="21"/>
                </a:cxn>
                <a:cxn ang="0">
                  <a:pos x="490" y="0"/>
                </a:cxn>
                <a:cxn ang="0">
                  <a:pos x="8" y="3"/>
                </a:cxn>
              </a:cxnLst>
              <a:rect l="0" t="0" r="r" b="b"/>
              <a:pathLst>
                <a:path w="577" h="357">
                  <a:moveTo>
                    <a:pt x="8" y="3"/>
                  </a:moveTo>
                  <a:cubicBezTo>
                    <a:pt x="8" y="108"/>
                    <a:pt x="7" y="162"/>
                    <a:pt x="7" y="267"/>
                  </a:cubicBezTo>
                  <a:cubicBezTo>
                    <a:pt x="7" y="324"/>
                    <a:pt x="0" y="318"/>
                    <a:pt x="1" y="327"/>
                  </a:cubicBezTo>
                  <a:cubicBezTo>
                    <a:pt x="2" y="336"/>
                    <a:pt x="7" y="322"/>
                    <a:pt x="13" y="321"/>
                  </a:cubicBezTo>
                  <a:cubicBezTo>
                    <a:pt x="19" y="320"/>
                    <a:pt x="16" y="324"/>
                    <a:pt x="37" y="321"/>
                  </a:cubicBezTo>
                  <a:cubicBezTo>
                    <a:pt x="58" y="318"/>
                    <a:pt x="89" y="304"/>
                    <a:pt x="142" y="300"/>
                  </a:cubicBezTo>
                  <a:cubicBezTo>
                    <a:pt x="195" y="296"/>
                    <a:pt x="303" y="293"/>
                    <a:pt x="358" y="297"/>
                  </a:cubicBezTo>
                  <a:cubicBezTo>
                    <a:pt x="413" y="301"/>
                    <a:pt x="448" y="322"/>
                    <a:pt x="475" y="327"/>
                  </a:cubicBezTo>
                  <a:cubicBezTo>
                    <a:pt x="508" y="306"/>
                    <a:pt x="523" y="357"/>
                    <a:pt x="523" y="327"/>
                  </a:cubicBezTo>
                  <a:cubicBezTo>
                    <a:pt x="541" y="318"/>
                    <a:pt x="524" y="314"/>
                    <a:pt x="526" y="273"/>
                  </a:cubicBezTo>
                  <a:cubicBezTo>
                    <a:pt x="528" y="232"/>
                    <a:pt x="534" y="123"/>
                    <a:pt x="535" y="81"/>
                  </a:cubicBezTo>
                  <a:cubicBezTo>
                    <a:pt x="536" y="39"/>
                    <a:pt x="536" y="35"/>
                    <a:pt x="529" y="21"/>
                  </a:cubicBezTo>
                  <a:cubicBezTo>
                    <a:pt x="522" y="7"/>
                    <a:pt x="577" y="3"/>
                    <a:pt x="490" y="0"/>
                  </a:cubicBezTo>
                  <a:lnTo>
                    <a:pt x="8" y="3"/>
                  </a:lnTo>
                  <a:close/>
                </a:path>
              </a:pathLst>
            </a:custGeom>
            <a:solidFill>
              <a:schemeClr val="tx1"/>
            </a:solidFill>
            <a:ln w="9525">
              <a:solidFill>
                <a:schemeClr val="tx1"/>
              </a:solidFill>
              <a:round/>
              <a:headEnd/>
              <a:tailEnd/>
            </a:ln>
            <a:effectLst/>
          </p:spPr>
          <p:txBody>
            <a:bodyPr/>
            <a:lstStyle/>
            <a:p>
              <a:endParaRPr lang="fr-FR"/>
            </a:p>
          </p:txBody>
        </p:sp>
        <p:sp>
          <p:nvSpPr>
            <p:cNvPr id="88095" name="Line 31"/>
            <p:cNvSpPr>
              <a:spLocks noChangeShapeType="1"/>
            </p:cNvSpPr>
            <p:nvPr/>
          </p:nvSpPr>
          <p:spPr bwMode="auto">
            <a:xfrm>
              <a:off x="2711419" y="1452552"/>
              <a:ext cx="0" cy="514350"/>
            </a:xfrm>
            <a:prstGeom prst="line">
              <a:avLst/>
            </a:prstGeom>
            <a:noFill/>
            <a:ln w="38100">
              <a:solidFill>
                <a:schemeClr val="tx1"/>
              </a:solidFill>
              <a:round/>
              <a:headEnd/>
              <a:tailEnd/>
            </a:ln>
            <a:effectLst/>
          </p:spPr>
          <p:txBody>
            <a:bodyPr/>
            <a:lstStyle/>
            <a:p>
              <a:endParaRPr lang="fr-FR"/>
            </a:p>
          </p:txBody>
        </p:sp>
        <p:sp>
          <p:nvSpPr>
            <p:cNvPr id="88096" name="Line 32"/>
            <p:cNvSpPr>
              <a:spLocks noChangeShapeType="1"/>
            </p:cNvSpPr>
            <p:nvPr/>
          </p:nvSpPr>
          <p:spPr bwMode="auto">
            <a:xfrm>
              <a:off x="2706657" y="1452552"/>
              <a:ext cx="852487" cy="4763"/>
            </a:xfrm>
            <a:prstGeom prst="line">
              <a:avLst/>
            </a:prstGeom>
            <a:noFill/>
            <a:ln w="38100">
              <a:solidFill>
                <a:schemeClr val="tx1"/>
              </a:solidFill>
              <a:round/>
              <a:headEnd/>
              <a:tailEnd/>
            </a:ln>
            <a:effectLst/>
          </p:spPr>
          <p:txBody>
            <a:bodyPr/>
            <a:lstStyle/>
            <a:p>
              <a:endParaRPr lang="fr-FR"/>
            </a:p>
          </p:txBody>
        </p:sp>
        <p:sp>
          <p:nvSpPr>
            <p:cNvPr id="88097" name="Line 33"/>
            <p:cNvSpPr>
              <a:spLocks noChangeShapeType="1"/>
            </p:cNvSpPr>
            <p:nvPr/>
          </p:nvSpPr>
          <p:spPr bwMode="auto">
            <a:xfrm flipH="1">
              <a:off x="3544857" y="1457315"/>
              <a:ext cx="9525" cy="490538"/>
            </a:xfrm>
            <a:prstGeom prst="line">
              <a:avLst/>
            </a:prstGeom>
            <a:noFill/>
            <a:ln w="38100">
              <a:solidFill>
                <a:schemeClr val="tx1"/>
              </a:solidFill>
              <a:round/>
              <a:headEnd/>
              <a:tailEnd/>
            </a:ln>
            <a:effectLst/>
          </p:spPr>
          <p:txBody>
            <a:bodyPr/>
            <a:lstStyle/>
            <a:p>
              <a:endParaRPr lang="fr-FR"/>
            </a:p>
          </p:txBody>
        </p:sp>
        <p:sp>
          <p:nvSpPr>
            <p:cNvPr id="88098" name="Oval 34"/>
            <p:cNvSpPr>
              <a:spLocks noChangeArrowheads="1"/>
            </p:cNvSpPr>
            <p:nvPr/>
          </p:nvSpPr>
          <p:spPr bwMode="auto">
            <a:xfrm>
              <a:off x="1423957" y="1874838"/>
              <a:ext cx="3406775" cy="3406775"/>
            </a:xfrm>
            <a:prstGeom prst="ellipse">
              <a:avLst/>
            </a:prstGeom>
            <a:noFill/>
            <a:ln w="57150">
              <a:solidFill>
                <a:schemeClr val="tx1"/>
              </a:solidFill>
              <a:round/>
              <a:headEnd/>
              <a:tailEnd/>
            </a:ln>
            <a:effectLst/>
          </p:spPr>
          <p:txBody>
            <a:bodyPr wrap="none" anchor="ctr"/>
            <a:lstStyle/>
            <a:p>
              <a:endParaRPr lang="fr-FR"/>
            </a:p>
          </p:txBody>
        </p:sp>
        <p:grpSp>
          <p:nvGrpSpPr>
            <p:cNvPr id="8" name="Group 35"/>
            <p:cNvGrpSpPr>
              <a:grpSpLocks/>
            </p:cNvGrpSpPr>
            <p:nvPr/>
          </p:nvGrpSpPr>
          <p:grpSpPr bwMode="auto">
            <a:xfrm>
              <a:off x="230157" y="2563813"/>
              <a:ext cx="727075" cy="2057400"/>
              <a:chOff x="1050" y="1502"/>
              <a:chExt cx="458" cy="1296"/>
            </a:xfrm>
          </p:grpSpPr>
          <p:grpSp>
            <p:nvGrpSpPr>
              <p:cNvPr id="9" name="Group 36"/>
              <p:cNvGrpSpPr>
                <a:grpSpLocks/>
              </p:cNvGrpSpPr>
              <p:nvPr/>
            </p:nvGrpSpPr>
            <p:grpSpPr bwMode="auto">
              <a:xfrm>
                <a:off x="1050" y="1502"/>
                <a:ext cx="456" cy="391"/>
                <a:chOff x="1050" y="1514"/>
                <a:chExt cx="456" cy="391"/>
              </a:xfrm>
            </p:grpSpPr>
            <p:sp>
              <p:nvSpPr>
                <p:cNvPr id="88101" name="Rectangle 37"/>
                <p:cNvSpPr>
                  <a:spLocks noChangeArrowheads="1"/>
                </p:cNvSpPr>
                <p:nvPr/>
              </p:nvSpPr>
              <p:spPr bwMode="auto">
                <a:xfrm>
                  <a:off x="1059" y="1514"/>
                  <a:ext cx="446" cy="391"/>
                </a:xfrm>
                <a:prstGeom prst="rect">
                  <a:avLst/>
                </a:prstGeom>
                <a:solidFill>
                  <a:srgbClr val="FFFF00"/>
                </a:solidFill>
                <a:ln w="38100">
                  <a:solidFill>
                    <a:srgbClr val="CC3300"/>
                  </a:solidFill>
                  <a:miter lim="800000"/>
                  <a:headEnd/>
                  <a:tailEnd/>
                </a:ln>
                <a:effectLst/>
              </p:spPr>
              <p:txBody>
                <a:bodyPr wrap="none" anchor="ctr"/>
                <a:lstStyle/>
                <a:p>
                  <a:endParaRPr lang="fr-FR"/>
                </a:p>
              </p:txBody>
            </p:sp>
            <p:sp>
              <p:nvSpPr>
                <p:cNvPr id="88102" name="Line 38"/>
                <p:cNvSpPr>
                  <a:spLocks noChangeShapeType="1"/>
                </p:cNvSpPr>
                <p:nvPr/>
              </p:nvSpPr>
              <p:spPr bwMode="auto">
                <a:xfrm>
                  <a:off x="1050" y="1514"/>
                  <a:ext cx="456" cy="388"/>
                </a:xfrm>
                <a:prstGeom prst="line">
                  <a:avLst/>
                </a:prstGeom>
                <a:noFill/>
                <a:ln w="38100">
                  <a:solidFill>
                    <a:srgbClr val="CC3300"/>
                  </a:solidFill>
                  <a:round/>
                  <a:headEnd/>
                  <a:tailEnd/>
                </a:ln>
                <a:effectLst/>
              </p:spPr>
              <p:txBody>
                <a:bodyPr/>
                <a:lstStyle/>
                <a:p>
                  <a:endParaRPr lang="fr-FR"/>
                </a:p>
              </p:txBody>
            </p:sp>
            <p:sp>
              <p:nvSpPr>
                <p:cNvPr id="88103" name="Line 39"/>
                <p:cNvSpPr>
                  <a:spLocks noChangeShapeType="1"/>
                </p:cNvSpPr>
                <p:nvPr/>
              </p:nvSpPr>
              <p:spPr bwMode="auto">
                <a:xfrm flipV="1">
                  <a:off x="1059" y="1517"/>
                  <a:ext cx="435" cy="388"/>
                </a:xfrm>
                <a:prstGeom prst="line">
                  <a:avLst/>
                </a:prstGeom>
                <a:noFill/>
                <a:ln w="38100">
                  <a:solidFill>
                    <a:srgbClr val="CC3300"/>
                  </a:solidFill>
                  <a:round/>
                  <a:headEnd/>
                  <a:tailEnd/>
                </a:ln>
                <a:effectLst/>
              </p:spPr>
              <p:txBody>
                <a:bodyPr/>
                <a:lstStyle/>
                <a:p>
                  <a:endParaRPr lang="fr-FR"/>
                </a:p>
              </p:txBody>
            </p:sp>
          </p:grpSp>
          <p:grpSp>
            <p:nvGrpSpPr>
              <p:cNvPr id="10" name="Group 40"/>
              <p:cNvGrpSpPr>
                <a:grpSpLocks/>
              </p:cNvGrpSpPr>
              <p:nvPr/>
            </p:nvGrpSpPr>
            <p:grpSpPr bwMode="auto">
              <a:xfrm>
                <a:off x="1052" y="2407"/>
                <a:ext cx="456" cy="391"/>
                <a:chOff x="1050" y="1514"/>
                <a:chExt cx="456" cy="391"/>
              </a:xfrm>
            </p:grpSpPr>
            <p:sp>
              <p:nvSpPr>
                <p:cNvPr id="88105" name="Rectangle 41"/>
                <p:cNvSpPr>
                  <a:spLocks noChangeArrowheads="1"/>
                </p:cNvSpPr>
                <p:nvPr/>
              </p:nvSpPr>
              <p:spPr bwMode="auto">
                <a:xfrm>
                  <a:off x="1059" y="1514"/>
                  <a:ext cx="446" cy="391"/>
                </a:xfrm>
                <a:prstGeom prst="rect">
                  <a:avLst/>
                </a:prstGeom>
                <a:solidFill>
                  <a:srgbClr val="FFFF00"/>
                </a:solidFill>
                <a:ln w="38100">
                  <a:solidFill>
                    <a:srgbClr val="CC3300"/>
                  </a:solidFill>
                  <a:miter lim="800000"/>
                  <a:headEnd/>
                  <a:tailEnd/>
                </a:ln>
                <a:effectLst/>
              </p:spPr>
              <p:txBody>
                <a:bodyPr wrap="none" anchor="ctr"/>
                <a:lstStyle/>
                <a:p>
                  <a:endParaRPr lang="fr-FR"/>
                </a:p>
              </p:txBody>
            </p:sp>
            <p:sp>
              <p:nvSpPr>
                <p:cNvPr id="88106" name="Line 42"/>
                <p:cNvSpPr>
                  <a:spLocks noChangeShapeType="1"/>
                </p:cNvSpPr>
                <p:nvPr/>
              </p:nvSpPr>
              <p:spPr bwMode="auto">
                <a:xfrm>
                  <a:off x="1050" y="1514"/>
                  <a:ext cx="456" cy="388"/>
                </a:xfrm>
                <a:prstGeom prst="line">
                  <a:avLst/>
                </a:prstGeom>
                <a:noFill/>
                <a:ln w="38100">
                  <a:solidFill>
                    <a:srgbClr val="CC3300"/>
                  </a:solidFill>
                  <a:round/>
                  <a:headEnd/>
                  <a:tailEnd/>
                </a:ln>
                <a:effectLst/>
              </p:spPr>
              <p:txBody>
                <a:bodyPr/>
                <a:lstStyle/>
                <a:p>
                  <a:endParaRPr lang="fr-FR"/>
                </a:p>
              </p:txBody>
            </p:sp>
            <p:sp>
              <p:nvSpPr>
                <p:cNvPr id="88107" name="Line 43"/>
                <p:cNvSpPr>
                  <a:spLocks noChangeShapeType="1"/>
                </p:cNvSpPr>
                <p:nvPr/>
              </p:nvSpPr>
              <p:spPr bwMode="auto">
                <a:xfrm flipV="1">
                  <a:off x="1059" y="1517"/>
                  <a:ext cx="435" cy="388"/>
                </a:xfrm>
                <a:prstGeom prst="line">
                  <a:avLst/>
                </a:prstGeom>
                <a:noFill/>
                <a:ln w="38100">
                  <a:solidFill>
                    <a:srgbClr val="CC3300"/>
                  </a:solidFill>
                  <a:round/>
                  <a:headEnd/>
                  <a:tailEnd/>
                </a:ln>
                <a:effectLst/>
              </p:spPr>
              <p:txBody>
                <a:bodyPr/>
                <a:lstStyle/>
                <a:p>
                  <a:endParaRPr lang="fr-FR"/>
                </a:p>
              </p:txBody>
            </p:sp>
          </p:grpSp>
        </p:grpSp>
        <p:grpSp>
          <p:nvGrpSpPr>
            <p:cNvPr id="11" name="Group 44"/>
            <p:cNvGrpSpPr>
              <a:grpSpLocks/>
            </p:cNvGrpSpPr>
            <p:nvPr/>
          </p:nvGrpSpPr>
          <p:grpSpPr bwMode="auto">
            <a:xfrm>
              <a:off x="5310157" y="2566988"/>
              <a:ext cx="727075" cy="2057400"/>
              <a:chOff x="1050" y="1502"/>
              <a:chExt cx="458" cy="1296"/>
            </a:xfrm>
          </p:grpSpPr>
          <p:grpSp>
            <p:nvGrpSpPr>
              <p:cNvPr id="12" name="Group 45"/>
              <p:cNvGrpSpPr>
                <a:grpSpLocks/>
              </p:cNvGrpSpPr>
              <p:nvPr/>
            </p:nvGrpSpPr>
            <p:grpSpPr bwMode="auto">
              <a:xfrm>
                <a:off x="1050" y="1502"/>
                <a:ext cx="456" cy="391"/>
                <a:chOff x="1050" y="1514"/>
                <a:chExt cx="456" cy="391"/>
              </a:xfrm>
            </p:grpSpPr>
            <p:sp>
              <p:nvSpPr>
                <p:cNvPr id="88110" name="Rectangle 46"/>
                <p:cNvSpPr>
                  <a:spLocks noChangeArrowheads="1"/>
                </p:cNvSpPr>
                <p:nvPr/>
              </p:nvSpPr>
              <p:spPr bwMode="auto">
                <a:xfrm>
                  <a:off x="1059" y="1514"/>
                  <a:ext cx="446" cy="391"/>
                </a:xfrm>
                <a:prstGeom prst="rect">
                  <a:avLst/>
                </a:prstGeom>
                <a:solidFill>
                  <a:srgbClr val="FFFF00"/>
                </a:solidFill>
                <a:ln w="38100">
                  <a:solidFill>
                    <a:srgbClr val="CC3300"/>
                  </a:solidFill>
                  <a:miter lim="800000"/>
                  <a:headEnd/>
                  <a:tailEnd/>
                </a:ln>
                <a:effectLst/>
              </p:spPr>
              <p:txBody>
                <a:bodyPr wrap="none" anchor="ctr"/>
                <a:lstStyle/>
                <a:p>
                  <a:endParaRPr lang="fr-FR"/>
                </a:p>
              </p:txBody>
            </p:sp>
            <p:sp>
              <p:nvSpPr>
                <p:cNvPr id="88111" name="Line 47"/>
                <p:cNvSpPr>
                  <a:spLocks noChangeShapeType="1"/>
                </p:cNvSpPr>
                <p:nvPr/>
              </p:nvSpPr>
              <p:spPr bwMode="auto">
                <a:xfrm>
                  <a:off x="1050" y="1514"/>
                  <a:ext cx="456" cy="388"/>
                </a:xfrm>
                <a:prstGeom prst="line">
                  <a:avLst/>
                </a:prstGeom>
                <a:noFill/>
                <a:ln w="38100">
                  <a:solidFill>
                    <a:srgbClr val="CC3300"/>
                  </a:solidFill>
                  <a:round/>
                  <a:headEnd/>
                  <a:tailEnd/>
                </a:ln>
                <a:effectLst/>
              </p:spPr>
              <p:txBody>
                <a:bodyPr/>
                <a:lstStyle/>
                <a:p>
                  <a:endParaRPr lang="fr-FR"/>
                </a:p>
              </p:txBody>
            </p:sp>
            <p:sp>
              <p:nvSpPr>
                <p:cNvPr id="88112" name="Line 48"/>
                <p:cNvSpPr>
                  <a:spLocks noChangeShapeType="1"/>
                </p:cNvSpPr>
                <p:nvPr/>
              </p:nvSpPr>
              <p:spPr bwMode="auto">
                <a:xfrm flipV="1">
                  <a:off x="1059" y="1517"/>
                  <a:ext cx="435" cy="388"/>
                </a:xfrm>
                <a:prstGeom prst="line">
                  <a:avLst/>
                </a:prstGeom>
                <a:noFill/>
                <a:ln w="38100">
                  <a:solidFill>
                    <a:srgbClr val="CC3300"/>
                  </a:solidFill>
                  <a:round/>
                  <a:headEnd/>
                  <a:tailEnd/>
                </a:ln>
                <a:effectLst/>
              </p:spPr>
              <p:txBody>
                <a:bodyPr/>
                <a:lstStyle/>
                <a:p>
                  <a:endParaRPr lang="fr-FR"/>
                </a:p>
              </p:txBody>
            </p:sp>
          </p:grpSp>
          <p:grpSp>
            <p:nvGrpSpPr>
              <p:cNvPr id="13" name="Group 49"/>
              <p:cNvGrpSpPr>
                <a:grpSpLocks/>
              </p:cNvGrpSpPr>
              <p:nvPr/>
            </p:nvGrpSpPr>
            <p:grpSpPr bwMode="auto">
              <a:xfrm>
                <a:off x="1052" y="2407"/>
                <a:ext cx="456" cy="391"/>
                <a:chOff x="1050" y="1514"/>
                <a:chExt cx="456" cy="391"/>
              </a:xfrm>
            </p:grpSpPr>
            <p:sp>
              <p:nvSpPr>
                <p:cNvPr id="88114" name="Rectangle 50"/>
                <p:cNvSpPr>
                  <a:spLocks noChangeArrowheads="1"/>
                </p:cNvSpPr>
                <p:nvPr/>
              </p:nvSpPr>
              <p:spPr bwMode="auto">
                <a:xfrm>
                  <a:off x="1059" y="1514"/>
                  <a:ext cx="446" cy="391"/>
                </a:xfrm>
                <a:prstGeom prst="rect">
                  <a:avLst/>
                </a:prstGeom>
                <a:solidFill>
                  <a:srgbClr val="FFFF00"/>
                </a:solidFill>
                <a:ln w="38100">
                  <a:solidFill>
                    <a:srgbClr val="CC3300"/>
                  </a:solidFill>
                  <a:miter lim="800000"/>
                  <a:headEnd/>
                  <a:tailEnd/>
                </a:ln>
                <a:effectLst/>
              </p:spPr>
              <p:txBody>
                <a:bodyPr wrap="none" anchor="ctr"/>
                <a:lstStyle/>
                <a:p>
                  <a:endParaRPr lang="fr-FR"/>
                </a:p>
              </p:txBody>
            </p:sp>
            <p:sp>
              <p:nvSpPr>
                <p:cNvPr id="88115" name="Line 51"/>
                <p:cNvSpPr>
                  <a:spLocks noChangeShapeType="1"/>
                </p:cNvSpPr>
                <p:nvPr/>
              </p:nvSpPr>
              <p:spPr bwMode="auto">
                <a:xfrm>
                  <a:off x="1050" y="1514"/>
                  <a:ext cx="456" cy="388"/>
                </a:xfrm>
                <a:prstGeom prst="line">
                  <a:avLst/>
                </a:prstGeom>
                <a:noFill/>
                <a:ln w="38100">
                  <a:solidFill>
                    <a:srgbClr val="CC3300"/>
                  </a:solidFill>
                  <a:round/>
                  <a:headEnd/>
                  <a:tailEnd/>
                </a:ln>
                <a:effectLst/>
              </p:spPr>
              <p:txBody>
                <a:bodyPr/>
                <a:lstStyle/>
                <a:p>
                  <a:endParaRPr lang="fr-FR"/>
                </a:p>
              </p:txBody>
            </p:sp>
            <p:sp>
              <p:nvSpPr>
                <p:cNvPr id="88116" name="Line 52"/>
                <p:cNvSpPr>
                  <a:spLocks noChangeShapeType="1"/>
                </p:cNvSpPr>
                <p:nvPr/>
              </p:nvSpPr>
              <p:spPr bwMode="auto">
                <a:xfrm flipV="1">
                  <a:off x="1059" y="1517"/>
                  <a:ext cx="435" cy="388"/>
                </a:xfrm>
                <a:prstGeom prst="line">
                  <a:avLst/>
                </a:prstGeom>
                <a:noFill/>
                <a:ln w="38100">
                  <a:solidFill>
                    <a:srgbClr val="CC3300"/>
                  </a:solidFill>
                  <a:round/>
                  <a:headEnd/>
                  <a:tailEnd/>
                </a:ln>
                <a:effectLst/>
              </p:spPr>
              <p:txBody>
                <a:bodyPr/>
                <a:lstStyle/>
                <a:p>
                  <a:endParaRPr lang="fr-FR"/>
                </a:p>
              </p:txBody>
            </p:sp>
          </p:grpSp>
        </p:grpSp>
        <p:sp>
          <p:nvSpPr>
            <p:cNvPr id="88117" name="Freeform 53"/>
            <p:cNvSpPr>
              <a:spLocks/>
            </p:cNvSpPr>
            <p:nvPr/>
          </p:nvSpPr>
          <p:spPr bwMode="auto">
            <a:xfrm>
              <a:off x="3554382" y="1931988"/>
              <a:ext cx="1114425" cy="938213"/>
            </a:xfrm>
            <a:custGeom>
              <a:avLst/>
              <a:gdLst/>
              <a:ahLst/>
              <a:cxnLst>
                <a:cxn ang="0">
                  <a:pos x="0" y="0"/>
                </a:cxn>
                <a:cxn ang="0">
                  <a:pos x="177" y="57"/>
                </a:cxn>
                <a:cxn ang="0">
                  <a:pos x="327" y="147"/>
                </a:cxn>
                <a:cxn ang="0">
                  <a:pos x="492" y="282"/>
                </a:cxn>
                <a:cxn ang="0">
                  <a:pos x="633" y="447"/>
                </a:cxn>
                <a:cxn ang="0">
                  <a:pos x="708" y="591"/>
                </a:cxn>
              </a:cxnLst>
              <a:rect l="0" t="0" r="r" b="b"/>
              <a:pathLst>
                <a:path w="708" h="591">
                  <a:moveTo>
                    <a:pt x="0" y="0"/>
                  </a:moveTo>
                  <a:cubicBezTo>
                    <a:pt x="61" y="16"/>
                    <a:pt x="123" y="33"/>
                    <a:pt x="177" y="57"/>
                  </a:cubicBezTo>
                  <a:cubicBezTo>
                    <a:pt x="231" y="81"/>
                    <a:pt x="274" y="110"/>
                    <a:pt x="327" y="147"/>
                  </a:cubicBezTo>
                  <a:cubicBezTo>
                    <a:pt x="380" y="184"/>
                    <a:pt x="441" y="232"/>
                    <a:pt x="492" y="282"/>
                  </a:cubicBezTo>
                  <a:cubicBezTo>
                    <a:pt x="543" y="332"/>
                    <a:pt x="597" y="396"/>
                    <a:pt x="633" y="447"/>
                  </a:cubicBezTo>
                  <a:cubicBezTo>
                    <a:pt x="669" y="498"/>
                    <a:pt x="688" y="544"/>
                    <a:pt x="708" y="591"/>
                  </a:cubicBezTo>
                </a:path>
              </a:pathLst>
            </a:custGeom>
            <a:noFill/>
            <a:ln w="76200" cmpd="sng">
              <a:solidFill>
                <a:schemeClr val="bg1"/>
              </a:solidFill>
              <a:round/>
              <a:headEnd/>
              <a:tailEnd/>
            </a:ln>
            <a:effectLst/>
          </p:spPr>
          <p:txBody>
            <a:bodyPr/>
            <a:lstStyle/>
            <a:p>
              <a:endParaRPr lang="fr-FR"/>
            </a:p>
          </p:txBody>
        </p:sp>
        <p:sp>
          <p:nvSpPr>
            <p:cNvPr id="88118" name="Freeform 54"/>
            <p:cNvSpPr>
              <a:spLocks/>
            </p:cNvSpPr>
            <p:nvPr/>
          </p:nvSpPr>
          <p:spPr bwMode="auto">
            <a:xfrm rot="5400000">
              <a:off x="3649632" y="4214813"/>
              <a:ext cx="909638" cy="1090612"/>
            </a:xfrm>
            <a:custGeom>
              <a:avLst/>
              <a:gdLst/>
              <a:ahLst/>
              <a:cxnLst>
                <a:cxn ang="0">
                  <a:pos x="0" y="0"/>
                </a:cxn>
                <a:cxn ang="0">
                  <a:pos x="177" y="57"/>
                </a:cxn>
                <a:cxn ang="0">
                  <a:pos x="327" y="147"/>
                </a:cxn>
                <a:cxn ang="0">
                  <a:pos x="492" y="282"/>
                </a:cxn>
                <a:cxn ang="0">
                  <a:pos x="633" y="447"/>
                </a:cxn>
                <a:cxn ang="0">
                  <a:pos x="708" y="591"/>
                </a:cxn>
              </a:cxnLst>
              <a:rect l="0" t="0" r="r" b="b"/>
              <a:pathLst>
                <a:path w="708" h="591">
                  <a:moveTo>
                    <a:pt x="0" y="0"/>
                  </a:moveTo>
                  <a:cubicBezTo>
                    <a:pt x="61" y="16"/>
                    <a:pt x="123" y="33"/>
                    <a:pt x="177" y="57"/>
                  </a:cubicBezTo>
                  <a:cubicBezTo>
                    <a:pt x="231" y="81"/>
                    <a:pt x="274" y="110"/>
                    <a:pt x="327" y="147"/>
                  </a:cubicBezTo>
                  <a:cubicBezTo>
                    <a:pt x="380" y="184"/>
                    <a:pt x="441" y="232"/>
                    <a:pt x="492" y="282"/>
                  </a:cubicBezTo>
                  <a:cubicBezTo>
                    <a:pt x="543" y="332"/>
                    <a:pt x="597" y="396"/>
                    <a:pt x="633" y="447"/>
                  </a:cubicBezTo>
                  <a:cubicBezTo>
                    <a:pt x="669" y="498"/>
                    <a:pt x="688" y="544"/>
                    <a:pt x="708" y="591"/>
                  </a:cubicBezTo>
                </a:path>
              </a:pathLst>
            </a:custGeom>
            <a:noFill/>
            <a:ln w="88900" cmpd="sng">
              <a:solidFill>
                <a:schemeClr val="bg1"/>
              </a:solidFill>
              <a:round/>
              <a:headEnd/>
              <a:tailEnd/>
            </a:ln>
            <a:effectLst/>
          </p:spPr>
          <p:txBody>
            <a:bodyPr/>
            <a:lstStyle/>
            <a:p>
              <a:endParaRPr lang="fr-FR"/>
            </a:p>
          </p:txBody>
        </p:sp>
        <p:sp>
          <p:nvSpPr>
            <p:cNvPr id="88119" name="Line 55"/>
            <p:cNvSpPr>
              <a:spLocks noChangeShapeType="1"/>
            </p:cNvSpPr>
            <p:nvPr/>
          </p:nvSpPr>
          <p:spPr bwMode="auto">
            <a:xfrm flipV="1">
              <a:off x="4637057" y="4383088"/>
              <a:ext cx="66675" cy="3175"/>
            </a:xfrm>
            <a:prstGeom prst="line">
              <a:avLst/>
            </a:prstGeom>
            <a:noFill/>
            <a:ln w="57150">
              <a:solidFill>
                <a:schemeClr val="bg1"/>
              </a:solidFill>
              <a:round/>
              <a:headEnd/>
              <a:tailEnd/>
            </a:ln>
            <a:effectLst/>
          </p:spPr>
          <p:txBody>
            <a:bodyPr/>
            <a:lstStyle/>
            <a:p>
              <a:endParaRPr lang="fr-FR"/>
            </a:p>
          </p:txBody>
        </p:sp>
        <p:sp>
          <p:nvSpPr>
            <p:cNvPr id="88120" name="Line 56"/>
            <p:cNvSpPr>
              <a:spLocks noChangeShapeType="1"/>
            </p:cNvSpPr>
            <p:nvPr/>
          </p:nvSpPr>
          <p:spPr bwMode="auto">
            <a:xfrm flipH="1">
              <a:off x="4633882" y="2836863"/>
              <a:ext cx="79375" cy="0"/>
            </a:xfrm>
            <a:prstGeom prst="line">
              <a:avLst/>
            </a:prstGeom>
            <a:noFill/>
            <a:ln w="57150">
              <a:solidFill>
                <a:schemeClr val="bg1"/>
              </a:solidFill>
              <a:round/>
              <a:headEnd/>
              <a:tailEnd/>
            </a:ln>
            <a:effectLst/>
          </p:spPr>
          <p:txBody>
            <a:bodyPr/>
            <a:lstStyle/>
            <a:p>
              <a:endParaRPr lang="fr-FR"/>
            </a:p>
          </p:txBody>
        </p:sp>
        <p:sp>
          <p:nvSpPr>
            <p:cNvPr id="88121" name="Freeform 57"/>
            <p:cNvSpPr>
              <a:spLocks/>
            </p:cNvSpPr>
            <p:nvPr/>
          </p:nvSpPr>
          <p:spPr bwMode="auto">
            <a:xfrm flipH="1">
              <a:off x="1581119" y="1930401"/>
              <a:ext cx="1114425" cy="938213"/>
            </a:xfrm>
            <a:custGeom>
              <a:avLst/>
              <a:gdLst/>
              <a:ahLst/>
              <a:cxnLst>
                <a:cxn ang="0">
                  <a:pos x="0" y="0"/>
                </a:cxn>
                <a:cxn ang="0">
                  <a:pos x="177" y="57"/>
                </a:cxn>
                <a:cxn ang="0">
                  <a:pos x="327" y="147"/>
                </a:cxn>
                <a:cxn ang="0">
                  <a:pos x="492" y="282"/>
                </a:cxn>
                <a:cxn ang="0">
                  <a:pos x="633" y="447"/>
                </a:cxn>
                <a:cxn ang="0">
                  <a:pos x="708" y="591"/>
                </a:cxn>
              </a:cxnLst>
              <a:rect l="0" t="0" r="r" b="b"/>
              <a:pathLst>
                <a:path w="708" h="591">
                  <a:moveTo>
                    <a:pt x="0" y="0"/>
                  </a:moveTo>
                  <a:cubicBezTo>
                    <a:pt x="61" y="16"/>
                    <a:pt x="123" y="33"/>
                    <a:pt x="177" y="57"/>
                  </a:cubicBezTo>
                  <a:cubicBezTo>
                    <a:pt x="231" y="81"/>
                    <a:pt x="274" y="110"/>
                    <a:pt x="327" y="147"/>
                  </a:cubicBezTo>
                  <a:cubicBezTo>
                    <a:pt x="380" y="184"/>
                    <a:pt x="441" y="232"/>
                    <a:pt x="492" y="282"/>
                  </a:cubicBezTo>
                  <a:cubicBezTo>
                    <a:pt x="543" y="332"/>
                    <a:pt x="597" y="396"/>
                    <a:pt x="633" y="447"/>
                  </a:cubicBezTo>
                  <a:cubicBezTo>
                    <a:pt x="669" y="498"/>
                    <a:pt x="688" y="544"/>
                    <a:pt x="708" y="591"/>
                  </a:cubicBezTo>
                </a:path>
              </a:pathLst>
            </a:custGeom>
            <a:noFill/>
            <a:ln w="88900" cmpd="sng">
              <a:solidFill>
                <a:schemeClr val="bg1"/>
              </a:solidFill>
              <a:round/>
              <a:headEnd/>
              <a:tailEnd/>
            </a:ln>
            <a:effectLst/>
          </p:spPr>
          <p:txBody>
            <a:bodyPr/>
            <a:lstStyle/>
            <a:p>
              <a:endParaRPr lang="fr-FR"/>
            </a:p>
          </p:txBody>
        </p:sp>
        <p:sp>
          <p:nvSpPr>
            <p:cNvPr id="88122" name="Freeform 58"/>
            <p:cNvSpPr>
              <a:spLocks/>
            </p:cNvSpPr>
            <p:nvPr/>
          </p:nvSpPr>
          <p:spPr bwMode="auto">
            <a:xfrm flipH="1" flipV="1">
              <a:off x="1608107" y="4332288"/>
              <a:ext cx="1101725" cy="896938"/>
            </a:xfrm>
            <a:custGeom>
              <a:avLst/>
              <a:gdLst/>
              <a:ahLst/>
              <a:cxnLst>
                <a:cxn ang="0">
                  <a:pos x="0" y="0"/>
                </a:cxn>
                <a:cxn ang="0">
                  <a:pos x="177" y="57"/>
                </a:cxn>
                <a:cxn ang="0">
                  <a:pos x="327" y="147"/>
                </a:cxn>
                <a:cxn ang="0">
                  <a:pos x="492" y="282"/>
                </a:cxn>
                <a:cxn ang="0">
                  <a:pos x="633" y="447"/>
                </a:cxn>
                <a:cxn ang="0">
                  <a:pos x="708" y="591"/>
                </a:cxn>
              </a:cxnLst>
              <a:rect l="0" t="0" r="r" b="b"/>
              <a:pathLst>
                <a:path w="708" h="591">
                  <a:moveTo>
                    <a:pt x="0" y="0"/>
                  </a:moveTo>
                  <a:cubicBezTo>
                    <a:pt x="61" y="16"/>
                    <a:pt x="123" y="33"/>
                    <a:pt x="177" y="57"/>
                  </a:cubicBezTo>
                  <a:cubicBezTo>
                    <a:pt x="231" y="81"/>
                    <a:pt x="274" y="110"/>
                    <a:pt x="327" y="147"/>
                  </a:cubicBezTo>
                  <a:cubicBezTo>
                    <a:pt x="380" y="184"/>
                    <a:pt x="441" y="232"/>
                    <a:pt x="492" y="282"/>
                  </a:cubicBezTo>
                  <a:cubicBezTo>
                    <a:pt x="543" y="332"/>
                    <a:pt x="597" y="396"/>
                    <a:pt x="633" y="447"/>
                  </a:cubicBezTo>
                  <a:cubicBezTo>
                    <a:pt x="669" y="498"/>
                    <a:pt x="688" y="544"/>
                    <a:pt x="708" y="591"/>
                  </a:cubicBezTo>
                </a:path>
              </a:pathLst>
            </a:custGeom>
            <a:noFill/>
            <a:ln w="76200" cmpd="sng">
              <a:solidFill>
                <a:schemeClr val="bg1"/>
              </a:solidFill>
              <a:round/>
              <a:headEnd/>
              <a:tailEnd/>
            </a:ln>
            <a:effectLst/>
          </p:spPr>
          <p:txBody>
            <a:bodyPr/>
            <a:lstStyle/>
            <a:p>
              <a:endParaRPr lang="fr-FR"/>
            </a:p>
          </p:txBody>
        </p:sp>
        <p:grpSp>
          <p:nvGrpSpPr>
            <p:cNvPr id="14" name="Group 59"/>
            <p:cNvGrpSpPr>
              <a:grpSpLocks/>
            </p:cNvGrpSpPr>
            <p:nvPr/>
          </p:nvGrpSpPr>
          <p:grpSpPr bwMode="auto">
            <a:xfrm rot="703827">
              <a:off x="1516032" y="1965326"/>
              <a:ext cx="3230562" cy="3230563"/>
              <a:chOff x="1859" y="1126"/>
              <a:chExt cx="2035" cy="2035"/>
            </a:xfrm>
          </p:grpSpPr>
          <p:sp>
            <p:nvSpPr>
              <p:cNvPr id="88124" name="Oval 60"/>
              <p:cNvSpPr>
                <a:spLocks noChangeArrowheads="1"/>
              </p:cNvSpPr>
              <p:nvPr/>
            </p:nvSpPr>
            <p:spPr bwMode="auto">
              <a:xfrm>
                <a:off x="1859" y="1126"/>
                <a:ext cx="2035" cy="2035"/>
              </a:xfrm>
              <a:prstGeom prst="ellipse">
                <a:avLst/>
              </a:prstGeom>
              <a:solidFill>
                <a:srgbClr val="00FF00"/>
              </a:solidFill>
              <a:ln w="28575">
                <a:solidFill>
                  <a:srgbClr val="FF0000"/>
                </a:solidFill>
                <a:round/>
                <a:headEnd/>
                <a:tailEnd/>
              </a:ln>
              <a:effectLst/>
            </p:spPr>
            <p:txBody>
              <a:bodyPr wrap="none" anchor="ctr"/>
              <a:lstStyle/>
              <a:p>
                <a:endParaRPr lang="fr-FR"/>
              </a:p>
            </p:txBody>
          </p:sp>
          <p:sp>
            <p:nvSpPr>
              <p:cNvPr id="88125" name="Oval 61"/>
              <p:cNvSpPr>
                <a:spLocks noChangeArrowheads="1"/>
              </p:cNvSpPr>
              <p:nvPr/>
            </p:nvSpPr>
            <p:spPr bwMode="auto">
              <a:xfrm>
                <a:off x="1970" y="1245"/>
                <a:ext cx="1811" cy="1803"/>
              </a:xfrm>
              <a:prstGeom prst="ellipse">
                <a:avLst/>
              </a:prstGeom>
              <a:solidFill>
                <a:schemeClr val="bg1"/>
              </a:solidFill>
              <a:ln w="28575">
                <a:solidFill>
                  <a:srgbClr val="FF0000"/>
                </a:solidFill>
                <a:round/>
                <a:headEnd/>
                <a:tailEnd/>
              </a:ln>
              <a:effectLst/>
            </p:spPr>
            <p:txBody>
              <a:bodyPr wrap="none" anchor="ctr"/>
              <a:lstStyle/>
              <a:p>
                <a:endParaRPr lang="fr-FR"/>
              </a:p>
            </p:txBody>
          </p:sp>
          <p:sp>
            <p:nvSpPr>
              <p:cNvPr id="88126" name="Line 62"/>
              <p:cNvSpPr>
                <a:spLocks noChangeShapeType="1"/>
              </p:cNvSpPr>
              <p:nvPr/>
            </p:nvSpPr>
            <p:spPr bwMode="auto">
              <a:xfrm>
                <a:off x="2877" y="1130"/>
                <a:ext cx="0" cy="115"/>
              </a:xfrm>
              <a:prstGeom prst="line">
                <a:avLst/>
              </a:prstGeom>
              <a:noFill/>
              <a:ln w="28575">
                <a:solidFill>
                  <a:srgbClr val="FF0000"/>
                </a:solidFill>
                <a:round/>
                <a:headEnd/>
                <a:tailEnd/>
              </a:ln>
              <a:effectLst/>
            </p:spPr>
            <p:txBody>
              <a:bodyPr/>
              <a:lstStyle/>
              <a:p>
                <a:endParaRPr lang="fr-FR"/>
              </a:p>
            </p:txBody>
          </p:sp>
          <p:sp>
            <p:nvSpPr>
              <p:cNvPr id="88127" name="Line 63"/>
              <p:cNvSpPr>
                <a:spLocks noChangeShapeType="1"/>
              </p:cNvSpPr>
              <p:nvPr/>
            </p:nvSpPr>
            <p:spPr bwMode="auto">
              <a:xfrm>
                <a:off x="2877" y="3048"/>
                <a:ext cx="0" cy="111"/>
              </a:xfrm>
              <a:prstGeom prst="line">
                <a:avLst/>
              </a:prstGeom>
              <a:noFill/>
              <a:ln w="28575">
                <a:solidFill>
                  <a:srgbClr val="FF0000"/>
                </a:solidFill>
                <a:round/>
                <a:headEnd/>
                <a:tailEnd/>
              </a:ln>
              <a:effectLst/>
            </p:spPr>
            <p:txBody>
              <a:bodyPr/>
              <a:lstStyle/>
              <a:p>
                <a:endParaRPr lang="fr-FR"/>
              </a:p>
            </p:txBody>
          </p:sp>
          <p:sp>
            <p:nvSpPr>
              <p:cNvPr id="88128" name="Line 64"/>
              <p:cNvSpPr>
                <a:spLocks noChangeShapeType="1"/>
              </p:cNvSpPr>
              <p:nvPr/>
            </p:nvSpPr>
            <p:spPr bwMode="auto">
              <a:xfrm>
                <a:off x="1861" y="2152"/>
                <a:ext cx="111" cy="0"/>
              </a:xfrm>
              <a:prstGeom prst="line">
                <a:avLst/>
              </a:prstGeom>
              <a:noFill/>
              <a:ln w="28575">
                <a:solidFill>
                  <a:srgbClr val="FF0000"/>
                </a:solidFill>
                <a:round/>
                <a:headEnd/>
                <a:tailEnd/>
              </a:ln>
              <a:effectLst/>
            </p:spPr>
            <p:txBody>
              <a:bodyPr/>
              <a:lstStyle/>
              <a:p>
                <a:endParaRPr lang="fr-FR"/>
              </a:p>
            </p:txBody>
          </p:sp>
          <p:sp>
            <p:nvSpPr>
              <p:cNvPr id="88129" name="Line 65"/>
              <p:cNvSpPr>
                <a:spLocks noChangeShapeType="1"/>
              </p:cNvSpPr>
              <p:nvPr/>
            </p:nvSpPr>
            <p:spPr bwMode="auto">
              <a:xfrm flipV="1">
                <a:off x="3781" y="2155"/>
                <a:ext cx="109" cy="3"/>
              </a:xfrm>
              <a:prstGeom prst="line">
                <a:avLst/>
              </a:prstGeom>
              <a:noFill/>
              <a:ln w="28575">
                <a:solidFill>
                  <a:srgbClr val="FF0000"/>
                </a:solidFill>
                <a:round/>
                <a:headEnd/>
                <a:tailEnd/>
              </a:ln>
              <a:effectLst/>
            </p:spPr>
            <p:txBody>
              <a:bodyPr/>
              <a:lstStyle/>
              <a:p>
                <a:endParaRPr lang="fr-FR"/>
              </a:p>
            </p:txBody>
          </p:sp>
          <p:sp>
            <p:nvSpPr>
              <p:cNvPr id="88130" name="Line 66"/>
              <p:cNvSpPr>
                <a:spLocks noChangeShapeType="1"/>
              </p:cNvSpPr>
              <p:nvPr/>
            </p:nvSpPr>
            <p:spPr bwMode="auto">
              <a:xfrm>
                <a:off x="2149" y="1427"/>
                <a:ext cx="81" cy="85"/>
              </a:xfrm>
              <a:prstGeom prst="line">
                <a:avLst/>
              </a:prstGeom>
              <a:noFill/>
              <a:ln w="28575">
                <a:solidFill>
                  <a:srgbClr val="FF0000"/>
                </a:solidFill>
                <a:round/>
                <a:headEnd/>
                <a:tailEnd/>
              </a:ln>
              <a:effectLst/>
            </p:spPr>
            <p:txBody>
              <a:bodyPr/>
              <a:lstStyle/>
              <a:p>
                <a:endParaRPr lang="fr-FR"/>
              </a:p>
            </p:txBody>
          </p:sp>
          <p:sp>
            <p:nvSpPr>
              <p:cNvPr id="88131" name="Line 67"/>
              <p:cNvSpPr>
                <a:spLocks noChangeShapeType="1"/>
              </p:cNvSpPr>
              <p:nvPr/>
            </p:nvSpPr>
            <p:spPr bwMode="auto">
              <a:xfrm>
                <a:off x="3512" y="2778"/>
                <a:ext cx="81" cy="86"/>
              </a:xfrm>
              <a:prstGeom prst="line">
                <a:avLst/>
              </a:prstGeom>
              <a:noFill/>
              <a:ln w="28575">
                <a:solidFill>
                  <a:srgbClr val="FF0000"/>
                </a:solidFill>
                <a:round/>
                <a:headEnd/>
                <a:tailEnd/>
              </a:ln>
              <a:effectLst/>
            </p:spPr>
            <p:txBody>
              <a:bodyPr/>
              <a:lstStyle/>
              <a:p>
                <a:endParaRPr lang="fr-FR"/>
              </a:p>
            </p:txBody>
          </p:sp>
          <p:sp>
            <p:nvSpPr>
              <p:cNvPr id="88132" name="Line 68"/>
              <p:cNvSpPr>
                <a:spLocks noChangeShapeType="1"/>
              </p:cNvSpPr>
              <p:nvPr/>
            </p:nvSpPr>
            <p:spPr bwMode="auto">
              <a:xfrm flipH="1">
                <a:off x="2155" y="2784"/>
                <a:ext cx="74" cy="74"/>
              </a:xfrm>
              <a:prstGeom prst="line">
                <a:avLst/>
              </a:prstGeom>
              <a:noFill/>
              <a:ln w="28575">
                <a:solidFill>
                  <a:srgbClr val="FF0000"/>
                </a:solidFill>
                <a:round/>
                <a:headEnd/>
                <a:tailEnd/>
              </a:ln>
              <a:effectLst/>
            </p:spPr>
            <p:txBody>
              <a:bodyPr/>
              <a:lstStyle/>
              <a:p>
                <a:endParaRPr lang="fr-FR"/>
              </a:p>
            </p:txBody>
          </p:sp>
          <p:sp>
            <p:nvSpPr>
              <p:cNvPr id="88133" name="Line 69"/>
              <p:cNvSpPr>
                <a:spLocks noChangeShapeType="1"/>
              </p:cNvSpPr>
              <p:nvPr/>
            </p:nvSpPr>
            <p:spPr bwMode="auto">
              <a:xfrm flipV="1">
                <a:off x="3515" y="1421"/>
                <a:ext cx="84" cy="84"/>
              </a:xfrm>
              <a:prstGeom prst="line">
                <a:avLst/>
              </a:prstGeom>
              <a:noFill/>
              <a:ln w="28575">
                <a:solidFill>
                  <a:srgbClr val="FF0000"/>
                </a:solidFill>
                <a:round/>
                <a:headEnd/>
                <a:tailEnd/>
              </a:ln>
              <a:effectLst/>
            </p:spPr>
            <p:txBody>
              <a:bodyPr/>
              <a:lstStyle/>
              <a:p>
                <a:endParaRPr lang="fr-FR"/>
              </a:p>
            </p:txBody>
          </p:sp>
          <p:sp>
            <p:nvSpPr>
              <p:cNvPr id="88134" name="Line 70"/>
              <p:cNvSpPr>
                <a:spLocks noChangeShapeType="1"/>
              </p:cNvSpPr>
              <p:nvPr/>
            </p:nvSpPr>
            <p:spPr bwMode="auto">
              <a:xfrm flipV="1">
                <a:off x="3716" y="1771"/>
                <a:ext cx="112" cy="41"/>
              </a:xfrm>
              <a:prstGeom prst="line">
                <a:avLst/>
              </a:prstGeom>
              <a:noFill/>
              <a:ln w="28575">
                <a:solidFill>
                  <a:srgbClr val="FF0000"/>
                </a:solidFill>
                <a:round/>
                <a:headEnd/>
                <a:tailEnd/>
              </a:ln>
              <a:effectLst/>
            </p:spPr>
            <p:txBody>
              <a:bodyPr/>
              <a:lstStyle/>
              <a:p>
                <a:endParaRPr lang="fr-FR"/>
              </a:p>
            </p:txBody>
          </p:sp>
          <p:sp>
            <p:nvSpPr>
              <p:cNvPr id="88135" name="Line 71"/>
              <p:cNvSpPr>
                <a:spLocks noChangeShapeType="1"/>
              </p:cNvSpPr>
              <p:nvPr/>
            </p:nvSpPr>
            <p:spPr bwMode="auto">
              <a:xfrm>
                <a:off x="3716" y="2480"/>
                <a:ext cx="106" cy="41"/>
              </a:xfrm>
              <a:prstGeom prst="line">
                <a:avLst/>
              </a:prstGeom>
              <a:noFill/>
              <a:ln w="28575">
                <a:solidFill>
                  <a:srgbClr val="FF0000"/>
                </a:solidFill>
                <a:round/>
                <a:headEnd/>
                <a:tailEnd/>
              </a:ln>
              <a:effectLst/>
            </p:spPr>
            <p:txBody>
              <a:bodyPr/>
              <a:lstStyle/>
              <a:p>
                <a:endParaRPr lang="fr-FR"/>
              </a:p>
            </p:txBody>
          </p:sp>
          <p:sp>
            <p:nvSpPr>
              <p:cNvPr id="88136" name="Line 72"/>
              <p:cNvSpPr>
                <a:spLocks noChangeShapeType="1"/>
              </p:cNvSpPr>
              <p:nvPr/>
            </p:nvSpPr>
            <p:spPr bwMode="auto">
              <a:xfrm>
                <a:off x="3236" y="2970"/>
                <a:ext cx="53" cy="111"/>
              </a:xfrm>
              <a:prstGeom prst="line">
                <a:avLst/>
              </a:prstGeom>
              <a:noFill/>
              <a:ln w="28575">
                <a:solidFill>
                  <a:srgbClr val="FF0000"/>
                </a:solidFill>
                <a:round/>
                <a:headEnd/>
                <a:tailEnd/>
              </a:ln>
              <a:effectLst/>
            </p:spPr>
            <p:txBody>
              <a:bodyPr/>
              <a:lstStyle/>
              <a:p>
                <a:endParaRPr lang="fr-FR"/>
              </a:p>
            </p:txBody>
          </p:sp>
          <p:sp>
            <p:nvSpPr>
              <p:cNvPr id="88137" name="Line 73"/>
              <p:cNvSpPr>
                <a:spLocks noChangeShapeType="1"/>
              </p:cNvSpPr>
              <p:nvPr/>
            </p:nvSpPr>
            <p:spPr bwMode="auto">
              <a:xfrm flipH="1">
                <a:off x="2462" y="2967"/>
                <a:ext cx="46" cy="108"/>
              </a:xfrm>
              <a:prstGeom prst="line">
                <a:avLst/>
              </a:prstGeom>
              <a:noFill/>
              <a:ln w="28575">
                <a:solidFill>
                  <a:srgbClr val="FF0000"/>
                </a:solidFill>
                <a:round/>
                <a:headEnd/>
                <a:tailEnd/>
              </a:ln>
              <a:effectLst/>
            </p:spPr>
            <p:txBody>
              <a:bodyPr/>
              <a:lstStyle/>
              <a:p>
                <a:endParaRPr lang="fr-FR"/>
              </a:p>
            </p:txBody>
          </p:sp>
          <p:sp>
            <p:nvSpPr>
              <p:cNvPr id="88138" name="Line 74"/>
              <p:cNvSpPr>
                <a:spLocks noChangeShapeType="1"/>
              </p:cNvSpPr>
              <p:nvPr/>
            </p:nvSpPr>
            <p:spPr bwMode="auto">
              <a:xfrm flipV="1">
                <a:off x="1942" y="2487"/>
                <a:ext cx="96" cy="40"/>
              </a:xfrm>
              <a:prstGeom prst="line">
                <a:avLst/>
              </a:prstGeom>
              <a:noFill/>
              <a:ln w="28575">
                <a:solidFill>
                  <a:srgbClr val="FF0000"/>
                </a:solidFill>
                <a:round/>
                <a:headEnd/>
                <a:tailEnd/>
              </a:ln>
              <a:effectLst/>
            </p:spPr>
            <p:txBody>
              <a:bodyPr/>
              <a:lstStyle/>
              <a:p>
                <a:endParaRPr lang="fr-FR"/>
              </a:p>
            </p:txBody>
          </p:sp>
          <p:sp>
            <p:nvSpPr>
              <p:cNvPr id="88139" name="Line 75"/>
              <p:cNvSpPr>
                <a:spLocks noChangeShapeType="1"/>
              </p:cNvSpPr>
              <p:nvPr/>
            </p:nvSpPr>
            <p:spPr bwMode="auto">
              <a:xfrm>
                <a:off x="1923" y="1765"/>
                <a:ext cx="112" cy="37"/>
              </a:xfrm>
              <a:prstGeom prst="line">
                <a:avLst/>
              </a:prstGeom>
              <a:noFill/>
              <a:ln w="28575">
                <a:solidFill>
                  <a:srgbClr val="FF0000"/>
                </a:solidFill>
                <a:round/>
                <a:headEnd/>
                <a:tailEnd/>
              </a:ln>
              <a:effectLst/>
            </p:spPr>
            <p:txBody>
              <a:bodyPr/>
              <a:lstStyle/>
              <a:p>
                <a:endParaRPr lang="fr-FR"/>
              </a:p>
            </p:txBody>
          </p:sp>
          <p:sp>
            <p:nvSpPr>
              <p:cNvPr id="88140" name="Line 76"/>
              <p:cNvSpPr>
                <a:spLocks noChangeShapeType="1"/>
              </p:cNvSpPr>
              <p:nvPr/>
            </p:nvSpPr>
            <p:spPr bwMode="auto">
              <a:xfrm>
                <a:off x="2462" y="1210"/>
                <a:ext cx="44" cy="110"/>
              </a:xfrm>
              <a:prstGeom prst="line">
                <a:avLst/>
              </a:prstGeom>
              <a:noFill/>
              <a:ln w="28575">
                <a:solidFill>
                  <a:srgbClr val="FF0000"/>
                </a:solidFill>
                <a:round/>
                <a:headEnd/>
                <a:tailEnd/>
              </a:ln>
              <a:effectLst/>
            </p:spPr>
            <p:txBody>
              <a:bodyPr/>
              <a:lstStyle/>
              <a:p>
                <a:endParaRPr lang="fr-FR"/>
              </a:p>
            </p:txBody>
          </p:sp>
          <p:sp>
            <p:nvSpPr>
              <p:cNvPr id="88141" name="Line 77"/>
              <p:cNvSpPr>
                <a:spLocks noChangeShapeType="1"/>
              </p:cNvSpPr>
              <p:nvPr/>
            </p:nvSpPr>
            <p:spPr bwMode="auto">
              <a:xfrm flipH="1">
                <a:off x="3233" y="1210"/>
                <a:ext cx="43" cy="101"/>
              </a:xfrm>
              <a:prstGeom prst="line">
                <a:avLst/>
              </a:prstGeom>
              <a:noFill/>
              <a:ln w="28575">
                <a:solidFill>
                  <a:srgbClr val="FF0000"/>
                </a:solidFill>
                <a:round/>
                <a:headEnd/>
                <a:tailEnd/>
              </a:ln>
              <a:effectLst/>
            </p:spPr>
            <p:txBody>
              <a:bodyPr/>
              <a:lstStyle/>
              <a:p>
                <a:endParaRPr lang="fr-FR"/>
              </a:p>
            </p:txBody>
          </p:sp>
          <p:grpSp>
            <p:nvGrpSpPr>
              <p:cNvPr id="15" name="Group 78"/>
              <p:cNvGrpSpPr>
                <a:grpSpLocks/>
              </p:cNvGrpSpPr>
              <p:nvPr/>
            </p:nvGrpSpPr>
            <p:grpSpPr bwMode="auto">
              <a:xfrm>
                <a:off x="2772" y="2863"/>
                <a:ext cx="209" cy="174"/>
                <a:chOff x="314" y="2955"/>
                <a:chExt cx="209" cy="174"/>
              </a:xfrm>
            </p:grpSpPr>
            <p:sp>
              <p:nvSpPr>
                <p:cNvPr id="88143" name="Freeform 79"/>
                <p:cNvSpPr>
                  <a:spLocks/>
                </p:cNvSpPr>
                <p:nvPr/>
              </p:nvSpPr>
              <p:spPr bwMode="auto">
                <a:xfrm>
                  <a:off x="314" y="2955"/>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144" name="Freeform 80"/>
                <p:cNvSpPr>
                  <a:spLocks/>
                </p:cNvSpPr>
                <p:nvPr/>
              </p:nvSpPr>
              <p:spPr bwMode="auto">
                <a:xfrm>
                  <a:off x="383" y="2956"/>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145" name="Freeform 81"/>
                <p:cNvSpPr>
                  <a:spLocks/>
                </p:cNvSpPr>
                <p:nvPr/>
              </p:nvSpPr>
              <p:spPr bwMode="auto">
                <a:xfrm>
                  <a:off x="453" y="2958"/>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146" name="Line 82"/>
                <p:cNvSpPr>
                  <a:spLocks noChangeShapeType="1"/>
                </p:cNvSpPr>
                <p:nvPr/>
              </p:nvSpPr>
              <p:spPr bwMode="auto">
                <a:xfrm>
                  <a:off x="314" y="3060"/>
                  <a:ext cx="0" cy="66"/>
                </a:xfrm>
                <a:prstGeom prst="line">
                  <a:avLst/>
                </a:prstGeom>
                <a:noFill/>
                <a:ln w="28575">
                  <a:solidFill>
                    <a:srgbClr val="FF0000"/>
                  </a:solidFill>
                  <a:round/>
                  <a:headEnd/>
                  <a:tailEnd/>
                </a:ln>
                <a:effectLst/>
              </p:spPr>
              <p:txBody>
                <a:bodyPr/>
                <a:lstStyle/>
                <a:p>
                  <a:endParaRPr lang="fr-FR"/>
                </a:p>
              </p:txBody>
            </p:sp>
            <p:sp>
              <p:nvSpPr>
                <p:cNvPr id="88147" name="Line 83"/>
                <p:cNvSpPr>
                  <a:spLocks noChangeShapeType="1"/>
                </p:cNvSpPr>
                <p:nvPr/>
              </p:nvSpPr>
              <p:spPr bwMode="auto">
                <a:xfrm>
                  <a:off x="521" y="3063"/>
                  <a:ext cx="0" cy="66"/>
                </a:xfrm>
                <a:prstGeom prst="line">
                  <a:avLst/>
                </a:prstGeom>
                <a:noFill/>
                <a:ln w="28575">
                  <a:solidFill>
                    <a:srgbClr val="FF0000"/>
                  </a:solidFill>
                  <a:round/>
                  <a:headEnd/>
                  <a:tailEnd/>
                </a:ln>
                <a:effectLst/>
              </p:spPr>
              <p:txBody>
                <a:bodyPr/>
                <a:lstStyle/>
                <a:p>
                  <a:endParaRPr lang="fr-FR"/>
                </a:p>
              </p:txBody>
            </p:sp>
          </p:grpSp>
          <p:grpSp>
            <p:nvGrpSpPr>
              <p:cNvPr id="16" name="Group 84"/>
              <p:cNvGrpSpPr>
                <a:grpSpLocks/>
              </p:cNvGrpSpPr>
              <p:nvPr/>
            </p:nvGrpSpPr>
            <p:grpSpPr bwMode="auto">
              <a:xfrm rot="-1589469">
                <a:off x="3093" y="2804"/>
                <a:ext cx="209" cy="174"/>
                <a:chOff x="314" y="2955"/>
                <a:chExt cx="209" cy="174"/>
              </a:xfrm>
            </p:grpSpPr>
            <p:sp>
              <p:nvSpPr>
                <p:cNvPr id="88149" name="Freeform 85"/>
                <p:cNvSpPr>
                  <a:spLocks/>
                </p:cNvSpPr>
                <p:nvPr/>
              </p:nvSpPr>
              <p:spPr bwMode="auto">
                <a:xfrm>
                  <a:off x="314" y="2955"/>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150" name="Freeform 86"/>
                <p:cNvSpPr>
                  <a:spLocks/>
                </p:cNvSpPr>
                <p:nvPr/>
              </p:nvSpPr>
              <p:spPr bwMode="auto">
                <a:xfrm>
                  <a:off x="383" y="2956"/>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151" name="Freeform 87"/>
                <p:cNvSpPr>
                  <a:spLocks/>
                </p:cNvSpPr>
                <p:nvPr/>
              </p:nvSpPr>
              <p:spPr bwMode="auto">
                <a:xfrm>
                  <a:off x="453" y="2958"/>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152" name="Line 88"/>
                <p:cNvSpPr>
                  <a:spLocks noChangeShapeType="1"/>
                </p:cNvSpPr>
                <p:nvPr/>
              </p:nvSpPr>
              <p:spPr bwMode="auto">
                <a:xfrm>
                  <a:off x="314" y="3060"/>
                  <a:ext cx="0" cy="66"/>
                </a:xfrm>
                <a:prstGeom prst="line">
                  <a:avLst/>
                </a:prstGeom>
                <a:noFill/>
                <a:ln w="28575">
                  <a:solidFill>
                    <a:srgbClr val="FF0000"/>
                  </a:solidFill>
                  <a:round/>
                  <a:headEnd/>
                  <a:tailEnd/>
                </a:ln>
                <a:effectLst/>
              </p:spPr>
              <p:txBody>
                <a:bodyPr/>
                <a:lstStyle/>
                <a:p>
                  <a:endParaRPr lang="fr-FR"/>
                </a:p>
              </p:txBody>
            </p:sp>
            <p:sp>
              <p:nvSpPr>
                <p:cNvPr id="88153" name="Line 89"/>
                <p:cNvSpPr>
                  <a:spLocks noChangeShapeType="1"/>
                </p:cNvSpPr>
                <p:nvPr/>
              </p:nvSpPr>
              <p:spPr bwMode="auto">
                <a:xfrm>
                  <a:off x="521" y="3063"/>
                  <a:ext cx="0" cy="66"/>
                </a:xfrm>
                <a:prstGeom prst="line">
                  <a:avLst/>
                </a:prstGeom>
                <a:noFill/>
                <a:ln w="28575">
                  <a:solidFill>
                    <a:srgbClr val="FF0000"/>
                  </a:solidFill>
                  <a:round/>
                  <a:headEnd/>
                  <a:tailEnd/>
                </a:ln>
                <a:effectLst/>
              </p:spPr>
              <p:txBody>
                <a:bodyPr/>
                <a:lstStyle/>
                <a:p>
                  <a:endParaRPr lang="fr-FR"/>
                </a:p>
              </p:txBody>
            </p:sp>
          </p:grpSp>
          <p:grpSp>
            <p:nvGrpSpPr>
              <p:cNvPr id="17" name="Group 90"/>
              <p:cNvGrpSpPr>
                <a:grpSpLocks/>
              </p:cNvGrpSpPr>
              <p:nvPr/>
            </p:nvGrpSpPr>
            <p:grpSpPr bwMode="auto">
              <a:xfrm rot="1369493">
                <a:off x="2441" y="2792"/>
                <a:ext cx="209" cy="174"/>
                <a:chOff x="314" y="2955"/>
                <a:chExt cx="209" cy="174"/>
              </a:xfrm>
            </p:grpSpPr>
            <p:sp>
              <p:nvSpPr>
                <p:cNvPr id="88155" name="Freeform 91"/>
                <p:cNvSpPr>
                  <a:spLocks/>
                </p:cNvSpPr>
                <p:nvPr/>
              </p:nvSpPr>
              <p:spPr bwMode="auto">
                <a:xfrm>
                  <a:off x="314" y="2955"/>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156" name="Freeform 92"/>
                <p:cNvSpPr>
                  <a:spLocks/>
                </p:cNvSpPr>
                <p:nvPr/>
              </p:nvSpPr>
              <p:spPr bwMode="auto">
                <a:xfrm>
                  <a:off x="383" y="2956"/>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157" name="Freeform 93"/>
                <p:cNvSpPr>
                  <a:spLocks/>
                </p:cNvSpPr>
                <p:nvPr/>
              </p:nvSpPr>
              <p:spPr bwMode="auto">
                <a:xfrm>
                  <a:off x="453" y="2958"/>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158" name="Line 94"/>
                <p:cNvSpPr>
                  <a:spLocks noChangeShapeType="1"/>
                </p:cNvSpPr>
                <p:nvPr/>
              </p:nvSpPr>
              <p:spPr bwMode="auto">
                <a:xfrm>
                  <a:off x="314" y="3060"/>
                  <a:ext cx="0" cy="66"/>
                </a:xfrm>
                <a:prstGeom prst="line">
                  <a:avLst/>
                </a:prstGeom>
                <a:noFill/>
                <a:ln w="28575">
                  <a:solidFill>
                    <a:srgbClr val="FF0000"/>
                  </a:solidFill>
                  <a:round/>
                  <a:headEnd/>
                  <a:tailEnd/>
                </a:ln>
                <a:effectLst/>
              </p:spPr>
              <p:txBody>
                <a:bodyPr/>
                <a:lstStyle/>
                <a:p>
                  <a:endParaRPr lang="fr-FR"/>
                </a:p>
              </p:txBody>
            </p:sp>
            <p:sp>
              <p:nvSpPr>
                <p:cNvPr id="88159" name="Line 95"/>
                <p:cNvSpPr>
                  <a:spLocks noChangeShapeType="1"/>
                </p:cNvSpPr>
                <p:nvPr/>
              </p:nvSpPr>
              <p:spPr bwMode="auto">
                <a:xfrm>
                  <a:off x="521" y="3063"/>
                  <a:ext cx="0" cy="66"/>
                </a:xfrm>
                <a:prstGeom prst="line">
                  <a:avLst/>
                </a:prstGeom>
                <a:noFill/>
                <a:ln w="28575">
                  <a:solidFill>
                    <a:srgbClr val="FF0000"/>
                  </a:solidFill>
                  <a:round/>
                  <a:headEnd/>
                  <a:tailEnd/>
                </a:ln>
                <a:effectLst/>
              </p:spPr>
              <p:txBody>
                <a:bodyPr/>
                <a:lstStyle/>
                <a:p>
                  <a:endParaRPr lang="fr-FR"/>
                </a:p>
              </p:txBody>
            </p:sp>
          </p:grpSp>
          <p:grpSp>
            <p:nvGrpSpPr>
              <p:cNvPr id="18" name="Group 96"/>
              <p:cNvGrpSpPr>
                <a:grpSpLocks/>
              </p:cNvGrpSpPr>
              <p:nvPr/>
            </p:nvGrpSpPr>
            <p:grpSpPr bwMode="auto">
              <a:xfrm rot="2782265">
                <a:off x="2193" y="2628"/>
                <a:ext cx="209" cy="174"/>
                <a:chOff x="314" y="2955"/>
                <a:chExt cx="209" cy="174"/>
              </a:xfrm>
            </p:grpSpPr>
            <p:sp>
              <p:nvSpPr>
                <p:cNvPr id="88161" name="Freeform 97"/>
                <p:cNvSpPr>
                  <a:spLocks/>
                </p:cNvSpPr>
                <p:nvPr/>
              </p:nvSpPr>
              <p:spPr bwMode="auto">
                <a:xfrm>
                  <a:off x="314" y="2955"/>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162" name="Freeform 98"/>
                <p:cNvSpPr>
                  <a:spLocks/>
                </p:cNvSpPr>
                <p:nvPr/>
              </p:nvSpPr>
              <p:spPr bwMode="auto">
                <a:xfrm>
                  <a:off x="383" y="2956"/>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163" name="Freeform 99"/>
                <p:cNvSpPr>
                  <a:spLocks/>
                </p:cNvSpPr>
                <p:nvPr/>
              </p:nvSpPr>
              <p:spPr bwMode="auto">
                <a:xfrm>
                  <a:off x="453" y="2958"/>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164" name="Line 100"/>
                <p:cNvSpPr>
                  <a:spLocks noChangeShapeType="1"/>
                </p:cNvSpPr>
                <p:nvPr/>
              </p:nvSpPr>
              <p:spPr bwMode="auto">
                <a:xfrm>
                  <a:off x="314" y="3060"/>
                  <a:ext cx="0" cy="66"/>
                </a:xfrm>
                <a:prstGeom prst="line">
                  <a:avLst/>
                </a:prstGeom>
                <a:noFill/>
                <a:ln w="28575">
                  <a:solidFill>
                    <a:srgbClr val="FF0000"/>
                  </a:solidFill>
                  <a:round/>
                  <a:headEnd/>
                  <a:tailEnd/>
                </a:ln>
                <a:effectLst/>
              </p:spPr>
              <p:txBody>
                <a:bodyPr/>
                <a:lstStyle/>
                <a:p>
                  <a:endParaRPr lang="fr-FR"/>
                </a:p>
              </p:txBody>
            </p:sp>
            <p:sp>
              <p:nvSpPr>
                <p:cNvPr id="88165" name="Line 101"/>
                <p:cNvSpPr>
                  <a:spLocks noChangeShapeType="1"/>
                </p:cNvSpPr>
                <p:nvPr/>
              </p:nvSpPr>
              <p:spPr bwMode="auto">
                <a:xfrm>
                  <a:off x="521" y="3063"/>
                  <a:ext cx="0" cy="66"/>
                </a:xfrm>
                <a:prstGeom prst="line">
                  <a:avLst/>
                </a:prstGeom>
                <a:noFill/>
                <a:ln w="28575">
                  <a:solidFill>
                    <a:srgbClr val="FF0000"/>
                  </a:solidFill>
                  <a:round/>
                  <a:headEnd/>
                  <a:tailEnd/>
                </a:ln>
                <a:effectLst/>
              </p:spPr>
              <p:txBody>
                <a:bodyPr/>
                <a:lstStyle/>
                <a:p>
                  <a:endParaRPr lang="fr-FR"/>
                </a:p>
              </p:txBody>
            </p:sp>
          </p:grpSp>
          <p:grpSp>
            <p:nvGrpSpPr>
              <p:cNvPr id="19" name="Group 102"/>
              <p:cNvGrpSpPr>
                <a:grpSpLocks/>
              </p:cNvGrpSpPr>
              <p:nvPr/>
            </p:nvGrpSpPr>
            <p:grpSpPr bwMode="auto">
              <a:xfrm rot="3959777">
                <a:off x="2017" y="2356"/>
                <a:ext cx="209" cy="174"/>
                <a:chOff x="314" y="2955"/>
                <a:chExt cx="209" cy="174"/>
              </a:xfrm>
            </p:grpSpPr>
            <p:sp>
              <p:nvSpPr>
                <p:cNvPr id="88167" name="Freeform 103"/>
                <p:cNvSpPr>
                  <a:spLocks/>
                </p:cNvSpPr>
                <p:nvPr/>
              </p:nvSpPr>
              <p:spPr bwMode="auto">
                <a:xfrm>
                  <a:off x="314" y="2955"/>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168" name="Freeform 104"/>
                <p:cNvSpPr>
                  <a:spLocks/>
                </p:cNvSpPr>
                <p:nvPr/>
              </p:nvSpPr>
              <p:spPr bwMode="auto">
                <a:xfrm>
                  <a:off x="383" y="2956"/>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169" name="Freeform 105"/>
                <p:cNvSpPr>
                  <a:spLocks/>
                </p:cNvSpPr>
                <p:nvPr/>
              </p:nvSpPr>
              <p:spPr bwMode="auto">
                <a:xfrm>
                  <a:off x="453" y="2958"/>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170" name="Line 106"/>
                <p:cNvSpPr>
                  <a:spLocks noChangeShapeType="1"/>
                </p:cNvSpPr>
                <p:nvPr/>
              </p:nvSpPr>
              <p:spPr bwMode="auto">
                <a:xfrm>
                  <a:off x="314" y="3060"/>
                  <a:ext cx="0" cy="66"/>
                </a:xfrm>
                <a:prstGeom prst="line">
                  <a:avLst/>
                </a:prstGeom>
                <a:noFill/>
                <a:ln w="28575">
                  <a:solidFill>
                    <a:srgbClr val="FF0000"/>
                  </a:solidFill>
                  <a:round/>
                  <a:headEnd/>
                  <a:tailEnd/>
                </a:ln>
                <a:effectLst/>
              </p:spPr>
              <p:txBody>
                <a:bodyPr/>
                <a:lstStyle/>
                <a:p>
                  <a:endParaRPr lang="fr-FR"/>
                </a:p>
              </p:txBody>
            </p:sp>
            <p:sp>
              <p:nvSpPr>
                <p:cNvPr id="88171" name="Line 107"/>
                <p:cNvSpPr>
                  <a:spLocks noChangeShapeType="1"/>
                </p:cNvSpPr>
                <p:nvPr/>
              </p:nvSpPr>
              <p:spPr bwMode="auto">
                <a:xfrm>
                  <a:off x="521" y="3063"/>
                  <a:ext cx="0" cy="66"/>
                </a:xfrm>
                <a:prstGeom prst="line">
                  <a:avLst/>
                </a:prstGeom>
                <a:noFill/>
                <a:ln w="28575">
                  <a:solidFill>
                    <a:srgbClr val="FF0000"/>
                  </a:solidFill>
                  <a:round/>
                  <a:headEnd/>
                  <a:tailEnd/>
                </a:ln>
                <a:effectLst/>
              </p:spPr>
              <p:txBody>
                <a:bodyPr/>
                <a:lstStyle/>
                <a:p>
                  <a:endParaRPr lang="fr-FR"/>
                </a:p>
              </p:txBody>
            </p:sp>
          </p:grpSp>
          <p:grpSp>
            <p:nvGrpSpPr>
              <p:cNvPr id="20" name="Group 108"/>
              <p:cNvGrpSpPr>
                <a:grpSpLocks/>
              </p:cNvGrpSpPr>
              <p:nvPr/>
            </p:nvGrpSpPr>
            <p:grpSpPr bwMode="auto">
              <a:xfrm rot="5400000">
                <a:off x="1957" y="2064"/>
                <a:ext cx="209" cy="174"/>
                <a:chOff x="314" y="2955"/>
                <a:chExt cx="209" cy="174"/>
              </a:xfrm>
            </p:grpSpPr>
            <p:sp>
              <p:nvSpPr>
                <p:cNvPr id="88173" name="Freeform 109"/>
                <p:cNvSpPr>
                  <a:spLocks/>
                </p:cNvSpPr>
                <p:nvPr/>
              </p:nvSpPr>
              <p:spPr bwMode="auto">
                <a:xfrm>
                  <a:off x="314" y="2955"/>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174" name="Freeform 110"/>
                <p:cNvSpPr>
                  <a:spLocks/>
                </p:cNvSpPr>
                <p:nvPr/>
              </p:nvSpPr>
              <p:spPr bwMode="auto">
                <a:xfrm>
                  <a:off x="383" y="2956"/>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175" name="Freeform 111"/>
                <p:cNvSpPr>
                  <a:spLocks/>
                </p:cNvSpPr>
                <p:nvPr/>
              </p:nvSpPr>
              <p:spPr bwMode="auto">
                <a:xfrm>
                  <a:off x="453" y="2958"/>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176" name="Line 112"/>
                <p:cNvSpPr>
                  <a:spLocks noChangeShapeType="1"/>
                </p:cNvSpPr>
                <p:nvPr/>
              </p:nvSpPr>
              <p:spPr bwMode="auto">
                <a:xfrm>
                  <a:off x="314" y="3060"/>
                  <a:ext cx="0" cy="66"/>
                </a:xfrm>
                <a:prstGeom prst="line">
                  <a:avLst/>
                </a:prstGeom>
                <a:noFill/>
                <a:ln w="28575">
                  <a:solidFill>
                    <a:srgbClr val="FF0000"/>
                  </a:solidFill>
                  <a:round/>
                  <a:headEnd/>
                  <a:tailEnd/>
                </a:ln>
                <a:effectLst/>
              </p:spPr>
              <p:txBody>
                <a:bodyPr/>
                <a:lstStyle/>
                <a:p>
                  <a:endParaRPr lang="fr-FR"/>
                </a:p>
              </p:txBody>
            </p:sp>
            <p:sp>
              <p:nvSpPr>
                <p:cNvPr id="88177" name="Line 113"/>
                <p:cNvSpPr>
                  <a:spLocks noChangeShapeType="1"/>
                </p:cNvSpPr>
                <p:nvPr/>
              </p:nvSpPr>
              <p:spPr bwMode="auto">
                <a:xfrm>
                  <a:off x="521" y="3063"/>
                  <a:ext cx="0" cy="66"/>
                </a:xfrm>
                <a:prstGeom prst="line">
                  <a:avLst/>
                </a:prstGeom>
                <a:noFill/>
                <a:ln w="28575">
                  <a:solidFill>
                    <a:srgbClr val="FF0000"/>
                  </a:solidFill>
                  <a:round/>
                  <a:headEnd/>
                  <a:tailEnd/>
                </a:ln>
                <a:effectLst/>
              </p:spPr>
              <p:txBody>
                <a:bodyPr/>
                <a:lstStyle/>
                <a:p>
                  <a:endParaRPr lang="fr-FR"/>
                </a:p>
              </p:txBody>
            </p:sp>
          </p:grpSp>
          <p:grpSp>
            <p:nvGrpSpPr>
              <p:cNvPr id="21" name="Group 114"/>
              <p:cNvGrpSpPr>
                <a:grpSpLocks/>
              </p:cNvGrpSpPr>
              <p:nvPr/>
            </p:nvGrpSpPr>
            <p:grpSpPr bwMode="auto">
              <a:xfrm rot="6767626">
                <a:off x="2021" y="1756"/>
                <a:ext cx="209" cy="174"/>
                <a:chOff x="314" y="2955"/>
                <a:chExt cx="209" cy="174"/>
              </a:xfrm>
            </p:grpSpPr>
            <p:sp>
              <p:nvSpPr>
                <p:cNvPr id="88179" name="Freeform 115"/>
                <p:cNvSpPr>
                  <a:spLocks/>
                </p:cNvSpPr>
                <p:nvPr/>
              </p:nvSpPr>
              <p:spPr bwMode="auto">
                <a:xfrm>
                  <a:off x="314" y="2955"/>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180" name="Freeform 116"/>
                <p:cNvSpPr>
                  <a:spLocks/>
                </p:cNvSpPr>
                <p:nvPr/>
              </p:nvSpPr>
              <p:spPr bwMode="auto">
                <a:xfrm>
                  <a:off x="383" y="2956"/>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181" name="Freeform 117"/>
                <p:cNvSpPr>
                  <a:spLocks/>
                </p:cNvSpPr>
                <p:nvPr/>
              </p:nvSpPr>
              <p:spPr bwMode="auto">
                <a:xfrm>
                  <a:off x="453" y="2958"/>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182" name="Line 118"/>
                <p:cNvSpPr>
                  <a:spLocks noChangeShapeType="1"/>
                </p:cNvSpPr>
                <p:nvPr/>
              </p:nvSpPr>
              <p:spPr bwMode="auto">
                <a:xfrm>
                  <a:off x="314" y="3060"/>
                  <a:ext cx="0" cy="66"/>
                </a:xfrm>
                <a:prstGeom prst="line">
                  <a:avLst/>
                </a:prstGeom>
                <a:noFill/>
                <a:ln w="28575">
                  <a:solidFill>
                    <a:srgbClr val="FF0000"/>
                  </a:solidFill>
                  <a:round/>
                  <a:headEnd/>
                  <a:tailEnd/>
                </a:ln>
                <a:effectLst/>
              </p:spPr>
              <p:txBody>
                <a:bodyPr/>
                <a:lstStyle/>
                <a:p>
                  <a:endParaRPr lang="fr-FR"/>
                </a:p>
              </p:txBody>
            </p:sp>
            <p:sp>
              <p:nvSpPr>
                <p:cNvPr id="88183" name="Line 119"/>
                <p:cNvSpPr>
                  <a:spLocks noChangeShapeType="1"/>
                </p:cNvSpPr>
                <p:nvPr/>
              </p:nvSpPr>
              <p:spPr bwMode="auto">
                <a:xfrm>
                  <a:off x="521" y="3063"/>
                  <a:ext cx="0" cy="66"/>
                </a:xfrm>
                <a:prstGeom prst="line">
                  <a:avLst/>
                </a:prstGeom>
                <a:noFill/>
                <a:ln w="28575">
                  <a:solidFill>
                    <a:srgbClr val="FF0000"/>
                  </a:solidFill>
                  <a:round/>
                  <a:headEnd/>
                  <a:tailEnd/>
                </a:ln>
                <a:effectLst/>
              </p:spPr>
              <p:txBody>
                <a:bodyPr/>
                <a:lstStyle/>
                <a:p>
                  <a:endParaRPr lang="fr-FR"/>
                </a:p>
              </p:txBody>
            </p:sp>
          </p:grpSp>
          <p:grpSp>
            <p:nvGrpSpPr>
              <p:cNvPr id="22" name="Group 120"/>
              <p:cNvGrpSpPr>
                <a:grpSpLocks/>
              </p:cNvGrpSpPr>
              <p:nvPr/>
            </p:nvGrpSpPr>
            <p:grpSpPr bwMode="auto">
              <a:xfrm rot="8034961">
                <a:off x="2189" y="1488"/>
                <a:ext cx="209" cy="174"/>
                <a:chOff x="314" y="2955"/>
                <a:chExt cx="209" cy="174"/>
              </a:xfrm>
            </p:grpSpPr>
            <p:sp>
              <p:nvSpPr>
                <p:cNvPr id="88185" name="Freeform 121"/>
                <p:cNvSpPr>
                  <a:spLocks/>
                </p:cNvSpPr>
                <p:nvPr/>
              </p:nvSpPr>
              <p:spPr bwMode="auto">
                <a:xfrm>
                  <a:off x="314" y="2955"/>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186" name="Freeform 122"/>
                <p:cNvSpPr>
                  <a:spLocks/>
                </p:cNvSpPr>
                <p:nvPr/>
              </p:nvSpPr>
              <p:spPr bwMode="auto">
                <a:xfrm>
                  <a:off x="383" y="2956"/>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187" name="Freeform 123"/>
                <p:cNvSpPr>
                  <a:spLocks/>
                </p:cNvSpPr>
                <p:nvPr/>
              </p:nvSpPr>
              <p:spPr bwMode="auto">
                <a:xfrm>
                  <a:off x="453" y="2958"/>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188" name="Line 124"/>
                <p:cNvSpPr>
                  <a:spLocks noChangeShapeType="1"/>
                </p:cNvSpPr>
                <p:nvPr/>
              </p:nvSpPr>
              <p:spPr bwMode="auto">
                <a:xfrm>
                  <a:off x="314" y="3060"/>
                  <a:ext cx="0" cy="66"/>
                </a:xfrm>
                <a:prstGeom prst="line">
                  <a:avLst/>
                </a:prstGeom>
                <a:noFill/>
                <a:ln w="28575">
                  <a:solidFill>
                    <a:srgbClr val="FF0000"/>
                  </a:solidFill>
                  <a:round/>
                  <a:headEnd/>
                  <a:tailEnd/>
                </a:ln>
                <a:effectLst/>
              </p:spPr>
              <p:txBody>
                <a:bodyPr/>
                <a:lstStyle/>
                <a:p>
                  <a:endParaRPr lang="fr-FR"/>
                </a:p>
              </p:txBody>
            </p:sp>
            <p:sp>
              <p:nvSpPr>
                <p:cNvPr id="88189" name="Line 125"/>
                <p:cNvSpPr>
                  <a:spLocks noChangeShapeType="1"/>
                </p:cNvSpPr>
                <p:nvPr/>
              </p:nvSpPr>
              <p:spPr bwMode="auto">
                <a:xfrm>
                  <a:off x="521" y="3063"/>
                  <a:ext cx="0" cy="66"/>
                </a:xfrm>
                <a:prstGeom prst="line">
                  <a:avLst/>
                </a:prstGeom>
                <a:noFill/>
                <a:ln w="28575">
                  <a:solidFill>
                    <a:srgbClr val="FF0000"/>
                  </a:solidFill>
                  <a:round/>
                  <a:headEnd/>
                  <a:tailEnd/>
                </a:ln>
                <a:effectLst/>
              </p:spPr>
              <p:txBody>
                <a:bodyPr/>
                <a:lstStyle/>
                <a:p>
                  <a:endParaRPr lang="fr-FR"/>
                </a:p>
              </p:txBody>
            </p:sp>
          </p:grpSp>
          <p:grpSp>
            <p:nvGrpSpPr>
              <p:cNvPr id="23" name="Group 126"/>
              <p:cNvGrpSpPr>
                <a:grpSpLocks/>
              </p:cNvGrpSpPr>
              <p:nvPr/>
            </p:nvGrpSpPr>
            <p:grpSpPr bwMode="auto">
              <a:xfrm rot="9323810">
                <a:off x="2445" y="1324"/>
                <a:ext cx="209" cy="174"/>
                <a:chOff x="314" y="2955"/>
                <a:chExt cx="209" cy="174"/>
              </a:xfrm>
            </p:grpSpPr>
            <p:sp>
              <p:nvSpPr>
                <p:cNvPr id="88191" name="Freeform 127"/>
                <p:cNvSpPr>
                  <a:spLocks/>
                </p:cNvSpPr>
                <p:nvPr/>
              </p:nvSpPr>
              <p:spPr bwMode="auto">
                <a:xfrm>
                  <a:off x="314" y="2955"/>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192" name="Freeform 128"/>
                <p:cNvSpPr>
                  <a:spLocks/>
                </p:cNvSpPr>
                <p:nvPr/>
              </p:nvSpPr>
              <p:spPr bwMode="auto">
                <a:xfrm>
                  <a:off x="383" y="2956"/>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193" name="Freeform 129"/>
                <p:cNvSpPr>
                  <a:spLocks/>
                </p:cNvSpPr>
                <p:nvPr/>
              </p:nvSpPr>
              <p:spPr bwMode="auto">
                <a:xfrm>
                  <a:off x="453" y="2958"/>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194" name="Line 130"/>
                <p:cNvSpPr>
                  <a:spLocks noChangeShapeType="1"/>
                </p:cNvSpPr>
                <p:nvPr/>
              </p:nvSpPr>
              <p:spPr bwMode="auto">
                <a:xfrm>
                  <a:off x="314" y="3060"/>
                  <a:ext cx="0" cy="66"/>
                </a:xfrm>
                <a:prstGeom prst="line">
                  <a:avLst/>
                </a:prstGeom>
                <a:noFill/>
                <a:ln w="28575">
                  <a:solidFill>
                    <a:srgbClr val="FF0000"/>
                  </a:solidFill>
                  <a:round/>
                  <a:headEnd/>
                  <a:tailEnd/>
                </a:ln>
                <a:effectLst/>
              </p:spPr>
              <p:txBody>
                <a:bodyPr/>
                <a:lstStyle/>
                <a:p>
                  <a:endParaRPr lang="fr-FR"/>
                </a:p>
              </p:txBody>
            </p:sp>
            <p:sp>
              <p:nvSpPr>
                <p:cNvPr id="88195" name="Line 131"/>
                <p:cNvSpPr>
                  <a:spLocks noChangeShapeType="1"/>
                </p:cNvSpPr>
                <p:nvPr/>
              </p:nvSpPr>
              <p:spPr bwMode="auto">
                <a:xfrm>
                  <a:off x="521" y="3063"/>
                  <a:ext cx="0" cy="66"/>
                </a:xfrm>
                <a:prstGeom prst="line">
                  <a:avLst/>
                </a:prstGeom>
                <a:noFill/>
                <a:ln w="28575">
                  <a:solidFill>
                    <a:srgbClr val="FF0000"/>
                  </a:solidFill>
                  <a:round/>
                  <a:headEnd/>
                  <a:tailEnd/>
                </a:ln>
                <a:effectLst/>
              </p:spPr>
              <p:txBody>
                <a:bodyPr/>
                <a:lstStyle/>
                <a:p>
                  <a:endParaRPr lang="fr-FR"/>
                </a:p>
              </p:txBody>
            </p:sp>
          </p:grpSp>
          <p:grpSp>
            <p:nvGrpSpPr>
              <p:cNvPr id="24" name="Group 132"/>
              <p:cNvGrpSpPr>
                <a:grpSpLocks/>
              </p:cNvGrpSpPr>
              <p:nvPr/>
            </p:nvGrpSpPr>
            <p:grpSpPr bwMode="auto">
              <a:xfrm rot="10800000">
                <a:off x="2769" y="1252"/>
                <a:ext cx="209" cy="174"/>
                <a:chOff x="314" y="2955"/>
                <a:chExt cx="209" cy="174"/>
              </a:xfrm>
            </p:grpSpPr>
            <p:sp>
              <p:nvSpPr>
                <p:cNvPr id="88197" name="Freeform 133"/>
                <p:cNvSpPr>
                  <a:spLocks/>
                </p:cNvSpPr>
                <p:nvPr/>
              </p:nvSpPr>
              <p:spPr bwMode="auto">
                <a:xfrm>
                  <a:off x="314" y="2955"/>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198" name="Freeform 134"/>
                <p:cNvSpPr>
                  <a:spLocks/>
                </p:cNvSpPr>
                <p:nvPr/>
              </p:nvSpPr>
              <p:spPr bwMode="auto">
                <a:xfrm>
                  <a:off x="383" y="2956"/>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199" name="Freeform 135"/>
                <p:cNvSpPr>
                  <a:spLocks/>
                </p:cNvSpPr>
                <p:nvPr/>
              </p:nvSpPr>
              <p:spPr bwMode="auto">
                <a:xfrm>
                  <a:off x="453" y="2958"/>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200" name="Line 136"/>
                <p:cNvSpPr>
                  <a:spLocks noChangeShapeType="1"/>
                </p:cNvSpPr>
                <p:nvPr/>
              </p:nvSpPr>
              <p:spPr bwMode="auto">
                <a:xfrm>
                  <a:off x="314" y="3060"/>
                  <a:ext cx="0" cy="66"/>
                </a:xfrm>
                <a:prstGeom prst="line">
                  <a:avLst/>
                </a:prstGeom>
                <a:noFill/>
                <a:ln w="28575">
                  <a:solidFill>
                    <a:srgbClr val="FF0000"/>
                  </a:solidFill>
                  <a:round/>
                  <a:headEnd/>
                  <a:tailEnd/>
                </a:ln>
                <a:effectLst/>
              </p:spPr>
              <p:txBody>
                <a:bodyPr/>
                <a:lstStyle/>
                <a:p>
                  <a:endParaRPr lang="fr-FR"/>
                </a:p>
              </p:txBody>
            </p:sp>
            <p:sp>
              <p:nvSpPr>
                <p:cNvPr id="88201" name="Line 137"/>
                <p:cNvSpPr>
                  <a:spLocks noChangeShapeType="1"/>
                </p:cNvSpPr>
                <p:nvPr/>
              </p:nvSpPr>
              <p:spPr bwMode="auto">
                <a:xfrm>
                  <a:off x="521" y="3063"/>
                  <a:ext cx="0" cy="66"/>
                </a:xfrm>
                <a:prstGeom prst="line">
                  <a:avLst/>
                </a:prstGeom>
                <a:noFill/>
                <a:ln w="28575">
                  <a:solidFill>
                    <a:srgbClr val="FF0000"/>
                  </a:solidFill>
                  <a:round/>
                  <a:headEnd/>
                  <a:tailEnd/>
                </a:ln>
                <a:effectLst/>
              </p:spPr>
              <p:txBody>
                <a:bodyPr/>
                <a:lstStyle/>
                <a:p>
                  <a:endParaRPr lang="fr-FR"/>
                </a:p>
              </p:txBody>
            </p:sp>
          </p:grpSp>
          <p:grpSp>
            <p:nvGrpSpPr>
              <p:cNvPr id="25" name="Group 138"/>
              <p:cNvGrpSpPr>
                <a:grpSpLocks/>
              </p:cNvGrpSpPr>
              <p:nvPr/>
            </p:nvGrpSpPr>
            <p:grpSpPr bwMode="auto">
              <a:xfrm rot="12269629">
                <a:off x="3088" y="1311"/>
                <a:ext cx="209" cy="174"/>
                <a:chOff x="314" y="2955"/>
                <a:chExt cx="209" cy="174"/>
              </a:xfrm>
            </p:grpSpPr>
            <p:sp>
              <p:nvSpPr>
                <p:cNvPr id="88203" name="Freeform 139"/>
                <p:cNvSpPr>
                  <a:spLocks/>
                </p:cNvSpPr>
                <p:nvPr/>
              </p:nvSpPr>
              <p:spPr bwMode="auto">
                <a:xfrm>
                  <a:off x="314" y="2955"/>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204" name="Freeform 140"/>
                <p:cNvSpPr>
                  <a:spLocks/>
                </p:cNvSpPr>
                <p:nvPr/>
              </p:nvSpPr>
              <p:spPr bwMode="auto">
                <a:xfrm>
                  <a:off x="383" y="2956"/>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205" name="Freeform 141"/>
                <p:cNvSpPr>
                  <a:spLocks/>
                </p:cNvSpPr>
                <p:nvPr/>
              </p:nvSpPr>
              <p:spPr bwMode="auto">
                <a:xfrm>
                  <a:off x="453" y="2958"/>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206" name="Line 142"/>
                <p:cNvSpPr>
                  <a:spLocks noChangeShapeType="1"/>
                </p:cNvSpPr>
                <p:nvPr/>
              </p:nvSpPr>
              <p:spPr bwMode="auto">
                <a:xfrm>
                  <a:off x="314" y="3060"/>
                  <a:ext cx="0" cy="66"/>
                </a:xfrm>
                <a:prstGeom prst="line">
                  <a:avLst/>
                </a:prstGeom>
                <a:noFill/>
                <a:ln w="28575">
                  <a:solidFill>
                    <a:srgbClr val="FF0000"/>
                  </a:solidFill>
                  <a:round/>
                  <a:headEnd/>
                  <a:tailEnd/>
                </a:ln>
                <a:effectLst/>
              </p:spPr>
              <p:txBody>
                <a:bodyPr/>
                <a:lstStyle/>
                <a:p>
                  <a:endParaRPr lang="fr-FR"/>
                </a:p>
              </p:txBody>
            </p:sp>
            <p:sp>
              <p:nvSpPr>
                <p:cNvPr id="88207" name="Line 143"/>
                <p:cNvSpPr>
                  <a:spLocks noChangeShapeType="1"/>
                </p:cNvSpPr>
                <p:nvPr/>
              </p:nvSpPr>
              <p:spPr bwMode="auto">
                <a:xfrm>
                  <a:off x="521" y="3063"/>
                  <a:ext cx="0" cy="66"/>
                </a:xfrm>
                <a:prstGeom prst="line">
                  <a:avLst/>
                </a:prstGeom>
                <a:noFill/>
                <a:ln w="28575">
                  <a:solidFill>
                    <a:srgbClr val="FF0000"/>
                  </a:solidFill>
                  <a:round/>
                  <a:headEnd/>
                  <a:tailEnd/>
                </a:ln>
                <a:effectLst/>
              </p:spPr>
              <p:txBody>
                <a:bodyPr/>
                <a:lstStyle/>
                <a:p>
                  <a:endParaRPr lang="fr-FR"/>
                </a:p>
              </p:txBody>
            </p:sp>
          </p:grpSp>
          <p:grpSp>
            <p:nvGrpSpPr>
              <p:cNvPr id="26" name="Group 144"/>
              <p:cNvGrpSpPr>
                <a:grpSpLocks/>
              </p:cNvGrpSpPr>
              <p:nvPr/>
            </p:nvGrpSpPr>
            <p:grpSpPr bwMode="auto">
              <a:xfrm rot="13323622">
                <a:off x="3345" y="1476"/>
                <a:ext cx="209" cy="174"/>
                <a:chOff x="314" y="2955"/>
                <a:chExt cx="209" cy="174"/>
              </a:xfrm>
            </p:grpSpPr>
            <p:sp>
              <p:nvSpPr>
                <p:cNvPr id="88209" name="Freeform 145"/>
                <p:cNvSpPr>
                  <a:spLocks/>
                </p:cNvSpPr>
                <p:nvPr/>
              </p:nvSpPr>
              <p:spPr bwMode="auto">
                <a:xfrm>
                  <a:off x="314" y="2955"/>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210" name="Freeform 146"/>
                <p:cNvSpPr>
                  <a:spLocks/>
                </p:cNvSpPr>
                <p:nvPr/>
              </p:nvSpPr>
              <p:spPr bwMode="auto">
                <a:xfrm>
                  <a:off x="383" y="2956"/>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211" name="Freeform 147"/>
                <p:cNvSpPr>
                  <a:spLocks/>
                </p:cNvSpPr>
                <p:nvPr/>
              </p:nvSpPr>
              <p:spPr bwMode="auto">
                <a:xfrm>
                  <a:off x="453" y="2958"/>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212" name="Line 148"/>
                <p:cNvSpPr>
                  <a:spLocks noChangeShapeType="1"/>
                </p:cNvSpPr>
                <p:nvPr/>
              </p:nvSpPr>
              <p:spPr bwMode="auto">
                <a:xfrm>
                  <a:off x="314" y="3060"/>
                  <a:ext cx="0" cy="66"/>
                </a:xfrm>
                <a:prstGeom prst="line">
                  <a:avLst/>
                </a:prstGeom>
                <a:noFill/>
                <a:ln w="28575">
                  <a:solidFill>
                    <a:srgbClr val="FF0000"/>
                  </a:solidFill>
                  <a:round/>
                  <a:headEnd/>
                  <a:tailEnd/>
                </a:ln>
                <a:effectLst/>
              </p:spPr>
              <p:txBody>
                <a:bodyPr/>
                <a:lstStyle/>
                <a:p>
                  <a:endParaRPr lang="fr-FR"/>
                </a:p>
              </p:txBody>
            </p:sp>
            <p:sp>
              <p:nvSpPr>
                <p:cNvPr id="88213" name="Line 149"/>
                <p:cNvSpPr>
                  <a:spLocks noChangeShapeType="1"/>
                </p:cNvSpPr>
                <p:nvPr/>
              </p:nvSpPr>
              <p:spPr bwMode="auto">
                <a:xfrm>
                  <a:off x="521" y="3063"/>
                  <a:ext cx="0" cy="66"/>
                </a:xfrm>
                <a:prstGeom prst="line">
                  <a:avLst/>
                </a:prstGeom>
                <a:noFill/>
                <a:ln w="28575">
                  <a:solidFill>
                    <a:srgbClr val="FF0000"/>
                  </a:solidFill>
                  <a:round/>
                  <a:headEnd/>
                  <a:tailEnd/>
                </a:ln>
                <a:effectLst/>
              </p:spPr>
              <p:txBody>
                <a:bodyPr/>
                <a:lstStyle/>
                <a:p>
                  <a:endParaRPr lang="fr-FR"/>
                </a:p>
              </p:txBody>
            </p:sp>
          </p:grpSp>
          <p:grpSp>
            <p:nvGrpSpPr>
              <p:cNvPr id="27" name="Group 150"/>
              <p:cNvGrpSpPr>
                <a:grpSpLocks/>
              </p:cNvGrpSpPr>
              <p:nvPr/>
            </p:nvGrpSpPr>
            <p:grpSpPr bwMode="auto">
              <a:xfrm rot="36662684">
                <a:off x="3524" y="1755"/>
                <a:ext cx="209" cy="174"/>
                <a:chOff x="314" y="2955"/>
                <a:chExt cx="209" cy="174"/>
              </a:xfrm>
            </p:grpSpPr>
            <p:sp>
              <p:nvSpPr>
                <p:cNvPr id="88215" name="Freeform 151"/>
                <p:cNvSpPr>
                  <a:spLocks/>
                </p:cNvSpPr>
                <p:nvPr/>
              </p:nvSpPr>
              <p:spPr bwMode="auto">
                <a:xfrm>
                  <a:off x="314" y="2955"/>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216" name="Freeform 152"/>
                <p:cNvSpPr>
                  <a:spLocks/>
                </p:cNvSpPr>
                <p:nvPr/>
              </p:nvSpPr>
              <p:spPr bwMode="auto">
                <a:xfrm>
                  <a:off x="383" y="2956"/>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217" name="Freeform 153"/>
                <p:cNvSpPr>
                  <a:spLocks/>
                </p:cNvSpPr>
                <p:nvPr/>
              </p:nvSpPr>
              <p:spPr bwMode="auto">
                <a:xfrm>
                  <a:off x="453" y="2958"/>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218" name="Line 154"/>
                <p:cNvSpPr>
                  <a:spLocks noChangeShapeType="1"/>
                </p:cNvSpPr>
                <p:nvPr/>
              </p:nvSpPr>
              <p:spPr bwMode="auto">
                <a:xfrm>
                  <a:off x="314" y="3060"/>
                  <a:ext cx="0" cy="66"/>
                </a:xfrm>
                <a:prstGeom prst="line">
                  <a:avLst/>
                </a:prstGeom>
                <a:noFill/>
                <a:ln w="28575">
                  <a:solidFill>
                    <a:srgbClr val="FF0000"/>
                  </a:solidFill>
                  <a:round/>
                  <a:headEnd/>
                  <a:tailEnd/>
                </a:ln>
                <a:effectLst/>
              </p:spPr>
              <p:txBody>
                <a:bodyPr/>
                <a:lstStyle/>
                <a:p>
                  <a:endParaRPr lang="fr-FR"/>
                </a:p>
              </p:txBody>
            </p:sp>
            <p:sp>
              <p:nvSpPr>
                <p:cNvPr id="88219" name="Line 155"/>
                <p:cNvSpPr>
                  <a:spLocks noChangeShapeType="1"/>
                </p:cNvSpPr>
                <p:nvPr/>
              </p:nvSpPr>
              <p:spPr bwMode="auto">
                <a:xfrm>
                  <a:off x="521" y="3063"/>
                  <a:ext cx="0" cy="66"/>
                </a:xfrm>
                <a:prstGeom prst="line">
                  <a:avLst/>
                </a:prstGeom>
                <a:noFill/>
                <a:ln w="28575">
                  <a:solidFill>
                    <a:srgbClr val="FF0000"/>
                  </a:solidFill>
                  <a:round/>
                  <a:headEnd/>
                  <a:tailEnd/>
                </a:ln>
                <a:effectLst/>
              </p:spPr>
              <p:txBody>
                <a:bodyPr/>
                <a:lstStyle/>
                <a:p>
                  <a:endParaRPr lang="fr-FR"/>
                </a:p>
              </p:txBody>
            </p:sp>
          </p:grpSp>
          <p:grpSp>
            <p:nvGrpSpPr>
              <p:cNvPr id="28" name="Group 156"/>
              <p:cNvGrpSpPr>
                <a:grpSpLocks/>
              </p:cNvGrpSpPr>
              <p:nvPr/>
            </p:nvGrpSpPr>
            <p:grpSpPr bwMode="auto">
              <a:xfrm rot="16200000">
                <a:off x="3581" y="2068"/>
                <a:ext cx="209" cy="174"/>
                <a:chOff x="314" y="2955"/>
                <a:chExt cx="209" cy="174"/>
              </a:xfrm>
            </p:grpSpPr>
            <p:sp>
              <p:nvSpPr>
                <p:cNvPr id="88221" name="Freeform 157"/>
                <p:cNvSpPr>
                  <a:spLocks/>
                </p:cNvSpPr>
                <p:nvPr/>
              </p:nvSpPr>
              <p:spPr bwMode="auto">
                <a:xfrm>
                  <a:off x="314" y="2955"/>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222" name="Freeform 158"/>
                <p:cNvSpPr>
                  <a:spLocks/>
                </p:cNvSpPr>
                <p:nvPr/>
              </p:nvSpPr>
              <p:spPr bwMode="auto">
                <a:xfrm>
                  <a:off x="383" y="2956"/>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223" name="Freeform 159"/>
                <p:cNvSpPr>
                  <a:spLocks/>
                </p:cNvSpPr>
                <p:nvPr/>
              </p:nvSpPr>
              <p:spPr bwMode="auto">
                <a:xfrm>
                  <a:off x="453" y="2958"/>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224" name="Line 160"/>
                <p:cNvSpPr>
                  <a:spLocks noChangeShapeType="1"/>
                </p:cNvSpPr>
                <p:nvPr/>
              </p:nvSpPr>
              <p:spPr bwMode="auto">
                <a:xfrm>
                  <a:off x="314" y="3060"/>
                  <a:ext cx="0" cy="66"/>
                </a:xfrm>
                <a:prstGeom prst="line">
                  <a:avLst/>
                </a:prstGeom>
                <a:noFill/>
                <a:ln w="28575">
                  <a:solidFill>
                    <a:srgbClr val="FF0000"/>
                  </a:solidFill>
                  <a:round/>
                  <a:headEnd/>
                  <a:tailEnd/>
                </a:ln>
                <a:effectLst/>
              </p:spPr>
              <p:txBody>
                <a:bodyPr/>
                <a:lstStyle/>
                <a:p>
                  <a:endParaRPr lang="fr-FR"/>
                </a:p>
              </p:txBody>
            </p:sp>
            <p:sp>
              <p:nvSpPr>
                <p:cNvPr id="88225" name="Line 161"/>
                <p:cNvSpPr>
                  <a:spLocks noChangeShapeType="1"/>
                </p:cNvSpPr>
                <p:nvPr/>
              </p:nvSpPr>
              <p:spPr bwMode="auto">
                <a:xfrm>
                  <a:off x="521" y="3063"/>
                  <a:ext cx="0" cy="66"/>
                </a:xfrm>
                <a:prstGeom prst="line">
                  <a:avLst/>
                </a:prstGeom>
                <a:noFill/>
                <a:ln w="28575">
                  <a:solidFill>
                    <a:srgbClr val="FF0000"/>
                  </a:solidFill>
                  <a:round/>
                  <a:headEnd/>
                  <a:tailEnd/>
                </a:ln>
                <a:effectLst/>
              </p:spPr>
              <p:txBody>
                <a:bodyPr/>
                <a:lstStyle/>
                <a:p>
                  <a:endParaRPr lang="fr-FR"/>
                </a:p>
              </p:txBody>
            </p:sp>
          </p:grpSp>
          <p:grpSp>
            <p:nvGrpSpPr>
              <p:cNvPr id="29" name="Group 162"/>
              <p:cNvGrpSpPr>
                <a:grpSpLocks/>
              </p:cNvGrpSpPr>
              <p:nvPr/>
            </p:nvGrpSpPr>
            <p:grpSpPr bwMode="auto">
              <a:xfrm rot="17526711">
                <a:off x="3522" y="2357"/>
                <a:ext cx="209" cy="174"/>
                <a:chOff x="314" y="2955"/>
                <a:chExt cx="209" cy="174"/>
              </a:xfrm>
            </p:grpSpPr>
            <p:sp>
              <p:nvSpPr>
                <p:cNvPr id="88227" name="Freeform 163"/>
                <p:cNvSpPr>
                  <a:spLocks/>
                </p:cNvSpPr>
                <p:nvPr/>
              </p:nvSpPr>
              <p:spPr bwMode="auto">
                <a:xfrm>
                  <a:off x="314" y="2955"/>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228" name="Freeform 164"/>
                <p:cNvSpPr>
                  <a:spLocks/>
                </p:cNvSpPr>
                <p:nvPr/>
              </p:nvSpPr>
              <p:spPr bwMode="auto">
                <a:xfrm>
                  <a:off x="383" y="2956"/>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229" name="Freeform 165"/>
                <p:cNvSpPr>
                  <a:spLocks/>
                </p:cNvSpPr>
                <p:nvPr/>
              </p:nvSpPr>
              <p:spPr bwMode="auto">
                <a:xfrm>
                  <a:off x="453" y="2958"/>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230" name="Line 166"/>
                <p:cNvSpPr>
                  <a:spLocks noChangeShapeType="1"/>
                </p:cNvSpPr>
                <p:nvPr/>
              </p:nvSpPr>
              <p:spPr bwMode="auto">
                <a:xfrm>
                  <a:off x="314" y="3060"/>
                  <a:ext cx="0" cy="66"/>
                </a:xfrm>
                <a:prstGeom prst="line">
                  <a:avLst/>
                </a:prstGeom>
                <a:noFill/>
                <a:ln w="28575">
                  <a:solidFill>
                    <a:srgbClr val="FF0000"/>
                  </a:solidFill>
                  <a:round/>
                  <a:headEnd/>
                  <a:tailEnd/>
                </a:ln>
                <a:effectLst/>
              </p:spPr>
              <p:txBody>
                <a:bodyPr/>
                <a:lstStyle/>
                <a:p>
                  <a:endParaRPr lang="fr-FR"/>
                </a:p>
              </p:txBody>
            </p:sp>
            <p:sp>
              <p:nvSpPr>
                <p:cNvPr id="88231" name="Line 167"/>
                <p:cNvSpPr>
                  <a:spLocks noChangeShapeType="1"/>
                </p:cNvSpPr>
                <p:nvPr/>
              </p:nvSpPr>
              <p:spPr bwMode="auto">
                <a:xfrm>
                  <a:off x="521" y="3063"/>
                  <a:ext cx="0" cy="66"/>
                </a:xfrm>
                <a:prstGeom prst="line">
                  <a:avLst/>
                </a:prstGeom>
                <a:noFill/>
                <a:ln w="28575">
                  <a:solidFill>
                    <a:srgbClr val="FF0000"/>
                  </a:solidFill>
                  <a:round/>
                  <a:headEnd/>
                  <a:tailEnd/>
                </a:ln>
                <a:effectLst/>
              </p:spPr>
              <p:txBody>
                <a:bodyPr/>
                <a:lstStyle/>
                <a:p>
                  <a:endParaRPr lang="fr-FR"/>
                </a:p>
              </p:txBody>
            </p:sp>
          </p:grpSp>
          <p:grpSp>
            <p:nvGrpSpPr>
              <p:cNvPr id="30" name="Group 168"/>
              <p:cNvGrpSpPr>
                <a:grpSpLocks/>
              </p:cNvGrpSpPr>
              <p:nvPr/>
            </p:nvGrpSpPr>
            <p:grpSpPr bwMode="auto">
              <a:xfrm rot="18694274">
                <a:off x="3342" y="2629"/>
                <a:ext cx="209" cy="174"/>
                <a:chOff x="314" y="2955"/>
                <a:chExt cx="209" cy="174"/>
              </a:xfrm>
            </p:grpSpPr>
            <p:sp>
              <p:nvSpPr>
                <p:cNvPr id="88233" name="Freeform 169"/>
                <p:cNvSpPr>
                  <a:spLocks/>
                </p:cNvSpPr>
                <p:nvPr/>
              </p:nvSpPr>
              <p:spPr bwMode="auto">
                <a:xfrm>
                  <a:off x="314" y="2955"/>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234" name="Freeform 170"/>
                <p:cNvSpPr>
                  <a:spLocks/>
                </p:cNvSpPr>
                <p:nvPr/>
              </p:nvSpPr>
              <p:spPr bwMode="auto">
                <a:xfrm>
                  <a:off x="383" y="2956"/>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235" name="Freeform 171"/>
                <p:cNvSpPr>
                  <a:spLocks/>
                </p:cNvSpPr>
                <p:nvPr/>
              </p:nvSpPr>
              <p:spPr bwMode="auto">
                <a:xfrm>
                  <a:off x="453" y="2958"/>
                  <a:ext cx="70" cy="111"/>
                </a:xfrm>
                <a:custGeom>
                  <a:avLst/>
                  <a:gdLst/>
                  <a:ahLst/>
                  <a:cxnLst>
                    <a:cxn ang="0">
                      <a:pos x="0" y="107"/>
                    </a:cxn>
                    <a:cxn ang="0">
                      <a:pos x="32" y="1"/>
                    </a:cxn>
                    <a:cxn ang="0">
                      <a:pos x="70" y="111"/>
                    </a:cxn>
                  </a:cxnLst>
                  <a:rect l="0" t="0" r="r" b="b"/>
                  <a:pathLst>
                    <a:path w="70" h="111">
                      <a:moveTo>
                        <a:pt x="0" y="107"/>
                      </a:moveTo>
                      <a:cubicBezTo>
                        <a:pt x="5" y="89"/>
                        <a:pt x="20" y="0"/>
                        <a:pt x="32" y="1"/>
                      </a:cubicBezTo>
                      <a:cubicBezTo>
                        <a:pt x="44" y="2"/>
                        <a:pt x="62" y="88"/>
                        <a:pt x="70" y="111"/>
                      </a:cubicBezTo>
                    </a:path>
                  </a:pathLst>
                </a:custGeom>
                <a:noFill/>
                <a:ln w="28575" cmpd="sng">
                  <a:solidFill>
                    <a:srgbClr val="FF0000"/>
                  </a:solidFill>
                  <a:round/>
                  <a:headEnd/>
                  <a:tailEnd/>
                </a:ln>
                <a:effectLst/>
              </p:spPr>
              <p:txBody>
                <a:bodyPr/>
                <a:lstStyle/>
                <a:p>
                  <a:endParaRPr lang="fr-FR"/>
                </a:p>
              </p:txBody>
            </p:sp>
            <p:sp>
              <p:nvSpPr>
                <p:cNvPr id="88236" name="Line 172"/>
                <p:cNvSpPr>
                  <a:spLocks noChangeShapeType="1"/>
                </p:cNvSpPr>
                <p:nvPr/>
              </p:nvSpPr>
              <p:spPr bwMode="auto">
                <a:xfrm>
                  <a:off x="314" y="3060"/>
                  <a:ext cx="0" cy="66"/>
                </a:xfrm>
                <a:prstGeom prst="line">
                  <a:avLst/>
                </a:prstGeom>
                <a:noFill/>
                <a:ln w="28575">
                  <a:solidFill>
                    <a:srgbClr val="FF0000"/>
                  </a:solidFill>
                  <a:round/>
                  <a:headEnd/>
                  <a:tailEnd/>
                </a:ln>
                <a:effectLst/>
              </p:spPr>
              <p:txBody>
                <a:bodyPr/>
                <a:lstStyle/>
                <a:p>
                  <a:endParaRPr lang="fr-FR"/>
                </a:p>
              </p:txBody>
            </p:sp>
            <p:sp>
              <p:nvSpPr>
                <p:cNvPr id="88237" name="Line 173"/>
                <p:cNvSpPr>
                  <a:spLocks noChangeShapeType="1"/>
                </p:cNvSpPr>
                <p:nvPr/>
              </p:nvSpPr>
              <p:spPr bwMode="auto">
                <a:xfrm>
                  <a:off x="521" y="3063"/>
                  <a:ext cx="0" cy="66"/>
                </a:xfrm>
                <a:prstGeom prst="line">
                  <a:avLst/>
                </a:prstGeom>
                <a:noFill/>
                <a:ln w="28575">
                  <a:solidFill>
                    <a:srgbClr val="FF0000"/>
                  </a:solidFill>
                  <a:round/>
                  <a:headEnd/>
                  <a:tailEnd/>
                </a:ln>
                <a:effectLst/>
              </p:spPr>
              <p:txBody>
                <a:bodyPr/>
                <a:lstStyle/>
                <a:p>
                  <a:endParaRPr lang="fr-FR"/>
                </a:p>
              </p:txBody>
            </p:sp>
          </p:grpSp>
        </p:grpSp>
        <p:sp>
          <p:nvSpPr>
            <p:cNvPr id="88242" name="Line 178"/>
            <p:cNvSpPr>
              <a:spLocks noChangeShapeType="1"/>
            </p:cNvSpPr>
            <p:nvPr/>
          </p:nvSpPr>
          <p:spPr bwMode="auto">
            <a:xfrm flipV="1">
              <a:off x="3127344" y="5697538"/>
              <a:ext cx="0" cy="540000"/>
            </a:xfrm>
            <a:prstGeom prst="line">
              <a:avLst/>
            </a:prstGeom>
            <a:noFill/>
            <a:ln w="38100">
              <a:solidFill>
                <a:schemeClr val="tx1"/>
              </a:solidFill>
              <a:round/>
              <a:headEnd/>
              <a:tailEnd/>
            </a:ln>
            <a:effectLst/>
          </p:spPr>
          <p:txBody>
            <a:bodyPr/>
            <a:lstStyle/>
            <a:p>
              <a:endParaRPr lang="fr-FR"/>
            </a:p>
          </p:txBody>
        </p:sp>
        <p:sp>
          <p:nvSpPr>
            <p:cNvPr id="88254" name="Line 190"/>
            <p:cNvSpPr>
              <a:spLocks noChangeShapeType="1"/>
            </p:cNvSpPr>
            <p:nvPr/>
          </p:nvSpPr>
          <p:spPr bwMode="auto">
            <a:xfrm flipH="1" flipV="1">
              <a:off x="3120994" y="927100"/>
              <a:ext cx="1587" cy="533400"/>
            </a:xfrm>
            <a:prstGeom prst="line">
              <a:avLst/>
            </a:prstGeom>
            <a:noFill/>
            <a:ln w="38100">
              <a:solidFill>
                <a:schemeClr val="tx1"/>
              </a:solidFill>
              <a:round/>
              <a:headEnd/>
              <a:tailEnd/>
            </a:ln>
            <a:effectLst/>
          </p:spPr>
          <p:txBody>
            <a:bodyPr/>
            <a:lstStyle/>
            <a:p>
              <a:endParaRPr lang="fr-FR"/>
            </a:p>
          </p:txBody>
        </p:sp>
        <p:grpSp>
          <p:nvGrpSpPr>
            <p:cNvPr id="31" name="Group 201"/>
            <p:cNvGrpSpPr>
              <a:grpSpLocks/>
            </p:cNvGrpSpPr>
            <p:nvPr/>
          </p:nvGrpSpPr>
          <p:grpSpPr bwMode="auto">
            <a:xfrm>
              <a:off x="1268382" y="1550988"/>
              <a:ext cx="1076325" cy="968375"/>
              <a:chOff x="1883" y="1079"/>
              <a:chExt cx="678" cy="610"/>
            </a:xfrm>
          </p:grpSpPr>
          <p:sp>
            <p:nvSpPr>
              <p:cNvPr id="88252" name="Freeform 188"/>
              <p:cNvSpPr>
                <a:spLocks/>
              </p:cNvSpPr>
              <p:nvPr/>
            </p:nvSpPr>
            <p:spPr bwMode="auto">
              <a:xfrm>
                <a:off x="1943" y="1163"/>
                <a:ext cx="618" cy="526"/>
              </a:xfrm>
              <a:custGeom>
                <a:avLst/>
                <a:gdLst/>
                <a:ahLst/>
                <a:cxnLst>
                  <a:cxn ang="0">
                    <a:pos x="0" y="526"/>
                  </a:cxn>
                  <a:cxn ang="0">
                    <a:pos x="144" y="322"/>
                  </a:cxn>
                  <a:cxn ang="0">
                    <a:pos x="355" y="144"/>
                  </a:cxn>
                  <a:cxn ang="0">
                    <a:pos x="618" y="0"/>
                  </a:cxn>
                </a:cxnLst>
                <a:rect l="0" t="0" r="r" b="b"/>
                <a:pathLst>
                  <a:path w="618" h="526">
                    <a:moveTo>
                      <a:pt x="0" y="526"/>
                    </a:moveTo>
                    <a:cubicBezTo>
                      <a:pt x="21" y="492"/>
                      <a:pt x="85" y="386"/>
                      <a:pt x="144" y="322"/>
                    </a:cubicBezTo>
                    <a:cubicBezTo>
                      <a:pt x="203" y="258"/>
                      <a:pt x="276" y="198"/>
                      <a:pt x="355" y="144"/>
                    </a:cubicBezTo>
                    <a:cubicBezTo>
                      <a:pt x="434" y="90"/>
                      <a:pt x="563" y="30"/>
                      <a:pt x="618" y="0"/>
                    </a:cubicBezTo>
                  </a:path>
                </a:pathLst>
              </a:custGeom>
              <a:noFill/>
              <a:ln w="28575" cmpd="sng">
                <a:solidFill>
                  <a:schemeClr val="tx1"/>
                </a:solidFill>
                <a:round/>
                <a:headEnd type="none" w="med" len="med"/>
                <a:tailEnd type="triangle" w="lg" len="lg"/>
              </a:ln>
              <a:effectLst/>
            </p:spPr>
            <p:txBody>
              <a:bodyPr/>
              <a:lstStyle/>
              <a:p>
                <a:endParaRPr lang="fr-FR"/>
              </a:p>
            </p:txBody>
          </p:sp>
          <p:sp>
            <p:nvSpPr>
              <p:cNvPr id="88253" name="Text Box 189"/>
              <p:cNvSpPr txBox="1">
                <a:spLocks noChangeArrowheads="1"/>
              </p:cNvSpPr>
              <p:nvPr/>
            </p:nvSpPr>
            <p:spPr bwMode="auto">
              <a:xfrm>
                <a:off x="1883" y="1079"/>
                <a:ext cx="602" cy="288"/>
              </a:xfrm>
              <a:prstGeom prst="rect">
                <a:avLst/>
              </a:prstGeom>
              <a:noFill/>
              <a:ln w="9525">
                <a:noFill/>
                <a:miter lim="800000"/>
                <a:headEnd/>
                <a:tailEnd/>
              </a:ln>
              <a:effectLst/>
            </p:spPr>
            <p:txBody>
              <a:bodyPr>
                <a:spAutoFit/>
              </a:bodyPr>
              <a:lstStyle/>
              <a:p>
                <a:pPr algn="ctr">
                  <a:spcBef>
                    <a:spcPct val="50000"/>
                  </a:spcBef>
                </a:pPr>
                <a:r>
                  <a:rPr lang="el-GR" sz="2400" dirty="0">
                    <a:sym typeface="Symbol"/>
                  </a:rPr>
                  <a:t></a:t>
                </a:r>
                <a:endParaRPr lang="el-GR" sz="2400" dirty="0"/>
              </a:p>
            </p:txBody>
          </p:sp>
        </p:grpSp>
        <p:grpSp>
          <p:nvGrpSpPr>
            <p:cNvPr id="88257" name="Group 200"/>
            <p:cNvGrpSpPr>
              <a:grpSpLocks/>
            </p:cNvGrpSpPr>
            <p:nvPr/>
          </p:nvGrpSpPr>
          <p:grpSpPr bwMode="auto">
            <a:xfrm>
              <a:off x="833407" y="725488"/>
              <a:ext cx="4541838" cy="5489576"/>
              <a:chOff x="1531" y="493"/>
              <a:chExt cx="2861" cy="3458"/>
            </a:xfrm>
          </p:grpSpPr>
          <p:sp>
            <p:nvSpPr>
              <p:cNvPr id="88248" name="Line 184"/>
              <p:cNvSpPr>
                <a:spLocks noChangeShapeType="1"/>
              </p:cNvSpPr>
              <p:nvPr/>
            </p:nvSpPr>
            <p:spPr bwMode="auto">
              <a:xfrm rot="21540000" flipV="1">
                <a:off x="3043" y="1368"/>
                <a:ext cx="9" cy="145"/>
              </a:xfrm>
              <a:prstGeom prst="line">
                <a:avLst/>
              </a:prstGeom>
              <a:noFill/>
              <a:ln w="9525">
                <a:solidFill>
                  <a:schemeClr val="tx1"/>
                </a:solidFill>
                <a:round/>
                <a:headEnd/>
                <a:tailEnd type="triangle" w="lg" len="lg"/>
              </a:ln>
              <a:effectLst/>
            </p:spPr>
            <p:txBody>
              <a:bodyPr/>
              <a:lstStyle/>
              <a:p>
                <a:endParaRPr lang="fr-FR"/>
              </a:p>
            </p:txBody>
          </p:sp>
          <p:grpSp>
            <p:nvGrpSpPr>
              <p:cNvPr id="88260" name="Group 197"/>
              <p:cNvGrpSpPr>
                <a:grpSpLocks/>
              </p:cNvGrpSpPr>
              <p:nvPr/>
            </p:nvGrpSpPr>
            <p:grpSpPr bwMode="auto">
              <a:xfrm>
                <a:off x="1531" y="493"/>
                <a:ext cx="2861" cy="3458"/>
                <a:chOff x="1531" y="493"/>
                <a:chExt cx="2861" cy="3458"/>
              </a:xfrm>
            </p:grpSpPr>
            <p:sp>
              <p:nvSpPr>
                <p:cNvPr id="88240" name="Text Box 176"/>
                <p:cNvSpPr txBox="1">
                  <a:spLocks noChangeArrowheads="1"/>
                </p:cNvSpPr>
                <p:nvPr/>
              </p:nvSpPr>
              <p:spPr bwMode="auto">
                <a:xfrm>
                  <a:off x="2358" y="2121"/>
                  <a:ext cx="415" cy="288"/>
                </a:xfrm>
                <a:prstGeom prst="rect">
                  <a:avLst/>
                </a:prstGeom>
                <a:noFill/>
                <a:ln w="9525">
                  <a:noFill/>
                  <a:miter lim="800000"/>
                  <a:headEnd/>
                  <a:tailEnd/>
                </a:ln>
                <a:effectLst/>
              </p:spPr>
              <p:txBody>
                <a:bodyPr>
                  <a:spAutoFit/>
                </a:bodyPr>
                <a:lstStyle/>
                <a:p>
                  <a:pPr algn="ctr">
                    <a:spcBef>
                      <a:spcPct val="50000"/>
                    </a:spcBef>
                  </a:pPr>
                  <a:r>
                    <a:rPr lang="fr-FR" sz="2400">
                      <a:latin typeface="Times"/>
                    </a:rPr>
                    <a:t>I/2</a:t>
                  </a:r>
                </a:p>
              </p:txBody>
            </p:sp>
            <p:sp>
              <p:nvSpPr>
                <p:cNvPr id="88243" name="Line 179"/>
                <p:cNvSpPr>
                  <a:spLocks noChangeShapeType="1"/>
                </p:cNvSpPr>
                <p:nvPr/>
              </p:nvSpPr>
              <p:spPr bwMode="auto">
                <a:xfrm flipH="1" flipV="1">
                  <a:off x="2974" y="3681"/>
                  <a:ext cx="1" cy="182"/>
                </a:xfrm>
                <a:prstGeom prst="line">
                  <a:avLst/>
                </a:prstGeom>
                <a:noFill/>
                <a:ln w="9525">
                  <a:solidFill>
                    <a:schemeClr val="tx1"/>
                  </a:solidFill>
                  <a:round/>
                  <a:headEnd/>
                  <a:tailEnd type="triangle" w="lg" len="lg"/>
                </a:ln>
                <a:effectLst/>
              </p:spPr>
              <p:txBody>
                <a:bodyPr/>
                <a:lstStyle/>
                <a:p>
                  <a:endParaRPr lang="fr-FR"/>
                </a:p>
              </p:txBody>
            </p:sp>
            <p:sp>
              <p:nvSpPr>
                <p:cNvPr id="88245" name="Text Box 181"/>
                <p:cNvSpPr txBox="1">
                  <a:spLocks noChangeArrowheads="1"/>
                </p:cNvSpPr>
                <p:nvPr/>
              </p:nvSpPr>
              <p:spPr bwMode="auto">
                <a:xfrm>
                  <a:off x="3135" y="2115"/>
                  <a:ext cx="415" cy="288"/>
                </a:xfrm>
                <a:prstGeom prst="rect">
                  <a:avLst/>
                </a:prstGeom>
                <a:noFill/>
                <a:ln w="9525">
                  <a:noFill/>
                  <a:miter lim="800000"/>
                  <a:headEnd/>
                  <a:tailEnd/>
                </a:ln>
                <a:effectLst/>
              </p:spPr>
              <p:txBody>
                <a:bodyPr>
                  <a:spAutoFit/>
                </a:bodyPr>
                <a:lstStyle/>
                <a:p>
                  <a:pPr algn="ctr">
                    <a:spcBef>
                      <a:spcPct val="50000"/>
                    </a:spcBef>
                  </a:pPr>
                  <a:r>
                    <a:rPr lang="fr-FR" sz="2400" dirty="0">
                      <a:latin typeface="Times"/>
                    </a:rPr>
                    <a:t>I/2</a:t>
                  </a:r>
                </a:p>
              </p:txBody>
            </p:sp>
            <p:sp>
              <p:nvSpPr>
                <p:cNvPr id="88247" name="Line 183"/>
                <p:cNvSpPr>
                  <a:spLocks noChangeShapeType="1"/>
                </p:cNvSpPr>
                <p:nvPr/>
              </p:nvSpPr>
              <p:spPr bwMode="auto">
                <a:xfrm rot="60000" flipH="1" flipV="1">
                  <a:off x="2903" y="1374"/>
                  <a:ext cx="17" cy="121"/>
                </a:xfrm>
                <a:prstGeom prst="line">
                  <a:avLst/>
                </a:prstGeom>
                <a:noFill/>
                <a:ln w="9525">
                  <a:solidFill>
                    <a:schemeClr val="tx1"/>
                  </a:solidFill>
                  <a:round/>
                  <a:headEnd/>
                  <a:tailEnd type="triangle" w="lg" len="lg"/>
                </a:ln>
                <a:effectLst/>
              </p:spPr>
              <p:txBody>
                <a:bodyPr/>
                <a:lstStyle/>
                <a:p>
                  <a:endParaRPr lang="fr-FR"/>
                </a:p>
              </p:txBody>
            </p:sp>
            <p:sp>
              <p:nvSpPr>
                <p:cNvPr id="88250" name="Text Box 186"/>
                <p:cNvSpPr txBox="1">
                  <a:spLocks noChangeArrowheads="1"/>
                </p:cNvSpPr>
                <p:nvPr/>
              </p:nvSpPr>
              <p:spPr bwMode="auto">
                <a:xfrm>
                  <a:off x="3002" y="3663"/>
                  <a:ext cx="347" cy="288"/>
                </a:xfrm>
                <a:prstGeom prst="rect">
                  <a:avLst/>
                </a:prstGeom>
                <a:noFill/>
                <a:ln w="9525">
                  <a:noFill/>
                  <a:miter lim="800000"/>
                  <a:headEnd/>
                  <a:tailEnd/>
                </a:ln>
                <a:effectLst/>
              </p:spPr>
              <p:txBody>
                <a:bodyPr>
                  <a:spAutoFit/>
                </a:bodyPr>
                <a:lstStyle/>
                <a:p>
                  <a:pPr>
                    <a:spcBef>
                      <a:spcPct val="50000"/>
                    </a:spcBef>
                  </a:pPr>
                  <a:r>
                    <a:rPr lang="fr-FR" sz="2400" dirty="0">
                      <a:latin typeface="Times"/>
                    </a:rPr>
                    <a:t>I</a:t>
                  </a:r>
                </a:p>
              </p:txBody>
            </p:sp>
            <p:sp>
              <p:nvSpPr>
                <p:cNvPr id="88255" name="Line 191"/>
                <p:cNvSpPr>
                  <a:spLocks noChangeShapeType="1"/>
                </p:cNvSpPr>
                <p:nvPr/>
              </p:nvSpPr>
              <p:spPr bwMode="auto">
                <a:xfrm flipH="1" flipV="1">
                  <a:off x="2967" y="684"/>
                  <a:ext cx="1" cy="182"/>
                </a:xfrm>
                <a:prstGeom prst="line">
                  <a:avLst/>
                </a:prstGeom>
                <a:noFill/>
                <a:ln w="9525">
                  <a:solidFill>
                    <a:schemeClr val="tx1"/>
                  </a:solidFill>
                  <a:round/>
                  <a:headEnd/>
                  <a:tailEnd type="triangle" w="lg" len="lg"/>
                </a:ln>
                <a:effectLst/>
              </p:spPr>
              <p:txBody>
                <a:bodyPr/>
                <a:lstStyle/>
                <a:p>
                  <a:endParaRPr lang="fr-FR"/>
                </a:p>
              </p:txBody>
            </p:sp>
            <p:sp>
              <p:nvSpPr>
                <p:cNvPr id="88256" name="Text Box 192"/>
                <p:cNvSpPr txBox="1">
                  <a:spLocks noChangeArrowheads="1"/>
                </p:cNvSpPr>
                <p:nvPr/>
              </p:nvSpPr>
              <p:spPr bwMode="auto">
                <a:xfrm>
                  <a:off x="3005" y="493"/>
                  <a:ext cx="347" cy="288"/>
                </a:xfrm>
                <a:prstGeom prst="rect">
                  <a:avLst/>
                </a:prstGeom>
                <a:noFill/>
                <a:ln w="9525">
                  <a:noFill/>
                  <a:miter lim="800000"/>
                  <a:headEnd/>
                  <a:tailEnd/>
                </a:ln>
                <a:effectLst/>
              </p:spPr>
              <p:txBody>
                <a:bodyPr>
                  <a:spAutoFit/>
                </a:bodyPr>
                <a:lstStyle/>
                <a:p>
                  <a:pPr>
                    <a:spcBef>
                      <a:spcPct val="50000"/>
                    </a:spcBef>
                  </a:pPr>
                  <a:r>
                    <a:rPr lang="fr-FR" sz="2400" dirty="0">
                      <a:latin typeface="Times"/>
                    </a:rPr>
                    <a:t>I</a:t>
                  </a:r>
                </a:p>
              </p:txBody>
            </p:sp>
            <p:sp>
              <p:nvSpPr>
                <p:cNvPr id="199" name="Text Box 192"/>
                <p:cNvSpPr txBox="1">
                  <a:spLocks noChangeArrowheads="1"/>
                </p:cNvSpPr>
                <p:nvPr/>
              </p:nvSpPr>
              <p:spPr bwMode="auto">
                <a:xfrm>
                  <a:off x="2799" y="945"/>
                  <a:ext cx="347" cy="288"/>
                </a:xfrm>
                <a:prstGeom prst="rect">
                  <a:avLst/>
                </a:prstGeom>
                <a:noFill/>
                <a:ln w="9525">
                  <a:noFill/>
                  <a:miter lim="800000"/>
                  <a:headEnd/>
                  <a:tailEnd/>
                </a:ln>
                <a:effectLst/>
              </p:spPr>
              <p:txBody>
                <a:bodyPr>
                  <a:spAutoFit/>
                </a:bodyPr>
                <a:lstStyle/>
                <a:p>
                  <a:pPr algn="ctr">
                    <a:spcBef>
                      <a:spcPct val="50000"/>
                    </a:spcBef>
                  </a:pPr>
                  <a:r>
                    <a:rPr lang="fr-FR" sz="2400" b="1" dirty="0">
                      <a:solidFill>
                        <a:schemeClr val="bg1"/>
                      </a:solidFill>
                      <a:latin typeface="+mj-lt"/>
                    </a:rPr>
                    <a:t>+</a:t>
                  </a:r>
                </a:p>
              </p:txBody>
            </p:sp>
            <p:sp>
              <p:nvSpPr>
                <p:cNvPr id="200" name="Text Box 192"/>
                <p:cNvSpPr txBox="1">
                  <a:spLocks noChangeArrowheads="1"/>
                </p:cNvSpPr>
                <p:nvPr/>
              </p:nvSpPr>
              <p:spPr bwMode="auto">
                <a:xfrm>
                  <a:off x="2796" y="3294"/>
                  <a:ext cx="347" cy="288"/>
                </a:xfrm>
                <a:prstGeom prst="rect">
                  <a:avLst/>
                </a:prstGeom>
                <a:noFill/>
                <a:ln w="9525">
                  <a:noFill/>
                  <a:miter lim="800000"/>
                  <a:headEnd/>
                  <a:tailEnd/>
                </a:ln>
                <a:effectLst/>
              </p:spPr>
              <p:txBody>
                <a:bodyPr>
                  <a:spAutoFit/>
                </a:bodyPr>
                <a:lstStyle/>
                <a:p>
                  <a:pPr algn="ctr">
                    <a:spcBef>
                      <a:spcPct val="50000"/>
                    </a:spcBef>
                  </a:pPr>
                  <a:r>
                    <a:rPr lang="fr-FR" sz="2400" b="1" dirty="0">
                      <a:solidFill>
                        <a:schemeClr val="bg1"/>
                      </a:solidFill>
                      <a:latin typeface="+mj-lt"/>
                    </a:rPr>
                    <a:t>-</a:t>
                  </a:r>
                </a:p>
              </p:txBody>
            </p:sp>
            <p:sp>
              <p:nvSpPr>
                <p:cNvPr id="201" name="Text Box 192"/>
                <p:cNvSpPr txBox="1">
                  <a:spLocks noChangeArrowheads="1"/>
                </p:cNvSpPr>
                <p:nvPr/>
              </p:nvSpPr>
              <p:spPr bwMode="auto">
                <a:xfrm>
                  <a:off x="2928" y="1593"/>
                  <a:ext cx="347" cy="233"/>
                </a:xfrm>
                <a:prstGeom prst="rect">
                  <a:avLst/>
                </a:prstGeom>
                <a:noFill/>
                <a:ln w="9525">
                  <a:noFill/>
                  <a:miter lim="800000"/>
                  <a:headEnd/>
                  <a:tailEnd/>
                </a:ln>
                <a:effectLst/>
              </p:spPr>
              <p:txBody>
                <a:bodyPr>
                  <a:spAutoFit/>
                </a:bodyPr>
                <a:lstStyle/>
                <a:p>
                  <a:pPr algn="ctr">
                    <a:spcBef>
                      <a:spcPct val="50000"/>
                    </a:spcBef>
                  </a:pPr>
                  <a:r>
                    <a:rPr lang="fr-FR" b="1" dirty="0">
                      <a:latin typeface="+mj-lt"/>
                    </a:rPr>
                    <a:t>1</a:t>
                  </a:r>
                </a:p>
              </p:txBody>
            </p:sp>
            <p:sp>
              <p:nvSpPr>
                <p:cNvPr id="202" name="Text Box 192"/>
                <p:cNvSpPr txBox="1">
                  <a:spLocks noChangeArrowheads="1"/>
                </p:cNvSpPr>
                <p:nvPr/>
              </p:nvSpPr>
              <p:spPr bwMode="auto">
                <a:xfrm>
                  <a:off x="2664" y="1584"/>
                  <a:ext cx="347" cy="233"/>
                </a:xfrm>
                <a:prstGeom prst="rect">
                  <a:avLst/>
                </a:prstGeom>
                <a:noFill/>
                <a:ln w="9525">
                  <a:noFill/>
                  <a:miter lim="800000"/>
                  <a:headEnd/>
                  <a:tailEnd/>
                </a:ln>
                <a:effectLst/>
              </p:spPr>
              <p:txBody>
                <a:bodyPr>
                  <a:spAutoFit/>
                </a:bodyPr>
                <a:lstStyle/>
                <a:p>
                  <a:pPr algn="ctr">
                    <a:spcBef>
                      <a:spcPct val="50000"/>
                    </a:spcBef>
                  </a:pPr>
                  <a:r>
                    <a:rPr lang="fr-FR" b="1" dirty="0">
                      <a:latin typeface="+mj-lt"/>
                    </a:rPr>
                    <a:t>16</a:t>
                  </a:r>
                </a:p>
              </p:txBody>
            </p:sp>
            <p:sp>
              <p:nvSpPr>
                <p:cNvPr id="328" name="Text Box 192"/>
                <p:cNvSpPr txBox="1">
                  <a:spLocks noChangeArrowheads="1"/>
                </p:cNvSpPr>
                <p:nvPr/>
              </p:nvSpPr>
              <p:spPr bwMode="auto">
                <a:xfrm>
                  <a:off x="4045" y="2128"/>
                  <a:ext cx="347" cy="288"/>
                </a:xfrm>
                <a:prstGeom prst="rect">
                  <a:avLst/>
                </a:prstGeom>
                <a:noFill/>
                <a:ln w="9525">
                  <a:noFill/>
                  <a:miter lim="800000"/>
                  <a:headEnd/>
                  <a:tailEnd/>
                </a:ln>
                <a:effectLst/>
              </p:spPr>
              <p:txBody>
                <a:bodyPr>
                  <a:spAutoFit/>
                </a:bodyPr>
                <a:lstStyle/>
                <a:p>
                  <a:pPr algn="ctr">
                    <a:spcBef>
                      <a:spcPct val="50000"/>
                    </a:spcBef>
                  </a:pPr>
                  <a:r>
                    <a:rPr lang="fr-FR" sz="2400" b="1" dirty="0">
                      <a:latin typeface="+mj-lt"/>
                    </a:rPr>
                    <a:t>N</a:t>
                  </a:r>
                </a:p>
              </p:txBody>
            </p:sp>
            <p:sp>
              <p:nvSpPr>
                <p:cNvPr id="329" name="Text Box 192"/>
                <p:cNvSpPr txBox="1">
                  <a:spLocks noChangeArrowheads="1"/>
                </p:cNvSpPr>
                <p:nvPr/>
              </p:nvSpPr>
              <p:spPr bwMode="auto">
                <a:xfrm>
                  <a:off x="1531" y="2131"/>
                  <a:ext cx="347" cy="288"/>
                </a:xfrm>
                <a:prstGeom prst="rect">
                  <a:avLst/>
                </a:prstGeom>
                <a:noFill/>
                <a:ln w="9525">
                  <a:noFill/>
                  <a:miter lim="800000"/>
                  <a:headEnd/>
                  <a:tailEnd/>
                </a:ln>
                <a:effectLst/>
              </p:spPr>
              <p:txBody>
                <a:bodyPr>
                  <a:spAutoFit/>
                </a:bodyPr>
                <a:lstStyle/>
                <a:p>
                  <a:pPr algn="ctr">
                    <a:spcBef>
                      <a:spcPct val="50000"/>
                    </a:spcBef>
                  </a:pPr>
                  <a:r>
                    <a:rPr lang="fr-FR" sz="2400" b="1" dirty="0">
                      <a:latin typeface="+mj-lt"/>
                    </a:rPr>
                    <a:t>S</a:t>
                  </a:r>
                </a:p>
              </p:txBody>
            </p:sp>
            <p:sp>
              <p:nvSpPr>
                <p:cNvPr id="239" name="Line 183"/>
                <p:cNvSpPr>
                  <a:spLocks noChangeShapeType="1"/>
                </p:cNvSpPr>
                <p:nvPr/>
              </p:nvSpPr>
              <p:spPr bwMode="auto">
                <a:xfrm rot="60000" flipH="1" flipV="1">
                  <a:off x="2902" y="3083"/>
                  <a:ext cx="17" cy="121"/>
                </a:xfrm>
                <a:prstGeom prst="line">
                  <a:avLst/>
                </a:prstGeom>
                <a:noFill/>
                <a:ln w="9525">
                  <a:solidFill>
                    <a:schemeClr val="tx1"/>
                  </a:solidFill>
                  <a:round/>
                  <a:headEnd/>
                  <a:tailEnd type="triangle" w="lg" len="lg"/>
                </a:ln>
                <a:effectLst/>
              </p:spPr>
              <p:txBody>
                <a:bodyPr/>
                <a:lstStyle/>
                <a:p>
                  <a:endParaRPr lang="fr-FR"/>
                </a:p>
              </p:txBody>
            </p:sp>
          </p:grpSp>
          <p:sp>
            <p:nvSpPr>
              <p:cNvPr id="238" name="Line 184"/>
              <p:cNvSpPr>
                <a:spLocks noChangeShapeType="1"/>
              </p:cNvSpPr>
              <p:nvPr/>
            </p:nvSpPr>
            <p:spPr bwMode="auto">
              <a:xfrm rot="21540000" flipV="1">
                <a:off x="3042" y="3077"/>
                <a:ext cx="9" cy="145"/>
              </a:xfrm>
              <a:prstGeom prst="line">
                <a:avLst/>
              </a:prstGeom>
              <a:noFill/>
              <a:ln w="9525">
                <a:solidFill>
                  <a:schemeClr val="tx1"/>
                </a:solidFill>
                <a:round/>
                <a:headEnd/>
                <a:tailEnd type="triangle" w="lg" len="lg"/>
              </a:ln>
              <a:effectLst/>
            </p:spPr>
            <p:txBody>
              <a:bodyPr/>
              <a:lstStyle/>
              <a:p>
                <a:endParaRPr lang="fr-FR"/>
              </a:p>
            </p:txBody>
          </p:sp>
        </p:grpSp>
        <p:sp>
          <p:nvSpPr>
            <p:cNvPr id="195" name="Arc 194"/>
            <p:cNvSpPr/>
            <p:nvPr/>
          </p:nvSpPr>
          <p:spPr>
            <a:xfrm>
              <a:off x="2167504" y="2500306"/>
              <a:ext cx="2160000" cy="2160000"/>
            </a:xfrm>
            <a:prstGeom prst="arc">
              <a:avLst>
                <a:gd name="adj1" fmla="val 7691625"/>
                <a:gd name="adj2" fmla="val 1374187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96" name="Arc 195"/>
            <p:cNvSpPr/>
            <p:nvPr/>
          </p:nvSpPr>
          <p:spPr>
            <a:xfrm flipH="1">
              <a:off x="1884324" y="2500306"/>
              <a:ext cx="2160000" cy="2160000"/>
            </a:xfrm>
            <a:prstGeom prst="arc">
              <a:avLst>
                <a:gd name="adj1" fmla="val 7691625"/>
                <a:gd name="adj2" fmla="val 1374187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98" name="Text Box 101"/>
            <p:cNvSpPr txBox="1">
              <a:spLocks noChangeArrowheads="1"/>
            </p:cNvSpPr>
            <p:nvPr/>
          </p:nvSpPr>
          <p:spPr bwMode="auto">
            <a:xfrm>
              <a:off x="2571736" y="5908866"/>
              <a:ext cx="527709" cy="400110"/>
            </a:xfrm>
            <a:prstGeom prst="rect">
              <a:avLst/>
            </a:prstGeom>
            <a:noFill/>
            <a:ln w="9525">
              <a:noFill/>
              <a:miter lim="800000"/>
              <a:headEnd/>
              <a:tailEnd/>
            </a:ln>
            <a:effectLst/>
          </p:spPr>
          <p:txBody>
            <a:bodyPr wrap="none">
              <a:spAutoFit/>
            </a:bodyPr>
            <a:lstStyle/>
            <a:p>
              <a:r>
                <a:rPr lang="fr-FR" sz="2000" b="1" dirty="0">
                  <a:solidFill>
                    <a:srgbClr val="FF00FF"/>
                  </a:solidFill>
                </a:rPr>
                <a:t>LN</a:t>
              </a:r>
            </a:p>
          </p:txBody>
        </p:sp>
      </p:grpSp>
      <p:sp>
        <p:nvSpPr>
          <p:cNvPr id="265" name="Rectangle 264"/>
          <p:cNvSpPr/>
          <p:nvPr/>
        </p:nvSpPr>
        <p:spPr>
          <a:xfrm>
            <a:off x="467544" y="71414"/>
            <a:ext cx="1342483" cy="369332"/>
          </a:xfrm>
          <a:prstGeom prst="rect">
            <a:avLst/>
          </a:prstGeom>
        </p:spPr>
        <p:txBody>
          <a:bodyPr wrap="none">
            <a:spAutoFit/>
          </a:bodyPr>
          <a:lstStyle/>
          <a:p>
            <a:pPr>
              <a:spcBef>
                <a:spcPct val="50000"/>
              </a:spcBef>
            </a:pPr>
            <a:r>
              <a:rPr lang="fr-FR" b="1" dirty="0">
                <a:solidFill>
                  <a:srgbClr val="0000FF"/>
                </a:solidFill>
                <a:latin typeface="Cambria" pitchFamily="18" charset="0"/>
              </a:rPr>
              <a:t>Exemple 1:</a:t>
            </a:r>
          </a:p>
        </p:txBody>
      </p:sp>
      <p:sp>
        <p:nvSpPr>
          <p:cNvPr id="266" name="Rectangle 265"/>
          <p:cNvSpPr/>
          <p:nvPr/>
        </p:nvSpPr>
        <p:spPr>
          <a:xfrm>
            <a:off x="642910" y="413890"/>
            <a:ext cx="6429420" cy="872034"/>
          </a:xfrm>
          <a:prstGeom prst="rect">
            <a:avLst/>
          </a:prstGeom>
        </p:spPr>
        <p:txBody>
          <a:bodyPr wrap="square">
            <a:spAutoFit/>
          </a:bodyPr>
          <a:lstStyle/>
          <a:p>
            <a:pPr>
              <a:lnSpc>
                <a:spcPct val="150000"/>
              </a:lnSpc>
              <a:spcBef>
                <a:spcPct val="50000"/>
              </a:spcBef>
            </a:pPr>
            <a:r>
              <a:rPr lang="fr-FR" dirty="0">
                <a:latin typeface="+mj-lt"/>
              </a:rPr>
              <a:t>Machine ayant  2 pôles (2p=2), 2 voies d’enroulements (2a=2) et 16 sections.</a:t>
            </a:r>
          </a:p>
        </p:txBody>
      </p:sp>
      <p:grpSp>
        <p:nvGrpSpPr>
          <p:cNvPr id="267" name="Group 58"/>
          <p:cNvGrpSpPr>
            <a:grpSpLocks/>
          </p:cNvGrpSpPr>
          <p:nvPr/>
        </p:nvGrpSpPr>
        <p:grpSpPr bwMode="auto">
          <a:xfrm>
            <a:off x="6612424" y="2618108"/>
            <a:ext cx="519113" cy="157163"/>
            <a:chOff x="3526" y="1500"/>
            <a:chExt cx="327" cy="99"/>
          </a:xfrm>
        </p:grpSpPr>
        <p:sp>
          <p:nvSpPr>
            <p:cNvPr id="268" name="Line 56"/>
            <p:cNvSpPr>
              <a:spLocks noChangeShapeType="1"/>
            </p:cNvSpPr>
            <p:nvPr/>
          </p:nvSpPr>
          <p:spPr bwMode="auto">
            <a:xfrm>
              <a:off x="3526" y="1500"/>
              <a:ext cx="327" cy="0"/>
            </a:xfrm>
            <a:prstGeom prst="line">
              <a:avLst/>
            </a:prstGeom>
            <a:noFill/>
            <a:ln w="9525">
              <a:solidFill>
                <a:schemeClr val="tx1"/>
              </a:solidFill>
              <a:round/>
              <a:headEnd/>
              <a:tailEnd/>
            </a:ln>
            <a:effectLst/>
          </p:spPr>
          <p:txBody>
            <a:bodyPr/>
            <a:lstStyle/>
            <a:p>
              <a:endParaRPr lang="fr-FR"/>
            </a:p>
          </p:txBody>
        </p:sp>
        <p:sp>
          <p:nvSpPr>
            <p:cNvPr id="269" name="Line 57"/>
            <p:cNvSpPr>
              <a:spLocks noChangeShapeType="1"/>
            </p:cNvSpPr>
            <p:nvPr/>
          </p:nvSpPr>
          <p:spPr bwMode="auto">
            <a:xfrm>
              <a:off x="3635" y="1599"/>
              <a:ext cx="109" cy="0"/>
            </a:xfrm>
            <a:prstGeom prst="line">
              <a:avLst/>
            </a:prstGeom>
            <a:noFill/>
            <a:ln w="38100">
              <a:solidFill>
                <a:schemeClr val="tx1"/>
              </a:solidFill>
              <a:round/>
              <a:headEnd/>
              <a:tailEnd/>
            </a:ln>
            <a:effectLst/>
          </p:spPr>
          <p:txBody>
            <a:bodyPr/>
            <a:lstStyle/>
            <a:p>
              <a:endParaRPr lang="fr-FR"/>
            </a:p>
          </p:txBody>
        </p:sp>
      </p:grpSp>
      <p:grpSp>
        <p:nvGrpSpPr>
          <p:cNvPr id="276" name="Group 65"/>
          <p:cNvGrpSpPr>
            <a:grpSpLocks/>
          </p:cNvGrpSpPr>
          <p:nvPr/>
        </p:nvGrpSpPr>
        <p:grpSpPr bwMode="auto">
          <a:xfrm>
            <a:off x="6614012" y="4030983"/>
            <a:ext cx="519113" cy="157163"/>
            <a:chOff x="3526" y="1500"/>
            <a:chExt cx="327" cy="99"/>
          </a:xfrm>
        </p:grpSpPr>
        <p:sp>
          <p:nvSpPr>
            <p:cNvPr id="277" name="Line 66"/>
            <p:cNvSpPr>
              <a:spLocks noChangeShapeType="1"/>
            </p:cNvSpPr>
            <p:nvPr/>
          </p:nvSpPr>
          <p:spPr bwMode="auto">
            <a:xfrm>
              <a:off x="3526" y="1500"/>
              <a:ext cx="327" cy="0"/>
            </a:xfrm>
            <a:prstGeom prst="line">
              <a:avLst/>
            </a:prstGeom>
            <a:noFill/>
            <a:ln w="9525">
              <a:solidFill>
                <a:schemeClr val="tx1"/>
              </a:solidFill>
              <a:round/>
              <a:headEnd/>
              <a:tailEnd/>
            </a:ln>
            <a:effectLst/>
          </p:spPr>
          <p:txBody>
            <a:bodyPr/>
            <a:lstStyle/>
            <a:p>
              <a:endParaRPr lang="fr-FR"/>
            </a:p>
          </p:txBody>
        </p:sp>
        <p:sp>
          <p:nvSpPr>
            <p:cNvPr id="278" name="Line 67"/>
            <p:cNvSpPr>
              <a:spLocks noChangeShapeType="1"/>
            </p:cNvSpPr>
            <p:nvPr/>
          </p:nvSpPr>
          <p:spPr bwMode="auto">
            <a:xfrm>
              <a:off x="3635" y="1599"/>
              <a:ext cx="109" cy="0"/>
            </a:xfrm>
            <a:prstGeom prst="line">
              <a:avLst/>
            </a:prstGeom>
            <a:noFill/>
            <a:ln w="38100">
              <a:solidFill>
                <a:schemeClr val="tx1"/>
              </a:solidFill>
              <a:round/>
              <a:headEnd/>
              <a:tailEnd/>
            </a:ln>
            <a:effectLst/>
          </p:spPr>
          <p:txBody>
            <a:bodyPr/>
            <a:lstStyle/>
            <a:p>
              <a:endParaRPr lang="fr-FR"/>
            </a:p>
          </p:txBody>
        </p:sp>
      </p:grpSp>
      <p:grpSp>
        <p:nvGrpSpPr>
          <p:cNvPr id="279" name="Group 70"/>
          <p:cNvGrpSpPr>
            <a:grpSpLocks/>
          </p:cNvGrpSpPr>
          <p:nvPr/>
        </p:nvGrpSpPr>
        <p:grpSpPr bwMode="auto">
          <a:xfrm>
            <a:off x="7995137" y="2619696"/>
            <a:ext cx="519113" cy="157163"/>
            <a:chOff x="3526" y="1500"/>
            <a:chExt cx="327" cy="99"/>
          </a:xfrm>
        </p:grpSpPr>
        <p:sp>
          <p:nvSpPr>
            <p:cNvPr id="280" name="Line 71"/>
            <p:cNvSpPr>
              <a:spLocks noChangeShapeType="1"/>
            </p:cNvSpPr>
            <p:nvPr/>
          </p:nvSpPr>
          <p:spPr bwMode="auto">
            <a:xfrm>
              <a:off x="3526" y="1500"/>
              <a:ext cx="327" cy="0"/>
            </a:xfrm>
            <a:prstGeom prst="line">
              <a:avLst/>
            </a:prstGeom>
            <a:noFill/>
            <a:ln w="9525">
              <a:solidFill>
                <a:schemeClr val="tx1"/>
              </a:solidFill>
              <a:round/>
              <a:headEnd/>
              <a:tailEnd/>
            </a:ln>
            <a:effectLst/>
          </p:spPr>
          <p:txBody>
            <a:bodyPr/>
            <a:lstStyle/>
            <a:p>
              <a:endParaRPr lang="fr-FR"/>
            </a:p>
          </p:txBody>
        </p:sp>
        <p:sp>
          <p:nvSpPr>
            <p:cNvPr id="281" name="Line 72"/>
            <p:cNvSpPr>
              <a:spLocks noChangeShapeType="1"/>
            </p:cNvSpPr>
            <p:nvPr/>
          </p:nvSpPr>
          <p:spPr bwMode="auto">
            <a:xfrm>
              <a:off x="3635" y="1599"/>
              <a:ext cx="109" cy="0"/>
            </a:xfrm>
            <a:prstGeom prst="line">
              <a:avLst/>
            </a:prstGeom>
            <a:noFill/>
            <a:ln w="38100">
              <a:solidFill>
                <a:schemeClr val="tx1"/>
              </a:solidFill>
              <a:round/>
              <a:headEnd/>
              <a:tailEnd/>
            </a:ln>
            <a:effectLst/>
          </p:spPr>
          <p:txBody>
            <a:bodyPr/>
            <a:lstStyle/>
            <a:p>
              <a:endParaRPr lang="fr-FR" dirty="0"/>
            </a:p>
          </p:txBody>
        </p:sp>
      </p:grpSp>
      <p:grpSp>
        <p:nvGrpSpPr>
          <p:cNvPr id="288" name="Group 79"/>
          <p:cNvGrpSpPr>
            <a:grpSpLocks/>
          </p:cNvGrpSpPr>
          <p:nvPr/>
        </p:nvGrpSpPr>
        <p:grpSpPr bwMode="auto">
          <a:xfrm>
            <a:off x="7996724" y="4032571"/>
            <a:ext cx="519113" cy="157163"/>
            <a:chOff x="3526" y="1500"/>
            <a:chExt cx="327" cy="99"/>
          </a:xfrm>
        </p:grpSpPr>
        <p:sp>
          <p:nvSpPr>
            <p:cNvPr id="289" name="Line 80"/>
            <p:cNvSpPr>
              <a:spLocks noChangeShapeType="1"/>
            </p:cNvSpPr>
            <p:nvPr/>
          </p:nvSpPr>
          <p:spPr bwMode="auto">
            <a:xfrm>
              <a:off x="3526" y="1500"/>
              <a:ext cx="327" cy="0"/>
            </a:xfrm>
            <a:prstGeom prst="line">
              <a:avLst/>
            </a:prstGeom>
            <a:noFill/>
            <a:ln w="9525">
              <a:solidFill>
                <a:schemeClr val="tx1"/>
              </a:solidFill>
              <a:round/>
              <a:headEnd/>
              <a:tailEnd/>
            </a:ln>
            <a:effectLst/>
          </p:spPr>
          <p:txBody>
            <a:bodyPr/>
            <a:lstStyle/>
            <a:p>
              <a:endParaRPr lang="fr-FR"/>
            </a:p>
          </p:txBody>
        </p:sp>
        <p:sp>
          <p:nvSpPr>
            <p:cNvPr id="290" name="Line 81"/>
            <p:cNvSpPr>
              <a:spLocks noChangeShapeType="1"/>
            </p:cNvSpPr>
            <p:nvPr/>
          </p:nvSpPr>
          <p:spPr bwMode="auto">
            <a:xfrm>
              <a:off x="3635" y="1599"/>
              <a:ext cx="109" cy="0"/>
            </a:xfrm>
            <a:prstGeom prst="line">
              <a:avLst/>
            </a:prstGeom>
            <a:noFill/>
            <a:ln w="38100">
              <a:solidFill>
                <a:schemeClr val="tx1"/>
              </a:solidFill>
              <a:round/>
              <a:headEnd/>
              <a:tailEnd/>
            </a:ln>
            <a:effectLst/>
          </p:spPr>
          <p:txBody>
            <a:bodyPr/>
            <a:lstStyle/>
            <a:p>
              <a:endParaRPr lang="fr-FR"/>
            </a:p>
          </p:txBody>
        </p:sp>
      </p:grpSp>
      <p:sp>
        <p:nvSpPr>
          <p:cNvPr id="291" name="Line 84"/>
          <p:cNvSpPr>
            <a:spLocks noChangeShapeType="1"/>
          </p:cNvSpPr>
          <p:nvPr/>
        </p:nvSpPr>
        <p:spPr bwMode="auto">
          <a:xfrm flipV="1">
            <a:off x="6861662" y="1994752"/>
            <a:ext cx="0" cy="630000"/>
          </a:xfrm>
          <a:prstGeom prst="line">
            <a:avLst/>
          </a:prstGeom>
          <a:noFill/>
          <a:ln w="9525">
            <a:solidFill>
              <a:schemeClr val="tx1"/>
            </a:solidFill>
            <a:round/>
            <a:headEnd/>
            <a:tailEnd/>
          </a:ln>
          <a:effectLst/>
        </p:spPr>
        <p:txBody>
          <a:bodyPr/>
          <a:lstStyle/>
          <a:p>
            <a:endParaRPr lang="fr-FR"/>
          </a:p>
        </p:txBody>
      </p:sp>
      <p:sp>
        <p:nvSpPr>
          <p:cNvPr id="292" name="Line 85"/>
          <p:cNvSpPr>
            <a:spLocks noChangeShapeType="1"/>
          </p:cNvSpPr>
          <p:nvPr/>
        </p:nvSpPr>
        <p:spPr bwMode="auto">
          <a:xfrm>
            <a:off x="6861662" y="1994752"/>
            <a:ext cx="1387475" cy="0"/>
          </a:xfrm>
          <a:prstGeom prst="line">
            <a:avLst/>
          </a:prstGeom>
          <a:noFill/>
          <a:ln w="9525">
            <a:solidFill>
              <a:schemeClr val="tx1"/>
            </a:solidFill>
            <a:round/>
            <a:headEnd/>
            <a:tailEnd/>
          </a:ln>
          <a:effectLst/>
        </p:spPr>
        <p:txBody>
          <a:bodyPr/>
          <a:lstStyle/>
          <a:p>
            <a:endParaRPr lang="fr-FR"/>
          </a:p>
        </p:txBody>
      </p:sp>
      <p:sp>
        <p:nvSpPr>
          <p:cNvPr id="293" name="Line 86"/>
          <p:cNvSpPr>
            <a:spLocks noChangeShapeType="1"/>
          </p:cNvSpPr>
          <p:nvPr/>
        </p:nvSpPr>
        <p:spPr bwMode="auto">
          <a:xfrm>
            <a:off x="8249137" y="1994752"/>
            <a:ext cx="0" cy="630000"/>
          </a:xfrm>
          <a:prstGeom prst="line">
            <a:avLst/>
          </a:prstGeom>
          <a:noFill/>
          <a:ln w="9525">
            <a:solidFill>
              <a:schemeClr val="tx1"/>
            </a:solidFill>
            <a:round/>
            <a:headEnd/>
            <a:tailEnd/>
          </a:ln>
          <a:effectLst/>
        </p:spPr>
        <p:txBody>
          <a:bodyPr/>
          <a:lstStyle/>
          <a:p>
            <a:endParaRPr lang="fr-FR"/>
          </a:p>
        </p:txBody>
      </p:sp>
      <p:sp>
        <p:nvSpPr>
          <p:cNvPr id="294" name="Line 87"/>
          <p:cNvSpPr>
            <a:spLocks noChangeShapeType="1"/>
          </p:cNvSpPr>
          <p:nvPr/>
        </p:nvSpPr>
        <p:spPr bwMode="auto">
          <a:xfrm>
            <a:off x="6861662" y="2762571"/>
            <a:ext cx="0" cy="315913"/>
          </a:xfrm>
          <a:prstGeom prst="line">
            <a:avLst/>
          </a:prstGeom>
          <a:noFill/>
          <a:ln w="9525">
            <a:solidFill>
              <a:schemeClr val="tx1"/>
            </a:solidFill>
            <a:round/>
            <a:headEnd/>
            <a:tailEnd/>
          </a:ln>
          <a:effectLst/>
        </p:spPr>
        <p:txBody>
          <a:bodyPr/>
          <a:lstStyle/>
          <a:p>
            <a:endParaRPr lang="fr-FR"/>
          </a:p>
        </p:txBody>
      </p:sp>
      <p:sp>
        <p:nvSpPr>
          <p:cNvPr id="295" name="Line 88"/>
          <p:cNvSpPr>
            <a:spLocks noChangeShapeType="1"/>
          </p:cNvSpPr>
          <p:nvPr/>
        </p:nvSpPr>
        <p:spPr bwMode="auto">
          <a:xfrm>
            <a:off x="6861662" y="3190873"/>
            <a:ext cx="0" cy="396000"/>
          </a:xfrm>
          <a:prstGeom prst="line">
            <a:avLst/>
          </a:prstGeom>
          <a:noFill/>
          <a:ln w="12700">
            <a:solidFill>
              <a:schemeClr val="tx1"/>
            </a:solidFill>
            <a:prstDash val="dash"/>
            <a:round/>
            <a:headEnd/>
            <a:tailEnd/>
          </a:ln>
          <a:effectLst/>
        </p:spPr>
        <p:txBody>
          <a:bodyPr/>
          <a:lstStyle/>
          <a:p>
            <a:endParaRPr lang="fr-FR"/>
          </a:p>
        </p:txBody>
      </p:sp>
      <p:sp>
        <p:nvSpPr>
          <p:cNvPr id="296" name="Line 89"/>
          <p:cNvSpPr>
            <a:spLocks noChangeShapeType="1"/>
          </p:cNvSpPr>
          <p:nvPr/>
        </p:nvSpPr>
        <p:spPr bwMode="auto">
          <a:xfrm>
            <a:off x="6861662" y="3676971"/>
            <a:ext cx="0" cy="346075"/>
          </a:xfrm>
          <a:prstGeom prst="line">
            <a:avLst/>
          </a:prstGeom>
          <a:noFill/>
          <a:ln w="9525">
            <a:solidFill>
              <a:schemeClr val="tx1"/>
            </a:solidFill>
            <a:round/>
            <a:headEnd/>
            <a:tailEnd/>
          </a:ln>
          <a:effectLst/>
        </p:spPr>
        <p:txBody>
          <a:bodyPr/>
          <a:lstStyle/>
          <a:p>
            <a:endParaRPr lang="fr-FR"/>
          </a:p>
        </p:txBody>
      </p:sp>
      <p:sp>
        <p:nvSpPr>
          <p:cNvPr id="297" name="Line 92"/>
          <p:cNvSpPr>
            <a:spLocks noChangeShapeType="1"/>
          </p:cNvSpPr>
          <p:nvPr/>
        </p:nvSpPr>
        <p:spPr bwMode="auto">
          <a:xfrm>
            <a:off x="6855312" y="4191321"/>
            <a:ext cx="0" cy="427038"/>
          </a:xfrm>
          <a:prstGeom prst="line">
            <a:avLst/>
          </a:prstGeom>
          <a:noFill/>
          <a:ln w="9525">
            <a:solidFill>
              <a:schemeClr val="tx1"/>
            </a:solidFill>
            <a:round/>
            <a:headEnd/>
            <a:tailEnd/>
          </a:ln>
          <a:effectLst/>
        </p:spPr>
        <p:txBody>
          <a:bodyPr/>
          <a:lstStyle/>
          <a:p>
            <a:endParaRPr lang="fr-FR"/>
          </a:p>
        </p:txBody>
      </p:sp>
      <p:sp>
        <p:nvSpPr>
          <p:cNvPr id="298" name="Line 93"/>
          <p:cNvSpPr>
            <a:spLocks noChangeShapeType="1"/>
          </p:cNvSpPr>
          <p:nvPr/>
        </p:nvSpPr>
        <p:spPr bwMode="auto">
          <a:xfrm flipV="1">
            <a:off x="6855312" y="4618358"/>
            <a:ext cx="1387475" cy="0"/>
          </a:xfrm>
          <a:prstGeom prst="line">
            <a:avLst/>
          </a:prstGeom>
          <a:noFill/>
          <a:ln w="9525">
            <a:solidFill>
              <a:schemeClr val="tx1"/>
            </a:solidFill>
            <a:round/>
            <a:headEnd/>
            <a:tailEnd/>
          </a:ln>
          <a:effectLst/>
        </p:spPr>
        <p:txBody>
          <a:bodyPr/>
          <a:lstStyle/>
          <a:p>
            <a:endParaRPr lang="fr-FR"/>
          </a:p>
        </p:txBody>
      </p:sp>
      <p:sp>
        <p:nvSpPr>
          <p:cNvPr id="299" name="Line 94"/>
          <p:cNvSpPr>
            <a:spLocks noChangeShapeType="1"/>
          </p:cNvSpPr>
          <p:nvPr/>
        </p:nvSpPr>
        <p:spPr bwMode="auto">
          <a:xfrm flipV="1">
            <a:off x="8242787" y="4191321"/>
            <a:ext cx="0" cy="427038"/>
          </a:xfrm>
          <a:prstGeom prst="line">
            <a:avLst/>
          </a:prstGeom>
          <a:noFill/>
          <a:ln w="9525">
            <a:solidFill>
              <a:schemeClr val="tx1"/>
            </a:solidFill>
            <a:round/>
            <a:headEnd/>
            <a:tailEnd/>
          </a:ln>
          <a:effectLst/>
        </p:spPr>
        <p:txBody>
          <a:bodyPr/>
          <a:lstStyle/>
          <a:p>
            <a:endParaRPr lang="fr-FR"/>
          </a:p>
        </p:txBody>
      </p:sp>
      <p:sp>
        <p:nvSpPr>
          <p:cNvPr id="300" name="Line 95"/>
          <p:cNvSpPr>
            <a:spLocks noChangeShapeType="1"/>
          </p:cNvSpPr>
          <p:nvPr/>
        </p:nvSpPr>
        <p:spPr bwMode="auto">
          <a:xfrm>
            <a:off x="8249137" y="2778446"/>
            <a:ext cx="0" cy="300038"/>
          </a:xfrm>
          <a:prstGeom prst="line">
            <a:avLst/>
          </a:prstGeom>
          <a:noFill/>
          <a:ln w="9525">
            <a:solidFill>
              <a:schemeClr val="tx1"/>
            </a:solidFill>
            <a:round/>
            <a:headEnd/>
            <a:tailEnd/>
          </a:ln>
          <a:effectLst/>
        </p:spPr>
        <p:txBody>
          <a:bodyPr/>
          <a:lstStyle/>
          <a:p>
            <a:endParaRPr lang="fr-FR"/>
          </a:p>
        </p:txBody>
      </p:sp>
      <p:sp>
        <p:nvSpPr>
          <p:cNvPr id="302" name="Line 97"/>
          <p:cNvSpPr>
            <a:spLocks noChangeShapeType="1"/>
          </p:cNvSpPr>
          <p:nvPr/>
        </p:nvSpPr>
        <p:spPr bwMode="auto">
          <a:xfrm>
            <a:off x="8249137" y="3692846"/>
            <a:ext cx="0" cy="346075"/>
          </a:xfrm>
          <a:prstGeom prst="line">
            <a:avLst/>
          </a:prstGeom>
          <a:noFill/>
          <a:ln w="9525">
            <a:solidFill>
              <a:schemeClr val="tx1"/>
            </a:solidFill>
            <a:round/>
            <a:headEnd/>
            <a:tailEnd/>
          </a:ln>
          <a:effectLst/>
        </p:spPr>
        <p:txBody>
          <a:bodyPr/>
          <a:lstStyle/>
          <a:p>
            <a:endParaRPr lang="fr-FR"/>
          </a:p>
        </p:txBody>
      </p:sp>
      <p:sp>
        <p:nvSpPr>
          <p:cNvPr id="304" name="Line 99"/>
          <p:cNvSpPr>
            <a:spLocks noChangeShapeType="1"/>
          </p:cNvSpPr>
          <p:nvPr/>
        </p:nvSpPr>
        <p:spPr bwMode="auto">
          <a:xfrm>
            <a:off x="7548583" y="1571612"/>
            <a:ext cx="0" cy="432000"/>
          </a:xfrm>
          <a:prstGeom prst="line">
            <a:avLst/>
          </a:prstGeom>
          <a:noFill/>
          <a:ln w="19050">
            <a:solidFill>
              <a:schemeClr val="tx1"/>
            </a:solidFill>
            <a:round/>
            <a:headEnd type="none" w="med" len="med"/>
            <a:tailEnd type="oval" w="med" len="med"/>
          </a:ln>
          <a:effectLst/>
        </p:spPr>
        <p:txBody>
          <a:bodyPr/>
          <a:lstStyle/>
          <a:p>
            <a:endParaRPr lang="fr-FR"/>
          </a:p>
        </p:txBody>
      </p:sp>
      <p:sp>
        <p:nvSpPr>
          <p:cNvPr id="305" name="Text Box 100"/>
          <p:cNvSpPr txBox="1">
            <a:spLocks noChangeArrowheads="1"/>
          </p:cNvSpPr>
          <p:nvPr/>
        </p:nvSpPr>
        <p:spPr bwMode="auto">
          <a:xfrm>
            <a:off x="7239348" y="4661270"/>
            <a:ext cx="261610" cy="369332"/>
          </a:xfrm>
          <a:prstGeom prst="rect">
            <a:avLst/>
          </a:prstGeom>
          <a:noFill/>
          <a:ln w="9525">
            <a:noFill/>
            <a:miter lim="800000"/>
            <a:headEnd/>
            <a:tailEnd/>
          </a:ln>
          <a:effectLst/>
        </p:spPr>
        <p:txBody>
          <a:bodyPr wrap="none">
            <a:spAutoFit/>
          </a:bodyPr>
          <a:lstStyle/>
          <a:p>
            <a:r>
              <a:rPr lang="fr-FR" b="1" dirty="0"/>
              <a:t>-</a:t>
            </a:r>
          </a:p>
        </p:txBody>
      </p:sp>
      <p:sp>
        <p:nvSpPr>
          <p:cNvPr id="306" name="Text Box 101"/>
          <p:cNvSpPr txBox="1">
            <a:spLocks noChangeArrowheads="1"/>
          </p:cNvSpPr>
          <p:nvPr/>
        </p:nvSpPr>
        <p:spPr bwMode="auto">
          <a:xfrm>
            <a:off x="7391420" y="1214422"/>
            <a:ext cx="319318" cy="369332"/>
          </a:xfrm>
          <a:prstGeom prst="rect">
            <a:avLst/>
          </a:prstGeom>
          <a:noFill/>
          <a:ln w="9525">
            <a:noFill/>
            <a:miter lim="800000"/>
            <a:headEnd/>
            <a:tailEnd/>
          </a:ln>
          <a:effectLst/>
        </p:spPr>
        <p:txBody>
          <a:bodyPr wrap="none">
            <a:spAutoFit/>
          </a:bodyPr>
          <a:lstStyle/>
          <a:p>
            <a:r>
              <a:rPr lang="fr-FR" b="1" dirty="0"/>
              <a:t>+</a:t>
            </a:r>
          </a:p>
        </p:txBody>
      </p:sp>
      <p:sp>
        <p:nvSpPr>
          <p:cNvPr id="307" name="Text Box 111"/>
          <p:cNvSpPr txBox="1">
            <a:spLocks noChangeArrowheads="1"/>
          </p:cNvSpPr>
          <p:nvPr/>
        </p:nvSpPr>
        <p:spPr bwMode="auto">
          <a:xfrm>
            <a:off x="8514596" y="2416496"/>
            <a:ext cx="312906" cy="369332"/>
          </a:xfrm>
          <a:prstGeom prst="rect">
            <a:avLst/>
          </a:prstGeom>
          <a:noFill/>
          <a:ln w="9525">
            <a:noFill/>
            <a:miter lim="800000"/>
            <a:headEnd/>
            <a:tailEnd/>
          </a:ln>
          <a:effectLst/>
        </p:spPr>
        <p:txBody>
          <a:bodyPr wrap="none">
            <a:spAutoFit/>
          </a:bodyPr>
          <a:lstStyle/>
          <a:p>
            <a:r>
              <a:rPr lang="fr-FR" dirty="0"/>
              <a:t>1</a:t>
            </a:r>
          </a:p>
        </p:txBody>
      </p:sp>
      <p:sp>
        <p:nvSpPr>
          <p:cNvPr id="310" name="Text Box 114"/>
          <p:cNvSpPr txBox="1">
            <a:spLocks noChangeArrowheads="1"/>
          </p:cNvSpPr>
          <p:nvPr/>
        </p:nvSpPr>
        <p:spPr bwMode="auto">
          <a:xfrm>
            <a:off x="8541584" y="3916924"/>
            <a:ext cx="312906" cy="369332"/>
          </a:xfrm>
          <a:prstGeom prst="rect">
            <a:avLst/>
          </a:prstGeom>
          <a:noFill/>
          <a:ln w="9525">
            <a:noFill/>
            <a:miter lim="800000"/>
            <a:headEnd/>
            <a:tailEnd/>
          </a:ln>
          <a:effectLst/>
        </p:spPr>
        <p:txBody>
          <a:bodyPr wrap="none">
            <a:spAutoFit/>
          </a:bodyPr>
          <a:lstStyle/>
          <a:p>
            <a:r>
              <a:rPr lang="fr-FR" dirty="0"/>
              <a:t>8</a:t>
            </a:r>
          </a:p>
        </p:txBody>
      </p:sp>
      <p:sp>
        <p:nvSpPr>
          <p:cNvPr id="311" name="Text Box 115"/>
          <p:cNvSpPr txBox="1">
            <a:spLocks noChangeArrowheads="1"/>
          </p:cNvSpPr>
          <p:nvPr/>
        </p:nvSpPr>
        <p:spPr bwMode="auto">
          <a:xfrm>
            <a:off x="7072330" y="2488164"/>
            <a:ext cx="441146" cy="369332"/>
          </a:xfrm>
          <a:prstGeom prst="rect">
            <a:avLst/>
          </a:prstGeom>
          <a:noFill/>
          <a:ln w="9525">
            <a:noFill/>
            <a:miter lim="800000"/>
            <a:headEnd/>
            <a:tailEnd/>
          </a:ln>
          <a:effectLst/>
        </p:spPr>
        <p:txBody>
          <a:bodyPr wrap="none">
            <a:spAutoFit/>
          </a:bodyPr>
          <a:lstStyle/>
          <a:p>
            <a:r>
              <a:rPr lang="fr-FR" dirty="0"/>
              <a:t>16</a:t>
            </a:r>
          </a:p>
        </p:txBody>
      </p:sp>
      <p:sp>
        <p:nvSpPr>
          <p:cNvPr id="314" name="Text Box 118"/>
          <p:cNvSpPr txBox="1">
            <a:spLocks noChangeArrowheads="1"/>
          </p:cNvSpPr>
          <p:nvPr/>
        </p:nvSpPr>
        <p:spPr bwMode="auto">
          <a:xfrm>
            <a:off x="7143768" y="3902396"/>
            <a:ext cx="312906" cy="369332"/>
          </a:xfrm>
          <a:prstGeom prst="rect">
            <a:avLst/>
          </a:prstGeom>
          <a:noFill/>
          <a:ln w="9525">
            <a:noFill/>
            <a:miter lim="800000"/>
            <a:headEnd/>
            <a:tailEnd/>
          </a:ln>
          <a:effectLst/>
        </p:spPr>
        <p:txBody>
          <a:bodyPr wrap="none">
            <a:spAutoFit/>
          </a:bodyPr>
          <a:lstStyle/>
          <a:p>
            <a:r>
              <a:rPr lang="fr-FR" dirty="0"/>
              <a:t>9</a:t>
            </a:r>
          </a:p>
        </p:txBody>
      </p:sp>
      <p:sp>
        <p:nvSpPr>
          <p:cNvPr id="315" name="Line 99"/>
          <p:cNvSpPr>
            <a:spLocks noChangeShapeType="1"/>
          </p:cNvSpPr>
          <p:nvPr/>
        </p:nvSpPr>
        <p:spPr bwMode="auto">
          <a:xfrm flipV="1">
            <a:off x="8858280" y="1544280"/>
            <a:ext cx="0" cy="3528000"/>
          </a:xfrm>
          <a:prstGeom prst="line">
            <a:avLst/>
          </a:prstGeom>
          <a:noFill/>
          <a:ln w="19050">
            <a:solidFill>
              <a:schemeClr val="tx1"/>
            </a:solidFill>
            <a:round/>
            <a:headEnd type="none" w="med" len="med"/>
            <a:tailEnd type="arrow" w="med" len="med"/>
          </a:ln>
          <a:effectLst/>
        </p:spPr>
        <p:txBody>
          <a:bodyPr/>
          <a:lstStyle/>
          <a:p>
            <a:endParaRPr lang="fr-FR" dirty="0"/>
          </a:p>
        </p:txBody>
      </p:sp>
      <p:sp>
        <p:nvSpPr>
          <p:cNvPr id="316" name="Text Box 115"/>
          <p:cNvSpPr txBox="1">
            <a:spLocks noChangeArrowheads="1"/>
          </p:cNvSpPr>
          <p:nvPr/>
        </p:nvSpPr>
        <p:spPr bwMode="auto">
          <a:xfrm>
            <a:off x="8686415" y="2997233"/>
            <a:ext cx="338554" cy="553998"/>
          </a:xfrm>
          <a:prstGeom prst="rect">
            <a:avLst/>
          </a:prstGeom>
          <a:solidFill>
            <a:schemeClr val="bg1"/>
          </a:solidFill>
          <a:ln w="9525">
            <a:noFill/>
            <a:miter lim="800000"/>
            <a:headEnd/>
            <a:tailEnd/>
          </a:ln>
          <a:effectLst/>
        </p:spPr>
        <p:txBody>
          <a:bodyPr wrap="square">
            <a:spAutoFit/>
          </a:bodyPr>
          <a:lstStyle/>
          <a:p>
            <a:endParaRPr lang="fr-FR" sz="600" b="1" dirty="0"/>
          </a:p>
          <a:p>
            <a:r>
              <a:rPr lang="fr-FR" b="1" dirty="0"/>
              <a:t>E</a:t>
            </a:r>
          </a:p>
          <a:p>
            <a:endParaRPr lang="fr-FR" sz="600" b="1" dirty="0"/>
          </a:p>
        </p:txBody>
      </p:sp>
      <p:sp>
        <p:nvSpPr>
          <p:cNvPr id="317" name="Line 99"/>
          <p:cNvSpPr>
            <a:spLocks noChangeShapeType="1"/>
          </p:cNvSpPr>
          <p:nvPr/>
        </p:nvSpPr>
        <p:spPr bwMode="auto">
          <a:xfrm flipV="1">
            <a:off x="6426364" y="2393078"/>
            <a:ext cx="0" cy="540000"/>
          </a:xfrm>
          <a:prstGeom prst="line">
            <a:avLst/>
          </a:prstGeom>
          <a:noFill/>
          <a:ln w="19050">
            <a:solidFill>
              <a:schemeClr val="tx1"/>
            </a:solidFill>
            <a:round/>
            <a:headEnd type="none" w="med" len="med"/>
            <a:tailEnd type="arrow" w="med" len="med"/>
          </a:ln>
          <a:effectLst/>
        </p:spPr>
        <p:txBody>
          <a:bodyPr/>
          <a:lstStyle/>
          <a:p>
            <a:endParaRPr lang="fr-FR" dirty="0"/>
          </a:p>
        </p:txBody>
      </p:sp>
      <p:sp>
        <p:nvSpPr>
          <p:cNvPr id="318" name="Text Box 115"/>
          <p:cNvSpPr txBox="1">
            <a:spLocks noChangeArrowheads="1"/>
          </p:cNvSpPr>
          <p:nvPr/>
        </p:nvSpPr>
        <p:spPr bwMode="auto">
          <a:xfrm>
            <a:off x="5988242" y="2428868"/>
            <a:ext cx="441146" cy="369332"/>
          </a:xfrm>
          <a:prstGeom prst="rect">
            <a:avLst/>
          </a:prstGeom>
          <a:noFill/>
          <a:ln w="9525">
            <a:noFill/>
            <a:miter lim="800000"/>
            <a:headEnd/>
            <a:tailEnd/>
          </a:ln>
          <a:effectLst/>
        </p:spPr>
        <p:txBody>
          <a:bodyPr wrap="none">
            <a:spAutoFit/>
          </a:bodyPr>
          <a:lstStyle/>
          <a:p>
            <a:r>
              <a:rPr lang="fr-FR" dirty="0"/>
              <a:t>E</a:t>
            </a:r>
            <a:r>
              <a:rPr lang="fr-FR" b="1" baseline="-25000" dirty="0"/>
              <a:t>S</a:t>
            </a:r>
          </a:p>
        </p:txBody>
      </p:sp>
      <p:graphicFrame>
        <p:nvGraphicFramePr>
          <p:cNvPr id="319" name="Object 11"/>
          <p:cNvGraphicFramePr>
            <a:graphicFrameLocks noChangeAspect="1"/>
          </p:cNvGraphicFramePr>
          <p:nvPr/>
        </p:nvGraphicFramePr>
        <p:xfrm>
          <a:off x="5462588" y="6215063"/>
          <a:ext cx="2292350" cy="406400"/>
        </p:xfrm>
        <a:graphic>
          <a:graphicData uri="http://schemas.openxmlformats.org/presentationml/2006/ole">
            <mc:AlternateContent xmlns:mc="http://schemas.openxmlformats.org/markup-compatibility/2006">
              <mc:Choice xmlns:v="urn:schemas-microsoft-com:vml" Requires="v">
                <p:oleObj spid="_x0000_s571551" name="Equation" r:id="rId4" imgW="1143000" imgH="203200" progId="Equation.DSMT4">
                  <p:embed/>
                </p:oleObj>
              </mc:Choice>
              <mc:Fallback>
                <p:oleObj name="Equation" r:id="rId4" imgW="1143000" imgH="203200" progId="Equation.DSMT4">
                  <p:embed/>
                  <p:pic>
                    <p:nvPicPr>
                      <p:cNvPr id="0" name="Picture 1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2588" y="6215063"/>
                        <a:ext cx="229235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0" name="Line 99"/>
          <p:cNvSpPr>
            <a:spLocks noChangeShapeType="1"/>
          </p:cNvSpPr>
          <p:nvPr/>
        </p:nvSpPr>
        <p:spPr bwMode="auto">
          <a:xfrm flipV="1">
            <a:off x="7553346" y="1682416"/>
            <a:ext cx="0" cy="288000"/>
          </a:xfrm>
          <a:prstGeom prst="line">
            <a:avLst/>
          </a:prstGeom>
          <a:noFill/>
          <a:ln w="19050">
            <a:solidFill>
              <a:schemeClr val="tx1"/>
            </a:solidFill>
            <a:round/>
            <a:headEnd type="none" w="med" len="med"/>
            <a:tailEnd type="arrow" w="med" len="med"/>
          </a:ln>
          <a:effectLst/>
        </p:spPr>
        <p:txBody>
          <a:bodyPr/>
          <a:lstStyle/>
          <a:p>
            <a:endParaRPr lang="fr-FR" dirty="0"/>
          </a:p>
        </p:txBody>
      </p:sp>
      <p:sp>
        <p:nvSpPr>
          <p:cNvPr id="321" name="Text Box 115"/>
          <p:cNvSpPr txBox="1">
            <a:spLocks noChangeArrowheads="1"/>
          </p:cNvSpPr>
          <p:nvPr/>
        </p:nvSpPr>
        <p:spPr bwMode="auto">
          <a:xfrm>
            <a:off x="7633255" y="1484784"/>
            <a:ext cx="274434" cy="369332"/>
          </a:xfrm>
          <a:prstGeom prst="rect">
            <a:avLst/>
          </a:prstGeom>
          <a:noFill/>
          <a:ln w="9525">
            <a:noFill/>
            <a:miter lim="800000"/>
            <a:headEnd/>
            <a:tailEnd/>
          </a:ln>
          <a:effectLst/>
        </p:spPr>
        <p:txBody>
          <a:bodyPr wrap="none">
            <a:spAutoFit/>
          </a:bodyPr>
          <a:lstStyle/>
          <a:p>
            <a:r>
              <a:rPr lang="fr-FR" b="1" dirty="0">
                <a:latin typeface="Times New Roman" pitchFamily="18" charset="0"/>
                <a:cs typeface="Times New Roman" pitchFamily="18" charset="0"/>
              </a:rPr>
              <a:t>I</a:t>
            </a:r>
            <a:endParaRPr lang="fr-FR" b="1" baseline="-25000" dirty="0">
              <a:latin typeface="Times New Roman" pitchFamily="18" charset="0"/>
              <a:cs typeface="Times New Roman" pitchFamily="18" charset="0"/>
            </a:endParaRPr>
          </a:p>
        </p:txBody>
      </p:sp>
      <p:sp>
        <p:nvSpPr>
          <p:cNvPr id="322" name="Line 99"/>
          <p:cNvSpPr>
            <a:spLocks noChangeShapeType="1"/>
          </p:cNvSpPr>
          <p:nvPr/>
        </p:nvSpPr>
        <p:spPr bwMode="auto">
          <a:xfrm flipV="1">
            <a:off x="6862718" y="2152206"/>
            <a:ext cx="0" cy="252000"/>
          </a:xfrm>
          <a:prstGeom prst="line">
            <a:avLst/>
          </a:prstGeom>
          <a:noFill/>
          <a:ln w="28575">
            <a:solidFill>
              <a:srgbClr val="FF0000"/>
            </a:solidFill>
            <a:round/>
            <a:headEnd type="none" w="med" len="med"/>
            <a:tailEnd type="arrow" w="med" len="med"/>
          </a:ln>
          <a:effectLst/>
        </p:spPr>
        <p:txBody>
          <a:bodyPr/>
          <a:lstStyle/>
          <a:p>
            <a:endParaRPr lang="fr-FR" dirty="0"/>
          </a:p>
        </p:txBody>
      </p:sp>
      <p:sp>
        <p:nvSpPr>
          <p:cNvPr id="323" name="Line 99"/>
          <p:cNvSpPr>
            <a:spLocks noChangeShapeType="1"/>
          </p:cNvSpPr>
          <p:nvPr/>
        </p:nvSpPr>
        <p:spPr bwMode="auto">
          <a:xfrm flipV="1">
            <a:off x="8244138" y="2168196"/>
            <a:ext cx="0" cy="252000"/>
          </a:xfrm>
          <a:prstGeom prst="line">
            <a:avLst/>
          </a:prstGeom>
          <a:noFill/>
          <a:ln w="28575">
            <a:solidFill>
              <a:srgbClr val="FF0000"/>
            </a:solidFill>
            <a:round/>
            <a:headEnd type="none" w="med" len="med"/>
            <a:tailEnd type="arrow" w="med" len="med"/>
          </a:ln>
          <a:effectLst/>
        </p:spPr>
        <p:txBody>
          <a:bodyPr/>
          <a:lstStyle/>
          <a:p>
            <a:endParaRPr lang="fr-FR" dirty="0"/>
          </a:p>
        </p:txBody>
      </p:sp>
      <p:sp>
        <p:nvSpPr>
          <p:cNvPr id="325" name="Text Box 115"/>
          <p:cNvSpPr txBox="1">
            <a:spLocks noChangeArrowheads="1"/>
          </p:cNvSpPr>
          <p:nvPr/>
        </p:nvSpPr>
        <p:spPr bwMode="auto">
          <a:xfrm>
            <a:off x="6012160" y="2000240"/>
            <a:ext cx="764953" cy="369332"/>
          </a:xfrm>
          <a:prstGeom prst="rect">
            <a:avLst/>
          </a:prstGeom>
          <a:noFill/>
          <a:ln w="9525">
            <a:noFill/>
            <a:miter lim="800000"/>
            <a:headEnd/>
            <a:tailEnd/>
          </a:ln>
          <a:effectLst/>
        </p:spPr>
        <p:txBody>
          <a:bodyPr wrap="none">
            <a:spAutoFit/>
          </a:bodyPr>
          <a:lstStyle/>
          <a:p>
            <a:r>
              <a:rPr lang="fr-FR" b="1" dirty="0">
                <a:solidFill>
                  <a:srgbClr val="FF0000"/>
                </a:solidFill>
                <a:latin typeface="Times New Roman" pitchFamily="18" charset="0"/>
                <a:cs typeface="Times New Roman" pitchFamily="18" charset="0"/>
              </a:rPr>
              <a:t>Is=I/2</a:t>
            </a:r>
            <a:endParaRPr lang="fr-FR" b="1" baseline="-25000" dirty="0">
              <a:solidFill>
                <a:srgbClr val="FF0000"/>
              </a:solidFill>
              <a:latin typeface="Times New Roman" pitchFamily="18" charset="0"/>
              <a:cs typeface="Times New Roman" pitchFamily="18" charset="0"/>
            </a:endParaRPr>
          </a:p>
        </p:txBody>
      </p:sp>
      <p:sp>
        <p:nvSpPr>
          <p:cNvPr id="326" name="Line 88"/>
          <p:cNvSpPr>
            <a:spLocks noChangeShapeType="1"/>
          </p:cNvSpPr>
          <p:nvPr/>
        </p:nvSpPr>
        <p:spPr bwMode="auto">
          <a:xfrm>
            <a:off x="8253438" y="3162298"/>
            <a:ext cx="0" cy="396000"/>
          </a:xfrm>
          <a:prstGeom prst="line">
            <a:avLst/>
          </a:prstGeom>
          <a:noFill/>
          <a:ln w="12700">
            <a:solidFill>
              <a:schemeClr val="tx1"/>
            </a:solidFill>
            <a:prstDash val="dash"/>
            <a:round/>
            <a:headEnd/>
            <a:tailEnd/>
          </a:ln>
          <a:effectLst/>
        </p:spPr>
        <p:txBody>
          <a:bodyPr/>
          <a:lstStyle/>
          <a:p>
            <a:endParaRPr lang="fr-FR"/>
          </a:p>
        </p:txBody>
      </p:sp>
      <p:graphicFrame>
        <p:nvGraphicFramePr>
          <p:cNvPr id="571396" name="Object 4"/>
          <p:cNvGraphicFramePr>
            <a:graphicFrameLocks noChangeAspect="1"/>
          </p:cNvGraphicFramePr>
          <p:nvPr/>
        </p:nvGraphicFramePr>
        <p:xfrm>
          <a:off x="5429256" y="5357826"/>
          <a:ext cx="3481400" cy="675584"/>
        </p:xfrm>
        <a:graphic>
          <a:graphicData uri="http://schemas.openxmlformats.org/presentationml/2006/ole">
            <mc:AlternateContent xmlns:mc="http://schemas.openxmlformats.org/markup-compatibility/2006">
              <mc:Choice xmlns:v="urn:schemas-microsoft-com:vml" Requires="v">
                <p:oleObj spid="_x0000_s571552" name="Equation" r:id="rId6" imgW="1955800" imgH="381000" progId="Equation.DSMT4">
                  <p:embed/>
                </p:oleObj>
              </mc:Choice>
              <mc:Fallback>
                <p:oleObj name="Equation" r:id="rId6" imgW="1955800" imgH="381000" progId="Equation.DSMT4">
                  <p:embed/>
                  <p:pic>
                    <p:nvPicPr>
                      <p:cNvPr id="0" name="Picture 1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9256" y="5357826"/>
                        <a:ext cx="3481400" cy="6755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0" name="Line 99"/>
          <p:cNvSpPr>
            <a:spLocks noChangeShapeType="1"/>
          </p:cNvSpPr>
          <p:nvPr/>
        </p:nvSpPr>
        <p:spPr bwMode="auto">
          <a:xfrm flipV="1">
            <a:off x="7553346" y="4625786"/>
            <a:ext cx="0" cy="432000"/>
          </a:xfrm>
          <a:prstGeom prst="line">
            <a:avLst/>
          </a:prstGeom>
          <a:noFill/>
          <a:ln w="19050">
            <a:solidFill>
              <a:schemeClr val="tx1"/>
            </a:solidFill>
            <a:round/>
            <a:headEnd type="none" w="med" len="med"/>
            <a:tailEnd type="oval" w="med" len="med"/>
          </a:ln>
          <a:effectLst/>
        </p:spPr>
        <p:txBody>
          <a:bodyPr/>
          <a:lstStyle/>
          <a:p>
            <a:endParaRPr lang="fr-F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Rectangle 264"/>
          <p:cNvSpPr/>
          <p:nvPr/>
        </p:nvSpPr>
        <p:spPr>
          <a:xfrm>
            <a:off x="467544" y="71414"/>
            <a:ext cx="1342483" cy="369332"/>
          </a:xfrm>
          <a:prstGeom prst="rect">
            <a:avLst/>
          </a:prstGeom>
        </p:spPr>
        <p:txBody>
          <a:bodyPr wrap="none">
            <a:spAutoFit/>
          </a:bodyPr>
          <a:lstStyle/>
          <a:p>
            <a:pPr>
              <a:spcBef>
                <a:spcPct val="50000"/>
              </a:spcBef>
            </a:pPr>
            <a:r>
              <a:rPr lang="fr-FR" b="1" dirty="0">
                <a:solidFill>
                  <a:srgbClr val="0000FF"/>
                </a:solidFill>
                <a:latin typeface="Cambria" pitchFamily="18" charset="0"/>
              </a:rPr>
              <a:t>Exemple 2:</a:t>
            </a:r>
          </a:p>
        </p:txBody>
      </p:sp>
      <p:sp>
        <p:nvSpPr>
          <p:cNvPr id="315" name="Line 99"/>
          <p:cNvSpPr>
            <a:spLocks noChangeShapeType="1"/>
          </p:cNvSpPr>
          <p:nvPr/>
        </p:nvSpPr>
        <p:spPr bwMode="auto">
          <a:xfrm flipV="1">
            <a:off x="8905905" y="1544280"/>
            <a:ext cx="0" cy="3528000"/>
          </a:xfrm>
          <a:prstGeom prst="line">
            <a:avLst/>
          </a:prstGeom>
          <a:noFill/>
          <a:ln w="19050">
            <a:solidFill>
              <a:schemeClr val="tx1"/>
            </a:solidFill>
            <a:round/>
            <a:headEnd type="none" w="med" len="med"/>
            <a:tailEnd type="arrow" w="med" len="med"/>
          </a:ln>
          <a:effectLst/>
        </p:spPr>
        <p:txBody>
          <a:bodyPr/>
          <a:lstStyle/>
          <a:p>
            <a:endParaRPr lang="fr-FR" dirty="0"/>
          </a:p>
        </p:txBody>
      </p:sp>
      <p:sp>
        <p:nvSpPr>
          <p:cNvPr id="316" name="Text Box 115"/>
          <p:cNvSpPr txBox="1">
            <a:spLocks noChangeArrowheads="1"/>
          </p:cNvSpPr>
          <p:nvPr/>
        </p:nvSpPr>
        <p:spPr bwMode="auto">
          <a:xfrm>
            <a:off x="8734040" y="2997233"/>
            <a:ext cx="338554" cy="553998"/>
          </a:xfrm>
          <a:prstGeom prst="rect">
            <a:avLst/>
          </a:prstGeom>
          <a:solidFill>
            <a:schemeClr val="bg1"/>
          </a:solidFill>
          <a:ln w="9525">
            <a:noFill/>
            <a:miter lim="800000"/>
            <a:headEnd/>
            <a:tailEnd/>
          </a:ln>
          <a:effectLst/>
        </p:spPr>
        <p:txBody>
          <a:bodyPr wrap="square">
            <a:spAutoFit/>
          </a:bodyPr>
          <a:lstStyle/>
          <a:p>
            <a:endParaRPr lang="fr-FR" sz="600" b="1" dirty="0"/>
          </a:p>
          <a:p>
            <a:r>
              <a:rPr lang="fr-FR" b="1" dirty="0"/>
              <a:t>E</a:t>
            </a:r>
          </a:p>
          <a:p>
            <a:endParaRPr lang="fr-FR" sz="600" b="1" dirty="0"/>
          </a:p>
        </p:txBody>
      </p:sp>
      <p:graphicFrame>
        <p:nvGraphicFramePr>
          <p:cNvPr id="319" name="Object 11"/>
          <p:cNvGraphicFramePr>
            <a:graphicFrameLocks noChangeAspect="1"/>
          </p:cNvGraphicFramePr>
          <p:nvPr>
            <p:extLst>
              <p:ext uri="{D42A27DB-BD31-4B8C-83A1-F6EECF244321}">
                <p14:modId xmlns:p14="http://schemas.microsoft.com/office/powerpoint/2010/main" val="918229393"/>
              </p:ext>
            </p:extLst>
          </p:nvPr>
        </p:nvGraphicFramePr>
        <p:xfrm>
          <a:off x="5037138" y="6215063"/>
          <a:ext cx="2292350" cy="406400"/>
        </p:xfrm>
        <a:graphic>
          <a:graphicData uri="http://schemas.openxmlformats.org/presentationml/2006/ole">
            <mc:AlternateContent xmlns:mc="http://schemas.openxmlformats.org/markup-compatibility/2006">
              <mc:Choice xmlns:v="urn:schemas-microsoft-com:vml" Requires="v">
                <p:oleObj spid="_x0000_s572572" name="Equation" r:id="rId4" imgW="1143000" imgH="203040" progId="Equation.DSMT4">
                  <p:embed/>
                </p:oleObj>
              </mc:Choice>
              <mc:Fallback>
                <p:oleObj name="Equation" r:id="rId4" imgW="1143000" imgH="203040" progId="Equation.DSMT4">
                  <p:embed/>
                  <p:pic>
                    <p:nvPicPr>
                      <p:cNvPr id="0" name="Picture 1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7138" y="6215063"/>
                        <a:ext cx="229235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1396" name="Object 4"/>
          <p:cNvGraphicFramePr>
            <a:graphicFrameLocks noChangeAspect="1"/>
          </p:cNvGraphicFramePr>
          <p:nvPr>
            <p:extLst>
              <p:ext uri="{D42A27DB-BD31-4B8C-83A1-F6EECF244321}">
                <p14:modId xmlns:p14="http://schemas.microsoft.com/office/powerpoint/2010/main" val="1646076221"/>
              </p:ext>
            </p:extLst>
          </p:nvPr>
        </p:nvGraphicFramePr>
        <p:xfrm>
          <a:off x="5004048" y="5357826"/>
          <a:ext cx="3481400" cy="675584"/>
        </p:xfrm>
        <a:graphic>
          <a:graphicData uri="http://schemas.openxmlformats.org/presentationml/2006/ole">
            <mc:AlternateContent xmlns:mc="http://schemas.openxmlformats.org/markup-compatibility/2006">
              <mc:Choice xmlns:v="urn:schemas-microsoft-com:vml" Requires="v">
                <p:oleObj spid="_x0000_s572573" name="Equation" r:id="rId6" imgW="1955520" imgH="380880" progId="Equation.DSMT4">
                  <p:embed/>
                </p:oleObj>
              </mc:Choice>
              <mc:Fallback>
                <p:oleObj name="Equation" r:id="rId6" imgW="1955520" imgH="380880" progId="Equation.DSMT4">
                  <p:embed/>
                  <p:pic>
                    <p:nvPicPr>
                      <p:cNvPr id="0" name="Picture 1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4048" y="5357826"/>
                        <a:ext cx="3481400" cy="6755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3" name="Group 58"/>
          <p:cNvGrpSpPr>
            <a:grpSpLocks/>
          </p:cNvGrpSpPr>
          <p:nvPr/>
        </p:nvGrpSpPr>
        <p:grpSpPr bwMode="auto">
          <a:xfrm>
            <a:off x="4919352" y="2676496"/>
            <a:ext cx="421623" cy="864624"/>
            <a:chOff x="3520" y="1500"/>
            <a:chExt cx="333" cy="701"/>
          </a:xfrm>
        </p:grpSpPr>
        <p:sp>
          <p:nvSpPr>
            <p:cNvPr id="268" name="Line 56"/>
            <p:cNvSpPr>
              <a:spLocks noChangeShapeType="1"/>
            </p:cNvSpPr>
            <p:nvPr/>
          </p:nvSpPr>
          <p:spPr bwMode="auto">
            <a:xfrm>
              <a:off x="3526" y="1500"/>
              <a:ext cx="327" cy="0"/>
            </a:xfrm>
            <a:prstGeom prst="line">
              <a:avLst/>
            </a:prstGeom>
            <a:noFill/>
            <a:ln w="9525">
              <a:solidFill>
                <a:schemeClr val="tx1"/>
              </a:solidFill>
              <a:round/>
              <a:headEnd/>
              <a:tailEnd/>
            </a:ln>
            <a:effectLst/>
          </p:spPr>
          <p:txBody>
            <a:bodyPr/>
            <a:lstStyle/>
            <a:p>
              <a:endParaRPr lang="fr-FR"/>
            </a:p>
          </p:txBody>
        </p:sp>
        <p:sp>
          <p:nvSpPr>
            <p:cNvPr id="269" name="Line 57"/>
            <p:cNvSpPr>
              <a:spLocks noChangeShapeType="1"/>
            </p:cNvSpPr>
            <p:nvPr/>
          </p:nvSpPr>
          <p:spPr bwMode="auto">
            <a:xfrm>
              <a:off x="3635" y="1599"/>
              <a:ext cx="109" cy="0"/>
            </a:xfrm>
            <a:prstGeom prst="line">
              <a:avLst/>
            </a:prstGeom>
            <a:noFill/>
            <a:ln w="38100">
              <a:solidFill>
                <a:schemeClr val="tx1"/>
              </a:solidFill>
              <a:round/>
              <a:headEnd/>
              <a:tailEnd/>
            </a:ln>
            <a:effectLst/>
          </p:spPr>
          <p:txBody>
            <a:bodyPr/>
            <a:lstStyle/>
            <a:p>
              <a:endParaRPr lang="fr-FR"/>
            </a:p>
          </p:txBody>
        </p:sp>
        <p:sp>
          <p:nvSpPr>
            <p:cNvPr id="765" name="Line 56"/>
            <p:cNvSpPr>
              <a:spLocks noChangeShapeType="1"/>
            </p:cNvSpPr>
            <p:nvPr/>
          </p:nvSpPr>
          <p:spPr bwMode="auto">
            <a:xfrm>
              <a:off x="3520" y="1797"/>
              <a:ext cx="327" cy="0"/>
            </a:xfrm>
            <a:prstGeom prst="line">
              <a:avLst/>
            </a:prstGeom>
            <a:noFill/>
            <a:ln w="9525">
              <a:solidFill>
                <a:schemeClr val="tx1"/>
              </a:solidFill>
              <a:round/>
              <a:headEnd/>
              <a:tailEnd/>
            </a:ln>
            <a:effectLst/>
          </p:spPr>
          <p:txBody>
            <a:bodyPr/>
            <a:lstStyle/>
            <a:p>
              <a:endParaRPr lang="fr-FR"/>
            </a:p>
          </p:txBody>
        </p:sp>
        <p:sp>
          <p:nvSpPr>
            <p:cNvPr id="766" name="Line 57"/>
            <p:cNvSpPr>
              <a:spLocks noChangeShapeType="1"/>
            </p:cNvSpPr>
            <p:nvPr/>
          </p:nvSpPr>
          <p:spPr bwMode="auto">
            <a:xfrm>
              <a:off x="3629" y="1896"/>
              <a:ext cx="109" cy="0"/>
            </a:xfrm>
            <a:prstGeom prst="line">
              <a:avLst/>
            </a:prstGeom>
            <a:noFill/>
            <a:ln w="38100">
              <a:solidFill>
                <a:schemeClr val="tx1"/>
              </a:solidFill>
              <a:round/>
              <a:headEnd/>
              <a:tailEnd/>
            </a:ln>
            <a:effectLst/>
          </p:spPr>
          <p:txBody>
            <a:bodyPr/>
            <a:lstStyle/>
            <a:p>
              <a:endParaRPr lang="fr-FR"/>
            </a:p>
          </p:txBody>
        </p:sp>
        <p:sp>
          <p:nvSpPr>
            <p:cNvPr id="769" name="Line 56"/>
            <p:cNvSpPr>
              <a:spLocks noChangeShapeType="1"/>
            </p:cNvSpPr>
            <p:nvPr/>
          </p:nvSpPr>
          <p:spPr bwMode="auto">
            <a:xfrm>
              <a:off x="3520" y="2102"/>
              <a:ext cx="327" cy="0"/>
            </a:xfrm>
            <a:prstGeom prst="line">
              <a:avLst/>
            </a:prstGeom>
            <a:noFill/>
            <a:ln w="9525">
              <a:solidFill>
                <a:schemeClr val="tx1"/>
              </a:solidFill>
              <a:round/>
              <a:headEnd/>
              <a:tailEnd/>
            </a:ln>
            <a:effectLst/>
          </p:spPr>
          <p:txBody>
            <a:bodyPr/>
            <a:lstStyle/>
            <a:p>
              <a:endParaRPr lang="fr-FR"/>
            </a:p>
          </p:txBody>
        </p:sp>
        <p:sp>
          <p:nvSpPr>
            <p:cNvPr id="770" name="Line 57"/>
            <p:cNvSpPr>
              <a:spLocks noChangeShapeType="1"/>
            </p:cNvSpPr>
            <p:nvPr/>
          </p:nvSpPr>
          <p:spPr bwMode="auto">
            <a:xfrm>
              <a:off x="3629" y="2201"/>
              <a:ext cx="109" cy="0"/>
            </a:xfrm>
            <a:prstGeom prst="line">
              <a:avLst/>
            </a:prstGeom>
            <a:noFill/>
            <a:ln w="38100">
              <a:solidFill>
                <a:schemeClr val="tx1"/>
              </a:solidFill>
              <a:round/>
              <a:headEnd/>
              <a:tailEnd/>
            </a:ln>
            <a:effectLst/>
          </p:spPr>
          <p:txBody>
            <a:bodyPr/>
            <a:lstStyle/>
            <a:p>
              <a:endParaRPr lang="fr-FR"/>
            </a:p>
          </p:txBody>
        </p:sp>
      </p:grpSp>
      <p:grpSp>
        <p:nvGrpSpPr>
          <p:cNvPr id="194" name="Group 65"/>
          <p:cNvGrpSpPr>
            <a:grpSpLocks/>
          </p:cNvGrpSpPr>
          <p:nvPr/>
        </p:nvGrpSpPr>
        <p:grpSpPr bwMode="auto">
          <a:xfrm>
            <a:off x="4928215" y="3774232"/>
            <a:ext cx="414026" cy="122108"/>
            <a:chOff x="3526" y="1500"/>
            <a:chExt cx="327" cy="99"/>
          </a:xfrm>
        </p:grpSpPr>
        <p:sp>
          <p:nvSpPr>
            <p:cNvPr id="277" name="Line 66"/>
            <p:cNvSpPr>
              <a:spLocks noChangeShapeType="1"/>
            </p:cNvSpPr>
            <p:nvPr/>
          </p:nvSpPr>
          <p:spPr bwMode="auto">
            <a:xfrm>
              <a:off x="3526" y="1500"/>
              <a:ext cx="327" cy="0"/>
            </a:xfrm>
            <a:prstGeom prst="line">
              <a:avLst/>
            </a:prstGeom>
            <a:noFill/>
            <a:ln w="9525">
              <a:solidFill>
                <a:schemeClr val="tx1"/>
              </a:solidFill>
              <a:round/>
              <a:headEnd/>
              <a:tailEnd/>
            </a:ln>
            <a:effectLst/>
          </p:spPr>
          <p:txBody>
            <a:bodyPr/>
            <a:lstStyle/>
            <a:p>
              <a:endParaRPr lang="fr-FR"/>
            </a:p>
          </p:txBody>
        </p:sp>
        <p:sp>
          <p:nvSpPr>
            <p:cNvPr id="278" name="Line 67"/>
            <p:cNvSpPr>
              <a:spLocks noChangeShapeType="1"/>
            </p:cNvSpPr>
            <p:nvPr/>
          </p:nvSpPr>
          <p:spPr bwMode="auto">
            <a:xfrm>
              <a:off x="3635" y="1599"/>
              <a:ext cx="109" cy="0"/>
            </a:xfrm>
            <a:prstGeom prst="line">
              <a:avLst/>
            </a:prstGeom>
            <a:noFill/>
            <a:ln w="38100">
              <a:solidFill>
                <a:schemeClr val="tx1"/>
              </a:solidFill>
              <a:round/>
              <a:headEnd/>
              <a:tailEnd/>
            </a:ln>
            <a:effectLst/>
          </p:spPr>
          <p:txBody>
            <a:bodyPr/>
            <a:lstStyle/>
            <a:p>
              <a:endParaRPr lang="fr-FR"/>
            </a:p>
          </p:txBody>
        </p:sp>
      </p:grpSp>
      <p:sp>
        <p:nvSpPr>
          <p:cNvPr id="291" name="Line 84"/>
          <p:cNvSpPr>
            <a:spLocks noChangeShapeType="1"/>
          </p:cNvSpPr>
          <p:nvPr/>
        </p:nvSpPr>
        <p:spPr bwMode="auto">
          <a:xfrm flipV="1">
            <a:off x="5125732" y="2192179"/>
            <a:ext cx="0" cy="489479"/>
          </a:xfrm>
          <a:prstGeom prst="line">
            <a:avLst/>
          </a:prstGeom>
          <a:noFill/>
          <a:ln w="9525">
            <a:solidFill>
              <a:schemeClr val="tx1"/>
            </a:solidFill>
            <a:round/>
            <a:headEnd/>
            <a:tailEnd/>
          </a:ln>
          <a:effectLst/>
        </p:spPr>
        <p:txBody>
          <a:bodyPr/>
          <a:lstStyle/>
          <a:p>
            <a:endParaRPr lang="fr-FR"/>
          </a:p>
        </p:txBody>
      </p:sp>
      <p:sp>
        <p:nvSpPr>
          <p:cNvPr id="292" name="Line 85"/>
          <p:cNvSpPr>
            <a:spLocks noChangeShapeType="1"/>
          </p:cNvSpPr>
          <p:nvPr/>
        </p:nvSpPr>
        <p:spPr bwMode="auto">
          <a:xfrm>
            <a:off x="5125732" y="2192179"/>
            <a:ext cx="1106600" cy="0"/>
          </a:xfrm>
          <a:prstGeom prst="line">
            <a:avLst/>
          </a:prstGeom>
          <a:noFill/>
          <a:ln w="9525">
            <a:solidFill>
              <a:schemeClr val="tx1"/>
            </a:solidFill>
            <a:round/>
            <a:headEnd/>
            <a:tailEnd/>
          </a:ln>
          <a:effectLst/>
        </p:spPr>
        <p:txBody>
          <a:bodyPr/>
          <a:lstStyle/>
          <a:p>
            <a:endParaRPr lang="fr-FR"/>
          </a:p>
        </p:txBody>
      </p:sp>
      <p:sp>
        <p:nvSpPr>
          <p:cNvPr id="294" name="Line 87"/>
          <p:cNvSpPr>
            <a:spLocks noChangeShapeType="1"/>
          </p:cNvSpPr>
          <p:nvPr/>
        </p:nvSpPr>
        <p:spPr bwMode="auto">
          <a:xfrm>
            <a:off x="5125732" y="2788737"/>
            <a:ext cx="0" cy="245449"/>
          </a:xfrm>
          <a:prstGeom prst="line">
            <a:avLst/>
          </a:prstGeom>
          <a:noFill/>
          <a:ln w="9525">
            <a:solidFill>
              <a:schemeClr val="tx1"/>
            </a:solidFill>
            <a:round/>
            <a:headEnd/>
            <a:tailEnd/>
          </a:ln>
          <a:effectLst/>
        </p:spPr>
        <p:txBody>
          <a:bodyPr/>
          <a:lstStyle/>
          <a:p>
            <a:endParaRPr lang="fr-FR"/>
          </a:p>
        </p:txBody>
      </p:sp>
      <p:sp>
        <p:nvSpPr>
          <p:cNvPr id="296" name="Line 89"/>
          <p:cNvSpPr>
            <a:spLocks noChangeShapeType="1"/>
          </p:cNvSpPr>
          <p:nvPr/>
        </p:nvSpPr>
        <p:spPr bwMode="auto">
          <a:xfrm>
            <a:off x="5125732" y="3565857"/>
            <a:ext cx="0" cy="216000"/>
          </a:xfrm>
          <a:prstGeom prst="line">
            <a:avLst/>
          </a:prstGeom>
          <a:noFill/>
          <a:ln w="9525">
            <a:solidFill>
              <a:schemeClr val="tx1"/>
            </a:solidFill>
            <a:round/>
            <a:headEnd/>
            <a:tailEnd/>
          </a:ln>
          <a:effectLst/>
        </p:spPr>
        <p:txBody>
          <a:bodyPr/>
          <a:lstStyle/>
          <a:p>
            <a:endParaRPr lang="fr-FR"/>
          </a:p>
        </p:txBody>
      </p:sp>
      <p:sp>
        <p:nvSpPr>
          <p:cNvPr id="297" name="Line 92"/>
          <p:cNvSpPr>
            <a:spLocks noChangeShapeType="1"/>
          </p:cNvSpPr>
          <p:nvPr/>
        </p:nvSpPr>
        <p:spPr bwMode="auto">
          <a:xfrm>
            <a:off x="5120668" y="3898807"/>
            <a:ext cx="0" cy="331788"/>
          </a:xfrm>
          <a:prstGeom prst="line">
            <a:avLst/>
          </a:prstGeom>
          <a:noFill/>
          <a:ln w="9525">
            <a:solidFill>
              <a:schemeClr val="tx1"/>
            </a:solidFill>
            <a:round/>
            <a:headEnd/>
            <a:tailEnd/>
          </a:ln>
          <a:effectLst/>
        </p:spPr>
        <p:txBody>
          <a:bodyPr/>
          <a:lstStyle/>
          <a:p>
            <a:endParaRPr lang="fr-FR"/>
          </a:p>
        </p:txBody>
      </p:sp>
      <p:sp>
        <p:nvSpPr>
          <p:cNvPr id="298" name="Line 93"/>
          <p:cNvSpPr>
            <a:spLocks noChangeShapeType="1"/>
          </p:cNvSpPr>
          <p:nvPr/>
        </p:nvSpPr>
        <p:spPr bwMode="auto">
          <a:xfrm flipV="1">
            <a:off x="5120668" y="4230594"/>
            <a:ext cx="1106600" cy="0"/>
          </a:xfrm>
          <a:prstGeom prst="line">
            <a:avLst/>
          </a:prstGeom>
          <a:noFill/>
          <a:ln w="9525">
            <a:solidFill>
              <a:schemeClr val="tx1"/>
            </a:solidFill>
            <a:round/>
            <a:headEnd/>
            <a:tailEnd/>
          </a:ln>
          <a:effectLst/>
        </p:spPr>
        <p:txBody>
          <a:bodyPr/>
          <a:lstStyle/>
          <a:p>
            <a:endParaRPr lang="fr-FR"/>
          </a:p>
        </p:txBody>
      </p:sp>
      <p:sp>
        <p:nvSpPr>
          <p:cNvPr id="304" name="Line 99"/>
          <p:cNvSpPr>
            <a:spLocks noChangeShapeType="1"/>
          </p:cNvSpPr>
          <p:nvPr/>
        </p:nvSpPr>
        <p:spPr bwMode="auto">
          <a:xfrm>
            <a:off x="5673596" y="1609712"/>
            <a:ext cx="0" cy="576000"/>
          </a:xfrm>
          <a:prstGeom prst="line">
            <a:avLst/>
          </a:prstGeom>
          <a:noFill/>
          <a:ln w="19050">
            <a:solidFill>
              <a:schemeClr val="tx1"/>
            </a:solidFill>
            <a:round/>
            <a:headEnd type="none" w="med" len="med"/>
            <a:tailEnd type="oval" w="med" len="med"/>
          </a:ln>
          <a:effectLst/>
        </p:spPr>
        <p:txBody>
          <a:bodyPr/>
          <a:lstStyle/>
          <a:p>
            <a:endParaRPr lang="fr-FR"/>
          </a:p>
        </p:txBody>
      </p:sp>
      <p:sp>
        <p:nvSpPr>
          <p:cNvPr id="305" name="Text Box 100"/>
          <p:cNvSpPr txBox="1">
            <a:spLocks noChangeArrowheads="1"/>
          </p:cNvSpPr>
          <p:nvPr/>
        </p:nvSpPr>
        <p:spPr bwMode="auto">
          <a:xfrm>
            <a:off x="5539695" y="3876678"/>
            <a:ext cx="208651" cy="286953"/>
          </a:xfrm>
          <a:prstGeom prst="rect">
            <a:avLst/>
          </a:prstGeom>
          <a:noFill/>
          <a:ln w="9525">
            <a:noFill/>
            <a:miter lim="800000"/>
            <a:headEnd/>
            <a:tailEnd/>
          </a:ln>
          <a:effectLst/>
        </p:spPr>
        <p:txBody>
          <a:bodyPr wrap="none">
            <a:spAutoFit/>
          </a:bodyPr>
          <a:lstStyle/>
          <a:p>
            <a:r>
              <a:rPr lang="fr-FR" b="1" dirty="0"/>
              <a:t>-</a:t>
            </a:r>
          </a:p>
        </p:txBody>
      </p:sp>
      <p:sp>
        <p:nvSpPr>
          <p:cNvPr id="306" name="Text Box 101"/>
          <p:cNvSpPr txBox="1">
            <a:spLocks noChangeArrowheads="1"/>
          </p:cNvSpPr>
          <p:nvPr/>
        </p:nvSpPr>
        <p:spPr bwMode="auto">
          <a:xfrm>
            <a:off x="5519744" y="2176454"/>
            <a:ext cx="254677" cy="286953"/>
          </a:xfrm>
          <a:prstGeom prst="rect">
            <a:avLst/>
          </a:prstGeom>
          <a:noFill/>
          <a:ln w="9525">
            <a:noFill/>
            <a:miter lim="800000"/>
            <a:headEnd/>
            <a:tailEnd/>
          </a:ln>
          <a:effectLst/>
        </p:spPr>
        <p:txBody>
          <a:bodyPr wrap="none">
            <a:spAutoFit/>
          </a:bodyPr>
          <a:lstStyle/>
          <a:p>
            <a:r>
              <a:rPr lang="fr-FR" b="1" dirty="0"/>
              <a:t>+</a:t>
            </a:r>
          </a:p>
        </p:txBody>
      </p:sp>
      <p:sp>
        <p:nvSpPr>
          <p:cNvPr id="311" name="Text Box 115"/>
          <p:cNvSpPr txBox="1">
            <a:spLocks noChangeArrowheads="1"/>
          </p:cNvSpPr>
          <p:nvPr/>
        </p:nvSpPr>
        <p:spPr bwMode="auto">
          <a:xfrm>
            <a:off x="5293753" y="2575536"/>
            <a:ext cx="312906" cy="369332"/>
          </a:xfrm>
          <a:prstGeom prst="rect">
            <a:avLst/>
          </a:prstGeom>
          <a:noFill/>
          <a:ln w="9525">
            <a:noFill/>
            <a:miter lim="800000"/>
            <a:headEnd/>
            <a:tailEnd/>
          </a:ln>
          <a:effectLst/>
        </p:spPr>
        <p:txBody>
          <a:bodyPr wrap="none">
            <a:spAutoFit/>
          </a:bodyPr>
          <a:lstStyle/>
          <a:p>
            <a:r>
              <a:rPr lang="fr-FR" dirty="0"/>
              <a:t>2</a:t>
            </a:r>
          </a:p>
        </p:txBody>
      </p:sp>
      <p:sp>
        <p:nvSpPr>
          <p:cNvPr id="314" name="Text Box 118"/>
          <p:cNvSpPr txBox="1">
            <a:spLocks noChangeArrowheads="1"/>
          </p:cNvSpPr>
          <p:nvPr/>
        </p:nvSpPr>
        <p:spPr bwMode="auto">
          <a:xfrm>
            <a:off x="5265005" y="3674326"/>
            <a:ext cx="441146" cy="369332"/>
          </a:xfrm>
          <a:prstGeom prst="rect">
            <a:avLst/>
          </a:prstGeom>
          <a:noFill/>
          <a:ln w="9525">
            <a:noFill/>
            <a:miter lim="800000"/>
            <a:headEnd/>
            <a:tailEnd/>
          </a:ln>
          <a:effectLst/>
        </p:spPr>
        <p:txBody>
          <a:bodyPr wrap="none">
            <a:spAutoFit/>
          </a:bodyPr>
          <a:lstStyle/>
          <a:p>
            <a:r>
              <a:rPr lang="fr-FR" dirty="0"/>
              <a:t>15</a:t>
            </a:r>
          </a:p>
        </p:txBody>
      </p:sp>
      <p:sp>
        <p:nvSpPr>
          <p:cNvPr id="317" name="Line 99"/>
          <p:cNvSpPr>
            <a:spLocks noChangeShapeType="1"/>
          </p:cNvSpPr>
          <p:nvPr/>
        </p:nvSpPr>
        <p:spPr bwMode="auto">
          <a:xfrm flipV="1">
            <a:off x="4778554" y="2501659"/>
            <a:ext cx="0" cy="419554"/>
          </a:xfrm>
          <a:prstGeom prst="line">
            <a:avLst/>
          </a:prstGeom>
          <a:noFill/>
          <a:ln w="19050">
            <a:solidFill>
              <a:schemeClr val="tx1"/>
            </a:solidFill>
            <a:round/>
            <a:headEnd type="none" w="med" len="med"/>
            <a:tailEnd type="arrow" w="med" len="med"/>
          </a:ln>
          <a:effectLst/>
        </p:spPr>
        <p:txBody>
          <a:bodyPr/>
          <a:lstStyle/>
          <a:p>
            <a:endParaRPr lang="fr-FR" dirty="0"/>
          </a:p>
        </p:txBody>
      </p:sp>
      <p:sp>
        <p:nvSpPr>
          <p:cNvPr id="318" name="Text Box 115"/>
          <p:cNvSpPr txBox="1">
            <a:spLocks noChangeArrowheads="1"/>
          </p:cNvSpPr>
          <p:nvPr/>
        </p:nvSpPr>
        <p:spPr bwMode="auto">
          <a:xfrm>
            <a:off x="4286248" y="2529466"/>
            <a:ext cx="351842" cy="286953"/>
          </a:xfrm>
          <a:prstGeom prst="rect">
            <a:avLst/>
          </a:prstGeom>
          <a:noFill/>
          <a:ln w="9525">
            <a:noFill/>
            <a:miter lim="800000"/>
            <a:headEnd/>
            <a:tailEnd/>
          </a:ln>
          <a:effectLst/>
        </p:spPr>
        <p:txBody>
          <a:bodyPr wrap="none">
            <a:spAutoFit/>
          </a:bodyPr>
          <a:lstStyle/>
          <a:p>
            <a:r>
              <a:rPr lang="fr-FR" dirty="0"/>
              <a:t>E</a:t>
            </a:r>
            <a:r>
              <a:rPr lang="fr-FR" b="1" baseline="-25000" dirty="0"/>
              <a:t>S</a:t>
            </a:r>
          </a:p>
        </p:txBody>
      </p:sp>
      <p:sp>
        <p:nvSpPr>
          <p:cNvPr id="320" name="Line 99"/>
          <p:cNvSpPr>
            <a:spLocks noChangeShapeType="1"/>
          </p:cNvSpPr>
          <p:nvPr/>
        </p:nvSpPr>
        <p:spPr bwMode="auto">
          <a:xfrm flipV="1">
            <a:off x="5677394" y="1785926"/>
            <a:ext cx="0" cy="223762"/>
          </a:xfrm>
          <a:prstGeom prst="line">
            <a:avLst/>
          </a:prstGeom>
          <a:noFill/>
          <a:ln w="19050">
            <a:solidFill>
              <a:schemeClr val="tx1"/>
            </a:solidFill>
            <a:round/>
            <a:headEnd type="none" w="med" len="med"/>
            <a:tailEnd type="arrow" w="med" len="med"/>
          </a:ln>
          <a:effectLst/>
        </p:spPr>
        <p:txBody>
          <a:bodyPr/>
          <a:lstStyle/>
          <a:p>
            <a:endParaRPr lang="fr-FR" dirty="0"/>
          </a:p>
        </p:txBody>
      </p:sp>
      <p:sp>
        <p:nvSpPr>
          <p:cNvPr id="321" name="Text Box 115"/>
          <p:cNvSpPr txBox="1">
            <a:spLocks noChangeArrowheads="1"/>
          </p:cNvSpPr>
          <p:nvPr/>
        </p:nvSpPr>
        <p:spPr bwMode="auto">
          <a:xfrm>
            <a:off x="5741127" y="1664590"/>
            <a:ext cx="453970" cy="369332"/>
          </a:xfrm>
          <a:prstGeom prst="rect">
            <a:avLst/>
          </a:prstGeom>
          <a:noFill/>
          <a:ln w="9525">
            <a:noFill/>
            <a:miter lim="800000"/>
            <a:headEnd/>
            <a:tailEnd/>
          </a:ln>
          <a:effectLst/>
        </p:spPr>
        <p:txBody>
          <a:bodyPr wrap="none">
            <a:spAutoFit/>
          </a:bodyPr>
          <a:lstStyle/>
          <a:p>
            <a:r>
              <a:rPr lang="fr-FR" b="1" dirty="0">
                <a:latin typeface="Times New Roman" pitchFamily="18" charset="0"/>
                <a:cs typeface="Times New Roman" pitchFamily="18" charset="0"/>
              </a:rPr>
              <a:t>I/2</a:t>
            </a:r>
            <a:endParaRPr lang="fr-FR" b="1" baseline="-25000" dirty="0">
              <a:latin typeface="Times New Roman" pitchFamily="18" charset="0"/>
              <a:cs typeface="Times New Roman" pitchFamily="18" charset="0"/>
            </a:endParaRPr>
          </a:p>
        </p:txBody>
      </p:sp>
      <p:sp>
        <p:nvSpPr>
          <p:cNvPr id="322" name="Line 99"/>
          <p:cNvSpPr>
            <a:spLocks noChangeShapeType="1"/>
          </p:cNvSpPr>
          <p:nvPr/>
        </p:nvSpPr>
        <p:spPr bwMode="auto">
          <a:xfrm flipV="1">
            <a:off x="5126574" y="2314513"/>
            <a:ext cx="0" cy="195792"/>
          </a:xfrm>
          <a:prstGeom prst="line">
            <a:avLst/>
          </a:prstGeom>
          <a:noFill/>
          <a:ln w="28575">
            <a:solidFill>
              <a:srgbClr val="FF0000"/>
            </a:solidFill>
            <a:round/>
            <a:headEnd type="none" w="med" len="med"/>
            <a:tailEnd type="arrow" w="med" len="med"/>
          </a:ln>
          <a:effectLst/>
        </p:spPr>
        <p:txBody>
          <a:bodyPr/>
          <a:lstStyle/>
          <a:p>
            <a:endParaRPr lang="fr-FR" dirty="0"/>
          </a:p>
        </p:txBody>
      </p:sp>
      <p:sp>
        <p:nvSpPr>
          <p:cNvPr id="325" name="Text Box 115"/>
          <p:cNvSpPr txBox="1">
            <a:spLocks noChangeArrowheads="1"/>
          </p:cNvSpPr>
          <p:nvPr/>
        </p:nvSpPr>
        <p:spPr bwMode="auto">
          <a:xfrm>
            <a:off x="4211960" y="2196443"/>
            <a:ext cx="822661" cy="369332"/>
          </a:xfrm>
          <a:prstGeom prst="rect">
            <a:avLst/>
          </a:prstGeom>
          <a:noFill/>
          <a:ln w="9525">
            <a:noFill/>
            <a:miter lim="800000"/>
            <a:headEnd/>
            <a:tailEnd/>
          </a:ln>
          <a:effectLst/>
        </p:spPr>
        <p:txBody>
          <a:bodyPr wrap="none">
            <a:spAutoFit/>
          </a:bodyPr>
          <a:lstStyle/>
          <a:p>
            <a:r>
              <a:rPr lang="fr-FR" b="1" dirty="0">
                <a:solidFill>
                  <a:srgbClr val="FF0000"/>
                </a:solidFill>
                <a:latin typeface="Times New Roman" pitchFamily="18" charset="0"/>
                <a:cs typeface="Times New Roman" pitchFamily="18" charset="0"/>
              </a:rPr>
              <a:t>Is= I/4</a:t>
            </a:r>
            <a:endParaRPr lang="fr-FR" b="1" baseline="-25000" dirty="0">
              <a:solidFill>
                <a:srgbClr val="FF0000"/>
              </a:solidFill>
              <a:latin typeface="Times New Roman" pitchFamily="18" charset="0"/>
              <a:cs typeface="Times New Roman" pitchFamily="18" charset="0"/>
            </a:endParaRPr>
          </a:p>
        </p:txBody>
      </p:sp>
      <p:sp>
        <p:nvSpPr>
          <p:cNvPr id="330" name="Line 99"/>
          <p:cNvSpPr>
            <a:spLocks noChangeShapeType="1"/>
          </p:cNvSpPr>
          <p:nvPr/>
        </p:nvSpPr>
        <p:spPr bwMode="auto">
          <a:xfrm flipV="1">
            <a:off x="5677394" y="4236365"/>
            <a:ext cx="0" cy="335643"/>
          </a:xfrm>
          <a:prstGeom prst="line">
            <a:avLst/>
          </a:prstGeom>
          <a:noFill/>
          <a:ln w="19050">
            <a:solidFill>
              <a:schemeClr val="tx1"/>
            </a:solidFill>
            <a:round/>
            <a:headEnd type="none" w="med" len="med"/>
            <a:tailEnd type="oval" w="med" len="med"/>
          </a:ln>
          <a:effectLst/>
        </p:spPr>
        <p:txBody>
          <a:bodyPr/>
          <a:lstStyle/>
          <a:p>
            <a:endParaRPr lang="fr-FR"/>
          </a:p>
        </p:txBody>
      </p:sp>
      <p:sp>
        <p:nvSpPr>
          <p:cNvPr id="767" name="Line 87"/>
          <p:cNvSpPr>
            <a:spLocks noChangeShapeType="1"/>
          </p:cNvSpPr>
          <p:nvPr/>
        </p:nvSpPr>
        <p:spPr bwMode="auto">
          <a:xfrm>
            <a:off x="5118359" y="3154976"/>
            <a:ext cx="0" cy="245449"/>
          </a:xfrm>
          <a:prstGeom prst="line">
            <a:avLst/>
          </a:prstGeom>
          <a:noFill/>
          <a:ln w="9525">
            <a:solidFill>
              <a:schemeClr val="tx1"/>
            </a:solidFill>
            <a:round/>
            <a:headEnd/>
            <a:tailEnd/>
          </a:ln>
          <a:effectLst/>
        </p:spPr>
        <p:txBody>
          <a:bodyPr/>
          <a:lstStyle/>
          <a:p>
            <a:endParaRPr lang="fr-FR"/>
          </a:p>
        </p:txBody>
      </p:sp>
      <p:sp>
        <p:nvSpPr>
          <p:cNvPr id="768" name="Text Box 115"/>
          <p:cNvSpPr txBox="1">
            <a:spLocks noChangeArrowheads="1"/>
          </p:cNvSpPr>
          <p:nvPr/>
        </p:nvSpPr>
        <p:spPr bwMode="auto">
          <a:xfrm>
            <a:off x="5286380" y="2941775"/>
            <a:ext cx="312906" cy="369332"/>
          </a:xfrm>
          <a:prstGeom prst="rect">
            <a:avLst/>
          </a:prstGeom>
          <a:noFill/>
          <a:ln w="9525">
            <a:noFill/>
            <a:miter lim="800000"/>
            <a:headEnd/>
            <a:tailEnd/>
          </a:ln>
          <a:effectLst/>
        </p:spPr>
        <p:txBody>
          <a:bodyPr wrap="none">
            <a:spAutoFit/>
          </a:bodyPr>
          <a:lstStyle/>
          <a:p>
            <a:r>
              <a:rPr lang="fr-FR" dirty="0"/>
              <a:t>1</a:t>
            </a:r>
          </a:p>
        </p:txBody>
      </p:sp>
      <p:sp>
        <p:nvSpPr>
          <p:cNvPr id="771" name="Text Box 115"/>
          <p:cNvSpPr txBox="1">
            <a:spLocks noChangeArrowheads="1"/>
          </p:cNvSpPr>
          <p:nvPr/>
        </p:nvSpPr>
        <p:spPr bwMode="auto">
          <a:xfrm>
            <a:off x="5267643" y="3318320"/>
            <a:ext cx="441146" cy="369332"/>
          </a:xfrm>
          <a:prstGeom prst="rect">
            <a:avLst/>
          </a:prstGeom>
          <a:noFill/>
          <a:ln w="9525">
            <a:noFill/>
            <a:miter lim="800000"/>
            <a:headEnd/>
            <a:tailEnd/>
          </a:ln>
          <a:effectLst/>
        </p:spPr>
        <p:txBody>
          <a:bodyPr wrap="none">
            <a:spAutoFit/>
          </a:bodyPr>
          <a:lstStyle/>
          <a:p>
            <a:r>
              <a:rPr lang="fr-FR" dirty="0"/>
              <a:t>16</a:t>
            </a:r>
          </a:p>
        </p:txBody>
      </p:sp>
      <p:pic>
        <p:nvPicPr>
          <p:cNvPr id="572420" name="Picture 4"/>
          <p:cNvPicPr>
            <a:picLocks noChangeAspect="1" noChangeArrowheads="1"/>
          </p:cNvPicPr>
          <p:nvPr/>
        </p:nvPicPr>
        <p:blipFill>
          <a:blip r:embed="rId8"/>
          <a:srcRect/>
          <a:stretch>
            <a:fillRect/>
          </a:stretch>
        </p:blipFill>
        <p:spPr bwMode="auto">
          <a:xfrm>
            <a:off x="142851" y="1500174"/>
            <a:ext cx="3819292" cy="3924000"/>
          </a:xfrm>
          <a:prstGeom prst="rect">
            <a:avLst/>
          </a:prstGeom>
          <a:noFill/>
          <a:ln w="9525">
            <a:noFill/>
            <a:miter lim="800000"/>
            <a:headEnd/>
            <a:tailEnd/>
          </a:ln>
          <a:effectLst/>
        </p:spPr>
      </p:pic>
      <p:sp>
        <p:nvSpPr>
          <p:cNvPr id="593" name="Rectangle 592"/>
          <p:cNvSpPr/>
          <p:nvPr/>
        </p:nvSpPr>
        <p:spPr>
          <a:xfrm>
            <a:off x="642910" y="413890"/>
            <a:ext cx="6429420" cy="872034"/>
          </a:xfrm>
          <a:prstGeom prst="rect">
            <a:avLst/>
          </a:prstGeom>
        </p:spPr>
        <p:txBody>
          <a:bodyPr wrap="square">
            <a:spAutoFit/>
          </a:bodyPr>
          <a:lstStyle/>
          <a:p>
            <a:pPr>
              <a:lnSpc>
                <a:spcPct val="150000"/>
              </a:lnSpc>
              <a:spcBef>
                <a:spcPct val="50000"/>
              </a:spcBef>
            </a:pPr>
            <a:r>
              <a:rPr lang="fr-FR" dirty="0">
                <a:latin typeface="+mj-lt"/>
              </a:rPr>
              <a:t>Machine ayant 4 pôles (2p=4), 4 voies d’enroulements (2a=4) et 16 sections.</a:t>
            </a:r>
          </a:p>
        </p:txBody>
      </p:sp>
      <p:grpSp>
        <p:nvGrpSpPr>
          <p:cNvPr id="772" name="Group 58"/>
          <p:cNvGrpSpPr>
            <a:grpSpLocks/>
          </p:cNvGrpSpPr>
          <p:nvPr/>
        </p:nvGrpSpPr>
        <p:grpSpPr bwMode="auto">
          <a:xfrm>
            <a:off x="6029022" y="2673180"/>
            <a:ext cx="421623" cy="864624"/>
            <a:chOff x="3520" y="1500"/>
            <a:chExt cx="333" cy="701"/>
          </a:xfrm>
        </p:grpSpPr>
        <p:sp>
          <p:nvSpPr>
            <p:cNvPr id="773" name="Line 56"/>
            <p:cNvSpPr>
              <a:spLocks noChangeShapeType="1"/>
            </p:cNvSpPr>
            <p:nvPr/>
          </p:nvSpPr>
          <p:spPr bwMode="auto">
            <a:xfrm>
              <a:off x="3526" y="1500"/>
              <a:ext cx="327" cy="0"/>
            </a:xfrm>
            <a:prstGeom prst="line">
              <a:avLst/>
            </a:prstGeom>
            <a:noFill/>
            <a:ln w="9525">
              <a:solidFill>
                <a:schemeClr val="tx1"/>
              </a:solidFill>
              <a:round/>
              <a:headEnd/>
              <a:tailEnd/>
            </a:ln>
            <a:effectLst/>
          </p:spPr>
          <p:txBody>
            <a:bodyPr/>
            <a:lstStyle/>
            <a:p>
              <a:endParaRPr lang="fr-FR"/>
            </a:p>
          </p:txBody>
        </p:sp>
        <p:sp>
          <p:nvSpPr>
            <p:cNvPr id="774" name="Line 57"/>
            <p:cNvSpPr>
              <a:spLocks noChangeShapeType="1"/>
            </p:cNvSpPr>
            <p:nvPr/>
          </p:nvSpPr>
          <p:spPr bwMode="auto">
            <a:xfrm>
              <a:off x="3635" y="1599"/>
              <a:ext cx="109" cy="0"/>
            </a:xfrm>
            <a:prstGeom prst="line">
              <a:avLst/>
            </a:prstGeom>
            <a:noFill/>
            <a:ln w="38100">
              <a:solidFill>
                <a:schemeClr val="tx1"/>
              </a:solidFill>
              <a:round/>
              <a:headEnd/>
              <a:tailEnd/>
            </a:ln>
            <a:effectLst/>
          </p:spPr>
          <p:txBody>
            <a:bodyPr/>
            <a:lstStyle/>
            <a:p>
              <a:endParaRPr lang="fr-FR"/>
            </a:p>
          </p:txBody>
        </p:sp>
        <p:sp>
          <p:nvSpPr>
            <p:cNvPr id="775" name="Line 56"/>
            <p:cNvSpPr>
              <a:spLocks noChangeShapeType="1"/>
            </p:cNvSpPr>
            <p:nvPr/>
          </p:nvSpPr>
          <p:spPr bwMode="auto">
            <a:xfrm>
              <a:off x="3520" y="1797"/>
              <a:ext cx="327" cy="0"/>
            </a:xfrm>
            <a:prstGeom prst="line">
              <a:avLst/>
            </a:prstGeom>
            <a:noFill/>
            <a:ln w="9525">
              <a:solidFill>
                <a:schemeClr val="tx1"/>
              </a:solidFill>
              <a:round/>
              <a:headEnd/>
              <a:tailEnd/>
            </a:ln>
            <a:effectLst/>
          </p:spPr>
          <p:txBody>
            <a:bodyPr/>
            <a:lstStyle/>
            <a:p>
              <a:endParaRPr lang="fr-FR"/>
            </a:p>
          </p:txBody>
        </p:sp>
        <p:sp>
          <p:nvSpPr>
            <p:cNvPr id="776" name="Line 57"/>
            <p:cNvSpPr>
              <a:spLocks noChangeShapeType="1"/>
            </p:cNvSpPr>
            <p:nvPr/>
          </p:nvSpPr>
          <p:spPr bwMode="auto">
            <a:xfrm>
              <a:off x="3629" y="1896"/>
              <a:ext cx="109" cy="0"/>
            </a:xfrm>
            <a:prstGeom prst="line">
              <a:avLst/>
            </a:prstGeom>
            <a:noFill/>
            <a:ln w="38100">
              <a:solidFill>
                <a:schemeClr val="tx1"/>
              </a:solidFill>
              <a:round/>
              <a:headEnd/>
              <a:tailEnd/>
            </a:ln>
            <a:effectLst/>
          </p:spPr>
          <p:txBody>
            <a:bodyPr/>
            <a:lstStyle/>
            <a:p>
              <a:endParaRPr lang="fr-FR"/>
            </a:p>
          </p:txBody>
        </p:sp>
        <p:sp>
          <p:nvSpPr>
            <p:cNvPr id="777" name="Line 56"/>
            <p:cNvSpPr>
              <a:spLocks noChangeShapeType="1"/>
            </p:cNvSpPr>
            <p:nvPr/>
          </p:nvSpPr>
          <p:spPr bwMode="auto">
            <a:xfrm>
              <a:off x="3520" y="2102"/>
              <a:ext cx="327" cy="0"/>
            </a:xfrm>
            <a:prstGeom prst="line">
              <a:avLst/>
            </a:prstGeom>
            <a:noFill/>
            <a:ln w="9525">
              <a:solidFill>
                <a:schemeClr val="tx1"/>
              </a:solidFill>
              <a:round/>
              <a:headEnd/>
              <a:tailEnd/>
            </a:ln>
            <a:effectLst/>
          </p:spPr>
          <p:txBody>
            <a:bodyPr/>
            <a:lstStyle/>
            <a:p>
              <a:endParaRPr lang="fr-FR"/>
            </a:p>
          </p:txBody>
        </p:sp>
        <p:sp>
          <p:nvSpPr>
            <p:cNvPr id="778" name="Line 57"/>
            <p:cNvSpPr>
              <a:spLocks noChangeShapeType="1"/>
            </p:cNvSpPr>
            <p:nvPr/>
          </p:nvSpPr>
          <p:spPr bwMode="auto">
            <a:xfrm>
              <a:off x="3629" y="2201"/>
              <a:ext cx="109" cy="0"/>
            </a:xfrm>
            <a:prstGeom prst="line">
              <a:avLst/>
            </a:prstGeom>
            <a:noFill/>
            <a:ln w="38100">
              <a:solidFill>
                <a:schemeClr val="tx1"/>
              </a:solidFill>
              <a:round/>
              <a:headEnd/>
              <a:tailEnd/>
            </a:ln>
            <a:effectLst/>
          </p:spPr>
          <p:txBody>
            <a:bodyPr/>
            <a:lstStyle/>
            <a:p>
              <a:endParaRPr lang="fr-FR"/>
            </a:p>
          </p:txBody>
        </p:sp>
      </p:grpSp>
      <p:grpSp>
        <p:nvGrpSpPr>
          <p:cNvPr id="779" name="Group 65"/>
          <p:cNvGrpSpPr>
            <a:grpSpLocks/>
          </p:cNvGrpSpPr>
          <p:nvPr/>
        </p:nvGrpSpPr>
        <p:grpSpPr bwMode="auto">
          <a:xfrm>
            <a:off x="6037885" y="3770916"/>
            <a:ext cx="414026" cy="122108"/>
            <a:chOff x="3526" y="1500"/>
            <a:chExt cx="327" cy="99"/>
          </a:xfrm>
        </p:grpSpPr>
        <p:sp>
          <p:nvSpPr>
            <p:cNvPr id="780" name="Line 66"/>
            <p:cNvSpPr>
              <a:spLocks noChangeShapeType="1"/>
            </p:cNvSpPr>
            <p:nvPr/>
          </p:nvSpPr>
          <p:spPr bwMode="auto">
            <a:xfrm>
              <a:off x="3526" y="1500"/>
              <a:ext cx="327" cy="0"/>
            </a:xfrm>
            <a:prstGeom prst="line">
              <a:avLst/>
            </a:prstGeom>
            <a:noFill/>
            <a:ln w="9525">
              <a:solidFill>
                <a:schemeClr val="tx1"/>
              </a:solidFill>
              <a:round/>
              <a:headEnd/>
              <a:tailEnd/>
            </a:ln>
            <a:effectLst/>
          </p:spPr>
          <p:txBody>
            <a:bodyPr/>
            <a:lstStyle/>
            <a:p>
              <a:endParaRPr lang="fr-FR"/>
            </a:p>
          </p:txBody>
        </p:sp>
        <p:sp>
          <p:nvSpPr>
            <p:cNvPr id="781" name="Line 67"/>
            <p:cNvSpPr>
              <a:spLocks noChangeShapeType="1"/>
            </p:cNvSpPr>
            <p:nvPr/>
          </p:nvSpPr>
          <p:spPr bwMode="auto">
            <a:xfrm>
              <a:off x="3635" y="1599"/>
              <a:ext cx="109" cy="0"/>
            </a:xfrm>
            <a:prstGeom prst="line">
              <a:avLst/>
            </a:prstGeom>
            <a:noFill/>
            <a:ln w="38100">
              <a:solidFill>
                <a:schemeClr val="tx1"/>
              </a:solidFill>
              <a:round/>
              <a:headEnd/>
              <a:tailEnd/>
            </a:ln>
            <a:effectLst/>
          </p:spPr>
          <p:txBody>
            <a:bodyPr/>
            <a:lstStyle/>
            <a:p>
              <a:endParaRPr lang="fr-FR"/>
            </a:p>
          </p:txBody>
        </p:sp>
      </p:grpSp>
      <p:sp>
        <p:nvSpPr>
          <p:cNvPr id="782" name="Line 84"/>
          <p:cNvSpPr>
            <a:spLocks noChangeShapeType="1"/>
          </p:cNvSpPr>
          <p:nvPr/>
        </p:nvSpPr>
        <p:spPr bwMode="auto">
          <a:xfrm flipV="1">
            <a:off x="6235402" y="2188863"/>
            <a:ext cx="0" cy="489479"/>
          </a:xfrm>
          <a:prstGeom prst="line">
            <a:avLst/>
          </a:prstGeom>
          <a:noFill/>
          <a:ln w="9525">
            <a:solidFill>
              <a:schemeClr val="tx1"/>
            </a:solidFill>
            <a:round/>
            <a:headEnd/>
            <a:tailEnd/>
          </a:ln>
          <a:effectLst/>
        </p:spPr>
        <p:txBody>
          <a:bodyPr/>
          <a:lstStyle/>
          <a:p>
            <a:endParaRPr lang="fr-FR"/>
          </a:p>
        </p:txBody>
      </p:sp>
      <p:sp>
        <p:nvSpPr>
          <p:cNvPr id="783" name="Line 87"/>
          <p:cNvSpPr>
            <a:spLocks noChangeShapeType="1"/>
          </p:cNvSpPr>
          <p:nvPr/>
        </p:nvSpPr>
        <p:spPr bwMode="auto">
          <a:xfrm>
            <a:off x="6235402" y="2785421"/>
            <a:ext cx="0" cy="245449"/>
          </a:xfrm>
          <a:prstGeom prst="line">
            <a:avLst/>
          </a:prstGeom>
          <a:noFill/>
          <a:ln w="9525">
            <a:solidFill>
              <a:schemeClr val="tx1"/>
            </a:solidFill>
            <a:round/>
            <a:headEnd/>
            <a:tailEnd/>
          </a:ln>
          <a:effectLst/>
        </p:spPr>
        <p:txBody>
          <a:bodyPr/>
          <a:lstStyle/>
          <a:p>
            <a:endParaRPr lang="fr-FR"/>
          </a:p>
        </p:txBody>
      </p:sp>
      <p:sp>
        <p:nvSpPr>
          <p:cNvPr id="784" name="Line 89"/>
          <p:cNvSpPr>
            <a:spLocks noChangeShapeType="1"/>
          </p:cNvSpPr>
          <p:nvPr/>
        </p:nvSpPr>
        <p:spPr bwMode="auto">
          <a:xfrm>
            <a:off x="6235402" y="3562541"/>
            <a:ext cx="0" cy="216000"/>
          </a:xfrm>
          <a:prstGeom prst="line">
            <a:avLst/>
          </a:prstGeom>
          <a:noFill/>
          <a:ln w="9525">
            <a:solidFill>
              <a:schemeClr val="tx1"/>
            </a:solidFill>
            <a:round/>
            <a:headEnd/>
            <a:tailEnd/>
          </a:ln>
          <a:effectLst/>
        </p:spPr>
        <p:txBody>
          <a:bodyPr/>
          <a:lstStyle/>
          <a:p>
            <a:endParaRPr lang="fr-FR"/>
          </a:p>
        </p:txBody>
      </p:sp>
      <p:sp>
        <p:nvSpPr>
          <p:cNvPr id="785" name="Line 92"/>
          <p:cNvSpPr>
            <a:spLocks noChangeShapeType="1"/>
          </p:cNvSpPr>
          <p:nvPr/>
        </p:nvSpPr>
        <p:spPr bwMode="auto">
          <a:xfrm>
            <a:off x="6230338" y="3895491"/>
            <a:ext cx="0" cy="331788"/>
          </a:xfrm>
          <a:prstGeom prst="line">
            <a:avLst/>
          </a:prstGeom>
          <a:noFill/>
          <a:ln w="9525">
            <a:solidFill>
              <a:schemeClr val="tx1"/>
            </a:solidFill>
            <a:round/>
            <a:headEnd/>
            <a:tailEnd/>
          </a:ln>
          <a:effectLst/>
        </p:spPr>
        <p:txBody>
          <a:bodyPr/>
          <a:lstStyle/>
          <a:p>
            <a:endParaRPr lang="fr-FR"/>
          </a:p>
        </p:txBody>
      </p:sp>
      <p:sp>
        <p:nvSpPr>
          <p:cNvPr id="786" name="Text Box 115"/>
          <p:cNvSpPr txBox="1">
            <a:spLocks noChangeArrowheads="1"/>
          </p:cNvSpPr>
          <p:nvPr/>
        </p:nvSpPr>
        <p:spPr bwMode="auto">
          <a:xfrm>
            <a:off x="6403423" y="2572220"/>
            <a:ext cx="312906" cy="369332"/>
          </a:xfrm>
          <a:prstGeom prst="rect">
            <a:avLst/>
          </a:prstGeom>
          <a:noFill/>
          <a:ln w="9525">
            <a:noFill/>
            <a:miter lim="800000"/>
            <a:headEnd/>
            <a:tailEnd/>
          </a:ln>
          <a:effectLst/>
        </p:spPr>
        <p:txBody>
          <a:bodyPr wrap="none">
            <a:spAutoFit/>
          </a:bodyPr>
          <a:lstStyle/>
          <a:p>
            <a:r>
              <a:rPr lang="fr-FR" dirty="0"/>
              <a:t>3</a:t>
            </a:r>
          </a:p>
        </p:txBody>
      </p:sp>
      <p:sp>
        <p:nvSpPr>
          <p:cNvPr id="787" name="Text Box 118"/>
          <p:cNvSpPr txBox="1">
            <a:spLocks noChangeArrowheads="1"/>
          </p:cNvSpPr>
          <p:nvPr/>
        </p:nvSpPr>
        <p:spPr bwMode="auto">
          <a:xfrm>
            <a:off x="6374675" y="3671010"/>
            <a:ext cx="312906" cy="369332"/>
          </a:xfrm>
          <a:prstGeom prst="rect">
            <a:avLst/>
          </a:prstGeom>
          <a:noFill/>
          <a:ln w="9525">
            <a:noFill/>
            <a:miter lim="800000"/>
            <a:headEnd/>
            <a:tailEnd/>
          </a:ln>
          <a:effectLst/>
        </p:spPr>
        <p:txBody>
          <a:bodyPr wrap="none">
            <a:spAutoFit/>
          </a:bodyPr>
          <a:lstStyle/>
          <a:p>
            <a:r>
              <a:rPr lang="fr-FR" dirty="0"/>
              <a:t>6</a:t>
            </a:r>
          </a:p>
        </p:txBody>
      </p:sp>
      <p:sp>
        <p:nvSpPr>
          <p:cNvPr id="788" name="Line 99"/>
          <p:cNvSpPr>
            <a:spLocks noChangeShapeType="1"/>
          </p:cNvSpPr>
          <p:nvPr/>
        </p:nvSpPr>
        <p:spPr bwMode="auto">
          <a:xfrm flipV="1">
            <a:off x="6236244" y="2311197"/>
            <a:ext cx="0" cy="195792"/>
          </a:xfrm>
          <a:prstGeom prst="line">
            <a:avLst/>
          </a:prstGeom>
          <a:noFill/>
          <a:ln w="28575">
            <a:solidFill>
              <a:srgbClr val="FF0000"/>
            </a:solidFill>
            <a:round/>
            <a:headEnd type="none" w="med" len="med"/>
            <a:tailEnd type="arrow" w="med" len="med"/>
          </a:ln>
          <a:effectLst/>
        </p:spPr>
        <p:txBody>
          <a:bodyPr/>
          <a:lstStyle/>
          <a:p>
            <a:endParaRPr lang="fr-FR" dirty="0"/>
          </a:p>
        </p:txBody>
      </p:sp>
      <p:sp>
        <p:nvSpPr>
          <p:cNvPr id="789" name="Text Box 115"/>
          <p:cNvSpPr txBox="1">
            <a:spLocks noChangeArrowheads="1"/>
          </p:cNvSpPr>
          <p:nvPr/>
        </p:nvSpPr>
        <p:spPr bwMode="auto">
          <a:xfrm>
            <a:off x="5786034" y="2193127"/>
            <a:ext cx="453970" cy="369332"/>
          </a:xfrm>
          <a:prstGeom prst="rect">
            <a:avLst/>
          </a:prstGeom>
          <a:noFill/>
          <a:ln w="9525">
            <a:noFill/>
            <a:miter lim="800000"/>
            <a:headEnd/>
            <a:tailEnd/>
          </a:ln>
          <a:effectLst/>
        </p:spPr>
        <p:txBody>
          <a:bodyPr wrap="none">
            <a:spAutoFit/>
          </a:bodyPr>
          <a:lstStyle/>
          <a:p>
            <a:r>
              <a:rPr lang="fr-FR" b="1" dirty="0">
                <a:solidFill>
                  <a:srgbClr val="FF0000"/>
                </a:solidFill>
                <a:latin typeface="Times New Roman" pitchFamily="18" charset="0"/>
                <a:cs typeface="Times New Roman" pitchFamily="18" charset="0"/>
              </a:rPr>
              <a:t>I/4</a:t>
            </a:r>
            <a:endParaRPr lang="fr-FR" b="1" baseline="-25000" dirty="0">
              <a:solidFill>
                <a:srgbClr val="FF0000"/>
              </a:solidFill>
              <a:latin typeface="Times New Roman" pitchFamily="18" charset="0"/>
              <a:cs typeface="Times New Roman" pitchFamily="18" charset="0"/>
            </a:endParaRPr>
          </a:p>
        </p:txBody>
      </p:sp>
      <p:sp>
        <p:nvSpPr>
          <p:cNvPr id="790" name="Line 87"/>
          <p:cNvSpPr>
            <a:spLocks noChangeShapeType="1"/>
          </p:cNvSpPr>
          <p:nvPr/>
        </p:nvSpPr>
        <p:spPr bwMode="auto">
          <a:xfrm>
            <a:off x="6228029" y="3151660"/>
            <a:ext cx="0" cy="245449"/>
          </a:xfrm>
          <a:prstGeom prst="line">
            <a:avLst/>
          </a:prstGeom>
          <a:noFill/>
          <a:ln w="9525">
            <a:solidFill>
              <a:schemeClr val="tx1"/>
            </a:solidFill>
            <a:round/>
            <a:headEnd/>
            <a:tailEnd/>
          </a:ln>
          <a:effectLst/>
        </p:spPr>
        <p:txBody>
          <a:bodyPr/>
          <a:lstStyle/>
          <a:p>
            <a:endParaRPr lang="fr-FR"/>
          </a:p>
        </p:txBody>
      </p:sp>
      <p:sp>
        <p:nvSpPr>
          <p:cNvPr id="791" name="Text Box 115"/>
          <p:cNvSpPr txBox="1">
            <a:spLocks noChangeArrowheads="1"/>
          </p:cNvSpPr>
          <p:nvPr/>
        </p:nvSpPr>
        <p:spPr bwMode="auto">
          <a:xfrm>
            <a:off x="6396050" y="2938459"/>
            <a:ext cx="312906" cy="369332"/>
          </a:xfrm>
          <a:prstGeom prst="rect">
            <a:avLst/>
          </a:prstGeom>
          <a:noFill/>
          <a:ln w="9525">
            <a:noFill/>
            <a:miter lim="800000"/>
            <a:headEnd/>
            <a:tailEnd/>
          </a:ln>
          <a:effectLst/>
        </p:spPr>
        <p:txBody>
          <a:bodyPr wrap="none">
            <a:spAutoFit/>
          </a:bodyPr>
          <a:lstStyle/>
          <a:p>
            <a:r>
              <a:rPr lang="fr-FR" dirty="0"/>
              <a:t>4</a:t>
            </a:r>
          </a:p>
        </p:txBody>
      </p:sp>
      <p:sp>
        <p:nvSpPr>
          <p:cNvPr id="792" name="Text Box 115"/>
          <p:cNvSpPr txBox="1">
            <a:spLocks noChangeArrowheads="1"/>
          </p:cNvSpPr>
          <p:nvPr/>
        </p:nvSpPr>
        <p:spPr bwMode="auto">
          <a:xfrm>
            <a:off x="6377313" y="3315004"/>
            <a:ext cx="312906" cy="369332"/>
          </a:xfrm>
          <a:prstGeom prst="rect">
            <a:avLst/>
          </a:prstGeom>
          <a:noFill/>
          <a:ln w="9525">
            <a:noFill/>
            <a:miter lim="800000"/>
            <a:headEnd/>
            <a:tailEnd/>
          </a:ln>
          <a:effectLst/>
        </p:spPr>
        <p:txBody>
          <a:bodyPr wrap="none">
            <a:spAutoFit/>
          </a:bodyPr>
          <a:lstStyle/>
          <a:p>
            <a:r>
              <a:rPr lang="fr-FR" dirty="0"/>
              <a:t>5</a:t>
            </a:r>
          </a:p>
        </p:txBody>
      </p:sp>
      <p:grpSp>
        <p:nvGrpSpPr>
          <p:cNvPr id="793" name="Group 58"/>
          <p:cNvGrpSpPr>
            <a:grpSpLocks/>
          </p:cNvGrpSpPr>
          <p:nvPr/>
        </p:nvGrpSpPr>
        <p:grpSpPr bwMode="auto">
          <a:xfrm>
            <a:off x="6775551" y="2660720"/>
            <a:ext cx="421623" cy="864624"/>
            <a:chOff x="3520" y="1500"/>
            <a:chExt cx="333" cy="701"/>
          </a:xfrm>
        </p:grpSpPr>
        <p:sp>
          <p:nvSpPr>
            <p:cNvPr id="794" name="Line 56"/>
            <p:cNvSpPr>
              <a:spLocks noChangeShapeType="1"/>
            </p:cNvSpPr>
            <p:nvPr/>
          </p:nvSpPr>
          <p:spPr bwMode="auto">
            <a:xfrm>
              <a:off x="3526" y="1500"/>
              <a:ext cx="327" cy="0"/>
            </a:xfrm>
            <a:prstGeom prst="line">
              <a:avLst/>
            </a:prstGeom>
            <a:noFill/>
            <a:ln w="9525">
              <a:solidFill>
                <a:schemeClr val="tx1"/>
              </a:solidFill>
              <a:round/>
              <a:headEnd/>
              <a:tailEnd/>
            </a:ln>
            <a:effectLst/>
          </p:spPr>
          <p:txBody>
            <a:bodyPr/>
            <a:lstStyle/>
            <a:p>
              <a:endParaRPr lang="fr-FR"/>
            </a:p>
          </p:txBody>
        </p:sp>
        <p:sp>
          <p:nvSpPr>
            <p:cNvPr id="795" name="Line 57"/>
            <p:cNvSpPr>
              <a:spLocks noChangeShapeType="1"/>
            </p:cNvSpPr>
            <p:nvPr/>
          </p:nvSpPr>
          <p:spPr bwMode="auto">
            <a:xfrm>
              <a:off x="3635" y="1599"/>
              <a:ext cx="109" cy="0"/>
            </a:xfrm>
            <a:prstGeom prst="line">
              <a:avLst/>
            </a:prstGeom>
            <a:noFill/>
            <a:ln w="38100">
              <a:solidFill>
                <a:schemeClr val="tx1"/>
              </a:solidFill>
              <a:round/>
              <a:headEnd/>
              <a:tailEnd/>
            </a:ln>
            <a:effectLst/>
          </p:spPr>
          <p:txBody>
            <a:bodyPr/>
            <a:lstStyle/>
            <a:p>
              <a:endParaRPr lang="fr-FR"/>
            </a:p>
          </p:txBody>
        </p:sp>
        <p:sp>
          <p:nvSpPr>
            <p:cNvPr id="796" name="Line 56"/>
            <p:cNvSpPr>
              <a:spLocks noChangeShapeType="1"/>
            </p:cNvSpPr>
            <p:nvPr/>
          </p:nvSpPr>
          <p:spPr bwMode="auto">
            <a:xfrm>
              <a:off x="3520" y="1797"/>
              <a:ext cx="327" cy="0"/>
            </a:xfrm>
            <a:prstGeom prst="line">
              <a:avLst/>
            </a:prstGeom>
            <a:noFill/>
            <a:ln w="9525">
              <a:solidFill>
                <a:schemeClr val="tx1"/>
              </a:solidFill>
              <a:round/>
              <a:headEnd/>
              <a:tailEnd/>
            </a:ln>
            <a:effectLst/>
          </p:spPr>
          <p:txBody>
            <a:bodyPr/>
            <a:lstStyle/>
            <a:p>
              <a:endParaRPr lang="fr-FR"/>
            </a:p>
          </p:txBody>
        </p:sp>
        <p:sp>
          <p:nvSpPr>
            <p:cNvPr id="797" name="Line 57"/>
            <p:cNvSpPr>
              <a:spLocks noChangeShapeType="1"/>
            </p:cNvSpPr>
            <p:nvPr/>
          </p:nvSpPr>
          <p:spPr bwMode="auto">
            <a:xfrm>
              <a:off x="3629" y="1896"/>
              <a:ext cx="109" cy="0"/>
            </a:xfrm>
            <a:prstGeom prst="line">
              <a:avLst/>
            </a:prstGeom>
            <a:noFill/>
            <a:ln w="38100">
              <a:solidFill>
                <a:schemeClr val="tx1"/>
              </a:solidFill>
              <a:round/>
              <a:headEnd/>
              <a:tailEnd/>
            </a:ln>
            <a:effectLst/>
          </p:spPr>
          <p:txBody>
            <a:bodyPr/>
            <a:lstStyle/>
            <a:p>
              <a:endParaRPr lang="fr-FR"/>
            </a:p>
          </p:txBody>
        </p:sp>
        <p:sp>
          <p:nvSpPr>
            <p:cNvPr id="798" name="Line 56"/>
            <p:cNvSpPr>
              <a:spLocks noChangeShapeType="1"/>
            </p:cNvSpPr>
            <p:nvPr/>
          </p:nvSpPr>
          <p:spPr bwMode="auto">
            <a:xfrm>
              <a:off x="3520" y="2102"/>
              <a:ext cx="327" cy="0"/>
            </a:xfrm>
            <a:prstGeom prst="line">
              <a:avLst/>
            </a:prstGeom>
            <a:noFill/>
            <a:ln w="9525">
              <a:solidFill>
                <a:schemeClr val="tx1"/>
              </a:solidFill>
              <a:round/>
              <a:headEnd/>
              <a:tailEnd/>
            </a:ln>
            <a:effectLst/>
          </p:spPr>
          <p:txBody>
            <a:bodyPr/>
            <a:lstStyle/>
            <a:p>
              <a:endParaRPr lang="fr-FR"/>
            </a:p>
          </p:txBody>
        </p:sp>
        <p:sp>
          <p:nvSpPr>
            <p:cNvPr id="799" name="Line 57"/>
            <p:cNvSpPr>
              <a:spLocks noChangeShapeType="1"/>
            </p:cNvSpPr>
            <p:nvPr/>
          </p:nvSpPr>
          <p:spPr bwMode="auto">
            <a:xfrm>
              <a:off x="3629" y="2201"/>
              <a:ext cx="109" cy="0"/>
            </a:xfrm>
            <a:prstGeom prst="line">
              <a:avLst/>
            </a:prstGeom>
            <a:noFill/>
            <a:ln w="38100">
              <a:solidFill>
                <a:schemeClr val="tx1"/>
              </a:solidFill>
              <a:round/>
              <a:headEnd/>
              <a:tailEnd/>
            </a:ln>
            <a:effectLst/>
          </p:spPr>
          <p:txBody>
            <a:bodyPr/>
            <a:lstStyle/>
            <a:p>
              <a:endParaRPr lang="fr-FR"/>
            </a:p>
          </p:txBody>
        </p:sp>
      </p:grpSp>
      <p:grpSp>
        <p:nvGrpSpPr>
          <p:cNvPr id="800" name="Group 65"/>
          <p:cNvGrpSpPr>
            <a:grpSpLocks/>
          </p:cNvGrpSpPr>
          <p:nvPr/>
        </p:nvGrpSpPr>
        <p:grpSpPr bwMode="auto">
          <a:xfrm>
            <a:off x="6784414" y="3758456"/>
            <a:ext cx="414026" cy="122108"/>
            <a:chOff x="3526" y="1500"/>
            <a:chExt cx="327" cy="99"/>
          </a:xfrm>
        </p:grpSpPr>
        <p:sp>
          <p:nvSpPr>
            <p:cNvPr id="801" name="Line 66"/>
            <p:cNvSpPr>
              <a:spLocks noChangeShapeType="1"/>
            </p:cNvSpPr>
            <p:nvPr/>
          </p:nvSpPr>
          <p:spPr bwMode="auto">
            <a:xfrm>
              <a:off x="3526" y="1500"/>
              <a:ext cx="327" cy="0"/>
            </a:xfrm>
            <a:prstGeom prst="line">
              <a:avLst/>
            </a:prstGeom>
            <a:noFill/>
            <a:ln w="9525">
              <a:solidFill>
                <a:schemeClr val="tx1"/>
              </a:solidFill>
              <a:round/>
              <a:headEnd/>
              <a:tailEnd/>
            </a:ln>
            <a:effectLst/>
          </p:spPr>
          <p:txBody>
            <a:bodyPr/>
            <a:lstStyle/>
            <a:p>
              <a:endParaRPr lang="fr-FR"/>
            </a:p>
          </p:txBody>
        </p:sp>
        <p:sp>
          <p:nvSpPr>
            <p:cNvPr id="802" name="Line 67"/>
            <p:cNvSpPr>
              <a:spLocks noChangeShapeType="1"/>
            </p:cNvSpPr>
            <p:nvPr/>
          </p:nvSpPr>
          <p:spPr bwMode="auto">
            <a:xfrm>
              <a:off x="3635" y="1599"/>
              <a:ext cx="109" cy="0"/>
            </a:xfrm>
            <a:prstGeom prst="line">
              <a:avLst/>
            </a:prstGeom>
            <a:noFill/>
            <a:ln w="38100">
              <a:solidFill>
                <a:schemeClr val="tx1"/>
              </a:solidFill>
              <a:round/>
              <a:headEnd/>
              <a:tailEnd/>
            </a:ln>
            <a:effectLst/>
          </p:spPr>
          <p:txBody>
            <a:bodyPr/>
            <a:lstStyle/>
            <a:p>
              <a:endParaRPr lang="fr-FR"/>
            </a:p>
          </p:txBody>
        </p:sp>
      </p:grpSp>
      <p:sp>
        <p:nvSpPr>
          <p:cNvPr id="803" name="Line 84"/>
          <p:cNvSpPr>
            <a:spLocks noChangeShapeType="1"/>
          </p:cNvSpPr>
          <p:nvPr/>
        </p:nvSpPr>
        <p:spPr bwMode="auto">
          <a:xfrm flipV="1">
            <a:off x="6981931" y="2176403"/>
            <a:ext cx="0" cy="489479"/>
          </a:xfrm>
          <a:prstGeom prst="line">
            <a:avLst/>
          </a:prstGeom>
          <a:noFill/>
          <a:ln w="9525">
            <a:solidFill>
              <a:schemeClr val="tx1"/>
            </a:solidFill>
            <a:round/>
            <a:headEnd/>
            <a:tailEnd/>
          </a:ln>
          <a:effectLst/>
        </p:spPr>
        <p:txBody>
          <a:bodyPr/>
          <a:lstStyle/>
          <a:p>
            <a:endParaRPr lang="fr-FR"/>
          </a:p>
        </p:txBody>
      </p:sp>
      <p:sp>
        <p:nvSpPr>
          <p:cNvPr id="804" name="Line 85"/>
          <p:cNvSpPr>
            <a:spLocks noChangeShapeType="1"/>
          </p:cNvSpPr>
          <p:nvPr/>
        </p:nvSpPr>
        <p:spPr bwMode="auto">
          <a:xfrm>
            <a:off x="6981931" y="2176403"/>
            <a:ext cx="1106600" cy="0"/>
          </a:xfrm>
          <a:prstGeom prst="line">
            <a:avLst/>
          </a:prstGeom>
          <a:noFill/>
          <a:ln w="9525">
            <a:solidFill>
              <a:schemeClr val="tx1"/>
            </a:solidFill>
            <a:round/>
            <a:headEnd/>
            <a:tailEnd/>
          </a:ln>
          <a:effectLst/>
        </p:spPr>
        <p:txBody>
          <a:bodyPr/>
          <a:lstStyle/>
          <a:p>
            <a:endParaRPr lang="fr-FR"/>
          </a:p>
        </p:txBody>
      </p:sp>
      <p:sp>
        <p:nvSpPr>
          <p:cNvPr id="805" name="Line 87"/>
          <p:cNvSpPr>
            <a:spLocks noChangeShapeType="1"/>
          </p:cNvSpPr>
          <p:nvPr/>
        </p:nvSpPr>
        <p:spPr bwMode="auto">
          <a:xfrm>
            <a:off x="6981931" y="2772961"/>
            <a:ext cx="0" cy="245449"/>
          </a:xfrm>
          <a:prstGeom prst="line">
            <a:avLst/>
          </a:prstGeom>
          <a:noFill/>
          <a:ln w="9525">
            <a:solidFill>
              <a:schemeClr val="tx1"/>
            </a:solidFill>
            <a:round/>
            <a:headEnd/>
            <a:tailEnd/>
          </a:ln>
          <a:effectLst/>
        </p:spPr>
        <p:txBody>
          <a:bodyPr/>
          <a:lstStyle/>
          <a:p>
            <a:endParaRPr lang="fr-FR"/>
          </a:p>
        </p:txBody>
      </p:sp>
      <p:sp>
        <p:nvSpPr>
          <p:cNvPr id="806" name="Line 89"/>
          <p:cNvSpPr>
            <a:spLocks noChangeShapeType="1"/>
          </p:cNvSpPr>
          <p:nvPr/>
        </p:nvSpPr>
        <p:spPr bwMode="auto">
          <a:xfrm>
            <a:off x="6981931" y="3550081"/>
            <a:ext cx="0" cy="216000"/>
          </a:xfrm>
          <a:prstGeom prst="line">
            <a:avLst/>
          </a:prstGeom>
          <a:noFill/>
          <a:ln w="9525">
            <a:solidFill>
              <a:schemeClr val="tx1"/>
            </a:solidFill>
            <a:round/>
            <a:headEnd/>
            <a:tailEnd/>
          </a:ln>
          <a:effectLst/>
        </p:spPr>
        <p:txBody>
          <a:bodyPr/>
          <a:lstStyle/>
          <a:p>
            <a:endParaRPr lang="fr-FR"/>
          </a:p>
        </p:txBody>
      </p:sp>
      <p:sp>
        <p:nvSpPr>
          <p:cNvPr id="807" name="Line 92"/>
          <p:cNvSpPr>
            <a:spLocks noChangeShapeType="1"/>
          </p:cNvSpPr>
          <p:nvPr/>
        </p:nvSpPr>
        <p:spPr bwMode="auto">
          <a:xfrm>
            <a:off x="6976867" y="3883031"/>
            <a:ext cx="0" cy="331788"/>
          </a:xfrm>
          <a:prstGeom prst="line">
            <a:avLst/>
          </a:prstGeom>
          <a:noFill/>
          <a:ln w="9525">
            <a:solidFill>
              <a:schemeClr val="tx1"/>
            </a:solidFill>
            <a:round/>
            <a:headEnd/>
            <a:tailEnd/>
          </a:ln>
          <a:effectLst/>
        </p:spPr>
        <p:txBody>
          <a:bodyPr/>
          <a:lstStyle/>
          <a:p>
            <a:endParaRPr lang="fr-FR"/>
          </a:p>
        </p:txBody>
      </p:sp>
      <p:sp>
        <p:nvSpPr>
          <p:cNvPr id="808" name="Line 93"/>
          <p:cNvSpPr>
            <a:spLocks noChangeShapeType="1"/>
          </p:cNvSpPr>
          <p:nvPr/>
        </p:nvSpPr>
        <p:spPr bwMode="auto">
          <a:xfrm flipV="1">
            <a:off x="6976867" y="4214818"/>
            <a:ext cx="1106600" cy="0"/>
          </a:xfrm>
          <a:prstGeom prst="line">
            <a:avLst/>
          </a:prstGeom>
          <a:noFill/>
          <a:ln w="9525">
            <a:solidFill>
              <a:schemeClr val="tx1"/>
            </a:solidFill>
            <a:round/>
            <a:headEnd/>
            <a:tailEnd/>
          </a:ln>
          <a:effectLst/>
        </p:spPr>
        <p:txBody>
          <a:bodyPr/>
          <a:lstStyle/>
          <a:p>
            <a:endParaRPr lang="fr-FR"/>
          </a:p>
        </p:txBody>
      </p:sp>
      <p:sp>
        <p:nvSpPr>
          <p:cNvPr id="809" name="Line 99"/>
          <p:cNvSpPr>
            <a:spLocks noChangeShapeType="1"/>
          </p:cNvSpPr>
          <p:nvPr/>
        </p:nvSpPr>
        <p:spPr bwMode="auto">
          <a:xfrm>
            <a:off x="7529795" y="1614474"/>
            <a:ext cx="0" cy="576000"/>
          </a:xfrm>
          <a:prstGeom prst="line">
            <a:avLst/>
          </a:prstGeom>
          <a:noFill/>
          <a:ln w="19050">
            <a:solidFill>
              <a:schemeClr val="tx1"/>
            </a:solidFill>
            <a:round/>
            <a:headEnd type="none" w="med" len="med"/>
            <a:tailEnd type="oval" w="med" len="med"/>
          </a:ln>
          <a:effectLst/>
        </p:spPr>
        <p:txBody>
          <a:bodyPr/>
          <a:lstStyle/>
          <a:p>
            <a:endParaRPr lang="fr-FR"/>
          </a:p>
        </p:txBody>
      </p:sp>
      <p:sp>
        <p:nvSpPr>
          <p:cNvPr id="810" name="Text Box 100"/>
          <p:cNvSpPr txBox="1">
            <a:spLocks noChangeArrowheads="1"/>
          </p:cNvSpPr>
          <p:nvPr/>
        </p:nvSpPr>
        <p:spPr bwMode="auto">
          <a:xfrm>
            <a:off x="7395894" y="3860902"/>
            <a:ext cx="208651" cy="286953"/>
          </a:xfrm>
          <a:prstGeom prst="rect">
            <a:avLst/>
          </a:prstGeom>
          <a:noFill/>
          <a:ln w="9525">
            <a:noFill/>
            <a:miter lim="800000"/>
            <a:headEnd/>
            <a:tailEnd/>
          </a:ln>
          <a:effectLst/>
        </p:spPr>
        <p:txBody>
          <a:bodyPr wrap="none">
            <a:spAutoFit/>
          </a:bodyPr>
          <a:lstStyle/>
          <a:p>
            <a:r>
              <a:rPr lang="fr-FR" b="1" dirty="0"/>
              <a:t>-</a:t>
            </a:r>
          </a:p>
        </p:txBody>
      </p:sp>
      <p:sp>
        <p:nvSpPr>
          <p:cNvPr id="811" name="Text Box 101"/>
          <p:cNvSpPr txBox="1">
            <a:spLocks noChangeArrowheads="1"/>
          </p:cNvSpPr>
          <p:nvPr/>
        </p:nvSpPr>
        <p:spPr bwMode="auto">
          <a:xfrm>
            <a:off x="7375943" y="2160678"/>
            <a:ext cx="254677" cy="286953"/>
          </a:xfrm>
          <a:prstGeom prst="rect">
            <a:avLst/>
          </a:prstGeom>
          <a:noFill/>
          <a:ln w="9525">
            <a:noFill/>
            <a:miter lim="800000"/>
            <a:headEnd/>
            <a:tailEnd/>
          </a:ln>
          <a:effectLst/>
        </p:spPr>
        <p:txBody>
          <a:bodyPr wrap="none">
            <a:spAutoFit/>
          </a:bodyPr>
          <a:lstStyle/>
          <a:p>
            <a:r>
              <a:rPr lang="fr-FR" b="1" dirty="0"/>
              <a:t>+</a:t>
            </a:r>
          </a:p>
        </p:txBody>
      </p:sp>
      <p:sp>
        <p:nvSpPr>
          <p:cNvPr id="812" name="Text Box 115"/>
          <p:cNvSpPr txBox="1">
            <a:spLocks noChangeArrowheads="1"/>
          </p:cNvSpPr>
          <p:nvPr/>
        </p:nvSpPr>
        <p:spPr bwMode="auto">
          <a:xfrm>
            <a:off x="7149952" y="2559760"/>
            <a:ext cx="441146" cy="369332"/>
          </a:xfrm>
          <a:prstGeom prst="rect">
            <a:avLst/>
          </a:prstGeom>
          <a:noFill/>
          <a:ln w="9525">
            <a:noFill/>
            <a:miter lim="800000"/>
            <a:headEnd/>
            <a:tailEnd/>
          </a:ln>
          <a:effectLst/>
        </p:spPr>
        <p:txBody>
          <a:bodyPr wrap="none">
            <a:spAutoFit/>
          </a:bodyPr>
          <a:lstStyle/>
          <a:p>
            <a:r>
              <a:rPr lang="fr-FR" dirty="0"/>
              <a:t>10</a:t>
            </a:r>
          </a:p>
        </p:txBody>
      </p:sp>
      <p:sp>
        <p:nvSpPr>
          <p:cNvPr id="813" name="Text Box 118"/>
          <p:cNvSpPr txBox="1">
            <a:spLocks noChangeArrowheads="1"/>
          </p:cNvSpPr>
          <p:nvPr/>
        </p:nvSpPr>
        <p:spPr bwMode="auto">
          <a:xfrm>
            <a:off x="7121204" y="3658550"/>
            <a:ext cx="312906" cy="369332"/>
          </a:xfrm>
          <a:prstGeom prst="rect">
            <a:avLst/>
          </a:prstGeom>
          <a:noFill/>
          <a:ln w="9525">
            <a:noFill/>
            <a:miter lim="800000"/>
            <a:headEnd/>
            <a:tailEnd/>
          </a:ln>
          <a:effectLst/>
        </p:spPr>
        <p:txBody>
          <a:bodyPr wrap="none">
            <a:spAutoFit/>
          </a:bodyPr>
          <a:lstStyle/>
          <a:p>
            <a:r>
              <a:rPr lang="fr-FR" dirty="0"/>
              <a:t>7</a:t>
            </a:r>
          </a:p>
        </p:txBody>
      </p:sp>
      <p:sp>
        <p:nvSpPr>
          <p:cNvPr id="815" name="Line 99"/>
          <p:cNvSpPr>
            <a:spLocks noChangeShapeType="1"/>
          </p:cNvSpPr>
          <p:nvPr/>
        </p:nvSpPr>
        <p:spPr bwMode="auto">
          <a:xfrm flipV="1">
            <a:off x="7533593" y="1776478"/>
            <a:ext cx="0" cy="223762"/>
          </a:xfrm>
          <a:prstGeom prst="line">
            <a:avLst/>
          </a:prstGeom>
          <a:noFill/>
          <a:ln w="19050">
            <a:solidFill>
              <a:schemeClr val="tx1"/>
            </a:solidFill>
            <a:round/>
            <a:headEnd type="none" w="med" len="med"/>
            <a:tailEnd type="arrow" w="med" len="med"/>
          </a:ln>
          <a:effectLst/>
        </p:spPr>
        <p:txBody>
          <a:bodyPr/>
          <a:lstStyle/>
          <a:p>
            <a:endParaRPr lang="fr-FR" dirty="0"/>
          </a:p>
        </p:txBody>
      </p:sp>
      <p:sp>
        <p:nvSpPr>
          <p:cNvPr id="816" name="Text Box 115"/>
          <p:cNvSpPr txBox="1">
            <a:spLocks noChangeArrowheads="1"/>
          </p:cNvSpPr>
          <p:nvPr/>
        </p:nvSpPr>
        <p:spPr bwMode="auto">
          <a:xfrm>
            <a:off x="7597326" y="1648814"/>
            <a:ext cx="453970" cy="369332"/>
          </a:xfrm>
          <a:prstGeom prst="rect">
            <a:avLst/>
          </a:prstGeom>
          <a:noFill/>
          <a:ln w="9525">
            <a:noFill/>
            <a:miter lim="800000"/>
            <a:headEnd/>
            <a:tailEnd/>
          </a:ln>
          <a:effectLst/>
        </p:spPr>
        <p:txBody>
          <a:bodyPr wrap="none">
            <a:spAutoFit/>
          </a:bodyPr>
          <a:lstStyle/>
          <a:p>
            <a:r>
              <a:rPr lang="fr-FR" b="1" dirty="0">
                <a:latin typeface="Times New Roman" pitchFamily="18" charset="0"/>
                <a:cs typeface="Times New Roman" pitchFamily="18" charset="0"/>
              </a:rPr>
              <a:t>I/2</a:t>
            </a:r>
            <a:endParaRPr lang="fr-FR" b="1" baseline="-25000" dirty="0">
              <a:latin typeface="Times New Roman" pitchFamily="18" charset="0"/>
              <a:cs typeface="Times New Roman" pitchFamily="18" charset="0"/>
            </a:endParaRPr>
          </a:p>
        </p:txBody>
      </p:sp>
      <p:sp>
        <p:nvSpPr>
          <p:cNvPr id="817" name="Line 99"/>
          <p:cNvSpPr>
            <a:spLocks noChangeShapeType="1"/>
          </p:cNvSpPr>
          <p:nvPr/>
        </p:nvSpPr>
        <p:spPr bwMode="auto">
          <a:xfrm flipV="1">
            <a:off x="6982773" y="2298737"/>
            <a:ext cx="0" cy="195792"/>
          </a:xfrm>
          <a:prstGeom prst="line">
            <a:avLst/>
          </a:prstGeom>
          <a:noFill/>
          <a:ln w="28575">
            <a:solidFill>
              <a:srgbClr val="FF0000"/>
            </a:solidFill>
            <a:round/>
            <a:headEnd type="none" w="med" len="med"/>
            <a:tailEnd type="arrow" w="med" len="med"/>
          </a:ln>
          <a:effectLst/>
        </p:spPr>
        <p:txBody>
          <a:bodyPr/>
          <a:lstStyle/>
          <a:p>
            <a:endParaRPr lang="fr-FR" dirty="0"/>
          </a:p>
        </p:txBody>
      </p:sp>
      <p:sp>
        <p:nvSpPr>
          <p:cNvPr id="818" name="Text Box 115"/>
          <p:cNvSpPr txBox="1">
            <a:spLocks noChangeArrowheads="1"/>
          </p:cNvSpPr>
          <p:nvPr/>
        </p:nvSpPr>
        <p:spPr bwMode="auto">
          <a:xfrm>
            <a:off x="6532563" y="2180667"/>
            <a:ext cx="453970" cy="369332"/>
          </a:xfrm>
          <a:prstGeom prst="rect">
            <a:avLst/>
          </a:prstGeom>
          <a:noFill/>
          <a:ln w="9525">
            <a:noFill/>
            <a:miter lim="800000"/>
            <a:headEnd/>
            <a:tailEnd/>
          </a:ln>
          <a:effectLst/>
        </p:spPr>
        <p:txBody>
          <a:bodyPr wrap="none">
            <a:spAutoFit/>
          </a:bodyPr>
          <a:lstStyle/>
          <a:p>
            <a:r>
              <a:rPr lang="fr-FR" b="1" dirty="0">
                <a:solidFill>
                  <a:srgbClr val="FF0000"/>
                </a:solidFill>
                <a:latin typeface="Times New Roman" pitchFamily="18" charset="0"/>
                <a:cs typeface="Times New Roman" pitchFamily="18" charset="0"/>
              </a:rPr>
              <a:t>I/4</a:t>
            </a:r>
            <a:endParaRPr lang="fr-FR" b="1" baseline="-25000" dirty="0">
              <a:solidFill>
                <a:srgbClr val="FF0000"/>
              </a:solidFill>
              <a:latin typeface="Times New Roman" pitchFamily="18" charset="0"/>
              <a:cs typeface="Times New Roman" pitchFamily="18" charset="0"/>
            </a:endParaRPr>
          </a:p>
        </p:txBody>
      </p:sp>
      <p:sp>
        <p:nvSpPr>
          <p:cNvPr id="819" name="Line 99"/>
          <p:cNvSpPr>
            <a:spLocks noChangeShapeType="1"/>
          </p:cNvSpPr>
          <p:nvPr/>
        </p:nvSpPr>
        <p:spPr bwMode="auto">
          <a:xfrm flipV="1">
            <a:off x="7533593" y="4220589"/>
            <a:ext cx="0" cy="335643"/>
          </a:xfrm>
          <a:prstGeom prst="line">
            <a:avLst/>
          </a:prstGeom>
          <a:noFill/>
          <a:ln w="19050">
            <a:solidFill>
              <a:schemeClr val="tx1"/>
            </a:solidFill>
            <a:round/>
            <a:headEnd type="none" w="med" len="med"/>
            <a:tailEnd type="oval" w="med" len="med"/>
          </a:ln>
          <a:effectLst/>
        </p:spPr>
        <p:txBody>
          <a:bodyPr/>
          <a:lstStyle/>
          <a:p>
            <a:endParaRPr lang="fr-FR"/>
          </a:p>
        </p:txBody>
      </p:sp>
      <p:sp>
        <p:nvSpPr>
          <p:cNvPr id="820" name="Line 87"/>
          <p:cNvSpPr>
            <a:spLocks noChangeShapeType="1"/>
          </p:cNvSpPr>
          <p:nvPr/>
        </p:nvSpPr>
        <p:spPr bwMode="auto">
          <a:xfrm>
            <a:off x="6974558" y="3139200"/>
            <a:ext cx="0" cy="245449"/>
          </a:xfrm>
          <a:prstGeom prst="line">
            <a:avLst/>
          </a:prstGeom>
          <a:noFill/>
          <a:ln w="9525">
            <a:solidFill>
              <a:schemeClr val="tx1"/>
            </a:solidFill>
            <a:round/>
            <a:headEnd/>
            <a:tailEnd/>
          </a:ln>
          <a:effectLst/>
        </p:spPr>
        <p:txBody>
          <a:bodyPr/>
          <a:lstStyle/>
          <a:p>
            <a:endParaRPr lang="fr-FR"/>
          </a:p>
        </p:txBody>
      </p:sp>
      <p:sp>
        <p:nvSpPr>
          <p:cNvPr id="821" name="Text Box 115"/>
          <p:cNvSpPr txBox="1">
            <a:spLocks noChangeArrowheads="1"/>
          </p:cNvSpPr>
          <p:nvPr/>
        </p:nvSpPr>
        <p:spPr bwMode="auto">
          <a:xfrm>
            <a:off x="7142579" y="2925999"/>
            <a:ext cx="312906" cy="369332"/>
          </a:xfrm>
          <a:prstGeom prst="rect">
            <a:avLst/>
          </a:prstGeom>
          <a:noFill/>
          <a:ln w="9525">
            <a:noFill/>
            <a:miter lim="800000"/>
            <a:headEnd/>
            <a:tailEnd/>
          </a:ln>
          <a:effectLst/>
        </p:spPr>
        <p:txBody>
          <a:bodyPr wrap="none">
            <a:spAutoFit/>
          </a:bodyPr>
          <a:lstStyle/>
          <a:p>
            <a:r>
              <a:rPr lang="fr-FR" dirty="0"/>
              <a:t>9</a:t>
            </a:r>
          </a:p>
        </p:txBody>
      </p:sp>
      <p:sp>
        <p:nvSpPr>
          <p:cNvPr id="822" name="Text Box 115"/>
          <p:cNvSpPr txBox="1">
            <a:spLocks noChangeArrowheads="1"/>
          </p:cNvSpPr>
          <p:nvPr/>
        </p:nvSpPr>
        <p:spPr bwMode="auto">
          <a:xfrm>
            <a:off x="7123842" y="3302544"/>
            <a:ext cx="312906" cy="369332"/>
          </a:xfrm>
          <a:prstGeom prst="rect">
            <a:avLst/>
          </a:prstGeom>
          <a:noFill/>
          <a:ln w="9525">
            <a:noFill/>
            <a:miter lim="800000"/>
            <a:headEnd/>
            <a:tailEnd/>
          </a:ln>
          <a:effectLst/>
        </p:spPr>
        <p:txBody>
          <a:bodyPr wrap="none">
            <a:spAutoFit/>
          </a:bodyPr>
          <a:lstStyle/>
          <a:p>
            <a:r>
              <a:rPr lang="fr-FR" dirty="0"/>
              <a:t>8</a:t>
            </a:r>
          </a:p>
        </p:txBody>
      </p:sp>
      <p:grpSp>
        <p:nvGrpSpPr>
          <p:cNvPr id="823" name="Group 58"/>
          <p:cNvGrpSpPr>
            <a:grpSpLocks/>
          </p:cNvGrpSpPr>
          <p:nvPr/>
        </p:nvGrpSpPr>
        <p:grpSpPr bwMode="auto">
          <a:xfrm>
            <a:off x="7885221" y="2657404"/>
            <a:ext cx="421623" cy="864624"/>
            <a:chOff x="3520" y="1500"/>
            <a:chExt cx="333" cy="701"/>
          </a:xfrm>
        </p:grpSpPr>
        <p:sp>
          <p:nvSpPr>
            <p:cNvPr id="824" name="Line 56"/>
            <p:cNvSpPr>
              <a:spLocks noChangeShapeType="1"/>
            </p:cNvSpPr>
            <p:nvPr/>
          </p:nvSpPr>
          <p:spPr bwMode="auto">
            <a:xfrm>
              <a:off x="3526" y="1500"/>
              <a:ext cx="327" cy="0"/>
            </a:xfrm>
            <a:prstGeom prst="line">
              <a:avLst/>
            </a:prstGeom>
            <a:noFill/>
            <a:ln w="9525">
              <a:solidFill>
                <a:schemeClr val="tx1"/>
              </a:solidFill>
              <a:round/>
              <a:headEnd/>
              <a:tailEnd/>
            </a:ln>
            <a:effectLst/>
          </p:spPr>
          <p:txBody>
            <a:bodyPr/>
            <a:lstStyle/>
            <a:p>
              <a:endParaRPr lang="fr-FR"/>
            </a:p>
          </p:txBody>
        </p:sp>
        <p:sp>
          <p:nvSpPr>
            <p:cNvPr id="825" name="Line 57"/>
            <p:cNvSpPr>
              <a:spLocks noChangeShapeType="1"/>
            </p:cNvSpPr>
            <p:nvPr/>
          </p:nvSpPr>
          <p:spPr bwMode="auto">
            <a:xfrm>
              <a:off x="3635" y="1599"/>
              <a:ext cx="109" cy="0"/>
            </a:xfrm>
            <a:prstGeom prst="line">
              <a:avLst/>
            </a:prstGeom>
            <a:noFill/>
            <a:ln w="38100">
              <a:solidFill>
                <a:schemeClr val="tx1"/>
              </a:solidFill>
              <a:round/>
              <a:headEnd/>
              <a:tailEnd/>
            </a:ln>
            <a:effectLst/>
          </p:spPr>
          <p:txBody>
            <a:bodyPr/>
            <a:lstStyle/>
            <a:p>
              <a:endParaRPr lang="fr-FR"/>
            </a:p>
          </p:txBody>
        </p:sp>
        <p:sp>
          <p:nvSpPr>
            <p:cNvPr id="826" name="Line 56"/>
            <p:cNvSpPr>
              <a:spLocks noChangeShapeType="1"/>
            </p:cNvSpPr>
            <p:nvPr/>
          </p:nvSpPr>
          <p:spPr bwMode="auto">
            <a:xfrm>
              <a:off x="3520" y="1797"/>
              <a:ext cx="327" cy="0"/>
            </a:xfrm>
            <a:prstGeom prst="line">
              <a:avLst/>
            </a:prstGeom>
            <a:noFill/>
            <a:ln w="9525">
              <a:solidFill>
                <a:schemeClr val="tx1"/>
              </a:solidFill>
              <a:round/>
              <a:headEnd/>
              <a:tailEnd/>
            </a:ln>
            <a:effectLst/>
          </p:spPr>
          <p:txBody>
            <a:bodyPr/>
            <a:lstStyle/>
            <a:p>
              <a:endParaRPr lang="fr-FR"/>
            </a:p>
          </p:txBody>
        </p:sp>
        <p:sp>
          <p:nvSpPr>
            <p:cNvPr id="827" name="Line 57"/>
            <p:cNvSpPr>
              <a:spLocks noChangeShapeType="1"/>
            </p:cNvSpPr>
            <p:nvPr/>
          </p:nvSpPr>
          <p:spPr bwMode="auto">
            <a:xfrm>
              <a:off x="3629" y="1896"/>
              <a:ext cx="109" cy="0"/>
            </a:xfrm>
            <a:prstGeom prst="line">
              <a:avLst/>
            </a:prstGeom>
            <a:noFill/>
            <a:ln w="38100">
              <a:solidFill>
                <a:schemeClr val="tx1"/>
              </a:solidFill>
              <a:round/>
              <a:headEnd/>
              <a:tailEnd/>
            </a:ln>
            <a:effectLst/>
          </p:spPr>
          <p:txBody>
            <a:bodyPr/>
            <a:lstStyle/>
            <a:p>
              <a:endParaRPr lang="fr-FR"/>
            </a:p>
          </p:txBody>
        </p:sp>
        <p:sp>
          <p:nvSpPr>
            <p:cNvPr id="828" name="Line 56"/>
            <p:cNvSpPr>
              <a:spLocks noChangeShapeType="1"/>
            </p:cNvSpPr>
            <p:nvPr/>
          </p:nvSpPr>
          <p:spPr bwMode="auto">
            <a:xfrm>
              <a:off x="3520" y="2102"/>
              <a:ext cx="327" cy="0"/>
            </a:xfrm>
            <a:prstGeom prst="line">
              <a:avLst/>
            </a:prstGeom>
            <a:noFill/>
            <a:ln w="9525">
              <a:solidFill>
                <a:schemeClr val="tx1"/>
              </a:solidFill>
              <a:round/>
              <a:headEnd/>
              <a:tailEnd/>
            </a:ln>
            <a:effectLst/>
          </p:spPr>
          <p:txBody>
            <a:bodyPr/>
            <a:lstStyle/>
            <a:p>
              <a:endParaRPr lang="fr-FR"/>
            </a:p>
          </p:txBody>
        </p:sp>
        <p:sp>
          <p:nvSpPr>
            <p:cNvPr id="829" name="Line 57"/>
            <p:cNvSpPr>
              <a:spLocks noChangeShapeType="1"/>
            </p:cNvSpPr>
            <p:nvPr/>
          </p:nvSpPr>
          <p:spPr bwMode="auto">
            <a:xfrm>
              <a:off x="3629" y="2201"/>
              <a:ext cx="109" cy="0"/>
            </a:xfrm>
            <a:prstGeom prst="line">
              <a:avLst/>
            </a:prstGeom>
            <a:noFill/>
            <a:ln w="38100">
              <a:solidFill>
                <a:schemeClr val="tx1"/>
              </a:solidFill>
              <a:round/>
              <a:headEnd/>
              <a:tailEnd/>
            </a:ln>
            <a:effectLst/>
          </p:spPr>
          <p:txBody>
            <a:bodyPr/>
            <a:lstStyle/>
            <a:p>
              <a:endParaRPr lang="fr-FR"/>
            </a:p>
          </p:txBody>
        </p:sp>
      </p:grpSp>
      <p:grpSp>
        <p:nvGrpSpPr>
          <p:cNvPr id="830" name="Group 65"/>
          <p:cNvGrpSpPr>
            <a:grpSpLocks/>
          </p:cNvGrpSpPr>
          <p:nvPr/>
        </p:nvGrpSpPr>
        <p:grpSpPr bwMode="auto">
          <a:xfrm>
            <a:off x="7894084" y="3755140"/>
            <a:ext cx="414026" cy="122108"/>
            <a:chOff x="3526" y="1500"/>
            <a:chExt cx="327" cy="99"/>
          </a:xfrm>
        </p:grpSpPr>
        <p:sp>
          <p:nvSpPr>
            <p:cNvPr id="831" name="Line 66"/>
            <p:cNvSpPr>
              <a:spLocks noChangeShapeType="1"/>
            </p:cNvSpPr>
            <p:nvPr/>
          </p:nvSpPr>
          <p:spPr bwMode="auto">
            <a:xfrm>
              <a:off x="3526" y="1500"/>
              <a:ext cx="327" cy="0"/>
            </a:xfrm>
            <a:prstGeom prst="line">
              <a:avLst/>
            </a:prstGeom>
            <a:noFill/>
            <a:ln w="9525">
              <a:solidFill>
                <a:schemeClr val="tx1"/>
              </a:solidFill>
              <a:round/>
              <a:headEnd/>
              <a:tailEnd/>
            </a:ln>
            <a:effectLst/>
          </p:spPr>
          <p:txBody>
            <a:bodyPr/>
            <a:lstStyle/>
            <a:p>
              <a:endParaRPr lang="fr-FR"/>
            </a:p>
          </p:txBody>
        </p:sp>
        <p:sp>
          <p:nvSpPr>
            <p:cNvPr id="832" name="Line 67"/>
            <p:cNvSpPr>
              <a:spLocks noChangeShapeType="1"/>
            </p:cNvSpPr>
            <p:nvPr/>
          </p:nvSpPr>
          <p:spPr bwMode="auto">
            <a:xfrm>
              <a:off x="3635" y="1599"/>
              <a:ext cx="109" cy="0"/>
            </a:xfrm>
            <a:prstGeom prst="line">
              <a:avLst/>
            </a:prstGeom>
            <a:noFill/>
            <a:ln w="38100">
              <a:solidFill>
                <a:schemeClr val="tx1"/>
              </a:solidFill>
              <a:round/>
              <a:headEnd/>
              <a:tailEnd/>
            </a:ln>
            <a:effectLst/>
          </p:spPr>
          <p:txBody>
            <a:bodyPr/>
            <a:lstStyle/>
            <a:p>
              <a:endParaRPr lang="fr-FR"/>
            </a:p>
          </p:txBody>
        </p:sp>
      </p:grpSp>
      <p:sp>
        <p:nvSpPr>
          <p:cNvPr id="833" name="Line 84"/>
          <p:cNvSpPr>
            <a:spLocks noChangeShapeType="1"/>
          </p:cNvSpPr>
          <p:nvPr/>
        </p:nvSpPr>
        <p:spPr bwMode="auto">
          <a:xfrm flipV="1">
            <a:off x="8091601" y="2173087"/>
            <a:ext cx="0" cy="489479"/>
          </a:xfrm>
          <a:prstGeom prst="line">
            <a:avLst/>
          </a:prstGeom>
          <a:noFill/>
          <a:ln w="9525">
            <a:solidFill>
              <a:schemeClr val="tx1"/>
            </a:solidFill>
            <a:round/>
            <a:headEnd/>
            <a:tailEnd/>
          </a:ln>
          <a:effectLst/>
        </p:spPr>
        <p:txBody>
          <a:bodyPr/>
          <a:lstStyle/>
          <a:p>
            <a:endParaRPr lang="fr-FR"/>
          </a:p>
        </p:txBody>
      </p:sp>
      <p:sp>
        <p:nvSpPr>
          <p:cNvPr id="834" name="Line 87"/>
          <p:cNvSpPr>
            <a:spLocks noChangeShapeType="1"/>
          </p:cNvSpPr>
          <p:nvPr/>
        </p:nvSpPr>
        <p:spPr bwMode="auto">
          <a:xfrm>
            <a:off x="8091601" y="2769645"/>
            <a:ext cx="0" cy="245449"/>
          </a:xfrm>
          <a:prstGeom prst="line">
            <a:avLst/>
          </a:prstGeom>
          <a:noFill/>
          <a:ln w="9525">
            <a:solidFill>
              <a:schemeClr val="tx1"/>
            </a:solidFill>
            <a:round/>
            <a:headEnd/>
            <a:tailEnd/>
          </a:ln>
          <a:effectLst/>
        </p:spPr>
        <p:txBody>
          <a:bodyPr/>
          <a:lstStyle/>
          <a:p>
            <a:endParaRPr lang="fr-FR"/>
          </a:p>
        </p:txBody>
      </p:sp>
      <p:sp>
        <p:nvSpPr>
          <p:cNvPr id="835" name="Line 89"/>
          <p:cNvSpPr>
            <a:spLocks noChangeShapeType="1"/>
          </p:cNvSpPr>
          <p:nvPr/>
        </p:nvSpPr>
        <p:spPr bwMode="auto">
          <a:xfrm>
            <a:off x="8091601" y="3546765"/>
            <a:ext cx="0" cy="216000"/>
          </a:xfrm>
          <a:prstGeom prst="line">
            <a:avLst/>
          </a:prstGeom>
          <a:noFill/>
          <a:ln w="9525">
            <a:solidFill>
              <a:schemeClr val="tx1"/>
            </a:solidFill>
            <a:round/>
            <a:headEnd/>
            <a:tailEnd/>
          </a:ln>
          <a:effectLst/>
        </p:spPr>
        <p:txBody>
          <a:bodyPr/>
          <a:lstStyle/>
          <a:p>
            <a:endParaRPr lang="fr-FR"/>
          </a:p>
        </p:txBody>
      </p:sp>
      <p:sp>
        <p:nvSpPr>
          <p:cNvPr id="836" name="Line 92"/>
          <p:cNvSpPr>
            <a:spLocks noChangeShapeType="1"/>
          </p:cNvSpPr>
          <p:nvPr/>
        </p:nvSpPr>
        <p:spPr bwMode="auto">
          <a:xfrm>
            <a:off x="8086537" y="3879715"/>
            <a:ext cx="0" cy="331788"/>
          </a:xfrm>
          <a:prstGeom prst="line">
            <a:avLst/>
          </a:prstGeom>
          <a:noFill/>
          <a:ln w="9525">
            <a:solidFill>
              <a:schemeClr val="tx1"/>
            </a:solidFill>
            <a:round/>
            <a:headEnd/>
            <a:tailEnd/>
          </a:ln>
          <a:effectLst/>
        </p:spPr>
        <p:txBody>
          <a:bodyPr/>
          <a:lstStyle/>
          <a:p>
            <a:endParaRPr lang="fr-FR"/>
          </a:p>
        </p:txBody>
      </p:sp>
      <p:sp>
        <p:nvSpPr>
          <p:cNvPr id="837" name="Text Box 115"/>
          <p:cNvSpPr txBox="1">
            <a:spLocks noChangeArrowheads="1"/>
          </p:cNvSpPr>
          <p:nvPr/>
        </p:nvSpPr>
        <p:spPr bwMode="auto">
          <a:xfrm>
            <a:off x="8259622" y="2556444"/>
            <a:ext cx="424027" cy="369332"/>
          </a:xfrm>
          <a:prstGeom prst="rect">
            <a:avLst/>
          </a:prstGeom>
          <a:noFill/>
          <a:ln w="9525">
            <a:noFill/>
            <a:miter lim="800000"/>
            <a:headEnd/>
            <a:tailEnd/>
          </a:ln>
          <a:effectLst/>
        </p:spPr>
        <p:txBody>
          <a:bodyPr wrap="none">
            <a:spAutoFit/>
          </a:bodyPr>
          <a:lstStyle/>
          <a:p>
            <a:r>
              <a:rPr lang="fr-FR" dirty="0"/>
              <a:t>11</a:t>
            </a:r>
          </a:p>
        </p:txBody>
      </p:sp>
      <p:sp>
        <p:nvSpPr>
          <p:cNvPr id="838" name="Text Box 118"/>
          <p:cNvSpPr txBox="1">
            <a:spLocks noChangeArrowheads="1"/>
          </p:cNvSpPr>
          <p:nvPr/>
        </p:nvSpPr>
        <p:spPr bwMode="auto">
          <a:xfrm>
            <a:off x="8230874" y="3655234"/>
            <a:ext cx="441146" cy="369332"/>
          </a:xfrm>
          <a:prstGeom prst="rect">
            <a:avLst/>
          </a:prstGeom>
          <a:noFill/>
          <a:ln w="9525">
            <a:noFill/>
            <a:miter lim="800000"/>
            <a:headEnd/>
            <a:tailEnd/>
          </a:ln>
          <a:effectLst/>
        </p:spPr>
        <p:txBody>
          <a:bodyPr wrap="none">
            <a:spAutoFit/>
          </a:bodyPr>
          <a:lstStyle/>
          <a:p>
            <a:r>
              <a:rPr lang="fr-FR" dirty="0"/>
              <a:t>14</a:t>
            </a:r>
          </a:p>
        </p:txBody>
      </p:sp>
      <p:sp>
        <p:nvSpPr>
          <p:cNvPr id="839" name="Line 99"/>
          <p:cNvSpPr>
            <a:spLocks noChangeShapeType="1"/>
          </p:cNvSpPr>
          <p:nvPr/>
        </p:nvSpPr>
        <p:spPr bwMode="auto">
          <a:xfrm flipV="1">
            <a:off x="8092443" y="2295421"/>
            <a:ext cx="0" cy="195792"/>
          </a:xfrm>
          <a:prstGeom prst="line">
            <a:avLst/>
          </a:prstGeom>
          <a:noFill/>
          <a:ln w="28575">
            <a:solidFill>
              <a:srgbClr val="FF0000"/>
            </a:solidFill>
            <a:round/>
            <a:headEnd type="none" w="med" len="med"/>
            <a:tailEnd type="arrow" w="med" len="med"/>
          </a:ln>
          <a:effectLst/>
        </p:spPr>
        <p:txBody>
          <a:bodyPr/>
          <a:lstStyle/>
          <a:p>
            <a:endParaRPr lang="fr-FR" dirty="0"/>
          </a:p>
        </p:txBody>
      </p:sp>
      <p:sp>
        <p:nvSpPr>
          <p:cNvPr id="840" name="Text Box 115"/>
          <p:cNvSpPr txBox="1">
            <a:spLocks noChangeArrowheads="1"/>
          </p:cNvSpPr>
          <p:nvPr/>
        </p:nvSpPr>
        <p:spPr bwMode="auto">
          <a:xfrm>
            <a:off x="7642233" y="2177351"/>
            <a:ext cx="453970" cy="369332"/>
          </a:xfrm>
          <a:prstGeom prst="rect">
            <a:avLst/>
          </a:prstGeom>
          <a:noFill/>
          <a:ln w="9525">
            <a:noFill/>
            <a:miter lim="800000"/>
            <a:headEnd/>
            <a:tailEnd/>
          </a:ln>
          <a:effectLst/>
        </p:spPr>
        <p:txBody>
          <a:bodyPr wrap="none">
            <a:spAutoFit/>
          </a:bodyPr>
          <a:lstStyle/>
          <a:p>
            <a:r>
              <a:rPr lang="fr-FR" b="1" dirty="0">
                <a:solidFill>
                  <a:srgbClr val="FF0000"/>
                </a:solidFill>
                <a:latin typeface="Times New Roman" pitchFamily="18" charset="0"/>
                <a:cs typeface="Times New Roman" pitchFamily="18" charset="0"/>
              </a:rPr>
              <a:t>I/4</a:t>
            </a:r>
            <a:endParaRPr lang="fr-FR" b="1" baseline="-25000" dirty="0">
              <a:solidFill>
                <a:srgbClr val="FF0000"/>
              </a:solidFill>
              <a:latin typeface="Times New Roman" pitchFamily="18" charset="0"/>
              <a:cs typeface="Times New Roman" pitchFamily="18" charset="0"/>
            </a:endParaRPr>
          </a:p>
        </p:txBody>
      </p:sp>
      <p:sp>
        <p:nvSpPr>
          <p:cNvPr id="841" name="Line 87"/>
          <p:cNvSpPr>
            <a:spLocks noChangeShapeType="1"/>
          </p:cNvSpPr>
          <p:nvPr/>
        </p:nvSpPr>
        <p:spPr bwMode="auto">
          <a:xfrm>
            <a:off x="8084228" y="3135884"/>
            <a:ext cx="0" cy="245449"/>
          </a:xfrm>
          <a:prstGeom prst="line">
            <a:avLst/>
          </a:prstGeom>
          <a:noFill/>
          <a:ln w="9525">
            <a:solidFill>
              <a:schemeClr val="tx1"/>
            </a:solidFill>
            <a:round/>
            <a:headEnd/>
            <a:tailEnd/>
          </a:ln>
          <a:effectLst/>
        </p:spPr>
        <p:txBody>
          <a:bodyPr/>
          <a:lstStyle/>
          <a:p>
            <a:endParaRPr lang="fr-FR"/>
          </a:p>
        </p:txBody>
      </p:sp>
      <p:sp>
        <p:nvSpPr>
          <p:cNvPr id="842" name="Text Box 115"/>
          <p:cNvSpPr txBox="1">
            <a:spLocks noChangeArrowheads="1"/>
          </p:cNvSpPr>
          <p:nvPr/>
        </p:nvSpPr>
        <p:spPr bwMode="auto">
          <a:xfrm>
            <a:off x="8252249" y="2922683"/>
            <a:ext cx="441146" cy="369332"/>
          </a:xfrm>
          <a:prstGeom prst="rect">
            <a:avLst/>
          </a:prstGeom>
          <a:noFill/>
          <a:ln w="9525">
            <a:noFill/>
            <a:miter lim="800000"/>
            <a:headEnd/>
            <a:tailEnd/>
          </a:ln>
          <a:effectLst/>
        </p:spPr>
        <p:txBody>
          <a:bodyPr wrap="none">
            <a:spAutoFit/>
          </a:bodyPr>
          <a:lstStyle/>
          <a:p>
            <a:r>
              <a:rPr lang="fr-FR" dirty="0"/>
              <a:t>12</a:t>
            </a:r>
          </a:p>
        </p:txBody>
      </p:sp>
      <p:sp>
        <p:nvSpPr>
          <p:cNvPr id="843" name="Text Box 115"/>
          <p:cNvSpPr txBox="1">
            <a:spLocks noChangeArrowheads="1"/>
          </p:cNvSpPr>
          <p:nvPr/>
        </p:nvSpPr>
        <p:spPr bwMode="auto">
          <a:xfrm>
            <a:off x="8233512" y="3299228"/>
            <a:ext cx="441146" cy="369332"/>
          </a:xfrm>
          <a:prstGeom prst="rect">
            <a:avLst/>
          </a:prstGeom>
          <a:noFill/>
          <a:ln w="9525">
            <a:noFill/>
            <a:miter lim="800000"/>
            <a:headEnd/>
            <a:tailEnd/>
          </a:ln>
          <a:effectLst/>
        </p:spPr>
        <p:txBody>
          <a:bodyPr wrap="none">
            <a:spAutoFit/>
          </a:bodyPr>
          <a:lstStyle/>
          <a:p>
            <a:r>
              <a:rPr lang="fr-FR" dirty="0"/>
              <a:t>13</a:t>
            </a:r>
          </a:p>
        </p:txBody>
      </p:sp>
      <p:sp>
        <p:nvSpPr>
          <p:cNvPr id="844" name="Line 85"/>
          <p:cNvSpPr>
            <a:spLocks noChangeShapeType="1"/>
          </p:cNvSpPr>
          <p:nvPr/>
        </p:nvSpPr>
        <p:spPr bwMode="auto">
          <a:xfrm>
            <a:off x="5680642" y="1608660"/>
            <a:ext cx="1854000" cy="0"/>
          </a:xfrm>
          <a:prstGeom prst="line">
            <a:avLst/>
          </a:prstGeom>
          <a:noFill/>
          <a:ln w="19050">
            <a:solidFill>
              <a:schemeClr val="tx1"/>
            </a:solidFill>
            <a:round/>
            <a:headEnd/>
            <a:tailEnd/>
          </a:ln>
          <a:effectLst/>
        </p:spPr>
        <p:txBody>
          <a:bodyPr/>
          <a:lstStyle/>
          <a:p>
            <a:endParaRPr lang="fr-FR"/>
          </a:p>
        </p:txBody>
      </p:sp>
      <p:sp>
        <p:nvSpPr>
          <p:cNvPr id="845" name="Line 99"/>
          <p:cNvSpPr>
            <a:spLocks noChangeShapeType="1"/>
          </p:cNvSpPr>
          <p:nvPr/>
        </p:nvSpPr>
        <p:spPr bwMode="auto">
          <a:xfrm>
            <a:off x="6571606" y="1142984"/>
            <a:ext cx="0" cy="468000"/>
          </a:xfrm>
          <a:prstGeom prst="line">
            <a:avLst/>
          </a:prstGeom>
          <a:noFill/>
          <a:ln w="19050">
            <a:solidFill>
              <a:schemeClr val="tx1"/>
            </a:solidFill>
            <a:round/>
            <a:headEnd type="none" w="med" len="med"/>
            <a:tailEnd type="oval" w="med" len="med"/>
          </a:ln>
          <a:effectLst/>
        </p:spPr>
        <p:txBody>
          <a:bodyPr/>
          <a:lstStyle/>
          <a:p>
            <a:endParaRPr lang="fr-FR"/>
          </a:p>
        </p:txBody>
      </p:sp>
      <p:sp>
        <p:nvSpPr>
          <p:cNvPr id="846" name="Line 99"/>
          <p:cNvSpPr>
            <a:spLocks noChangeShapeType="1"/>
          </p:cNvSpPr>
          <p:nvPr/>
        </p:nvSpPr>
        <p:spPr bwMode="auto">
          <a:xfrm flipV="1">
            <a:off x="6575404" y="1276412"/>
            <a:ext cx="0" cy="223762"/>
          </a:xfrm>
          <a:prstGeom prst="line">
            <a:avLst/>
          </a:prstGeom>
          <a:noFill/>
          <a:ln w="19050">
            <a:solidFill>
              <a:schemeClr val="tx1"/>
            </a:solidFill>
            <a:round/>
            <a:headEnd type="none" w="med" len="med"/>
            <a:tailEnd type="arrow" w="med" len="med"/>
          </a:ln>
          <a:effectLst/>
        </p:spPr>
        <p:txBody>
          <a:bodyPr/>
          <a:lstStyle/>
          <a:p>
            <a:endParaRPr lang="fr-FR" dirty="0"/>
          </a:p>
        </p:txBody>
      </p:sp>
      <p:sp>
        <p:nvSpPr>
          <p:cNvPr id="847" name="Text Box 115"/>
          <p:cNvSpPr txBox="1">
            <a:spLocks noChangeArrowheads="1"/>
          </p:cNvSpPr>
          <p:nvPr/>
        </p:nvSpPr>
        <p:spPr bwMode="auto">
          <a:xfrm>
            <a:off x="6639137" y="1071546"/>
            <a:ext cx="218879" cy="286953"/>
          </a:xfrm>
          <a:prstGeom prst="rect">
            <a:avLst/>
          </a:prstGeom>
          <a:noFill/>
          <a:ln w="9525">
            <a:noFill/>
            <a:miter lim="800000"/>
            <a:headEnd/>
            <a:tailEnd/>
          </a:ln>
          <a:effectLst/>
        </p:spPr>
        <p:txBody>
          <a:bodyPr wrap="none">
            <a:spAutoFit/>
          </a:bodyPr>
          <a:lstStyle/>
          <a:p>
            <a:r>
              <a:rPr lang="fr-FR" b="1" dirty="0">
                <a:latin typeface="Times New Roman" pitchFamily="18" charset="0"/>
                <a:cs typeface="Times New Roman" pitchFamily="18" charset="0"/>
              </a:rPr>
              <a:t>I</a:t>
            </a:r>
            <a:endParaRPr lang="fr-FR" b="1" baseline="-25000" dirty="0">
              <a:latin typeface="Times New Roman" pitchFamily="18" charset="0"/>
              <a:cs typeface="Times New Roman" pitchFamily="18" charset="0"/>
            </a:endParaRPr>
          </a:p>
        </p:txBody>
      </p:sp>
      <p:sp>
        <p:nvSpPr>
          <p:cNvPr id="848" name="Line 85"/>
          <p:cNvSpPr>
            <a:spLocks noChangeShapeType="1"/>
          </p:cNvSpPr>
          <p:nvPr/>
        </p:nvSpPr>
        <p:spPr bwMode="auto">
          <a:xfrm>
            <a:off x="5681670" y="4562483"/>
            <a:ext cx="1854000" cy="0"/>
          </a:xfrm>
          <a:prstGeom prst="line">
            <a:avLst/>
          </a:prstGeom>
          <a:noFill/>
          <a:ln w="19050">
            <a:solidFill>
              <a:schemeClr val="tx1"/>
            </a:solidFill>
            <a:round/>
            <a:headEnd/>
            <a:tailEnd/>
          </a:ln>
          <a:effectLst/>
        </p:spPr>
        <p:txBody>
          <a:bodyPr/>
          <a:lstStyle/>
          <a:p>
            <a:endParaRPr lang="fr-FR"/>
          </a:p>
        </p:txBody>
      </p:sp>
      <p:sp>
        <p:nvSpPr>
          <p:cNvPr id="849" name="Line 99"/>
          <p:cNvSpPr>
            <a:spLocks noChangeShapeType="1"/>
          </p:cNvSpPr>
          <p:nvPr/>
        </p:nvSpPr>
        <p:spPr bwMode="auto">
          <a:xfrm flipV="1">
            <a:off x="6567501" y="4561211"/>
            <a:ext cx="0" cy="468000"/>
          </a:xfrm>
          <a:prstGeom prst="line">
            <a:avLst/>
          </a:prstGeom>
          <a:noFill/>
          <a:ln w="19050">
            <a:solidFill>
              <a:schemeClr val="tx1"/>
            </a:solidFill>
            <a:round/>
            <a:headEnd type="none" w="med" len="med"/>
            <a:tailEnd type="oval" w="med" len="med"/>
          </a:ln>
          <a:effectLst/>
        </p:spPr>
        <p:txBody>
          <a:bodyPr/>
          <a:lstStyle/>
          <a:p>
            <a:endParaRPr lang="fr-FR"/>
          </a:p>
        </p:txBody>
      </p:sp>
      <p:sp>
        <p:nvSpPr>
          <p:cNvPr id="117" name="Text Box 101"/>
          <p:cNvSpPr txBox="1">
            <a:spLocks noChangeArrowheads="1"/>
          </p:cNvSpPr>
          <p:nvPr/>
        </p:nvSpPr>
        <p:spPr bwMode="auto">
          <a:xfrm>
            <a:off x="6219889" y="1233507"/>
            <a:ext cx="254677" cy="286953"/>
          </a:xfrm>
          <a:prstGeom prst="rect">
            <a:avLst/>
          </a:prstGeom>
          <a:noFill/>
          <a:ln w="9525">
            <a:noFill/>
            <a:miter lim="800000"/>
            <a:headEnd/>
            <a:tailEnd/>
          </a:ln>
          <a:effectLst/>
        </p:spPr>
        <p:txBody>
          <a:bodyPr wrap="none">
            <a:spAutoFit/>
          </a:bodyPr>
          <a:lstStyle/>
          <a:p>
            <a:r>
              <a:rPr lang="fr-FR" b="1" dirty="0"/>
              <a:t>+</a:t>
            </a:r>
          </a:p>
        </p:txBody>
      </p:sp>
      <p:sp>
        <p:nvSpPr>
          <p:cNvPr id="118" name="Text Box 100"/>
          <p:cNvSpPr txBox="1">
            <a:spLocks noChangeArrowheads="1"/>
          </p:cNvSpPr>
          <p:nvPr/>
        </p:nvSpPr>
        <p:spPr bwMode="auto">
          <a:xfrm>
            <a:off x="6588224" y="4616861"/>
            <a:ext cx="208651" cy="286953"/>
          </a:xfrm>
          <a:prstGeom prst="rect">
            <a:avLst/>
          </a:prstGeom>
          <a:noFill/>
          <a:ln w="9525">
            <a:noFill/>
            <a:miter lim="800000"/>
            <a:headEnd/>
            <a:tailEnd/>
          </a:ln>
          <a:effectLst/>
        </p:spPr>
        <p:txBody>
          <a:bodyPr wrap="none">
            <a:spAutoFit/>
          </a:bodyPr>
          <a:lstStyle/>
          <a:p>
            <a:r>
              <a:rPr lang="fr-FR" b="1" dirty="0"/>
              <a:t>-</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467544" y="828774"/>
            <a:ext cx="8280920" cy="507831"/>
          </a:xfrm>
          <a:prstGeom prst="rect">
            <a:avLst/>
          </a:prstGeom>
        </p:spPr>
        <p:txBody>
          <a:bodyPr wrap="square">
            <a:spAutoFit/>
          </a:bodyPr>
          <a:lstStyle/>
          <a:p>
            <a:pPr>
              <a:lnSpc>
                <a:spcPct val="150000"/>
              </a:lnSpc>
            </a:pPr>
            <a:r>
              <a:rPr lang="fr-FR" b="1" dirty="0"/>
              <a:t>La f.e.m est la tension mesurée à vide aux bornes de la génératrice. </a:t>
            </a:r>
          </a:p>
        </p:txBody>
      </p:sp>
      <p:graphicFrame>
        <p:nvGraphicFramePr>
          <p:cNvPr id="491522" name="Object 11"/>
          <p:cNvGraphicFramePr>
            <a:graphicFrameLocks noChangeAspect="1"/>
          </p:cNvGraphicFramePr>
          <p:nvPr>
            <p:extLst>
              <p:ext uri="{D42A27DB-BD31-4B8C-83A1-F6EECF244321}">
                <p14:modId xmlns:p14="http://schemas.microsoft.com/office/powerpoint/2010/main" val="681173287"/>
              </p:ext>
            </p:extLst>
          </p:nvPr>
        </p:nvGraphicFramePr>
        <p:xfrm>
          <a:off x="2527300" y="3902075"/>
          <a:ext cx="3730625" cy="1268413"/>
        </p:xfrm>
        <a:graphic>
          <a:graphicData uri="http://schemas.openxmlformats.org/presentationml/2006/ole">
            <mc:AlternateContent xmlns:mc="http://schemas.openxmlformats.org/markup-compatibility/2006">
              <mc:Choice xmlns:v="urn:schemas-microsoft-com:vml" Requires="v">
                <p:oleObj spid="_x0000_s520284" name="Equation" r:id="rId3" imgW="1866090" imgH="634725" progId="Equation.DSMT4">
                  <p:embed/>
                </p:oleObj>
              </mc:Choice>
              <mc:Fallback>
                <p:oleObj name="Equation" r:id="rId3" imgW="1866090" imgH="634725" progId="Equation.DSMT4">
                  <p:embed/>
                  <p:pic>
                    <p:nvPicPr>
                      <p:cNvPr id="0" name="Picture 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7300" y="3902075"/>
                        <a:ext cx="3730625" cy="1268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4" name="Text Box 2"/>
          <p:cNvSpPr txBox="1">
            <a:spLocks noChangeArrowheads="1"/>
          </p:cNvSpPr>
          <p:nvPr/>
        </p:nvSpPr>
        <p:spPr bwMode="auto">
          <a:xfrm>
            <a:off x="179388" y="260350"/>
            <a:ext cx="3168476"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latin typeface="Cambria" pitchFamily="18" charset="0"/>
              </a:rPr>
              <a:t>Expression la f.e.m</a:t>
            </a:r>
          </a:p>
        </p:txBody>
      </p:sp>
      <p:sp>
        <p:nvSpPr>
          <p:cNvPr id="235" name="Rectangle 234"/>
          <p:cNvSpPr/>
          <p:nvPr/>
        </p:nvSpPr>
        <p:spPr>
          <a:xfrm>
            <a:off x="539552" y="1500174"/>
            <a:ext cx="4464496" cy="369332"/>
          </a:xfrm>
          <a:prstGeom prst="rect">
            <a:avLst/>
          </a:prstGeom>
        </p:spPr>
        <p:txBody>
          <a:bodyPr wrap="square">
            <a:spAutoFit/>
          </a:bodyPr>
          <a:lstStyle/>
          <a:p>
            <a:r>
              <a:rPr lang="fr-FR" b="1" dirty="0">
                <a:solidFill>
                  <a:srgbClr val="0000FF"/>
                </a:solidFill>
              </a:rPr>
              <a:t>F.e.m moyenne dans un brin actif :</a:t>
            </a:r>
            <a:endParaRPr lang="fr-FR" dirty="0">
              <a:solidFill>
                <a:srgbClr val="0000FF"/>
              </a:solidFill>
            </a:endParaRPr>
          </a:p>
        </p:txBody>
      </p:sp>
      <p:sp>
        <p:nvSpPr>
          <p:cNvPr id="237" name="Rectangle 236"/>
          <p:cNvSpPr/>
          <p:nvPr/>
        </p:nvSpPr>
        <p:spPr>
          <a:xfrm>
            <a:off x="510076" y="1957899"/>
            <a:ext cx="8382404" cy="923330"/>
          </a:xfrm>
          <a:prstGeom prst="rect">
            <a:avLst/>
          </a:prstGeom>
        </p:spPr>
        <p:txBody>
          <a:bodyPr wrap="square">
            <a:spAutoFit/>
          </a:bodyPr>
          <a:lstStyle/>
          <a:p>
            <a:pPr>
              <a:lnSpc>
                <a:spcPct val="150000"/>
              </a:lnSpc>
            </a:pPr>
            <a:r>
              <a:rPr lang="fr-FR" b="1" dirty="0"/>
              <a:t>Supposons un conducteur actif de l’induit qui se déplace d’un pas polaire          (</a:t>
            </a:r>
            <a:r>
              <a:rPr lang="fr-FR" b="1" i="1" dirty="0">
                <a:solidFill>
                  <a:srgbClr val="FF0000"/>
                </a:solidFill>
                <a:effectLst>
                  <a:outerShdw blurRad="38100" dist="38100" dir="2700000" algn="tl">
                    <a:srgbClr val="000000">
                      <a:alpha val="43137"/>
                    </a:srgbClr>
                  </a:outerShdw>
                </a:effectLst>
                <a:sym typeface="Symbol"/>
              </a:rPr>
              <a:t></a:t>
            </a:r>
            <a:r>
              <a:rPr lang="fr-FR" b="1" i="1" baseline="-25000" dirty="0">
                <a:solidFill>
                  <a:srgbClr val="FF0000"/>
                </a:solidFill>
                <a:effectLst>
                  <a:outerShdw blurRad="38100" dist="38100" dir="2700000" algn="tl">
                    <a:srgbClr val="000000">
                      <a:alpha val="43137"/>
                    </a:srgbClr>
                  </a:outerShdw>
                </a:effectLst>
                <a:sym typeface="Symbol"/>
              </a:rPr>
              <a:t>p</a:t>
            </a:r>
            <a:r>
              <a:rPr lang="fr-FR" b="1" dirty="0">
                <a:solidFill>
                  <a:srgbClr val="FF0000"/>
                </a:solidFill>
                <a:effectLst>
                  <a:outerShdw blurRad="38100" dist="38100" dir="2700000" algn="tl">
                    <a:srgbClr val="000000">
                      <a:alpha val="43137"/>
                    </a:srgbClr>
                  </a:outerShdw>
                </a:effectLst>
                <a:sym typeface="Symbol"/>
              </a:rPr>
              <a:t> </a:t>
            </a:r>
            <a:r>
              <a:rPr lang="fr-FR" b="1" i="1" dirty="0">
                <a:solidFill>
                  <a:srgbClr val="FF0000"/>
                </a:solidFill>
                <a:effectLst>
                  <a:outerShdw blurRad="38100" dist="38100" dir="2700000" algn="tl">
                    <a:srgbClr val="000000">
                      <a:alpha val="43137"/>
                    </a:srgbClr>
                  </a:outerShdw>
                </a:effectLst>
              </a:rPr>
              <a:t>=</a:t>
            </a:r>
            <a:r>
              <a:rPr lang="fr-FR" b="1" i="1" dirty="0">
                <a:solidFill>
                  <a:srgbClr val="FF0000"/>
                </a:solidFill>
                <a:effectLst>
                  <a:outerShdw blurRad="38100" dist="38100" dir="2700000" algn="tl">
                    <a:srgbClr val="000000">
                      <a:alpha val="43137"/>
                    </a:srgbClr>
                  </a:outerShdw>
                </a:effectLst>
                <a:sym typeface="Symbol"/>
              </a:rPr>
              <a:t></a:t>
            </a:r>
            <a:r>
              <a:rPr lang="fr-FR" b="1" i="1" dirty="0">
                <a:solidFill>
                  <a:srgbClr val="FF0000"/>
                </a:solidFill>
                <a:effectLst>
                  <a:outerShdw blurRad="38100" dist="38100" dir="2700000" algn="tl">
                    <a:srgbClr val="000000">
                      <a:alpha val="43137"/>
                    </a:srgbClr>
                  </a:outerShdw>
                </a:effectLst>
              </a:rPr>
              <a:t> / p</a:t>
            </a:r>
            <a:r>
              <a:rPr lang="fr-FR" b="1" dirty="0"/>
              <a:t>), il va donc couper un flux </a:t>
            </a:r>
            <a:r>
              <a:rPr lang="fr-FR" b="1" i="1" dirty="0">
                <a:solidFill>
                  <a:srgbClr val="FF0000"/>
                </a:solidFill>
                <a:effectLst>
                  <a:outerShdw blurRad="38100" dist="38100" dir="2700000" algn="tl">
                    <a:srgbClr val="000000">
                      <a:alpha val="43137"/>
                    </a:srgbClr>
                  </a:outerShdw>
                </a:effectLst>
                <a:sym typeface="Symbol"/>
              </a:rPr>
              <a:t>d</a:t>
            </a:r>
            <a:r>
              <a:rPr lang="fr-FR" b="1" i="1" dirty="0">
                <a:solidFill>
                  <a:srgbClr val="FF0000"/>
                </a:solidFill>
                <a:effectLst>
                  <a:outerShdw blurRad="38100" dist="38100" dir="2700000" algn="tl">
                    <a:srgbClr val="000000">
                      <a:alpha val="43137"/>
                    </a:srgbClr>
                  </a:outerShdw>
                </a:effectLst>
              </a:rPr>
              <a:t> = </a:t>
            </a:r>
            <a:r>
              <a:rPr lang="fr-FR" b="1" i="1" dirty="0">
                <a:solidFill>
                  <a:srgbClr val="FF0000"/>
                </a:solidFill>
                <a:effectLst>
                  <a:outerShdw blurRad="38100" dist="38100" dir="2700000" algn="tl">
                    <a:srgbClr val="000000">
                      <a:alpha val="43137"/>
                    </a:srgbClr>
                  </a:outerShdw>
                </a:effectLst>
                <a:sym typeface="Symbol"/>
              </a:rPr>
              <a:t> </a:t>
            </a:r>
            <a:r>
              <a:rPr lang="fr-FR" b="1" i="1" dirty="0">
                <a:sym typeface="Symbol"/>
              </a:rPr>
              <a:t>,</a:t>
            </a:r>
            <a:r>
              <a:rPr lang="fr-FR" b="1" i="1" dirty="0">
                <a:solidFill>
                  <a:srgbClr val="FF0000"/>
                </a:solidFill>
                <a:sym typeface="Symbol"/>
              </a:rPr>
              <a:t> </a:t>
            </a:r>
            <a:r>
              <a:rPr lang="fr-FR" b="1" dirty="0"/>
              <a:t>ceci en un temps </a:t>
            </a:r>
            <a:r>
              <a:rPr lang="fr-FR" b="1" i="1" dirty="0" err="1">
                <a:solidFill>
                  <a:srgbClr val="FF0000"/>
                </a:solidFill>
                <a:effectLst>
                  <a:outerShdw blurRad="38100" dist="38100" dir="2700000" algn="tl">
                    <a:srgbClr val="000000">
                      <a:alpha val="43137"/>
                    </a:srgbClr>
                  </a:outerShdw>
                </a:effectLst>
                <a:sym typeface="Symbol"/>
              </a:rPr>
              <a:t>dt</a:t>
            </a:r>
            <a:r>
              <a:rPr lang="fr-FR" b="1" i="1" dirty="0">
                <a:solidFill>
                  <a:srgbClr val="FF0000"/>
                </a:solidFill>
                <a:effectLst>
                  <a:outerShdw blurRad="38100" dist="38100" dir="2700000" algn="tl">
                    <a:srgbClr val="000000">
                      <a:alpha val="43137"/>
                    </a:srgbClr>
                  </a:outerShdw>
                </a:effectLst>
                <a:sym typeface="Symbol"/>
              </a:rPr>
              <a:t> =</a:t>
            </a:r>
            <a:r>
              <a:rPr lang="fr-FR" b="1" dirty="0">
                <a:solidFill>
                  <a:srgbClr val="FF0000"/>
                </a:solidFill>
                <a:effectLst>
                  <a:outerShdw blurRad="38100" dist="38100" dir="2700000" algn="tl">
                    <a:srgbClr val="000000">
                      <a:alpha val="43137"/>
                    </a:srgbClr>
                  </a:outerShdw>
                </a:effectLst>
                <a:sym typeface="Symbol"/>
              </a:rPr>
              <a:t> </a:t>
            </a:r>
            <a:r>
              <a:rPr lang="fr-FR" b="1" i="1" dirty="0">
                <a:solidFill>
                  <a:srgbClr val="FF0000"/>
                </a:solidFill>
                <a:effectLst>
                  <a:outerShdw blurRad="38100" dist="38100" dir="2700000" algn="tl">
                    <a:srgbClr val="000000">
                      <a:alpha val="43137"/>
                    </a:srgbClr>
                  </a:outerShdw>
                </a:effectLst>
                <a:sym typeface="Symbol"/>
              </a:rPr>
              <a:t></a:t>
            </a:r>
            <a:r>
              <a:rPr lang="fr-FR" b="1" i="1" baseline="-25000" dirty="0">
                <a:solidFill>
                  <a:srgbClr val="FF0000"/>
                </a:solidFill>
                <a:effectLst>
                  <a:outerShdw blurRad="38100" dist="38100" dir="2700000" algn="tl">
                    <a:srgbClr val="000000">
                      <a:alpha val="43137"/>
                    </a:srgbClr>
                  </a:outerShdw>
                </a:effectLst>
                <a:sym typeface="Symbol"/>
              </a:rPr>
              <a:t>p</a:t>
            </a:r>
            <a:r>
              <a:rPr lang="fr-FR" b="1" i="1" dirty="0">
                <a:solidFill>
                  <a:srgbClr val="FF0000"/>
                </a:solidFill>
                <a:effectLst>
                  <a:outerShdw blurRad="38100" dist="38100" dir="2700000" algn="tl">
                    <a:srgbClr val="000000">
                      <a:alpha val="43137"/>
                    </a:srgbClr>
                  </a:outerShdw>
                </a:effectLst>
              </a:rPr>
              <a:t> / </a:t>
            </a:r>
            <a:r>
              <a:rPr lang="fr-FR" b="1" i="1" dirty="0">
                <a:solidFill>
                  <a:srgbClr val="FF0000"/>
                </a:solidFill>
                <a:effectLst>
                  <a:outerShdw blurRad="38100" dist="38100" dir="2700000" algn="tl">
                    <a:srgbClr val="000000">
                      <a:alpha val="43137"/>
                    </a:srgbClr>
                  </a:outerShdw>
                </a:effectLst>
                <a:sym typeface="Symbol"/>
              </a:rPr>
              <a:t></a:t>
            </a:r>
            <a:r>
              <a:rPr lang="fr-FR" b="1" dirty="0">
                <a:solidFill>
                  <a:srgbClr val="FF0000"/>
                </a:solidFill>
              </a:rPr>
              <a:t> </a:t>
            </a:r>
          </a:p>
        </p:txBody>
      </p:sp>
      <p:sp>
        <p:nvSpPr>
          <p:cNvPr id="248" name="Rectangle 247"/>
          <p:cNvSpPr/>
          <p:nvPr/>
        </p:nvSpPr>
        <p:spPr>
          <a:xfrm>
            <a:off x="539552" y="3121060"/>
            <a:ext cx="8532440" cy="872034"/>
          </a:xfrm>
          <a:prstGeom prst="rect">
            <a:avLst/>
          </a:prstGeom>
        </p:spPr>
        <p:txBody>
          <a:bodyPr wrap="square">
            <a:spAutoFit/>
          </a:bodyPr>
          <a:lstStyle/>
          <a:p>
            <a:pPr>
              <a:lnSpc>
                <a:spcPct val="150000"/>
              </a:lnSpc>
            </a:pPr>
            <a:r>
              <a:rPr lang="fr-FR" b="1" dirty="0"/>
              <a:t>D’après la loi de Faraday, la f.e.m moyenne dans ce conducteur sera donnée par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anim calcmode="lin" valueType="num">
                                      <p:cBhvr>
                                        <p:cTn id="7" dur="500" fill="hold"/>
                                        <p:tgtEl>
                                          <p:spTgt spid="78">
                                            <p:txEl>
                                              <p:pRg st="0" end="0"/>
                                            </p:txEl>
                                          </p:spTgt>
                                        </p:tgtEl>
                                        <p:attrNameLst>
                                          <p:attrName>ppt_x</p:attrName>
                                        </p:attrNameLst>
                                      </p:cBhvr>
                                      <p:tavLst>
                                        <p:tav tm="0">
                                          <p:val>
                                            <p:strVal val="#ppt_x-.2"/>
                                          </p:val>
                                        </p:tav>
                                        <p:tav tm="100000">
                                          <p:val>
                                            <p:strVal val="#ppt_x"/>
                                          </p:val>
                                        </p:tav>
                                      </p:tavLst>
                                    </p:anim>
                                    <p:anim calcmode="lin" valueType="num">
                                      <p:cBhvr>
                                        <p:cTn id="8" dur="500" fill="hold"/>
                                        <p:tgtEl>
                                          <p:spTgt spid="7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500"/>
                                        <p:tgtEl>
                                          <p:spTgt spid="7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235"/>
                                        </p:tgtEl>
                                        <p:attrNameLst>
                                          <p:attrName>style.visibility</p:attrName>
                                        </p:attrNameLst>
                                      </p:cBhvr>
                                      <p:to>
                                        <p:strVal val="visible"/>
                                      </p:to>
                                    </p:set>
                                    <p:animEffect transition="in" filter="box(in)">
                                      <p:cBhvr>
                                        <p:cTn id="14" dur="500"/>
                                        <p:tgtEl>
                                          <p:spTgt spid="23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7"/>
                                        </p:tgtEl>
                                        <p:attrNameLst>
                                          <p:attrName>style.visibility</p:attrName>
                                        </p:attrNameLst>
                                      </p:cBhvr>
                                      <p:to>
                                        <p:strVal val="visible"/>
                                      </p:to>
                                    </p:set>
                                    <p:anim calcmode="lin" valueType="num">
                                      <p:cBhvr additive="base">
                                        <p:cTn id="19" dur="500" fill="hold"/>
                                        <p:tgtEl>
                                          <p:spTgt spid="237"/>
                                        </p:tgtEl>
                                        <p:attrNameLst>
                                          <p:attrName>ppt_x</p:attrName>
                                        </p:attrNameLst>
                                      </p:cBhvr>
                                      <p:tavLst>
                                        <p:tav tm="0">
                                          <p:val>
                                            <p:strVal val="0-#ppt_w/2"/>
                                          </p:val>
                                        </p:tav>
                                        <p:tav tm="100000">
                                          <p:val>
                                            <p:strVal val="#ppt_x"/>
                                          </p:val>
                                        </p:tav>
                                      </p:tavLst>
                                    </p:anim>
                                    <p:anim calcmode="lin" valueType="num">
                                      <p:cBhvr additive="base">
                                        <p:cTn id="20" dur="500" fill="hold"/>
                                        <p:tgtEl>
                                          <p:spTgt spid="23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grpId="0" nodeType="clickEffect">
                                  <p:stCondLst>
                                    <p:cond delay="0"/>
                                  </p:stCondLst>
                                  <p:childTnLst>
                                    <p:set>
                                      <p:cBhvr>
                                        <p:cTn id="24" dur="1" fill="hold">
                                          <p:stCondLst>
                                            <p:cond delay="0"/>
                                          </p:stCondLst>
                                        </p:cTn>
                                        <p:tgtEl>
                                          <p:spTgt spid="248"/>
                                        </p:tgtEl>
                                        <p:attrNameLst>
                                          <p:attrName>style.visibility</p:attrName>
                                        </p:attrNameLst>
                                      </p:cBhvr>
                                      <p:to>
                                        <p:strVal val="visible"/>
                                      </p:to>
                                    </p:set>
                                    <p:anim calcmode="lin" valueType="num">
                                      <p:cBhvr>
                                        <p:cTn id="25" dur="500" decel="50000" fill="hold">
                                          <p:stCondLst>
                                            <p:cond delay="0"/>
                                          </p:stCondLst>
                                        </p:cTn>
                                        <p:tgtEl>
                                          <p:spTgt spid="248"/>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248"/>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248"/>
                                        </p:tgtEl>
                                        <p:attrNameLst>
                                          <p:attrName>ppt_w</p:attrName>
                                        </p:attrNameLst>
                                      </p:cBhvr>
                                      <p:tavLst>
                                        <p:tav tm="0">
                                          <p:val>
                                            <p:strVal val="#ppt_w*.05"/>
                                          </p:val>
                                        </p:tav>
                                        <p:tav tm="100000">
                                          <p:val>
                                            <p:strVal val="#ppt_w"/>
                                          </p:val>
                                        </p:tav>
                                      </p:tavLst>
                                    </p:anim>
                                    <p:anim calcmode="lin" valueType="num">
                                      <p:cBhvr>
                                        <p:cTn id="28" dur="1000" fill="hold"/>
                                        <p:tgtEl>
                                          <p:spTgt spid="248"/>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248"/>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248"/>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248"/>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248"/>
                                        </p:tgtEl>
                                      </p:cBhvr>
                                    </p:animEffect>
                                  </p:childTnLst>
                                </p:cTn>
                              </p:par>
                            </p:childTnLst>
                          </p:cTn>
                        </p:par>
                        <p:par>
                          <p:cTn id="33" fill="hold">
                            <p:stCondLst>
                              <p:cond delay="1000"/>
                            </p:stCondLst>
                            <p:childTnLst>
                              <p:par>
                                <p:cTn id="34" presetID="8" presetClass="entr" presetSubtype="16" fill="hold" nodeType="afterEffect">
                                  <p:stCondLst>
                                    <p:cond delay="0"/>
                                  </p:stCondLst>
                                  <p:childTnLst>
                                    <p:set>
                                      <p:cBhvr>
                                        <p:cTn id="35" dur="1" fill="hold">
                                          <p:stCondLst>
                                            <p:cond delay="0"/>
                                          </p:stCondLst>
                                        </p:cTn>
                                        <p:tgtEl>
                                          <p:spTgt spid="491522"/>
                                        </p:tgtEl>
                                        <p:attrNameLst>
                                          <p:attrName>style.visibility</p:attrName>
                                        </p:attrNameLst>
                                      </p:cBhvr>
                                      <p:to>
                                        <p:strVal val="visible"/>
                                      </p:to>
                                    </p:set>
                                    <p:animEffect transition="in" filter="diamond(in)">
                                      <p:cBhvr>
                                        <p:cTn id="36" dur="500"/>
                                        <p:tgtEl>
                                          <p:spTgt spid="491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 grpId="0"/>
      <p:bldP spid="237" grpId="0"/>
      <p:bldP spid="2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6553200" y="228600"/>
            <a:ext cx="533400" cy="381000"/>
          </a:xfrm>
          <a:prstGeom prst="rect">
            <a:avLst/>
          </a:prstGeom>
          <a:solidFill>
            <a:schemeClr val="bg1"/>
          </a:solidFill>
          <a:ln w="9525">
            <a:solidFill>
              <a:schemeClr val="bg1"/>
            </a:solidFill>
            <a:miter lim="800000"/>
            <a:headEnd/>
            <a:tailEnd/>
          </a:ln>
          <a:effectLst/>
        </p:spPr>
        <p:txBody>
          <a:bodyPr wrap="none" anchor="ctr"/>
          <a:lstStyle/>
          <a:p>
            <a:endParaRPr lang="fr-FR"/>
          </a:p>
        </p:txBody>
      </p:sp>
      <p:pic>
        <p:nvPicPr>
          <p:cNvPr id="6148" name="Picture 4" descr="C:\temp\images machines électriques\mach cc 2.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rot="16200000" flipV="1">
            <a:off x="1270999" y="-842394"/>
            <a:ext cx="6602034" cy="8572528"/>
          </a:xfrm>
          <a:prstGeom prst="rect">
            <a:avLst/>
          </a:prstGeom>
          <a:noFill/>
        </p:spPr>
      </p:pic>
      <p:sp>
        <p:nvSpPr>
          <p:cNvPr id="6149" name="Rectangle 5"/>
          <p:cNvSpPr>
            <a:spLocks noChangeArrowheads="1"/>
          </p:cNvSpPr>
          <p:nvPr/>
        </p:nvSpPr>
        <p:spPr bwMode="auto">
          <a:xfrm>
            <a:off x="6477000" y="0"/>
            <a:ext cx="990600" cy="1066800"/>
          </a:xfrm>
          <a:prstGeom prst="rect">
            <a:avLst/>
          </a:prstGeom>
          <a:solidFill>
            <a:schemeClr val="bg1"/>
          </a:solidFill>
          <a:ln w="9525">
            <a:solidFill>
              <a:schemeClr val="bg1"/>
            </a:solidFill>
            <a:miter lim="800000"/>
            <a:headEnd/>
            <a:tailEnd/>
          </a:ln>
          <a:effectLst/>
        </p:spPr>
        <p:txBody>
          <a:bodyPr wrap="none" anchor="ctr"/>
          <a:lstStyle/>
          <a:p>
            <a:endParaRPr lang="fr-FR"/>
          </a:p>
        </p:txBody>
      </p:sp>
      <p:sp>
        <p:nvSpPr>
          <p:cNvPr id="5" name="Rectangle 4"/>
          <p:cNvSpPr/>
          <p:nvPr/>
        </p:nvSpPr>
        <p:spPr>
          <a:xfrm>
            <a:off x="8072462" y="214290"/>
            <a:ext cx="857256" cy="9286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2" name="Object 11"/>
          <p:cNvGraphicFramePr>
            <a:graphicFrameLocks noChangeAspect="1"/>
          </p:cNvGraphicFramePr>
          <p:nvPr>
            <p:extLst>
              <p:ext uri="{D42A27DB-BD31-4B8C-83A1-F6EECF244321}">
                <p14:modId xmlns:p14="http://schemas.microsoft.com/office/powerpoint/2010/main" val="3435344145"/>
              </p:ext>
            </p:extLst>
          </p:nvPr>
        </p:nvGraphicFramePr>
        <p:xfrm>
          <a:off x="1701800" y="2020069"/>
          <a:ext cx="5762625" cy="904875"/>
        </p:xfrm>
        <a:graphic>
          <a:graphicData uri="http://schemas.openxmlformats.org/presentationml/2006/ole">
            <mc:AlternateContent xmlns:mc="http://schemas.openxmlformats.org/markup-compatibility/2006">
              <mc:Choice xmlns:v="urn:schemas-microsoft-com:vml" Requires="v">
                <p:oleObj spid="_x0000_s522605" name="Equation" r:id="rId3" imgW="1778000" imgH="381000" progId="Equation.DSMT4">
                  <p:embed/>
                </p:oleObj>
              </mc:Choice>
              <mc:Fallback>
                <p:oleObj name="Equation" r:id="rId3" imgW="1778000" imgH="381000" progId="Equation.DSMT4">
                  <p:embed/>
                  <p:pic>
                    <p:nvPicPr>
                      <p:cNvPr id="0" name="Picture 3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800" y="2020069"/>
                        <a:ext cx="5762625"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5" name="Rectangle 254"/>
          <p:cNvSpPr/>
          <p:nvPr/>
        </p:nvSpPr>
        <p:spPr>
          <a:xfrm>
            <a:off x="611560" y="188640"/>
            <a:ext cx="2592288" cy="369332"/>
          </a:xfrm>
          <a:prstGeom prst="rect">
            <a:avLst/>
          </a:prstGeom>
        </p:spPr>
        <p:txBody>
          <a:bodyPr wrap="square">
            <a:spAutoFit/>
          </a:bodyPr>
          <a:lstStyle/>
          <a:p>
            <a:r>
              <a:rPr lang="fr-FR" b="1" dirty="0">
                <a:solidFill>
                  <a:srgbClr val="0000FF"/>
                </a:solidFill>
              </a:rPr>
              <a:t>F.e.m moyenne totale</a:t>
            </a:r>
            <a:endParaRPr lang="fr-FR" dirty="0">
              <a:solidFill>
                <a:srgbClr val="0000FF"/>
              </a:solidFill>
            </a:endParaRPr>
          </a:p>
        </p:txBody>
      </p:sp>
      <p:sp>
        <p:nvSpPr>
          <p:cNvPr id="258" name="Rectangle 257"/>
          <p:cNvSpPr/>
          <p:nvPr/>
        </p:nvSpPr>
        <p:spPr>
          <a:xfrm>
            <a:off x="582084" y="620688"/>
            <a:ext cx="8382404" cy="1338828"/>
          </a:xfrm>
          <a:prstGeom prst="rect">
            <a:avLst/>
          </a:prstGeom>
        </p:spPr>
        <p:txBody>
          <a:bodyPr wrap="square">
            <a:spAutoFit/>
          </a:bodyPr>
          <a:lstStyle/>
          <a:p>
            <a:pPr>
              <a:lnSpc>
                <a:spcPct val="150000"/>
              </a:lnSpc>
            </a:pPr>
            <a:r>
              <a:rPr lang="fr-FR" b="1" dirty="0"/>
              <a:t>Comme déjà vu, l’induit est reparti sur (2a) voies d’enroulement identiques. Chaque voie comporte (N/2a) conducteurs actifs, par conséquent la f.e.m à la sortie de la génératrice sera celle produite par voie d’enroulement.</a:t>
            </a:r>
          </a:p>
        </p:txBody>
      </p:sp>
      <p:graphicFrame>
        <p:nvGraphicFramePr>
          <p:cNvPr id="11" name="Object 11"/>
          <p:cNvGraphicFramePr>
            <a:graphicFrameLocks noChangeAspect="1"/>
          </p:cNvGraphicFramePr>
          <p:nvPr/>
        </p:nvGraphicFramePr>
        <p:xfrm>
          <a:off x="2195736" y="3103220"/>
          <a:ext cx="2139950" cy="422275"/>
        </p:xfrm>
        <a:graphic>
          <a:graphicData uri="http://schemas.openxmlformats.org/presentationml/2006/ole">
            <mc:AlternateContent xmlns:mc="http://schemas.openxmlformats.org/markup-compatibility/2006">
              <mc:Choice xmlns:v="urn:schemas-microsoft-com:vml" Requires="v">
                <p:oleObj spid="_x0000_s522606" name="Equation" r:id="rId5" imgW="660113" imgH="177723" progId="Equation.DSMT4">
                  <p:embed/>
                </p:oleObj>
              </mc:Choice>
              <mc:Fallback>
                <p:oleObj name="Equation" r:id="rId5" imgW="660113" imgH="177723" progId="Equation.DSMT4">
                  <p:embed/>
                  <p:pic>
                    <p:nvPicPr>
                      <p:cNvPr id="0" name="Picture 3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736" y="3103220"/>
                        <a:ext cx="2139950"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p:cNvSpPr/>
          <p:nvPr/>
        </p:nvSpPr>
        <p:spPr>
          <a:xfrm>
            <a:off x="588906" y="3068960"/>
            <a:ext cx="8382404" cy="456535"/>
          </a:xfrm>
          <a:prstGeom prst="rect">
            <a:avLst/>
          </a:prstGeom>
        </p:spPr>
        <p:txBody>
          <a:bodyPr wrap="square">
            <a:spAutoFit/>
          </a:bodyPr>
          <a:lstStyle/>
          <a:p>
            <a:pPr>
              <a:lnSpc>
                <a:spcPct val="150000"/>
              </a:lnSpc>
            </a:pPr>
            <a:r>
              <a:rPr lang="fr-FR" b="1" dirty="0"/>
              <a:t>Sachant que:</a:t>
            </a:r>
          </a:p>
        </p:txBody>
      </p:sp>
      <p:sp>
        <p:nvSpPr>
          <p:cNvPr id="13" name="Rectangle 12"/>
          <p:cNvSpPr/>
          <p:nvPr/>
        </p:nvSpPr>
        <p:spPr>
          <a:xfrm>
            <a:off x="905612" y="3525495"/>
            <a:ext cx="3954420" cy="923330"/>
          </a:xfrm>
          <a:prstGeom prst="rect">
            <a:avLst/>
          </a:prstGeom>
        </p:spPr>
        <p:txBody>
          <a:bodyPr wrap="square">
            <a:spAutoFit/>
          </a:bodyPr>
          <a:lstStyle/>
          <a:p>
            <a:pPr>
              <a:lnSpc>
                <a:spcPct val="150000"/>
              </a:lnSpc>
            </a:pPr>
            <a:r>
              <a:rPr lang="fr-FR" b="1" dirty="0">
                <a:sym typeface="Symbol"/>
              </a:rPr>
              <a:t></a:t>
            </a:r>
            <a:r>
              <a:rPr lang="fr-FR" b="1" dirty="0">
                <a:sym typeface="Symbol" pitchFamily="18" charset="2"/>
              </a:rPr>
              <a:t> : vitesse angulaire en rad/s</a:t>
            </a:r>
          </a:p>
          <a:p>
            <a:pPr>
              <a:lnSpc>
                <a:spcPct val="150000"/>
              </a:lnSpc>
            </a:pPr>
            <a:r>
              <a:rPr lang="fr-FR" b="1" dirty="0">
                <a:sym typeface="Symbol" pitchFamily="18" charset="2"/>
              </a:rPr>
              <a:t>n : vitesse de rotation en </a:t>
            </a:r>
            <a:r>
              <a:rPr lang="fr-FR" b="1" dirty="0" err="1">
                <a:sym typeface="Symbol" pitchFamily="18" charset="2"/>
              </a:rPr>
              <a:t>trs</a:t>
            </a:r>
            <a:r>
              <a:rPr lang="fr-FR" b="1" dirty="0">
                <a:sym typeface="Symbol" pitchFamily="18" charset="2"/>
              </a:rPr>
              <a:t>/s</a:t>
            </a:r>
          </a:p>
        </p:txBody>
      </p:sp>
      <p:sp>
        <p:nvSpPr>
          <p:cNvPr id="14" name="Flèche courbée vers la droite 13"/>
          <p:cNvSpPr/>
          <p:nvPr/>
        </p:nvSpPr>
        <p:spPr>
          <a:xfrm rot="21363935">
            <a:off x="1085733" y="4481038"/>
            <a:ext cx="598042" cy="915514"/>
          </a:xfrm>
          <a:prstGeom prst="curv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solidFill>
                <a:schemeClr val="tx1"/>
              </a:solidFill>
            </a:endParaRPr>
          </a:p>
        </p:txBody>
      </p:sp>
      <p:graphicFrame>
        <p:nvGraphicFramePr>
          <p:cNvPr id="16" name="Object 4"/>
          <p:cNvGraphicFramePr>
            <a:graphicFrameLocks noChangeAspect="1"/>
          </p:cNvGraphicFramePr>
          <p:nvPr/>
        </p:nvGraphicFramePr>
        <p:xfrm>
          <a:off x="2333625" y="4684713"/>
          <a:ext cx="3967163" cy="977900"/>
        </p:xfrm>
        <a:graphic>
          <a:graphicData uri="http://schemas.openxmlformats.org/presentationml/2006/ole">
            <mc:AlternateContent xmlns:mc="http://schemas.openxmlformats.org/markup-compatibility/2006">
              <mc:Choice xmlns:v="urn:schemas-microsoft-com:vml" Requires="v">
                <p:oleObj spid="_x0000_s522607" name="Equation" r:id="rId7" imgW="1548728" imgH="380835" progId="Equation.DSMT4">
                  <p:embed/>
                </p:oleObj>
              </mc:Choice>
              <mc:Fallback>
                <p:oleObj name="Equation" r:id="rId7" imgW="1548728" imgH="380835" progId="Equation.DSMT4">
                  <p:embed/>
                  <p:pic>
                    <p:nvPicPr>
                      <p:cNvPr id="0" name="Picture 3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3625" y="4684713"/>
                        <a:ext cx="3967163" cy="977900"/>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aphicFrame>
        <p:nvGraphicFramePr>
          <p:cNvPr id="20" name="Object 11"/>
          <p:cNvGraphicFramePr>
            <a:graphicFrameLocks noChangeAspect="1"/>
          </p:cNvGraphicFramePr>
          <p:nvPr/>
        </p:nvGraphicFramePr>
        <p:xfrm>
          <a:off x="1793875" y="5836493"/>
          <a:ext cx="2222500" cy="904875"/>
        </p:xfrm>
        <a:graphic>
          <a:graphicData uri="http://schemas.openxmlformats.org/presentationml/2006/ole">
            <mc:AlternateContent xmlns:mc="http://schemas.openxmlformats.org/markup-compatibility/2006">
              <mc:Choice xmlns:v="urn:schemas-microsoft-com:vml" Requires="v">
                <p:oleObj spid="_x0000_s522608" name="Equation" r:id="rId9" imgW="685800" imgH="381000" progId="Equation.DSMT4">
                  <p:embed/>
                </p:oleObj>
              </mc:Choice>
              <mc:Fallback>
                <p:oleObj name="Equation" r:id="rId9" imgW="685800" imgH="381000" progId="Equation.DSMT4">
                  <p:embed/>
                  <p:pic>
                    <p:nvPicPr>
                      <p:cNvPr id="0" name="Picture 3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3875" y="5836493"/>
                        <a:ext cx="2222500"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20"/>
          <p:cNvSpPr/>
          <p:nvPr/>
        </p:nvSpPr>
        <p:spPr>
          <a:xfrm>
            <a:off x="741306" y="5996801"/>
            <a:ext cx="8382404" cy="456535"/>
          </a:xfrm>
          <a:prstGeom prst="rect">
            <a:avLst/>
          </a:prstGeom>
        </p:spPr>
        <p:txBody>
          <a:bodyPr wrap="square">
            <a:spAutoFit/>
          </a:bodyPr>
          <a:lstStyle/>
          <a:p>
            <a:pPr>
              <a:lnSpc>
                <a:spcPct val="150000"/>
              </a:lnSpc>
            </a:pPr>
            <a:r>
              <a:rPr lang="fr-FR" b="1" dirty="0"/>
              <a:t>Avec: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8"/>
                                        </p:tgtEl>
                                        <p:attrNameLst>
                                          <p:attrName>style.visibility</p:attrName>
                                        </p:attrNameLst>
                                      </p:cBhvr>
                                      <p:to>
                                        <p:strVal val="visible"/>
                                      </p:to>
                                    </p:set>
                                    <p:anim calcmode="lin" valueType="num">
                                      <p:cBhvr additive="base">
                                        <p:cTn id="7" dur="500" fill="hold"/>
                                        <p:tgtEl>
                                          <p:spTgt spid="258"/>
                                        </p:tgtEl>
                                        <p:attrNameLst>
                                          <p:attrName>ppt_x</p:attrName>
                                        </p:attrNameLst>
                                      </p:cBhvr>
                                      <p:tavLst>
                                        <p:tav tm="0">
                                          <p:val>
                                            <p:strVal val="0-#ppt_w/2"/>
                                          </p:val>
                                        </p:tav>
                                        <p:tav tm="100000">
                                          <p:val>
                                            <p:strVal val="#ppt_x"/>
                                          </p:val>
                                        </p:tav>
                                      </p:tavLst>
                                    </p:anim>
                                    <p:anim calcmode="lin" valueType="num">
                                      <p:cBhvr additive="base">
                                        <p:cTn id="8" dur="500" fill="hold"/>
                                        <p:tgtEl>
                                          <p:spTgt spid="25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8" presetClass="entr" presetSubtype="16" fill="hold" nodeType="afterEffect">
                                  <p:stCondLst>
                                    <p:cond delay="0"/>
                                  </p:stCondLst>
                                  <p:childTnLst>
                                    <p:set>
                                      <p:cBhvr>
                                        <p:cTn id="11" dur="1" fill="hold">
                                          <p:stCondLst>
                                            <p:cond delay="0"/>
                                          </p:stCondLst>
                                        </p:cTn>
                                        <p:tgtEl>
                                          <p:spTgt spid="252"/>
                                        </p:tgtEl>
                                        <p:attrNameLst>
                                          <p:attrName>style.visibility</p:attrName>
                                        </p:attrNameLst>
                                      </p:cBhvr>
                                      <p:to>
                                        <p:strVal val="visible"/>
                                      </p:to>
                                    </p:set>
                                    <p:animEffect transition="in" filter="diamond(in)">
                                      <p:cBhvr>
                                        <p:cTn id="12" dur="500"/>
                                        <p:tgtEl>
                                          <p:spTgt spid="25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8" presetClass="entr" presetSubtype="16"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amond(in)">
                                      <p:cBhvr>
                                        <p:cTn id="22" dur="500"/>
                                        <p:tgtEl>
                                          <p:spTgt spid="11"/>
                                        </p:tgtEl>
                                      </p:cBhvr>
                                    </p:animEffect>
                                  </p:childTnLst>
                                </p:cTn>
                              </p:par>
                            </p:childTnLst>
                          </p:cTn>
                        </p:par>
                        <p:par>
                          <p:cTn id="23" fill="hold">
                            <p:stCondLst>
                              <p:cond delay="1000"/>
                            </p:stCondLst>
                            <p:childTnLst>
                              <p:par>
                                <p:cTn id="24" presetID="2" presetClass="entr" presetSubtype="8"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0-#ppt_w/2"/>
                                          </p:val>
                                        </p:tav>
                                        <p:tav tm="100000">
                                          <p:val>
                                            <p:strVal val="#ppt_x"/>
                                          </p:val>
                                        </p:tav>
                                      </p:tavLst>
                                    </p:anim>
                                    <p:anim calcmode="lin" valueType="num">
                                      <p:cBhvr additive="base">
                                        <p:cTn id="27"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amond(in)">
                                      <p:cBhvr>
                                        <p:cTn id="32" dur="500"/>
                                        <p:tgtEl>
                                          <p:spTgt spid="14"/>
                                        </p:tgtEl>
                                      </p:cBhvr>
                                    </p:animEffect>
                                  </p:childTnLst>
                                </p:cTn>
                              </p:par>
                            </p:childTnLst>
                          </p:cTn>
                        </p:par>
                        <p:par>
                          <p:cTn id="33" fill="hold">
                            <p:stCondLst>
                              <p:cond delay="500"/>
                            </p:stCondLst>
                            <p:childTnLst>
                              <p:par>
                                <p:cTn id="34" presetID="20" presetClass="entr" presetSubtype="0"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edge">
                                      <p:cBhvr>
                                        <p:cTn id="36" dur="20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0-#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childTnLst>
                          </p:cTn>
                        </p:par>
                        <p:par>
                          <p:cTn id="43" fill="hold">
                            <p:stCondLst>
                              <p:cond delay="500"/>
                            </p:stCondLst>
                            <p:childTnLst>
                              <p:par>
                                <p:cTn id="44" presetID="8" presetClass="entr" presetSubtype="16"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diamond(in)">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p:bldP spid="12" grpId="0"/>
      <p:bldP spid="13" grpId="0"/>
      <p:bldP spid="14" grpId="0" animBg="1"/>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7"/>
          <p:cNvSpPr txBox="1">
            <a:spLocks noChangeArrowheads="1"/>
          </p:cNvSpPr>
          <p:nvPr/>
        </p:nvSpPr>
        <p:spPr bwMode="auto">
          <a:xfrm>
            <a:off x="500034" y="188640"/>
            <a:ext cx="8320438" cy="5139869"/>
          </a:xfrm>
          <a:prstGeom prst="rect">
            <a:avLst/>
          </a:prstGeom>
          <a:noFill/>
          <a:ln w="9525">
            <a:noFill/>
            <a:miter lim="800000"/>
            <a:headEnd/>
            <a:tailEnd/>
          </a:ln>
          <a:effectLst/>
        </p:spPr>
        <p:txBody>
          <a:bodyPr wrap="square">
            <a:spAutoFit/>
          </a:bodyPr>
          <a:lstStyle/>
          <a:p>
            <a:pPr>
              <a:lnSpc>
                <a:spcPct val="150000"/>
              </a:lnSpc>
              <a:spcBef>
                <a:spcPct val="50000"/>
              </a:spcBef>
            </a:pPr>
            <a:r>
              <a:rPr lang="fr-FR" sz="2800" b="1" dirty="0">
                <a:solidFill>
                  <a:srgbClr val="0000FF"/>
                </a:solidFill>
                <a:latin typeface="+mj-lt"/>
              </a:rPr>
              <a:t>Conclusion:</a:t>
            </a:r>
          </a:p>
          <a:p>
            <a:pPr>
              <a:lnSpc>
                <a:spcPct val="150000"/>
              </a:lnSpc>
              <a:spcBef>
                <a:spcPct val="50000"/>
              </a:spcBef>
            </a:pPr>
            <a:r>
              <a:rPr lang="fr-FR" dirty="0">
                <a:latin typeface="+mj-lt"/>
              </a:rPr>
              <a:t> </a:t>
            </a:r>
            <a:r>
              <a:rPr lang="fr-FR" sz="2600" dirty="0">
                <a:latin typeface="+mj-lt"/>
              </a:rPr>
              <a:t>La f.e.m. totale de la MCC dépend : </a:t>
            </a:r>
          </a:p>
          <a:p>
            <a:pPr marL="441325" indent="-441325">
              <a:lnSpc>
                <a:spcPct val="150000"/>
              </a:lnSpc>
              <a:buClr>
                <a:srgbClr val="FF0000"/>
              </a:buClr>
              <a:buSzPct val="135000"/>
              <a:buFont typeface="Wingdings 2" pitchFamily="18" charset="2"/>
              <a:buChar char=""/>
            </a:pPr>
            <a:r>
              <a:rPr lang="fr-FR" sz="2600" dirty="0">
                <a:latin typeface="+mj-lt"/>
              </a:rPr>
              <a:t>Des paramètres de construction, purement technologiques (</a:t>
            </a:r>
            <a:r>
              <a:rPr lang="fr-FR" sz="2600" b="1" i="1" dirty="0">
                <a:solidFill>
                  <a:srgbClr val="0000FF"/>
                </a:solidFill>
                <a:latin typeface="+mj-lt"/>
              </a:rPr>
              <a:t>P</a:t>
            </a:r>
            <a:r>
              <a:rPr lang="fr-FR" sz="2600" i="1" dirty="0">
                <a:latin typeface="+mj-lt"/>
              </a:rPr>
              <a:t>, </a:t>
            </a:r>
            <a:r>
              <a:rPr lang="fr-FR" sz="2600" b="1" i="1" dirty="0">
                <a:solidFill>
                  <a:srgbClr val="0000FF"/>
                </a:solidFill>
                <a:latin typeface="+mj-lt"/>
              </a:rPr>
              <a:t>a</a:t>
            </a:r>
            <a:r>
              <a:rPr lang="fr-FR" sz="2600" i="1" dirty="0">
                <a:latin typeface="+mj-lt"/>
              </a:rPr>
              <a:t> et </a:t>
            </a:r>
            <a:r>
              <a:rPr lang="fr-FR" sz="2600" b="1" i="1" dirty="0">
                <a:solidFill>
                  <a:srgbClr val="0000FF"/>
                </a:solidFill>
                <a:latin typeface="+mj-lt"/>
              </a:rPr>
              <a:t>N</a:t>
            </a:r>
            <a:r>
              <a:rPr lang="fr-FR" sz="2600" i="1" dirty="0">
                <a:latin typeface="+mj-lt"/>
              </a:rPr>
              <a:t>) ; </a:t>
            </a:r>
          </a:p>
          <a:p>
            <a:pPr marL="441325" indent="-441325">
              <a:lnSpc>
                <a:spcPct val="150000"/>
              </a:lnSpc>
              <a:buClr>
                <a:srgbClr val="FF0000"/>
              </a:buClr>
              <a:buSzPct val="135000"/>
              <a:buFont typeface="Wingdings 2" pitchFamily="18" charset="2"/>
              <a:buChar char=""/>
            </a:pPr>
            <a:r>
              <a:rPr lang="fr-FR" sz="2600" i="1" dirty="0">
                <a:latin typeface="+mj-lt"/>
              </a:rPr>
              <a:t> </a:t>
            </a:r>
            <a:r>
              <a:rPr lang="fr-FR" sz="2600" dirty="0">
                <a:latin typeface="+mj-lt"/>
              </a:rPr>
              <a:t>Du paramètre de fonctionnement interne, le flux sous un pôle </a:t>
            </a:r>
            <a:r>
              <a:rPr lang="fr-FR" sz="2600" b="1" dirty="0">
                <a:solidFill>
                  <a:srgbClr val="0000FF"/>
                </a:solidFill>
                <a:latin typeface="+mj-lt"/>
              </a:rPr>
              <a:t>Φ</a:t>
            </a:r>
            <a:r>
              <a:rPr lang="fr-FR" sz="2600" dirty="0">
                <a:latin typeface="+mj-lt"/>
              </a:rPr>
              <a:t> (donc du courant d’excitation </a:t>
            </a:r>
            <a:r>
              <a:rPr lang="fr-FR" sz="2600" b="1" i="1" dirty="0">
                <a:solidFill>
                  <a:srgbClr val="0000FF"/>
                </a:solidFill>
                <a:latin typeface="+mj-lt"/>
              </a:rPr>
              <a:t>i</a:t>
            </a:r>
            <a:r>
              <a:rPr lang="fr-FR" sz="2600" i="1" dirty="0">
                <a:latin typeface="+mj-lt"/>
              </a:rPr>
              <a:t> </a:t>
            </a:r>
            <a:r>
              <a:rPr lang="fr-FR" sz="2600" dirty="0">
                <a:latin typeface="+mj-lt"/>
              </a:rPr>
              <a:t>).</a:t>
            </a:r>
          </a:p>
          <a:p>
            <a:pPr marL="441325" indent="-441325">
              <a:lnSpc>
                <a:spcPct val="150000"/>
              </a:lnSpc>
              <a:buClr>
                <a:srgbClr val="FF0000"/>
              </a:buClr>
              <a:buSzPct val="135000"/>
              <a:buFont typeface="Wingdings 2" pitchFamily="18" charset="2"/>
              <a:buChar char=""/>
            </a:pPr>
            <a:r>
              <a:rPr lang="fr-FR" sz="2600" dirty="0">
                <a:latin typeface="+mj-lt"/>
              </a:rPr>
              <a:t> Du paramètre de fonctionnement externe, la vitesse de rotation </a:t>
            </a:r>
            <a:r>
              <a:rPr lang="fr-FR" sz="2600" b="1" dirty="0">
                <a:solidFill>
                  <a:srgbClr val="0000FF"/>
                </a:solidFill>
                <a:latin typeface="+mj-lt"/>
              </a:rPr>
              <a:t>n</a:t>
            </a:r>
            <a:r>
              <a:rPr lang="fr-FR" sz="2600" dirty="0">
                <a:latin typeface="+mj-lt"/>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Rectangle 257"/>
          <p:cNvSpPr/>
          <p:nvPr/>
        </p:nvSpPr>
        <p:spPr>
          <a:xfrm>
            <a:off x="582084" y="756766"/>
            <a:ext cx="8382404" cy="872034"/>
          </a:xfrm>
          <a:prstGeom prst="rect">
            <a:avLst/>
          </a:prstGeom>
        </p:spPr>
        <p:txBody>
          <a:bodyPr wrap="square">
            <a:spAutoFit/>
          </a:bodyPr>
          <a:lstStyle/>
          <a:p>
            <a:pPr marL="268288" lvl="0" indent="-268288">
              <a:lnSpc>
                <a:spcPct val="150000"/>
              </a:lnSpc>
              <a:buClr>
                <a:srgbClr val="C00000"/>
              </a:buClr>
              <a:buSzPct val="116000"/>
              <a:buFont typeface="Wingdings" pitchFamily="2" charset="2"/>
              <a:buChar char="ü"/>
            </a:pPr>
            <a:r>
              <a:rPr lang="fr-FR" b="1" kern="0" dirty="0"/>
              <a:t> Pour augmenter le courant débité par une génératrice, on doit augmenter le nombre de voies d’enroulement. </a:t>
            </a:r>
          </a:p>
        </p:txBody>
      </p:sp>
      <p:sp>
        <p:nvSpPr>
          <p:cNvPr id="15" name="Rectangle 14"/>
          <p:cNvSpPr/>
          <p:nvPr/>
        </p:nvSpPr>
        <p:spPr>
          <a:xfrm>
            <a:off x="611560" y="188640"/>
            <a:ext cx="4464496" cy="461665"/>
          </a:xfrm>
          <a:prstGeom prst="rect">
            <a:avLst/>
          </a:prstGeom>
        </p:spPr>
        <p:txBody>
          <a:bodyPr wrap="square">
            <a:spAutoFit/>
          </a:bodyPr>
          <a:lstStyle/>
          <a:p>
            <a:r>
              <a:rPr lang="fr-FR" sz="2400" b="1" dirty="0">
                <a:solidFill>
                  <a:srgbClr val="0000FF"/>
                </a:solidFill>
              </a:rPr>
              <a:t>A retenir:</a:t>
            </a:r>
            <a:endParaRPr lang="fr-FR" sz="2400" dirty="0">
              <a:solidFill>
                <a:srgbClr val="0000FF"/>
              </a:solidFill>
            </a:endParaRPr>
          </a:p>
        </p:txBody>
      </p:sp>
      <p:sp>
        <p:nvSpPr>
          <p:cNvPr id="17" name="Rectangle 16"/>
          <p:cNvSpPr/>
          <p:nvPr/>
        </p:nvSpPr>
        <p:spPr>
          <a:xfrm>
            <a:off x="571084" y="1628800"/>
            <a:ext cx="8382404" cy="923330"/>
          </a:xfrm>
          <a:prstGeom prst="rect">
            <a:avLst/>
          </a:prstGeom>
        </p:spPr>
        <p:txBody>
          <a:bodyPr wrap="square">
            <a:spAutoFit/>
          </a:bodyPr>
          <a:lstStyle/>
          <a:p>
            <a:pPr marL="268288" lvl="0" indent="-268288">
              <a:lnSpc>
                <a:spcPct val="150000"/>
              </a:lnSpc>
              <a:buClr>
                <a:srgbClr val="C00000"/>
              </a:buClr>
              <a:buSzPct val="116000"/>
              <a:buFont typeface="Wingdings" pitchFamily="2" charset="2"/>
              <a:buChar char="ü"/>
            </a:pPr>
            <a:r>
              <a:rPr lang="fr-FR" b="1" kern="0" dirty="0"/>
              <a:t> Pour avoir la f.e.m, la plus grande. On minimise le nombre de vois d’enroulements et on augmente le nombre de conducteurs actifs.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8"/>
                                        </p:tgtEl>
                                        <p:attrNameLst>
                                          <p:attrName>style.visibility</p:attrName>
                                        </p:attrNameLst>
                                      </p:cBhvr>
                                      <p:to>
                                        <p:strVal val="visible"/>
                                      </p:to>
                                    </p:set>
                                    <p:anim calcmode="lin" valueType="num">
                                      <p:cBhvr additive="base">
                                        <p:cTn id="7" dur="500" fill="hold"/>
                                        <p:tgtEl>
                                          <p:spTgt spid="258"/>
                                        </p:tgtEl>
                                        <p:attrNameLst>
                                          <p:attrName>ppt_x</p:attrName>
                                        </p:attrNameLst>
                                      </p:cBhvr>
                                      <p:tavLst>
                                        <p:tav tm="0">
                                          <p:val>
                                            <p:strVal val="0-#ppt_w/2"/>
                                          </p:val>
                                        </p:tav>
                                        <p:tav tm="100000">
                                          <p:val>
                                            <p:strVal val="#ppt_x"/>
                                          </p:val>
                                        </p:tav>
                                      </p:tavLst>
                                    </p:anim>
                                    <p:anim calcmode="lin" valueType="num">
                                      <p:cBhvr additive="base">
                                        <p:cTn id="8" dur="500" fill="hold"/>
                                        <p:tgtEl>
                                          <p:spTgt spid="2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0-#ppt_w/2"/>
                                          </p:val>
                                        </p:tav>
                                        <p:tav tm="100000">
                                          <p:val>
                                            <p:strVal val="#ppt_x"/>
                                          </p:val>
                                        </p:tav>
                                      </p:tavLst>
                                    </p:anim>
                                    <p:anim calcmode="lin" valueType="num">
                                      <p:cBhvr additive="base">
                                        <p:cTn id="14"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 Box 4"/>
          <p:cNvSpPr txBox="1">
            <a:spLocks noChangeArrowheads="1"/>
          </p:cNvSpPr>
          <p:nvPr/>
        </p:nvSpPr>
        <p:spPr bwMode="auto">
          <a:xfrm>
            <a:off x="214282" y="214290"/>
            <a:ext cx="6643734"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0000FF"/>
                </a:solidFill>
                <a:latin typeface="Cambria" pitchFamily="18" charset="0"/>
              </a:rPr>
              <a:t>Influence des paramètres de la f.e.m</a:t>
            </a:r>
          </a:p>
        </p:txBody>
      </p:sp>
      <p:sp>
        <p:nvSpPr>
          <p:cNvPr id="73" name="Text Box 2"/>
          <p:cNvSpPr txBox="1">
            <a:spLocks noChangeArrowheads="1"/>
          </p:cNvSpPr>
          <p:nvPr/>
        </p:nvSpPr>
        <p:spPr bwMode="auto">
          <a:xfrm>
            <a:off x="395536" y="1500174"/>
            <a:ext cx="3462084" cy="400110"/>
          </a:xfrm>
          <a:prstGeom prst="rect">
            <a:avLst/>
          </a:prstGeom>
          <a:noFill/>
          <a:ln w="9525">
            <a:noFill/>
            <a:miter lim="800000"/>
            <a:headEnd/>
            <a:tailEnd/>
          </a:ln>
          <a:effectLst/>
        </p:spPr>
        <p:txBody>
          <a:bodyPr wrap="square">
            <a:spAutoFit/>
          </a:bodyPr>
          <a:lstStyle/>
          <a:p>
            <a:r>
              <a:rPr lang="fr-FR" sz="2000" b="1" dirty="0">
                <a:solidFill>
                  <a:srgbClr val="009900"/>
                </a:solidFill>
                <a:latin typeface="Cambria" pitchFamily="18" charset="0"/>
              </a:rPr>
              <a:t>A flux constant ( </a:t>
            </a:r>
            <a:r>
              <a:rPr lang="fr-FR" sz="2000" b="1" dirty="0">
                <a:solidFill>
                  <a:srgbClr val="009900"/>
                </a:solidFill>
                <a:latin typeface="Cambria" pitchFamily="18" charset="0"/>
                <a:sym typeface="Symbol"/>
              </a:rPr>
              <a:t>=</a:t>
            </a:r>
            <a:r>
              <a:rPr lang="fr-FR" sz="2000" b="1" dirty="0" err="1">
                <a:solidFill>
                  <a:srgbClr val="009900"/>
                </a:solidFill>
                <a:latin typeface="Cambria" pitchFamily="18" charset="0"/>
                <a:sym typeface="Symbol"/>
              </a:rPr>
              <a:t>cte</a:t>
            </a:r>
            <a:r>
              <a:rPr lang="fr-FR" sz="2000" b="1" dirty="0">
                <a:solidFill>
                  <a:srgbClr val="009900"/>
                </a:solidFill>
                <a:latin typeface="Cambria" pitchFamily="18" charset="0"/>
                <a:sym typeface="Symbol"/>
              </a:rPr>
              <a:t> )</a:t>
            </a:r>
            <a:endParaRPr lang="fr-FR" sz="2000" b="1" dirty="0">
              <a:solidFill>
                <a:srgbClr val="009900"/>
              </a:solidFill>
              <a:latin typeface="Cambria" pitchFamily="18" charset="0"/>
            </a:endParaRPr>
          </a:p>
        </p:txBody>
      </p:sp>
      <p:graphicFrame>
        <p:nvGraphicFramePr>
          <p:cNvPr id="361473" name="Object 1"/>
          <p:cNvGraphicFramePr>
            <a:graphicFrameLocks noChangeAspect="1"/>
          </p:cNvGraphicFramePr>
          <p:nvPr/>
        </p:nvGraphicFramePr>
        <p:xfrm>
          <a:off x="2657475" y="785813"/>
          <a:ext cx="2152650" cy="565150"/>
        </p:xfrm>
        <a:graphic>
          <a:graphicData uri="http://schemas.openxmlformats.org/presentationml/2006/ole">
            <mc:AlternateContent xmlns:mc="http://schemas.openxmlformats.org/markup-compatibility/2006">
              <mc:Choice xmlns:v="urn:schemas-microsoft-com:vml" Requires="v">
                <p:oleObj spid="_x0000_s361743" name="Equation" r:id="rId3" imgW="774364" imgH="203112" progId="Equation.DSMT4">
                  <p:embed/>
                </p:oleObj>
              </mc:Choice>
              <mc:Fallback>
                <p:oleObj name="Equation" r:id="rId3" imgW="774364" imgH="203112" progId="Equation.DSMT4">
                  <p:embed/>
                  <p:pic>
                    <p:nvPicPr>
                      <p:cNvPr id="0" name="Picture 2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7475" y="785813"/>
                        <a:ext cx="2152650" cy="565150"/>
                      </a:xfrm>
                      <a:prstGeom prst="rect">
                        <a:avLst/>
                      </a:prstGeom>
                      <a:solidFill>
                        <a:schemeClr val="folHlink"/>
                      </a:solidFill>
                    </p:spPr>
                  </p:pic>
                </p:oleObj>
              </mc:Fallback>
            </mc:AlternateContent>
          </a:graphicData>
        </a:graphic>
      </p:graphicFrame>
      <p:sp>
        <p:nvSpPr>
          <p:cNvPr id="47" name="Text Box 2"/>
          <p:cNvSpPr txBox="1">
            <a:spLocks noChangeArrowheads="1"/>
          </p:cNvSpPr>
          <p:nvPr/>
        </p:nvSpPr>
        <p:spPr bwMode="auto">
          <a:xfrm>
            <a:off x="1428728" y="857232"/>
            <a:ext cx="1143008" cy="400110"/>
          </a:xfrm>
          <a:prstGeom prst="rect">
            <a:avLst/>
          </a:prstGeom>
          <a:noFill/>
          <a:ln w="9525">
            <a:noFill/>
            <a:miter lim="800000"/>
            <a:headEnd/>
            <a:tailEnd/>
          </a:ln>
          <a:effectLst/>
        </p:spPr>
        <p:txBody>
          <a:bodyPr wrap="square">
            <a:spAutoFit/>
          </a:bodyPr>
          <a:lstStyle/>
          <a:p>
            <a:r>
              <a:rPr lang="fr-FR" sz="2000" b="1" dirty="0">
                <a:latin typeface="Cambria" pitchFamily="18" charset="0"/>
              </a:rPr>
              <a:t>On a :</a:t>
            </a:r>
          </a:p>
        </p:txBody>
      </p:sp>
      <p:cxnSp>
        <p:nvCxnSpPr>
          <p:cNvPr id="49" name="Connecteur droit 48"/>
          <p:cNvCxnSpPr/>
          <p:nvPr/>
        </p:nvCxnSpPr>
        <p:spPr>
          <a:xfrm rot="5400000">
            <a:off x="1964513" y="4393413"/>
            <a:ext cx="4500594"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0" name="Object 1"/>
          <p:cNvGraphicFramePr>
            <a:graphicFrameLocks noChangeAspect="1"/>
          </p:cNvGraphicFramePr>
          <p:nvPr/>
        </p:nvGraphicFramePr>
        <p:xfrm>
          <a:off x="877888" y="2071688"/>
          <a:ext cx="3082925" cy="550862"/>
        </p:xfrm>
        <a:graphic>
          <a:graphicData uri="http://schemas.openxmlformats.org/presentationml/2006/ole">
            <mc:AlternateContent xmlns:mc="http://schemas.openxmlformats.org/markup-compatibility/2006">
              <mc:Choice xmlns:v="urn:schemas-microsoft-com:vml" Requires="v">
                <p:oleObj spid="_x0000_s361744" name="Equation" r:id="rId5" imgW="1282700" imgH="228600" progId="Equation.DSMT4">
                  <p:embed/>
                </p:oleObj>
              </mc:Choice>
              <mc:Fallback>
                <p:oleObj name="Equation" r:id="rId5" imgW="1282700" imgH="228600" progId="Equation.DSMT4">
                  <p:embed/>
                  <p:pic>
                    <p:nvPicPr>
                      <p:cNvPr id="0" name="Picture 2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888" y="2071688"/>
                        <a:ext cx="3082925" cy="550862"/>
                      </a:xfrm>
                      <a:prstGeom prst="rect">
                        <a:avLst/>
                      </a:prstGeom>
                      <a:solidFill>
                        <a:srgbClr val="FFFF99"/>
                      </a:solidFill>
                    </p:spPr>
                  </p:pic>
                </p:oleObj>
              </mc:Fallback>
            </mc:AlternateContent>
          </a:graphicData>
        </a:graphic>
      </p:graphicFrame>
      <p:grpSp>
        <p:nvGrpSpPr>
          <p:cNvPr id="86" name="Groupe 85"/>
          <p:cNvGrpSpPr/>
          <p:nvPr/>
        </p:nvGrpSpPr>
        <p:grpSpPr>
          <a:xfrm>
            <a:off x="357158" y="2682866"/>
            <a:ext cx="3699848" cy="4032282"/>
            <a:chOff x="1142976" y="1690229"/>
            <a:chExt cx="3699848" cy="4032282"/>
          </a:xfrm>
        </p:grpSpPr>
        <p:sp>
          <p:nvSpPr>
            <p:cNvPr id="87" name="Line 3"/>
            <p:cNvSpPr>
              <a:spLocks noChangeShapeType="1"/>
            </p:cNvSpPr>
            <p:nvPr/>
          </p:nvSpPr>
          <p:spPr bwMode="auto">
            <a:xfrm flipV="1">
              <a:off x="1142976" y="5572140"/>
              <a:ext cx="2786058" cy="0"/>
            </a:xfrm>
            <a:prstGeom prst="line">
              <a:avLst/>
            </a:prstGeom>
            <a:noFill/>
            <a:ln w="19050">
              <a:solidFill>
                <a:schemeClr val="tx1"/>
              </a:solidFill>
              <a:round/>
              <a:headEnd type="none" w="med" len="med"/>
              <a:tailEnd type="arrow" w="med" len="med"/>
            </a:ln>
            <a:effectLst/>
          </p:spPr>
          <p:txBody>
            <a:bodyPr/>
            <a:lstStyle/>
            <a:p>
              <a:endParaRPr lang="fr-FR"/>
            </a:p>
          </p:txBody>
        </p:sp>
        <p:sp>
          <p:nvSpPr>
            <p:cNvPr id="88" name="Line 4"/>
            <p:cNvSpPr>
              <a:spLocks noChangeShapeType="1"/>
            </p:cNvSpPr>
            <p:nvPr/>
          </p:nvSpPr>
          <p:spPr bwMode="auto">
            <a:xfrm flipV="1">
              <a:off x="1214438" y="1899578"/>
              <a:ext cx="0" cy="3744000"/>
            </a:xfrm>
            <a:prstGeom prst="line">
              <a:avLst/>
            </a:prstGeom>
            <a:noFill/>
            <a:ln w="19050">
              <a:solidFill>
                <a:schemeClr val="tx1"/>
              </a:solidFill>
              <a:round/>
              <a:headEnd type="none" w="med" len="med"/>
              <a:tailEnd type="arrow" w="med" len="med"/>
            </a:ln>
            <a:effectLst/>
          </p:spPr>
          <p:txBody>
            <a:bodyPr/>
            <a:lstStyle/>
            <a:p>
              <a:endParaRPr lang="fr-FR"/>
            </a:p>
          </p:txBody>
        </p:sp>
        <p:sp>
          <p:nvSpPr>
            <p:cNvPr id="89" name="Text Box 6"/>
            <p:cNvSpPr txBox="1">
              <a:spLocks noChangeArrowheads="1"/>
            </p:cNvSpPr>
            <p:nvPr/>
          </p:nvSpPr>
          <p:spPr bwMode="auto">
            <a:xfrm>
              <a:off x="3875893" y="5353179"/>
              <a:ext cx="966931" cy="369332"/>
            </a:xfrm>
            <a:prstGeom prst="rect">
              <a:avLst/>
            </a:prstGeom>
            <a:noFill/>
            <a:ln w="9525">
              <a:noFill/>
              <a:miter lim="800000"/>
              <a:headEnd/>
              <a:tailEnd/>
            </a:ln>
            <a:effectLst/>
          </p:spPr>
          <p:txBody>
            <a:bodyPr wrap="none">
              <a:spAutoFit/>
            </a:bodyPr>
            <a:lstStyle/>
            <a:p>
              <a:r>
                <a:rPr lang="fr-FR" dirty="0"/>
                <a:t>n (trs/s)</a:t>
              </a:r>
            </a:p>
          </p:txBody>
        </p:sp>
        <p:sp>
          <p:nvSpPr>
            <p:cNvPr id="90" name="Text Box 7"/>
            <p:cNvSpPr txBox="1">
              <a:spLocks noChangeArrowheads="1"/>
            </p:cNvSpPr>
            <p:nvPr/>
          </p:nvSpPr>
          <p:spPr bwMode="auto">
            <a:xfrm>
              <a:off x="1214414" y="1690229"/>
              <a:ext cx="811190" cy="369332"/>
            </a:xfrm>
            <a:prstGeom prst="rect">
              <a:avLst/>
            </a:prstGeom>
            <a:noFill/>
            <a:ln w="9525">
              <a:noFill/>
              <a:miter lim="800000"/>
              <a:headEnd/>
              <a:tailEnd/>
            </a:ln>
            <a:effectLst/>
          </p:spPr>
          <p:txBody>
            <a:bodyPr wrap="square">
              <a:spAutoFit/>
            </a:bodyPr>
            <a:lstStyle/>
            <a:p>
              <a:r>
                <a:rPr lang="fr-FR" dirty="0"/>
                <a:t>E(v)</a:t>
              </a:r>
            </a:p>
          </p:txBody>
        </p:sp>
        <p:sp>
          <p:nvSpPr>
            <p:cNvPr id="91" name="Line 10"/>
            <p:cNvSpPr>
              <a:spLocks noChangeShapeType="1"/>
            </p:cNvSpPr>
            <p:nvPr/>
          </p:nvSpPr>
          <p:spPr bwMode="auto">
            <a:xfrm flipV="1">
              <a:off x="1214414" y="2428868"/>
              <a:ext cx="2000264" cy="3135022"/>
            </a:xfrm>
            <a:prstGeom prst="line">
              <a:avLst/>
            </a:prstGeom>
            <a:noFill/>
            <a:ln w="28575">
              <a:solidFill>
                <a:srgbClr val="0000FF"/>
              </a:solidFill>
              <a:round/>
              <a:headEnd/>
              <a:tailEnd/>
            </a:ln>
            <a:effectLst/>
          </p:spPr>
          <p:txBody>
            <a:bodyPr/>
            <a:lstStyle/>
            <a:p>
              <a:endParaRPr lang="fr-FR"/>
            </a:p>
          </p:txBody>
        </p:sp>
        <p:sp>
          <p:nvSpPr>
            <p:cNvPr id="92" name="Text Box 11"/>
            <p:cNvSpPr txBox="1">
              <a:spLocks noChangeArrowheads="1"/>
            </p:cNvSpPr>
            <p:nvPr/>
          </p:nvSpPr>
          <p:spPr bwMode="auto">
            <a:xfrm>
              <a:off x="2289176" y="4162425"/>
              <a:ext cx="1877437" cy="369332"/>
            </a:xfrm>
            <a:prstGeom prst="rect">
              <a:avLst/>
            </a:prstGeom>
            <a:noFill/>
            <a:ln w="9525">
              <a:noFill/>
              <a:miter lim="800000"/>
              <a:headEnd/>
              <a:tailEnd/>
            </a:ln>
            <a:effectLst/>
          </p:spPr>
          <p:txBody>
            <a:bodyPr wrap="none">
              <a:spAutoFit/>
            </a:bodyPr>
            <a:lstStyle/>
            <a:p>
              <a:pPr algn="ctr"/>
              <a:r>
                <a:rPr lang="fr-FR" dirty="0"/>
                <a:t>Fonction linéaire</a:t>
              </a:r>
            </a:p>
          </p:txBody>
        </p:sp>
        <p:sp>
          <p:nvSpPr>
            <p:cNvPr id="33" name="Text Box 11"/>
            <p:cNvSpPr txBox="1">
              <a:spLocks noChangeArrowheads="1"/>
            </p:cNvSpPr>
            <p:nvPr/>
          </p:nvSpPr>
          <p:spPr bwMode="auto">
            <a:xfrm>
              <a:off x="3000364" y="2864991"/>
              <a:ext cx="1053494" cy="369332"/>
            </a:xfrm>
            <a:prstGeom prst="rect">
              <a:avLst/>
            </a:prstGeom>
            <a:noFill/>
            <a:ln w="9525">
              <a:noFill/>
              <a:miter lim="800000"/>
              <a:headEnd/>
              <a:tailEnd/>
            </a:ln>
            <a:effectLst/>
          </p:spPr>
          <p:txBody>
            <a:bodyPr wrap="none">
              <a:spAutoFit/>
            </a:bodyPr>
            <a:lstStyle/>
            <a:p>
              <a:pPr algn="ctr"/>
              <a:r>
                <a:rPr lang="fr-FR" b="1" dirty="0">
                  <a:solidFill>
                    <a:srgbClr val="0000FF"/>
                  </a:solidFill>
                </a:rPr>
                <a:t>E = K</a:t>
              </a:r>
              <a:r>
                <a:rPr lang="fr-FR" b="1" baseline="-25000" dirty="0">
                  <a:solidFill>
                    <a:srgbClr val="0000FF"/>
                  </a:solidFill>
                  <a:sym typeface="Symbol"/>
                </a:rPr>
                <a:t></a:t>
              </a:r>
              <a:r>
                <a:rPr lang="fr-FR" b="1" dirty="0">
                  <a:solidFill>
                    <a:srgbClr val="0000FF"/>
                  </a:solidFill>
                </a:rPr>
                <a:t>.n</a:t>
              </a:r>
              <a:endParaRPr lang="fr-FR" dirty="0">
                <a:solidFill>
                  <a:srgbClr val="0000FF"/>
                </a:solidFill>
              </a:endParaRPr>
            </a:p>
          </p:txBody>
        </p:sp>
      </p:grpSp>
      <p:sp>
        <p:nvSpPr>
          <p:cNvPr id="106" name="Text Box 6"/>
          <p:cNvSpPr txBox="1">
            <a:spLocks noChangeArrowheads="1"/>
          </p:cNvSpPr>
          <p:nvPr/>
        </p:nvSpPr>
        <p:spPr bwMode="auto">
          <a:xfrm>
            <a:off x="159495" y="6474921"/>
            <a:ext cx="312906" cy="369332"/>
          </a:xfrm>
          <a:prstGeom prst="rect">
            <a:avLst/>
          </a:prstGeom>
          <a:noFill/>
          <a:ln w="9525">
            <a:noFill/>
            <a:miter lim="800000"/>
            <a:headEnd/>
            <a:tailEnd/>
          </a:ln>
          <a:effectLst/>
        </p:spPr>
        <p:txBody>
          <a:bodyPr wrap="none">
            <a:spAutoFit/>
          </a:bodyPr>
          <a:lstStyle/>
          <a:p>
            <a:r>
              <a:rPr lang="fr-FR" dirty="0"/>
              <a:t>o</a:t>
            </a:r>
          </a:p>
        </p:txBody>
      </p:sp>
      <p:sp>
        <p:nvSpPr>
          <p:cNvPr id="107" name="Text Box 6"/>
          <p:cNvSpPr txBox="1">
            <a:spLocks noChangeArrowheads="1"/>
          </p:cNvSpPr>
          <p:nvPr/>
        </p:nvSpPr>
        <p:spPr bwMode="auto">
          <a:xfrm>
            <a:off x="4786314" y="6435503"/>
            <a:ext cx="312906" cy="369332"/>
          </a:xfrm>
          <a:prstGeom prst="rect">
            <a:avLst/>
          </a:prstGeom>
          <a:noFill/>
          <a:ln w="9525">
            <a:noFill/>
            <a:miter lim="800000"/>
            <a:headEnd/>
            <a:tailEnd/>
          </a:ln>
          <a:effectLst/>
        </p:spPr>
        <p:txBody>
          <a:bodyPr wrap="none">
            <a:spAutoFit/>
          </a:bodyPr>
          <a:lstStyle/>
          <a:p>
            <a:r>
              <a:rPr lang="fr-FR" dirty="0"/>
              <a:t>o</a:t>
            </a:r>
          </a:p>
        </p:txBody>
      </p:sp>
      <p:grpSp>
        <p:nvGrpSpPr>
          <p:cNvPr id="32" name="Groupe 31"/>
          <p:cNvGrpSpPr/>
          <p:nvPr/>
        </p:nvGrpSpPr>
        <p:grpSpPr>
          <a:xfrm>
            <a:off x="4429124" y="1500174"/>
            <a:ext cx="4357718" cy="5175290"/>
            <a:chOff x="4429124" y="1500174"/>
            <a:chExt cx="4357718" cy="5175290"/>
          </a:xfrm>
        </p:grpSpPr>
        <p:sp>
          <p:nvSpPr>
            <p:cNvPr id="93" name="Text Box 2"/>
            <p:cNvSpPr txBox="1">
              <a:spLocks noChangeArrowheads="1"/>
            </p:cNvSpPr>
            <p:nvPr/>
          </p:nvSpPr>
          <p:spPr bwMode="auto">
            <a:xfrm>
              <a:off x="4429124" y="1500174"/>
              <a:ext cx="4357718" cy="400110"/>
            </a:xfrm>
            <a:prstGeom prst="rect">
              <a:avLst/>
            </a:prstGeom>
            <a:noFill/>
            <a:ln w="9525">
              <a:noFill/>
              <a:miter lim="800000"/>
              <a:headEnd/>
              <a:tailEnd/>
            </a:ln>
            <a:effectLst/>
          </p:spPr>
          <p:txBody>
            <a:bodyPr wrap="square">
              <a:spAutoFit/>
            </a:bodyPr>
            <a:lstStyle/>
            <a:p>
              <a:r>
                <a:rPr lang="fr-FR" sz="2000" b="1" dirty="0">
                  <a:solidFill>
                    <a:srgbClr val="009900"/>
                  </a:solidFill>
                  <a:latin typeface="Cambria" pitchFamily="18" charset="0"/>
                </a:rPr>
                <a:t>A vitesse constante ( </a:t>
              </a:r>
              <a:r>
                <a:rPr lang="fr-FR" sz="2000" b="1" dirty="0">
                  <a:solidFill>
                    <a:srgbClr val="009900"/>
                  </a:solidFill>
                  <a:latin typeface="Cambria" pitchFamily="18" charset="0"/>
                  <a:sym typeface="Symbol"/>
                </a:rPr>
                <a:t>n=</a:t>
              </a:r>
              <a:r>
                <a:rPr lang="fr-FR" sz="2000" b="1" dirty="0" err="1">
                  <a:solidFill>
                    <a:srgbClr val="009900"/>
                  </a:solidFill>
                  <a:latin typeface="Cambria" pitchFamily="18" charset="0"/>
                  <a:sym typeface="Symbol"/>
                </a:rPr>
                <a:t>cte</a:t>
              </a:r>
              <a:r>
                <a:rPr lang="fr-FR" sz="2000" b="1" dirty="0">
                  <a:solidFill>
                    <a:srgbClr val="009900"/>
                  </a:solidFill>
                  <a:latin typeface="Cambria" pitchFamily="18" charset="0"/>
                  <a:sym typeface="Symbol"/>
                </a:rPr>
                <a:t> )</a:t>
              </a:r>
              <a:endParaRPr lang="fr-FR" sz="2000" b="1" dirty="0">
                <a:solidFill>
                  <a:srgbClr val="009900"/>
                </a:solidFill>
                <a:latin typeface="Cambria" pitchFamily="18" charset="0"/>
              </a:endParaRPr>
            </a:p>
          </p:txBody>
        </p:sp>
        <p:graphicFrame>
          <p:nvGraphicFramePr>
            <p:cNvPr id="94" name="Object 1"/>
            <p:cNvGraphicFramePr>
              <a:graphicFrameLocks noChangeAspect="1"/>
            </p:cNvGraphicFramePr>
            <p:nvPr/>
          </p:nvGraphicFramePr>
          <p:xfrm>
            <a:off x="5059363" y="2143125"/>
            <a:ext cx="3419475" cy="488950"/>
          </p:xfrm>
          <a:graphic>
            <a:graphicData uri="http://schemas.openxmlformats.org/presentationml/2006/ole">
              <mc:AlternateContent xmlns:mc="http://schemas.openxmlformats.org/markup-compatibility/2006">
                <mc:Choice xmlns:v="urn:schemas-microsoft-com:vml" Requires="v">
                  <p:oleObj spid="_x0000_s361745" name="Equation" r:id="rId7" imgW="1422400" imgH="203200" progId="Equation.DSMT4">
                    <p:embed/>
                  </p:oleObj>
                </mc:Choice>
                <mc:Fallback>
                  <p:oleObj name="Equation" r:id="rId7" imgW="1422400" imgH="203200" progId="Equation.DSMT4">
                    <p:embed/>
                    <p:pic>
                      <p:nvPicPr>
                        <p:cNvPr id="0" name="Picture 26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9363" y="2143125"/>
                          <a:ext cx="3419475" cy="488950"/>
                        </a:xfrm>
                        <a:prstGeom prst="rect">
                          <a:avLst/>
                        </a:prstGeom>
                        <a:solidFill>
                          <a:srgbClr val="FFFF99"/>
                        </a:solidFill>
                      </p:spPr>
                    </p:pic>
                  </p:oleObj>
                </mc:Fallback>
              </mc:AlternateContent>
            </a:graphicData>
          </a:graphic>
        </p:graphicFrame>
        <p:sp>
          <p:nvSpPr>
            <p:cNvPr id="96" name="Line 3"/>
            <p:cNvSpPr>
              <a:spLocks noChangeShapeType="1"/>
            </p:cNvSpPr>
            <p:nvPr/>
          </p:nvSpPr>
          <p:spPr bwMode="auto">
            <a:xfrm flipV="1">
              <a:off x="4961089" y="6525093"/>
              <a:ext cx="2786058" cy="0"/>
            </a:xfrm>
            <a:prstGeom prst="line">
              <a:avLst/>
            </a:prstGeom>
            <a:noFill/>
            <a:ln w="19050">
              <a:solidFill>
                <a:schemeClr val="tx1"/>
              </a:solidFill>
              <a:round/>
              <a:headEnd type="none" w="med" len="med"/>
              <a:tailEnd type="arrow" w="med" len="med"/>
            </a:ln>
            <a:effectLst/>
          </p:spPr>
          <p:txBody>
            <a:bodyPr/>
            <a:lstStyle/>
            <a:p>
              <a:endParaRPr lang="fr-FR"/>
            </a:p>
          </p:txBody>
        </p:sp>
        <p:sp>
          <p:nvSpPr>
            <p:cNvPr id="97" name="Line 4"/>
            <p:cNvSpPr>
              <a:spLocks noChangeShapeType="1"/>
            </p:cNvSpPr>
            <p:nvPr/>
          </p:nvSpPr>
          <p:spPr bwMode="auto">
            <a:xfrm flipV="1">
              <a:off x="5032551" y="2852531"/>
              <a:ext cx="0" cy="3744000"/>
            </a:xfrm>
            <a:prstGeom prst="line">
              <a:avLst/>
            </a:prstGeom>
            <a:noFill/>
            <a:ln w="19050">
              <a:solidFill>
                <a:schemeClr val="tx1"/>
              </a:solidFill>
              <a:round/>
              <a:headEnd type="none" w="med" len="med"/>
              <a:tailEnd type="arrow" w="med" len="med"/>
            </a:ln>
            <a:effectLst/>
          </p:spPr>
          <p:txBody>
            <a:bodyPr/>
            <a:lstStyle/>
            <a:p>
              <a:endParaRPr lang="fr-FR"/>
            </a:p>
          </p:txBody>
        </p:sp>
        <p:sp>
          <p:nvSpPr>
            <p:cNvPr id="98" name="Text Box 6"/>
            <p:cNvSpPr txBox="1">
              <a:spLocks noChangeArrowheads="1"/>
            </p:cNvSpPr>
            <p:nvPr/>
          </p:nvSpPr>
          <p:spPr bwMode="auto">
            <a:xfrm>
              <a:off x="7694006" y="6306132"/>
              <a:ext cx="607859" cy="369332"/>
            </a:xfrm>
            <a:prstGeom prst="rect">
              <a:avLst/>
            </a:prstGeom>
            <a:noFill/>
            <a:ln w="9525">
              <a:noFill/>
              <a:miter lim="800000"/>
              <a:headEnd/>
              <a:tailEnd/>
            </a:ln>
            <a:effectLst/>
          </p:spPr>
          <p:txBody>
            <a:bodyPr wrap="none">
              <a:spAutoFit/>
            </a:bodyPr>
            <a:lstStyle/>
            <a:p>
              <a:r>
                <a:rPr lang="fr-FR" dirty="0"/>
                <a:t>i (A)</a:t>
              </a:r>
            </a:p>
          </p:txBody>
        </p:sp>
        <p:sp>
          <p:nvSpPr>
            <p:cNvPr id="99" name="Text Box 7"/>
            <p:cNvSpPr txBox="1">
              <a:spLocks noChangeArrowheads="1"/>
            </p:cNvSpPr>
            <p:nvPr/>
          </p:nvSpPr>
          <p:spPr bwMode="auto">
            <a:xfrm>
              <a:off x="5032527" y="2643182"/>
              <a:ext cx="811190" cy="369332"/>
            </a:xfrm>
            <a:prstGeom prst="rect">
              <a:avLst/>
            </a:prstGeom>
            <a:noFill/>
            <a:ln w="9525">
              <a:noFill/>
              <a:miter lim="800000"/>
              <a:headEnd/>
              <a:tailEnd/>
            </a:ln>
            <a:effectLst/>
          </p:spPr>
          <p:txBody>
            <a:bodyPr wrap="square">
              <a:spAutoFit/>
            </a:bodyPr>
            <a:lstStyle/>
            <a:p>
              <a:r>
                <a:rPr lang="fr-FR" dirty="0"/>
                <a:t>E(v)</a:t>
              </a:r>
            </a:p>
          </p:txBody>
        </p:sp>
        <p:sp>
          <p:nvSpPr>
            <p:cNvPr id="100" name="Line 10"/>
            <p:cNvSpPr>
              <a:spLocks noChangeShapeType="1"/>
            </p:cNvSpPr>
            <p:nvPr/>
          </p:nvSpPr>
          <p:spPr bwMode="auto">
            <a:xfrm flipV="1">
              <a:off x="5032527" y="4088891"/>
              <a:ext cx="928694" cy="2230587"/>
            </a:xfrm>
            <a:prstGeom prst="line">
              <a:avLst/>
            </a:prstGeom>
            <a:noFill/>
            <a:ln w="57150">
              <a:solidFill>
                <a:srgbClr val="FF0000"/>
              </a:solidFill>
              <a:round/>
              <a:headEnd/>
              <a:tailEnd/>
            </a:ln>
            <a:effectLst/>
          </p:spPr>
          <p:txBody>
            <a:bodyPr/>
            <a:lstStyle/>
            <a:p>
              <a:endParaRPr lang="fr-FR"/>
            </a:p>
          </p:txBody>
        </p:sp>
        <p:sp>
          <p:nvSpPr>
            <p:cNvPr id="101" name="Text Box 11"/>
            <p:cNvSpPr txBox="1">
              <a:spLocks noChangeArrowheads="1"/>
            </p:cNvSpPr>
            <p:nvPr/>
          </p:nvSpPr>
          <p:spPr bwMode="auto">
            <a:xfrm>
              <a:off x="5461155" y="5303338"/>
              <a:ext cx="928459" cy="369332"/>
            </a:xfrm>
            <a:prstGeom prst="rect">
              <a:avLst/>
            </a:prstGeom>
            <a:noFill/>
            <a:ln w="9525">
              <a:noFill/>
              <a:miter lim="800000"/>
              <a:headEnd/>
              <a:tailEnd/>
            </a:ln>
            <a:effectLst/>
          </p:spPr>
          <p:txBody>
            <a:bodyPr wrap="none">
              <a:spAutoFit/>
            </a:bodyPr>
            <a:lstStyle/>
            <a:p>
              <a:pPr algn="ctr"/>
              <a:r>
                <a:rPr lang="fr-FR" dirty="0">
                  <a:solidFill>
                    <a:srgbClr val="FF0000"/>
                  </a:solidFill>
                </a:rPr>
                <a:t>linéaire</a:t>
              </a:r>
            </a:p>
          </p:txBody>
        </p:sp>
        <p:sp>
          <p:nvSpPr>
            <p:cNvPr id="102" name="Arc 101"/>
            <p:cNvSpPr/>
            <p:nvPr/>
          </p:nvSpPr>
          <p:spPr>
            <a:xfrm rot="17234806">
              <a:off x="5627684" y="3663887"/>
              <a:ext cx="1852130" cy="1237294"/>
            </a:xfrm>
            <a:prstGeom prst="arc">
              <a:avLst>
                <a:gd name="adj1" fmla="val 16200000"/>
                <a:gd name="adj2" fmla="val 21269715"/>
              </a:avLst>
            </a:prstGeom>
            <a:ln w="57150">
              <a:solidFill>
                <a:srgbClr val="0099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3" name="Line 10"/>
            <p:cNvSpPr>
              <a:spLocks noChangeShapeType="1"/>
            </p:cNvSpPr>
            <p:nvPr/>
          </p:nvSpPr>
          <p:spPr bwMode="auto">
            <a:xfrm flipV="1">
              <a:off x="6725773" y="3374512"/>
              <a:ext cx="1044000" cy="0"/>
            </a:xfrm>
            <a:prstGeom prst="line">
              <a:avLst/>
            </a:prstGeom>
            <a:noFill/>
            <a:ln w="57150">
              <a:solidFill>
                <a:schemeClr val="tx1"/>
              </a:solidFill>
              <a:round/>
              <a:headEnd/>
              <a:tailEnd/>
            </a:ln>
            <a:effectLst/>
          </p:spPr>
          <p:txBody>
            <a:bodyPr/>
            <a:lstStyle/>
            <a:p>
              <a:endParaRPr lang="fr-FR"/>
            </a:p>
          </p:txBody>
        </p:sp>
        <p:sp>
          <p:nvSpPr>
            <p:cNvPr id="108" name="Text Box 11"/>
            <p:cNvSpPr txBox="1">
              <a:spLocks noChangeArrowheads="1"/>
            </p:cNvSpPr>
            <p:nvPr/>
          </p:nvSpPr>
          <p:spPr bwMode="auto">
            <a:xfrm>
              <a:off x="5389717" y="3303074"/>
              <a:ext cx="864339" cy="369332"/>
            </a:xfrm>
            <a:prstGeom prst="rect">
              <a:avLst/>
            </a:prstGeom>
            <a:noFill/>
            <a:ln w="9525">
              <a:noFill/>
              <a:miter lim="800000"/>
              <a:headEnd/>
              <a:tailEnd/>
            </a:ln>
            <a:effectLst/>
          </p:spPr>
          <p:txBody>
            <a:bodyPr wrap="none">
              <a:spAutoFit/>
            </a:bodyPr>
            <a:lstStyle/>
            <a:p>
              <a:pPr algn="ctr"/>
              <a:r>
                <a:rPr lang="fr-FR" dirty="0">
                  <a:solidFill>
                    <a:srgbClr val="009900"/>
                  </a:solidFill>
                </a:rPr>
                <a:t>Coude</a:t>
              </a:r>
            </a:p>
          </p:txBody>
        </p:sp>
        <p:sp>
          <p:nvSpPr>
            <p:cNvPr id="109" name="Text Box 11"/>
            <p:cNvSpPr txBox="1">
              <a:spLocks noChangeArrowheads="1"/>
            </p:cNvSpPr>
            <p:nvPr/>
          </p:nvSpPr>
          <p:spPr bwMode="auto">
            <a:xfrm>
              <a:off x="6889915" y="3445950"/>
              <a:ext cx="1236237" cy="369332"/>
            </a:xfrm>
            <a:prstGeom prst="rect">
              <a:avLst/>
            </a:prstGeom>
            <a:noFill/>
            <a:ln w="9525">
              <a:noFill/>
              <a:miter lim="800000"/>
              <a:headEnd/>
              <a:tailEnd/>
            </a:ln>
            <a:effectLst/>
          </p:spPr>
          <p:txBody>
            <a:bodyPr wrap="none">
              <a:spAutoFit/>
            </a:bodyPr>
            <a:lstStyle/>
            <a:p>
              <a:pPr algn="ctr"/>
              <a:r>
                <a:rPr lang="fr-FR" dirty="0"/>
                <a:t>Saturation</a:t>
              </a:r>
            </a:p>
          </p:txBody>
        </p:sp>
        <p:sp>
          <p:nvSpPr>
            <p:cNvPr id="110" name="Ellipse 109"/>
            <p:cNvSpPr/>
            <p:nvPr/>
          </p:nvSpPr>
          <p:spPr>
            <a:xfrm>
              <a:off x="4982355" y="6265254"/>
              <a:ext cx="108000" cy="108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Text Box 11"/>
            <p:cNvSpPr txBox="1">
              <a:spLocks noChangeArrowheads="1"/>
            </p:cNvSpPr>
            <p:nvPr/>
          </p:nvSpPr>
          <p:spPr bwMode="auto">
            <a:xfrm>
              <a:off x="5103965" y="6072206"/>
              <a:ext cx="1864614" cy="369332"/>
            </a:xfrm>
            <a:prstGeom prst="rect">
              <a:avLst/>
            </a:prstGeom>
            <a:noFill/>
            <a:ln w="9525">
              <a:noFill/>
              <a:miter lim="800000"/>
              <a:headEnd/>
              <a:tailEnd/>
            </a:ln>
            <a:effectLst/>
          </p:spPr>
          <p:txBody>
            <a:bodyPr wrap="none">
              <a:spAutoFit/>
            </a:bodyPr>
            <a:lstStyle/>
            <a:p>
              <a:pPr algn="ctr"/>
              <a:r>
                <a:rPr lang="fr-FR" dirty="0">
                  <a:solidFill>
                    <a:srgbClr val="0000FF"/>
                  </a:solidFill>
                </a:rPr>
                <a:t>f.e.m rémanente</a:t>
              </a:r>
            </a:p>
          </p:txBody>
        </p:sp>
        <p:sp>
          <p:nvSpPr>
            <p:cNvPr id="112" name="Text Box 7"/>
            <p:cNvSpPr txBox="1">
              <a:spLocks noChangeArrowheads="1"/>
            </p:cNvSpPr>
            <p:nvPr/>
          </p:nvSpPr>
          <p:spPr bwMode="auto">
            <a:xfrm>
              <a:off x="4572000" y="6072206"/>
              <a:ext cx="811190" cy="369332"/>
            </a:xfrm>
            <a:prstGeom prst="rect">
              <a:avLst/>
            </a:prstGeom>
            <a:noFill/>
            <a:ln w="9525">
              <a:noFill/>
              <a:miter lim="800000"/>
              <a:headEnd/>
              <a:tailEnd/>
            </a:ln>
            <a:effectLst/>
          </p:spPr>
          <p:txBody>
            <a:bodyPr wrap="square">
              <a:spAutoFit/>
            </a:bodyPr>
            <a:lstStyle/>
            <a:p>
              <a:r>
                <a:rPr lang="fr-FR" b="1" dirty="0">
                  <a:solidFill>
                    <a:srgbClr val="0000FF"/>
                  </a:solidFill>
                </a:rPr>
                <a:t>E</a:t>
              </a:r>
              <a:r>
                <a:rPr lang="fr-FR" b="1" baseline="-25000" dirty="0">
                  <a:solidFill>
                    <a:srgbClr val="0000FF"/>
                  </a:solidFill>
                </a:rPr>
                <a:t>r</a:t>
              </a:r>
              <a:endParaRPr lang="fr-FR" b="1" dirty="0">
                <a:solidFill>
                  <a:srgbClr val="0000FF"/>
                </a:solidFil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71472" y="2571744"/>
            <a:ext cx="7929618" cy="70788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fr-FR" sz="4000" b="1" dirty="0">
                <a:solidFill>
                  <a:srgbClr val="C00000"/>
                </a:solidFill>
                <a:latin typeface="Bodoni MT Black" pitchFamily="18" charset="0"/>
              </a:rPr>
              <a:t>Phénomènes dans la MCC</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5" name="Freeform 11"/>
          <p:cNvSpPr>
            <a:spLocks/>
          </p:cNvSpPr>
          <p:nvPr/>
        </p:nvSpPr>
        <p:spPr bwMode="auto">
          <a:xfrm>
            <a:off x="568351" y="1805006"/>
            <a:ext cx="2880000" cy="4716000"/>
          </a:xfrm>
          <a:custGeom>
            <a:avLst/>
            <a:gdLst/>
            <a:ahLst/>
            <a:cxnLst>
              <a:cxn ang="0">
                <a:pos x="0" y="0"/>
              </a:cxn>
              <a:cxn ang="0">
                <a:pos x="2205" y="0"/>
              </a:cxn>
              <a:cxn ang="0">
                <a:pos x="1907" y="40"/>
              </a:cxn>
              <a:cxn ang="0">
                <a:pos x="1698" y="109"/>
              </a:cxn>
              <a:cxn ang="0">
                <a:pos x="1460" y="228"/>
              </a:cxn>
              <a:cxn ang="0">
                <a:pos x="1202" y="427"/>
              </a:cxn>
              <a:cxn ang="0">
                <a:pos x="1043" y="586"/>
              </a:cxn>
              <a:cxn ang="0">
                <a:pos x="914" y="784"/>
              </a:cxn>
              <a:cxn ang="0">
                <a:pos x="814" y="963"/>
              </a:cxn>
              <a:cxn ang="0">
                <a:pos x="735" y="1152"/>
              </a:cxn>
              <a:cxn ang="0">
                <a:pos x="675" y="1341"/>
              </a:cxn>
              <a:cxn ang="0">
                <a:pos x="626" y="1629"/>
              </a:cxn>
              <a:cxn ang="0">
                <a:pos x="616" y="1917"/>
              </a:cxn>
              <a:cxn ang="0">
                <a:pos x="665" y="2274"/>
              </a:cxn>
              <a:cxn ang="0">
                <a:pos x="755" y="2592"/>
              </a:cxn>
              <a:cxn ang="0">
                <a:pos x="884" y="2860"/>
              </a:cxn>
              <a:cxn ang="0">
                <a:pos x="1043" y="3069"/>
              </a:cxn>
              <a:cxn ang="0">
                <a:pos x="1261" y="3287"/>
              </a:cxn>
              <a:cxn ang="0">
                <a:pos x="1480" y="3436"/>
              </a:cxn>
              <a:cxn ang="0">
                <a:pos x="1797" y="3585"/>
              </a:cxn>
              <a:cxn ang="0">
                <a:pos x="2165" y="3664"/>
              </a:cxn>
              <a:cxn ang="0">
                <a:pos x="1738" y="3664"/>
              </a:cxn>
              <a:cxn ang="0">
                <a:pos x="1231" y="3664"/>
              </a:cxn>
              <a:cxn ang="0">
                <a:pos x="586" y="3664"/>
              </a:cxn>
              <a:cxn ang="0">
                <a:pos x="0" y="3664"/>
              </a:cxn>
              <a:cxn ang="0">
                <a:pos x="0" y="0"/>
              </a:cxn>
            </a:cxnLst>
            <a:rect l="0" t="0" r="r" b="b"/>
            <a:pathLst>
              <a:path w="2205" h="3664">
                <a:moveTo>
                  <a:pt x="0" y="0"/>
                </a:moveTo>
                <a:lnTo>
                  <a:pt x="2205" y="0"/>
                </a:lnTo>
                <a:lnTo>
                  <a:pt x="1907" y="40"/>
                </a:lnTo>
                <a:lnTo>
                  <a:pt x="1698" y="109"/>
                </a:lnTo>
                <a:lnTo>
                  <a:pt x="1460" y="228"/>
                </a:lnTo>
                <a:lnTo>
                  <a:pt x="1202" y="427"/>
                </a:lnTo>
                <a:lnTo>
                  <a:pt x="1043" y="586"/>
                </a:lnTo>
                <a:lnTo>
                  <a:pt x="914" y="784"/>
                </a:lnTo>
                <a:lnTo>
                  <a:pt x="814" y="963"/>
                </a:lnTo>
                <a:lnTo>
                  <a:pt x="735" y="1152"/>
                </a:lnTo>
                <a:lnTo>
                  <a:pt x="675" y="1341"/>
                </a:lnTo>
                <a:lnTo>
                  <a:pt x="626" y="1629"/>
                </a:lnTo>
                <a:lnTo>
                  <a:pt x="616" y="1917"/>
                </a:lnTo>
                <a:lnTo>
                  <a:pt x="665" y="2274"/>
                </a:lnTo>
                <a:lnTo>
                  <a:pt x="755" y="2592"/>
                </a:lnTo>
                <a:lnTo>
                  <a:pt x="884" y="2860"/>
                </a:lnTo>
                <a:lnTo>
                  <a:pt x="1043" y="3069"/>
                </a:lnTo>
                <a:lnTo>
                  <a:pt x="1261" y="3287"/>
                </a:lnTo>
                <a:lnTo>
                  <a:pt x="1480" y="3436"/>
                </a:lnTo>
                <a:lnTo>
                  <a:pt x="1797" y="3585"/>
                </a:lnTo>
                <a:lnTo>
                  <a:pt x="2165" y="3664"/>
                </a:lnTo>
                <a:lnTo>
                  <a:pt x="1738" y="3664"/>
                </a:lnTo>
                <a:lnTo>
                  <a:pt x="1231" y="3664"/>
                </a:lnTo>
                <a:lnTo>
                  <a:pt x="586" y="3664"/>
                </a:lnTo>
                <a:lnTo>
                  <a:pt x="0" y="3664"/>
                </a:lnTo>
                <a:lnTo>
                  <a:pt x="0" y="0"/>
                </a:lnTo>
                <a:close/>
              </a:path>
            </a:pathLst>
          </a:custGeom>
          <a:solidFill>
            <a:schemeClr val="folHlink"/>
          </a:solidFill>
          <a:ln w="9525">
            <a:solidFill>
              <a:schemeClr val="tx1"/>
            </a:solidFill>
            <a:round/>
            <a:headEnd/>
            <a:tailEnd/>
          </a:ln>
          <a:effectLst/>
        </p:spPr>
        <p:txBody>
          <a:bodyPr/>
          <a:lstStyle/>
          <a:p>
            <a:endParaRPr lang="fr-FR"/>
          </a:p>
        </p:txBody>
      </p:sp>
      <p:sp>
        <p:nvSpPr>
          <p:cNvPr id="82958" name="Freeform 14"/>
          <p:cNvSpPr>
            <a:spLocks/>
          </p:cNvSpPr>
          <p:nvPr/>
        </p:nvSpPr>
        <p:spPr bwMode="auto">
          <a:xfrm flipH="1">
            <a:off x="5521352" y="1812943"/>
            <a:ext cx="2908300" cy="4716000"/>
          </a:xfrm>
          <a:custGeom>
            <a:avLst/>
            <a:gdLst/>
            <a:ahLst/>
            <a:cxnLst>
              <a:cxn ang="0">
                <a:pos x="0" y="0"/>
              </a:cxn>
              <a:cxn ang="0">
                <a:pos x="2205" y="0"/>
              </a:cxn>
              <a:cxn ang="0">
                <a:pos x="1907" y="40"/>
              </a:cxn>
              <a:cxn ang="0">
                <a:pos x="1698" y="109"/>
              </a:cxn>
              <a:cxn ang="0">
                <a:pos x="1460" y="228"/>
              </a:cxn>
              <a:cxn ang="0">
                <a:pos x="1202" y="427"/>
              </a:cxn>
              <a:cxn ang="0">
                <a:pos x="1043" y="586"/>
              </a:cxn>
              <a:cxn ang="0">
                <a:pos x="914" y="784"/>
              </a:cxn>
              <a:cxn ang="0">
                <a:pos x="814" y="963"/>
              </a:cxn>
              <a:cxn ang="0">
                <a:pos x="735" y="1152"/>
              </a:cxn>
              <a:cxn ang="0">
                <a:pos x="675" y="1341"/>
              </a:cxn>
              <a:cxn ang="0">
                <a:pos x="626" y="1629"/>
              </a:cxn>
              <a:cxn ang="0">
                <a:pos x="616" y="1917"/>
              </a:cxn>
              <a:cxn ang="0">
                <a:pos x="665" y="2274"/>
              </a:cxn>
              <a:cxn ang="0">
                <a:pos x="755" y="2592"/>
              </a:cxn>
              <a:cxn ang="0">
                <a:pos x="884" y="2860"/>
              </a:cxn>
              <a:cxn ang="0">
                <a:pos x="1043" y="3069"/>
              </a:cxn>
              <a:cxn ang="0">
                <a:pos x="1261" y="3287"/>
              </a:cxn>
              <a:cxn ang="0">
                <a:pos x="1480" y="3436"/>
              </a:cxn>
              <a:cxn ang="0">
                <a:pos x="1797" y="3585"/>
              </a:cxn>
              <a:cxn ang="0">
                <a:pos x="2165" y="3664"/>
              </a:cxn>
              <a:cxn ang="0">
                <a:pos x="1738" y="3664"/>
              </a:cxn>
              <a:cxn ang="0">
                <a:pos x="1231" y="3664"/>
              </a:cxn>
              <a:cxn ang="0">
                <a:pos x="586" y="3664"/>
              </a:cxn>
              <a:cxn ang="0">
                <a:pos x="0" y="3664"/>
              </a:cxn>
              <a:cxn ang="0">
                <a:pos x="0" y="0"/>
              </a:cxn>
            </a:cxnLst>
            <a:rect l="0" t="0" r="r" b="b"/>
            <a:pathLst>
              <a:path w="2205" h="3664">
                <a:moveTo>
                  <a:pt x="0" y="0"/>
                </a:moveTo>
                <a:lnTo>
                  <a:pt x="2205" y="0"/>
                </a:lnTo>
                <a:lnTo>
                  <a:pt x="1907" y="40"/>
                </a:lnTo>
                <a:lnTo>
                  <a:pt x="1698" y="109"/>
                </a:lnTo>
                <a:lnTo>
                  <a:pt x="1460" y="228"/>
                </a:lnTo>
                <a:lnTo>
                  <a:pt x="1202" y="427"/>
                </a:lnTo>
                <a:lnTo>
                  <a:pt x="1043" y="586"/>
                </a:lnTo>
                <a:lnTo>
                  <a:pt x="914" y="784"/>
                </a:lnTo>
                <a:lnTo>
                  <a:pt x="814" y="963"/>
                </a:lnTo>
                <a:lnTo>
                  <a:pt x="735" y="1152"/>
                </a:lnTo>
                <a:lnTo>
                  <a:pt x="675" y="1341"/>
                </a:lnTo>
                <a:lnTo>
                  <a:pt x="626" y="1629"/>
                </a:lnTo>
                <a:lnTo>
                  <a:pt x="616" y="1917"/>
                </a:lnTo>
                <a:lnTo>
                  <a:pt x="665" y="2274"/>
                </a:lnTo>
                <a:lnTo>
                  <a:pt x="755" y="2592"/>
                </a:lnTo>
                <a:lnTo>
                  <a:pt x="884" y="2860"/>
                </a:lnTo>
                <a:lnTo>
                  <a:pt x="1043" y="3069"/>
                </a:lnTo>
                <a:lnTo>
                  <a:pt x="1261" y="3287"/>
                </a:lnTo>
                <a:lnTo>
                  <a:pt x="1480" y="3436"/>
                </a:lnTo>
                <a:lnTo>
                  <a:pt x="1797" y="3585"/>
                </a:lnTo>
                <a:lnTo>
                  <a:pt x="2165" y="3664"/>
                </a:lnTo>
                <a:lnTo>
                  <a:pt x="1738" y="3664"/>
                </a:lnTo>
                <a:lnTo>
                  <a:pt x="1231" y="3664"/>
                </a:lnTo>
                <a:lnTo>
                  <a:pt x="586" y="3664"/>
                </a:lnTo>
                <a:lnTo>
                  <a:pt x="0" y="3664"/>
                </a:lnTo>
                <a:lnTo>
                  <a:pt x="0" y="0"/>
                </a:lnTo>
                <a:close/>
              </a:path>
            </a:pathLst>
          </a:custGeom>
          <a:solidFill>
            <a:schemeClr val="folHlink"/>
          </a:solidFill>
          <a:ln w="9525">
            <a:solidFill>
              <a:schemeClr val="tx1"/>
            </a:solidFill>
            <a:round/>
            <a:headEnd/>
            <a:tailEnd/>
          </a:ln>
          <a:effectLst/>
        </p:spPr>
        <p:txBody>
          <a:bodyPr/>
          <a:lstStyle/>
          <a:p>
            <a:endParaRPr lang="fr-FR"/>
          </a:p>
        </p:txBody>
      </p:sp>
      <p:grpSp>
        <p:nvGrpSpPr>
          <p:cNvPr id="2" name="Group 62"/>
          <p:cNvGrpSpPr>
            <a:grpSpLocks/>
          </p:cNvGrpSpPr>
          <p:nvPr/>
        </p:nvGrpSpPr>
        <p:grpSpPr bwMode="auto">
          <a:xfrm flipH="1">
            <a:off x="2197122" y="1892317"/>
            <a:ext cx="4679953" cy="4679955"/>
            <a:chOff x="1263" y="842"/>
            <a:chExt cx="2948" cy="2948"/>
          </a:xfrm>
        </p:grpSpPr>
        <p:sp>
          <p:nvSpPr>
            <p:cNvPr id="82953" name="Oval 9"/>
            <p:cNvSpPr>
              <a:spLocks noChangeArrowheads="1"/>
            </p:cNvSpPr>
            <p:nvPr/>
          </p:nvSpPr>
          <p:spPr bwMode="auto">
            <a:xfrm>
              <a:off x="1263" y="842"/>
              <a:ext cx="2948" cy="2948"/>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82961" name="Oval 17"/>
            <p:cNvSpPr>
              <a:spLocks noChangeArrowheads="1"/>
            </p:cNvSpPr>
            <p:nvPr/>
          </p:nvSpPr>
          <p:spPr bwMode="auto">
            <a:xfrm>
              <a:off x="2264" y="1073"/>
              <a:ext cx="191" cy="184"/>
            </a:xfrm>
            <a:prstGeom prst="ellipse">
              <a:avLst/>
            </a:prstGeom>
            <a:noFill/>
            <a:ln w="9525">
              <a:solidFill>
                <a:schemeClr val="tx1"/>
              </a:solidFill>
              <a:round/>
              <a:headEnd/>
              <a:tailEnd/>
            </a:ln>
            <a:effectLst/>
          </p:spPr>
          <p:txBody>
            <a:bodyPr wrap="none" anchor="ctr"/>
            <a:lstStyle/>
            <a:p>
              <a:endParaRPr lang="fr-FR"/>
            </a:p>
          </p:txBody>
        </p:sp>
        <p:sp>
          <p:nvSpPr>
            <p:cNvPr id="82965" name="Oval 21"/>
            <p:cNvSpPr>
              <a:spLocks noChangeArrowheads="1"/>
            </p:cNvSpPr>
            <p:nvPr/>
          </p:nvSpPr>
          <p:spPr bwMode="auto">
            <a:xfrm>
              <a:off x="1714" y="1348"/>
              <a:ext cx="191" cy="184"/>
            </a:xfrm>
            <a:prstGeom prst="ellipse">
              <a:avLst/>
            </a:prstGeom>
            <a:noFill/>
            <a:ln w="9525">
              <a:solidFill>
                <a:schemeClr val="tx1"/>
              </a:solidFill>
              <a:round/>
              <a:headEnd/>
              <a:tailEnd/>
            </a:ln>
            <a:effectLst/>
          </p:spPr>
          <p:txBody>
            <a:bodyPr wrap="none" anchor="ctr"/>
            <a:lstStyle/>
            <a:p>
              <a:endParaRPr lang="fr-FR"/>
            </a:p>
          </p:txBody>
        </p:sp>
        <p:sp>
          <p:nvSpPr>
            <p:cNvPr id="82969" name="Oval 25"/>
            <p:cNvSpPr>
              <a:spLocks noChangeArrowheads="1"/>
            </p:cNvSpPr>
            <p:nvPr/>
          </p:nvSpPr>
          <p:spPr bwMode="auto">
            <a:xfrm>
              <a:off x="1436" y="1864"/>
              <a:ext cx="191" cy="184"/>
            </a:xfrm>
            <a:prstGeom prst="ellipse">
              <a:avLst/>
            </a:prstGeom>
            <a:noFill/>
            <a:ln w="9525">
              <a:solidFill>
                <a:schemeClr val="tx1"/>
              </a:solidFill>
              <a:round/>
              <a:headEnd/>
              <a:tailEnd/>
            </a:ln>
            <a:effectLst/>
          </p:spPr>
          <p:txBody>
            <a:bodyPr wrap="none" anchor="ctr"/>
            <a:lstStyle/>
            <a:p>
              <a:endParaRPr lang="fr-FR"/>
            </a:p>
          </p:txBody>
        </p:sp>
        <p:sp>
          <p:nvSpPr>
            <p:cNvPr id="82973" name="Oval 29"/>
            <p:cNvSpPr>
              <a:spLocks noChangeArrowheads="1"/>
            </p:cNvSpPr>
            <p:nvPr/>
          </p:nvSpPr>
          <p:spPr bwMode="auto">
            <a:xfrm>
              <a:off x="1435" y="2540"/>
              <a:ext cx="191" cy="184"/>
            </a:xfrm>
            <a:prstGeom prst="ellipse">
              <a:avLst/>
            </a:prstGeom>
            <a:noFill/>
            <a:ln w="9525">
              <a:solidFill>
                <a:schemeClr val="tx1"/>
              </a:solidFill>
              <a:round/>
              <a:headEnd/>
              <a:tailEnd/>
            </a:ln>
            <a:effectLst/>
          </p:spPr>
          <p:txBody>
            <a:bodyPr wrap="none" anchor="ctr"/>
            <a:lstStyle/>
            <a:p>
              <a:endParaRPr lang="fr-FR"/>
            </a:p>
          </p:txBody>
        </p:sp>
        <p:sp>
          <p:nvSpPr>
            <p:cNvPr id="82977" name="Oval 33"/>
            <p:cNvSpPr>
              <a:spLocks noChangeArrowheads="1"/>
            </p:cNvSpPr>
            <p:nvPr/>
          </p:nvSpPr>
          <p:spPr bwMode="auto">
            <a:xfrm>
              <a:off x="1743" y="3026"/>
              <a:ext cx="191" cy="184"/>
            </a:xfrm>
            <a:prstGeom prst="ellipse">
              <a:avLst/>
            </a:prstGeom>
            <a:noFill/>
            <a:ln w="9525">
              <a:solidFill>
                <a:schemeClr val="tx1"/>
              </a:solidFill>
              <a:round/>
              <a:headEnd/>
              <a:tailEnd/>
            </a:ln>
            <a:effectLst/>
          </p:spPr>
          <p:txBody>
            <a:bodyPr wrap="none" anchor="ctr"/>
            <a:lstStyle/>
            <a:p>
              <a:endParaRPr lang="fr-FR"/>
            </a:p>
          </p:txBody>
        </p:sp>
        <p:sp>
          <p:nvSpPr>
            <p:cNvPr id="82981" name="Oval 37"/>
            <p:cNvSpPr>
              <a:spLocks noChangeArrowheads="1"/>
            </p:cNvSpPr>
            <p:nvPr/>
          </p:nvSpPr>
          <p:spPr bwMode="auto">
            <a:xfrm>
              <a:off x="2211" y="3325"/>
              <a:ext cx="191" cy="184"/>
            </a:xfrm>
            <a:prstGeom prst="ellipse">
              <a:avLst/>
            </a:prstGeom>
            <a:noFill/>
            <a:ln w="9525">
              <a:solidFill>
                <a:schemeClr val="tx1"/>
              </a:solidFill>
              <a:round/>
              <a:headEnd/>
              <a:tailEnd/>
            </a:ln>
            <a:effectLst/>
          </p:spPr>
          <p:txBody>
            <a:bodyPr wrap="none" anchor="ctr"/>
            <a:lstStyle/>
            <a:p>
              <a:endParaRPr lang="fr-FR"/>
            </a:p>
          </p:txBody>
        </p:sp>
        <p:sp>
          <p:nvSpPr>
            <p:cNvPr id="82985" name="Oval 41"/>
            <p:cNvSpPr>
              <a:spLocks noChangeArrowheads="1"/>
            </p:cNvSpPr>
            <p:nvPr/>
          </p:nvSpPr>
          <p:spPr bwMode="auto">
            <a:xfrm>
              <a:off x="3166" y="1059"/>
              <a:ext cx="191" cy="184"/>
            </a:xfrm>
            <a:prstGeom prst="ellipse">
              <a:avLst/>
            </a:prstGeom>
            <a:noFill/>
            <a:ln w="9525">
              <a:solidFill>
                <a:schemeClr val="tx1"/>
              </a:solidFill>
              <a:round/>
              <a:headEnd/>
              <a:tailEnd/>
            </a:ln>
            <a:effectLst/>
          </p:spPr>
          <p:txBody>
            <a:bodyPr wrap="none" anchor="ctr"/>
            <a:lstStyle/>
            <a:p>
              <a:endParaRPr lang="fr-FR"/>
            </a:p>
          </p:txBody>
        </p:sp>
        <p:sp>
          <p:nvSpPr>
            <p:cNvPr id="82988" name="Oval 44"/>
            <p:cNvSpPr>
              <a:spLocks noChangeArrowheads="1"/>
            </p:cNvSpPr>
            <p:nvPr/>
          </p:nvSpPr>
          <p:spPr bwMode="auto">
            <a:xfrm>
              <a:off x="3622" y="1337"/>
              <a:ext cx="191" cy="184"/>
            </a:xfrm>
            <a:prstGeom prst="ellipse">
              <a:avLst/>
            </a:prstGeom>
            <a:noFill/>
            <a:ln w="9525">
              <a:solidFill>
                <a:schemeClr val="tx1"/>
              </a:solidFill>
              <a:round/>
              <a:headEnd/>
              <a:tailEnd/>
            </a:ln>
            <a:effectLst/>
          </p:spPr>
          <p:txBody>
            <a:bodyPr wrap="none" anchor="ctr"/>
            <a:lstStyle/>
            <a:p>
              <a:endParaRPr lang="fr-FR"/>
            </a:p>
          </p:txBody>
        </p:sp>
        <p:sp>
          <p:nvSpPr>
            <p:cNvPr id="82991" name="Oval 47"/>
            <p:cNvSpPr>
              <a:spLocks noChangeArrowheads="1"/>
            </p:cNvSpPr>
            <p:nvPr/>
          </p:nvSpPr>
          <p:spPr bwMode="auto">
            <a:xfrm>
              <a:off x="3930" y="1874"/>
              <a:ext cx="191" cy="184"/>
            </a:xfrm>
            <a:prstGeom prst="ellipse">
              <a:avLst/>
            </a:prstGeom>
            <a:noFill/>
            <a:ln w="9525">
              <a:solidFill>
                <a:schemeClr val="tx1"/>
              </a:solidFill>
              <a:round/>
              <a:headEnd/>
              <a:tailEnd/>
            </a:ln>
            <a:effectLst/>
          </p:spPr>
          <p:txBody>
            <a:bodyPr wrap="none" anchor="ctr"/>
            <a:lstStyle/>
            <a:p>
              <a:endParaRPr lang="fr-FR"/>
            </a:p>
          </p:txBody>
        </p:sp>
        <p:sp>
          <p:nvSpPr>
            <p:cNvPr id="82994" name="Oval 50"/>
            <p:cNvSpPr>
              <a:spLocks noChangeArrowheads="1"/>
            </p:cNvSpPr>
            <p:nvPr/>
          </p:nvSpPr>
          <p:spPr bwMode="auto">
            <a:xfrm>
              <a:off x="3910" y="2559"/>
              <a:ext cx="191" cy="184"/>
            </a:xfrm>
            <a:prstGeom prst="ellipse">
              <a:avLst/>
            </a:prstGeom>
            <a:noFill/>
            <a:ln w="9525">
              <a:solidFill>
                <a:schemeClr val="tx1"/>
              </a:solidFill>
              <a:round/>
              <a:headEnd/>
              <a:tailEnd/>
            </a:ln>
            <a:effectLst/>
          </p:spPr>
          <p:txBody>
            <a:bodyPr wrap="none" anchor="ctr"/>
            <a:lstStyle/>
            <a:p>
              <a:endParaRPr lang="fr-FR"/>
            </a:p>
          </p:txBody>
        </p:sp>
        <p:sp>
          <p:nvSpPr>
            <p:cNvPr id="82997" name="Oval 53"/>
            <p:cNvSpPr>
              <a:spLocks noChangeArrowheads="1"/>
            </p:cNvSpPr>
            <p:nvPr/>
          </p:nvSpPr>
          <p:spPr bwMode="auto">
            <a:xfrm>
              <a:off x="3592" y="3055"/>
              <a:ext cx="191" cy="184"/>
            </a:xfrm>
            <a:prstGeom prst="ellipse">
              <a:avLst/>
            </a:prstGeom>
            <a:noFill/>
            <a:ln w="9525">
              <a:solidFill>
                <a:schemeClr val="tx1"/>
              </a:solidFill>
              <a:round/>
              <a:headEnd/>
              <a:tailEnd/>
            </a:ln>
            <a:effectLst/>
          </p:spPr>
          <p:txBody>
            <a:bodyPr wrap="none" anchor="ctr"/>
            <a:lstStyle/>
            <a:p>
              <a:endParaRPr lang="fr-FR"/>
            </a:p>
          </p:txBody>
        </p:sp>
        <p:sp>
          <p:nvSpPr>
            <p:cNvPr id="83000" name="Oval 56"/>
            <p:cNvSpPr>
              <a:spLocks noChangeArrowheads="1"/>
            </p:cNvSpPr>
            <p:nvPr/>
          </p:nvSpPr>
          <p:spPr bwMode="auto">
            <a:xfrm>
              <a:off x="3056" y="3343"/>
              <a:ext cx="191" cy="184"/>
            </a:xfrm>
            <a:prstGeom prst="ellipse">
              <a:avLst/>
            </a:prstGeom>
            <a:noFill/>
            <a:ln w="9525">
              <a:solidFill>
                <a:schemeClr val="tx1"/>
              </a:solidFill>
              <a:round/>
              <a:headEnd/>
              <a:tailEnd/>
            </a:ln>
            <a:effectLst/>
          </p:spPr>
          <p:txBody>
            <a:bodyPr wrap="none" anchor="ctr"/>
            <a:lstStyle/>
            <a:p>
              <a:endParaRPr lang="fr-FR"/>
            </a:p>
          </p:txBody>
        </p:sp>
      </p:grpSp>
      <p:sp>
        <p:nvSpPr>
          <p:cNvPr id="83003" name="Text Box 59"/>
          <p:cNvSpPr txBox="1">
            <a:spLocks noChangeArrowheads="1"/>
          </p:cNvSpPr>
          <p:nvPr/>
        </p:nvSpPr>
        <p:spPr bwMode="auto">
          <a:xfrm>
            <a:off x="785786" y="3571876"/>
            <a:ext cx="514350" cy="641350"/>
          </a:xfrm>
          <a:prstGeom prst="rect">
            <a:avLst/>
          </a:prstGeom>
          <a:noFill/>
          <a:ln w="9525">
            <a:noFill/>
            <a:miter lim="800000"/>
            <a:headEnd/>
            <a:tailEnd/>
          </a:ln>
          <a:effectLst/>
        </p:spPr>
        <p:txBody>
          <a:bodyPr wrap="none">
            <a:spAutoFit/>
          </a:bodyPr>
          <a:lstStyle/>
          <a:p>
            <a:r>
              <a:rPr lang="fr-FR" sz="3600" dirty="0"/>
              <a:t>N</a:t>
            </a:r>
          </a:p>
        </p:txBody>
      </p:sp>
      <p:sp>
        <p:nvSpPr>
          <p:cNvPr id="83004" name="Text Box 60"/>
          <p:cNvSpPr txBox="1">
            <a:spLocks noChangeArrowheads="1"/>
          </p:cNvSpPr>
          <p:nvPr/>
        </p:nvSpPr>
        <p:spPr bwMode="auto">
          <a:xfrm>
            <a:off x="7643834" y="3643314"/>
            <a:ext cx="488950" cy="641350"/>
          </a:xfrm>
          <a:prstGeom prst="rect">
            <a:avLst/>
          </a:prstGeom>
          <a:noFill/>
          <a:ln w="9525">
            <a:noFill/>
            <a:miter lim="800000"/>
            <a:headEnd/>
            <a:tailEnd/>
          </a:ln>
          <a:effectLst/>
        </p:spPr>
        <p:txBody>
          <a:bodyPr wrap="none">
            <a:spAutoFit/>
          </a:bodyPr>
          <a:lstStyle/>
          <a:p>
            <a:r>
              <a:rPr lang="fr-FR" sz="3600" dirty="0"/>
              <a:t>S</a:t>
            </a:r>
          </a:p>
        </p:txBody>
      </p:sp>
      <p:grpSp>
        <p:nvGrpSpPr>
          <p:cNvPr id="15" name="Group 102"/>
          <p:cNvGrpSpPr>
            <a:grpSpLocks/>
          </p:cNvGrpSpPr>
          <p:nvPr/>
        </p:nvGrpSpPr>
        <p:grpSpPr bwMode="auto">
          <a:xfrm>
            <a:off x="769965" y="1428773"/>
            <a:ext cx="7551737" cy="5327663"/>
            <a:chOff x="417" y="550"/>
            <a:chExt cx="4757" cy="3356"/>
          </a:xfrm>
        </p:grpSpPr>
        <p:grpSp>
          <p:nvGrpSpPr>
            <p:cNvPr id="16" name="Group 78"/>
            <p:cNvGrpSpPr>
              <a:grpSpLocks/>
            </p:cNvGrpSpPr>
            <p:nvPr/>
          </p:nvGrpSpPr>
          <p:grpSpPr bwMode="auto">
            <a:xfrm>
              <a:off x="497" y="550"/>
              <a:ext cx="4677" cy="3356"/>
              <a:chOff x="497" y="550"/>
              <a:chExt cx="4677" cy="3356"/>
            </a:xfrm>
          </p:grpSpPr>
          <p:grpSp>
            <p:nvGrpSpPr>
              <p:cNvPr id="17" name="Group 70"/>
              <p:cNvGrpSpPr>
                <a:grpSpLocks/>
              </p:cNvGrpSpPr>
              <p:nvPr/>
            </p:nvGrpSpPr>
            <p:grpSpPr bwMode="auto">
              <a:xfrm>
                <a:off x="497" y="550"/>
                <a:ext cx="4677" cy="3356"/>
                <a:chOff x="497" y="550"/>
                <a:chExt cx="4677" cy="3356"/>
              </a:xfrm>
            </p:grpSpPr>
            <p:sp>
              <p:nvSpPr>
                <p:cNvPr id="83009" name="Line 65"/>
                <p:cNvSpPr>
                  <a:spLocks noChangeShapeType="1"/>
                </p:cNvSpPr>
                <p:nvPr/>
              </p:nvSpPr>
              <p:spPr bwMode="auto">
                <a:xfrm>
                  <a:off x="497" y="1132"/>
                  <a:ext cx="794" cy="0"/>
                </a:xfrm>
                <a:prstGeom prst="line">
                  <a:avLst/>
                </a:prstGeom>
                <a:noFill/>
                <a:ln w="38100">
                  <a:solidFill>
                    <a:srgbClr val="FF0066"/>
                  </a:solidFill>
                  <a:round/>
                  <a:headEnd/>
                  <a:tailEnd/>
                </a:ln>
                <a:effectLst/>
              </p:spPr>
              <p:txBody>
                <a:bodyPr/>
                <a:lstStyle/>
                <a:p>
                  <a:endParaRPr lang="fr-FR"/>
                </a:p>
              </p:txBody>
            </p:sp>
            <p:sp>
              <p:nvSpPr>
                <p:cNvPr id="83010" name="Line 66"/>
                <p:cNvSpPr>
                  <a:spLocks noChangeShapeType="1"/>
                </p:cNvSpPr>
                <p:nvPr/>
              </p:nvSpPr>
              <p:spPr bwMode="auto">
                <a:xfrm>
                  <a:off x="1291" y="1132"/>
                  <a:ext cx="367" cy="268"/>
                </a:xfrm>
                <a:prstGeom prst="line">
                  <a:avLst/>
                </a:prstGeom>
                <a:noFill/>
                <a:ln w="38100">
                  <a:solidFill>
                    <a:srgbClr val="FF0066"/>
                  </a:solidFill>
                  <a:round/>
                  <a:headEnd/>
                  <a:tailEnd/>
                </a:ln>
                <a:effectLst/>
              </p:spPr>
              <p:txBody>
                <a:bodyPr/>
                <a:lstStyle/>
                <a:p>
                  <a:endParaRPr lang="fr-FR"/>
                </a:p>
              </p:txBody>
            </p:sp>
            <p:sp>
              <p:nvSpPr>
                <p:cNvPr id="83011" name="Line 67"/>
                <p:cNvSpPr>
                  <a:spLocks noChangeShapeType="1"/>
                </p:cNvSpPr>
                <p:nvPr/>
              </p:nvSpPr>
              <p:spPr bwMode="auto">
                <a:xfrm>
                  <a:off x="1658" y="1400"/>
                  <a:ext cx="2195" cy="0"/>
                </a:xfrm>
                <a:prstGeom prst="line">
                  <a:avLst/>
                </a:prstGeom>
                <a:noFill/>
                <a:ln w="38100">
                  <a:solidFill>
                    <a:srgbClr val="FF0066"/>
                  </a:solidFill>
                  <a:round/>
                  <a:headEnd/>
                  <a:tailEnd/>
                </a:ln>
                <a:effectLst/>
              </p:spPr>
              <p:txBody>
                <a:bodyPr/>
                <a:lstStyle/>
                <a:p>
                  <a:endParaRPr lang="fr-FR"/>
                </a:p>
              </p:txBody>
            </p:sp>
            <p:sp>
              <p:nvSpPr>
                <p:cNvPr id="83012" name="Line 68"/>
                <p:cNvSpPr>
                  <a:spLocks noChangeShapeType="1"/>
                </p:cNvSpPr>
                <p:nvPr/>
              </p:nvSpPr>
              <p:spPr bwMode="auto">
                <a:xfrm flipV="1">
                  <a:off x="3853" y="1132"/>
                  <a:ext cx="378" cy="258"/>
                </a:xfrm>
                <a:prstGeom prst="line">
                  <a:avLst/>
                </a:prstGeom>
                <a:noFill/>
                <a:ln w="38100">
                  <a:solidFill>
                    <a:srgbClr val="FF0066"/>
                  </a:solidFill>
                  <a:round/>
                  <a:headEnd/>
                  <a:tailEnd/>
                </a:ln>
                <a:effectLst/>
              </p:spPr>
              <p:txBody>
                <a:bodyPr/>
                <a:lstStyle/>
                <a:p>
                  <a:endParaRPr lang="fr-FR"/>
                </a:p>
              </p:txBody>
            </p:sp>
            <p:sp>
              <p:nvSpPr>
                <p:cNvPr id="83013" name="Line 69"/>
                <p:cNvSpPr>
                  <a:spLocks noChangeShapeType="1"/>
                </p:cNvSpPr>
                <p:nvPr/>
              </p:nvSpPr>
              <p:spPr bwMode="auto">
                <a:xfrm>
                  <a:off x="4231" y="1132"/>
                  <a:ext cx="943" cy="0"/>
                </a:xfrm>
                <a:prstGeom prst="line">
                  <a:avLst/>
                </a:prstGeom>
                <a:noFill/>
                <a:ln w="38100">
                  <a:solidFill>
                    <a:srgbClr val="FF0066"/>
                  </a:solidFill>
                  <a:round/>
                  <a:headEnd/>
                  <a:tailEnd/>
                </a:ln>
                <a:effectLst/>
              </p:spPr>
              <p:txBody>
                <a:bodyPr/>
                <a:lstStyle/>
                <a:p>
                  <a:endParaRPr lang="fr-FR"/>
                </a:p>
              </p:txBody>
            </p:sp>
            <p:sp>
              <p:nvSpPr>
                <p:cNvPr id="91" name="Line 67"/>
                <p:cNvSpPr>
                  <a:spLocks noChangeShapeType="1"/>
                </p:cNvSpPr>
                <p:nvPr/>
              </p:nvSpPr>
              <p:spPr bwMode="auto">
                <a:xfrm rot="5400000">
                  <a:off x="1106" y="2228"/>
                  <a:ext cx="3356" cy="0"/>
                </a:xfrm>
                <a:prstGeom prst="line">
                  <a:avLst/>
                </a:prstGeom>
                <a:noFill/>
                <a:ln w="38100">
                  <a:solidFill>
                    <a:schemeClr val="tx1"/>
                  </a:solidFill>
                  <a:prstDash val="lgDashDot"/>
                  <a:round/>
                  <a:headEnd/>
                  <a:tailEnd/>
                </a:ln>
                <a:effectLst/>
              </p:spPr>
              <p:txBody>
                <a:bodyPr/>
                <a:lstStyle/>
                <a:p>
                  <a:endParaRPr lang="fr-FR"/>
                </a:p>
              </p:txBody>
            </p:sp>
          </p:grpSp>
          <p:sp>
            <p:nvSpPr>
              <p:cNvPr id="83021" name="Line 77"/>
              <p:cNvSpPr>
                <a:spLocks noChangeShapeType="1"/>
              </p:cNvSpPr>
              <p:nvPr/>
            </p:nvSpPr>
            <p:spPr bwMode="auto">
              <a:xfrm>
                <a:off x="2443" y="1400"/>
                <a:ext cx="149" cy="0"/>
              </a:xfrm>
              <a:prstGeom prst="line">
                <a:avLst/>
              </a:prstGeom>
              <a:noFill/>
              <a:ln w="38100">
                <a:solidFill>
                  <a:srgbClr val="FF0066"/>
                </a:solidFill>
                <a:round/>
                <a:headEnd/>
                <a:tailEnd type="triangle" w="med" len="med"/>
              </a:ln>
              <a:effectLst/>
            </p:spPr>
            <p:txBody>
              <a:bodyPr/>
              <a:lstStyle/>
              <a:p>
                <a:endParaRPr lang="fr-FR"/>
              </a:p>
            </p:txBody>
          </p:sp>
        </p:grpSp>
        <p:grpSp>
          <p:nvGrpSpPr>
            <p:cNvPr id="18" name="Group 80"/>
            <p:cNvGrpSpPr>
              <a:grpSpLocks/>
            </p:cNvGrpSpPr>
            <p:nvPr/>
          </p:nvGrpSpPr>
          <p:grpSpPr bwMode="auto">
            <a:xfrm>
              <a:off x="447" y="1529"/>
              <a:ext cx="4717" cy="209"/>
              <a:chOff x="447" y="1529"/>
              <a:chExt cx="4717" cy="209"/>
            </a:xfrm>
          </p:grpSpPr>
          <p:grpSp>
            <p:nvGrpSpPr>
              <p:cNvPr id="19" name="Group 76"/>
              <p:cNvGrpSpPr>
                <a:grpSpLocks/>
              </p:cNvGrpSpPr>
              <p:nvPr/>
            </p:nvGrpSpPr>
            <p:grpSpPr bwMode="auto">
              <a:xfrm>
                <a:off x="447" y="1529"/>
                <a:ext cx="4717" cy="209"/>
                <a:chOff x="447" y="1529"/>
                <a:chExt cx="4717" cy="209"/>
              </a:xfrm>
            </p:grpSpPr>
            <p:sp>
              <p:nvSpPr>
                <p:cNvPr id="83015" name="Line 71"/>
                <p:cNvSpPr>
                  <a:spLocks noChangeShapeType="1"/>
                </p:cNvSpPr>
                <p:nvPr/>
              </p:nvSpPr>
              <p:spPr bwMode="auto">
                <a:xfrm>
                  <a:off x="447" y="1569"/>
                  <a:ext cx="506" cy="0"/>
                </a:xfrm>
                <a:prstGeom prst="line">
                  <a:avLst/>
                </a:prstGeom>
                <a:noFill/>
                <a:ln w="38100">
                  <a:solidFill>
                    <a:srgbClr val="FF0066"/>
                  </a:solidFill>
                  <a:round/>
                  <a:headEnd/>
                  <a:tailEnd/>
                </a:ln>
                <a:effectLst/>
              </p:spPr>
              <p:txBody>
                <a:bodyPr/>
                <a:lstStyle/>
                <a:p>
                  <a:endParaRPr lang="fr-FR"/>
                </a:p>
              </p:txBody>
            </p:sp>
            <p:sp>
              <p:nvSpPr>
                <p:cNvPr id="83016" name="Line 72"/>
                <p:cNvSpPr>
                  <a:spLocks noChangeShapeType="1"/>
                </p:cNvSpPr>
                <p:nvPr/>
              </p:nvSpPr>
              <p:spPr bwMode="auto">
                <a:xfrm>
                  <a:off x="953" y="1569"/>
                  <a:ext cx="487" cy="159"/>
                </a:xfrm>
                <a:prstGeom prst="line">
                  <a:avLst/>
                </a:prstGeom>
                <a:noFill/>
                <a:ln w="38100">
                  <a:solidFill>
                    <a:srgbClr val="FF0066"/>
                  </a:solidFill>
                  <a:round/>
                  <a:headEnd/>
                  <a:tailEnd/>
                </a:ln>
                <a:effectLst/>
              </p:spPr>
              <p:txBody>
                <a:bodyPr/>
                <a:lstStyle/>
                <a:p>
                  <a:endParaRPr lang="fr-FR"/>
                </a:p>
              </p:txBody>
            </p:sp>
            <p:sp>
              <p:nvSpPr>
                <p:cNvPr id="83017" name="Line 73"/>
                <p:cNvSpPr>
                  <a:spLocks noChangeShapeType="1"/>
                </p:cNvSpPr>
                <p:nvPr/>
              </p:nvSpPr>
              <p:spPr bwMode="auto">
                <a:xfrm>
                  <a:off x="1440" y="1728"/>
                  <a:ext cx="2642" cy="0"/>
                </a:xfrm>
                <a:prstGeom prst="line">
                  <a:avLst/>
                </a:prstGeom>
                <a:noFill/>
                <a:ln w="38100">
                  <a:solidFill>
                    <a:srgbClr val="FF0066"/>
                  </a:solidFill>
                  <a:round/>
                  <a:headEnd/>
                  <a:tailEnd/>
                </a:ln>
                <a:effectLst/>
              </p:spPr>
              <p:txBody>
                <a:bodyPr/>
                <a:lstStyle/>
                <a:p>
                  <a:endParaRPr lang="fr-FR"/>
                </a:p>
              </p:txBody>
            </p:sp>
            <p:sp>
              <p:nvSpPr>
                <p:cNvPr id="83018" name="Line 74"/>
                <p:cNvSpPr>
                  <a:spLocks noChangeShapeType="1"/>
                </p:cNvSpPr>
                <p:nvPr/>
              </p:nvSpPr>
              <p:spPr bwMode="auto">
                <a:xfrm flipV="1">
                  <a:off x="4092" y="1529"/>
                  <a:ext cx="446" cy="209"/>
                </a:xfrm>
                <a:prstGeom prst="line">
                  <a:avLst/>
                </a:prstGeom>
                <a:noFill/>
                <a:ln w="38100">
                  <a:solidFill>
                    <a:srgbClr val="FF0066"/>
                  </a:solidFill>
                  <a:round/>
                  <a:headEnd/>
                  <a:tailEnd/>
                </a:ln>
                <a:effectLst/>
              </p:spPr>
              <p:txBody>
                <a:bodyPr/>
                <a:lstStyle/>
                <a:p>
                  <a:endParaRPr lang="fr-FR"/>
                </a:p>
              </p:txBody>
            </p:sp>
            <p:sp>
              <p:nvSpPr>
                <p:cNvPr id="83019" name="Line 75"/>
                <p:cNvSpPr>
                  <a:spLocks noChangeShapeType="1"/>
                </p:cNvSpPr>
                <p:nvPr/>
              </p:nvSpPr>
              <p:spPr bwMode="auto">
                <a:xfrm>
                  <a:off x="4548" y="1529"/>
                  <a:ext cx="616" cy="0"/>
                </a:xfrm>
                <a:prstGeom prst="line">
                  <a:avLst/>
                </a:prstGeom>
                <a:noFill/>
                <a:ln w="38100">
                  <a:solidFill>
                    <a:srgbClr val="FF0066"/>
                  </a:solidFill>
                  <a:round/>
                  <a:headEnd/>
                  <a:tailEnd/>
                </a:ln>
                <a:effectLst/>
              </p:spPr>
              <p:txBody>
                <a:bodyPr/>
                <a:lstStyle/>
                <a:p>
                  <a:endParaRPr lang="fr-FR"/>
                </a:p>
              </p:txBody>
            </p:sp>
          </p:grpSp>
          <p:sp>
            <p:nvSpPr>
              <p:cNvPr id="83023" name="Line 79"/>
              <p:cNvSpPr>
                <a:spLocks noChangeShapeType="1"/>
              </p:cNvSpPr>
              <p:nvPr/>
            </p:nvSpPr>
            <p:spPr bwMode="auto">
              <a:xfrm>
                <a:off x="2513" y="1728"/>
                <a:ext cx="158" cy="0"/>
              </a:xfrm>
              <a:prstGeom prst="line">
                <a:avLst/>
              </a:prstGeom>
              <a:noFill/>
              <a:ln w="38100">
                <a:solidFill>
                  <a:srgbClr val="FF0066"/>
                </a:solidFill>
                <a:round/>
                <a:headEnd/>
                <a:tailEnd type="triangle" w="med" len="med"/>
              </a:ln>
              <a:effectLst/>
            </p:spPr>
            <p:txBody>
              <a:bodyPr/>
              <a:lstStyle/>
              <a:p>
                <a:endParaRPr lang="fr-FR"/>
              </a:p>
            </p:txBody>
          </p:sp>
        </p:grpSp>
        <p:grpSp>
          <p:nvGrpSpPr>
            <p:cNvPr id="20" name="Group 83"/>
            <p:cNvGrpSpPr>
              <a:grpSpLocks/>
            </p:cNvGrpSpPr>
            <p:nvPr/>
          </p:nvGrpSpPr>
          <p:grpSpPr bwMode="auto">
            <a:xfrm>
              <a:off x="417" y="2304"/>
              <a:ext cx="4737" cy="0"/>
              <a:chOff x="417" y="2304"/>
              <a:chExt cx="4737" cy="0"/>
            </a:xfrm>
          </p:grpSpPr>
          <p:sp>
            <p:nvSpPr>
              <p:cNvPr id="83025" name="Line 81"/>
              <p:cNvSpPr>
                <a:spLocks noChangeShapeType="1"/>
              </p:cNvSpPr>
              <p:nvPr/>
            </p:nvSpPr>
            <p:spPr bwMode="auto">
              <a:xfrm>
                <a:off x="417" y="2304"/>
                <a:ext cx="4737" cy="0"/>
              </a:xfrm>
              <a:prstGeom prst="line">
                <a:avLst/>
              </a:prstGeom>
              <a:noFill/>
              <a:ln w="38100">
                <a:solidFill>
                  <a:srgbClr val="FF0066"/>
                </a:solidFill>
                <a:round/>
                <a:headEnd/>
                <a:tailEnd/>
              </a:ln>
              <a:effectLst/>
            </p:spPr>
            <p:txBody>
              <a:bodyPr/>
              <a:lstStyle/>
              <a:p>
                <a:endParaRPr lang="fr-FR"/>
              </a:p>
            </p:txBody>
          </p:sp>
          <p:sp>
            <p:nvSpPr>
              <p:cNvPr id="83026" name="Line 82"/>
              <p:cNvSpPr>
                <a:spLocks noChangeShapeType="1"/>
              </p:cNvSpPr>
              <p:nvPr/>
            </p:nvSpPr>
            <p:spPr bwMode="auto">
              <a:xfrm>
                <a:off x="2503" y="2304"/>
                <a:ext cx="149" cy="0"/>
              </a:xfrm>
              <a:prstGeom prst="line">
                <a:avLst/>
              </a:prstGeom>
              <a:noFill/>
              <a:ln w="38100">
                <a:solidFill>
                  <a:srgbClr val="FF0066"/>
                </a:solidFill>
                <a:round/>
                <a:headEnd/>
                <a:tailEnd type="triangle" w="med" len="med"/>
              </a:ln>
              <a:effectLst/>
            </p:spPr>
            <p:txBody>
              <a:bodyPr/>
              <a:lstStyle/>
              <a:p>
                <a:endParaRPr lang="fr-FR"/>
              </a:p>
            </p:txBody>
          </p:sp>
        </p:grpSp>
        <p:grpSp>
          <p:nvGrpSpPr>
            <p:cNvPr id="21" name="Group 93"/>
            <p:cNvGrpSpPr>
              <a:grpSpLocks/>
            </p:cNvGrpSpPr>
            <p:nvPr/>
          </p:nvGrpSpPr>
          <p:grpSpPr bwMode="auto">
            <a:xfrm>
              <a:off x="457" y="2781"/>
              <a:ext cx="4717" cy="208"/>
              <a:chOff x="457" y="2781"/>
              <a:chExt cx="4717" cy="208"/>
            </a:xfrm>
          </p:grpSpPr>
          <p:grpSp>
            <p:nvGrpSpPr>
              <p:cNvPr id="22" name="Group 91"/>
              <p:cNvGrpSpPr>
                <a:grpSpLocks/>
              </p:cNvGrpSpPr>
              <p:nvPr/>
            </p:nvGrpSpPr>
            <p:grpSpPr bwMode="auto">
              <a:xfrm>
                <a:off x="457" y="2781"/>
                <a:ext cx="4717" cy="208"/>
                <a:chOff x="457" y="2781"/>
                <a:chExt cx="4717" cy="208"/>
              </a:xfrm>
            </p:grpSpPr>
            <p:sp>
              <p:nvSpPr>
                <p:cNvPr id="83028" name="Line 84"/>
                <p:cNvSpPr>
                  <a:spLocks noChangeShapeType="1"/>
                </p:cNvSpPr>
                <p:nvPr/>
              </p:nvSpPr>
              <p:spPr bwMode="auto">
                <a:xfrm>
                  <a:off x="457" y="2959"/>
                  <a:ext cx="506" cy="0"/>
                </a:xfrm>
                <a:prstGeom prst="line">
                  <a:avLst/>
                </a:prstGeom>
                <a:noFill/>
                <a:ln w="38100">
                  <a:solidFill>
                    <a:srgbClr val="FF0066"/>
                  </a:solidFill>
                  <a:round/>
                  <a:headEnd/>
                  <a:tailEnd/>
                </a:ln>
                <a:effectLst/>
              </p:spPr>
              <p:txBody>
                <a:bodyPr/>
                <a:lstStyle/>
                <a:p>
                  <a:endParaRPr lang="fr-FR"/>
                </a:p>
              </p:txBody>
            </p:sp>
            <p:sp>
              <p:nvSpPr>
                <p:cNvPr id="83029" name="Line 85"/>
                <p:cNvSpPr>
                  <a:spLocks noChangeShapeType="1"/>
                </p:cNvSpPr>
                <p:nvPr/>
              </p:nvSpPr>
              <p:spPr bwMode="auto">
                <a:xfrm flipV="1">
                  <a:off x="963" y="2781"/>
                  <a:ext cx="457" cy="178"/>
                </a:xfrm>
                <a:prstGeom prst="line">
                  <a:avLst/>
                </a:prstGeom>
                <a:noFill/>
                <a:ln w="38100">
                  <a:solidFill>
                    <a:srgbClr val="FF0066"/>
                  </a:solidFill>
                  <a:round/>
                  <a:headEnd/>
                  <a:tailEnd/>
                </a:ln>
                <a:effectLst/>
              </p:spPr>
              <p:txBody>
                <a:bodyPr/>
                <a:lstStyle/>
                <a:p>
                  <a:endParaRPr lang="fr-FR"/>
                </a:p>
              </p:txBody>
            </p:sp>
            <p:sp>
              <p:nvSpPr>
                <p:cNvPr id="83030" name="Line 86"/>
                <p:cNvSpPr>
                  <a:spLocks noChangeShapeType="1"/>
                </p:cNvSpPr>
                <p:nvPr/>
              </p:nvSpPr>
              <p:spPr bwMode="auto">
                <a:xfrm>
                  <a:off x="1420" y="2781"/>
                  <a:ext cx="2691" cy="0"/>
                </a:xfrm>
                <a:prstGeom prst="line">
                  <a:avLst/>
                </a:prstGeom>
                <a:noFill/>
                <a:ln w="38100">
                  <a:solidFill>
                    <a:srgbClr val="FF0066"/>
                  </a:solidFill>
                  <a:round/>
                  <a:headEnd/>
                  <a:tailEnd/>
                </a:ln>
                <a:effectLst/>
              </p:spPr>
              <p:txBody>
                <a:bodyPr/>
                <a:lstStyle/>
                <a:p>
                  <a:endParaRPr lang="fr-FR"/>
                </a:p>
              </p:txBody>
            </p:sp>
            <p:sp>
              <p:nvSpPr>
                <p:cNvPr id="83031" name="Line 87"/>
                <p:cNvSpPr>
                  <a:spLocks noChangeShapeType="1"/>
                </p:cNvSpPr>
                <p:nvPr/>
              </p:nvSpPr>
              <p:spPr bwMode="auto">
                <a:xfrm>
                  <a:off x="4111" y="2781"/>
                  <a:ext cx="447" cy="198"/>
                </a:xfrm>
                <a:prstGeom prst="line">
                  <a:avLst/>
                </a:prstGeom>
                <a:noFill/>
                <a:ln w="38100">
                  <a:solidFill>
                    <a:srgbClr val="FF0066"/>
                  </a:solidFill>
                  <a:round/>
                  <a:headEnd/>
                  <a:tailEnd/>
                </a:ln>
                <a:effectLst/>
              </p:spPr>
              <p:txBody>
                <a:bodyPr/>
                <a:lstStyle/>
                <a:p>
                  <a:endParaRPr lang="fr-FR"/>
                </a:p>
              </p:txBody>
            </p:sp>
            <p:sp>
              <p:nvSpPr>
                <p:cNvPr id="83034" name="Line 90"/>
                <p:cNvSpPr>
                  <a:spLocks noChangeShapeType="1"/>
                </p:cNvSpPr>
                <p:nvPr/>
              </p:nvSpPr>
              <p:spPr bwMode="auto">
                <a:xfrm>
                  <a:off x="4568" y="2989"/>
                  <a:ext cx="606" cy="0"/>
                </a:xfrm>
                <a:prstGeom prst="line">
                  <a:avLst/>
                </a:prstGeom>
                <a:noFill/>
                <a:ln w="38100">
                  <a:solidFill>
                    <a:srgbClr val="FF0066"/>
                  </a:solidFill>
                  <a:round/>
                  <a:headEnd/>
                  <a:tailEnd/>
                </a:ln>
                <a:effectLst/>
              </p:spPr>
              <p:txBody>
                <a:bodyPr/>
                <a:lstStyle/>
                <a:p>
                  <a:endParaRPr lang="fr-FR"/>
                </a:p>
              </p:txBody>
            </p:sp>
          </p:grpSp>
          <p:sp>
            <p:nvSpPr>
              <p:cNvPr id="83036" name="Line 92"/>
              <p:cNvSpPr>
                <a:spLocks noChangeShapeType="1"/>
              </p:cNvSpPr>
              <p:nvPr/>
            </p:nvSpPr>
            <p:spPr bwMode="auto">
              <a:xfrm>
                <a:off x="2354" y="2781"/>
                <a:ext cx="149" cy="0"/>
              </a:xfrm>
              <a:prstGeom prst="line">
                <a:avLst/>
              </a:prstGeom>
              <a:noFill/>
              <a:ln w="38100">
                <a:solidFill>
                  <a:srgbClr val="FF0066"/>
                </a:solidFill>
                <a:round/>
                <a:headEnd/>
                <a:tailEnd type="triangle" w="med" len="med"/>
              </a:ln>
              <a:effectLst/>
            </p:spPr>
            <p:txBody>
              <a:bodyPr/>
              <a:lstStyle/>
              <a:p>
                <a:endParaRPr lang="fr-FR"/>
              </a:p>
            </p:txBody>
          </p:sp>
        </p:grpSp>
        <p:grpSp>
          <p:nvGrpSpPr>
            <p:cNvPr id="23" name="Group 101"/>
            <p:cNvGrpSpPr>
              <a:grpSpLocks/>
            </p:cNvGrpSpPr>
            <p:nvPr/>
          </p:nvGrpSpPr>
          <p:grpSpPr bwMode="auto">
            <a:xfrm>
              <a:off x="526" y="3287"/>
              <a:ext cx="4618" cy="258"/>
              <a:chOff x="526" y="3287"/>
              <a:chExt cx="4618" cy="258"/>
            </a:xfrm>
          </p:grpSpPr>
          <p:grpSp>
            <p:nvGrpSpPr>
              <p:cNvPr id="24" name="Group 99"/>
              <p:cNvGrpSpPr>
                <a:grpSpLocks/>
              </p:cNvGrpSpPr>
              <p:nvPr/>
            </p:nvGrpSpPr>
            <p:grpSpPr bwMode="auto">
              <a:xfrm>
                <a:off x="526" y="3287"/>
                <a:ext cx="4618" cy="258"/>
                <a:chOff x="526" y="3287"/>
                <a:chExt cx="4618" cy="258"/>
              </a:xfrm>
            </p:grpSpPr>
            <p:sp>
              <p:nvSpPr>
                <p:cNvPr id="83038" name="Line 94"/>
                <p:cNvSpPr>
                  <a:spLocks noChangeShapeType="1"/>
                </p:cNvSpPr>
                <p:nvPr/>
              </p:nvSpPr>
              <p:spPr bwMode="auto">
                <a:xfrm>
                  <a:off x="526" y="3526"/>
                  <a:ext cx="944" cy="0"/>
                </a:xfrm>
                <a:prstGeom prst="line">
                  <a:avLst/>
                </a:prstGeom>
                <a:noFill/>
                <a:ln w="38100">
                  <a:solidFill>
                    <a:srgbClr val="FF0066"/>
                  </a:solidFill>
                  <a:round/>
                  <a:headEnd/>
                  <a:tailEnd/>
                </a:ln>
                <a:effectLst/>
              </p:spPr>
              <p:txBody>
                <a:bodyPr/>
                <a:lstStyle/>
                <a:p>
                  <a:endParaRPr lang="fr-FR"/>
                </a:p>
              </p:txBody>
            </p:sp>
            <p:sp>
              <p:nvSpPr>
                <p:cNvPr id="83039" name="Line 95"/>
                <p:cNvSpPr>
                  <a:spLocks noChangeShapeType="1"/>
                </p:cNvSpPr>
                <p:nvPr/>
              </p:nvSpPr>
              <p:spPr bwMode="auto">
                <a:xfrm flipV="1">
                  <a:off x="1470" y="3287"/>
                  <a:ext cx="308" cy="239"/>
                </a:xfrm>
                <a:prstGeom prst="line">
                  <a:avLst/>
                </a:prstGeom>
                <a:noFill/>
                <a:ln w="38100">
                  <a:solidFill>
                    <a:srgbClr val="FF0066"/>
                  </a:solidFill>
                  <a:round/>
                  <a:headEnd/>
                  <a:tailEnd/>
                </a:ln>
                <a:effectLst/>
              </p:spPr>
              <p:txBody>
                <a:bodyPr/>
                <a:lstStyle/>
                <a:p>
                  <a:endParaRPr lang="fr-FR"/>
                </a:p>
              </p:txBody>
            </p:sp>
            <p:sp>
              <p:nvSpPr>
                <p:cNvPr id="83040" name="Line 96"/>
                <p:cNvSpPr>
                  <a:spLocks noChangeShapeType="1"/>
                </p:cNvSpPr>
                <p:nvPr/>
              </p:nvSpPr>
              <p:spPr bwMode="auto">
                <a:xfrm>
                  <a:off x="1778" y="3287"/>
                  <a:ext cx="1966" cy="0"/>
                </a:xfrm>
                <a:prstGeom prst="line">
                  <a:avLst/>
                </a:prstGeom>
                <a:noFill/>
                <a:ln w="38100">
                  <a:solidFill>
                    <a:srgbClr val="FF0066"/>
                  </a:solidFill>
                  <a:round/>
                  <a:headEnd/>
                  <a:tailEnd/>
                </a:ln>
                <a:effectLst/>
              </p:spPr>
              <p:txBody>
                <a:bodyPr/>
                <a:lstStyle/>
                <a:p>
                  <a:endParaRPr lang="fr-FR"/>
                </a:p>
              </p:txBody>
            </p:sp>
            <p:sp>
              <p:nvSpPr>
                <p:cNvPr id="83041" name="Line 97"/>
                <p:cNvSpPr>
                  <a:spLocks noChangeShapeType="1"/>
                </p:cNvSpPr>
                <p:nvPr/>
              </p:nvSpPr>
              <p:spPr bwMode="auto">
                <a:xfrm>
                  <a:off x="3744" y="3287"/>
                  <a:ext cx="268" cy="258"/>
                </a:xfrm>
                <a:prstGeom prst="line">
                  <a:avLst/>
                </a:prstGeom>
                <a:noFill/>
                <a:ln w="38100">
                  <a:solidFill>
                    <a:srgbClr val="FF0066"/>
                  </a:solidFill>
                  <a:round/>
                  <a:headEnd/>
                  <a:tailEnd/>
                </a:ln>
                <a:effectLst/>
              </p:spPr>
              <p:txBody>
                <a:bodyPr/>
                <a:lstStyle/>
                <a:p>
                  <a:endParaRPr lang="fr-FR"/>
                </a:p>
              </p:txBody>
            </p:sp>
            <p:sp>
              <p:nvSpPr>
                <p:cNvPr id="83042" name="Line 98"/>
                <p:cNvSpPr>
                  <a:spLocks noChangeShapeType="1"/>
                </p:cNvSpPr>
                <p:nvPr/>
              </p:nvSpPr>
              <p:spPr bwMode="auto">
                <a:xfrm>
                  <a:off x="4012" y="3545"/>
                  <a:ext cx="1132" cy="0"/>
                </a:xfrm>
                <a:prstGeom prst="line">
                  <a:avLst/>
                </a:prstGeom>
                <a:noFill/>
                <a:ln w="38100">
                  <a:solidFill>
                    <a:srgbClr val="FF0066"/>
                  </a:solidFill>
                  <a:round/>
                  <a:headEnd/>
                  <a:tailEnd/>
                </a:ln>
                <a:effectLst/>
              </p:spPr>
              <p:txBody>
                <a:bodyPr/>
                <a:lstStyle/>
                <a:p>
                  <a:endParaRPr lang="fr-FR"/>
                </a:p>
              </p:txBody>
            </p:sp>
          </p:grpSp>
          <p:sp>
            <p:nvSpPr>
              <p:cNvPr id="83044" name="Line 100"/>
              <p:cNvSpPr>
                <a:spLocks noChangeShapeType="1"/>
              </p:cNvSpPr>
              <p:nvPr/>
            </p:nvSpPr>
            <p:spPr bwMode="auto">
              <a:xfrm>
                <a:off x="2294" y="3287"/>
                <a:ext cx="238" cy="0"/>
              </a:xfrm>
              <a:prstGeom prst="line">
                <a:avLst/>
              </a:prstGeom>
              <a:noFill/>
              <a:ln w="38100">
                <a:solidFill>
                  <a:srgbClr val="FF0066"/>
                </a:solidFill>
                <a:round/>
                <a:headEnd/>
                <a:tailEnd type="triangle" w="med" len="med"/>
              </a:ln>
              <a:effectLst/>
            </p:spPr>
            <p:txBody>
              <a:bodyPr/>
              <a:lstStyle/>
              <a:p>
                <a:endParaRPr lang="fr-FR"/>
              </a:p>
            </p:txBody>
          </p:sp>
        </p:grpSp>
      </p:grpSp>
      <p:sp>
        <p:nvSpPr>
          <p:cNvPr id="96" name="Text Box 4"/>
          <p:cNvSpPr txBox="1">
            <a:spLocks noChangeArrowheads="1"/>
          </p:cNvSpPr>
          <p:nvPr/>
        </p:nvSpPr>
        <p:spPr bwMode="auto">
          <a:xfrm>
            <a:off x="214282" y="214290"/>
            <a:ext cx="6643734"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latin typeface="Cambria" pitchFamily="18" charset="0"/>
              </a:rPr>
              <a:t>Réaction magnétique de l’induit (RMI)</a:t>
            </a:r>
          </a:p>
        </p:txBody>
      </p:sp>
      <p:grpSp>
        <p:nvGrpSpPr>
          <p:cNvPr id="93" name="Groupe 92"/>
          <p:cNvGrpSpPr/>
          <p:nvPr/>
        </p:nvGrpSpPr>
        <p:grpSpPr>
          <a:xfrm>
            <a:off x="3608407" y="2357430"/>
            <a:ext cx="2000264" cy="1698651"/>
            <a:chOff x="3608407" y="2357430"/>
            <a:chExt cx="2000264" cy="1698651"/>
          </a:xfrm>
        </p:grpSpPr>
        <p:sp>
          <p:nvSpPr>
            <p:cNvPr id="98" name="Flèche droite 97"/>
            <p:cNvSpPr/>
            <p:nvPr/>
          </p:nvSpPr>
          <p:spPr>
            <a:xfrm>
              <a:off x="3608407" y="3627453"/>
              <a:ext cx="2000264" cy="428628"/>
            </a:xfrm>
            <a:prstGeom prst="rightArrow">
              <a:avLst/>
            </a:prstGeom>
            <a:solidFill>
              <a:srgbClr val="C00000"/>
            </a:solidFill>
            <a:ln>
              <a:solidFill>
                <a:srgbClr val="C0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graphicFrame>
          <p:nvGraphicFramePr>
            <p:cNvPr id="366593" name="Object 1"/>
            <p:cNvGraphicFramePr>
              <a:graphicFrameLocks noChangeAspect="1"/>
            </p:cNvGraphicFramePr>
            <p:nvPr/>
          </p:nvGraphicFramePr>
          <p:xfrm>
            <a:off x="3929058" y="2357430"/>
            <a:ext cx="1238250" cy="1477962"/>
          </p:xfrm>
          <a:graphic>
            <a:graphicData uri="http://schemas.openxmlformats.org/presentationml/2006/ole">
              <mc:AlternateContent xmlns:mc="http://schemas.openxmlformats.org/markup-compatibility/2006">
                <mc:Choice xmlns:v="urn:schemas-microsoft-com:vml" Requires="v">
                  <p:oleObj spid="_x0000_s413788" name="Equation" r:id="rId3" imgW="241195" imgH="241195" progId="Equation.DSMT4">
                    <p:embed/>
                  </p:oleObj>
                </mc:Choice>
                <mc:Fallback>
                  <p:oleObj name="Equation" r:id="rId3" imgW="241195" imgH="241195" progId="Equation.DSMT4">
                    <p:embed/>
                    <p:pic>
                      <p:nvPicPr>
                        <p:cNvPr id="0" name="Picture 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9058" y="2357430"/>
                          <a:ext cx="1238250" cy="147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0" name="Text Box 103"/>
          <p:cNvSpPr txBox="1">
            <a:spLocks noChangeArrowheads="1"/>
          </p:cNvSpPr>
          <p:nvPr/>
        </p:nvSpPr>
        <p:spPr bwMode="auto">
          <a:xfrm>
            <a:off x="571472" y="714356"/>
            <a:ext cx="1649811" cy="430887"/>
          </a:xfrm>
          <a:prstGeom prst="rect">
            <a:avLst/>
          </a:prstGeom>
          <a:noFill/>
          <a:ln w="9525">
            <a:noFill/>
            <a:miter lim="800000"/>
            <a:headEnd/>
            <a:tailEnd/>
          </a:ln>
          <a:effectLst/>
        </p:spPr>
        <p:txBody>
          <a:bodyPr wrap="none">
            <a:spAutoFit/>
          </a:bodyPr>
          <a:lstStyle/>
          <a:p>
            <a:r>
              <a:rPr lang="fr-FR" sz="2200" dirty="0">
                <a:latin typeface="Cambria" pitchFamily="18" charset="0"/>
              </a:rPr>
              <a:t>A vide (</a:t>
            </a:r>
            <a:r>
              <a:rPr lang="fr-FR" sz="2200" b="1" dirty="0">
                <a:latin typeface="Cambria" pitchFamily="18" charset="0"/>
              </a:rPr>
              <a:t>I=0</a:t>
            </a:r>
            <a:r>
              <a:rPr lang="fr-FR" sz="2200" dirty="0">
                <a:latin typeface="Cambria" pitchFamily="18" charset="0"/>
              </a:rPr>
              <a:t>)</a:t>
            </a:r>
          </a:p>
        </p:txBody>
      </p:sp>
      <p:sp>
        <p:nvSpPr>
          <p:cNvPr id="92" name="Text Box 103"/>
          <p:cNvSpPr txBox="1">
            <a:spLocks noChangeArrowheads="1"/>
          </p:cNvSpPr>
          <p:nvPr/>
        </p:nvSpPr>
        <p:spPr bwMode="auto">
          <a:xfrm>
            <a:off x="4258605" y="928670"/>
            <a:ext cx="527709" cy="430887"/>
          </a:xfrm>
          <a:prstGeom prst="rect">
            <a:avLst/>
          </a:prstGeom>
          <a:noFill/>
          <a:ln w="9525">
            <a:noFill/>
            <a:miter lim="800000"/>
            <a:headEnd/>
            <a:tailEnd/>
          </a:ln>
          <a:effectLst/>
        </p:spPr>
        <p:txBody>
          <a:bodyPr wrap="none">
            <a:spAutoFit/>
          </a:bodyPr>
          <a:lstStyle/>
          <a:p>
            <a:r>
              <a:rPr lang="fr-FR" sz="2200" b="1" dirty="0">
                <a:latin typeface="Cambria" pitchFamily="18" charset="0"/>
              </a:rPr>
              <a:t>LN</a:t>
            </a:r>
          </a:p>
        </p:txBody>
      </p:sp>
      <p:sp>
        <p:nvSpPr>
          <p:cNvPr id="94" name="Text Box 103"/>
          <p:cNvSpPr txBox="1">
            <a:spLocks noChangeArrowheads="1"/>
          </p:cNvSpPr>
          <p:nvPr/>
        </p:nvSpPr>
        <p:spPr bwMode="auto">
          <a:xfrm>
            <a:off x="5214942" y="1285860"/>
            <a:ext cx="3813865" cy="369332"/>
          </a:xfrm>
          <a:prstGeom prst="rect">
            <a:avLst/>
          </a:prstGeom>
          <a:noFill/>
          <a:ln w="9525">
            <a:noFill/>
            <a:miter lim="800000"/>
            <a:headEnd/>
            <a:tailEnd/>
          </a:ln>
          <a:effectLst/>
        </p:spPr>
        <p:txBody>
          <a:bodyPr wrap="none">
            <a:spAutoFit/>
          </a:bodyPr>
          <a:lstStyle/>
          <a:p>
            <a:r>
              <a:rPr lang="fr-FR" dirty="0">
                <a:solidFill>
                  <a:srgbClr val="FF0000"/>
                </a:solidFill>
              </a:rPr>
              <a:t>Lignes de champ dues à l’inducteur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
                                        </p:tgtEl>
                                        <p:attrNameLst>
                                          <p:attrName>style.visibility</p:attrName>
                                        </p:attrNameLst>
                                      </p:cBhvr>
                                      <p:to>
                                        <p:strVal val="visible"/>
                                      </p:to>
                                    </p:set>
                                  </p:childTnLst>
                                </p:cTn>
                              </p:par>
                            </p:childTnLst>
                          </p:cTn>
                        </p:par>
                        <p:par>
                          <p:cTn id="7" fill="hold">
                            <p:stCondLst>
                              <p:cond delay="500"/>
                            </p:stCondLst>
                            <p:childTnLst>
                              <p:par>
                                <p:cTn id="8" presetID="3" presetClass="entr" presetSubtype="10" fill="hold" nodeType="after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blinds(horizontal)">
                                      <p:cBhvr>
                                        <p:cTn id="10" dur="500"/>
                                        <p:tgtEl>
                                          <p:spTgt spid="93"/>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94"/>
                                        </p:tgtEl>
                                        <p:attrNameLst>
                                          <p:attrName>style.visibility</p:attrName>
                                        </p:attrNameLst>
                                      </p:cBhvr>
                                      <p:to>
                                        <p:strVal val="visible"/>
                                      </p:to>
                                    </p:set>
                                    <p:anim calcmode="lin" valueType="num">
                                      <p:cBhvr additive="base">
                                        <p:cTn id="13" dur="500" fill="hold"/>
                                        <p:tgtEl>
                                          <p:spTgt spid="94"/>
                                        </p:tgtEl>
                                        <p:attrNameLst>
                                          <p:attrName>ppt_x</p:attrName>
                                        </p:attrNameLst>
                                      </p:cBhvr>
                                      <p:tavLst>
                                        <p:tav tm="0">
                                          <p:val>
                                            <p:strVal val="#ppt_x"/>
                                          </p:val>
                                        </p:tav>
                                        <p:tav tm="100000">
                                          <p:val>
                                            <p:strVal val="#ppt_x"/>
                                          </p:val>
                                        </p:tav>
                                      </p:tavLst>
                                    </p:anim>
                                    <p:anim calcmode="lin" valueType="num">
                                      <p:cBhvr additive="base">
                                        <p:cTn id="14"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92"/>
                                        </p:tgtEl>
                                        <p:attrNameLst>
                                          <p:attrName>style.visibility</p:attrName>
                                        </p:attrNameLst>
                                      </p:cBhvr>
                                      <p:to>
                                        <p:strVal val="visible"/>
                                      </p:to>
                                    </p:set>
                                    <p:animEffect transition="in" filter="diamond(in)">
                                      <p:cBhvr>
                                        <p:cTn id="19"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5" name="Freeform 11"/>
          <p:cNvSpPr>
            <a:spLocks/>
          </p:cNvSpPr>
          <p:nvPr/>
        </p:nvSpPr>
        <p:spPr bwMode="auto">
          <a:xfrm>
            <a:off x="568351" y="1662130"/>
            <a:ext cx="2880000" cy="4716000"/>
          </a:xfrm>
          <a:custGeom>
            <a:avLst/>
            <a:gdLst/>
            <a:ahLst/>
            <a:cxnLst>
              <a:cxn ang="0">
                <a:pos x="0" y="0"/>
              </a:cxn>
              <a:cxn ang="0">
                <a:pos x="2205" y="0"/>
              </a:cxn>
              <a:cxn ang="0">
                <a:pos x="1907" y="40"/>
              </a:cxn>
              <a:cxn ang="0">
                <a:pos x="1698" y="109"/>
              </a:cxn>
              <a:cxn ang="0">
                <a:pos x="1460" y="228"/>
              </a:cxn>
              <a:cxn ang="0">
                <a:pos x="1202" y="427"/>
              </a:cxn>
              <a:cxn ang="0">
                <a:pos x="1043" y="586"/>
              </a:cxn>
              <a:cxn ang="0">
                <a:pos x="914" y="784"/>
              </a:cxn>
              <a:cxn ang="0">
                <a:pos x="814" y="963"/>
              </a:cxn>
              <a:cxn ang="0">
                <a:pos x="735" y="1152"/>
              </a:cxn>
              <a:cxn ang="0">
                <a:pos x="675" y="1341"/>
              </a:cxn>
              <a:cxn ang="0">
                <a:pos x="626" y="1629"/>
              </a:cxn>
              <a:cxn ang="0">
                <a:pos x="616" y="1917"/>
              </a:cxn>
              <a:cxn ang="0">
                <a:pos x="665" y="2274"/>
              </a:cxn>
              <a:cxn ang="0">
                <a:pos x="755" y="2592"/>
              </a:cxn>
              <a:cxn ang="0">
                <a:pos x="884" y="2860"/>
              </a:cxn>
              <a:cxn ang="0">
                <a:pos x="1043" y="3069"/>
              </a:cxn>
              <a:cxn ang="0">
                <a:pos x="1261" y="3287"/>
              </a:cxn>
              <a:cxn ang="0">
                <a:pos x="1480" y="3436"/>
              </a:cxn>
              <a:cxn ang="0">
                <a:pos x="1797" y="3585"/>
              </a:cxn>
              <a:cxn ang="0">
                <a:pos x="2165" y="3664"/>
              </a:cxn>
              <a:cxn ang="0">
                <a:pos x="1738" y="3664"/>
              </a:cxn>
              <a:cxn ang="0">
                <a:pos x="1231" y="3664"/>
              </a:cxn>
              <a:cxn ang="0">
                <a:pos x="586" y="3664"/>
              </a:cxn>
              <a:cxn ang="0">
                <a:pos x="0" y="3664"/>
              </a:cxn>
              <a:cxn ang="0">
                <a:pos x="0" y="0"/>
              </a:cxn>
            </a:cxnLst>
            <a:rect l="0" t="0" r="r" b="b"/>
            <a:pathLst>
              <a:path w="2205" h="3664">
                <a:moveTo>
                  <a:pt x="0" y="0"/>
                </a:moveTo>
                <a:lnTo>
                  <a:pt x="2205" y="0"/>
                </a:lnTo>
                <a:lnTo>
                  <a:pt x="1907" y="40"/>
                </a:lnTo>
                <a:lnTo>
                  <a:pt x="1698" y="109"/>
                </a:lnTo>
                <a:lnTo>
                  <a:pt x="1460" y="228"/>
                </a:lnTo>
                <a:lnTo>
                  <a:pt x="1202" y="427"/>
                </a:lnTo>
                <a:lnTo>
                  <a:pt x="1043" y="586"/>
                </a:lnTo>
                <a:lnTo>
                  <a:pt x="914" y="784"/>
                </a:lnTo>
                <a:lnTo>
                  <a:pt x="814" y="963"/>
                </a:lnTo>
                <a:lnTo>
                  <a:pt x="735" y="1152"/>
                </a:lnTo>
                <a:lnTo>
                  <a:pt x="675" y="1341"/>
                </a:lnTo>
                <a:lnTo>
                  <a:pt x="626" y="1629"/>
                </a:lnTo>
                <a:lnTo>
                  <a:pt x="616" y="1917"/>
                </a:lnTo>
                <a:lnTo>
                  <a:pt x="665" y="2274"/>
                </a:lnTo>
                <a:lnTo>
                  <a:pt x="755" y="2592"/>
                </a:lnTo>
                <a:lnTo>
                  <a:pt x="884" y="2860"/>
                </a:lnTo>
                <a:lnTo>
                  <a:pt x="1043" y="3069"/>
                </a:lnTo>
                <a:lnTo>
                  <a:pt x="1261" y="3287"/>
                </a:lnTo>
                <a:lnTo>
                  <a:pt x="1480" y="3436"/>
                </a:lnTo>
                <a:lnTo>
                  <a:pt x="1797" y="3585"/>
                </a:lnTo>
                <a:lnTo>
                  <a:pt x="2165" y="3664"/>
                </a:lnTo>
                <a:lnTo>
                  <a:pt x="1738" y="3664"/>
                </a:lnTo>
                <a:lnTo>
                  <a:pt x="1231" y="3664"/>
                </a:lnTo>
                <a:lnTo>
                  <a:pt x="586" y="3664"/>
                </a:lnTo>
                <a:lnTo>
                  <a:pt x="0" y="3664"/>
                </a:lnTo>
                <a:lnTo>
                  <a:pt x="0" y="0"/>
                </a:lnTo>
                <a:close/>
              </a:path>
            </a:pathLst>
          </a:custGeom>
          <a:solidFill>
            <a:schemeClr val="folHlink"/>
          </a:solidFill>
          <a:ln w="9525">
            <a:solidFill>
              <a:schemeClr val="tx1"/>
            </a:solidFill>
            <a:round/>
            <a:headEnd/>
            <a:tailEnd/>
          </a:ln>
          <a:effectLst/>
        </p:spPr>
        <p:txBody>
          <a:bodyPr/>
          <a:lstStyle/>
          <a:p>
            <a:endParaRPr lang="fr-FR"/>
          </a:p>
        </p:txBody>
      </p:sp>
      <p:sp>
        <p:nvSpPr>
          <p:cNvPr id="82958" name="Freeform 14"/>
          <p:cNvSpPr>
            <a:spLocks/>
          </p:cNvSpPr>
          <p:nvPr/>
        </p:nvSpPr>
        <p:spPr bwMode="auto">
          <a:xfrm flipH="1">
            <a:off x="5521352" y="1670067"/>
            <a:ext cx="2908300" cy="4716000"/>
          </a:xfrm>
          <a:custGeom>
            <a:avLst/>
            <a:gdLst/>
            <a:ahLst/>
            <a:cxnLst>
              <a:cxn ang="0">
                <a:pos x="0" y="0"/>
              </a:cxn>
              <a:cxn ang="0">
                <a:pos x="2205" y="0"/>
              </a:cxn>
              <a:cxn ang="0">
                <a:pos x="1907" y="40"/>
              </a:cxn>
              <a:cxn ang="0">
                <a:pos x="1698" y="109"/>
              </a:cxn>
              <a:cxn ang="0">
                <a:pos x="1460" y="228"/>
              </a:cxn>
              <a:cxn ang="0">
                <a:pos x="1202" y="427"/>
              </a:cxn>
              <a:cxn ang="0">
                <a:pos x="1043" y="586"/>
              </a:cxn>
              <a:cxn ang="0">
                <a:pos x="914" y="784"/>
              </a:cxn>
              <a:cxn ang="0">
                <a:pos x="814" y="963"/>
              </a:cxn>
              <a:cxn ang="0">
                <a:pos x="735" y="1152"/>
              </a:cxn>
              <a:cxn ang="0">
                <a:pos x="675" y="1341"/>
              </a:cxn>
              <a:cxn ang="0">
                <a:pos x="626" y="1629"/>
              </a:cxn>
              <a:cxn ang="0">
                <a:pos x="616" y="1917"/>
              </a:cxn>
              <a:cxn ang="0">
                <a:pos x="665" y="2274"/>
              </a:cxn>
              <a:cxn ang="0">
                <a:pos x="755" y="2592"/>
              </a:cxn>
              <a:cxn ang="0">
                <a:pos x="884" y="2860"/>
              </a:cxn>
              <a:cxn ang="0">
                <a:pos x="1043" y="3069"/>
              </a:cxn>
              <a:cxn ang="0">
                <a:pos x="1261" y="3287"/>
              </a:cxn>
              <a:cxn ang="0">
                <a:pos x="1480" y="3436"/>
              </a:cxn>
              <a:cxn ang="0">
                <a:pos x="1797" y="3585"/>
              </a:cxn>
              <a:cxn ang="0">
                <a:pos x="2165" y="3664"/>
              </a:cxn>
              <a:cxn ang="0">
                <a:pos x="1738" y="3664"/>
              </a:cxn>
              <a:cxn ang="0">
                <a:pos x="1231" y="3664"/>
              </a:cxn>
              <a:cxn ang="0">
                <a:pos x="586" y="3664"/>
              </a:cxn>
              <a:cxn ang="0">
                <a:pos x="0" y="3664"/>
              </a:cxn>
              <a:cxn ang="0">
                <a:pos x="0" y="0"/>
              </a:cxn>
            </a:cxnLst>
            <a:rect l="0" t="0" r="r" b="b"/>
            <a:pathLst>
              <a:path w="2205" h="3664">
                <a:moveTo>
                  <a:pt x="0" y="0"/>
                </a:moveTo>
                <a:lnTo>
                  <a:pt x="2205" y="0"/>
                </a:lnTo>
                <a:lnTo>
                  <a:pt x="1907" y="40"/>
                </a:lnTo>
                <a:lnTo>
                  <a:pt x="1698" y="109"/>
                </a:lnTo>
                <a:lnTo>
                  <a:pt x="1460" y="228"/>
                </a:lnTo>
                <a:lnTo>
                  <a:pt x="1202" y="427"/>
                </a:lnTo>
                <a:lnTo>
                  <a:pt x="1043" y="586"/>
                </a:lnTo>
                <a:lnTo>
                  <a:pt x="914" y="784"/>
                </a:lnTo>
                <a:lnTo>
                  <a:pt x="814" y="963"/>
                </a:lnTo>
                <a:lnTo>
                  <a:pt x="735" y="1152"/>
                </a:lnTo>
                <a:lnTo>
                  <a:pt x="675" y="1341"/>
                </a:lnTo>
                <a:lnTo>
                  <a:pt x="626" y="1629"/>
                </a:lnTo>
                <a:lnTo>
                  <a:pt x="616" y="1917"/>
                </a:lnTo>
                <a:lnTo>
                  <a:pt x="665" y="2274"/>
                </a:lnTo>
                <a:lnTo>
                  <a:pt x="755" y="2592"/>
                </a:lnTo>
                <a:lnTo>
                  <a:pt x="884" y="2860"/>
                </a:lnTo>
                <a:lnTo>
                  <a:pt x="1043" y="3069"/>
                </a:lnTo>
                <a:lnTo>
                  <a:pt x="1261" y="3287"/>
                </a:lnTo>
                <a:lnTo>
                  <a:pt x="1480" y="3436"/>
                </a:lnTo>
                <a:lnTo>
                  <a:pt x="1797" y="3585"/>
                </a:lnTo>
                <a:lnTo>
                  <a:pt x="2165" y="3664"/>
                </a:lnTo>
                <a:lnTo>
                  <a:pt x="1738" y="3664"/>
                </a:lnTo>
                <a:lnTo>
                  <a:pt x="1231" y="3664"/>
                </a:lnTo>
                <a:lnTo>
                  <a:pt x="586" y="3664"/>
                </a:lnTo>
                <a:lnTo>
                  <a:pt x="0" y="3664"/>
                </a:lnTo>
                <a:lnTo>
                  <a:pt x="0" y="0"/>
                </a:lnTo>
                <a:close/>
              </a:path>
            </a:pathLst>
          </a:custGeom>
          <a:solidFill>
            <a:schemeClr val="folHlink"/>
          </a:solidFill>
          <a:ln w="9525">
            <a:solidFill>
              <a:schemeClr val="tx1"/>
            </a:solidFill>
            <a:round/>
            <a:headEnd/>
            <a:tailEnd/>
          </a:ln>
          <a:effectLst/>
        </p:spPr>
        <p:txBody>
          <a:bodyPr/>
          <a:lstStyle/>
          <a:p>
            <a:endParaRPr lang="fr-FR"/>
          </a:p>
        </p:txBody>
      </p:sp>
      <p:sp>
        <p:nvSpPr>
          <p:cNvPr id="82953" name="Oval 9"/>
          <p:cNvSpPr>
            <a:spLocks noChangeArrowheads="1"/>
          </p:cNvSpPr>
          <p:nvPr/>
        </p:nvSpPr>
        <p:spPr bwMode="auto">
          <a:xfrm rot="18857022" flipH="1">
            <a:off x="2197122" y="1749441"/>
            <a:ext cx="4679953" cy="4679955"/>
          </a:xfrm>
          <a:prstGeom prst="ellipse">
            <a:avLst/>
          </a:prstGeom>
          <a:solidFill>
            <a:schemeClr val="accent1"/>
          </a:solidFill>
          <a:ln w="9525">
            <a:solidFill>
              <a:schemeClr val="tx1"/>
            </a:solidFill>
            <a:round/>
            <a:headEnd/>
            <a:tailEnd/>
          </a:ln>
          <a:effectLst/>
        </p:spPr>
        <p:txBody>
          <a:bodyPr wrap="none" anchor="ctr"/>
          <a:lstStyle/>
          <a:p>
            <a:endParaRPr lang="fr-FR"/>
          </a:p>
        </p:txBody>
      </p:sp>
      <p:sp>
        <p:nvSpPr>
          <p:cNvPr id="83003" name="Text Box 59"/>
          <p:cNvSpPr txBox="1">
            <a:spLocks noChangeArrowheads="1"/>
          </p:cNvSpPr>
          <p:nvPr/>
        </p:nvSpPr>
        <p:spPr bwMode="auto">
          <a:xfrm>
            <a:off x="822325" y="3484577"/>
            <a:ext cx="514350" cy="641350"/>
          </a:xfrm>
          <a:prstGeom prst="rect">
            <a:avLst/>
          </a:prstGeom>
          <a:noFill/>
          <a:ln w="9525">
            <a:noFill/>
            <a:miter lim="800000"/>
            <a:headEnd/>
            <a:tailEnd/>
          </a:ln>
          <a:effectLst/>
        </p:spPr>
        <p:txBody>
          <a:bodyPr wrap="none">
            <a:spAutoFit/>
          </a:bodyPr>
          <a:lstStyle/>
          <a:p>
            <a:r>
              <a:rPr lang="fr-FR" sz="3600" dirty="0"/>
              <a:t>N</a:t>
            </a:r>
          </a:p>
        </p:txBody>
      </p:sp>
      <p:sp>
        <p:nvSpPr>
          <p:cNvPr id="83004" name="Text Box 60"/>
          <p:cNvSpPr txBox="1">
            <a:spLocks noChangeArrowheads="1"/>
          </p:cNvSpPr>
          <p:nvPr/>
        </p:nvSpPr>
        <p:spPr bwMode="auto">
          <a:xfrm>
            <a:off x="7680325" y="3486165"/>
            <a:ext cx="488950" cy="641350"/>
          </a:xfrm>
          <a:prstGeom prst="rect">
            <a:avLst/>
          </a:prstGeom>
          <a:noFill/>
          <a:ln w="9525">
            <a:noFill/>
            <a:miter lim="800000"/>
            <a:headEnd/>
            <a:tailEnd/>
          </a:ln>
          <a:effectLst/>
        </p:spPr>
        <p:txBody>
          <a:bodyPr wrap="none">
            <a:spAutoFit/>
          </a:bodyPr>
          <a:lstStyle/>
          <a:p>
            <a:r>
              <a:rPr lang="fr-FR" sz="3600"/>
              <a:t>S</a:t>
            </a:r>
          </a:p>
        </p:txBody>
      </p:sp>
      <p:sp>
        <p:nvSpPr>
          <p:cNvPr id="83047" name="Text Box 103"/>
          <p:cNvSpPr txBox="1">
            <a:spLocks noChangeArrowheads="1"/>
          </p:cNvSpPr>
          <p:nvPr/>
        </p:nvSpPr>
        <p:spPr bwMode="auto">
          <a:xfrm>
            <a:off x="571472" y="1142984"/>
            <a:ext cx="3493264" cy="369332"/>
          </a:xfrm>
          <a:prstGeom prst="rect">
            <a:avLst/>
          </a:prstGeom>
          <a:noFill/>
          <a:ln w="9525">
            <a:noFill/>
            <a:miter lim="800000"/>
            <a:headEnd/>
            <a:tailEnd/>
          </a:ln>
          <a:effectLst/>
        </p:spPr>
        <p:txBody>
          <a:bodyPr wrap="none">
            <a:spAutoFit/>
          </a:bodyPr>
          <a:lstStyle/>
          <a:p>
            <a:r>
              <a:rPr lang="fr-FR" dirty="0">
                <a:solidFill>
                  <a:srgbClr val="0000FF"/>
                </a:solidFill>
              </a:rPr>
              <a:t>Lignes de champ dues à l’induit</a:t>
            </a:r>
          </a:p>
        </p:txBody>
      </p:sp>
      <p:sp>
        <p:nvSpPr>
          <p:cNvPr id="147" name="Text Box 103"/>
          <p:cNvSpPr txBox="1">
            <a:spLocks noChangeArrowheads="1"/>
          </p:cNvSpPr>
          <p:nvPr/>
        </p:nvSpPr>
        <p:spPr bwMode="auto">
          <a:xfrm>
            <a:off x="571472" y="214290"/>
            <a:ext cx="2087110" cy="430887"/>
          </a:xfrm>
          <a:prstGeom prst="rect">
            <a:avLst/>
          </a:prstGeom>
          <a:noFill/>
          <a:ln w="9525">
            <a:noFill/>
            <a:miter lim="800000"/>
            <a:headEnd/>
            <a:tailEnd/>
          </a:ln>
          <a:effectLst/>
        </p:spPr>
        <p:txBody>
          <a:bodyPr wrap="none">
            <a:spAutoFit/>
          </a:bodyPr>
          <a:lstStyle/>
          <a:p>
            <a:r>
              <a:rPr lang="fr-FR" sz="2200" dirty="0">
                <a:latin typeface="Cambria" pitchFamily="18" charset="0"/>
              </a:rPr>
              <a:t>En charge (</a:t>
            </a:r>
            <a:r>
              <a:rPr lang="fr-FR" sz="2200" b="1" dirty="0">
                <a:latin typeface="Cambria" pitchFamily="18" charset="0"/>
              </a:rPr>
              <a:t>I≠0</a:t>
            </a:r>
            <a:r>
              <a:rPr lang="fr-FR" sz="2200" dirty="0">
                <a:latin typeface="Cambria" pitchFamily="18" charset="0"/>
              </a:rPr>
              <a:t>)</a:t>
            </a:r>
          </a:p>
        </p:txBody>
      </p:sp>
      <p:grpSp>
        <p:nvGrpSpPr>
          <p:cNvPr id="162" name="Groupe 161"/>
          <p:cNvGrpSpPr/>
          <p:nvPr/>
        </p:nvGrpSpPr>
        <p:grpSpPr>
          <a:xfrm>
            <a:off x="1643042" y="1928802"/>
            <a:ext cx="2073290" cy="4357718"/>
            <a:chOff x="1643042" y="2071678"/>
            <a:chExt cx="2073290" cy="4357718"/>
          </a:xfrm>
        </p:grpSpPr>
        <p:sp>
          <p:nvSpPr>
            <p:cNvPr id="149" name="Ellipse 148"/>
            <p:cNvSpPr/>
            <p:nvPr/>
          </p:nvSpPr>
          <p:spPr>
            <a:xfrm>
              <a:off x="2143108" y="3346929"/>
              <a:ext cx="714380" cy="1785950"/>
            </a:xfrm>
            <a:prstGeom prst="ellipse">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0" name="Ellipse 149"/>
            <p:cNvSpPr/>
            <p:nvPr/>
          </p:nvSpPr>
          <p:spPr>
            <a:xfrm>
              <a:off x="2000232" y="2780072"/>
              <a:ext cx="1071570" cy="2786082"/>
            </a:xfrm>
            <a:prstGeom prst="ellipse">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1" name="Ellipse 150"/>
            <p:cNvSpPr/>
            <p:nvPr/>
          </p:nvSpPr>
          <p:spPr>
            <a:xfrm>
              <a:off x="1857356" y="2214554"/>
              <a:ext cx="1643074" cy="4000528"/>
            </a:xfrm>
            <a:prstGeom prst="ellipse">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2" name="Ellipse 151"/>
            <p:cNvSpPr/>
            <p:nvPr/>
          </p:nvSpPr>
          <p:spPr>
            <a:xfrm>
              <a:off x="1643042" y="2071678"/>
              <a:ext cx="2071702" cy="4357718"/>
            </a:xfrm>
            <a:prstGeom prst="ellipse">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61" name="Groupe 160"/>
            <p:cNvGrpSpPr/>
            <p:nvPr/>
          </p:nvGrpSpPr>
          <p:grpSpPr>
            <a:xfrm>
              <a:off x="2836344" y="3857628"/>
              <a:ext cx="879988" cy="500066"/>
              <a:chOff x="2836344" y="3857628"/>
              <a:chExt cx="879988" cy="500066"/>
            </a:xfrm>
          </p:grpSpPr>
          <p:cxnSp>
            <p:nvCxnSpPr>
              <p:cNvPr id="157" name="Connecteur droit avec flèche 156"/>
              <p:cNvCxnSpPr/>
              <p:nvPr/>
            </p:nvCxnSpPr>
            <p:spPr>
              <a:xfrm rot="5400000" flipH="1" flipV="1">
                <a:off x="3465505" y="4106867"/>
                <a:ext cx="500066"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8" name="Connecteur droit avec flèche 157"/>
              <p:cNvCxnSpPr/>
              <p:nvPr/>
            </p:nvCxnSpPr>
            <p:spPr>
              <a:xfrm rot="5400000" flipH="1" flipV="1">
                <a:off x="3251191" y="4106867"/>
                <a:ext cx="500066"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9" name="Connecteur droit avec flèche 158"/>
              <p:cNvCxnSpPr/>
              <p:nvPr/>
            </p:nvCxnSpPr>
            <p:spPr>
              <a:xfrm rot="5400000" flipH="1" flipV="1">
                <a:off x="2822563" y="4106867"/>
                <a:ext cx="500066"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0" name="Connecteur droit avec flèche 159"/>
              <p:cNvCxnSpPr/>
              <p:nvPr/>
            </p:nvCxnSpPr>
            <p:spPr>
              <a:xfrm rot="5400000" flipH="1" flipV="1">
                <a:off x="2587105" y="4106867"/>
                <a:ext cx="500066"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63" name="Groupe 162"/>
          <p:cNvGrpSpPr/>
          <p:nvPr/>
        </p:nvGrpSpPr>
        <p:grpSpPr>
          <a:xfrm flipH="1">
            <a:off x="5250288" y="1928802"/>
            <a:ext cx="2073290" cy="4357718"/>
            <a:chOff x="1643042" y="2071678"/>
            <a:chExt cx="2073290" cy="4357718"/>
          </a:xfrm>
        </p:grpSpPr>
        <p:sp>
          <p:nvSpPr>
            <p:cNvPr id="164" name="Ellipse 163"/>
            <p:cNvSpPr/>
            <p:nvPr/>
          </p:nvSpPr>
          <p:spPr>
            <a:xfrm>
              <a:off x="2143108" y="3346929"/>
              <a:ext cx="714380" cy="1785950"/>
            </a:xfrm>
            <a:prstGeom prst="ellipse">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5" name="Ellipse 164"/>
            <p:cNvSpPr/>
            <p:nvPr/>
          </p:nvSpPr>
          <p:spPr>
            <a:xfrm>
              <a:off x="2000232" y="2780072"/>
              <a:ext cx="1071570" cy="2786082"/>
            </a:xfrm>
            <a:prstGeom prst="ellipse">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6" name="Ellipse 165"/>
            <p:cNvSpPr/>
            <p:nvPr/>
          </p:nvSpPr>
          <p:spPr>
            <a:xfrm>
              <a:off x="1857356" y="2214554"/>
              <a:ext cx="1643074" cy="4000528"/>
            </a:xfrm>
            <a:prstGeom prst="ellipse">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7" name="Ellipse 166"/>
            <p:cNvSpPr/>
            <p:nvPr/>
          </p:nvSpPr>
          <p:spPr>
            <a:xfrm>
              <a:off x="1643042" y="2071678"/>
              <a:ext cx="2071702" cy="4357718"/>
            </a:xfrm>
            <a:prstGeom prst="ellipse">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68" name="Groupe 160"/>
            <p:cNvGrpSpPr/>
            <p:nvPr/>
          </p:nvGrpSpPr>
          <p:grpSpPr>
            <a:xfrm>
              <a:off x="2836344" y="3857628"/>
              <a:ext cx="879988" cy="500066"/>
              <a:chOff x="2836344" y="3857628"/>
              <a:chExt cx="879988" cy="500066"/>
            </a:xfrm>
          </p:grpSpPr>
          <p:cxnSp>
            <p:nvCxnSpPr>
              <p:cNvPr id="169" name="Connecteur droit avec flèche 168"/>
              <p:cNvCxnSpPr/>
              <p:nvPr/>
            </p:nvCxnSpPr>
            <p:spPr>
              <a:xfrm rot="5400000" flipH="1" flipV="1">
                <a:off x="3465505" y="4106867"/>
                <a:ext cx="500066"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70" name="Connecteur droit avec flèche 169"/>
              <p:cNvCxnSpPr/>
              <p:nvPr/>
            </p:nvCxnSpPr>
            <p:spPr>
              <a:xfrm rot="5400000" flipH="1" flipV="1">
                <a:off x="3251191" y="4106867"/>
                <a:ext cx="500066"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71" name="Connecteur droit avec flèche 170"/>
              <p:cNvCxnSpPr/>
              <p:nvPr/>
            </p:nvCxnSpPr>
            <p:spPr>
              <a:xfrm rot="5400000" flipH="1" flipV="1">
                <a:off x="2822563" y="4106867"/>
                <a:ext cx="500066"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72" name="Connecteur droit avec flèche 171"/>
              <p:cNvCxnSpPr/>
              <p:nvPr/>
            </p:nvCxnSpPr>
            <p:spPr>
              <a:xfrm rot="5400000" flipH="1" flipV="1">
                <a:off x="2587105" y="4106867"/>
                <a:ext cx="500066"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73" name="Groupe 172"/>
          <p:cNvGrpSpPr/>
          <p:nvPr/>
        </p:nvGrpSpPr>
        <p:grpSpPr>
          <a:xfrm>
            <a:off x="3857620" y="2428868"/>
            <a:ext cx="818959" cy="1643074"/>
            <a:chOff x="4181669" y="2928934"/>
            <a:chExt cx="818959" cy="1643074"/>
          </a:xfrm>
        </p:grpSpPr>
        <p:sp>
          <p:nvSpPr>
            <p:cNvPr id="174" name="Flèche droite 173"/>
            <p:cNvSpPr/>
            <p:nvPr/>
          </p:nvSpPr>
          <p:spPr>
            <a:xfrm rot="16200000">
              <a:off x="4282876" y="4140008"/>
              <a:ext cx="648000" cy="216000"/>
            </a:xfrm>
            <a:prstGeom prst="rightArrow">
              <a:avLst>
                <a:gd name="adj1" fmla="val 50000"/>
                <a:gd name="adj2" fmla="val 101918"/>
              </a:avLst>
            </a:prstGeom>
            <a:solidFill>
              <a:srgbClr val="0000FF"/>
            </a:solidFill>
            <a:ln>
              <a:solidFill>
                <a:srgbClr val="0000FF"/>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graphicFrame>
          <p:nvGraphicFramePr>
            <p:cNvPr id="175" name="Object 1"/>
            <p:cNvGraphicFramePr>
              <a:graphicFrameLocks noChangeAspect="1"/>
            </p:cNvGraphicFramePr>
            <p:nvPr/>
          </p:nvGraphicFramePr>
          <p:xfrm>
            <a:off x="4181669" y="2928934"/>
            <a:ext cx="818959" cy="928686"/>
          </p:xfrm>
          <a:graphic>
            <a:graphicData uri="http://schemas.openxmlformats.org/presentationml/2006/ole">
              <mc:AlternateContent xmlns:mc="http://schemas.openxmlformats.org/markup-compatibility/2006">
                <mc:Choice xmlns:v="urn:schemas-microsoft-com:vml" Requires="v">
                  <p:oleObj spid="_x0000_s609414" name="Equation" r:id="rId3" imgW="253890" imgH="241195" progId="Equation.DSMT4">
                    <p:embed/>
                  </p:oleObj>
                </mc:Choice>
                <mc:Fallback>
                  <p:oleObj name="Equation" r:id="rId3" imgW="253890" imgH="241195" progId="Equation.DSMT4">
                    <p:embed/>
                    <p:pic>
                      <p:nvPicPr>
                        <p:cNvPr id="0" name="Picture 1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1669" y="2928934"/>
                          <a:ext cx="818959" cy="928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76" name="Groupe 175"/>
          <p:cNvGrpSpPr/>
          <p:nvPr/>
        </p:nvGrpSpPr>
        <p:grpSpPr>
          <a:xfrm>
            <a:off x="661988" y="1846281"/>
            <a:ext cx="7624667" cy="4225925"/>
            <a:chOff x="661988" y="1371600"/>
            <a:chExt cx="7624667" cy="4225925"/>
          </a:xfrm>
        </p:grpSpPr>
        <p:sp>
          <p:nvSpPr>
            <p:cNvPr id="177" name="Line 1090"/>
            <p:cNvSpPr>
              <a:spLocks noChangeShapeType="1"/>
            </p:cNvSpPr>
            <p:nvPr/>
          </p:nvSpPr>
          <p:spPr bwMode="auto">
            <a:xfrm>
              <a:off x="788988" y="1797050"/>
              <a:ext cx="1260475" cy="0"/>
            </a:xfrm>
            <a:prstGeom prst="line">
              <a:avLst/>
            </a:prstGeom>
            <a:noFill/>
            <a:ln w="28575">
              <a:solidFill>
                <a:srgbClr val="FF0066"/>
              </a:solidFill>
              <a:round/>
              <a:headEnd/>
              <a:tailEnd/>
            </a:ln>
            <a:effectLst/>
          </p:spPr>
          <p:txBody>
            <a:bodyPr/>
            <a:lstStyle/>
            <a:p>
              <a:endParaRPr lang="fr-FR"/>
            </a:p>
          </p:txBody>
        </p:sp>
        <p:sp>
          <p:nvSpPr>
            <p:cNvPr id="178" name="Line 1091"/>
            <p:cNvSpPr>
              <a:spLocks noChangeShapeType="1"/>
            </p:cNvSpPr>
            <p:nvPr/>
          </p:nvSpPr>
          <p:spPr bwMode="auto">
            <a:xfrm>
              <a:off x="2049463" y="1797050"/>
              <a:ext cx="582612" cy="425450"/>
            </a:xfrm>
            <a:prstGeom prst="line">
              <a:avLst/>
            </a:prstGeom>
            <a:noFill/>
            <a:ln w="28575">
              <a:solidFill>
                <a:srgbClr val="FF0066"/>
              </a:solidFill>
              <a:round/>
              <a:headEnd/>
              <a:tailEnd/>
            </a:ln>
            <a:effectLst/>
          </p:spPr>
          <p:txBody>
            <a:bodyPr/>
            <a:lstStyle/>
            <a:p>
              <a:endParaRPr lang="fr-FR"/>
            </a:p>
          </p:txBody>
        </p:sp>
        <p:sp>
          <p:nvSpPr>
            <p:cNvPr id="179" name="Line 1092"/>
            <p:cNvSpPr>
              <a:spLocks noChangeShapeType="1"/>
            </p:cNvSpPr>
            <p:nvPr/>
          </p:nvSpPr>
          <p:spPr bwMode="auto">
            <a:xfrm flipV="1">
              <a:off x="2632074" y="1857364"/>
              <a:ext cx="3011495" cy="365136"/>
            </a:xfrm>
            <a:prstGeom prst="line">
              <a:avLst/>
            </a:prstGeom>
            <a:noFill/>
            <a:ln w="28575">
              <a:solidFill>
                <a:srgbClr val="FF0066"/>
              </a:solidFill>
              <a:round/>
              <a:headEnd/>
              <a:tailEnd/>
            </a:ln>
            <a:effectLst/>
          </p:spPr>
          <p:txBody>
            <a:bodyPr/>
            <a:lstStyle/>
            <a:p>
              <a:endParaRPr lang="fr-FR"/>
            </a:p>
          </p:txBody>
        </p:sp>
        <p:sp>
          <p:nvSpPr>
            <p:cNvPr id="180" name="Line 1093"/>
            <p:cNvSpPr>
              <a:spLocks noChangeShapeType="1"/>
            </p:cNvSpPr>
            <p:nvPr/>
          </p:nvSpPr>
          <p:spPr bwMode="auto">
            <a:xfrm flipV="1">
              <a:off x="5643569" y="1371600"/>
              <a:ext cx="379405" cy="485764"/>
            </a:xfrm>
            <a:prstGeom prst="line">
              <a:avLst/>
            </a:prstGeom>
            <a:noFill/>
            <a:ln w="28575">
              <a:solidFill>
                <a:srgbClr val="FF0066"/>
              </a:solidFill>
              <a:round/>
              <a:headEnd/>
              <a:tailEnd/>
            </a:ln>
            <a:effectLst/>
          </p:spPr>
          <p:txBody>
            <a:bodyPr/>
            <a:lstStyle/>
            <a:p>
              <a:endParaRPr lang="fr-FR"/>
            </a:p>
          </p:txBody>
        </p:sp>
        <p:sp>
          <p:nvSpPr>
            <p:cNvPr id="181" name="Line 1094"/>
            <p:cNvSpPr>
              <a:spLocks noChangeShapeType="1"/>
            </p:cNvSpPr>
            <p:nvPr/>
          </p:nvSpPr>
          <p:spPr bwMode="auto">
            <a:xfrm>
              <a:off x="6030224" y="1378849"/>
              <a:ext cx="2111375" cy="0"/>
            </a:xfrm>
            <a:prstGeom prst="line">
              <a:avLst/>
            </a:prstGeom>
            <a:noFill/>
            <a:ln w="28575">
              <a:solidFill>
                <a:srgbClr val="FF0066"/>
              </a:solidFill>
              <a:round/>
              <a:headEnd/>
              <a:tailEnd/>
            </a:ln>
            <a:effectLst/>
          </p:spPr>
          <p:txBody>
            <a:bodyPr/>
            <a:lstStyle/>
            <a:p>
              <a:endParaRPr lang="fr-FR"/>
            </a:p>
          </p:txBody>
        </p:sp>
        <p:sp>
          <p:nvSpPr>
            <p:cNvPr id="182" name="Line 1095"/>
            <p:cNvSpPr>
              <a:spLocks noChangeShapeType="1"/>
            </p:cNvSpPr>
            <p:nvPr/>
          </p:nvSpPr>
          <p:spPr bwMode="auto">
            <a:xfrm flipV="1">
              <a:off x="3857620" y="2027713"/>
              <a:ext cx="428628" cy="45719"/>
            </a:xfrm>
            <a:prstGeom prst="line">
              <a:avLst/>
            </a:prstGeom>
            <a:noFill/>
            <a:ln w="28575">
              <a:solidFill>
                <a:srgbClr val="FF0066"/>
              </a:solidFill>
              <a:round/>
              <a:headEnd/>
              <a:tailEnd type="triangle" w="med" len="med"/>
            </a:ln>
            <a:effectLst/>
          </p:spPr>
          <p:txBody>
            <a:bodyPr/>
            <a:lstStyle/>
            <a:p>
              <a:endParaRPr lang="fr-FR"/>
            </a:p>
          </p:txBody>
        </p:sp>
        <p:sp>
          <p:nvSpPr>
            <p:cNvPr id="183" name="Line 1098"/>
            <p:cNvSpPr>
              <a:spLocks noChangeShapeType="1"/>
            </p:cNvSpPr>
            <p:nvPr/>
          </p:nvSpPr>
          <p:spPr bwMode="auto">
            <a:xfrm>
              <a:off x="709613" y="2490788"/>
              <a:ext cx="803275" cy="0"/>
            </a:xfrm>
            <a:prstGeom prst="line">
              <a:avLst/>
            </a:prstGeom>
            <a:noFill/>
            <a:ln w="28575">
              <a:solidFill>
                <a:srgbClr val="FF0066"/>
              </a:solidFill>
              <a:round/>
              <a:headEnd/>
              <a:tailEnd/>
            </a:ln>
            <a:effectLst/>
          </p:spPr>
          <p:txBody>
            <a:bodyPr/>
            <a:lstStyle/>
            <a:p>
              <a:endParaRPr lang="fr-FR"/>
            </a:p>
          </p:txBody>
        </p:sp>
        <p:sp>
          <p:nvSpPr>
            <p:cNvPr id="184" name="Line 1099"/>
            <p:cNvSpPr>
              <a:spLocks noChangeShapeType="1"/>
            </p:cNvSpPr>
            <p:nvPr/>
          </p:nvSpPr>
          <p:spPr bwMode="auto">
            <a:xfrm>
              <a:off x="1512888" y="2490788"/>
              <a:ext cx="773112" cy="252412"/>
            </a:xfrm>
            <a:prstGeom prst="line">
              <a:avLst/>
            </a:prstGeom>
            <a:noFill/>
            <a:ln w="28575">
              <a:solidFill>
                <a:srgbClr val="FF0066"/>
              </a:solidFill>
              <a:round/>
              <a:headEnd/>
              <a:tailEnd/>
            </a:ln>
            <a:effectLst/>
          </p:spPr>
          <p:txBody>
            <a:bodyPr/>
            <a:lstStyle/>
            <a:p>
              <a:endParaRPr lang="fr-FR"/>
            </a:p>
          </p:txBody>
        </p:sp>
        <p:sp>
          <p:nvSpPr>
            <p:cNvPr id="185" name="Line 1100"/>
            <p:cNvSpPr>
              <a:spLocks noChangeShapeType="1"/>
            </p:cNvSpPr>
            <p:nvPr/>
          </p:nvSpPr>
          <p:spPr bwMode="auto">
            <a:xfrm flipV="1">
              <a:off x="2286000" y="2285991"/>
              <a:ext cx="3857636" cy="457208"/>
            </a:xfrm>
            <a:prstGeom prst="line">
              <a:avLst/>
            </a:prstGeom>
            <a:noFill/>
            <a:ln w="28575">
              <a:solidFill>
                <a:srgbClr val="FF0066"/>
              </a:solidFill>
              <a:round/>
              <a:headEnd/>
              <a:tailEnd/>
            </a:ln>
            <a:effectLst/>
          </p:spPr>
          <p:txBody>
            <a:bodyPr/>
            <a:lstStyle/>
            <a:p>
              <a:endParaRPr lang="fr-FR"/>
            </a:p>
          </p:txBody>
        </p:sp>
        <p:sp>
          <p:nvSpPr>
            <p:cNvPr id="186" name="Line 1101"/>
            <p:cNvSpPr>
              <a:spLocks noChangeShapeType="1"/>
            </p:cNvSpPr>
            <p:nvPr/>
          </p:nvSpPr>
          <p:spPr bwMode="auto">
            <a:xfrm flipV="1">
              <a:off x="6143636" y="1843088"/>
              <a:ext cx="665152" cy="442904"/>
            </a:xfrm>
            <a:prstGeom prst="line">
              <a:avLst/>
            </a:prstGeom>
            <a:noFill/>
            <a:ln w="28575">
              <a:solidFill>
                <a:srgbClr val="FF0066"/>
              </a:solidFill>
              <a:round/>
              <a:headEnd/>
              <a:tailEnd/>
            </a:ln>
            <a:effectLst/>
          </p:spPr>
          <p:txBody>
            <a:bodyPr/>
            <a:lstStyle/>
            <a:p>
              <a:endParaRPr lang="fr-FR"/>
            </a:p>
          </p:txBody>
        </p:sp>
        <p:sp>
          <p:nvSpPr>
            <p:cNvPr id="187" name="Line 1102"/>
            <p:cNvSpPr>
              <a:spLocks noChangeShapeType="1"/>
            </p:cNvSpPr>
            <p:nvPr/>
          </p:nvSpPr>
          <p:spPr bwMode="auto">
            <a:xfrm>
              <a:off x="6826250" y="1844675"/>
              <a:ext cx="1308100" cy="0"/>
            </a:xfrm>
            <a:prstGeom prst="line">
              <a:avLst/>
            </a:prstGeom>
            <a:noFill/>
            <a:ln w="28575">
              <a:solidFill>
                <a:srgbClr val="FF0066"/>
              </a:solidFill>
              <a:round/>
              <a:headEnd/>
              <a:tailEnd/>
            </a:ln>
            <a:effectLst/>
          </p:spPr>
          <p:txBody>
            <a:bodyPr/>
            <a:lstStyle/>
            <a:p>
              <a:endParaRPr lang="fr-FR"/>
            </a:p>
          </p:txBody>
        </p:sp>
        <p:sp>
          <p:nvSpPr>
            <p:cNvPr id="188" name="Line 1103"/>
            <p:cNvSpPr>
              <a:spLocks noChangeShapeType="1"/>
            </p:cNvSpPr>
            <p:nvPr/>
          </p:nvSpPr>
          <p:spPr bwMode="auto">
            <a:xfrm flipV="1">
              <a:off x="3973512" y="2492693"/>
              <a:ext cx="384173" cy="45719"/>
            </a:xfrm>
            <a:prstGeom prst="line">
              <a:avLst/>
            </a:prstGeom>
            <a:noFill/>
            <a:ln w="28575">
              <a:solidFill>
                <a:srgbClr val="FF0066"/>
              </a:solidFill>
              <a:round/>
              <a:headEnd/>
              <a:tailEnd type="triangle" w="med" len="med"/>
            </a:ln>
            <a:effectLst/>
          </p:spPr>
          <p:txBody>
            <a:bodyPr/>
            <a:lstStyle/>
            <a:p>
              <a:endParaRPr lang="fr-FR"/>
            </a:p>
          </p:txBody>
        </p:sp>
        <p:sp>
          <p:nvSpPr>
            <p:cNvPr id="189" name="Line 1105"/>
            <p:cNvSpPr>
              <a:spLocks noChangeShapeType="1"/>
            </p:cNvSpPr>
            <p:nvPr/>
          </p:nvSpPr>
          <p:spPr bwMode="auto">
            <a:xfrm>
              <a:off x="661988" y="3657600"/>
              <a:ext cx="1435100" cy="0"/>
            </a:xfrm>
            <a:prstGeom prst="line">
              <a:avLst/>
            </a:prstGeom>
            <a:noFill/>
            <a:ln w="28575">
              <a:solidFill>
                <a:srgbClr val="FF0066"/>
              </a:solidFill>
              <a:round/>
              <a:headEnd/>
              <a:tailEnd/>
            </a:ln>
            <a:effectLst/>
          </p:spPr>
          <p:txBody>
            <a:bodyPr/>
            <a:lstStyle/>
            <a:p>
              <a:endParaRPr lang="fr-FR"/>
            </a:p>
          </p:txBody>
        </p:sp>
        <p:sp>
          <p:nvSpPr>
            <p:cNvPr id="190" name="Line 1106"/>
            <p:cNvSpPr>
              <a:spLocks noChangeShapeType="1"/>
            </p:cNvSpPr>
            <p:nvPr/>
          </p:nvSpPr>
          <p:spPr bwMode="auto">
            <a:xfrm flipV="1">
              <a:off x="3989388" y="3357563"/>
              <a:ext cx="236537" cy="31750"/>
            </a:xfrm>
            <a:prstGeom prst="line">
              <a:avLst/>
            </a:prstGeom>
            <a:noFill/>
            <a:ln w="28575">
              <a:solidFill>
                <a:srgbClr val="FF0066"/>
              </a:solidFill>
              <a:round/>
              <a:headEnd/>
              <a:tailEnd type="triangle" w="med" len="med"/>
            </a:ln>
            <a:effectLst/>
          </p:spPr>
          <p:txBody>
            <a:bodyPr/>
            <a:lstStyle/>
            <a:p>
              <a:endParaRPr lang="fr-FR"/>
            </a:p>
          </p:txBody>
        </p:sp>
        <p:sp>
          <p:nvSpPr>
            <p:cNvPr id="191" name="Line 1109"/>
            <p:cNvSpPr>
              <a:spLocks noChangeShapeType="1"/>
            </p:cNvSpPr>
            <p:nvPr/>
          </p:nvSpPr>
          <p:spPr bwMode="auto">
            <a:xfrm>
              <a:off x="725488" y="4697413"/>
              <a:ext cx="803275" cy="0"/>
            </a:xfrm>
            <a:prstGeom prst="line">
              <a:avLst/>
            </a:prstGeom>
            <a:noFill/>
            <a:ln w="28575">
              <a:solidFill>
                <a:srgbClr val="FF0066"/>
              </a:solidFill>
              <a:round/>
              <a:headEnd/>
              <a:tailEnd/>
            </a:ln>
            <a:effectLst/>
          </p:spPr>
          <p:txBody>
            <a:bodyPr/>
            <a:lstStyle/>
            <a:p>
              <a:endParaRPr lang="fr-FR"/>
            </a:p>
          </p:txBody>
        </p:sp>
        <p:sp>
          <p:nvSpPr>
            <p:cNvPr id="192" name="Line 1110"/>
            <p:cNvSpPr>
              <a:spLocks noChangeShapeType="1"/>
            </p:cNvSpPr>
            <p:nvPr/>
          </p:nvSpPr>
          <p:spPr bwMode="auto">
            <a:xfrm flipV="1">
              <a:off x="1528763" y="4414838"/>
              <a:ext cx="725487" cy="282575"/>
            </a:xfrm>
            <a:prstGeom prst="line">
              <a:avLst/>
            </a:prstGeom>
            <a:noFill/>
            <a:ln w="28575">
              <a:solidFill>
                <a:srgbClr val="FF0066"/>
              </a:solidFill>
              <a:round/>
              <a:headEnd/>
              <a:tailEnd/>
            </a:ln>
            <a:effectLst/>
          </p:spPr>
          <p:txBody>
            <a:bodyPr/>
            <a:lstStyle/>
            <a:p>
              <a:endParaRPr lang="fr-FR"/>
            </a:p>
          </p:txBody>
        </p:sp>
        <p:sp>
          <p:nvSpPr>
            <p:cNvPr id="193" name="Line 1111"/>
            <p:cNvSpPr>
              <a:spLocks noChangeShapeType="1"/>
            </p:cNvSpPr>
            <p:nvPr/>
          </p:nvSpPr>
          <p:spPr bwMode="auto">
            <a:xfrm flipV="1">
              <a:off x="2254250" y="3814763"/>
              <a:ext cx="4429125" cy="600075"/>
            </a:xfrm>
            <a:prstGeom prst="line">
              <a:avLst/>
            </a:prstGeom>
            <a:noFill/>
            <a:ln w="28575">
              <a:solidFill>
                <a:srgbClr val="FF0066"/>
              </a:solidFill>
              <a:round/>
              <a:headEnd/>
              <a:tailEnd/>
            </a:ln>
            <a:effectLst/>
          </p:spPr>
          <p:txBody>
            <a:bodyPr/>
            <a:lstStyle/>
            <a:p>
              <a:endParaRPr lang="fr-FR"/>
            </a:p>
          </p:txBody>
        </p:sp>
        <p:sp>
          <p:nvSpPr>
            <p:cNvPr id="194" name="Line 1112"/>
            <p:cNvSpPr>
              <a:spLocks noChangeShapeType="1"/>
            </p:cNvSpPr>
            <p:nvPr/>
          </p:nvSpPr>
          <p:spPr bwMode="auto">
            <a:xfrm>
              <a:off x="6677362" y="3819850"/>
              <a:ext cx="792000" cy="360000"/>
            </a:xfrm>
            <a:prstGeom prst="line">
              <a:avLst/>
            </a:prstGeom>
            <a:noFill/>
            <a:ln w="28575">
              <a:solidFill>
                <a:srgbClr val="FF0066"/>
              </a:solidFill>
              <a:round/>
              <a:headEnd/>
              <a:tailEnd/>
            </a:ln>
            <a:effectLst/>
          </p:spPr>
          <p:txBody>
            <a:bodyPr/>
            <a:lstStyle/>
            <a:p>
              <a:endParaRPr lang="fr-FR"/>
            </a:p>
          </p:txBody>
        </p:sp>
        <p:sp>
          <p:nvSpPr>
            <p:cNvPr id="195" name="Line 1113"/>
            <p:cNvSpPr>
              <a:spLocks noChangeShapeType="1"/>
            </p:cNvSpPr>
            <p:nvPr/>
          </p:nvSpPr>
          <p:spPr bwMode="auto">
            <a:xfrm>
              <a:off x="7464640" y="4180210"/>
              <a:ext cx="773113" cy="0"/>
            </a:xfrm>
            <a:prstGeom prst="line">
              <a:avLst/>
            </a:prstGeom>
            <a:noFill/>
            <a:ln w="28575">
              <a:solidFill>
                <a:srgbClr val="FF0066"/>
              </a:solidFill>
              <a:round/>
              <a:headEnd/>
              <a:tailEnd/>
            </a:ln>
            <a:effectLst/>
          </p:spPr>
          <p:txBody>
            <a:bodyPr/>
            <a:lstStyle/>
            <a:p>
              <a:endParaRPr lang="fr-FR"/>
            </a:p>
          </p:txBody>
        </p:sp>
        <p:sp>
          <p:nvSpPr>
            <p:cNvPr id="196" name="Line 1114"/>
            <p:cNvSpPr>
              <a:spLocks noChangeShapeType="1"/>
            </p:cNvSpPr>
            <p:nvPr/>
          </p:nvSpPr>
          <p:spPr bwMode="auto">
            <a:xfrm flipV="1">
              <a:off x="4037013" y="4146550"/>
              <a:ext cx="220662" cy="31750"/>
            </a:xfrm>
            <a:prstGeom prst="line">
              <a:avLst/>
            </a:prstGeom>
            <a:noFill/>
            <a:ln w="28575">
              <a:solidFill>
                <a:srgbClr val="FF0066"/>
              </a:solidFill>
              <a:round/>
              <a:headEnd/>
              <a:tailEnd type="triangle" w="med" len="med"/>
            </a:ln>
            <a:effectLst/>
          </p:spPr>
          <p:txBody>
            <a:bodyPr/>
            <a:lstStyle/>
            <a:p>
              <a:endParaRPr lang="fr-FR"/>
            </a:p>
          </p:txBody>
        </p:sp>
        <p:sp>
          <p:nvSpPr>
            <p:cNvPr id="197" name="Line 1117"/>
            <p:cNvSpPr>
              <a:spLocks noChangeShapeType="1"/>
            </p:cNvSpPr>
            <p:nvPr/>
          </p:nvSpPr>
          <p:spPr bwMode="auto">
            <a:xfrm>
              <a:off x="835025" y="5597525"/>
              <a:ext cx="1498600" cy="0"/>
            </a:xfrm>
            <a:prstGeom prst="line">
              <a:avLst/>
            </a:prstGeom>
            <a:noFill/>
            <a:ln w="28575">
              <a:solidFill>
                <a:srgbClr val="FF0066"/>
              </a:solidFill>
              <a:round/>
              <a:headEnd/>
              <a:tailEnd/>
            </a:ln>
            <a:effectLst/>
          </p:spPr>
          <p:txBody>
            <a:bodyPr/>
            <a:lstStyle/>
            <a:p>
              <a:endParaRPr lang="fr-FR"/>
            </a:p>
          </p:txBody>
        </p:sp>
        <p:sp>
          <p:nvSpPr>
            <p:cNvPr id="198" name="Line 1118"/>
            <p:cNvSpPr>
              <a:spLocks noChangeShapeType="1"/>
            </p:cNvSpPr>
            <p:nvPr/>
          </p:nvSpPr>
          <p:spPr bwMode="auto">
            <a:xfrm flipV="1">
              <a:off x="2333625" y="5218113"/>
              <a:ext cx="488950" cy="379412"/>
            </a:xfrm>
            <a:prstGeom prst="line">
              <a:avLst/>
            </a:prstGeom>
            <a:noFill/>
            <a:ln w="28575">
              <a:solidFill>
                <a:srgbClr val="FF0066"/>
              </a:solidFill>
              <a:round/>
              <a:headEnd/>
              <a:tailEnd/>
            </a:ln>
            <a:effectLst/>
          </p:spPr>
          <p:txBody>
            <a:bodyPr/>
            <a:lstStyle/>
            <a:p>
              <a:endParaRPr lang="fr-FR"/>
            </a:p>
          </p:txBody>
        </p:sp>
        <p:sp>
          <p:nvSpPr>
            <p:cNvPr id="199" name="Line 1119"/>
            <p:cNvSpPr>
              <a:spLocks noChangeShapeType="1"/>
            </p:cNvSpPr>
            <p:nvPr/>
          </p:nvSpPr>
          <p:spPr bwMode="auto">
            <a:xfrm flipV="1">
              <a:off x="2822575" y="4760913"/>
              <a:ext cx="3514725" cy="457200"/>
            </a:xfrm>
            <a:prstGeom prst="line">
              <a:avLst/>
            </a:prstGeom>
            <a:noFill/>
            <a:ln w="28575">
              <a:solidFill>
                <a:srgbClr val="FF0066"/>
              </a:solidFill>
              <a:round/>
              <a:headEnd/>
              <a:tailEnd/>
            </a:ln>
            <a:effectLst/>
          </p:spPr>
          <p:txBody>
            <a:bodyPr/>
            <a:lstStyle/>
            <a:p>
              <a:endParaRPr lang="fr-FR"/>
            </a:p>
          </p:txBody>
        </p:sp>
        <p:sp>
          <p:nvSpPr>
            <p:cNvPr id="200" name="Line 1120"/>
            <p:cNvSpPr>
              <a:spLocks noChangeShapeType="1"/>
            </p:cNvSpPr>
            <p:nvPr/>
          </p:nvSpPr>
          <p:spPr bwMode="auto">
            <a:xfrm>
              <a:off x="6337002" y="4770984"/>
              <a:ext cx="634988" cy="487355"/>
            </a:xfrm>
            <a:prstGeom prst="line">
              <a:avLst/>
            </a:prstGeom>
            <a:noFill/>
            <a:ln w="28575">
              <a:solidFill>
                <a:srgbClr val="FF0066"/>
              </a:solidFill>
              <a:round/>
              <a:headEnd/>
              <a:tailEnd/>
            </a:ln>
            <a:effectLst/>
          </p:spPr>
          <p:txBody>
            <a:bodyPr/>
            <a:lstStyle/>
            <a:p>
              <a:endParaRPr lang="fr-FR"/>
            </a:p>
          </p:txBody>
        </p:sp>
        <p:sp>
          <p:nvSpPr>
            <p:cNvPr id="201" name="Line 1121"/>
            <p:cNvSpPr>
              <a:spLocks noChangeShapeType="1"/>
            </p:cNvSpPr>
            <p:nvPr/>
          </p:nvSpPr>
          <p:spPr bwMode="auto">
            <a:xfrm>
              <a:off x="6978555" y="5263948"/>
              <a:ext cx="1308100" cy="0"/>
            </a:xfrm>
            <a:prstGeom prst="line">
              <a:avLst/>
            </a:prstGeom>
            <a:noFill/>
            <a:ln w="28575">
              <a:solidFill>
                <a:srgbClr val="FF0066"/>
              </a:solidFill>
              <a:round/>
              <a:headEnd/>
              <a:tailEnd/>
            </a:ln>
            <a:effectLst/>
          </p:spPr>
          <p:txBody>
            <a:bodyPr/>
            <a:lstStyle/>
            <a:p>
              <a:endParaRPr lang="fr-FR"/>
            </a:p>
          </p:txBody>
        </p:sp>
        <p:sp>
          <p:nvSpPr>
            <p:cNvPr id="202" name="Line 1122"/>
            <p:cNvSpPr>
              <a:spLocks noChangeShapeType="1"/>
            </p:cNvSpPr>
            <p:nvPr/>
          </p:nvSpPr>
          <p:spPr bwMode="auto">
            <a:xfrm flipV="1">
              <a:off x="3941763" y="5029200"/>
              <a:ext cx="377825" cy="47625"/>
            </a:xfrm>
            <a:prstGeom prst="line">
              <a:avLst/>
            </a:prstGeom>
            <a:noFill/>
            <a:ln w="28575">
              <a:solidFill>
                <a:srgbClr val="FF0066"/>
              </a:solidFill>
              <a:round/>
              <a:headEnd/>
              <a:tailEnd type="triangle" w="med" len="med"/>
            </a:ln>
            <a:effectLst/>
          </p:spPr>
          <p:txBody>
            <a:bodyPr/>
            <a:lstStyle/>
            <a:p>
              <a:endParaRPr lang="fr-FR"/>
            </a:p>
          </p:txBody>
        </p:sp>
        <p:sp>
          <p:nvSpPr>
            <p:cNvPr id="203" name="Line 1123"/>
            <p:cNvSpPr>
              <a:spLocks noChangeShapeType="1"/>
            </p:cNvSpPr>
            <p:nvPr/>
          </p:nvSpPr>
          <p:spPr bwMode="auto">
            <a:xfrm flipV="1">
              <a:off x="2097088" y="3059113"/>
              <a:ext cx="4508500" cy="582612"/>
            </a:xfrm>
            <a:prstGeom prst="line">
              <a:avLst/>
            </a:prstGeom>
            <a:noFill/>
            <a:ln w="28575">
              <a:solidFill>
                <a:srgbClr val="FF0066"/>
              </a:solidFill>
              <a:round/>
              <a:headEnd/>
              <a:tailEnd/>
            </a:ln>
            <a:effectLst/>
          </p:spPr>
          <p:txBody>
            <a:bodyPr/>
            <a:lstStyle/>
            <a:p>
              <a:endParaRPr lang="fr-FR"/>
            </a:p>
          </p:txBody>
        </p:sp>
        <p:sp>
          <p:nvSpPr>
            <p:cNvPr id="204" name="Line 1124"/>
            <p:cNvSpPr>
              <a:spLocks noChangeShapeType="1"/>
            </p:cNvSpPr>
            <p:nvPr/>
          </p:nvSpPr>
          <p:spPr bwMode="auto">
            <a:xfrm flipV="1">
              <a:off x="6589713" y="2743200"/>
              <a:ext cx="741362" cy="315913"/>
            </a:xfrm>
            <a:prstGeom prst="line">
              <a:avLst/>
            </a:prstGeom>
            <a:noFill/>
            <a:ln w="28575">
              <a:solidFill>
                <a:srgbClr val="FF0066"/>
              </a:solidFill>
              <a:round/>
              <a:headEnd/>
              <a:tailEnd/>
            </a:ln>
            <a:effectLst/>
          </p:spPr>
          <p:txBody>
            <a:bodyPr/>
            <a:lstStyle/>
            <a:p>
              <a:endParaRPr lang="fr-FR"/>
            </a:p>
          </p:txBody>
        </p:sp>
        <p:sp>
          <p:nvSpPr>
            <p:cNvPr id="205" name="Line 1125"/>
            <p:cNvSpPr>
              <a:spLocks noChangeShapeType="1"/>
            </p:cNvSpPr>
            <p:nvPr/>
          </p:nvSpPr>
          <p:spPr bwMode="auto">
            <a:xfrm>
              <a:off x="7335730" y="2743200"/>
              <a:ext cx="850900" cy="0"/>
            </a:xfrm>
            <a:prstGeom prst="line">
              <a:avLst/>
            </a:prstGeom>
            <a:noFill/>
            <a:ln w="28575">
              <a:solidFill>
                <a:srgbClr val="FF0066"/>
              </a:solidFill>
              <a:round/>
              <a:headEnd/>
              <a:tailEnd/>
            </a:ln>
            <a:effectLst/>
          </p:spPr>
          <p:txBody>
            <a:bodyPr/>
            <a:lstStyle/>
            <a:p>
              <a:endParaRPr lang="fr-FR"/>
            </a:p>
          </p:txBody>
        </p:sp>
      </p:grpSp>
      <p:grpSp>
        <p:nvGrpSpPr>
          <p:cNvPr id="207" name="Groupe 206"/>
          <p:cNvGrpSpPr/>
          <p:nvPr/>
        </p:nvGrpSpPr>
        <p:grpSpPr>
          <a:xfrm>
            <a:off x="3995936" y="728644"/>
            <a:ext cx="1071366" cy="5862678"/>
            <a:chOff x="3853060" y="1014396"/>
            <a:chExt cx="1071366" cy="5862678"/>
          </a:xfrm>
        </p:grpSpPr>
        <p:sp>
          <p:nvSpPr>
            <p:cNvPr id="146" name="Line 67"/>
            <p:cNvSpPr>
              <a:spLocks noChangeShapeType="1"/>
            </p:cNvSpPr>
            <p:nvPr/>
          </p:nvSpPr>
          <p:spPr bwMode="auto">
            <a:xfrm rot="5400000">
              <a:off x="1864331" y="4092736"/>
              <a:ext cx="5328000" cy="0"/>
            </a:xfrm>
            <a:prstGeom prst="line">
              <a:avLst/>
            </a:prstGeom>
            <a:noFill/>
            <a:ln w="19050">
              <a:solidFill>
                <a:schemeClr val="tx1"/>
              </a:solidFill>
              <a:prstDash val="lgDashDot"/>
              <a:round/>
              <a:headEnd/>
              <a:tailEnd/>
            </a:ln>
            <a:effectLst/>
          </p:spPr>
          <p:txBody>
            <a:bodyPr/>
            <a:lstStyle/>
            <a:p>
              <a:endParaRPr lang="fr-FR"/>
            </a:p>
          </p:txBody>
        </p:sp>
        <p:sp>
          <p:nvSpPr>
            <p:cNvPr id="148" name="Text Box 103"/>
            <p:cNvSpPr txBox="1">
              <a:spLocks noChangeArrowheads="1"/>
            </p:cNvSpPr>
            <p:nvPr/>
          </p:nvSpPr>
          <p:spPr bwMode="auto">
            <a:xfrm>
              <a:off x="3853060" y="1014396"/>
              <a:ext cx="527709" cy="430887"/>
            </a:xfrm>
            <a:prstGeom prst="rect">
              <a:avLst/>
            </a:prstGeom>
            <a:noFill/>
            <a:ln w="9525">
              <a:noFill/>
              <a:miter lim="800000"/>
              <a:headEnd/>
              <a:tailEnd/>
            </a:ln>
            <a:effectLst/>
          </p:spPr>
          <p:txBody>
            <a:bodyPr wrap="none">
              <a:spAutoFit/>
            </a:bodyPr>
            <a:lstStyle/>
            <a:p>
              <a:r>
                <a:rPr lang="fr-FR" sz="2200" b="1" dirty="0">
                  <a:latin typeface="Cambria" pitchFamily="18" charset="0"/>
                </a:rPr>
                <a:t>LN</a:t>
              </a:r>
            </a:p>
          </p:txBody>
        </p:sp>
        <p:sp>
          <p:nvSpPr>
            <p:cNvPr id="206" name="Line 67"/>
            <p:cNvSpPr>
              <a:spLocks noChangeShapeType="1"/>
            </p:cNvSpPr>
            <p:nvPr/>
          </p:nvSpPr>
          <p:spPr bwMode="auto">
            <a:xfrm rot="5400000" flipV="1">
              <a:off x="1861883" y="3814532"/>
              <a:ext cx="5355591" cy="769494"/>
            </a:xfrm>
            <a:prstGeom prst="line">
              <a:avLst/>
            </a:prstGeom>
            <a:noFill/>
            <a:ln w="38100">
              <a:solidFill>
                <a:schemeClr val="tx1"/>
              </a:solidFill>
              <a:prstDash val="lgDashDot"/>
              <a:round/>
              <a:headEnd/>
              <a:tailEnd/>
            </a:ln>
            <a:effectLst/>
          </p:spPr>
          <p:txBody>
            <a:bodyPr/>
            <a:lstStyle/>
            <a:p>
              <a:endParaRPr lang="fr-FR"/>
            </a:p>
          </p:txBody>
        </p:sp>
      </p:grpSp>
      <p:grpSp>
        <p:nvGrpSpPr>
          <p:cNvPr id="141" name="Groupe 140"/>
          <p:cNvGrpSpPr/>
          <p:nvPr/>
        </p:nvGrpSpPr>
        <p:grpSpPr>
          <a:xfrm>
            <a:off x="2375377" y="2037958"/>
            <a:ext cx="4320000" cy="4320000"/>
            <a:chOff x="3087277" y="2095942"/>
            <a:chExt cx="3150858" cy="2803365"/>
          </a:xfrm>
        </p:grpSpPr>
        <p:sp>
          <p:nvSpPr>
            <p:cNvPr id="142" name="Oval 17"/>
            <p:cNvSpPr>
              <a:spLocks noChangeArrowheads="1"/>
            </p:cNvSpPr>
            <p:nvPr/>
          </p:nvSpPr>
          <p:spPr bwMode="auto">
            <a:xfrm flipH="1">
              <a:off x="5041606" y="2111845"/>
              <a:ext cx="224056" cy="209002"/>
            </a:xfrm>
            <a:prstGeom prst="ellipse">
              <a:avLst/>
            </a:prstGeom>
            <a:noFill/>
            <a:ln w="9525">
              <a:solidFill>
                <a:schemeClr val="tx1"/>
              </a:solidFill>
              <a:round/>
              <a:headEnd/>
              <a:tailEnd/>
            </a:ln>
            <a:effectLst/>
          </p:spPr>
          <p:txBody>
            <a:bodyPr wrap="none" anchor="ctr"/>
            <a:lstStyle/>
            <a:p>
              <a:endParaRPr lang="fr-FR"/>
            </a:p>
          </p:txBody>
        </p:sp>
        <p:sp>
          <p:nvSpPr>
            <p:cNvPr id="143" name="Line 18"/>
            <p:cNvSpPr>
              <a:spLocks noChangeShapeType="1"/>
            </p:cNvSpPr>
            <p:nvPr/>
          </p:nvSpPr>
          <p:spPr bwMode="auto">
            <a:xfrm flipH="1">
              <a:off x="5160086" y="2111845"/>
              <a:ext cx="0" cy="213546"/>
            </a:xfrm>
            <a:prstGeom prst="line">
              <a:avLst/>
            </a:prstGeom>
            <a:noFill/>
            <a:ln w="9525">
              <a:solidFill>
                <a:schemeClr val="tx1"/>
              </a:solidFill>
              <a:round/>
              <a:headEnd/>
              <a:tailEnd/>
            </a:ln>
            <a:effectLst/>
          </p:spPr>
          <p:txBody>
            <a:bodyPr/>
            <a:lstStyle/>
            <a:p>
              <a:endParaRPr lang="fr-FR"/>
            </a:p>
          </p:txBody>
        </p:sp>
        <p:sp>
          <p:nvSpPr>
            <p:cNvPr id="144" name="Line 19"/>
            <p:cNvSpPr>
              <a:spLocks noChangeShapeType="1"/>
            </p:cNvSpPr>
            <p:nvPr/>
          </p:nvSpPr>
          <p:spPr bwMode="auto">
            <a:xfrm flipH="1">
              <a:off x="5043952" y="2212939"/>
              <a:ext cx="221710" cy="0"/>
            </a:xfrm>
            <a:prstGeom prst="line">
              <a:avLst/>
            </a:prstGeom>
            <a:noFill/>
            <a:ln w="9525">
              <a:solidFill>
                <a:schemeClr val="tx1"/>
              </a:solidFill>
              <a:round/>
              <a:headEnd/>
              <a:tailEnd/>
            </a:ln>
            <a:effectLst/>
          </p:spPr>
          <p:txBody>
            <a:bodyPr/>
            <a:lstStyle/>
            <a:p>
              <a:endParaRPr lang="fr-FR"/>
            </a:p>
          </p:txBody>
        </p:sp>
        <p:sp>
          <p:nvSpPr>
            <p:cNvPr id="145" name="Oval 21"/>
            <p:cNvSpPr>
              <a:spLocks noChangeArrowheads="1"/>
            </p:cNvSpPr>
            <p:nvPr/>
          </p:nvSpPr>
          <p:spPr bwMode="auto">
            <a:xfrm flipH="1">
              <a:off x="5686793" y="2424213"/>
              <a:ext cx="224056" cy="209002"/>
            </a:xfrm>
            <a:prstGeom prst="ellipse">
              <a:avLst/>
            </a:prstGeom>
            <a:noFill/>
            <a:ln w="9525">
              <a:solidFill>
                <a:schemeClr val="tx1"/>
              </a:solidFill>
              <a:round/>
              <a:headEnd/>
              <a:tailEnd/>
            </a:ln>
            <a:effectLst/>
          </p:spPr>
          <p:txBody>
            <a:bodyPr wrap="none" anchor="ctr"/>
            <a:lstStyle/>
            <a:p>
              <a:endParaRPr lang="fr-FR"/>
            </a:p>
          </p:txBody>
        </p:sp>
        <p:sp>
          <p:nvSpPr>
            <p:cNvPr id="153" name="Line 22"/>
            <p:cNvSpPr>
              <a:spLocks noChangeShapeType="1"/>
            </p:cNvSpPr>
            <p:nvPr/>
          </p:nvSpPr>
          <p:spPr bwMode="auto">
            <a:xfrm flipH="1">
              <a:off x="5805273" y="2424213"/>
              <a:ext cx="0" cy="213546"/>
            </a:xfrm>
            <a:prstGeom prst="line">
              <a:avLst/>
            </a:prstGeom>
            <a:noFill/>
            <a:ln w="9525">
              <a:solidFill>
                <a:schemeClr val="tx1"/>
              </a:solidFill>
              <a:round/>
              <a:headEnd/>
              <a:tailEnd/>
            </a:ln>
            <a:effectLst/>
          </p:spPr>
          <p:txBody>
            <a:bodyPr/>
            <a:lstStyle/>
            <a:p>
              <a:endParaRPr lang="fr-FR"/>
            </a:p>
          </p:txBody>
        </p:sp>
        <p:sp>
          <p:nvSpPr>
            <p:cNvPr id="154" name="Line 23"/>
            <p:cNvSpPr>
              <a:spLocks noChangeShapeType="1"/>
            </p:cNvSpPr>
            <p:nvPr/>
          </p:nvSpPr>
          <p:spPr bwMode="auto">
            <a:xfrm flipH="1">
              <a:off x="5689139" y="2525307"/>
              <a:ext cx="221710" cy="0"/>
            </a:xfrm>
            <a:prstGeom prst="line">
              <a:avLst/>
            </a:prstGeom>
            <a:noFill/>
            <a:ln w="9525">
              <a:solidFill>
                <a:schemeClr val="tx1"/>
              </a:solidFill>
              <a:round/>
              <a:headEnd/>
              <a:tailEnd/>
            </a:ln>
            <a:effectLst/>
          </p:spPr>
          <p:txBody>
            <a:bodyPr/>
            <a:lstStyle/>
            <a:p>
              <a:endParaRPr lang="fr-FR"/>
            </a:p>
          </p:txBody>
        </p:sp>
        <p:sp>
          <p:nvSpPr>
            <p:cNvPr id="155" name="Oval 25"/>
            <p:cNvSpPr>
              <a:spLocks noChangeArrowheads="1"/>
            </p:cNvSpPr>
            <p:nvPr/>
          </p:nvSpPr>
          <p:spPr bwMode="auto">
            <a:xfrm flipH="1">
              <a:off x="6012906" y="3010330"/>
              <a:ext cx="224056" cy="209002"/>
            </a:xfrm>
            <a:prstGeom prst="ellipse">
              <a:avLst/>
            </a:prstGeom>
            <a:noFill/>
            <a:ln w="9525">
              <a:solidFill>
                <a:schemeClr val="tx1"/>
              </a:solidFill>
              <a:round/>
              <a:headEnd/>
              <a:tailEnd/>
            </a:ln>
            <a:effectLst/>
          </p:spPr>
          <p:txBody>
            <a:bodyPr wrap="none" anchor="ctr"/>
            <a:lstStyle/>
            <a:p>
              <a:endParaRPr lang="fr-FR"/>
            </a:p>
          </p:txBody>
        </p:sp>
        <p:sp>
          <p:nvSpPr>
            <p:cNvPr id="156" name="Line 26"/>
            <p:cNvSpPr>
              <a:spLocks noChangeShapeType="1"/>
            </p:cNvSpPr>
            <p:nvPr/>
          </p:nvSpPr>
          <p:spPr bwMode="auto">
            <a:xfrm flipH="1">
              <a:off x="6131386" y="3010330"/>
              <a:ext cx="0" cy="213546"/>
            </a:xfrm>
            <a:prstGeom prst="line">
              <a:avLst/>
            </a:prstGeom>
            <a:noFill/>
            <a:ln w="9525">
              <a:solidFill>
                <a:schemeClr val="tx1"/>
              </a:solidFill>
              <a:round/>
              <a:headEnd/>
              <a:tailEnd/>
            </a:ln>
            <a:effectLst/>
          </p:spPr>
          <p:txBody>
            <a:bodyPr/>
            <a:lstStyle/>
            <a:p>
              <a:endParaRPr lang="fr-FR"/>
            </a:p>
          </p:txBody>
        </p:sp>
        <p:sp>
          <p:nvSpPr>
            <p:cNvPr id="208" name="Line 27"/>
            <p:cNvSpPr>
              <a:spLocks noChangeShapeType="1"/>
            </p:cNvSpPr>
            <p:nvPr/>
          </p:nvSpPr>
          <p:spPr bwMode="auto">
            <a:xfrm flipH="1">
              <a:off x="6015252" y="3111424"/>
              <a:ext cx="221710" cy="0"/>
            </a:xfrm>
            <a:prstGeom prst="line">
              <a:avLst/>
            </a:prstGeom>
            <a:noFill/>
            <a:ln w="9525">
              <a:solidFill>
                <a:schemeClr val="tx1"/>
              </a:solidFill>
              <a:round/>
              <a:headEnd/>
              <a:tailEnd/>
            </a:ln>
            <a:effectLst/>
          </p:spPr>
          <p:txBody>
            <a:bodyPr/>
            <a:lstStyle/>
            <a:p>
              <a:endParaRPr lang="fr-FR"/>
            </a:p>
          </p:txBody>
        </p:sp>
        <p:sp>
          <p:nvSpPr>
            <p:cNvPr id="209" name="Oval 29"/>
            <p:cNvSpPr>
              <a:spLocks noChangeArrowheads="1"/>
            </p:cNvSpPr>
            <p:nvPr/>
          </p:nvSpPr>
          <p:spPr bwMode="auto">
            <a:xfrm flipH="1">
              <a:off x="6014079" y="3778188"/>
              <a:ext cx="224056" cy="209002"/>
            </a:xfrm>
            <a:prstGeom prst="ellipse">
              <a:avLst/>
            </a:prstGeom>
            <a:noFill/>
            <a:ln w="9525">
              <a:solidFill>
                <a:schemeClr val="tx1"/>
              </a:solidFill>
              <a:round/>
              <a:headEnd/>
              <a:tailEnd/>
            </a:ln>
            <a:effectLst/>
          </p:spPr>
          <p:txBody>
            <a:bodyPr wrap="none" anchor="ctr"/>
            <a:lstStyle/>
            <a:p>
              <a:endParaRPr lang="fr-FR"/>
            </a:p>
          </p:txBody>
        </p:sp>
        <p:sp>
          <p:nvSpPr>
            <p:cNvPr id="210" name="Line 30"/>
            <p:cNvSpPr>
              <a:spLocks noChangeShapeType="1"/>
            </p:cNvSpPr>
            <p:nvPr/>
          </p:nvSpPr>
          <p:spPr bwMode="auto">
            <a:xfrm flipH="1">
              <a:off x="6132559" y="3778188"/>
              <a:ext cx="0" cy="213546"/>
            </a:xfrm>
            <a:prstGeom prst="line">
              <a:avLst/>
            </a:prstGeom>
            <a:noFill/>
            <a:ln w="9525">
              <a:solidFill>
                <a:schemeClr val="tx1"/>
              </a:solidFill>
              <a:round/>
              <a:headEnd/>
              <a:tailEnd/>
            </a:ln>
            <a:effectLst/>
          </p:spPr>
          <p:txBody>
            <a:bodyPr/>
            <a:lstStyle/>
            <a:p>
              <a:endParaRPr lang="fr-FR"/>
            </a:p>
          </p:txBody>
        </p:sp>
        <p:sp>
          <p:nvSpPr>
            <p:cNvPr id="211" name="Line 31"/>
            <p:cNvSpPr>
              <a:spLocks noChangeShapeType="1"/>
            </p:cNvSpPr>
            <p:nvPr/>
          </p:nvSpPr>
          <p:spPr bwMode="auto">
            <a:xfrm flipH="1">
              <a:off x="6016425" y="3879282"/>
              <a:ext cx="221710" cy="0"/>
            </a:xfrm>
            <a:prstGeom prst="line">
              <a:avLst/>
            </a:prstGeom>
            <a:noFill/>
            <a:ln w="9525">
              <a:solidFill>
                <a:schemeClr val="tx1"/>
              </a:solidFill>
              <a:round/>
              <a:headEnd/>
              <a:tailEnd/>
            </a:ln>
            <a:effectLst/>
          </p:spPr>
          <p:txBody>
            <a:bodyPr/>
            <a:lstStyle/>
            <a:p>
              <a:endParaRPr lang="fr-FR"/>
            </a:p>
          </p:txBody>
        </p:sp>
        <p:sp>
          <p:nvSpPr>
            <p:cNvPr id="212" name="Oval 33"/>
            <p:cNvSpPr>
              <a:spLocks noChangeArrowheads="1"/>
            </p:cNvSpPr>
            <p:nvPr/>
          </p:nvSpPr>
          <p:spPr bwMode="auto">
            <a:xfrm flipH="1">
              <a:off x="5652774" y="4330228"/>
              <a:ext cx="224056" cy="209002"/>
            </a:xfrm>
            <a:prstGeom prst="ellipse">
              <a:avLst/>
            </a:prstGeom>
            <a:noFill/>
            <a:ln w="9525">
              <a:solidFill>
                <a:schemeClr val="tx1"/>
              </a:solidFill>
              <a:round/>
              <a:headEnd/>
              <a:tailEnd/>
            </a:ln>
            <a:effectLst/>
          </p:spPr>
          <p:txBody>
            <a:bodyPr wrap="none" anchor="ctr"/>
            <a:lstStyle/>
            <a:p>
              <a:endParaRPr lang="fr-FR"/>
            </a:p>
          </p:txBody>
        </p:sp>
        <p:sp>
          <p:nvSpPr>
            <p:cNvPr id="213" name="Line 34"/>
            <p:cNvSpPr>
              <a:spLocks noChangeShapeType="1"/>
            </p:cNvSpPr>
            <p:nvPr/>
          </p:nvSpPr>
          <p:spPr bwMode="auto">
            <a:xfrm flipH="1">
              <a:off x="5771254" y="4330228"/>
              <a:ext cx="0" cy="213546"/>
            </a:xfrm>
            <a:prstGeom prst="line">
              <a:avLst/>
            </a:prstGeom>
            <a:noFill/>
            <a:ln w="9525">
              <a:solidFill>
                <a:schemeClr val="tx1"/>
              </a:solidFill>
              <a:round/>
              <a:headEnd/>
              <a:tailEnd/>
            </a:ln>
            <a:effectLst/>
          </p:spPr>
          <p:txBody>
            <a:bodyPr/>
            <a:lstStyle/>
            <a:p>
              <a:endParaRPr lang="fr-FR"/>
            </a:p>
          </p:txBody>
        </p:sp>
        <p:sp>
          <p:nvSpPr>
            <p:cNvPr id="214" name="Line 35"/>
            <p:cNvSpPr>
              <a:spLocks noChangeShapeType="1"/>
            </p:cNvSpPr>
            <p:nvPr/>
          </p:nvSpPr>
          <p:spPr bwMode="auto">
            <a:xfrm flipH="1">
              <a:off x="5655120" y="4431322"/>
              <a:ext cx="221710" cy="0"/>
            </a:xfrm>
            <a:prstGeom prst="line">
              <a:avLst/>
            </a:prstGeom>
            <a:noFill/>
            <a:ln w="9525">
              <a:solidFill>
                <a:schemeClr val="tx1"/>
              </a:solidFill>
              <a:round/>
              <a:headEnd/>
              <a:tailEnd/>
            </a:ln>
            <a:effectLst/>
          </p:spPr>
          <p:txBody>
            <a:bodyPr/>
            <a:lstStyle/>
            <a:p>
              <a:endParaRPr lang="fr-FR"/>
            </a:p>
          </p:txBody>
        </p:sp>
        <p:sp>
          <p:nvSpPr>
            <p:cNvPr id="215" name="Oval 37"/>
            <p:cNvSpPr>
              <a:spLocks noChangeArrowheads="1"/>
            </p:cNvSpPr>
            <p:nvPr/>
          </p:nvSpPr>
          <p:spPr bwMode="auto">
            <a:xfrm flipH="1">
              <a:off x="5103779" y="4669858"/>
              <a:ext cx="224056" cy="209002"/>
            </a:xfrm>
            <a:prstGeom prst="ellipse">
              <a:avLst/>
            </a:prstGeom>
            <a:noFill/>
            <a:ln w="9525">
              <a:solidFill>
                <a:schemeClr val="tx1"/>
              </a:solidFill>
              <a:round/>
              <a:headEnd/>
              <a:tailEnd/>
            </a:ln>
            <a:effectLst/>
          </p:spPr>
          <p:txBody>
            <a:bodyPr wrap="none" anchor="ctr"/>
            <a:lstStyle/>
            <a:p>
              <a:endParaRPr lang="fr-FR"/>
            </a:p>
          </p:txBody>
        </p:sp>
        <p:sp>
          <p:nvSpPr>
            <p:cNvPr id="216" name="Line 38"/>
            <p:cNvSpPr>
              <a:spLocks noChangeShapeType="1"/>
            </p:cNvSpPr>
            <p:nvPr/>
          </p:nvSpPr>
          <p:spPr bwMode="auto">
            <a:xfrm flipH="1">
              <a:off x="5222259" y="4669858"/>
              <a:ext cx="0" cy="213546"/>
            </a:xfrm>
            <a:prstGeom prst="line">
              <a:avLst/>
            </a:prstGeom>
            <a:noFill/>
            <a:ln w="9525">
              <a:solidFill>
                <a:schemeClr val="tx1"/>
              </a:solidFill>
              <a:round/>
              <a:headEnd/>
              <a:tailEnd/>
            </a:ln>
            <a:effectLst/>
          </p:spPr>
          <p:txBody>
            <a:bodyPr/>
            <a:lstStyle/>
            <a:p>
              <a:endParaRPr lang="fr-FR"/>
            </a:p>
          </p:txBody>
        </p:sp>
        <p:sp>
          <p:nvSpPr>
            <p:cNvPr id="217" name="Line 39"/>
            <p:cNvSpPr>
              <a:spLocks noChangeShapeType="1"/>
            </p:cNvSpPr>
            <p:nvPr/>
          </p:nvSpPr>
          <p:spPr bwMode="auto">
            <a:xfrm flipH="1">
              <a:off x="5106125" y="4770952"/>
              <a:ext cx="221710" cy="0"/>
            </a:xfrm>
            <a:prstGeom prst="line">
              <a:avLst/>
            </a:prstGeom>
            <a:noFill/>
            <a:ln w="9525">
              <a:solidFill>
                <a:schemeClr val="tx1"/>
              </a:solidFill>
              <a:round/>
              <a:headEnd/>
              <a:tailEnd/>
            </a:ln>
            <a:effectLst/>
          </p:spPr>
          <p:txBody>
            <a:bodyPr/>
            <a:lstStyle/>
            <a:p>
              <a:endParaRPr lang="fr-FR"/>
            </a:p>
          </p:txBody>
        </p:sp>
        <p:sp>
          <p:nvSpPr>
            <p:cNvPr id="218" name="Oval 41"/>
            <p:cNvSpPr>
              <a:spLocks noChangeArrowheads="1"/>
            </p:cNvSpPr>
            <p:nvPr/>
          </p:nvSpPr>
          <p:spPr bwMode="auto">
            <a:xfrm flipH="1">
              <a:off x="3983500" y="2095942"/>
              <a:ext cx="224056" cy="209003"/>
            </a:xfrm>
            <a:prstGeom prst="ellipse">
              <a:avLst/>
            </a:prstGeom>
            <a:noFill/>
            <a:ln w="9525">
              <a:solidFill>
                <a:schemeClr val="tx1"/>
              </a:solidFill>
              <a:round/>
              <a:headEnd/>
              <a:tailEnd/>
            </a:ln>
            <a:effectLst/>
          </p:spPr>
          <p:txBody>
            <a:bodyPr wrap="none" anchor="ctr"/>
            <a:lstStyle/>
            <a:p>
              <a:endParaRPr lang="fr-FR"/>
            </a:p>
          </p:txBody>
        </p:sp>
        <p:sp>
          <p:nvSpPr>
            <p:cNvPr id="219" name="Oval 42"/>
            <p:cNvSpPr>
              <a:spLocks noChangeArrowheads="1"/>
            </p:cNvSpPr>
            <p:nvPr/>
          </p:nvSpPr>
          <p:spPr bwMode="auto">
            <a:xfrm flipH="1">
              <a:off x="4067961" y="2167503"/>
              <a:ext cx="65692" cy="63610"/>
            </a:xfrm>
            <a:prstGeom prst="ellipse">
              <a:avLst/>
            </a:prstGeom>
            <a:solidFill>
              <a:schemeClr val="tx1"/>
            </a:solidFill>
            <a:ln w="9525">
              <a:solidFill>
                <a:schemeClr val="tx1"/>
              </a:solidFill>
              <a:round/>
              <a:headEnd/>
              <a:tailEnd/>
            </a:ln>
            <a:effectLst/>
          </p:spPr>
          <p:txBody>
            <a:bodyPr wrap="none" anchor="ctr"/>
            <a:lstStyle/>
            <a:p>
              <a:endParaRPr lang="fr-FR"/>
            </a:p>
          </p:txBody>
        </p:sp>
        <p:sp>
          <p:nvSpPr>
            <p:cNvPr id="220" name="Oval 44"/>
            <p:cNvSpPr>
              <a:spLocks noChangeArrowheads="1"/>
            </p:cNvSpPr>
            <p:nvPr/>
          </p:nvSpPr>
          <p:spPr bwMode="auto">
            <a:xfrm flipH="1">
              <a:off x="3448581" y="2411718"/>
              <a:ext cx="224056" cy="209003"/>
            </a:xfrm>
            <a:prstGeom prst="ellipse">
              <a:avLst/>
            </a:prstGeom>
            <a:noFill/>
            <a:ln w="9525">
              <a:solidFill>
                <a:schemeClr val="tx1"/>
              </a:solidFill>
              <a:round/>
              <a:headEnd/>
              <a:tailEnd/>
            </a:ln>
            <a:effectLst/>
          </p:spPr>
          <p:txBody>
            <a:bodyPr wrap="none" anchor="ctr"/>
            <a:lstStyle/>
            <a:p>
              <a:endParaRPr lang="fr-FR"/>
            </a:p>
          </p:txBody>
        </p:sp>
        <p:sp>
          <p:nvSpPr>
            <p:cNvPr id="221" name="Oval 45"/>
            <p:cNvSpPr>
              <a:spLocks noChangeArrowheads="1"/>
            </p:cNvSpPr>
            <p:nvPr/>
          </p:nvSpPr>
          <p:spPr bwMode="auto">
            <a:xfrm flipH="1">
              <a:off x="3533042" y="2483279"/>
              <a:ext cx="65692" cy="63610"/>
            </a:xfrm>
            <a:prstGeom prst="ellipse">
              <a:avLst/>
            </a:prstGeom>
            <a:solidFill>
              <a:schemeClr val="tx1"/>
            </a:solidFill>
            <a:ln w="9525">
              <a:solidFill>
                <a:schemeClr val="tx1"/>
              </a:solidFill>
              <a:round/>
              <a:headEnd/>
              <a:tailEnd/>
            </a:ln>
            <a:effectLst/>
          </p:spPr>
          <p:txBody>
            <a:bodyPr wrap="none" anchor="ctr"/>
            <a:lstStyle/>
            <a:p>
              <a:endParaRPr lang="fr-FR"/>
            </a:p>
          </p:txBody>
        </p:sp>
        <p:sp>
          <p:nvSpPr>
            <p:cNvPr id="222" name="Oval 47"/>
            <p:cNvSpPr>
              <a:spLocks noChangeArrowheads="1"/>
            </p:cNvSpPr>
            <p:nvPr/>
          </p:nvSpPr>
          <p:spPr bwMode="auto">
            <a:xfrm flipH="1">
              <a:off x="3087277" y="3021689"/>
              <a:ext cx="224056" cy="209003"/>
            </a:xfrm>
            <a:prstGeom prst="ellipse">
              <a:avLst/>
            </a:prstGeom>
            <a:noFill/>
            <a:ln w="9525">
              <a:solidFill>
                <a:schemeClr val="tx1"/>
              </a:solidFill>
              <a:round/>
              <a:headEnd/>
              <a:tailEnd/>
            </a:ln>
            <a:effectLst/>
          </p:spPr>
          <p:txBody>
            <a:bodyPr wrap="none" anchor="ctr"/>
            <a:lstStyle/>
            <a:p>
              <a:endParaRPr lang="fr-FR"/>
            </a:p>
          </p:txBody>
        </p:sp>
        <p:sp>
          <p:nvSpPr>
            <p:cNvPr id="223" name="Oval 48"/>
            <p:cNvSpPr>
              <a:spLocks noChangeArrowheads="1"/>
            </p:cNvSpPr>
            <p:nvPr/>
          </p:nvSpPr>
          <p:spPr bwMode="auto">
            <a:xfrm flipH="1">
              <a:off x="3171738" y="3093250"/>
              <a:ext cx="65692" cy="63610"/>
            </a:xfrm>
            <a:prstGeom prst="ellipse">
              <a:avLst/>
            </a:prstGeom>
            <a:solidFill>
              <a:schemeClr val="tx1"/>
            </a:solidFill>
            <a:ln w="9525">
              <a:solidFill>
                <a:schemeClr val="tx1"/>
              </a:solidFill>
              <a:round/>
              <a:headEnd/>
              <a:tailEnd/>
            </a:ln>
            <a:effectLst/>
          </p:spPr>
          <p:txBody>
            <a:bodyPr wrap="none" anchor="ctr"/>
            <a:lstStyle/>
            <a:p>
              <a:endParaRPr lang="fr-FR"/>
            </a:p>
          </p:txBody>
        </p:sp>
        <p:sp>
          <p:nvSpPr>
            <p:cNvPr id="224" name="Oval 50"/>
            <p:cNvSpPr>
              <a:spLocks noChangeArrowheads="1"/>
            </p:cNvSpPr>
            <p:nvPr/>
          </p:nvSpPr>
          <p:spPr bwMode="auto">
            <a:xfrm flipH="1">
              <a:off x="3110738" y="3799770"/>
              <a:ext cx="224056" cy="209003"/>
            </a:xfrm>
            <a:prstGeom prst="ellipse">
              <a:avLst/>
            </a:prstGeom>
            <a:noFill/>
            <a:ln w="9525">
              <a:solidFill>
                <a:schemeClr val="tx1"/>
              </a:solidFill>
              <a:round/>
              <a:headEnd/>
              <a:tailEnd/>
            </a:ln>
            <a:effectLst/>
          </p:spPr>
          <p:txBody>
            <a:bodyPr wrap="none" anchor="ctr"/>
            <a:lstStyle/>
            <a:p>
              <a:endParaRPr lang="fr-FR"/>
            </a:p>
          </p:txBody>
        </p:sp>
        <p:sp>
          <p:nvSpPr>
            <p:cNvPr id="225" name="Oval 51"/>
            <p:cNvSpPr>
              <a:spLocks noChangeArrowheads="1"/>
            </p:cNvSpPr>
            <p:nvPr/>
          </p:nvSpPr>
          <p:spPr bwMode="auto">
            <a:xfrm flipH="1">
              <a:off x="3195199" y="3871331"/>
              <a:ext cx="65692" cy="63610"/>
            </a:xfrm>
            <a:prstGeom prst="ellipse">
              <a:avLst/>
            </a:prstGeom>
            <a:solidFill>
              <a:schemeClr val="tx1"/>
            </a:solidFill>
            <a:ln w="9525">
              <a:solidFill>
                <a:schemeClr val="tx1"/>
              </a:solidFill>
              <a:round/>
              <a:headEnd/>
              <a:tailEnd/>
            </a:ln>
            <a:effectLst/>
          </p:spPr>
          <p:txBody>
            <a:bodyPr wrap="none" anchor="ctr"/>
            <a:lstStyle/>
            <a:p>
              <a:endParaRPr lang="fr-FR"/>
            </a:p>
          </p:txBody>
        </p:sp>
        <p:sp>
          <p:nvSpPr>
            <p:cNvPr id="226" name="Oval 53"/>
            <p:cNvSpPr>
              <a:spLocks noChangeArrowheads="1"/>
            </p:cNvSpPr>
            <p:nvPr/>
          </p:nvSpPr>
          <p:spPr bwMode="auto">
            <a:xfrm flipH="1">
              <a:off x="3483773" y="4363169"/>
              <a:ext cx="224056" cy="209003"/>
            </a:xfrm>
            <a:prstGeom prst="ellipse">
              <a:avLst/>
            </a:prstGeom>
            <a:noFill/>
            <a:ln w="9525">
              <a:solidFill>
                <a:schemeClr val="tx1"/>
              </a:solidFill>
              <a:round/>
              <a:headEnd/>
              <a:tailEnd/>
            </a:ln>
            <a:effectLst/>
          </p:spPr>
          <p:txBody>
            <a:bodyPr wrap="none" anchor="ctr"/>
            <a:lstStyle/>
            <a:p>
              <a:endParaRPr lang="fr-FR"/>
            </a:p>
          </p:txBody>
        </p:sp>
        <p:sp>
          <p:nvSpPr>
            <p:cNvPr id="227" name="Oval 54"/>
            <p:cNvSpPr>
              <a:spLocks noChangeArrowheads="1"/>
            </p:cNvSpPr>
            <p:nvPr/>
          </p:nvSpPr>
          <p:spPr bwMode="auto">
            <a:xfrm flipH="1">
              <a:off x="3568234" y="4434730"/>
              <a:ext cx="65692" cy="63610"/>
            </a:xfrm>
            <a:prstGeom prst="ellipse">
              <a:avLst/>
            </a:prstGeom>
            <a:solidFill>
              <a:schemeClr val="tx1"/>
            </a:solidFill>
            <a:ln w="9525">
              <a:solidFill>
                <a:schemeClr val="tx1"/>
              </a:solidFill>
              <a:round/>
              <a:headEnd/>
              <a:tailEnd/>
            </a:ln>
            <a:effectLst/>
          </p:spPr>
          <p:txBody>
            <a:bodyPr wrap="none" anchor="ctr"/>
            <a:lstStyle/>
            <a:p>
              <a:endParaRPr lang="fr-FR"/>
            </a:p>
          </p:txBody>
        </p:sp>
        <p:sp>
          <p:nvSpPr>
            <p:cNvPr id="228" name="Oval 56"/>
            <p:cNvSpPr>
              <a:spLocks noChangeArrowheads="1"/>
            </p:cNvSpPr>
            <p:nvPr/>
          </p:nvSpPr>
          <p:spPr bwMode="auto">
            <a:xfrm flipH="1">
              <a:off x="4112537" y="4690304"/>
              <a:ext cx="224056" cy="209003"/>
            </a:xfrm>
            <a:prstGeom prst="ellipse">
              <a:avLst/>
            </a:prstGeom>
            <a:noFill/>
            <a:ln w="9525">
              <a:solidFill>
                <a:schemeClr val="tx1"/>
              </a:solidFill>
              <a:round/>
              <a:headEnd/>
              <a:tailEnd/>
            </a:ln>
            <a:effectLst/>
          </p:spPr>
          <p:txBody>
            <a:bodyPr wrap="none" anchor="ctr"/>
            <a:lstStyle/>
            <a:p>
              <a:endParaRPr lang="fr-FR"/>
            </a:p>
          </p:txBody>
        </p:sp>
        <p:sp>
          <p:nvSpPr>
            <p:cNvPr id="229" name="Oval 57"/>
            <p:cNvSpPr>
              <a:spLocks noChangeArrowheads="1"/>
            </p:cNvSpPr>
            <p:nvPr/>
          </p:nvSpPr>
          <p:spPr bwMode="auto">
            <a:xfrm flipH="1">
              <a:off x="4196998" y="4761865"/>
              <a:ext cx="65692" cy="63610"/>
            </a:xfrm>
            <a:prstGeom prst="ellipse">
              <a:avLst/>
            </a:prstGeom>
            <a:solidFill>
              <a:schemeClr val="tx1"/>
            </a:solidFill>
            <a:ln w="9525">
              <a:solidFill>
                <a:schemeClr val="tx1"/>
              </a:solidFill>
              <a:round/>
              <a:headEnd/>
              <a:tailEnd/>
            </a:ln>
            <a:effectLst/>
          </p:spPr>
          <p:txBody>
            <a:bodyPr wrap="none" anchor="ctr"/>
            <a:lstStyle/>
            <a:p>
              <a:endParaRPr lang="fr-FR"/>
            </a:p>
          </p:txBody>
        </p:sp>
      </p:grpSp>
      <p:grpSp>
        <p:nvGrpSpPr>
          <p:cNvPr id="97" name="Groupe 96"/>
          <p:cNvGrpSpPr/>
          <p:nvPr/>
        </p:nvGrpSpPr>
        <p:grpSpPr>
          <a:xfrm>
            <a:off x="4429124" y="2428868"/>
            <a:ext cx="2000264" cy="3000396"/>
            <a:chOff x="3608407" y="2285992"/>
            <a:chExt cx="2000264" cy="3000396"/>
          </a:xfrm>
        </p:grpSpPr>
        <p:sp>
          <p:nvSpPr>
            <p:cNvPr id="98" name="Flèche droite 97"/>
            <p:cNvSpPr/>
            <p:nvPr/>
          </p:nvSpPr>
          <p:spPr>
            <a:xfrm>
              <a:off x="3608407" y="3627453"/>
              <a:ext cx="2000264" cy="428628"/>
            </a:xfrm>
            <a:prstGeom prst="rightArrow">
              <a:avLst/>
            </a:prstGeom>
            <a:solidFill>
              <a:srgbClr val="C00000"/>
            </a:solidFill>
            <a:ln>
              <a:solidFill>
                <a:srgbClr val="C0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graphicFrame>
          <p:nvGraphicFramePr>
            <p:cNvPr id="99" name="Object 1"/>
            <p:cNvGraphicFramePr>
              <a:graphicFrameLocks noChangeAspect="1"/>
            </p:cNvGraphicFramePr>
            <p:nvPr/>
          </p:nvGraphicFramePr>
          <p:xfrm>
            <a:off x="3929058" y="3808426"/>
            <a:ext cx="1238250" cy="1477962"/>
          </p:xfrm>
          <a:graphic>
            <a:graphicData uri="http://schemas.openxmlformats.org/presentationml/2006/ole">
              <mc:AlternateContent xmlns:mc="http://schemas.openxmlformats.org/markup-compatibility/2006">
                <mc:Choice xmlns:v="urn:schemas-microsoft-com:vml" Requires="v">
                  <p:oleObj spid="_x0000_s609415" name="Equation" r:id="rId5" imgW="241195" imgH="241195" progId="Equation.DSMT4">
                    <p:embed/>
                  </p:oleObj>
                </mc:Choice>
                <mc:Fallback>
                  <p:oleObj name="Equation" r:id="rId5" imgW="241195" imgH="241195" progId="Equation.DSMT4">
                    <p:embed/>
                    <p:pic>
                      <p:nvPicPr>
                        <p:cNvPr id="0" name="Picture 1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9058" y="3808426"/>
                          <a:ext cx="1238250" cy="147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 name="Object 1"/>
            <p:cNvGraphicFramePr>
              <a:graphicFrameLocks noChangeAspect="1"/>
            </p:cNvGraphicFramePr>
            <p:nvPr/>
          </p:nvGraphicFramePr>
          <p:xfrm>
            <a:off x="4108473" y="2285992"/>
            <a:ext cx="911225" cy="1244600"/>
          </p:xfrm>
          <a:graphic>
            <a:graphicData uri="http://schemas.openxmlformats.org/presentationml/2006/ole">
              <mc:AlternateContent xmlns:mc="http://schemas.openxmlformats.org/markup-compatibility/2006">
                <mc:Choice xmlns:v="urn:schemas-microsoft-com:vml" Requires="v">
                  <p:oleObj spid="_x0000_s609416" name="Equation" r:id="rId7" imgW="177569" imgH="202936" progId="Equation.DSMT4">
                    <p:embed/>
                  </p:oleObj>
                </mc:Choice>
                <mc:Fallback>
                  <p:oleObj name="Equation" r:id="rId7" imgW="177569" imgH="202936" progId="Equation.DSMT4">
                    <p:embed/>
                    <p:pic>
                      <p:nvPicPr>
                        <p:cNvPr id="0" name="Picture 1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08473" y="2285992"/>
                          <a:ext cx="911225"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1" name="Flèche droite 100"/>
          <p:cNvSpPr/>
          <p:nvPr/>
        </p:nvSpPr>
        <p:spPr>
          <a:xfrm rot="21064188">
            <a:off x="4234975" y="3594188"/>
            <a:ext cx="2161777" cy="428628"/>
          </a:xfrm>
          <a:prstGeom prst="rightArrow">
            <a:avLst/>
          </a:prstGeom>
          <a:solidFill>
            <a:srgbClr val="009900"/>
          </a:solidFill>
          <a:ln>
            <a:solidFill>
              <a:srgbClr val="C0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2071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blinds(horizontal)">
                                      <p:cBhvr>
                                        <p:cTn id="7" dur="500"/>
                                        <p:tgtEl>
                                          <p:spTgt spid="1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6"/>
                                        </p:tgtEl>
                                        <p:attrNameLst>
                                          <p:attrName>style.visibility</p:attrName>
                                        </p:attrNameLst>
                                      </p:cBhvr>
                                      <p:to>
                                        <p:strVal val="visible"/>
                                      </p:to>
                                    </p:set>
                                    <p:animEffect transition="in" filter="blinds(horizontal)">
                                      <p:cBhvr>
                                        <p:cTn id="12" dur="500"/>
                                        <p:tgtEl>
                                          <p:spTgt spid="17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blinds(horizontal)">
                                      <p:cBhvr>
                                        <p:cTn id="15" dur="500"/>
                                        <p:tgtEl>
                                          <p:spTgt spid="101"/>
                                        </p:tgtEl>
                                      </p:cBhvr>
                                    </p:animEffect>
                                  </p:childTnLst>
                                </p:cTn>
                              </p:par>
                              <p:par>
                                <p:cTn id="16" presetID="3" presetClass="entr" presetSubtype="10" fill="hold" nodeType="withEffect">
                                  <p:stCondLst>
                                    <p:cond delay="0"/>
                                  </p:stCondLst>
                                  <p:childTnLst>
                                    <p:set>
                                      <p:cBhvr>
                                        <p:cTn id="17" dur="1" fill="hold">
                                          <p:stCondLst>
                                            <p:cond delay="0"/>
                                          </p:stCondLst>
                                        </p:cTn>
                                        <p:tgtEl>
                                          <p:spTgt spid="97"/>
                                        </p:tgtEl>
                                        <p:attrNameLst>
                                          <p:attrName>style.visibility</p:attrName>
                                        </p:attrNameLst>
                                      </p:cBhvr>
                                      <p:to>
                                        <p:strVal val="visible"/>
                                      </p:to>
                                    </p:set>
                                    <p:animEffect transition="in" filter="blinds(horizontal)">
                                      <p:cBhvr>
                                        <p:cTn id="18" dur="500"/>
                                        <p:tgtEl>
                                          <p:spTgt spid="97"/>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207"/>
                                        </p:tgtEl>
                                        <p:attrNameLst>
                                          <p:attrName>style.visibility</p:attrName>
                                        </p:attrNameLst>
                                      </p:cBhvr>
                                      <p:to>
                                        <p:strVal val="visible"/>
                                      </p:to>
                                    </p:set>
                                    <p:animEffect transition="in" filter="diamond(in)">
                                      <p:cBhvr>
                                        <p:cTn id="23" dur="20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fr-FR" sz="4000">
                <a:solidFill>
                  <a:schemeClr val="tx1"/>
                </a:solidFill>
              </a:rPr>
              <a:t>Déformation du champ résultant, donc :</a:t>
            </a:r>
          </a:p>
        </p:txBody>
      </p:sp>
      <p:sp>
        <p:nvSpPr>
          <p:cNvPr id="90116" name="Rectangle 4"/>
          <p:cNvSpPr>
            <a:spLocks noChangeArrowheads="1"/>
          </p:cNvSpPr>
          <p:nvPr/>
        </p:nvSpPr>
        <p:spPr bwMode="auto">
          <a:xfrm>
            <a:off x="679450" y="2686050"/>
            <a:ext cx="7772400" cy="773113"/>
          </a:xfrm>
          <a:prstGeom prst="rect">
            <a:avLst/>
          </a:prstGeom>
          <a:noFill/>
          <a:ln w="9525">
            <a:noFill/>
            <a:miter lim="800000"/>
            <a:headEnd/>
            <a:tailEnd/>
          </a:ln>
        </p:spPr>
        <p:txBody>
          <a:bodyPr/>
          <a:lstStyle/>
          <a:p>
            <a:pPr marL="342900" indent="-342900">
              <a:spcBef>
                <a:spcPct val="20000"/>
              </a:spcBef>
              <a:buClr>
                <a:schemeClr val="folHlink"/>
              </a:buClr>
              <a:buSzPct val="75000"/>
              <a:buFont typeface="Monotype Sorts" pitchFamily="2" charset="2"/>
              <a:buChar char="n"/>
            </a:pPr>
            <a:r>
              <a:rPr kumimoji="1" lang="fr-FR" dirty="0">
                <a:effectLst>
                  <a:outerShdw blurRad="38100" dist="38100" dir="2700000" algn="tl">
                    <a:srgbClr val="C0C0C0"/>
                  </a:outerShdw>
                </a:effectLst>
                <a:latin typeface="Tahoma" pitchFamily="34" charset="0"/>
              </a:rPr>
              <a:t>Saturation de certaines cornes de l’inducteur </a:t>
            </a:r>
            <a:r>
              <a:rPr kumimoji="1" lang="fr-FR" dirty="0">
                <a:effectLst>
                  <a:outerShdw blurRad="38100" dist="38100" dir="2700000" algn="tl">
                    <a:srgbClr val="C0C0C0"/>
                  </a:outerShdw>
                </a:effectLst>
                <a:latin typeface="Tahoma" pitchFamily="34" charset="0"/>
                <a:sym typeface="Symbol" pitchFamily="18" charset="2"/>
              </a:rPr>
              <a:t> réduction du flux par pôle</a:t>
            </a:r>
            <a:endParaRPr kumimoji="1" lang="fr-FR" dirty="0">
              <a:effectLst>
                <a:outerShdw blurRad="38100" dist="38100" dir="2700000" algn="tl">
                  <a:srgbClr val="C0C0C0"/>
                </a:outerShdw>
              </a:effectLst>
              <a:latin typeface="Tahoma" pitchFamily="34" charset="0"/>
            </a:endParaRPr>
          </a:p>
        </p:txBody>
      </p:sp>
      <p:sp>
        <p:nvSpPr>
          <p:cNvPr id="90117" name="Rectangle 5"/>
          <p:cNvSpPr>
            <a:spLocks noChangeArrowheads="1"/>
          </p:cNvSpPr>
          <p:nvPr/>
        </p:nvSpPr>
        <p:spPr bwMode="auto">
          <a:xfrm>
            <a:off x="679450" y="3441706"/>
            <a:ext cx="7772400" cy="773112"/>
          </a:xfrm>
          <a:prstGeom prst="rect">
            <a:avLst/>
          </a:prstGeom>
          <a:noFill/>
          <a:ln w="9525">
            <a:noFill/>
            <a:miter lim="800000"/>
            <a:headEnd/>
            <a:tailEnd/>
          </a:ln>
        </p:spPr>
        <p:txBody>
          <a:bodyPr/>
          <a:lstStyle/>
          <a:p>
            <a:pPr marL="342900" indent="-342900">
              <a:spcBef>
                <a:spcPct val="20000"/>
              </a:spcBef>
              <a:buClr>
                <a:schemeClr val="folHlink"/>
              </a:buClr>
              <a:buSzPct val="75000"/>
              <a:buFont typeface="Monotype Sorts" pitchFamily="2" charset="2"/>
              <a:buChar char="n"/>
            </a:pPr>
            <a:r>
              <a:rPr kumimoji="1" lang="fr-FR" dirty="0">
                <a:effectLst>
                  <a:outerShdw blurRad="38100" dist="38100" dir="2700000" algn="tl">
                    <a:srgbClr val="C0C0C0"/>
                  </a:outerShdw>
                </a:effectLst>
                <a:latin typeface="Tahoma" pitchFamily="34" charset="0"/>
              </a:rPr>
              <a:t>Au total : réduction du flux embrassé par le bobinage.</a:t>
            </a:r>
          </a:p>
        </p:txBody>
      </p:sp>
      <p:sp>
        <p:nvSpPr>
          <p:cNvPr id="6" name="Rectangle 4"/>
          <p:cNvSpPr>
            <a:spLocks noChangeArrowheads="1"/>
          </p:cNvSpPr>
          <p:nvPr/>
        </p:nvSpPr>
        <p:spPr bwMode="auto">
          <a:xfrm>
            <a:off x="677414" y="2214555"/>
            <a:ext cx="7772400" cy="428628"/>
          </a:xfrm>
          <a:prstGeom prst="rect">
            <a:avLst/>
          </a:prstGeom>
          <a:noFill/>
          <a:ln w="9525">
            <a:noFill/>
            <a:miter lim="800000"/>
            <a:headEnd/>
            <a:tailEnd/>
          </a:ln>
        </p:spPr>
        <p:txBody>
          <a:bodyPr/>
          <a:lstStyle/>
          <a:p>
            <a:pPr marL="342900" indent="-342900">
              <a:spcBef>
                <a:spcPct val="20000"/>
              </a:spcBef>
              <a:buClr>
                <a:schemeClr val="folHlink"/>
              </a:buClr>
              <a:buSzPct val="75000"/>
              <a:buFont typeface="Monotype Sorts" pitchFamily="2" charset="2"/>
              <a:buChar char="n"/>
            </a:pPr>
            <a:r>
              <a:rPr kumimoji="1" lang="fr-FR" dirty="0">
                <a:effectLst>
                  <a:outerShdw blurRad="38100" dist="38100" dir="2700000" algn="tl">
                    <a:srgbClr val="C0C0C0"/>
                  </a:outerShdw>
                </a:effectLst>
                <a:latin typeface="Tahoma" pitchFamily="34" charset="0"/>
              </a:rPr>
              <a:t>Décalage de la ligne neutre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01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0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autoUpdateAnimBg="0"/>
      <p:bldP spid="90117" grpId="0" autoUpdateAnimBg="0"/>
      <p:bldP spid="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fr-FR" dirty="0"/>
              <a:t>Comment vaincre la réaction magnétique d’induit ?</a:t>
            </a:r>
          </a:p>
        </p:txBody>
      </p:sp>
      <p:sp>
        <p:nvSpPr>
          <p:cNvPr id="91139" name="Rectangle 3"/>
          <p:cNvSpPr>
            <a:spLocks noGrp="1" noChangeArrowheads="1"/>
          </p:cNvSpPr>
          <p:nvPr>
            <p:ph type="body" sz="half" idx="1"/>
          </p:nvPr>
        </p:nvSpPr>
        <p:spPr>
          <a:xfrm>
            <a:off x="755576" y="3212976"/>
            <a:ext cx="5256584" cy="1296144"/>
          </a:xfrm>
        </p:spPr>
        <p:txBody>
          <a:bodyPr/>
          <a:lstStyle/>
          <a:p>
            <a:pPr algn="ctr">
              <a:buNone/>
            </a:pPr>
            <a:r>
              <a:rPr lang="fr-FR" sz="3600" b="1" dirty="0">
                <a:solidFill>
                  <a:srgbClr val="009900"/>
                </a:solidFill>
              </a:rPr>
              <a:t>Il faut compenser la machine.</a:t>
            </a:r>
          </a:p>
        </p:txBody>
      </p:sp>
      <p:grpSp>
        <p:nvGrpSpPr>
          <p:cNvPr id="2" name="Group 17"/>
          <p:cNvGrpSpPr>
            <a:grpSpLocks/>
          </p:cNvGrpSpPr>
          <p:nvPr/>
        </p:nvGrpSpPr>
        <p:grpSpPr bwMode="auto">
          <a:xfrm>
            <a:off x="6548958" y="1930425"/>
            <a:ext cx="1520825" cy="3811588"/>
            <a:chOff x="3593" y="1438"/>
            <a:chExt cx="958" cy="2401"/>
          </a:xfrm>
        </p:grpSpPr>
        <p:sp>
          <p:nvSpPr>
            <p:cNvPr id="91147" name="Freeform 11"/>
            <p:cNvSpPr>
              <a:spLocks/>
            </p:cNvSpPr>
            <p:nvPr/>
          </p:nvSpPr>
          <p:spPr bwMode="auto">
            <a:xfrm>
              <a:off x="3837" y="1532"/>
              <a:ext cx="562" cy="549"/>
            </a:xfrm>
            <a:custGeom>
              <a:avLst/>
              <a:gdLst/>
              <a:ahLst/>
              <a:cxnLst>
                <a:cxn ang="0">
                  <a:pos x="171" y="231"/>
                </a:cxn>
                <a:cxn ang="0">
                  <a:pos x="220" y="158"/>
                </a:cxn>
                <a:cxn ang="0">
                  <a:pos x="275" y="104"/>
                </a:cxn>
                <a:cxn ang="0">
                  <a:pos x="330" y="37"/>
                </a:cxn>
                <a:cxn ang="0">
                  <a:pos x="397" y="6"/>
                </a:cxn>
                <a:cxn ang="0">
                  <a:pos x="452" y="0"/>
                </a:cxn>
                <a:cxn ang="0">
                  <a:pos x="507" y="18"/>
                </a:cxn>
                <a:cxn ang="0">
                  <a:pos x="538" y="61"/>
                </a:cxn>
                <a:cxn ang="0">
                  <a:pos x="562" y="140"/>
                </a:cxn>
                <a:cxn ang="0">
                  <a:pos x="556" y="225"/>
                </a:cxn>
                <a:cxn ang="0">
                  <a:pos x="532" y="299"/>
                </a:cxn>
                <a:cxn ang="0">
                  <a:pos x="471" y="384"/>
                </a:cxn>
                <a:cxn ang="0">
                  <a:pos x="404" y="445"/>
                </a:cxn>
                <a:cxn ang="0">
                  <a:pos x="330" y="500"/>
                </a:cxn>
                <a:cxn ang="0">
                  <a:pos x="251" y="536"/>
                </a:cxn>
                <a:cxn ang="0">
                  <a:pos x="184" y="549"/>
                </a:cxn>
                <a:cxn ang="0">
                  <a:pos x="153" y="531"/>
                </a:cxn>
                <a:cxn ang="0">
                  <a:pos x="128" y="458"/>
                </a:cxn>
                <a:cxn ang="0">
                  <a:pos x="134" y="360"/>
                </a:cxn>
                <a:cxn ang="0">
                  <a:pos x="18" y="366"/>
                </a:cxn>
                <a:cxn ang="0">
                  <a:pos x="0" y="348"/>
                </a:cxn>
                <a:cxn ang="0">
                  <a:pos x="18" y="311"/>
                </a:cxn>
                <a:cxn ang="0">
                  <a:pos x="141" y="305"/>
                </a:cxn>
                <a:cxn ang="0">
                  <a:pos x="171" y="231"/>
                </a:cxn>
              </a:cxnLst>
              <a:rect l="0" t="0" r="r" b="b"/>
              <a:pathLst>
                <a:path w="562" h="549">
                  <a:moveTo>
                    <a:pt x="171" y="231"/>
                  </a:moveTo>
                  <a:lnTo>
                    <a:pt x="220" y="158"/>
                  </a:lnTo>
                  <a:lnTo>
                    <a:pt x="275" y="104"/>
                  </a:lnTo>
                  <a:lnTo>
                    <a:pt x="330" y="37"/>
                  </a:lnTo>
                  <a:lnTo>
                    <a:pt x="397" y="6"/>
                  </a:lnTo>
                  <a:lnTo>
                    <a:pt x="452" y="0"/>
                  </a:lnTo>
                  <a:lnTo>
                    <a:pt x="507" y="18"/>
                  </a:lnTo>
                  <a:lnTo>
                    <a:pt x="538" y="61"/>
                  </a:lnTo>
                  <a:lnTo>
                    <a:pt x="562" y="140"/>
                  </a:lnTo>
                  <a:lnTo>
                    <a:pt x="556" y="225"/>
                  </a:lnTo>
                  <a:lnTo>
                    <a:pt x="532" y="299"/>
                  </a:lnTo>
                  <a:lnTo>
                    <a:pt x="471" y="384"/>
                  </a:lnTo>
                  <a:lnTo>
                    <a:pt x="404" y="445"/>
                  </a:lnTo>
                  <a:lnTo>
                    <a:pt x="330" y="500"/>
                  </a:lnTo>
                  <a:lnTo>
                    <a:pt x="251" y="536"/>
                  </a:lnTo>
                  <a:lnTo>
                    <a:pt x="184" y="549"/>
                  </a:lnTo>
                  <a:lnTo>
                    <a:pt x="153" y="531"/>
                  </a:lnTo>
                  <a:lnTo>
                    <a:pt x="128" y="458"/>
                  </a:lnTo>
                  <a:lnTo>
                    <a:pt x="134" y="360"/>
                  </a:lnTo>
                  <a:lnTo>
                    <a:pt x="18" y="366"/>
                  </a:lnTo>
                  <a:lnTo>
                    <a:pt x="0" y="348"/>
                  </a:lnTo>
                  <a:lnTo>
                    <a:pt x="18" y="311"/>
                  </a:lnTo>
                  <a:lnTo>
                    <a:pt x="141" y="305"/>
                  </a:lnTo>
                  <a:lnTo>
                    <a:pt x="171" y="231"/>
                  </a:lnTo>
                  <a:close/>
                </a:path>
              </a:pathLst>
            </a:custGeom>
            <a:solidFill>
              <a:schemeClr val="accent2"/>
            </a:solidFill>
            <a:ln w="9525">
              <a:noFill/>
              <a:round/>
              <a:headEnd/>
              <a:tailEnd/>
            </a:ln>
          </p:spPr>
          <p:txBody>
            <a:bodyPr/>
            <a:lstStyle/>
            <a:p>
              <a:endParaRPr lang="fr-FR"/>
            </a:p>
          </p:txBody>
        </p:sp>
        <p:sp>
          <p:nvSpPr>
            <p:cNvPr id="91148" name="Freeform 12"/>
            <p:cNvSpPr>
              <a:spLocks/>
            </p:cNvSpPr>
            <p:nvPr/>
          </p:nvSpPr>
          <p:spPr bwMode="auto">
            <a:xfrm>
              <a:off x="3807" y="2110"/>
              <a:ext cx="390" cy="807"/>
            </a:xfrm>
            <a:custGeom>
              <a:avLst/>
              <a:gdLst/>
              <a:ahLst/>
              <a:cxnLst>
                <a:cxn ang="0">
                  <a:pos x="110" y="68"/>
                </a:cxn>
                <a:cxn ang="0">
                  <a:pos x="164" y="19"/>
                </a:cxn>
                <a:cxn ang="0">
                  <a:pos x="249" y="0"/>
                </a:cxn>
                <a:cxn ang="0">
                  <a:pos x="323" y="13"/>
                </a:cxn>
                <a:cxn ang="0">
                  <a:pos x="377" y="62"/>
                </a:cxn>
                <a:cxn ang="0">
                  <a:pos x="390" y="99"/>
                </a:cxn>
                <a:cxn ang="0">
                  <a:pos x="390" y="147"/>
                </a:cxn>
                <a:cxn ang="0">
                  <a:pos x="366" y="190"/>
                </a:cxn>
                <a:cxn ang="0">
                  <a:pos x="323" y="263"/>
                </a:cxn>
                <a:cxn ang="0">
                  <a:pos x="305" y="349"/>
                </a:cxn>
                <a:cxn ang="0">
                  <a:pos x="298" y="421"/>
                </a:cxn>
                <a:cxn ang="0">
                  <a:pos x="316" y="501"/>
                </a:cxn>
                <a:cxn ang="0">
                  <a:pos x="366" y="574"/>
                </a:cxn>
                <a:cxn ang="0">
                  <a:pos x="383" y="648"/>
                </a:cxn>
                <a:cxn ang="0">
                  <a:pos x="377" y="715"/>
                </a:cxn>
                <a:cxn ang="0">
                  <a:pos x="341" y="770"/>
                </a:cxn>
                <a:cxn ang="0">
                  <a:pos x="292" y="801"/>
                </a:cxn>
                <a:cxn ang="0">
                  <a:pos x="231" y="807"/>
                </a:cxn>
                <a:cxn ang="0">
                  <a:pos x="158" y="807"/>
                </a:cxn>
                <a:cxn ang="0">
                  <a:pos x="104" y="776"/>
                </a:cxn>
                <a:cxn ang="0">
                  <a:pos x="48" y="684"/>
                </a:cxn>
                <a:cxn ang="0">
                  <a:pos x="12" y="605"/>
                </a:cxn>
                <a:cxn ang="0">
                  <a:pos x="0" y="483"/>
                </a:cxn>
                <a:cxn ang="0">
                  <a:pos x="12" y="373"/>
                </a:cxn>
                <a:cxn ang="0">
                  <a:pos x="36" y="257"/>
                </a:cxn>
                <a:cxn ang="0">
                  <a:pos x="73" y="141"/>
                </a:cxn>
                <a:cxn ang="0">
                  <a:pos x="110" y="68"/>
                </a:cxn>
              </a:cxnLst>
              <a:rect l="0" t="0" r="r" b="b"/>
              <a:pathLst>
                <a:path w="390" h="807">
                  <a:moveTo>
                    <a:pt x="110" y="68"/>
                  </a:moveTo>
                  <a:lnTo>
                    <a:pt x="164" y="19"/>
                  </a:lnTo>
                  <a:lnTo>
                    <a:pt x="249" y="0"/>
                  </a:lnTo>
                  <a:lnTo>
                    <a:pt x="323" y="13"/>
                  </a:lnTo>
                  <a:lnTo>
                    <a:pt x="377" y="62"/>
                  </a:lnTo>
                  <a:lnTo>
                    <a:pt x="390" y="99"/>
                  </a:lnTo>
                  <a:lnTo>
                    <a:pt x="390" y="147"/>
                  </a:lnTo>
                  <a:lnTo>
                    <a:pt x="366" y="190"/>
                  </a:lnTo>
                  <a:lnTo>
                    <a:pt x="323" y="263"/>
                  </a:lnTo>
                  <a:lnTo>
                    <a:pt x="305" y="349"/>
                  </a:lnTo>
                  <a:lnTo>
                    <a:pt x="298" y="421"/>
                  </a:lnTo>
                  <a:lnTo>
                    <a:pt x="316" y="501"/>
                  </a:lnTo>
                  <a:lnTo>
                    <a:pt x="366" y="574"/>
                  </a:lnTo>
                  <a:lnTo>
                    <a:pt x="383" y="648"/>
                  </a:lnTo>
                  <a:lnTo>
                    <a:pt x="377" y="715"/>
                  </a:lnTo>
                  <a:lnTo>
                    <a:pt x="341" y="770"/>
                  </a:lnTo>
                  <a:lnTo>
                    <a:pt x="292" y="801"/>
                  </a:lnTo>
                  <a:lnTo>
                    <a:pt x="231" y="807"/>
                  </a:lnTo>
                  <a:lnTo>
                    <a:pt x="158" y="807"/>
                  </a:lnTo>
                  <a:lnTo>
                    <a:pt x="104" y="776"/>
                  </a:lnTo>
                  <a:lnTo>
                    <a:pt x="48" y="684"/>
                  </a:lnTo>
                  <a:lnTo>
                    <a:pt x="12" y="605"/>
                  </a:lnTo>
                  <a:lnTo>
                    <a:pt x="0" y="483"/>
                  </a:lnTo>
                  <a:lnTo>
                    <a:pt x="12" y="373"/>
                  </a:lnTo>
                  <a:lnTo>
                    <a:pt x="36" y="257"/>
                  </a:lnTo>
                  <a:lnTo>
                    <a:pt x="73" y="141"/>
                  </a:lnTo>
                  <a:lnTo>
                    <a:pt x="110" y="68"/>
                  </a:lnTo>
                  <a:close/>
                </a:path>
              </a:pathLst>
            </a:custGeom>
            <a:solidFill>
              <a:schemeClr val="accent2"/>
            </a:solidFill>
            <a:ln w="9525">
              <a:noFill/>
              <a:round/>
              <a:headEnd/>
              <a:tailEnd/>
            </a:ln>
          </p:spPr>
          <p:txBody>
            <a:bodyPr/>
            <a:lstStyle/>
            <a:p>
              <a:endParaRPr lang="fr-FR"/>
            </a:p>
          </p:txBody>
        </p:sp>
        <p:sp>
          <p:nvSpPr>
            <p:cNvPr id="91149" name="Freeform 13"/>
            <p:cNvSpPr>
              <a:spLocks/>
            </p:cNvSpPr>
            <p:nvPr/>
          </p:nvSpPr>
          <p:spPr bwMode="auto">
            <a:xfrm>
              <a:off x="4118" y="2136"/>
              <a:ext cx="433" cy="726"/>
            </a:xfrm>
            <a:custGeom>
              <a:avLst/>
              <a:gdLst/>
              <a:ahLst/>
              <a:cxnLst>
                <a:cxn ang="0">
                  <a:pos x="0" y="36"/>
                </a:cxn>
                <a:cxn ang="0">
                  <a:pos x="5" y="6"/>
                </a:cxn>
                <a:cxn ang="0">
                  <a:pos x="72" y="0"/>
                </a:cxn>
                <a:cxn ang="0">
                  <a:pos x="109" y="31"/>
                </a:cxn>
                <a:cxn ang="0">
                  <a:pos x="165" y="109"/>
                </a:cxn>
                <a:cxn ang="0">
                  <a:pos x="237" y="213"/>
                </a:cxn>
                <a:cxn ang="0">
                  <a:pos x="304" y="286"/>
                </a:cxn>
                <a:cxn ang="0">
                  <a:pos x="427" y="421"/>
                </a:cxn>
                <a:cxn ang="0">
                  <a:pos x="433" y="451"/>
                </a:cxn>
                <a:cxn ang="0">
                  <a:pos x="408" y="470"/>
                </a:cxn>
                <a:cxn ang="0">
                  <a:pos x="347" y="494"/>
                </a:cxn>
                <a:cxn ang="0">
                  <a:pos x="262" y="513"/>
                </a:cxn>
                <a:cxn ang="0">
                  <a:pos x="158" y="519"/>
                </a:cxn>
                <a:cxn ang="0">
                  <a:pos x="122" y="524"/>
                </a:cxn>
                <a:cxn ang="0">
                  <a:pos x="109" y="549"/>
                </a:cxn>
                <a:cxn ang="0">
                  <a:pos x="133" y="591"/>
                </a:cxn>
                <a:cxn ang="0">
                  <a:pos x="219" y="665"/>
                </a:cxn>
                <a:cxn ang="0">
                  <a:pos x="280" y="684"/>
                </a:cxn>
                <a:cxn ang="0">
                  <a:pos x="292" y="708"/>
                </a:cxn>
                <a:cxn ang="0">
                  <a:pos x="267" y="726"/>
                </a:cxn>
                <a:cxn ang="0">
                  <a:pos x="213" y="726"/>
                </a:cxn>
                <a:cxn ang="0">
                  <a:pos x="139" y="684"/>
                </a:cxn>
                <a:cxn ang="0">
                  <a:pos x="79" y="623"/>
                </a:cxn>
                <a:cxn ang="0">
                  <a:pos x="42" y="567"/>
                </a:cxn>
                <a:cxn ang="0">
                  <a:pos x="42" y="524"/>
                </a:cxn>
                <a:cxn ang="0">
                  <a:pos x="66" y="494"/>
                </a:cxn>
                <a:cxn ang="0">
                  <a:pos x="103" y="482"/>
                </a:cxn>
                <a:cxn ang="0">
                  <a:pos x="158" y="476"/>
                </a:cxn>
                <a:cxn ang="0">
                  <a:pos x="219" y="476"/>
                </a:cxn>
                <a:cxn ang="0">
                  <a:pos x="292" y="464"/>
                </a:cxn>
                <a:cxn ang="0">
                  <a:pos x="329" y="451"/>
                </a:cxn>
                <a:cxn ang="0">
                  <a:pos x="347" y="433"/>
                </a:cxn>
                <a:cxn ang="0">
                  <a:pos x="341" y="415"/>
                </a:cxn>
                <a:cxn ang="0">
                  <a:pos x="286" y="366"/>
                </a:cxn>
                <a:cxn ang="0">
                  <a:pos x="200" y="280"/>
                </a:cxn>
                <a:cxn ang="0">
                  <a:pos x="122" y="208"/>
                </a:cxn>
                <a:cxn ang="0">
                  <a:pos x="36" y="128"/>
                </a:cxn>
                <a:cxn ang="0">
                  <a:pos x="5" y="73"/>
                </a:cxn>
                <a:cxn ang="0">
                  <a:pos x="0" y="36"/>
                </a:cxn>
              </a:cxnLst>
              <a:rect l="0" t="0" r="r" b="b"/>
              <a:pathLst>
                <a:path w="433" h="726">
                  <a:moveTo>
                    <a:pt x="0" y="36"/>
                  </a:moveTo>
                  <a:lnTo>
                    <a:pt x="5" y="6"/>
                  </a:lnTo>
                  <a:lnTo>
                    <a:pt x="72" y="0"/>
                  </a:lnTo>
                  <a:lnTo>
                    <a:pt x="109" y="31"/>
                  </a:lnTo>
                  <a:lnTo>
                    <a:pt x="165" y="109"/>
                  </a:lnTo>
                  <a:lnTo>
                    <a:pt x="237" y="213"/>
                  </a:lnTo>
                  <a:lnTo>
                    <a:pt x="304" y="286"/>
                  </a:lnTo>
                  <a:lnTo>
                    <a:pt x="427" y="421"/>
                  </a:lnTo>
                  <a:lnTo>
                    <a:pt x="433" y="451"/>
                  </a:lnTo>
                  <a:lnTo>
                    <a:pt x="408" y="470"/>
                  </a:lnTo>
                  <a:lnTo>
                    <a:pt x="347" y="494"/>
                  </a:lnTo>
                  <a:lnTo>
                    <a:pt x="262" y="513"/>
                  </a:lnTo>
                  <a:lnTo>
                    <a:pt x="158" y="519"/>
                  </a:lnTo>
                  <a:lnTo>
                    <a:pt x="122" y="524"/>
                  </a:lnTo>
                  <a:lnTo>
                    <a:pt x="109" y="549"/>
                  </a:lnTo>
                  <a:lnTo>
                    <a:pt x="133" y="591"/>
                  </a:lnTo>
                  <a:lnTo>
                    <a:pt x="219" y="665"/>
                  </a:lnTo>
                  <a:lnTo>
                    <a:pt x="280" y="684"/>
                  </a:lnTo>
                  <a:lnTo>
                    <a:pt x="292" y="708"/>
                  </a:lnTo>
                  <a:lnTo>
                    <a:pt x="267" y="726"/>
                  </a:lnTo>
                  <a:lnTo>
                    <a:pt x="213" y="726"/>
                  </a:lnTo>
                  <a:lnTo>
                    <a:pt x="139" y="684"/>
                  </a:lnTo>
                  <a:lnTo>
                    <a:pt x="79" y="623"/>
                  </a:lnTo>
                  <a:lnTo>
                    <a:pt x="42" y="567"/>
                  </a:lnTo>
                  <a:lnTo>
                    <a:pt x="42" y="524"/>
                  </a:lnTo>
                  <a:lnTo>
                    <a:pt x="66" y="494"/>
                  </a:lnTo>
                  <a:lnTo>
                    <a:pt x="103" y="482"/>
                  </a:lnTo>
                  <a:lnTo>
                    <a:pt x="158" y="476"/>
                  </a:lnTo>
                  <a:lnTo>
                    <a:pt x="219" y="476"/>
                  </a:lnTo>
                  <a:lnTo>
                    <a:pt x="292" y="464"/>
                  </a:lnTo>
                  <a:lnTo>
                    <a:pt x="329" y="451"/>
                  </a:lnTo>
                  <a:lnTo>
                    <a:pt x="347" y="433"/>
                  </a:lnTo>
                  <a:lnTo>
                    <a:pt x="341" y="415"/>
                  </a:lnTo>
                  <a:lnTo>
                    <a:pt x="286" y="366"/>
                  </a:lnTo>
                  <a:lnTo>
                    <a:pt x="200" y="280"/>
                  </a:lnTo>
                  <a:lnTo>
                    <a:pt x="122" y="208"/>
                  </a:lnTo>
                  <a:lnTo>
                    <a:pt x="36" y="128"/>
                  </a:lnTo>
                  <a:lnTo>
                    <a:pt x="5" y="73"/>
                  </a:lnTo>
                  <a:lnTo>
                    <a:pt x="0" y="36"/>
                  </a:lnTo>
                  <a:close/>
                </a:path>
              </a:pathLst>
            </a:custGeom>
            <a:solidFill>
              <a:schemeClr val="accent2"/>
            </a:solidFill>
            <a:ln w="9525">
              <a:noFill/>
              <a:round/>
              <a:headEnd/>
              <a:tailEnd/>
            </a:ln>
          </p:spPr>
          <p:txBody>
            <a:bodyPr/>
            <a:lstStyle/>
            <a:p>
              <a:endParaRPr lang="fr-FR"/>
            </a:p>
          </p:txBody>
        </p:sp>
        <p:sp>
          <p:nvSpPr>
            <p:cNvPr id="91150" name="Freeform 14"/>
            <p:cNvSpPr>
              <a:spLocks/>
            </p:cNvSpPr>
            <p:nvPr/>
          </p:nvSpPr>
          <p:spPr bwMode="auto">
            <a:xfrm>
              <a:off x="3837" y="2745"/>
              <a:ext cx="470" cy="1094"/>
            </a:xfrm>
            <a:custGeom>
              <a:avLst/>
              <a:gdLst/>
              <a:ahLst/>
              <a:cxnLst>
                <a:cxn ang="0">
                  <a:pos x="232" y="0"/>
                </a:cxn>
                <a:cxn ang="0">
                  <a:pos x="299" y="13"/>
                </a:cxn>
                <a:cxn ang="0">
                  <a:pos x="329" y="62"/>
                </a:cxn>
                <a:cxn ang="0">
                  <a:pos x="323" y="177"/>
                </a:cxn>
                <a:cxn ang="0">
                  <a:pos x="311" y="300"/>
                </a:cxn>
                <a:cxn ang="0">
                  <a:pos x="311" y="428"/>
                </a:cxn>
                <a:cxn ang="0">
                  <a:pos x="372" y="581"/>
                </a:cxn>
                <a:cxn ang="0">
                  <a:pos x="420" y="691"/>
                </a:cxn>
                <a:cxn ang="0">
                  <a:pos x="446" y="801"/>
                </a:cxn>
                <a:cxn ang="0">
                  <a:pos x="439" y="898"/>
                </a:cxn>
                <a:cxn ang="0">
                  <a:pos x="439" y="935"/>
                </a:cxn>
                <a:cxn ang="0">
                  <a:pos x="463" y="971"/>
                </a:cxn>
                <a:cxn ang="0">
                  <a:pos x="470" y="1008"/>
                </a:cxn>
                <a:cxn ang="0">
                  <a:pos x="452" y="1026"/>
                </a:cxn>
                <a:cxn ang="0">
                  <a:pos x="403" y="1014"/>
                </a:cxn>
                <a:cxn ang="0">
                  <a:pos x="311" y="1002"/>
                </a:cxn>
                <a:cxn ang="0">
                  <a:pos x="201" y="1026"/>
                </a:cxn>
                <a:cxn ang="0">
                  <a:pos x="128" y="1069"/>
                </a:cxn>
                <a:cxn ang="0">
                  <a:pos x="91" y="1094"/>
                </a:cxn>
                <a:cxn ang="0">
                  <a:pos x="55" y="1094"/>
                </a:cxn>
                <a:cxn ang="0">
                  <a:pos x="0" y="1014"/>
                </a:cxn>
                <a:cxn ang="0">
                  <a:pos x="6" y="1002"/>
                </a:cxn>
                <a:cxn ang="0">
                  <a:pos x="117" y="965"/>
                </a:cxn>
                <a:cxn ang="0">
                  <a:pos x="244" y="947"/>
                </a:cxn>
                <a:cxn ang="0">
                  <a:pos x="336" y="941"/>
                </a:cxn>
                <a:cxn ang="0">
                  <a:pos x="390" y="941"/>
                </a:cxn>
                <a:cxn ang="0">
                  <a:pos x="403" y="904"/>
                </a:cxn>
                <a:cxn ang="0">
                  <a:pos x="385" y="801"/>
                </a:cxn>
                <a:cxn ang="0">
                  <a:pos x="342" y="691"/>
                </a:cxn>
                <a:cxn ang="0">
                  <a:pos x="275" y="550"/>
                </a:cxn>
                <a:cxn ang="0">
                  <a:pos x="219" y="428"/>
                </a:cxn>
                <a:cxn ang="0">
                  <a:pos x="195" y="318"/>
                </a:cxn>
                <a:cxn ang="0">
                  <a:pos x="189" y="196"/>
                </a:cxn>
                <a:cxn ang="0">
                  <a:pos x="189" y="80"/>
                </a:cxn>
                <a:cxn ang="0">
                  <a:pos x="214" y="32"/>
                </a:cxn>
                <a:cxn ang="0">
                  <a:pos x="232" y="0"/>
                </a:cxn>
              </a:cxnLst>
              <a:rect l="0" t="0" r="r" b="b"/>
              <a:pathLst>
                <a:path w="470" h="1094">
                  <a:moveTo>
                    <a:pt x="232" y="0"/>
                  </a:moveTo>
                  <a:lnTo>
                    <a:pt x="299" y="13"/>
                  </a:lnTo>
                  <a:lnTo>
                    <a:pt x="329" y="62"/>
                  </a:lnTo>
                  <a:lnTo>
                    <a:pt x="323" y="177"/>
                  </a:lnTo>
                  <a:lnTo>
                    <a:pt x="311" y="300"/>
                  </a:lnTo>
                  <a:lnTo>
                    <a:pt x="311" y="428"/>
                  </a:lnTo>
                  <a:lnTo>
                    <a:pt x="372" y="581"/>
                  </a:lnTo>
                  <a:lnTo>
                    <a:pt x="420" y="691"/>
                  </a:lnTo>
                  <a:lnTo>
                    <a:pt x="446" y="801"/>
                  </a:lnTo>
                  <a:lnTo>
                    <a:pt x="439" y="898"/>
                  </a:lnTo>
                  <a:lnTo>
                    <a:pt x="439" y="935"/>
                  </a:lnTo>
                  <a:lnTo>
                    <a:pt x="463" y="971"/>
                  </a:lnTo>
                  <a:lnTo>
                    <a:pt x="470" y="1008"/>
                  </a:lnTo>
                  <a:lnTo>
                    <a:pt x="452" y="1026"/>
                  </a:lnTo>
                  <a:lnTo>
                    <a:pt x="403" y="1014"/>
                  </a:lnTo>
                  <a:lnTo>
                    <a:pt x="311" y="1002"/>
                  </a:lnTo>
                  <a:lnTo>
                    <a:pt x="201" y="1026"/>
                  </a:lnTo>
                  <a:lnTo>
                    <a:pt x="128" y="1069"/>
                  </a:lnTo>
                  <a:lnTo>
                    <a:pt x="91" y="1094"/>
                  </a:lnTo>
                  <a:lnTo>
                    <a:pt x="55" y="1094"/>
                  </a:lnTo>
                  <a:lnTo>
                    <a:pt x="0" y="1014"/>
                  </a:lnTo>
                  <a:lnTo>
                    <a:pt x="6" y="1002"/>
                  </a:lnTo>
                  <a:lnTo>
                    <a:pt x="117" y="965"/>
                  </a:lnTo>
                  <a:lnTo>
                    <a:pt x="244" y="947"/>
                  </a:lnTo>
                  <a:lnTo>
                    <a:pt x="336" y="941"/>
                  </a:lnTo>
                  <a:lnTo>
                    <a:pt x="390" y="941"/>
                  </a:lnTo>
                  <a:lnTo>
                    <a:pt x="403" y="904"/>
                  </a:lnTo>
                  <a:lnTo>
                    <a:pt x="385" y="801"/>
                  </a:lnTo>
                  <a:lnTo>
                    <a:pt x="342" y="691"/>
                  </a:lnTo>
                  <a:lnTo>
                    <a:pt x="275" y="550"/>
                  </a:lnTo>
                  <a:lnTo>
                    <a:pt x="219" y="428"/>
                  </a:lnTo>
                  <a:lnTo>
                    <a:pt x="195" y="318"/>
                  </a:lnTo>
                  <a:lnTo>
                    <a:pt x="189" y="196"/>
                  </a:lnTo>
                  <a:lnTo>
                    <a:pt x="189" y="80"/>
                  </a:lnTo>
                  <a:lnTo>
                    <a:pt x="214" y="32"/>
                  </a:lnTo>
                  <a:lnTo>
                    <a:pt x="232" y="0"/>
                  </a:lnTo>
                  <a:close/>
                </a:path>
              </a:pathLst>
            </a:custGeom>
            <a:solidFill>
              <a:schemeClr val="accent2"/>
            </a:solidFill>
            <a:ln w="9525">
              <a:noFill/>
              <a:round/>
              <a:headEnd/>
              <a:tailEnd/>
            </a:ln>
          </p:spPr>
          <p:txBody>
            <a:bodyPr/>
            <a:lstStyle/>
            <a:p>
              <a:endParaRPr lang="fr-FR"/>
            </a:p>
          </p:txBody>
        </p:sp>
        <p:sp>
          <p:nvSpPr>
            <p:cNvPr id="91151" name="Freeform 15"/>
            <p:cNvSpPr>
              <a:spLocks/>
            </p:cNvSpPr>
            <p:nvPr/>
          </p:nvSpPr>
          <p:spPr bwMode="auto">
            <a:xfrm>
              <a:off x="3606" y="2777"/>
              <a:ext cx="389" cy="909"/>
            </a:xfrm>
            <a:custGeom>
              <a:avLst/>
              <a:gdLst/>
              <a:ahLst/>
              <a:cxnLst>
                <a:cxn ang="0">
                  <a:pos x="292" y="0"/>
                </a:cxn>
                <a:cxn ang="0">
                  <a:pos x="346" y="0"/>
                </a:cxn>
                <a:cxn ang="0">
                  <a:pos x="365" y="36"/>
                </a:cxn>
                <a:cxn ang="0">
                  <a:pos x="377" y="116"/>
                </a:cxn>
                <a:cxn ang="0">
                  <a:pos x="365" y="201"/>
                </a:cxn>
                <a:cxn ang="0">
                  <a:pos x="335" y="372"/>
                </a:cxn>
                <a:cxn ang="0">
                  <a:pos x="340" y="445"/>
                </a:cxn>
                <a:cxn ang="0">
                  <a:pos x="377" y="592"/>
                </a:cxn>
                <a:cxn ang="0">
                  <a:pos x="389" y="695"/>
                </a:cxn>
                <a:cxn ang="0">
                  <a:pos x="389" y="775"/>
                </a:cxn>
                <a:cxn ang="0">
                  <a:pos x="372" y="793"/>
                </a:cxn>
                <a:cxn ang="0">
                  <a:pos x="316" y="805"/>
                </a:cxn>
                <a:cxn ang="0">
                  <a:pos x="243" y="823"/>
                </a:cxn>
                <a:cxn ang="0">
                  <a:pos x="170" y="860"/>
                </a:cxn>
                <a:cxn ang="0">
                  <a:pos x="97" y="909"/>
                </a:cxn>
                <a:cxn ang="0">
                  <a:pos x="67" y="909"/>
                </a:cxn>
                <a:cxn ang="0">
                  <a:pos x="0" y="855"/>
                </a:cxn>
                <a:cxn ang="0">
                  <a:pos x="6" y="829"/>
                </a:cxn>
                <a:cxn ang="0">
                  <a:pos x="91" y="793"/>
                </a:cxn>
                <a:cxn ang="0">
                  <a:pos x="237" y="756"/>
                </a:cxn>
                <a:cxn ang="0">
                  <a:pos x="305" y="732"/>
                </a:cxn>
                <a:cxn ang="0">
                  <a:pos x="316" y="708"/>
                </a:cxn>
                <a:cxn ang="0">
                  <a:pos x="316" y="604"/>
                </a:cxn>
                <a:cxn ang="0">
                  <a:pos x="292" y="470"/>
                </a:cxn>
                <a:cxn ang="0">
                  <a:pos x="279" y="384"/>
                </a:cxn>
                <a:cxn ang="0">
                  <a:pos x="268" y="250"/>
                </a:cxn>
                <a:cxn ang="0">
                  <a:pos x="262" y="103"/>
                </a:cxn>
                <a:cxn ang="0">
                  <a:pos x="268" y="36"/>
                </a:cxn>
                <a:cxn ang="0">
                  <a:pos x="292" y="0"/>
                </a:cxn>
              </a:cxnLst>
              <a:rect l="0" t="0" r="r" b="b"/>
              <a:pathLst>
                <a:path w="389" h="909">
                  <a:moveTo>
                    <a:pt x="292" y="0"/>
                  </a:moveTo>
                  <a:lnTo>
                    <a:pt x="346" y="0"/>
                  </a:lnTo>
                  <a:lnTo>
                    <a:pt x="365" y="36"/>
                  </a:lnTo>
                  <a:lnTo>
                    <a:pt x="377" y="116"/>
                  </a:lnTo>
                  <a:lnTo>
                    <a:pt x="365" y="201"/>
                  </a:lnTo>
                  <a:lnTo>
                    <a:pt x="335" y="372"/>
                  </a:lnTo>
                  <a:lnTo>
                    <a:pt x="340" y="445"/>
                  </a:lnTo>
                  <a:lnTo>
                    <a:pt x="377" y="592"/>
                  </a:lnTo>
                  <a:lnTo>
                    <a:pt x="389" y="695"/>
                  </a:lnTo>
                  <a:lnTo>
                    <a:pt x="389" y="775"/>
                  </a:lnTo>
                  <a:lnTo>
                    <a:pt x="372" y="793"/>
                  </a:lnTo>
                  <a:lnTo>
                    <a:pt x="316" y="805"/>
                  </a:lnTo>
                  <a:lnTo>
                    <a:pt x="243" y="823"/>
                  </a:lnTo>
                  <a:lnTo>
                    <a:pt x="170" y="860"/>
                  </a:lnTo>
                  <a:lnTo>
                    <a:pt x="97" y="909"/>
                  </a:lnTo>
                  <a:lnTo>
                    <a:pt x="67" y="909"/>
                  </a:lnTo>
                  <a:lnTo>
                    <a:pt x="0" y="855"/>
                  </a:lnTo>
                  <a:lnTo>
                    <a:pt x="6" y="829"/>
                  </a:lnTo>
                  <a:lnTo>
                    <a:pt x="91" y="793"/>
                  </a:lnTo>
                  <a:lnTo>
                    <a:pt x="237" y="756"/>
                  </a:lnTo>
                  <a:lnTo>
                    <a:pt x="305" y="732"/>
                  </a:lnTo>
                  <a:lnTo>
                    <a:pt x="316" y="708"/>
                  </a:lnTo>
                  <a:lnTo>
                    <a:pt x="316" y="604"/>
                  </a:lnTo>
                  <a:lnTo>
                    <a:pt x="292" y="470"/>
                  </a:lnTo>
                  <a:lnTo>
                    <a:pt x="279" y="384"/>
                  </a:lnTo>
                  <a:lnTo>
                    <a:pt x="268" y="250"/>
                  </a:lnTo>
                  <a:lnTo>
                    <a:pt x="262" y="103"/>
                  </a:lnTo>
                  <a:lnTo>
                    <a:pt x="268" y="36"/>
                  </a:lnTo>
                  <a:lnTo>
                    <a:pt x="292" y="0"/>
                  </a:lnTo>
                  <a:close/>
                </a:path>
              </a:pathLst>
            </a:custGeom>
            <a:solidFill>
              <a:schemeClr val="accent2"/>
            </a:solidFill>
            <a:ln w="9525">
              <a:noFill/>
              <a:round/>
              <a:headEnd/>
              <a:tailEnd/>
            </a:ln>
          </p:spPr>
          <p:txBody>
            <a:bodyPr/>
            <a:lstStyle/>
            <a:p>
              <a:endParaRPr lang="fr-FR"/>
            </a:p>
          </p:txBody>
        </p:sp>
        <p:sp>
          <p:nvSpPr>
            <p:cNvPr id="91152" name="Freeform 16"/>
            <p:cNvSpPr>
              <a:spLocks/>
            </p:cNvSpPr>
            <p:nvPr/>
          </p:nvSpPr>
          <p:spPr bwMode="auto">
            <a:xfrm>
              <a:off x="3593" y="1438"/>
              <a:ext cx="640" cy="811"/>
            </a:xfrm>
            <a:custGeom>
              <a:avLst/>
              <a:gdLst/>
              <a:ahLst/>
              <a:cxnLst>
                <a:cxn ang="0">
                  <a:pos x="341" y="811"/>
                </a:cxn>
                <a:cxn ang="0">
                  <a:pos x="371" y="774"/>
                </a:cxn>
                <a:cxn ang="0">
                  <a:pos x="359" y="719"/>
                </a:cxn>
                <a:cxn ang="0">
                  <a:pos x="335" y="646"/>
                </a:cxn>
                <a:cxn ang="0">
                  <a:pos x="243" y="560"/>
                </a:cxn>
                <a:cxn ang="0">
                  <a:pos x="152" y="482"/>
                </a:cxn>
                <a:cxn ang="0">
                  <a:pos x="109" y="396"/>
                </a:cxn>
                <a:cxn ang="0">
                  <a:pos x="91" y="262"/>
                </a:cxn>
                <a:cxn ang="0">
                  <a:pos x="195" y="225"/>
                </a:cxn>
                <a:cxn ang="0">
                  <a:pos x="359" y="207"/>
                </a:cxn>
                <a:cxn ang="0">
                  <a:pos x="427" y="213"/>
                </a:cxn>
                <a:cxn ang="0">
                  <a:pos x="444" y="231"/>
                </a:cxn>
                <a:cxn ang="0">
                  <a:pos x="475" y="201"/>
                </a:cxn>
                <a:cxn ang="0">
                  <a:pos x="463" y="170"/>
                </a:cxn>
                <a:cxn ang="0">
                  <a:pos x="481" y="116"/>
                </a:cxn>
                <a:cxn ang="0">
                  <a:pos x="530" y="67"/>
                </a:cxn>
                <a:cxn ang="0">
                  <a:pos x="567" y="54"/>
                </a:cxn>
                <a:cxn ang="0">
                  <a:pos x="615" y="84"/>
                </a:cxn>
                <a:cxn ang="0">
                  <a:pos x="640" y="54"/>
                </a:cxn>
                <a:cxn ang="0">
                  <a:pos x="597" y="0"/>
                </a:cxn>
                <a:cxn ang="0">
                  <a:pos x="542" y="0"/>
                </a:cxn>
                <a:cxn ang="0">
                  <a:pos x="475" y="30"/>
                </a:cxn>
                <a:cxn ang="0">
                  <a:pos x="433" y="110"/>
                </a:cxn>
                <a:cxn ang="0">
                  <a:pos x="377" y="146"/>
                </a:cxn>
                <a:cxn ang="0">
                  <a:pos x="292" y="158"/>
                </a:cxn>
                <a:cxn ang="0">
                  <a:pos x="139" y="177"/>
                </a:cxn>
                <a:cxn ang="0">
                  <a:pos x="18" y="213"/>
                </a:cxn>
                <a:cxn ang="0">
                  <a:pos x="0" y="244"/>
                </a:cxn>
                <a:cxn ang="0">
                  <a:pos x="12" y="341"/>
                </a:cxn>
                <a:cxn ang="0">
                  <a:pos x="54" y="475"/>
                </a:cxn>
                <a:cxn ang="0">
                  <a:pos x="115" y="585"/>
                </a:cxn>
                <a:cxn ang="0">
                  <a:pos x="176" y="683"/>
                </a:cxn>
                <a:cxn ang="0">
                  <a:pos x="232" y="750"/>
                </a:cxn>
                <a:cxn ang="0">
                  <a:pos x="286" y="798"/>
                </a:cxn>
                <a:cxn ang="0">
                  <a:pos x="341" y="811"/>
                </a:cxn>
              </a:cxnLst>
              <a:rect l="0" t="0" r="r" b="b"/>
              <a:pathLst>
                <a:path w="640" h="811">
                  <a:moveTo>
                    <a:pt x="341" y="811"/>
                  </a:moveTo>
                  <a:lnTo>
                    <a:pt x="371" y="774"/>
                  </a:lnTo>
                  <a:lnTo>
                    <a:pt x="359" y="719"/>
                  </a:lnTo>
                  <a:lnTo>
                    <a:pt x="335" y="646"/>
                  </a:lnTo>
                  <a:lnTo>
                    <a:pt x="243" y="560"/>
                  </a:lnTo>
                  <a:lnTo>
                    <a:pt x="152" y="482"/>
                  </a:lnTo>
                  <a:lnTo>
                    <a:pt x="109" y="396"/>
                  </a:lnTo>
                  <a:lnTo>
                    <a:pt x="91" y="262"/>
                  </a:lnTo>
                  <a:lnTo>
                    <a:pt x="195" y="225"/>
                  </a:lnTo>
                  <a:lnTo>
                    <a:pt x="359" y="207"/>
                  </a:lnTo>
                  <a:lnTo>
                    <a:pt x="427" y="213"/>
                  </a:lnTo>
                  <a:lnTo>
                    <a:pt x="444" y="231"/>
                  </a:lnTo>
                  <a:lnTo>
                    <a:pt x="475" y="201"/>
                  </a:lnTo>
                  <a:lnTo>
                    <a:pt x="463" y="170"/>
                  </a:lnTo>
                  <a:lnTo>
                    <a:pt x="481" y="116"/>
                  </a:lnTo>
                  <a:lnTo>
                    <a:pt x="530" y="67"/>
                  </a:lnTo>
                  <a:lnTo>
                    <a:pt x="567" y="54"/>
                  </a:lnTo>
                  <a:lnTo>
                    <a:pt x="615" y="84"/>
                  </a:lnTo>
                  <a:lnTo>
                    <a:pt x="640" y="54"/>
                  </a:lnTo>
                  <a:lnTo>
                    <a:pt x="597" y="0"/>
                  </a:lnTo>
                  <a:lnTo>
                    <a:pt x="542" y="0"/>
                  </a:lnTo>
                  <a:lnTo>
                    <a:pt x="475" y="30"/>
                  </a:lnTo>
                  <a:lnTo>
                    <a:pt x="433" y="110"/>
                  </a:lnTo>
                  <a:lnTo>
                    <a:pt x="377" y="146"/>
                  </a:lnTo>
                  <a:lnTo>
                    <a:pt x="292" y="158"/>
                  </a:lnTo>
                  <a:lnTo>
                    <a:pt x="139" y="177"/>
                  </a:lnTo>
                  <a:lnTo>
                    <a:pt x="18" y="213"/>
                  </a:lnTo>
                  <a:lnTo>
                    <a:pt x="0" y="244"/>
                  </a:lnTo>
                  <a:lnTo>
                    <a:pt x="12" y="341"/>
                  </a:lnTo>
                  <a:lnTo>
                    <a:pt x="54" y="475"/>
                  </a:lnTo>
                  <a:lnTo>
                    <a:pt x="115" y="585"/>
                  </a:lnTo>
                  <a:lnTo>
                    <a:pt x="176" y="683"/>
                  </a:lnTo>
                  <a:lnTo>
                    <a:pt x="232" y="750"/>
                  </a:lnTo>
                  <a:lnTo>
                    <a:pt x="286" y="798"/>
                  </a:lnTo>
                  <a:lnTo>
                    <a:pt x="341" y="811"/>
                  </a:lnTo>
                  <a:close/>
                </a:path>
              </a:pathLst>
            </a:custGeom>
            <a:solidFill>
              <a:schemeClr val="accent2"/>
            </a:solidFill>
            <a:ln w="9525">
              <a:noFill/>
              <a:round/>
              <a:headEnd/>
              <a:tailEnd/>
            </a:ln>
          </p:spPr>
          <p:txBody>
            <a:bodyPr/>
            <a:lstStyle/>
            <a:p>
              <a:endParaRPr lang="fr-FR"/>
            </a:p>
          </p:txBody>
        </p:sp>
      </p:grpSp>
      <p:grpSp>
        <p:nvGrpSpPr>
          <p:cNvPr id="3" name="Group 20"/>
          <p:cNvGrpSpPr>
            <a:grpSpLocks/>
          </p:cNvGrpSpPr>
          <p:nvPr/>
        </p:nvGrpSpPr>
        <p:grpSpPr bwMode="auto">
          <a:xfrm>
            <a:off x="7895158" y="1628800"/>
            <a:ext cx="349250" cy="439738"/>
            <a:chOff x="4441" y="1248"/>
            <a:chExt cx="220" cy="277"/>
          </a:xfrm>
        </p:grpSpPr>
        <p:sp>
          <p:nvSpPr>
            <p:cNvPr id="91154" name="Freeform 18"/>
            <p:cNvSpPr>
              <a:spLocks/>
            </p:cNvSpPr>
            <p:nvPr/>
          </p:nvSpPr>
          <p:spPr bwMode="auto">
            <a:xfrm>
              <a:off x="4484" y="1248"/>
              <a:ext cx="177" cy="201"/>
            </a:xfrm>
            <a:custGeom>
              <a:avLst/>
              <a:gdLst/>
              <a:ahLst/>
              <a:cxnLst>
                <a:cxn ang="0">
                  <a:pos x="54" y="13"/>
                </a:cxn>
                <a:cxn ang="0">
                  <a:pos x="104" y="0"/>
                </a:cxn>
                <a:cxn ang="0">
                  <a:pos x="164" y="18"/>
                </a:cxn>
                <a:cxn ang="0">
                  <a:pos x="177" y="61"/>
                </a:cxn>
                <a:cxn ang="0">
                  <a:pos x="171" y="116"/>
                </a:cxn>
                <a:cxn ang="0">
                  <a:pos x="140" y="152"/>
                </a:cxn>
                <a:cxn ang="0">
                  <a:pos x="97" y="158"/>
                </a:cxn>
                <a:cxn ang="0">
                  <a:pos x="54" y="158"/>
                </a:cxn>
                <a:cxn ang="0">
                  <a:pos x="35" y="177"/>
                </a:cxn>
                <a:cxn ang="0">
                  <a:pos x="35" y="189"/>
                </a:cxn>
                <a:cxn ang="0">
                  <a:pos x="24" y="201"/>
                </a:cxn>
                <a:cxn ang="0">
                  <a:pos x="0" y="195"/>
                </a:cxn>
                <a:cxn ang="0">
                  <a:pos x="5" y="164"/>
                </a:cxn>
                <a:cxn ang="0">
                  <a:pos x="24" y="140"/>
                </a:cxn>
                <a:cxn ang="0">
                  <a:pos x="61" y="122"/>
                </a:cxn>
                <a:cxn ang="0">
                  <a:pos x="97" y="128"/>
                </a:cxn>
                <a:cxn ang="0">
                  <a:pos x="128" y="122"/>
                </a:cxn>
                <a:cxn ang="0">
                  <a:pos x="146" y="91"/>
                </a:cxn>
                <a:cxn ang="0">
                  <a:pos x="146" y="54"/>
                </a:cxn>
                <a:cxn ang="0">
                  <a:pos x="128" y="37"/>
                </a:cxn>
                <a:cxn ang="0">
                  <a:pos x="104" y="37"/>
                </a:cxn>
                <a:cxn ang="0">
                  <a:pos x="78" y="43"/>
                </a:cxn>
                <a:cxn ang="0">
                  <a:pos x="61" y="54"/>
                </a:cxn>
                <a:cxn ang="0">
                  <a:pos x="42" y="43"/>
                </a:cxn>
                <a:cxn ang="0">
                  <a:pos x="54" y="13"/>
                </a:cxn>
              </a:cxnLst>
              <a:rect l="0" t="0" r="r" b="b"/>
              <a:pathLst>
                <a:path w="177" h="201">
                  <a:moveTo>
                    <a:pt x="54" y="13"/>
                  </a:moveTo>
                  <a:lnTo>
                    <a:pt x="104" y="0"/>
                  </a:lnTo>
                  <a:lnTo>
                    <a:pt x="164" y="18"/>
                  </a:lnTo>
                  <a:lnTo>
                    <a:pt x="177" y="61"/>
                  </a:lnTo>
                  <a:lnTo>
                    <a:pt x="171" y="116"/>
                  </a:lnTo>
                  <a:lnTo>
                    <a:pt x="140" y="152"/>
                  </a:lnTo>
                  <a:lnTo>
                    <a:pt x="97" y="158"/>
                  </a:lnTo>
                  <a:lnTo>
                    <a:pt x="54" y="158"/>
                  </a:lnTo>
                  <a:lnTo>
                    <a:pt x="35" y="177"/>
                  </a:lnTo>
                  <a:lnTo>
                    <a:pt x="35" y="189"/>
                  </a:lnTo>
                  <a:lnTo>
                    <a:pt x="24" y="201"/>
                  </a:lnTo>
                  <a:lnTo>
                    <a:pt x="0" y="195"/>
                  </a:lnTo>
                  <a:lnTo>
                    <a:pt x="5" y="164"/>
                  </a:lnTo>
                  <a:lnTo>
                    <a:pt x="24" y="140"/>
                  </a:lnTo>
                  <a:lnTo>
                    <a:pt x="61" y="122"/>
                  </a:lnTo>
                  <a:lnTo>
                    <a:pt x="97" y="128"/>
                  </a:lnTo>
                  <a:lnTo>
                    <a:pt x="128" y="122"/>
                  </a:lnTo>
                  <a:lnTo>
                    <a:pt x="146" y="91"/>
                  </a:lnTo>
                  <a:lnTo>
                    <a:pt x="146" y="54"/>
                  </a:lnTo>
                  <a:lnTo>
                    <a:pt x="128" y="37"/>
                  </a:lnTo>
                  <a:lnTo>
                    <a:pt x="104" y="37"/>
                  </a:lnTo>
                  <a:lnTo>
                    <a:pt x="78" y="43"/>
                  </a:lnTo>
                  <a:lnTo>
                    <a:pt x="61" y="54"/>
                  </a:lnTo>
                  <a:lnTo>
                    <a:pt x="42" y="43"/>
                  </a:lnTo>
                  <a:lnTo>
                    <a:pt x="54" y="13"/>
                  </a:lnTo>
                  <a:close/>
                </a:path>
              </a:pathLst>
            </a:custGeom>
            <a:solidFill>
              <a:schemeClr val="accent2"/>
            </a:solidFill>
            <a:ln w="9525">
              <a:noFill/>
              <a:round/>
              <a:headEnd/>
              <a:tailEnd/>
            </a:ln>
          </p:spPr>
          <p:txBody>
            <a:bodyPr/>
            <a:lstStyle/>
            <a:p>
              <a:endParaRPr lang="fr-FR"/>
            </a:p>
          </p:txBody>
        </p:sp>
        <p:sp>
          <p:nvSpPr>
            <p:cNvPr id="91155" name="Oval 19"/>
            <p:cNvSpPr>
              <a:spLocks noChangeArrowheads="1"/>
            </p:cNvSpPr>
            <p:nvPr/>
          </p:nvSpPr>
          <p:spPr bwMode="auto">
            <a:xfrm>
              <a:off x="4441" y="1474"/>
              <a:ext cx="51" cy="51"/>
            </a:xfrm>
            <a:prstGeom prst="ellipse">
              <a:avLst/>
            </a:prstGeom>
            <a:solidFill>
              <a:schemeClr val="accent2"/>
            </a:solidFill>
            <a:ln w="9525">
              <a:noFill/>
              <a:round/>
              <a:headEnd/>
              <a:tailEnd/>
            </a:ln>
          </p:spPr>
          <p:txBody>
            <a:bodyPr/>
            <a:lstStyle/>
            <a:p>
              <a:endParaRPr lang="fr-F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11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1760538" y="1750633"/>
            <a:ext cx="2165482" cy="3507613"/>
            <a:chOff x="275" y="755"/>
            <a:chExt cx="1846" cy="3088"/>
          </a:xfrm>
        </p:grpSpPr>
        <p:sp>
          <p:nvSpPr>
            <p:cNvPr id="93187" name="Freeform 3"/>
            <p:cNvSpPr>
              <a:spLocks/>
            </p:cNvSpPr>
            <p:nvPr/>
          </p:nvSpPr>
          <p:spPr bwMode="auto">
            <a:xfrm>
              <a:off x="290" y="787"/>
              <a:ext cx="1831" cy="2944"/>
            </a:xfrm>
            <a:custGeom>
              <a:avLst/>
              <a:gdLst/>
              <a:ahLst/>
              <a:cxnLst>
                <a:cxn ang="0">
                  <a:pos x="0" y="0"/>
                </a:cxn>
                <a:cxn ang="0">
                  <a:pos x="2205" y="0"/>
                </a:cxn>
                <a:cxn ang="0">
                  <a:pos x="1907" y="40"/>
                </a:cxn>
                <a:cxn ang="0">
                  <a:pos x="1698" y="109"/>
                </a:cxn>
                <a:cxn ang="0">
                  <a:pos x="1460" y="228"/>
                </a:cxn>
                <a:cxn ang="0">
                  <a:pos x="1202" y="427"/>
                </a:cxn>
                <a:cxn ang="0">
                  <a:pos x="1043" y="586"/>
                </a:cxn>
                <a:cxn ang="0">
                  <a:pos x="914" y="784"/>
                </a:cxn>
                <a:cxn ang="0">
                  <a:pos x="814" y="963"/>
                </a:cxn>
                <a:cxn ang="0">
                  <a:pos x="735" y="1152"/>
                </a:cxn>
                <a:cxn ang="0">
                  <a:pos x="675" y="1341"/>
                </a:cxn>
                <a:cxn ang="0">
                  <a:pos x="626" y="1629"/>
                </a:cxn>
                <a:cxn ang="0">
                  <a:pos x="616" y="1917"/>
                </a:cxn>
                <a:cxn ang="0">
                  <a:pos x="665" y="2274"/>
                </a:cxn>
                <a:cxn ang="0">
                  <a:pos x="755" y="2592"/>
                </a:cxn>
                <a:cxn ang="0">
                  <a:pos x="884" y="2860"/>
                </a:cxn>
                <a:cxn ang="0">
                  <a:pos x="1043" y="3069"/>
                </a:cxn>
                <a:cxn ang="0">
                  <a:pos x="1261" y="3287"/>
                </a:cxn>
                <a:cxn ang="0">
                  <a:pos x="1480" y="3436"/>
                </a:cxn>
                <a:cxn ang="0">
                  <a:pos x="1797" y="3585"/>
                </a:cxn>
                <a:cxn ang="0">
                  <a:pos x="2165" y="3664"/>
                </a:cxn>
                <a:cxn ang="0">
                  <a:pos x="1738" y="3664"/>
                </a:cxn>
                <a:cxn ang="0">
                  <a:pos x="1231" y="3664"/>
                </a:cxn>
                <a:cxn ang="0">
                  <a:pos x="586" y="3664"/>
                </a:cxn>
                <a:cxn ang="0">
                  <a:pos x="0" y="3664"/>
                </a:cxn>
                <a:cxn ang="0">
                  <a:pos x="0" y="0"/>
                </a:cxn>
              </a:cxnLst>
              <a:rect l="0" t="0" r="r" b="b"/>
              <a:pathLst>
                <a:path w="2205" h="3664">
                  <a:moveTo>
                    <a:pt x="0" y="0"/>
                  </a:moveTo>
                  <a:lnTo>
                    <a:pt x="2205" y="0"/>
                  </a:lnTo>
                  <a:lnTo>
                    <a:pt x="1907" y="40"/>
                  </a:lnTo>
                  <a:lnTo>
                    <a:pt x="1698" y="109"/>
                  </a:lnTo>
                  <a:lnTo>
                    <a:pt x="1460" y="228"/>
                  </a:lnTo>
                  <a:lnTo>
                    <a:pt x="1202" y="427"/>
                  </a:lnTo>
                  <a:lnTo>
                    <a:pt x="1043" y="586"/>
                  </a:lnTo>
                  <a:lnTo>
                    <a:pt x="914" y="784"/>
                  </a:lnTo>
                  <a:lnTo>
                    <a:pt x="814" y="963"/>
                  </a:lnTo>
                  <a:lnTo>
                    <a:pt x="735" y="1152"/>
                  </a:lnTo>
                  <a:lnTo>
                    <a:pt x="675" y="1341"/>
                  </a:lnTo>
                  <a:lnTo>
                    <a:pt x="626" y="1629"/>
                  </a:lnTo>
                  <a:lnTo>
                    <a:pt x="616" y="1917"/>
                  </a:lnTo>
                  <a:lnTo>
                    <a:pt x="665" y="2274"/>
                  </a:lnTo>
                  <a:lnTo>
                    <a:pt x="755" y="2592"/>
                  </a:lnTo>
                  <a:lnTo>
                    <a:pt x="884" y="2860"/>
                  </a:lnTo>
                  <a:lnTo>
                    <a:pt x="1043" y="3069"/>
                  </a:lnTo>
                  <a:lnTo>
                    <a:pt x="1261" y="3287"/>
                  </a:lnTo>
                  <a:lnTo>
                    <a:pt x="1480" y="3436"/>
                  </a:lnTo>
                  <a:lnTo>
                    <a:pt x="1797" y="3585"/>
                  </a:lnTo>
                  <a:lnTo>
                    <a:pt x="2165" y="3664"/>
                  </a:lnTo>
                  <a:lnTo>
                    <a:pt x="1738" y="3664"/>
                  </a:lnTo>
                  <a:lnTo>
                    <a:pt x="1231" y="3664"/>
                  </a:lnTo>
                  <a:lnTo>
                    <a:pt x="586" y="3664"/>
                  </a:lnTo>
                  <a:lnTo>
                    <a:pt x="0" y="3664"/>
                  </a:lnTo>
                  <a:lnTo>
                    <a:pt x="0" y="0"/>
                  </a:lnTo>
                  <a:close/>
                </a:path>
              </a:pathLst>
            </a:custGeom>
            <a:solidFill>
              <a:schemeClr val="accent1"/>
            </a:solidFill>
            <a:ln w="9525">
              <a:solidFill>
                <a:schemeClr val="tx1"/>
              </a:solidFill>
              <a:round/>
              <a:headEnd/>
              <a:tailEnd/>
            </a:ln>
            <a:effectLst/>
          </p:spPr>
          <p:txBody>
            <a:bodyPr/>
            <a:lstStyle/>
            <a:p>
              <a:endParaRPr lang="fr-FR"/>
            </a:p>
          </p:txBody>
        </p:sp>
        <p:sp>
          <p:nvSpPr>
            <p:cNvPr id="93188" name="Rectangle 4"/>
            <p:cNvSpPr>
              <a:spLocks noChangeArrowheads="1"/>
            </p:cNvSpPr>
            <p:nvPr/>
          </p:nvSpPr>
          <p:spPr bwMode="auto">
            <a:xfrm>
              <a:off x="275" y="755"/>
              <a:ext cx="108" cy="3088"/>
            </a:xfrm>
            <a:prstGeom prst="rect">
              <a:avLst/>
            </a:prstGeom>
            <a:solidFill>
              <a:schemeClr val="bg1"/>
            </a:solidFill>
            <a:ln w="9525">
              <a:noFill/>
              <a:miter lim="800000"/>
              <a:headEnd/>
              <a:tailEnd/>
            </a:ln>
            <a:effectLst/>
          </p:spPr>
          <p:txBody>
            <a:bodyPr wrap="none" anchor="ctr"/>
            <a:lstStyle/>
            <a:p>
              <a:endParaRPr lang="fr-FR"/>
            </a:p>
          </p:txBody>
        </p:sp>
      </p:grpSp>
      <p:grpSp>
        <p:nvGrpSpPr>
          <p:cNvPr id="5" name="Group 5"/>
          <p:cNvGrpSpPr>
            <a:grpSpLocks/>
          </p:cNvGrpSpPr>
          <p:nvPr/>
        </p:nvGrpSpPr>
        <p:grpSpPr bwMode="auto">
          <a:xfrm>
            <a:off x="5438103" y="1701790"/>
            <a:ext cx="2208885" cy="3507613"/>
            <a:chOff x="3393" y="245"/>
            <a:chExt cx="2267" cy="3843"/>
          </a:xfrm>
        </p:grpSpPr>
        <p:sp>
          <p:nvSpPr>
            <p:cNvPr id="93190" name="Freeform 6"/>
            <p:cNvSpPr>
              <a:spLocks/>
            </p:cNvSpPr>
            <p:nvPr/>
          </p:nvSpPr>
          <p:spPr bwMode="auto">
            <a:xfrm flipH="1">
              <a:off x="3393" y="345"/>
              <a:ext cx="2205" cy="3664"/>
            </a:xfrm>
            <a:custGeom>
              <a:avLst/>
              <a:gdLst/>
              <a:ahLst/>
              <a:cxnLst>
                <a:cxn ang="0">
                  <a:pos x="0" y="0"/>
                </a:cxn>
                <a:cxn ang="0">
                  <a:pos x="2205" y="0"/>
                </a:cxn>
                <a:cxn ang="0">
                  <a:pos x="1907" y="40"/>
                </a:cxn>
                <a:cxn ang="0">
                  <a:pos x="1698" y="109"/>
                </a:cxn>
                <a:cxn ang="0">
                  <a:pos x="1460" y="228"/>
                </a:cxn>
                <a:cxn ang="0">
                  <a:pos x="1202" y="427"/>
                </a:cxn>
                <a:cxn ang="0">
                  <a:pos x="1043" y="586"/>
                </a:cxn>
                <a:cxn ang="0">
                  <a:pos x="914" y="784"/>
                </a:cxn>
                <a:cxn ang="0">
                  <a:pos x="814" y="963"/>
                </a:cxn>
                <a:cxn ang="0">
                  <a:pos x="735" y="1152"/>
                </a:cxn>
                <a:cxn ang="0">
                  <a:pos x="675" y="1341"/>
                </a:cxn>
                <a:cxn ang="0">
                  <a:pos x="626" y="1629"/>
                </a:cxn>
                <a:cxn ang="0">
                  <a:pos x="616" y="1917"/>
                </a:cxn>
                <a:cxn ang="0">
                  <a:pos x="665" y="2274"/>
                </a:cxn>
                <a:cxn ang="0">
                  <a:pos x="755" y="2592"/>
                </a:cxn>
                <a:cxn ang="0">
                  <a:pos x="884" y="2860"/>
                </a:cxn>
                <a:cxn ang="0">
                  <a:pos x="1043" y="3069"/>
                </a:cxn>
                <a:cxn ang="0">
                  <a:pos x="1261" y="3287"/>
                </a:cxn>
                <a:cxn ang="0">
                  <a:pos x="1480" y="3436"/>
                </a:cxn>
                <a:cxn ang="0">
                  <a:pos x="1797" y="3585"/>
                </a:cxn>
                <a:cxn ang="0">
                  <a:pos x="2165" y="3664"/>
                </a:cxn>
                <a:cxn ang="0">
                  <a:pos x="1738" y="3664"/>
                </a:cxn>
                <a:cxn ang="0">
                  <a:pos x="1231" y="3664"/>
                </a:cxn>
                <a:cxn ang="0">
                  <a:pos x="586" y="3664"/>
                </a:cxn>
                <a:cxn ang="0">
                  <a:pos x="0" y="3664"/>
                </a:cxn>
                <a:cxn ang="0">
                  <a:pos x="0" y="0"/>
                </a:cxn>
              </a:cxnLst>
              <a:rect l="0" t="0" r="r" b="b"/>
              <a:pathLst>
                <a:path w="2205" h="3664">
                  <a:moveTo>
                    <a:pt x="0" y="0"/>
                  </a:moveTo>
                  <a:lnTo>
                    <a:pt x="2205" y="0"/>
                  </a:lnTo>
                  <a:lnTo>
                    <a:pt x="1907" y="40"/>
                  </a:lnTo>
                  <a:lnTo>
                    <a:pt x="1698" y="109"/>
                  </a:lnTo>
                  <a:lnTo>
                    <a:pt x="1460" y="228"/>
                  </a:lnTo>
                  <a:lnTo>
                    <a:pt x="1202" y="427"/>
                  </a:lnTo>
                  <a:lnTo>
                    <a:pt x="1043" y="586"/>
                  </a:lnTo>
                  <a:lnTo>
                    <a:pt x="914" y="784"/>
                  </a:lnTo>
                  <a:lnTo>
                    <a:pt x="814" y="963"/>
                  </a:lnTo>
                  <a:lnTo>
                    <a:pt x="735" y="1152"/>
                  </a:lnTo>
                  <a:lnTo>
                    <a:pt x="675" y="1341"/>
                  </a:lnTo>
                  <a:lnTo>
                    <a:pt x="626" y="1629"/>
                  </a:lnTo>
                  <a:lnTo>
                    <a:pt x="616" y="1917"/>
                  </a:lnTo>
                  <a:lnTo>
                    <a:pt x="665" y="2274"/>
                  </a:lnTo>
                  <a:lnTo>
                    <a:pt x="755" y="2592"/>
                  </a:lnTo>
                  <a:lnTo>
                    <a:pt x="884" y="2860"/>
                  </a:lnTo>
                  <a:lnTo>
                    <a:pt x="1043" y="3069"/>
                  </a:lnTo>
                  <a:lnTo>
                    <a:pt x="1261" y="3287"/>
                  </a:lnTo>
                  <a:lnTo>
                    <a:pt x="1480" y="3436"/>
                  </a:lnTo>
                  <a:lnTo>
                    <a:pt x="1797" y="3585"/>
                  </a:lnTo>
                  <a:lnTo>
                    <a:pt x="2165" y="3664"/>
                  </a:lnTo>
                  <a:lnTo>
                    <a:pt x="1738" y="3664"/>
                  </a:lnTo>
                  <a:lnTo>
                    <a:pt x="1231" y="3664"/>
                  </a:lnTo>
                  <a:lnTo>
                    <a:pt x="586" y="3664"/>
                  </a:lnTo>
                  <a:lnTo>
                    <a:pt x="0" y="3664"/>
                  </a:lnTo>
                  <a:lnTo>
                    <a:pt x="0" y="0"/>
                  </a:lnTo>
                  <a:close/>
                </a:path>
              </a:pathLst>
            </a:custGeom>
            <a:solidFill>
              <a:schemeClr val="accent1"/>
            </a:solidFill>
            <a:ln w="9525">
              <a:solidFill>
                <a:schemeClr val="tx1"/>
              </a:solidFill>
              <a:round/>
              <a:headEnd/>
              <a:tailEnd/>
            </a:ln>
            <a:effectLst/>
          </p:spPr>
          <p:txBody>
            <a:bodyPr/>
            <a:lstStyle/>
            <a:p>
              <a:endParaRPr lang="fr-FR"/>
            </a:p>
          </p:txBody>
        </p:sp>
        <p:sp>
          <p:nvSpPr>
            <p:cNvPr id="93191" name="Rectangle 7"/>
            <p:cNvSpPr>
              <a:spLocks noChangeArrowheads="1"/>
            </p:cNvSpPr>
            <p:nvPr/>
          </p:nvSpPr>
          <p:spPr bwMode="auto">
            <a:xfrm>
              <a:off x="5530" y="245"/>
              <a:ext cx="130" cy="3843"/>
            </a:xfrm>
            <a:prstGeom prst="rect">
              <a:avLst/>
            </a:prstGeom>
            <a:solidFill>
              <a:schemeClr val="bg1"/>
            </a:solidFill>
            <a:ln w="9525">
              <a:noFill/>
              <a:miter lim="800000"/>
              <a:headEnd/>
              <a:tailEnd/>
            </a:ln>
            <a:effectLst/>
          </p:spPr>
          <p:txBody>
            <a:bodyPr wrap="none" anchor="ctr"/>
            <a:lstStyle/>
            <a:p>
              <a:endParaRPr lang="fr-FR"/>
            </a:p>
          </p:txBody>
        </p:sp>
      </p:grpSp>
      <p:grpSp>
        <p:nvGrpSpPr>
          <p:cNvPr id="6" name="Group 9"/>
          <p:cNvGrpSpPr>
            <a:grpSpLocks/>
          </p:cNvGrpSpPr>
          <p:nvPr/>
        </p:nvGrpSpPr>
        <p:grpSpPr bwMode="auto">
          <a:xfrm flipH="1" flipV="1">
            <a:off x="4260344" y="4906122"/>
            <a:ext cx="827012" cy="744005"/>
            <a:chOff x="2423" y="348"/>
            <a:chExt cx="705" cy="655"/>
          </a:xfrm>
        </p:grpSpPr>
        <p:sp>
          <p:nvSpPr>
            <p:cNvPr id="93194" name="Rectangle 10"/>
            <p:cNvSpPr>
              <a:spLocks noChangeArrowheads="1"/>
            </p:cNvSpPr>
            <p:nvPr/>
          </p:nvSpPr>
          <p:spPr bwMode="auto">
            <a:xfrm>
              <a:off x="2423" y="585"/>
              <a:ext cx="705" cy="418"/>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93195" name="Line 11"/>
            <p:cNvSpPr>
              <a:spLocks noChangeShapeType="1"/>
            </p:cNvSpPr>
            <p:nvPr/>
          </p:nvSpPr>
          <p:spPr bwMode="auto">
            <a:xfrm flipV="1">
              <a:off x="2781" y="348"/>
              <a:ext cx="0" cy="238"/>
            </a:xfrm>
            <a:prstGeom prst="line">
              <a:avLst/>
            </a:prstGeom>
            <a:noFill/>
            <a:ln w="57150">
              <a:solidFill>
                <a:schemeClr val="tx1"/>
              </a:solidFill>
              <a:round/>
              <a:headEnd/>
              <a:tailEnd/>
            </a:ln>
            <a:effectLst/>
          </p:spPr>
          <p:txBody>
            <a:bodyPr/>
            <a:lstStyle/>
            <a:p>
              <a:endParaRPr lang="fr-FR"/>
            </a:p>
          </p:txBody>
        </p:sp>
      </p:grpSp>
      <p:grpSp>
        <p:nvGrpSpPr>
          <p:cNvPr id="7" name="Group 12"/>
          <p:cNvGrpSpPr>
            <a:grpSpLocks/>
          </p:cNvGrpSpPr>
          <p:nvPr/>
        </p:nvGrpSpPr>
        <p:grpSpPr bwMode="auto">
          <a:xfrm flipH="1">
            <a:off x="4259171" y="1288328"/>
            <a:ext cx="827012" cy="744005"/>
            <a:chOff x="2423" y="348"/>
            <a:chExt cx="705" cy="655"/>
          </a:xfrm>
        </p:grpSpPr>
        <p:sp>
          <p:nvSpPr>
            <p:cNvPr id="93197" name="Rectangle 13"/>
            <p:cNvSpPr>
              <a:spLocks noChangeArrowheads="1"/>
            </p:cNvSpPr>
            <p:nvPr/>
          </p:nvSpPr>
          <p:spPr bwMode="auto">
            <a:xfrm>
              <a:off x="2423" y="585"/>
              <a:ext cx="705" cy="418"/>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93198" name="Line 14"/>
            <p:cNvSpPr>
              <a:spLocks noChangeShapeType="1"/>
            </p:cNvSpPr>
            <p:nvPr/>
          </p:nvSpPr>
          <p:spPr bwMode="auto">
            <a:xfrm flipV="1">
              <a:off x="2781" y="348"/>
              <a:ext cx="0" cy="238"/>
            </a:xfrm>
            <a:prstGeom prst="line">
              <a:avLst/>
            </a:prstGeom>
            <a:noFill/>
            <a:ln w="57150">
              <a:solidFill>
                <a:schemeClr val="tx1"/>
              </a:solidFill>
              <a:round/>
              <a:headEnd/>
              <a:tailEnd/>
            </a:ln>
            <a:effectLst/>
          </p:spPr>
          <p:txBody>
            <a:bodyPr/>
            <a:lstStyle/>
            <a:p>
              <a:endParaRPr lang="fr-FR"/>
            </a:p>
          </p:txBody>
        </p:sp>
      </p:grpSp>
      <p:sp>
        <p:nvSpPr>
          <p:cNvPr id="93199" name="Oval 15"/>
          <p:cNvSpPr>
            <a:spLocks noChangeArrowheads="1"/>
          </p:cNvSpPr>
          <p:nvPr/>
        </p:nvSpPr>
        <p:spPr bwMode="auto">
          <a:xfrm flipH="1">
            <a:off x="2916009" y="1957364"/>
            <a:ext cx="3396029" cy="3047580"/>
          </a:xfrm>
          <a:prstGeom prst="ellipse">
            <a:avLst/>
          </a:prstGeom>
          <a:solidFill>
            <a:schemeClr val="accent1"/>
          </a:solidFill>
          <a:ln w="9525">
            <a:solidFill>
              <a:schemeClr val="tx1"/>
            </a:solidFill>
            <a:round/>
            <a:headEnd/>
            <a:tailEnd/>
          </a:ln>
          <a:effectLst/>
        </p:spPr>
        <p:txBody>
          <a:bodyPr wrap="none" anchor="ctr"/>
          <a:lstStyle/>
          <a:p>
            <a:endParaRPr lang="fr-FR" dirty="0"/>
          </a:p>
        </p:txBody>
      </p:sp>
      <p:grpSp>
        <p:nvGrpSpPr>
          <p:cNvPr id="106" name="Groupe 105"/>
          <p:cNvGrpSpPr/>
          <p:nvPr/>
        </p:nvGrpSpPr>
        <p:grpSpPr>
          <a:xfrm>
            <a:off x="3034112" y="2074676"/>
            <a:ext cx="3150858" cy="2803365"/>
            <a:chOff x="3087277" y="2095942"/>
            <a:chExt cx="3150858" cy="2803365"/>
          </a:xfrm>
        </p:grpSpPr>
        <p:sp>
          <p:nvSpPr>
            <p:cNvPr id="93201" name="Oval 17"/>
            <p:cNvSpPr>
              <a:spLocks noChangeArrowheads="1"/>
            </p:cNvSpPr>
            <p:nvPr/>
          </p:nvSpPr>
          <p:spPr bwMode="auto">
            <a:xfrm flipH="1">
              <a:off x="5041606" y="2111845"/>
              <a:ext cx="224056" cy="209002"/>
            </a:xfrm>
            <a:prstGeom prst="ellipse">
              <a:avLst/>
            </a:prstGeom>
            <a:noFill/>
            <a:ln w="9525">
              <a:solidFill>
                <a:schemeClr val="tx1"/>
              </a:solidFill>
              <a:round/>
              <a:headEnd/>
              <a:tailEnd/>
            </a:ln>
            <a:effectLst/>
          </p:spPr>
          <p:txBody>
            <a:bodyPr wrap="none" anchor="ctr"/>
            <a:lstStyle/>
            <a:p>
              <a:endParaRPr lang="fr-FR"/>
            </a:p>
          </p:txBody>
        </p:sp>
        <p:sp>
          <p:nvSpPr>
            <p:cNvPr id="93202" name="Line 18"/>
            <p:cNvSpPr>
              <a:spLocks noChangeShapeType="1"/>
            </p:cNvSpPr>
            <p:nvPr/>
          </p:nvSpPr>
          <p:spPr bwMode="auto">
            <a:xfrm flipH="1">
              <a:off x="5160086" y="2111845"/>
              <a:ext cx="0" cy="213546"/>
            </a:xfrm>
            <a:prstGeom prst="line">
              <a:avLst/>
            </a:prstGeom>
            <a:noFill/>
            <a:ln w="9525">
              <a:solidFill>
                <a:schemeClr val="tx1"/>
              </a:solidFill>
              <a:round/>
              <a:headEnd/>
              <a:tailEnd/>
            </a:ln>
            <a:effectLst/>
          </p:spPr>
          <p:txBody>
            <a:bodyPr/>
            <a:lstStyle/>
            <a:p>
              <a:endParaRPr lang="fr-FR"/>
            </a:p>
          </p:txBody>
        </p:sp>
        <p:sp>
          <p:nvSpPr>
            <p:cNvPr id="93203" name="Line 19"/>
            <p:cNvSpPr>
              <a:spLocks noChangeShapeType="1"/>
            </p:cNvSpPr>
            <p:nvPr/>
          </p:nvSpPr>
          <p:spPr bwMode="auto">
            <a:xfrm flipH="1">
              <a:off x="5043952" y="2212939"/>
              <a:ext cx="221710" cy="0"/>
            </a:xfrm>
            <a:prstGeom prst="line">
              <a:avLst/>
            </a:prstGeom>
            <a:noFill/>
            <a:ln w="9525">
              <a:solidFill>
                <a:schemeClr val="tx1"/>
              </a:solidFill>
              <a:round/>
              <a:headEnd/>
              <a:tailEnd/>
            </a:ln>
            <a:effectLst/>
          </p:spPr>
          <p:txBody>
            <a:bodyPr/>
            <a:lstStyle/>
            <a:p>
              <a:endParaRPr lang="fr-FR"/>
            </a:p>
          </p:txBody>
        </p:sp>
        <p:sp>
          <p:nvSpPr>
            <p:cNvPr id="93205" name="Oval 21"/>
            <p:cNvSpPr>
              <a:spLocks noChangeArrowheads="1"/>
            </p:cNvSpPr>
            <p:nvPr/>
          </p:nvSpPr>
          <p:spPr bwMode="auto">
            <a:xfrm flipH="1">
              <a:off x="5686793" y="2424213"/>
              <a:ext cx="224056" cy="209002"/>
            </a:xfrm>
            <a:prstGeom prst="ellipse">
              <a:avLst/>
            </a:prstGeom>
            <a:noFill/>
            <a:ln w="9525">
              <a:solidFill>
                <a:schemeClr val="tx1"/>
              </a:solidFill>
              <a:round/>
              <a:headEnd/>
              <a:tailEnd/>
            </a:ln>
            <a:effectLst/>
          </p:spPr>
          <p:txBody>
            <a:bodyPr wrap="none" anchor="ctr"/>
            <a:lstStyle/>
            <a:p>
              <a:endParaRPr lang="fr-FR"/>
            </a:p>
          </p:txBody>
        </p:sp>
        <p:sp>
          <p:nvSpPr>
            <p:cNvPr id="93206" name="Line 22"/>
            <p:cNvSpPr>
              <a:spLocks noChangeShapeType="1"/>
            </p:cNvSpPr>
            <p:nvPr/>
          </p:nvSpPr>
          <p:spPr bwMode="auto">
            <a:xfrm flipH="1">
              <a:off x="5805273" y="2424213"/>
              <a:ext cx="0" cy="213546"/>
            </a:xfrm>
            <a:prstGeom prst="line">
              <a:avLst/>
            </a:prstGeom>
            <a:noFill/>
            <a:ln w="9525">
              <a:solidFill>
                <a:schemeClr val="tx1"/>
              </a:solidFill>
              <a:round/>
              <a:headEnd/>
              <a:tailEnd/>
            </a:ln>
            <a:effectLst/>
          </p:spPr>
          <p:txBody>
            <a:bodyPr/>
            <a:lstStyle/>
            <a:p>
              <a:endParaRPr lang="fr-FR"/>
            </a:p>
          </p:txBody>
        </p:sp>
        <p:sp>
          <p:nvSpPr>
            <p:cNvPr id="93207" name="Line 23"/>
            <p:cNvSpPr>
              <a:spLocks noChangeShapeType="1"/>
            </p:cNvSpPr>
            <p:nvPr/>
          </p:nvSpPr>
          <p:spPr bwMode="auto">
            <a:xfrm flipH="1">
              <a:off x="5689139" y="2525307"/>
              <a:ext cx="221710" cy="0"/>
            </a:xfrm>
            <a:prstGeom prst="line">
              <a:avLst/>
            </a:prstGeom>
            <a:noFill/>
            <a:ln w="9525">
              <a:solidFill>
                <a:schemeClr val="tx1"/>
              </a:solidFill>
              <a:round/>
              <a:headEnd/>
              <a:tailEnd/>
            </a:ln>
            <a:effectLst/>
          </p:spPr>
          <p:txBody>
            <a:bodyPr/>
            <a:lstStyle/>
            <a:p>
              <a:endParaRPr lang="fr-FR"/>
            </a:p>
          </p:txBody>
        </p:sp>
        <p:sp>
          <p:nvSpPr>
            <p:cNvPr id="93209" name="Oval 25"/>
            <p:cNvSpPr>
              <a:spLocks noChangeArrowheads="1"/>
            </p:cNvSpPr>
            <p:nvPr/>
          </p:nvSpPr>
          <p:spPr bwMode="auto">
            <a:xfrm flipH="1">
              <a:off x="6012906" y="3010330"/>
              <a:ext cx="224056" cy="209002"/>
            </a:xfrm>
            <a:prstGeom prst="ellipse">
              <a:avLst/>
            </a:prstGeom>
            <a:noFill/>
            <a:ln w="9525">
              <a:solidFill>
                <a:schemeClr val="tx1"/>
              </a:solidFill>
              <a:round/>
              <a:headEnd/>
              <a:tailEnd/>
            </a:ln>
            <a:effectLst/>
          </p:spPr>
          <p:txBody>
            <a:bodyPr wrap="none" anchor="ctr"/>
            <a:lstStyle/>
            <a:p>
              <a:endParaRPr lang="fr-FR"/>
            </a:p>
          </p:txBody>
        </p:sp>
        <p:sp>
          <p:nvSpPr>
            <p:cNvPr id="93210" name="Line 26"/>
            <p:cNvSpPr>
              <a:spLocks noChangeShapeType="1"/>
            </p:cNvSpPr>
            <p:nvPr/>
          </p:nvSpPr>
          <p:spPr bwMode="auto">
            <a:xfrm flipH="1">
              <a:off x="6131386" y="3010330"/>
              <a:ext cx="0" cy="213546"/>
            </a:xfrm>
            <a:prstGeom prst="line">
              <a:avLst/>
            </a:prstGeom>
            <a:noFill/>
            <a:ln w="9525">
              <a:solidFill>
                <a:schemeClr val="tx1"/>
              </a:solidFill>
              <a:round/>
              <a:headEnd/>
              <a:tailEnd/>
            </a:ln>
            <a:effectLst/>
          </p:spPr>
          <p:txBody>
            <a:bodyPr/>
            <a:lstStyle/>
            <a:p>
              <a:endParaRPr lang="fr-FR"/>
            </a:p>
          </p:txBody>
        </p:sp>
        <p:sp>
          <p:nvSpPr>
            <p:cNvPr id="93211" name="Line 27"/>
            <p:cNvSpPr>
              <a:spLocks noChangeShapeType="1"/>
            </p:cNvSpPr>
            <p:nvPr/>
          </p:nvSpPr>
          <p:spPr bwMode="auto">
            <a:xfrm flipH="1">
              <a:off x="6015252" y="3111424"/>
              <a:ext cx="221710" cy="0"/>
            </a:xfrm>
            <a:prstGeom prst="line">
              <a:avLst/>
            </a:prstGeom>
            <a:noFill/>
            <a:ln w="9525">
              <a:solidFill>
                <a:schemeClr val="tx1"/>
              </a:solidFill>
              <a:round/>
              <a:headEnd/>
              <a:tailEnd/>
            </a:ln>
            <a:effectLst/>
          </p:spPr>
          <p:txBody>
            <a:bodyPr/>
            <a:lstStyle/>
            <a:p>
              <a:endParaRPr lang="fr-FR"/>
            </a:p>
          </p:txBody>
        </p:sp>
        <p:sp>
          <p:nvSpPr>
            <p:cNvPr id="93213" name="Oval 29"/>
            <p:cNvSpPr>
              <a:spLocks noChangeArrowheads="1"/>
            </p:cNvSpPr>
            <p:nvPr/>
          </p:nvSpPr>
          <p:spPr bwMode="auto">
            <a:xfrm flipH="1">
              <a:off x="6014079" y="3778188"/>
              <a:ext cx="224056" cy="209002"/>
            </a:xfrm>
            <a:prstGeom prst="ellipse">
              <a:avLst/>
            </a:prstGeom>
            <a:noFill/>
            <a:ln w="9525">
              <a:solidFill>
                <a:schemeClr val="tx1"/>
              </a:solidFill>
              <a:round/>
              <a:headEnd/>
              <a:tailEnd/>
            </a:ln>
            <a:effectLst/>
          </p:spPr>
          <p:txBody>
            <a:bodyPr wrap="none" anchor="ctr"/>
            <a:lstStyle/>
            <a:p>
              <a:endParaRPr lang="fr-FR"/>
            </a:p>
          </p:txBody>
        </p:sp>
        <p:sp>
          <p:nvSpPr>
            <p:cNvPr id="93214" name="Line 30"/>
            <p:cNvSpPr>
              <a:spLocks noChangeShapeType="1"/>
            </p:cNvSpPr>
            <p:nvPr/>
          </p:nvSpPr>
          <p:spPr bwMode="auto">
            <a:xfrm flipH="1">
              <a:off x="6132559" y="3778188"/>
              <a:ext cx="0" cy="213546"/>
            </a:xfrm>
            <a:prstGeom prst="line">
              <a:avLst/>
            </a:prstGeom>
            <a:noFill/>
            <a:ln w="9525">
              <a:solidFill>
                <a:schemeClr val="tx1"/>
              </a:solidFill>
              <a:round/>
              <a:headEnd/>
              <a:tailEnd/>
            </a:ln>
            <a:effectLst/>
          </p:spPr>
          <p:txBody>
            <a:bodyPr/>
            <a:lstStyle/>
            <a:p>
              <a:endParaRPr lang="fr-FR"/>
            </a:p>
          </p:txBody>
        </p:sp>
        <p:sp>
          <p:nvSpPr>
            <p:cNvPr id="93215" name="Line 31"/>
            <p:cNvSpPr>
              <a:spLocks noChangeShapeType="1"/>
            </p:cNvSpPr>
            <p:nvPr/>
          </p:nvSpPr>
          <p:spPr bwMode="auto">
            <a:xfrm flipH="1">
              <a:off x="6016425" y="3879282"/>
              <a:ext cx="221710" cy="0"/>
            </a:xfrm>
            <a:prstGeom prst="line">
              <a:avLst/>
            </a:prstGeom>
            <a:noFill/>
            <a:ln w="9525">
              <a:solidFill>
                <a:schemeClr val="tx1"/>
              </a:solidFill>
              <a:round/>
              <a:headEnd/>
              <a:tailEnd/>
            </a:ln>
            <a:effectLst/>
          </p:spPr>
          <p:txBody>
            <a:bodyPr/>
            <a:lstStyle/>
            <a:p>
              <a:endParaRPr lang="fr-FR"/>
            </a:p>
          </p:txBody>
        </p:sp>
        <p:sp>
          <p:nvSpPr>
            <p:cNvPr id="93217" name="Oval 33"/>
            <p:cNvSpPr>
              <a:spLocks noChangeArrowheads="1"/>
            </p:cNvSpPr>
            <p:nvPr/>
          </p:nvSpPr>
          <p:spPr bwMode="auto">
            <a:xfrm flipH="1">
              <a:off x="5652774" y="4330228"/>
              <a:ext cx="224056" cy="209002"/>
            </a:xfrm>
            <a:prstGeom prst="ellipse">
              <a:avLst/>
            </a:prstGeom>
            <a:noFill/>
            <a:ln w="9525">
              <a:solidFill>
                <a:schemeClr val="tx1"/>
              </a:solidFill>
              <a:round/>
              <a:headEnd/>
              <a:tailEnd/>
            </a:ln>
            <a:effectLst/>
          </p:spPr>
          <p:txBody>
            <a:bodyPr wrap="none" anchor="ctr"/>
            <a:lstStyle/>
            <a:p>
              <a:endParaRPr lang="fr-FR"/>
            </a:p>
          </p:txBody>
        </p:sp>
        <p:sp>
          <p:nvSpPr>
            <p:cNvPr id="93218" name="Line 34"/>
            <p:cNvSpPr>
              <a:spLocks noChangeShapeType="1"/>
            </p:cNvSpPr>
            <p:nvPr/>
          </p:nvSpPr>
          <p:spPr bwMode="auto">
            <a:xfrm flipH="1">
              <a:off x="5771254" y="4330228"/>
              <a:ext cx="0" cy="213546"/>
            </a:xfrm>
            <a:prstGeom prst="line">
              <a:avLst/>
            </a:prstGeom>
            <a:noFill/>
            <a:ln w="9525">
              <a:solidFill>
                <a:schemeClr val="tx1"/>
              </a:solidFill>
              <a:round/>
              <a:headEnd/>
              <a:tailEnd/>
            </a:ln>
            <a:effectLst/>
          </p:spPr>
          <p:txBody>
            <a:bodyPr/>
            <a:lstStyle/>
            <a:p>
              <a:endParaRPr lang="fr-FR"/>
            </a:p>
          </p:txBody>
        </p:sp>
        <p:sp>
          <p:nvSpPr>
            <p:cNvPr id="93219" name="Line 35"/>
            <p:cNvSpPr>
              <a:spLocks noChangeShapeType="1"/>
            </p:cNvSpPr>
            <p:nvPr/>
          </p:nvSpPr>
          <p:spPr bwMode="auto">
            <a:xfrm flipH="1">
              <a:off x="5655120" y="4431322"/>
              <a:ext cx="221710" cy="0"/>
            </a:xfrm>
            <a:prstGeom prst="line">
              <a:avLst/>
            </a:prstGeom>
            <a:noFill/>
            <a:ln w="9525">
              <a:solidFill>
                <a:schemeClr val="tx1"/>
              </a:solidFill>
              <a:round/>
              <a:headEnd/>
              <a:tailEnd/>
            </a:ln>
            <a:effectLst/>
          </p:spPr>
          <p:txBody>
            <a:bodyPr/>
            <a:lstStyle/>
            <a:p>
              <a:endParaRPr lang="fr-FR"/>
            </a:p>
          </p:txBody>
        </p:sp>
        <p:sp>
          <p:nvSpPr>
            <p:cNvPr id="93221" name="Oval 37"/>
            <p:cNvSpPr>
              <a:spLocks noChangeArrowheads="1"/>
            </p:cNvSpPr>
            <p:nvPr/>
          </p:nvSpPr>
          <p:spPr bwMode="auto">
            <a:xfrm flipH="1">
              <a:off x="5103779" y="4669858"/>
              <a:ext cx="224056" cy="209002"/>
            </a:xfrm>
            <a:prstGeom prst="ellipse">
              <a:avLst/>
            </a:prstGeom>
            <a:noFill/>
            <a:ln w="9525">
              <a:solidFill>
                <a:schemeClr val="tx1"/>
              </a:solidFill>
              <a:round/>
              <a:headEnd/>
              <a:tailEnd/>
            </a:ln>
            <a:effectLst/>
          </p:spPr>
          <p:txBody>
            <a:bodyPr wrap="none" anchor="ctr"/>
            <a:lstStyle/>
            <a:p>
              <a:endParaRPr lang="fr-FR"/>
            </a:p>
          </p:txBody>
        </p:sp>
        <p:sp>
          <p:nvSpPr>
            <p:cNvPr id="93222" name="Line 38"/>
            <p:cNvSpPr>
              <a:spLocks noChangeShapeType="1"/>
            </p:cNvSpPr>
            <p:nvPr/>
          </p:nvSpPr>
          <p:spPr bwMode="auto">
            <a:xfrm flipH="1">
              <a:off x="5222259" y="4669858"/>
              <a:ext cx="0" cy="213546"/>
            </a:xfrm>
            <a:prstGeom prst="line">
              <a:avLst/>
            </a:prstGeom>
            <a:noFill/>
            <a:ln w="9525">
              <a:solidFill>
                <a:schemeClr val="tx1"/>
              </a:solidFill>
              <a:round/>
              <a:headEnd/>
              <a:tailEnd/>
            </a:ln>
            <a:effectLst/>
          </p:spPr>
          <p:txBody>
            <a:bodyPr/>
            <a:lstStyle/>
            <a:p>
              <a:endParaRPr lang="fr-FR"/>
            </a:p>
          </p:txBody>
        </p:sp>
        <p:sp>
          <p:nvSpPr>
            <p:cNvPr id="93223" name="Line 39"/>
            <p:cNvSpPr>
              <a:spLocks noChangeShapeType="1"/>
            </p:cNvSpPr>
            <p:nvPr/>
          </p:nvSpPr>
          <p:spPr bwMode="auto">
            <a:xfrm flipH="1">
              <a:off x="5106125" y="4770952"/>
              <a:ext cx="221710" cy="0"/>
            </a:xfrm>
            <a:prstGeom prst="line">
              <a:avLst/>
            </a:prstGeom>
            <a:noFill/>
            <a:ln w="9525">
              <a:solidFill>
                <a:schemeClr val="tx1"/>
              </a:solidFill>
              <a:round/>
              <a:headEnd/>
              <a:tailEnd/>
            </a:ln>
            <a:effectLst/>
          </p:spPr>
          <p:txBody>
            <a:bodyPr/>
            <a:lstStyle/>
            <a:p>
              <a:endParaRPr lang="fr-FR"/>
            </a:p>
          </p:txBody>
        </p:sp>
        <p:sp>
          <p:nvSpPr>
            <p:cNvPr id="93225" name="Oval 41"/>
            <p:cNvSpPr>
              <a:spLocks noChangeArrowheads="1"/>
            </p:cNvSpPr>
            <p:nvPr/>
          </p:nvSpPr>
          <p:spPr bwMode="auto">
            <a:xfrm flipH="1">
              <a:off x="3983500" y="2095942"/>
              <a:ext cx="224056" cy="209003"/>
            </a:xfrm>
            <a:prstGeom prst="ellipse">
              <a:avLst/>
            </a:prstGeom>
            <a:noFill/>
            <a:ln w="9525">
              <a:solidFill>
                <a:schemeClr val="tx1"/>
              </a:solidFill>
              <a:round/>
              <a:headEnd/>
              <a:tailEnd/>
            </a:ln>
            <a:effectLst/>
          </p:spPr>
          <p:txBody>
            <a:bodyPr wrap="none" anchor="ctr"/>
            <a:lstStyle/>
            <a:p>
              <a:endParaRPr lang="fr-FR"/>
            </a:p>
          </p:txBody>
        </p:sp>
        <p:sp>
          <p:nvSpPr>
            <p:cNvPr id="93226" name="Oval 42"/>
            <p:cNvSpPr>
              <a:spLocks noChangeArrowheads="1"/>
            </p:cNvSpPr>
            <p:nvPr/>
          </p:nvSpPr>
          <p:spPr bwMode="auto">
            <a:xfrm flipH="1">
              <a:off x="4067961" y="2167503"/>
              <a:ext cx="65692" cy="63610"/>
            </a:xfrm>
            <a:prstGeom prst="ellipse">
              <a:avLst/>
            </a:prstGeom>
            <a:solidFill>
              <a:schemeClr val="tx1"/>
            </a:solidFill>
            <a:ln w="9525">
              <a:solidFill>
                <a:schemeClr val="tx1"/>
              </a:solidFill>
              <a:round/>
              <a:headEnd/>
              <a:tailEnd/>
            </a:ln>
            <a:effectLst/>
          </p:spPr>
          <p:txBody>
            <a:bodyPr wrap="none" anchor="ctr"/>
            <a:lstStyle/>
            <a:p>
              <a:endParaRPr lang="fr-FR"/>
            </a:p>
          </p:txBody>
        </p:sp>
        <p:sp>
          <p:nvSpPr>
            <p:cNvPr id="93228" name="Oval 44"/>
            <p:cNvSpPr>
              <a:spLocks noChangeArrowheads="1"/>
            </p:cNvSpPr>
            <p:nvPr/>
          </p:nvSpPr>
          <p:spPr bwMode="auto">
            <a:xfrm flipH="1">
              <a:off x="3448581" y="2411718"/>
              <a:ext cx="224056" cy="209003"/>
            </a:xfrm>
            <a:prstGeom prst="ellipse">
              <a:avLst/>
            </a:prstGeom>
            <a:noFill/>
            <a:ln w="9525">
              <a:solidFill>
                <a:schemeClr val="tx1"/>
              </a:solidFill>
              <a:round/>
              <a:headEnd/>
              <a:tailEnd/>
            </a:ln>
            <a:effectLst/>
          </p:spPr>
          <p:txBody>
            <a:bodyPr wrap="none" anchor="ctr"/>
            <a:lstStyle/>
            <a:p>
              <a:endParaRPr lang="fr-FR"/>
            </a:p>
          </p:txBody>
        </p:sp>
        <p:sp>
          <p:nvSpPr>
            <p:cNvPr id="93229" name="Oval 45"/>
            <p:cNvSpPr>
              <a:spLocks noChangeArrowheads="1"/>
            </p:cNvSpPr>
            <p:nvPr/>
          </p:nvSpPr>
          <p:spPr bwMode="auto">
            <a:xfrm flipH="1">
              <a:off x="3533042" y="2483279"/>
              <a:ext cx="65692" cy="63610"/>
            </a:xfrm>
            <a:prstGeom prst="ellipse">
              <a:avLst/>
            </a:prstGeom>
            <a:solidFill>
              <a:schemeClr val="tx1"/>
            </a:solidFill>
            <a:ln w="9525">
              <a:solidFill>
                <a:schemeClr val="tx1"/>
              </a:solidFill>
              <a:round/>
              <a:headEnd/>
              <a:tailEnd/>
            </a:ln>
            <a:effectLst/>
          </p:spPr>
          <p:txBody>
            <a:bodyPr wrap="none" anchor="ctr"/>
            <a:lstStyle/>
            <a:p>
              <a:endParaRPr lang="fr-FR"/>
            </a:p>
          </p:txBody>
        </p:sp>
        <p:sp>
          <p:nvSpPr>
            <p:cNvPr id="93231" name="Oval 47"/>
            <p:cNvSpPr>
              <a:spLocks noChangeArrowheads="1"/>
            </p:cNvSpPr>
            <p:nvPr/>
          </p:nvSpPr>
          <p:spPr bwMode="auto">
            <a:xfrm flipH="1">
              <a:off x="3087277" y="3021689"/>
              <a:ext cx="224056" cy="209003"/>
            </a:xfrm>
            <a:prstGeom prst="ellipse">
              <a:avLst/>
            </a:prstGeom>
            <a:noFill/>
            <a:ln w="9525">
              <a:solidFill>
                <a:schemeClr val="tx1"/>
              </a:solidFill>
              <a:round/>
              <a:headEnd/>
              <a:tailEnd/>
            </a:ln>
            <a:effectLst/>
          </p:spPr>
          <p:txBody>
            <a:bodyPr wrap="none" anchor="ctr"/>
            <a:lstStyle/>
            <a:p>
              <a:endParaRPr lang="fr-FR"/>
            </a:p>
          </p:txBody>
        </p:sp>
        <p:sp>
          <p:nvSpPr>
            <p:cNvPr id="93232" name="Oval 48"/>
            <p:cNvSpPr>
              <a:spLocks noChangeArrowheads="1"/>
            </p:cNvSpPr>
            <p:nvPr/>
          </p:nvSpPr>
          <p:spPr bwMode="auto">
            <a:xfrm flipH="1">
              <a:off x="3171738" y="3093250"/>
              <a:ext cx="65692" cy="63610"/>
            </a:xfrm>
            <a:prstGeom prst="ellipse">
              <a:avLst/>
            </a:prstGeom>
            <a:solidFill>
              <a:schemeClr val="tx1"/>
            </a:solidFill>
            <a:ln w="9525">
              <a:solidFill>
                <a:schemeClr val="tx1"/>
              </a:solidFill>
              <a:round/>
              <a:headEnd/>
              <a:tailEnd/>
            </a:ln>
            <a:effectLst/>
          </p:spPr>
          <p:txBody>
            <a:bodyPr wrap="none" anchor="ctr"/>
            <a:lstStyle/>
            <a:p>
              <a:endParaRPr lang="fr-FR"/>
            </a:p>
          </p:txBody>
        </p:sp>
        <p:sp>
          <p:nvSpPr>
            <p:cNvPr id="93234" name="Oval 50"/>
            <p:cNvSpPr>
              <a:spLocks noChangeArrowheads="1"/>
            </p:cNvSpPr>
            <p:nvPr/>
          </p:nvSpPr>
          <p:spPr bwMode="auto">
            <a:xfrm flipH="1">
              <a:off x="3110738" y="3799770"/>
              <a:ext cx="224056" cy="209003"/>
            </a:xfrm>
            <a:prstGeom prst="ellipse">
              <a:avLst/>
            </a:prstGeom>
            <a:noFill/>
            <a:ln w="9525">
              <a:solidFill>
                <a:schemeClr val="tx1"/>
              </a:solidFill>
              <a:round/>
              <a:headEnd/>
              <a:tailEnd/>
            </a:ln>
            <a:effectLst/>
          </p:spPr>
          <p:txBody>
            <a:bodyPr wrap="none" anchor="ctr"/>
            <a:lstStyle/>
            <a:p>
              <a:endParaRPr lang="fr-FR"/>
            </a:p>
          </p:txBody>
        </p:sp>
        <p:sp>
          <p:nvSpPr>
            <p:cNvPr id="93235" name="Oval 51"/>
            <p:cNvSpPr>
              <a:spLocks noChangeArrowheads="1"/>
            </p:cNvSpPr>
            <p:nvPr/>
          </p:nvSpPr>
          <p:spPr bwMode="auto">
            <a:xfrm flipH="1">
              <a:off x="3195199" y="3871331"/>
              <a:ext cx="65692" cy="63610"/>
            </a:xfrm>
            <a:prstGeom prst="ellipse">
              <a:avLst/>
            </a:prstGeom>
            <a:solidFill>
              <a:schemeClr val="tx1"/>
            </a:solidFill>
            <a:ln w="9525">
              <a:solidFill>
                <a:schemeClr val="tx1"/>
              </a:solidFill>
              <a:round/>
              <a:headEnd/>
              <a:tailEnd/>
            </a:ln>
            <a:effectLst/>
          </p:spPr>
          <p:txBody>
            <a:bodyPr wrap="none" anchor="ctr"/>
            <a:lstStyle/>
            <a:p>
              <a:endParaRPr lang="fr-FR"/>
            </a:p>
          </p:txBody>
        </p:sp>
        <p:sp>
          <p:nvSpPr>
            <p:cNvPr id="93237" name="Oval 53"/>
            <p:cNvSpPr>
              <a:spLocks noChangeArrowheads="1"/>
            </p:cNvSpPr>
            <p:nvPr/>
          </p:nvSpPr>
          <p:spPr bwMode="auto">
            <a:xfrm flipH="1">
              <a:off x="3483773" y="4363169"/>
              <a:ext cx="224056" cy="209003"/>
            </a:xfrm>
            <a:prstGeom prst="ellipse">
              <a:avLst/>
            </a:prstGeom>
            <a:noFill/>
            <a:ln w="9525">
              <a:solidFill>
                <a:schemeClr val="tx1"/>
              </a:solidFill>
              <a:round/>
              <a:headEnd/>
              <a:tailEnd/>
            </a:ln>
            <a:effectLst/>
          </p:spPr>
          <p:txBody>
            <a:bodyPr wrap="none" anchor="ctr"/>
            <a:lstStyle/>
            <a:p>
              <a:endParaRPr lang="fr-FR"/>
            </a:p>
          </p:txBody>
        </p:sp>
        <p:sp>
          <p:nvSpPr>
            <p:cNvPr id="93238" name="Oval 54"/>
            <p:cNvSpPr>
              <a:spLocks noChangeArrowheads="1"/>
            </p:cNvSpPr>
            <p:nvPr/>
          </p:nvSpPr>
          <p:spPr bwMode="auto">
            <a:xfrm flipH="1">
              <a:off x="3568234" y="4434730"/>
              <a:ext cx="65692" cy="63610"/>
            </a:xfrm>
            <a:prstGeom prst="ellipse">
              <a:avLst/>
            </a:prstGeom>
            <a:solidFill>
              <a:schemeClr val="tx1"/>
            </a:solidFill>
            <a:ln w="9525">
              <a:solidFill>
                <a:schemeClr val="tx1"/>
              </a:solidFill>
              <a:round/>
              <a:headEnd/>
              <a:tailEnd/>
            </a:ln>
            <a:effectLst/>
          </p:spPr>
          <p:txBody>
            <a:bodyPr wrap="none" anchor="ctr"/>
            <a:lstStyle/>
            <a:p>
              <a:endParaRPr lang="fr-FR"/>
            </a:p>
          </p:txBody>
        </p:sp>
        <p:sp>
          <p:nvSpPr>
            <p:cNvPr id="93240" name="Oval 56"/>
            <p:cNvSpPr>
              <a:spLocks noChangeArrowheads="1"/>
            </p:cNvSpPr>
            <p:nvPr/>
          </p:nvSpPr>
          <p:spPr bwMode="auto">
            <a:xfrm flipH="1">
              <a:off x="4112537" y="4690304"/>
              <a:ext cx="224056" cy="209003"/>
            </a:xfrm>
            <a:prstGeom prst="ellipse">
              <a:avLst/>
            </a:prstGeom>
            <a:noFill/>
            <a:ln w="9525">
              <a:solidFill>
                <a:schemeClr val="tx1"/>
              </a:solidFill>
              <a:round/>
              <a:headEnd/>
              <a:tailEnd/>
            </a:ln>
            <a:effectLst/>
          </p:spPr>
          <p:txBody>
            <a:bodyPr wrap="none" anchor="ctr"/>
            <a:lstStyle/>
            <a:p>
              <a:endParaRPr lang="fr-FR"/>
            </a:p>
          </p:txBody>
        </p:sp>
        <p:sp>
          <p:nvSpPr>
            <p:cNvPr id="93241" name="Oval 57"/>
            <p:cNvSpPr>
              <a:spLocks noChangeArrowheads="1"/>
            </p:cNvSpPr>
            <p:nvPr/>
          </p:nvSpPr>
          <p:spPr bwMode="auto">
            <a:xfrm flipH="1">
              <a:off x="4196998" y="4761865"/>
              <a:ext cx="65692" cy="63610"/>
            </a:xfrm>
            <a:prstGeom prst="ellipse">
              <a:avLst/>
            </a:prstGeom>
            <a:solidFill>
              <a:schemeClr val="tx1"/>
            </a:solidFill>
            <a:ln w="9525">
              <a:solidFill>
                <a:schemeClr val="tx1"/>
              </a:solidFill>
              <a:round/>
              <a:headEnd/>
              <a:tailEnd/>
            </a:ln>
            <a:effectLst/>
          </p:spPr>
          <p:txBody>
            <a:bodyPr wrap="none" anchor="ctr"/>
            <a:lstStyle/>
            <a:p>
              <a:endParaRPr lang="fr-FR"/>
            </a:p>
          </p:txBody>
        </p:sp>
      </p:grpSp>
      <p:sp>
        <p:nvSpPr>
          <p:cNvPr id="93243" name="Text Box 59"/>
          <p:cNvSpPr txBox="1">
            <a:spLocks noChangeArrowheads="1"/>
          </p:cNvSpPr>
          <p:nvPr/>
        </p:nvSpPr>
        <p:spPr bwMode="auto">
          <a:xfrm>
            <a:off x="2009228" y="3384036"/>
            <a:ext cx="405881" cy="456626"/>
          </a:xfrm>
          <a:prstGeom prst="rect">
            <a:avLst/>
          </a:prstGeom>
          <a:noFill/>
          <a:ln w="9525">
            <a:noFill/>
            <a:miter lim="800000"/>
            <a:headEnd/>
            <a:tailEnd/>
          </a:ln>
          <a:effectLst/>
        </p:spPr>
        <p:txBody>
          <a:bodyPr wrap="none">
            <a:spAutoFit/>
          </a:bodyPr>
          <a:lstStyle/>
          <a:p>
            <a:r>
              <a:rPr lang="fr-FR" sz="2400"/>
              <a:t>N</a:t>
            </a:r>
          </a:p>
        </p:txBody>
      </p:sp>
      <p:sp>
        <p:nvSpPr>
          <p:cNvPr id="93244" name="Text Box 60"/>
          <p:cNvSpPr txBox="1">
            <a:spLocks noChangeArrowheads="1"/>
          </p:cNvSpPr>
          <p:nvPr/>
        </p:nvSpPr>
        <p:spPr bwMode="auto">
          <a:xfrm>
            <a:off x="7079224" y="3385172"/>
            <a:ext cx="387112" cy="457762"/>
          </a:xfrm>
          <a:prstGeom prst="rect">
            <a:avLst/>
          </a:prstGeom>
          <a:noFill/>
          <a:ln w="9525">
            <a:noFill/>
            <a:miter lim="800000"/>
            <a:headEnd/>
            <a:tailEnd/>
          </a:ln>
          <a:effectLst/>
        </p:spPr>
        <p:txBody>
          <a:bodyPr wrap="none">
            <a:spAutoFit/>
          </a:bodyPr>
          <a:lstStyle/>
          <a:p>
            <a:r>
              <a:rPr lang="fr-FR" sz="2400"/>
              <a:t>S</a:t>
            </a:r>
          </a:p>
        </p:txBody>
      </p:sp>
      <p:sp>
        <p:nvSpPr>
          <p:cNvPr id="93245" name="Text Box 61"/>
          <p:cNvSpPr txBox="1">
            <a:spLocks noChangeArrowheads="1"/>
          </p:cNvSpPr>
          <p:nvPr/>
        </p:nvSpPr>
        <p:spPr bwMode="auto">
          <a:xfrm>
            <a:off x="4292016" y="1236077"/>
            <a:ext cx="331978" cy="396424"/>
          </a:xfrm>
          <a:prstGeom prst="rect">
            <a:avLst/>
          </a:prstGeom>
          <a:noFill/>
          <a:ln w="9525">
            <a:noFill/>
            <a:miter lim="800000"/>
            <a:headEnd/>
            <a:tailEnd/>
          </a:ln>
          <a:effectLst/>
        </p:spPr>
        <p:txBody>
          <a:bodyPr wrap="none">
            <a:spAutoFit/>
          </a:bodyPr>
          <a:lstStyle/>
          <a:p>
            <a:r>
              <a:rPr lang="fr-FR" sz="2000" dirty="0"/>
              <a:t>+</a:t>
            </a:r>
          </a:p>
        </p:txBody>
      </p:sp>
      <p:sp>
        <p:nvSpPr>
          <p:cNvPr id="93246" name="Text Box 62"/>
          <p:cNvSpPr txBox="1">
            <a:spLocks noChangeArrowheads="1"/>
          </p:cNvSpPr>
          <p:nvPr/>
        </p:nvSpPr>
        <p:spPr bwMode="auto">
          <a:xfrm>
            <a:off x="4365920" y="5491103"/>
            <a:ext cx="267459" cy="396424"/>
          </a:xfrm>
          <a:prstGeom prst="rect">
            <a:avLst/>
          </a:prstGeom>
          <a:noFill/>
          <a:ln w="9525">
            <a:noFill/>
            <a:miter lim="800000"/>
            <a:headEnd/>
            <a:tailEnd/>
          </a:ln>
          <a:effectLst/>
        </p:spPr>
        <p:txBody>
          <a:bodyPr wrap="none">
            <a:spAutoFit/>
          </a:bodyPr>
          <a:lstStyle/>
          <a:p>
            <a:r>
              <a:rPr lang="fr-FR" sz="2000"/>
              <a:t>-</a:t>
            </a:r>
          </a:p>
        </p:txBody>
      </p:sp>
      <p:sp>
        <p:nvSpPr>
          <p:cNvPr id="103" name="Text Box 61"/>
          <p:cNvSpPr txBox="1">
            <a:spLocks noChangeArrowheads="1"/>
          </p:cNvSpPr>
          <p:nvPr/>
        </p:nvSpPr>
        <p:spPr bwMode="auto">
          <a:xfrm>
            <a:off x="5364200" y="260352"/>
            <a:ext cx="283882" cy="399832"/>
          </a:xfrm>
          <a:prstGeom prst="rect">
            <a:avLst/>
          </a:prstGeom>
          <a:noFill/>
          <a:ln w="9525">
            <a:noFill/>
            <a:miter lim="800000"/>
            <a:headEnd/>
            <a:tailEnd/>
          </a:ln>
          <a:effectLst/>
        </p:spPr>
        <p:txBody>
          <a:bodyPr wrap="none">
            <a:spAutoFit/>
          </a:bodyPr>
          <a:lstStyle/>
          <a:p>
            <a:r>
              <a:rPr lang="fr-FR" sz="2000" b="1" dirty="0">
                <a:solidFill>
                  <a:srgbClr val="CC6600"/>
                </a:solidFill>
                <a:latin typeface="Times" pitchFamily="18" charset="0"/>
              </a:rPr>
              <a:t>I</a:t>
            </a:r>
          </a:p>
        </p:txBody>
      </p:sp>
      <p:sp>
        <p:nvSpPr>
          <p:cNvPr id="104" name="Text Box 61"/>
          <p:cNvSpPr txBox="1">
            <a:spLocks noChangeArrowheads="1"/>
          </p:cNvSpPr>
          <p:nvPr/>
        </p:nvSpPr>
        <p:spPr bwMode="auto">
          <a:xfrm>
            <a:off x="4085557" y="6316891"/>
            <a:ext cx="283882" cy="399832"/>
          </a:xfrm>
          <a:prstGeom prst="rect">
            <a:avLst/>
          </a:prstGeom>
          <a:noFill/>
          <a:ln w="9525">
            <a:noFill/>
            <a:miter lim="800000"/>
            <a:headEnd/>
            <a:tailEnd/>
          </a:ln>
          <a:effectLst/>
        </p:spPr>
        <p:txBody>
          <a:bodyPr wrap="none">
            <a:spAutoFit/>
          </a:bodyPr>
          <a:lstStyle/>
          <a:p>
            <a:r>
              <a:rPr lang="fr-FR" sz="2000" b="1" dirty="0">
                <a:solidFill>
                  <a:srgbClr val="CC6600"/>
                </a:solidFill>
                <a:latin typeface="Times" pitchFamily="18" charset="0"/>
              </a:rPr>
              <a:t>I</a:t>
            </a:r>
          </a:p>
        </p:txBody>
      </p:sp>
      <p:grpSp>
        <p:nvGrpSpPr>
          <p:cNvPr id="22" name="Group 88"/>
          <p:cNvGrpSpPr>
            <a:grpSpLocks/>
          </p:cNvGrpSpPr>
          <p:nvPr/>
        </p:nvGrpSpPr>
        <p:grpSpPr bwMode="auto">
          <a:xfrm>
            <a:off x="3981451" y="263527"/>
            <a:ext cx="1344613" cy="6326196"/>
            <a:chOff x="2439" y="87"/>
            <a:chExt cx="847" cy="3985"/>
          </a:xfrm>
        </p:grpSpPr>
        <p:grpSp>
          <p:nvGrpSpPr>
            <p:cNvPr id="23" name="Group 81"/>
            <p:cNvGrpSpPr>
              <a:grpSpLocks/>
            </p:cNvGrpSpPr>
            <p:nvPr/>
          </p:nvGrpSpPr>
          <p:grpSpPr bwMode="auto">
            <a:xfrm>
              <a:off x="2442" y="576"/>
              <a:ext cx="825" cy="0"/>
              <a:chOff x="2442" y="576"/>
              <a:chExt cx="825" cy="0"/>
            </a:xfrm>
          </p:grpSpPr>
          <p:sp>
            <p:nvSpPr>
              <p:cNvPr id="93263" name="Line 79"/>
              <p:cNvSpPr>
                <a:spLocks noChangeShapeType="1"/>
              </p:cNvSpPr>
              <p:nvPr/>
            </p:nvSpPr>
            <p:spPr bwMode="auto">
              <a:xfrm>
                <a:off x="2442" y="576"/>
                <a:ext cx="825" cy="0"/>
              </a:xfrm>
              <a:prstGeom prst="line">
                <a:avLst/>
              </a:prstGeom>
              <a:noFill/>
              <a:ln w="38100">
                <a:solidFill>
                  <a:srgbClr val="CC6600"/>
                </a:solidFill>
                <a:round/>
                <a:headEnd/>
                <a:tailEnd/>
              </a:ln>
              <a:effectLst/>
            </p:spPr>
            <p:txBody>
              <a:bodyPr/>
              <a:lstStyle/>
              <a:p>
                <a:endParaRPr lang="fr-FR"/>
              </a:p>
            </p:txBody>
          </p:sp>
          <p:sp>
            <p:nvSpPr>
              <p:cNvPr id="93264" name="Line 80"/>
              <p:cNvSpPr>
                <a:spLocks noChangeShapeType="1"/>
              </p:cNvSpPr>
              <p:nvPr/>
            </p:nvSpPr>
            <p:spPr bwMode="auto">
              <a:xfrm>
                <a:off x="2810" y="576"/>
                <a:ext cx="169" cy="0"/>
              </a:xfrm>
              <a:prstGeom prst="line">
                <a:avLst/>
              </a:prstGeom>
              <a:noFill/>
              <a:ln w="38100">
                <a:solidFill>
                  <a:srgbClr val="CC6600"/>
                </a:solidFill>
                <a:round/>
                <a:headEnd type="triangle" w="med" len="med"/>
                <a:tailEnd/>
              </a:ln>
              <a:effectLst/>
            </p:spPr>
            <p:txBody>
              <a:bodyPr/>
              <a:lstStyle/>
              <a:p>
                <a:endParaRPr lang="fr-FR"/>
              </a:p>
            </p:txBody>
          </p:sp>
        </p:grpSp>
        <p:grpSp>
          <p:nvGrpSpPr>
            <p:cNvPr id="24" name="Group 82"/>
            <p:cNvGrpSpPr>
              <a:grpSpLocks/>
            </p:cNvGrpSpPr>
            <p:nvPr/>
          </p:nvGrpSpPr>
          <p:grpSpPr bwMode="auto">
            <a:xfrm>
              <a:off x="2439" y="444"/>
              <a:ext cx="825" cy="0"/>
              <a:chOff x="2442" y="576"/>
              <a:chExt cx="825" cy="0"/>
            </a:xfrm>
          </p:grpSpPr>
          <p:sp>
            <p:nvSpPr>
              <p:cNvPr id="93267" name="Line 83"/>
              <p:cNvSpPr>
                <a:spLocks noChangeShapeType="1"/>
              </p:cNvSpPr>
              <p:nvPr/>
            </p:nvSpPr>
            <p:spPr bwMode="auto">
              <a:xfrm>
                <a:off x="2442" y="576"/>
                <a:ext cx="825" cy="0"/>
              </a:xfrm>
              <a:prstGeom prst="line">
                <a:avLst/>
              </a:prstGeom>
              <a:noFill/>
              <a:ln w="38100">
                <a:solidFill>
                  <a:srgbClr val="CC6600"/>
                </a:solidFill>
                <a:round/>
                <a:headEnd/>
                <a:tailEnd/>
              </a:ln>
              <a:effectLst/>
            </p:spPr>
            <p:txBody>
              <a:bodyPr/>
              <a:lstStyle/>
              <a:p>
                <a:endParaRPr lang="fr-FR"/>
              </a:p>
            </p:txBody>
          </p:sp>
          <p:sp>
            <p:nvSpPr>
              <p:cNvPr id="93268" name="Line 84"/>
              <p:cNvSpPr>
                <a:spLocks noChangeShapeType="1"/>
              </p:cNvSpPr>
              <p:nvPr/>
            </p:nvSpPr>
            <p:spPr bwMode="auto">
              <a:xfrm>
                <a:off x="2810" y="576"/>
                <a:ext cx="169" cy="0"/>
              </a:xfrm>
              <a:prstGeom prst="line">
                <a:avLst/>
              </a:prstGeom>
              <a:noFill/>
              <a:ln w="38100">
                <a:solidFill>
                  <a:srgbClr val="CC6600"/>
                </a:solidFill>
                <a:round/>
                <a:headEnd type="triangle" w="med" len="med"/>
                <a:tailEnd/>
              </a:ln>
              <a:effectLst/>
            </p:spPr>
            <p:txBody>
              <a:bodyPr/>
              <a:lstStyle/>
              <a:p>
                <a:endParaRPr lang="fr-FR"/>
              </a:p>
            </p:txBody>
          </p:sp>
        </p:grpSp>
        <p:grpSp>
          <p:nvGrpSpPr>
            <p:cNvPr id="25" name="Group 85"/>
            <p:cNvGrpSpPr>
              <a:grpSpLocks/>
            </p:cNvGrpSpPr>
            <p:nvPr/>
          </p:nvGrpSpPr>
          <p:grpSpPr bwMode="auto">
            <a:xfrm>
              <a:off x="2448" y="87"/>
              <a:ext cx="838" cy="3985"/>
              <a:chOff x="2442" y="348"/>
              <a:chExt cx="838" cy="3985"/>
            </a:xfrm>
          </p:grpSpPr>
          <p:sp>
            <p:nvSpPr>
              <p:cNvPr id="93270" name="Line 86"/>
              <p:cNvSpPr>
                <a:spLocks noChangeShapeType="1"/>
              </p:cNvSpPr>
              <p:nvPr/>
            </p:nvSpPr>
            <p:spPr bwMode="auto">
              <a:xfrm>
                <a:off x="2442" y="576"/>
                <a:ext cx="825" cy="0"/>
              </a:xfrm>
              <a:prstGeom prst="line">
                <a:avLst/>
              </a:prstGeom>
              <a:noFill/>
              <a:ln w="38100">
                <a:solidFill>
                  <a:srgbClr val="CC6600"/>
                </a:solidFill>
                <a:round/>
                <a:headEnd/>
                <a:tailEnd/>
              </a:ln>
              <a:effectLst/>
            </p:spPr>
            <p:txBody>
              <a:bodyPr/>
              <a:lstStyle/>
              <a:p>
                <a:endParaRPr lang="fr-FR" dirty="0"/>
              </a:p>
            </p:txBody>
          </p:sp>
          <p:sp>
            <p:nvSpPr>
              <p:cNvPr id="93271" name="Line 87"/>
              <p:cNvSpPr>
                <a:spLocks noChangeShapeType="1"/>
              </p:cNvSpPr>
              <p:nvPr/>
            </p:nvSpPr>
            <p:spPr bwMode="auto">
              <a:xfrm>
                <a:off x="2810" y="576"/>
                <a:ext cx="169" cy="0"/>
              </a:xfrm>
              <a:prstGeom prst="line">
                <a:avLst/>
              </a:prstGeom>
              <a:noFill/>
              <a:ln w="38100">
                <a:solidFill>
                  <a:srgbClr val="CC6600"/>
                </a:solidFill>
                <a:round/>
                <a:headEnd type="triangle" w="med" len="med"/>
                <a:tailEnd/>
              </a:ln>
              <a:effectLst/>
            </p:spPr>
            <p:txBody>
              <a:bodyPr/>
              <a:lstStyle/>
              <a:p>
                <a:endParaRPr lang="fr-FR"/>
              </a:p>
            </p:txBody>
          </p:sp>
          <p:sp>
            <p:nvSpPr>
              <p:cNvPr id="98" name="Line 86"/>
              <p:cNvSpPr>
                <a:spLocks noChangeShapeType="1"/>
              </p:cNvSpPr>
              <p:nvPr/>
            </p:nvSpPr>
            <p:spPr bwMode="auto">
              <a:xfrm>
                <a:off x="2444" y="586"/>
                <a:ext cx="825" cy="113"/>
              </a:xfrm>
              <a:prstGeom prst="line">
                <a:avLst/>
              </a:prstGeom>
              <a:noFill/>
              <a:ln w="19050">
                <a:solidFill>
                  <a:srgbClr val="CC6600"/>
                </a:solidFill>
                <a:prstDash val="dash"/>
                <a:round/>
                <a:headEnd/>
                <a:tailEnd/>
              </a:ln>
              <a:effectLst/>
            </p:spPr>
            <p:txBody>
              <a:bodyPr/>
              <a:lstStyle/>
              <a:p>
                <a:endParaRPr lang="fr-FR" dirty="0"/>
              </a:p>
            </p:txBody>
          </p:sp>
          <p:sp>
            <p:nvSpPr>
              <p:cNvPr id="99" name="Line 86"/>
              <p:cNvSpPr>
                <a:spLocks noChangeShapeType="1"/>
              </p:cNvSpPr>
              <p:nvPr/>
            </p:nvSpPr>
            <p:spPr bwMode="auto">
              <a:xfrm>
                <a:off x="2442" y="709"/>
                <a:ext cx="825" cy="113"/>
              </a:xfrm>
              <a:prstGeom prst="line">
                <a:avLst/>
              </a:prstGeom>
              <a:noFill/>
              <a:ln w="19050">
                <a:solidFill>
                  <a:srgbClr val="CC6600"/>
                </a:solidFill>
                <a:prstDash val="dash"/>
                <a:round/>
                <a:headEnd/>
                <a:tailEnd/>
              </a:ln>
              <a:effectLst/>
            </p:spPr>
            <p:txBody>
              <a:bodyPr/>
              <a:lstStyle/>
              <a:p>
                <a:endParaRPr lang="fr-FR" dirty="0"/>
              </a:p>
            </p:txBody>
          </p:sp>
          <p:sp>
            <p:nvSpPr>
              <p:cNvPr id="100" name="Line 86"/>
              <p:cNvSpPr>
                <a:spLocks noChangeShapeType="1"/>
              </p:cNvSpPr>
              <p:nvPr/>
            </p:nvSpPr>
            <p:spPr bwMode="auto">
              <a:xfrm>
                <a:off x="2455" y="3908"/>
                <a:ext cx="825" cy="113"/>
              </a:xfrm>
              <a:prstGeom prst="line">
                <a:avLst/>
              </a:prstGeom>
              <a:noFill/>
              <a:ln w="19050">
                <a:solidFill>
                  <a:srgbClr val="CC6600"/>
                </a:solidFill>
                <a:prstDash val="dash"/>
                <a:round/>
                <a:headEnd/>
                <a:tailEnd/>
              </a:ln>
              <a:effectLst/>
            </p:spPr>
            <p:txBody>
              <a:bodyPr/>
              <a:lstStyle/>
              <a:p>
                <a:endParaRPr lang="fr-FR" dirty="0"/>
              </a:p>
            </p:txBody>
          </p:sp>
          <p:sp>
            <p:nvSpPr>
              <p:cNvPr id="101" name="Line 86"/>
              <p:cNvSpPr>
                <a:spLocks noChangeShapeType="1"/>
              </p:cNvSpPr>
              <p:nvPr/>
            </p:nvSpPr>
            <p:spPr bwMode="auto">
              <a:xfrm>
                <a:off x="2453" y="4031"/>
                <a:ext cx="825" cy="113"/>
              </a:xfrm>
              <a:prstGeom prst="line">
                <a:avLst/>
              </a:prstGeom>
              <a:noFill/>
              <a:ln w="19050">
                <a:solidFill>
                  <a:srgbClr val="CC6600"/>
                </a:solidFill>
                <a:prstDash val="dash"/>
                <a:round/>
                <a:headEnd/>
                <a:tailEnd/>
              </a:ln>
              <a:effectLst/>
            </p:spPr>
            <p:txBody>
              <a:bodyPr/>
              <a:lstStyle/>
              <a:p>
                <a:endParaRPr lang="fr-FR" dirty="0"/>
              </a:p>
            </p:txBody>
          </p:sp>
          <p:sp>
            <p:nvSpPr>
              <p:cNvPr id="102" name="Line 87"/>
              <p:cNvSpPr>
                <a:spLocks noChangeShapeType="1"/>
              </p:cNvSpPr>
              <p:nvPr/>
            </p:nvSpPr>
            <p:spPr bwMode="auto">
              <a:xfrm rot="16200000">
                <a:off x="3180" y="433"/>
                <a:ext cx="169" cy="0"/>
              </a:xfrm>
              <a:prstGeom prst="line">
                <a:avLst/>
              </a:prstGeom>
              <a:noFill/>
              <a:ln w="38100">
                <a:solidFill>
                  <a:srgbClr val="CC6600"/>
                </a:solidFill>
                <a:round/>
                <a:headEnd type="triangle" w="med" len="med"/>
                <a:tailEnd/>
              </a:ln>
              <a:effectLst/>
            </p:spPr>
            <p:txBody>
              <a:bodyPr/>
              <a:lstStyle/>
              <a:p>
                <a:endParaRPr lang="fr-FR"/>
              </a:p>
            </p:txBody>
          </p:sp>
          <p:sp>
            <p:nvSpPr>
              <p:cNvPr id="105" name="Line 87"/>
              <p:cNvSpPr>
                <a:spLocks noChangeShapeType="1"/>
              </p:cNvSpPr>
              <p:nvPr/>
            </p:nvSpPr>
            <p:spPr bwMode="auto">
              <a:xfrm rot="16200000">
                <a:off x="2374" y="4249"/>
                <a:ext cx="169" cy="0"/>
              </a:xfrm>
              <a:prstGeom prst="line">
                <a:avLst/>
              </a:prstGeom>
              <a:noFill/>
              <a:ln w="38100">
                <a:solidFill>
                  <a:srgbClr val="CC6600"/>
                </a:solidFill>
                <a:round/>
                <a:headEnd type="triangle" w="med" len="med"/>
                <a:tailEnd/>
              </a:ln>
              <a:effectLst/>
            </p:spPr>
            <p:txBody>
              <a:bodyPr/>
              <a:lstStyle/>
              <a:p>
                <a:endParaRPr lang="fr-FR"/>
              </a:p>
            </p:txBody>
          </p:sp>
        </p:grpSp>
      </p:grpSp>
      <p:grpSp>
        <p:nvGrpSpPr>
          <p:cNvPr id="26" name="Group 89"/>
          <p:cNvGrpSpPr>
            <a:grpSpLocks/>
          </p:cNvGrpSpPr>
          <p:nvPr/>
        </p:nvGrpSpPr>
        <p:grpSpPr bwMode="auto">
          <a:xfrm>
            <a:off x="4008438" y="5903922"/>
            <a:ext cx="1323975" cy="414338"/>
            <a:chOff x="2439" y="315"/>
            <a:chExt cx="834" cy="261"/>
          </a:xfrm>
        </p:grpSpPr>
        <p:grpSp>
          <p:nvGrpSpPr>
            <p:cNvPr id="27" name="Group 90"/>
            <p:cNvGrpSpPr>
              <a:grpSpLocks/>
            </p:cNvGrpSpPr>
            <p:nvPr/>
          </p:nvGrpSpPr>
          <p:grpSpPr bwMode="auto">
            <a:xfrm>
              <a:off x="2442" y="576"/>
              <a:ext cx="825" cy="0"/>
              <a:chOff x="2442" y="576"/>
              <a:chExt cx="825" cy="0"/>
            </a:xfrm>
          </p:grpSpPr>
          <p:sp>
            <p:nvSpPr>
              <p:cNvPr id="93275" name="Line 91"/>
              <p:cNvSpPr>
                <a:spLocks noChangeShapeType="1"/>
              </p:cNvSpPr>
              <p:nvPr/>
            </p:nvSpPr>
            <p:spPr bwMode="auto">
              <a:xfrm>
                <a:off x="2442" y="576"/>
                <a:ext cx="825" cy="0"/>
              </a:xfrm>
              <a:prstGeom prst="line">
                <a:avLst/>
              </a:prstGeom>
              <a:noFill/>
              <a:ln w="38100">
                <a:solidFill>
                  <a:srgbClr val="CC6600"/>
                </a:solidFill>
                <a:round/>
                <a:headEnd/>
                <a:tailEnd/>
              </a:ln>
              <a:effectLst/>
            </p:spPr>
            <p:txBody>
              <a:bodyPr/>
              <a:lstStyle/>
              <a:p>
                <a:endParaRPr lang="fr-FR"/>
              </a:p>
            </p:txBody>
          </p:sp>
          <p:sp>
            <p:nvSpPr>
              <p:cNvPr id="93276" name="Line 92"/>
              <p:cNvSpPr>
                <a:spLocks noChangeShapeType="1"/>
              </p:cNvSpPr>
              <p:nvPr/>
            </p:nvSpPr>
            <p:spPr bwMode="auto">
              <a:xfrm>
                <a:off x="2810" y="576"/>
                <a:ext cx="169" cy="0"/>
              </a:xfrm>
              <a:prstGeom prst="line">
                <a:avLst/>
              </a:prstGeom>
              <a:noFill/>
              <a:ln w="38100">
                <a:solidFill>
                  <a:srgbClr val="CC6600"/>
                </a:solidFill>
                <a:round/>
                <a:headEnd type="triangle" w="med" len="med"/>
                <a:tailEnd/>
              </a:ln>
              <a:effectLst/>
            </p:spPr>
            <p:txBody>
              <a:bodyPr/>
              <a:lstStyle/>
              <a:p>
                <a:endParaRPr lang="fr-FR"/>
              </a:p>
            </p:txBody>
          </p:sp>
        </p:grpSp>
        <p:grpSp>
          <p:nvGrpSpPr>
            <p:cNvPr id="28" name="Group 93"/>
            <p:cNvGrpSpPr>
              <a:grpSpLocks/>
            </p:cNvGrpSpPr>
            <p:nvPr/>
          </p:nvGrpSpPr>
          <p:grpSpPr bwMode="auto">
            <a:xfrm>
              <a:off x="2439" y="444"/>
              <a:ext cx="825" cy="0"/>
              <a:chOff x="2442" y="576"/>
              <a:chExt cx="825" cy="0"/>
            </a:xfrm>
          </p:grpSpPr>
          <p:sp>
            <p:nvSpPr>
              <p:cNvPr id="93278" name="Line 94"/>
              <p:cNvSpPr>
                <a:spLocks noChangeShapeType="1"/>
              </p:cNvSpPr>
              <p:nvPr/>
            </p:nvSpPr>
            <p:spPr bwMode="auto">
              <a:xfrm>
                <a:off x="2442" y="576"/>
                <a:ext cx="825" cy="0"/>
              </a:xfrm>
              <a:prstGeom prst="line">
                <a:avLst/>
              </a:prstGeom>
              <a:noFill/>
              <a:ln w="38100">
                <a:solidFill>
                  <a:srgbClr val="CC6600"/>
                </a:solidFill>
                <a:round/>
                <a:headEnd/>
                <a:tailEnd/>
              </a:ln>
              <a:effectLst/>
            </p:spPr>
            <p:txBody>
              <a:bodyPr/>
              <a:lstStyle/>
              <a:p>
                <a:endParaRPr lang="fr-FR"/>
              </a:p>
            </p:txBody>
          </p:sp>
          <p:sp>
            <p:nvSpPr>
              <p:cNvPr id="93279" name="Line 95"/>
              <p:cNvSpPr>
                <a:spLocks noChangeShapeType="1"/>
              </p:cNvSpPr>
              <p:nvPr/>
            </p:nvSpPr>
            <p:spPr bwMode="auto">
              <a:xfrm>
                <a:off x="2810" y="576"/>
                <a:ext cx="169" cy="0"/>
              </a:xfrm>
              <a:prstGeom prst="line">
                <a:avLst/>
              </a:prstGeom>
              <a:noFill/>
              <a:ln w="38100">
                <a:solidFill>
                  <a:srgbClr val="CC6600"/>
                </a:solidFill>
                <a:round/>
                <a:headEnd type="triangle" w="med" len="med"/>
                <a:tailEnd/>
              </a:ln>
              <a:effectLst/>
            </p:spPr>
            <p:txBody>
              <a:bodyPr/>
              <a:lstStyle/>
              <a:p>
                <a:endParaRPr lang="fr-FR"/>
              </a:p>
            </p:txBody>
          </p:sp>
        </p:grpSp>
        <p:grpSp>
          <p:nvGrpSpPr>
            <p:cNvPr id="29" name="Group 96"/>
            <p:cNvGrpSpPr>
              <a:grpSpLocks/>
            </p:cNvGrpSpPr>
            <p:nvPr/>
          </p:nvGrpSpPr>
          <p:grpSpPr bwMode="auto">
            <a:xfrm>
              <a:off x="2448" y="315"/>
              <a:ext cx="825" cy="0"/>
              <a:chOff x="2442" y="576"/>
              <a:chExt cx="825" cy="0"/>
            </a:xfrm>
          </p:grpSpPr>
          <p:sp>
            <p:nvSpPr>
              <p:cNvPr id="93281" name="Line 97"/>
              <p:cNvSpPr>
                <a:spLocks noChangeShapeType="1"/>
              </p:cNvSpPr>
              <p:nvPr/>
            </p:nvSpPr>
            <p:spPr bwMode="auto">
              <a:xfrm>
                <a:off x="2442" y="576"/>
                <a:ext cx="825" cy="0"/>
              </a:xfrm>
              <a:prstGeom prst="line">
                <a:avLst/>
              </a:prstGeom>
              <a:noFill/>
              <a:ln w="38100">
                <a:solidFill>
                  <a:srgbClr val="CC6600"/>
                </a:solidFill>
                <a:round/>
                <a:headEnd/>
                <a:tailEnd/>
              </a:ln>
              <a:effectLst/>
            </p:spPr>
            <p:txBody>
              <a:bodyPr/>
              <a:lstStyle/>
              <a:p>
                <a:endParaRPr lang="fr-FR"/>
              </a:p>
            </p:txBody>
          </p:sp>
          <p:sp>
            <p:nvSpPr>
              <p:cNvPr id="93282" name="Line 98"/>
              <p:cNvSpPr>
                <a:spLocks noChangeShapeType="1"/>
              </p:cNvSpPr>
              <p:nvPr/>
            </p:nvSpPr>
            <p:spPr bwMode="auto">
              <a:xfrm>
                <a:off x="2810" y="576"/>
                <a:ext cx="169" cy="0"/>
              </a:xfrm>
              <a:prstGeom prst="line">
                <a:avLst/>
              </a:prstGeom>
              <a:noFill/>
              <a:ln w="38100">
                <a:solidFill>
                  <a:srgbClr val="CC6600"/>
                </a:solidFill>
                <a:round/>
                <a:headEnd type="triangle" w="med" len="med"/>
                <a:tailEnd/>
              </a:ln>
              <a:effectLst/>
            </p:spPr>
            <p:txBody>
              <a:bodyPr/>
              <a:lstStyle/>
              <a:p>
                <a:endParaRPr lang="fr-FR"/>
              </a:p>
            </p:txBody>
          </p:sp>
        </p:grpSp>
      </p:grpSp>
      <p:sp>
        <p:nvSpPr>
          <p:cNvPr id="93284" name="Line 100"/>
          <p:cNvSpPr>
            <a:spLocks noChangeShapeType="1"/>
          </p:cNvSpPr>
          <p:nvPr/>
        </p:nvSpPr>
        <p:spPr bwMode="auto">
          <a:xfrm>
            <a:off x="3973513" y="1039813"/>
            <a:ext cx="669925" cy="246063"/>
          </a:xfrm>
          <a:prstGeom prst="line">
            <a:avLst/>
          </a:prstGeom>
          <a:noFill/>
          <a:ln w="38100">
            <a:solidFill>
              <a:srgbClr val="CC6600"/>
            </a:solidFill>
            <a:round/>
            <a:headEnd/>
            <a:tailEnd/>
          </a:ln>
          <a:effectLst/>
        </p:spPr>
        <p:txBody>
          <a:bodyPr/>
          <a:lstStyle/>
          <a:p>
            <a:endParaRPr lang="fr-FR"/>
          </a:p>
        </p:txBody>
      </p:sp>
      <p:sp>
        <p:nvSpPr>
          <p:cNvPr id="93285" name="Line 101"/>
          <p:cNvSpPr>
            <a:spLocks noChangeShapeType="1"/>
          </p:cNvSpPr>
          <p:nvPr/>
        </p:nvSpPr>
        <p:spPr bwMode="auto">
          <a:xfrm>
            <a:off x="4643438" y="5643564"/>
            <a:ext cx="654050" cy="252413"/>
          </a:xfrm>
          <a:prstGeom prst="line">
            <a:avLst/>
          </a:prstGeom>
          <a:noFill/>
          <a:ln w="38100">
            <a:solidFill>
              <a:srgbClr val="CC6600"/>
            </a:solidFill>
            <a:round/>
            <a:headEnd/>
            <a:tailEnd/>
          </a:ln>
          <a:effectLst/>
        </p:spPr>
        <p:txBody>
          <a:bodyPr/>
          <a:lstStyle/>
          <a:p>
            <a:endParaRPr lang="fr-FR"/>
          </a:p>
        </p:txBody>
      </p:sp>
      <p:sp>
        <p:nvSpPr>
          <p:cNvPr id="93286" name="Line 102"/>
          <p:cNvSpPr>
            <a:spLocks noChangeShapeType="1"/>
          </p:cNvSpPr>
          <p:nvPr/>
        </p:nvSpPr>
        <p:spPr bwMode="auto">
          <a:xfrm flipV="1">
            <a:off x="5308601" y="220663"/>
            <a:ext cx="0" cy="409575"/>
          </a:xfrm>
          <a:prstGeom prst="line">
            <a:avLst/>
          </a:prstGeom>
          <a:noFill/>
          <a:ln w="38100">
            <a:solidFill>
              <a:srgbClr val="CC6600"/>
            </a:solidFill>
            <a:round/>
            <a:headEnd/>
            <a:tailEnd/>
          </a:ln>
          <a:effectLst/>
        </p:spPr>
        <p:txBody>
          <a:bodyPr/>
          <a:lstStyle/>
          <a:p>
            <a:endParaRPr lang="fr-FR" dirty="0"/>
          </a:p>
        </p:txBody>
      </p:sp>
      <p:sp>
        <p:nvSpPr>
          <p:cNvPr id="93287" name="Line 103"/>
          <p:cNvSpPr>
            <a:spLocks noChangeShapeType="1"/>
          </p:cNvSpPr>
          <p:nvPr/>
        </p:nvSpPr>
        <p:spPr bwMode="auto">
          <a:xfrm>
            <a:off x="4019551" y="6321426"/>
            <a:ext cx="0" cy="347663"/>
          </a:xfrm>
          <a:prstGeom prst="line">
            <a:avLst/>
          </a:prstGeom>
          <a:noFill/>
          <a:ln w="38100">
            <a:solidFill>
              <a:srgbClr val="CC6600"/>
            </a:solidFill>
            <a:round/>
            <a:headEnd/>
            <a:tailEnd/>
          </a:ln>
          <a:effectLst/>
        </p:spPr>
        <p:txBody>
          <a:bodyPr/>
          <a:lstStyle/>
          <a:p>
            <a:endParaRPr lang="fr-FR"/>
          </a:p>
        </p:txBody>
      </p:sp>
      <p:sp>
        <p:nvSpPr>
          <p:cNvPr id="93289" name="AutoShape 105"/>
          <p:cNvSpPr>
            <a:spLocks noChangeArrowheads="1"/>
          </p:cNvSpPr>
          <p:nvPr/>
        </p:nvSpPr>
        <p:spPr bwMode="auto">
          <a:xfrm>
            <a:off x="4430713" y="2790329"/>
            <a:ext cx="361950" cy="1080000"/>
          </a:xfrm>
          <a:prstGeom prst="upArrow">
            <a:avLst>
              <a:gd name="adj1" fmla="val 50000"/>
              <a:gd name="adj2" fmla="val 115351"/>
            </a:avLst>
          </a:prstGeom>
          <a:solidFill>
            <a:srgbClr val="0000FF"/>
          </a:solidFill>
          <a:ln w="9525">
            <a:solidFill>
              <a:srgbClr val="0000FF"/>
            </a:solidFill>
            <a:miter lim="800000"/>
            <a:headEnd/>
            <a:tailEnd/>
          </a:ln>
          <a:effectLst/>
        </p:spPr>
        <p:txBody>
          <a:bodyPr wrap="none" anchor="ctr"/>
          <a:lstStyle/>
          <a:p>
            <a:endParaRPr lang="fr-FR"/>
          </a:p>
        </p:txBody>
      </p:sp>
      <p:sp>
        <p:nvSpPr>
          <p:cNvPr id="93290" name="AutoShape 106"/>
          <p:cNvSpPr>
            <a:spLocks noChangeArrowheads="1"/>
          </p:cNvSpPr>
          <p:nvPr/>
        </p:nvSpPr>
        <p:spPr bwMode="auto">
          <a:xfrm flipV="1">
            <a:off x="4441825" y="2849066"/>
            <a:ext cx="361950" cy="1080000"/>
          </a:xfrm>
          <a:prstGeom prst="upArrow">
            <a:avLst>
              <a:gd name="adj1" fmla="val 50000"/>
              <a:gd name="adj2" fmla="val 115351"/>
            </a:avLst>
          </a:prstGeom>
          <a:solidFill>
            <a:srgbClr val="CC6600"/>
          </a:solidFill>
          <a:ln w="9525">
            <a:solidFill>
              <a:schemeClr val="tx1"/>
            </a:solidFill>
            <a:miter lim="800000"/>
            <a:headEnd/>
            <a:tailEnd/>
          </a:ln>
          <a:effectLst/>
        </p:spPr>
        <p:txBody>
          <a:bodyPr wrap="none" anchor="ctr"/>
          <a:lstStyle/>
          <a:p>
            <a:endParaRPr lang="fr-FR"/>
          </a:p>
        </p:txBody>
      </p:sp>
      <p:sp>
        <p:nvSpPr>
          <p:cNvPr id="107" name="Rectangle 3"/>
          <p:cNvSpPr txBox="1">
            <a:spLocks noChangeArrowheads="1"/>
          </p:cNvSpPr>
          <p:nvPr/>
        </p:nvSpPr>
        <p:spPr>
          <a:xfrm>
            <a:off x="1428728" y="500042"/>
            <a:ext cx="2357454" cy="785818"/>
          </a:xfrm>
          <a:prstGeom prst="rect">
            <a:avLst/>
          </a:prstGeom>
        </p:spPr>
        <p:txBody>
          <a:bodyPr/>
          <a:lstStyle/>
          <a:p>
            <a:pPr marR="0" lvl="0" defTabSz="914400" rtl="0" eaLnBrk="1" fontAlgn="base" latinLnBrk="0" hangingPunct="1">
              <a:lnSpc>
                <a:spcPct val="100000"/>
              </a:lnSpc>
              <a:spcBef>
                <a:spcPct val="20000"/>
              </a:spcBef>
              <a:spcAft>
                <a:spcPct val="0"/>
              </a:spcAft>
              <a:buClrTx/>
              <a:buSzTx/>
              <a:tabLst/>
              <a:defRPr/>
            </a:pPr>
            <a:r>
              <a:rPr kumimoji="0" lang="fr-FR" sz="2000" b="1" i="0" u="none" strike="noStrike" kern="0" cap="none" spc="0" normalizeH="0" baseline="0" noProof="0" dirty="0">
                <a:ln>
                  <a:noFill/>
                </a:ln>
                <a:solidFill>
                  <a:srgbClr val="CC6600"/>
                </a:solidFill>
                <a:effectLst/>
                <a:uLnTx/>
                <a:uFillTx/>
                <a:latin typeface="+mn-lt"/>
                <a:ea typeface="+mn-ea"/>
                <a:cs typeface="+mn-cs"/>
              </a:rPr>
              <a:t>Bobines de</a:t>
            </a:r>
            <a:r>
              <a:rPr kumimoji="0" lang="fr-FR" sz="2000" b="1" i="0" u="none" strike="noStrike" kern="0" cap="none" spc="0" normalizeH="0" noProof="0" dirty="0">
                <a:ln>
                  <a:noFill/>
                </a:ln>
                <a:solidFill>
                  <a:srgbClr val="CC6600"/>
                </a:solidFill>
                <a:effectLst/>
                <a:uLnTx/>
                <a:uFillTx/>
                <a:latin typeface="+mn-lt"/>
                <a:ea typeface="+mn-ea"/>
                <a:cs typeface="+mn-cs"/>
              </a:rPr>
              <a:t> </a:t>
            </a:r>
            <a:r>
              <a:rPr kumimoji="0" lang="fr-FR" sz="2000" b="1" i="0" u="none" strike="noStrike" kern="0" cap="none" spc="0" normalizeH="0" baseline="0" noProof="0" dirty="0">
                <a:ln>
                  <a:noFill/>
                </a:ln>
                <a:solidFill>
                  <a:srgbClr val="CC6600"/>
                </a:solidFill>
                <a:effectLst/>
                <a:uLnTx/>
                <a:uFillTx/>
                <a:latin typeface="+mn-lt"/>
                <a:ea typeface="+mn-ea"/>
                <a:cs typeface="+mn-cs"/>
              </a:rPr>
              <a:t>compensation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32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32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89" grpId="0" animBg="1"/>
      <p:bldP spid="93290" grpId="0" animBg="1"/>
      <p:bldP spid="10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179388" y="260350"/>
            <a:ext cx="2249472"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latin typeface="+mj-lt"/>
              </a:rPr>
              <a:t>1. Introduction</a:t>
            </a:r>
          </a:p>
        </p:txBody>
      </p:sp>
      <p:sp>
        <p:nvSpPr>
          <p:cNvPr id="3075" name="Text Box 3"/>
          <p:cNvSpPr txBox="1">
            <a:spLocks noChangeArrowheads="1"/>
          </p:cNvSpPr>
          <p:nvPr/>
        </p:nvSpPr>
        <p:spPr bwMode="auto">
          <a:xfrm>
            <a:off x="467544" y="752097"/>
            <a:ext cx="8390736" cy="2169825"/>
          </a:xfrm>
          <a:prstGeom prst="rect">
            <a:avLst/>
          </a:prstGeom>
          <a:noFill/>
          <a:ln w="9525">
            <a:noFill/>
            <a:miter lim="800000"/>
            <a:headEnd/>
            <a:tailEnd/>
          </a:ln>
          <a:effectLst/>
        </p:spPr>
        <p:txBody>
          <a:bodyPr wrap="square">
            <a:spAutoFit/>
          </a:bodyPr>
          <a:lstStyle/>
          <a:p>
            <a:pPr>
              <a:lnSpc>
                <a:spcPct val="150000"/>
              </a:lnSpc>
              <a:spcBef>
                <a:spcPct val="50000"/>
              </a:spcBef>
            </a:pPr>
            <a:r>
              <a:rPr lang="fr-FR" dirty="0"/>
              <a:t>La machine à courant continu (MCC) ou aussi la machine à collecteur à courant continu a été utilisée très tôt dans les applications industrielles en raison d’un principe de fonctionnement très simple et d’une commande aisée.  Il s’agit d’un convertisseur électromécanique d’énergie qui peut être conditionné pour fonctionner soit en Moteur ou en Génératrice :</a:t>
            </a:r>
          </a:p>
        </p:txBody>
      </p:sp>
      <p:pic>
        <p:nvPicPr>
          <p:cNvPr id="465921" name="Picture 1"/>
          <p:cNvPicPr>
            <a:picLocks noChangeAspect="1" noChangeArrowheads="1"/>
          </p:cNvPicPr>
          <p:nvPr/>
        </p:nvPicPr>
        <p:blipFill>
          <a:blip r:embed="rId2" cstate="print"/>
          <a:srcRect/>
          <a:stretch>
            <a:fillRect/>
          </a:stretch>
        </p:blipFill>
        <p:spPr bwMode="auto">
          <a:xfrm>
            <a:off x="285720" y="3212976"/>
            <a:ext cx="4219575" cy="1524000"/>
          </a:xfrm>
          <a:prstGeom prst="rect">
            <a:avLst/>
          </a:prstGeom>
          <a:noFill/>
          <a:ln w="9525">
            <a:noFill/>
            <a:miter lim="800000"/>
            <a:headEnd/>
            <a:tailEnd/>
          </a:ln>
          <a:effectLst/>
        </p:spPr>
      </p:pic>
      <p:pic>
        <p:nvPicPr>
          <p:cNvPr id="465922" name="Picture 2"/>
          <p:cNvPicPr>
            <a:picLocks noChangeAspect="1" noChangeArrowheads="1"/>
          </p:cNvPicPr>
          <p:nvPr/>
        </p:nvPicPr>
        <p:blipFill>
          <a:blip r:embed="rId3" cstate="print"/>
          <a:srcRect/>
          <a:stretch>
            <a:fillRect/>
          </a:stretch>
        </p:blipFill>
        <p:spPr bwMode="auto">
          <a:xfrm>
            <a:off x="4733956" y="3212976"/>
            <a:ext cx="4267200" cy="15906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500" fill="hold"/>
                                        <p:tgtEl>
                                          <p:spTgt spid="3075"/>
                                        </p:tgtEl>
                                        <p:attrNameLst>
                                          <p:attrName>ppt_x</p:attrName>
                                        </p:attrNameLst>
                                      </p:cBhvr>
                                      <p:tavLst>
                                        <p:tav tm="0">
                                          <p:val>
                                            <p:strVal val="#ppt_x-.2"/>
                                          </p:val>
                                        </p:tav>
                                        <p:tav tm="100000">
                                          <p:val>
                                            <p:strVal val="#ppt_x"/>
                                          </p:val>
                                        </p:tav>
                                      </p:tavLst>
                                    </p:anim>
                                    <p:anim calcmode="lin" valueType="num">
                                      <p:cBhvr>
                                        <p:cTn id="8" dur="500" fill="hold"/>
                                        <p:tgtEl>
                                          <p:spTgt spid="3075"/>
                                        </p:tgtEl>
                                        <p:attrNameLst>
                                          <p:attrName>ppt_y</p:attrName>
                                        </p:attrNameLst>
                                      </p:cBhvr>
                                      <p:tavLst>
                                        <p:tav tm="0">
                                          <p:val>
                                            <p:strVal val="#ppt_y"/>
                                          </p:val>
                                        </p:tav>
                                        <p:tav tm="100000">
                                          <p:val>
                                            <p:strVal val="#ppt_y"/>
                                          </p:val>
                                        </p:tav>
                                      </p:tavLst>
                                    </p:anim>
                                    <p:animEffect transition="in" filter="wipe(right)" prLst="gradientSize: 0.1">
                                      <p:cBhvr>
                                        <p:cTn id="9" dur="500"/>
                                        <p:tgtEl>
                                          <p:spTgt spid="3075"/>
                                        </p:tgtEl>
                                      </p:cBhvr>
                                    </p:animEffect>
                                  </p:childTnLst>
                                </p:cTn>
                              </p:par>
                            </p:childTnLst>
                          </p:cTn>
                        </p:par>
                        <p:par>
                          <p:cTn id="10" fill="hold">
                            <p:stCondLst>
                              <p:cond delay="500"/>
                            </p:stCondLst>
                            <p:childTnLst>
                              <p:par>
                                <p:cTn id="11" presetID="8" presetClass="entr" presetSubtype="16" fill="hold" nodeType="afterEffect">
                                  <p:stCondLst>
                                    <p:cond delay="0"/>
                                  </p:stCondLst>
                                  <p:childTnLst>
                                    <p:set>
                                      <p:cBhvr>
                                        <p:cTn id="12" dur="1" fill="hold">
                                          <p:stCondLst>
                                            <p:cond delay="0"/>
                                          </p:stCondLst>
                                        </p:cTn>
                                        <p:tgtEl>
                                          <p:spTgt spid="465921"/>
                                        </p:tgtEl>
                                        <p:attrNameLst>
                                          <p:attrName>style.visibility</p:attrName>
                                        </p:attrNameLst>
                                      </p:cBhvr>
                                      <p:to>
                                        <p:strVal val="visible"/>
                                      </p:to>
                                    </p:set>
                                    <p:animEffect transition="in" filter="diamond(in)">
                                      <p:cBhvr>
                                        <p:cTn id="13" dur="1000"/>
                                        <p:tgtEl>
                                          <p:spTgt spid="465921"/>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465922"/>
                                        </p:tgtEl>
                                        <p:attrNameLst>
                                          <p:attrName>style.visibility</p:attrName>
                                        </p:attrNameLst>
                                      </p:cBhvr>
                                      <p:to>
                                        <p:strVal val="visible"/>
                                      </p:to>
                                    </p:set>
                                    <p:animEffect transition="in" filter="diamond(in)">
                                      <p:cBhvr>
                                        <p:cTn id="18" dur="1000"/>
                                        <p:tgtEl>
                                          <p:spTgt spid="465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Oval 9"/>
          <p:cNvSpPr>
            <a:spLocks noChangeArrowheads="1"/>
          </p:cNvSpPr>
          <p:nvPr/>
        </p:nvSpPr>
        <p:spPr bwMode="auto">
          <a:xfrm flipH="1">
            <a:off x="2197122" y="1892317"/>
            <a:ext cx="4679953" cy="4679955"/>
          </a:xfrm>
          <a:prstGeom prst="ellipse">
            <a:avLst/>
          </a:prstGeom>
          <a:solidFill>
            <a:schemeClr val="accent1"/>
          </a:solidFill>
          <a:ln w="9525">
            <a:solidFill>
              <a:schemeClr val="tx1"/>
            </a:solidFill>
            <a:round/>
            <a:headEnd/>
            <a:tailEnd/>
          </a:ln>
          <a:effectLst/>
        </p:spPr>
        <p:txBody>
          <a:bodyPr wrap="none" anchor="ctr"/>
          <a:lstStyle/>
          <a:p>
            <a:endParaRPr lang="fr-FR"/>
          </a:p>
        </p:txBody>
      </p:sp>
      <p:grpSp>
        <p:nvGrpSpPr>
          <p:cNvPr id="166" name="Groupe 165"/>
          <p:cNvGrpSpPr/>
          <p:nvPr/>
        </p:nvGrpSpPr>
        <p:grpSpPr>
          <a:xfrm>
            <a:off x="2375377" y="2060316"/>
            <a:ext cx="4320000" cy="4320000"/>
            <a:chOff x="3087277" y="2095942"/>
            <a:chExt cx="3150858" cy="2803365"/>
          </a:xfrm>
        </p:grpSpPr>
        <p:sp>
          <p:nvSpPr>
            <p:cNvPr id="167" name="Oval 17"/>
            <p:cNvSpPr>
              <a:spLocks noChangeArrowheads="1"/>
            </p:cNvSpPr>
            <p:nvPr/>
          </p:nvSpPr>
          <p:spPr bwMode="auto">
            <a:xfrm flipH="1">
              <a:off x="5041606" y="2111845"/>
              <a:ext cx="224056" cy="209002"/>
            </a:xfrm>
            <a:prstGeom prst="ellipse">
              <a:avLst/>
            </a:prstGeom>
            <a:noFill/>
            <a:ln w="9525">
              <a:solidFill>
                <a:schemeClr val="tx1"/>
              </a:solidFill>
              <a:round/>
              <a:headEnd/>
              <a:tailEnd/>
            </a:ln>
            <a:effectLst/>
          </p:spPr>
          <p:txBody>
            <a:bodyPr wrap="none" anchor="ctr"/>
            <a:lstStyle/>
            <a:p>
              <a:endParaRPr lang="fr-FR"/>
            </a:p>
          </p:txBody>
        </p:sp>
        <p:sp>
          <p:nvSpPr>
            <p:cNvPr id="168" name="Line 18"/>
            <p:cNvSpPr>
              <a:spLocks noChangeShapeType="1"/>
            </p:cNvSpPr>
            <p:nvPr/>
          </p:nvSpPr>
          <p:spPr bwMode="auto">
            <a:xfrm flipH="1">
              <a:off x="5160086" y="2111845"/>
              <a:ext cx="0" cy="213546"/>
            </a:xfrm>
            <a:prstGeom prst="line">
              <a:avLst/>
            </a:prstGeom>
            <a:noFill/>
            <a:ln w="9525">
              <a:solidFill>
                <a:schemeClr val="tx1"/>
              </a:solidFill>
              <a:round/>
              <a:headEnd/>
              <a:tailEnd/>
            </a:ln>
            <a:effectLst/>
          </p:spPr>
          <p:txBody>
            <a:bodyPr/>
            <a:lstStyle/>
            <a:p>
              <a:endParaRPr lang="fr-FR"/>
            </a:p>
          </p:txBody>
        </p:sp>
        <p:sp>
          <p:nvSpPr>
            <p:cNvPr id="169" name="Line 19"/>
            <p:cNvSpPr>
              <a:spLocks noChangeShapeType="1"/>
            </p:cNvSpPr>
            <p:nvPr/>
          </p:nvSpPr>
          <p:spPr bwMode="auto">
            <a:xfrm flipH="1">
              <a:off x="5043952" y="2212939"/>
              <a:ext cx="221710" cy="0"/>
            </a:xfrm>
            <a:prstGeom prst="line">
              <a:avLst/>
            </a:prstGeom>
            <a:noFill/>
            <a:ln w="9525">
              <a:solidFill>
                <a:schemeClr val="tx1"/>
              </a:solidFill>
              <a:round/>
              <a:headEnd/>
              <a:tailEnd/>
            </a:ln>
            <a:effectLst/>
          </p:spPr>
          <p:txBody>
            <a:bodyPr/>
            <a:lstStyle/>
            <a:p>
              <a:endParaRPr lang="fr-FR"/>
            </a:p>
          </p:txBody>
        </p:sp>
        <p:sp>
          <p:nvSpPr>
            <p:cNvPr id="170" name="Oval 21"/>
            <p:cNvSpPr>
              <a:spLocks noChangeArrowheads="1"/>
            </p:cNvSpPr>
            <p:nvPr/>
          </p:nvSpPr>
          <p:spPr bwMode="auto">
            <a:xfrm flipH="1">
              <a:off x="5686793" y="2424213"/>
              <a:ext cx="224056" cy="209002"/>
            </a:xfrm>
            <a:prstGeom prst="ellipse">
              <a:avLst/>
            </a:prstGeom>
            <a:noFill/>
            <a:ln w="9525">
              <a:solidFill>
                <a:schemeClr val="tx1"/>
              </a:solidFill>
              <a:round/>
              <a:headEnd/>
              <a:tailEnd/>
            </a:ln>
            <a:effectLst/>
          </p:spPr>
          <p:txBody>
            <a:bodyPr wrap="none" anchor="ctr"/>
            <a:lstStyle/>
            <a:p>
              <a:endParaRPr lang="fr-FR"/>
            </a:p>
          </p:txBody>
        </p:sp>
        <p:sp>
          <p:nvSpPr>
            <p:cNvPr id="171" name="Line 22"/>
            <p:cNvSpPr>
              <a:spLocks noChangeShapeType="1"/>
            </p:cNvSpPr>
            <p:nvPr/>
          </p:nvSpPr>
          <p:spPr bwMode="auto">
            <a:xfrm flipH="1">
              <a:off x="5805273" y="2424213"/>
              <a:ext cx="0" cy="213546"/>
            </a:xfrm>
            <a:prstGeom prst="line">
              <a:avLst/>
            </a:prstGeom>
            <a:noFill/>
            <a:ln w="9525">
              <a:solidFill>
                <a:schemeClr val="tx1"/>
              </a:solidFill>
              <a:round/>
              <a:headEnd/>
              <a:tailEnd/>
            </a:ln>
            <a:effectLst/>
          </p:spPr>
          <p:txBody>
            <a:bodyPr/>
            <a:lstStyle/>
            <a:p>
              <a:endParaRPr lang="fr-FR"/>
            </a:p>
          </p:txBody>
        </p:sp>
        <p:sp>
          <p:nvSpPr>
            <p:cNvPr id="172" name="Line 23"/>
            <p:cNvSpPr>
              <a:spLocks noChangeShapeType="1"/>
            </p:cNvSpPr>
            <p:nvPr/>
          </p:nvSpPr>
          <p:spPr bwMode="auto">
            <a:xfrm flipH="1">
              <a:off x="5689139" y="2525307"/>
              <a:ext cx="221710" cy="0"/>
            </a:xfrm>
            <a:prstGeom prst="line">
              <a:avLst/>
            </a:prstGeom>
            <a:noFill/>
            <a:ln w="9525">
              <a:solidFill>
                <a:schemeClr val="tx1"/>
              </a:solidFill>
              <a:round/>
              <a:headEnd/>
              <a:tailEnd/>
            </a:ln>
            <a:effectLst/>
          </p:spPr>
          <p:txBody>
            <a:bodyPr/>
            <a:lstStyle/>
            <a:p>
              <a:endParaRPr lang="fr-FR"/>
            </a:p>
          </p:txBody>
        </p:sp>
        <p:sp>
          <p:nvSpPr>
            <p:cNvPr id="173" name="Oval 25"/>
            <p:cNvSpPr>
              <a:spLocks noChangeArrowheads="1"/>
            </p:cNvSpPr>
            <p:nvPr/>
          </p:nvSpPr>
          <p:spPr bwMode="auto">
            <a:xfrm flipH="1">
              <a:off x="6012906" y="3010330"/>
              <a:ext cx="224056" cy="209002"/>
            </a:xfrm>
            <a:prstGeom prst="ellipse">
              <a:avLst/>
            </a:prstGeom>
            <a:noFill/>
            <a:ln w="9525">
              <a:solidFill>
                <a:schemeClr val="tx1"/>
              </a:solidFill>
              <a:round/>
              <a:headEnd/>
              <a:tailEnd/>
            </a:ln>
            <a:effectLst/>
          </p:spPr>
          <p:txBody>
            <a:bodyPr wrap="none" anchor="ctr"/>
            <a:lstStyle/>
            <a:p>
              <a:endParaRPr lang="fr-FR"/>
            </a:p>
          </p:txBody>
        </p:sp>
        <p:sp>
          <p:nvSpPr>
            <p:cNvPr id="174" name="Line 26"/>
            <p:cNvSpPr>
              <a:spLocks noChangeShapeType="1"/>
            </p:cNvSpPr>
            <p:nvPr/>
          </p:nvSpPr>
          <p:spPr bwMode="auto">
            <a:xfrm flipH="1">
              <a:off x="6131386" y="3010330"/>
              <a:ext cx="0" cy="213546"/>
            </a:xfrm>
            <a:prstGeom prst="line">
              <a:avLst/>
            </a:prstGeom>
            <a:noFill/>
            <a:ln w="9525">
              <a:solidFill>
                <a:schemeClr val="tx1"/>
              </a:solidFill>
              <a:round/>
              <a:headEnd/>
              <a:tailEnd/>
            </a:ln>
            <a:effectLst/>
          </p:spPr>
          <p:txBody>
            <a:bodyPr/>
            <a:lstStyle/>
            <a:p>
              <a:endParaRPr lang="fr-FR"/>
            </a:p>
          </p:txBody>
        </p:sp>
        <p:sp>
          <p:nvSpPr>
            <p:cNvPr id="175" name="Line 27"/>
            <p:cNvSpPr>
              <a:spLocks noChangeShapeType="1"/>
            </p:cNvSpPr>
            <p:nvPr/>
          </p:nvSpPr>
          <p:spPr bwMode="auto">
            <a:xfrm flipH="1">
              <a:off x="6015252" y="3111424"/>
              <a:ext cx="221710" cy="0"/>
            </a:xfrm>
            <a:prstGeom prst="line">
              <a:avLst/>
            </a:prstGeom>
            <a:noFill/>
            <a:ln w="9525">
              <a:solidFill>
                <a:schemeClr val="tx1"/>
              </a:solidFill>
              <a:round/>
              <a:headEnd/>
              <a:tailEnd/>
            </a:ln>
            <a:effectLst/>
          </p:spPr>
          <p:txBody>
            <a:bodyPr/>
            <a:lstStyle/>
            <a:p>
              <a:endParaRPr lang="fr-FR"/>
            </a:p>
          </p:txBody>
        </p:sp>
        <p:sp>
          <p:nvSpPr>
            <p:cNvPr id="176" name="Oval 29"/>
            <p:cNvSpPr>
              <a:spLocks noChangeArrowheads="1"/>
            </p:cNvSpPr>
            <p:nvPr/>
          </p:nvSpPr>
          <p:spPr bwMode="auto">
            <a:xfrm flipH="1">
              <a:off x="6014079" y="3778188"/>
              <a:ext cx="224056" cy="209002"/>
            </a:xfrm>
            <a:prstGeom prst="ellipse">
              <a:avLst/>
            </a:prstGeom>
            <a:noFill/>
            <a:ln w="9525">
              <a:solidFill>
                <a:schemeClr val="tx1"/>
              </a:solidFill>
              <a:round/>
              <a:headEnd/>
              <a:tailEnd/>
            </a:ln>
            <a:effectLst/>
          </p:spPr>
          <p:txBody>
            <a:bodyPr wrap="none" anchor="ctr"/>
            <a:lstStyle/>
            <a:p>
              <a:endParaRPr lang="fr-FR"/>
            </a:p>
          </p:txBody>
        </p:sp>
        <p:sp>
          <p:nvSpPr>
            <p:cNvPr id="177" name="Line 30"/>
            <p:cNvSpPr>
              <a:spLocks noChangeShapeType="1"/>
            </p:cNvSpPr>
            <p:nvPr/>
          </p:nvSpPr>
          <p:spPr bwMode="auto">
            <a:xfrm flipH="1">
              <a:off x="6132559" y="3778188"/>
              <a:ext cx="0" cy="213546"/>
            </a:xfrm>
            <a:prstGeom prst="line">
              <a:avLst/>
            </a:prstGeom>
            <a:noFill/>
            <a:ln w="9525">
              <a:solidFill>
                <a:schemeClr val="tx1"/>
              </a:solidFill>
              <a:round/>
              <a:headEnd/>
              <a:tailEnd/>
            </a:ln>
            <a:effectLst/>
          </p:spPr>
          <p:txBody>
            <a:bodyPr/>
            <a:lstStyle/>
            <a:p>
              <a:endParaRPr lang="fr-FR"/>
            </a:p>
          </p:txBody>
        </p:sp>
        <p:sp>
          <p:nvSpPr>
            <p:cNvPr id="178" name="Line 31"/>
            <p:cNvSpPr>
              <a:spLocks noChangeShapeType="1"/>
            </p:cNvSpPr>
            <p:nvPr/>
          </p:nvSpPr>
          <p:spPr bwMode="auto">
            <a:xfrm flipH="1">
              <a:off x="6016425" y="3879282"/>
              <a:ext cx="221710" cy="0"/>
            </a:xfrm>
            <a:prstGeom prst="line">
              <a:avLst/>
            </a:prstGeom>
            <a:noFill/>
            <a:ln w="9525">
              <a:solidFill>
                <a:schemeClr val="tx1"/>
              </a:solidFill>
              <a:round/>
              <a:headEnd/>
              <a:tailEnd/>
            </a:ln>
            <a:effectLst/>
          </p:spPr>
          <p:txBody>
            <a:bodyPr/>
            <a:lstStyle/>
            <a:p>
              <a:endParaRPr lang="fr-FR"/>
            </a:p>
          </p:txBody>
        </p:sp>
        <p:sp>
          <p:nvSpPr>
            <p:cNvPr id="179" name="Oval 33"/>
            <p:cNvSpPr>
              <a:spLocks noChangeArrowheads="1"/>
            </p:cNvSpPr>
            <p:nvPr/>
          </p:nvSpPr>
          <p:spPr bwMode="auto">
            <a:xfrm flipH="1">
              <a:off x="5652774" y="4330228"/>
              <a:ext cx="224056" cy="209002"/>
            </a:xfrm>
            <a:prstGeom prst="ellipse">
              <a:avLst/>
            </a:prstGeom>
            <a:noFill/>
            <a:ln w="9525">
              <a:solidFill>
                <a:schemeClr val="tx1"/>
              </a:solidFill>
              <a:round/>
              <a:headEnd/>
              <a:tailEnd/>
            </a:ln>
            <a:effectLst/>
          </p:spPr>
          <p:txBody>
            <a:bodyPr wrap="none" anchor="ctr"/>
            <a:lstStyle/>
            <a:p>
              <a:endParaRPr lang="fr-FR"/>
            </a:p>
          </p:txBody>
        </p:sp>
        <p:sp>
          <p:nvSpPr>
            <p:cNvPr id="180" name="Line 34"/>
            <p:cNvSpPr>
              <a:spLocks noChangeShapeType="1"/>
            </p:cNvSpPr>
            <p:nvPr/>
          </p:nvSpPr>
          <p:spPr bwMode="auto">
            <a:xfrm flipH="1">
              <a:off x="5771254" y="4330228"/>
              <a:ext cx="0" cy="213546"/>
            </a:xfrm>
            <a:prstGeom prst="line">
              <a:avLst/>
            </a:prstGeom>
            <a:noFill/>
            <a:ln w="9525">
              <a:solidFill>
                <a:schemeClr val="tx1"/>
              </a:solidFill>
              <a:round/>
              <a:headEnd/>
              <a:tailEnd/>
            </a:ln>
            <a:effectLst/>
          </p:spPr>
          <p:txBody>
            <a:bodyPr/>
            <a:lstStyle/>
            <a:p>
              <a:endParaRPr lang="fr-FR"/>
            </a:p>
          </p:txBody>
        </p:sp>
        <p:sp>
          <p:nvSpPr>
            <p:cNvPr id="181" name="Line 35"/>
            <p:cNvSpPr>
              <a:spLocks noChangeShapeType="1"/>
            </p:cNvSpPr>
            <p:nvPr/>
          </p:nvSpPr>
          <p:spPr bwMode="auto">
            <a:xfrm flipH="1">
              <a:off x="5655120" y="4431322"/>
              <a:ext cx="221710" cy="0"/>
            </a:xfrm>
            <a:prstGeom prst="line">
              <a:avLst/>
            </a:prstGeom>
            <a:noFill/>
            <a:ln w="9525">
              <a:solidFill>
                <a:schemeClr val="tx1"/>
              </a:solidFill>
              <a:round/>
              <a:headEnd/>
              <a:tailEnd/>
            </a:ln>
            <a:effectLst/>
          </p:spPr>
          <p:txBody>
            <a:bodyPr/>
            <a:lstStyle/>
            <a:p>
              <a:endParaRPr lang="fr-FR"/>
            </a:p>
          </p:txBody>
        </p:sp>
        <p:sp>
          <p:nvSpPr>
            <p:cNvPr id="182" name="Oval 37"/>
            <p:cNvSpPr>
              <a:spLocks noChangeArrowheads="1"/>
            </p:cNvSpPr>
            <p:nvPr/>
          </p:nvSpPr>
          <p:spPr bwMode="auto">
            <a:xfrm flipH="1">
              <a:off x="5103779" y="4669858"/>
              <a:ext cx="224056" cy="209002"/>
            </a:xfrm>
            <a:prstGeom prst="ellipse">
              <a:avLst/>
            </a:prstGeom>
            <a:noFill/>
            <a:ln w="9525">
              <a:solidFill>
                <a:schemeClr val="tx1"/>
              </a:solidFill>
              <a:round/>
              <a:headEnd/>
              <a:tailEnd/>
            </a:ln>
            <a:effectLst/>
          </p:spPr>
          <p:txBody>
            <a:bodyPr wrap="none" anchor="ctr"/>
            <a:lstStyle/>
            <a:p>
              <a:endParaRPr lang="fr-FR"/>
            </a:p>
          </p:txBody>
        </p:sp>
        <p:sp>
          <p:nvSpPr>
            <p:cNvPr id="183" name="Line 38"/>
            <p:cNvSpPr>
              <a:spLocks noChangeShapeType="1"/>
            </p:cNvSpPr>
            <p:nvPr/>
          </p:nvSpPr>
          <p:spPr bwMode="auto">
            <a:xfrm flipH="1">
              <a:off x="5222259" y="4669858"/>
              <a:ext cx="0" cy="213546"/>
            </a:xfrm>
            <a:prstGeom prst="line">
              <a:avLst/>
            </a:prstGeom>
            <a:noFill/>
            <a:ln w="9525">
              <a:solidFill>
                <a:schemeClr val="tx1"/>
              </a:solidFill>
              <a:round/>
              <a:headEnd/>
              <a:tailEnd/>
            </a:ln>
            <a:effectLst/>
          </p:spPr>
          <p:txBody>
            <a:bodyPr/>
            <a:lstStyle/>
            <a:p>
              <a:endParaRPr lang="fr-FR"/>
            </a:p>
          </p:txBody>
        </p:sp>
        <p:sp>
          <p:nvSpPr>
            <p:cNvPr id="184" name="Line 39"/>
            <p:cNvSpPr>
              <a:spLocks noChangeShapeType="1"/>
            </p:cNvSpPr>
            <p:nvPr/>
          </p:nvSpPr>
          <p:spPr bwMode="auto">
            <a:xfrm flipH="1">
              <a:off x="5106125" y="4770952"/>
              <a:ext cx="221710" cy="0"/>
            </a:xfrm>
            <a:prstGeom prst="line">
              <a:avLst/>
            </a:prstGeom>
            <a:noFill/>
            <a:ln w="9525">
              <a:solidFill>
                <a:schemeClr val="tx1"/>
              </a:solidFill>
              <a:round/>
              <a:headEnd/>
              <a:tailEnd/>
            </a:ln>
            <a:effectLst/>
          </p:spPr>
          <p:txBody>
            <a:bodyPr/>
            <a:lstStyle/>
            <a:p>
              <a:endParaRPr lang="fr-FR"/>
            </a:p>
          </p:txBody>
        </p:sp>
        <p:sp>
          <p:nvSpPr>
            <p:cNvPr id="185" name="Oval 41"/>
            <p:cNvSpPr>
              <a:spLocks noChangeArrowheads="1"/>
            </p:cNvSpPr>
            <p:nvPr/>
          </p:nvSpPr>
          <p:spPr bwMode="auto">
            <a:xfrm flipH="1">
              <a:off x="3983500" y="2095942"/>
              <a:ext cx="224056" cy="209003"/>
            </a:xfrm>
            <a:prstGeom prst="ellipse">
              <a:avLst/>
            </a:prstGeom>
            <a:noFill/>
            <a:ln w="9525">
              <a:solidFill>
                <a:schemeClr val="tx1"/>
              </a:solidFill>
              <a:round/>
              <a:headEnd/>
              <a:tailEnd/>
            </a:ln>
            <a:effectLst/>
          </p:spPr>
          <p:txBody>
            <a:bodyPr wrap="none" anchor="ctr"/>
            <a:lstStyle/>
            <a:p>
              <a:endParaRPr lang="fr-FR"/>
            </a:p>
          </p:txBody>
        </p:sp>
        <p:sp>
          <p:nvSpPr>
            <p:cNvPr id="186" name="Oval 42"/>
            <p:cNvSpPr>
              <a:spLocks noChangeArrowheads="1"/>
            </p:cNvSpPr>
            <p:nvPr/>
          </p:nvSpPr>
          <p:spPr bwMode="auto">
            <a:xfrm flipH="1">
              <a:off x="4067961" y="2167503"/>
              <a:ext cx="65692" cy="63610"/>
            </a:xfrm>
            <a:prstGeom prst="ellipse">
              <a:avLst/>
            </a:prstGeom>
            <a:solidFill>
              <a:schemeClr val="tx1"/>
            </a:solidFill>
            <a:ln w="9525">
              <a:solidFill>
                <a:schemeClr val="tx1"/>
              </a:solidFill>
              <a:round/>
              <a:headEnd/>
              <a:tailEnd/>
            </a:ln>
            <a:effectLst/>
          </p:spPr>
          <p:txBody>
            <a:bodyPr wrap="none" anchor="ctr"/>
            <a:lstStyle/>
            <a:p>
              <a:endParaRPr lang="fr-FR"/>
            </a:p>
          </p:txBody>
        </p:sp>
        <p:sp>
          <p:nvSpPr>
            <p:cNvPr id="187" name="Oval 44"/>
            <p:cNvSpPr>
              <a:spLocks noChangeArrowheads="1"/>
            </p:cNvSpPr>
            <p:nvPr/>
          </p:nvSpPr>
          <p:spPr bwMode="auto">
            <a:xfrm flipH="1">
              <a:off x="3448581" y="2411718"/>
              <a:ext cx="224056" cy="209003"/>
            </a:xfrm>
            <a:prstGeom prst="ellipse">
              <a:avLst/>
            </a:prstGeom>
            <a:noFill/>
            <a:ln w="9525">
              <a:solidFill>
                <a:schemeClr val="tx1"/>
              </a:solidFill>
              <a:round/>
              <a:headEnd/>
              <a:tailEnd/>
            </a:ln>
            <a:effectLst/>
          </p:spPr>
          <p:txBody>
            <a:bodyPr wrap="none" anchor="ctr"/>
            <a:lstStyle/>
            <a:p>
              <a:endParaRPr lang="fr-FR"/>
            </a:p>
          </p:txBody>
        </p:sp>
        <p:sp>
          <p:nvSpPr>
            <p:cNvPr id="188" name="Oval 45"/>
            <p:cNvSpPr>
              <a:spLocks noChangeArrowheads="1"/>
            </p:cNvSpPr>
            <p:nvPr/>
          </p:nvSpPr>
          <p:spPr bwMode="auto">
            <a:xfrm flipH="1">
              <a:off x="3533042" y="2483279"/>
              <a:ext cx="65692" cy="63610"/>
            </a:xfrm>
            <a:prstGeom prst="ellipse">
              <a:avLst/>
            </a:prstGeom>
            <a:solidFill>
              <a:schemeClr val="tx1"/>
            </a:solidFill>
            <a:ln w="9525">
              <a:solidFill>
                <a:schemeClr val="tx1"/>
              </a:solidFill>
              <a:round/>
              <a:headEnd/>
              <a:tailEnd/>
            </a:ln>
            <a:effectLst/>
          </p:spPr>
          <p:txBody>
            <a:bodyPr wrap="none" anchor="ctr"/>
            <a:lstStyle/>
            <a:p>
              <a:endParaRPr lang="fr-FR"/>
            </a:p>
          </p:txBody>
        </p:sp>
        <p:sp>
          <p:nvSpPr>
            <p:cNvPr id="189" name="Oval 47"/>
            <p:cNvSpPr>
              <a:spLocks noChangeArrowheads="1"/>
            </p:cNvSpPr>
            <p:nvPr/>
          </p:nvSpPr>
          <p:spPr bwMode="auto">
            <a:xfrm flipH="1">
              <a:off x="3087277" y="3021689"/>
              <a:ext cx="224056" cy="209003"/>
            </a:xfrm>
            <a:prstGeom prst="ellipse">
              <a:avLst/>
            </a:prstGeom>
            <a:noFill/>
            <a:ln w="9525">
              <a:solidFill>
                <a:schemeClr val="tx1"/>
              </a:solidFill>
              <a:round/>
              <a:headEnd/>
              <a:tailEnd/>
            </a:ln>
            <a:effectLst/>
          </p:spPr>
          <p:txBody>
            <a:bodyPr wrap="none" anchor="ctr"/>
            <a:lstStyle/>
            <a:p>
              <a:endParaRPr lang="fr-FR"/>
            </a:p>
          </p:txBody>
        </p:sp>
        <p:sp>
          <p:nvSpPr>
            <p:cNvPr id="190" name="Oval 48"/>
            <p:cNvSpPr>
              <a:spLocks noChangeArrowheads="1"/>
            </p:cNvSpPr>
            <p:nvPr/>
          </p:nvSpPr>
          <p:spPr bwMode="auto">
            <a:xfrm flipH="1">
              <a:off x="3171738" y="3093250"/>
              <a:ext cx="65692" cy="63610"/>
            </a:xfrm>
            <a:prstGeom prst="ellipse">
              <a:avLst/>
            </a:prstGeom>
            <a:solidFill>
              <a:schemeClr val="tx1"/>
            </a:solidFill>
            <a:ln w="9525">
              <a:solidFill>
                <a:schemeClr val="tx1"/>
              </a:solidFill>
              <a:round/>
              <a:headEnd/>
              <a:tailEnd/>
            </a:ln>
            <a:effectLst/>
          </p:spPr>
          <p:txBody>
            <a:bodyPr wrap="none" anchor="ctr"/>
            <a:lstStyle/>
            <a:p>
              <a:endParaRPr lang="fr-FR"/>
            </a:p>
          </p:txBody>
        </p:sp>
        <p:sp>
          <p:nvSpPr>
            <p:cNvPr id="191" name="Oval 50"/>
            <p:cNvSpPr>
              <a:spLocks noChangeArrowheads="1"/>
            </p:cNvSpPr>
            <p:nvPr/>
          </p:nvSpPr>
          <p:spPr bwMode="auto">
            <a:xfrm flipH="1">
              <a:off x="3110738" y="3799770"/>
              <a:ext cx="224056" cy="209003"/>
            </a:xfrm>
            <a:prstGeom prst="ellipse">
              <a:avLst/>
            </a:prstGeom>
            <a:noFill/>
            <a:ln w="9525">
              <a:solidFill>
                <a:schemeClr val="tx1"/>
              </a:solidFill>
              <a:round/>
              <a:headEnd/>
              <a:tailEnd/>
            </a:ln>
            <a:effectLst/>
          </p:spPr>
          <p:txBody>
            <a:bodyPr wrap="none" anchor="ctr"/>
            <a:lstStyle/>
            <a:p>
              <a:endParaRPr lang="fr-FR"/>
            </a:p>
          </p:txBody>
        </p:sp>
        <p:sp>
          <p:nvSpPr>
            <p:cNvPr id="192" name="Oval 51"/>
            <p:cNvSpPr>
              <a:spLocks noChangeArrowheads="1"/>
            </p:cNvSpPr>
            <p:nvPr/>
          </p:nvSpPr>
          <p:spPr bwMode="auto">
            <a:xfrm flipH="1">
              <a:off x="3195199" y="3871331"/>
              <a:ext cx="65692" cy="63610"/>
            </a:xfrm>
            <a:prstGeom prst="ellipse">
              <a:avLst/>
            </a:prstGeom>
            <a:solidFill>
              <a:schemeClr val="tx1"/>
            </a:solidFill>
            <a:ln w="9525">
              <a:solidFill>
                <a:schemeClr val="tx1"/>
              </a:solidFill>
              <a:round/>
              <a:headEnd/>
              <a:tailEnd/>
            </a:ln>
            <a:effectLst/>
          </p:spPr>
          <p:txBody>
            <a:bodyPr wrap="none" anchor="ctr"/>
            <a:lstStyle/>
            <a:p>
              <a:endParaRPr lang="fr-FR"/>
            </a:p>
          </p:txBody>
        </p:sp>
        <p:sp>
          <p:nvSpPr>
            <p:cNvPr id="193" name="Oval 53"/>
            <p:cNvSpPr>
              <a:spLocks noChangeArrowheads="1"/>
            </p:cNvSpPr>
            <p:nvPr/>
          </p:nvSpPr>
          <p:spPr bwMode="auto">
            <a:xfrm flipH="1">
              <a:off x="3483773" y="4363169"/>
              <a:ext cx="224056" cy="209003"/>
            </a:xfrm>
            <a:prstGeom prst="ellipse">
              <a:avLst/>
            </a:prstGeom>
            <a:noFill/>
            <a:ln w="9525">
              <a:solidFill>
                <a:schemeClr val="tx1"/>
              </a:solidFill>
              <a:round/>
              <a:headEnd/>
              <a:tailEnd/>
            </a:ln>
            <a:effectLst/>
          </p:spPr>
          <p:txBody>
            <a:bodyPr wrap="none" anchor="ctr"/>
            <a:lstStyle/>
            <a:p>
              <a:endParaRPr lang="fr-FR"/>
            </a:p>
          </p:txBody>
        </p:sp>
        <p:sp>
          <p:nvSpPr>
            <p:cNvPr id="194" name="Oval 54"/>
            <p:cNvSpPr>
              <a:spLocks noChangeArrowheads="1"/>
            </p:cNvSpPr>
            <p:nvPr/>
          </p:nvSpPr>
          <p:spPr bwMode="auto">
            <a:xfrm flipH="1">
              <a:off x="3568234" y="4434730"/>
              <a:ext cx="65692" cy="63610"/>
            </a:xfrm>
            <a:prstGeom prst="ellipse">
              <a:avLst/>
            </a:prstGeom>
            <a:solidFill>
              <a:schemeClr val="tx1"/>
            </a:solidFill>
            <a:ln w="9525">
              <a:solidFill>
                <a:schemeClr val="tx1"/>
              </a:solidFill>
              <a:round/>
              <a:headEnd/>
              <a:tailEnd/>
            </a:ln>
            <a:effectLst/>
          </p:spPr>
          <p:txBody>
            <a:bodyPr wrap="none" anchor="ctr"/>
            <a:lstStyle/>
            <a:p>
              <a:endParaRPr lang="fr-FR"/>
            </a:p>
          </p:txBody>
        </p:sp>
        <p:sp>
          <p:nvSpPr>
            <p:cNvPr id="195" name="Oval 56"/>
            <p:cNvSpPr>
              <a:spLocks noChangeArrowheads="1"/>
            </p:cNvSpPr>
            <p:nvPr/>
          </p:nvSpPr>
          <p:spPr bwMode="auto">
            <a:xfrm flipH="1">
              <a:off x="4112537" y="4690304"/>
              <a:ext cx="224056" cy="209003"/>
            </a:xfrm>
            <a:prstGeom prst="ellipse">
              <a:avLst/>
            </a:prstGeom>
            <a:noFill/>
            <a:ln w="9525">
              <a:solidFill>
                <a:schemeClr val="tx1"/>
              </a:solidFill>
              <a:round/>
              <a:headEnd/>
              <a:tailEnd/>
            </a:ln>
            <a:effectLst/>
          </p:spPr>
          <p:txBody>
            <a:bodyPr wrap="none" anchor="ctr"/>
            <a:lstStyle/>
            <a:p>
              <a:endParaRPr lang="fr-FR"/>
            </a:p>
          </p:txBody>
        </p:sp>
        <p:sp>
          <p:nvSpPr>
            <p:cNvPr id="196" name="Oval 57"/>
            <p:cNvSpPr>
              <a:spLocks noChangeArrowheads="1"/>
            </p:cNvSpPr>
            <p:nvPr/>
          </p:nvSpPr>
          <p:spPr bwMode="auto">
            <a:xfrm flipH="1">
              <a:off x="4196998" y="4761865"/>
              <a:ext cx="65692" cy="63610"/>
            </a:xfrm>
            <a:prstGeom prst="ellipse">
              <a:avLst/>
            </a:prstGeom>
            <a:solidFill>
              <a:schemeClr val="tx1"/>
            </a:solidFill>
            <a:ln w="9525">
              <a:solidFill>
                <a:schemeClr val="tx1"/>
              </a:solidFill>
              <a:round/>
              <a:headEnd/>
              <a:tailEnd/>
            </a:ln>
            <a:effectLst/>
          </p:spPr>
          <p:txBody>
            <a:bodyPr wrap="none" anchor="ctr"/>
            <a:lstStyle/>
            <a:p>
              <a:endParaRPr lang="fr-FR"/>
            </a:p>
          </p:txBody>
        </p:sp>
      </p:grpSp>
      <p:sp>
        <p:nvSpPr>
          <p:cNvPr id="82955" name="Freeform 11"/>
          <p:cNvSpPr>
            <a:spLocks/>
          </p:cNvSpPr>
          <p:nvPr/>
        </p:nvSpPr>
        <p:spPr bwMode="auto">
          <a:xfrm>
            <a:off x="568351" y="1805006"/>
            <a:ext cx="2880000" cy="4716000"/>
          </a:xfrm>
          <a:custGeom>
            <a:avLst/>
            <a:gdLst/>
            <a:ahLst/>
            <a:cxnLst>
              <a:cxn ang="0">
                <a:pos x="0" y="0"/>
              </a:cxn>
              <a:cxn ang="0">
                <a:pos x="2205" y="0"/>
              </a:cxn>
              <a:cxn ang="0">
                <a:pos x="1907" y="40"/>
              </a:cxn>
              <a:cxn ang="0">
                <a:pos x="1698" y="109"/>
              </a:cxn>
              <a:cxn ang="0">
                <a:pos x="1460" y="228"/>
              </a:cxn>
              <a:cxn ang="0">
                <a:pos x="1202" y="427"/>
              </a:cxn>
              <a:cxn ang="0">
                <a:pos x="1043" y="586"/>
              </a:cxn>
              <a:cxn ang="0">
                <a:pos x="914" y="784"/>
              </a:cxn>
              <a:cxn ang="0">
                <a:pos x="814" y="963"/>
              </a:cxn>
              <a:cxn ang="0">
                <a:pos x="735" y="1152"/>
              </a:cxn>
              <a:cxn ang="0">
                <a:pos x="675" y="1341"/>
              </a:cxn>
              <a:cxn ang="0">
                <a:pos x="626" y="1629"/>
              </a:cxn>
              <a:cxn ang="0">
                <a:pos x="616" y="1917"/>
              </a:cxn>
              <a:cxn ang="0">
                <a:pos x="665" y="2274"/>
              </a:cxn>
              <a:cxn ang="0">
                <a:pos x="755" y="2592"/>
              </a:cxn>
              <a:cxn ang="0">
                <a:pos x="884" y="2860"/>
              </a:cxn>
              <a:cxn ang="0">
                <a:pos x="1043" y="3069"/>
              </a:cxn>
              <a:cxn ang="0">
                <a:pos x="1261" y="3287"/>
              </a:cxn>
              <a:cxn ang="0">
                <a:pos x="1480" y="3436"/>
              </a:cxn>
              <a:cxn ang="0">
                <a:pos x="1797" y="3585"/>
              </a:cxn>
              <a:cxn ang="0">
                <a:pos x="2165" y="3664"/>
              </a:cxn>
              <a:cxn ang="0">
                <a:pos x="1738" y="3664"/>
              </a:cxn>
              <a:cxn ang="0">
                <a:pos x="1231" y="3664"/>
              </a:cxn>
              <a:cxn ang="0">
                <a:pos x="586" y="3664"/>
              </a:cxn>
              <a:cxn ang="0">
                <a:pos x="0" y="3664"/>
              </a:cxn>
              <a:cxn ang="0">
                <a:pos x="0" y="0"/>
              </a:cxn>
            </a:cxnLst>
            <a:rect l="0" t="0" r="r" b="b"/>
            <a:pathLst>
              <a:path w="2205" h="3664">
                <a:moveTo>
                  <a:pt x="0" y="0"/>
                </a:moveTo>
                <a:lnTo>
                  <a:pt x="2205" y="0"/>
                </a:lnTo>
                <a:lnTo>
                  <a:pt x="1907" y="40"/>
                </a:lnTo>
                <a:lnTo>
                  <a:pt x="1698" y="109"/>
                </a:lnTo>
                <a:lnTo>
                  <a:pt x="1460" y="228"/>
                </a:lnTo>
                <a:lnTo>
                  <a:pt x="1202" y="427"/>
                </a:lnTo>
                <a:lnTo>
                  <a:pt x="1043" y="586"/>
                </a:lnTo>
                <a:lnTo>
                  <a:pt x="914" y="784"/>
                </a:lnTo>
                <a:lnTo>
                  <a:pt x="814" y="963"/>
                </a:lnTo>
                <a:lnTo>
                  <a:pt x="735" y="1152"/>
                </a:lnTo>
                <a:lnTo>
                  <a:pt x="675" y="1341"/>
                </a:lnTo>
                <a:lnTo>
                  <a:pt x="626" y="1629"/>
                </a:lnTo>
                <a:lnTo>
                  <a:pt x="616" y="1917"/>
                </a:lnTo>
                <a:lnTo>
                  <a:pt x="665" y="2274"/>
                </a:lnTo>
                <a:lnTo>
                  <a:pt x="755" y="2592"/>
                </a:lnTo>
                <a:lnTo>
                  <a:pt x="884" y="2860"/>
                </a:lnTo>
                <a:lnTo>
                  <a:pt x="1043" y="3069"/>
                </a:lnTo>
                <a:lnTo>
                  <a:pt x="1261" y="3287"/>
                </a:lnTo>
                <a:lnTo>
                  <a:pt x="1480" y="3436"/>
                </a:lnTo>
                <a:lnTo>
                  <a:pt x="1797" y="3585"/>
                </a:lnTo>
                <a:lnTo>
                  <a:pt x="2165" y="3664"/>
                </a:lnTo>
                <a:lnTo>
                  <a:pt x="1738" y="3664"/>
                </a:lnTo>
                <a:lnTo>
                  <a:pt x="1231" y="3664"/>
                </a:lnTo>
                <a:lnTo>
                  <a:pt x="586" y="3664"/>
                </a:lnTo>
                <a:lnTo>
                  <a:pt x="0" y="3664"/>
                </a:lnTo>
                <a:lnTo>
                  <a:pt x="0" y="0"/>
                </a:lnTo>
                <a:close/>
              </a:path>
            </a:pathLst>
          </a:custGeom>
          <a:solidFill>
            <a:schemeClr val="folHlink"/>
          </a:solidFill>
          <a:ln w="9525">
            <a:solidFill>
              <a:schemeClr val="tx1"/>
            </a:solidFill>
            <a:round/>
            <a:headEnd/>
            <a:tailEnd/>
          </a:ln>
          <a:effectLst/>
        </p:spPr>
        <p:txBody>
          <a:bodyPr/>
          <a:lstStyle/>
          <a:p>
            <a:endParaRPr lang="fr-FR"/>
          </a:p>
        </p:txBody>
      </p:sp>
      <p:sp>
        <p:nvSpPr>
          <p:cNvPr id="82958" name="Freeform 14"/>
          <p:cNvSpPr>
            <a:spLocks/>
          </p:cNvSpPr>
          <p:nvPr/>
        </p:nvSpPr>
        <p:spPr bwMode="auto">
          <a:xfrm flipH="1">
            <a:off x="5521352" y="1812943"/>
            <a:ext cx="2908300" cy="4716000"/>
          </a:xfrm>
          <a:custGeom>
            <a:avLst/>
            <a:gdLst/>
            <a:ahLst/>
            <a:cxnLst>
              <a:cxn ang="0">
                <a:pos x="0" y="0"/>
              </a:cxn>
              <a:cxn ang="0">
                <a:pos x="2205" y="0"/>
              </a:cxn>
              <a:cxn ang="0">
                <a:pos x="1907" y="40"/>
              </a:cxn>
              <a:cxn ang="0">
                <a:pos x="1698" y="109"/>
              </a:cxn>
              <a:cxn ang="0">
                <a:pos x="1460" y="228"/>
              </a:cxn>
              <a:cxn ang="0">
                <a:pos x="1202" y="427"/>
              </a:cxn>
              <a:cxn ang="0">
                <a:pos x="1043" y="586"/>
              </a:cxn>
              <a:cxn ang="0">
                <a:pos x="914" y="784"/>
              </a:cxn>
              <a:cxn ang="0">
                <a:pos x="814" y="963"/>
              </a:cxn>
              <a:cxn ang="0">
                <a:pos x="735" y="1152"/>
              </a:cxn>
              <a:cxn ang="0">
                <a:pos x="675" y="1341"/>
              </a:cxn>
              <a:cxn ang="0">
                <a:pos x="626" y="1629"/>
              </a:cxn>
              <a:cxn ang="0">
                <a:pos x="616" y="1917"/>
              </a:cxn>
              <a:cxn ang="0">
                <a:pos x="665" y="2274"/>
              </a:cxn>
              <a:cxn ang="0">
                <a:pos x="755" y="2592"/>
              </a:cxn>
              <a:cxn ang="0">
                <a:pos x="884" y="2860"/>
              </a:cxn>
              <a:cxn ang="0">
                <a:pos x="1043" y="3069"/>
              </a:cxn>
              <a:cxn ang="0">
                <a:pos x="1261" y="3287"/>
              </a:cxn>
              <a:cxn ang="0">
                <a:pos x="1480" y="3436"/>
              </a:cxn>
              <a:cxn ang="0">
                <a:pos x="1797" y="3585"/>
              </a:cxn>
              <a:cxn ang="0">
                <a:pos x="2165" y="3664"/>
              </a:cxn>
              <a:cxn ang="0">
                <a:pos x="1738" y="3664"/>
              </a:cxn>
              <a:cxn ang="0">
                <a:pos x="1231" y="3664"/>
              </a:cxn>
              <a:cxn ang="0">
                <a:pos x="586" y="3664"/>
              </a:cxn>
              <a:cxn ang="0">
                <a:pos x="0" y="3664"/>
              </a:cxn>
              <a:cxn ang="0">
                <a:pos x="0" y="0"/>
              </a:cxn>
            </a:cxnLst>
            <a:rect l="0" t="0" r="r" b="b"/>
            <a:pathLst>
              <a:path w="2205" h="3664">
                <a:moveTo>
                  <a:pt x="0" y="0"/>
                </a:moveTo>
                <a:lnTo>
                  <a:pt x="2205" y="0"/>
                </a:lnTo>
                <a:lnTo>
                  <a:pt x="1907" y="40"/>
                </a:lnTo>
                <a:lnTo>
                  <a:pt x="1698" y="109"/>
                </a:lnTo>
                <a:lnTo>
                  <a:pt x="1460" y="228"/>
                </a:lnTo>
                <a:lnTo>
                  <a:pt x="1202" y="427"/>
                </a:lnTo>
                <a:lnTo>
                  <a:pt x="1043" y="586"/>
                </a:lnTo>
                <a:lnTo>
                  <a:pt x="914" y="784"/>
                </a:lnTo>
                <a:lnTo>
                  <a:pt x="814" y="963"/>
                </a:lnTo>
                <a:lnTo>
                  <a:pt x="735" y="1152"/>
                </a:lnTo>
                <a:lnTo>
                  <a:pt x="675" y="1341"/>
                </a:lnTo>
                <a:lnTo>
                  <a:pt x="626" y="1629"/>
                </a:lnTo>
                <a:lnTo>
                  <a:pt x="616" y="1917"/>
                </a:lnTo>
                <a:lnTo>
                  <a:pt x="665" y="2274"/>
                </a:lnTo>
                <a:lnTo>
                  <a:pt x="755" y="2592"/>
                </a:lnTo>
                <a:lnTo>
                  <a:pt x="884" y="2860"/>
                </a:lnTo>
                <a:lnTo>
                  <a:pt x="1043" y="3069"/>
                </a:lnTo>
                <a:lnTo>
                  <a:pt x="1261" y="3287"/>
                </a:lnTo>
                <a:lnTo>
                  <a:pt x="1480" y="3436"/>
                </a:lnTo>
                <a:lnTo>
                  <a:pt x="1797" y="3585"/>
                </a:lnTo>
                <a:lnTo>
                  <a:pt x="2165" y="3664"/>
                </a:lnTo>
                <a:lnTo>
                  <a:pt x="1738" y="3664"/>
                </a:lnTo>
                <a:lnTo>
                  <a:pt x="1231" y="3664"/>
                </a:lnTo>
                <a:lnTo>
                  <a:pt x="586" y="3664"/>
                </a:lnTo>
                <a:lnTo>
                  <a:pt x="0" y="3664"/>
                </a:lnTo>
                <a:lnTo>
                  <a:pt x="0" y="0"/>
                </a:lnTo>
                <a:close/>
              </a:path>
            </a:pathLst>
          </a:custGeom>
          <a:solidFill>
            <a:schemeClr val="folHlink"/>
          </a:solidFill>
          <a:ln w="9525">
            <a:solidFill>
              <a:schemeClr val="tx1"/>
            </a:solidFill>
            <a:round/>
            <a:headEnd/>
            <a:tailEnd/>
          </a:ln>
          <a:effectLst/>
        </p:spPr>
        <p:txBody>
          <a:bodyPr/>
          <a:lstStyle/>
          <a:p>
            <a:endParaRPr lang="fr-FR"/>
          </a:p>
        </p:txBody>
      </p:sp>
      <p:sp>
        <p:nvSpPr>
          <p:cNvPr id="83003" name="Text Box 59"/>
          <p:cNvSpPr txBox="1">
            <a:spLocks noChangeArrowheads="1"/>
          </p:cNvSpPr>
          <p:nvPr/>
        </p:nvSpPr>
        <p:spPr bwMode="auto">
          <a:xfrm>
            <a:off x="822325" y="3627453"/>
            <a:ext cx="514350" cy="641350"/>
          </a:xfrm>
          <a:prstGeom prst="rect">
            <a:avLst/>
          </a:prstGeom>
          <a:noFill/>
          <a:ln w="9525">
            <a:noFill/>
            <a:miter lim="800000"/>
            <a:headEnd/>
            <a:tailEnd/>
          </a:ln>
          <a:effectLst/>
        </p:spPr>
        <p:txBody>
          <a:bodyPr wrap="none">
            <a:spAutoFit/>
          </a:bodyPr>
          <a:lstStyle/>
          <a:p>
            <a:r>
              <a:rPr lang="fr-FR" sz="3600" dirty="0"/>
              <a:t>N</a:t>
            </a:r>
          </a:p>
        </p:txBody>
      </p:sp>
      <p:sp>
        <p:nvSpPr>
          <p:cNvPr id="83004" name="Text Box 60"/>
          <p:cNvSpPr txBox="1">
            <a:spLocks noChangeArrowheads="1"/>
          </p:cNvSpPr>
          <p:nvPr/>
        </p:nvSpPr>
        <p:spPr bwMode="auto">
          <a:xfrm>
            <a:off x="7680325" y="3629041"/>
            <a:ext cx="488950" cy="641350"/>
          </a:xfrm>
          <a:prstGeom prst="rect">
            <a:avLst/>
          </a:prstGeom>
          <a:noFill/>
          <a:ln w="9525">
            <a:noFill/>
            <a:miter lim="800000"/>
            <a:headEnd/>
            <a:tailEnd/>
          </a:ln>
          <a:effectLst/>
        </p:spPr>
        <p:txBody>
          <a:bodyPr wrap="none">
            <a:spAutoFit/>
          </a:bodyPr>
          <a:lstStyle/>
          <a:p>
            <a:r>
              <a:rPr lang="fr-FR" sz="3600"/>
              <a:t>S</a:t>
            </a:r>
          </a:p>
        </p:txBody>
      </p:sp>
      <p:sp>
        <p:nvSpPr>
          <p:cNvPr id="96" name="Text Box 4"/>
          <p:cNvSpPr txBox="1">
            <a:spLocks noChangeArrowheads="1"/>
          </p:cNvSpPr>
          <p:nvPr/>
        </p:nvSpPr>
        <p:spPr bwMode="auto">
          <a:xfrm>
            <a:off x="214282" y="214290"/>
            <a:ext cx="6643734"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latin typeface="Cambria" pitchFamily="18" charset="0"/>
              </a:rPr>
              <a:t>Réaction magnétique de l’induit (RMI)</a:t>
            </a:r>
          </a:p>
        </p:txBody>
      </p:sp>
      <p:sp>
        <p:nvSpPr>
          <p:cNvPr id="147" name="Text Box 103"/>
          <p:cNvSpPr txBox="1">
            <a:spLocks noChangeArrowheads="1"/>
          </p:cNvSpPr>
          <p:nvPr/>
        </p:nvSpPr>
        <p:spPr bwMode="auto">
          <a:xfrm>
            <a:off x="571472" y="714356"/>
            <a:ext cx="2627642" cy="430887"/>
          </a:xfrm>
          <a:prstGeom prst="rect">
            <a:avLst/>
          </a:prstGeom>
          <a:noFill/>
          <a:ln w="9525">
            <a:noFill/>
            <a:miter lim="800000"/>
            <a:headEnd/>
            <a:tailEnd/>
          </a:ln>
          <a:effectLst/>
        </p:spPr>
        <p:txBody>
          <a:bodyPr wrap="none">
            <a:spAutoFit/>
          </a:bodyPr>
          <a:lstStyle/>
          <a:p>
            <a:r>
              <a:rPr lang="fr-FR" sz="2200" dirty="0">
                <a:latin typeface="Cambria" pitchFamily="18" charset="0"/>
              </a:rPr>
              <a:t>Machine compensée</a:t>
            </a:r>
          </a:p>
        </p:txBody>
      </p:sp>
      <p:grpSp>
        <p:nvGrpSpPr>
          <p:cNvPr id="110" name="Group 102"/>
          <p:cNvGrpSpPr>
            <a:grpSpLocks/>
          </p:cNvGrpSpPr>
          <p:nvPr/>
        </p:nvGrpSpPr>
        <p:grpSpPr bwMode="auto">
          <a:xfrm>
            <a:off x="769965" y="1428773"/>
            <a:ext cx="7551737" cy="5327663"/>
            <a:chOff x="417" y="550"/>
            <a:chExt cx="4757" cy="3356"/>
          </a:xfrm>
        </p:grpSpPr>
        <p:grpSp>
          <p:nvGrpSpPr>
            <p:cNvPr id="111" name="Group 78"/>
            <p:cNvGrpSpPr>
              <a:grpSpLocks/>
            </p:cNvGrpSpPr>
            <p:nvPr/>
          </p:nvGrpSpPr>
          <p:grpSpPr bwMode="auto">
            <a:xfrm>
              <a:off x="497" y="550"/>
              <a:ext cx="4677" cy="3356"/>
              <a:chOff x="497" y="550"/>
              <a:chExt cx="4677" cy="3356"/>
            </a:xfrm>
          </p:grpSpPr>
          <p:grpSp>
            <p:nvGrpSpPr>
              <p:cNvPr id="139" name="Group 70"/>
              <p:cNvGrpSpPr>
                <a:grpSpLocks/>
              </p:cNvGrpSpPr>
              <p:nvPr/>
            </p:nvGrpSpPr>
            <p:grpSpPr bwMode="auto">
              <a:xfrm>
                <a:off x="497" y="550"/>
                <a:ext cx="4677" cy="3356"/>
                <a:chOff x="497" y="550"/>
                <a:chExt cx="4677" cy="3356"/>
              </a:xfrm>
            </p:grpSpPr>
            <p:sp>
              <p:nvSpPr>
                <p:cNvPr id="141" name="Line 65"/>
                <p:cNvSpPr>
                  <a:spLocks noChangeShapeType="1"/>
                </p:cNvSpPr>
                <p:nvPr/>
              </p:nvSpPr>
              <p:spPr bwMode="auto">
                <a:xfrm>
                  <a:off x="497" y="1132"/>
                  <a:ext cx="794" cy="0"/>
                </a:xfrm>
                <a:prstGeom prst="line">
                  <a:avLst/>
                </a:prstGeom>
                <a:noFill/>
                <a:ln w="38100">
                  <a:solidFill>
                    <a:srgbClr val="FF0066"/>
                  </a:solidFill>
                  <a:round/>
                  <a:headEnd/>
                  <a:tailEnd/>
                </a:ln>
                <a:effectLst/>
              </p:spPr>
              <p:txBody>
                <a:bodyPr/>
                <a:lstStyle/>
                <a:p>
                  <a:endParaRPr lang="fr-FR"/>
                </a:p>
              </p:txBody>
            </p:sp>
            <p:sp>
              <p:nvSpPr>
                <p:cNvPr id="142" name="Line 66"/>
                <p:cNvSpPr>
                  <a:spLocks noChangeShapeType="1"/>
                </p:cNvSpPr>
                <p:nvPr/>
              </p:nvSpPr>
              <p:spPr bwMode="auto">
                <a:xfrm>
                  <a:off x="1291" y="1132"/>
                  <a:ext cx="367" cy="268"/>
                </a:xfrm>
                <a:prstGeom prst="line">
                  <a:avLst/>
                </a:prstGeom>
                <a:noFill/>
                <a:ln w="38100">
                  <a:solidFill>
                    <a:srgbClr val="FF0066"/>
                  </a:solidFill>
                  <a:round/>
                  <a:headEnd/>
                  <a:tailEnd/>
                </a:ln>
                <a:effectLst/>
              </p:spPr>
              <p:txBody>
                <a:bodyPr/>
                <a:lstStyle/>
                <a:p>
                  <a:endParaRPr lang="fr-FR"/>
                </a:p>
              </p:txBody>
            </p:sp>
            <p:sp>
              <p:nvSpPr>
                <p:cNvPr id="143" name="Line 67"/>
                <p:cNvSpPr>
                  <a:spLocks noChangeShapeType="1"/>
                </p:cNvSpPr>
                <p:nvPr/>
              </p:nvSpPr>
              <p:spPr bwMode="auto">
                <a:xfrm>
                  <a:off x="1658" y="1400"/>
                  <a:ext cx="2195" cy="0"/>
                </a:xfrm>
                <a:prstGeom prst="line">
                  <a:avLst/>
                </a:prstGeom>
                <a:noFill/>
                <a:ln w="38100">
                  <a:solidFill>
                    <a:srgbClr val="FF0066"/>
                  </a:solidFill>
                  <a:round/>
                  <a:headEnd/>
                  <a:tailEnd/>
                </a:ln>
                <a:effectLst/>
              </p:spPr>
              <p:txBody>
                <a:bodyPr/>
                <a:lstStyle/>
                <a:p>
                  <a:endParaRPr lang="fr-FR"/>
                </a:p>
              </p:txBody>
            </p:sp>
            <p:sp>
              <p:nvSpPr>
                <p:cNvPr id="144" name="Line 68"/>
                <p:cNvSpPr>
                  <a:spLocks noChangeShapeType="1"/>
                </p:cNvSpPr>
                <p:nvPr/>
              </p:nvSpPr>
              <p:spPr bwMode="auto">
                <a:xfrm flipV="1">
                  <a:off x="3853" y="1132"/>
                  <a:ext cx="378" cy="258"/>
                </a:xfrm>
                <a:prstGeom prst="line">
                  <a:avLst/>
                </a:prstGeom>
                <a:noFill/>
                <a:ln w="38100">
                  <a:solidFill>
                    <a:srgbClr val="FF0066"/>
                  </a:solidFill>
                  <a:round/>
                  <a:headEnd/>
                  <a:tailEnd/>
                </a:ln>
                <a:effectLst/>
              </p:spPr>
              <p:txBody>
                <a:bodyPr/>
                <a:lstStyle/>
                <a:p>
                  <a:endParaRPr lang="fr-FR"/>
                </a:p>
              </p:txBody>
            </p:sp>
            <p:sp>
              <p:nvSpPr>
                <p:cNvPr id="145" name="Line 69"/>
                <p:cNvSpPr>
                  <a:spLocks noChangeShapeType="1"/>
                </p:cNvSpPr>
                <p:nvPr/>
              </p:nvSpPr>
              <p:spPr bwMode="auto">
                <a:xfrm>
                  <a:off x="4231" y="1132"/>
                  <a:ext cx="943" cy="0"/>
                </a:xfrm>
                <a:prstGeom prst="line">
                  <a:avLst/>
                </a:prstGeom>
                <a:noFill/>
                <a:ln w="38100">
                  <a:solidFill>
                    <a:srgbClr val="FF0066"/>
                  </a:solidFill>
                  <a:round/>
                  <a:headEnd/>
                  <a:tailEnd/>
                </a:ln>
                <a:effectLst/>
              </p:spPr>
              <p:txBody>
                <a:bodyPr/>
                <a:lstStyle/>
                <a:p>
                  <a:endParaRPr lang="fr-FR"/>
                </a:p>
              </p:txBody>
            </p:sp>
            <p:sp>
              <p:nvSpPr>
                <p:cNvPr id="153" name="Line 67"/>
                <p:cNvSpPr>
                  <a:spLocks noChangeShapeType="1"/>
                </p:cNvSpPr>
                <p:nvPr/>
              </p:nvSpPr>
              <p:spPr bwMode="auto">
                <a:xfrm rot="5400000">
                  <a:off x="1106" y="2228"/>
                  <a:ext cx="3356" cy="0"/>
                </a:xfrm>
                <a:prstGeom prst="line">
                  <a:avLst/>
                </a:prstGeom>
                <a:noFill/>
                <a:ln w="38100">
                  <a:solidFill>
                    <a:schemeClr val="tx1"/>
                  </a:solidFill>
                  <a:prstDash val="lgDashDot"/>
                  <a:round/>
                  <a:headEnd/>
                  <a:tailEnd/>
                </a:ln>
                <a:effectLst/>
              </p:spPr>
              <p:txBody>
                <a:bodyPr/>
                <a:lstStyle/>
                <a:p>
                  <a:endParaRPr lang="fr-FR"/>
                </a:p>
              </p:txBody>
            </p:sp>
          </p:grpSp>
          <p:sp>
            <p:nvSpPr>
              <p:cNvPr id="140" name="Line 77"/>
              <p:cNvSpPr>
                <a:spLocks noChangeShapeType="1"/>
              </p:cNvSpPr>
              <p:nvPr/>
            </p:nvSpPr>
            <p:spPr bwMode="auto">
              <a:xfrm>
                <a:off x="2443" y="1400"/>
                <a:ext cx="149" cy="0"/>
              </a:xfrm>
              <a:prstGeom prst="line">
                <a:avLst/>
              </a:prstGeom>
              <a:noFill/>
              <a:ln w="38100">
                <a:solidFill>
                  <a:srgbClr val="FF0066"/>
                </a:solidFill>
                <a:round/>
                <a:headEnd/>
                <a:tailEnd type="triangle" w="med" len="med"/>
              </a:ln>
              <a:effectLst/>
            </p:spPr>
            <p:txBody>
              <a:bodyPr/>
              <a:lstStyle/>
              <a:p>
                <a:endParaRPr lang="fr-FR"/>
              </a:p>
            </p:txBody>
          </p:sp>
        </p:grpSp>
        <p:grpSp>
          <p:nvGrpSpPr>
            <p:cNvPr id="112" name="Group 80"/>
            <p:cNvGrpSpPr>
              <a:grpSpLocks/>
            </p:cNvGrpSpPr>
            <p:nvPr/>
          </p:nvGrpSpPr>
          <p:grpSpPr bwMode="auto">
            <a:xfrm>
              <a:off x="447" y="1529"/>
              <a:ext cx="4717" cy="209"/>
              <a:chOff x="447" y="1529"/>
              <a:chExt cx="4717" cy="209"/>
            </a:xfrm>
          </p:grpSpPr>
          <p:grpSp>
            <p:nvGrpSpPr>
              <p:cNvPr id="132" name="Group 76"/>
              <p:cNvGrpSpPr>
                <a:grpSpLocks/>
              </p:cNvGrpSpPr>
              <p:nvPr/>
            </p:nvGrpSpPr>
            <p:grpSpPr bwMode="auto">
              <a:xfrm>
                <a:off x="447" y="1529"/>
                <a:ext cx="4717" cy="209"/>
                <a:chOff x="447" y="1529"/>
                <a:chExt cx="4717" cy="209"/>
              </a:xfrm>
            </p:grpSpPr>
            <p:sp>
              <p:nvSpPr>
                <p:cNvPr id="134" name="Line 71"/>
                <p:cNvSpPr>
                  <a:spLocks noChangeShapeType="1"/>
                </p:cNvSpPr>
                <p:nvPr/>
              </p:nvSpPr>
              <p:spPr bwMode="auto">
                <a:xfrm>
                  <a:off x="447" y="1569"/>
                  <a:ext cx="506" cy="0"/>
                </a:xfrm>
                <a:prstGeom prst="line">
                  <a:avLst/>
                </a:prstGeom>
                <a:noFill/>
                <a:ln w="38100">
                  <a:solidFill>
                    <a:srgbClr val="FF0066"/>
                  </a:solidFill>
                  <a:round/>
                  <a:headEnd/>
                  <a:tailEnd/>
                </a:ln>
                <a:effectLst/>
              </p:spPr>
              <p:txBody>
                <a:bodyPr/>
                <a:lstStyle/>
                <a:p>
                  <a:endParaRPr lang="fr-FR"/>
                </a:p>
              </p:txBody>
            </p:sp>
            <p:sp>
              <p:nvSpPr>
                <p:cNvPr id="135" name="Line 72"/>
                <p:cNvSpPr>
                  <a:spLocks noChangeShapeType="1"/>
                </p:cNvSpPr>
                <p:nvPr/>
              </p:nvSpPr>
              <p:spPr bwMode="auto">
                <a:xfrm>
                  <a:off x="953" y="1569"/>
                  <a:ext cx="487" cy="159"/>
                </a:xfrm>
                <a:prstGeom prst="line">
                  <a:avLst/>
                </a:prstGeom>
                <a:noFill/>
                <a:ln w="38100">
                  <a:solidFill>
                    <a:srgbClr val="FF0066"/>
                  </a:solidFill>
                  <a:round/>
                  <a:headEnd/>
                  <a:tailEnd/>
                </a:ln>
                <a:effectLst/>
              </p:spPr>
              <p:txBody>
                <a:bodyPr/>
                <a:lstStyle/>
                <a:p>
                  <a:endParaRPr lang="fr-FR"/>
                </a:p>
              </p:txBody>
            </p:sp>
            <p:sp>
              <p:nvSpPr>
                <p:cNvPr id="136" name="Line 73"/>
                <p:cNvSpPr>
                  <a:spLocks noChangeShapeType="1"/>
                </p:cNvSpPr>
                <p:nvPr/>
              </p:nvSpPr>
              <p:spPr bwMode="auto">
                <a:xfrm>
                  <a:off x="1440" y="1728"/>
                  <a:ext cx="2642" cy="0"/>
                </a:xfrm>
                <a:prstGeom prst="line">
                  <a:avLst/>
                </a:prstGeom>
                <a:noFill/>
                <a:ln w="38100">
                  <a:solidFill>
                    <a:srgbClr val="FF0066"/>
                  </a:solidFill>
                  <a:round/>
                  <a:headEnd/>
                  <a:tailEnd/>
                </a:ln>
                <a:effectLst/>
              </p:spPr>
              <p:txBody>
                <a:bodyPr/>
                <a:lstStyle/>
                <a:p>
                  <a:endParaRPr lang="fr-FR"/>
                </a:p>
              </p:txBody>
            </p:sp>
            <p:sp>
              <p:nvSpPr>
                <p:cNvPr id="137" name="Line 74"/>
                <p:cNvSpPr>
                  <a:spLocks noChangeShapeType="1"/>
                </p:cNvSpPr>
                <p:nvPr/>
              </p:nvSpPr>
              <p:spPr bwMode="auto">
                <a:xfrm flipV="1">
                  <a:off x="4092" y="1529"/>
                  <a:ext cx="446" cy="209"/>
                </a:xfrm>
                <a:prstGeom prst="line">
                  <a:avLst/>
                </a:prstGeom>
                <a:noFill/>
                <a:ln w="38100">
                  <a:solidFill>
                    <a:srgbClr val="FF0066"/>
                  </a:solidFill>
                  <a:round/>
                  <a:headEnd/>
                  <a:tailEnd/>
                </a:ln>
                <a:effectLst/>
              </p:spPr>
              <p:txBody>
                <a:bodyPr/>
                <a:lstStyle/>
                <a:p>
                  <a:endParaRPr lang="fr-FR"/>
                </a:p>
              </p:txBody>
            </p:sp>
            <p:sp>
              <p:nvSpPr>
                <p:cNvPr id="138" name="Line 75"/>
                <p:cNvSpPr>
                  <a:spLocks noChangeShapeType="1"/>
                </p:cNvSpPr>
                <p:nvPr/>
              </p:nvSpPr>
              <p:spPr bwMode="auto">
                <a:xfrm>
                  <a:off x="4548" y="1529"/>
                  <a:ext cx="616" cy="0"/>
                </a:xfrm>
                <a:prstGeom prst="line">
                  <a:avLst/>
                </a:prstGeom>
                <a:noFill/>
                <a:ln w="38100">
                  <a:solidFill>
                    <a:srgbClr val="FF0066"/>
                  </a:solidFill>
                  <a:round/>
                  <a:headEnd/>
                  <a:tailEnd/>
                </a:ln>
                <a:effectLst/>
              </p:spPr>
              <p:txBody>
                <a:bodyPr/>
                <a:lstStyle/>
                <a:p>
                  <a:endParaRPr lang="fr-FR"/>
                </a:p>
              </p:txBody>
            </p:sp>
          </p:grpSp>
          <p:sp>
            <p:nvSpPr>
              <p:cNvPr id="133" name="Line 79"/>
              <p:cNvSpPr>
                <a:spLocks noChangeShapeType="1"/>
              </p:cNvSpPr>
              <p:nvPr/>
            </p:nvSpPr>
            <p:spPr bwMode="auto">
              <a:xfrm>
                <a:off x="2513" y="1728"/>
                <a:ext cx="158" cy="0"/>
              </a:xfrm>
              <a:prstGeom prst="line">
                <a:avLst/>
              </a:prstGeom>
              <a:noFill/>
              <a:ln w="38100">
                <a:solidFill>
                  <a:srgbClr val="FF0066"/>
                </a:solidFill>
                <a:round/>
                <a:headEnd/>
                <a:tailEnd type="triangle" w="med" len="med"/>
              </a:ln>
              <a:effectLst/>
            </p:spPr>
            <p:txBody>
              <a:bodyPr/>
              <a:lstStyle/>
              <a:p>
                <a:endParaRPr lang="fr-FR"/>
              </a:p>
            </p:txBody>
          </p:sp>
        </p:grpSp>
        <p:grpSp>
          <p:nvGrpSpPr>
            <p:cNvPr id="113" name="Group 83"/>
            <p:cNvGrpSpPr>
              <a:grpSpLocks/>
            </p:cNvGrpSpPr>
            <p:nvPr/>
          </p:nvGrpSpPr>
          <p:grpSpPr bwMode="auto">
            <a:xfrm>
              <a:off x="417" y="2304"/>
              <a:ext cx="4737" cy="0"/>
              <a:chOff x="417" y="2304"/>
              <a:chExt cx="4737" cy="0"/>
            </a:xfrm>
          </p:grpSpPr>
          <p:sp>
            <p:nvSpPr>
              <p:cNvPr id="130" name="Line 81"/>
              <p:cNvSpPr>
                <a:spLocks noChangeShapeType="1"/>
              </p:cNvSpPr>
              <p:nvPr/>
            </p:nvSpPr>
            <p:spPr bwMode="auto">
              <a:xfrm>
                <a:off x="417" y="2304"/>
                <a:ext cx="4737" cy="0"/>
              </a:xfrm>
              <a:prstGeom prst="line">
                <a:avLst/>
              </a:prstGeom>
              <a:noFill/>
              <a:ln w="38100">
                <a:solidFill>
                  <a:srgbClr val="FF0066"/>
                </a:solidFill>
                <a:round/>
                <a:headEnd/>
                <a:tailEnd/>
              </a:ln>
              <a:effectLst/>
            </p:spPr>
            <p:txBody>
              <a:bodyPr/>
              <a:lstStyle/>
              <a:p>
                <a:endParaRPr lang="fr-FR"/>
              </a:p>
            </p:txBody>
          </p:sp>
          <p:sp>
            <p:nvSpPr>
              <p:cNvPr id="131" name="Line 82"/>
              <p:cNvSpPr>
                <a:spLocks noChangeShapeType="1"/>
              </p:cNvSpPr>
              <p:nvPr/>
            </p:nvSpPr>
            <p:spPr bwMode="auto">
              <a:xfrm>
                <a:off x="2503" y="2304"/>
                <a:ext cx="149" cy="0"/>
              </a:xfrm>
              <a:prstGeom prst="line">
                <a:avLst/>
              </a:prstGeom>
              <a:noFill/>
              <a:ln w="38100">
                <a:solidFill>
                  <a:srgbClr val="FF0066"/>
                </a:solidFill>
                <a:round/>
                <a:headEnd/>
                <a:tailEnd type="triangle" w="med" len="med"/>
              </a:ln>
              <a:effectLst/>
            </p:spPr>
            <p:txBody>
              <a:bodyPr/>
              <a:lstStyle/>
              <a:p>
                <a:endParaRPr lang="fr-FR"/>
              </a:p>
            </p:txBody>
          </p:sp>
        </p:grpSp>
        <p:grpSp>
          <p:nvGrpSpPr>
            <p:cNvPr id="114" name="Group 93"/>
            <p:cNvGrpSpPr>
              <a:grpSpLocks/>
            </p:cNvGrpSpPr>
            <p:nvPr/>
          </p:nvGrpSpPr>
          <p:grpSpPr bwMode="auto">
            <a:xfrm>
              <a:off x="457" y="2781"/>
              <a:ext cx="4717" cy="208"/>
              <a:chOff x="457" y="2781"/>
              <a:chExt cx="4717" cy="208"/>
            </a:xfrm>
          </p:grpSpPr>
          <p:grpSp>
            <p:nvGrpSpPr>
              <p:cNvPr id="123" name="Group 91"/>
              <p:cNvGrpSpPr>
                <a:grpSpLocks/>
              </p:cNvGrpSpPr>
              <p:nvPr/>
            </p:nvGrpSpPr>
            <p:grpSpPr bwMode="auto">
              <a:xfrm>
                <a:off x="457" y="2781"/>
                <a:ext cx="4717" cy="208"/>
                <a:chOff x="457" y="2781"/>
                <a:chExt cx="4717" cy="208"/>
              </a:xfrm>
            </p:grpSpPr>
            <p:sp>
              <p:nvSpPr>
                <p:cNvPr id="125" name="Line 84"/>
                <p:cNvSpPr>
                  <a:spLocks noChangeShapeType="1"/>
                </p:cNvSpPr>
                <p:nvPr/>
              </p:nvSpPr>
              <p:spPr bwMode="auto">
                <a:xfrm>
                  <a:off x="457" y="2959"/>
                  <a:ext cx="506" cy="0"/>
                </a:xfrm>
                <a:prstGeom prst="line">
                  <a:avLst/>
                </a:prstGeom>
                <a:noFill/>
                <a:ln w="38100">
                  <a:solidFill>
                    <a:srgbClr val="FF0066"/>
                  </a:solidFill>
                  <a:round/>
                  <a:headEnd/>
                  <a:tailEnd/>
                </a:ln>
                <a:effectLst/>
              </p:spPr>
              <p:txBody>
                <a:bodyPr/>
                <a:lstStyle/>
                <a:p>
                  <a:endParaRPr lang="fr-FR"/>
                </a:p>
              </p:txBody>
            </p:sp>
            <p:sp>
              <p:nvSpPr>
                <p:cNvPr id="126" name="Line 85"/>
                <p:cNvSpPr>
                  <a:spLocks noChangeShapeType="1"/>
                </p:cNvSpPr>
                <p:nvPr/>
              </p:nvSpPr>
              <p:spPr bwMode="auto">
                <a:xfrm flipV="1">
                  <a:off x="963" y="2781"/>
                  <a:ext cx="457" cy="178"/>
                </a:xfrm>
                <a:prstGeom prst="line">
                  <a:avLst/>
                </a:prstGeom>
                <a:noFill/>
                <a:ln w="38100">
                  <a:solidFill>
                    <a:srgbClr val="FF0066"/>
                  </a:solidFill>
                  <a:round/>
                  <a:headEnd/>
                  <a:tailEnd/>
                </a:ln>
                <a:effectLst/>
              </p:spPr>
              <p:txBody>
                <a:bodyPr/>
                <a:lstStyle/>
                <a:p>
                  <a:endParaRPr lang="fr-FR"/>
                </a:p>
              </p:txBody>
            </p:sp>
            <p:sp>
              <p:nvSpPr>
                <p:cNvPr id="127" name="Line 86"/>
                <p:cNvSpPr>
                  <a:spLocks noChangeShapeType="1"/>
                </p:cNvSpPr>
                <p:nvPr/>
              </p:nvSpPr>
              <p:spPr bwMode="auto">
                <a:xfrm>
                  <a:off x="1420" y="2781"/>
                  <a:ext cx="2691" cy="0"/>
                </a:xfrm>
                <a:prstGeom prst="line">
                  <a:avLst/>
                </a:prstGeom>
                <a:noFill/>
                <a:ln w="38100">
                  <a:solidFill>
                    <a:srgbClr val="FF0066"/>
                  </a:solidFill>
                  <a:round/>
                  <a:headEnd/>
                  <a:tailEnd/>
                </a:ln>
                <a:effectLst/>
              </p:spPr>
              <p:txBody>
                <a:bodyPr/>
                <a:lstStyle/>
                <a:p>
                  <a:endParaRPr lang="fr-FR"/>
                </a:p>
              </p:txBody>
            </p:sp>
            <p:sp>
              <p:nvSpPr>
                <p:cNvPr id="128" name="Line 87"/>
                <p:cNvSpPr>
                  <a:spLocks noChangeShapeType="1"/>
                </p:cNvSpPr>
                <p:nvPr/>
              </p:nvSpPr>
              <p:spPr bwMode="auto">
                <a:xfrm>
                  <a:off x="4111" y="2781"/>
                  <a:ext cx="447" cy="198"/>
                </a:xfrm>
                <a:prstGeom prst="line">
                  <a:avLst/>
                </a:prstGeom>
                <a:noFill/>
                <a:ln w="38100">
                  <a:solidFill>
                    <a:srgbClr val="FF0066"/>
                  </a:solidFill>
                  <a:round/>
                  <a:headEnd/>
                  <a:tailEnd/>
                </a:ln>
                <a:effectLst/>
              </p:spPr>
              <p:txBody>
                <a:bodyPr/>
                <a:lstStyle/>
                <a:p>
                  <a:endParaRPr lang="fr-FR"/>
                </a:p>
              </p:txBody>
            </p:sp>
            <p:sp>
              <p:nvSpPr>
                <p:cNvPr id="129" name="Line 90"/>
                <p:cNvSpPr>
                  <a:spLocks noChangeShapeType="1"/>
                </p:cNvSpPr>
                <p:nvPr/>
              </p:nvSpPr>
              <p:spPr bwMode="auto">
                <a:xfrm>
                  <a:off x="4568" y="2989"/>
                  <a:ext cx="606" cy="0"/>
                </a:xfrm>
                <a:prstGeom prst="line">
                  <a:avLst/>
                </a:prstGeom>
                <a:noFill/>
                <a:ln w="38100">
                  <a:solidFill>
                    <a:srgbClr val="FF0066"/>
                  </a:solidFill>
                  <a:round/>
                  <a:headEnd/>
                  <a:tailEnd/>
                </a:ln>
                <a:effectLst/>
              </p:spPr>
              <p:txBody>
                <a:bodyPr/>
                <a:lstStyle/>
                <a:p>
                  <a:endParaRPr lang="fr-FR"/>
                </a:p>
              </p:txBody>
            </p:sp>
          </p:grpSp>
          <p:sp>
            <p:nvSpPr>
              <p:cNvPr id="124" name="Line 92"/>
              <p:cNvSpPr>
                <a:spLocks noChangeShapeType="1"/>
              </p:cNvSpPr>
              <p:nvPr/>
            </p:nvSpPr>
            <p:spPr bwMode="auto">
              <a:xfrm>
                <a:off x="2354" y="2781"/>
                <a:ext cx="149" cy="0"/>
              </a:xfrm>
              <a:prstGeom prst="line">
                <a:avLst/>
              </a:prstGeom>
              <a:noFill/>
              <a:ln w="38100">
                <a:solidFill>
                  <a:srgbClr val="FF0066"/>
                </a:solidFill>
                <a:round/>
                <a:headEnd/>
                <a:tailEnd type="triangle" w="med" len="med"/>
              </a:ln>
              <a:effectLst/>
            </p:spPr>
            <p:txBody>
              <a:bodyPr/>
              <a:lstStyle/>
              <a:p>
                <a:endParaRPr lang="fr-FR"/>
              </a:p>
            </p:txBody>
          </p:sp>
        </p:grpSp>
        <p:grpSp>
          <p:nvGrpSpPr>
            <p:cNvPr id="115" name="Group 101"/>
            <p:cNvGrpSpPr>
              <a:grpSpLocks/>
            </p:cNvGrpSpPr>
            <p:nvPr/>
          </p:nvGrpSpPr>
          <p:grpSpPr bwMode="auto">
            <a:xfrm>
              <a:off x="526" y="3287"/>
              <a:ext cx="4618" cy="258"/>
              <a:chOff x="526" y="3287"/>
              <a:chExt cx="4618" cy="258"/>
            </a:xfrm>
          </p:grpSpPr>
          <p:grpSp>
            <p:nvGrpSpPr>
              <p:cNvPr id="116" name="Group 99"/>
              <p:cNvGrpSpPr>
                <a:grpSpLocks/>
              </p:cNvGrpSpPr>
              <p:nvPr/>
            </p:nvGrpSpPr>
            <p:grpSpPr bwMode="auto">
              <a:xfrm>
                <a:off x="526" y="3287"/>
                <a:ext cx="4618" cy="258"/>
                <a:chOff x="526" y="3287"/>
                <a:chExt cx="4618" cy="258"/>
              </a:xfrm>
            </p:grpSpPr>
            <p:sp>
              <p:nvSpPr>
                <p:cNvPr id="118" name="Line 94"/>
                <p:cNvSpPr>
                  <a:spLocks noChangeShapeType="1"/>
                </p:cNvSpPr>
                <p:nvPr/>
              </p:nvSpPr>
              <p:spPr bwMode="auto">
                <a:xfrm>
                  <a:off x="526" y="3526"/>
                  <a:ext cx="944" cy="0"/>
                </a:xfrm>
                <a:prstGeom prst="line">
                  <a:avLst/>
                </a:prstGeom>
                <a:noFill/>
                <a:ln w="38100">
                  <a:solidFill>
                    <a:srgbClr val="FF0066"/>
                  </a:solidFill>
                  <a:round/>
                  <a:headEnd/>
                  <a:tailEnd/>
                </a:ln>
                <a:effectLst/>
              </p:spPr>
              <p:txBody>
                <a:bodyPr/>
                <a:lstStyle/>
                <a:p>
                  <a:endParaRPr lang="fr-FR"/>
                </a:p>
              </p:txBody>
            </p:sp>
            <p:sp>
              <p:nvSpPr>
                <p:cNvPr id="119" name="Line 95"/>
                <p:cNvSpPr>
                  <a:spLocks noChangeShapeType="1"/>
                </p:cNvSpPr>
                <p:nvPr/>
              </p:nvSpPr>
              <p:spPr bwMode="auto">
                <a:xfrm flipV="1">
                  <a:off x="1470" y="3287"/>
                  <a:ext cx="308" cy="239"/>
                </a:xfrm>
                <a:prstGeom prst="line">
                  <a:avLst/>
                </a:prstGeom>
                <a:noFill/>
                <a:ln w="38100">
                  <a:solidFill>
                    <a:srgbClr val="FF0066"/>
                  </a:solidFill>
                  <a:round/>
                  <a:headEnd/>
                  <a:tailEnd/>
                </a:ln>
                <a:effectLst/>
              </p:spPr>
              <p:txBody>
                <a:bodyPr/>
                <a:lstStyle/>
                <a:p>
                  <a:endParaRPr lang="fr-FR"/>
                </a:p>
              </p:txBody>
            </p:sp>
            <p:sp>
              <p:nvSpPr>
                <p:cNvPr id="120" name="Line 96"/>
                <p:cNvSpPr>
                  <a:spLocks noChangeShapeType="1"/>
                </p:cNvSpPr>
                <p:nvPr/>
              </p:nvSpPr>
              <p:spPr bwMode="auto">
                <a:xfrm>
                  <a:off x="1778" y="3287"/>
                  <a:ext cx="1966" cy="0"/>
                </a:xfrm>
                <a:prstGeom prst="line">
                  <a:avLst/>
                </a:prstGeom>
                <a:noFill/>
                <a:ln w="38100">
                  <a:solidFill>
                    <a:srgbClr val="FF0066"/>
                  </a:solidFill>
                  <a:round/>
                  <a:headEnd/>
                  <a:tailEnd/>
                </a:ln>
                <a:effectLst/>
              </p:spPr>
              <p:txBody>
                <a:bodyPr/>
                <a:lstStyle/>
                <a:p>
                  <a:endParaRPr lang="fr-FR"/>
                </a:p>
              </p:txBody>
            </p:sp>
            <p:sp>
              <p:nvSpPr>
                <p:cNvPr id="121" name="Line 97"/>
                <p:cNvSpPr>
                  <a:spLocks noChangeShapeType="1"/>
                </p:cNvSpPr>
                <p:nvPr/>
              </p:nvSpPr>
              <p:spPr bwMode="auto">
                <a:xfrm>
                  <a:off x="3744" y="3287"/>
                  <a:ext cx="268" cy="258"/>
                </a:xfrm>
                <a:prstGeom prst="line">
                  <a:avLst/>
                </a:prstGeom>
                <a:noFill/>
                <a:ln w="38100">
                  <a:solidFill>
                    <a:srgbClr val="FF0066"/>
                  </a:solidFill>
                  <a:round/>
                  <a:headEnd/>
                  <a:tailEnd/>
                </a:ln>
                <a:effectLst/>
              </p:spPr>
              <p:txBody>
                <a:bodyPr/>
                <a:lstStyle/>
                <a:p>
                  <a:endParaRPr lang="fr-FR"/>
                </a:p>
              </p:txBody>
            </p:sp>
            <p:sp>
              <p:nvSpPr>
                <p:cNvPr id="122" name="Line 98"/>
                <p:cNvSpPr>
                  <a:spLocks noChangeShapeType="1"/>
                </p:cNvSpPr>
                <p:nvPr/>
              </p:nvSpPr>
              <p:spPr bwMode="auto">
                <a:xfrm>
                  <a:off x="4012" y="3545"/>
                  <a:ext cx="1132" cy="0"/>
                </a:xfrm>
                <a:prstGeom prst="line">
                  <a:avLst/>
                </a:prstGeom>
                <a:noFill/>
                <a:ln w="38100">
                  <a:solidFill>
                    <a:srgbClr val="FF0066"/>
                  </a:solidFill>
                  <a:round/>
                  <a:headEnd/>
                  <a:tailEnd/>
                </a:ln>
                <a:effectLst/>
              </p:spPr>
              <p:txBody>
                <a:bodyPr/>
                <a:lstStyle/>
                <a:p>
                  <a:endParaRPr lang="fr-FR"/>
                </a:p>
              </p:txBody>
            </p:sp>
          </p:grpSp>
          <p:sp>
            <p:nvSpPr>
              <p:cNvPr id="117" name="Line 100"/>
              <p:cNvSpPr>
                <a:spLocks noChangeShapeType="1"/>
              </p:cNvSpPr>
              <p:nvPr/>
            </p:nvSpPr>
            <p:spPr bwMode="auto">
              <a:xfrm>
                <a:off x="2294" y="3287"/>
                <a:ext cx="238" cy="0"/>
              </a:xfrm>
              <a:prstGeom prst="line">
                <a:avLst/>
              </a:prstGeom>
              <a:noFill/>
              <a:ln w="38100">
                <a:solidFill>
                  <a:srgbClr val="FF0066"/>
                </a:solidFill>
                <a:round/>
                <a:headEnd/>
                <a:tailEnd type="triangle" w="med" len="med"/>
              </a:ln>
              <a:effectLst/>
            </p:spPr>
            <p:txBody>
              <a:bodyPr/>
              <a:lstStyle/>
              <a:p>
                <a:endParaRPr lang="fr-FR"/>
              </a:p>
            </p:txBody>
          </p:sp>
        </p:grpSp>
      </p:grpSp>
      <p:grpSp>
        <p:nvGrpSpPr>
          <p:cNvPr id="154" name="Groupe 153"/>
          <p:cNvGrpSpPr/>
          <p:nvPr/>
        </p:nvGrpSpPr>
        <p:grpSpPr>
          <a:xfrm>
            <a:off x="3608407" y="2357430"/>
            <a:ext cx="2000264" cy="1698651"/>
            <a:chOff x="3608407" y="2357430"/>
            <a:chExt cx="2000264" cy="1698651"/>
          </a:xfrm>
        </p:grpSpPr>
        <p:sp>
          <p:nvSpPr>
            <p:cNvPr id="155" name="Flèche droite 154"/>
            <p:cNvSpPr/>
            <p:nvPr/>
          </p:nvSpPr>
          <p:spPr>
            <a:xfrm>
              <a:off x="3608407" y="3627453"/>
              <a:ext cx="2000264" cy="428628"/>
            </a:xfrm>
            <a:prstGeom prst="rightArrow">
              <a:avLst/>
            </a:prstGeom>
            <a:solidFill>
              <a:srgbClr val="C00000"/>
            </a:solidFill>
            <a:ln>
              <a:solidFill>
                <a:srgbClr val="C0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graphicFrame>
          <p:nvGraphicFramePr>
            <p:cNvPr id="156" name="Object 1"/>
            <p:cNvGraphicFramePr>
              <a:graphicFrameLocks noChangeAspect="1"/>
            </p:cNvGraphicFramePr>
            <p:nvPr/>
          </p:nvGraphicFramePr>
          <p:xfrm>
            <a:off x="3929058" y="2357430"/>
            <a:ext cx="1238250" cy="1477962"/>
          </p:xfrm>
          <a:graphic>
            <a:graphicData uri="http://schemas.openxmlformats.org/presentationml/2006/ole">
              <mc:AlternateContent xmlns:mc="http://schemas.openxmlformats.org/markup-compatibility/2006">
                <mc:Choice xmlns:v="urn:schemas-microsoft-com:vml" Requires="v">
                  <p:oleObj spid="_x0000_s415837" name="Equation" r:id="rId3" imgW="241195" imgH="241195" progId="Equation.DSMT4">
                    <p:embed/>
                  </p:oleObj>
                </mc:Choice>
                <mc:Fallback>
                  <p:oleObj name="Equation" r:id="rId3" imgW="241195" imgH="241195" progId="Equation.DSMT4">
                    <p:embed/>
                    <p:pic>
                      <p:nvPicPr>
                        <p:cNvPr id="0" name="Picture 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9058" y="2357430"/>
                          <a:ext cx="1238250" cy="147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0"/>
                                        </p:tgtEl>
                                        <p:attrNameLst>
                                          <p:attrName>style.visibility</p:attrName>
                                        </p:attrNameLst>
                                      </p:cBhvr>
                                      <p:to>
                                        <p:strVal val="visible"/>
                                      </p:to>
                                    </p:set>
                                  </p:childTnLst>
                                </p:cTn>
                              </p:par>
                            </p:childTnLst>
                          </p:cTn>
                        </p:par>
                        <p:par>
                          <p:cTn id="7" fill="hold">
                            <p:stCondLst>
                              <p:cond delay="500"/>
                            </p:stCondLst>
                            <p:childTnLst>
                              <p:par>
                                <p:cTn id="8" presetID="3" presetClass="entr" presetSubtype="10" fill="hold" nodeType="afterEffect">
                                  <p:stCondLst>
                                    <p:cond delay="0"/>
                                  </p:stCondLst>
                                  <p:childTnLst>
                                    <p:set>
                                      <p:cBhvr>
                                        <p:cTn id="9" dur="1" fill="hold">
                                          <p:stCondLst>
                                            <p:cond delay="0"/>
                                          </p:stCondLst>
                                        </p:cTn>
                                        <p:tgtEl>
                                          <p:spTgt spid="154"/>
                                        </p:tgtEl>
                                        <p:attrNameLst>
                                          <p:attrName>style.visibility</p:attrName>
                                        </p:attrNameLst>
                                      </p:cBhvr>
                                      <p:to>
                                        <p:strVal val="visible"/>
                                      </p:to>
                                    </p:set>
                                    <p:animEffect transition="in" filter="blinds(horizontal)">
                                      <p:cBhvr>
                                        <p:cTn id="10"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52" name="Text Box 60"/>
          <p:cNvSpPr txBox="1">
            <a:spLocks noChangeArrowheads="1"/>
          </p:cNvSpPr>
          <p:nvPr/>
        </p:nvSpPr>
        <p:spPr bwMode="auto">
          <a:xfrm>
            <a:off x="323850" y="981075"/>
            <a:ext cx="5534034" cy="5032147"/>
          </a:xfrm>
          <a:prstGeom prst="rect">
            <a:avLst/>
          </a:prstGeom>
          <a:noFill/>
          <a:ln w="9525">
            <a:noFill/>
            <a:miter lim="800000"/>
            <a:headEnd/>
            <a:tailEnd/>
          </a:ln>
          <a:effectLst/>
        </p:spPr>
        <p:txBody>
          <a:bodyPr wrap="square">
            <a:spAutoFit/>
          </a:bodyPr>
          <a:lstStyle/>
          <a:p>
            <a:pPr marL="342900" indent="-342900">
              <a:spcBef>
                <a:spcPct val="50000"/>
              </a:spcBef>
            </a:pPr>
            <a:r>
              <a:rPr lang="fr-FR" dirty="0"/>
              <a:t>Le flux magnétique est créé par le courant inducteur. le courant de l’induit crée lui aussi un flux magnétique. L’effet du flux perturbateur (de l’induit) est appelé « réaction magnétique de l’induit ». </a:t>
            </a:r>
          </a:p>
          <a:p>
            <a:pPr marL="342900" indent="-342900">
              <a:spcBef>
                <a:spcPct val="50000"/>
              </a:spcBef>
            </a:pPr>
            <a:r>
              <a:rPr lang="fr-FR" dirty="0"/>
              <a:t>Cette réaction magnétique entraîne:</a:t>
            </a:r>
          </a:p>
          <a:p>
            <a:pPr marL="342900" indent="-342900">
              <a:spcBef>
                <a:spcPct val="50000"/>
              </a:spcBef>
              <a:buFontTx/>
              <a:buAutoNum type="arabicPeriod"/>
            </a:pPr>
            <a:r>
              <a:rPr lang="fr-FR" dirty="0"/>
              <a:t>Le décalage de la ligne neutre de façon variable avec l’intensité du courant d’induit</a:t>
            </a:r>
          </a:p>
          <a:p>
            <a:pPr marL="342900" indent="-342900">
              <a:spcBef>
                <a:spcPct val="50000"/>
              </a:spcBef>
              <a:buFontTx/>
              <a:buAutoNum type="arabicPeriod"/>
            </a:pPr>
            <a:r>
              <a:rPr lang="fr-FR" dirty="0"/>
              <a:t>La création d’une chute de tension </a:t>
            </a:r>
            <a:r>
              <a:rPr lang="fr-FR" sz="2200" dirty="0">
                <a:sym typeface="Symbol"/>
              </a:rPr>
              <a:t></a:t>
            </a:r>
            <a:r>
              <a:rPr lang="fr-FR" dirty="0">
                <a:sym typeface="Symbol"/>
              </a:rPr>
              <a:t>(I)</a:t>
            </a:r>
            <a:r>
              <a:rPr lang="fr-FR" dirty="0"/>
              <a:t> supplémentaire à l’induit en charge. </a:t>
            </a:r>
          </a:p>
          <a:p>
            <a:pPr marL="342900" indent="-342900">
              <a:spcBef>
                <a:spcPct val="50000"/>
              </a:spcBef>
            </a:pPr>
            <a:endParaRPr lang="fr-FR" b="1" u="sng" dirty="0">
              <a:solidFill>
                <a:schemeClr val="accent2"/>
              </a:solidFill>
            </a:endParaRPr>
          </a:p>
          <a:p>
            <a:pPr marL="342900" indent="-342900">
              <a:spcBef>
                <a:spcPct val="50000"/>
              </a:spcBef>
            </a:pPr>
            <a:r>
              <a:rPr lang="fr-FR" b="1" u="sng" dirty="0">
                <a:solidFill>
                  <a:schemeClr val="accent2"/>
                </a:solidFill>
              </a:rPr>
              <a:t>Solution: </a:t>
            </a:r>
            <a:r>
              <a:rPr lang="fr-FR" dirty="0">
                <a:solidFill>
                  <a:schemeClr val="accent2"/>
                </a:solidFill>
              </a:rPr>
              <a:t>Cette RMI est annulée (compensée) par des enroulements supplémentaires à l’inducteur de la machine, parcourues par le courant d’induit et appelés « </a:t>
            </a:r>
            <a:r>
              <a:rPr lang="fr-FR" b="1" u="sng" dirty="0">
                <a:solidFill>
                  <a:schemeClr val="accent2"/>
                </a:solidFill>
              </a:rPr>
              <a:t>enroulements de compensation</a:t>
            </a:r>
            <a:r>
              <a:rPr lang="fr-FR" dirty="0">
                <a:solidFill>
                  <a:schemeClr val="accent2"/>
                </a:solidFill>
              </a:rPr>
              <a:t>)</a:t>
            </a:r>
            <a:r>
              <a:rPr lang="fr-FR" dirty="0"/>
              <a:t> </a:t>
            </a:r>
          </a:p>
        </p:txBody>
      </p:sp>
      <p:sp>
        <p:nvSpPr>
          <p:cNvPr id="59453" name="Text Box 61"/>
          <p:cNvSpPr txBox="1">
            <a:spLocks noChangeArrowheads="1"/>
          </p:cNvSpPr>
          <p:nvPr/>
        </p:nvSpPr>
        <p:spPr bwMode="auto">
          <a:xfrm>
            <a:off x="571473" y="357166"/>
            <a:ext cx="5072098" cy="369332"/>
          </a:xfrm>
          <a:prstGeom prst="rect">
            <a:avLst/>
          </a:prstGeom>
          <a:noFill/>
          <a:ln w="9525">
            <a:noFill/>
            <a:miter lim="800000"/>
            <a:headEnd/>
            <a:tailEnd/>
          </a:ln>
          <a:effectLst/>
        </p:spPr>
        <p:txBody>
          <a:bodyPr wrap="square">
            <a:spAutoFit/>
          </a:bodyPr>
          <a:lstStyle/>
          <a:p>
            <a:pPr>
              <a:spcBef>
                <a:spcPct val="50000"/>
              </a:spcBef>
            </a:pPr>
            <a:r>
              <a:rPr lang="fr-FR" dirty="0">
                <a:solidFill>
                  <a:srgbClr val="FF0000"/>
                </a:solidFill>
              </a:rPr>
              <a:t>Résumé sur La réaction magnétique de l'induit</a:t>
            </a:r>
          </a:p>
        </p:txBody>
      </p:sp>
      <p:pic>
        <p:nvPicPr>
          <p:cNvPr id="59457" name="Picture 65" descr="MCC2"/>
          <p:cNvPicPr>
            <a:picLocks noChangeAspect="1" noChangeArrowheads="1"/>
          </p:cNvPicPr>
          <p:nvPr/>
        </p:nvPicPr>
        <p:blipFill>
          <a:blip r:embed="rId2" cstate="print"/>
          <a:srcRect/>
          <a:stretch>
            <a:fillRect/>
          </a:stretch>
        </p:blipFill>
        <p:spPr bwMode="auto">
          <a:xfrm>
            <a:off x="5795963" y="1412875"/>
            <a:ext cx="3095625" cy="2127250"/>
          </a:xfrm>
          <a:prstGeom prst="rect">
            <a:avLst/>
          </a:prstGeom>
          <a:noFill/>
        </p:spPr>
      </p:pic>
      <p:sp>
        <p:nvSpPr>
          <p:cNvPr id="59458" name="Line 66"/>
          <p:cNvSpPr>
            <a:spLocks noChangeShapeType="1"/>
          </p:cNvSpPr>
          <p:nvPr/>
        </p:nvSpPr>
        <p:spPr bwMode="auto">
          <a:xfrm flipH="1" flipV="1">
            <a:off x="6443662" y="2636838"/>
            <a:ext cx="57163" cy="3292492"/>
          </a:xfrm>
          <a:prstGeom prst="line">
            <a:avLst/>
          </a:prstGeom>
          <a:noFill/>
          <a:ln w="38100">
            <a:solidFill>
              <a:srgbClr val="FF0000"/>
            </a:solidFill>
            <a:round/>
            <a:headEnd/>
            <a:tailEnd type="triangle" w="med" len="med"/>
          </a:ln>
          <a:effectLst/>
        </p:spPr>
        <p:txBody>
          <a:bodyPr/>
          <a:lstStyle/>
          <a:p>
            <a:endParaRPr lang="fr-FR"/>
          </a:p>
        </p:txBody>
      </p:sp>
      <p:sp>
        <p:nvSpPr>
          <p:cNvPr id="59459" name="Line 67"/>
          <p:cNvSpPr>
            <a:spLocks noChangeShapeType="1"/>
          </p:cNvSpPr>
          <p:nvPr/>
        </p:nvSpPr>
        <p:spPr bwMode="auto">
          <a:xfrm flipV="1">
            <a:off x="6500826" y="2924175"/>
            <a:ext cx="1095362" cy="3005155"/>
          </a:xfrm>
          <a:prstGeom prst="line">
            <a:avLst/>
          </a:prstGeom>
          <a:noFill/>
          <a:ln w="38100">
            <a:solidFill>
              <a:srgbClr val="FF0000"/>
            </a:solidFill>
            <a:round/>
            <a:headEnd/>
            <a:tailEnd type="triangle" w="med" len="med"/>
          </a:ln>
          <a:effectLst/>
        </p:spPr>
        <p:txBody>
          <a:bodyPr/>
          <a:lstStyle/>
          <a:p>
            <a:endParaRPr lang="fr-FR"/>
          </a:p>
        </p:txBody>
      </p:sp>
      <p:sp>
        <p:nvSpPr>
          <p:cNvPr id="59460" name="Line 68"/>
          <p:cNvSpPr>
            <a:spLocks noChangeShapeType="1"/>
          </p:cNvSpPr>
          <p:nvPr/>
        </p:nvSpPr>
        <p:spPr bwMode="auto">
          <a:xfrm>
            <a:off x="4263397" y="5926337"/>
            <a:ext cx="2232025" cy="0"/>
          </a:xfrm>
          <a:prstGeom prst="line">
            <a:avLst/>
          </a:prstGeom>
          <a:noFill/>
          <a:ln w="38100">
            <a:solidFill>
              <a:srgbClr val="FF0000"/>
            </a:solidFill>
            <a:round/>
            <a:headEnd/>
            <a:tailEnd/>
          </a:ln>
          <a:effectLst/>
        </p:spPr>
        <p:txBody>
          <a:bodyPr/>
          <a:lstStyle/>
          <a:p>
            <a:endParaRPr lang="fr-F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D:\elec\photos\enroulement_stator_mcc.jpg"/>
          <p:cNvPicPr>
            <a:picLocks noChangeAspect="1" noChangeArrowheads="1"/>
          </p:cNvPicPr>
          <p:nvPr/>
        </p:nvPicPr>
        <p:blipFill>
          <a:blip r:embed="rId2" cstate="print"/>
          <a:srcRect/>
          <a:stretch>
            <a:fillRect/>
          </a:stretch>
        </p:blipFill>
        <p:spPr bwMode="auto">
          <a:xfrm>
            <a:off x="0" y="195263"/>
            <a:ext cx="9144000" cy="6586537"/>
          </a:xfrm>
          <a:prstGeom prst="rect">
            <a:avLst/>
          </a:prstGeom>
          <a:noFill/>
        </p:spPr>
      </p:pic>
      <p:sp>
        <p:nvSpPr>
          <p:cNvPr id="15363" name="Text Box 3"/>
          <p:cNvSpPr txBox="1">
            <a:spLocks noChangeArrowheads="1"/>
          </p:cNvSpPr>
          <p:nvPr/>
        </p:nvSpPr>
        <p:spPr bwMode="auto">
          <a:xfrm>
            <a:off x="4929190" y="4500570"/>
            <a:ext cx="3579829" cy="1015663"/>
          </a:xfrm>
          <a:prstGeom prst="rect">
            <a:avLst/>
          </a:prstGeom>
          <a:noFill/>
          <a:ln w="9525">
            <a:noFill/>
            <a:miter lim="800000"/>
            <a:headEnd/>
            <a:tailEnd/>
          </a:ln>
          <a:effectLst/>
        </p:spPr>
        <p:txBody>
          <a:bodyPr wrap="square">
            <a:spAutoFit/>
          </a:bodyPr>
          <a:lstStyle/>
          <a:p>
            <a:pPr algn="ctr"/>
            <a:r>
              <a:rPr lang="fr-FR" sz="3000" b="1" dirty="0">
                <a:solidFill>
                  <a:srgbClr val="FFFF00"/>
                </a:solidFill>
              </a:rPr>
              <a:t>Bobines de compensation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D:\elec\photos\pole_auxiliaire_mcc.jpg"/>
          <p:cNvPicPr>
            <a:picLocks noChangeAspect="1" noChangeArrowheads="1"/>
          </p:cNvPicPr>
          <p:nvPr/>
        </p:nvPicPr>
        <p:blipFill>
          <a:blip r:embed="rId2" cstate="print"/>
          <a:srcRect/>
          <a:stretch>
            <a:fillRect/>
          </a:stretch>
        </p:blipFill>
        <p:spPr bwMode="auto">
          <a:xfrm>
            <a:off x="533400" y="1144588"/>
            <a:ext cx="8305800" cy="4978400"/>
          </a:xfrm>
          <a:prstGeom prst="rect">
            <a:avLst/>
          </a:prstGeom>
          <a:noFill/>
        </p:spPr>
      </p:pic>
      <p:sp>
        <p:nvSpPr>
          <p:cNvPr id="12291" name="Text Box 3"/>
          <p:cNvSpPr txBox="1">
            <a:spLocks noChangeArrowheads="1"/>
          </p:cNvSpPr>
          <p:nvPr/>
        </p:nvSpPr>
        <p:spPr bwMode="auto">
          <a:xfrm>
            <a:off x="933450" y="236538"/>
            <a:ext cx="3995738" cy="579437"/>
          </a:xfrm>
          <a:prstGeom prst="rect">
            <a:avLst/>
          </a:prstGeom>
          <a:noFill/>
          <a:ln w="9525">
            <a:noFill/>
            <a:miter lim="800000"/>
            <a:headEnd/>
            <a:tailEnd/>
          </a:ln>
          <a:effectLst/>
        </p:spPr>
        <p:txBody>
          <a:bodyPr wrap="none">
            <a:spAutoFit/>
          </a:bodyPr>
          <a:lstStyle/>
          <a:p>
            <a:r>
              <a:rPr lang="fr-FR"/>
              <a:t>Pôle de commutation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D:\elec\photos\stator_mcc.jpg"/>
          <p:cNvPicPr>
            <a:picLocks noChangeAspect="1" noChangeArrowheads="1"/>
          </p:cNvPicPr>
          <p:nvPr/>
        </p:nvPicPr>
        <p:blipFill>
          <a:blip r:embed="rId2" cstate="print"/>
          <a:srcRect/>
          <a:stretch>
            <a:fillRect/>
          </a:stretch>
        </p:blipFill>
        <p:spPr bwMode="auto">
          <a:xfrm>
            <a:off x="0" y="66675"/>
            <a:ext cx="9144000" cy="6723063"/>
          </a:xfrm>
          <a:prstGeom prst="rect">
            <a:avLst/>
          </a:prstGeom>
          <a:noFill/>
        </p:spPr>
      </p:pic>
      <p:grpSp>
        <p:nvGrpSpPr>
          <p:cNvPr id="2" name="Group 8"/>
          <p:cNvGrpSpPr>
            <a:grpSpLocks/>
          </p:cNvGrpSpPr>
          <p:nvPr/>
        </p:nvGrpSpPr>
        <p:grpSpPr bwMode="auto">
          <a:xfrm>
            <a:off x="2943225" y="206375"/>
            <a:ext cx="6075363" cy="4945063"/>
            <a:chOff x="1854" y="130"/>
            <a:chExt cx="3827" cy="3115"/>
          </a:xfrm>
        </p:grpSpPr>
        <p:sp>
          <p:nvSpPr>
            <p:cNvPr id="17412" name="Line 4"/>
            <p:cNvSpPr>
              <a:spLocks noChangeShapeType="1"/>
            </p:cNvSpPr>
            <p:nvPr/>
          </p:nvSpPr>
          <p:spPr bwMode="auto">
            <a:xfrm flipH="1">
              <a:off x="3277" y="358"/>
              <a:ext cx="646" cy="427"/>
            </a:xfrm>
            <a:prstGeom prst="line">
              <a:avLst/>
            </a:prstGeom>
            <a:noFill/>
            <a:ln w="38100">
              <a:solidFill>
                <a:srgbClr val="0000FF"/>
              </a:solidFill>
              <a:round/>
              <a:headEnd/>
              <a:tailEnd type="triangle" w="med" len="med"/>
            </a:ln>
            <a:effectLst/>
          </p:spPr>
          <p:txBody>
            <a:bodyPr/>
            <a:lstStyle/>
            <a:p>
              <a:endParaRPr lang="fr-FR"/>
            </a:p>
          </p:txBody>
        </p:sp>
        <p:sp>
          <p:nvSpPr>
            <p:cNvPr id="17413" name="Line 5"/>
            <p:cNvSpPr>
              <a:spLocks noChangeShapeType="1"/>
            </p:cNvSpPr>
            <p:nvPr/>
          </p:nvSpPr>
          <p:spPr bwMode="auto">
            <a:xfrm flipH="1">
              <a:off x="1854" y="454"/>
              <a:ext cx="2165" cy="1509"/>
            </a:xfrm>
            <a:prstGeom prst="line">
              <a:avLst/>
            </a:prstGeom>
            <a:noFill/>
            <a:ln w="38100">
              <a:solidFill>
                <a:srgbClr val="0000FF"/>
              </a:solidFill>
              <a:round/>
              <a:headEnd/>
              <a:tailEnd type="triangle" w="med" len="med"/>
            </a:ln>
            <a:effectLst/>
          </p:spPr>
          <p:txBody>
            <a:bodyPr/>
            <a:lstStyle/>
            <a:p>
              <a:endParaRPr lang="fr-FR"/>
            </a:p>
          </p:txBody>
        </p:sp>
        <p:sp>
          <p:nvSpPr>
            <p:cNvPr id="17414" name="Line 6"/>
            <p:cNvSpPr>
              <a:spLocks noChangeShapeType="1"/>
            </p:cNvSpPr>
            <p:nvPr/>
          </p:nvSpPr>
          <p:spPr bwMode="auto">
            <a:xfrm flipH="1">
              <a:off x="2936" y="415"/>
              <a:ext cx="1291" cy="2830"/>
            </a:xfrm>
            <a:prstGeom prst="line">
              <a:avLst/>
            </a:prstGeom>
            <a:noFill/>
            <a:ln w="38100">
              <a:solidFill>
                <a:srgbClr val="0000FF"/>
              </a:solidFill>
              <a:round/>
              <a:headEnd/>
              <a:tailEnd type="triangle" w="med" len="med"/>
            </a:ln>
            <a:effectLst/>
          </p:spPr>
          <p:txBody>
            <a:bodyPr/>
            <a:lstStyle/>
            <a:p>
              <a:endParaRPr lang="fr-FR"/>
            </a:p>
          </p:txBody>
        </p:sp>
        <p:sp>
          <p:nvSpPr>
            <p:cNvPr id="17415" name="Line 7"/>
            <p:cNvSpPr>
              <a:spLocks noChangeShapeType="1"/>
            </p:cNvSpPr>
            <p:nvPr/>
          </p:nvSpPr>
          <p:spPr bwMode="auto">
            <a:xfrm flipH="1">
              <a:off x="4287" y="435"/>
              <a:ext cx="368" cy="1430"/>
            </a:xfrm>
            <a:prstGeom prst="line">
              <a:avLst/>
            </a:prstGeom>
            <a:noFill/>
            <a:ln w="38100">
              <a:solidFill>
                <a:srgbClr val="0000FF"/>
              </a:solidFill>
              <a:round/>
              <a:headEnd/>
              <a:tailEnd type="triangle" w="med" len="med"/>
            </a:ln>
            <a:effectLst/>
          </p:spPr>
          <p:txBody>
            <a:bodyPr/>
            <a:lstStyle/>
            <a:p>
              <a:endParaRPr lang="fr-FR"/>
            </a:p>
          </p:txBody>
        </p:sp>
        <p:sp>
          <p:nvSpPr>
            <p:cNvPr id="17411" name="Text Box 3"/>
            <p:cNvSpPr txBox="1">
              <a:spLocks noChangeArrowheads="1"/>
            </p:cNvSpPr>
            <p:nvPr/>
          </p:nvSpPr>
          <p:spPr bwMode="auto">
            <a:xfrm>
              <a:off x="3690" y="130"/>
              <a:ext cx="1991" cy="330"/>
            </a:xfrm>
            <a:prstGeom prst="rect">
              <a:avLst/>
            </a:prstGeom>
            <a:solidFill>
              <a:schemeClr val="bg1"/>
            </a:solidFill>
            <a:ln w="9525">
              <a:noFill/>
              <a:miter lim="800000"/>
              <a:headEnd/>
              <a:tailEnd/>
            </a:ln>
            <a:effectLst/>
          </p:spPr>
          <p:txBody>
            <a:bodyPr wrap="none">
              <a:spAutoFit/>
            </a:bodyPr>
            <a:lstStyle/>
            <a:p>
              <a:r>
                <a:rPr lang="fr-FR" sz="2800" b="1" dirty="0">
                  <a:solidFill>
                    <a:srgbClr val="0000FF"/>
                  </a:solidFill>
                </a:rPr>
                <a:t>4 pôles inducteur</a:t>
              </a:r>
            </a:p>
          </p:txBody>
        </p:sp>
      </p:grpSp>
      <p:grpSp>
        <p:nvGrpSpPr>
          <p:cNvPr id="3" name="Group 14"/>
          <p:cNvGrpSpPr>
            <a:grpSpLocks/>
          </p:cNvGrpSpPr>
          <p:nvPr/>
        </p:nvGrpSpPr>
        <p:grpSpPr bwMode="auto">
          <a:xfrm>
            <a:off x="160338" y="176213"/>
            <a:ext cx="6092825" cy="4510087"/>
            <a:chOff x="101" y="111"/>
            <a:chExt cx="3838" cy="2841"/>
          </a:xfrm>
        </p:grpSpPr>
        <p:sp>
          <p:nvSpPr>
            <p:cNvPr id="17418" name="Line 10"/>
            <p:cNvSpPr>
              <a:spLocks noChangeShapeType="1"/>
            </p:cNvSpPr>
            <p:nvPr/>
          </p:nvSpPr>
          <p:spPr bwMode="auto">
            <a:xfrm>
              <a:off x="2225" y="437"/>
              <a:ext cx="1658" cy="397"/>
            </a:xfrm>
            <a:prstGeom prst="line">
              <a:avLst/>
            </a:prstGeom>
            <a:noFill/>
            <a:ln w="28575">
              <a:solidFill>
                <a:srgbClr val="009900"/>
              </a:solidFill>
              <a:round/>
              <a:headEnd/>
              <a:tailEnd type="triangle" w="med" len="med"/>
            </a:ln>
            <a:effectLst/>
          </p:spPr>
          <p:txBody>
            <a:bodyPr/>
            <a:lstStyle/>
            <a:p>
              <a:endParaRPr lang="fr-FR" dirty="0"/>
            </a:p>
          </p:txBody>
        </p:sp>
        <p:sp>
          <p:nvSpPr>
            <p:cNvPr id="17419" name="Line 11"/>
            <p:cNvSpPr>
              <a:spLocks noChangeShapeType="1"/>
            </p:cNvSpPr>
            <p:nvPr/>
          </p:nvSpPr>
          <p:spPr bwMode="auto">
            <a:xfrm>
              <a:off x="1676" y="463"/>
              <a:ext cx="2263" cy="2433"/>
            </a:xfrm>
            <a:prstGeom prst="line">
              <a:avLst/>
            </a:prstGeom>
            <a:noFill/>
            <a:ln w="28575">
              <a:solidFill>
                <a:srgbClr val="009900"/>
              </a:solidFill>
              <a:round/>
              <a:headEnd/>
              <a:tailEnd type="triangle" w="med" len="med"/>
            </a:ln>
            <a:effectLst/>
          </p:spPr>
          <p:txBody>
            <a:bodyPr/>
            <a:lstStyle/>
            <a:p>
              <a:endParaRPr lang="fr-FR"/>
            </a:p>
          </p:txBody>
        </p:sp>
        <p:sp>
          <p:nvSpPr>
            <p:cNvPr id="17420" name="Line 12"/>
            <p:cNvSpPr>
              <a:spLocks noChangeShapeType="1"/>
            </p:cNvSpPr>
            <p:nvPr/>
          </p:nvSpPr>
          <p:spPr bwMode="auto">
            <a:xfrm>
              <a:off x="1484" y="449"/>
              <a:ext cx="664" cy="2503"/>
            </a:xfrm>
            <a:prstGeom prst="line">
              <a:avLst/>
            </a:prstGeom>
            <a:noFill/>
            <a:ln w="28575">
              <a:solidFill>
                <a:srgbClr val="009900"/>
              </a:solidFill>
              <a:round/>
              <a:headEnd/>
              <a:tailEnd type="triangle" w="med" len="med"/>
            </a:ln>
            <a:effectLst/>
          </p:spPr>
          <p:txBody>
            <a:bodyPr/>
            <a:lstStyle/>
            <a:p>
              <a:endParaRPr lang="fr-FR"/>
            </a:p>
          </p:txBody>
        </p:sp>
        <p:sp>
          <p:nvSpPr>
            <p:cNvPr id="17421" name="Line 13"/>
            <p:cNvSpPr>
              <a:spLocks noChangeShapeType="1"/>
            </p:cNvSpPr>
            <p:nvPr/>
          </p:nvSpPr>
          <p:spPr bwMode="auto">
            <a:xfrm>
              <a:off x="1474" y="401"/>
              <a:ext cx="466" cy="576"/>
            </a:xfrm>
            <a:prstGeom prst="line">
              <a:avLst/>
            </a:prstGeom>
            <a:noFill/>
            <a:ln w="28575">
              <a:solidFill>
                <a:srgbClr val="009900"/>
              </a:solidFill>
              <a:round/>
              <a:headEnd/>
              <a:tailEnd type="triangle" w="med" len="med"/>
            </a:ln>
            <a:effectLst/>
          </p:spPr>
          <p:txBody>
            <a:bodyPr/>
            <a:lstStyle/>
            <a:p>
              <a:endParaRPr lang="fr-FR"/>
            </a:p>
          </p:txBody>
        </p:sp>
        <p:sp>
          <p:nvSpPr>
            <p:cNvPr id="17417" name="Text Box 9"/>
            <p:cNvSpPr txBox="1">
              <a:spLocks noChangeArrowheads="1"/>
            </p:cNvSpPr>
            <p:nvPr/>
          </p:nvSpPr>
          <p:spPr bwMode="auto">
            <a:xfrm>
              <a:off x="101" y="111"/>
              <a:ext cx="2985" cy="330"/>
            </a:xfrm>
            <a:prstGeom prst="rect">
              <a:avLst/>
            </a:prstGeom>
            <a:solidFill>
              <a:srgbClr val="FFFF00"/>
            </a:solidFill>
            <a:ln w="9525">
              <a:noFill/>
              <a:miter lim="800000"/>
              <a:headEnd/>
              <a:tailEnd/>
            </a:ln>
            <a:effectLst/>
          </p:spPr>
          <p:txBody>
            <a:bodyPr wrap="none">
              <a:spAutoFit/>
            </a:bodyPr>
            <a:lstStyle/>
            <a:p>
              <a:r>
                <a:rPr lang="fr-FR" sz="2800" b="1" dirty="0"/>
                <a:t>4 bobines de commutation</a:t>
              </a:r>
            </a:p>
          </p:txBody>
        </p:sp>
      </p:grpSp>
      <p:grpSp>
        <p:nvGrpSpPr>
          <p:cNvPr id="4" name="Group 18"/>
          <p:cNvGrpSpPr>
            <a:grpSpLocks/>
          </p:cNvGrpSpPr>
          <p:nvPr/>
        </p:nvGrpSpPr>
        <p:grpSpPr bwMode="auto">
          <a:xfrm>
            <a:off x="522288" y="4918076"/>
            <a:ext cx="5384800" cy="1944688"/>
            <a:chOff x="329" y="3098"/>
            <a:chExt cx="3392" cy="1225"/>
          </a:xfrm>
        </p:grpSpPr>
        <p:sp>
          <p:nvSpPr>
            <p:cNvPr id="17424" name="Line 16"/>
            <p:cNvSpPr>
              <a:spLocks noChangeShapeType="1"/>
            </p:cNvSpPr>
            <p:nvPr/>
          </p:nvSpPr>
          <p:spPr bwMode="auto">
            <a:xfrm flipV="1">
              <a:off x="1907" y="3098"/>
              <a:ext cx="159" cy="934"/>
            </a:xfrm>
            <a:prstGeom prst="line">
              <a:avLst/>
            </a:prstGeom>
            <a:noFill/>
            <a:ln w="28575">
              <a:solidFill>
                <a:schemeClr val="tx1"/>
              </a:solidFill>
              <a:round/>
              <a:headEnd/>
              <a:tailEnd type="triangle" w="med" len="med"/>
            </a:ln>
            <a:effectLst/>
          </p:spPr>
          <p:txBody>
            <a:bodyPr/>
            <a:lstStyle/>
            <a:p>
              <a:endParaRPr lang="fr-FR" dirty="0"/>
            </a:p>
          </p:txBody>
        </p:sp>
        <p:sp>
          <p:nvSpPr>
            <p:cNvPr id="17425" name="Line 17"/>
            <p:cNvSpPr>
              <a:spLocks noChangeShapeType="1"/>
            </p:cNvSpPr>
            <p:nvPr/>
          </p:nvSpPr>
          <p:spPr bwMode="auto">
            <a:xfrm flipV="1">
              <a:off x="2360" y="3274"/>
              <a:ext cx="1361" cy="805"/>
            </a:xfrm>
            <a:prstGeom prst="line">
              <a:avLst/>
            </a:prstGeom>
            <a:noFill/>
            <a:ln w="28575">
              <a:solidFill>
                <a:schemeClr val="tx1"/>
              </a:solidFill>
              <a:round/>
              <a:headEnd/>
              <a:tailEnd type="triangle" w="med" len="med"/>
            </a:ln>
            <a:effectLst/>
          </p:spPr>
          <p:txBody>
            <a:bodyPr/>
            <a:lstStyle/>
            <a:p>
              <a:endParaRPr lang="fr-FR"/>
            </a:p>
          </p:txBody>
        </p:sp>
        <p:sp>
          <p:nvSpPr>
            <p:cNvPr id="17423" name="Text Box 15"/>
            <p:cNvSpPr txBox="1">
              <a:spLocks noChangeArrowheads="1"/>
            </p:cNvSpPr>
            <p:nvPr/>
          </p:nvSpPr>
          <p:spPr bwMode="auto">
            <a:xfrm>
              <a:off x="329" y="3993"/>
              <a:ext cx="3124" cy="330"/>
            </a:xfrm>
            <a:prstGeom prst="rect">
              <a:avLst/>
            </a:prstGeom>
            <a:solidFill>
              <a:srgbClr val="FFC000"/>
            </a:solidFill>
            <a:ln w="9525">
              <a:noFill/>
              <a:miter lim="800000"/>
              <a:headEnd/>
              <a:tailEnd/>
            </a:ln>
            <a:effectLst/>
          </p:spPr>
          <p:txBody>
            <a:bodyPr wrap="none">
              <a:spAutoFit/>
            </a:bodyPr>
            <a:lstStyle/>
            <a:p>
              <a:r>
                <a:rPr lang="fr-FR" sz="2800" b="1" dirty="0"/>
                <a:t>4 Bobines de compensation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Line 89"/>
          <p:cNvSpPr>
            <a:spLocks noChangeShapeType="1"/>
          </p:cNvSpPr>
          <p:nvPr/>
        </p:nvSpPr>
        <p:spPr bwMode="auto">
          <a:xfrm>
            <a:off x="4918103" y="1405909"/>
            <a:ext cx="0" cy="3546000"/>
          </a:xfrm>
          <a:prstGeom prst="line">
            <a:avLst/>
          </a:prstGeom>
          <a:noFill/>
          <a:ln w="38100">
            <a:solidFill>
              <a:srgbClr val="FF0000"/>
            </a:solidFill>
            <a:round/>
            <a:headEnd/>
            <a:tailEnd/>
          </a:ln>
          <a:effectLst/>
        </p:spPr>
        <p:txBody>
          <a:bodyPr/>
          <a:lstStyle/>
          <a:p>
            <a:endParaRPr lang="fr-FR"/>
          </a:p>
        </p:txBody>
      </p:sp>
      <p:sp>
        <p:nvSpPr>
          <p:cNvPr id="74755" name="Rectangle 3"/>
          <p:cNvSpPr>
            <a:spLocks noChangeArrowheads="1"/>
          </p:cNvSpPr>
          <p:nvPr/>
        </p:nvSpPr>
        <p:spPr bwMode="auto">
          <a:xfrm>
            <a:off x="4653792" y="1866943"/>
            <a:ext cx="539750" cy="323850"/>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74756" name="Rectangle 4"/>
          <p:cNvSpPr>
            <a:spLocks noChangeArrowheads="1"/>
          </p:cNvSpPr>
          <p:nvPr/>
        </p:nvSpPr>
        <p:spPr bwMode="auto">
          <a:xfrm>
            <a:off x="4649868" y="4384826"/>
            <a:ext cx="539750" cy="323850"/>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74845" name="Line 93"/>
          <p:cNvSpPr>
            <a:spLocks noChangeShapeType="1"/>
          </p:cNvSpPr>
          <p:nvPr/>
        </p:nvSpPr>
        <p:spPr bwMode="auto">
          <a:xfrm flipH="1">
            <a:off x="3209918" y="3302015"/>
            <a:ext cx="1719272" cy="2270125"/>
          </a:xfrm>
          <a:prstGeom prst="line">
            <a:avLst/>
          </a:prstGeom>
          <a:noFill/>
          <a:ln w="12700">
            <a:solidFill>
              <a:schemeClr val="tx1"/>
            </a:solidFill>
            <a:prstDash val="dash"/>
            <a:round/>
            <a:headEnd/>
            <a:tailEnd/>
          </a:ln>
          <a:effectLst/>
        </p:spPr>
        <p:txBody>
          <a:bodyPr/>
          <a:lstStyle/>
          <a:p>
            <a:endParaRPr lang="fr-FR"/>
          </a:p>
        </p:txBody>
      </p:sp>
      <p:sp>
        <p:nvSpPr>
          <p:cNvPr id="65" name="Oval 77"/>
          <p:cNvSpPr>
            <a:spLocks noChangeArrowheads="1"/>
          </p:cNvSpPr>
          <p:nvPr/>
        </p:nvSpPr>
        <p:spPr bwMode="auto">
          <a:xfrm>
            <a:off x="3714744" y="2072779"/>
            <a:ext cx="2412000" cy="2412000"/>
          </a:xfrm>
          <a:prstGeom prst="ellipse">
            <a:avLst/>
          </a:prstGeom>
          <a:solidFill>
            <a:schemeClr val="bg1"/>
          </a:solidFill>
          <a:ln w="28575">
            <a:solidFill>
              <a:srgbClr val="FF0000"/>
            </a:solidFill>
            <a:round/>
            <a:headEnd/>
            <a:tailEnd/>
          </a:ln>
          <a:effectLst/>
        </p:spPr>
        <p:txBody>
          <a:bodyPr wrap="none" anchor="ctr"/>
          <a:lstStyle/>
          <a:p>
            <a:pPr algn="ctr"/>
            <a:r>
              <a:rPr lang="fr-FR" sz="5000" b="1" dirty="0">
                <a:solidFill>
                  <a:srgbClr val="FF0000"/>
                </a:solidFill>
              </a:rPr>
              <a:t>MCC</a:t>
            </a:r>
          </a:p>
        </p:txBody>
      </p:sp>
      <p:grpSp>
        <p:nvGrpSpPr>
          <p:cNvPr id="2" name="Group 18"/>
          <p:cNvGrpSpPr>
            <a:grpSpLocks/>
          </p:cNvGrpSpPr>
          <p:nvPr/>
        </p:nvGrpSpPr>
        <p:grpSpPr bwMode="auto">
          <a:xfrm rot="5400000">
            <a:off x="2559042" y="3107790"/>
            <a:ext cx="1397000" cy="342900"/>
            <a:chOff x="394" y="3588"/>
            <a:chExt cx="1665" cy="311"/>
          </a:xfrm>
        </p:grpSpPr>
        <p:grpSp>
          <p:nvGrpSpPr>
            <p:cNvPr id="3" name="Group 8"/>
            <p:cNvGrpSpPr>
              <a:grpSpLocks/>
            </p:cNvGrpSpPr>
            <p:nvPr/>
          </p:nvGrpSpPr>
          <p:grpSpPr bwMode="auto">
            <a:xfrm>
              <a:off x="394" y="3588"/>
              <a:ext cx="410" cy="311"/>
              <a:chOff x="394" y="3572"/>
              <a:chExt cx="410" cy="311"/>
            </a:xfrm>
          </p:grpSpPr>
          <p:sp>
            <p:nvSpPr>
              <p:cNvPr id="74758" name="Arc 6"/>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74759" name="Arc 7"/>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4" name="Group 9"/>
            <p:cNvGrpSpPr>
              <a:grpSpLocks/>
            </p:cNvGrpSpPr>
            <p:nvPr/>
          </p:nvGrpSpPr>
          <p:grpSpPr bwMode="auto">
            <a:xfrm>
              <a:off x="808" y="3588"/>
              <a:ext cx="410" cy="311"/>
              <a:chOff x="394" y="3572"/>
              <a:chExt cx="410" cy="311"/>
            </a:xfrm>
          </p:grpSpPr>
          <p:sp>
            <p:nvSpPr>
              <p:cNvPr id="74762" name="Arc 10"/>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74763" name="Arc 11"/>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5" name="Group 12"/>
            <p:cNvGrpSpPr>
              <a:grpSpLocks/>
            </p:cNvGrpSpPr>
            <p:nvPr/>
          </p:nvGrpSpPr>
          <p:grpSpPr bwMode="auto">
            <a:xfrm>
              <a:off x="1235" y="3588"/>
              <a:ext cx="410" cy="311"/>
              <a:chOff x="394" y="3572"/>
              <a:chExt cx="410" cy="311"/>
            </a:xfrm>
          </p:grpSpPr>
          <p:sp>
            <p:nvSpPr>
              <p:cNvPr id="74765" name="Arc 13"/>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74766" name="Arc 14"/>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6" name="Group 15"/>
            <p:cNvGrpSpPr>
              <a:grpSpLocks/>
            </p:cNvGrpSpPr>
            <p:nvPr/>
          </p:nvGrpSpPr>
          <p:grpSpPr bwMode="auto">
            <a:xfrm>
              <a:off x="1649" y="3588"/>
              <a:ext cx="410" cy="311"/>
              <a:chOff x="394" y="3572"/>
              <a:chExt cx="410" cy="311"/>
            </a:xfrm>
          </p:grpSpPr>
          <p:sp>
            <p:nvSpPr>
              <p:cNvPr id="74768" name="Arc 16"/>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74769" name="Arc 17"/>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sp>
        <p:nvSpPr>
          <p:cNvPr id="74827" name="Line 75"/>
          <p:cNvSpPr>
            <a:spLocks noChangeShapeType="1"/>
          </p:cNvSpPr>
          <p:nvPr/>
        </p:nvSpPr>
        <p:spPr bwMode="auto">
          <a:xfrm>
            <a:off x="3071802" y="3977099"/>
            <a:ext cx="0" cy="1080000"/>
          </a:xfrm>
          <a:prstGeom prst="line">
            <a:avLst/>
          </a:prstGeom>
          <a:noFill/>
          <a:ln w="19050">
            <a:solidFill>
              <a:srgbClr val="0000FF"/>
            </a:solidFill>
            <a:round/>
            <a:headEnd/>
            <a:tailEnd/>
          </a:ln>
          <a:effectLst/>
        </p:spPr>
        <p:txBody>
          <a:bodyPr/>
          <a:lstStyle/>
          <a:p>
            <a:endParaRPr lang="fr-FR"/>
          </a:p>
        </p:txBody>
      </p:sp>
      <p:sp>
        <p:nvSpPr>
          <p:cNvPr id="74828" name="Line 76"/>
          <p:cNvSpPr>
            <a:spLocks noChangeShapeType="1"/>
          </p:cNvSpPr>
          <p:nvPr/>
        </p:nvSpPr>
        <p:spPr bwMode="auto">
          <a:xfrm flipH="1" flipV="1">
            <a:off x="2603802" y="5048332"/>
            <a:ext cx="468000" cy="0"/>
          </a:xfrm>
          <a:prstGeom prst="line">
            <a:avLst/>
          </a:prstGeom>
          <a:noFill/>
          <a:ln w="19050">
            <a:solidFill>
              <a:srgbClr val="0000FF"/>
            </a:solidFill>
            <a:round/>
            <a:headEnd/>
            <a:tailEnd/>
          </a:ln>
          <a:effectLst/>
        </p:spPr>
        <p:txBody>
          <a:bodyPr/>
          <a:lstStyle/>
          <a:p>
            <a:endParaRPr lang="fr-FR"/>
          </a:p>
        </p:txBody>
      </p:sp>
      <p:sp>
        <p:nvSpPr>
          <p:cNvPr id="74840" name="Line 88"/>
          <p:cNvSpPr>
            <a:spLocks noChangeShapeType="1"/>
          </p:cNvSpPr>
          <p:nvPr/>
        </p:nvSpPr>
        <p:spPr bwMode="auto">
          <a:xfrm>
            <a:off x="4922825" y="1401764"/>
            <a:ext cx="1620000" cy="0"/>
          </a:xfrm>
          <a:prstGeom prst="line">
            <a:avLst/>
          </a:prstGeom>
          <a:noFill/>
          <a:ln w="38100">
            <a:solidFill>
              <a:srgbClr val="FF0000"/>
            </a:solidFill>
            <a:round/>
            <a:headEnd/>
            <a:tailEnd/>
          </a:ln>
          <a:effectLst/>
        </p:spPr>
        <p:txBody>
          <a:bodyPr/>
          <a:lstStyle/>
          <a:p>
            <a:endParaRPr lang="fr-FR"/>
          </a:p>
        </p:txBody>
      </p:sp>
      <p:sp>
        <p:nvSpPr>
          <p:cNvPr id="74843" name="Line 91"/>
          <p:cNvSpPr>
            <a:spLocks noChangeShapeType="1"/>
          </p:cNvSpPr>
          <p:nvPr/>
        </p:nvSpPr>
        <p:spPr bwMode="auto">
          <a:xfrm flipH="1">
            <a:off x="4929190" y="4945090"/>
            <a:ext cx="1620000" cy="0"/>
          </a:xfrm>
          <a:prstGeom prst="line">
            <a:avLst/>
          </a:prstGeom>
          <a:noFill/>
          <a:ln w="38100">
            <a:solidFill>
              <a:srgbClr val="FF0000"/>
            </a:solidFill>
            <a:round/>
            <a:headEnd/>
            <a:tailEnd/>
          </a:ln>
          <a:effectLst/>
        </p:spPr>
        <p:txBody>
          <a:bodyPr/>
          <a:lstStyle/>
          <a:p>
            <a:endParaRPr lang="fr-FR"/>
          </a:p>
        </p:txBody>
      </p:sp>
      <p:sp>
        <p:nvSpPr>
          <p:cNvPr id="74847" name="Text Box 95"/>
          <p:cNvSpPr txBox="1">
            <a:spLocks noChangeArrowheads="1"/>
          </p:cNvSpPr>
          <p:nvPr/>
        </p:nvSpPr>
        <p:spPr bwMode="auto">
          <a:xfrm>
            <a:off x="3857620" y="5016528"/>
            <a:ext cx="312906" cy="369332"/>
          </a:xfrm>
          <a:prstGeom prst="rect">
            <a:avLst/>
          </a:prstGeom>
          <a:noFill/>
          <a:ln w="9525">
            <a:noFill/>
            <a:miter lim="800000"/>
            <a:headEnd/>
            <a:tailEnd/>
          </a:ln>
          <a:effectLst/>
        </p:spPr>
        <p:txBody>
          <a:bodyPr wrap="none">
            <a:spAutoFit/>
          </a:bodyPr>
          <a:lstStyle/>
          <a:p>
            <a:r>
              <a:rPr lang="fr-FR" dirty="0"/>
              <a:t>n</a:t>
            </a:r>
          </a:p>
        </p:txBody>
      </p:sp>
      <p:sp>
        <p:nvSpPr>
          <p:cNvPr id="53" name="Line 75"/>
          <p:cNvSpPr>
            <a:spLocks noChangeShapeType="1"/>
          </p:cNvSpPr>
          <p:nvPr/>
        </p:nvSpPr>
        <p:spPr bwMode="auto">
          <a:xfrm>
            <a:off x="3071802" y="1500527"/>
            <a:ext cx="0" cy="1080000"/>
          </a:xfrm>
          <a:prstGeom prst="line">
            <a:avLst/>
          </a:prstGeom>
          <a:noFill/>
          <a:ln w="19050">
            <a:solidFill>
              <a:srgbClr val="0000FF"/>
            </a:solidFill>
            <a:round/>
            <a:headEnd/>
            <a:tailEnd/>
          </a:ln>
          <a:effectLst/>
        </p:spPr>
        <p:txBody>
          <a:bodyPr/>
          <a:lstStyle/>
          <a:p>
            <a:endParaRPr lang="fr-FR"/>
          </a:p>
        </p:txBody>
      </p:sp>
      <p:sp>
        <p:nvSpPr>
          <p:cNvPr id="54" name="Line 76"/>
          <p:cNvSpPr>
            <a:spLocks noChangeShapeType="1"/>
          </p:cNvSpPr>
          <p:nvPr/>
        </p:nvSpPr>
        <p:spPr bwMode="auto">
          <a:xfrm flipH="1" flipV="1">
            <a:off x="2595851" y="1499285"/>
            <a:ext cx="468000" cy="0"/>
          </a:xfrm>
          <a:prstGeom prst="line">
            <a:avLst/>
          </a:prstGeom>
          <a:noFill/>
          <a:ln w="19050">
            <a:solidFill>
              <a:srgbClr val="0000FF"/>
            </a:solidFill>
            <a:round/>
            <a:headEnd/>
            <a:tailEnd/>
          </a:ln>
          <a:effectLst/>
        </p:spPr>
        <p:txBody>
          <a:bodyPr/>
          <a:lstStyle/>
          <a:p>
            <a:endParaRPr lang="fr-FR"/>
          </a:p>
        </p:txBody>
      </p:sp>
      <p:sp>
        <p:nvSpPr>
          <p:cNvPr id="60" name="Text Box 83"/>
          <p:cNvSpPr txBox="1">
            <a:spLocks noChangeArrowheads="1"/>
          </p:cNvSpPr>
          <p:nvPr/>
        </p:nvSpPr>
        <p:spPr bwMode="auto">
          <a:xfrm>
            <a:off x="857224" y="2944826"/>
            <a:ext cx="2428892" cy="553998"/>
          </a:xfrm>
          <a:prstGeom prst="rect">
            <a:avLst/>
          </a:prstGeom>
          <a:noFill/>
          <a:ln w="9525">
            <a:noFill/>
            <a:miter lim="800000"/>
            <a:headEnd/>
            <a:tailEnd/>
          </a:ln>
          <a:effectLst/>
        </p:spPr>
        <p:txBody>
          <a:bodyPr wrap="square">
            <a:spAutoFit/>
          </a:bodyPr>
          <a:lstStyle/>
          <a:p>
            <a:r>
              <a:rPr lang="fr-FR" sz="3000" b="1" i="1" dirty="0">
                <a:solidFill>
                  <a:srgbClr val="0000FF"/>
                </a:solidFill>
                <a:latin typeface="Cambria" pitchFamily="18" charset="0"/>
              </a:rPr>
              <a:t>Inducteur</a:t>
            </a:r>
            <a:endParaRPr lang="fr-FR" sz="3000" b="1" i="1" baseline="-25000" dirty="0">
              <a:solidFill>
                <a:srgbClr val="0000FF"/>
              </a:solidFill>
              <a:latin typeface="Cambria" pitchFamily="18" charset="0"/>
            </a:endParaRPr>
          </a:p>
        </p:txBody>
      </p:sp>
      <p:sp>
        <p:nvSpPr>
          <p:cNvPr id="68" name="Arc 67"/>
          <p:cNvSpPr/>
          <p:nvPr/>
        </p:nvSpPr>
        <p:spPr>
          <a:xfrm>
            <a:off x="3500430" y="4730776"/>
            <a:ext cx="357190" cy="571504"/>
          </a:xfrm>
          <a:prstGeom prst="arc">
            <a:avLst>
              <a:gd name="adj1" fmla="val 11821152"/>
              <a:gd name="adj2" fmla="val 6375146"/>
            </a:avLst>
          </a:prstGeom>
          <a:noFill/>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5" name="Text Box 4"/>
          <p:cNvSpPr txBox="1">
            <a:spLocks noChangeArrowheads="1"/>
          </p:cNvSpPr>
          <p:nvPr/>
        </p:nvSpPr>
        <p:spPr bwMode="auto">
          <a:xfrm>
            <a:off x="214282" y="214290"/>
            <a:ext cx="4000528"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latin typeface="Cambria" pitchFamily="18" charset="0"/>
              </a:rPr>
              <a:t>Symbole de la MCC</a:t>
            </a:r>
          </a:p>
        </p:txBody>
      </p:sp>
      <p:sp>
        <p:nvSpPr>
          <p:cNvPr id="46" name="Text Box 83"/>
          <p:cNvSpPr txBox="1">
            <a:spLocks noChangeArrowheads="1"/>
          </p:cNvSpPr>
          <p:nvPr/>
        </p:nvSpPr>
        <p:spPr bwMode="auto">
          <a:xfrm>
            <a:off x="6286512" y="2944826"/>
            <a:ext cx="1571668" cy="553998"/>
          </a:xfrm>
          <a:prstGeom prst="rect">
            <a:avLst/>
          </a:prstGeom>
          <a:noFill/>
          <a:ln w="9525">
            <a:noFill/>
            <a:miter lim="800000"/>
            <a:headEnd/>
            <a:tailEnd/>
          </a:ln>
          <a:effectLst/>
        </p:spPr>
        <p:txBody>
          <a:bodyPr wrap="square">
            <a:spAutoFit/>
          </a:bodyPr>
          <a:lstStyle/>
          <a:p>
            <a:r>
              <a:rPr lang="fr-FR" sz="3000" b="1" i="1" dirty="0">
                <a:solidFill>
                  <a:srgbClr val="FF0000"/>
                </a:solidFill>
                <a:latin typeface="Cambria" pitchFamily="18" charset="0"/>
              </a:rPr>
              <a:t>Induit</a:t>
            </a:r>
            <a:endParaRPr lang="fr-FR" sz="3000" b="1" i="1" baseline="-25000" dirty="0">
              <a:solidFill>
                <a:srgbClr val="FF0000"/>
              </a:solidFill>
              <a:latin typeface="Cambria" pitchFamily="18" charset="0"/>
            </a:endParaRPr>
          </a:p>
        </p:txBody>
      </p:sp>
      <p:sp>
        <p:nvSpPr>
          <p:cNvPr id="69" name="Line 75"/>
          <p:cNvSpPr>
            <a:spLocks noChangeShapeType="1"/>
          </p:cNvSpPr>
          <p:nvPr/>
        </p:nvSpPr>
        <p:spPr bwMode="auto">
          <a:xfrm rot="5400000">
            <a:off x="4918757" y="3184144"/>
            <a:ext cx="0" cy="1188000"/>
          </a:xfrm>
          <a:prstGeom prst="line">
            <a:avLst/>
          </a:prstGeom>
          <a:noFill/>
          <a:ln w="76200">
            <a:solidFill>
              <a:srgbClr val="FF0000"/>
            </a:solidFill>
            <a:round/>
            <a:headEnd/>
            <a:tailEnd/>
          </a:ln>
          <a:effectLst/>
        </p:spPr>
        <p:txBody>
          <a:bodyPr/>
          <a:lstStyle/>
          <a:p>
            <a:endParaRPr lang="fr-F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Line 89"/>
          <p:cNvSpPr>
            <a:spLocks noChangeShapeType="1"/>
          </p:cNvSpPr>
          <p:nvPr/>
        </p:nvSpPr>
        <p:spPr bwMode="auto">
          <a:xfrm>
            <a:off x="4918103" y="1405909"/>
            <a:ext cx="0" cy="3546000"/>
          </a:xfrm>
          <a:prstGeom prst="line">
            <a:avLst/>
          </a:prstGeom>
          <a:noFill/>
          <a:ln w="38100">
            <a:solidFill>
              <a:srgbClr val="FF0000"/>
            </a:solidFill>
            <a:round/>
            <a:headEnd/>
            <a:tailEnd/>
          </a:ln>
          <a:effectLst/>
        </p:spPr>
        <p:txBody>
          <a:bodyPr/>
          <a:lstStyle/>
          <a:p>
            <a:endParaRPr lang="fr-FR"/>
          </a:p>
        </p:txBody>
      </p:sp>
      <p:sp>
        <p:nvSpPr>
          <p:cNvPr id="74755" name="Rectangle 3"/>
          <p:cNvSpPr>
            <a:spLocks noChangeArrowheads="1"/>
          </p:cNvSpPr>
          <p:nvPr/>
        </p:nvSpPr>
        <p:spPr bwMode="auto">
          <a:xfrm>
            <a:off x="4653792" y="1866943"/>
            <a:ext cx="539750" cy="323850"/>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74756" name="Rectangle 4"/>
          <p:cNvSpPr>
            <a:spLocks noChangeArrowheads="1"/>
          </p:cNvSpPr>
          <p:nvPr/>
        </p:nvSpPr>
        <p:spPr bwMode="auto">
          <a:xfrm>
            <a:off x="4649868" y="4384826"/>
            <a:ext cx="539750" cy="323850"/>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74845" name="Line 93"/>
          <p:cNvSpPr>
            <a:spLocks noChangeShapeType="1"/>
          </p:cNvSpPr>
          <p:nvPr/>
        </p:nvSpPr>
        <p:spPr bwMode="auto">
          <a:xfrm flipH="1">
            <a:off x="3209918" y="3302015"/>
            <a:ext cx="1719272" cy="2270125"/>
          </a:xfrm>
          <a:prstGeom prst="line">
            <a:avLst/>
          </a:prstGeom>
          <a:noFill/>
          <a:ln w="12700">
            <a:solidFill>
              <a:schemeClr val="tx1"/>
            </a:solidFill>
            <a:prstDash val="dash"/>
            <a:round/>
            <a:headEnd/>
            <a:tailEnd/>
          </a:ln>
          <a:effectLst/>
        </p:spPr>
        <p:txBody>
          <a:bodyPr/>
          <a:lstStyle/>
          <a:p>
            <a:endParaRPr lang="fr-FR"/>
          </a:p>
        </p:txBody>
      </p:sp>
      <p:sp>
        <p:nvSpPr>
          <p:cNvPr id="65" name="Oval 77"/>
          <p:cNvSpPr>
            <a:spLocks noChangeArrowheads="1"/>
          </p:cNvSpPr>
          <p:nvPr/>
        </p:nvSpPr>
        <p:spPr bwMode="auto">
          <a:xfrm>
            <a:off x="3714744" y="2072779"/>
            <a:ext cx="2412000" cy="2412000"/>
          </a:xfrm>
          <a:prstGeom prst="ellipse">
            <a:avLst/>
          </a:prstGeom>
          <a:solidFill>
            <a:schemeClr val="bg1"/>
          </a:solidFill>
          <a:ln w="28575">
            <a:solidFill>
              <a:srgbClr val="FF0000"/>
            </a:solidFill>
            <a:round/>
            <a:headEnd/>
            <a:tailEnd/>
          </a:ln>
          <a:effectLst/>
        </p:spPr>
        <p:txBody>
          <a:bodyPr wrap="none" anchor="ctr"/>
          <a:lstStyle/>
          <a:p>
            <a:pPr algn="ctr"/>
            <a:r>
              <a:rPr lang="fr-FR" sz="5000" b="1" dirty="0">
                <a:solidFill>
                  <a:srgbClr val="FF0000"/>
                </a:solidFill>
              </a:rPr>
              <a:t>G</a:t>
            </a:r>
          </a:p>
        </p:txBody>
      </p:sp>
      <p:grpSp>
        <p:nvGrpSpPr>
          <p:cNvPr id="2" name="Group 18"/>
          <p:cNvGrpSpPr>
            <a:grpSpLocks/>
          </p:cNvGrpSpPr>
          <p:nvPr/>
        </p:nvGrpSpPr>
        <p:grpSpPr bwMode="auto">
          <a:xfrm rot="5400000">
            <a:off x="2559042" y="3107790"/>
            <a:ext cx="1397000" cy="342900"/>
            <a:chOff x="394" y="3588"/>
            <a:chExt cx="1665" cy="311"/>
          </a:xfrm>
        </p:grpSpPr>
        <p:grpSp>
          <p:nvGrpSpPr>
            <p:cNvPr id="3" name="Group 8"/>
            <p:cNvGrpSpPr>
              <a:grpSpLocks/>
            </p:cNvGrpSpPr>
            <p:nvPr/>
          </p:nvGrpSpPr>
          <p:grpSpPr bwMode="auto">
            <a:xfrm>
              <a:off x="394" y="3588"/>
              <a:ext cx="410" cy="311"/>
              <a:chOff x="394" y="3572"/>
              <a:chExt cx="410" cy="311"/>
            </a:xfrm>
          </p:grpSpPr>
          <p:sp>
            <p:nvSpPr>
              <p:cNvPr id="74758" name="Arc 6"/>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74759" name="Arc 7"/>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4" name="Group 9"/>
            <p:cNvGrpSpPr>
              <a:grpSpLocks/>
            </p:cNvGrpSpPr>
            <p:nvPr/>
          </p:nvGrpSpPr>
          <p:grpSpPr bwMode="auto">
            <a:xfrm>
              <a:off x="808" y="3588"/>
              <a:ext cx="410" cy="311"/>
              <a:chOff x="394" y="3572"/>
              <a:chExt cx="410" cy="311"/>
            </a:xfrm>
          </p:grpSpPr>
          <p:sp>
            <p:nvSpPr>
              <p:cNvPr id="74762" name="Arc 10"/>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74763" name="Arc 11"/>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5" name="Group 12"/>
            <p:cNvGrpSpPr>
              <a:grpSpLocks/>
            </p:cNvGrpSpPr>
            <p:nvPr/>
          </p:nvGrpSpPr>
          <p:grpSpPr bwMode="auto">
            <a:xfrm>
              <a:off x="1235" y="3588"/>
              <a:ext cx="410" cy="311"/>
              <a:chOff x="394" y="3572"/>
              <a:chExt cx="410" cy="311"/>
            </a:xfrm>
          </p:grpSpPr>
          <p:sp>
            <p:nvSpPr>
              <p:cNvPr id="74765" name="Arc 13"/>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74766" name="Arc 14"/>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6" name="Group 15"/>
            <p:cNvGrpSpPr>
              <a:grpSpLocks/>
            </p:cNvGrpSpPr>
            <p:nvPr/>
          </p:nvGrpSpPr>
          <p:grpSpPr bwMode="auto">
            <a:xfrm>
              <a:off x="1649" y="3588"/>
              <a:ext cx="410" cy="311"/>
              <a:chOff x="394" y="3572"/>
              <a:chExt cx="410" cy="311"/>
            </a:xfrm>
          </p:grpSpPr>
          <p:sp>
            <p:nvSpPr>
              <p:cNvPr id="74768" name="Arc 16"/>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74769" name="Arc 17"/>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sp>
        <p:nvSpPr>
          <p:cNvPr id="74827" name="Line 75"/>
          <p:cNvSpPr>
            <a:spLocks noChangeShapeType="1"/>
          </p:cNvSpPr>
          <p:nvPr/>
        </p:nvSpPr>
        <p:spPr bwMode="auto">
          <a:xfrm>
            <a:off x="3071802" y="3977099"/>
            <a:ext cx="0" cy="1080000"/>
          </a:xfrm>
          <a:prstGeom prst="line">
            <a:avLst/>
          </a:prstGeom>
          <a:noFill/>
          <a:ln w="19050">
            <a:solidFill>
              <a:srgbClr val="0000FF"/>
            </a:solidFill>
            <a:round/>
            <a:headEnd/>
            <a:tailEnd/>
          </a:ln>
          <a:effectLst/>
        </p:spPr>
        <p:txBody>
          <a:bodyPr/>
          <a:lstStyle/>
          <a:p>
            <a:endParaRPr lang="fr-FR"/>
          </a:p>
        </p:txBody>
      </p:sp>
      <p:sp>
        <p:nvSpPr>
          <p:cNvPr id="74828" name="Line 76"/>
          <p:cNvSpPr>
            <a:spLocks noChangeShapeType="1"/>
          </p:cNvSpPr>
          <p:nvPr/>
        </p:nvSpPr>
        <p:spPr bwMode="auto">
          <a:xfrm flipH="1" flipV="1">
            <a:off x="2603802" y="5048332"/>
            <a:ext cx="468000" cy="0"/>
          </a:xfrm>
          <a:prstGeom prst="line">
            <a:avLst/>
          </a:prstGeom>
          <a:noFill/>
          <a:ln w="19050">
            <a:solidFill>
              <a:srgbClr val="0000FF"/>
            </a:solidFill>
            <a:round/>
            <a:headEnd/>
            <a:tailEnd/>
          </a:ln>
          <a:effectLst/>
        </p:spPr>
        <p:txBody>
          <a:bodyPr/>
          <a:lstStyle/>
          <a:p>
            <a:endParaRPr lang="fr-FR"/>
          </a:p>
        </p:txBody>
      </p:sp>
      <p:sp>
        <p:nvSpPr>
          <p:cNvPr id="74840" name="Line 88"/>
          <p:cNvSpPr>
            <a:spLocks noChangeShapeType="1"/>
          </p:cNvSpPr>
          <p:nvPr/>
        </p:nvSpPr>
        <p:spPr bwMode="auto">
          <a:xfrm>
            <a:off x="4922825" y="1401764"/>
            <a:ext cx="1620000" cy="0"/>
          </a:xfrm>
          <a:prstGeom prst="line">
            <a:avLst/>
          </a:prstGeom>
          <a:noFill/>
          <a:ln w="38100">
            <a:solidFill>
              <a:srgbClr val="FF0000"/>
            </a:solidFill>
            <a:round/>
            <a:headEnd/>
            <a:tailEnd/>
          </a:ln>
          <a:effectLst/>
        </p:spPr>
        <p:txBody>
          <a:bodyPr/>
          <a:lstStyle/>
          <a:p>
            <a:endParaRPr lang="fr-FR"/>
          </a:p>
        </p:txBody>
      </p:sp>
      <p:sp>
        <p:nvSpPr>
          <p:cNvPr id="74843" name="Line 91"/>
          <p:cNvSpPr>
            <a:spLocks noChangeShapeType="1"/>
          </p:cNvSpPr>
          <p:nvPr/>
        </p:nvSpPr>
        <p:spPr bwMode="auto">
          <a:xfrm flipH="1">
            <a:off x="4929190" y="4945090"/>
            <a:ext cx="1620000" cy="0"/>
          </a:xfrm>
          <a:prstGeom prst="line">
            <a:avLst/>
          </a:prstGeom>
          <a:noFill/>
          <a:ln w="38100">
            <a:solidFill>
              <a:srgbClr val="FF0000"/>
            </a:solidFill>
            <a:round/>
            <a:headEnd/>
            <a:tailEnd/>
          </a:ln>
          <a:effectLst/>
        </p:spPr>
        <p:txBody>
          <a:bodyPr/>
          <a:lstStyle/>
          <a:p>
            <a:endParaRPr lang="fr-FR"/>
          </a:p>
        </p:txBody>
      </p:sp>
      <p:sp>
        <p:nvSpPr>
          <p:cNvPr id="74847" name="Text Box 95"/>
          <p:cNvSpPr txBox="1">
            <a:spLocks noChangeArrowheads="1"/>
          </p:cNvSpPr>
          <p:nvPr/>
        </p:nvSpPr>
        <p:spPr bwMode="auto">
          <a:xfrm>
            <a:off x="3857620" y="5016528"/>
            <a:ext cx="312906" cy="369332"/>
          </a:xfrm>
          <a:prstGeom prst="rect">
            <a:avLst/>
          </a:prstGeom>
          <a:noFill/>
          <a:ln w="9525">
            <a:noFill/>
            <a:miter lim="800000"/>
            <a:headEnd/>
            <a:tailEnd/>
          </a:ln>
          <a:effectLst/>
        </p:spPr>
        <p:txBody>
          <a:bodyPr wrap="none">
            <a:spAutoFit/>
          </a:bodyPr>
          <a:lstStyle/>
          <a:p>
            <a:r>
              <a:rPr lang="fr-FR" dirty="0"/>
              <a:t>n</a:t>
            </a:r>
          </a:p>
        </p:txBody>
      </p:sp>
      <p:sp>
        <p:nvSpPr>
          <p:cNvPr id="53" name="Line 75"/>
          <p:cNvSpPr>
            <a:spLocks noChangeShapeType="1"/>
          </p:cNvSpPr>
          <p:nvPr/>
        </p:nvSpPr>
        <p:spPr bwMode="auto">
          <a:xfrm>
            <a:off x="3071802" y="1500527"/>
            <a:ext cx="0" cy="1080000"/>
          </a:xfrm>
          <a:prstGeom prst="line">
            <a:avLst/>
          </a:prstGeom>
          <a:noFill/>
          <a:ln w="19050">
            <a:solidFill>
              <a:srgbClr val="0000FF"/>
            </a:solidFill>
            <a:round/>
            <a:headEnd/>
            <a:tailEnd/>
          </a:ln>
          <a:effectLst/>
        </p:spPr>
        <p:txBody>
          <a:bodyPr/>
          <a:lstStyle/>
          <a:p>
            <a:endParaRPr lang="fr-FR"/>
          </a:p>
        </p:txBody>
      </p:sp>
      <p:sp>
        <p:nvSpPr>
          <p:cNvPr id="54" name="Line 76"/>
          <p:cNvSpPr>
            <a:spLocks noChangeShapeType="1"/>
          </p:cNvSpPr>
          <p:nvPr/>
        </p:nvSpPr>
        <p:spPr bwMode="auto">
          <a:xfrm flipH="1" flipV="1">
            <a:off x="2595851" y="1499285"/>
            <a:ext cx="468000" cy="0"/>
          </a:xfrm>
          <a:prstGeom prst="line">
            <a:avLst/>
          </a:prstGeom>
          <a:noFill/>
          <a:ln w="19050">
            <a:solidFill>
              <a:srgbClr val="0000FF"/>
            </a:solidFill>
            <a:round/>
            <a:headEnd/>
            <a:tailEnd/>
          </a:ln>
          <a:effectLst/>
        </p:spPr>
        <p:txBody>
          <a:bodyPr/>
          <a:lstStyle/>
          <a:p>
            <a:endParaRPr lang="fr-FR"/>
          </a:p>
        </p:txBody>
      </p:sp>
      <p:sp>
        <p:nvSpPr>
          <p:cNvPr id="68" name="Arc 67"/>
          <p:cNvSpPr/>
          <p:nvPr/>
        </p:nvSpPr>
        <p:spPr>
          <a:xfrm>
            <a:off x="3500430" y="4730776"/>
            <a:ext cx="357190" cy="571504"/>
          </a:xfrm>
          <a:prstGeom prst="arc">
            <a:avLst>
              <a:gd name="adj1" fmla="val 11821152"/>
              <a:gd name="adj2" fmla="val 6375146"/>
            </a:avLst>
          </a:prstGeom>
          <a:noFill/>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9" name="Line 75"/>
          <p:cNvSpPr>
            <a:spLocks noChangeShapeType="1"/>
          </p:cNvSpPr>
          <p:nvPr/>
        </p:nvSpPr>
        <p:spPr bwMode="auto">
          <a:xfrm rot="5400000">
            <a:off x="4931813" y="3454144"/>
            <a:ext cx="0" cy="648000"/>
          </a:xfrm>
          <a:prstGeom prst="line">
            <a:avLst/>
          </a:prstGeom>
          <a:noFill/>
          <a:ln w="76200">
            <a:solidFill>
              <a:srgbClr val="FF0000"/>
            </a:solidFill>
            <a:round/>
            <a:headEnd/>
            <a:tailEnd/>
          </a:ln>
          <a:effectLst/>
        </p:spPr>
        <p:txBody>
          <a:bodyPr/>
          <a:lstStyle/>
          <a:p>
            <a:endParaRPr lang="fr-FR"/>
          </a:p>
        </p:txBody>
      </p:sp>
      <p:sp>
        <p:nvSpPr>
          <p:cNvPr id="32" name="Text Box 2"/>
          <p:cNvSpPr txBox="1">
            <a:spLocks noChangeArrowheads="1"/>
          </p:cNvSpPr>
          <p:nvPr/>
        </p:nvSpPr>
        <p:spPr bwMode="auto">
          <a:xfrm>
            <a:off x="395536" y="260648"/>
            <a:ext cx="2236638" cy="400110"/>
          </a:xfrm>
          <a:prstGeom prst="rect">
            <a:avLst/>
          </a:prstGeom>
          <a:noFill/>
          <a:ln w="9525">
            <a:noFill/>
            <a:miter lim="800000"/>
            <a:headEnd/>
            <a:tailEnd/>
          </a:ln>
          <a:effectLst/>
        </p:spPr>
        <p:txBody>
          <a:bodyPr wrap="none">
            <a:spAutoFit/>
          </a:bodyPr>
          <a:lstStyle/>
          <a:p>
            <a:r>
              <a:rPr lang="fr-FR" sz="2000" b="1" dirty="0">
                <a:solidFill>
                  <a:srgbClr val="0000FF"/>
                </a:solidFill>
                <a:latin typeface="Cambria" pitchFamily="18" charset="0"/>
              </a:rPr>
              <a:t>Mode Générateur</a:t>
            </a:r>
          </a:p>
        </p:txBody>
      </p:sp>
      <p:sp>
        <p:nvSpPr>
          <p:cNvPr id="33" name="Flèche droite 32"/>
          <p:cNvSpPr/>
          <p:nvPr/>
        </p:nvSpPr>
        <p:spPr>
          <a:xfrm rot="18529345">
            <a:off x="2520678" y="5726856"/>
            <a:ext cx="785818" cy="428628"/>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34" name="Flèche droite 33"/>
          <p:cNvSpPr/>
          <p:nvPr/>
        </p:nvSpPr>
        <p:spPr>
          <a:xfrm>
            <a:off x="1734860" y="3083650"/>
            <a:ext cx="785818" cy="428628"/>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35" name="Text Box 95"/>
          <p:cNvSpPr txBox="1">
            <a:spLocks noChangeArrowheads="1"/>
          </p:cNvSpPr>
          <p:nvPr/>
        </p:nvSpPr>
        <p:spPr bwMode="auto">
          <a:xfrm>
            <a:off x="-32" y="2928934"/>
            <a:ext cx="1857388" cy="646331"/>
          </a:xfrm>
          <a:prstGeom prst="rect">
            <a:avLst/>
          </a:prstGeom>
          <a:noFill/>
          <a:ln w="9525">
            <a:noFill/>
            <a:miter lim="800000"/>
            <a:headEnd/>
            <a:tailEnd/>
          </a:ln>
          <a:effectLst/>
        </p:spPr>
        <p:txBody>
          <a:bodyPr wrap="square">
            <a:spAutoFit/>
          </a:bodyPr>
          <a:lstStyle/>
          <a:p>
            <a:pPr algn="ctr"/>
            <a:r>
              <a:rPr lang="fr-FR" b="1" dirty="0">
                <a:solidFill>
                  <a:srgbClr val="0000FF"/>
                </a:solidFill>
              </a:rPr>
              <a:t>Alimentation inducteur</a:t>
            </a:r>
          </a:p>
        </p:txBody>
      </p:sp>
      <p:sp>
        <p:nvSpPr>
          <p:cNvPr id="36" name="Text Box 95"/>
          <p:cNvSpPr txBox="1">
            <a:spLocks noChangeArrowheads="1"/>
          </p:cNvSpPr>
          <p:nvPr/>
        </p:nvSpPr>
        <p:spPr bwMode="auto">
          <a:xfrm>
            <a:off x="857224" y="5929330"/>
            <a:ext cx="1857388" cy="646331"/>
          </a:xfrm>
          <a:prstGeom prst="rect">
            <a:avLst/>
          </a:prstGeom>
          <a:noFill/>
          <a:ln w="9525">
            <a:noFill/>
            <a:miter lim="800000"/>
            <a:headEnd/>
            <a:tailEnd/>
          </a:ln>
          <a:effectLst/>
        </p:spPr>
        <p:txBody>
          <a:bodyPr wrap="square">
            <a:spAutoFit/>
          </a:bodyPr>
          <a:lstStyle/>
          <a:p>
            <a:pPr algn="ctr"/>
            <a:r>
              <a:rPr lang="fr-FR" b="1" dirty="0"/>
              <a:t>Puissance mécanique</a:t>
            </a:r>
          </a:p>
        </p:txBody>
      </p:sp>
      <p:sp>
        <p:nvSpPr>
          <p:cNvPr id="37" name="Flèche droite 36"/>
          <p:cNvSpPr/>
          <p:nvPr/>
        </p:nvSpPr>
        <p:spPr>
          <a:xfrm>
            <a:off x="6215074" y="3071810"/>
            <a:ext cx="785818" cy="428628"/>
          </a:xfrm>
          <a:prstGeom prst="rightArrow">
            <a:avLst/>
          </a:prstGeom>
          <a:solidFill>
            <a:srgbClr val="0099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a:ln>
                <a:solidFill>
                  <a:srgbClr val="009900"/>
                </a:solidFill>
              </a:ln>
              <a:solidFill>
                <a:srgbClr val="009900"/>
              </a:solidFill>
            </a:endParaRPr>
          </a:p>
        </p:txBody>
      </p:sp>
      <p:sp>
        <p:nvSpPr>
          <p:cNvPr id="38" name="Text Box 95"/>
          <p:cNvSpPr txBox="1">
            <a:spLocks noChangeArrowheads="1"/>
          </p:cNvSpPr>
          <p:nvPr/>
        </p:nvSpPr>
        <p:spPr bwMode="auto">
          <a:xfrm>
            <a:off x="6858016" y="3000372"/>
            <a:ext cx="1857388" cy="646331"/>
          </a:xfrm>
          <a:prstGeom prst="rect">
            <a:avLst/>
          </a:prstGeom>
          <a:noFill/>
          <a:ln w="9525">
            <a:noFill/>
            <a:miter lim="800000"/>
            <a:headEnd/>
            <a:tailEnd/>
          </a:ln>
          <a:effectLst/>
        </p:spPr>
        <p:txBody>
          <a:bodyPr wrap="square">
            <a:spAutoFit/>
          </a:bodyPr>
          <a:lstStyle/>
          <a:p>
            <a:pPr algn="ctr"/>
            <a:r>
              <a:rPr lang="fr-FR" b="1" dirty="0">
                <a:solidFill>
                  <a:srgbClr val="009900"/>
                </a:solidFill>
              </a:rPr>
              <a:t>Puissance électrique</a:t>
            </a:r>
          </a:p>
        </p:txBody>
      </p:sp>
      <p:sp>
        <p:nvSpPr>
          <p:cNvPr id="39" name="Line 82"/>
          <p:cNvSpPr>
            <a:spLocks noChangeShapeType="1"/>
          </p:cNvSpPr>
          <p:nvPr/>
        </p:nvSpPr>
        <p:spPr bwMode="auto">
          <a:xfrm>
            <a:off x="2720598" y="1495268"/>
            <a:ext cx="173037" cy="0"/>
          </a:xfrm>
          <a:prstGeom prst="line">
            <a:avLst/>
          </a:prstGeom>
          <a:noFill/>
          <a:ln w="19050">
            <a:solidFill>
              <a:schemeClr val="tx1"/>
            </a:solidFill>
            <a:round/>
            <a:headEnd type="none" w="med" len="med"/>
            <a:tailEnd type="arrow" w="med" len="med"/>
          </a:ln>
          <a:effectLst/>
        </p:spPr>
        <p:txBody>
          <a:bodyPr/>
          <a:lstStyle/>
          <a:p>
            <a:endParaRPr lang="fr-FR"/>
          </a:p>
        </p:txBody>
      </p:sp>
      <p:sp>
        <p:nvSpPr>
          <p:cNvPr id="40" name="Text Box 83"/>
          <p:cNvSpPr txBox="1">
            <a:spLocks noChangeArrowheads="1"/>
          </p:cNvSpPr>
          <p:nvPr/>
        </p:nvSpPr>
        <p:spPr bwMode="auto">
          <a:xfrm>
            <a:off x="2571736" y="1000108"/>
            <a:ext cx="571504" cy="369332"/>
          </a:xfrm>
          <a:prstGeom prst="rect">
            <a:avLst/>
          </a:prstGeom>
          <a:noFill/>
          <a:ln w="9525">
            <a:noFill/>
            <a:miter lim="800000"/>
            <a:headEnd/>
            <a:tailEnd/>
          </a:ln>
          <a:effectLst/>
        </p:spPr>
        <p:txBody>
          <a:bodyPr wrap="square">
            <a:spAutoFit/>
          </a:bodyPr>
          <a:lstStyle/>
          <a:p>
            <a:r>
              <a:rPr lang="fr-FR" i="1" dirty="0" err="1">
                <a:latin typeface="Cambria" pitchFamily="18" charset="0"/>
              </a:rPr>
              <a:t>i</a:t>
            </a:r>
            <a:r>
              <a:rPr lang="fr-FR" i="1" baseline="-25000" dirty="0" err="1">
                <a:latin typeface="Cambria" pitchFamily="18" charset="0"/>
              </a:rPr>
              <a:t>exc</a:t>
            </a:r>
            <a:endParaRPr lang="fr-FR" i="1" baseline="-25000" dirty="0">
              <a:latin typeface="Cambria" pitchFamily="18" charset="0"/>
            </a:endParaRPr>
          </a:p>
        </p:txBody>
      </p:sp>
      <p:sp>
        <p:nvSpPr>
          <p:cNvPr id="42" name="Text Box 83"/>
          <p:cNvSpPr txBox="1">
            <a:spLocks noChangeArrowheads="1"/>
          </p:cNvSpPr>
          <p:nvPr/>
        </p:nvSpPr>
        <p:spPr bwMode="auto">
          <a:xfrm>
            <a:off x="5357818" y="928670"/>
            <a:ext cx="571504" cy="369332"/>
          </a:xfrm>
          <a:prstGeom prst="rect">
            <a:avLst/>
          </a:prstGeom>
          <a:noFill/>
          <a:ln w="9525">
            <a:noFill/>
            <a:miter lim="800000"/>
            <a:headEnd/>
            <a:tailEnd/>
          </a:ln>
          <a:effectLst/>
        </p:spPr>
        <p:txBody>
          <a:bodyPr wrap="square">
            <a:spAutoFit/>
          </a:bodyPr>
          <a:lstStyle/>
          <a:p>
            <a:r>
              <a:rPr lang="fr-FR" i="1" dirty="0">
                <a:latin typeface="Cambria" pitchFamily="18" charset="0"/>
              </a:rPr>
              <a:t>I</a:t>
            </a:r>
            <a:endParaRPr lang="fr-FR" i="1" baseline="-25000" dirty="0">
              <a:latin typeface="Cambria" pitchFamily="18" charset="0"/>
            </a:endParaRPr>
          </a:p>
        </p:txBody>
      </p:sp>
      <p:sp>
        <p:nvSpPr>
          <p:cNvPr id="43" name="Line 82"/>
          <p:cNvSpPr>
            <a:spLocks noChangeShapeType="1"/>
          </p:cNvSpPr>
          <p:nvPr/>
        </p:nvSpPr>
        <p:spPr bwMode="auto">
          <a:xfrm>
            <a:off x="5506680" y="1398307"/>
            <a:ext cx="173037" cy="0"/>
          </a:xfrm>
          <a:prstGeom prst="line">
            <a:avLst/>
          </a:prstGeom>
          <a:noFill/>
          <a:ln w="44450">
            <a:solidFill>
              <a:srgbClr val="FF0000"/>
            </a:solidFill>
            <a:round/>
            <a:headEnd type="none" w="med" len="med"/>
            <a:tailEnd type="arrow" w="med" len="med"/>
          </a:ln>
          <a:effectLst/>
        </p:spPr>
        <p:txBody>
          <a:bodyPr/>
          <a:lstStyle/>
          <a:p>
            <a:endParaRPr lang="fr-F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Line 89"/>
          <p:cNvSpPr>
            <a:spLocks noChangeShapeType="1"/>
          </p:cNvSpPr>
          <p:nvPr/>
        </p:nvSpPr>
        <p:spPr bwMode="auto">
          <a:xfrm>
            <a:off x="4918103" y="1405909"/>
            <a:ext cx="0" cy="3546000"/>
          </a:xfrm>
          <a:prstGeom prst="line">
            <a:avLst/>
          </a:prstGeom>
          <a:noFill/>
          <a:ln w="38100">
            <a:solidFill>
              <a:srgbClr val="FF0000"/>
            </a:solidFill>
            <a:round/>
            <a:headEnd/>
            <a:tailEnd/>
          </a:ln>
          <a:effectLst/>
        </p:spPr>
        <p:txBody>
          <a:bodyPr/>
          <a:lstStyle/>
          <a:p>
            <a:endParaRPr lang="fr-FR"/>
          </a:p>
        </p:txBody>
      </p:sp>
      <p:sp>
        <p:nvSpPr>
          <p:cNvPr id="74755" name="Rectangle 3"/>
          <p:cNvSpPr>
            <a:spLocks noChangeArrowheads="1"/>
          </p:cNvSpPr>
          <p:nvPr/>
        </p:nvSpPr>
        <p:spPr bwMode="auto">
          <a:xfrm>
            <a:off x="4653792" y="1866943"/>
            <a:ext cx="539750" cy="323850"/>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74756" name="Rectangle 4"/>
          <p:cNvSpPr>
            <a:spLocks noChangeArrowheads="1"/>
          </p:cNvSpPr>
          <p:nvPr/>
        </p:nvSpPr>
        <p:spPr bwMode="auto">
          <a:xfrm>
            <a:off x="4649868" y="4384826"/>
            <a:ext cx="539750" cy="323850"/>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74845" name="Line 93"/>
          <p:cNvSpPr>
            <a:spLocks noChangeShapeType="1"/>
          </p:cNvSpPr>
          <p:nvPr/>
        </p:nvSpPr>
        <p:spPr bwMode="auto">
          <a:xfrm flipH="1">
            <a:off x="3209918" y="3302015"/>
            <a:ext cx="1719272" cy="2270125"/>
          </a:xfrm>
          <a:prstGeom prst="line">
            <a:avLst/>
          </a:prstGeom>
          <a:noFill/>
          <a:ln w="12700">
            <a:solidFill>
              <a:schemeClr val="tx1"/>
            </a:solidFill>
            <a:prstDash val="dash"/>
            <a:round/>
            <a:headEnd/>
            <a:tailEnd/>
          </a:ln>
          <a:effectLst/>
        </p:spPr>
        <p:txBody>
          <a:bodyPr/>
          <a:lstStyle/>
          <a:p>
            <a:endParaRPr lang="fr-FR"/>
          </a:p>
        </p:txBody>
      </p:sp>
      <p:sp>
        <p:nvSpPr>
          <p:cNvPr id="65" name="Oval 77"/>
          <p:cNvSpPr>
            <a:spLocks noChangeArrowheads="1"/>
          </p:cNvSpPr>
          <p:nvPr/>
        </p:nvSpPr>
        <p:spPr bwMode="auto">
          <a:xfrm>
            <a:off x="3714744" y="2072779"/>
            <a:ext cx="2412000" cy="2412000"/>
          </a:xfrm>
          <a:prstGeom prst="ellipse">
            <a:avLst/>
          </a:prstGeom>
          <a:solidFill>
            <a:schemeClr val="bg1"/>
          </a:solidFill>
          <a:ln w="28575">
            <a:solidFill>
              <a:srgbClr val="FF0000"/>
            </a:solidFill>
            <a:round/>
            <a:headEnd/>
            <a:tailEnd/>
          </a:ln>
          <a:effectLst/>
        </p:spPr>
        <p:txBody>
          <a:bodyPr wrap="none" anchor="ctr"/>
          <a:lstStyle/>
          <a:p>
            <a:pPr algn="ctr"/>
            <a:r>
              <a:rPr lang="fr-FR" sz="5000" b="1" dirty="0">
                <a:solidFill>
                  <a:srgbClr val="FF0000"/>
                </a:solidFill>
              </a:rPr>
              <a:t>M</a:t>
            </a:r>
          </a:p>
        </p:txBody>
      </p:sp>
      <p:grpSp>
        <p:nvGrpSpPr>
          <p:cNvPr id="2" name="Group 18"/>
          <p:cNvGrpSpPr>
            <a:grpSpLocks/>
          </p:cNvGrpSpPr>
          <p:nvPr/>
        </p:nvGrpSpPr>
        <p:grpSpPr bwMode="auto">
          <a:xfrm rot="5400000">
            <a:off x="2559042" y="3107790"/>
            <a:ext cx="1397000" cy="342900"/>
            <a:chOff x="394" y="3588"/>
            <a:chExt cx="1665" cy="311"/>
          </a:xfrm>
        </p:grpSpPr>
        <p:grpSp>
          <p:nvGrpSpPr>
            <p:cNvPr id="3" name="Group 8"/>
            <p:cNvGrpSpPr>
              <a:grpSpLocks/>
            </p:cNvGrpSpPr>
            <p:nvPr/>
          </p:nvGrpSpPr>
          <p:grpSpPr bwMode="auto">
            <a:xfrm>
              <a:off x="394" y="3588"/>
              <a:ext cx="410" cy="311"/>
              <a:chOff x="394" y="3572"/>
              <a:chExt cx="410" cy="311"/>
            </a:xfrm>
          </p:grpSpPr>
          <p:sp>
            <p:nvSpPr>
              <p:cNvPr id="74758" name="Arc 6"/>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74759" name="Arc 7"/>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4" name="Group 9"/>
            <p:cNvGrpSpPr>
              <a:grpSpLocks/>
            </p:cNvGrpSpPr>
            <p:nvPr/>
          </p:nvGrpSpPr>
          <p:grpSpPr bwMode="auto">
            <a:xfrm>
              <a:off x="808" y="3588"/>
              <a:ext cx="410" cy="311"/>
              <a:chOff x="394" y="3572"/>
              <a:chExt cx="410" cy="311"/>
            </a:xfrm>
          </p:grpSpPr>
          <p:sp>
            <p:nvSpPr>
              <p:cNvPr id="74762" name="Arc 10"/>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74763" name="Arc 11"/>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5" name="Group 12"/>
            <p:cNvGrpSpPr>
              <a:grpSpLocks/>
            </p:cNvGrpSpPr>
            <p:nvPr/>
          </p:nvGrpSpPr>
          <p:grpSpPr bwMode="auto">
            <a:xfrm>
              <a:off x="1235" y="3588"/>
              <a:ext cx="410" cy="311"/>
              <a:chOff x="394" y="3572"/>
              <a:chExt cx="410" cy="311"/>
            </a:xfrm>
          </p:grpSpPr>
          <p:sp>
            <p:nvSpPr>
              <p:cNvPr id="74765" name="Arc 13"/>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74766" name="Arc 14"/>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6" name="Group 15"/>
            <p:cNvGrpSpPr>
              <a:grpSpLocks/>
            </p:cNvGrpSpPr>
            <p:nvPr/>
          </p:nvGrpSpPr>
          <p:grpSpPr bwMode="auto">
            <a:xfrm>
              <a:off x="1649" y="3588"/>
              <a:ext cx="410" cy="311"/>
              <a:chOff x="394" y="3572"/>
              <a:chExt cx="410" cy="311"/>
            </a:xfrm>
          </p:grpSpPr>
          <p:sp>
            <p:nvSpPr>
              <p:cNvPr id="74768" name="Arc 16"/>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74769" name="Arc 17"/>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sp>
        <p:nvSpPr>
          <p:cNvPr id="74827" name="Line 75"/>
          <p:cNvSpPr>
            <a:spLocks noChangeShapeType="1"/>
          </p:cNvSpPr>
          <p:nvPr/>
        </p:nvSpPr>
        <p:spPr bwMode="auto">
          <a:xfrm>
            <a:off x="3071802" y="3977099"/>
            <a:ext cx="0" cy="1080000"/>
          </a:xfrm>
          <a:prstGeom prst="line">
            <a:avLst/>
          </a:prstGeom>
          <a:noFill/>
          <a:ln w="19050">
            <a:solidFill>
              <a:srgbClr val="0000FF"/>
            </a:solidFill>
            <a:round/>
            <a:headEnd/>
            <a:tailEnd/>
          </a:ln>
          <a:effectLst/>
        </p:spPr>
        <p:txBody>
          <a:bodyPr/>
          <a:lstStyle/>
          <a:p>
            <a:endParaRPr lang="fr-FR"/>
          </a:p>
        </p:txBody>
      </p:sp>
      <p:sp>
        <p:nvSpPr>
          <p:cNvPr id="74828" name="Line 76"/>
          <p:cNvSpPr>
            <a:spLocks noChangeShapeType="1"/>
          </p:cNvSpPr>
          <p:nvPr/>
        </p:nvSpPr>
        <p:spPr bwMode="auto">
          <a:xfrm flipH="1" flipV="1">
            <a:off x="2603802" y="5048332"/>
            <a:ext cx="468000" cy="0"/>
          </a:xfrm>
          <a:prstGeom prst="line">
            <a:avLst/>
          </a:prstGeom>
          <a:noFill/>
          <a:ln w="19050">
            <a:solidFill>
              <a:srgbClr val="0000FF"/>
            </a:solidFill>
            <a:round/>
            <a:headEnd/>
            <a:tailEnd/>
          </a:ln>
          <a:effectLst/>
        </p:spPr>
        <p:txBody>
          <a:bodyPr/>
          <a:lstStyle/>
          <a:p>
            <a:endParaRPr lang="fr-FR"/>
          </a:p>
        </p:txBody>
      </p:sp>
      <p:sp>
        <p:nvSpPr>
          <p:cNvPr id="74843" name="Line 91"/>
          <p:cNvSpPr>
            <a:spLocks noChangeShapeType="1"/>
          </p:cNvSpPr>
          <p:nvPr/>
        </p:nvSpPr>
        <p:spPr bwMode="auto">
          <a:xfrm flipH="1">
            <a:off x="4929190" y="4945090"/>
            <a:ext cx="1620000" cy="0"/>
          </a:xfrm>
          <a:prstGeom prst="line">
            <a:avLst/>
          </a:prstGeom>
          <a:noFill/>
          <a:ln w="38100">
            <a:solidFill>
              <a:srgbClr val="FF0000"/>
            </a:solidFill>
            <a:round/>
            <a:headEnd/>
            <a:tailEnd/>
          </a:ln>
          <a:effectLst/>
        </p:spPr>
        <p:txBody>
          <a:bodyPr/>
          <a:lstStyle/>
          <a:p>
            <a:endParaRPr lang="fr-FR"/>
          </a:p>
        </p:txBody>
      </p:sp>
      <p:sp>
        <p:nvSpPr>
          <p:cNvPr id="74847" name="Text Box 95"/>
          <p:cNvSpPr txBox="1">
            <a:spLocks noChangeArrowheads="1"/>
          </p:cNvSpPr>
          <p:nvPr/>
        </p:nvSpPr>
        <p:spPr bwMode="auto">
          <a:xfrm>
            <a:off x="3857620" y="5016528"/>
            <a:ext cx="312906" cy="369332"/>
          </a:xfrm>
          <a:prstGeom prst="rect">
            <a:avLst/>
          </a:prstGeom>
          <a:noFill/>
          <a:ln w="9525">
            <a:noFill/>
            <a:miter lim="800000"/>
            <a:headEnd/>
            <a:tailEnd/>
          </a:ln>
          <a:effectLst/>
        </p:spPr>
        <p:txBody>
          <a:bodyPr wrap="none">
            <a:spAutoFit/>
          </a:bodyPr>
          <a:lstStyle/>
          <a:p>
            <a:r>
              <a:rPr lang="fr-FR" dirty="0"/>
              <a:t>n</a:t>
            </a:r>
          </a:p>
        </p:txBody>
      </p:sp>
      <p:sp>
        <p:nvSpPr>
          <p:cNvPr id="53" name="Line 75"/>
          <p:cNvSpPr>
            <a:spLocks noChangeShapeType="1"/>
          </p:cNvSpPr>
          <p:nvPr/>
        </p:nvSpPr>
        <p:spPr bwMode="auto">
          <a:xfrm>
            <a:off x="3071802" y="1500527"/>
            <a:ext cx="0" cy="1080000"/>
          </a:xfrm>
          <a:prstGeom prst="line">
            <a:avLst/>
          </a:prstGeom>
          <a:noFill/>
          <a:ln w="19050">
            <a:solidFill>
              <a:srgbClr val="0000FF"/>
            </a:solidFill>
            <a:round/>
            <a:headEnd/>
            <a:tailEnd/>
          </a:ln>
          <a:effectLst/>
        </p:spPr>
        <p:txBody>
          <a:bodyPr/>
          <a:lstStyle/>
          <a:p>
            <a:endParaRPr lang="fr-FR"/>
          </a:p>
        </p:txBody>
      </p:sp>
      <p:sp>
        <p:nvSpPr>
          <p:cNvPr id="68" name="Arc 67"/>
          <p:cNvSpPr/>
          <p:nvPr/>
        </p:nvSpPr>
        <p:spPr>
          <a:xfrm>
            <a:off x="3500430" y="4730776"/>
            <a:ext cx="357190" cy="571504"/>
          </a:xfrm>
          <a:prstGeom prst="arc">
            <a:avLst>
              <a:gd name="adj1" fmla="val 11821152"/>
              <a:gd name="adj2" fmla="val 6375146"/>
            </a:avLst>
          </a:prstGeom>
          <a:noFill/>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9" name="Line 75"/>
          <p:cNvSpPr>
            <a:spLocks noChangeShapeType="1"/>
          </p:cNvSpPr>
          <p:nvPr/>
        </p:nvSpPr>
        <p:spPr bwMode="auto">
          <a:xfrm rot="5400000">
            <a:off x="4931813" y="3454144"/>
            <a:ext cx="0" cy="648000"/>
          </a:xfrm>
          <a:prstGeom prst="line">
            <a:avLst/>
          </a:prstGeom>
          <a:noFill/>
          <a:ln w="76200">
            <a:solidFill>
              <a:srgbClr val="FF0000"/>
            </a:solidFill>
            <a:round/>
            <a:headEnd/>
            <a:tailEnd/>
          </a:ln>
          <a:effectLst/>
        </p:spPr>
        <p:txBody>
          <a:bodyPr/>
          <a:lstStyle/>
          <a:p>
            <a:endParaRPr lang="fr-FR"/>
          </a:p>
        </p:txBody>
      </p:sp>
      <p:sp>
        <p:nvSpPr>
          <p:cNvPr id="32" name="Text Box 2"/>
          <p:cNvSpPr txBox="1">
            <a:spLocks noChangeArrowheads="1"/>
          </p:cNvSpPr>
          <p:nvPr/>
        </p:nvSpPr>
        <p:spPr bwMode="auto">
          <a:xfrm>
            <a:off x="395536" y="260648"/>
            <a:ext cx="1753685" cy="400110"/>
          </a:xfrm>
          <a:prstGeom prst="rect">
            <a:avLst/>
          </a:prstGeom>
          <a:noFill/>
          <a:ln w="9525">
            <a:noFill/>
            <a:miter lim="800000"/>
            <a:headEnd/>
            <a:tailEnd/>
          </a:ln>
          <a:effectLst/>
        </p:spPr>
        <p:txBody>
          <a:bodyPr wrap="none">
            <a:spAutoFit/>
          </a:bodyPr>
          <a:lstStyle/>
          <a:p>
            <a:r>
              <a:rPr lang="fr-FR" sz="2000" b="1" dirty="0">
                <a:solidFill>
                  <a:srgbClr val="0000FF"/>
                </a:solidFill>
                <a:latin typeface="Cambria" pitchFamily="18" charset="0"/>
              </a:rPr>
              <a:t>Mode Moteur</a:t>
            </a:r>
          </a:p>
        </p:txBody>
      </p:sp>
      <p:sp>
        <p:nvSpPr>
          <p:cNvPr id="33" name="Flèche droite 32"/>
          <p:cNvSpPr/>
          <p:nvPr/>
        </p:nvSpPr>
        <p:spPr>
          <a:xfrm rot="7848760">
            <a:off x="2520678" y="5726856"/>
            <a:ext cx="785818" cy="428628"/>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34" name="Flèche droite 33"/>
          <p:cNvSpPr/>
          <p:nvPr/>
        </p:nvSpPr>
        <p:spPr>
          <a:xfrm>
            <a:off x="1734860" y="3083650"/>
            <a:ext cx="785818" cy="428628"/>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35" name="Text Box 95"/>
          <p:cNvSpPr txBox="1">
            <a:spLocks noChangeArrowheads="1"/>
          </p:cNvSpPr>
          <p:nvPr/>
        </p:nvSpPr>
        <p:spPr bwMode="auto">
          <a:xfrm>
            <a:off x="-32" y="2928934"/>
            <a:ext cx="1857388" cy="646331"/>
          </a:xfrm>
          <a:prstGeom prst="rect">
            <a:avLst/>
          </a:prstGeom>
          <a:noFill/>
          <a:ln w="9525">
            <a:noFill/>
            <a:miter lim="800000"/>
            <a:headEnd/>
            <a:tailEnd/>
          </a:ln>
          <a:effectLst/>
        </p:spPr>
        <p:txBody>
          <a:bodyPr wrap="square">
            <a:spAutoFit/>
          </a:bodyPr>
          <a:lstStyle/>
          <a:p>
            <a:pPr algn="ctr"/>
            <a:r>
              <a:rPr lang="fr-FR" b="1" dirty="0">
                <a:solidFill>
                  <a:srgbClr val="0000FF"/>
                </a:solidFill>
              </a:rPr>
              <a:t>Alimentation inducteur</a:t>
            </a:r>
          </a:p>
        </p:txBody>
      </p:sp>
      <p:sp>
        <p:nvSpPr>
          <p:cNvPr id="36" name="Text Box 95"/>
          <p:cNvSpPr txBox="1">
            <a:spLocks noChangeArrowheads="1"/>
          </p:cNvSpPr>
          <p:nvPr/>
        </p:nvSpPr>
        <p:spPr bwMode="auto">
          <a:xfrm>
            <a:off x="857224" y="5929330"/>
            <a:ext cx="1857388" cy="646331"/>
          </a:xfrm>
          <a:prstGeom prst="rect">
            <a:avLst/>
          </a:prstGeom>
          <a:noFill/>
          <a:ln w="9525">
            <a:noFill/>
            <a:miter lim="800000"/>
            <a:headEnd/>
            <a:tailEnd/>
          </a:ln>
          <a:effectLst/>
        </p:spPr>
        <p:txBody>
          <a:bodyPr wrap="square">
            <a:spAutoFit/>
          </a:bodyPr>
          <a:lstStyle/>
          <a:p>
            <a:pPr algn="ctr"/>
            <a:r>
              <a:rPr lang="fr-FR" b="1" dirty="0"/>
              <a:t>Puissance mécanique</a:t>
            </a:r>
          </a:p>
        </p:txBody>
      </p:sp>
      <p:sp>
        <p:nvSpPr>
          <p:cNvPr id="37" name="Flèche droite 36"/>
          <p:cNvSpPr/>
          <p:nvPr/>
        </p:nvSpPr>
        <p:spPr>
          <a:xfrm flipH="1">
            <a:off x="6286512" y="3071810"/>
            <a:ext cx="785818" cy="428628"/>
          </a:xfrm>
          <a:prstGeom prst="rightArrow">
            <a:avLst/>
          </a:prstGeom>
          <a:solidFill>
            <a:srgbClr val="0099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a:ln>
                <a:solidFill>
                  <a:srgbClr val="009900"/>
                </a:solidFill>
              </a:ln>
              <a:solidFill>
                <a:srgbClr val="009900"/>
              </a:solidFill>
            </a:endParaRPr>
          </a:p>
        </p:txBody>
      </p:sp>
      <p:sp>
        <p:nvSpPr>
          <p:cNvPr id="38" name="Text Box 95"/>
          <p:cNvSpPr txBox="1">
            <a:spLocks noChangeArrowheads="1"/>
          </p:cNvSpPr>
          <p:nvPr/>
        </p:nvSpPr>
        <p:spPr bwMode="auto">
          <a:xfrm>
            <a:off x="6858016" y="3000372"/>
            <a:ext cx="1857388" cy="646331"/>
          </a:xfrm>
          <a:prstGeom prst="rect">
            <a:avLst/>
          </a:prstGeom>
          <a:noFill/>
          <a:ln w="9525">
            <a:noFill/>
            <a:miter lim="800000"/>
            <a:headEnd/>
            <a:tailEnd/>
          </a:ln>
          <a:effectLst/>
        </p:spPr>
        <p:txBody>
          <a:bodyPr wrap="square">
            <a:spAutoFit/>
          </a:bodyPr>
          <a:lstStyle/>
          <a:p>
            <a:pPr algn="ctr"/>
            <a:r>
              <a:rPr lang="fr-FR" b="1" dirty="0">
                <a:solidFill>
                  <a:srgbClr val="009900"/>
                </a:solidFill>
              </a:rPr>
              <a:t>Puissance électrique</a:t>
            </a:r>
          </a:p>
        </p:txBody>
      </p:sp>
      <p:sp>
        <p:nvSpPr>
          <p:cNvPr id="39" name="Line 88"/>
          <p:cNvSpPr>
            <a:spLocks noChangeShapeType="1"/>
          </p:cNvSpPr>
          <p:nvPr/>
        </p:nvSpPr>
        <p:spPr bwMode="auto">
          <a:xfrm>
            <a:off x="4922825" y="1401764"/>
            <a:ext cx="1620000" cy="0"/>
          </a:xfrm>
          <a:prstGeom prst="line">
            <a:avLst/>
          </a:prstGeom>
          <a:noFill/>
          <a:ln w="38100">
            <a:solidFill>
              <a:srgbClr val="FF0000"/>
            </a:solidFill>
            <a:round/>
            <a:headEnd/>
            <a:tailEnd/>
          </a:ln>
          <a:effectLst/>
        </p:spPr>
        <p:txBody>
          <a:bodyPr/>
          <a:lstStyle/>
          <a:p>
            <a:endParaRPr lang="fr-FR"/>
          </a:p>
        </p:txBody>
      </p:sp>
      <p:sp>
        <p:nvSpPr>
          <p:cNvPr id="40" name="Line 76"/>
          <p:cNvSpPr>
            <a:spLocks noChangeShapeType="1"/>
          </p:cNvSpPr>
          <p:nvPr/>
        </p:nvSpPr>
        <p:spPr bwMode="auto">
          <a:xfrm flipH="1" flipV="1">
            <a:off x="2595851" y="1499285"/>
            <a:ext cx="468000" cy="0"/>
          </a:xfrm>
          <a:prstGeom prst="line">
            <a:avLst/>
          </a:prstGeom>
          <a:noFill/>
          <a:ln w="19050">
            <a:solidFill>
              <a:srgbClr val="0000FF"/>
            </a:solidFill>
            <a:round/>
            <a:headEnd/>
            <a:tailEnd/>
          </a:ln>
          <a:effectLst/>
        </p:spPr>
        <p:txBody>
          <a:bodyPr/>
          <a:lstStyle/>
          <a:p>
            <a:endParaRPr lang="fr-FR"/>
          </a:p>
        </p:txBody>
      </p:sp>
      <p:sp>
        <p:nvSpPr>
          <p:cNvPr id="41" name="Line 82"/>
          <p:cNvSpPr>
            <a:spLocks noChangeShapeType="1"/>
          </p:cNvSpPr>
          <p:nvPr/>
        </p:nvSpPr>
        <p:spPr bwMode="auto">
          <a:xfrm>
            <a:off x="2720598" y="1495268"/>
            <a:ext cx="173037" cy="0"/>
          </a:xfrm>
          <a:prstGeom prst="line">
            <a:avLst/>
          </a:prstGeom>
          <a:noFill/>
          <a:ln w="19050">
            <a:solidFill>
              <a:schemeClr val="tx1"/>
            </a:solidFill>
            <a:round/>
            <a:headEnd type="none" w="med" len="med"/>
            <a:tailEnd type="arrow" w="med" len="med"/>
          </a:ln>
          <a:effectLst/>
        </p:spPr>
        <p:txBody>
          <a:bodyPr/>
          <a:lstStyle/>
          <a:p>
            <a:endParaRPr lang="fr-FR"/>
          </a:p>
        </p:txBody>
      </p:sp>
      <p:sp>
        <p:nvSpPr>
          <p:cNvPr id="42" name="Text Box 83"/>
          <p:cNvSpPr txBox="1">
            <a:spLocks noChangeArrowheads="1"/>
          </p:cNvSpPr>
          <p:nvPr/>
        </p:nvSpPr>
        <p:spPr bwMode="auto">
          <a:xfrm>
            <a:off x="2571736" y="1000108"/>
            <a:ext cx="571504" cy="369332"/>
          </a:xfrm>
          <a:prstGeom prst="rect">
            <a:avLst/>
          </a:prstGeom>
          <a:noFill/>
          <a:ln w="9525">
            <a:noFill/>
            <a:miter lim="800000"/>
            <a:headEnd/>
            <a:tailEnd/>
          </a:ln>
          <a:effectLst/>
        </p:spPr>
        <p:txBody>
          <a:bodyPr wrap="square">
            <a:spAutoFit/>
          </a:bodyPr>
          <a:lstStyle/>
          <a:p>
            <a:r>
              <a:rPr lang="fr-FR" i="1" dirty="0" err="1">
                <a:latin typeface="Cambria" pitchFamily="18" charset="0"/>
              </a:rPr>
              <a:t>i</a:t>
            </a:r>
            <a:r>
              <a:rPr lang="fr-FR" i="1" baseline="-25000" dirty="0" err="1">
                <a:latin typeface="Cambria" pitchFamily="18" charset="0"/>
              </a:rPr>
              <a:t>exc</a:t>
            </a:r>
            <a:endParaRPr lang="fr-FR" i="1" baseline="-25000" dirty="0">
              <a:latin typeface="Cambria" pitchFamily="18" charset="0"/>
            </a:endParaRPr>
          </a:p>
        </p:txBody>
      </p:sp>
      <p:sp>
        <p:nvSpPr>
          <p:cNvPr id="43" name="Line 82"/>
          <p:cNvSpPr>
            <a:spLocks noChangeShapeType="1"/>
          </p:cNvSpPr>
          <p:nvPr/>
        </p:nvSpPr>
        <p:spPr bwMode="auto">
          <a:xfrm flipH="1">
            <a:off x="5506680" y="1398307"/>
            <a:ext cx="173037" cy="0"/>
          </a:xfrm>
          <a:prstGeom prst="line">
            <a:avLst/>
          </a:prstGeom>
          <a:noFill/>
          <a:ln w="44450">
            <a:solidFill>
              <a:srgbClr val="FF0000"/>
            </a:solidFill>
            <a:round/>
            <a:headEnd type="none" w="med" len="med"/>
            <a:tailEnd type="arrow" w="med" len="med"/>
          </a:ln>
          <a:effectLst/>
        </p:spPr>
        <p:txBody>
          <a:bodyPr/>
          <a:lstStyle/>
          <a:p>
            <a:endParaRPr lang="fr-FR"/>
          </a:p>
        </p:txBody>
      </p:sp>
      <p:sp>
        <p:nvSpPr>
          <p:cNvPr id="44" name="Text Box 83"/>
          <p:cNvSpPr txBox="1">
            <a:spLocks noChangeArrowheads="1"/>
          </p:cNvSpPr>
          <p:nvPr/>
        </p:nvSpPr>
        <p:spPr bwMode="auto">
          <a:xfrm>
            <a:off x="5357818" y="928670"/>
            <a:ext cx="571504" cy="369332"/>
          </a:xfrm>
          <a:prstGeom prst="rect">
            <a:avLst/>
          </a:prstGeom>
          <a:noFill/>
          <a:ln w="9525">
            <a:noFill/>
            <a:miter lim="800000"/>
            <a:headEnd/>
            <a:tailEnd/>
          </a:ln>
          <a:effectLst/>
        </p:spPr>
        <p:txBody>
          <a:bodyPr wrap="square">
            <a:spAutoFit/>
          </a:bodyPr>
          <a:lstStyle/>
          <a:p>
            <a:r>
              <a:rPr lang="fr-FR" i="1" dirty="0">
                <a:latin typeface="Cambria" pitchFamily="18" charset="0"/>
              </a:rPr>
              <a:t>I</a:t>
            </a:r>
            <a:endParaRPr lang="fr-FR" i="1" baseline="-25000" dirty="0">
              <a:latin typeface="Cambria"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15" name="Text Box 47"/>
          <p:cNvSpPr txBox="1">
            <a:spLocks noChangeArrowheads="1"/>
          </p:cNvSpPr>
          <p:nvPr/>
        </p:nvSpPr>
        <p:spPr bwMode="auto">
          <a:xfrm>
            <a:off x="571472" y="642918"/>
            <a:ext cx="3600450" cy="366713"/>
          </a:xfrm>
          <a:prstGeom prst="rect">
            <a:avLst/>
          </a:prstGeom>
          <a:noFill/>
          <a:ln w="9525">
            <a:noFill/>
            <a:miter lim="800000"/>
            <a:headEnd/>
            <a:tailEnd/>
          </a:ln>
          <a:effectLst/>
        </p:spPr>
        <p:txBody>
          <a:bodyPr>
            <a:spAutoFit/>
          </a:bodyPr>
          <a:lstStyle/>
          <a:p>
            <a:pPr>
              <a:spcBef>
                <a:spcPct val="50000"/>
              </a:spcBef>
            </a:pPr>
            <a:r>
              <a:rPr lang="fr-FR" b="1" dirty="0">
                <a:solidFill>
                  <a:srgbClr val="0000FF"/>
                </a:solidFill>
              </a:rPr>
              <a:t>Equation électrique</a:t>
            </a:r>
          </a:p>
        </p:txBody>
      </p:sp>
      <p:sp>
        <p:nvSpPr>
          <p:cNvPr id="59" name="Rectangle 58"/>
          <p:cNvSpPr/>
          <p:nvPr/>
        </p:nvSpPr>
        <p:spPr>
          <a:xfrm>
            <a:off x="642910" y="1071546"/>
            <a:ext cx="8143932" cy="923330"/>
          </a:xfrm>
          <a:prstGeom prst="rect">
            <a:avLst/>
          </a:prstGeom>
        </p:spPr>
        <p:txBody>
          <a:bodyPr wrap="square">
            <a:spAutoFit/>
          </a:bodyPr>
          <a:lstStyle/>
          <a:p>
            <a:pPr>
              <a:lnSpc>
                <a:spcPct val="150000"/>
              </a:lnSpc>
            </a:pPr>
            <a:r>
              <a:rPr lang="fr-FR" dirty="0"/>
              <a:t>Le modèle électrique de l’induit d’une MCC contient une résistance en série avec une source de f.e.m E :</a:t>
            </a:r>
          </a:p>
        </p:txBody>
      </p:sp>
      <p:sp>
        <p:nvSpPr>
          <p:cNvPr id="61" name="Text Box 4"/>
          <p:cNvSpPr txBox="1">
            <a:spLocks noChangeArrowheads="1"/>
          </p:cNvSpPr>
          <p:nvPr/>
        </p:nvSpPr>
        <p:spPr bwMode="auto">
          <a:xfrm>
            <a:off x="214282" y="214290"/>
            <a:ext cx="5643602"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latin typeface="Cambria" pitchFamily="18" charset="0"/>
              </a:rPr>
              <a:t>Equations générales en régime statique </a:t>
            </a:r>
          </a:p>
        </p:txBody>
      </p:sp>
      <p:grpSp>
        <p:nvGrpSpPr>
          <p:cNvPr id="84" name="Groupe 83"/>
          <p:cNvGrpSpPr/>
          <p:nvPr/>
        </p:nvGrpSpPr>
        <p:grpSpPr>
          <a:xfrm>
            <a:off x="928662" y="2815748"/>
            <a:ext cx="2686485" cy="2184888"/>
            <a:chOff x="928662" y="2357430"/>
            <a:chExt cx="2686485" cy="2184888"/>
          </a:xfrm>
        </p:grpSpPr>
        <p:sp>
          <p:nvSpPr>
            <p:cNvPr id="58430" name="Text Box 62"/>
            <p:cNvSpPr txBox="1">
              <a:spLocks noChangeArrowheads="1"/>
            </p:cNvSpPr>
            <p:nvPr/>
          </p:nvSpPr>
          <p:spPr bwMode="auto">
            <a:xfrm>
              <a:off x="2822984" y="3286124"/>
              <a:ext cx="792163" cy="366713"/>
            </a:xfrm>
            <a:prstGeom prst="rect">
              <a:avLst/>
            </a:prstGeom>
            <a:noFill/>
            <a:ln w="9525">
              <a:noFill/>
              <a:miter lim="800000"/>
              <a:headEnd/>
              <a:tailEnd/>
            </a:ln>
            <a:effectLst/>
          </p:spPr>
          <p:txBody>
            <a:bodyPr>
              <a:spAutoFit/>
            </a:bodyPr>
            <a:lstStyle/>
            <a:p>
              <a:pPr>
                <a:spcBef>
                  <a:spcPct val="50000"/>
                </a:spcBef>
              </a:pPr>
              <a:r>
                <a:rPr lang="fr-FR" dirty="0">
                  <a:solidFill>
                    <a:srgbClr val="FF0000"/>
                  </a:solidFill>
                </a:rPr>
                <a:t>R</a:t>
              </a:r>
              <a:r>
                <a:rPr lang="fr-FR" baseline="-25000" dirty="0">
                  <a:solidFill>
                    <a:srgbClr val="FF0000"/>
                  </a:solidFill>
                </a:rPr>
                <a:t>a</a:t>
              </a:r>
              <a:endParaRPr lang="fr-FR" dirty="0">
                <a:solidFill>
                  <a:srgbClr val="FF0000"/>
                </a:solidFill>
              </a:endParaRPr>
            </a:p>
          </p:txBody>
        </p:sp>
        <p:grpSp>
          <p:nvGrpSpPr>
            <p:cNvPr id="47" name="Groupe 46"/>
            <p:cNvGrpSpPr/>
            <p:nvPr/>
          </p:nvGrpSpPr>
          <p:grpSpPr>
            <a:xfrm>
              <a:off x="928662" y="2357430"/>
              <a:ext cx="2395574" cy="2184888"/>
              <a:chOff x="1714480" y="2428868"/>
              <a:chExt cx="2395574" cy="2184888"/>
            </a:xfrm>
          </p:grpSpPr>
          <p:sp>
            <p:nvSpPr>
              <p:cNvPr id="58396" name="Oval 28"/>
              <p:cNvSpPr>
                <a:spLocks noChangeArrowheads="1"/>
              </p:cNvSpPr>
              <p:nvPr/>
            </p:nvSpPr>
            <p:spPr bwMode="auto">
              <a:xfrm>
                <a:off x="3030054" y="3206256"/>
                <a:ext cx="1080000" cy="1080000"/>
              </a:xfrm>
              <a:prstGeom prst="ellipse">
                <a:avLst/>
              </a:prstGeom>
              <a:noFill/>
              <a:ln w="9525">
                <a:solidFill>
                  <a:schemeClr val="tx1"/>
                </a:solidFill>
                <a:prstDash val="dash"/>
                <a:round/>
                <a:headEnd/>
                <a:tailEnd/>
              </a:ln>
              <a:effectLst/>
            </p:spPr>
            <p:txBody>
              <a:bodyPr wrap="none" anchor="ctr"/>
              <a:lstStyle/>
              <a:p>
                <a:endParaRPr lang="fr-FR"/>
              </a:p>
            </p:txBody>
          </p:sp>
          <p:sp>
            <p:nvSpPr>
              <p:cNvPr id="58409" name="Line 41"/>
              <p:cNvSpPr>
                <a:spLocks noChangeShapeType="1"/>
              </p:cNvSpPr>
              <p:nvPr/>
            </p:nvSpPr>
            <p:spPr bwMode="auto">
              <a:xfrm flipH="1">
                <a:off x="2131868" y="4613756"/>
                <a:ext cx="1440000" cy="0"/>
              </a:xfrm>
              <a:prstGeom prst="line">
                <a:avLst/>
              </a:prstGeom>
              <a:noFill/>
              <a:ln w="19050">
                <a:solidFill>
                  <a:schemeClr val="tx1"/>
                </a:solidFill>
                <a:round/>
                <a:headEnd/>
                <a:tailEnd/>
              </a:ln>
              <a:effectLst/>
            </p:spPr>
            <p:txBody>
              <a:bodyPr/>
              <a:lstStyle/>
              <a:p>
                <a:endParaRPr lang="fr-FR"/>
              </a:p>
            </p:txBody>
          </p:sp>
          <p:sp>
            <p:nvSpPr>
              <p:cNvPr id="58410" name="Line 42"/>
              <p:cNvSpPr>
                <a:spLocks noChangeShapeType="1"/>
              </p:cNvSpPr>
              <p:nvPr/>
            </p:nvSpPr>
            <p:spPr bwMode="auto">
              <a:xfrm flipH="1">
                <a:off x="2128281" y="2869785"/>
                <a:ext cx="1440000" cy="0"/>
              </a:xfrm>
              <a:prstGeom prst="line">
                <a:avLst/>
              </a:prstGeom>
              <a:noFill/>
              <a:ln w="19050">
                <a:solidFill>
                  <a:schemeClr val="tx1"/>
                </a:solidFill>
                <a:round/>
                <a:headEnd/>
                <a:tailEnd/>
              </a:ln>
              <a:effectLst/>
            </p:spPr>
            <p:txBody>
              <a:bodyPr/>
              <a:lstStyle/>
              <a:p>
                <a:endParaRPr lang="fr-FR"/>
              </a:p>
            </p:txBody>
          </p:sp>
          <p:sp>
            <p:nvSpPr>
              <p:cNvPr id="58411" name="Line 43"/>
              <p:cNvSpPr>
                <a:spLocks noChangeShapeType="1"/>
              </p:cNvSpPr>
              <p:nvPr/>
            </p:nvSpPr>
            <p:spPr bwMode="auto">
              <a:xfrm>
                <a:off x="3567088" y="2863847"/>
                <a:ext cx="0" cy="504000"/>
              </a:xfrm>
              <a:prstGeom prst="line">
                <a:avLst/>
              </a:prstGeom>
              <a:noFill/>
              <a:ln w="19050">
                <a:solidFill>
                  <a:schemeClr val="tx1"/>
                </a:solidFill>
                <a:round/>
                <a:headEnd/>
                <a:tailEnd/>
              </a:ln>
              <a:effectLst/>
            </p:spPr>
            <p:txBody>
              <a:bodyPr/>
              <a:lstStyle/>
              <a:p>
                <a:endParaRPr lang="fr-FR"/>
              </a:p>
            </p:txBody>
          </p:sp>
          <p:sp>
            <p:nvSpPr>
              <p:cNvPr id="58412" name="Line 44"/>
              <p:cNvSpPr>
                <a:spLocks noChangeShapeType="1"/>
              </p:cNvSpPr>
              <p:nvPr/>
            </p:nvSpPr>
            <p:spPr bwMode="auto">
              <a:xfrm flipV="1">
                <a:off x="2081423" y="3000372"/>
                <a:ext cx="0" cy="1440000"/>
              </a:xfrm>
              <a:prstGeom prst="line">
                <a:avLst/>
              </a:prstGeom>
              <a:noFill/>
              <a:ln w="9525">
                <a:solidFill>
                  <a:schemeClr val="tx1"/>
                </a:solidFill>
                <a:round/>
                <a:headEnd/>
                <a:tailEnd type="triangle" w="med" len="med"/>
              </a:ln>
              <a:effectLst/>
            </p:spPr>
            <p:txBody>
              <a:bodyPr/>
              <a:lstStyle/>
              <a:p>
                <a:endParaRPr lang="fr-FR"/>
              </a:p>
            </p:txBody>
          </p:sp>
          <p:sp>
            <p:nvSpPr>
              <p:cNvPr id="58416" name="Text Box 48"/>
              <p:cNvSpPr txBox="1">
                <a:spLocks noChangeArrowheads="1"/>
              </p:cNvSpPr>
              <p:nvPr/>
            </p:nvSpPr>
            <p:spPr bwMode="auto">
              <a:xfrm>
                <a:off x="1714480" y="3588756"/>
                <a:ext cx="792163" cy="366713"/>
              </a:xfrm>
              <a:prstGeom prst="rect">
                <a:avLst/>
              </a:prstGeom>
              <a:noFill/>
              <a:ln w="9525">
                <a:noFill/>
                <a:miter lim="800000"/>
                <a:headEnd/>
                <a:tailEnd/>
              </a:ln>
              <a:effectLst/>
            </p:spPr>
            <p:txBody>
              <a:bodyPr>
                <a:spAutoFit/>
              </a:bodyPr>
              <a:lstStyle/>
              <a:p>
                <a:pPr>
                  <a:spcBef>
                    <a:spcPct val="50000"/>
                  </a:spcBef>
                </a:pPr>
                <a:r>
                  <a:rPr lang="fr-FR">
                    <a:solidFill>
                      <a:srgbClr val="FF0000"/>
                    </a:solidFill>
                  </a:rPr>
                  <a:t>U</a:t>
                </a:r>
              </a:p>
            </p:txBody>
          </p:sp>
          <p:sp>
            <p:nvSpPr>
              <p:cNvPr id="58423" name="Line 55"/>
              <p:cNvSpPr>
                <a:spLocks noChangeShapeType="1"/>
              </p:cNvSpPr>
              <p:nvPr/>
            </p:nvSpPr>
            <p:spPr bwMode="auto">
              <a:xfrm>
                <a:off x="3399302" y="4011255"/>
                <a:ext cx="360363" cy="0"/>
              </a:xfrm>
              <a:prstGeom prst="line">
                <a:avLst/>
              </a:prstGeom>
              <a:noFill/>
              <a:ln w="28575">
                <a:solidFill>
                  <a:schemeClr val="tx1"/>
                </a:solidFill>
                <a:round/>
                <a:headEnd/>
                <a:tailEnd/>
              </a:ln>
              <a:effectLst/>
            </p:spPr>
            <p:txBody>
              <a:bodyPr/>
              <a:lstStyle/>
              <a:p>
                <a:endParaRPr lang="fr-FR"/>
              </a:p>
            </p:txBody>
          </p:sp>
          <p:sp>
            <p:nvSpPr>
              <p:cNvPr id="58424" name="Line 56"/>
              <p:cNvSpPr>
                <a:spLocks noChangeShapeType="1"/>
              </p:cNvSpPr>
              <p:nvPr/>
            </p:nvSpPr>
            <p:spPr bwMode="auto">
              <a:xfrm>
                <a:off x="3503382" y="4101814"/>
                <a:ext cx="144000" cy="0"/>
              </a:xfrm>
              <a:prstGeom prst="line">
                <a:avLst/>
              </a:prstGeom>
              <a:noFill/>
              <a:ln w="28575">
                <a:solidFill>
                  <a:schemeClr val="tx1"/>
                </a:solidFill>
                <a:round/>
                <a:headEnd/>
                <a:tailEnd/>
              </a:ln>
              <a:effectLst/>
            </p:spPr>
            <p:txBody>
              <a:bodyPr/>
              <a:lstStyle/>
              <a:p>
                <a:endParaRPr lang="fr-FR"/>
              </a:p>
            </p:txBody>
          </p:sp>
          <p:sp>
            <p:nvSpPr>
              <p:cNvPr id="58428" name="Line 60"/>
              <p:cNvSpPr>
                <a:spLocks noChangeShapeType="1"/>
              </p:cNvSpPr>
              <p:nvPr/>
            </p:nvSpPr>
            <p:spPr bwMode="auto">
              <a:xfrm flipH="1">
                <a:off x="2406625" y="2870668"/>
                <a:ext cx="72000" cy="0"/>
              </a:xfrm>
              <a:prstGeom prst="line">
                <a:avLst/>
              </a:prstGeom>
              <a:noFill/>
              <a:ln w="9525">
                <a:solidFill>
                  <a:srgbClr val="FF0000"/>
                </a:solidFill>
                <a:round/>
                <a:headEnd/>
                <a:tailEnd type="triangle" w="med" len="med"/>
              </a:ln>
              <a:effectLst/>
            </p:spPr>
            <p:txBody>
              <a:bodyPr/>
              <a:lstStyle/>
              <a:p>
                <a:endParaRPr lang="fr-FR"/>
              </a:p>
            </p:txBody>
          </p:sp>
          <p:sp>
            <p:nvSpPr>
              <p:cNvPr id="58429" name="Text Box 61"/>
              <p:cNvSpPr txBox="1">
                <a:spLocks noChangeArrowheads="1"/>
              </p:cNvSpPr>
              <p:nvPr/>
            </p:nvSpPr>
            <p:spPr bwMode="auto">
              <a:xfrm>
                <a:off x="3119306" y="3857628"/>
                <a:ext cx="311171" cy="366713"/>
              </a:xfrm>
              <a:prstGeom prst="rect">
                <a:avLst/>
              </a:prstGeom>
              <a:noFill/>
              <a:ln w="9525">
                <a:noFill/>
                <a:miter lim="800000"/>
                <a:headEnd/>
                <a:tailEnd/>
              </a:ln>
              <a:effectLst/>
            </p:spPr>
            <p:txBody>
              <a:bodyPr wrap="square">
                <a:spAutoFit/>
              </a:bodyPr>
              <a:lstStyle/>
              <a:p>
                <a:pPr>
                  <a:spcBef>
                    <a:spcPct val="50000"/>
                  </a:spcBef>
                </a:pPr>
                <a:r>
                  <a:rPr lang="fr-FR" dirty="0">
                    <a:solidFill>
                      <a:srgbClr val="FF0000"/>
                    </a:solidFill>
                  </a:rPr>
                  <a:t>E</a:t>
                </a:r>
              </a:p>
            </p:txBody>
          </p:sp>
          <p:sp>
            <p:nvSpPr>
              <p:cNvPr id="58431" name="Text Box 63"/>
              <p:cNvSpPr txBox="1">
                <a:spLocks noChangeArrowheads="1"/>
              </p:cNvSpPr>
              <p:nvPr/>
            </p:nvSpPr>
            <p:spPr bwMode="auto">
              <a:xfrm>
                <a:off x="2428860" y="2428868"/>
                <a:ext cx="287349" cy="366713"/>
              </a:xfrm>
              <a:prstGeom prst="rect">
                <a:avLst/>
              </a:prstGeom>
              <a:noFill/>
              <a:ln w="9525">
                <a:noFill/>
                <a:miter lim="800000"/>
                <a:headEnd/>
                <a:tailEnd/>
              </a:ln>
              <a:effectLst/>
            </p:spPr>
            <p:txBody>
              <a:bodyPr wrap="square">
                <a:spAutoFit/>
              </a:bodyPr>
              <a:lstStyle/>
              <a:p>
                <a:pPr>
                  <a:spcBef>
                    <a:spcPct val="50000"/>
                  </a:spcBef>
                </a:pPr>
                <a:r>
                  <a:rPr lang="fr-FR" dirty="0">
                    <a:solidFill>
                      <a:srgbClr val="FF0000"/>
                    </a:solidFill>
                    <a:latin typeface="Cambria" pitchFamily="18" charset="0"/>
                  </a:rPr>
                  <a:t>I</a:t>
                </a:r>
              </a:p>
            </p:txBody>
          </p:sp>
          <p:grpSp>
            <p:nvGrpSpPr>
              <p:cNvPr id="41" name="Groupe 40"/>
              <p:cNvGrpSpPr/>
              <p:nvPr/>
            </p:nvGrpSpPr>
            <p:grpSpPr>
              <a:xfrm>
                <a:off x="3530120" y="3363136"/>
                <a:ext cx="108000" cy="423252"/>
                <a:chOff x="6000760" y="3214686"/>
                <a:chExt cx="108000" cy="423252"/>
              </a:xfrm>
            </p:grpSpPr>
            <p:sp>
              <p:nvSpPr>
                <p:cNvPr id="31" name="Line 40"/>
                <p:cNvSpPr>
                  <a:spLocks noChangeShapeType="1"/>
                </p:cNvSpPr>
                <p:nvPr/>
              </p:nvSpPr>
              <p:spPr bwMode="auto">
                <a:xfrm>
                  <a:off x="6000760" y="3357562"/>
                  <a:ext cx="108000" cy="72000"/>
                </a:xfrm>
                <a:prstGeom prst="line">
                  <a:avLst/>
                </a:prstGeom>
                <a:noFill/>
                <a:ln w="19050">
                  <a:solidFill>
                    <a:schemeClr val="tx1"/>
                  </a:solidFill>
                  <a:round/>
                  <a:headEnd/>
                  <a:tailEnd/>
                </a:ln>
                <a:effectLst/>
              </p:spPr>
              <p:txBody>
                <a:bodyPr/>
                <a:lstStyle/>
                <a:p>
                  <a:endParaRPr lang="fr-FR"/>
                </a:p>
              </p:txBody>
            </p:sp>
            <p:sp>
              <p:nvSpPr>
                <p:cNvPr id="33" name="Line 40"/>
                <p:cNvSpPr>
                  <a:spLocks noChangeShapeType="1"/>
                </p:cNvSpPr>
                <p:nvPr/>
              </p:nvSpPr>
              <p:spPr bwMode="auto">
                <a:xfrm flipH="1">
                  <a:off x="6000760" y="3286124"/>
                  <a:ext cx="108000" cy="72000"/>
                </a:xfrm>
                <a:prstGeom prst="line">
                  <a:avLst/>
                </a:prstGeom>
                <a:noFill/>
                <a:ln w="19050">
                  <a:solidFill>
                    <a:schemeClr val="tx1"/>
                  </a:solidFill>
                  <a:round/>
                  <a:headEnd/>
                  <a:tailEnd/>
                </a:ln>
                <a:effectLst/>
              </p:spPr>
              <p:txBody>
                <a:bodyPr/>
                <a:lstStyle/>
                <a:p>
                  <a:endParaRPr lang="fr-FR"/>
                </a:p>
              </p:txBody>
            </p:sp>
            <p:sp>
              <p:nvSpPr>
                <p:cNvPr id="35" name="Line 40"/>
                <p:cNvSpPr>
                  <a:spLocks noChangeShapeType="1"/>
                </p:cNvSpPr>
                <p:nvPr/>
              </p:nvSpPr>
              <p:spPr bwMode="auto">
                <a:xfrm flipH="1">
                  <a:off x="6000760" y="3423062"/>
                  <a:ext cx="108000" cy="72000"/>
                </a:xfrm>
                <a:prstGeom prst="line">
                  <a:avLst/>
                </a:prstGeom>
                <a:noFill/>
                <a:ln w="19050">
                  <a:solidFill>
                    <a:schemeClr val="tx1"/>
                  </a:solidFill>
                  <a:round/>
                  <a:headEnd/>
                  <a:tailEnd/>
                </a:ln>
                <a:effectLst/>
              </p:spPr>
              <p:txBody>
                <a:bodyPr/>
                <a:lstStyle/>
                <a:p>
                  <a:endParaRPr lang="fr-FR"/>
                </a:p>
              </p:txBody>
            </p:sp>
            <p:sp>
              <p:nvSpPr>
                <p:cNvPr id="36" name="Line 40"/>
                <p:cNvSpPr>
                  <a:spLocks noChangeShapeType="1"/>
                </p:cNvSpPr>
                <p:nvPr/>
              </p:nvSpPr>
              <p:spPr bwMode="auto">
                <a:xfrm>
                  <a:off x="6000760" y="3494500"/>
                  <a:ext cx="108000" cy="72000"/>
                </a:xfrm>
                <a:prstGeom prst="line">
                  <a:avLst/>
                </a:prstGeom>
                <a:noFill/>
                <a:ln w="19050">
                  <a:solidFill>
                    <a:schemeClr val="tx1"/>
                  </a:solidFill>
                  <a:round/>
                  <a:headEnd/>
                  <a:tailEnd/>
                </a:ln>
                <a:effectLst/>
              </p:spPr>
              <p:txBody>
                <a:bodyPr/>
                <a:lstStyle/>
                <a:p>
                  <a:endParaRPr lang="fr-FR"/>
                </a:p>
              </p:txBody>
            </p:sp>
            <p:sp>
              <p:nvSpPr>
                <p:cNvPr id="39" name="Line 40"/>
                <p:cNvSpPr>
                  <a:spLocks noChangeShapeType="1"/>
                </p:cNvSpPr>
                <p:nvPr/>
              </p:nvSpPr>
              <p:spPr bwMode="auto">
                <a:xfrm>
                  <a:off x="6036008" y="3214686"/>
                  <a:ext cx="72000" cy="72000"/>
                </a:xfrm>
                <a:prstGeom prst="line">
                  <a:avLst/>
                </a:prstGeom>
                <a:noFill/>
                <a:ln w="19050">
                  <a:solidFill>
                    <a:schemeClr val="tx1"/>
                  </a:solidFill>
                  <a:round/>
                  <a:headEnd/>
                  <a:tailEnd/>
                </a:ln>
                <a:effectLst/>
              </p:spPr>
              <p:txBody>
                <a:bodyPr/>
                <a:lstStyle/>
                <a:p>
                  <a:endParaRPr lang="fr-FR"/>
                </a:p>
              </p:txBody>
            </p:sp>
            <p:sp>
              <p:nvSpPr>
                <p:cNvPr id="40" name="Line 40"/>
                <p:cNvSpPr>
                  <a:spLocks noChangeShapeType="1"/>
                </p:cNvSpPr>
                <p:nvPr/>
              </p:nvSpPr>
              <p:spPr bwMode="auto">
                <a:xfrm flipH="1">
                  <a:off x="6036388" y="3565938"/>
                  <a:ext cx="72000" cy="72000"/>
                </a:xfrm>
                <a:prstGeom prst="line">
                  <a:avLst/>
                </a:prstGeom>
                <a:noFill/>
                <a:ln w="19050">
                  <a:solidFill>
                    <a:schemeClr val="tx1"/>
                  </a:solidFill>
                  <a:round/>
                  <a:headEnd/>
                  <a:tailEnd/>
                </a:ln>
                <a:effectLst/>
              </p:spPr>
              <p:txBody>
                <a:bodyPr/>
                <a:lstStyle/>
                <a:p>
                  <a:endParaRPr lang="fr-FR"/>
                </a:p>
              </p:txBody>
            </p:sp>
          </p:grpSp>
          <p:sp>
            <p:nvSpPr>
              <p:cNvPr id="42" name="Line 43"/>
              <p:cNvSpPr>
                <a:spLocks noChangeShapeType="1"/>
              </p:cNvSpPr>
              <p:nvPr/>
            </p:nvSpPr>
            <p:spPr bwMode="auto">
              <a:xfrm>
                <a:off x="3565930" y="3786190"/>
                <a:ext cx="0" cy="216000"/>
              </a:xfrm>
              <a:prstGeom prst="line">
                <a:avLst/>
              </a:prstGeom>
              <a:noFill/>
              <a:ln w="19050">
                <a:solidFill>
                  <a:schemeClr val="tx1"/>
                </a:solidFill>
                <a:round/>
                <a:headEnd/>
                <a:tailEnd/>
              </a:ln>
              <a:effectLst/>
            </p:spPr>
            <p:txBody>
              <a:bodyPr/>
              <a:lstStyle/>
              <a:p>
                <a:endParaRPr lang="fr-FR"/>
              </a:p>
            </p:txBody>
          </p:sp>
          <p:sp>
            <p:nvSpPr>
              <p:cNvPr id="43" name="Line 43"/>
              <p:cNvSpPr>
                <a:spLocks noChangeShapeType="1"/>
              </p:cNvSpPr>
              <p:nvPr/>
            </p:nvSpPr>
            <p:spPr bwMode="auto">
              <a:xfrm>
                <a:off x="3565930" y="4101632"/>
                <a:ext cx="0" cy="504000"/>
              </a:xfrm>
              <a:prstGeom prst="line">
                <a:avLst/>
              </a:prstGeom>
              <a:noFill/>
              <a:ln w="19050">
                <a:solidFill>
                  <a:schemeClr val="tx1"/>
                </a:solidFill>
                <a:round/>
                <a:headEnd/>
                <a:tailEnd/>
              </a:ln>
              <a:effectLst/>
            </p:spPr>
            <p:txBody>
              <a:bodyPr/>
              <a:lstStyle/>
              <a:p>
                <a:endParaRPr lang="fr-FR"/>
              </a:p>
            </p:txBody>
          </p:sp>
          <p:sp>
            <p:nvSpPr>
              <p:cNvPr id="44" name="Text Box 63"/>
              <p:cNvSpPr txBox="1">
                <a:spLocks noChangeArrowheads="1"/>
              </p:cNvSpPr>
              <p:nvPr/>
            </p:nvSpPr>
            <p:spPr bwMode="auto">
              <a:xfrm>
                <a:off x="3327864" y="3714752"/>
                <a:ext cx="287349" cy="366713"/>
              </a:xfrm>
              <a:prstGeom prst="rect">
                <a:avLst/>
              </a:prstGeom>
              <a:noFill/>
              <a:ln w="9525">
                <a:noFill/>
                <a:miter lim="800000"/>
                <a:headEnd/>
                <a:tailEnd/>
              </a:ln>
              <a:effectLst/>
            </p:spPr>
            <p:txBody>
              <a:bodyPr wrap="square">
                <a:spAutoFit/>
              </a:bodyPr>
              <a:lstStyle/>
              <a:p>
                <a:pPr>
                  <a:spcBef>
                    <a:spcPct val="50000"/>
                  </a:spcBef>
                </a:pPr>
                <a:r>
                  <a:rPr lang="fr-FR" dirty="0">
                    <a:latin typeface="Cambria" pitchFamily="18" charset="0"/>
                  </a:rPr>
                  <a:t>+</a:t>
                </a:r>
              </a:p>
            </p:txBody>
          </p:sp>
          <p:sp>
            <p:nvSpPr>
              <p:cNvPr id="45" name="Text Box 63"/>
              <p:cNvSpPr txBox="1">
                <a:spLocks noChangeArrowheads="1"/>
              </p:cNvSpPr>
              <p:nvPr/>
            </p:nvSpPr>
            <p:spPr bwMode="auto">
              <a:xfrm>
                <a:off x="3500430" y="3994748"/>
                <a:ext cx="287349" cy="366713"/>
              </a:xfrm>
              <a:prstGeom prst="rect">
                <a:avLst/>
              </a:prstGeom>
              <a:noFill/>
              <a:ln w="9525">
                <a:noFill/>
                <a:miter lim="800000"/>
                <a:headEnd/>
                <a:tailEnd/>
              </a:ln>
              <a:effectLst/>
            </p:spPr>
            <p:txBody>
              <a:bodyPr wrap="square">
                <a:spAutoFit/>
              </a:bodyPr>
              <a:lstStyle/>
              <a:p>
                <a:pPr>
                  <a:spcBef>
                    <a:spcPct val="50000"/>
                  </a:spcBef>
                </a:pPr>
                <a:r>
                  <a:rPr lang="fr-FR" dirty="0">
                    <a:latin typeface="Cambria" pitchFamily="18" charset="0"/>
                  </a:rPr>
                  <a:t>-</a:t>
                </a:r>
              </a:p>
            </p:txBody>
          </p:sp>
          <p:sp>
            <p:nvSpPr>
              <p:cNvPr id="46" name="Line 39"/>
              <p:cNvSpPr>
                <a:spLocks noChangeShapeType="1"/>
              </p:cNvSpPr>
              <p:nvPr/>
            </p:nvSpPr>
            <p:spPr bwMode="auto">
              <a:xfrm>
                <a:off x="3815872" y="3921070"/>
                <a:ext cx="0" cy="252000"/>
              </a:xfrm>
              <a:prstGeom prst="line">
                <a:avLst/>
              </a:prstGeom>
              <a:noFill/>
              <a:ln w="9525">
                <a:solidFill>
                  <a:schemeClr val="tx1"/>
                </a:solidFill>
                <a:round/>
                <a:headEnd type="triangle" w="med" len="med"/>
                <a:tailEnd/>
              </a:ln>
              <a:effectLst/>
            </p:spPr>
            <p:txBody>
              <a:bodyPr/>
              <a:lstStyle/>
              <a:p>
                <a:endParaRPr lang="fr-FR"/>
              </a:p>
            </p:txBody>
          </p:sp>
        </p:grpSp>
      </p:grpSp>
      <p:graphicFrame>
        <p:nvGraphicFramePr>
          <p:cNvPr id="49" name="Object 2"/>
          <p:cNvGraphicFramePr>
            <a:graphicFrameLocks noChangeAspect="1"/>
          </p:cNvGraphicFramePr>
          <p:nvPr/>
        </p:nvGraphicFramePr>
        <p:xfrm>
          <a:off x="952500" y="5364165"/>
          <a:ext cx="2465388" cy="506412"/>
        </p:xfrm>
        <a:graphic>
          <a:graphicData uri="http://schemas.openxmlformats.org/presentationml/2006/ole">
            <mc:AlternateContent xmlns:mc="http://schemas.openxmlformats.org/markup-compatibility/2006">
              <mc:Choice xmlns:v="urn:schemas-microsoft-com:vml" Requires="v">
                <p:oleObj spid="_x0000_s420022" name="Equation" r:id="rId3" imgW="990170" imgH="203112" progId="Equation.DSMT4">
                  <p:embed/>
                </p:oleObj>
              </mc:Choice>
              <mc:Fallback>
                <p:oleObj name="Equation" r:id="rId3" imgW="990170" imgH="203112" progId="Equation.DSMT4">
                  <p:embed/>
                  <p:pic>
                    <p:nvPicPr>
                      <p:cNvPr id="0" name="Picture 1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0" y="5364165"/>
                        <a:ext cx="2465388"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Text Box 2"/>
          <p:cNvSpPr txBox="1">
            <a:spLocks noChangeArrowheads="1"/>
          </p:cNvSpPr>
          <p:nvPr/>
        </p:nvSpPr>
        <p:spPr bwMode="auto">
          <a:xfrm>
            <a:off x="1500166" y="2285198"/>
            <a:ext cx="1857388" cy="430887"/>
          </a:xfrm>
          <a:prstGeom prst="rect">
            <a:avLst/>
          </a:prstGeom>
          <a:noFill/>
          <a:ln w="9525">
            <a:noFill/>
            <a:miter lim="800000"/>
            <a:headEnd/>
            <a:tailEnd/>
          </a:ln>
          <a:effectLst/>
        </p:spPr>
        <p:txBody>
          <a:bodyPr wrap="square">
            <a:spAutoFit/>
          </a:bodyPr>
          <a:lstStyle/>
          <a:p>
            <a:pPr>
              <a:spcBef>
                <a:spcPct val="50000"/>
              </a:spcBef>
            </a:pPr>
            <a:r>
              <a:rPr lang="fr-FR" sz="2200" b="1" u="sng" dirty="0">
                <a:solidFill>
                  <a:srgbClr val="009900"/>
                </a:solidFill>
                <a:latin typeface="Cambria" pitchFamily="18" charset="0"/>
              </a:rPr>
              <a:t>Générateur:</a:t>
            </a:r>
          </a:p>
        </p:txBody>
      </p:sp>
      <p:cxnSp>
        <p:nvCxnSpPr>
          <p:cNvPr id="51" name="Connecteur droit 50"/>
          <p:cNvCxnSpPr/>
          <p:nvPr/>
        </p:nvCxnSpPr>
        <p:spPr>
          <a:xfrm rot="5400000">
            <a:off x="2664000" y="4306288"/>
            <a:ext cx="3816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 Box 2"/>
          <p:cNvSpPr txBox="1">
            <a:spLocks noChangeArrowheads="1"/>
          </p:cNvSpPr>
          <p:nvPr/>
        </p:nvSpPr>
        <p:spPr bwMode="auto">
          <a:xfrm>
            <a:off x="6072198" y="2276593"/>
            <a:ext cx="1285884" cy="430887"/>
          </a:xfrm>
          <a:prstGeom prst="rect">
            <a:avLst/>
          </a:prstGeom>
          <a:noFill/>
          <a:ln w="9525">
            <a:noFill/>
            <a:miter lim="800000"/>
            <a:headEnd/>
            <a:tailEnd/>
          </a:ln>
          <a:effectLst/>
        </p:spPr>
        <p:txBody>
          <a:bodyPr wrap="square">
            <a:spAutoFit/>
          </a:bodyPr>
          <a:lstStyle/>
          <a:p>
            <a:pPr>
              <a:spcBef>
                <a:spcPct val="50000"/>
              </a:spcBef>
            </a:pPr>
            <a:r>
              <a:rPr lang="fr-FR" sz="2200" b="1" u="sng" dirty="0">
                <a:solidFill>
                  <a:srgbClr val="009900"/>
                </a:solidFill>
                <a:latin typeface="Cambria" pitchFamily="18" charset="0"/>
              </a:rPr>
              <a:t>Moteur:</a:t>
            </a:r>
          </a:p>
        </p:txBody>
      </p:sp>
      <p:graphicFrame>
        <p:nvGraphicFramePr>
          <p:cNvPr id="81" name="Object 2"/>
          <p:cNvGraphicFramePr>
            <a:graphicFrameLocks noChangeAspect="1"/>
          </p:cNvGraphicFramePr>
          <p:nvPr/>
        </p:nvGraphicFramePr>
        <p:xfrm>
          <a:off x="5614988" y="5341940"/>
          <a:ext cx="2592387" cy="538162"/>
        </p:xfrm>
        <a:graphic>
          <a:graphicData uri="http://schemas.openxmlformats.org/presentationml/2006/ole">
            <mc:AlternateContent xmlns:mc="http://schemas.openxmlformats.org/markup-compatibility/2006">
              <mc:Choice xmlns:v="urn:schemas-microsoft-com:vml" Requires="v">
                <p:oleObj spid="_x0000_s420023" name="Equation" r:id="rId5" imgW="1040948" imgH="215806" progId="Equation.DSMT4">
                  <p:embed/>
                </p:oleObj>
              </mc:Choice>
              <mc:Fallback>
                <p:oleObj name="Equation" r:id="rId5" imgW="1040948" imgH="215806" progId="Equation.DSMT4">
                  <p:embed/>
                  <p:pic>
                    <p:nvPicPr>
                      <p:cNvPr id="0" name="Picture 1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14988" y="5341940"/>
                        <a:ext cx="2592387"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3" name="Groupe 82"/>
          <p:cNvGrpSpPr/>
          <p:nvPr/>
        </p:nvGrpSpPr>
        <p:grpSpPr>
          <a:xfrm flipH="1">
            <a:off x="5429256" y="2815748"/>
            <a:ext cx="2714644" cy="2184888"/>
            <a:chOff x="5110186" y="2357430"/>
            <a:chExt cx="2714644" cy="2184888"/>
          </a:xfrm>
        </p:grpSpPr>
        <p:grpSp>
          <p:nvGrpSpPr>
            <p:cNvPr id="55" name="Groupe 54"/>
            <p:cNvGrpSpPr/>
            <p:nvPr/>
          </p:nvGrpSpPr>
          <p:grpSpPr>
            <a:xfrm flipH="1">
              <a:off x="5429256" y="2357430"/>
              <a:ext cx="2395574" cy="2184888"/>
              <a:chOff x="1714480" y="2428868"/>
              <a:chExt cx="2395574" cy="2184888"/>
            </a:xfrm>
          </p:grpSpPr>
          <p:sp>
            <p:nvSpPr>
              <p:cNvPr id="56" name="Oval 28"/>
              <p:cNvSpPr>
                <a:spLocks noChangeArrowheads="1"/>
              </p:cNvSpPr>
              <p:nvPr/>
            </p:nvSpPr>
            <p:spPr bwMode="auto">
              <a:xfrm>
                <a:off x="3030054" y="3206256"/>
                <a:ext cx="1080000" cy="1080000"/>
              </a:xfrm>
              <a:prstGeom prst="ellipse">
                <a:avLst/>
              </a:prstGeom>
              <a:noFill/>
              <a:ln w="9525">
                <a:solidFill>
                  <a:schemeClr val="tx1"/>
                </a:solidFill>
                <a:prstDash val="dash"/>
                <a:round/>
                <a:headEnd/>
                <a:tailEnd/>
              </a:ln>
              <a:effectLst/>
            </p:spPr>
            <p:txBody>
              <a:bodyPr wrap="none" anchor="ctr"/>
              <a:lstStyle/>
              <a:p>
                <a:endParaRPr lang="fr-FR"/>
              </a:p>
            </p:txBody>
          </p:sp>
          <p:sp>
            <p:nvSpPr>
              <p:cNvPr id="57" name="Line 41"/>
              <p:cNvSpPr>
                <a:spLocks noChangeShapeType="1"/>
              </p:cNvSpPr>
              <p:nvPr/>
            </p:nvSpPr>
            <p:spPr bwMode="auto">
              <a:xfrm flipH="1">
                <a:off x="2131868" y="4613756"/>
                <a:ext cx="1440000" cy="0"/>
              </a:xfrm>
              <a:prstGeom prst="line">
                <a:avLst/>
              </a:prstGeom>
              <a:noFill/>
              <a:ln w="19050">
                <a:solidFill>
                  <a:schemeClr val="tx1"/>
                </a:solidFill>
                <a:round/>
                <a:headEnd/>
                <a:tailEnd/>
              </a:ln>
              <a:effectLst/>
            </p:spPr>
            <p:txBody>
              <a:bodyPr/>
              <a:lstStyle/>
              <a:p>
                <a:endParaRPr lang="fr-FR"/>
              </a:p>
            </p:txBody>
          </p:sp>
          <p:sp>
            <p:nvSpPr>
              <p:cNvPr id="58" name="Line 42"/>
              <p:cNvSpPr>
                <a:spLocks noChangeShapeType="1"/>
              </p:cNvSpPr>
              <p:nvPr/>
            </p:nvSpPr>
            <p:spPr bwMode="auto">
              <a:xfrm flipH="1">
                <a:off x="2128281" y="2869785"/>
                <a:ext cx="1440000" cy="0"/>
              </a:xfrm>
              <a:prstGeom prst="line">
                <a:avLst/>
              </a:prstGeom>
              <a:noFill/>
              <a:ln w="19050">
                <a:solidFill>
                  <a:schemeClr val="tx1"/>
                </a:solidFill>
                <a:round/>
                <a:headEnd/>
                <a:tailEnd/>
              </a:ln>
              <a:effectLst/>
            </p:spPr>
            <p:txBody>
              <a:bodyPr/>
              <a:lstStyle/>
              <a:p>
                <a:endParaRPr lang="fr-FR"/>
              </a:p>
            </p:txBody>
          </p:sp>
          <p:sp>
            <p:nvSpPr>
              <p:cNvPr id="60" name="Line 43"/>
              <p:cNvSpPr>
                <a:spLocks noChangeShapeType="1"/>
              </p:cNvSpPr>
              <p:nvPr/>
            </p:nvSpPr>
            <p:spPr bwMode="auto">
              <a:xfrm>
                <a:off x="3567088" y="2863847"/>
                <a:ext cx="0" cy="504000"/>
              </a:xfrm>
              <a:prstGeom prst="line">
                <a:avLst/>
              </a:prstGeom>
              <a:noFill/>
              <a:ln w="19050">
                <a:solidFill>
                  <a:schemeClr val="tx1"/>
                </a:solidFill>
                <a:round/>
                <a:headEnd/>
                <a:tailEnd/>
              </a:ln>
              <a:effectLst/>
            </p:spPr>
            <p:txBody>
              <a:bodyPr/>
              <a:lstStyle/>
              <a:p>
                <a:endParaRPr lang="fr-FR"/>
              </a:p>
            </p:txBody>
          </p:sp>
          <p:sp>
            <p:nvSpPr>
              <p:cNvPr id="62" name="Line 44"/>
              <p:cNvSpPr>
                <a:spLocks noChangeShapeType="1"/>
              </p:cNvSpPr>
              <p:nvPr/>
            </p:nvSpPr>
            <p:spPr bwMode="auto">
              <a:xfrm flipV="1">
                <a:off x="2081423" y="3000372"/>
                <a:ext cx="0" cy="1440000"/>
              </a:xfrm>
              <a:prstGeom prst="line">
                <a:avLst/>
              </a:prstGeom>
              <a:noFill/>
              <a:ln w="9525">
                <a:solidFill>
                  <a:schemeClr val="tx1"/>
                </a:solidFill>
                <a:round/>
                <a:headEnd/>
                <a:tailEnd type="triangle" w="med" len="med"/>
              </a:ln>
              <a:effectLst/>
            </p:spPr>
            <p:txBody>
              <a:bodyPr/>
              <a:lstStyle/>
              <a:p>
                <a:endParaRPr lang="fr-FR"/>
              </a:p>
            </p:txBody>
          </p:sp>
          <p:sp>
            <p:nvSpPr>
              <p:cNvPr id="63" name="Text Box 48"/>
              <p:cNvSpPr txBox="1">
                <a:spLocks noChangeArrowheads="1"/>
              </p:cNvSpPr>
              <p:nvPr/>
            </p:nvSpPr>
            <p:spPr bwMode="auto">
              <a:xfrm>
                <a:off x="1714480" y="3588756"/>
                <a:ext cx="792163" cy="366713"/>
              </a:xfrm>
              <a:prstGeom prst="rect">
                <a:avLst/>
              </a:prstGeom>
              <a:noFill/>
              <a:ln w="9525">
                <a:noFill/>
                <a:miter lim="800000"/>
                <a:headEnd/>
                <a:tailEnd/>
              </a:ln>
              <a:effectLst/>
            </p:spPr>
            <p:txBody>
              <a:bodyPr>
                <a:spAutoFit/>
              </a:bodyPr>
              <a:lstStyle/>
              <a:p>
                <a:pPr>
                  <a:spcBef>
                    <a:spcPct val="50000"/>
                  </a:spcBef>
                </a:pPr>
                <a:r>
                  <a:rPr lang="fr-FR">
                    <a:solidFill>
                      <a:srgbClr val="FF0000"/>
                    </a:solidFill>
                  </a:rPr>
                  <a:t>U</a:t>
                </a:r>
              </a:p>
            </p:txBody>
          </p:sp>
          <p:sp>
            <p:nvSpPr>
              <p:cNvPr id="64" name="Line 55"/>
              <p:cNvSpPr>
                <a:spLocks noChangeShapeType="1"/>
              </p:cNvSpPr>
              <p:nvPr/>
            </p:nvSpPr>
            <p:spPr bwMode="auto">
              <a:xfrm>
                <a:off x="3399302" y="4011255"/>
                <a:ext cx="360363" cy="0"/>
              </a:xfrm>
              <a:prstGeom prst="line">
                <a:avLst/>
              </a:prstGeom>
              <a:noFill/>
              <a:ln w="28575">
                <a:solidFill>
                  <a:schemeClr val="tx1"/>
                </a:solidFill>
                <a:round/>
                <a:headEnd/>
                <a:tailEnd/>
              </a:ln>
              <a:effectLst/>
            </p:spPr>
            <p:txBody>
              <a:bodyPr/>
              <a:lstStyle/>
              <a:p>
                <a:endParaRPr lang="fr-FR"/>
              </a:p>
            </p:txBody>
          </p:sp>
          <p:sp>
            <p:nvSpPr>
              <p:cNvPr id="65" name="Line 56"/>
              <p:cNvSpPr>
                <a:spLocks noChangeShapeType="1"/>
              </p:cNvSpPr>
              <p:nvPr/>
            </p:nvSpPr>
            <p:spPr bwMode="auto">
              <a:xfrm>
                <a:off x="3503382" y="4101814"/>
                <a:ext cx="144000" cy="0"/>
              </a:xfrm>
              <a:prstGeom prst="line">
                <a:avLst/>
              </a:prstGeom>
              <a:noFill/>
              <a:ln w="28575">
                <a:solidFill>
                  <a:schemeClr val="tx1"/>
                </a:solidFill>
                <a:round/>
                <a:headEnd/>
                <a:tailEnd/>
              </a:ln>
              <a:effectLst/>
            </p:spPr>
            <p:txBody>
              <a:bodyPr/>
              <a:lstStyle/>
              <a:p>
                <a:endParaRPr lang="fr-FR"/>
              </a:p>
            </p:txBody>
          </p:sp>
          <p:sp>
            <p:nvSpPr>
              <p:cNvPr id="66" name="Line 60"/>
              <p:cNvSpPr>
                <a:spLocks noChangeShapeType="1"/>
              </p:cNvSpPr>
              <p:nvPr/>
            </p:nvSpPr>
            <p:spPr bwMode="auto">
              <a:xfrm>
                <a:off x="2693400" y="2870668"/>
                <a:ext cx="72000" cy="0"/>
              </a:xfrm>
              <a:prstGeom prst="line">
                <a:avLst/>
              </a:prstGeom>
              <a:noFill/>
              <a:ln w="9525">
                <a:solidFill>
                  <a:srgbClr val="FF0000"/>
                </a:solidFill>
                <a:round/>
                <a:headEnd/>
                <a:tailEnd type="triangle" w="med" len="med"/>
              </a:ln>
              <a:effectLst/>
            </p:spPr>
            <p:txBody>
              <a:bodyPr/>
              <a:lstStyle/>
              <a:p>
                <a:endParaRPr lang="fr-FR"/>
              </a:p>
            </p:txBody>
          </p:sp>
          <p:sp>
            <p:nvSpPr>
              <p:cNvPr id="67" name="Text Box 61"/>
              <p:cNvSpPr txBox="1">
                <a:spLocks noChangeArrowheads="1"/>
              </p:cNvSpPr>
              <p:nvPr/>
            </p:nvSpPr>
            <p:spPr bwMode="auto">
              <a:xfrm>
                <a:off x="3108437" y="3857628"/>
                <a:ext cx="534869" cy="369332"/>
              </a:xfrm>
              <a:prstGeom prst="rect">
                <a:avLst/>
              </a:prstGeom>
              <a:noFill/>
              <a:ln w="9525">
                <a:noFill/>
                <a:miter lim="800000"/>
                <a:headEnd/>
                <a:tailEnd/>
              </a:ln>
              <a:effectLst/>
            </p:spPr>
            <p:txBody>
              <a:bodyPr wrap="square">
                <a:spAutoFit/>
              </a:bodyPr>
              <a:lstStyle/>
              <a:p>
                <a:pPr>
                  <a:spcBef>
                    <a:spcPct val="50000"/>
                  </a:spcBef>
                </a:pPr>
                <a:r>
                  <a:rPr lang="fr-FR" dirty="0">
                    <a:solidFill>
                      <a:srgbClr val="FF0000"/>
                    </a:solidFill>
                  </a:rPr>
                  <a:t>E’</a:t>
                </a:r>
              </a:p>
            </p:txBody>
          </p:sp>
          <p:sp>
            <p:nvSpPr>
              <p:cNvPr id="68" name="Text Box 63"/>
              <p:cNvSpPr txBox="1">
                <a:spLocks noChangeArrowheads="1"/>
              </p:cNvSpPr>
              <p:nvPr/>
            </p:nvSpPr>
            <p:spPr bwMode="auto">
              <a:xfrm>
                <a:off x="2428860" y="2428868"/>
                <a:ext cx="287349" cy="366713"/>
              </a:xfrm>
              <a:prstGeom prst="rect">
                <a:avLst/>
              </a:prstGeom>
              <a:noFill/>
              <a:ln w="9525">
                <a:noFill/>
                <a:miter lim="800000"/>
                <a:headEnd/>
                <a:tailEnd/>
              </a:ln>
              <a:effectLst/>
            </p:spPr>
            <p:txBody>
              <a:bodyPr wrap="square">
                <a:spAutoFit/>
              </a:bodyPr>
              <a:lstStyle/>
              <a:p>
                <a:pPr>
                  <a:spcBef>
                    <a:spcPct val="50000"/>
                  </a:spcBef>
                </a:pPr>
                <a:r>
                  <a:rPr lang="fr-FR" dirty="0">
                    <a:solidFill>
                      <a:srgbClr val="FF0000"/>
                    </a:solidFill>
                    <a:latin typeface="Cambria" pitchFamily="18" charset="0"/>
                  </a:rPr>
                  <a:t>I</a:t>
                </a:r>
              </a:p>
            </p:txBody>
          </p:sp>
          <p:grpSp>
            <p:nvGrpSpPr>
              <p:cNvPr id="69" name="Groupe 68"/>
              <p:cNvGrpSpPr/>
              <p:nvPr/>
            </p:nvGrpSpPr>
            <p:grpSpPr>
              <a:xfrm>
                <a:off x="3530120" y="3363136"/>
                <a:ext cx="108000" cy="423252"/>
                <a:chOff x="6000760" y="3214686"/>
                <a:chExt cx="108000" cy="423252"/>
              </a:xfrm>
            </p:grpSpPr>
            <p:sp>
              <p:nvSpPr>
                <p:cNvPr id="75" name="Line 40"/>
                <p:cNvSpPr>
                  <a:spLocks noChangeShapeType="1"/>
                </p:cNvSpPr>
                <p:nvPr/>
              </p:nvSpPr>
              <p:spPr bwMode="auto">
                <a:xfrm>
                  <a:off x="6000760" y="3357562"/>
                  <a:ext cx="108000" cy="72000"/>
                </a:xfrm>
                <a:prstGeom prst="line">
                  <a:avLst/>
                </a:prstGeom>
                <a:noFill/>
                <a:ln w="19050">
                  <a:solidFill>
                    <a:schemeClr val="tx1"/>
                  </a:solidFill>
                  <a:round/>
                  <a:headEnd/>
                  <a:tailEnd/>
                </a:ln>
                <a:effectLst/>
              </p:spPr>
              <p:txBody>
                <a:bodyPr/>
                <a:lstStyle/>
                <a:p>
                  <a:endParaRPr lang="fr-FR"/>
                </a:p>
              </p:txBody>
            </p:sp>
            <p:sp>
              <p:nvSpPr>
                <p:cNvPr id="76" name="Line 40"/>
                <p:cNvSpPr>
                  <a:spLocks noChangeShapeType="1"/>
                </p:cNvSpPr>
                <p:nvPr/>
              </p:nvSpPr>
              <p:spPr bwMode="auto">
                <a:xfrm flipH="1">
                  <a:off x="6000760" y="3286124"/>
                  <a:ext cx="108000" cy="72000"/>
                </a:xfrm>
                <a:prstGeom prst="line">
                  <a:avLst/>
                </a:prstGeom>
                <a:noFill/>
                <a:ln w="19050">
                  <a:solidFill>
                    <a:schemeClr val="tx1"/>
                  </a:solidFill>
                  <a:round/>
                  <a:headEnd/>
                  <a:tailEnd/>
                </a:ln>
                <a:effectLst/>
              </p:spPr>
              <p:txBody>
                <a:bodyPr/>
                <a:lstStyle/>
                <a:p>
                  <a:endParaRPr lang="fr-FR"/>
                </a:p>
              </p:txBody>
            </p:sp>
            <p:sp>
              <p:nvSpPr>
                <p:cNvPr id="77" name="Line 40"/>
                <p:cNvSpPr>
                  <a:spLocks noChangeShapeType="1"/>
                </p:cNvSpPr>
                <p:nvPr/>
              </p:nvSpPr>
              <p:spPr bwMode="auto">
                <a:xfrm flipH="1">
                  <a:off x="6000760" y="3423062"/>
                  <a:ext cx="108000" cy="72000"/>
                </a:xfrm>
                <a:prstGeom prst="line">
                  <a:avLst/>
                </a:prstGeom>
                <a:noFill/>
                <a:ln w="19050">
                  <a:solidFill>
                    <a:schemeClr val="tx1"/>
                  </a:solidFill>
                  <a:round/>
                  <a:headEnd/>
                  <a:tailEnd/>
                </a:ln>
                <a:effectLst/>
              </p:spPr>
              <p:txBody>
                <a:bodyPr/>
                <a:lstStyle/>
                <a:p>
                  <a:endParaRPr lang="fr-FR"/>
                </a:p>
              </p:txBody>
            </p:sp>
            <p:sp>
              <p:nvSpPr>
                <p:cNvPr id="78" name="Line 40"/>
                <p:cNvSpPr>
                  <a:spLocks noChangeShapeType="1"/>
                </p:cNvSpPr>
                <p:nvPr/>
              </p:nvSpPr>
              <p:spPr bwMode="auto">
                <a:xfrm>
                  <a:off x="6000760" y="3494500"/>
                  <a:ext cx="108000" cy="72000"/>
                </a:xfrm>
                <a:prstGeom prst="line">
                  <a:avLst/>
                </a:prstGeom>
                <a:noFill/>
                <a:ln w="19050">
                  <a:solidFill>
                    <a:schemeClr val="tx1"/>
                  </a:solidFill>
                  <a:round/>
                  <a:headEnd/>
                  <a:tailEnd/>
                </a:ln>
                <a:effectLst/>
              </p:spPr>
              <p:txBody>
                <a:bodyPr/>
                <a:lstStyle/>
                <a:p>
                  <a:endParaRPr lang="fr-FR"/>
                </a:p>
              </p:txBody>
            </p:sp>
            <p:sp>
              <p:nvSpPr>
                <p:cNvPr id="79" name="Line 40"/>
                <p:cNvSpPr>
                  <a:spLocks noChangeShapeType="1"/>
                </p:cNvSpPr>
                <p:nvPr/>
              </p:nvSpPr>
              <p:spPr bwMode="auto">
                <a:xfrm>
                  <a:off x="6036008" y="3214686"/>
                  <a:ext cx="72000" cy="72000"/>
                </a:xfrm>
                <a:prstGeom prst="line">
                  <a:avLst/>
                </a:prstGeom>
                <a:noFill/>
                <a:ln w="19050">
                  <a:solidFill>
                    <a:schemeClr val="tx1"/>
                  </a:solidFill>
                  <a:round/>
                  <a:headEnd/>
                  <a:tailEnd/>
                </a:ln>
                <a:effectLst/>
              </p:spPr>
              <p:txBody>
                <a:bodyPr/>
                <a:lstStyle/>
                <a:p>
                  <a:endParaRPr lang="fr-FR"/>
                </a:p>
              </p:txBody>
            </p:sp>
            <p:sp>
              <p:nvSpPr>
                <p:cNvPr id="80" name="Line 40"/>
                <p:cNvSpPr>
                  <a:spLocks noChangeShapeType="1"/>
                </p:cNvSpPr>
                <p:nvPr/>
              </p:nvSpPr>
              <p:spPr bwMode="auto">
                <a:xfrm flipH="1">
                  <a:off x="6036388" y="3565938"/>
                  <a:ext cx="72000" cy="72000"/>
                </a:xfrm>
                <a:prstGeom prst="line">
                  <a:avLst/>
                </a:prstGeom>
                <a:noFill/>
                <a:ln w="19050">
                  <a:solidFill>
                    <a:schemeClr val="tx1"/>
                  </a:solidFill>
                  <a:round/>
                  <a:headEnd/>
                  <a:tailEnd/>
                </a:ln>
                <a:effectLst/>
              </p:spPr>
              <p:txBody>
                <a:bodyPr/>
                <a:lstStyle/>
                <a:p>
                  <a:endParaRPr lang="fr-FR"/>
                </a:p>
              </p:txBody>
            </p:sp>
          </p:grpSp>
          <p:sp>
            <p:nvSpPr>
              <p:cNvPr id="70" name="Line 43"/>
              <p:cNvSpPr>
                <a:spLocks noChangeShapeType="1"/>
              </p:cNvSpPr>
              <p:nvPr/>
            </p:nvSpPr>
            <p:spPr bwMode="auto">
              <a:xfrm>
                <a:off x="3565930" y="3786190"/>
                <a:ext cx="0" cy="216000"/>
              </a:xfrm>
              <a:prstGeom prst="line">
                <a:avLst/>
              </a:prstGeom>
              <a:noFill/>
              <a:ln w="19050">
                <a:solidFill>
                  <a:schemeClr val="tx1"/>
                </a:solidFill>
                <a:round/>
                <a:headEnd/>
                <a:tailEnd/>
              </a:ln>
              <a:effectLst/>
            </p:spPr>
            <p:txBody>
              <a:bodyPr/>
              <a:lstStyle/>
              <a:p>
                <a:endParaRPr lang="fr-FR"/>
              </a:p>
            </p:txBody>
          </p:sp>
          <p:sp>
            <p:nvSpPr>
              <p:cNvPr id="71" name="Line 43"/>
              <p:cNvSpPr>
                <a:spLocks noChangeShapeType="1"/>
              </p:cNvSpPr>
              <p:nvPr/>
            </p:nvSpPr>
            <p:spPr bwMode="auto">
              <a:xfrm>
                <a:off x="3565930" y="4101632"/>
                <a:ext cx="0" cy="504000"/>
              </a:xfrm>
              <a:prstGeom prst="line">
                <a:avLst/>
              </a:prstGeom>
              <a:noFill/>
              <a:ln w="19050">
                <a:solidFill>
                  <a:schemeClr val="tx1"/>
                </a:solidFill>
                <a:round/>
                <a:headEnd/>
                <a:tailEnd/>
              </a:ln>
              <a:effectLst/>
            </p:spPr>
            <p:txBody>
              <a:bodyPr/>
              <a:lstStyle/>
              <a:p>
                <a:endParaRPr lang="fr-FR"/>
              </a:p>
            </p:txBody>
          </p:sp>
          <p:sp>
            <p:nvSpPr>
              <p:cNvPr id="72" name="Text Box 63"/>
              <p:cNvSpPr txBox="1">
                <a:spLocks noChangeArrowheads="1"/>
              </p:cNvSpPr>
              <p:nvPr/>
            </p:nvSpPr>
            <p:spPr bwMode="auto">
              <a:xfrm>
                <a:off x="3327864" y="3714752"/>
                <a:ext cx="287349" cy="366713"/>
              </a:xfrm>
              <a:prstGeom prst="rect">
                <a:avLst/>
              </a:prstGeom>
              <a:noFill/>
              <a:ln w="9525">
                <a:noFill/>
                <a:miter lim="800000"/>
                <a:headEnd/>
                <a:tailEnd/>
              </a:ln>
              <a:effectLst/>
            </p:spPr>
            <p:txBody>
              <a:bodyPr wrap="square">
                <a:spAutoFit/>
              </a:bodyPr>
              <a:lstStyle/>
              <a:p>
                <a:pPr>
                  <a:spcBef>
                    <a:spcPct val="50000"/>
                  </a:spcBef>
                </a:pPr>
                <a:r>
                  <a:rPr lang="fr-FR" dirty="0">
                    <a:latin typeface="Cambria" pitchFamily="18" charset="0"/>
                  </a:rPr>
                  <a:t>+</a:t>
                </a:r>
              </a:p>
            </p:txBody>
          </p:sp>
          <p:sp>
            <p:nvSpPr>
              <p:cNvPr id="73" name="Text Box 63"/>
              <p:cNvSpPr txBox="1">
                <a:spLocks noChangeArrowheads="1"/>
              </p:cNvSpPr>
              <p:nvPr/>
            </p:nvSpPr>
            <p:spPr bwMode="auto">
              <a:xfrm>
                <a:off x="3500430" y="3994748"/>
                <a:ext cx="287349" cy="366713"/>
              </a:xfrm>
              <a:prstGeom prst="rect">
                <a:avLst/>
              </a:prstGeom>
              <a:noFill/>
              <a:ln w="9525">
                <a:noFill/>
                <a:miter lim="800000"/>
                <a:headEnd/>
                <a:tailEnd/>
              </a:ln>
              <a:effectLst/>
            </p:spPr>
            <p:txBody>
              <a:bodyPr wrap="square">
                <a:spAutoFit/>
              </a:bodyPr>
              <a:lstStyle/>
              <a:p>
                <a:pPr>
                  <a:spcBef>
                    <a:spcPct val="50000"/>
                  </a:spcBef>
                </a:pPr>
                <a:r>
                  <a:rPr lang="fr-FR" dirty="0">
                    <a:latin typeface="Cambria" pitchFamily="18" charset="0"/>
                  </a:rPr>
                  <a:t>-</a:t>
                </a:r>
              </a:p>
            </p:txBody>
          </p:sp>
          <p:sp>
            <p:nvSpPr>
              <p:cNvPr id="74" name="Line 39"/>
              <p:cNvSpPr>
                <a:spLocks noChangeShapeType="1"/>
              </p:cNvSpPr>
              <p:nvPr/>
            </p:nvSpPr>
            <p:spPr bwMode="auto">
              <a:xfrm>
                <a:off x="3815872" y="3921070"/>
                <a:ext cx="0" cy="252000"/>
              </a:xfrm>
              <a:prstGeom prst="line">
                <a:avLst/>
              </a:prstGeom>
              <a:noFill/>
              <a:ln w="9525">
                <a:solidFill>
                  <a:schemeClr val="tx1"/>
                </a:solidFill>
                <a:round/>
                <a:headEnd type="triangle" w="med" len="med"/>
                <a:tailEnd/>
              </a:ln>
              <a:effectLst/>
            </p:spPr>
            <p:txBody>
              <a:bodyPr/>
              <a:lstStyle/>
              <a:p>
                <a:endParaRPr lang="fr-FR"/>
              </a:p>
            </p:txBody>
          </p:sp>
        </p:grpSp>
        <p:sp>
          <p:nvSpPr>
            <p:cNvPr id="82" name="Text Box 62"/>
            <p:cNvSpPr txBox="1">
              <a:spLocks noChangeArrowheads="1"/>
            </p:cNvSpPr>
            <p:nvPr/>
          </p:nvSpPr>
          <p:spPr bwMode="auto">
            <a:xfrm>
              <a:off x="5110186" y="3286124"/>
              <a:ext cx="792163" cy="366713"/>
            </a:xfrm>
            <a:prstGeom prst="rect">
              <a:avLst/>
            </a:prstGeom>
            <a:noFill/>
            <a:ln w="9525">
              <a:noFill/>
              <a:miter lim="800000"/>
              <a:headEnd/>
              <a:tailEnd/>
            </a:ln>
            <a:effectLst/>
          </p:spPr>
          <p:txBody>
            <a:bodyPr>
              <a:spAutoFit/>
            </a:bodyPr>
            <a:lstStyle/>
            <a:p>
              <a:pPr>
                <a:spcBef>
                  <a:spcPct val="50000"/>
                </a:spcBef>
              </a:pPr>
              <a:r>
                <a:rPr lang="fr-FR" dirty="0">
                  <a:solidFill>
                    <a:srgbClr val="FF0000"/>
                  </a:solidFill>
                </a:rPr>
                <a:t>R</a:t>
              </a:r>
              <a:r>
                <a:rPr lang="fr-FR" baseline="-25000" dirty="0">
                  <a:solidFill>
                    <a:srgbClr val="FF0000"/>
                  </a:solidFill>
                </a:rPr>
                <a:t>a</a:t>
              </a:r>
              <a:endParaRPr lang="fr-FR" dirty="0">
                <a:solidFill>
                  <a:srgbClr val="FF0000"/>
                </a:solidFill>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15" name="Text Box 47"/>
          <p:cNvSpPr txBox="1">
            <a:spLocks noChangeArrowheads="1"/>
          </p:cNvSpPr>
          <p:nvPr/>
        </p:nvSpPr>
        <p:spPr bwMode="auto">
          <a:xfrm>
            <a:off x="571472" y="1467279"/>
            <a:ext cx="6286544" cy="369332"/>
          </a:xfrm>
          <a:prstGeom prst="rect">
            <a:avLst/>
          </a:prstGeom>
          <a:noFill/>
          <a:ln w="9525">
            <a:noFill/>
            <a:miter lim="800000"/>
            <a:headEnd/>
            <a:tailEnd/>
          </a:ln>
          <a:effectLst/>
        </p:spPr>
        <p:txBody>
          <a:bodyPr wrap="square">
            <a:spAutoFit/>
          </a:bodyPr>
          <a:lstStyle/>
          <a:p>
            <a:pPr>
              <a:spcBef>
                <a:spcPct val="50000"/>
              </a:spcBef>
            </a:pPr>
            <a:r>
              <a:rPr lang="fr-FR" b="1" dirty="0">
                <a:solidFill>
                  <a:srgbClr val="0000FF"/>
                </a:solidFill>
              </a:rPr>
              <a:t>* Chute due au phénomène de commutation</a:t>
            </a:r>
          </a:p>
        </p:txBody>
      </p:sp>
      <p:sp>
        <p:nvSpPr>
          <p:cNvPr id="59" name="Rectangle 58"/>
          <p:cNvSpPr/>
          <p:nvPr/>
        </p:nvSpPr>
        <p:spPr>
          <a:xfrm>
            <a:off x="428596" y="219654"/>
            <a:ext cx="8715404" cy="923330"/>
          </a:xfrm>
          <a:prstGeom prst="rect">
            <a:avLst/>
          </a:prstGeom>
        </p:spPr>
        <p:txBody>
          <a:bodyPr wrap="square">
            <a:spAutoFit/>
          </a:bodyPr>
          <a:lstStyle/>
          <a:p>
            <a:pPr>
              <a:lnSpc>
                <a:spcPct val="150000"/>
              </a:lnSpc>
            </a:pPr>
            <a:r>
              <a:rPr lang="fr-FR" dirty="0">
                <a:latin typeface="Cambria" pitchFamily="18" charset="0"/>
              </a:rPr>
              <a:t>à la chute ohmique (</a:t>
            </a:r>
            <a:r>
              <a:rPr lang="fr-FR" b="1" dirty="0">
                <a:latin typeface="Cambria" pitchFamily="18" charset="0"/>
              </a:rPr>
              <a:t>Ra .I)</a:t>
            </a:r>
            <a:r>
              <a:rPr lang="fr-FR" dirty="0">
                <a:latin typeface="Cambria" pitchFamily="18" charset="0"/>
              </a:rPr>
              <a:t> vient s’ajouter d’autres chutes de tension non linéaires </a:t>
            </a:r>
            <a:r>
              <a:rPr lang="fr-FR" b="1" dirty="0" err="1">
                <a:solidFill>
                  <a:srgbClr val="0000FF"/>
                </a:solidFill>
                <a:latin typeface="Cambria" pitchFamily="18" charset="0"/>
              </a:rPr>
              <a:t>e</a:t>
            </a:r>
            <a:r>
              <a:rPr lang="fr-FR" b="1" baseline="-25000" dirty="0" err="1">
                <a:solidFill>
                  <a:srgbClr val="0000FF"/>
                </a:solidFill>
                <a:latin typeface="Cambria" pitchFamily="18" charset="0"/>
              </a:rPr>
              <a:t>B</a:t>
            </a:r>
            <a:r>
              <a:rPr lang="fr-FR" dirty="0">
                <a:latin typeface="Cambria" pitchFamily="18" charset="0"/>
              </a:rPr>
              <a:t> et </a:t>
            </a:r>
            <a:r>
              <a:rPr lang="fr-FR" b="1" dirty="0">
                <a:solidFill>
                  <a:srgbClr val="0000FF"/>
                </a:solidFill>
                <a:latin typeface="Cambria" pitchFamily="18" charset="0"/>
                <a:sym typeface="Symbol"/>
              </a:rPr>
              <a:t>(I)</a:t>
            </a:r>
            <a:r>
              <a:rPr lang="fr-FR" dirty="0">
                <a:latin typeface="Cambria" pitchFamily="18" charset="0"/>
              </a:rPr>
              <a:t>. Ces chutes tiennent compte des commutations ballais-collecteur et de la RMI </a:t>
            </a:r>
            <a:r>
              <a:rPr lang="fr-FR" b="1" dirty="0">
                <a:solidFill>
                  <a:srgbClr val="0000FF"/>
                </a:solidFill>
                <a:latin typeface="Cambria" pitchFamily="18" charset="0"/>
                <a:sym typeface="Symbol"/>
              </a:rPr>
              <a:t>(I)</a:t>
            </a:r>
            <a:r>
              <a:rPr lang="fr-FR" dirty="0">
                <a:latin typeface="Cambria" pitchFamily="18" charset="0"/>
              </a:rPr>
              <a:t>.</a:t>
            </a:r>
          </a:p>
        </p:txBody>
      </p:sp>
      <p:graphicFrame>
        <p:nvGraphicFramePr>
          <p:cNvPr id="49" name="Object 2"/>
          <p:cNvGraphicFramePr>
            <a:graphicFrameLocks noChangeAspect="1"/>
          </p:cNvGraphicFramePr>
          <p:nvPr/>
        </p:nvGraphicFramePr>
        <p:xfrm>
          <a:off x="876414" y="1895907"/>
          <a:ext cx="3052644" cy="541336"/>
        </p:xfrm>
        <a:graphic>
          <a:graphicData uri="http://schemas.openxmlformats.org/presentationml/2006/ole">
            <mc:AlternateContent xmlns:mc="http://schemas.openxmlformats.org/markup-compatibility/2006">
              <mc:Choice xmlns:v="urn:schemas-microsoft-com:vml" Requires="v">
                <p:oleObj spid="_x0000_s437700" name="Equation" r:id="rId3" imgW="1435100" imgH="254000" progId="Equation.DSMT4">
                  <p:embed/>
                </p:oleObj>
              </mc:Choice>
              <mc:Fallback>
                <p:oleObj name="Equation" r:id="rId3" imgW="1435100" imgH="254000" progId="Equation.DSMT4">
                  <p:embed/>
                  <p:pic>
                    <p:nvPicPr>
                      <p:cNvPr id="0" name="Picture 4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414" y="1895907"/>
                        <a:ext cx="3052644" cy="541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Text Box 2"/>
          <p:cNvSpPr txBox="1">
            <a:spLocks noChangeArrowheads="1"/>
          </p:cNvSpPr>
          <p:nvPr/>
        </p:nvSpPr>
        <p:spPr bwMode="auto">
          <a:xfrm>
            <a:off x="4429124" y="1967345"/>
            <a:ext cx="1857388"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009900"/>
                </a:solidFill>
                <a:latin typeface="Cambria" pitchFamily="18" charset="0"/>
              </a:rPr>
              <a:t>Générateur</a:t>
            </a:r>
          </a:p>
        </p:txBody>
      </p:sp>
      <p:sp>
        <p:nvSpPr>
          <p:cNvPr id="53" name="Text Box 2"/>
          <p:cNvSpPr txBox="1">
            <a:spLocks noChangeArrowheads="1"/>
          </p:cNvSpPr>
          <p:nvPr/>
        </p:nvSpPr>
        <p:spPr bwMode="auto">
          <a:xfrm>
            <a:off x="4572000" y="2395973"/>
            <a:ext cx="1285884"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009900"/>
                </a:solidFill>
                <a:latin typeface="Cambria" pitchFamily="18" charset="0"/>
              </a:rPr>
              <a:t>Moteur</a:t>
            </a:r>
          </a:p>
        </p:txBody>
      </p:sp>
      <p:graphicFrame>
        <p:nvGraphicFramePr>
          <p:cNvPr id="81" name="Object 2"/>
          <p:cNvGraphicFramePr>
            <a:graphicFrameLocks noChangeAspect="1"/>
          </p:cNvGraphicFramePr>
          <p:nvPr/>
        </p:nvGraphicFramePr>
        <p:xfrm>
          <a:off x="857224" y="2395973"/>
          <a:ext cx="3071834" cy="526036"/>
        </p:xfrm>
        <a:graphic>
          <a:graphicData uri="http://schemas.openxmlformats.org/presentationml/2006/ole">
            <mc:AlternateContent xmlns:mc="http://schemas.openxmlformats.org/markup-compatibility/2006">
              <mc:Choice xmlns:v="urn:schemas-microsoft-com:vml" Requires="v">
                <p:oleObj spid="_x0000_s437701" name="Equation" r:id="rId5" imgW="1485255" imgH="253890" progId="Equation.DSMT4">
                  <p:embed/>
                </p:oleObj>
              </mc:Choice>
              <mc:Fallback>
                <p:oleObj name="Equation" r:id="rId5" imgW="1485255" imgH="253890" progId="Equation.DSMT4">
                  <p:embed/>
                  <p:pic>
                    <p:nvPicPr>
                      <p:cNvPr id="0" name="Picture 4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224" y="2395973"/>
                        <a:ext cx="3071834" cy="5260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 name="Text Box 47"/>
          <p:cNvSpPr txBox="1">
            <a:spLocks noChangeArrowheads="1"/>
          </p:cNvSpPr>
          <p:nvPr/>
        </p:nvSpPr>
        <p:spPr bwMode="auto">
          <a:xfrm>
            <a:off x="571472" y="3089747"/>
            <a:ext cx="5286412" cy="369332"/>
          </a:xfrm>
          <a:prstGeom prst="rect">
            <a:avLst/>
          </a:prstGeom>
          <a:noFill/>
          <a:ln w="9525">
            <a:noFill/>
            <a:miter lim="800000"/>
            <a:headEnd/>
            <a:tailEnd/>
          </a:ln>
          <a:effectLst/>
        </p:spPr>
        <p:txBody>
          <a:bodyPr wrap="square">
            <a:spAutoFit/>
          </a:bodyPr>
          <a:lstStyle/>
          <a:p>
            <a:pPr>
              <a:spcBef>
                <a:spcPct val="50000"/>
              </a:spcBef>
            </a:pPr>
            <a:r>
              <a:rPr lang="fr-FR" b="1" dirty="0">
                <a:solidFill>
                  <a:srgbClr val="0000FF"/>
                </a:solidFill>
              </a:rPr>
              <a:t>* Chute due au phénomène de la RMI</a:t>
            </a:r>
          </a:p>
        </p:txBody>
      </p:sp>
      <p:sp>
        <p:nvSpPr>
          <p:cNvPr id="83" name="Rectangle 82"/>
          <p:cNvSpPr/>
          <p:nvPr/>
        </p:nvSpPr>
        <p:spPr>
          <a:xfrm>
            <a:off x="642910" y="3518375"/>
            <a:ext cx="8249570" cy="456022"/>
          </a:xfrm>
          <a:prstGeom prst="rect">
            <a:avLst/>
          </a:prstGeom>
        </p:spPr>
        <p:txBody>
          <a:bodyPr wrap="square">
            <a:spAutoFit/>
          </a:bodyPr>
          <a:lstStyle/>
          <a:p>
            <a:pPr>
              <a:lnSpc>
                <a:spcPct val="150000"/>
              </a:lnSpc>
            </a:pPr>
            <a:r>
              <a:rPr lang="fr-FR" dirty="0">
                <a:latin typeface="Cambria" pitchFamily="18" charset="0"/>
              </a:rPr>
              <a:t>En charge, et à cause de la RMI, on a: </a:t>
            </a:r>
            <a:r>
              <a:rPr lang="el-GR" dirty="0">
                <a:solidFill>
                  <a:srgbClr val="0000FF"/>
                </a:solidFill>
                <a:sym typeface="Symbol" pitchFamily="18" charset="2"/>
              </a:rPr>
              <a:t></a:t>
            </a:r>
            <a:r>
              <a:rPr lang="fr-FR" b="1" baseline="-25000" dirty="0" err="1">
                <a:solidFill>
                  <a:srgbClr val="0000FF"/>
                </a:solidFill>
                <a:latin typeface="Cambria" pitchFamily="18" charset="0"/>
                <a:sym typeface="Symbol" pitchFamily="18" charset="2"/>
              </a:rPr>
              <a:t>ch</a:t>
            </a:r>
            <a:r>
              <a:rPr lang="fr-FR" dirty="0">
                <a:solidFill>
                  <a:srgbClr val="0000FF"/>
                </a:solidFill>
                <a:sym typeface="Symbol" pitchFamily="18" charset="2"/>
              </a:rPr>
              <a:t>&lt;</a:t>
            </a:r>
            <a:r>
              <a:rPr lang="el-GR" dirty="0">
                <a:solidFill>
                  <a:srgbClr val="0000FF"/>
                </a:solidFill>
                <a:sym typeface="Symbol" pitchFamily="18" charset="2"/>
              </a:rPr>
              <a:t> </a:t>
            </a:r>
            <a:r>
              <a:rPr lang="fr-FR" b="1" baseline="-25000" dirty="0">
                <a:solidFill>
                  <a:srgbClr val="0000FF"/>
                </a:solidFill>
                <a:latin typeface="Cambria" pitchFamily="18" charset="0"/>
                <a:sym typeface="Symbol" pitchFamily="18" charset="2"/>
              </a:rPr>
              <a:t>0</a:t>
            </a:r>
            <a:r>
              <a:rPr lang="fr-FR" dirty="0">
                <a:solidFill>
                  <a:srgbClr val="0000FF"/>
                </a:solidFill>
                <a:sym typeface="Symbol" pitchFamily="18" charset="2"/>
              </a:rPr>
              <a:t>, d’ou</a:t>
            </a:r>
            <a:r>
              <a:rPr lang="fr-FR" dirty="0">
                <a:latin typeface="Cambria" pitchFamily="18" charset="0"/>
              </a:rPr>
              <a:t> </a:t>
            </a:r>
            <a:r>
              <a:rPr lang="fr-FR" b="1" dirty="0" err="1">
                <a:solidFill>
                  <a:srgbClr val="0000FF"/>
                </a:solidFill>
                <a:latin typeface="Cambria" pitchFamily="18" charset="0"/>
              </a:rPr>
              <a:t>E</a:t>
            </a:r>
            <a:r>
              <a:rPr lang="fr-FR" b="1" baseline="-25000" dirty="0" err="1">
                <a:solidFill>
                  <a:srgbClr val="0000FF"/>
                </a:solidFill>
                <a:latin typeface="Cambria" pitchFamily="18" charset="0"/>
              </a:rPr>
              <a:t>ch</a:t>
            </a:r>
            <a:r>
              <a:rPr lang="fr-FR" b="1" dirty="0">
                <a:solidFill>
                  <a:srgbClr val="0000FF"/>
                </a:solidFill>
                <a:latin typeface="Cambria" pitchFamily="18" charset="0"/>
              </a:rPr>
              <a:t>&lt;E</a:t>
            </a:r>
            <a:r>
              <a:rPr lang="fr-FR" b="1" baseline="-25000" dirty="0">
                <a:solidFill>
                  <a:srgbClr val="0000FF"/>
                </a:solidFill>
                <a:latin typeface="Cambria" pitchFamily="18" charset="0"/>
              </a:rPr>
              <a:t>0</a:t>
            </a:r>
            <a:r>
              <a:rPr lang="fr-FR" dirty="0">
                <a:latin typeface="Cambria" pitchFamily="18" charset="0"/>
              </a:rPr>
              <a:t>:</a:t>
            </a:r>
          </a:p>
        </p:txBody>
      </p:sp>
      <p:graphicFrame>
        <p:nvGraphicFramePr>
          <p:cNvPr id="84" name="Object 2"/>
          <p:cNvGraphicFramePr>
            <a:graphicFrameLocks noChangeAspect="1"/>
          </p:cNvGraphicFramePr>
          <p:nvPr/>
        </p:nvGraphicFramePr>
        <p:xfrm>
          <a:off x="785786" y="3950145"/>
          <a:ext cx="6943725" cy="1027112"/>
        </p:xfrm>
        <a:graphic>
          <a:graphicData uri="http://schemas.openxmlformats.org/presentationml/2006/ole">
            <mc:AlternateContent xmlns:mc="http://schemas.openxmlformats.org/markup-compatibility/2006">
              <mc:Choice xmlns:v="urn:schemas-microsoft-com:vml" Requires="v">
                <p:oleObj spid="_x0000_s437702" name="Equation" r:id="rId7" imgW="3263900" imgH="482600" progId="Equation.DSMT4">
                  <p:embed/>
                </p:oleObj>
              </mc:Choice>
              <mc:Fallback>
                <p:oleObj name="Equation" r:id="rId7" imgW="3263900" imgH="482600" progId="Equation.DSMT4">
                  <p:embed/>
                  <p:pic>
                    <p:nvPicPr>
                      <p:cNvPr id="0" name="Picture 4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5786" y="3950145"/>
                        <a:ext cx="6943725" cy="1027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 name="Object 2"/>
          <p:cNvGraphicFramePr>
            <a:graphicFrameLocks noChangeAspect="1"/>
          </p:cNvGraphicFramePr>
          <p:nvPr/>
        </p:nvGraphicFramePr>
        <p:xfrm>
          <a:off x="785786" y="4924881"/>
          <a:ext cx="2100263" cy="471488"/>
        </p:xfrm>
        <a:graphic>
          <a:graphicData uri="http://schemas.openxmlformats.org/presentationml/2006/ole">
            <mc:AlternateContent xmlns:mc="http://schemas.openxmlformats.org/markup-compatibility/2006">
              <mc:Choice xmlns:v="urn:schemas-microsoft-com:vml" Requires="v">
                <p:oleObj spid="_x0000_s437703" name="Equation" r:id="rId9" imgW="1016000" imgH="228600" progId="Equation.DSMT4">
                  <p:embed/>
                </p:oleObj>
              </mc:Choice>
              <mc:Fallback>
                <p:oleObj name="Equation" r:id="rId9" imgW="1016000" imgH="228600" progId="Equation.DSMT4">
                  <p:embed/>
                  <p:pic>
                    <p:nvPicPr>
                      <p:cNvPr id="0" name="Picture 4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5786" y="4924881"/>
                        <a:ext cx="2100263"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7254" name="Object 6"/>
          <p:cNvGraphicFramePr>
            <a:graphicFrameLocks noChangeAspect="1"/>
          </p:cNvGraphicFramePr>
          <p:nvPr/>
        </p:nvGraphicFramePr>
        <p:xfrm>
          <a:off x="1346200" y="5801170"/>
          <a:ext cx="1884363" cy="419100"/>
        </p:xfrm>
        <a:graphic>
          <a:graphicData uri="http://schemas.openxmlformats.org/presentationml/2006/ole">
            <mc:AlternateContent xmlns:mc="http://schemas.openxmlformats.org/markup-compatibility/2006">
              <mc:Choice xmlns:v="urn:schemas-microsoft-com:vml" Requires="v">
                <p:oleObj spid="_x0000_s437704" name="Equation" r:id="rId11" imgW="1028700" imgH="228600" progId="Equation.DSMT4">
                  <p:embed/>
                </p:oleObj>
              </mc:Choice>
              <mc:Fallback>
                <p:oleObj name="Equation" r:id="rId11" imgW="1028700" imgH="228600" progId="Equation.DSMT4">
                  <p:embed/>
                  <p:pic>
                    <p:nvPicPr>
                      <p:cNvPr id="0" name="Picture 4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46200" y="5801170"/>
                        <a:ext cx="1884363"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 name="Rectangle 88"/>
          <p:cNvSpPr/>
          <p:nvPr/>
        </p:nvSpPr>
        <p:spPr>
          <a:xfrm>
            <a:off x="645468" y="5720380"/>
            <a:ext cx="8498532" cy="923330"/>
          </a:xfrm>
          <a:prstGeom prst="rect">
            <a:avLst/>
          </a:prstGeom>
        </p:spPr>
        <p:txBody>
          <a:bodyPr wrap="square">
            <a:spAutoFit/>
          </a:bodyPr>
          <a:lstStyle/>
          <a:p>
            <a:pPr>
              <a:lnSpc>
                <a:spcPct val="150000"/>
              </a:lnSpc>
            </a:pPr>
            <a:r>
              <a:rPr lang="fr-FR" dirty="0">
                <a:latin typeface="Cambria" pitchFamily="18" charset="0"/>
              </a:rPr>
              <a:t>Avec:                                        avec </a:t>
            </a:r>
            <a:r>
              <a:rPr lang="el-GR" i="1" dirty="0">
                <a:solidFill>
                  <a:srgbClr val="0000FF"/>
                </a:solidFill>
              </a:rPr>
              <a:t>Δ</a:t>
            </a:r>
            <a:r>
              <a:rPr lang="el-GR" i="1" dirty="0">
                <a:solidFill>
                  <a:srgbClr val="0000FF"/>
                </a:solidFill>
                <a:sym typeface="Symbol" pitchFamily="18" charset="2"/>
              </a:rPr>
              <a:t></a:t>
            </a:r>
            <a:r>
              <a:rPr lang="fr-FR" dirty="0">
                <a:solidFill>
                  <a:srgbClr val="0000FF"/>
                </a:solidFill>
                <a:sym typeface="Symbol" pitchFamily="18" charset="2"/>
              </a:rPr>
              <a:t>  </a:t>
            </a:r>
            <a:r>
              <a:rPr lang="fr-FR" dirty="0">
                <a:latin typeface="Cambria" pitchFamily="18" charset="0"/>
                <a:sym typeface="Symbol" pitchFamily="18" charset="2"/>
              </a:rPr>
              <a:t>réduction du flux due à la  réaction magnétique de l’induit.</a:t>
            </a:r>
            <a:endParaRPr lang="el-GR" dirty="0">
              <a:latin typeface="Cambria" pitchFamily="18" charset="0"/>
              <a:sym typeface="Symbol" pitchFamily="18" charset="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79388" y="260350"/>
            <a:ext cx="4824412" cy="430887"/>
          </a:xfrm>
          <a:prstGeom prst="rect">
            <a:avLst/>
          </a:prstGeom>
          <a:noFill/>
          <a:ln w="9525">
            <a:noFill/>
            <a:miter lim="800000"/>
            <a:headEnd/>
            <a:tailEnd/>
          </a:ln>
          <a:effectLst/>
        </p:spPr>
        <p:txBody>
          <a:bodyPr>
            <a:spAutoFit/>
          </a:bodyPr>
          <a:lstStyle/>
          <a:p>
            <a:pPr>
              <a:spcBef>
                <a:spcPct val="50000"/>
              </a:spcBef>
            </a:pPr>
            <a:r>
              <a:rPr lang="fr-FR" sz="2200" b="1" dirty="0">
                <a:solidFill>
                  <a:srgbClr val="FF0000"/>
                </a:solidFill>
                <a:latin typeface="+mj-lt"/>
              </a:rPr>
              <a:t>2. Constitution</a:t>
            </a:r>
          </a:p>
        </p:txBody>
      </p:sp>
      <p:sp>
        <p:nvSpPr>
          <p:cNvPr id="4103" name="Text Box 7"/>
          <p:cNvSpPr txBox="1">
            <a:spLocks noChangeArrowheads="1"/>
          </p:cNvSpPr>
          <p:nvPr/>
        </p:nvSpPr>
        <p:spPr bwMode="auto">
          <a:xfrm>
            <a:off x="250825" y="765175"/>
            <a:ext cx="8137525" cy="1192213"/>
          </a:xfrm>
          <a:prstGeom prst="rect">
            <a:avLst/>
          </a:prstGeom>
          <a:noFill/>
          <a:ln w="9525">
            <a:noFill/>
            <a:miter lim="800000"/>
            <a:headEnd/>
            <a:tailEnd/>
          </a:ln>
          <a:effectLst/>
        </p:spPr>
        <p:txBody>
          <a:bodyPr>
            <a:spAutoFit/>
          </a:bodyPr>
          <a:lstStyle/>
          <a:p>
            <a:pPr>
              <a:spcBef>
                <a:spcPct val="50000"/>
              </a:spcBef>
            </a:pPr>
            <a:r>
              <a:rPr lang="fr-FR" dirty="0"/>
              <a:t>La machine à courant continu est constituée principalement de deux parties:</a:t>
            </a:r>
          </a:p>
          <a:p>
            <a:pPr>
              <a:spcBef>
                <a:spcPct val="50000"/>
              </a:spcBef>
            </a:pPr>
            <a:r>
              <a:rPr lang="fr-FR" dirty="0"/>
              <a:t>  </a:t>
            </a:r>
            <a:r>
              <a:rPr lang="fr-FR" b="1" dirty="0"/>
              <a:t>1.</a:t>
            </a:r>
            <a:r>
              <a:rPr lang="fr-FR" dirty="0"/>
              <a:t> Une partie fixe appelée: </a:t>
            </a:r>
            <a:r>
              <a:rPr lang="fr-FR" b="1" dirty="0">
                <a:solidFill>
                  <a:srgbClr val="0000FF"/>
                </a:solidFill>
              </a:rPr>
              <a:t>Stator</a:t>
            </a:r>
            <a:r>
              <a:rPr lang="fr-FR" dirty="0">
                <a:solidFill>
                  <a:srgbClr val="0000FF"/>
                </a:solidFill>
              </a:rPr>
              <a:t> </a:t>
            </a:r>
            <a:r>
              <a:rPr lang="fr-FR" dirty="0"/>
              <a:t>ou</a:t>
            </a:r>
            <a:r>
              <a:rPr lang="fr-FR" dirty="0">
                <a:solidFill>
                  <a:srgbClr val="0000FF"/>
                </a:solidFill>
              </a:rPr>
              <a:t> </a:t>
            </a:r>
            <a:r>
              <a:rPr lang="fr-FR" b="1" dirty="0">
                <a:solidFill>
                  <a:srgbClr val="0000FF"/>
                </a:solidFill>
              </a:rPr>
              <a:t>inducteur</a:t>
            </a:r>
          </a:p>
          <a:p>
            <a:pPr>
              <a:spcBef>
                <a:spcPct val="50000"/>
              </a:spcBef>
            </a:pPr>
            <a:r>
              <a:rPr lang="fr-FR" dirty="0"/>
              <a:t>  </a:t>
            </a:r>
            <a:r>
              <a:rPr lang="fr-FR" b="1" dirty="0"/>
              <a:t>2.</a:t>
            </a:r>
            <a:r>
              <a:rPr lang="fr-FR" dirty="0"/>
              <a:t> Une partie mobile appelée: </a:t>
            </a:r>
            <a:r>
              <a:rPr lang="fr-FR" b="1" dirty="0">
                <a:solidFill>
                  <a:srgbClr val="0000FF"/>
                </a:solidFill>
              </a:rPr>
              <a:t>Rotor</a:t>
            </a:r>
            <a:r>
              <a:rPr lang="fr-FR" dirty="0">
                <a:solidFill>
                  <a:srgbClr val="0000FF"/>
                </a:solidFill>
              </a:rPr>
              <a:t> </a:t>
            </a:r>
            <a:r>
              <a:rPr lang="fr-FR" dirty="0"/>
              <a:t>ou</a:t>
            </a:r>
            <a:r>
              <a:rPr lang="fr-FR" dirty="0">
                <a:solidFill>
                  <a:srgbClr val="0000FF"/>
                </a:solidFill>
              </a:rPr>
              <a:t> </a:t>
            </a:r>
            <a:r>
              <a:rPr lang="fr-FR" b="1" dirty="0">
                <a:solidFill>
                  <a:srgbClr val="0000FF"/>
                </a:solidFill>
              </a:rPr>
              <a:t>induit</a:t>
            </a:r>
          </a:p>
        </p:txBody>
      </p:sp>
      <p:pic>
        <p:nvPicPr>
          <p:cNvPr id="546820" name="Picture 4" descr="http://www.memoireonline.com/04/11/4391/Asservissement-de-vitesse-dune-charge-mecanique-entrainee-par-un-moteur-a-courant-continu-a-exc2.png"/>
          <p:cNvPicPr>
            <a:picLocks noChangeAspect="1" noChangeArrowheads="1"/>
          </p:cNvPicPr>
          <p:nvPr/>
        </p:nvPicPr>
        <p:blipFill>
          <a:blip r:embed="rId2" cstate="print"/>
          <a:srcRect/>
          <a:stretch>
            <a:fillRect/>
          </a:stretch>
        </p:blipFill>
        <p:spPr bwMode="auto">
          <a:xfrm>
            <a:off x="1928794" y="2214554"/>
            <a:ext cx="4786346" cy="422324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3">
                                            <p:txEl>
                                              <p:pRg st="1" end="1"/>
                                            </p:txEl>
                                          </p:spTgt>
                                        </p:tgtEl>
                                        <p:attrNameLst>
                                          <p:attrName>style.visibility</p:attrName>
                                        </p:attrNameLst>
                                      </p:cBhvr>
                                      <p:to>
                                        <p:strVal val="visible"/>
                                      </p:to>
                                    </p:set>
                                    <p:anim calcmode="lin" valueType="num">
                                      <p:cBhvr additive="base">
                                        <p:cTn id="7" dur="500" fill="hold"/>
                                        <p:tgtEl>
                                          <p:spTgt spid="41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3">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103">
                                            <p:txEl>
                                              <p:pRg st="2" end="2"/>
                                            </p:txEl>
                                          </p:spTgt>
                                        </p:tgtEl>
                                        <p:attrNameLst>
                                          <p:attrName>style.visibility</p:attrName>
                                        </p:attrNameLst>
                                      </p:cBhvr>
                                      <p:to>
                                        <p:strVal val="visible"/>
                                      </p:to>
                                    </p:set>
                                    <p:anim calcmode="lin" valueType="num">
                                      <p:cBhvr additive="base">
                                        <p:cTn id="12" dur="1000" fill="hold"/>
                                        <p:tgtEl>
                                          <p:spTgt spid="4103">
                                            <p:txEl>
                                              <p:pRg st="2" end="2"/>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4103">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8" presetClass="entr" presetSubtype="16" fill="hold" nodeType="afterEffect">
                                  <p:stCondLst>
                                    <p:cond delay="0"/>
                                  </p:stCondLst>
                                  <p:childTnLst>
                                    <p:set>
                                      <p:cBhvr>
                                        <p:cTn id="16" dur="1" fill="hold">
                                          <p:stCondLst>
                                            <p:cond delay="0"/>
                                          </p:stCondLst>
                                        </p:cTn>
                                        <p:tgtEl>
                                          <p:spTgt spid="546820"/>
                                        </p:tgtEl>
                                        <p:attrNameLst>
                                          <p:attrName>style.visibility</p:attrName>
                                        </p:attrNameLst>
                                      </p:cBhvr>
                                      <p:to>
                                        <p:strVal val="visible"/>
                                      </p:to>
                                    </p:set>
                                    <p:animEffect transition="in" filter="diamond(in)">
                                      <p:cBhvr>
                                        <p:cTn id="17" dur="2000"/>
                                        <p:tgtEl>
                                          <p:spTgt spid="546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642910" y="357166"/>
            <a:ext cx="8143932" cy="456535"/>
          </a:xfrm>
          <a:prstGeom prst="rect">
            <a:avLst/>
          </a:prstGeom>
        </p:spPr>
        <p:txBody>
          <a:bodyPr wrap="square">
            <a:spAutoFit/>
          </a:bodyPr>
          <a:lstStyle/>
          <a:p>
            <a:pPr>
              <a:lnSpc>
                <a:spcPct val="150000"/>
              </a:lnSpc>
            </a:pPr>
            <a:r>
              <a:rPr lang="fr-FR" dirty="0"/>
              <a:t>Tenons compte des deux phénomènes, l’équation électrique devient alors:</a:t>
            </a:r>
          </a:p>
        </p:txBody>
      </p:sp>
      <p:graphicFrame>
        <p:nvGraphicFramePr>
          <p:cNvPr id="49" name="Object 2"/>
          <p:cNvGraphicFramePr>
            <a:graphicFrameLocks noChangeAspect="1"/>
          </p:cNvGraphicFramePr>
          <p:nvPr/>
        </p:nvGraphicFramePr>
        <p:xfrm>
          <a:off x="1009140" y="1285860"/>
          <a:ext cx="3634298" cy="469891"/>
        </p:xfrm>
        <a:graphic>
          <a:graphicData uri="http://schemas.openxmlformats.org/presentationml/2006/ole">
            <mc:AlternateContent xmlns:mc="http://schemas.openxmlformats.org/markup-compatibility/2006">
              <mc:Choice xmlns:v="urn:schemas-microsoft-com:vml" Requires="v">
                <p:oleObj spid="_x0000_s438457" name="Equation" r:id="rId3" imgW="1968500" imgH="254000" progId="Equation.DSMT4">
                  <p:embed/>
                </p:oleObj>
              </mc:Choice>
              <mc:Fallback>
                <p:oleObj name="Equation" r:id="rId3" imgW="1968500" imgH="254000" progId="Equation.DSMT4">
                  <p:embed/>
                  <p:pic>
                    <p:nvPicPr>
                      <p:cNvPr id="0" name="Picture 1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140" y="1285860"/>
                        <a:ext cx="3634298" cy="4698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Text Box 2"/>
          <p:cNvSpPr txBox="1">
            <a:spLocks noChangeArrowheads="1"/>
          </p:cNvSpPr>
          <p:nvPr/>
        </p:nvSpPr>
        <p:spPr bwMode="auto">
          <a:xfrm>
            <a:off x="5072066" y="1292619"/>
            <a:ext cx="1857388"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009900"/>
                </a:solidFill>
                <a:latin typeface="Cambria" pitchFamily="18" charset="0"/>
              </a:rPr>
              <a:t>Générateur</a:t>
            </a:r>
          </a:p>
        </p:txBody>
      </p:sp>
      <p:sp>
        <p:nvSpPr>
          <p:cNvPr id="52" name="Text Box 9"/>
          <p:cNvSpPr txBox="1">
            <a:spLocks noChangeArrowheads="1"/>
          </p:cNvSpPr>
          <p:nvPr/>
        </p:nvSpPr>
        <p:spPr bwMode="auto">
          <a:xfrm>
            <a:off x="1285852" y="3500438"/>
            <a:ext cx="6143668" cy="240065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square">
            <a:spAutoFit/>
          </a:bodyPr>
          <a:lstStyle/>
          <a:p>
            <a:pPr>
              <a:lnSpc>
                <a:spcPct val="150000"/>
              </a:lnSpc>
            </a:pPr>
            <a:r>
              <a:rPr lang="fr-FR" sz="2500" dirty="0"/>
              <a:t>La </a:t>
            </a:r>
            <a:r>
              <a:rPr lang="fr-FR" sz="2500" u="sng" dirty="0"/>
              <a:t>chute de tension </a:t>
            </a:r>
            <a:r>
              <a:rPr lang="fr-FR" sz="2500" dirty="0"/>
              <a:t>due à la </a:t>
            </a:r>
            <a:r>
              <a:rPr lang="fr-FR" sz="2500" dirty="0">
                <a:solidFill>
                  <a:srgbClr val="FFFF00"/>
                </a:solidFill>
              </a:rPr>
              <a:t>RMI</a:t>
            </a:r>
            <a:r>
              <a:rPr lang="fr-FR" sz="2500" dirty="0"/>
              <a:t> et à la </a:t>
            </a:r>
            <a:r>
              <a:rPr lang="fr-FR" sz="2500" dirty="0">
                <a:solidFill>
                  <a:srgbClr val="FFFF00"/>
                </a:solidFill>
              </a:rPr>
              <a:t>commutation</a:t>
            </a:r>
            <a:r>
              <a:rPr lang="fr-FR" sz="2500" dirty="0"/>
              <a:t> deviennent </a:t>
            </a:r>
            <a:r>
              <a:rPr lang="fr-FR" sz="2500" u="sng" dirty="0">
                <a:solidFill>
                  <a:srgbClr val="009900"/>
                </a:solidFill>
              </a:rPr>
              <a:t>négligeables</a:t>
            </a:r>
            <a:r>
              <a:rPr lang="fr-FR" sz="2500" dirty="0"/>
              <a:t> dans une machine munie </a:t>
            </a:r>
            <a:r>
              <a:rPr lang="fr-FR" sz="2500" u="sng" dirty="0">
                <a:solidFill>
                  <a:schemeClr val="bg1"/>
                </a:solidFill>
                <a:effectLst>
                  <a:outerShdw blurRad="38100" dist="38100" dir="2700000" algn="tl">
                    <a:srgbClr val="000000">
                      <a:alpha val="43137"/>
                    </a:srgbClr>
                  </a:outerShdw>
                </a:effectLst>
              </a:rPr>
              <a:t>d’enroulements de compensation</a:t>
            </a:r>
          </a:p>
        </p:txBody>
      </p:sp>
      <p:sp>
        <p:nvSpPr>
          <p:cNvPr id="53" name="Text Box 2"/>
          <p:cNvSpPr txBox="1">
            <a:spLocks noChangeArrowheads="1"/>
          </p:cNvSpPr>
          <p:nvPr/>
        </p:nvSpPr>
        <p:spPr bwMode="auto">
          <a:xfrm>
            <a:off x="5143504" y="2078437"/>
            <a:ext cx="1285884"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009900"/>
                </a:solidFill>
                <a:latin typeface="Cambria" pitchFamily="18" charset="0"/>
              </a:rPr>
              <a:t>Moteur</a:t>
            </a:r>
          </a:p>
        </p:txBody>
      </p:sp>
      <p:graphicFrame>
        <p:nvGraphicFramePr>
          <p:cNvPr id="69" name="Object 2"/>
          <p:cNvGraphicFramePr>
            <a:graphicFrameLocks noChangeAspect="1"/>
          </p:cNvGraphicFramePr>
          <p:nvPr/>
        </p:nvGraphicFramePr>
        <p:xfrm>
          <a:off x="1000100" y="2112941"/>
          <a:ext cx="3634298" cy="469891"/>
        </p:xfrm>
        <a:graphic>
          <a:graphicData uri="http://schemas.openxmlformats.org/presentationml/2006/ole">
            <mc:AlternateContent xmlns:mc="http://schemas.openxmlformats.org/markup-compatibility/2006">
              <mc:Choice xmlns:v="urn:schemas-microsoft-com:vml" Requires="v">
                <p:oleObj spid="_x0000_s438458" name="Equation" r:id="rId5" imgW="1968500" imgH="254000" progId="Equation.DSMT4">
                  <p:embed/>
                </p:oleObj>
              </mc:Choice>
              <mc:Fallback>
                <p:oleObj name="Equation" r:id="rId5" imgW="1968500" imgH="254000" progId="Equation.DSMT4">
                  <p:embed/>
                  <p:pic>
                    <p:nvPicPr>
                      <p:cNvPr id="0" name="Picture 17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100" y="2112941"/>
                        <a:ext cx="3634298" cy="4698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50"/>
          <p:cNvGrpSpPr/>
          <p:nvPr/>
        </p:nvGrpSpPr>
        <p:grpSpPr>
          <a:xfrm>
            <a:off x="982266" y="1797198"/>
            <a:ext cx="3024000" cy="3024000"/>
            <a:chOff x="2136775" y="1471136"/>
            <a:chExt cx="4611442" cy="4629681"/>
          </a:xfrm>
        </p:grpSpPr>
        <p:sp>
          <p:nvSpPr>
            <p:cNvPr id="52" name="Oval 8"/>
            <p:cNvSpPr>
              <a:spLocks noChangeArrowheads="1"/>
            </p:cNvSpPr>
            <p:nvPr/>
          </p:nvSpPr>
          <p:spPr bwMode="auto">
            <a:xfrm>
              <a:off x="2136775" y="1487488"/>
              <a:ext cx="4572000" cy="4572000"/>
            </a:xfrm>
            <a:prstGeom prst="ellipse">
              <a:avLst/>
            </a:prstGeom>
            <a:blipFill>
              <a:blip r:embed="rId3" cstate="print"/>
              <a:tile tx="0" ty="0" sx="100000" sy="100000" flip="none" algn="tl"/>
            </a:blipFill>
            <a:ln w="9525">
              <a:solidFill>
                <a:schemeClr val="tx1"/>
              </a:solidFill>
              <a:round/>
              <a:headEnd/>
              <a:tailEnd/>
            </a:ln>
            <a:effectLst/>
          </p:spPr>
          <p:txBody>
            <a:bodyPr wrap="none" anchor="ctr"/>
            <a:lstStyle/>
            <a:p>
              <a:pPr algn="ctr"/>
              <a:endParaRPr lang="fr-FR" sz="3600" dirty="0"/>
            </a:p>
          </p:txBody>
        </p:sp>
        <p:grpSp>
          <p:nvGrpSpPr>
            <p:cNvPr id="3" name="Groupe 67"/>
            <p:cNvGrpSpPr/>
            <p:nvPr/>
          </p:nvGrpSpPr>
          <p:grpSpPr>
            <a:xfrm>
              <a:off x="3608040" y="1471136"/>
              <a:ext cx="1645071" cy="4604184"/>
              <a:chOff x="3608040" y="1471136"/>
              <a:chExt cx="1645071" cy="4604184"/>
            </a:xfrm>
          </p:grpSpPr>
          <p:sp>
            <p:nvSpPr>
              <p:cNvPr id="102" name="Rectangle 101"/>
              <p:cNvSpPr/>
              <p:nvPr/>
            </p:nvSpPr>
            <p:spPr>
              <a:xfrm rot="775988">
                <a:off x="4533031" y="1471136"/>
                <a:ext cx="720080"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3" name="Rectangle 102"/>
              <p:cNvSpPr/>
              <p:nvPr/>
            </p:nvSpPr>
            <p:spPr>
              <a:xfrm rot="775988">
                <a:off x="3608040" y="5355240"/>
                <a:ext cx="720080"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 name="Group 33"/>
            <p:cNvGrpSpPr>
              <a:grpSpLocks/>
            </p:cNvGrpSpPr>
            <p:nvPr/>
          </p:nvGrpSpPr>
          <p:grpSpPr bwMode="auto">
            <a:xfrm rot="-966125">
              <a:off x="4578659" y="1542411"/>
              <a:ext cx="617537" cy="606425"/>
              <a:chOff x="3098" y="1049"/>
              <a:chExt cx="389" cy="382"/>
            </a:xfrm>
            <a:solidFill>
              <a:srgbClr val="CC6600"/>
            </a:solidFill>
          </p:grpSpPr>
          <p:sp>
            <p:nvSpPr>
              <p:cNvPr id="100" name="Oval 34"/>
              <p:cNvSpPr>
                <a:spLocks noChangeArrowheads="1"/>
              </p:cNvSpPr>
              <p:nvPr/>
            </p:nvSpPr>
            <p:spPr bwMode="auto">
              <a:xfrm>
                <a:off x="3098" y="1049"/>
                <a:ext cx="389" cy="382"/>
              </a:xfrm>
              <a:prstGeom prst="ellipse">
                <a:avLst/>
              </a:prstGeom>
              <a:solidFill>
                <a:srgbClr val="0070C0"/>
              </a:solidFill>
              <a:ln w="9525">
                <a:solidFill>
                  <a:schemeClr val="tx1"/>
                </a:solidFill>
                <a:round/>
                <a:headEnd/>
                <a:tailEnd/>
              </a:ln>
              <a:effectLst/>
            </p:spPr>
            <p:txBody>
              <a:bodyPr wrap="none" anchor="ctr"/>
              <a:lstStyle/>
              <a:p>
                <a:endParaRPr lang="fr-FR" dirty="0"/>
              </a:p>
            </p:txBody>
          </p:sp>
          <p:sp>
            <p:nvSpPr>
              <p:cNvPr id="101" name="Oval 35"/>
              <p:cNvSpPr>
                <a:spLocks noChangeArrowheads="1"/>
              </p:cNvSpPr>
              <p:nvPr/>
            </p:nvSpPr>
            <p:spPr bwMode="auto">
              <a:xfrm>
                <a:off x="3246" y="1180"/>
                <a:ext cx="114" cy="116"/>
              </a:xfrm>
              <a:prstGeom prst="ellipse">
                <a:avLst/>
              </a:prstGeom>
              <a:solidFill>
                <a:schemeClr val="tx1"/>
              </a:solidFill>
              <a:ln w="9525">
                <a:solidFill>
                  <a:schemeClr val="tx1"/>
                </a:solidFill>
                <a:round/>
                <a:headEnd/>
                <a:tailEnd/>
              </a:ln>
              <a:effectLst/>
            </p:spPr>
            <p:txBody>
              <a:bodyPr wrap="none" anchor="ctr"/>
              <a:lstStyle/>
              <a:p>
                <a:endParaRPr lang="fr-FR"/>
              </a:p>
            </p:txBody>
          </p:sp>
        </p:grpSp>
        <p:grpSp>
          <p:nvGrpSpPr>
            <p:cNvPr id="5" name="Group 14"/>
            <p:cNvGrpSpPr>
              <a:grpSpLocks/>
            </p:cNvGrpSpPr>
            <p:nvPr/>
          </p:nvGrpSpPr>
          <p:grpSpPr bwMode="auto">
            <a:xfrm rot="-966125">
              <a:off x="3650368" y="5402342"/>
              <a:ext cx="619125" cy="612775"/>
              <a:chOff x="2264" y="1073"/>
              <a:chExt cx="191" cy="188"/>
            </a:xfrm>
            <a:solidFill>
              <a:srgbClr val="CC6600"/>
            </a:solidFill>
          </p:grpSpPr>
          <p:sp>
            <p:nvSpPr>
              <p:cNvPr id="97" name="Oval 15"/>
              <p:cNvSpPr>
                <a:spLocks noChangeArrowheads="1"/>
              </p:cNvSpPr>
              <p:nvPr/>
            </p:nvSpPr>
            <p:spPr bwMode="auto">
              <a:xfrm>
                <a:off x="2264" y="1073"/>
                <a:ext cx="191" cy="184"/>
              </a:xfrm>
              <a:prstGeom prst="ellipse">
                <a:avLst/>
              </a:prstGeom>
              <a:solidFill>
                <a:srgbClr val="0070C0"/>
              </a:solidFill>
              <a:ln w="9525">
                <a:solidFill>
                  <a:schemeClr val="tx1"/>
                </a:solidFill>
                <a:round/>
                <a:headEnd/>
                <a:tailEnd/>
              </a:ln>
              <a:effectLst/>
            </p:spPr>
            <p:txBody>
              <a:bodyPr wrap="none" anchor="ctr"/>
              <a:lstStyle/>
              <a:p>
                <a:endParaRPr lang="fr-FR"/>
              </a:p>
            </p:txBody>
          </p:sp>
          <p:sp>
            <p:nvSpPr>
              <p:cNvPr id="98" name="Line 16"/>
              <p:cNvSpPr>
                <a:spLocks noChangeShapeType="1"/>
              </p:cNvSpPr>
              <p:nvPr/>
            </p:nvSpPr>
            <p:spPr bwMode="auto">
              <a:xfrm>
                <a:off x="2354" y="1073"/>
                <a:ext cx="0" cy="188"/>
              </a:xfrm>
              <a:prstGeom prst="line">
                <a:avLst/>
              </a:prstGeom>
              <a:grpFill/>
              <a:ln w="9525">
                <a:solidFill>
                  <a:schemeClr val="tx1"/>
                </a:solidFill>
                <a:round/>
                <a:headEnd/>
                <a:tailEnd/>
              </a:ln>
              <a:effectLst/>
            </p:spPr>
            <p:txBody>
              <a:bodyPr/>
              <a:lstStyle/>
              <a:p>
                <a:endParaRPr lang="fr-FR"/>
              </a:p>
            </p:txBody>
          </p:sp>
          <p:sp>
            <p:nvSpPr>
              <p:cNvPr id="99" name="Line 17"/>
              <p:cNvSpPr>
                <a:spLocks noChangeShapeType="1"/>
              </p:cNvSpPr>
              <p:nvPr/>
            </p:nvSpPr>
            <p:spPr bwMode="auto">
              <a:xfrm>
                <a:off x="2264" y="1162"/>
                <a:ext cx="189" cy="0"/>
              </a:xfrm>
              <a:prstGeom prst="line">
                <a:avLst/>
              </a:prstGeom>
              <a:grpFill/>
              <a:ln w="9525">
                <a:solidFill>
                  <a:schemeClr val="tx1"/>
                </a:solidFill>
                <a:round/>
                <a:headEnd/>
                <a:tailEnd/>
              </a:ln>
              <a:effectLst/>
            </p:spPr>
            <p:txBody>
              <a:bodyPr/>
              <a:lstStyle/>
              <a:p>
                <a:endParaRPr lang="fr-FR"/>
              </a:p>
            </p:txBody>
          </p:sp>
        </p:grpSp>
        <p:grpSp>
          <p:nvGrpSpPr>
            <p:cNvPr id="6" name="Groupe 68"/>
            <p:cNvGrpSpPr/>
            <p:nvPr/>
          </p:nvGrpSpPr>
          <p:grpSpPr>
            <a:xfrm rot="2700000">
              <a:off x="3623589" y="1481561"/>
              <a:ext cx="1645071" cy="4604184"/>
              <a:chOff x="3608040" y="1471136"/>
              <a:chExt cx="1645071" cy="4604184"/>
            </a:xfrm>
          </p:grpSpPr>
          <p:sp>
            <p:nvSpPr>
              <p:cNvPr id="95" name="Rectangle 94"/>
              <p:cNvSpPr/>
              <p:nvPr/>
            </p:nvSpPr>
            <p:spPr>
              <a:xfrm rot="775988">
                <a:off x="4533031" y="1471136"/>
                <a:ext cx="720080"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6" name="Rectangle 95"/>
              <p:cNvSpPr/>
              <p:nvPr/>
            </p:nvSpPr>
            <p:spPr>
              <a:xfrm rot="775988">
                <a:off x="3608040" y="5355240"/>
                <a:ext cx="720080"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7" name="Group 30"/>
            <p:cNvGrpSpPr>
              <a:grpSpLocks/>
            </p:cNvGrpSpPr>
            <p:nvPr/>
          </p:nvGrpSpPr>
          <p:grpSpPr bwMode="auto">
            <a:xfrm rot="-966125">
              <a:off x="5827175" y="2432501"/>
              <a:ext cx="617537" cy="606425"/>
              <a:chOff x="3098" y="1049"/>
              <a:chExt cx="389" cy="382"/>
            </a:xfrm>
            <a:solidFill>
              <a:srgbClr val="009900"/>
            </a:solidFill>
          </p:grpSpPr>
          <p:sp>
            <p:nvSpPr>
              <p:cNvPr id="93" name="Oval 31"/>
              <p:cNvSpPr>
                <a:spLocks noChangeArrowheads="1"/>
              </p:cNvSpPr>
              <p:nvPr/>
            </p:nvSpPr>
            <p:spPr bwMode="auto">
              <a:xfrm>
                <a:off x="3098" y="1049"/>
                <a:ext cx="389" cy="382"/>
              </a:xfrm>
              <a:prstGeom prst="ellipse">
                <a:avLst/>
              </a:prstGeom>
              <a:grpFill/>
              <a:ln w="9525">
                <a:solidFill>
                  <a:schemeClr val="tx1"/>
                </a:solidFill>
                <a:round/>
                <a:headEnd/>
                <a:tailEnd/>
              </a:ln>
              <a:effectLst/>
            </p:spPr>
            <p:txBody>
              <a:bodyPr wrap="none" anchor="ctr"/>
              <a:lstStyle/>
              <a:p>
                <a:endParaRPr lang="fr-FR"/>
              </a:p>
            </p:txBody>
          </p:sp>
          <p:sp>
            <p:nvSpPr>
              <p:cNvPr id="94" name="Oval 32"/>
              <p:cNvSpPr>
                <a:spLocks noChangeArrowheads="1"/>
              </p:cNvSpPr>
              <p:nvPr/>
            </p:nvSpPr>
            <p:spPr bwMode="auto">
              <a:xfrm>
                <a:off x="3246" y="1180"/>
                <a:ext cx="114" cy="116"/>
              </a:xfrm>
              <a:prstGeom prst="ellipse">
                <a:avLst/>
              </a:prstGeom>
              <a:solidFill>
                <a:schemeClr val="tx1"/>
              </a:solidFill>
              <a:ln w="9525">
                <a:solidFill>
                  <a:schemeClr val="tx1"/>
                </a:solidFill>
                <a:round/>
                <a:headEnd/>
                <a:tailEnd/>
              </a:ln>
              <a:effectLst/>
            </p:spPr>
            <p:txBody>
              <a:bodyPr wrap="none" anchor="ctr"/>
              <a:lstStyle/>
              <a:p>
                <a:endParaRPr lang="fr-FR"/>
              </a:p>
            </p:txBody>
          </p:sp>
        </p:grpSp>
        <p:grpSp>
          <p:nvGrpSpPr>
            <p:cNvPr id="8" name="Group 43"/>
            <p:cNvGrpSpPr>
              <a:grpSpLocks/>
            </p:cNvGrpSpPr>
            <p:nvPr/>
          </p:nvGrpSpPr>
          <p:grpSpPr bwMode="auto">
            <a:xfrm rot="-966125">
              <a:off x="2439880" y="4524598"/>
              <a:ext cx="619125" cy="612775"/>
              <a:chOff x="2264" y="1073"/>
              <a:chExt cx="191" cy="188"/>
            </a:xfrm>
            <a:solidFill>
              <a:srgbClr val="009900"/>
            </a:solidFill>
          </p:grpSpPr>
          <p:sp>
            <p:nvSpPr>
              <p:cNvPr id="90" name="Oval 44"/>
              <p:cNvSpPr>
                <a:spLocks noChangeArrowheads="1"/>
              </p:cNvSpPr>
              <p:nvPr/>
            </p:nvSpPr>
            <p:spPr bwMode="auto">
              <a:xfrm>
                <a:off x="2264" y="1073"/>
                <a:ext cx="191" cy="184"/>
              </a:xfrm>
              <a:prstGeom prst="ellipse">
                <a:avLst/>
              </a:prstGeom>
              <a:grpFill/>
              <a:ln w="9525">
                <a:solidFill>
                  <a:schemeClr val="tx1"/>
                </a:solidFill>
                <a:round/>
                <a:headEnd/>
                <a:tailEnd/>
              </a:ln>
              <a:effectLst/>
            </p:spPr>
            <p:txBody>
              <a:bodyPr wrap="none" anchor="ctr"/>
              <a:lstStyle/>
              <a:p>
                <a:endParaRPr lang="fr-FR"/>
              </a:p>
            </p:txBody>
          </p:sp>
          <p:sp>
            <p:nvSpPr>
              <p:cNvPr id="91" name="Line 45"/>
              <p:cNvSpPr>
                <a:spLocks noChangeShapeType="1"/>
              </p:cNvSpPr>
              <p:nvPr/>
            </p:nvSpPr>
            <p:spPr bwMode="auto">
              <a:xfrm>
                <a:off x="2354" y="1073"/>
                <a:ext cx="0" cy="188"/>
              </a:xfrm>
              <a:prstGeom prst="line">
                <a:avLst/>
              </a:prstGeom>
              <a:grpFill/>
              <a:ln w="9525">
                <a:solidFill>
                  <a:schemeClr val="tx1"/>
                </a:solidFill>
                <a:round/>
                <a:headEnd/>
                <a:tailEnd/>
              </a:ln>
              <a:effectLst/>
            </p:spPr>
            <p:txBody>
              <a:bodyPr/>
              <a:lstStyle/>
              <a:p>
                <a:endParaRPr lang="fr-FR"/>
              </a:p>
            </p:txBody>
          </p:sp>
          <p:sp>
            <p:nvSpPr>
              <p:cNvPr id="92" name="Line 46"/>
              <p:cNvSpPr>
                <a:spLocks noChangeShapeType="1"/>
              </p:cNvSpPr>
              <p:nvPr/>
            </p:nvSpPr>
            <p:spPr bwMode="auto">
              <a:xfrm>
                <a:off x="2264" y="1162"/>
                <a:ext cx="189" cy="0"/>
              </a:xfrm>
              <a:prstGeom prst="line">
                <a:avLst/>
              </a:prstGeom>
              <a:grpFill/>
              <a:ln w="9525">
                <a:solidFill>
                  <a:schemeClr val="tx1"/>
                </a:solidFill>
                <a:round/>
                <a:headEnd/>
                <a:tailEnd/>
              </a:ln>
              <a:effectLst/>
            </p:spPr>
            <p:txBody>
              <a:bodyPr/>
              <a:lstStyle/>
              <a:p>
                <a:endParaRPr lang="fr-FR"/>
              </a:p>
            </p:txBody>
          </p:sp>
        </p:grpSp>
        <p:grpSp>
          <p:nvGrpSpPr>
            <p:cNvPr id="9" name="Groupe 71"/>
            <p:cNvGrpSpPr/>
            <p:nvPr/>
          </p:nvGrpSpPr>
          <p:grpSpPr>
            <a:xfrm rot="5400000">
              <a:off x="3616932" y="1476452"/>
              <a:ext cx="1645071" cy="4604184"/>
              <a:chOff x="3608040" y="1471136"/>
              <a:chExt cx="1645071" cy="4604184"/>
            </a:xfrm>
          </p:grpSpPr>
          <p:sp>
            <p:nvSpPr>
              <p:cNvPr id="88" name="Rectangle 87"/>
              <p:cNvSpPr/>
              <p:nvPr/>
            </p:nvSpPr>
            <p:spPr>
              <a:xfrm rot="775988">
                <a:off x="4533031" y="1471136"/>
                <a:ext cx="720080"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9" name="Rectangle 88"/>
              <p:cNvSpPr/>
              <p:nvPr/>
            </p:nvSpPr>
            <p:spPr>
              <a:xfrm rot="775988">
                <a:off x="3608040" y="5355240"/>
                <a:ext cx="720080"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0" name="Group 18"/>
            <p:cNvGrpSpPr>
              <a:grpSpLocks/>
            </p:cNvGrpSpPr>
            <p:nvPr/>
          </p:nvGrpSpPr>
          <p:grpSpPr bwMode="auto">
            <a:xfrm rot="-966125">
              <a:off x="6053078" y="3948438"/>
              <a:ext cx="617537" cy="606425"/>
              <a:chOff x="3098" y="1049"/>
              <a:chExt cx="389" cy="382"/>
            </a:xfrm>
            <a:solidFill>
              <a:srgbClr val="FFFF00"/>
            </a:solidFill>
          </p:grpSpPr>
          <p:sp>
            <p:nvSpPr>
              <p:cNvPr id="86" name="Oval 19"/>
              <p:cNvSpPr>
                <a:spLocks noChangeArrowheads="1"/>
              </p:cNvSpPr>
              <p:nvPr/>
            </p:nvSpPr>
            <p:spPr bwMode="auto">
              <a:xfrm>
                <a:off x="3098" y="1049"/>
                <a:ext cx="389" cy="382"/>
              </a:xfrm>
              <a:prstGeom prst="ellipse">
                <a:avLst/>
              </a:prstGeom>
              <a:grpFill/>
              <a:ln w="9525">
                <a:solidFill>
                  <a:schemeClr val="tx1"/>
                </a:solidFill>
                <a:round/>
                <a:headEnd/>
                <a:tailEnd/>
              </a:ln>
              <a:effectLst/>
            </p:spPr>
            <p:txBody>
              <a:bodyPr wrap="none" anchor="ctr"/>
              <a:lstStyle/>
              <a:p>
                <a:endParaRPr lang="fr-FR"/>
              </a:p>
            </p:txBody>
          </p:sp>
          <p:sp>
            <p:nvSpPr>
              <p:cNvPr id="87" name="Oval 20"/>
              <p:cNvSpPr>
                <a:spLocks noChangeArrowheads="1"/>
              </p:cNvSpPr>
              <p:nvPr/>
            </p:nvSpPr>
            <p:spPr bwMode="auto">
              <a:xfrm>
                <a:off x="3246" y="1180"/>
                <a:ext cx="114" cy="116"/>
              </a:xfrm>
              <a:prstGeom prst="ellipse">
                <a:avLst/>
              </a:prstGeom>
              <a:solidFill>
                <a:schemeClr val="tx1"/>
              </a:solidFill>
              <a:ln w="9525">
                <a:solidFill>
                  <a:schemeClr val="tx1"/>
                </a:solidFill>
                <a:round/>
                <a:headEnd/>
                <a:tailEnd/>
              </a:ln>
              <a:effectLst/>
            </p:spPr>
            <p:txBody>
              <a:bodyPr wrap="none" anchor="ctr"/>
              <a:lstStyle/>
              <a:p>
                <a:endParaRPr lang="fr-FR" dirty="0"/>
              </a:p>
            </p:txBody>
          </p:sp>
        </p:grpSp>
        <p:grpSp>
          <p:nvGrpSpPr>
            <p:cNvPr id="11" name="Group 39"/>
            <p:cNvGrpSpPr>
              <a:grpSpLocks/>
            </p:cNvGrpSpPr>
            <p:nvPr/>
          </p:nvGrpSpPr>
          <p:grpSpPr bwMode="auto">
            <a:xfrm rot="-966125">
              <a:off x="2192646" y="3028311"/>
              <a:ext cx="619125" cy="612775"/>
              <a:chOff x="2264" y="1073"/>
              <a:chExt cx="191" cy="188"/>
            </a:xfrm>
            <a:solidFill>
              <a:srgbClr val="FFFF00"/>
            </a:solidFill>
          </p:grpSpPr>
          <p:sp>
            <p:nvSpPr>
              <p:cNvPr id="83" name="Oval 40"/>
              <p:cNvSpPr>
                <a:spLocks noChangeArrowheads="1"/>
              </p:cNvSpPr>
              <p:nvPr/>
            </p:nvSpPr>
            <p:spPr bwMode="auto">
              <a:xfrm>
                <a:off x="2264" y="1073"/>
                <a:ext cx="191" cy="184"/>
              </a:xfrm>
              <a:prstGeom prst="ellipse">
                <a:avLst/>
              </a:prstGeom>
              <a:grpFill/>
              <a:ln w="9525">
                <a:solidFill>
                  <a:schemeClr val="tx1"/>
                </a:solidFill>
                <a:round/>
                <a:headEnd/>
                <a:tailEnd/>
              </a:ln>
              <a:effectLst/>
            </p:spPr>
            <p:txBody>
              <a:bodyPr wrap="none" anchor="ctr"/>
              <a:lstStyle/>
              <a:p>
                <a:endParaRPr lang="fr-FR"/>
              </a:p>
            </p:txBody>
          </p:sp>
          <p:sp>
            <p:nvSpPr>
              <p:cNvPr id="84" name="Line 41"/>
              <p:cNvSpPr>
                <a:spLocks noChangeShapeType="1"/>
              </p:cNvSpPr>
              <p:nvPr/>
            </p:nvSpPr>
            <p:spPr bwMode="auto">
              <a:xfrm>
                <a:off x="2354" y="1073"/>
                <a:ext cx="0" cy="188"/>
              </a:xfrm>
              <a:prstGeom prst="line">
                <a:avLst/>
              </a:prstGeom>
              <a:grpFill/>
              <a:ln w="9525">
                <a:solidFill>
                  <a:schemeClr val="tx1"/>
                </a:solidFill>
                <a:round/>
                <a:headEnd/>
                <a:tailEnd/>
              </a:ln>
              <a:effectLst/>
            </p:spPr>
            <p:txBody>
              <a:bodyPr/>
              <a:lstStyle/>
              <a:p>
                <a:endParaRPr lang="fr-FR"/>
              </a:p>
            </p:txBody>
          </p:sp>
          <p:sp>
            <p:nvSpPr>
              <p:cNvPr id="85" name="Line 42"/>
              <p:cNvSpPr>
                <a:spLocks noChangeShapeType="1"/>
              </p:cNvSpPr>
              <p:nvPr/>
            </p:nvSpPr>
            <p:spPr bwMode="auto">
              <a:xfrm>
                <a:off x="2264" y="1162"/>
                <a:ext cx="189" cy="0"/>
              </a:xfrm>
              <a:prstGeom prst="line">
                <a:avLst/>
              </a:prstGeom>
              <a:grpFill/>
              <a:ln w="9525">
                <a:solidFill>
                  <a:schemeClr val="tx1"/>
                </a:solidFill>
                <a:round/>
                <a:headEnd/>
                <a:tailEnd/>
              </a:ln>
              <a:effectLst/>
            </p:spPr>
            <p:txBody>
              <a:bodyPr/>
              <a:lstStyle/>
              <a:p>
                <a:endParaRPr lang="fr-FR"/>
              </a:p>
            </p:txBody>
          </p:sp>
        </p:grpSp>
        <p:grpSp>
          <p:nvGrpSpPr>
            <p:cNvPr id="12" name="Groupe 77"/>
            <p:cNvGrpSpPr/>
            <p:nvPr/>
          </p:nvGrpSpPr>
          <p:grpSpPr>
            <a:xfrm rot="-2700000">
              <a:off x="3593446" y="1496633"/>
              <a:ext cx="1645071" cy="4604184"/>
              <a:chOff x="3608040" y="1471136"/>
              <a:chExt cx="1645071" cy="4604184"/>
            </a:xfrm>
          </p:grpSpPr>
          <p:sp>
            <p:nvSpPr>
              <p:cNvPr id="81" name="Rectangle 80"/>
              <p:cNvSpPr/>
              <p:nvPr/>
            </p:nvSpPr>
            <p:spPr>
              <a:xfrm rot="775988">
                <a:off x="4533031" y="1471136"/>
                <a:ext cx="720080"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2" name="Rectangle 81"/>
              <p:cNvSpPr/>
              <p:nvPr/>
            </p:nvSpPr>
            <p:spPr>
              <a:xfrm rot="775988">
                <a:off x="3608040" y="5355240"/>
                <a:ext cx="720080"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3" name="Group 36"/>
            <p:cNvGrpSpPr>
              <a:grpSpLocks/>
            </p:cNvGrpSpPr>
            <p:nvPr/>
          </p:nvGrpSpPr>
          <p:grpSpPr bwMode="auto">
            <a:xfrm rot="-966125">
              <a:off x="5116975" y="5188566"/>
              <a:ext cx="617537" cy="606425"/>
              <a:chOff x="3098" y="1049"/>
              <a:chExt cx="389" cy="382"/>
            </a:xfrm>
            <a:solidFill>
              <a:srgbClr val="C00000"/>
            </a:solidFill>
          </p:grpSpPr>
          <p:sp>
            <p:nvSpPr>
              <p:cNvPr id="79" name="Oval 37"/>
              <p:cNvSpPr>
                <a:spLocks noChangeArrowheads="1"/>
              </p:cNvSpPr>
              <p:nvPr/>
            </p:nvSpPr>
            <p:spPr bwMode="auto">
              <a:xfrm>
                <a:off x="3098" y="1049"/>
                <a:ext cx="389" cy="382"/>
              </a:xfrm>
              <a:prstGeom prst="ellipse">
                <a:avLst/>
              </a:prstGeom>
              <a:grpFill/>
              <a:ln w="9525">
                <a:solidFill>
                  <a:schemeClr val="tx1"/>
                </a:solidFill>
                <a:round/>
                <a:headEnd/>
                <a:tailEnd/>
              </a:ln>
              <a:effectLst/>
            </p:spPr>
            <p:txBody>
              <a:bodyPr wrap="none" anchor="ctr"/>
              <a:lstStyle/>
              <a:p>
                <a:endParaRPr lang="fr-FR"/>
              </a:p>
            </p:txBody>
          </p:sp>
          <p:sp>
            <p:nvSpPr>
              <p:cNvPr id="80" name="Oval 38"/>
              <p:cNvSpPr>
                <a:spLocks noChangeArrowheads="1"/>
              </p:cNvSpPr>
              <p:nvPr/>
            </p:nvSpPr>
            <p:spPr bwMode="auto">
              <a:xfrm>
                <a:off x="3246" y="1180"/>
                <a:ext cx="114" cy="116"/>
              </a:xfrm>
              <a:prstGeom prst="ellipse">
                <a:avLst/>
              </a:prstGeom>
              <a:solidFill>
                <a:schemeClr val="tx1"/>
              </a:solidFill>
              <a:ln w="9525">
                <a:solidFill>
                  <a:schemeClr val="tx1"/>
                </a:solidFill>
                <a:round/>
                <a:headEnd/>
                <a:tailEnd/>
              </a:ln>
              <a:effectLst/>
            </p:spPr>
            <p:txBody>
              <a:bodyPr wrap="none" anchor="ctr"/>
              <a:lstStyle/>
              <a:p>
                <a:endParaRPr lang="fr-FR"/>
              </a:p>
            </p:txBody>
          </p:sp>
        </p:grpSp>
        <p:grpSp>
          <p:nvGrpSpPr>
            <p:cNvPr id="14" name="Group 47"/>
            <p:cNvGrpSpPr>
              <a:grpSpLocks/>
            </p:cNvGrpSpPr>
            <p:nvPr/>
          </p:nvGrpSpPr>
          <p:grpSpPr bwMode="auto">
            <a:xfrm rot="-966125">
              <a:off x="3074304" y="1815590"/>
              <a:ext cx="619125" cy="612775"/>
              <a:chOff x="2264" y="1073"/>
              <a:chExt cx="191" cy="188"/>
            </a:xfrm>
            <a:solidFill>
              <a:srgbClr val="C00000"/>
            </a:solidFill>
          </p:grpSpPr>
          <p:sp>
            <p:nvSpPr>
              <p:cNvPr id="76" name="Oval 48"/>
              <p:cNvSpPr>
                <a:spLocks noChangeArrowheads="1"/>
              </p:cNvSpPr>
              <p:nvPr/>
            </p:nvSpPr>
            <p:spPr bwMode="auto">
              <a:xfrm>
                <a:off x="2264" y="1073"/>
                <a:ext cx="191" cy="184"/>
              </a:xfrm>
              <a:prstGeom prst="ellipse">
                <a:avLst/>
              </a:prstGeom>
              <a:grpFill/>
              <a:ln w="9525">
                <a:solidFill>
                  <a:schemeClr val="tx1"/>
                </a:solidFill>
                <a:round/>
                <a:headEnd/>
                <a:tailEnd/>
              </a:ln>
              <a:effectLst/>
            </p:spPr>
            <p:txBody>
              <a:bodyPr wrap="none" anchor="ctr"/>
              <a:lstStyle/>
              <a:p>
                <a:endParaRPr lang="fr-FR"/>
              </a:p>
            </p:txBody>
          </p:sp>
          <p:sp>
            <p:nvSpPr>
              <p:cNvPr id="77" name="Line 49"/>
              <p:cNvSpPr>
                <a:spLocks noChangeShapeType="1"/>
              </p:cNvSpPr>
              <p:nvPr/>
            </p:nvSpPr>
            <p:spPr bwMode="auto">
              <a:xfrm>
                <a:off x="2354" y="1073"/>
                <a:ext cx="0" cy="188"/>
              </a:xfrm>
              <a:prstGeom prst="line">
                <a:avLst/>
              </a:prstGeom>
              <a:grpFill/>
              <a:ln w="9525">
                <a:solidFill>
                  <a:schemeClr val="tx1"/>
                </a:solidFill>
                <a:round/>
                <a:headEnd/>
                <a:tailEnd/>
              </a:ln>
              <a:effectLst/>
            </p:spPr>
            <p:txBody>
              <a:bodyPr/>
              <a:lstStyle/>
              <a:p>
                <a:endParaRPr lang="fr-FR"/>
              </a:p>
            </p:txBody>
          </p:sp>
          <p:sp>
            <p:nvSpPr>
              <p:cNvPr id="78" name="Line 50"/>
              <p:cNvSpPr>
                <a:spLocks noChangeShapeType="1"/>
              </p:cNvSpPr>
              <p:nvPr/>
            </p:nvSpPr>
            <p:spPr bwMode="auto">
              <a:xfrm>
                <a:off x="2264" y="1162"/>
                <a:ext cx="189" cy="0"/>
              </a:xfrm>
              <a:prstGeom prst="line">
                <a:avLst/>
              </a:prstGeom>
              <a:grpFill/>
              <a:ln w="9525">
                <a:solidFill>
                  <a:schemeClr val="tx1"/>
                </a:solidFill>
                <a:round/>
                <a:headEnd/>
                <a:tailEnd/>
              </a:ln>
              <a:effectLst/>
            </p:spPr>
            <p:txBody>
              <a:bodyPr/>
              <a:lstStyle/>
              <a:p>
                <a:endParaRPr lang="fr-FR"/>
              </a:p>
            </p:txBody>
          </p:sp>
        </p:grpSp>
        <p:sp>
          <p:nvSpPr>
            <p:cNvPr id="73" name="Oval 31"/>
            <p:cNvSpPr>
              <a:spLocks noChangeArrowheads="1"/>
            </p:cNvSpPr>
            <p:nvPr/>
          </p:nvSpPr>
          <p:spPr bwMode="auto">
            <a:xfrm rot="20633875">
              <a:off x="4095215" y="3475446"/>
              <a:ext cx="617537" cy="606425"/>
            </a:xfrm>
            <a:prstGeom prst="ellipse">
              <a:avLst/>
            </a:prstGeom>
            <a:solidFill>
              <a:schemeClr val="bg1"/>
            </a:solidFill>
            <a:ln w="9525">
              <a:solidFill>
                <a:schemeClr val="tx1"/>
              </a:solidFill>
              <a:round/>
              <a:headEnd/>
              <a:tailEnd/>
            </a:ln>
            <a:effectLst/>
          </p:spPr>
          <p:txBody>
            <a:bodyPr wrap="none" anchor="ctr"/>
            <a:lstStyle/>
            <a:p>
              <a:endParaRPr lang="fr-FR" dirty="0"/>
            </a:p>
          </p:txBody>
        </p:sp>
      </p:grpSp>
      <p:sp>
        <p:nvSpPr>
          <p:cNvPr id="76802" name="Text Box 2"/>
          <p:cNvSpPr txBox="1">
            <a:spLocks noChangeArrowheads="1"/>
          </p:cNvSpPr>
          <p:nvPr/>
        </p:nvSpPr>
        <p:spPr bwMode="auto">
          <a:xfrm>
            <a:off x="395536" y="260648"/>
            <a:ext cx="2605521" cy="400110"/>
          </a:xfrm>
          <a:prstGeom prst="rect">
            <a:avLst/>
          </a:prstGeom>
          <a:noFill/>
          <a:ln w="9525">
            <a:noFill/>
            <a:miter lim="800000"/>
            <a:headEnd/>
            <a:tailEnd/>
          </a:ln>
          <a:effectLst/>
        </p:spPr>
        <p:txBody>
          <a:bodyPr wrap="none">
            <a:spAutoFit/>
          </a:bodyPr>
          <a:lstStyle/>
          <a:p>
            <a:r>
              <a:rPr lang="fr-FR" sz="2000" b="1" dirty="0">
                <a:solidFill>
                  <a:srgbClr val="0000FF"/>
                </a:solidFill>
                <a:latin typeface="Cambria" pitchFamily="18" charset="0"/>
              </a:rPr>
              <a:t>Equation mécanique</a:t>
            </a:r>
          </a:p>
        </p:txBody>
      </p:sp>
      <p:grpSp>
        <p:nvGrpSpPr>
          <p:cNvPr id="15" name="Group 3"/>
          <p:cNvGrpSpPr>
            <a:grpSpLocks/>
          </p:cNvGrpSpPr>
          <p:nvPr/>
        </p:nvGrpSpPr>
        <p:grpSpPr bwMode="auto">
          <a:xfrm flipV="1">
            <a:off x="2246387" y="3516204"/>
            <a:ext cx="431972" cy="556949"/>
            <a:chOff x="2540" y="147"/>
            <a:chExt cx="482" cy="566"/>
          </a:xfrm>
        </p:grpSpPr>
        <p:sp>
          <p:nvSpPr>
            <p:cNvPr id="76804" name="Rectangle 4"/>
            <p:cNvSpPr>
              <a:spLocks noChangeArrowheads="1"/>
            </p:cNvSpPr>
            <p:nvPr/>
          </p:nvSpPr>
          <p:spPr bwMode="auto">
            <a:xfrm>
              <a:off x="2540" y="530"/>
              <a:ext cx="482" cy="183"/>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76805" name="Line 5"/>
            <p:cNvSpPr>
              <a:spLocks noChangeShapeType="1"/>
            </p:cNvSpPr>
            <p:nvPr/>
          </p:nvSpPr>
          <p:spPr bwMode="auto">
            <a:xfrm flipV="1">
              <a:off x="2781" y="147"/>
              <a:ext cx="0" cy="439"/>
            </a:xfrm>
            <a:prstGeom prst="line">
              <a:avLst/>
            </a:prstGeom>
            <a:noFill/>
            <a:ln w="57150">
              <a:solidFill>
                <a:schemeClr val="tx1"/>
              </a:solidFill>
              <a:round/>
              <a:headEnd/>
              <a:tailEnd/>
            </a:ln>
            <a:effectLst/>
          </p:spPr>
          <p:txBody>
            <a:bodyPr/>
            <a:lstStyle/>
            <a:p>
              <a:endParaRPr lang="fr-FR"/>
            </a:p>
          </p:txBody>
        </p:sp>
      </p:grpSp>
      <p:grpSp>
        <p:nvGrpSpPr>
          <p:cNvPr id="16" name="Group 6"/>
          <p:cNvGrpSpPr>
            <a:grpSpLocks/>
          </p:cNvGrpSpPr>
          <p:nvPr/>
        </p:nvGrpSpPr>
        <p:grpSpPr bwMode="auto">
          <a:xfrm>
            <a:off x="2266597" y="2291512"/>
            <a:ext cx="431972" cy="796064"/>
            <a:chOff x="2497" y="-41"/>
            <a:chExt cx="482" cy="809"/>
          </a:xfrm>
        </p:grpSpPr>
        <p:sp>
          <p:nvSpPr>
            <p:cNvPr id="76807" name="Rectangle 7"/>
            <p:cNvSpPr>
              <a:spLocks noChangeArrowheads="1"/>
            </p:cNvSpPr>
            <p:nvPr/>
          </p:nvSpPr>
          <p:spPr bwMode="auto">
            <a:xfrm>
              <a:off x="2497" y="585"/>
              <a:ext cx="482" cy="183"/>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76808" name="Line 8"/>
            <p:cNvSpPr>
              <a:spLocks noChangeShapeType="1"/>
            </p:cNvSpPr>
            <p:nvPr/>
          </p:nvSpPr>
          <p:spPr bwMode="auto">
            <a:xfrm flipH="1" flipV="1">
              <a:off x="2739" y="-41"/>
              <a:ext cx="0" cy="627"/>
            </a:xfrm>
            <a:prstGeom prst="line">
              <a:avLst/>
            </a:prstGeom>
            <a:noFill/>
            <a:ln w="57150">
              <a:solidFill>
                <a:schemeClr val="tx1"/>
              </a:solidFill>
              <a:round/>
              <a:headEnd/>
              <a:tailEnd/>
            </a:ln>
            <a:effectLst/>
          </p:spPr>
          <p:txBody>
            <a:bodyPr/>
            <a:lstStyle/>
            <a:p>
              <a:endParaRPr lang="fr-FR"/>
            </a:p>
          </p:txBody>
        </p:sp>
      </p:grpSp>
      <p:grpSp>
        <p:nvGrpSpPr>
          <p:cNvPr id="17" name="Group 9"/>
          <p:cNvGrpSpPr>
            <a:grpSpLocks/>
          </p:cNvGrpSpPr>
          <p:nvPr/>
        </p:nvGrpSpPr>
        <p:grpSpPr bwMode="auto">
          <a:xfrm>
            <a:off x="261938" y="1835150"/>
            <a:ext cx="1654175" cy="3038475"/>
            <a:chOff x="275" y="755"/>
            <a:chExt cx="1846" cy="3088"/>
          </a:xfrm>
        </p:grpSpPr>
        <p:sp>
          <p:nvSpPr>
            <p:cNvPr id="76810" name="Freeform 10"/>
            <p:cNvSpPr>
              <a:spLocks/>
            </p:cNvSpPr>
            <p:nvPr/>
          </p:nvSpPr>
          <p:spPr bwMode="auto">
            <a:xfrm>
              <a:off x="290" y="787"/>
              <a:ext cx="1831" cy="2944"/>
            </a:xfrm>
            <a:custGeom>
              <a:avLst/>
              <a:gdLst/>
              <a:ahLst/>
              <a:cxnLst>
                <a:cxn ang="0">
                  <a:pos x="0" y="0"/>
                </a:cxn>
                <a:cxn ang="0">
                  <a:pos x="2205" y="0"/>
                </a:cxn>
                <a:cxn ang="0">
                  <a:pos x="1907" y="40"/>
                </a:cxn>
                <a:cxn ang="0">
                  <a:pos x="1698" y="109"/>
                </a:cxn>
                <a:cxn ang="0">
                  <a:pos x="1460" y="228"/>
                </a:cxn>
                <a:cxn ang="0">
                  <a:pos x="1202" y="427"/>
                </a:cxn>
                <a:cxn ang="0">
                  <a:pos x="1043" y="586"/>
                </a:cxn>
                <a:cxn ang="0">
                  <a:pos x="914" y="784"/>
                </a:cxn>
                <a:cxn ang="0">
                  <a:pos x="814" y="963"/>
                </a:cxn>
                <a:cxn ang="0">
                  <a:pos x="735" y="1152"/>
                </a:cxn>
                <a:cxn ang="0">
                  <a:pos x="675" y="1341"/>
                </a:cxn>
                <a:cxn ang="0">
                  <a:pos x="626" y="1629"/>
                </a:cxn>
                <a:cxn ang="0">
                  <a:pos x="616" y="1917"/>
                </a:cxn>
                <a:cxn ang="0">
                  <a:pos x="665" y="2274"/>
                </a:cxn>
                <a:cxn ang="0">
                  <a:pos x="755" y="2592"/>
                </a:cxn>
                <a:cxn ang="0">
                  <a:pos x="884" y="2860"/>
                </a:cxn>
                <a:cxn ang="0">
                  <a:pos x="1043" y="3069"/>
                </a:cxn>
                <a:cxn ang="0">
                  <a:pos x="1261" y="3287"/>
                </a:cxn>
                <a:cxn ang="0">
                  <a:pos x="1480" y="3436"/>
                </a:cxn>
                <a:cxn ang="0">
                  <a:pos x="1797" y="3585"/>
                </a:cxn>
                <a:cxn ang="0">
                  <a:pos x="2165" y="3664"/>
                </a:cxn>
                <a:cxn ang="0">
                  <a:pos x="1738" y="3664"/>
                </a:cxn>
                <a:cxn ang="0">
                  <a:pos x="1231" y="3664"/>
                </a:cxn>
                <a:cxn ang="0">
                  <a:pos x="586" y="3664"/>
                </a:cxn>
                <a:cxn ang="0">
                  <a:pos x="0" y="3664"/>
                </a:cxn>
                <a:cxn ang="0">
                  <a:pos x="0" y="0"/>
                </a:cxn>
              </a:cxnLst>
              <a:rect l="0" t="0" r="r" b="b"/>
              <a:pathLst>
                <a:path w="2205" h="3664">
                  <a:moveTo>
                    <a:pt x="0" y="0"/>
                  </a:moveTo>
                  <a:lnTo>
                    <a:pt x="2205" y="0"/>
                  </a:lnTo>
                  <a:lnTo>
                    <a:pt x="1907" y="40"/>
                  </a:lnTo>
                  <a:lnTo>
                    <a:pt x="1698" y="109"/>
                  </a:lnTo>
                  <a:lnTo>
                    <a:pt x="1460" y="228"/>
                  </a:lnTo>
                  <a:lnTo>
                    <a:pt x="1202" y="427"/>
                  </a:lnTo>
                  <a:lnTo>
                    <a:pt x="1043" y="586"/>
                  </a:lnTo>
                  <a:lnTo>
                    <a:pt x="914" y="784"/>
                  </a:lnTo>
                  <a:lnTo>
                    <a:pt x="814" y="963"/>
                  </a:lnTo>
                  <a:lnTo>
                    <a:pt x="735" y="1152"/>
                  </a:lnTo>
                  <a:lnTo>
                    <a:pt x="675" y="1341"/>
                  </a:lnTo>
                  <a:lnTo>
                    <a:pt x="626" y="1629"/>
                  </a:lnTo>
                  <a:lnTo>
                    <a:pt x="616" y="1917"/>
                  </a:lnTo>
                  <a:lnTo>
                    <a:pt x="665" y="2274"/>
                  </a:lnTo>
                  <a:lnTo>
                    <a:pt x="755" y="2592"/>
                  </a:lnTo>
                  <a:lnTo>
                    <a:pt x="884" y="2860"/>
                  </a:lnTo>
                  <a:lnTo>
                    <a:pt x="1043" y="3069"/>
                  </a:lnTo>
                  <a:lnTo>
                    <a:pt x="1261" y="3287"/>
                  </a:lnTo>
                  <a:lnTo>
                    <a:pt x="1480" y="3436"/>
                  </a:lnTo>
                  <a:lnTo>
                    <a:pt x="1797" y="3585"/>
                  </a:lnTo>
                  <a:lnTo>
                    <a:pt x="2165" y="3664"/>
                  </a:lnTo>
                  <a:lnTo>
                    <a:pt x="1738" y="3664"/>
                  </a:lnTo>
                  <a:lnTo>
                    <a:pt x="1231" y="3664"/>
                  </a:lnTo>
                  <a:lnTo>
                    <a:pt x="586" y="3664"/>
                  </a:lnTo>
                  <a:lnTo>
                    <a:pt x="0" y="3664"/>
                  </a:lnTo>
                  <a:lnTo>
                    <a:pt x="0" y="0"/>
                  </a:lnTo>
                  <a:close/>
                </a:path>
              </a:pathLst>
            </a:custGeom>
            <a:solidFill>
              <a:schemeClr val="accent1"/>
            </a:solidFill>
            <a:ln w="9525">
              <a:solidFill>
                <a:schemeClr val="tx1"/>
              </a:solidFill>
              <a:round/>
              <a:headEnd/>
              <a:tailEnd/>
            </a:ln>
            <a:effectLst/>
          </p:spPr>
          <p:txBody>
            <a:bodyPr/>
            <a:lstStyle/>
            <a:p>
              <a:endParaRPr lang="fr-FR"/>
            </a:p>
          </p:txBody>
        </p:sp>
        <p:sp>
          <p:nvSpPr>
            <p:cNvPr id="76811" name="Rectangle 11"/>
            <p:cNvSpPr>
              <a:spLocks noChangeArrowheads="1"/>
            </p:cNvSpPr>
            <p:nvPr/>
          </p:nvSpPr>
          <p:spPr bwMode="auto">
            <a:xfrm>
              <a:off x="275" y="755"/>
              <a:ext cx="108" cy="3088"/>
            </a:xfrm>
            <a:prstGeom prst="rect">
              <a:avLst/>
            </a:prstGeom>
            <a:solidFill>
              <a:schemeClr val="bg1"/>
            </a:solidFill>
            <a:ln w="9525">
              <a:noFill/>
              <a:miter lim="800000"/>
              <a:headEnd/>
              <a:tailEnd/>
            </a:ln>
            <a:effectLst/>
          </p:spPr>
          <p:txBody>
            <a:bodyPr wrap="none" anchor="ctr"/>
            <a:lstStyle/>
            <a:p>
              <a:endParaRPr lang="fr-FR"/>
            </a:p>
          </p:txBody>
        </p:sp>
      </p:grpSp>
      <p:sp>
        <p:nvSpPr>
          <p:cNvPr id="76812" name="Freeform 12"/>
          <p:cNvSpPr>
            <a:spLocks/>
          </p:cNvSpPr>
          <p:nvPr/>
        </p:nvSpPr>
        <p:spPr bwMode="auto">
          <a:xfrm flipH="1">
            <a:off x="3071813" y="1871663"/>
            <a:ext cx="1641475" cy="2897187"/>
          </a:xfrm>
          <a:custGeom>
            <a:avLst/>
            <a:gdLst/>
            <a:ahLst/>
            <a:cxnLst>
              <a:cxn ang="0">
                <a:pos x="0" y="0"/>
              </a:cxn>
              <a:cxn ang="0">
                <a:pos x="2205" y="0"/>
              </a:cxn>
              <a:cxn ang="0">
                <a:pos x="1907" y="40"/>
              </a:cxn>
              <a:cxn ang="0">
                <a:pos x="1698" y="109"/>
              </a:cxn>
              <a:cxn ang="0">
                <a:pos x="1460" y="228"/>
              </a:cxn>
              <a:cxn ang="0">
                <a:pos x="1202" y="427"/>
              </a:cxn>
              <a:cxn ang="0">
                <a:pos x="1043" y="586"/>
              </a:cxn>
              <a:cxn ang="0">
                <a:pos x="914" y="784"/>
              </a:cxn>
              <a:cxn ang="0">
                <a:pos x="814" y="963"/>
              </a:cxn>
              <a:cxn ang="0">
                <a:pos x="735" y="1152"/>
              </a:cxn>
              <a:cxn ang="0">
                <a:pos x="675" y="1341"/>
              </a:cxn>
              <a:cxn ang="0">
                <a:pos x="626" y="1629"/>
              </a:cxn>
              <a:cxn ang="0">
                <a:pos x="616" y="1917"/>
              </a:cxn>
              <a:cxn ang="0">
                <a:pos x="665" y="2274"/>
              </a:cxn>
              <a:cxn ang="0">
                <a:pos x="755" y="2592"/>
              </a:cxn>
              <a:cxn ang="0">
                <a:pos x="884" y="2860"/>
              </a:cxn>
              <a:cxn ang="0">
                <a:pos x="1043" y="3069"/>
              </a:cxn>
              <a:cxn ang="0">
                <a:pos x="1261" y="3287"/>
              </a:cxn>
              <a:cxn ang="0">
                <a:pos x="1480" y="3436"/>
              </a:cxn>
              <a:cxn ang="0">
                <a:pos x="1797" y="3585"/>
              </a:cxn>
              <a:cxn ang="0">
                <a:pos x="2165" y="3664"/>
              </a:cxn>
              <a:cxn ang="0">
                <a:pos x="1738" y="3664"/>
              </a:cxn>
              <a:cxn ang="0">
                <a:pos x="1231" y="3664"/>
              </a:cxn>
              <a:cxn ang="0">
                <a:pos x="586" y="3664"/>
              </a:cxn>
              <a:cxn ang="0">
                <a:pos x="0" y="3664"/>
              </a:cxn>
              <a:cxn ang="0">
                <a:pos x="0" y="0"/>
              </a:cxn>
            </a:cxnLst>
            <a:rect l="0" t="0" r="r" b="b"/>
            <a:pathLst>
              <a:path w="2205" h="3664">
                <a:moveTo>
                  <a:pt x="0" y="0"/>
                </a:moveTo>
                <a:lnTo>
                  <a:pt x="2205" y="0"/>
                </a:lnTo>
                <a:lnTo>
                  <a:pt x="1907" y="40"/>
                </a:lnTo>
                <a:lnTo>
                  <a:pt x="1698" y="109"/>
                </a:lnTo>
                <a:lnTo>
                  <a:pt x="1460" y="228"/>
                </a:lnTo>
                <a:lnTo>
                  <a:pt x="1202" y="427"/>
                </a:lnTo>
                <a:lnTo>
                  <a:pt x="1043" y="586"/>
                </a:lnTo>
                <a:lnTo>
                  <a:pt x="914" y="784"/>
                </a:lnTo>
                <a:lnTo>
                  <a:pt x="814" y="963"/>
                </a:lnTo>
                <a:lnTo>
                  <a:pt x="735" y="1152"/>
                </a:lnTo>
                <a:lnTo>
                  <a:pt x="675" y="1341"/>
                </a:lnTo>
                <a:lnTo>
                  <a:pt x="626" y="1629"/>
                </a:lnTo>
                <a:lnTo>
                  <a:pt x="616" y="1917"/>
                </a:lnTo>
                <a:lnTo>
                  <a:pt x="665" y="2274"/>
                </a:lnTo>
                <a:lnTo>
                  <a:pt x="755" y="2592"/>
                </a:lnTo>
                <a:lnTo>
                  <a:pt x="884" y="2860"/>
                </a:lnTo>
                <a:lnTo>
                  <a:pt x="1043" y="3069"/>
                </a:lnTo>
                <a:lnTo>
                  <a:pt x="1261" y="3287"/>
                </a:lnTo>
                <a:lnTo>
                  <a:pt x="1480" y="3436"/>
                </a:lnTo>
                <a:lnTo>
                  <a:pt x="1797" y="3585"/>
                </a:lnTo>
                <a:lnTo>
                  <a:pt x="2165" y="3664"/>
                </a:lnTo>
                <a:lnTo>
                  <a:pt x="1738" y="3664"/>
                </a:lnTo>
                <a:lnTo>
                  <a:pt x="1231" y="3664"/>
                </a:lnTo>
                <a:lnTo>
                  <a:pt x="586" y="3664"/>
                </a:lnTo>
                <a:lnTo>
                  <a:pt x="0" y="3664"/>
                </a:lnTo>
                <a:lnTo>
                  <a:pt x="0" y="0"/>
                </a:lnTo>
                <a:close/>
              </a:path>
            </a:pathLst>
          </a:custGeom>
          <a:solidFill>
            <a:schemeClr val="accent1"/>
          </a:solidFill>
          <a:ln w="9525">
            <a:solidFill>
              <a:schemeClr val="tx2"/>
            </a:solidFill>
            <a:round/>
            <a:headEnd/>
            <a:tailEnd/>
          </a:ln>
          <a:effectLst/>
        </p:spPr>
        <p:txBody>
          <a:bodyPr/>
          <a:lstStyle/>
          <a:p>
            <a:endParaRPr lang="fr-FR"/>
          </a:p>
        </p:txBody>
      </p:sp>
      <p:sp>
        <p:nvSpPr>
          <p:cNvPr id="76813" name="Rectangle 13"/>
          <p:cNvSpPr>
            <a:spLocks noChangeArrowheads="1"/>
          </p:cNvSpPr>
          <p:nvPr/>
        </p:nvSpPr>
        <p:spPr bwMode="auto">
          <a:xfrm>
            <a:off x="4662488" y="1793875"/>
            <a:ext cx="96837" cy="3038475"/>
          </a:xfrm>
          <a:prstGeom prst="rect">
            <a:avLst/>
          </a:prstGeom>
          <a:solidFill>
            <a:schemeClr val="bg1"/>
          </a:solidFill>
          <a:ln w="9525">
            <a:noFill/>
            <a:miter lim="800000"/>
            <a:headEnd/>
            <a:tailEnd/>
          </a:ln>
          <a:effectLst/>
        </p:spPr>
        <p:txBody>
          <a:bodyPr wrap="none" anchor="ctr"/>
          <a:lstStyle/>
          <a:p>
            <a:endParaRPr lang="fr-FR"/>
          </a:p>
        </p:txBody>
      </p:sp>
      <p:sp>
        <p:nvSpPr>
          <p:cNvPr id="76815" name="Arc 15"/>
          <p:cNvSpPr>
            <a:spLocks/>
          </p:cNvSpPr>
          <p:nvPr/>
        </p:nvSpPr>
        <p:spPr bwMode="auto">
          <a:xfrm rot="248668">
            <a:off x="2663229" y="2735092"/>
            <a:ext cx="587375" cy="57626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type="none" w="med" len="med"/>
          </a:ln>
          <a:effectLst/>
        </p:spPr>
        <p:txBody>
          <a:bodyPr wrap="none" anchor="ctr"/>
          <a:lstStyle/>
          <a:p>
            <a:pPr algn="ctr"/>
            <a:endParaRPr lang="fr-FR"/>
          </a:p>
        </p:txBody>
      </p:sp>
      <p:sp>
        <p:nvSpPr>
          <p:cNvPr id="76844" name="Text Box 44"/>
          <p:cNvSpPr txBox="1">
            <a:spLocks noChangeArrowheads="1"/>
          </p:cNvSpPr>
          <p:nvPr/>
        </p:nvSpPr>
        <p:spPr bwMode="auto">
          <a:xfrm>
            <a:off x="1913028" y="3525846"/>
            <a:ext cx="387350" cy="823913"/>
          </a:xfrm>
          <a:prstGeom prst="rect">
            <a:avLst/>
          </a:prstGeom>
          <a:noFill/>
          <a:ln w="9525">
            <a:noFill/>
            <a:miter lim="800000"/>
            <a:headEnd/>
            <a:tailEnd/>
          </a:ln>
          <a:effectLst/>
        </p:spPr>
        <p:txBody>
          <a:bodyPr wrap="none">
            <a:spAutoFit/>
          </a:bodyPr>
          <a:lstStyle/>
          <a:p>
            <a:r>
              <a:rPr lang="fr-FR" sz="4800" dirty="0"/>
              <a:t>-</a:t>
            </a:r>
          </a:p>
        </p:txBody>
      </p:sp>
      <p:sp>
        <p:nvSpPr>
          <p:cNvPr id="76855" name="Text Box 55"/>
          <p:cNvSpPr txBox="1">
            <a:spLocks noChangeArrowheads="1"/>
          </p:cNvSpPr>
          <p:nvPr/>
        </p:nvSpPr>
        <p:spPr bwMode="auto">
          <a:xfrm>
            <a:off x="1763688" y="2046913"/>
            <a:ext cx="539750" cy="823912"/>
          </a:xfrm>
          <a:prstGeom prst="rect">
            <a:avLst/>
          </a:prstGeom>
          <a:noFill/>
          <a:ln w="9525">
            <a:noFill/>
            <a:miter lim="800000"/>
            <a:headEnd/>
            <a:tailEnd/>
          </a:ln>
          <a:effectLst/>
        </p:spPr>
        <p:txBody>
          <a:bodyPr wrap="none">
            <a:spAutoFit/>
          </a:bodyPr>
          <a:lstStyle/>
          <a:p>
            <a:r>
              <a:rPr lang="fr-FR" sz="4800" dirty="0"/>
              <a:t>+</a:t>
            </a:r>
          </a:p>
        </p:txBody>
      </p:sp>
      <p:sp>
        <p:nvSpPr>
          <p:cNvPr id="76857" name="Text Box 57"/>
          <p:cNvSpPr txBox="1">
            <a:spLocks noChangeArrowheads="1"/>
          </p:cNvSpPr>
          <p:nvPr/>
        </p:nvSpPr>
        <p:spPr bwMode="auto">
          <a:xfrm>
            <a:off x="2859087" y="2431830"/>
            <a:ext cx="362600" cy="369332"/>
          </a:xfrm>
          <a:prstGeom prst="rect">
            <a:avLst/>
          </a:prstGeom>
          <a:noFill/>
          <a:ln w="9525">
            <a:noFill/>
            <a:miter lim="800000"/>
            <a:headEnd/>
            <a:tailEnd/>
          </a:ln>
          <a:effectLst/>
        </p:spPr>
        <p:txBody>
          <a:bodyPr wrap="none">
            <a:spAutoFit/>
          </a:bodyPr>
          <a:lstStyle/>
          <a:p>
            <a:r>
              <a:rPr lang="fr-FR" dirty="0">
                <a:sym typeface="Symbol"/>
              </a:rPr>
              <a:t></a:t>
            </a:r>
            <a:endParaRPr lang="fr-FR" dirty="0"/>
          </a:p>
        </p:txBody>
      </p:sp>
      <p:sp>
        <p:nvSpPr>
          <p:cNvPr id="76858" name="Line 58"/>
          <p:cNvSpPr>
            <a:spLocks noChangeShapeType="1"/>
          </p:cNvSpPr>
          <p:nvPr/>
        </p:nvSpPr>
        <p:spPr bwMode="auto">
          <a:xfrm>
            <a:off x="2483768" y="2389044"/>
            <a:ext cx="0" cy="373187"/>
          </a:xfrm>
          <a:prstGeom prst="line">
            <a:avLst/>
          </a:prstGeom>
          <a:noFill/>
          <a:ln w="57150">
            <a:solidFill>
              <a:schemeClr val="tx1"/>
            </a:solidFill>
            <a:round/>
            <a:headEnd/>
            <a:tailEnd type="triangle" w="med" len="med"/>
          </a:ln>
          <a:effectLst/>
        </p:spPr>
        <p:txBody>
          <a:bodyPr/>
          <a:lstStyle/>
          <a:p>
            <a:endParaRPr lang="fr-FR"/>
          </a:p>
        </p:txBody>
      </p:sp>
      <p:sp>
        <p:nvSpPr>
          <p:cNvPr id="76859" name="Text Box 59"/>
          <p:cNvSpPr txBox="1">
            <a:spLocks noChangeArrowheads="1"/>
          </p:cNvSpPr>
          <p:nvPr/>
        </p:nvSpPr>
        <p:spPr bwMode="auto">
          <a:xfrm>
            <a:off x="2627784" y="2334945"/>
            <a:ext cx="296876" cy="477054"/>
          </a:xfrm>
          <a:prstGeom prst="rect">
            <a:avLst/>
          </a:prstGeom>
          <a:noFill/>
          <a:ln w="9525">
            <a:noFill/>
            <a:miter lim="800000"/>
            <a:headEnd/>
            <a:tailEnd/>
          </a:ln>
          <a:effectLst/>
        </p:spPr>
        <p:txBody>
          <a:bodyPr wrap="none">
            <a:spAutoFit/>
          </a:bodyPr>
          <a:lstStyle/>
          <a:p>
            <a:r>
              <a:rPr lang="fr-FR" sz="2500" b="1" dirty="0">
                <a:latin typeface="Cambria" pitchFamily="18" charset="0"/>
              </a:rPr>
              <a:t>I</a:t>
            </a:r>
          </a:p>
        </p:txBody>
      </p:sp>
      <p:sp>
        <p:nvSpPr>
          <p:cNvPr id="76860" name="Text Box 60"/>
          <p:cNvSpPr txBox="1">
            <a:spLocks noChangeArrowheads="1"/>
          </p:cNvSpPr>
          <p:nvPr/>
        </p:nvSpPr>
        <p:spPr bwMode="auto">
          <a:xfrm>
            <a:off x="333375" y="3170983"/>
            <a:ext cx="477838" cy="579437"/>
          </a:xfrm>
          <a:prstGeom prst="rect">
            <a:avLst/>
          </a:prstGeom>
          <a:noFill/>
          <a:ln w="9525">
            <a:noFill/>
            <a:miter lim="800000"/>
            <a:headEnd/>
            <a:tailEnd/>
          </a:ln>
          <a:effectLst/>
        </p:spPr>
        <p:txBody>
          <a:bodyPr wrap="none">
            <a:spAutoFit/>
          </a:bodyPr>
          <a:lstStyle/>
          <a:p>
            <a:r>
              <a:rPr lang="fr-FR" dirty="0"/>
              <a:t>N</a:t>
            </a:r>
          </a:p>
        </p:txBody>
      </p:sp>
      <p:sp>
        <p:nvSpPr>
          <p:cNvPr id="76861" name="Text Box 61"/>
          <p:cNvSpPr txBox="1">
            <a:spLocks noChangeArrowheads="1"/>
          </p:cNvSpPr>
          <p:nvPr/>
        </p:nvSpPr>
        <p:spPr bwMode="auto">
          <a:xfrm>
            <a:off x="4257675" y="3096552"/>
            <a:ext cx="455613" cy="579437"/>
          </a:xfrm>
          <a:prstGeom prst="rect">
            <a:avLst/>
          </a:prstGeom>
          <a:noFill/>
          <a:ln w="9525">
            <a:noFill/>
            <a:miter lim="800000"/>
            <a:headEnd/>
            <a:tailEnd/>
          </a:ln>
          <a:effectLst/>
        </p:spPr>
        <p:txBody>
          <a:bodyPr wrap="none">
            <a:spAutoFit/>
          </a:bodyPr>
          <a:lstStyle/>
          <a:p>
            <a:r>
              <a:rPr lang="fr-FR" dirty="0"/>
              <a:t>S</a:t>
            </a:r>
          </a:p>
        </p:txBody>
      </p:sp>
      <p:grpSp>
        <p:nvGrpSpPr>
          <p:cNvPr id="18" name="Groupe 103"/>
          <p:cNvGrpSpPr/>
          <p:nvPr/>
        </p:nvGrpSpPr>
        <p:grpSpPr>
          <a:xfrm>
            <a:off x="1015866" y="2987502"/>
            <a:ext cx="2986340" cy="660372"/>
            <a:chOff x="1015866" y="2987502"/>
            <a:chExt cx="2986340" cy="660372"/>
          </a:xfrm>
        </p:grpSpPr>
        <p:sp>
          <p:nvSpPr>
            <p:cNvPr id="76862" name="Line 62"/>
            <p:cNvSpPr>
              <a:spLocks noChangeShapeType="1"/>
            </p:cNvSpPr>
            <p:nvPr/>
          </p:nvSpPr>
          <p:spPr bwMode="auto">
            <a:xfrm flipV="1">
              <a:off x="1015866" y="2987502"/>
              <a:ext cx="216000" cy="576000"/>
            </a:xfrm>
            <a:prstGeom prst="line">
              <a:avLst/>
            </a:prstGeom>
            <a:noFill/>
            <a:ln w="57150">
              <a:solidFill>
                <a:srgbClr val="FF0066"/>
              </a:solidFill>
              <a:round/>
              <a:headEnd type="triangle" w="med" len="med"/>
              <a:tailEnd type="none" w="med" len="med"/>
            </a:ln>
            <a:effectLst/>
          </p:spPr>
          <p:txBody>
            <a:bodyPr/>
            <a:lstStyle/>
            <a:p>
              <a:endParaRPr lang="fr-FR" dirty="0"/>
            </a:p>
          </p:txBody>
        </p:sp>
        <p:sp>
          <p:nvSpPr>
            <p:cNvPr id="76863" name="Line 63"/>
            <p:cNvSpPr>
              <a:spLocks noChangeShapeType="1"/>
            </p:cNvSpPr>
            <p:nvPr/>
          </p:nvSpPr>
          <p:spPr bwMode="auto">
            <a:xfrm flipH="1">
              <a:off x="3786182" y="3071810"/>
              <a:ext cx="216024" cy="576064"/>
            </a:xfrm>
            <a:prstGeom prst="line">
              <a:avLst/>
            </a:prstGeom>
            <a:noFill/>
            <a:ln w="57150">
              <a:solidFill>
                <a:srgbClr val="FF0066"/>
              </a:solidFill>
              <a:round/>
              <a:headEnd type="triangle" w="med" len="med"/>
              <a:tailEnd type="none" w="med" len="med"/>
            </a:ln>
            <a:effectLst/>
          </p:spPr>
          <p:txBody>
            <a:bodyPr/>
            <a:lstStyle/>
            <a:p>
              <a:endParaRPr lang="fr-FR"/>
            </a:p>
          </p:txBody>
        </p:sp>
      </p:grpSp>
      <p:sp>
        <p:nvSpPr>
          <p:cNvPr id="35" name="Line 9"/>
          <p:cNvSpPr>
            <a:spLocks noChangeShapeType="1"/>
          </p:cNvSpPr>
          <p:nvPr/>
        </p:nvSpPr>
        <p:spPr bwMode="auto">
          <a:xfrm>
            <a:off x="2070770" y="3318892"/>
            <a:ext cx="817890" cy="0"/>
          </a:xfrm>
          <a:prstGeom prst="line">
            <a:avLst/>
          </a:prstGeom>
          <a:noFill/>
          <a:ln w="57150">
            <a:solidFill>
              <a:srgbClr val="0000FF"/>
            </a:solidFill>
            <a:round/>
            <a:headEnd/>
            <a:tailEnd type="triangle" w="med" len="med"/>
          </a:ln>
          <a:effectLst/>
        </p:spPr>
        <p:txBody>
          <a:bodyPr/>
          <a:lstStyle/>
          <a:p>
            <a:endParaRPr lang="fr-FR"/>
          </a:p>
        </p:txBody>
      </p:sp>
      <p:graphicFrame>
        <p:nvGraphicFramePr>
          <p:cNvPr id="36" name="Object 14"/>
          <p:cNvGraphicFramePr>
            <a:graphicFrameLocks noChangeAspect="1"/>
          </p:cNvGraphicFramePr>
          <p:nvPr/>
        </p:nvGraphicFramePr>
        <p:xfrm>
          <a:off x="2928926" y="2928934"/>
          <a:ext cx="492720" cy="655955"/>
        </p:xfrm>
        <a:graphic>
          <a:graphicData uri="http://schemas.openxmlformats.org/presentationml/2006/ole">
            <mc:AlternateContent xmlns:mc="http://schemas.openxmlformats.org/markup-compatibility/2006">
              <mc:Choice xmlns:v="urn:schemas-microsoft-com:vml" Requires="v">
                <p:oleObj spid="_x0000_s549676" name="Equation" r:id="rId4" imgW="152268" imgH="203024" progId="Equation.DSMT4">
                  <p:embed/>
                </p:oleObj>
              </mc:Choice>
              <mc:Fallback>
                <p:oleObj name="Equation" r:id="rId4" imgW="152268" imgH="203024" progId="Equation.DSMT4">
                  <p:embed/>
                  <p:pic>
                    <p:nvPicPr>
                      <p:cNvPr id="0" name="Picture 7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926" y="2928934"/>
                        <a:ext cx="492720" cy="6559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14"/>
          <p:cNvGraphicFramePr>
            <a:graphicFrameLocks noChangeAspect="1"/>
          </p:cNvGraphicFramePr>
          <p:nvPr/>
        </p:nvGraphicFramePr>
        <p:xfrm>
          <a:off x="857224" y="1857364"/>
          <a:ext cx="443012" cy="543128"/>
        </p:xfrm>
        <a:graphic>
          <a:graphicData uri="http://schemas.openxmlformats.org/presentationml/2006/ole">
            <mc:AlternateContent xmlns:mc="http://schemas.openxmlformats.org/markup-compatibility/2006">
              <mc:Choice xmlns:v="urn:schemas-microsoft-com:vml" Requires="v">
                <p:oleObj spid="_x0000_s549677" name="Equation" r:id="rId6" imgW="164957" imgH="203024" progId="Equation.DSMT4">
                  <p:embed/>
                </p:oleObj>
              </mc:Choice>
              <mc:Fallback>
                <p:oleObj name="Equation" r:id="rId6" imgW="164957" imgH="203024" progId="Equation.DSMT4">
                  <p:embed/>
                  <p:pic>
                    <p:nvPicPr>
                      <p:cNvPr id="0" name="Picture 77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7224" y="1857364"/>
                        <a:ext cx="443012" cy="543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14"/>
          <p:cNvGraphicFramePr>
            <a:graphicFrameLocks noChangeAspect="1"/>
          </p:cNvGraphicFramePr>
          <p:nvPr/>
        </p:nvGraphicFramePr>
        <p:xfrm>
          <a:off x="3643306" y="4286256"/>
          <a:ext cx="443012" cy="543128"/>
        </p:xfrm>
        <a:graphic>
          <a:graphicData uri="http://schemas.openxmlformats.org/presentationml/2006/ole">
            <mc:AlternateContent xmlns:mc="http://schemas.openxmlformats.org/markup-compatibility/2006">
              <mc:Choice xmlns:v="urn:schemas-microsoft-com:vml" Requires="v">
                <p:oleObj spid="_x0000_s549678" name="Equation" r:id="rId8" imgW="164957" imgH="203024" progId="Equation.DSMT4">
                  <p:embed/>
                </p:oleObj>
              </mc:Choice>
              <mc:Fallback>
                <p:oleObj name="Equation" r:id="rId8" imgW="164957" imgH="203024" progId="Equation.DSMT4">
                  <p:embed/>
                  <p:pic>
                    <p:nvPicPr>
                      <p:cNvPr id="0" name="Picture 77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3306" y="4286256"/>
                        <a:ext cx="443012" cy="543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25" name="Object 5"/>
          <p:cNvGraphicFramePr>
            <a:graphicFrameLocks noChangeAspect="1"/>
          </p:cNvGraphicFramePr>
          <p:nvPr/>
        </p:nvGraphicFramePr>
        <p:xfrm>
          <a:off x="5666878" y="846138"/>
          <a:ext cx="2649538" cy="647700"/>
        </p:xfrm>
        <a:graphic>
          <a:graphicData uri="http://schemas.openxmlformats.org/presentationml/2006/ole">
            <mc:AlternateContent xmlns:mc="http://schemas.openxmlformats.org/markup-compatibility/2006">
              <mc:Choice xmlns:v="urn:schemas-microsoft-com:vml" Requires="v">
                <p:oleObj spid="_x0000_s549679" name="Equation" r:id="rId9" imgW="1028254" imgH="304668" progId="Equation.DSMT4">
                  <p:embed/>
                </p:oleObj>
              </mc:Choice>
              <mc:Fallback>
                <p:oleObj name="Equation" r:id="rId9" imgW="1028254" imgH="304668" progId="Equation.DSMT4">
                  <p:embed/>
                  <p:pic>
                    <p:nvPicPr>
                      <p:cNvPr id="0" name="Picture 77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66878" y="846138"/>
                        <a:ext cx="2649538"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5"/>
          <p:cNvGraphicFramePr>
            <a:graphicFrameLocks noChangeAspect="1"/>
          </p:cNvGraphicFramePr>
          <p:nvPr/>
        </p:nvGraphicFramePr>
        <p:xfrm>
          <a:off x="5868144" y="2564904"/>
          <a:ext cx="2714625" cy="647700"/>
        </p:xfrm>
        <a:graphic>
          <a:graphicData uri="http://schemas.openxmlformats.org/presentationml/2006/ole">
            <mc:AlternateContent xmlns:mc="http://schemas.openxmlformats.org/markup-compatibility/2006">
              <mc:Choice xmlns:v="urn:schemas-microsoft-com:vml" Requires="v">
                <p:oleObj spid="_x0000_s549680" name="Equation" r:id="rId11" imgW="1054100" imgH="304800" progId="Equation.DSMT4">
                  <p:embed/>
                </p:oleObj>
              </mc:Choice>
              <mc:Fallback>
                <p:oleObj name="Equation" r:id="rId11" imgW="1054100" imgH="304800" progId="Equation.DSMT4">
                  <p:embed/>
                  <p:pic>
                    <p:nvPicPr>
                      <p:cNvPr id="0" name="Picture 78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8144" y="2564904"/>
                        <a:ext cx="271462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5"/>
          <p:cNvGraphicFramePr>
            <a:graphicFrameLocks noChangeAspect="1"/>
          </p:cNvGraphicFramePr>
          <p:nvPr/>
        </p:nvGraphicFramePr>
        <p:xfrm>
          <a:off x="6236667" y="1700213"/>
          <a:ext cx="1863725" cy="647700"/>
        </p:xfrm>
        <a:graphic>
          <a:graphicData uri="http://schemas.openxmlformats.org/presentationml/2006/ole">
            <mc:AlternateContent xmlns:mc="http://schemas.openxmlformats.org/markup-compatibility/2006">
              <mc:Choice xmlns:v="urn:schemas-microsoft-com:vml" Requires="v">
                <p:oleObj spid="_x0000_s549681" name="Equation" r:id="rId13" imgW="723586" imgH="304668" progId="Equation.DSMT4">
                  <p:embed/>
                </p:oleObj>
              </mc:Choice>
              <mc:Fallback>
                <p:oleObj name="Equation" r:id="rId13" imgW="723586" imgH="304668" progId="Equation.DSMT4">
                  <p:embed/>
                  <p:pic>
                    <p:nvPicPr>
                      <p:cNvPr id="0" name="Picture 78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36667" y="1700213"/>
                        <a:ext cx="186372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28" name="Object 8"/>
          <p:cNvGraphicFramePr>
            <a:graphicFrameLocks noChangeAspect="1"/>
          </p:cNvGraphicFramePr>
          <p:nvPr/>
        </p:nvGraphicFramePr>
        <p:xfrm>
          <a:off x="5183188" y="5487988"/>
          <a:ext cx="3560762" cy="847725"/>
        </p:xfrm>
        <a:graphic>
          <a:graphicData uri="http://schemas.openxmlformats.org/presentationml/2006/ole">
            <mc:AlternateContent xmlns:mc="http://schemas.openxmlformats.org/markup-compatibility/2006">
              <mc:Choice xmlns:v="urn:schemas-microsoft-com:vml" Requires="v">
                <p:oleObj spid="_x0000_s549682" name="Equation" r:id="rId15" imgW="1600200" imgH="381000" progId="Equation.DSMT4">
                  <p:embed/>
                </p:oleObj>
              </mc:Choice>
              <mc:Fallback>
                <p:oleObj name="Equation" r:id="rId15" imgW="1600200" imgH="381000" progId="Equation.DSMT4">
                  <p:embed/>
                  <p:pic>
                    <p:nvPicPr>
                      <p:cNvPr id="0" name="Picture 78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83188" y="5487988"/>
                        <a:ext cx="3560762" cy="8477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 name="Text Box 2"/>
          <p:cNvSpPr txBox="1">
            <a:spLocks noChangeArrowheads="1"/>
          </p:cNvSpPr>
          <p:nvPr/>
        </p:nvSpPr>
        <p:spPr bwMode="auto">
          <a:xfrm>
            <a:off x="4572000" y="980728"/>
            <a:ext cx="688009" cy="369332"/>
          </a:xfrm>
          <a:prstGeom prst="rect">
            <a:avLst/>
          </a:prstGeom>
          <a:noFill/>
          <a:ln w="9525">
            <a:noFill/>
            <a:miter lim="800000"/>
            <a:headEnd/>
            <a:tailEnd/>
          </a:ln>
          <a:effectLst/>
        </p:spPr>
        <p:txBody>
          <a:bodyPr wrap="none">
            <a:spAutoFit/>
          </a:bodyPr>
          <a:lstStyle/>
          <a:p>
            <a:r>
              <a:rPr lang="fr-FR" dirty="0">
                <a:latin typeface="Cambria" pitchFamily="18" charset="0"/>
              </a:rPr>
              <a:t>On a:</a:t>
            </a:r>
          </a:p>
        </p:txBody>
      </p:sp>
      <p:sp>
        <p:nvSpPr>
          <p:cNvPr id="46" name="Text Box 2"/>
          <p:cNvSpPr txBox="1">
            <a:spLocks noChangeArrowheads="1"/>
          </p:cNvSpPr>
          <p:nvPr/>
        </p:nvSpPr>
        <p:spPr bwMode="auto">
          <a:xfrm>
            <a:off x="4716016" y="1844824"/>
            <a:ext cx="1487908" cy="369332"/>
          </a:xfrm>
          <a:prstGeom prst="rect">
            <a:avLst/>
          </a:prstGeom>
          <a:noFill/>
          <a:ln w="9525">
            <a:noFill/>
            <a:miter lim="800000"/>
            <a:headEnd/>
            <a:tailEnd/>
          </a:ln>
          <a:effectLst/>
        </p:spPr>
        <p:txBody>
          <a:bodyPr wrap="none">
            <a:spAutoFit/>
          </a:bodyPr>
          <a:lstStyle/>
          <a:p>
            <a:r>
              <a:rPr lang="fr-FR" dirty="0">
                <a:latin typeface="Cambria" pitchFamily="18" charset="0"/>
              </a:rPr>
              <a:t>Sachant que :</a:t>
            </a:r>
          </a:p>
        </p:txBody>
      </p:sp>
      <p:sp>
        <p:nvSpPr>
          <p:cNvPr id="47" name="Flèche courbée vers la droite 46"/>
          <p:cNvSpPr/>
          <p:nvPr/>
        </p:nvSpPr>
        <p:spPr>
          <a:xfrm rot="20049749">
            <a:off x="4983258" y="2466952"/>
            <a:ext cx="360040" cy="648072"/>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graphicFrame>
        <p:nvGraphicFramePr>
          <p:cNvPr id="48" name="Object 5"/>
          <p:cNvGraphicFramePr>
            <a:graphicFrameLocks noChangeAspect="1"/>
          </p:cNvGraphicFramePr>
          <p:nvPr/>
        </p:nvGraphicFramePr>
        <p:xfrm>
          <a:off x="5106988" y="3594100"/>
          <a:ext cx="3930650" cy="525463"/>
        </p:xfrm>
        <a:graphic>
          <a:graphicData uri="http://schemas.openxmlformats.org/presentationml/2006/ole">
            <mc:AlternateContent xmlns:mc="http://schemas.openxmlformats.org/markup-compatibility/2006">
              <mc:Choice xmlns:v="urn:schemas-microsoft-com:vml" Requires="v">
                <p:oleObj spid="_x0000_s549683" name="Equation" r:id="rId17" imgW="1333500" imgH="215900" progId="Equation.DSMT4">
                  <p:embed/>
                </p:oleObj>
              </mc:Choice>
              <mc:Fallback>
                <p:oleObj name="Equation" r:id="rId17" imgW="1333500" imgH="215900" progId="Equation.DSMT4">
                  <p:embed/>
                  <p:pic>
                    <p:nvPicPr>
                      <p:cNvPr id="0" name="Picture 78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06988" y="3594100"/>
                        <a:ext cx="3930650" cy="525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5"/>
          <p:cNvGraphicFramePr>
            <a:graphicFrameLocks noChangeAspect="1"/>
          </p:cNvGraphicFramePr>
          <p:nvPr/>
        </p:nvGraphicFramePr>
        <p:xfrm>
          <a:off x="5362575" y="4365625"/>
          <a:ext cx="3268663" cy="863600"/>
        </p:xfrm>
        <a:graphic>
          <a:graphicData uri="http://schemas.openxmlformats.org/presentationml/2006/ole">
            <mc:AlternateContent xmlns:mc="http://schemas.openxmlformats.org/markup-compatibility/2006">
              <mc:Choice xmlns:v="urn:schemas-microsoft-com:vml" Requires="v">
                <p:oleObj spid="_x0000_s549684" name="Equation" r:id="rId19" imgW="1269449" imgH="406224" progId="Equation.DSMT4">
                  <p:embed/>
                </p:oleObj>
              </mc:Choice>
              <mc:Fallback>
                <p:oleObj name="Equation" r:id="rId19" imgW="1269449" imgH="406224" progId="Equation.DSMT4">
                  <p:embed/>
                  <p:pic>
                    <p:nvPicPr>
                      <p:cNvPr id="0" name="Picture 78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62575" y="4365625"/>
                        <a:ext cx="3268663"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Flèche droite 49"/>
          <p:cNvSpPr/>
          <p:nvPr/>
        </p:nvSpPr>
        <p:spPr>
          <a:xfrm>
            <a:off x="3851920" y="5589240"/>
            <a:ext cx="864096" cy="50405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
        <p:nvSpPr>
          <p:cNvPr id="106" name="Line 62"/>
          <p:cNvSpPr>
            <a:spLocks noChangeShapeType="1"/>
          </p:cNvSpPr>
          <p:nvPr/>
        </p:nvSpPr>
        <p:spPr bwMode="auto">
          <a:xfrm rot="2700000" flipV="1">
            <a:off x="1403245" y="2045660"/>
            <a:ext cx="216000" cy="576000"/>
          </a:xfrm>
          <a:prstGeom prst="line">
            <a:avLst/>
          </a:prstGeom>
          <a:noFill/>
          <a:ln w="57150">
            <a:solidFill>
              <a:srgbClr val="FF0066"/>
            </a:solidFill>
            <a:round/>
            <a:headEnd type="triangle" w="med" len="med"/>
            <a:tailEnd type="none" w="med" len="med"/>
          </a:ln>
          <a:effectLst/>
        </p:spPr>
        <p:txBody>
          <a:bodyPr/>
          <a:lstStyle/>
          <a:p>
            <a:endParaRPr lang="fr-FR" dirty="0"/>
          </a:p>
        </p:txBody>
      </p:sp>
      <p:sp>
        <p:nvSpPr>
          <p:cNvPr id="107" name="Line 63"/>
          <p:cNvSpPr>
            <a:spLocks noChangeShapeType="1"/>
          </p:cNvSpPr>
          <p:nvPr/>
        </p:nvSpPr>
        <p:spPr bwMode="auto">
          <a:xfrm rot="2700000" flipH="1">
            <a:off x="3350826" y="3999910"/>
            <a:ext cx="216024" cy="576064"/>
          </a:xfrm>
          <a:prstGeom prst="line">
            <a:avLst/>
          </a:prstGeom>
          <a:noFill/>
          <a:ln w="57150">
            <a:solidFill>
              <a:srgbClr val="FF0066"/>
            </a:solidFill>
            <a:round/>
            <a:headEnd type="triangle" w="med" len="med"/>
            <a:tailEnd type="none" w="med" len="med"/>
          </a:ln>
          <a:effectLst/>
        </p:spPr>
        <p:txBody>
          <a:bodyPr/>
          <a:lstStyle/>
          <a:p>
            <a:endParaRPr lang="fr-FR"/>
          </a:p>
        </p:txBody>
      </p:sp>
      <p:sp>
        <p:nvSpPr>
          <p:cNvPr id="109" name="Line 62"/>
          <p:cNvSpPr>
            <a:spLocks noChangeShapeType="1"/>
          </p:cNvSpPr>
          <p:nvPr/>
        </p:nvSpPr>
        <p:spPr bwMode="auto">
          <a:xfrm rot="5400000" flipV="1">
            <a:off x="2396096" y="1628516"/>
            <a:ext cx="307082" cy="542090"/>
          </a:xfrm>
          <a:prstGeom prst="line">
            <a:avLst/>
          </a:prstGeom>
          <a:noFill/>
          <a:ln w="57150">
            <a:solidFill>
              <a:srgbClr val="FF0066"/>
            </a:solidFill>
            <a:round/>
            <a:headEnd type="triangle" w="med" len="med"/>
            <a:tailEnd type="none" w="med" len="med"/>
          </a:ln>
          <a:effectLst/>
        </p:spPr>
        <p:txBody>
          <a:bodyPr/>
          <a:lstStyle/>
          <a:p>
            <a:endParaRPr lang="fr-FR" dirty="0"/>
          </a:p>
        </p:txBody>
      </p:sp>
      <p:sp>
        <p:nvSpPr>
          <p:cNvPr id="110" name="Line 63"/>
          <p:cNvSpPr>
            <a:spLocks noChangeShapeType="1"/>
          </p:cNvSpPr>
          <p:nvPr/>
        </p:nvSpPr>
        <p:spPr bwMode="auto">
          <a:xfrm rot="5400000" flipH="1">
            <a:off x="2296281" y="4439429"/>
            <a:ext cx="274315" cy="562347"/>
          </a:xfrm>
          <a:prstGeom prst="line">
            <a:avLst/>
          </a:prstGeom>
          <a:noFill/>
          <a:ln w="57150">
            <a:solidFill>
              <a:srgbClr val="FF0066"/>
            </a:solidFill>
            <a:round/>
            <a:headEnd type="triangle" w="med" len="med"/>
            <a:tailEnd type="none" w="med" len="med"/>
          </a:ln>
          <a:effectLst/>
        </p:spPr>
        <p:txBody>
          <a:bodyPr/>
          <a:lstStyle/>
          <a:p>
            <a:endParaRPr lang="fr-FR"/>
          </a:p>
        </p:txBody>
      </p:sp>
      <p:sp>
        <p:nvSpPr>
          <p:cNvPr id="112" name="Line 62"/>
          <p:cNvSpPr>
            <a:spLocks noChangeShapeType="1"/>
          </p:cNvSpPr>
          <p:nvPr/>
        </p:nvSpPr>
        <p:spPr bwMode="auto">
          <a:xfrm rot="8100000" flipV="1">
            <a:off x="3315254" y="1992254"/>
            <a:ext cx="216000" cy="576000"/>
          </a:xfrm>
          <a:prstGeom prst="line">
            <a:avLst/>
          </a:prstGeom>
          <a:noFill/>
          <a:ln w="57150">
            <a:solidFill>
              <a:srgbClr val="FF0066"/>
            </a:solidFill>
            <a:round/>
            <a:headEnd type="triangle" w="med" len="med"/>
            <a:tailEnd type="none" w="med" len="med"/>
          </a:ln>
          <a:effectLst/>
        </p:spPr>
        <p:txBody>
          <a:bodyPr/>
          <a:lstStyle/>
          <a:p>
            <a:endParaRPr lang="fr-FR" dirty="0"/>
          </a:p>
        </p:txBody>
      </p:sp>
      <p:sp>
        <p:nvSpPr>
          <p:cNvPr id="113" name="Line 63"/>
          <p:cNvSpPr>
            <a:spLocks noChangeShapeType="1"/>
          </p:cNvSpPr>
          <p:nvPr/>
        </p:nvSpPr>
        <p:spPr bwMode="auto">
          <a:xfrm rot="8100000" flipH="1">
            <a:off x="1397860" y="4003930"/>
            <a:ext cx="216024" cy="576064"/>
          </a:xfrm>
          <a:prstGeom prst="line">
            <a:avLst/>
          </a:prstGeom>
          <a:noFill/>
          <a:ln w="57150">
            <a:solidFill>
              <a:srgbClr val="FF0066"/>
            </a:solidFill>
            <a:round/>
            <a:headEnd type="triangle" w="med" len="med"/>
            <a:tailEnd type="none" w="med" len="med"/>
          </a:ln>
          <a:effectLst/>
        </p:spPr>
        <p:txBody>
          <a:bodyPr/>
          <a:lstStyle/>
          <a:p>
            <a:endParaRPr lang="fr-F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Line 89"/>
          <p:cNvSpPr>
            <a:spLocks noChangeShapeType="1"/>
          </p:cNvSpPr>
          <p:nvPr/>
        </p:nvSpPr>
        <p:spPr bwMode="auto">
          <a:xfrm>
            <a:off x="4918103" y="1405909"/>
            <a:ext cx="0" cy="3546000"/>
          </a:xfrm>
          <a:prstGeom prst="line">
            <a:avLst/>
          </a:prstGeom>
          <a:noFill/>
          <a:ln w="38100">
            <a:solidFill>
              <a:srgbClr val="FF0000"/>
            </a:solidFill>
            <a:round/>
            <a:headEnd/>
            <a:tailEnd/>
          </a:ln>
          <a:effectLst/>
        </p:spPr>
        <p:txBody>
          <a:bodyPr/>
          <a:lstStyle/>
          <a:p>
            <a:endParaRPr lang="fr-FR"/>
          </a:p>
        </p:txBody>
      </p:sp>
      <p:sp>
        <p:nvSpPr>
          <p:cNvPr id="74755" name="Rectangle 3"/>
          <p:cNvSpPr>
            <a:spLocks noChangeArrowheads="1"/>
          </p:cNvSpPr>
          <p:nvPr/>
        </p:nvSpPr>
        <p:spPr bwMode="auto">
          <a:xfrm>
            <a:off x="4653792" y="1866943"/>
            <a:ext cx="539750" cy="323850"/>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74756" name="Rectangle 4"/>
          <p:cNvSpPr>
            <a:spLocks noChangeArrowheads="1"/>
          </p:cNvSpPr>
          <p:nvPr/>
        </p:nvSpPr>
        <p:spPr bwMode="auto">
          <a:xfrm>
            <a:off x="4649868" y="4384826"/>
            <a:ext cx="539750" cy="323850"/>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74845" name="Line 93"/>
          <p:cNvSpPr>
            <a:spLocks noChangeShapeType="1"/>
          </p:cNvSpPr>
          <p:nvPr/>
        </p:nvSpPr>
        <p:spPr bwMode="auto">
          <a:xfrm flipH="1">
            <a:off x="3209918" y="3302015"/>
            <a:ext cx="1719272" cy="2270125"/>
          </a:xfrm>
          <a:prstGeom prst="line">
            <a:avLst/>
          </a:prstGeom>
          <a:noFill/>
          <a:ln w="12700">
            <a:solidFill>
              <a:schemeClr val="tx1"/>
            </a:solidFill>
            <a:prstDash val="dash"/>
            <a:round/>
            <a:headEnd/>
            <a:tailEnd/>
          </a:ln>
          <a:effectLst/>
        </p:spPr>
        <p:txBody>
          <a:bodyPr/>
          <a:lstStyle/>
          <a:p>
            <a:endParaRPr lang="fr-FR"/>
          </a:p>
        </p:txBody>
      </p:sp>
      <p:sp>
        <p:nvSpPr>
          <p:cNvPr id="65" name="Oval 77"/>
          <p:cNvSpPr>
            <a:spLocks noChangeArrowheads="1"/>
          </p:cNvSpPr>
          <p:nvPr/>
        </p:nvSpPr>
        <p:spPr bwMode="auto">
          <a:xfrm>
            <a:off x="3714744" y="2072779"/>
            <a:ext cx="2412000" cy="2412000"/>
          </a:xfrm>
          <a:prstGeom prst="ellipse">
            <a:avLst/>
          </a:prstGeom>
          <a:solidFill>
            <a:schemeClr val="bg1"/>
          </a:solidFill>
          <a:ln w="28575">
            <a:solidFill>
              <a:srgbClr val="FF0000"/>
            </a:solidFill>
            <a:round/>
            <a:headEnd/>
            <a:tailEnd/>
          </a:ln>
          <a:effectLst/>
        </p:spPr>
        <p:txBody>
          <a:bodyPr wrap="none" anchor="ctr"/>
          <a:lstStyle/>
          <a:p>
            <a:pPr algn="ctr"/>
            <a:r>
              <a:rPr lang="fr-FR" sz="5000" b="1" dirty="0">
                <a:solidFill>
                  <a:srgbClr val="FF0000"/>
                </a:solidFill>
              </a:rPr>
              <a:t>MCC</a:t>
            </a:r>
          </a:p>
        </p:txBody>
      </p:sp>
      <p:grpSp>
        <p:nvGrpSpPr>
          <p:cNvPr id="2" name="Group 18"/>
          <p:cNvGrpSpPr>
            <a:grpSpLocks/>
          </p:cNvGrpSpPr>
          <p:nvPr/>
        </p:nvGrpSpPr>
        <p:grpSpPr bwMode="auto">
          <a:xfrm rot="5400000">
            <a:off x="2559042" y="3107790"/>
            <a:ext cx="1397000" cy="342900"/>
            <a:chOff x="394" y="3588"/>
            <a:chExt cx="1665" cy="311"/>
          </a:xfrm>
        </p:grpSpPr>
        <p:grpSp>
          <p:nvGrpSpPr>
            <p:cNvPr id="3" name="Group 8"/>
            <p:cNvGrpSpPr>
              <a:grpSpLocks/>
            </p:cNvGrpSpPr>
            <p:nvPr/>
          </p:nvGrpSpPr>
          <p:grpSpPr bwMode="auto">
            <a:xfrm>
              <a:off x="394" y="3588"/>
              <a:ext cx="410" cy="311"/>
              <a:chOff x="394" y="3572"/>
              <a:chExt cx="410" cy="311"/>
            </a:xfrm>
          </p:grpSpPr>
          <p:sp>
            <p:nvSpPr>
              <p:cNvPr id="74758" name="Arc 6"/>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74759" name="Arc 7"/>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4" name="Group 9"/>
            <p:cNvGrpSpPr>
              <a:grpSpLocks/>
            </p:cNvGrpSpPr>
            <p:nvPr/>
          </p:nvGrpSpPr>
          <p:grpSpPr bwMode="auto">
            <a:xfrm>
              <a:off x="808" y="3588"/>
              <a:ext cx="410" cy="311"/>
              <a:chOff x="394" y="3572"/>
              <a:chExt cx="410" cy="311"/>
            </a:xfrm>
          </p:grpSpPr>
          <p:sp>
            <p:nvSpPr>
              <p:cNvPr id="74762" name="Arc 10"/>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74763" name="Arc 11"/>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5" name="Group 12"/>
            <p:cNvGrpSpPr>
              <a:grpSpLocks/>
            </p:cNvGrpSpPr>
            <p:nvPr/>
          </p:nvGrpSpPr>
          <p:grpSpPr bwMode="auto">
            <a:xfrm>
              <a:off x="1235" y="3588"/>
              <a:ext cx="410" cy="311"/>
              <a:chOff x="394" y="3572"/>
              <a:chExt cx="410" cy="311"/>
            </a:xfrm>
          </p:grpSpPr>
          <p:sp>
            <p:nvSpPr>
              <p:cNvPr id="74765" name="Arc 13"/>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74766" name="Arc 14"/>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6" name="Group 15"/>
            <p:cNvGrpSpPr>
              <a:grpSpLocks/>
            </p:cNvGrpSpPr>
            <p:nvPr/>
          </p:nvGrpSpPr>
          <p:grpSpPr bwMode="auto">
            <a:xfrm>
              <a:off x="1649" y="3588"/>
              <a:ext cx="410" cy="311"/>
              <a:chOff x="394" y="3572"/>
              <a:chExt cx="410" cy="311"/>
            </a:xfrm>
          </p:grpSpPr>
          <p:sp>
            <p:nvSpPr>
              <p:cNvPr id="74768" name="Arc 16"/>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74769" name="Arc 17"/>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sp>
        <p:nvSpPr>
          <p:cNvPr id="74827" name="Line 75"/>
          <p:cNvSpPr>
            <a:spLocks noChangeShapeType="1"/>
          </p:cNvSpPr>
          <p:nvPr/>
        </p:nvSpPr>
        <p:spPr bwMode="auto">
          <a:xfrm>
            <a:off x="3071802" y="3977099"/>
            <a:ext cx="0" cy="1080000"/>
          </a:xfrm>
          <a:prstGeom prst="line">
            <a:avLst/>
          </a:prstGeom>
          <a:noFill/>
          <a:ln w="19050">
            <a:solidFill>
              <a:srgbClr val="0000FF"/>
            </a:solidFill>
            <a:round/>
            <a:headEnd/>
            <a:tailEnd/>
          </a:ln>
          <a:effectLst/>
        </p:spPr>
        <p:txBody>
          <a:bodyPr/>
          <a:lstStyle/>
          <a:p>
            <a:endParaRPr lang="fr-FR"/>
          </a:p>
        </p:txBody>
      </p:sp>
      <p:sp>
        <p:nvSpPr>
          <p:cNvPr id="74828" name="Line 76"/>
          <p:cNvSpPr>
            <a:spLocks noChangeShapeType="1"/>
          </p:cNvSpPr>
          <p:nvPr/>
        </p:nvSpPr>
        <p:spPr bwMode="auto">
          <a:xfrm flipH="1" flipV="1">
            <a:off x="1168179" y="5048332"/>
            <a:ext cx="1908000" cy="0"/>
          </a:xfrm>
          <a:prstGeom prst="line">
            <a:avLst/>
          </a:prstGeom>
          <a:noFill/>
          <a:ln w="19050">
            <a:solidFill>
              <a:srgbClr val="0000FF"/>
            </a:solidFill>
            <a:round/>
            <a:headEnd/>
            <a:tailEnd/>
          </a:ln>
          <a:effectLst/>
        </p:spPr>
        <p:txBody>
          <a:bodyPr/>
          <a:lstStyle/>
          <a:p>
            <a:endParaRPr lang="fr-FR"/>
          </a:p>
        </p:txBody>
      </p:sp>
      <p:sp>
        <p:nvSpPr>
          <p:cNvPr id="74840" name="Line 88"/>
          <p:cNvSpPr>
            <a:spLocks noChangeShapeType="1"/>
          </p:cNvSpPr>
          <p:nvPr/>
        </p:nvSpPr>
        <p:spPr bwMode="auto">
          <a:xfrm>
            <a:off x="4922825" y="1401764"/>
            <a:ext cx="1620000" cy="0"/>
          </a:xfrm>
          <a:prstGeom prst="line">
            <a:avLst/>
          </a:prstGeom>
          <a:noFill/>
          <a:ln w="38100">
            <a:solidFill>
              <a:srgbClr val="FF0000"/>
            </a:solidFill>
            <a:round/>
            <a:headEnd/>
            <a:tailEnd/>
          </a:ln>
          <a:effectLst/>
        </p:spPr>
        <p:txBody>
          <a:bodyPr/>
          <a:lstStyle/>
          <a:p>
            <a:endParaRPr lang="fr-FR"/>
          </a:p>
        </p:txBody>
      </p:sp>
      <p:sp>
        <p:nvSpPr>
          <p:cNvPr id="74843" name="Line 91"/>
          <p:cNvSpPr>
            <a:spLocks noChangeShapeType="1"/>
          </p:cNvSpPr>
          <p:nvPr/>
        </p:nvSpPr>
        <p:spPr bwMode="auto">
          <a:xfrm flipH="1">
            <a:off x="4929190" y="4945090"/>
            <a:ext cx="1620000" cy="0"/>
          </a:xfrm>
          <a:prstGeom prst="line">
            <a:avLst/>
          </a:prstGeom>
          <a:noFill/>
          <a:ln w="38100">
            <a:solidFill>
              <a:srgbClr val="FF0000"/>
            </a:solidFill>
            <a:round/>
            <a:headEnd/>
            <a:tailEnd/>
          </a:ln>
          <a:effectLst/>
        </p:spPr>
        <p:txBody>
          <a:bodyPr/>
          <a:lstStyle/>
          <a:p>
            <a:endParaRPr lang="fr-FR"/>
          </a:p>
        </p:txBody>
      </p:sp>
      <p:sp>
        <p:nvSpPr>
          <p:cNvPr id="74847" name="Text Box 95"/>
          <p:cNvSpPr txBox="1">
            <a:spLocks noChangeArrowheads="1"/>
          </p:cNvSpPr>
          <p:nvPr/>
        </p:nvSpPr>
        <p:spPr bwMode="auto">
          <a:xfrm>
            <a:off x="3857620" y="5016528"/>
            <a:ext cx="312906" cy="369332"/>
          </a:xfrm>
          <a:prstGeom prst="rect">
            <a:avLst/>
          </a:prstGeom>
          <a:noFill/>
          <a:ln w="9525">
            <a:noFill/>
            <a:miter lim="800000"/>
            <a:headEnd/>
            <a:tailEnd/>
          </a:ln>
          <a:effectLst/>
        </p:spPr>
        <p:txBody>
          <a:bodyPr wrap="none">
            <a:spAutoFit/>
          </a:bodyPr>
          <a:lstStyle/>
          <a:p>
            <a:r>
              <a:rPr lang="fr-FR" dirty="0"/>
              <a:t>n</a:t>
            </a:r>
          </a:p>
        </p:txBody>
      </p:sp>
      <p:sp>
        <p:nvSpPr>
          <p:cNvPr id="53" name="Line 75"/>
          <p:cNvSpPr>
            <a:spLocks noChangeShapeType="1"/>
          </p:cNvSpPr>
          <p:nvPr/>
        </p:nvSpPr>
        <p:spPr bwMode="auto">
          <a:xfrm>
            <a:off x="3071802" y="1500527"/>
            <a:ext cx="0" cy="1080000"/>
          </a:xfrm>
          <a:prstGeom prst="line">
            <a:avLst/>
          </a:prstGeom>
          <a:noFill/>
          <a:ln w="19050">
            <a:solidFill>
              <a:srgbClr val="0000FF"/>
            </a:solidFill>
            <a:round/>
            <a:headEnd/>
            <a:tailEnd/>
          </a:ln>
          <a:effectLst/>
        </p:spPr>
        <p:txBody>
          <a:bodyPr/>
          <a:lstStyle/>
          <a:p>
            <a:endParaRPr lang="fr-FR"/>
          </a:p>
        </p:txBody>
      </p:sp>
      <p:sp>
        <p:nvSpPr>
          <p:cNvPr id="54" name="Line 76"/>
          <p:cNvSpPr>
            <a:spLocks noChangeShapeType="1"/>
          </p:cNvSpPr>
          <p:nvPr/>
        </p:nvSpPr>
        <p:spPr bwMode="auto">
          <a:xfrm flipH="1" flipV="1">
            <a:off x="1160228" y="1499285"/>
            <a:ext cx="1908000" cy="0"/>
          </a:xfrm>
          <a:prstGeom prst="line">
            <a:avLst/>
          </a:prstGeom>
          <a:noFill/>
          <a:ln w="19050">
            <a:solidFill>
              <a:srgbClr val="0000FF"/>
            </a:solidFill>
            <a:round/>
            <a:headEnd/>
            <a:tailEnd/>
          </a:ln>
          <a:effectLst/>
        </p:spPr>
        <p:txBody>
          <a:bodyPr/>
          <a:lstStyle/>
          <a:p>
            <a:endParaRPr lang="fr-FR"/>
          </a:p>
        </p:txBody>
      </p:sp>
      <p:sp>
        <p:nvSpPr>
          <p:cNvPr id="68" name="Arc 67"/>
          <p:cNvSpPr/>
          <p:nvPr/>
        </p:nvSpPr>
        <p:spPr>
          <a:xfrm>
            <a:off x="3500430" y="4730776"/>
            <a:ext cx="357190" cy="571504"/>
          </a:xfrm>
          <a:prstGeom prst="arc">
            <a:avLst>
              <a:gd name="adj1" fmla="val 11821152"/>
              <a:gd name="adj2" fmla="val 6375146"/>
            </a:avLst>
          </a:prstGeom>
          <a:noFill/>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5" name="Text Box 4"/>
          <p:cNvSpPr txBox="1">
            <a:spLocks noChangeArrowheads="1"/>
          </p:cNvSpPr>
          <p:nvPr/>
        </p:nvSpPr>
        <p:spPr bwMode="auto">
          <a:xfrm>
            <a:off x="214282" y="214290"/>
            <a:ext cx="4000528"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latin typeface="Cambria" pitchFamily="18" charset="0"/>
              </a:rPr>
              <a:t>Machine à excitation séparée</a:t>
            </a:r>
          </a:p>
        </p:txBody>
      </p:sp>
      <p:sp>
        <p:nvSpPr>
          <p:cNvPr id="69" name="Line 75"/>
          <p:cNvSpPr>
            <a:spLocks noChangeShapeType="1"/>
          </p:cNvSpPr>
          <p:nvPr/>
        </p:nvSpPr>
        <p:spPr bwMode="auto">
          <a:xfrm rot="5400000">
            <a:off x="4918757" y="3184144"/>
            <a:ext cx="0" cy="1188000"/>
          </a:xfrm>
          <a:prstGeom prst="line">
            <a:avLst/>
          </a:prstGeom>
          <a:noFill/>
          <a:ln w="76200">
            <a:solidFill>
              <a:srgbClr val="FF0000"/>
            </a:solidFill>
            <a:round/>
            <a:headEnd/>
            <a:tailEnd/>
          </a:ln>
          <a:effectLst/>
        </p:spPr>
        <p:txBody>
          <a:bodyPr/>
          <a:lstStyle/>
          <a:p>
            <a:endParaRPr lang="fr-FR"/>
          </a:p>
        </p:txBody>
      </p:sp>
      <p:sp>
        <p:nvSpPr>
          <p:cNvPr id="32" name="Line 36"/>
          <p:cNvSpPr>
            <a:spLocks noChangeShapeType="1"/>
          </p:cNvSpPr>
          <p:nvPr/>
        </p:nvSpPr>
        <p:spPr bwMode="auto">
          <a:xfrm flipV="1">
            <a:off x="6500826" y="1643050"/>
            <a:ext cx="0" cy="3024000"/>
          </a:xfrm>
          <a:prstGeom prst="line">
            <a:avLst/>
          </a:prstGeom>
          <a:noFill/>
          <a:ln w="38100">
            <a:solidFill>
              <a:schemeClr val="tx1"/>
            </a:solidFill>
            <a:round/>
            <a:headEnd/>
            <a:tailEnd type="triangle" w="med" len="med"/>
          </a:ln>
          <a:effectLst/>
        </p:spPr>
        <p:txBody>
          <a:bodyPr/>
          <a:lstStyle/>
          <a:p>
            <a:endParaRPr lang="fr-FR"/>
          </a:p>
        </p:txBody>
      </p:sp>
      <p:sp>
        <p:nvSpPr>
          <p:cNvPr id="33" name="Text Box 37"/>
          <p:cNvSpPr txBox="1">
            <a:spLocks noChangeArrowheads="1"/>
          </p:cNvSpPr>
          <p:nvPr/>
        </p:nvSpPr>
        <p:spPr bwMode="auto">
          <a:xfrm>
            <a:off x="6567501" y="2982899"/>
            <a:ext cx="444352" cy="553998"/>
          </a:xfrm>
          <a:prstGeom prst="rect">
            <a:avLst/>
          </a:prstGeom>
          <a:noFill/>
          <a:ln w="9525">
            <a:noFill/>
            <a:miter lim="800000"/>
            <a:headEnd/>
            <a:tailEnd/>
          </a:ln>
          <a:effectLst/>
        </p:spPr>
        <p:txBody>
          <a:bodyPr wrap="none">
            <a:spAutoFit/>
          </a:bodyPr>
          <a:lstStyle/>
          <a:p>
            <a:r>
              <a:rPr lang="fr-FR" sz="3000" b="1" dirty="0">
                <a:latin typeface="Cambria" pitchFamily="18" charset="0"/>
              </a:rPr>
              <a:t>U</a:t>
            </a:r>
          </a:p>
        </p:txBody>
      </p:sp>
      <p:sp>
        <p:nvSpPr>
          <p:cNvPr id="34" name="Text Box 37"/>
          <p:cNvSpPr txBox="1">
            <a:spLocks noChangeArrowheads="1"/>
          </p:cNvSpPr>
          <p:nvPr/>
        </p:nvSpPr>
        <p:spPr bwMode="auto">
          <a:xfrm>
            <a:off x="4214810" y="1285860"/>
            <a:ext cx="662361" cy="553998"/>
          </a:xfrm>
          <a:prstGeom prst="rect">
            <a:avLst/>
          </a:prstGeom>
          <a:noFill/>
          <a:ln w="9525">
            <a:noFill/>
            <a:miter lim="800000"/>
            <a:headEnd/>
            <a:tailEnd/>
          </a:ln>
          <a:effectLst/>
        </p:spPr>
        <p:txBody>
          <a:bodyPr wrap="none">
            <a:spAutoFit/>
          </a:bodyPr>
          <a:lstStyle/>
          <a:p>
            <a:r>
              <a:rPr lang="fr-FR" sz="3000" b="1" dirty="0">
                <a:latin typeface="Cambria" pitchFamily="18" charset="0"/>
              </a:rPr>
              <a:t>A1</a:t>
            </a:r>
          </a:p>
        </p:txBody>
      </p:sp>
      <p:sp>
        <p:nvSpPr>
          <p:cNvPr id="35" name="Text Box 37"/>
          <p:cNvSpPr txBox="1">
            <a:spLocks noChangeArrowheads="1"/>
          </p:cNvSpPr>
          <p:nvPr/>
        </p:nvSpPr>
        <p:spPr bwMode="auto">
          <a:xfrm>
            <a:off x="4214810" y="4786322"/>
            <a:ext cx="662361" cy="553998"/>
          </a:xfrm>
          <a:prstGeom prst="rect">
            <a:avLst/>
          </a:prstGeom>
          <a:noFill/>
          <a:ln w="9525">
            <a:noFill/>
            <a:miter lim="800000"/>
            <a:headEnd/>
            <a:tailEnd/>
          </a:ln>
          <a:effectLst/>
        </p:spPr>
        <p:txBody>
          <a:bodyPr wrap="none">
            <a:spAutoFit/>
          </a:bodyPr>
          <a:lstStyle/>
          <a:p>
            <a:r>
              <a:rPr lang="fr-FR" sz="3000" b="1" dirty="0">
                <a:latin typeface="Cambria" pitchFamily="18" charset="0"/>
              </a:rPr>
              <a:t>B2</a:t>
            </a:r>
          </a:p>
        </p:txBody>
      </p:sp>
      <p:sp>
        <p:nvSpPr>
          <p:cNvPr id="36" name="Text Box 37"/>
          <p:cNvSpPr txBox="1">
            <a:spLocks noChangeArrowheads="1"/>
          </p:cNvSpPr>
          <p:nvPr/>
        </p:nvSpPr>
        <p:spPr bwMode="auto">
          <a:xfrm>
            <a:off x="2285984" y="1928802"/>
            <a:ext cx="635110" cy="553998"/>
          </a:xfrm>
          <a:prstGeom prst="rect">
            <a:avLst/>
          </a:prstGeom>
          <a:noFill/>
          <a:ln w="9525">
            <a:noFill/>
            <a:miter lim="800000"/>
            <a:headEnd/>
            <a:tailEnd/>
          </a:ln>
          <a:effectLst/>
        </p:spPr>
        <p:txBody>
          <a:bodyPr wrap="none">
            <a:spAutoFit/>
          </a:bodyPr>
          <a:lstStyle/>
          <a:p>
            <a:r>
              <a:rPr lang="fr-FR" sz="3000" b="1" dirty="0">
                <a:latin typeface="Cambria" pitchFamily="18" charset="0"/>
              </a:rPr>
              <a:t>E1</a:t>
            </a:r>
          </a:p>
        </p:txBody>
      </p:sp>
      <p:sp>
        <p:nvSpPr>
          <p:cNvPr id="37" name="Text Box 37"/>
          <p:cNvSpPr txBox="1">
            <a:spLocks noChangeArrowheads="1"/>
          </p:cNvSpPr>
          <p:nvPr/>
        </p:nvSpPr>
        <p:spPr bwMode="auto">
          <a:xfrm>
            <a:off x="2285984" y="4089448"/>
            <a:ext cx="635110" cy="553998"/>
          </a:xfrm>
          <a:prstGeom prst="rect">
            <a:avLst/>
          </a:prstGeom>
          <a:noFill/>
          <a:ln w="9525">
            <a:noFill/>
            <a:miter lim="800000"/>
            <a:headEnd/>
            <a:tailEnd/>
          </a:ln>
          <a:effectLst/>
        </p:spPr>
        <p:txBody>
          <a:bodyPr wrap="none">
            <a:spAutoFit/>
          </a:bodyPr>
          <a:lstStyle/>
          <a:p>
            <a:r>
              <a:rPr lang="fr-FR" sz="3000" b="1" dirty="0">
                <a:latin typeface="Cambria" pitchFamily="18" charset="0"/>
              </a:rPr>
              <a:t>E2</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Line 89"/>
          <p:cNvSpPr>
            <a:spLocks noChangeShapeType="1"/>
          </p:cNvSpPr>
          <p:nvPr/>
        </p:nvSpPr>
        <p:spPr bwMode="auto">
          <a:xfrm>
            <a:off x="4918103" y="1500196"/>
            <a:ext cx="0" cy="3546000"/>
          </a:xfrm>
          <a:prstGeom prst="line">
            <a:avLst/>
          </a:prstGeom>
          <a:noFill/>
          <a:ln w="38100">
            <a:solidFill>
              <a:srgbClr val="FF0000"/>
            </a:solidFill>
            <a:round/>
            <a:headEnd/>
            <a:tailEnd/>
          </a:ln>
          <a:effectLst/>
        </p:spPr>
        <p:txBody>
          <a:bodyPr/>
          <a:lstStyle/>
          <a:p>
            <a:endParaRPr lang="fr-FR"/>
          </a:p>
        </p:txBody>
      </p:sp>
      <p:sp>
        <p:nvSpPr>
          <p:cNvPr id="74755" name="Rectangle 3"/>
          <p:cNvSpPr>
            <a:spLocks noChangeArrowheads="1"/>
          </p:cNvSpPr>
          <p:nvPr/>
        </p:nvSpPr>
        <p:spPr bwMode="auto">
          <a:xfrm>
            <a:off x="4653792" y="1866943"/>
            <a:ext cx="539750" cy="323850"/>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74756" name="Rectangle 4"/>
          <p:cNvSpPr>
            <a:spLocks noChangeArrowheads="1"/>
          </p:cNvSpPr>
          <p:nvPr/>
        </p:nvSpPr>
        <p:spPr bwMode="auto">
          <a:xfrm>
            <a:off x="4649868" y="4384826"/>
            <a:ext cx="539750" cy="323850"/>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65" name="Oval 77"/>
          <p:cNvSpPr>
            <a:spLocks noChangeArrowheads="1"/>
          </p:cNvSpPr>
          <p:nvPr/>
        </p:nvSpPr>
        <p:spPr bwMode="auto">
          <a:xfrm>
            <a:off x="3714744" y="2072779"/>
            <a:ext cx="2412000" cy="2412000"/>
          </a:xfrm>
          <a:prstGeom prst="ellipse">
            <a:avLst/>
          </a:prstGeom>
          <a:solidFill>
            <a:schemeClr val="bg1"/>
          </a:solidFill>
          <a:ln w="28575">
            <a:solidFill>
              <a:srgbClr val="FF0000"/>
            </a:solidFill>
            <a:round/>
            <a:headEnd/>
            <a:tailEnd/>
          </a:ln>
          <a:effectLst/>
        </p:spPr>
        <p:txBody>
          <a:bodyPr wrap="none" anchor="ctr"/>
          <a:lstStyle/>
          <a:p>
            <a:pPr algn="ctr"/>
            <a:r>
              <a:rPr lang="fr-FR" sz="5000" b="1" dirty="0">
                <a:solidFill>
                  <a:srgbClr val="FF0000"/>
                </a:solidFill>
              </a:rPr>
              <a:t>MCC</a:t>
            </a:r>
          </a:p>
        </p:txBody>
      </p:sp>
      <p:grpSp>
        <p:nvGrpSpPr>
          <p:cNvPr id="2" name="Group 18"/>
          <p:cNvGrpSpPr>
            <a:grpSpLocks/>
          </p:cNvGrpSpPr>
          <p:nvPr/>
        </p:nvGrpSpPr>
        <p:grpSpPr bwMode="auto">
          <a:xfrm rot="5400000">
            <a:off x="2559042" y="3107790"/>
            <a:ext cx="1397000" cy="342900"/>
            <a:chOff x="394" y="3588"/>
            <a:chExt cx="1665" cy="311"/>
          </a:xfrm>
        </p:grpSpPr>
        <p:grpSp>
          <p:nvGrpSpPr>
            <p:cNvPr id="3" name="Group 8"/>
            <p:cNvGrpSpPr>
              <a:grpSpLocks/>
            </p:cNvGrpSpPr>
            <p:nvPr/>
          </p:nvGrpSpPr>
          <p:grpSpPr bwMode="auto">
            <a:xfrm>
              <a:off x="394" y="3588"/>
              <a:ext cx="410" cy="311"/>
              <a:chOff x="394" y="3572"/>
              <a:chExt cx="410" cy="311"/>
            </a:xfrm>
          </p:grpSpPr>
          <p:sp>
            <p:nvSpPr>
              <p:cNvPr id="74758" name="Arc 6"/>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74759" name="Arc 7"/>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4" name="Group 9"/>
            <p:cNvGrpSpPr>
              <a:grpSpLocks/>
            </p:cNvGrpSpPr>
            <p:nvPr/>
          </p:nvGrpSpPr>
          <p:grpSpPr bwMode="auto">
            <a:xfrm>
              <a:off x="808" y="3588"/>
              <a:ext cx="410" cy="311"/>
              <a:chOff x="394" y="3572"/>
              <a:chExt cx="410" cy="311"/>
            </a:xfrm>
          </p:grpSpPr>
          <p:sp>
            <p:nvSpPr>
              <p:cNvPr id="74762" name="Arc 10"/>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74763" name="Arc 11"/>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5" name="Group 12"/>
            <p:cNvGrpSpPr>
              <a:grpSpLocks/>
            </p:cNvGrpSpPr>
            <p:nvPr/>
          </p:nvGrpSpPr>
          <p:grpSpPr bwMode="auto">
            <a:xfrm>
              <a:off x="1235" y="3588"/>
              <a:ext cx="410" cy="311"/>
              <a:chOff x="394" y="3572"/>
              <a:chExt cx="410" cy="311"/>
            </a:xfrm>
          </p:grpSpPr>
          <p:sp>
            <p:nvSpPr>
              <p:cNvPr id="74765" name="Arc 13"/>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74766" name="Arc 14"/>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6" name="Group 15"/>
            <p:cNvGrpSpPr>
              <a:grpSpLocks/>
            </p:cNvGrpSpPr>
            <p:nvPr/>
          </p:nvGrpSpPr>
          <p:grpSpPr bwMode="auto">
            <a:xfrm>
              <a:off x="1649" y="3588"/>
              <a:ext cx="410" cy="311"/>
              <a:chOff x="394" y="3572"/>
              <a:chExt cx="410" cy="311"/>
            </a:xfrm>
          </p:grpSpPr>
          <p:sp>
            <p:nvSpPr>
              <p:cNvPr id="74768" name="Arc 16"/>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74769" name="Arc 17"/>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sp>
        <p:nvSpPr>
          <p:cNvPr id="74827" name="Line 75"/>
          <p:cNvSpPr>
            <a:spLocks noChangeShapeType="1"/>
          </p:cNvSpPr>
          <p:nvPr/>
        </p:nvSpPr>
        <p:spPr bwMode="auto">
          <a:xfrm>
            <a:off x="3071802" y="3977099"/>
            <a:ext cx="0" cy="1080000"/>
          </a:xfrm>
          <a:prstGeom prst="line">
            <a:avLst/>
          </a:prstGeom>
          <a:noFill/>
          <a:ln w="19050">
            <a:solidFill>
              <a:srgbClr val="0000FF"/>
            </a:solidFill>
            <a:round/>
            <a:headEnd/>
            <a:tailEnd/>
          </a:ln>
          <a:effectLst/>
        </p:spPr>
        <p:txBody>
          <a:bodyPr/>
          <a:lstStyle/>
          <a:p>
            <a:endParaRPr lang="fr-FR"/>
          </a:p>
        </p:txBody>
      </p:sp>
      <p:sp>
        <p:nvSpPr>
          <p:cNvPr id="74828" name="Line 76"/>
          <p:cNvSpPr>
            <a:spLocks noChangeShapeType="1"/>
          </p:cNvSpPr>
          <p:nvPr/>
        </p:nvSpPr>
        <p:spPr bwMode="auto">
          <a:xfrm flipH="1" flipV="1">
            <a:off x="3075376" y="5048332"/>
            <a:ext cx="1836000" cy="0"/>
          </a:xfrm>
          <a:prstGeom prst="line">
            <a:avLst/>
          </a:prstGeom>
          <a:noFill/>
          <a:ln w="19050">
            <a:solidFill>
              <a:srgbClr val="0000FF"/>
            </a:solidFill>
            <a:round/>
            <a:headEnd/>
            <a:tailEnd/>
          </a:ln>
          <a:effectLst/>
        </p:spPr>
        <p:txBody>
          <a:bodyPr/>
          <a:lstStyle/>
          <a:p>
            <a:endParaRPr lang="fr-FR"/>
          </a:p>
        </p:txBody>
      </p:sp>
      <p:sp>
        <p:nvSpPr>
          <p:cNvPr id="74840" name="Line 88"/>
          <p:cNvSpPr>
            <a:spLocks noChangeShapeType="1"/>
          </p:cNvSpPr>
          <p:nvPr/>
        </p:nvSpPr>
        <p:spPr bwMode="auto">
          <a:xfrm>
            <a:off x="4922825" y="1517426"/>
            <a:ext cx="1620000" cy="0"/>
          </a:xfrm>
          <a:prstGeom prst="line">
            <a:avLst/>
          </a:prstGeom>
          <a:noFill/>
          <a:ln w="38100">
            <a:solidFill>
              <a:srgbClr val="FF0000"/>
            </a:solidFill>
            <a:round/>
            <a:headEnd/>
            <a:tailEnd/>
          </a:ln>
          <a:effectLst/>
        </p:spPr>
        <p:txBody>
          <a:bodyPr/>
          <a:lstStyle/>
          <a:p>
            <a:endParaRPr lang="fr-FR"/>
          </a:p>
        </p:txBody>
      </p:sp>
      <p:sp>
        <p:nvSpPr>
          <p:cNvPr id="74843" name="Line 91"/>
          <p:cNvSpPr>
            <a:spLocks noChangeShapeType="1"/>
          </p:cNvSpPr>
          <p:nvPr/>
        </p:nvSpPr>
        <p:spPr bwMode="auto">
          <a:xfrm flipH="1">
            <a:off x="4929190" y="5035140"/>
            <a:ext cx="1620000" cy="0"/>
          </a:xfrm>
          <a:prstGeom prst="line">
            <a:avLst/>
          </a:prstGeom>
          <a:noFill/>
          <a:ln w="38100">
            <a:solidFill>
              <a:srgbClr val="FF0000"/>
            </a:solidFill>
            <a:round/>
            <a:headEnd/>
            <a:tailEnd/>
          </a:ln>
          <a:effectLst/>
        </p:spPr>
        <p:txBody>
          <a:bodyPr/>
          <a:lstStyle/>
          <a:p>
            <a:endParaRPr lang="fr-FR"/>
          </a:p>
        </p:txBody>
      </p:sp>
      <p:sp>
        <p:nvSpPr>
          <p:cNvPr id="53" name="Line 75"/>
          <p:cNvSpPr>
            <a:spLocks noChangeShapeType="1"/>
          </p:cNvSpPr>
          <p:nvPr/>
        </p:nvSpPr>
        <p:spPr bwMode="auto">
          <a:xfrm>
            <a:off x="3071802" y="1500527"/>
            <a:ext cx="0" cy="1080000"/>
          </a:xfrm>
          <a:prstGeom prst="line">
            <a:avLst/>
          </a:prstGeom>
          <a:noFill/>
          <a:ln w="19050">
            <a:solidFill>
              <a:srgbClr val="0000FF"/>
            </a:solidFill>
            <a:round/>
            <a:headEnd/>
            <a:tailEnd/>
          </a:ln>
          <a:effectLst/>
        </p:spPr>
        <p:txBody>
          <a:bodyPr/>
          <a:lstStyle/>
          <a:p>
            <a:endParaRPr lang="fr-FR"/>
          </a:p>
        </p:txBody>
      </p:sp>
      <p:sp>
        <p:nvSpPr>
          <p:cNvPr id="54" name="Line 76"/>
          <p:cNvSpPr>
            <a:spLocks noChangeShapeType="1"/>
          </p:cNvSpPr>
          <p:nvPr/>
        </p:nvSpPr>
        <p:spPr bwMode="auto">
          <a:xfrm flipH="1" flipV="1">
            <a:off x="3067425" y="1508800"/>
            <a:ext cx="1836000" cy="0"/>
          </a:xfrm>
          <a:prstGeom prst="line">
            <a:avLst/>
          </a:prstGeom>
          <a:noFill/>
          <a:ln w="19050">
            <a:solidFill>
              <a:srgbClr val="0000FF"/>
            </a:solidFill>
            <a:round/>
            <a:headEnd/>
            <a:tailEnd/>
          </a:ln>
          <a:effectLst/>
        </p:spPr>
        <p:txBody>
          <a:bodyPr/>
          <a:lstStyle/>
          <a:p>
            <a:endParaRPr lang="fr-FR"/>
          </a:p>
        </p:txBody>
      </p:sp>
      <p:sp>
        <p:nvSpPr>
          <p:cNvPr id="45" name="Text Box 4"/>
          <p:cNvSpPr txBox="1">
            <a:spLocks noChangeArrowheads="1"/>
          </p:cNvSpPr>
          <p:nvPr/>
        </p:nvSpPr>
        <p:spPr bwMode="auto">
          <a:xfrm>
            <a:off x="214282" y="214290"/>
            <a:ext cx="5572164"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latin typeface="Cambria" pitchFamily="18" charset="0"/>
              </a:rPr>
              <a:t>Machine à excitation shunt (parallèle)</a:t>
            </a:r>
          </a:p>
        </p:txBody>
      </p:sp>
      <p:sp>
        <p:nvSpPr>
          <p:cNvPr id="69" name="Line 75"/>
          <p:cNvSpPr>
            <a:spLocks noChangeShapeType="1"/>
          </p:cNvSpPr>
          <p:nvPr/>
        </p:nvSpPr>
        <p:spPr bwMode="auto">
          <a:xfrm rot="5400000">
            <a:off x="4918757" y="3184144"/>
            <a:ext cx="0" cy="1188000"/>
          </a:xfrm>
          <a:prstGeom prst="line">
            <a:avLst/>
          </a:prstGeom>
          <a:noFill/>
          <a:ln w="76200">
            <a:solidFill>
              <a:srgbClr val="FF0000"/>
            </a:solidFill>
            <a:round/>
            <a:headEnd/>
            <a:tailEnd/>
          </a:ln>
          <a:effectLst/>
        </p:spPr>
        <p:txBody>
          <a:bodyPr/>
          <a:lstStyle/>
          <a:p>
            <a:endParaRPr lang="fr-FR"/>
          </a:p>
        </p:txBody>
      </p:sp>
      <p:sp>
        <p:nvSpPr>
          <p:cNvPr id="32" name="Line 36"/>
          <p:cNvSpPr>
            <a:spLocks noChangeShapeType="1"/>
          </p:cNvSpPr>
          <p:nvPr/>
        </p:nvSpPr>
        <p:spPr bwMode="auto">
          <a:xfrm flipV="1">
            <a:off x="6500826" y="1643050"/>
            <a:ext cx="0" cy="3024000"/>
          </a:xfrm>
          <a:prstGeom prst="line">
            <a:avLst/>
          </a:prstGeom>
          <a:noFill/>
          <a:ln w="38100">
            <a:solidFill>
              <a:schemeClr val="tx1"/>
            </a:solidFill>
            <a:round/>
            <a:headEnd/>
            <a:tailEnd type="triangle" w="med" len="med"/>
          </a:ln>
          <a:effectLst/>
        </p:spPr>
        <p:txBody>
          <a:bodyPr/>
          <a:lstStyle/>
          <a:p>
            <a:endParaRPr lang="fr-FR"/>
          </a:p>
        </p:txBody>
      </p:sp>
      <p:sp>
        <p:nvSpPr>
          <p:cNvPr id="33" name="Text Box 37"/>
          <p:cNvSpPr txBox="1">
            <a:spLocks noChangeArrowheads="1"/>
          </p:cNvSpPr>
          <p:nvPr/>
        </p:nvSpPr>
        <p:spPr bwMode="auto">
          <a:xfrm>
            <a:off x="6567501" y="2982899"/>
            <a:ext cx="444352" cy="553998"/>
          </a:xfrm>
          <a:prstGeom prst="rect">
            <a:avLst/>
          </a:prstGeom>
          <a:noFill/>
          <a:ln w="9525">
            <a:noFill/>
            <a:miter lim="800000"/>
            <a:headEnd/>
            <a:tailEnd/>
          </a:ln>
          <a:effectLst/>
        </p:spPr>
        <p:txBody>
          <a:bodyPr wrap="none">
            <a:spAutoFit/>
          </a:bodyPr>
          <a:lstStyle/>
          <a:p>
            <a:r>
              <a:rPr lang="fr-FR" sz="3000" b="1" dirty="0">
                <a:latin typeface="Cambria" pitchFamily="18" charset="0"/>
              </a:rPr>
              <a:t>U</a:t>
            </a:r>
          </a:p>
        </p:txBody>
      </p:sp>
      <p:sp>
        <p:nvSpPr>
          <p:cNvPr id="34" name="Text Box 37"/>
          <p:cNvSpPr txBox="1">
            <a:spLocks noChangeArrowheads="1"/>
          </p:cNvSpPr>
          <p:nvPr/>
        </p:nvSpPr>
        <p:spPr bwMode="auto">
          <a:xfrm>
            <a:off x="5143504" y="1428736"/>
            <a:ext cx="662361" cy="553998"/>
          </a:xfrm>
          <a:prstGeom prst="rect">
            <a:avLst/>
          </a:prstGeom>
          <a:noFill/>
          <a:ln w="9525">
            <a:noFill/>
            <a:miter lim="800000"/>
            <a:headEnd/>
            <a:tailEnd/>
          </a:ln>
          <a:effectLst/>
        </p:spPr>
        <p:txBody>
          <a:bodyPr wrap="none">
            <a:spAutoFit/>
          </a:bodyPr>
          <a:lstStyle/>
          <a:p>
            <a:r>
              <a:rPr lang="fr-FR" sz="3000" b="1" dirty="0">
                <a:latin typeface="Cambria" pitchFamily="18" charset="0"/>
              </a:rPr>
              <a:t>A1</a:t>
            </a:r>
          </a:p>
        </p:txBody>
      </p:sp>
      <p:sp>
        <p:nvSpPr>
          <p:cNvPr id="35" name="Text Box 37"/>
          <p:cNvSpPr txBox="1">
            <a:spLocks noChangeArrowheads="1"/>
          </p:cNvSpPr>
          <p:nvPr/>
        </p:nvSpPr>
        <p:spPr bwMode="auto">
          <a:xfrm>
            <a:off x="5195523" y="4429132"/>
            <a:ext cx="662361" cy="553998"/>
          </a:xfrm>
          <a:prstGeom prst="rect">
            <a:avLst/>
          </a:prstGeom>
          <a:noFill/>
          <a:ln w="9525">
            <a:noFill/>
            <a:miter lim="800000"/>
            <a:headEnd/>
            <a:tailEnd/>
          </a:ln>
          <a:effectLst/>
        </p:spPr>
        <p:txBody>
          <a:bodyPr wrap="none">
            <a:spAutoFit/>
          </a:bodyPr>
          <a:lstStyle/>
          <a:p>
            <a:r>
              <a:rPr lang="fr-FR" sz="3000" b="1" dirty="0">
                <a:latin typeface="Cambria" pitchFamily="18" charset="0"/>
              </a:rPr>
              <a:t>B2</a:t>
            </a:r>
          </a:p>
        </p:txBody>
      </p:sp>
      <p:sp>
        <p:nvSpPr>
          <p:cNvPr id="36" name="Text Box 37"/>
          <p:cNvSpPr txBox="1">
            <a:spLocks noChangeArrowheads="1"/>
          </p:cNvSpPr>
          <p:nvPr/>
        </p:nvSpPr>
        <p:spPr bwMode="auto">
          <a:xfrm>
            <a:off x="2285984" y="1928802"/>
            <a:ext cx="635110" cy="553998"/>
          </a:xfrm>
          <a:prstGeom prst="rect">
            <a:avLst/>
          </a:prstGeom>
          <a:noFill/>
          <a:ln w="9525">
            <a:noFill/>
            <a:miter lim="800000"/>
            <a:headEnd/>
            <a:tailEnd/>
          </a:ln>
          <a:effectLst/>
        </p:spPr>
        <p:txBody>
          <a:bodyPr wrap="none">
            <a:spAutoFit/>
          </a:bodyPr>
          <a:lstStyle/>
          <a:p>
            <a:r>
              <a:rPr lang="fr-FR" sz="3000" b="1" dirty="0">
                <a:latin typeface="Cambria" pitchFamily="18" charset="0"/>
              </a:rPr>
              <a:t>E1</a:t>
            </a:r>
          </a:p>
        </p:txBody>
      </p:sp>
      <p:sp>
        <p:nvSpPr>
          <p:cNvPr id="37" name="Text Box 37"/>
          <p:cNvSpPr txBox="1">
            <a:spLocks noChangeArrowheads="1"/>
          </p:cNvSpPr>
          <p:nvPr/>
        </p:nvSpPr>
        <p:spPr bwMode="auto">
          <a:xfrm>
            <a:off x="2285984" y="4089448"/>
            <a:ext cx="635110" cy="553998"/>
          </a:xfrm>
          <a:prstGeom prst="rect">
            <a:avLst/>
          </a:prstGeom>
          <a:noFill/>
          <a:ln w="9525">
            <a:noFill/>
            <a:miter lim="800000"/>
            <a:headEnd/>
            <a:tailEnd/>
          </a:ln>
          <a:effectLst/>
        </p:spPr>
        <p:txBody>
          <a:bodyPr wrap="none">
            <a:spAutoFit/>
          </a:bodyPr>
          <a:lstStyle/>
          <a:p>
            <a:r>
              <a:rPr lang="fr-FR" sz="3000" b="1" dirty="0">
                <a:latin typeface="Cambria" pitchFamily="18" charset="0"/>
              </a:rPr>
              <a:t>E2</a:t>
            </a:r>
          </a:p>
        </p:txBody>
      </p:sp>
      <p:sp>
        <p:nvSpPr>
          <p:cNvPr id="38" name="Oval 77"/>
          <p:cNvSpPr>
            <a:spLocks noChangeArrowheads="1"/>
          </p:cNvSpPr>
          <p:nvPr/>
        </p:nvSpPr>
        <p:spPr bwMode="auto">
          <a:xfrm>
            <a:off x="4883068" y="1485352"/>
            <a:ext cx="72000" cy="72000"/>
          </a:xfrm>
          <a:prstGeom prst="ellipse">
            <a:avLst/>
          </a:prstGeom>
          <a:solidFill>
            <a:schemeClr val="tx1"/>
          </a:solidFill>
          <a:ln w="28575">
            <a:solidFill>
              <a:schemeClr val="tx1"/>
            </a:solidFill>
            <a:round/>
            <a:headEnd/>
            <a:tailEnd/>
          </a:ln>
          <a:effectLst/>
        </p:spPr>
        <p:txBody>
          <a:bodyPr wrap="none" anchor="ctr"/>
          <a:lstStyle/>
          <a:p>
            <a:pPr algn="ctr"/>
            <a:endParaRPr lang="fr-FR" sz="5000" b="1" dirty="0">
              <a:solidFill>
                <a:srgbClr val="FF0000"/>
              </a:solidFill>
            </a:endParaRPr>
          </a:p>
        </p:txBody>
      </p:sp>
      <p:sp>
        <p:nvSpPr>
          <p:cNvPr id="39" name="Oval 77"/>
          <p:cNvSpPr>
            <a:spLocks noChangeArrowheads="1"/>
          </p:cNvSpPr>
          <p:nvPr/>
        </p:nvSpPr>
        <p:spPr bwMode="auto">
          <a:xfrm>
            <a:off x="4880200" y="5008700"/>
            <a:ext cx="72000" cy="72000"/>
          </a:xfrm>
          <a:prstGeom prst="ellipse">
            <a:avLst/>
          </a:prstGeom>
          <a:solidFill>
            <a:schemeClr val="tx1"/>
          </a:solidFill>
          <a:ln w="28575">
            <a:solidFill>
              <a:schemeClr val="tx1"/>
            </a:solidFill>
            <a:round/>
            <a:headEnd/>
            <a:tailEnd/>
          </a:ln>
          <a:effectLst/>
        </p:spPr>
        <p:txBody>
          <a:bodyPr wrap="none" anchor="ctr"/>
          <a:lstStyle/>
          <a:p>
            <a:pPr algn="ctr"/>
            <a:endParaRPr lang="fr-FR" sz="5000" b="1" dirty="0">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Line 89"/>
          <p:cNvSpPr>
            <a:spLocks noChangeShapeType="1"/>
          </p:cNvSpPr>
          <p:nvPr/>
        </p:nvSpPr>
        <p:spPr bwMode="auto">
          <a:xfrm>
            <a:off x="3478382" y="1405909"/>
            <a:ext cx="0" cy="3546000"/>
          </a:xfrm>
          <a:prstGeom prst="line">
            <a:avLst/>
          </a:prstGeom>
          <a:noFill/>
          <a:ln w="38100">
            <a:solidFill>
              <a:srgbClr val="FF0000"/>
            </a:solidFill>
            <a:round/>
            <a:headEnd/>
            <a:tailEnd/>
          </a:ln>
          <a:effectLst/>
        </p:spPr>
        <p:txBody>
          <a:bodyPr/>
          <a:lstStyle/>
          <a:p>
            <a:endParaRPr lang="fr-FR"/>
          </a:p>
        </p:txBody>
      </p:sp>
      <p:sp>
        <p:nvSpPr>
          <p:cNvPr id="74755" name="Rectangle 3"/>
          <p:cNvSpPr>
            <a:spLocks noChangeArrowheads="1"/>
          </p:cNvSpPr>
          <p:nvPr/>
        </p:nvSpPr>
        <p:spPr bwMode="auto">
          <a:xfrm>
            <a:off x="3214071" y="1866943"/>
            <a:ext cx="539750" cy="323850"/>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74756" name="Rectangle 4"/>
          <p:cNvSpPr>
            <a:spLocks noChangeArrowheads="1"/>
          </p:cNvSpPr>
          <p:nvPr/>
        </p:nvSpPr>
        <p:spPr bwMode="auto">
          <a:xfrm>
            <a:off x="3210147" y="4384826"/>
            <a:ext cx="539750" cy="323850"/>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65" name="Oval 77"/>
          <p:cNvSpPr>
            <a:spLocks noChangeArrowheads="1"/>
          </p:cNvSpPr>
          <p:nvPr/>
        </p:nvSpPr>
        <p:spPr bwMode="auto">
          <a:xfrm>
            <a:off x="2275023" y="2072779"/>
            <a:ext cx="2412000" cy="2412000"/>
          </a:xfrm>
          <a:prstGeom prst="ellipse">
            <a:avLst/>
          </a:prstGeom>
          <a:solidFill>
            <a:schemeClr val="bg1"/>
          </a:solidFill>
          <a:ln w="28575">
            <a:solidFill>
              <a:srgbClr val="FF0000"/>
            </a:solidFill>
            <a:round/>
            <a:headEnd/>
            <a:tailEnd/>
          </a:ln>
          <a:effectLst/>
        </p:spPr>
        <p:txBody>
          <a:bodyPr wrap="none" anchor="ctr"/>
          <a:lstStyle/>
          <a:p>
            <a:pPr algn="ctr"/>
            <a:r>
              <a:rPr lang="fr-FR" sz="5000" b="1" dirty="0">
                <a:solidFill>
                  <a:srgbClr val="FF0000"/>
                </a:solidFill>
              </a:rPr>
              <a:t>MCC</a:t>
            </a:r>
          </a:p>
        </p:txBody>
      </p:sp>
      <p:sp>
        <p:nvSpPr>
          <p:cNvPr id="74840" name="Line 88"/>
          <p:cNvSpPr>
            <a:spLocks noChangeShapeType="1"/>
          </p:cNvSpPr>
          <p:nvPr/>
        </p:nvSpPr>
        <p:spPr bwMode="auto">
          <a:xfrm>
            <a:off x="3483104" y="1401764"/>
            <a:ext cx="1620000" cy="0"/>
          </a:xfrm>
          <a:prstGeom prst="line">
            <a:avLst/>
          </a:prstGeom>
          <a:noFill/>
          <a:ln w="38100">
            <a:solidFill>
              <a:srgbClr val="FF0000"/>
            </a:solidFill>
            <a:round/>
            <a:headEnd/>
            <a:tailEnd/>
          </a:ln>
          <a:effectLst/>
        </p:spPr>
        <p:txBody>
          <a:bodyPr/>
          <a:lstStyle/>
          <a:p>
            <a:endParaRPr lang="fr-FR"/>
          </a:p>
        </p:txBody>
      </p:sp>
      <p:sp>
        <p:nvSpPr>
          <p:cNvPr id="74843" name="Line 91"/>
          <p:cNvSpPr>
            <a:spLocks noChangeShapeType="1"/>
          </p:cNvSpPr>
          <p:nvPr/>
        </p:nvSpPr>
        <p:spPr bwMode="auto">
          <a:xfrm flipH="1">
            <a:off x="3489469" y="4945090"/>
            <a:ext cx="3348000" cy="0"/>
          </a:xfrm>
          <a:prstGeom prst="line">
            <a:avLst/>
          </a:prstGeom>
          <a:noFill/>
          <a:ln w="38100">
            <a:solidFill>
              <a:srgbClr val="FF0000"/>
            </a:solidFill>
            <a:round/>
            <a:headEnd/>
            <a:tailEnd/>
          </a:ln>
          <a:effectLst/>
        </p:spPr>
        <p:txBody>
          <a:bodyPr/>
          <a:lstStyle/>
          <a:p>
            <a:endParaRPr lang="fr-FR"/>
          </a:p>
        </p:txBody>
      </p:sp>
      <p:sp>
        <p:nvSpPr>
          <p:cNvPr id="45" name="Text Box 4"/>
          <p:cNvSpPr txBox="1">
            <a:spLocks noChangeArrowheads="1"/>
          </p:cNvSpPr>
          <p:nvPr/>
        </p:nvSpPr>
        <p:spPr bwMode="auto">
          <a:xfrm>
            <a:off x="214282" y="214290"/>
            <a:ext cx="4000528"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latin typeface="Cambria" pitchFamily="18" charset="0"/>
              </a:rPr>
              <a:t>Machine à excitation série</a:t>
            </a:r>
          </a:p>
        </p:txBody>
      </p:sp>
      <p:sp>
        <p:nvSpPr>
          <p:cNvPr id="69" name="Line 75"/>
          <p:cNvSpPr>
            <a:spLocks noChangeShapeType="1"/>
          </p:cNvSpPr>
          <p:nvPr/>
        </p:nvSpPr>
        <p:spPr bwMode="auto">
          <a:xfrm rot="5400000">
            <a:off x="3479036" y="3184144"/>
            <a:ext cx="0" cy="1188000"/>
          </a:xfrm>
          <a:prstGeom prst="line">
            <a:avLst/>
          </a:prstGeom>
          <a:noFill/>
          <a:ln w="76200">
            <a:solidFill>
              <a:srgbClr val="FF0000"/>
            </a:solidFill>
            <a:round/>
            <a:headEnd/>
            <a:tailEnd/>
          </a:ln>
          <a:effectLst/>
        </p:spPr>
        <p:txBody>
          <a:bodyPr/>
          <a:lstStyle/>
          <a:p>
            <a:endParaRPr lang="fr-FR"/>
          </a:p>
        </p:txBody>
      </p:sp>
      <p:sp>
        <p:nvSpPr>
          <p:cNvPr id="32" name="Line 36"/>
          <p:cNvSpPr>
            <a:spLocks noChangeShapeType="1"/>
          </p:cNvSpPr>
          <p:nvPr/>
        </p:nvSpPr>
        <p:spPr bwMode="auto">
          <a:xfrm flipV="1">
            <a:off x="6715140" y="1643050"/>
            <a:ext cx="0" cy="3024000"/>
          </a:xfrm>
          <a:prstGeom prst="line">
            <a:avLst/>
          </a:prstGeom>
          <a:noFill/>
          <a:ln w="38100">
            <a:solidFill>
              <a:schemeClr val="tx1"/>
            </a:solidFill>
            <a:round/>
            <a:headEnd/>
            <a:tailEnd type="triangle" w="med" len="med"/>
          </a:ln>
          <a:effectLst/>
        </p:spPr>
        <p:txBody>
          <a:bodyPr/>
          <a:lstStyle/>
          <a:p>
            <a:endParaRPr lang="fr-FR"/>
          </a:p>
        </p:txBody>
      </p:sp>
      <p:sp>
        <p:nvSpPr>
          <p:cNvPr id="33" name="Text Box 37"/>
          <p:cNvSpPr txBox="1">
            <a:spLocks noChangeArrowheads="1"/>
          </p:cNvSpPr>
          <p:nvPr/>
        </p:nvSpPr>
        <p:spPr bwMode="auto">
          <a:xfrm>
            <a:off x="6781815" y="2982899"/>
            <a:ext cx="444352" cy="553998"/>
          </a:xfrm>
          <a:prstGeom prst="rect">
            <a:avLst/>
          </a:prstGeom>
          <a:noFill/>
          <a:ln w="9525">
            <a:noFill/>
            <a:miter lim="800000"/>
            <a:headEnd/>
            <a:tailEnd/>
          </a:ln>
          <a:effectLst/>
        </p:spPr>
        <p:txBody>
          <a:bodyPr wrap="none">
            <a:spAutoFit/>
          </a:bodyPr>
          <a:lstStyle/>
          <a:p>
            <a:r>
              <a:rPr lang="fr-FR" sz="3000" b="1" dirty="0">
                <a:latin typeface="Cambria" pitchFamily="18" charset="0"/>
              </a:rPr>
              <a:t>U</a:t>
            </a:r>
          </a:p>
        </p:txBody>
      </p:sp>
      <p:sp>
        <p:nvSpPr>
          <p:cNvPr id="34" name="Text Box 37"/>
          <p:cNvSpPr txBox="1">
            <a:spLocks noChangeArrowheads="1"/>
          </p:cNvSpPr>
          <p:nvPr/>
        </p:nvSpPr>
        <p:spPr bwMode="auto">
          <a:xfrm>
            <a:off x="2775089" y="1285860"/>
            <a:ext cx="662361" cy="553998"/>
          </a:xfrm>
          <a:prstGeom prst="rect">
            <a:avLst/>
          </a:prstGeom>
          <a:noFill/>
          <a:ln w="9525">
            <a:noFill/>
            <a:miter lim="800000"/>
            <a:headEnd/>
            <a:tailEnd/>
          </a:ln>
          <a:effectLst/>
        </p:spPr>
        <p:txBody>
          <a:bodyPr wrap="none">
            <a:spAutoFit/>
          </a:bodyPr>
          <a:lstStyle/>
          <a:p>
            <a:r>
              <a:rPr lang="fr-FR" sz="3000" b="1" dirty="0">
                <a:latin typeface="Cambria" pitchFamily="18" charset="0"/>
              </a:rPr>
              <a:t>A1</a:t>
            </a:r>
          </a:p>
        </p:txBody>
      </p:sp>
      <p:sp>
        <p:nvSpPr>
          <p:cNvPr id="35" name="Text Box 37"/>
          <p:cNvSpPr txBox="1">
            <a:spLocks noChangeArrowheads="1"/>
          </p:cNvSpPr>
          <p:nvPr/>
        </p:nvSpPr>
        <p:spPr bwMode="auto">
          <a:xfrm>
            <a:off x="2775089" y="4786322"/>
            <a:ext cx="662361" cy="553998"/>
          </a:xfrm>
          <a:prstGeom prst="rect">
            <a:avLst/>
          </a:prstGeom>
          <a:noFill/>
          <a:ln w="9525">
            <a:noFill/>
            <a:miter lim="800000"/>
            <a:headEnd/>
            <a:tailEnd/>
          </a:ln>
          <a:effectLst/>
        </p:spPr>
        <p:txBody>
          <a:bodyPr wrap="none">
            <a:spAutoFit/>
          </a:bodyPr>
          <a:lstStyle/>
          <a:p>
            <a:r>
              <a:rPr lang="fr-FR" sz="3000" b="1" dirty="0">
                <a:latin typeface="Cambria" pitchFamily="18" charset="0"/>
              </a:rPr>
              <a:t>B2</a:t>
            </a:r>
          </a:p>
        </p:txBody>
      </p:sp>
      <p:grpSp>
        <p:nvGrpSpPr>
          <p:cNvPr id="2" name="Group 18"/>
          <p:cNvGrpSpPr>
            <a:grpSpLocks/>
          </p:cNvGrpSpPr>
          <p:nvPr/>
        </p:nvGrpSpPr>
        <p:grpSpPr bwMode="auto">
          <a:xfrm>
            <a:off x="5117626" y="1077060"/>
            <a:ext cx="1006849" cy="351721"/>
            <a:chOff x="425" y="3588"/>
            <a:chExt cx="1200" cy="319"/>
          </a:xfrm>
        </p:grpSpPr>
        <p:grpSp>
          <p:nvGrpSpPr>
            <p:cNvPr id="3" name="Group 8"/>
            <p:cNvGrpSpPr>
              <a:grpSpLocks/>
            </p:cNvGrpSpPr>
            <p:nvPr/>
          </p:nvGrpSpPr>
          <p:grpSpPr bwMode="auto">
            <a:xfrm>
              <a:off x="425" y="3588"/>
              <a:ext cx="400" cy="311"/>
              <a:chOff x="425" y="3572"/>
              <a:chExt cx="400" cy="311"/>
            </a:xfrm>
          </p:grpSpPr>
          <p:sp>
            <p:nvSpPr>
              <p:cNvPr id="50" name="Arc 6"/>
              <p:cNvSpPr>
                <a:spLocks/>
              </p:cNvSpPr>
              <p:nvPr/>
            </p:nvSpPr>
            <p:spPr bwMode="auto">
              <a:xfrm>
                <a:off x="626"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a:ln>
              <a:effectLst/>
            </p:spPr>
            <p:txBody>
              <a:bodyPr wrap="none" anchor="ctr"/>
              <a:lstStyle/>
              <a:p>
                <a:endParaRPr lang="fr-FR"/>
              </a:p>
            </p:txBody>
          </p:sp>
          <p:sp>
            <p:nvSpPr>
              <p:cNvPr id="51" name="Arc 7"/>
              <p:cNvSpPr>
                <a:spLocks/>
              </p:cNvSpPr>
              <p:nvPr/>
            </p:nvSpPr>
            <p:spPr bwMode="auto">
              <a:xfrm flipH="1">
                <a:off x="425"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a:ln>
              <a:effectLst/>
            </p:spPr>
            <p:txBody>
              <a:bodyPr wrap="none" anchor="ctr"/>
              <a:lstStyle/>
              <a:p>
                <a:endParaRPr lang="fr-FR"/>
              </a:p>
            </p:txBody>
          </p:sp>
        </p:grpSp>
        <p:grpSp>
          <p:nvGrpSpPr>
            <p:cNvPr id="4" name="Group 9"/>
            <p:cNvGrpSpPr>
              <a:grpSpLocks/>
            </p:cNvGrpSpPr>
            <p:nvPr/>
          </p:nvGrpSpPr>
          <p:grpSpPr bwMode="auto">
            <a:xfrm>
              <a:off x="829" y="3596"/>
              <a:ext cx="389" cy="311"/>
              <a:chOff x="415" y="3580"/>
              <a:chExt cx="389" cy="311"/>
            </a:xfrm>
          </p:grpSpPr>
          <p:sp>
            <p:nvSpPr>
              <p:cNvPr id="48" name="Arc 10"/>
              <p:cNvSpPr>
                <a:spLocks/>
              </p:cNvSpPr>
              <p:nvPr/>
            </p:nvSpPr>
            <p:spPr bwMode="auto">
              <a:xfrm>
                <a:off x="605" y="3583"/>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a:ln>
              <a:effectLst/>
            </p:spPr>
            <p:txBody>
              <a:bodyPr wrap="none" anchor="ctr"/>
              <a:lstStyle/>
              <a:p>
                <a:endParaRPr lang="fr-FR"/>
              </a:p>
            </p:txBody>
          </p:sp>
          <p:sp>
            <p:nvSpPr>
              <p:cNvPr id="49" name="Arc 11"/>
              <p:cNvSpPr>
                <a:spLocks/>
              </p:cNvSpPr>
              <p:nvPr/>
            </p:nvSpPr>
            <p:spPr bwMode="auto">
              <a:xfrm flipH="1">
                <a:off x="415" y="3580"/>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a:ln>
              <a:effectLst/>
            </p:spPr>
            <p:txBody>
              <a:bodyPr wrap="none" anchor="ctr"/>
              <a:lstStyle/>
              <a:p>
                <a:endParaRPr lang="fr-FR"/>
              </a:p>
            </p:txBody>
          </p:sp>
        </p:grpSp>
        <p:grpSp>
          <p:nvGrpSpPr>
            <p:cNvPr id="5" name="Group 12"/>
            <p:cNvGrpSpPr>
              <a:grpSpLocks/>
            </p:cNvGrpSpPr>
            <p:nvPr/>
          </p:nvGrpSpPr>
          <p:grpSpPr bwMode="auto">
            <a:xfrm>
              <a:off x="1235" y="3596"/>
              <a:ext cx="390" cy="311"/>
              <a:chOff x="394" y="3580"/>
              <a:chExt cx="390" cy="311"/>
            </a:xfrm>
          </p:grpSpPr>
          <p:sp>
            <p:nvSpPr>
              <p:cNvPr id="46" name="Arc 13"/>
              <p:cNvSpPr>
                <a:spLocks/>
              </p:cNvSpPr>
              <p:nvPr/>
            </p:nvSpPr>
            <p:spPr bwMode="auto">
              <a:xfrm>
                <a:off x="585" y="3583"/>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a:ln>
              <a:effectLst/>
            </p:spPr>
            <p:txBody>
              <a:bodyPr wrap="none" anchor="ctr"/>
              <a:lstStyle/>
              <a:p>
                <a:endParaRPr lang="fr-FR"/>
              </a:p>
            </p:txBody>
          </p:sp>
          <p:sp>
            <p:nvSpPr>
              <p:cNvPr id="47" name="Arc 14"/>
              <p:cNvSpPr>
                <a:spLocks/>
              </p:cNvSpPr>
              <p:nvPr/>
            </p:nvSpPr>
            <p:spPr bwMode="auto">
              <a:xfrm flipH="1">
                <a:off x="394" y="3580"/>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a:ln>
              <a:effectLst/>
            </p:spPr>
            <p:txBody>
              <a:bodyPr wrap="none" anchor="ctr"/>
              <a:lstStyle/>
              <a:p>
                <a:endParaRPr lang="fr-FR"/>
              </a:p>
            </p:txBody>
          </p:sp>
        </p:grpSp>
      </p:grpSp>
      <p:sp>
        <p:nvSpPr>
          <p:cNvPr id="52" name="Line 88"/>
          <p:cNvSpPr>
            <a:spLocks noChangeShapeType="1"/>
          </p:cNvSpPr>
          <p:nvPr/>
        </p:nvSpPr>
        <p:spPr bwMode="auto">
          <a:xfrm>
            <a:off x="6123954" y="1428736"/>
            <a:ext cx="684000" cy="0"/>
          </a:xfrm>
          <a:prstGeom prst="line">
            <a:avLst/>
          </a:prstGeom>
          <a:noFill/>
          <a:ln w="38100">
            <a:solidFill>
              <a:srgbClr val="FF0000"/>
            </a:solidFill>
            <a:round/>
            <a:headEnd/>
            <a:tailEnd/>
          </a:ln>
          <a:effectLst/>
        </p:spPr>
        <p:txBody>
          <a:bodyPr/>
          <a:lstStyle/>
          <a:p>
            <a:endParaRPr lang="fr-FR"/>
          </a:p>
        </p:txBody>
      </p:sp>
      <p:sp>
        <p:nvSpPr>
          <p:cNvPr id="55" name="Text Box 37"/>
          <p:cNvSpPr txBox="1">
            <a:spLocks noChangeArrowheads="1"/>
          </p:cNvSpPr>
          <p:nvPr/>
        </p:nvSpPr>
        <p:spPr bwMode="auto">
          <a:xfrm>
            <a:off x="4429124" y="848606"/>
            <a:ext cx="683200" cy="553998"/>
          </a:xfrm>
          <a:prstGeom prst="rect">
            <a:avLst/>
          </a:prstGeom>
          <a:noFill/>
          <a:ln w="9525">
            <a:noFill/>
            <a:miter lim="800000"/>
            <a:headEnd/>
            <a:tailEnd/>
          </a:ln>
          <a:effectLst/>
        </p:spPr>
        <p:txBody>
          <a:bodyPr wrap="none">
            <a:spAutoFit/>
          </a:bodyPr>
          <a:lstStyle/>
          <a:p>
            <a:r>
              <a:rPr lang="fr-FR" sz="3000" b="1" dirty="0">
                <a:latin typeface="Cambria" pitchFamily="18" charset="0"/>
              </a:rPr>
              <a:t>D2</a:t>
            </a:r>
          </a:p>
        </p:txBody>
      </p:sp>
      <p:sp>
        <p:nvSpPr>
          <p:cNvPr id="56" name="Text Box 37"/>
          <p:cNvSpPr txBox="1">
            <a:spLocks noChangeArrowheads="1"/>
          </p:cNvSpPr>
          <p:nvPr/>
        </p:nvSpPr>
        <p:spPr bwMode="auto">
          <a:xfrm>
            <a:off x="6143636" y="857232"/>
            <a:ext cx="683200" cy="553998"/>
          </a:xfrm>
          <a:prstGeom prst="rect">
            <a:avLst/>
          </a:prstGeom>
          <a:noFill/>
          <a:ln w="9525">
            <a:noFill/>
            <a:miter lim="800000"/>
            <a:headEnd/>
            <a:tailEnd/>
          </a:ln>
          <a:effectLst/>
        </p:spPr>
        <p:txBody>
          <a:bodyPr wrap="none">
            <a:spAutoFit/>
          </a:bodyPr>
          <a:lstStyle/>
          <a:p>
            <a:r>
              <a:rPr lang="fr-FR" sz="3000" b="1" dirty="0">
                <a:latin typeface="Cambria" pitchFamily="18" charset="0"/>
              </a:rPr>
              <a:t>D1</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43" name="Line 91"/>
          <p:cNvSpPr>
            <a:spLocks noChangeShapeType="1"/>
          </p:cNvSpPr>
          <p:nvPr/>
        </p:nvSpPr>
        <p:spPr bwMode="auto">
          <a:xfrm flipH="1">
            <a:off x="3703783" y="5739534"/>
            <a:ext cx="3996000" cy="0"/>
          </a:xfrm>
          <a:prstGeom prst="line">
            <a:avLst/>
          </a:prstGeom>
          <a:noFill/>
          <a:ln w="38100">
            <a:solidFill>
              <a:srgbClr val="FF0000"/>
            </a:solidFill>
            <a:round/>
            <a:headEnd/>
            <a:tailEnd/>
          </a:ln>
          <a:effectLst/>
        </p:spPr>
        <p:txBody>
          <a:bodyPr/>
          <a:lstStyle/>
          <a:p>
            <a:endParaRPr lang="fr-FR"/>
          </a:p>
        </p:txBody>
      </p:sp>
      <p:sp>
        <p:nvSpPr>
          <p:cNvPr id="45" name="Text Box 4"/>
          <p:cNvSpPr txBox="1">
            <a:spLocks noChangeArrowheads="1"/>
          </p:cNvSpPr>
          <p:nvPr/>
        </p:nvSpPr>
        <p:spPr bwMode="auto">
          <a:xfrm>
            <a:off x="214282" y="214290"/>
            <a:ext cx="6643734"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latin typeface="Cambria" pitchFamily="18" charset="0"/>
              </a:rPr>
              <a:t>Machine à excitation Composée (Compound)</a:t>
            </a:r>
          </a:p>
        </p:txBody>
      </p:sp>
      <p:sp>
        <p:nvSpPr>
          <p:cNvPr id="32" name="Line 36"/>
          <p:cNvSpPr>
            <a:spLocks noChangeShapeType="1"/>
          </p:cNvSpPr>
          <p:nvPr/>
        </p:nvSpPr>
        <p:spPr bwMode="auto">
          <a:xfrm flipV="1">
            <a:off x="7632873" y="2437494"/>
            <a:ext cx="0" cy="3024000"/>
          </a:xfrm>
          <a:prstGeom prst="line">
            <a:avLst/>
          </a:prstGeom>
          <a:noFill/>
          <a:ln w="38100">
            <a:solidFill>
              <a:schemeClr val="tx1"/>
            </a:solidFill>
            <a:round/>
            <a:headEnd/>
            <a:tailEnd type="triangle" w="med" len="med"/>
          </a:ln>
          <a:effectLst/>
        </p:spPr>
        <p:txBody>
          <a:bodyPr/>
          <a:lstStyle/>
          <a:p>
            <a:endParaRPr lang="fr-FR"/>
          </a:p>
        </p:txBody>
      </p:sp>
      <p:sp>
        <p:nvSpPr>
          <p:cNvPr id="33" name="Text Box 37"/>
          <p:cNvSpPr txBox="1">
            <a:spLocks noChangeArrowheads="1"/>
          </p:cNvSpPr>
          <p:nvPr/>
        </p:nvSpPr>
        <p:spPr bwMode="auto">
          <a:xfrm>
            <a:off x="7699548" y="3777343"/>
            <a:ext cx="444352" cy="553998"/>
          </a:xfrm>
          <a:prstGeom prst="rect">
            <a:avLst/>
          </a:prstGeom>
          <a:noFill/>
          <a:ln w="9525">
            <a:noFill/>
            <a:miter lim="800000"/>
            <a:headEnd/>
            <a:tailEnd/>
          </a:ln>
          <a:effectLst/>
        </p:spPr>
        <p:txBody>
          <a:bodyPr wrap="none">
            <a:spAutoFit/>
          </a:bodyPr>
          <a:lstStyle/>
          <a:p>
            <a:r>
              <a:rPr lang="fr-FR" sz="3000" b="1" dirty="0">
                <a:latin typeface="Cambria" pitchFamily="18" charset="0"/>
              </a:rPr>
              <a:t>U</a:t>
            </a:r>
          </a:p>
        </p:txBody>
      </p:sp>
      <p:grpSp>
        <p:nvGrpSpPr>
          <p:cNvPr id="2" name="Group 18"/>
          <p:cNvGrpSpPr>
            <a:grpSpLocks/>
          </p:cNvGrpSpPr>
          <p:nvPr/>
        </p:nvGrpSpPr>
        <p:grpSpPr bwMode="auto">
          <a:xfrm>
            <a:off x="5331940" y="1871504"/>
            <a:ext cx="1006849" cy="351721"/>
            <a:chOff x="425" y="3588"/>
            <a:chExt cx="1200" cy="319"/>
          </a:xfrm>
        </p:grpSpPr>
        <p:grpSp>
          <p:nvGrpSpPr>
            <p:cNvPr id="3" name="Group 8"/>
            <p:cNvGrpSpPr>
              <a:grpSpLocks/>
            </p:cNvGrpSpPr>
            <p:nvPr/>
          </p:nvGrpSpPr>
          <p:grpSpPr bwMode="auto">
            <a:xfrm>
              <a:off x="425" y="3588"/>
              <a:ext cx="400" cy="311"/>
              <a:chOff x="425" y="3572"/>
              <a:chExt cx="400" cy="311"/>
            </a:xfrm>
          </p:grpSpPr>
          <p:sp>
            <p:nvSpPr>
              <p:cNvPr id="50" name="Arc 6"/>
              <p:cNvSpPr>
                <a:spLocks/>
              </p:cNvSpPr>
              <p:nvPr/>
            </p:nvSpPr>
            <p:spPr bwMode="auto">
              <a:xfrm>
                <a:off x="626"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a:ln>
              <a:effectLst/>
            </p:spPr>
            <p:txBody>
              <a:bodyPr wrap="none" anchor="ctr"/>
              <a:lstStyle/>
              <a:p>
                <a:endParaRPr lang="fr-FR"/>
              </a:p>
            </p:txBody>
          </p:sp>
          <p:sp>
            <p:nvSpPr>
              <p:cNvPr id="51" name="Arc 7"/>
              <p:cNvSpPr>
                <a:spLocks/>
              </p:cNvSpPr>
              <p:nvPr/>
            </p:nvSpPr>
            <p:spPr bwMode="auto">
              <a:xfrm flipH="1">
                <a:off x="425"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a:ln>
              <a:effectLst/>
            </p:spPr>
            <p:txBody>
              <a:bodyPr wrap="none" anchor="ctr"/>
              <a:lstStyle/>
              <a:p>
                <a:endParaRPr lang="fr-FR"/>
              </a:p>
            </p:txBody>
          </p:sp>
        </p:grpSp>
        <p:grpSp>
          <p:nvGrpSpPr>
            <p:cNvPr id="4" name="Group 9"/>
            <p:cNvGrpSpPr>
              <a:grpSpLocks/>
            </p:cNvGrpSpPr>
            <p:nvPr/>
          </p:nvGrpSpPr>
          <p:grpSpPr bwMode="auto">
            <a:xfrm>
              <a:off x="829" y="3596"/>
              <a:ext cx="389" cy="311"/>
              <a:chOff x="415" y="3580"/>
              <a:chExt cx="389" cy="311"/>
            </a:xfrm>
          </p:grpSpPr>
          <p:sp>
            <p:nvSpPr>
              <p:cNvPr id="48" name="Arc 10"/>
              <p:cNvSpPr>
                <a:spLocks/>
              </p:cNvSpPr>
              <p:nvPr/>
            </p:nvSpPr>
            <p:spPr bwMode="auto">
              <a:xfrm>
                <a:off x="605" y="3583"/>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a:ln>
              <a:effectLst/>
            </p:spPr>
            <p:txBody>
              <a:bodyPr wrap="none" anchor="ctr"/>
              <a:lstStyle/>
              <a:p>
                <a:endParaRPr lang="fr-FR"/>
              </a:p>
            </p:txBody>
          </p:sp>
          <p:sp>
            <p:nvSpPr>
              <p:cNvPr id="49" name="Arc 11"/>
              <p:cNvSpPr>
                <a:spLocks/>
              </p:cNvSpPr>
              <p:nvPr/>
            </p:nvSpPr>
            <p:spPr bwMode="auto">
              <a:xfrm flipH="1">
                <a:off x="415" y="3580"/>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a:ln>
              <a:effectLst/>
            </p:spPr>
            <p:txBody>
              <a:bodyPr wrap="none" anchor="ctr"/>
              <a:lstStyle/>
              <a:p>
                <a:endParaRPr lang="fr-FR"/>
              </a:p>
            </p:txBody>
          </p:sp>
        </p:grpSp>
        <p:grpSp>
          <p:nvGrpSpPr>
            <p:cNvPr id="5" name="Group 12"/>
            <p:cNvGrpSpPr>
              <a:grpSpLocks/>
            </p:cNvGrpSpPr>
            <p:nvPr/>
          </p:nvGrpSpPr>
          <p:grpSpPr bwMode="auto">
            <a:xfrm>
              <a:off x="1235" y="3596"/>
              <a:ext cx="390" cy="311"/>
              <a:chOff x="394" y="3580"/>
              <a:chExt cx="390" cy="311"/>
            </a:xfrm>
          </p:grpSpPr>
          <p:sp>
            <p:nvSpPr>
              <p:cNvPr id="46" name="Arc 13"/>
              <p:cNvSpPr>
                <a:spLocks/>
              </p:cNvSpPr>
              <p:nvPr/>
            </p:nvSpPr>
            <p:spPr bwMode="auto">
              <a:xfrm>
                <a:off x="585" y="3583"/>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a:ln>
              <a:effectLst/>
            </p:spPr>
            <p:txBody>
              <a:bodyPr wrap="none" anchor="ctr"/>
              <a:lstStyle/>
              <a:p>
                <a:endParaRPr lang="fr-FR"/>
              </a:p>
            </p:txBody>
          </p:sp>
          <p:sp>
            <p:nvSpPr>
              <p:cNvPr id="47" name="Arc 14"/>
              <p:cNvSpPr>
                <a:spLocks/>
              </p:cNvSpPr>
              <p:nvPr/>
            </p:nvSpPr>
            <p:spPr bwMode="auto">
              <a:xfrm flipH="1">
                <a:off x="394" y="3580"/>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a:ln>
              <a:effectLst/>
            </p:spPr>
            <p:txBody>
              <a:bodyPr wrap="none" anchor="ctr"/>
              <a:lstStyle/>
              <a:p>
                <a:endParaRPr lang="fr-FR"/>
              </a:p>
            </p:txBody>
          </p:sp>
        </p:grpSp>
      </p:grpSp>
      <p:sp>
        <p:nvSpPr>
          <p:cNvPr id="52" name="Line 88"/>
          <p:cNvSpPr>
            <a:spLocks noChangeShapeType="1"/>
          </p:cNvSpPr>
          <p:nvPr/>
        </p:nvSpPr>
        <p:spPr bwMode="auto">
          <a:xfrm>
            <a:off x="6338268" y="2223180"/>
            <a:ext cx="1296000" cy="0"/>
          </a:xfrm>
          <a:prstGeom prst="line">
            <a:avLst/>
          </a:prstGeom>
          <a:noFill/>
          <a:ln w="38100">
            <a:solidFill>
              <a:srgbClr val="FF0000"/>
            </a:solidFill>
            <a:round/>
            <a:headEnd/>
            <a:tailEnd/>
          </a:ln>
          <a:effectLst/>
        </p:spPr>
        <p:txBody>
          <a:bodyPr/>
          <a:lstStyle/>
          <a:p>
            <a:endParaRPr lang="fr-FR"/>
          </a:p>
        </p:txBody>
      </p:sp>
      <p:sp>
        <p:nvSpPr>
          <p:cNvPr id="55" name="Text Box 37"/>
          <p:cNvSpPr txBox="1">
            <a:spLocks noChangeArrowheads="1"/>
          </p:cNvSpPr>
          <p:nvPr/>
        </p:nvSpPr>
        <p:spPr bwMode="auto">
          <a:xfrm>
            <a:off x="4643438" y="2223434"/>
            <a:ext cx="683200" cy="553998"/>
          </a:xfrm>
          <a:prstGeom prst="rect">
            <a:avLst/>
          </a:prstGeom>
          <a:noFill/>
          <a:ln w="9525">
            <a:noFill/>
            <a:miter lim="800000"/>
            <a:headEnd/>
            <a:tailEnd/>
          </a:ln>
          <a:effectLst/>
        </p:spPr>
        <p:txBody>
          <a:bodyPr wrap="none">
            <a:spAutoFit/>
          </a:bodyPr>
          <a:lstStyle/>
          <a:p>
            <a:r>
              <a:rPr lang="fr-FR" sz="3000" b="1" dirty="0">
                <a:latin typeface="Cambria" pitchFamily="18" charset="0"/>
              </a:rPr>
              <a:t>D2</a:t>
            </a:r>
          </a:p>
        </p:txBody>
      </p:sp>
      <p:sp>
        <p:nvSpPr>
          <p:cNvPr id="56" name="Text Box 37"/>
          <p:cNvSpPr txBox="1">
            <a:spLocks noChangeArrowheads="1"/>
          </p:cNvSpPr>
          <p:nvPr/>
        </p:nvSpPr>
        <p:spPr bwMode="auto">
          <a:xfrm>
            <a:off x="6357950" y="2232060"/>
            <a:ext cx="683200" cy="553998"/>
          </a:xfrm>
          <a:prstGeom prst="rect">
            <a:avLst/>
          </a:prstGeom>
          <a:noFill/>
          <a:ln w="9525">
            <a:noFill/>
            <a:miter lim="800000"/>
            <a:headEnd/>
            <a:tailEnd/>
          </a:ln>
          <a:effectLst/>
        </p:spPr>
        <p:txBody>
          <a:bodyPr wrap="none">
            <a:spAutoFit/>
          </a:bodyPr>
          <a:lstStyle/>
          <a:p>
            <a:r>
              <a:rPr lang="fr-FR" sz="3000" b="1" dirty="0">
                <a:latin typeface="Cambria" pitchFamily="18" charset="0"/>
              </a:rPr>
              <a:t>D1</a:t>
            </a:r>
          </a:p>
        </p:txBody>
      </p:sp>
      <p:sp>
        <p:nvSpPr>
          <p:cNvPr id="63" name="Line 89"/>
          <p:cNvSpPr>
            <a:spLocks noChangeShapeType="1"/>
          </p:cNvSpPr>
          <p:nvPr/>
        </p:nvSpPr>
        <p:spPr bwMode="auto">
          <a:xfrm>
            <a:off x="3703657" y="2205950"/>
            <a:ext cx="0" cy="3546000"/>
          </a:xfrm>
          <a:prstGeom prst="line">
            <a:avLst/>
          </a:prstGeom>
          <a:noFill/>
          <a:ln w="38100">
            <a:solidFill>
              <a:srgbClr val="FF0000"/>
            </a:solidFill>
            <a:round/>
            <a:headEnd/>
            <a:tailEnd/>
          </a:ln>
          <a:effectLst/>
        </p:spPr>
        <p:txBody>
          <a:bodyPr/>
          <a:lstStyle/>
          <a:p>
            <a:endParaRPr lang="fr-FR"/>
          </a:p>
        </p:txBody>
      </p:sp>
      <p:sp>
        <p:nvSpPr>
          <p:cNvPr id="64" name="Rectangle 3"/>
          <p:cNvSpPr>
            <a:spLocks noChangeArrowheads="1"/>
          </p:cNvSpPr>
          <p:nvPr/>
        </p:nvSpPr>
        <p:spPr bwMode="auto">
          <a:xfrm>
            <a:off x="3439346" y="2572697"/>
            <a:ext cx="539750" cy="323850"/>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67" name="Rectangle 4"/>
          <p:cNvSpPr>
            <a:spLocks noChangeArrowheads="1"/>
          </p:cNvSpPr>
          <p:nvPr/>
        </p:nvSpPr>
        <p:spPr bwMode="auto">
          <a:xfrm>
            <a:off x="3435422" y="5090580"/>
            <a:ext cx="539750" cy="323850"/>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71" name="Oval 77"/>
          <p:cNvSpPr>
            <a:spLocks noChangeArrowheads="1"/>
          </p:cNvSpPr>
          <p:nvPr/>
        </p:nvSpPr>
        <p:spPr bwMode="auto">
          <a:xfrm>
            <a:off x="2500298" y="2778533"/>
            <a:ext cx="2412000" cy="2412000"/>
          </a:xfrm>
          <a:prstGeom prst="ellipse">
            <a:avLst/>
          </a:prstGeom>
          <a:solidFill>
            <a:schemeClr val="bg1"/>
          </a:solidFill>
          <a:ln w="28575">
            <a:solidFill>
              <a:srgbClr val="FF0000"/>
            </a:solidFill>
            <a:round/>
            <a:headEnd/>
            <a:tailEnd/>
          </a:ln>
          <a:effectLst/>
        </p:spPr>
        <p:txBody>
          <a:bodyPr wrap="none" anchor="ctr"/>
          <a:lstStyle/>
          <a:p>
            <a:pPr algn="ctr"/>
            <a:r>
              <a:rPr lang="fr-FR" sz="5000" b="1" dirty="0">
                <a:solidFill>
                  <a:srgbClr val="FF0000"/>
                </a:solidFill>
              </a:rPr>
              <a:t>MCC</a:t>
            </a:r>
          </a:p>
        </p:txBody>
      </p:sp>
      <p:grpSp>
        <p:nvGrpSpPr>
          <p:cNvPr id="6" name="Group 18"/>
          <p:cNvGrpSpPr>
            <a:grpSpLocks/>
          </p:cNvGrpSpPr>
          <p:nvPr/>
        </p:nvGrpSpPr>
        <p:grpSpPr bwMode="auto">
          <a:xfrm rot="5400000">
            <a:off x="1344596" y="3813544"/>
            <a:ext cx="1397000" cy="342900"/>
            <a:chOff x="394" y="3588"/>
            <a:chExt cx="1665" cy="311"/>
          </a:xfrm>
        </p:grpSpPr>
        <p:grpSp>
          <p:nvGrpSpPr>
            <p:cNvPr id="7" name="Group 8"/>
            <p:cNvGrpSpPr>
              <a:grpSpLocks/>
            </p:cNvGrpSpPr>
            <p:nvPr/>
          </p:nvGrpSpPr>
          <p:grpSpPr bwMode="auto">
            <a:xfrm>
              <a:off x="394" y="3588"/>
              <a:ext cx="410" cy="311"/>
              <a:chOff x="394" y="3572"/>
              <a:chExt cx="410" cy="311"/>
            </a:xfrm>
          </p:grpSpPr>
          <p:sp>
            <p:nvSpPr>
              <p:cNvPr id="83" name="Arc 6"/>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84" name="Arc 7"/>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8" name="Group 9"/>
            <p:cNvGrpSpPr>
              <a:grpSpLocks/>
            </p:cNvGrpSpPr>
            <p:nvPr/>
          </p:nvGrpSpPr>
          <p:grpSpPr bwMode="auto">
            <a:xfrm>
              <a:off x="808" y="3588"/>
              <a:ext cx="410" cy="311"/>
              <a:chOff x="394" y="3572"/>
              <a:chExt cx="410" cy="311"/>
            </a:xfrm>
          </p:grpSpPr>
          <p:sp>
            <p:nvSpPr>
              <p:cNvPr id="81" name="Arc 10"/>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82" name="Arc 11"/>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9" name="Group 12"/>
            <p:cNvGrpSpPr>
              <a:grpSpLocks/>
            </p:cNvGrpSpPr>
            <p:nvPr/>
          </p:nvGrpSpPr>
          <p:grpSpPr bwMode="auto">
            <a:xfrm>
              <a:off x="1235" y="3588"/>
              <a:ext cx="410" cy="311"/>
              <a:chOff x="394" y="3572"/>
              <a:chExt cx="410" cy="311"/>
            </a:xfrm>
          </p:grpSpPr>
          <p:sp>
            <p:nvSpPr>
              <p:cNvPr id="79" name="Arc 13"/>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80" name="Arc 14"/>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10" name="Group 15"/>
            <p:cNvGrpSpPr>
              <a:grpSpLocks/>
            </p:cNvGrpSpPr>
            <p:nvPr/>
          </p:nvGrpSpPr>
          <p:grpSpPr bwMode="auto">
            <a:xfrm>
              <a:off x="1649" y="3588"/>
              <a:ext cx="410" cy="311"/>
              <a:chOff x="394" y="3572"/>
              <a:chExt cx="410" cy="311"/>
            </a:xfrm>
          </p:grpSpPr>
          <p:sp>
            <p:nvSpPr>
              <p:cNvPr id="77" name="Arc 16"/>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78" name="Arc 17"/>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sp>
        <p:nvSpPr>
          <p:cNvPr id="85" name="Line 75"/>
          <p:cNvSpPr>
            <a:spLocks noChangeShapeType="1"/>
          </p:cNvSpPr>
          <p:nvPr/>
        </p:nvSpPr>
        <p:spPr bwMode="auto">
          <a:xfrm>
            <a:off x="1857356" y="4682853"/>
            <a:ext cx="0" cy="1080000"/>
          </a:xfrm>
          <a:prstGeom prst="line">
            <a:avLst/>
          </a:prstGeom>
          <a:noFill/>
          <a:ln w="19050">
            <a:solidFill>
              <a:srgbClr val="0000FF"/>
            </a:solidFill>
            <a:round/>
            <a:headEnd/>
            <a:tailEnd/>
          </a:ln>
          <a:effectLst/>
        </p:spPr>
        <p:txBody>
          <a:bodyPr/>
          <a:lstStyle/>
          <a:p>
            <a:endParaRPr lang="fr-FR"/>
          </a:p>
        </p:txBody>
      </p:sp>
      <p:sp>
        <p:nvSpPr>
          <p:cNvPr id="86" name="Line 76"/>
          <p:cNvSpPr>
            <a:spLocks noChangeShapeType="1"/>
          </p:cNvSpPr>
          <p:nvPr/>
        </p:nvSpPr>
        <p:spPr bwMode="auto">
          <a:xfrm flipH="1" flipV="1">
            <a:off x="1860930" y="5754086"/>
            <a:ext cx="1836000" cy="0"/>
          </a:xfrm>
          <a:prstGeom prst="line">
            <a:avLst/>
          </a:prstGeom>
          <a:noFill/>
          <a:ln w="19050">
            <a:solidFill>
              <a:srgbClr val="0000FF"/>
            </a:solidFill>
            <a:round/>
            <a:headEnd/>
            <a:tailEnd/>
          </a:ln>
          <a:effectLst/>
        </p:spPr>
        <p:txBody>
          <a:bodyPr/>
          <a:lstStyle/>
          <a:p>
            <a:endParaRPr lang="fr-FR"/>
          </a:p>
        </p:txBody>
      </p:sp>
      <p:sp>
        <p:nvSpPr>
          <p:cNvPr id="87" name="Line 88"/>
          <p:cNvSpPr>
            <a:spLocks noChangeShapeType="1"/>
          </p:cNvSpPr>
          <p:nvPr/>
        </p:nvSpPr>
        <p:spPr bwMode="auto">
          <a:xfrm>
            <a:off x="3708379" y="2223180"/>
            <a:ext cx="1620000" cy="0"/>
          </a:xfrm>
          <a:prstGeom prst="line">
            <a:avLst/>
          </a:prstGeom>
          <a:noFill/>
          <a:ln w="38100">
            <a:solidFill>
              <a:srgbClr val="FF0000"/>
            </a:solidFill>
            <a:round/>
            <a:headEnd/>
            <a:tailEnd/>
          </a:ln>
          <a:effectLst/>
        </p:spPr>
        <p:txBody>
          <a:bodyPr/>
          <a:lstStyle/>
          <a:p>
            <a:endParaRPr lang="fr-FR"/>
          </a:p>
        </p:txBody>
      </p:sp>
      <p:sp>
        <p:nvSpPr>
          <p:cNvPr id="90" name="Line 75"/>
          <p:cNvSpPr>
            <a:spLocks noChangeShapeType="1"/>
          </p:cNvSpPr>
          <p:nvPr/>
        </p:nvSpPr>
        <p:spPr bwMode="auto">
          <a:xfrm>
            <a:off x="1857356" y="2206281"/>
            <a:ext cx="0" cy="1080000"/>
          </a:xfrm>
          <a:prstGeom prst="line">
            <a:avLst/>
          </a:prstGeom>
          <a:noFill/>
          <a:ln w="19050">
            <a:solidFill>
              <a:srgbClr val="0000FF"/>
            </a:solidFill>
            <a:round/>
            <a:headEnd/>
            <a:tailEnd/>
          </a:ln>
          <a:effectLst/>
        </p:spPr>
        <p:txBody>
          <a:bodyPr/>
          <a:lstStyle/>
          <a:p>
            <a:endParaRPr lang="fr-FR"/>
          </a:p>
        </p:txBody>
      </p:sp>
      <p:sp>
        <p:nvSpPr>
          <p:cNvPr id="91" name="Line 76"/>
          <p:cNvSpPr>
            <a:spLocks noChangeShapeType="1"/>
          </p:cNvSpPr>
          <p:nvPr/>
        </p:nvSpPr>
        <p:spPr bwMode="auto">
          <a:xfrm flipH="1" flipV="1">
            <a:off x="1852979" y="2214554"/>
            <a:ext cx="1836000" cy="0"/>
          </a:xfrm>
          <a:prstGeom prst="line">
            <a:avLst/>
          </a:prstGeom>
          <a:noFill/>
          <a:ln w="19050">
            <a:solidFill>
              <a:srgbClr val="0000FF"/>
            </a:solidFill>
            <a:round/>
            <a:headEnd/>
            <a:tailEnd/>
          </a:ln>
          <a:effectLst/>
        </p:spPr>
        <p:txBody>
          <a:bodyPr/>
          <a:lstStyle/>
          <a:p>
            <a:endParaRPr lang="fr-FR"/>
          </a:p>
        </p:txBody>
      </p:sp>
      <p:sp>
        <p:nvSpPr>
          <p:cNvPr id="93" name="Line 75"/>
          <p:cNvSpPr>
            <a:spLocks noChangeShapeType="1"/>
          </p:cNvSpPr>
          <p:nvPr/>
        </p:nvSpPr>
        <p:spPr bwMode="auto">
          <a:xfrm rot="5400000">
            <a:off x="3704311" y="3889898"/>
            <a:ext cx="0" cy="1188000"/>
          </a:xfrm>
          <a:prstGeom prst="line">
            <a:avLst/>
          </a:prstGeom>
          <a:noFill/>
          <a:ln w="76200">
            <a:solidFill>
              <a:srgbClr val="FF0000"/>
            </a:solidFill>
            <a:round/>
            <a:headEnd/>
            <a:tailEnd/>
          </a:ln>
          <a:effectLst/>
        </p:spPr>
        <p:txBody>
          <a:bodyPr/>
          <a:lstStyle/>
          <a:p>
            <a:endParaRPr lang="fr-FR"/>
          </a:p>
        </p:txBody>
      </p:sp>
      <p:sp>
        <p:nvSpPr>
          <p:cNvPr id="96" name="Text Box 37"/>
          <p:cNvSpPr txBox="1">
            <a:spLocks noChangeArrowheads="1"/>
          </p:cNvSpPr>
          <p:nvPr/>
        </p:nvSpPr>
        <p:spPr bwMode="auto">
          <a:xfrm>
            <a:off x="2786050" y="2134490"/>
            <a:ext cx="662361" cy="553998"/>
          </a:xfrm>
          <a:prstGeom prst="rect">
            <a:avLst/>
          </a:prstGeom>
          <a:noFill/>
          <a:ln w="9525">
            <a:noFill/>
            <a:miter lim="800000"/>
            <a:headEnd/>
            <a:tailEnd/>
          </a:ln>
          <a:effectLst/>
        </p:spPr>
        <p:txBody>
          <a:bodyPr wrap="none">
            <a:spAutoFit/>
          </a:bodyPr>
          <a:lstStyle/>
          <a:p>
            <a:r>
              <a:rPr lang="fr-FR" sz="3000" b="1" dirty="0">
                <a:latin typeface="Cambria" pitchFamily="18" charset="0"/>
              </a:rPr>
              <a:t>A1</a:t>
            </a:r>
          </a:p>
        </p:txBody>
      </p:sp>
      <p:sp>
        <p:nvSpPr>
          <p:cNvPr id="97" name="Text Box 37"/>
          <p:cNvSpPr txBox="1">
            <a:spLocks noChangeArrowheads="1"/>
          </p:cNvSpPr>
          <p:nvPr/>
        </p:nvSpPr>
        <p:spPr bwMode="auto">
          <a:xfrm>
            <a:off x="2714612" y="5134886"/>
            <a:ext cx="662361" cy="553998"/>
          </a:xfrm>
          <a:prstGeom prst="rect">
            <a:avLst/>
          </a:prstGeom>
          <a:noFill/>
          <a:ln w="9525">
            <a:noFill/>
            <a:miter lim="800000"/>
            <a:headEnd/>
            <a:tailEnd/>
          </a:ln>
          <a:effectLst/>
        </p:spPr>
        <p:txBody>
          <a:bodyPr wrap="none">
            <a:spAutoFit/>
          </a:bodyPr>
          <a:lstStyle/>
          <a:p>
            <a:r>
              <a:rPr lang="fr-FR" sz="3000" b="1" dirty="0">
                <a:latin typeface="Cambria" pitchFamily="18" charset="0"/>
              </a:rPr>
              <a:t>B2</a:t>
            </a:r>
          </a:p>
        </p:txBody>
      </p:sp>
      <p:sp>
        <p:nvSpPr>
          <p:cNvPr id="98" name="Text Box 37"/>
          <p:cNvSpPr txBox="1">
            <a:spLocks noChangeArrowheads="1"/>
          </p:cNvSpPr>
          <p:nvPr/>
        </p:nvSpPr>
        <p:spPr bwMode="auto">
          <a:xfrm>
            <a:off x="1071538" y="2634556"/>
            <a:ext cx="635110" cy="553998"/>
          </a:xfrm>
          <a:prstGeom prst="rect">
            <a:avLst/>
          </a:prstGeom>
          <a:noFill/>
          <a:ln w="9525">
            <a:noFill/>
            <a:miter lim="800000"/>
            <a:headEnd/>
            <a:tailEnd/>
          </a:ln>
          <a:effectLst/>
        </p:spPr>
        <p:txBody>
          <a:bodyPr wrap="none">
            <a:spAutoFit/>
          </a:bodyPr>
          <a:lstStyle/>
          <a:p>
            <a:r>
              <a:rPr lang="fr-FR" sz="3000" b="1" dirty="0">
                <a:latin typeface="Cambria" pitchFamily="18" charset="0"/>
              </a:rPr>
              <a:t>E1</a:t>
            </a:r>
          </a:p>
        </p:txBody>
      </p:sp>
      <p:sp>
        <p:nvSpPr>
          <p:cNvPr id="99" name="Text Box 37"/>
          <p:cNvSpPr txBox="1">
            <a:spLocks noChangeArrowheads="1"/>
          </p:cNvSpPr>
          <p:nvPr/>
        </p:nvSpPr>
        <p:spPr bwMode="auto">
          <a:xfrm>
            <a:off x="1071538" y="4795202"/>
            <a:ext cx="635110" cy="553998"/>
          </a:xfrm>
          <a:prstGeom prst="rect">
            <a:avLst/>
          </a:prstGeom>
          <a:noFill/>
          <a:ln w="9525">
            <a:noFill/>
            <a:miter lim="800000"/>
            <a:headEnd/>
            <a:tailEnd/>
          </a:ln>
          <a:effectLst/>
        </p:spPr>
        <p:txBody>
          <a:bodyPr wrap="none">
            <a:spAutoFit/>
          </a:bodyPr>
          <a:lstStyle/>
          <a:p>
            <a:r>
              <a:rPr lang="fr-FR" sz="3000" b="1" dirty="0">
                <a:latin typeface="Cambria" pitchFamily="18" charset="0"/>
              </a:rPr>
              <a:t>E2</a:t>
            </a:r>
          </a:p>
        </p:txBody>
      </p:sp>
      <p:sp>
        <p:nvSpPr>
          <p:cNvPr id="100" name="Oval 77"/>
          <p:cNvSpPr>
            <a:spLocks noChangeArrowheads="1"/>
          </p:cNvSpPr>
          <p:nvPr/>
        </p:nvSpPr>
        <p:spPr bwMode="auto">
          <a:xfrm>
            <a:off x="3668622" y="2191106"/>
            <a:ext cx="72000" cy="72000"/>
          </a:xfrm>
          <a:prstGeom prst="ellipse">
            <a:avLst/>
          </a:prstGeom>
          <a:solidFill>
            <a:schemeClr val="tx1"/>
          </a:solidFill>
          <a:ln w="28575">
            <a:solidFill>
              <a:schemeClr val="tx1"/>
            </a:solidFill>
            <a:round/>
            <a:headEnd/>
            <a:tailEnd/>
          </a:ln>
          <a:effectLst/>
        </p:spPr>
        <p:txBody>
          <a:bodyPr wrap="none" anchor="ctr"/>
          <a:lstStyle/>
          <a:p>
            <a:pPr algn="ctr"/>
            <a:endParaRPr lang="fr-FR" sz="5000" b="1" dirty="0">
              <a:solidFill>
                <a:srgbClr val="FF0000"/>
              </a:solidFill>
            </a:endParaRPr>
          </a:p>
        </p:txBody>
      </p:sp>
      <p:sp>
        <p:nvSpPr>
          <p:cNvPr id="101" name="Oval 77"/>
          <p:cNvSpPr>
            <a:spLocks noChangeArrowheads="1"/>
          </p:cNvSpPr>
          <p:nvPr/>
        </p:nvSpPr>
        <p:spPr bwMode="auto">
          <a:xfrm>
            <a:off x="3665754" y="5714454"/>
            <a:ext cx="72000" cy="72000"/>
          </a:xfrm>
          <a:prstGeom prst="ellipse">
            <a:avLst/>
          </a:prstGeom>
          <a:solidFill>
            <a:schemeClr val="tx1"/>
          </a:solidFill>
          <a:ln w="28575">
            <a:solidFill>
              <a:schemeClr val="tx1"/>
            </a:solidFill>
            <a:round/>
            <a:headEnd/>
            <a:tailEnd/>
          </a:ln>
          <a:effectLst/>
        </p:spPr>
        <p:txBody>
          <a:bodyPr wrap="none" anchor="ctr"/>
          <a:lstStyle/>
          <a:p>
            <a:pPr algn="ctr"/>
            <a:endParaRPr lang="fr-FR" sz="5000" b="1" dirty="0">
              <a:solidFill>
                <a:srgbClr val="FF0000"/>
              </a:solidFill>
            </a:endParaRPr>
          </a:p>
        </p:txBody>
      </p:sp>
      <p:sp>
        <p:nvSpPr>
          <p:cNvPr id="102" name="Line 76"/>
          <p:cNvSpPr>
            <a:spLocks noChangeShapeType="1"/>
          </p:cNvSpPr>
          <p:nvPr/>
        </p:nvSpPr>
        <p:spPr bwMode="auto">
          <a:xfrm flipH="1" flipV="1">
            <a:off x="1857356" y="1500174"/>
            <a:ext cx="4932000" cy="0"/>
          </a:xfrm>
          <a:prstGeom prst="line">
            <a:avLst/>
          </a:prstGeom>
          <a:noFill/>
          <a:ln w="28575">
            <a:solidFill>
              <a:srgbClr val="009900"/>
            </a:solidFill>
            <a:prstDash val="dash"/>
            <a:round/>
            <a:headEnd/>
            <a:tailEnd/>
          </a:ln>
          <a:effectLst/>
        </p:spPr>
        <p:txBody>
          <a:bodyPr/>
          <a:lstStyle/>
          <a:p>
            <a:endParaRPr lang="fr-FR"/>
          </a:p>
        </p:txBody>
      </p:sp>
      <p:sp>
        <p:nvSpPr>
          <p:cNvPr id="103" name="Line 75"/>
          <p:cNvSpPr>
            <a:spLocks noChangeShapeType="1"/>
          </p:cNvSpPr>
          <p:nvPr/>
        </p:nvSpPr>
        <p:spPr bwMode="auto">
          <a:xfrm>
            <a:off x="1857356" y="1500174"/>
            <a:ext cx="0" cy="720000"/>
          </a:xfrm>
          <a:prstGeom prst="line">
            <a:avLst/>
          </a:prstGeom>
          <a:noFill/>
          <a:ln w="28575">
            <a:solidFill>
              <a:srgbClr val="009900"/>
            </a:solidFill>
            <a:prstDash val="dash"/>
            <a:round/>
            <a:headEnd/>
            <a:tailEnd/>
          </a:ln>
          <a:effectLst/>
        </p:spPr>
        <p:txBody>
          <a:bodyPr/>
          <a:lstStyle/>
          <a:p>
            <a:endParaRPr lang="fr-FR"/>
          </a:p>
        </p:txBody>
      </p:sp>
      <p:sp>
        <p:nvSpPr>
          <p:cNvPr id="104" name="Line 75"/>
          <p:cNvSpPr>
            <a:spLocks noChangeShapeType="1"/>
          </p:cNvSpPr>
          <p:nvPr/>
        </p:nvSpPr>
        <p:spPr bwMode="auto">
          <a:xfrm>
            <a:off x="6786578" y="1500174"/>
            <a:ext cx="0" cy="720000"/>
          </a:xfrm>
          <a:prstGeom prst="line">
            <a:avLst/>
          </a:prstGeom>
          <a:noFill/>
          <a:ln w="28575">
            <a:solidFill>
              <a:srgbClr val="009900"/>
            </a:solidFill>
            <a:prstDash val="dash"/>
            <a:round/>
            <a:headEnd/>
            <a:tailEnd/>
          </a:ln>
          <a:effectLst/>
        </p:spPr>
        <p:txBody>
          <a:bodyPr/>
          <a:lstStyle/>
          <a:p>
            <a:endParaRPr lang="fr-FR"/>
          </a:p>
        </p:txBody>
      </p:sp>
      <p:sp>
        <p:nvSpPr>
          <p:cNvPr id="105" name="Oval 77"/>
          <p:cNvSpPr>
            <a:spLocks noChangeArrowheads="1"/>
          </p:cNvSpPr>
          <p:nvPr/>
        </p:nvSpPr>
        <p:spPr bwMode="auto">
          <a:xfrm>
            <a:off x="6757708" y="2188114"/>
            <a:ext cx="72000" cy="72000"/>
          </a:xfrm>
          <a:prstGeom prst="ellipse">
            <a:avLst/>
          </a:prstGeom>
          <a:solidFill>
            <a:schemeClr val="tx1"/>
          </a:solidFill>
          <a:ln w="28575">
            <a:solidFill>
              <a:schemeClr val="tx1"/>
            </a:solidFill>
            <a:round/>
            <a:headEnd/>
            <a:tailEnd/>
          </a:ln>
          <a:effectLst/>
        </p:spPr>
        <p:txBody>
          <a:bodyPr wrap="none" anchor="ctr"/>
          <a:lstStyle/>
          <a:p>
            <a:pPr algn="ctr"/>
            <a:endParaRPr lang="fr-FR" sz="5000" b="1" dirty="0">
              <a:solidFill>
                <a:srgbClr val="FF0000"/>
              </a:solidFill>
            </a:endParaRPr>
          </a:p>
        </p:txBody>
      </p:sp>
      <p:sp>
        <p:nvSpPr>
          <p:cNvPr id="106" name="Text Box 37"/>
          <p:cNvSpPr txBox="1">
            <a:spLocks noChangeArrowheads="1"/>
          </p:cNvSpPr>
          <p:nvPr/>
        </p:nvSpPr>
        <p:spPr bwMode="auto">
          <a:xfrm>
            <a:off x="1928794" y="1785926"/>
            <a:ext cx="1913922" cy="369332"/>
          </a:xfrm>
          <a:prstGeom prst="rect">
            <a:avLst/>
          </a:prstGeom>
          <a:noFill/>
          <a:ln w="9525">
            <a:noFill/>
            <a:miter lim="800000"/>
            <a:headEnd/>
            <a:tailEnd/>
          </a:ln>
          <a:effectLst/>
        </p:spPr>
        <p:txBody>
          <a:bodyPr wrap="none">
            <a:spAutoFit/>
          </a:bodyPr>
          <a:lstStyle/>
          <a:p>
            <a:r>
              <a:rPr lang="fr-FR" dirty="0">
                <a:solidFill>
                  <a:srgbClr val="0000FF"/>
                </a:solidFill>
                <a:latin typeface="Cambria" pitchFamily="18" charset="0"/>
              </a:rPr>
              <a:t>Courte dérivation</a:t>
            </a:r>
          </a:p>
        </p:txBody>
      </p:sp>
      <p:sp>
        <p:nvSpPr>
          <p:cNvPr id="107" name="Text Box 37"/>
          <p:cNvSpPr txBox="1">
            <a:spLocks noChangeArrowheads="1"/>
          </p:cNvSpPr>
          <p:nvPr/>
        </p:nvSpPr>
        <p:spPr bwMode="auto">
          <a:xfrm>
            <a:off x="1928794" y="1071546"/>
            <a:ext cx="1976888" cy="369332"/>
          </a:xfrm>
          <a:prstGeom prst="rect">
            <a:avLst/>
          </a:prstGeom>
          <a:noFill/>
          <a:ln w="9525">
            <a:noFill/>
            <a:miter lim="800000"/>
            <a:headEnd/>
            <a:tailEnd/>
          </a:ln>
          <a:effectLst/>
        </p:spPr>
        <p:txBody>
          <a:bodyPr wrap="none">
            <a:spAutoFit/>
          </a:bodyPr>
          <a:lstStyle/>
          <a:p>
            <a:r>
              <a:rPr lang="fr-FR" dirty="0">
                <a:solidFill>
                  <a:srgbClr val="009900"/>
                </a:solidFill>
                <a:latin typeface="Cambria" pitchFamily="18" charset="0"/>
              </a:rPr>
              <a:t>Longue dérivation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755576" y="3140968"/>
            <a:ext cx="7920880" cy="1512168"/>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500" b="1" dirty="0">
                <a:solidFill>
                  <a:srgbClr val="C00000"/>
                </a:solidFill>
                <a:latin typeface="Elephant" pitchFamily="18" charset="0"/>
                <a:ea typeface="Batang" pitchFamily="18" charset="-127"/>
                <a:cs typeface="Times New Roman" pitchFamily="18" charset="0"/>
              </a:rPr>
              <a:t>La Génératrice à Courant Continu</a:t>
            </a:r>
            <a:endParaRPr lang="fr-FR" sz="4500" b="1" dirty="0">
              <a:solidFill>
                <a:schemeClr val="tx1"/>
              </a:solidFill>
              <a:latin typeface="Elephant" pitchFamily="18" charset="0"/>
              <a:ea typeface="Batang" pitchFamily="18" charset="-127"/>
              <a:cs typeface="Times New Roman" pitchFamily="18" charset="0"/>
            </a:endParaRPr>
          </a:p>
        </p:txBody>
      </p:sp>
      <p:sp>
        <p:nvSpPr>
          <p:cNvPr id="5" name="Rectangle 4"/>
          <p:cNvSpPr/>
          <p:nvPr/>
        </p:nvSpPr>
        <p:spPr>
          <a:xfrm>
            <a:off x="428596" y="551002"/>
            <a:ext cx="3599830" cy="861774"/>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fr-FR" sz="5000" b="1" dirty="0">
                <a:solidFill>
                  <a:schemeClr val="bg1"/>
                </a:solidFill>
                <a:effectLst>
                  <a:outerShdw blurRad="38100" dist="38100" dir="2700000" algn="tl">
                    <a:srgbClr val="000000">
                      <a:alpha val="43137"/>
                    </a:srgbClr>
                  </a:outerShdw>
                </a:effectLst>
                <a:latin typeface="Arial" pitchFamily="34" charset="0"/>
                <a:cs typeface="Arial" pitchFamily="34" charset="0"/>
              </a:rPr>
              <a:t>Chapitre 2</a:t>
            </a:r>
            <a:endParaRPr lang="fr-FR" sz="50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39318843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214282" y="260350"/>
            <a:ext cx="4103688"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rPr>
              <a:t>1°. Introduction</a:t>
            </a:r>
          </a:p>
        </p:txBody>
      </p:sp>
      <p:sp>
        <p:nvSpPr>
          <p:cNvPr id="8" name="Text Box 9"/>
          <p:cNvSpPr txBox="1">
            <a:spLocks noChangeArrowheads="1"/>
          </p:cNvSpPr>
          <p:nvPr/>
        </p:nvSpPr>
        <p:spPr bwMode="auto">
          <a:xfrm>
            <a:off x="214282" y="4406824"/>
            <a:ext cx="8286808" cy="2308324"/>
          </a:xfrm>
          <a:prstGeom prst="rect">
            <a:avLst/>
          </a:prstGeom>
          <a:noFill/>
          <a:ln w="9525">
            <a:noFill/>
            <a:miter lim="800000"/>
            <a:headEnd/>
            <a:tailEnd/>
          </a:ln>
          <a:effectLst/>
        </p:spPr>
        <p:txBody>
          <a:bodyPr wrap="square">
            <a:spAutoFit/>
          </a:bodyPr>
          <a:lstStyle/>
          <a:p>
            <a:pPr lvl="0" algn="just" eaLnBrk="0" hangingPunct="0">
              <a:buClr>
                <a:srgbClr val="0000FF"/>
              </a:buClr>
            </a:pPr>
            <a:r>
              <a:rPr lang="fr-FR" dirty="0">
                <a:latin typeface="+mj-lt"/>
              </a:rPr>
              <a:t>Cependant il est intéressant de connaître le fonctionnement générateur et ceci, au moins, pour deux raisons :</a:t>
            </a:r>
          </a:p>
          <a:p>
            <a:pPr marL="273050" indent="-273050" algn="just" eaLnBrk="0" hangingPunct="0">
              <a:buClr>
                <a:srgbClr val="0000FF"/>
              </a:buClr>
              <a:buFont typeface="Wingdings" pitchFamily="2" charset="2"/>
              <a:buChar char="Ø"/>
            </a:pPr>
            <a:r>
              <a:rPr lang="fr-FR" dirty="0">
                <a:latin typeface="+mj-lt"/>
              </a:rPr>
              <a:t>Pour maîtriser le fonctionnement moteur, il est intéressant d’assimiler le fonctionnement générateur.</a:t>
            </a:r>
          </a:p>
          <a:p>
            <a:pPr marL="273050" lvl="0" indent="-273050" algn="just" eaLnBrk="0" hangingPunct="0">
              <a:buClr>
                <a:srgbClr val="0000FF"/>
              </a:buClr>
              <a:buFont typeface="Wingdings" pitchFamily="2" charset="2"/>
              <a:buChar char="Ø"/>
            </a:pPr>
            <a:r>
              <a:rPr lang="fr-FR" dirty="0">
                <a:latin typeface="+mj-lt"/>
              </a:rPr>
              <a:t> Lors de son fonctionnement, le moteur accouplé à sa charge, peut parfois, fonctionner en génératrice, afin de freiner cette charge. Par exemple, en traction électrique et dans le cas d’un métro en descente, la vitesse va se maintenir raisonnable grâce au freinage par récupération.</a:t>
            </a:r>
          </a:p>
        </p:txBody>
      </p:sp>
      <p:sp>
        <p:nvSpPr>
          <p:cNvPr id="9" name="Ellipse 8"/>
          <p:cNvSpPr/>
          <p:nvPr/>
        </p:nvSpPr>
        <p:spPr>
          <a:xfrm>
            <a:off x="2285984" y="760806"/>
            <a:ext cx="1440000" cy="1440000"/>
          </a:xfrm>
          <a:prstGeom prst="ellipse">
            <a:avLst/>
          </a:prstGeom>
          <a:solidFill>
            <a:srgbClr val="FFD85B"/>
          </a:solidFill>
          <a:ln>
            <a:solidFill>
              <a:schemeClr val="tx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2000" b="1" dirty="0">
                <a:solidFill>
                  <a:schemeClr val="tx1"/>
                </a:solidFill>
                <a:latin typeface="Bookman Old Style" pitchFamily="18" charset="0"/>
              </a:rPr>
              <a:t>MCC</a:t>
            </a:r>
          </a:p>
        </p:txBody>
      </p:sp>
      <p:sp>
        <p:nvSpPr>
          <p:cNvPr id="10" name="Ellipse 9"/>
          <p:cNvSpPr/>
          <p:nvPr/>
        </p:nvSpPr>
        <p:spPr>
          <a:xfrm>
            <a:off x="3476492" y="2665694"/>
            <a:ext cx="1692000" cy="1692000"/>
          </a:xfrm>
          <a:prstGeom prst="ellipse">
            <a:avLst/>
          </a:prstGeom>
          <a:solidFill>
            <a:srgbClr val="00B0F0"/>
          </a:solidFill>
          <a:effectLst>
            <a:outerShdw blurRad="50800" dist="38100" algn="l" rotWithShape="0">
              <a:prstClr val="black">
                <a:alpha val="40000"/>
              </a:prstClr>
            </a:outerShdw>
          </a:effectLst>
          <a:scene3d>
            <a:camera prst="perspectiveAbove"/>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fr-FR" dirty="0">
                <a:solidFill>
                  <a:schemeClr val="tx1"/>
                </a:solidFill>
              </a:rPr>
              <a:t>Génératrice</a:t>
            </a:r>
          </a:p>
        </p:txBody>
      </p:sp>
      <p:sp>
        <p:nvSpPr>
          <p:cNvPr id="11" name="Ellipse 10"/>
          <p:cNvSpPr/>
          <p:nvPr/>
        </p:nvSpPr>
        <p:spPr>
          <a:xfrm>
            <a:off x="714348" y="2618194"/>
            <a:ext cx="1692000" cy="1692000"/>
          </a:xfrm>
          <a:prstGeom prst="ellipse">
            <a:avLst/>
          </a:prstGeom>
          <a:solidFill>
            <a:srgbClr val="FF0000"/>
          </a:solidFill>
          <a:effectLst>
            <a:outerShdw blurRad="50800" dist="38100" algn="l" rotWithShape="0">
              <a:prstClr val="black">
                <a:alpha val="40000"/>
              </a:prstClr>
            </a:outerShdw>
          </a:effectLst>
          <a:scene3d>
            <a:camera prst="perspectiveAbove"/>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rtlCol="0" anchor="ctr"/>
          <a:lstStyle/>
          <a:p>
            <a:pPr algn="ctr"/>
            <a:r>
              <a:rPr lang="fr-FR" b="1" dirty="0">
                <a:solidFill>
                  <a:srgbClr val="FFFF00"/>
                </a:solidFill>
              </a:rPr>
              <a:t>Moteur</a:t>
            </a:r>
          </a:p>
        </p:txBody>
      </p:sp>
      <p:sp>
        <p:nvSpPr>
          <p:cNvPr id="16" name="Flèche vers le bas 15"/>
          <p:cNvSpPr/>
          <p:nvPr/>
        </p:nvSpPr>
        <p:spPr>
          <a:xfrm rot="19204436">
            <a:off x="3582684" y="1992625"/>
            <a:ext cx="428628" cy="85725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fr-FR"/>
          </a:p>
        </p:txBody>
      </p:sp>
      <p:sp>
        <p:nvSpPr>
          <p:cNvPr id="17" name="Flèche vers le bas 16"/>
          <p:cNvSpPr/>
          <p:nvPr/>
        </p:nvSpPr>
        <p:spPr>
          <a:xfrm rot="2395564" flipH="1">
            <a:off x="2013165" y="1988734"/>
            <a:ext cx="428628" cy="85725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fr-FR"/>
          </a:p>
        </p:txBody>
      </p:sp>
      <p:grpSp>
        <p:nvGrpSpPr>
          <p:cNvPr id="29" name="Groupe 28"/>
          <p:cNvGrpSpPr/>
          <p:nvPr/>
        </p:nvGrpSpPr>
        <p:grpSpPr>
          <a:xfrm>
            <a:off x="5357818" y="3404012"/>
            <a:ext cx="500066" cy="287340"/>
            <a:chOff x="5357818" y="3404012"/>
            <a:chExt cx="500066" cy="287340"/>
          </a:xfrm>
        </p:grpSpPr>
        <p:cxnSp>
          <p:nvCxnSpPr>
            <p:cNvPr id="19" name="Connecteur droit 18"/>
            <p:cNvCxnSpPr/>
            <p:nvPr/>
          </p:nvCxnSpPr>
          <p:spPr>
            <a:xfrm>
              <a:off x="5357818" y="3546888"/>
              <a:ext cx="500066"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5357818" y="3689764"/>
              <a:ext cx="500066"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a:off x="5357818" y="3404012"/>
              <a:ext cx="500066"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Groupe 27"/>
          <p:cNvGrpSpPr/>
          <p:nvPr/>
        </p:nvGrpSpPr>
        <p:grpSpPr>
          <a:xfrm>
            <a:off x="6138578" y="3046822"/>
            <a:ext cx="2862578" cy="1000132"/>
            <a:chOff x="6000760" y="3046822"/>
            <a:chExt cx="2862578" cy="1000132"/>
          </a:xfrm>
        </p:grpSpPr>
        <p:sp>
          <p:nvSpPr>
            <p:cNvPr id="22" name="Rectangle à coins arrondis 21"/>
            <p:cNvSpPr/>
            <p:nvPr/>
          </p:nvSpPr>
          <p:spPr>
            <a:xfrm>
              <a:off x="6786578" y="3046822"/>
              <a:ext cx="1428760" cy="1000132"/>
            </a:xfrm>
            <a:prstGeom prst="roundRect">
              <a:avLst/>
            </a:prstGeom>
            <a:ln/>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fr-FR" dirty="0"/>
                <a:t>Redresseur</a:t>
              </a:r>
            </a:p>
          </p:txBody>
        </p:sp>
        <p:cxnSp>
          <p:nvCxnSpPr>
            <p:cNvPr id="23" name="Connecteur droit 22"/>
            <p:cNvCxnSpPr/>
            <p:nvPr/>
          </p:nvCxnSpPr>
          <p:spPr>
            <a:xfrm flipV="1">
              <a:off x="6000760" y="3548476"/>
              <a:ext cx="785818" cy="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8215338" y="3546888"/>
              <a:ext cx="648000" cy="1588"/>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6072198" y="3143248"/>
              <a:ext cx="571504" cy="369332"/>
            </a:xfrm>
            <a:prstGeom prst="rect">
              <a:avLst/>
            </a:prstGeom>
            <a:noFill/>
          </p:spPr>
          <p:txBody>
            <a:bodyPr wrap="square" rtlCol="0">
              <a:spAutoFit/>
            </a:bodyPr>
            <a:lstStyle/>
            <a:p>
              <a:r>
                <a:rPr lang="fr-FR" b="1" dirty="0"/>
                <a:t>AC</a:t>
              </a:r>
            </a:p>
          </p:txBody>
        </p:sp>
        <p:sp>
          <p:nvSpPr>
            <p:cNvPr id="27" name="ZoneTexte 26"/>
            <p:cNvSpPr txBox="1"/>
            <p:nvPr/>
          </p:nvSpPr>
          <p:spPr>
            <a:xfrm>
              <a:off x="8286776" y="3071810"/>
              <a:ext cx="571504" cy="369332"/>
            </a:xfrm>
            <a:prstGeom prst="rect">
              <a:avLst/>
            </a:prstGeom>
            <a:noFill/>
          </p:spPr>
          <p:txBody>
            <a:bodyPr wrap="square" rtlCol="0">
              <a:spAutoFit/>
            </a:bodyPr>
            <a:lstStyle/>
            <a:p>
              <a:r>
                <a:rPr lang="fr-FR" b="1" dirty="0"/>
                <a:t>DC</a:t>
              </a:r>
            </a:p>
          </p:txBody>
        </p:sp>
      </p:grpSp>
    </p:spTree>
    <p:extLst>
      <p:ext uri="{BB962C8B-B14F-4D97-AF65-F5344CB8AC3E}">
        <p14:creationId xmlns:p14="http://schemas.microsoft.com/office/powerpoint/2010/main" val="238227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amond(in)">
                                      <p:cBhvr>
                                        <p:cTn id="7" dur="1000"/>
                                        <p:tgtEl>
                                          <p:spTgt spid="29"/>
                                        </p:tgtEl>
                                      </p:cBhvr>
                                    </p:animEffect>
                                  </p:childTnLst>
                                </p:cTn>
                              </p:par>
                            </p:childTnLst>
                          </p:cTn>
                        </p:par>
                        <p:par>
                          <p:cTn id="8" fill="hold">
                            <p:stCondLst>
                              <p:cond delay="1000"/>
                            </p:stCondLst>
                            <p:childTnLst>
                              <p:par>
                                <p:cTn id="9" presetID="3" presetClass="entr" presetSubtype="10"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linds(horizontal)">
                                      <p:cBhvr>
                                        <p:cTn id="11" dur="10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 calcmode="lin" valueType="num">
                                      <p:cBhvr additive="base">
                                        <p:cTn id="16" dur="10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7" dur="10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 calcmode="lin" valueType="num">
                                      <p:cBhvr additive="base">
                                        <p:cTn id="22" dur="20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3" dur="20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8">
                                            <p:txEl>
                                              <p:pRg st="2" end="2"/>
                                            </p:txEl>
                                          </p:spTgt>
                                        </p:tgtEl>
                                        <p:attrNameLst>
                                          <p:attrName>style.visibility</p:attrName>
                                        </p:attrNameLst>
                                      </p:cBhvr>
                                      <p:to>
                                        <p:strVal val="visible"/>
                                      </p:to>
                                    </p:set>
                                    <p:anim calcmode="lin" valueType="num">
                                      <p:cBhvr additive="base">
                                        <p:cTn id="28" dur="1000" fill="hold"/>
                                        <p:tgtEl>
                                          <p:spTgt spid="8">
                                            <p:txEl>
                                              <p:pRg st="2" end="2"/>
                                            </p:txEl>
                                          </p:spTgt>
                                        </p:tgtEl>
                                        <p:attrNameLst>
                                          <p:attrName>ppt_x</p:attrName>
                                        </p:attrNameLst>
                                      </p:cBhvr>
                                      <p:tavLst>
                                        <p:tav tm="0">
                                          <p:val>
                                            <p:strVal val="1+#ppt_w/2"/>
                                          </p:val>
                                        </p:tav>
                                        <p:tav tm="100000">
                                          <p:val>
                                            <p:strVal val="#ppt_x"/>
                                          </p:val>
                                        </p:tav>
                                      </p:tavLst>
                                    </p:anim>
                                    <p:anim calcmode="lin" valueType="num">
                                      <p:cBhvr additive="base">
                                        <p:cTn id="29" dur="10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214282" y="260350"/>
            <a:ext cx="4103688"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rPr>
              <a:t>1°. Introduction</a:t>
            </a:r>
          </a:p>
        </p:txBody>
      </p:sp>
      <p:sp>
        <p:nvSpPr>
          <p:cNvPr id="8" name="Text Box 9"/>
          <p:cNvSpPr txBox="1">
            <a:spLocks noChangeArrowheads="1"/>
          </p:cNvSpPr>
          <p:nvPr/>
        </p:nvSpPr>
        <p:spPr bwMode="auto">
          <a:xfrm>
            <a:off x="214282" y="642918"/>
            <a:ext cx="8786874" cy="2585323"/>
          </a:xfrm>
          <a:prstGeom prst="rect">
            <a:avLst/>
          </a:prstGeom>
          <a:noFill/>
          <a:ln w="9525">
            <a:noFill/>
            <a:miter lim="800000"/>
            <a:headEnd/>
            <a:tailEnd/>
          </a:ln>
          <a:effectLst/>
        </p:spPr>
        <p:txBody>
          <a:bodyPr wrap="square">
            <a:spAutoFit/>
          </a:bodyPr>
          <a:lstStyle/>
          <a:p>
            <a:pPr fontAlgn="auto" hangingPunct="1">
              <a:lnSpc>
                <a:spcPct val="150000"/>
              </a:lnSpc>
            </a:pPr>
            <a:r>
              <a:rPr lang="fr-FR" dirty="0"/>
              <a:t>Pour que la </a:t>
            </a:r>
            <a:r>
              <a:rPr lang="fr-FR" dirty="0" err="1"/>
              <a:t>f.e.m</a:t>
            </a:r>
            <a:r>
              <a:rPr lang="fr-FR" dirty="0"/>
              <a:t> existe, il faut deux conditions :</a:t>
            </a:r>
          </a:p>
          <a:p>
            <a:pPr marL="273050" lvl="0" indent="-273050" fontAlgn="auto" hangingPunct="1">
              <a:lnSpc>
                <a:spcPct val="150000"/>
              </a:lnSpc>
              <a:buClr>
                <a:srgbClr val="FF0000"/>
              </a:buClr>
              <a:buFont typeface="Wingdings" pitchFamily="2" charset="2"/>
              <a:buChar char="q"/>
            </a:pPr>
            <a:r>
              <a:rPr lang="fr-FR" dirty="0"/>
              <a:t> La machine doit être entrainée à une vitesse de rotation n (par exemple à l’aide d’un moteur auxiliaire).</a:t>
            </a:r>
          </a:p>
          <a:p>
            <a:pPr lvl="0" fontAlgn="auto" hangingPunct="1">
              <a:lnSpc>
                <a:spcPct val="150000"/>
              </a:lnSpc>
              <a:buClr>
                <a:srgbClr val="FF0000"/>
              </a:buClr>
              <a:buFont typeface="Wingdings" pitchFamily="2" charset="2"/>
              <a:buChar char="q"/>
            </a:pPr>
            <a:r>
              <a:rPr lang="fr-FR" dirty="0"/>
              <a:t> L’existence d’un champ magnétisant, donc l’inducteur doit être alimenté. </a:t>
            </a:r>
          </a:p>
          <a:p>
            <a:pPr fontAlgn="auto" hangingPunct="1">
              <a:lnSpc>
                <a:spcPct val="150000"/>
              </a:lnSpc>
            </a:pPr>
            <a:r>
              <a:rPr lang="fr-FR" dirty="0"/>
              <a:t>Il existe 4 modes d’alimentation de l’inducteur (on dit aussi excitation) : excitation séparée, excitation shunt, excitation série et excitation compound.</a:t>
            </a:r>
            <a:endParaRPr lang="fr-FR" dirty="0">
              <a:latin typeface="Cambria" pitchFamily="18" charset="0"/>
            </a:endParaRPr>
          </a:p>
        </p:txBody>
      </p:sp>
      <p:sp>
        <p:nvSpPr>
          <p:cNvPr id="25" name="Text Box 4"/>
          <p:cNvSpPr txBox="1">
            <a:spLocks noChangeArrowheads="1"/>
          </p:cNvSpPr>
          <p:nvPr/>
        </p:nvSpPr>
        <p:spPr bwMode="auto">
          <a:xfrm>
            <a:off x="214282" y="3247191"/>
            <a:ext cx="4103688"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rPr>
              <a:t>2°. Caractéristiques usuelles</a:t>
            </a:r>
          </a:p>
        </p:txBody>
      </p:sp>
      <p:sp>
        <p:nvSpPr>
          <p:cNvPr id="28" name="Text Box 9"/>
          <p:cNvSpPr txBox="1">
            <a:spLocks noChangeArrowheads="1"/>
          </p:cNvSpPr>
          <p:nvPr/>
        </p:nvSpPr>
        <p:spPr bwMode="auto">
          <a:xfrm>
            <a:off x="214282" y="3629759"/>
            <a:ext cx="8786874" cy="2585323"/>
          </a:xfrm>
          <a:prstGeom prst="rect">
            <a:avLst/>
          </a:prstGeom>
          <a:noFill/>
          <a:ln w="9525">
            <a:noFill/>
            <a:miter lim="800000"/>
            <a:headEnd/>
            <a:tailEnd/>
          </a:ln>
          <a:effectLst/>
        </p:spPr>
        <p:txBody>
          <a:bodyPr wrap="square">
            <a:spAutoFit/>
          </a:bodyPr>
          <a:lstStyle/>
          <a:p>
            <a:pPr fontAlgn="auto" hangingPunct="1"/>
            <a:r>
              <a:rPr lang="fr-FR" dirty="0"/>
              <a:t>Les variables de fonctionnement d’une génératrice sont :</a:t>
            </a:r>
          </a:p>
          <a:p>
            <a:pPr fontAlgn="auto" hangingPunct="1"/>
            <a:r>
              <a:rPr lang="fr-FR" dirty="0"/>
              <a:t>    - La vitesse de rotation </a:t>
            </a:r>
            <a:r>
              <a:rPr lang="fr-FR" b="1" i="1" dirty="0">
                <a:solidFill>
                  <a:srgbClr val="FF0000"/>
                </a:solidFill>
                <a:latin typeface="Times New Roman" pitchFamily="18" charset="0"/>
                <a:cs typeface="Times New Roman" pitchFamily="18" charset="0"/>
              </a:rPr>
              <a:t>n</a:t>
            </a:r>
          </a:p>
          <a:p>
            <a:pPr fontAlgn="auto" hangingPunct="1"/>
            <a:r>
              <a:rPr lang="fr-FR" dirty="0"/>
              <a:t>    - Le courant d’excitation </a:t>
            </a:r>
            <a:r>
              <a:rPr lang="fr-FR" b="1" i="1" dirty="0">
                <a:solidFill>
                  <a:srgbClr val="FF0000"/>
                </a:solidFill>
                <a:latin typeface="Times New Roman" pitchFamily="18" charset="0"/>
                <a:cs typeface="Times New Roman" pitchFamily="18" charset="0"/>
              </a:rPr>
              <a:t>i</a:t>
            </a:r>
          </a:p>
          <a:p>
            <a:pPr fontAlgn="auto" hangingPunct="1"/>
            <a:r>
              <a:rPr lang="fr-FR" dirty="0"/>
              <a:t>    - La tension aux bornes de l’induit </a:t>
            </a:r>
            <a:r>
              <a:rPr lang="fr-FR" b="1" i="1" dirty="0">
                <a:solidFill>
                  <a:srgbClr val="FF0000"/>
                </a:solidFill>
                <a:latin typeface="Times New Roman" pitchFamily="18" charset="0"/>
                <a:cs typeface="Times New Roman" pitchFamily="18" charset="0"/>
              </a:rPr>
              <a:t>U</a:t>
            </a:r>
          </a:p>
          <a:p>
            <a:pPr fontAlgn="auto" hangingPunct="1"/>
            <a:r>
              <a:rPr lang="fr-FR" dirty="0"/>
              <a:t>    - Le courant d’induit </a:t>
            </a:r>
            <a:r>
              <a:rPr lang="fr-FR" b="1" i="1" dirty="0">
                <a:solidFill>
                  <a:srgbClr val="FF0000"/>
                </a:solidFill>
                <a:latin typeface="Times New Roman" pitchFamily="18" charset="0"/>
                <a:cs typeface="Times New Roman" pitchFamily="18" charset="0"/>
              </a:rPr>
              <a:t>I</a:t>
            </a:r>
          </a:p>
          <a:p>
            <a:pPr fontAlgn="auto" hangingPunct="1"/>
            <a:r>
              <a:rPr lang="fr-FR" dirty="0"/>
              <a:t>Il en résulte, les caractéristiques usuelles suivantes :</a:t>
            </a:r>
          </a:p>
          <a:p>
            <a:pPr marL="273050" lvl="0" fontAlgn="auto" hangingPunct="1">
              <a:buClr>
                <a:srgbClr val="0000FF"/>
              </a:buClr>
              <a:buFont typeface="Wingdings" pitchFamily="2" charset="2"/>
              <a:buChar char="v"/>
            </a:pPr>
            <a:r>
              <a:rPr lang="fr-FR" dirty="0"/>
              <a:t> Caractéristiques à vide (ou interne) : </a:t>
            </a:r>
            <a:r>
              <a:rPr lang="fr-FR" b="1" i="1" dirty="0">
                <a:solidFill>
                  <a:srgbClr val="0000FF"/>
                </a:solidFill>
              </a:rPr>
              <a:t>E</a:t>
            </a:r>
            <a:r>
              <a:rPr lang="fr-FR" b="1" i="1" baseline="-25000" dirty="0">
                <a:solidFill>
                  <a:srgbClr val="0000FF"/>
                </a:solidFill>
              </a:rPr>
              <a:t>0</a:t>
            </a:r>
            <a:r>
              <a:rPr lang="fr-FR" b="1" i="1" dirty="0">
                <a:solidFill>
                  <a:srgbClr val="0000FF"/>
                </a:solidFill>
              </a:rPr>
              <a:t>= f (i</a:t>
            </a:r>
            <a:r>
              <a:rPr lang="fr-FR" dirty="0"/>
              <a:t>) à n= constante</a:t>
            </a:r>
          </a:p>
          <a:p>
            <a:pPr marL="273050" lvl="0" fontAlgn="auto" hangingPunct="1">
              <a:buClr>
                <a:srgbClr val="0000FF"/>
              </a:buClr>
              <a:buFont typeface="Wingdings" pitchFamily="2" charset="2"/>
              <a:buChar char="v"/>
            </a:pPr>
            <a:r>
              <a:rPr lang="fr-FR" dirty="0"/>
              <a:t> Caractéristiques en charge(ou externe) : </a:t>
            </a:r>
            <a:r>
              <a:rPr lang="fr-FR" b="1" i="1" dirty="0">
                <a:solidFill>
                  <a:srgbClr val="0000FF"/>
                </a:solidFill>
                <a:latin typeface="Times New Roman" pitchFamily="18" charset="0"/>
                <a:cs typeface="Times New Roman" pitchFamily="18" charset="0"/>
              </a:rPr>
              <a:t>U = f (I)</a:t>
            </a:r>
            <a:r>
              <a:rPr lang="fr-FR" b="1" dirty="0">
                <a:solidFill>
                  <a:srgbClr val="0000FF"/>
                </a:solidFill>
                <a:latin typeface="Times New Roman" pitchFamily="18" charset="0"/>
                <a:cs typeface="Times New Roman" pitchFamily="18" charset="0"/>
              </a:rPr>
              <a:t> </a:t>
            </a:r>
            <a:r>
              <a:rPr lang="fr-FR" dirty="0"/>
              <a:t>à n=constante et i=constant</a:t>
            </a:r>
          </a:p>
          <a:p>
            <a:pPr marL="273050" lvl="0" fontAlgn="auto" hangingPunct="1">
              <a:buClr>
                <a:srgbClr val="0000FF"/>
              </a:buClr>
              <a:buFont typeface="Wingdings" pitchFamily="2" charset="2"/>
              <a:buChar char="v"/>
            </a:pPr>
            <a:r>
              <a:rPr lang="fr-FR" dirty="0"/>
              <a:t> Caractéristiques de réglage : </a:t>
            </a:r>
            <a:r>
              <a:rPr lang="fr-FR" b="1" i="1" dirty="0">
                <a:solidFill>
                  <a:srgbClr val="0000FF"/>
                </a:solidFill>
                <a:latin typeface="Times New Roman" pitchFamily="18" charset="0"/>
                <a:cs typeface="Times New Roman" pitchFamily="18" charset="0"/>
              </a:rPr>
              <a:t>i = f (I) </a:t>
            </a:r>
            <a:r>
              <a:rPr lang="fr-FR" dirty="0"/>
              <a:t>à n=constante et U = constante</a:t>
            </a:r>
          </a:p>
        </p:txBody>
      </p:sp>
    </p:spTree>
    <p:extLst>
      <p:ext uri="{BB962C8B-B14F-4D97-AF65-F5344CB8AC3E}">
        <p14:creationId xmlns:p14="http://schemas.microsoft.com/office/powerpoint/2010/main" val="334654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10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10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10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10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diamond(in)">
                                      <p:cBhvr>
                                        <p:cTn id="31" dur="20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28">
                                            <p:txEl>
                                              <p:pRg st="0" end="0"/>
                                            </p:txEl>
                                          </p:spTgt>
                                        </p:tgtEl>
                                        <p:attrNameLst>
                                          <p:attrName>style.visibility</p:attrName>
                                        </p:attrNameLst>
                                      </p:cBhvr>
                                      <p:to>
                                        <p:strVal val="visible"/>
                                      </p:to>
                                    </p:set>
                                    <p:anim calcmode="lin" valueType="num">
                                      <p:cBhvr additive="base">
                                        <p:cTn id="36" dur="10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37" dur="10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2" presetClass="entr" presetSubtype="8" fill="hold" nodeType="afterEffect">
                                  <p:stCondLst>
                                    <p:cond delay="0"/>
                                  </p:stCondLst>
                                  <p:childTnLst>
                                    <p:set>
                                      <p:cBhvr>
                                        <p:cTn id="40" dur="1" fill="hold">
                                          <p:stCondLst>
                                            <p:cond delay="0"/>
                                          </p:stCondLst>
                                        </p:cTn>
                                        <p:tgtEl>
                                          <p:spTgt spid="28">
                                            <p:txEl>
                                              <p:pRg st="1" end="1"/>
                                            </p:txEl>
                                          </p:spTgt>
                                        </p:tgtEl>
                                        <p:attrNameLst>
                                          <p:attrName>style.visibility</p:attrName>
                                        </p:attrNameLst>
                                      </p:cBhvr>
                                      <p:to>
                                        <p:strVal val="visible"/>
                                      </p:to>
                                    </p:set>
                                    <p:anim calcmode="lin" valueType="num">
                                      <p:cBhvr additive="base">
                                        <p:cTn id="41" dur="1000" fill="hold"/>
                                        <p:tgtEl>
                                          <p:spTgt spid="28">
                                            <p:txEl>
                                              <p:pRg st="1" end="1"/>
                                            </p:txEl>
                                          </p:spTgt>
                                        </p:tgtEl>
                                        <p:attrNameLst>
                                          <p:attrName>ppt_x</p:attrName>
                                        </p:attrNameLst>
                                      </p:cBhvr>
                                      <p:tavLst>
                                        <p:tav tm="0">
                                          <p:val>
                                            <p:strVal val="0-#ppt_w/2"/>
                                          </p:val>
                                        </p:tav>
                                        <p:tav tm="100000">
                                          <p:val>
                                            <p:strVal val="#ppt_x"/>
                                          </p:val>
                                        </p:tav>
                                      </p:tavLst>
                                    </p:anim>
                                    <p:anim calcmode="lin" valueType="num">
                                      <p:cBhvr additive="base">
                                        <p:cTn id="42" dur="1000" fill="hold"/>
                                        <p:tgtEl>
                                          <p:spTgt spid="28">
                                            <p:txEl>
                                              <p:pRg st="1" end="1"/>
                                            </p:txEl>
                                          </p:spTgt>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8" fill="hold" nodeType="afterEffect">
                                  <p:stCondLst>
                                    <p:cond delay="0"/>
                                  </p:stCondLst>
                                  <p:childTnLst>
                                    <p:set>
                                      <p:cBhvr>
                                        <p:cTn id="45" dur="1" fill="hold">
                                          <p:stCondLst>
                                            <p:cond delay="0"/>
                                          </p:stCondLst>
                                        </p:cTn>
                                        <p:tgtEl>
                                          <p:spTgt spid="28">
                                            <p:txEl>
                                              <p:pRg st="2" end="2"/>
                                            </p:txEl>
                                          </p:spTgt>
                                        </p:tgtEl>
                                        <p:attrNameLst>
                                          <p:attrName>style.visibility</p:attrName>
                                        </p:attrNameLst>
                                      </p:cBhvr>
                                      <p:to>
                                        <p:strVal val="visible"/>
                                      </p:to>
                                    </p:set>
                                    <p:anim calcmode="lin" valueType="num">
                                      <p:cBhvr additive="base">
                                        <p:cTn id="46" dur="1000" fill="hold"/>
                                        <p:tgtEl>
                                          <p:spTgt spid="28">
                                            <p:txEl>
                                              <p:pRg st="2" end="2"/>
                                            </p:txEl>
                                          </p:spTgt>
                                        </p:tgtEl>
                                        <p:attrNameLst>
                                          <p:attrName>ppt_x</p:attrName>
                                        </p:attrNameLst>
                                      </p:cBhvr>
                                      <p:tavLst>
                                        <p:tav tm="0">
                                          <p:val>
                                            <p:strVal val="0-#ppt_w/2"/>
                                          </p:val>
                                        </p:tav>
                                        <p:tav tm="100000">
                                          <p:val>
                                            <p:strVal val="#ppt_x"/>
                                          </p:val>
                                        </p:tav>
                                      </p:tavLst>
                                    </p:anim>
                                    <p:anim calcmode="lin" valueType="num">
                                      <p:cBhvr additive="base">
                                        <p:cTn id="47" dur="1000" fill="hold"/>
                                        <p:tgtEl>
                                          <p:spTgt spid="28">
                                            <p:txEl>
                                              <p:pRg st="2" end="2"/>
                                            </p:txEl>
                                          </p:spTgt>
                                        </p:tgtEl>
                                        <p:attrNameLst>
                                          <p:attrName>ppt_y</p:attrName>
                                        </p:attrNameLst>
                                      </p:cBhvr>
                                      <p:tavLst>
                                        <p:tav tm="0">
                                          <p:val>
                                            <p:strVal val="#ppt_y"/>
                                          </p:val>
                                        </p:tav>
                                        <p:tav tm="100000">
                                          <p:val>
                                            <p:strVal val="#ppt_y"/>
                                          </p:val>
                                        </p:tav>
                                      </p:tavLst>
                                    </p:anim>
                                  </p:childTnLst>
                                </p:cTn>
                              </p:par>
                            </p:childTnLst>
                          </p:cTn>
                        </p:par>
                        <p:par>
                          <p:cTn id="48" fill="hold">
                            <p:stCondLst>
                              <p:cond delay="3000"/>
                            </p:stCondLst>
                            <p:childTnLst>
                              <p:par>
                                <p:cTn id="49" presetID="2" presetClass="entr" presetSubtype="8" fill="hold" nodeType="afterEffect">
                                  <p:stCondLst>
                                    <p:cond delay="0"/>
                                  </p:stCondLst>
                                  <p:childTnLst>
                                    <p:set>
                                      <p:cBhvr>
                                        <p:cTn id="50" dur="1" fill="hold">
                                          <p:stCondLst>
                                            <p:cond delay="0"/>
                                          </p:stCondLst>
                                        </p:cTn>
                                        <p:tgtEl>
                                          <p:spTgt spid="28">
                                            <p:txEl>
                                              <p:pRg st="3" end="3"/>
                                            </p:txEl>
                                          </p:spTgt>
                                        </p:tgtEl>
                                        <p:attrNameLst>
                                          <p:attrName>style.visibility</p:attrName>
                                        </p:attrNameLst>
                                      </p:cBhvr>
                                      <p:to>
                                        <p:strVal val="visible"/>
                                      </p:to>
                                    </p:set>
                                    <p:anim calcmode="lin" valueType="num">
                                      <p:cBhvr additive="base">
                                        <p:cTn id="51" dur="1000" fill="hold"/>
                                        <p:tgtEl>
                                          <p:spTgt spid="28">
                                            <p:txEl>
                                              <p:pRg st="3" end="3"/>
                                            </p:txEl>
                                          </p:spTgt>
                                        </p:tgtEl>
                                        <p:attrNameLst>
                                          <p:attrName>ppt_x</p:attrName>
                                        </p:attrNameLst>
                                      </p:cBhvr>
                                      <p:tavLst>
                                        <p:tav tm="0">
                                          <p:val>
                                            <p:strVal val="0-#ppt_w/2"/>
                                          </p:val>
                                        </p:tav>
                                        <p:tav tm="100000">
                                          <p:val>
                                            <p:strVal val="#ppt_x"/>
                                          </p:val>
                                        </p:tav>
                                      </p:tavLst>
                                    </p:anim>
                                    <p:anim calcmode="lin" valueType="num">
                                      <p:cBhvr additive="base">
                                        <p:cTn id="52" dur="1000" fill="hold"/>
                                        <p:tgtEl>
                                          <p:spTgt spid="28">
                                            <p:txEl>
                                              <p:pRg st="3" end="3"/>
                                            </p:txEl>
                                          </p:spTgt>
                                        </p:tgtEl>
                                        <p:attrNameLst>
                                          <p:attrName>ppt_y</p:attrName>
                                        </p:attrNameLst>
                                      </p:cBhvr>
                                      <p:tavLst>
                                        <p:tav tm="0">
                                          <p:val>
                                            <p:strVal val="#ppt_y"/>
                                          </p:val>
                                        </p:tav>
                                        <p:tav tm="100000">
                                          <p:val>
                                            <p:strVal val="#ppt_y"/>
                                          </p:val>
                                        </p:tav>
                                      </p:tavLst>
                                    </p:anim>
                                  </p:childTnLst>
                                </p:cTn>
                              </p:par>
                            </p:childTnLst>
                          </p:cTn>
                        </p:par>
                        <p:par>
                          <p:cTn id="53" fill="hold">
                            <p:stCondLst>
                              <p:cond delay="4000"/>
                            </p:stCondLst>
                            <p:childTnLst>
                              <p:par>
                                <p:cTn id="54" presetID="2" presetClass="entr" presetSubtype="8" fill="hold" nodeType="afterEffect">
                                  <p:stCondLst>
                                    <p:cond delay="0"/>
                                  </p:stCondLst>
                                  <p:childTnLst>
                                    <p:set>
                                      <p:cBhvr>
                                        <p:cTn id="55" dur="1" fill="hold">
                                          <p:stCondLst>
                                            <p:cond delay="0"/>
                                          </p:stCondLst>
                                        </p:cTn>
                                        <p:tgtEl>
                                          <p:spTgt spid="28">
                                            <p:txEl>
                                              <p:pRg st="4" end="4"/>
                                            </p:txEl>
                                          </p:spTgt>
                                        </p:tgtEl>
                                        <p:attrNameLst>
                                          <p:attrName>style.visibility</p:attrName>
                                        </p:attrNameLst>
                                      </p:cBhvr>
                                      <p:to>
                                        <p:strVal val="visible"/>
                                      </p:to>
                                    </p:set>
                                    <p:anim calcmode="lin" valueType="num">
                                      <p:cBhvr additive="base">
                                        <p:cTn id="56" dur="1000" fill="hold"/>
                                        <p:tgtEl>
                                          <p:spTgt spid="28">
                                            <p:txEl>
                                              <p:pRg st="4" end="4"/>
                                            </p:txEl>
                                          </p:spTgt>
                                        </p:tgtEl>
                                        <p:attrNameLst>
                                          <p:attrName>ppt_x</p:attrName>
                                        </p:attrNameLst>
                                      </p:cBhvr>
                                      <p:tavLst>
                                        <p:tav tm="0">
                                          <p:val>
                                            <p:strVal val="0-#ppt_w/2"/>
                                          </p:val>
                                        </p:tav>
                                        <p:tav tm="100000">
                                          <p:val>
                                            <p:strVal val="#ppt_x"/>
                                          </p:val>
                                        </p:tav>
                                      </p:tavLst>
                                    </p:anim>
                                    <p:anim calcmode="lin" valueType="num">
                                      <p:cBhvr additive="base">
                                        <p:cTn id="57" dur="1000" fill="hold"/>
                                        <p:tgtEl>
                                          <p:spTgt spid="2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nodeType="clickEffect">
                                  <p:stCondLst>
                                    <p:cond delay="0"/>
                                  </p:stCondLst>
                                  <p:childTnLst>
                                    <p:set>
                                      <p:cBhvr>
                                        <p:cTn id="61" dur="1" fill="hold">
                                          <p:stCondLst>
                                            <p:cond delay="0"/>
                                          </p:stCondLst>
                                        </p:cTn>
                                        <p:tgtEl>
                                          <p:spTgt spid="28">
                                            <p:txEl>
                                              <p:pRg st="5" end="5"/>
                                            </p:txEl>
                                          </p:spTgt>
                                        </p:tgtEl>
                                        <p:attrNameLst>
                                          <p:attrName>style.visibility</p:attrName>
                                        </p:attrNameLst>
                                      </p:cBhvr>
                                      <p:to>
                                        <p:strVal val="visible"/>
                                      </p:to>
                                    </p:set>
                                    <p:anim calcmode="lin" valueType="num">
                                      <p:cBhvr additive="base">
                                        <p:cTn id="62" dur="1000" fill="hold"/>
                                        <p:tgtEl>
                                          <p:spTgt spid="28">
                                            <p:txEl>
                                              <p:pRg st="5" end="5"/>
                                            </p:txEl>
                                          </p:spTgt>
                                        </p:tgtEl>
                                        <p:attrNameLst>
                                          <p:attrName>ppt_x</p:attrName>
                                        </p:attrNameLst>
                                      </p:cBhvr>
                                      <p:tavLst>
                                        <p:tav tm="0">
                                          <p:val>
                                            <p:strVal val="0-#ppt_w/2"/>
                                          </p:val>
                                        </p:tav>
                                        <p:tav tm="100000">
                                          <p:val>
                                            <p:strVal val="#ppt_x"/>
                                          </p:val>
                                        </p:tav>
                                      </p:tavLst>
                                    </p:anim>
                                    <p:anim calcmode="lin" valueType="num">
                                      <p:cBhvr additive="base">
                                        <p:cTn id="63" dur="1000" fill="hold"/>
                                        <p:tgtEl>
                                          <p:spTgt spid="2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8" fill="hold" nodeType="clickEffect">
                                  <p:stCondLst>
                                    <p:cond delay="0"/>
                                  </p:stCondLst>
                                  <p:childTnLst>
                                    <p:set>
                                      <p:cBhvr>
                                        <p:cTn id="67" dur="1" fill="hold">
                                          <p:stCondLst>
                                            <p:cond delay="0"/>
                                          </p:stCondLst>
                                        </p:cTn>
                                        <p:tgtEl>
                                          <p:spTgt spid="28">
                                            <p:txEl>
                                              <p:pRg st="6" end="6"/>
                                            </p:txEl>
                                          </p:spTgt>
                                        </p:tgtEl>
                                        <p:attrNameLst>
                                          <p:attrName>style.visibility</p:attrName>
                                        </p:attrNameLst>
                                      </p:cBhvr>
                                      <p:to>
                                        <p:strVal val="visible"/>
                                      </p:to>
                                    </p:set>
                                    <p:anim calcmode="lin" valueType="num">
                                      <p:cBhvr additive="base">
                                        <p:cTn id="68" dur="1000" fill="hold"/>
                                        <p:tgtEl>
                                          <p:spTgt spid="28">
                                            <p:txEl>
                                              <p:pRg st="6" end="6"/>
                                            </p:txEl>
                                          </p:spTgt>
                                        </p:tgtEl>
                                        <p:attrNameLst>
                                          <p:attrName>ppt_x</p:attrName>
                                        </p:attrNameLst>
                                      </p:cBhvr>
                                      <p:tavLst>
                                        <p:tav tm="0">
                                          <p:val>
                                            <p:strVal val="0-#ppt_w/2"/>
                                          </p:val>
                                        </p:tav>
                                        <p:tav tm="100000">
                                          <p:val>
                                            <p:strVal val="#ppt_x"/>
                                          </p:val>
                                        </p:tav>
                                      </p:tavLst>
                                    </p:anim>
                                    <p:anim calcmode="lin" valueType="num">
                                      <p:cBhvr additive="base">
                                        <p:cTn id="69" dur="1000" fill="hold"/>
                                        <p:tgtEl>
                                          <p:spTgt spid="2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8" fill="hold" nodeType="clickEffect">
                                  <p:stCondLst>
                                    <p:cond delay="0"/>
                                  </p:stCondLst>
                                  <p:childTnLst>
                                    <p:set>
                                      <p:cBhvr>
                                        <p:cTn id="73" dur="1" fill="hold">
                                          <p:stCondLst>
                                            <p:cond delay="0"/>
                                          </p:stCondLst>
                                        </p:cTn>
                                        <p:tgtEl>
                                          <p:spTgt spid="28">
                                            <p:txEl>
                                              <p:pRg st="7" end="7"/>
                                            </p:txEl>
                                          </p:spTgt>
                                        </p:tgtEl>
                                        <p:attrNameLst>
                                          <p:attrName>style.visibility</p:attrName>
                                        </p:attrNameLst>
                                      </p:cBhvr>
                                      <p:to>
                                        <p:strVal val="visible"/>
                                      </p:to>
                                    </p:set>
                                    <p:anim calcmode="lin" valueType="num">
                                      <p:cBhvr additive="base">
                                        <p:cTn id="74" dur="1000" fill="hold"/>
                                        <p:tgtEl>
                                          <p:spTgt spid="28">
                                            <p:txEl>
                                              <p:pRg st="7" end="7"/>
                                            </p:txEl>
                                          </p:spTgt>
                                        </p:tgtEl>
                                        <p:attrNameLst>
                                          <p:attrName>ppt_x</p:attrName>
                                        </p:attrNameLst>
                                      </p:cBhvr>
                                      <p:tavLst>
                                        <p:tav tm="0">
                                          <p:val>
                                            <p:strVal val="0-#ppt_w/2"/>
                                          </p:val>
                                        </p:tav>
                                        <p:tav tm="100000">
                                          <p:val>
                                            <p:strVal val="#ppt_x"/>
                                          </p:val>
                                        </p:tav>
                                      </p:tavLst>
                                    </p:anim>
                                    <p:anim calcmode="lin" valueType="num">
                                      <p:cBhvr additive="base">
                                        <p:cTn id="75" dur="1000" fill="hold"/>
                                        <p:tgtEl>
                                          <p:spTgt spid="2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8" fill="hold" nodeType="clickEffect">
                                  <p:stCondLst>
                                    <p:cond delay="0"/>
                                  </p:stCondLst>
                                  <p:childTnLst>
                                    <p:set>
                                      <p:cBhvr>
                                        <p:cTn id="79" dur="1" fill="hold">
                                          <p:stCondLst>
                                            <p:cond delay="0"/>
                                          </p:stCondLst>
                                        </p:cTn>
                                        <p:tgtEl>
                                          <p:spTgt spid="28">
                                            <p:txEl>
                                              <p:pRg st="8" end="8"/>
                                            </p:txEl>
                                          </p:spTgt>
                                        </p:tgtEl>
                                        <p:attrNameLst>
                                          <p:attrName>style.visibility</p:attrName>
                                        </p:attrNameLst>
                                      </p:cBhvr>
                                      <p:to>
                                        <p:strVal val="visible"/>
                                      </p:to>
                                    </p:set>
                                    <p:anim calcmode="lin" valueType="num">
                                      <p:cBhvr additive="base">
                                        <p:cTn id="80" dur="1000" fill="hold"/>
                                        <p:tgtEl>
                                          <p:spTgt spid="28">
                                            <p:txEl>
                                              <p:pRg st="8" end="8"/>
                                            </p:txEl>
                                          </p:spTgt>
                                        </p:tgtEl>
                                        <p:attrNameLst>
                                          <p:attrName>ppt_x</p:attrName>
                                        </p:attrNameLst>
                                      </p:cBhvr>
                                      <p:tavLst>
                                        <p:tav tm="0">
                                          <p:val>
                                            <p:strVal val="0-#ppt_w/2"/>
                                          </p:val>
                                        </p:tav>
                                        <p:tav tm="100000">
                                          <p:val>
                                            <p:strVal val="#ppt_x"/>
                                          </p:val>
                                        </p:tav>
                                      </p:tavLst>
                                    </p:anim>
                                    <p:anim calcmode="lin" valueType="num">
                                      <p:cBhvr additive="base">
                                        <p:cTn id="81" dur="1000" fill="hold"/>
                                        <p:tgtEl>
                                          <p:spTgt spid="28">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00100" y="620688"/>
            <a:ext cx="7267366" cy="132343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fr-FR" sz="4000" b="1" dirty="0">
                <a:solidFill>
                  <a:srgbClr val="0000FF"/>
                </a:solidFill>
                <a:latin typeface="Bodoni MT Black" pitchFamily="18" charset="0"/>
              </a:rPr>
              <a:t>Génératrice à excitation indépendante</a:t>
            </a:r>
            <a:endParaRPr lang="fr-FR" sz="4000" dirty="0">
              <a:solidFill>
                <a:srgbClr val="0000FF"/>
              </a:solidFill>
              <a:latin typeface="Bodoni MT Black" pitchFamily="18" charset="0"/>
            </a:endParaRPr>
          </a:p>
        </p:txBody>
      </p:sp>
      <p:sp>
        <p:nvSpPr>
          <p:cNvPr id="3" name="Line 89"/>
          <p:cNvSpPr>
            <a:spLocks noChangeShapeType="1"/>
          </p:cNvSpPr>
          <p:nvPr/>
        </p:nvSpPr>
        <p:spPr bwMode="auto">
          <a:xfrm>
            <a:off x="5574594" y="2367864"/>
            <a:ext cx="0" cy="3546000"/>
          </a:xfrm>
          <a:prstGeom prst="line">
            <a:avLst/>
          </a:prstGeom>
          <a:noFill/>
          <a:ln w="57150">
            <a:solidFill>
              <a:srgbClr val="FF0000"/>
            </a:solidFill>
            <a:round/>
            <a:headEnd/>
            <a:tailEnd/>
          </a:ln>
          <a:effectLst/>
        </p:spPr>
        <p:txBody>
          <a:bodyPr/>
          <a:lstStyle/>
          <a:p>
            <a:endParaRPr lang="fr-FR"/>
          </a:p>
        </p:txBody>
      </p:sp>
      <p:sp>
        <p:nvSpPr>
          <p:cNvPr id="4" name="Rectangle 3"/>
          <p:cNvSpPr>
            <a:spLocks noChangeArrowheads="1"/>
          </p:cNvSpPr>
          <p:nvPr/>
        </p:nvSpPr>
        <p:spPr bwMode="auto">
          <a:xfrm>
            <a:off x="5310283" y="2797366"/>
            <a:ext cx="539750" cy="323850"/>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5" name="Rectangle 4"/>
          <p:cNvSpPr>
            <a:spLocks noChangeArrowheads="1"/>
          </p:cNvSpPr>
          <p:nvPr/>
        </p:nvSpPr>
        <p:spPr bwMode="auto">
          <a:xfrm>
            <a:off x="5306359" y="5346781"/>
            <a:ext cx="539750" cy="323850"/>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7" name="Line 93"/>
          <p:cNvSpPr>
            <a:spLocks noChangeShapeType="1"/>
          </p:cNvSpPr>
          <p:nvPr/>
        </p:nvSpPr>
        <p:spPr bwMode="auto">
          <a:xfrm flipH="1">
            <a:off x="3866409" y="4263970"/>
            <a:ext cx="1719272" cy="2270125"/>
          </a:xfrm>
          <a:prstGeom prst="line">
            <a:avLst/>
          </a:prstGeom>
          <a:noFill/>
          <a:ln w="12700">
            <a:solidFill>
              <a:schemeClr val="tx1"/>
            </a:solidFill>
            <a:prstDash val="dash"/>
            <a:round/>
            <a:headEnd/>
            <a:tailEnd/>
          </a:ln>
          <a:effectLst/>
        </p:spPr>
        <p:txBody>
          <a:bodyPr/>
          <a:lstStyle/>
          <a:p>
            <a:endParaRPr lang="fr-FR"/>
          </a:p>
        </p:txBody>
      </p:sp>
      <p:sp>
        <p:nvSpPr>
          <p:cNvPr id="8" name="Oval 77"/>
          <p:cNvSpPr>
            <a:spLocks noChangeArrowheads="1"/>
          </p:cNvSpPr>
          <p:nvPr/>
        </p:nvSpPr>
        <p:spPr bwMode="auto">
          <a:xfrm>
            <a:off x="4371235" y="3034734"/>
            <a:ext cx="2412000" cy="2412000"/>
          </a:xfrm>
          <a:prstGeom prst="ellipse">
            <a:avLst/>
          </a:prstGeom>
          <a:solidFill>
            <a:schemeClr val="bg1"/>
          </a:solidFill>
          <a:ln w="57150">
            <a:solidFill>
              <a:srgbClr val="FF0000"/>
            </a:solidFill>
            <a:round/>
            <a:headEnd/>
            <a:tailEnd/>
          </a:ln>
          <a:effectLst/>
        </p:spPr>
        <p:txBody>
          <a:bodyPr wrap="none" tIns="0" anchor="ctr"/>
          <a:lstStyle/>
          <a:p>
            <a:pPr algn="ctr"/>
            <a:r>
              <a:rPr lang="fr-FR" sz="5000" b="1" dirty="0">
                <a:solidFill>
                  <a:srgbClr val="FF0000"/>
                </a:solidFill>
              </a:rPr>
              <a:t>G</a:t>
            </a:r>
          </a:p>
        </p:txBody>
      </p:sp>
      <p:grpSp>
        <p:nvGrpSpPr>
          <p:cNvPr id="9" name="Group 18"/>
          <p:cNvGrpSpPr>
            <a:grpSpLocks/>
          </p:cNvGrpSpPr>
          <p:nvPr/>
        </p:nvGrpSpPr>
        <p:grpSpPr bwMode="auto">
          <a:xfrm rot="5400000">
            <a:off x="3184001" y="4069745"/>
            <a:ext cx="1397000" cy="342900"/>
            <a:chOff x="394" y="3588"/>
            <a:chExt cx="1665" cy="311"/>
          </a:xfrm>
        </p:grpSpPr>
        <p:grpSp>
          <p:nvGrpSpPr>
            <p:cNvPr id="10" name="Group 8"/>
            <p:cNvGrpSpPr>
              <a:grpSpLocks/>
            </p:cNvGrpSpPr>
            <p:nvPr/>
          </p:nvGrpSpPr>
          <p:grpSpPr bwMode="auto">
            <a:xfrm>
              <a:off x="394" y="3588"/>
              <a:ext cx="410" cy="311"/>
              <a:chOff x="394" y="3572"/>
              <a:chExt cx="410" cy="311"/>
            </a:xfrm>
          </p:grpSpPr>
          <p:sp>
            <p:nvSpPr>
              <p:cNvPr id="20" name="Arc 6"/>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a:effectLst/>
            </p:spPr>
            <p:txBody>
              <a:bodyPr wrap="none" anchor="ctr"/>
              <a:lstStyle/>
              <a:p>
                <a:endParaRPr lang="fr-FR"/>
              </a:p>
            </p:txBody>
          </p:sp>
          <p:sp>
            <p:nvSpPr>
              <p:cNvPr id="21" name="Arc 7"/>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a:effectLst/>
            </p:spPr>
            <p:txBody>
              <a:bodyPr wrap="none" anchor="ctr"/>
              <a:lstStyle/>
              <a:p>
                <a:endParaRPr lang="fr-FR"/>
              </a:p>
            </p:txBody>
          </p:sp>
        </p:grpSp>
        <p:grpSp>
          <p:nvGrpSpPr>
            <p:cNvPr id="11" name="Group 9"/>
            <p:cNvGrpSpPr>
              <a:grpSpLocks/>
            </p:cNvGrpSpPr>
            <p:nvPr/>
          </p:nvGrpSpPr>
          <p:grpSpPr bwMode="auto">
            <a:xfrm>
              <a:off x="808" y="3588"/>
              <a:ext cx="410" cy="311"/>
              <a:chOff x="394" y="3572"/>
              <a:chExt cx="410" cy="311"/>
            </a:xfrm>
          </p:grpSpPr>
          <p:sp>
            <p:nvSpPr>
              <p:cNvPr id="18" name="Arc 10"/>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a:effectLst/>
            </p:spPr>
            <p:txBody>
              <a:bodyPr wrap="none" anchor="ctr"/>
              <a:lstStyle/>
              <a:p>
                <a:endParaRPr lang="fr-FR"/>
              </a:p>
            </p:txBody>
          </p:sp>
          <p:sp>
            <p:nvSpPr>
              <p:cNvPr id="19" name="Arc 11"/>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a:effectLst/>
            </p:spPr>
            <p:txBody>
              <a:bodyPr wrap="none" anchor="ctr"/>
              <a:lstStyle/>
              <a:p>
                <a:endParaRPr lang="fr-FR"/>
              </a:p>
            </p:txBody>
          </p:sp>
        </p:grpSp>
        <p:grpSp>
          <p:nvGrpSpPr>
            <p:cNvPr id="12" name="Group 12"/>
            <p:cNvGrpSpPr>
              <a:grpSpLocks/>
            </p:cNvGrpSpPr>
            <p:nvPr/>
          </p:nvGrpSpPr>
          <p:grpSpPr bwMode="auto">
            <a:xfrm>
              <a:off x="1235" y="3588"/>
              <a:ext cx="410" cy="311"/>
              <a:chOff x="394" y="3572"/>
              <a:chExt cx="410" cy="311"/>
            </a:xfrm>
          </p:grpSpPr>
          <p:sp>
            <p:nvSpPr>
              <p:cNvPr id="16" name="Arc 13"/>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a:effectLst/>
            </p:spPr>
            <p:txBody>
              <a:bodyPr wrap="none" anchor="ctr"/>
              <a:lstStyle/>
              <a:p>
                <a:endParaRPr lang="fr-FR"/>
              </a:p>
            </p:txBody>
          </p:sp>
          <p:sp>
            <p:nvSpPr>
              <p:cNvPr id="17" name="Arc 14"/>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a:effectLst/>
            </p:spPr>
            <p:txBody>
              <a:bodyPr wrap="none" anchor="ctr"/>
              <a:lstStyle/>
              <a:p>
                <a:endParaRPr lang="fr-FR"/>
              </a:p>
            </p:txBody>
          </p:sp>
        </p:grpSp>
        <p:grpSp>
          <p:nvGrpSpPr>
            <p:cNvPr id="13" name="Group 15"/>
            <p:cNvGrpSpPr>
              <a:grpSpLocks/>
            </p:cNvGrpSpPr>
            <p:nvPr/>
          </p:nvGrpSpPr>
          <p:grpSpPr bwMode="auto">
            <a:xfrm>
              <a:off x="1649" y="3588"/>
              <a:ext cx="410" cy="311"/>
              <a:chOff x="394" y="3572"/>
              <a:chExt cx="410" cy="311"/>
            </a:xfrm>
          </p:grpSpPr>
          <p:sp>
            <p:nvSpPr>
              <p:cNvPr id="14" name="Arc 16"/>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a:effectLst/>
            </p:spPr>
            <p:txBody>
              <a:bodyPr wrap="none" anchor="ctr"/>
              <a:lstStyle/>
              <a:p>
                <a:endParaRPr lang="fr-FR"/>
              </a:p>
            </p:txBody>
          </p:sp>
          <p:sp>
            <p:nvSpPr>
              <p:cNvPr id="15" name="Arc 17"/>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a:effectLst/>
            </p:spPr>
            <p:txBody>
              <a:bodyPr wrap="none" anchor="ctr"/>
              <a:lstStyle/>
              <a:p>
                <a:endParaRPr lang="fr-FR"/>
              </a:p>
            </p:txBody>
          </p:sp>
        </p:grpSp>
      </p:grpSp>
      <p:sp>
        <p:nvSpPr>
          <p:cNvPr id="22" name="Line 75"/>
          <p:cNvSpPr>
            <a:spLocks noChangeShapeType="1"/>
          </p:cNvSpPr>
          <p:nvPr/>
        </p:nvSpPr>
        <p:spPr bwMode="auto">
          <a:xfrm>
            <a:off x="3728293" y="4939054"/>
            <a:ext cx="0" cy="1080000"/>
          </a:xfrm>
          <a:prstGeom prst="line">
            <a:avLst/>
          </a:prstGeom>
          <a:noFill/>
          <a:ln w="28575">
            <a:solidFill>
              <a:srgbClr val="0000FF"/>
            </a:solidFill>
            <a:round/>
            <a:headEnd/>
            <a:tailEnd/>
          </a:ln>
          <a:effectLst/>
        </p:spPr>
        <p:txBody>
          <a:bodyPr/>
          <a:lstStyle/>
          <a:p>
            <a:endParaRPr lang="fr-FR"/>
          </a:p>
        </p:txBody>
      </p:sp>
      <p:sp>
        <p:nvSpPr>
          <p:cNvPr id="23" name="Line 76"/>
          <p:cNvSpPr>
            <a:spLocks noChangeShapeType="1"/>
          </p:cNvSpPr>
          <p:nvPr/>
        </p:nvSpPr>
        <p:spPr bwMode="auto">
          <a:xfrm flipH="1" flipV="1">
            <a:off x="1824670" y="6010287"/>
            <a:ext cx="1908000" cy="0"/>
          </a:xfrm>
          <a:prstGeom prst="line">
            <a:avLst/>
          </a:prstGeom>
          <a:noFill/>
          <a:ln w="28575">
            <a:solidFill>
              <a:srgbClr val="0000FF"/>
            </a:solidFill>
            <a:round/>
            <a:headEnd/>
            <a:tailEnd/>
          </a:ln>
          <a:effectLst/>
        </p:spPr>
        <p:txBody>
          <a:bodyPr/>
          <a:lstStyle/>
          <a:p>
            <a:endParaRPr lang="fr-FR"/>
          </a:p>
        </p:txBody>
      </p:sp>
      <p:sp>
        <p:nvSpPr>
          <p:cNvPr id="24" name="Line 88"/>
          <p:cNvSpPr>
            <a:spLocks noChangeShapeType="1"/>
          </p:cNvSpPr>
          <p:nvPr/>
        </p:nvSpPr>
        <p:spPr bwMode="auto">
          <a:xfrm>
            <a:off x="5563550" y="2380412"/>
            <a:ext cx="1620000" cy="0"/>
          </a:xfrm>
          <a:prstGeom prst="line">
            <a:avLst/>
          </a:prstGeom>
          <a:noFill/>
          <a:ln w="57150">
            <a:solidFill>
              <a:srgbClr val="FF0000"/>
            </a:solidFill>
            <a:round/>
            <a:headEnd/>
            <a:tailEnd/>
          </a:ln>
          <a:effectLst/>
        </p:spPr>
        <p:txBody>
          <a:bodyPr/>
          <a:lstStyle/>
          <a:p>
            <a:endParaRPr lang="fr-FR"/>
          </a:p>
        </p:txBody>
      </p:sp>
      <p:sp>
        <p:nvSpPr>
          <p:cNvPr id="25" name="Line 91"/>
          <p:cNvSpPr>
            <a:spLocks noChangeShapeType="1"/>
          </p:cNvSpPr>
          <p:nvPr/>
        </p:nvSpPr>
        <p:spPr bwMode="auto">
          <a:xfrm flipH="1">
            <a:off x="5585681" y="5891279"/>
            <a:ext cx="1620000" cy="0"/>
          </a:xfrm>
          <a:prstGeom prst="line">
            <a:avLst/>
          </a:prstGeom>
          <a:noFill/>
          <a:ln w="57150">
            <a:solidFill>
              <a:srgbClr val="FF0000"/>
            </a:solidFill>
            <a:round/>
            <a:headEnd/>
            <a:tailEnd/>
          </a:ln>
          <a:effectLst/>
        </p:spPr>
        <p:txBody>
          <a:bodyPr/>
          <a:lstStyle/>
          <a:p>
            <a:endParaRPr lang="fr-FR"/>
          </a:p>
        </p:txBody>
      </p:sp>
      <p:sp>
        <p:nvSpPr>
          <p:cNvPr id="26" name="Text Box 95"/>
          <p:cNvSpPr txBox="1">
            <a:spLocks noChangeArrowheads="1"/>
          </p:cNvSpPr>
          <p:nvPr/>
        </p:nvSpPr>
        <p:spPr bwMode="auto">
          <a:xfrm>
            <a:off x="4193141" y="6287817"/>
            <a:ext cx="385042" cy="523220"/>
          </a:xfrm>
          <a:prstGeom prst="rect">
            <a:avLst/>
          </a:prstGeom>
          <a:noFill/>
          <a:ln w="9525">
            <a:noFill/>
            <a:miter lim="800000"/>
            <a:headEnd/>
            <a:tailEnd/>
          </a:ln>
          <a:effectLst/>
        </p:spPr>
        <p:txBody>
          <a:bodyPr wrap="none">
            <a:spAutoFit/>
          </a:bodyPr>
          <a:lstStyle/>
          <a:p>
            <a:r>
              <a:rPr lang="fr-FR" sz="2800" dirty="0"/>
              <a:t>n</a:t>
            </a:r>
          </a:p>
        </p:txBody>
      </p:sp>
      <p:sp>
        <p:nvSpPr>
          <p:cNvPr id="27" name="Line 75"/>
          <p:cNvSpPr>
            <a:spLocks noChangeShapeType="1"/>
          </p:cNvSpPr>
          <p:nvPr/>
        </p:nvSpPr>
        <p:spPr bwMode="auto">
          <a:xfrm>
            <a:off x="3728293" y="2462482"/>
            <a:ext cx="0" cy="1080000"/>
          </a:xfrm>
          <a:prstGeom prst="line">
            <a:avLst/>
          </a:prstGeom>
          <a:noFill/>
          <a:ln w="28575">
            <a:solidFill>
              <a:srgbClr val="0000FF"/>
            </a:solidFill>
            <a:round/>
            <a:headEnd/>
            <a:tailEnd/>
          </a:ln>
          <a:effectLst/>
        </p:spPr>
        <p:txBody>
          <a:bodyPr/>
          <a:lstStyle/>
          <a:p>
            <a:endParaRPr lang="fr-FR"/>
          </a:p>
        </p:txBody>
      </p:sp>
      <p:sp>
        <p:nvSpPr>
          <p:cNvPr id="28" name="Line 76"/>
          <p:cNvSpPr>
            <a:spLocks noChangeShapeType="1"/>
          </p:cNvSpPr>
          <p:nvPr/>
        </p:nvSpPr>
        <p:spPr bwMode="auto">
          <a:xfrm flipH="1" flipV="1">
            <a:off x="1816719" y="2461240"/>
            <a:ext cx="1908000" cy="0"/>
          </a:xfrm>
          <a:prstGeom prst="line">
            <a:avLst/>
          </a:prstGeom>
          <a:noFill/>
          <a:ln w="28575">
            <a:solidFill>
              <a:srgbClr val="0000FF"/>
            </a:solidFill>
            <a:round/>
            <a:headEnd/>
            <a:tailEnd/>
          </a:ln>
          <a:effectLst/>
        </p:spPr>
        <p:txBody>
          <a:bodyPr/>
          <a:lstStyle/>
          <a:p>
            <a:endParaRPr lang="fr-FR"/>
          </a:p>
        </p:txBody>
      </p:sp>
      <p:sp>
        <p:nvSpPr>
          <p:cNvPr id="29" name="Arc 28"/>
          <p:cNvSpPr/>
          <p:nvPr/>
        </p:nvSpPr>
        <p:spPr>
          <a:xfrm>
            <a:off x="4156921" y="5692731"/>
            <a:ext cx="357190" cy="571504"/>
          </a:xfrm>
          <a:prstGeom prst="arc">
            <a:avLst>
              <a:gd name="adj1" fmla="val 11821152"/>
              <a:gd name="adj2" fmla="val 6375146"/>
            </a:avLst>
          </a:prstGeom>
          <a:noFill/>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0" name="Line 75"/>
          <p:cNvSpPr>
            <a:spLocks noChangeShapeType="1"/>
          </p:cNvSpPr>
          <p:nvPr/>
        </p:nvSpPr>
        <p:spPr bwMode="auto">
          <a:xfrm rot="5400000">
            <a:off x="5596977" y="4344099"/>
            <a:ext cx="0" cy="792000"/>
          </a:xfrm>
          <a:prstGeom prst="line">
            <a:avLst/>
          </a:prstGeom>
          <a:noFill/>
          <a:ln w="76200">
            <a:solidFill>
              <a:srgbClr val="FF0000"/>
            </a:solidFill>
            <a:round/>
            <a:headEnd/>
            <a:tailEnd/>
          </a:ln>
          <a:effectLst/>
        </p:spPr>
        <p:txBody>
          <a:bodyPr/>
          <a:lstStyle/>
          <a:p>
            <a:endParaRPr lang="fr-FR"/>
          </a:p>
        </p:txBody>
      </p:sp>
      <p:sp>
        <p:nvSpPr>
          <p:cNvPr id="31" name="Line 36"/>
          <p:cNvSpPr>
            <a:spLocks noChangeShapeType="1"/>
          </p:cNvSpPr>
          <p:nvPr/>
        </p:nvSpPr>
        <p:spPr bwMode="auto">
          <a:xfrm flipV="1">
            <a:off x="7157317" y="2605005"/>
            <a:ext cx="0" cy="3024000"/>
          </a:xfrm>
          <a:prstGeom prst="line">
            <a:avLst/>
          </a:prstGeom>
          <a:noFill/>
          <a:ln w="38100">
            <a:solidFill>
              <a:schemeClr val="tx1"/>
            </a:solidFill>
            <a:round/>
            <a:headEnd/>
            <a:tailEnd type="triangle" w="med" len="med"/>
          </a:ln>
          <a:effectLst/>
        </p:spPr>
        <p:txBody>
          <a:bodyPr/>
          <a:lstStyle/>
          <a:p>
            <a:endParaRPr lang="fr-FR"/>
          </a:p>
        </p:txBody>
      </p:sp>
      <p:sp>
        <p:nvSpPr>
          <p:cNvPr id="32" name="Text Box 37"/>
          <p:cNvSpPr txBox="1">
            <a:spLocks noChangeArrowheads="1"/>
          </p:cNvSpPr>
          <p:nvPr/>
        </p:nvSpPr>
        <p:spPr bwMode="auto">
          <a:xfrm>
            <a:off x="7223992" y="3944854"/>
            <a:ext cx="461986" cy="553998"/>
          </a:xfrm>
          <a:prstGeom prst="rect">
            <a:avLst/>
          </a:prstGeom>
          <a:noFill/>
          <a:ln w="9525">
            <a:noFill/>
            <a:miter lim="800000"/>
            <a:headEnd/>
            <a:tailEnd/>
          </a:ln>
          <a:effectLst/>
        </p:spPr>
        <p:txBody>
          <a:bodyPr wrap="none">
            <a:spAutoFit/>
          </a:bodyPr>
          <a:lstStyle/>
          <a:p>
            <a:r>
              <a:rPr lang="fr-FR" sz="3000" b="1" dirty="0">
                <a:latin typeface="+mj-lt"/>
              </a:rPr>
              <a:t>U</a:t>
            </a:r>
          </a:p>
        </p:txBody>
      </p:sp>
      <p:sp>
        <p:nvSpPr>
          <p:cNvPr id="33" name="Text Box 37"/>
          <p:cNvSpPr txBox="1">
            <a:spLocks noChangeArrowheads="1"/>
          </p:cNvSpPr>
          <p:nvPr/>
        </p:nvSpPr>
        <p:spPr bwMode="auto">
          <a:xfrm>
            <a:off x="4871301" y="2247815"/>
            <a:ext cx="675185" cy="553998"/>
          </a:xfrm>
          <a:prstGeom prst="rect">
            <a:avLst/>
          </a:prstGeom>
          <a:noFill/>
          <a:ln w="9525">
            <a:noFill/>
            <a:miter lim="800000"/>
            <a:headEnd/>
            <a:tailEnd/>
          </a:ln>
          <a:effectLst/>
        </p:spPr>
        <p:txBody>
          <a:bodyPr wrap="none">
            <a:spAutoFit/>
          </a:bodyPr>
          <a:lstStyle/>
          <a:p>
            <a:r>
              <a:rPr lang="fr-FR" sz="3000" b="1" dirty="0">
                <a:latin typeface="+mj-lt"/>
              </a:rPr>
              <a:t>A1</a:t>
            </a:r>
          </a:p>
        </p:txBody>
      </p:sp>
      <p:sp>
        <p:nvSpPr>
          <p:cNvPr id="34" name="Text Box 37"/>
          <p:cNvSpPr txBox="1">
            <a:spLocks noChangeArrowheads="1"/>
          </p:cNvSpPr>
          <p:nvPr/>
        </p:nvSpPr>
        <p:spPr bwMode="auto">
          <a:xfrm>
            <a:off x="5258696" y="5899338"/>
            <a:ext cx="675185" cy="553998"/>
          </a:xfrm>
          <a:prstGeom prst="rect">
            <a:avLst/>
          </a:prstGeom>
          <a:noFill/>
          <a:ln w="9525">
            <a:noFill/>
            <a:miter lim="800000"/>
            <a:headEnd/>
            <a:tailEnd/>
          </a:ln>
          <a:effectLst/>
        </p:spPr>
        <p:txBody>
          <a:bodyPr wrap="none">
            <a:spAutoFit/>
          </a:bodyPr>
          <a:lstStyle/>
          <a:p>
            <a:r>
              <a:rPr lang="fr-FR" sz="3000" b="1" dirty="0">
                <a:latin typeface="+mj-lt"/>
              </a:rPr>
              <a:t>B2</a:t>
            </a:r>
          </a:p>
        </p:txBody>
      </p:sp>
      <p:sp>
        <p:nvSpPr>
          <p:cNvPr id="35" name="Text Box 37"/>
          <p:cNvSpPr txBox="1">
            <a:spLocks noChangeArrowheads="1"/>
          </p:cNvSpPr>
          <p:nvPr/>
        </p:nvSpPr>
        <p:spPr bwMode="auto">
          <a:xfrm>
            <a:off x="2942475" y="2890757"/>
            <a:ext cx="654346" cy="553998"/>
          </a:xfrm>
          <a:prstGeom prst="rect">
            <a:avLst/>
          </a:prstGeom>
          <a:noFill/>
          <a:ln w="9525">
            <a:noFill/>
            <a:miter lim="800000"/>
            <a:headEnd/>
            <a:tailEnd/>
          </a:ln>
          <a:effectLst/>
        </p:spPr>
        <p:txBody>
          <a:bodyPr wrap="none">
            <a:spAutoFit/>
          </a:bodyPr>
          <a:lstStyle/>
          <a:p>
            <a:r>
              <a:rPr lang="fr-FR" sz="3000" b="1" dirty="0">
                <a:latin typeface="+mj-lt"/>
              </a:rPr>
              <a:t>E1</a:t>
            </a:r>
          </a:p>
        </p:txBody>
      </p:sp>
      <p:sp>
        <p:nvSpPr>
          <p:cNvPr id="36" name="Text Box 37"/>
          <p:cNvSpPr txBox="1">
            <a:spLocks noChangeArrowheads="1"/>
          </p:cNvSpPr>
          <p:nvPr/>
        </p:nvSpPr>
        <p:spPr bwMode="auto">
          <a:xfrm>
            <a:off x="2942475" y="5051403"/>
            <a:ext cx="654346" cy="553998"/>
          </a:xfrm>
          <a:prstGeom prst="rect">
            <a:avLst/>
          </a:prstGeom>
          <a:noFill/>
          <a:ln w="9525">
            <a:noFill/>
            <a:miter lim="800000"/>
            <a:headEnd/>
            <a:tailEnd/>
          </a:ln>
          <a:effectLst/>
        </p:spPr>
        <p:txBody>
          <a:bodyPr wrap="none">
            <a:spAutoFit/>
          </a:bodyPr>
          <a:lstStyle/>
          <a:p>
            <a:r>
              <a:rPr lang="fr-FR" sz="3000" b="1" dirty="0">
                <a:latin typeface="+mj-lt"/>
              </a:rPr>
              <a:t>E2</a:t>
            </a:r>
          </a:p>
        </p:txBody>
      </p:sp>
      <p:sp>
        <p:nvSpPr>
          <p:cNvPr id="37" name="Line 36"/>
          <p:cNvSpPr>
            <a:spLocks noChangeShapeType="1"/>
          </p:cNvSpPr>
          <p:nvPr/>
        </p:nvSpPr>
        <p:spPr bwMode="auto">
          <a:xfrm flipV="1">
            <a:off x="1979712" y="2698917"/>
            <a:ext cx="0" cy="3024000"/>
          </a:xfrm>
          <a:prstGeom prst="line">
            <a:avLst/>
          </a:prstGeom>
          <a:noFill/>
          <a:ln w="38100">
            <a:solidFill>
              <a:schemeClr val="tx1"/>
            </a:solidFill>
            <a:round/>
            <a:headEnd/>
            <a:tailEnd type="triangle" w="med" len="med"/>
          </a:ln>
          <a:effectLst/>
        </p:spPr>
        <p:txBody>
          <a:bodyPr/>
          <a:lstStyle/>
          <a:p>
            <a:endParaRPr lang="fr-FR"/>
          </a:p>
        </p:txBody>
      </p:sp>
      <p:sp>
        <p:nvSpPr>
          <p:cNvPr id="38" name="Text Box 37"/>
          <p:cNvSpPr txBox="1">
            <a:spLocks noChangeArrowheads="1"/>
          </p:cNvSpPr>
          <p:nvPr/>
        </p:nvSpPr>
        <p:spPr bwMode="auto">
          <a:xfrm>
            <a:off x="1259632" y="3957064"/>
            <a:ext cx="705258" cy="553998"/>
          </a:xfrm>
          <a:prstGeom prst="rect">
            <a:avLst/>
          </a:prstGeom>
          <a:noFill/>
          <a:ln w="9525">
            <a:noFill/>
            <a:miter lim="800000"/>
            <a:headEnd/>
            <a:tailEnd/>
          </a:ln>
          <a:effectLst/>
        </p:spPr>
        <p:txBody>
          <a:bodyPr wrap="none">
            <a:spAutoFit/>
          </a:bodyPr>
          <a:lstStyle/>
          <a:p>
            <a:r>
              <a:rPr lang="fr-FR" sz="3000" b="1" dirty="0" err="1">
                <a:latin typeface="+mj-lt"/>
              </a:rPr>
              <a:t>V</a:t>
            </a:r>
            <a:r>
              <a:rPr lang="fr-FR" sz="3000" b="1" baseline="-25000" dirty="0" err="1">
                <a:latin typeface="+mj-lt"/>
              </a:rPr>
              <a:t>ex</a:t>
            </a:r>
            <a:endParaRPr lang="fr-FR" sz="3000" b="1" baseline="-25000" dirty="0">
              <a:latin typeface="+mj-lt"/>
            </a:endParaRPr>
          </a:p>
        </p:txBody>
      </p:sp>
    </p:spTree>
    <p:extLst>
      <p:ext uri="{BB962C8B-B14F-4D97-AF65-F5344CB8AC3E}">
        <p14:creationId xmlns:p14="http://schemas.microsoft.com/office/powerpoint/2010/main" val="154783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7842" name="Picture 2"/>
          <p:cNvPicPr>
            <a:picLocks noChangeAspect="1" noChangeArrowheads="1"/>
          </p:cNvPicPr>
          <p:nvPr/>
        </p:nvPicPr>
        <p:blipFill>
          <a:blip r:embed="rId2" cstate="print"/>
          <a:srcRect/>
          <a:stretch>
            <a:fillRect/>
          </a:stretch>
        </p:blipFill>
        <p:spPr bwMode="auto">
          <a:xfrm>
            <a:off x="642910" y="714356"/>
            <a:ext cx="3314700" cy="2305050"/>
          </a:xfrm>
          <a:prstGeom prst="rect">
            <a:avLst/>
          </a:prstGeom>
          <a:noFill/>
          <a:ln w="9525">
            <a:noFill/>
            <a:miter lim="800000"/>
            <a:headEnd/>
            <a:tailEnd/>
          </a:ln>
          <a:effectLst/>
        </p:spPr>
      </p:pic>
      <p:pic>
        <p:nvPicPr>
          <p:cNvPr id="547843" name="Picture 3"/>
          <p:cNvPicPr>
            <a:picLocks noChangeAspect="1" noChangeArrowheads="1"/>
          </p:cNvPicPr>
          <p:nvPr/>
        </p:nvPicPr>
        <p:blipFill>
          <a:blip r:embed="rId3" cstate="print"/>
          <a:srcRect/>
          <a:stretch>
            <a:fillRect/>
          </a:stretch>
        </p:blipFill>
        <p:spPr bwMode="auto">
          <a:xfrm>
            <a:off x="1071538" y="3214686"/>
            <a:ext cx="2381250" cy="2257425"/>
          </a:xfrm>
          <a:prstGeom prst="rect">
            <a:avLst/>
          </a:prstGeom>
          <a:noFill/>
          <a:ln w="9525">
            <a:noFill/>
            <a:miter lim="800000"/>
            <a:headEnd/>
            <a:tailEnd/>
          </a:ln>
          <a:effectLst/>
        </p:spPr>
      </p:pic>
      <p:pic>
        <p:nvPicPr>
          <p:cNvPr id="547844" name="Picture 4"/>
          <p:cNvPicPr>
            <a:picLocks noChangeAspect="1" noChangeArrowheads="1"/>
          </p:cNvPicPr>
          <p:nvPr/>
        </p:nvPicPr>
        <p:blipFill>
          <a:blip r:embed="rId4" cstate="print"/>
          <a:srcRect/>
          <a:stretch>
            <a:fillRect/>
          </a:stretch>
        </p:blipFill>
        <p:spPr bwMode="auto">
          <a:xfrm>
            <a:off x="5214942" y="785794"/>
            <a:ext cx="3200400" cy="2057400"/>
          </a:xfrm>
          <a:prstGeom prst="rect">
            <a:avLst/>
          </a:prstGeom>
          <a:noFill/>
          <a:ln w="9525">
            <a:noFill/>
            <a:miter lim="800000"/>
            <a:headEnd/>
            <a:tailEnd/>
          </a:ln>
          <a:effectLst/>
        </p:spPr>
      </p:pic>
      <p:pic>
        <p:nvPicPr>
          <p:cNvPr id="547845" name="Picture 5"/>
          <p:cNvPicPr>
            <a:picLocks noChangeAspect="1" noChangeArrowheads="1"/>
          </p:cNvPicPr>
          <p:nvPr/>
        </p:nvPicPr>
        <p:blipFill>
          <a:blip r:embed="rId5" cstate="print"/>
          <a:srcRect/>
          <a:stretch>
            <a:fillRect/>
          </a:stretch>
        </p:blipFill>
        <p:spPr bwMode="auto">
          <a:xfrm>
            <a:off x="5572132" y="3214686"/>
            <a:ext cx="2743200" cy="2019300"/>
          </a:xfrm>
          <a:prstGeom prst="rect">
            <a:avLst/>
          </a:prstGeom>
          <a:noFill/>
          <a:ln w="9525">
            <a:noFill/>
            <a:miter lim="800000"/>
            <a:headEnd/>
            <a:tailEnd/>
          </a:ln>
          <a:effectLst/>
        </p:spPr>
      </p:pic>
      <p:sp>
        <p:nvSpPr>
          <p:cNvPr id="8" name="Text Box 7"/>
          <p:cNvSpPr txBox="1">
            <a:spLocks noChangeArrowheads="1"/>
          </p:cNvSpPr>
          <p:nvPr/>
        </p:nvSpPr>
        <p:spPr bwMode="auto">
          <a:xfrm>
            <a:off x="928662" y="5715016"/>
            <a:ext cx="2571768" cy="400110"/>
          </a:xfrm>
          <a:prstGeom prst="rect">
            <a:avLst/>
          </a:prstGeom>
          <a:noFill/>
          <a:ln w="9525">
            <a:noFill/>
            <a:miter lim="800000"/>
            <a:headEnd/>
            <a:tailEnd/>
          </a:ln>
          <a:effectLst/>
        </p:spPr>
        <p:txBody>
          <a:bodyPr wrap="square">
            <a:spAutoFit/>
          </a:bodyPr>
          <a:lstStyle/>
          <a:p>
            <a:pPr>
              <a:spcBef>
                <a:spcPct val="50000"/>
              </a:spcBef>
            </a:pPr>
            <a:r>
              <a:rPr lang="fr-FR" sz="2000" b="1" dirty="0">
                <a:solidFill>
                  <a:srgbClr val="0000FF"/>
                </a:solidFill>
                <a:latin typeface="Cambria" pitchFamily="18" charset="0"/>
              </a:rPr>
              <a:t>Stator ou inducteur </a:t>
            </a:r>
          </a:p>
        </p:txBody>
      </p:sp>
      <p:sp>
        <p:nvSpPr>
          <p:cNvPr id="9" name="Text Box 7"/>
          <p:cNvSpPr txBox="1">
            <a:spLocks noChangeArrowheads="1"/>
          </p:cNvSpPr>
          <p:nvPr/>
        </p:nvSpPr>
        <p:spPr bwMode="auto">
          <a:xfrm>
            <a:off x="5500694" y="5715016"/>
            <a:ext cx="2214578" cy="400110"/>
          </a:xfrm>
          <a:prstGeom prst="rect">
            <a:avLst/>
          </a:prstGeom>
          <a:noFill/>
          <a:ln w="9525">
            <a:noFill/>
            <a:miter lim="800000"/>
            <a:headEnd/>
            <a:tailEnd/>
          </a:ln>
          <a:effectLst/>
        </p:spPr>
        <p:txBody>
          <a:bodyPr wrap="square">
            <a:spAutoFit/>
          </a:bodyPr>
          <a:lstStyle/>
          <a:p>
            <a:pPr>
              <a:spcBef>
                <a:spcPct val="50000"/>
              </a:spcBef>
            </a:pPr>
            <a:r>
              <a:rPr lang="fr-FR" sz="2000" b="1" dirty="0">
                <a:solidFill>
                  <a:srgbClr val="0000FF"/>
                </a:solidFill>
                <a:latin typeface="Cambria" pitchFamily="18" charset="0"/>
              </a:rPr>
              <a:t>Rotor ou induit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214282" y="260350"/>
            <a:ext cx="7929618" cy="938719"/>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rPr>
              <a:t>3°- Génératrice à excitation indépendante ou séparée</a:t>
            </a:r>
          </a:p>
          <a:p>
            <a:pPr>
              <a:spcBef>
                <a:spcPct val="50000"/>
              </a:spcBef>
            </a:pPr>
            <a:endParaRPr lang="fr-FR" sz="2200" b="1" dirty="0">
              <a:solidFill>
                <a:srgbClr val="FF0000"/>
              </a:solidFill>
            </a:endParaRPr>
          </a:p>
        </p:txBody>
      </p:sp>
      <p:sp>
        <p:nvSpPr>
          <p:cNvPr id="8" name="Text Box 9"/>
          <p:cNvSpPr txBox="1">
            <a:spLocks noChangeArrowheads="1"/>
          </p:cNvSpPr>
          <p:nvPr/>
        </p:nvSpPr>
        <p:spPr bwMode="auto">
          <a:xfrm>
            <a:off x="214282" y="642918"/>
            <a:ext cx="8786874" cy="3139321"/>
          </a:xfrm>
          <a:prstGeom prst="rect">
            <a:avLst/>
          </a:prstGeom>
          <a:noFill/>
          <a:ln w="9525">
            <a:noFill/>
            <a:miter lim="800000"/>
            <a:headEnd/>
            <a:tailEnd/>
          </a:ln>
          <a:effectLst/>
        </p:spPr>
        <p:txBody>
          <a:bodyPr wrap="square">
            <a:spAutoFit/>
          </a:bodyPr>
          <a:lstStyle/>
          <a:p>
            <a:pPr fontAlgn="auto" hangingPunct="1"/>
            <a:r>
              <a:rPr lang="fr-FR" dirty="0"/>
              <a:t>L’excitation séparée est à la fois un avantage et un inconvénient.</a:t>
            </a:r>
          </a:p>
          <a:p>
            <a:pPr fontAlgn="auto" hangingPunct="1"/>
            <a:r>
              <a:rPr lang="fr-FR" dirty="0"/>
              <a:t>En effet, l’excitation est indépendante de la charge ce qui est souvent recherchée, mais elle nécessite une source de tension continue extérieure.</a:t>
            </a:r>
          </a:p>
          <a:p>
            <a:pPr fontAlgn="auto" hangingPunct="1"/>
            <a:r>
              <a:rPr lang="fr-FR" dirty="0"/>
              <a:t>En réglant le courant d’excitation on peut maintenir la tension constante en fonction de la charge, comme on peut faire le contraire en variant la tension de 0 à sa valeur nominale d’une manière continue.</a:t>
            </a:r>
          </a:p>
          <a:p>
            <a:pPr fontAlgn="auto" hangingPunct="1"/>
            <a:r>
              <a:rPr lang="fr-FR" dirty="0"/>
              <a:t>C’est grâce à cette dernière faculté, qu’elle est surtout employée pour l’alimentation des moteurs qui nécessitent des tensions variant dans de grandes limites tels que les groupes Ward-Léonard.</a:t>
            </a:r>
          </a:p>
          <a:p>
            <a:pPr fontAlgn="auto" hangingPunct="1"/>
            <a:endParaRPr lang="fr-FR" dirty="0"/>
          </a:p>
          <a:p>
            <a:pPr hangingPunct="0"/>
            <a:r>
              <a:rPr lang="fr-FR" b="1" dirty="0">
                <a:solidFill>
                  <a:srgbClr val="0000FF"/>
                </a:solidFill>
              </a:rPr>
              <a:t>    3°.1-Schéma et équations de fonctionnement</a:t>
            </a:r>
            <a:endParaRPr lang="fr-FR" dirty="0">
              <a:solidFill>
                <a:srgbClr val="0000FF"/>
              </a:solidFill>
            </a:endParaRPr>
          </a:p>
        </p:txBody>
      </p:sp>
      <p:pic>
        <p:nvPicPr>
          <p:cNvPr id="6" name="Image 5"/>
          <p:cNvPicPr/>
          <p:nvPr/>
        </p:nvPicPr>
        <p:blipFill>
          <a:blip r:embed="rId3" cstate="print"/>
          <a:srcRect/>
          <a:stretch>
            <a:fillRect/>
          </a:stretch>
        </p:blipFill>
        <p:spPr bwMode="auto">
          <a:xfrm>
            <a:off x="285720" y="4000504"/>
            <a:ext cx="4643470" cy="2571768"/>
          </a:xfrm>
          <a:prstGeom prst="rect">
            <a:avLst/>
          </a:prstGeom>
          <a:noFill/>
          <a:ln w="9525">
            <a:noFill/>
            <a:miter lim="800000"/>
            <a:headEnd/>
            <a:tailEnd/>
          </a:ln>
        </p:spPr>
      </p:pic>
      <p:graphicFrame>
        <p:nvGraphicFramePr>
          <p:cNvPr id="502786" name="Object 2"/>
          <p:cNvGraphicFramePr>
            <a:graphicFrameLocks noChangeAspect="1"/>
          </p:cNvGraphicFramePr>
          <p:nvPr>
            <p:extLst>
              <p:ext uri="{D42A27DB-BD31-4B8C-83A1-F6EECF244321}">
                <p14:modId xmlns:p14="http://schemas.microsoft.com/office/powerpoint/2010/main" val="1145533578"/>
              </p:ext>
            </p:extLst>
          </p:nvPr>
        </p:nvGraphicFramePr>
        <p:xfrm>
          <a:off x="5014913" y="4567238"/>
          <a:ext cx="3152775" cy="444500"/>
        </p:xfrm>
        <a:graphic>
          <a:graphicData uri="http://schemas.openxmlformats.org/presentationml/2006/ole">
            <mc:AlternateContent xmlns:mc="http://schemas.openxmlformats.org/markup-compatibility/2006">
              <mc:Choice xmlns:v="urn:schemas-microsoft-com:vml" Requires="v">
                <p:oleObj spid="_x0000_s573558" name="Equation" r:id="rId4" imgW="1714500" imgH="241300" progId="Equation.DSMT4">
                  <p:embed/>
                </p:oleObj>
              </mc:Choice>
              <mc:Fallback>
                <p:oleObj name="Equation" r:id="rId4" imgW="1714500" imgH="241300" progId="Equation.DSMT4">
                  <p:embed/>
                  <p:pic>
                    <p:nvPicPr>
                      <p:cNvPr id="0" name="Picture 1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4913" y="4567238"/>
                        <a:ext cx="3152775" cy="444500"/>
                      </a:xfrm>
                      <a:prstGeom prst="rect">
                        <a:avLst/>
                      </a:prstGeom>
                      <a:solidFill>
                        <a:schemeClr val="bg1"/>
                      </a:solidFill>
                    </p:spPr>
                  </p:pic>
                </p:oleObj>
              </mc:Fallback>
            </mc:AlternateContent>
          </a:graphicData>
        </a:graphic>
      </p:graphicFrame>
      <p:grpSp>
        <p:nvGrpSpPr>
          <p:cNvPr id="11" name="Groupe 10"/>
          <p:cNvGrpSpPr/>
          <p:nvPr/>
        </p:nvGrpSpPr>
        <p:grpSpPr>
          <a:xfrm>
            <a:off x="1000100" y="4857760"/>
            <a:ext cx="714380" cy="571504"/>
            <a:chOff x="1000100" y="4143380"/>
            <a:chExt cx="714380" cy="571504"/>
          </a:xfrm>
        </p:grpSpPr>
        <p:sp>
          <p:nvSpPr>
            <p:cNvPr id="9" name="Arc 8"/>
            <p:cNvSpPr/>
            <p:nvPr/>
          </p:nvSpPr>
          <p:spPr>
            <a:xfrm>
              <a:off x="1000100" y="4143380"/>
              <a:ext cx="714380" cy="571504"/>
            </a:xfrm>
            <a:prstGeom prst="arc">
              <a:avLst>
                <a:gd name="adj1" fmla="val 16200000"/>
                <a:gd name="adj2" fmla="val 12332288"/>
              </a:avLst>
            </a:prstGeom>
            <a:noFill/>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ZoneTexte 9"/>
            <p:cNvSpPr txBox="1"/>
            <p:nvPr/>
          </p:nvSpPr>
          <p:spPr>
            <a:xfrm>
              <a:off x="1214414" y="4143380"/>
              <a:ext cx="324128" cy="523220"/>
            </a:xfrm>
            <a:prstGeom prst="rect">
              <a:avLst/>
            </a:prstGeom>
            <a:noFill/>
          </p:spPr>
          <p:txBody>
            <a:bodyPr wrap="none" rtlCol="0">
              <a:spAutoFit/>
            </a:bodyPr>
            <a:lstStyle/>
            <a:p>
              <a:r>
                <a:rPr lang="fr-FR" sz="2800" b="1" dirty="0">
                  <a:solidFill>
                    <a:srgbClr val="FF0000"/>
                  </a:solidFill>
                  <a:latin typeface="Times New Roman" pitchFamily="18" charset="0"/>
                  <a:cs typeface="Times New Roman" pitchFamily="18" charset="0"/>
                </a:rPr>
                <a:t>I</a:t>
              </a:r>
            </a:p>
          </p:txBody>
        </p:sp>
      </p:grpSp>
      <p:sp>
        <p:nvSpPr>
          <p:cNvPr id="12" name="Rectangle 11"/>
          <p:cNvSpPr/>
          <p:nvPr/>
        </p:nvSpPr>
        <p:spPr>
          <a:xfrm>
            <a:off x="4978429" y="4149746"/>
            <a:ext cx="3406774" cy="369332"/>
          </a:xfrm>
          <a:prstGeom prst="rect">
            <a:avLst/>
          </a:prstGeom>
        </p:spPr>
        <p:txBody>
          <a:bodyPr wrap="square">
            <a:spAutoFit/>
          </a:bodyPr>
          <a:lstStyle/>
          <a:p>
            <a:r>
              <a:rPr lang="fr-FR" b="1" dirty="0">
                <a:solidFill>
                  <a:srgbClr val="FF0000"/>
                </a:solidFill>
              </a:rPr>
              <a:t>Maille </a:t>
            </a:r>
            <a:r>
              <a:rPr lang="fr-FR" b="1" dirty="0">
                <a:solidFill>
                  <a:srgbClr val="FF0000"/>
                </a:solidFill>
                <a:latin typeface="Times New Roman" pitchFamily="18" charset="0"/>
                <a:cs typeface="Times New Roman" pitchFamily="18" charset="0"/>
              </a:rPr>
              <a:t>I (circuit inducteur)</a:t>
            </a:r>
            <a:endParaRPr lang="fr-FR" dirty="0">
              <a:solidFill>
                <a:srgbClr val="FF0000"/>
              </a:solidFill>
              <a:latin typeface="Times New Roman" pitchFamily="18" charset="0"/>
              <a:cs typeface="Times New Roman" pitchFamily="18" charset="0"/>
            </a:endParaRPr>
          </a:p>
        </p:txBody>
      </p:sp>
      <p:graphicFrame>
        <p:nvGraphicFramePr>
          <p:cNvPr id="13" name="Object 2"/>
          <p:cNvGraphicFramePr>
            <a:graphicFrameLocks noChangeAspect="1"/>
          </p:cNvGraphicFramePr>
          <p:nvPr/>
        </p:nvGraphicFramePr>
        <p:xfrm>
          <a:off x="5049867" y="5507055"/>
          <a:ext cx="3808413" cy="422275"/>
        </p:xfrm>
        <a:graphic>
          <a:graphicData uri="http://schemas.openxmlformats.org/presentationml/2006/ole">
            <mc:AlternateContent xmlns:mc="http://schemas.openxmlformats.org/markup-compatibility/2006">
              <mc:Choice xmlns:v="urn:schemas-microsoft-com:vml" Requires="v">
                <p:oleObj spid="_x0000_s573559" name="Equation" r:id="rId6" imgW="2070100" imgH="228600" progId="Equation.DSMT4">
                  <p:embed/>
                </p:oleObj>
              </mc:Choice>
              <mc:Fallback>
                <p:oleObj name="Equation" r:id="rId6" imgW="2070100" imgH="228600" progId="Equation.DSMT4">
                  <p:embed/>
                  <p:pic>
                    <p:nvPicPr>
                      <p:cNvPr id="0" name="Picture 1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9867" y="5507055"/>
                        <a:ext cx="3808413" cy="422275"/>
                      </a:xfrm>
                      <a:prstGeom prst="rect">
                        <a:avLst/>
                      </a:prstGeom>
                      <a:solidFill>
                        <a:schemeClr val="bg1"/>
                      </a:solidFill>
                    </p:spPr>
                  </p:pic>
                </p:oleObj>
              </mc:Fallback>
            </mc:AlternateContent>
          </a:graphicData>
        </a:graphic>
      </p:graphicFrame>
      <p:sp>
        <p:nvSpPr>
          <p:cNvPr id="14" name="Rectangle 13"/>
          <p:cNvSpPr/>
          <p:nvPr/>
        </p:nvSpPr>
        <p:spPr>
          <a:xfrm>
            <a:off x="5027617" y="5078440"/>
            <a:ext cx="3143272" cy="369332"/>
          </a:xfrm>
          <a:prstGeom prst="rect">
            <a:avLst/>
          </a:prstGeom>
        </p:spPr>
        <p:txBody>
          <a:bodyPr wrap="square">
            <a:spAutoFit/>
          </a:bodyPr>
          <a:lstStyle/>
          <a:p>
            <a:r>
              <a:rPr lang="fr-FR" b="1" dirty="0">
                <a:solidFill>
                  <a:srgbClr val="009900"/>
                </a:solidFill>
              </a:rPr>
              <a:t>Maille </a:t>
            </a:r>
            <a:r>
              <a:rPr lang="fr-FR" b="1" dirty="0">
                <a:solidFill>
                  <a:srgbClr val="009900"/>
                </a:solidFill>
                <a:latin typeface="Times New Roman" pitchFamily="18" charset="0"/>
                <a:cs typeface="Times New Roman" pitchFamily="18" charset="0"/>
              </a:rPr>
              <a:t>II (circuit induit)</a:t>
            </a:r>
          </a:p>
        </p:txBody>
      </p:sp>
      <p:grpSp>
        <p:nvGrpSpPr>
          <p:cNvPr id="15" name="Groupe 14"/>
          <p:cNvGrpSpPr/>
          <p:nvPr/>
        </p:nvGrpSpPr>
        <p:grpSpPr>
          <a:xfrm>
            <a:off x="3500430" y="5072074"/>
            <a:ext cx="714380" cy="571504"/>
            <a:chOff x="1000100" y="4143380"/>
            <a:chExt cx="714380" cy="571504"/>
          </a:xfrm>
        </p:grpSpPr>
        <p:sp>
          <p:nvSpPr>
            <p:cNvPr id="16" name="Arc 15"/>
            <p:cNvSpPr/>
            <p:nvPr/>
          </p:nvSpPr>
          <p:spPr>
            <a:xfrm>
              <a:off x="1000100" y="4143380"/>
              <a:ext cx="714380" cy="571504"/>
            </a:xfrm>
            <a:prstGeom prst="arc">
              <a:avLst>
                <a:gd name="adj1" fmla="val 16200000"/>
                <a:gd name="adj2" fmla="val 12332288"/>
              </a:avLst>
            </a:prstGeom>
            <a:noFill/>
            <a:ln w="38100">
              <a:solidFill>
                <a:srgbClr val="0099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ZoneTexte 16"/>
            <p:cNvSpPr txBox="1"/>
            <p:nvPr/>
          </p:nvSpPr>
          <p:spPr>
            <a:xfrm>
              <a:off x="1142976" y="4143380"/>
              <a:ext cx="463588" cy="523220"/>
            </a:xfrm>
            <a:prstGeom prst="rect">
              <a:avLst/>
            </a:prstGeom>
            <a:noFill/>
          </p:spPr>
          <p:txBody>
            <a:bodyPr wrap="none" rtlCol="0">
              <a:spAutoFit/>
            </a:bodyPr>
            <a:lstStyle/>
            <a:p>
              <a:r>
                <a:rPr lang="fr-FR" sz="2800" b="1" dirty="0">
                  <a:solidFill>
                    <a:srgbClr val="009900"/>
                  </a:solidFill>
                  <a:latin typeface="Times New Roman" pitchFamily="18" charset="0"/>
                  <a:cs typeface="Times New Roman" pitchFamily="18" charset="0"/>
                </a:rPr>
                <a:t>II</a:t>
              </a:r>
            </a:p>
          </p:txBody>
        </p:sp>
      </p:grpSp>
    </p:spTree>
    <p:extLst>
      <p:ext uri="{BB962C8B-B14F-4D97-AF65-F5344CB8AC3E}">
        <p14:creationId xmlns:p14="http://schemas.microsoft.com/office/powerpoint/2010/main" val="206774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10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10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10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10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1000" fill="hold"/>
                                        <p:tgtEl>
                                          <p:spTgt spid="8">
                                            <p:txEl>
                                              <p:pRg st="5" end="5"/>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amond(in)">
                                      <p:cBhvr>
                                        <p:cTn id="37" dur="1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amond(in)">
                                      <p:cBhvr>
                                        <p:cTn id="42" dur="2000"/>
                                        <p:tgtEl>
                                          <p:spTgt spid="11"/>
                                        </p:tgtEl>
                                      </p:cBhvr>
                                    </p:animEffect>
                                  </p:childTnLst>
                                </p:cTn>
                              </p:par>
                            </p:childTnLst>
                          </p:cTn>
                        </p:par>
                        <p:par>
                          <p:cTn id="43" fill="hold">
                            <p:stCondLst>
                              <p:cond delay="2000"/>
                            </p:stCondLst>
                            <p:childTnLst>
                              <p:par>
                                <p:cTn id="44" presetID="4" presetClass="entr" presetSubtype="16"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ox(in)">
                                      <p:cBhvr>
                                        <p:cTn id="46" dur="500"/>
                                        <p:tgtEl>
                                          <p:spTgt spid="12"/>
                                        </p:tgtEl>
                                      </p:cBhvr>
                                    </p:animEffect>
                                  </p:childTnLst>
                                </p:cTn>
                              </p:par>
                            </p:childTnLst>
                          </p:cTn>
                        </p:par>
                        <p:par>
                          <p:cTn id="47" fill="hold">
                            <p:stCondLst>
                              <p:cond delay="2500"/>
                            </p:stCondLst>
                            <p:childTnLst>
                              <p:par>
                                <p:cTn id="48" presetID="2" presetClass="entr" presetSubtype="2" fill="hold" nodeType="afterEffect">
                                  <p:stCondLst>
                                    <p:cond delay="0"/>
                                  </p:stCondLst>
                                  <p:childTnLst>
                                    <p:set>
                                      <p:cBhvr>
                                        <p:cTn id="49" dur="1" fill="hold">
                                          <p:stCondLst>
                                            <p:cond delay="0"/>
                                          </p:stCondLst>
                                        </p:cTn>
                                        <p:tgtEl>
                                          <p:spTgt spid="502786"/>
                                        </p:tgtEl>
                                        <p:attrNameLst>
                                          <p:attrName>style.visibility</p:attrName>
                                        </p:attrNameLst>
                                      </p:cBhvr>
                                      <p:to>
                                        <p:strVal val="visible"/>
                                      </p:to>
                                    </p:set>
                                    <p:anim calcmode="lin" valueType="num">
                                      <p:cBhvr additive="base">
                                        <p:cTn id="50" dur="500" fill="hold"/>
                                        <p:tgtEl>
                                          <p:spTgt spid="502786"/>
                                        </p:tgtEl>
                                        <p:attrNameLst>
                                          <p:attrName>ppt_x</p:attrName>
                                        </p:attrNameLst>
                                      </p:cBhvr>
                                      <p:tavLst>
                                        <p:tav tm="0">
                                          <p:val>
                                            <p:strVal val="1+#ppt_w/2"/>
                                          </p:val>
                                        </p:tav>
                                        <p:tav tm="100000">
                                          <p:val>
                                            <p:strVal val="#ppt_x"/>
                                          </p:val>
                                        </p:tav>
                                      </p:tavLst>
                                    </p:anim>
                                    <p:anim calcmode="lin" valueType="num">
                                      <p:cBhvr additive="base">
                                        <p:cTn id="51" dur="500" fill="hold"/>
                                        <p:tgtEl>
                                          <p:spTgt spid="502786"/>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8" presetClass="entr" presetSubtype="16"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diamond(in)">
                                      <p:cBhvr>
                                        <p:cTn id="56" dur="2000"/>
                                        <p:tgtEl>
                                          <p:spTgt spid="15"/>
                                        </p:tgtEl>
                                      </p:cBhvr>
                                    </p:animEffect>
                                  </p:childTnLst>
                                </p:cTn>
                              </p:par>
                            </p:childTnLst>
                          </p:cTn>
                        </p:par>
                        <p:par>
                          <p:cTn id="57" fill="hold">
                            <p:stCondLst>
                              <p:cond delay="2000"/>
                            </p:stCondLst>
                            <p:childTnLst>
                              <p:par>
                                <p:cTn id="58" presetID="4" presetClass="entr" presetSubtype="16" fill="hold" grpId="0" nodeType="after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box(in)">
                                      <p:cBhvr>
                                        <p:cTn id="60" dur="500"/>
                                        <p:tgtEl>
                                          <p:spTgt spid="14"/>
                                        </p:tgtEl>
                                      </p:cBhvr>
                                    </p:animEffect>
                                  </p:childTnLst>
                                </p:cTn>
                              </p:par>
                            </p:childTnLst>
                          </p:cTn>
                        </p:par>
                        <p:par>
                          <p:cTn id="61" fill="hold">
                            <p:stCondLst>
                              <p:cond delay="2500"/>
                            </p:stCondLst>
                            <p:childTnLst>
                              <p:par>
                                <p:cTn id="62" presetID="2" presetClass="entr" presetSubtype="2" fill="hold" nodeType="after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500" fill="hold"/>
                                        <p:tgtEl>
                                          <p:spTgt spid="13"/>
                                        </p:tgtEl>
                                        <p:attrNameLst>
                                          <p:attrName>ppt_x</p:attrName>
                                        </p:attrNameLst>
                                      </p:cBhvr>
                                      <p:tavLst>
                                        <p:tav tm="0">
                                          <p:val>
                                            <p:strVal val="1+#ppt_w/2"/>
                                          </p:val>
                                        </p:tav>
                                        <p:tav tm="100000">
                                          <p:val>
                                            <p:strVal val="#ppt_x"/>
                                          </p:val>
                                        </p:tav>
                                      </p:tavLst>
                                    </p:anim>
                                    <p:anim calcmode="lin" valueType="num">
                                      <p:cBhvr additive="base">
                                        <p:cTn id="65"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Text Box 4"/>
          <p:cNvSpPr txBox="1">
            <a:spLocks noChangeArrowheads="1"/>
          </p:cNvSpPr>
          <p:nvPr/>
        </p:nvSpPr>
        <p:spPr bwMode="auto">
          <a:xfrm>
            <a:off x="214282" y="260350"/>
            <a:ext cx="4429156" cy="369332"/>
          </a:xfrm>
          <a:prstGeom prst="rect">
            <a:avLst/>
          </a:prstGeom>
          <a:noFill/>
          <a:ln w="9525">
            <a:noFill/>
            <a:miter lim="800000"/>
            <a:headEnd/>
            <a:tailEnd/>
          </a:ln>
          <a:effectLst/>
        </p:spPr>
        <p:txBody>
          <a:bodyPr wrap="square">
            <a:spAutoFit/>
          </a:bodyPr>
          <a:lstStyle/>
          <a:p>
            <a:pPr>
              <a:spcBef>
                <a:spcPct val="50000"/>
              </a:spcBef>
            </a:pPr>
            <a:r>
              <a:rPr lang="fr-FR" b="1" dirty="0">
                <a:solidFill>
                  <a:srgbClr val="0000FF"/>
                </a:solidFill>
              </a:rPr>
              <a:t>3°.2-Caractéristique à vide (S ouvert)</a:t>
            </a:r>
          </a:p>
        </p:txBody>
      </p:sp>
      <p:sp>
        <p:nvSpPr>
          <p:cNvPr id="62473" name="Text Box 9"/>
          <p:cNvSpPr txBox="1">
            <a:spLocks noChangeArrowheads="1"/>
          </p:cNvSpPr>
          <p:nvPr/>
        </p:nvSpPr>
        <p:spPr bwMode="auto">
          <a:xfrm>
            <a:off x="250825" y="692150"/>
            <a:ext cx="8642350" cy="1754326"/>
          </a:xfrm>
          <a:prstGeom prst="rect">
            <a:avLst/>
          </a:prstGeom>
          <a:noFill/>
          <a:ln w="9525">
            <a:noFill/>
            <a:miter lim="800000"/>
            <a:headEnd/>
            <a:tailEnd/>
          </a:ln>
          <a:effectLst/>
        </p:spPr>
        <p:txBody>
          <a:bodyPr>
            <a:spAutoFit/>
          </a:bodyPr>
          <a:lstStyle/>
          <a:p>
            <a:pPr>
              <a:spcBef>
                <a:spcPct val="50000"/>
              </a:spcBef>
            </a:pPr>
            <a:r>
              <a:rPr lang="fr-FR" dirty="0">
                <a:latin typeface="+mj-lt"/>
              </a:rPr>
              <a:t>On a : </a:t>
            </a:r>
            <a:r>
              <a:rPr lang="fr-FR" b="1" i="1" dirty="0">
                <a:solidFill>
                  <a:srgbClr val="0000FF"/>
                </a:solidFill>
                <a:latin typeface="+mj-lt"/>
              </a:rPr>
              <a:t>E</a:t>
            </a:r>
            <a:r>
              <a:rPr lang="fr-FR" b="1" i="1" baseline="-25000" dirty="0">
                <a:solidFill>
                  <a:srgbClr val="0000FF"/>
                </a:solidFill>
                <a:latin typeface="+mj-lt"/>
              </a:rPr>
              <a:t>0</a:t>
            </a:r>
            <a:r>
              <a:rPr lang="fr-FR" b="1" i="1" dirty="0">
                <a:solidFill>
                  <a:srgbClr val="0000FF"/>
                </a:solidFill>
                <a:latin typeface="+mj-lt"/>
              </a:rPr>
              <a:t> = </a:t>
            </a:r>
            <a:r>
              <a:rPr lang="fr-FR" b="1" i="1" dirty="0" err="1">
                <a:solidFill>
                  <a:srgbClr val="0000FF"/>
                </a:solidFill>
                <a:latin typeface="+mj-lt"/>
              </a:rPr>
              <a:t>K.n.</a:t>
            </a:r>
            <a:r>
              <a:rPr lang="fr-FR" b="1" i="1" dirty="0" err="1">
                <a:solidFill>
                  <a:srgbClr val="0000FF"/>
                </a:solidFill>
                <a:latin typeface="+mj-lt"/>
                <a:sym typeface="Symbol"/>
              </a:rPr>
              <a:t></a:t>
            </a:r>
            <a:r>
              <a:rPr lang="fr-FR" b="1" i="1" dirty="0">
                <a:solidFill>
                  <a:srgbClr val="0000FF"/>
                </a:solidFill>
                <a:latin typeface="+mj-lt"/>
                <a:sym typeface="Symbol"/>
              </a:rPr>
              <a:t> = </a:t>
            </a:r>
            <a:r>
              <a:rPr lang="fr-FR" b="1" i="1" dirty="0" err="1">
                <a:solidFill>
                  <a:srgbClr val="0000FF"/>
                </a:solidFill>
                <a:latin typeface="+mj-lt"/>
                <a:sym typeface="Symbol"/>
              </a:rPr>
              <a:t>K.n.f</a:t>
            </a:r>
            <a:r>
              <a:rPr lang="fr-FR" b="1" i="1" dirty="0">
                <a:solidFill>
                  <a:srgbClr val="0000FF"/>
                </a:solidFill>
                <a:latin typeface="+mj-lt"/>
                <a:sym typeface="Symbol"/>
              </a:rPr>
              <a:t>(i)</a:t>
            </a:r>
            <a:endParaRPr lang="fr-FR" b="1" i="1" dirty="0">
              <a:solidFill>
                <a:srgbClr val="0000FF"/>
              </a:solidFill>
              <a:latin typeface="+mj-lt"/>
            </a:endParaRPr>
          </a:p>
          <a:p>
            <a:pPr>
              <a:spcBef>
                <a:spcPct val="50000"/>
              </a:spcBef>
            </a:pPr>
            <a:r>
              <a:rPr lang="fr-FR" dirty="0">
                <a:latin typeface="+mj-lt"/>
              </a:rPr>
              <a:t>La caractéristique à vide consiste à tracer la variation de la </a:t>
            </a:r>
            <a:r>
              <a:rPr lang="fr-FR" dirty="0" err="1">
                <a:latin typeface="+mj-lt"/>
              </a:rPr>
              <a:t>f.e.m</a:t>
            </a:r>
            <a:r>
              <a:rPr lang="fr-FR" dirty="0">
                <a:latin typeface="+mj-lt"/>
              </a:rPr>
              <a:t> induite </a:t>
            </a:r>
            <a:r>
              <a:rPr lang="fr-FR" b="1" i="1" dirty="0">
                <a:solidFill>
                  <a:srgbClr val="0000FF"/>
                </a:solidFill>
                <a:latin typeface="+mj-lt"/>
              </a:rPr>
              <a:t>E</a:t>
            </a:r>
            <a:r>
              <a:rPr lang="fr-FR" b="1" i="1" baseline="-25000" dirty="0">
                <a:solidFill>
                  <a:srgbClr val="0000FF"/>
                </a:solidFill>
                <a:latin typeface="+mj-lt"/>
              </a:rPr>
              <a:t>0</a:t>
            </a:r>
            <a:r>
              <a:rPr lang="fr-FR" dirty="0">
                <a:latin typeface="+mj-lt"/>
              </a:rPr>
              <a:t> en fonction du courant d’excitation </a:t>
            </a:r>
            <a:r>
              <a:rPr lang="fr-FR" b="1" i="1" dirty="0">
                <a:solidFill>
                  <a:srgbClr val="0000FF"/>
                </a:solidFill>
                <a:latin typeface="+mj-lt"/>
              </a:rPr>
              <a:t>i</a:t>
            </a:r>
            <a:r>
              <a:rPr lang="fr-FR" dirty="0">
                <a:latin typeface="+mj-lt"/>
              </a:rPr>
              <a:t> tout en gardant la vitesse de rotation </a:t>
            </a:r>
            <a:r>
              <a:rPr lang="fr-FR" b="1" i="1" dirty="0">
                <a:solidFill>
                  <a:srgbClr val="0000FF"/>
                </a:solidFill>
                <a:latin typeface="+mj-lt"/>
              </a:rPr>
              <a:t>n</a:t>
            </a:r>
            <a:r>
              <a:rPr lang="fr-FR" dirty="0">
                <a:latin typeface="+mj-lt"/>
              </a:rPr>
              <a:t> constante.</a:t>
            </a:r>
          </a:p>
          <a:p>
            <a:pPr algn="just">
              <a:spcBef>
                <a:spcPct val="50000"/>
              </a:spcBef>
            </a:pPr>
            <a:r>
              <a:rPr lang="fr-FR" dirty="0">
                <a:latin typeface="+mj-lt"/>
              </a:rPr>
              <a:t>On mesure la valeur de la </a:t>
            </a:r>
            <a:r>
              <a:rPr lang="fr-FR" dirty="0" err="1">
                <a:latin typeface="+mj-lt"/>
              </a:rPr>
              <a:t>f.e.m</a:t>
            </a:r>
            <a:r>
              <a:rPr lang="fr-FR" dirty="0">
                <a:latin typeface="+mj-lt"/>
              </a:rPr>
              <a:t> au fur et à mesure de l'augmentation du courant inducteur. </a:t>
            </a:r>
          </a:p>
        </p:txBody>
      </p:sp>
      <p:grpSp>
        <p:nvGrpSpPr>
          <p:cNvPr id="79" name="Groupe 78"/>
          <p:cNvGrpSpPr/>
          <p:nvPr/>
        </p:nvGrpSpPr>
        <p:grpSpPr>
          <a:xfrm>
            <a:off x="229149" y="2471246"/>
            <a:ext cx="3763252" cy="3743836"/>
            <a:chOff x="4572000" y="2643182"/>
            <a:chExt cx="3753947" cy="4063852"/>
          </a:xfrm>
        </p:grpSpPr>
        <p:sp>
          <p:nvSpPr>
            <p:cNvPr id="80" name="Line 3"/>
            <p:cNvSpPr>
              <a:spLocks noChangeShapeType="1"/>
            </p:cNvSpPr>
            <p:nvPr/>
          </p:nvSpPr>
          <p:spPr bwMode="auto">
            <a:xfrm flipV="1">
              <a:off x="4961089" y="6525093"/>
              <a:ext cx="2786058" cy="0"/>
            </a:xfrm>
            <a:prstGeom prst="line">
              <a:avLst/>
            </a:prstGeom>
            <a:noFill/>
            <a:ln w="19050">
              <a:solidFill>
                <a:schemeClr val="tx1"/>
              </a:solidFill>
              <a:round/>
              <a:headEnd type="none" w="med" len="med"/>
              <a:tailEnd type="arrow" w="med" len="med"/>
            </a:ln>
            <a:effectLst/>
          </p:spPr>
          <p:txBody>
            <a:bodyPr/>
            <a:lstStyle/>
            <a:p>
              <a:endParaRPr lang="fr-FR"/>
            </a:p>
          </p:txBody>
        </p:sp>
        <p:sp>
          <p:nvSpPr>
            <p:cNvPr id="81" name="Line 4"/>
            <p:cNvSpPr>
              <a:spLocks noChangeShapeType="1"/>
            </p:cNvSpPr>
            <p:nvPr/>
          </p:nvSpPr>
          <p:spPr bwMode="auto">
            <a:xfrm flipV="1">
              <a:off x="5032551" y="2852531"/>
              <a:ext cx="0" cy="3744000"/>
            </a:xfrm>
            <a:prstGeom prst="line">
              <a:avLst/>
            </a:prstGeom>
            <a:noFill/>
            <a:ln w="19050">
              <a:solidFill>
                <a:schemeClr val="tx1"/>
              </a:solidFill>
              <a:round/>
              <a:headEnd type="none" w="med" len="med"/>
              <a:tailEnd type="arrow" w="med" len="med"/>
            </a:ln>
            <a:effectLst/>
          </p:spPr>
          <p:txBody>
            <a:bodyPr/>
            <a:lstStyle/>
            <a:p>
              <a:endParaRPr lang="fr-FR"/>
            </a:p>
          </p:txBody>
        </p:sp>
        <p:sp>
          <p:nvSpPr>
            <p:cNvPr id="82" name="Text Box 6"/>
            <p:cNvSpPr txBox="1">
              <a:spLocks noChangeArrowheads="1"/>
            </p:cNvSpPr>
            <p:nvPr/>
          </p:nvSpPr>
          <p:spPr bwMode="auto">
            <a:xfrm>
              <a:off x="7694006" y="6306132"/>
              <a:ext cx="631941" cy="400902"/>
            </a:xfrm>
            <a:prstGeom prst="rect">
              <a:avLst/>
            </a:prstGeom>
            <a:noFill/>
            <a:ln w="9525">
              <a:noFill/>
              <a:miter lim="800000"/>
              <a:headEnd/>
              <a:tailEnd/>
            </a:ln>
            <a:effectLst/>
          </p:spPr>
          <p:txBody>
            <a:bodyPr wrap="none">
              <a:spAutoFit/>
            </a:bodyPr>
            <a:lstStyle/>
            <a:p>
              <a:r>
                <a:rPr lang="fr-FR" b="1" i="1" dirty="0">
                  <a:latin typeface="Times New Roman" pitchFamily="18" charset="0"/>
                  <a:cs typeface="Times New Roman" pitchFamily="18" charset="0"/>
                </a:rPr>
                <a:t>i</a:t>
              </a:r>
              <a:r>
                <a:rPr lang="fr-FR" b="1" dirty="0"/>
                <a:t> (A)</a:t>
              </a:r>
            </a:p>
          </p:txBody>
        </p:sp>
        <p:sp>
          <p:nvSpPr>
            <p:cNvPr id="83" name="Text Box 7"/>
            <p:cNvSpPr txBox="1">
              <a:spLocks noChangeArrowheads="1"/>
            </p:cNvSpPr>
            <p:nvPr/>
          </p:nvSpPr>
          <p:spPr bwMode="auto">
            <a:xfrm>
              <a:off x="5032527" y="2643182"/>
              <a:ext cx="811190" cy="369332"/>
            </a:xfrm>
            <a:prstGeom prst="rect">
              <a:avLst/>
            </a:prstGeom>
            <a:noFill/>
            <a:ln w="9525">
              <a:noFill/>
              <a:miter lim="800000"/>
              <a:headEnd/>
              <a:tailEnd/>
            </a:ln>
            <a:effectLst/>
          </p:spPr>
          <p:txBody>
            <a:bodyPr wrap="square">
              <a:spAutoFit/>
            </a:bodyPr>
            <a:lstStyle/>
            <a:p>
              <a:r>
                <a:rPr lang="fr-FR" b="1" dirty="0"/>
                <a:t>E</a:t>
              </a:r>
              <a:r>
                <a:rPr lang="fr-FR" b="1" baseline="-25000" dirty="0"/>
                <a:t>0</a:t>
              </a:r>
              <a:r>
                <a:rPr lang="fr-FR" b="1" dirty="0"/>
                <a:t>(v)</a:t>
              </a:r>
            </a:p>
          </p:txBody>
        </p:sp>
        <p:sp>
          <p:nvSpPr>
            <p:cNvPr id="84" name="Line 10"/>
            <p:cNvSpPr>
              <a:spLocks noChangeShapeType="1"/>
            </p:cNvSpPr>
            <p:nvPr/>
          </p:nvSpPr>
          <p:spPr bwMode="auto">
            <a:xfrm flipV="1">
              <a:off x="5032527" y="4088891"/>
              <a:ext cx="928694" cy="2230587"/>
            </a:xfrm>
            <a:prstGeom prst="line">
              <a:avLst/>
            </a:prstGeom>
            <a:noFill/>
            <a:ln w="57150">
              <a:solidFill>
                <a:srgbClr val="FF0000"/>
              </a:solidFill>
              <a:round/>
              <a:headEnd/>
              <a:tailEnd/>
            </a:ln>
            <a:effectLst/>
          </p:spPr>
          <p:txBody>
            <a:bodyPr/>
            <a:lstStyle/>
            <a:p>
              <a:endParaRPr lang="fr-FR"/>
            </a:p>
          </p:txBody>
        </p:sp>
        <p:sp>
          <p:nvSpPr>
            <p:cNvPr id="85" name="Text Box 11"/>
            <p:cNvSpPr txBox="1">
              <a:spLocks noChangeArrowheads="1"/>
            </p:cNvSpPr>
            <p:nvPr/>
          </p:nvSpPr>
          <p:spPr bwMode="auto">
            <a:xfrm>
              <a:off x="5461155" y="5303338"/>
              <a:ext cx="928459" cy="369332"/>
            </a:xfrm>
            <a:prstGeom prst="rect">
              <a:avLst/>
            </a:prstGeom>
            <a:noFill/>
            <a:ln w="9525">
              <a:noFill/>
              <a:miter lim="800000"/>
              <a:headEnd/>
              <a:tailEnd/>
            </a:ln>
            <a:effectLst/>
          </p:spPr>
          <p:txBody>
            <a:bodyPr wrap="none">
              <a:spAutoFit/>
            </a:bodyPr>
            <a:lstStyle/>
            <a:p>
              <a:pPr algn="ctr"/>
              <a:r>
                <a:rPr lang="fr-FR" dirty="0">
                  <a:solidFill>
                    <a:srgbClr val="FF0000"/>
                  </a:solidFill>
                </a:rPr>
                <a:t>linéaire</a:t>
              </a:r>
            </a:p>
          </p:txBody>
        </p:sp>
        <p:sp>
          <p:nvSpPr>
            <p:cNvPr id="86" name="Arc 85"/>
            <p:cNvSpPr/>
            <p:nvPr/>
          </p:nvSpPr>
          <p:spPr>
            <a:xfrm rot="17234806">
              <a:off x="5639529" y="3663886"/>
              <a:ext cx="1852130" cy="1237294"/>
            </a:xfrm>
            <a:prstGeom prst="arc">
              <a:avLst>
                <a:gd name="adj1" fmla="val 16200000"/>
                <a:gd name="adj2" fmla="val 21269715"/>
              </a:avLst>
            </a:prstGeom>
            <a:ln w="57150">
              <a:solidFill>
                <a:srgbClr val="0099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7" name="Line 10"/>
            <p:cNvSpPr>
              <a:spLocks noChangeShapeType="1"/>
            </p:cNvSpPr>
            <p:nvPr/>
          </p:nvSpPr>
          <p:spPr bwMode="auto">
            <a:xfrm flipV="1">
              <a:off x="6725773" y="3374512"/>
              <a:ext cx="1044000" cy="0"/>
            </a:xfrm>
            <a:prstGeom prst="line">
              <a:avLst/>
            </a:prstGeom>
            <a:noFill/>
            <a:ln w="57150">
              <a:solidFill>
                <a:schemeClr val="tx1"/>
              </a:solidFill>
              <a:round/>
              <a:headEnd/>
              <a:tailEnd/>
            </a:ln>
            <a:effectLst/>
          </p:spPr>
          <p:txBody>
            <a:bodyPr/>
            <a:lstStyle/>
            <a:p>
              <a:endParaRPr lang="fr-FR"/>
            </a:p>
          </p:txBody>
        </p:sp>
        <p:sp>
          <p:nvSpPr>
            <p:cNvPr id="88" name="Text Box 11"/>
            <p:cNvSpPr txBox="1">
              <a:spLocks noChangeArrowheads="1"/>
            </p:cNvSpPr>
            <p:nvPr/>
          </p:nvSpPr>
          <p:spPr bwMode="auto">
            <a:xfrm>
              <a:off x="5389717" y="3303074"/>
              <a:ext cx="864339" cy="369332"/>
            </a:xfrm>
            <a:prstGeom prst="rect">
              <a:avLst/>
            </a:prstGeom>
            <a:noFill/>
            <a:ln w="9525">
              <a:noFill/>
              <a:miter lim="800000"/>
              <a:headEnd/>
              <a:tailEnd/>
            </a:ln>
            <a:effectLst/>
          </p:spPr>
          <p:txBody>
            <a:bodyPr wrap="none">
              <a:spAutoFit/>
            </a:bodyPr>
            <a:lstStyle/>
            <a:p>
              <a:pPr algn="ctr"/>
              <a:r>
                <a:rPr lang="fr-FR" dirty="0">
                  <a:solidFill>
                    <a:srgbClr val="009900"/>
                  </a:solidFill>
                </a:rPr>
                <a:t>Coude</a:t>
              </a:r>
            </a:p>
          </p:txBody>
        </p:sp>
        <p:sp>
          <p:nvSpPr>
            <p:cNvPr id="89" name="Text Box 11"/>
            <p:cNvSpPr txBox="1">
              <a:spLocks noChangeArrowheads="1"/>
            </p:cNvSpPr>
            <p:nvPr/>
          </p:nvSpPr>
          <p:spPr bwMode="auto">
            <a:xfrm>
              <a:off x="6889915" y="3445950"/>
              <a:ext cx="1236237" cy="369332"/>
            </a:xfrm>
            <a:prstGeom prst="rect">
              <a:avLst/>
            </a:prstGeom>
            <a:noFill/>
            <a:ln w="9525">
              <a:noFill/>
              <a:miter lim="800000"/>
              <a:headEnd/>
              <a:tailEnd/>
            </a:ln>
            <a:effectLst/>
          </p:spPr>
          <p:txBody>
            <a:bodyPr wrap="none">
              <a:spAutoFit/>
            </a:bodyPr>
            <a:lstStyle/>
            <a:p>
              <a:pPr algn="ctr"/>
              <a:r>
                <a:rPr lang="fr-FR" dirty="0"/>
                <a:t>Saturation</a:t>
              </a:r>
            </a:p>
          </p:txBody>
        </p:sp>
        <p:sp>
          <p:nvSpPr>
            <p:cNvPr id="90" name="Ellipse 89"/>
            <p:cNvSpPr/>
            <p:nvPr/>
          </p:nvSpPr>
          <p:spPr>
            <a:xfrm>
              <a:off x="4982355" y="6265254"/>
              <a:ext cx="108000" cy="108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Text Box 11"/>
            <p:cNvSpPr txBox="1">
              <a:spLocks noChangeArrowheads="1"/>
            </p:cNvSpPr>
            <p:nvPr/>
          </p:nvSpPr>
          <p:spPr bwMode="auto">
            <a:xfrm>
              <a:off x="5274035" y="6072206"/>
              <a:ext cx="1864615" cy="369332"/>
            </a:xfrm>
            <a:prstGeom prst="rect">
              <a:avLst/>
            </a:prstGeom>
            <a:noFill/>
            <a:ln w="9525">
              <a:noFill/>
              <a:miter lim="800000"/>
              <a:headEnd/>
              <a:tailEnd/>
            </a:ln>
            <a:effectLst/>
          </p:spPr>
          <p:txBody>
            <a:bodyPr wrap="none">
              <a:spAutoFit/>
            </a:bodyPr>
            <a:lstStyle/>
            <a:p>
              <a:pPr algn="ctr"/>
              <a:r>
                <a:rPr lang="fr-FR" dirty="0" err="1">
                  <a:solidFill>
                    <a:srgbClr val="0000FF"/>
                  </a:solidFill>
                </a:rPr>
                <a:t>f.e.m</a:t>
              </a:r>
              <a:r>
                <a:rPr lang="fr-FR" dirty="0">
                  <a:solidFill>
                    <a:srgbClr val="0000FF"/>
                  </a:solidFill>
                </a:rPr>
                <a:t> rémanente</a:t>
              </a:r>
            </a:p>
          </p:txBody>
        </p:sp>
        <p:sp>
          <p:nvSpPr>
            <p:cNvPr id="92" name="Text Box 7"/>
            <p:cNvSpPr txBox="1">
              <a:spLocks noChangeArrowheads="1"/>
            </p:cNvSpPr>
            <p:nvPr/>
          </p:nvSpPr>
          <p:spPr bwMode="auto">
            <a:xfrm>
              <a:off x="4572000" y="6072206"/>
              <a:ext cx="811190" cy="369332"/>
            </a:xfrm>
            <a:prstGeom prst="rect">
              <a:avLst/>
            </a:prstGeom>
            <a:noFill/>
            <a:ln w="9525">
              <a:noFill/>
              <a:miter lim="800000"/>
              <a:headEnd/>
              <a:tailEnd/>
            </a:ln>
            <a:effectLst/>
          </p:spPr>
          <p:txBody>
            <a:bodyPr wrap="square">
              <a:spAutoFit/>
            </a:bodyPr>
            <a:lstStyle/>
            <a:p>
              <a:r>
                <a:rPr lang="fr-FR" b="1" dirty="0">
                  <a:solidFill>
                    <a:srgbClr val="0000FF"/>
                  </a:solidFill>
                </a:rPr>
                <a:t>E</a:t>
              </a:r>
              <a:r>
                <a:rPr lang="fr-FR" b="1" baseline="-25000" dirty="0">
                  <a:solidFill>
                    <a:srgbClr val="0000FF"/>
                  </a:solidFill>
                </a:rPr>
                <a:t>r</a:t>
              </a:r>
              <a:endParaRPr lang="fr-FR" b="1" dirty="0">
                <a:solidFill>
                  <a:srgbClr val="0000FF"/>
                </a:solidFill>
              </a:endParaRPr>
            </a:p>
          </p:txBody>
        </p:sp>
      </p:grpSp>
      <p:sp>
        <p:nvSpPr>
          <p:cNvPr id="93" name="Rectangle 92"/>
          <p:cNvSpPr/>
          <p:nvPr/>
        </p:nvSpPr>
        <p:spPr>
          <a:xfrm>
            <a:off x="4143372" y="2843941"/>
            <a:ext cx="4786346" cy="2585323"/>
          </a:xfrm>
          <a:prstGeom prst="rect">
            <a:avLst/>
          </a:prstGeom>
        </p:spPr>
        <p:txBody>
          <a:bodyPr wrap="square">
            <a:spAutoFit/>
          </a:bodyPr>
          <a:lstStyle/>
          <a:p>
            <a:pPr>
              <a:lnSpc>
                <a:spcPct val="150000"/>
              </a:lnSpc>
            </a:pPr>
            <a:r>
              <a:rPr lang="fr-FR" dirty="0">
                <a:latin typeface="+mj-lt"/>
              </a:rPr>
              <a:t>La caractéristique obtenue a la même forme que la courbe de première aimantation du circuit magnétique. </a:t>
            </a:r>
          </a:p>
          <a:p>
            <a:pPr>
              <a:lnSpc>
                <a:spcPct val="150000"/>
              </a:lnSpc>
            </a:pPr>
            <a:r>
              <a:rPr lang="fr-FR" dirty="0">
                <a:latin typeface="+mj-lt"/>
              </a:rPr>
              <a:t>Lorsque l'excitation est nulle, il existe une </a:t>
            </a:r>
            <a:r>
              <a:rPr lang="fr-FR" dirty="0" err="1">
                <a:latin typeface="+mj-lt"/>
              </a:rPr>
              <a:t>f.e.m</a:t>
            </a:r>
            <a:r>
              <a:rPr lang="fr-FR" dirty="0">
                <a:latin typeface="+mj-lt"/>
              </a:rPr>
              <a:t> aux bornes de la machine. Cette </a:t>
            </a:r>
            <a:r>
              <a:rPr lang="fr-FR" dirty="0" err="1">
                <a:latin typeface="+mj-lt"/>
              </a:rPr>
              <a:t>f.e.m</a:t>
            </a:r>
            <a:r>
              <a:rPr lang="fr-FR" dirty="0">
                <a:latin typeface="+mj-lt"/>
              </a:rPr>
              <a:t> est dite « rémanente ».</a:t>
            </a:r>
          </a:p>
        </p:txBody>
      </p:sp>
    </p:spTree>
    <p:extLst>
      <p:ext uri="{BB962C8B-B14F-4D97-AF65-F5344CB8AC3E}">
        <p14:creationId xmlns:p14="http://schemas.microsoft.com/office/powerpoint/2010/main" val="194274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2473">
                                            <p:txEl>
                                              <p:pRg st="0" end="0"/>
                                            </p:txEl>
                                          </p:spTgt>
                                        </p:tgtEl>
                                        <p:attrNameLst>
                                          <p:attrName>style.visibility</p:attrName>
                                        </p:attrNameLst>
                                      </p:cBhvr>
                                      <p:to>
                                        <p:strVal val="visible"/>
                                      </p:to>
                                    </p:set>
                                    <p:anim calcmode="lin" valueType="num">
                                      <p:cBhvr additive="base">
                                        <p:cTn id="7" dur="1000" fill="hold"/>
                                        <p:tgtEl>
                                          <p:spTgt spid="6247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247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2473">
                                            <p:txEl>
                                              <p:pRg st="1" end="1"/>
                                            </p:txEl>
                                          </p:spTgt>
                                        </p:tgtEl>
                                        <p:attrNameLst>
                                          <p:attrName>style.visibility</p:attrName>
                                        </p:attrNameLst>
                                      </p:cBhvr>
                                      <p:to>
                                        <p:strVal val="visible"/>
                                      </p:to>
                                    </p:set>
                                    <p:anim calcmode="lin" valueType="num">
                                      <p:cBhvr additive="base">
                                        <p:cTn id="11" dur="1000" fill="hold"/>
                                        <p:tgtEl>
                                          <p:spTgt spid="62473">
                                            <p:txEl>
                                              <p:p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6247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62473">
                                            <p:txEl>
                                              <p:pRg st="2" end="2"/>
                                            </p:txEl>
                                          </p:spTgt>
                                        </p:tgtEl>
                                        <p:attrNameLst>
                                          <p:attrName>style.visibility</p:attrName>
                                        </p:attrNameLst>
                                      </p:cBhvr>
                                      <p:to>
                                        <p:strVal val="visible"/>
                                      </p:to>
                                    </p:set>
                                    <p:anim calcmode="lin" valueType="num">
                                      <p:cBhvr additive="base">
                                        <p:cTn id="15" dur="1000" fill="hold"/>
                                        <p:tgtEl>
                                          <p:spTgt spid="62473">
                                            <p:txEl>
                                              <p:pRg st="2" end="2"/>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62473">
                                            <p:txEl>
                                              <p:pRg st="2" end="2"/>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0" presetClass="entr" presetSubtype="0" fill="hold" nodeType="afterEffect">
                                  <p:stCondLst>
                                    <p:cond delay="0"/>
                                  </p:stCondLst>
                                  <p:childTnLst>
                                    <p:set>
                                      <p:cBhvr>
                                        <p:cTn id="19" dur="1" fill="hold">
                                          <p:stCondLst>
                                            <p:cond delay="0"/>
                                          </p:stCondLst>
                                        </p:cTn>
                                        <p:tgtEl>
                                          <p:spTgt spid="79"/>
                                        </p:tgtEl>
                                        <p:attrNameLst>
                                          <p:attrName>style.visibility</p:attrName>
                                        </p:attrNameLst>
                                      </p:cBhvr>
                                      <p:to>
                                        <p:strVal val="visible"/>
                                      </p:to>
                                    </p:set>
                                    <p:animEffect transition="in" filter="wedge">
                                      <p:cBhvr>
                                        <p:cTn id="20" dur="2000"/>
                                        <p:tgtEl>
                                          <p:spTgt spid="79"/>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3">
                                            <p:txEl>
                                              <p:pRg st="0" end="0"/>
                                            </p:txEl>
                                          </p:spTgt>
                                        </p:tgtEl>
                                        <p:attrNameLst>
                                          <p:attrName>style.visibility</p:attrName>
                                        </p:attrNameLst>
                                      </p:cBhvr>
                                      <p:to>
                                        <p:strVal val="visible"/>
                                      </p:to>
                                    </p:set>
                                    <p:anim calcmode="lin" valueType="num">
                                      <p:cBhvr additive="base">
                                        <p:cTn id="25" dur="500" fill="hold"/>
                                        <p:tgtEl>
                                          <p:spTgt spid="93">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3">
                                            <p:txEl>
                                              <p:pRg st="1" end="1"/>
                                            </p:txEl>
                                          </p:spTgt>
                                        </p:tgtEl>
                                        <p:attrNameLst>
                                          <p:attrName>style.visibility</p:attrName>
                                        </p:attrNameLst>
                                      </p:cBhvr>
                                      <p:to>
                                        <p:strVal val="visible"/>
                                      </p:to>
                                    </p:set>
                                    <p:anim calcmode="lin" valueType="num">
                                      <p:cBhvr additive="base">
                                        <p:cTn id="31" dur="500" fill="hold"/>
                                        <p:tgtEl>
                                          <p:spTgt spid="9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7" name="Text Box 9"/>
          <p:cNvSpPr txBox="1">
            <a:spLocks noChangeArrowheads="1"/>
          </p:cNvSpPr>
          <p:nvPr/>
        </p:nvSpPr>
        <p:spPr bwMode="auto">
          <a:xfrm>
            <a:off x="179388" y="142852"/>
            <a:ext cx="8464578" cy="2585323"/>
          </a:xfrm>
          <a:prstGeom prst="rect">
            <a:avLst/>
          </a:prstGeom>
          <a:noFill/>
          <a:ln w="9525">
            <a:noFill/>
            <a:miter lim="800000"/>
            <a:headEnd/>
            <a:tailEnd/>
          </a:ln>
          <a:effectLst/>
        </p:spPr>
        <p:txBody>
          <a:bodyPr wrap="square">
            <a:spAutoFit/>
          </a:bodyPr>
          <a:lstStyle/>
          <a:p>
            <a:pPr>
              <a:lnSpc>
                <a:spcPct val="150000"/>
              </a:lnSpc>
            </a:pPr>
            <a:r>
              <a:rPr lang="fr-FR" dirty="0">
                <a:latin typeface="+mj-lt"/>
              </a:rPr>
              <a:t>On distingue trois zones :</a:t>
            </a:r>
          </a:p>
          <a:p>
            <a:pPr algn="just">
              <a:lnSpc>
                <a:spcPct val="150000"/>
              </a:lnSpc>
              <a:buFontTx/>
              <a:buChar char="-"/>
            </a:pPr>
            <a:r>
              <a:rPr lang="fr-FR" dirty="0">
                <a:latin typeface="+mj-lt"/>
              </a:rPr>
              <a:t> </a:t>
            </a:r>
            <a:r>
              <a:rPr lang="fr-FR" b="1" dirty="0">
                <a:solidFill>
                  <a:srgbClr val="FF0000"/>
                </a:solidFill>
                <a:latin typeface="+mj-lt"/>
              </a:rPr>
              <a:t>Zone linéaire : </a:t>
            </a:r>
            <a:r>
              <a:rPr lang="fr-FR" dirty="0">
                <a:latin typeface="+mj-lt"/>
              </a:rPr>
              <a:t>La </a:t>
            </a:r>
            <a:r>
              <a:rPr lang="fr-FR" dirty="0" err="1">
                <a:latin typeface="+mj-lt"/>
              </a:rPr>
              <a:t>f.e.m</a:t>
            </a:r>
            <a:r>
              <a:rPr lang="fr-FR" dirty="0">
                <a:latin typeface="+mj-lt"/>
              </a:rPr>
              <a:t> augmente proportionnellement au courant d'excitation. </a:t>
            </a:r>
          </a:p>
          <a:p>
            <a:pPr>
              <a:lnSpc>
                <a:spcPct val="150000"/>
              </a:lnSpc>
              <a:buFontTx/>
              <a:buChar char="-"/>
            </a:pPr>
            <a:r>
              <a:rPr lang="fr-FR" b="1" dirty="0">
                <a:solidFill>
                  <a:srgbClr val="009900"/>
                </a:solidFill>
                <a:latin typeface="+mj-lt"/>
              </a:rPr>
              <a:t> Coude : </a:t>
            </a:r>
            <a:r>
              <a:rPr lang="fr-FR" dirty="0">
                <a:latin typeface="+mj-lt"/>
              </a:rPr>
              <a:t>La </a:t>
            </a:r>
            <a:r>
              <a:rPr lang="fr-FR" dirty="0" err="1">
                <a:latin typeface="+mj-lt"/>
              </a:rPr>
              <a:t>f.e.m</a:t>
            </a:r>
            <a:r>
              <a:rPr lang="fr-FR" dirty="0">
                <a:latin typeface="+mj-lt"/>
              </a:rPr>
              <a:t> varie faiblement en fonction du courant d'excitation. </a:t>
            </a:r>
          </a:p>
          <a:p>
            <a:pPr>
              <a:lnSpc>
                <a:spcPct val="150000"/>
              </a:lnSpc>
              <a:buFontTx/>
              <a:buChar char="-"/>
            </a:pPr>
            <a:r>
              <a:rPr lang="fr-FR" b="1" dirty="0">
                <a:latin typeface="+mj-lt"/>
              </a:rPr>
              <a:t> Saturation : </a:t>
            </a:r>
            <a:r>
              <a:rPr lang="fr-FR" dirty="0">
                <a:latin typeface="+mj-lt"/>
              </a:rPr>
              <a:t>La </a:t>
            </a:r>
            <a:r>
              <a:rPr lang="fr-FR" dirty="0" err="1">
                <a:latin typeface="+mj-lt"/>
              </a:rPr>
              <a:t>f.e.m</a:t>
            </a:r>
            <a:r>
              <a:rPr lang="fr-FR" dirty="0">
                <a:latin typeface="+mj-lt"/>
              </a:rPr>
              <a:t> n'augmente plus avec le courant d'excitation. Cette zone est à éviter car la consommation de courant est trop importante pour un faible gain sur la valeur de la </a:t>
            </a:r>
            <a:r>
              <a:rPr lang="fr-FR" dirty="0" err="1">
                <a:latin typeface="+mj-lt"/>
              </a:rPr>
              <a:t>f.e.m</a:t>
            </a:r>
            <a:r>
              <a:rPr lang="fr-FR" dirty="0">
                <a:latin typeface="+mj-lt"/>
              </a:rPr>
              <a:t>. </a:t>
            </a:r>
          </a:p>
        </p:txBody>
      </p:sp>
    </p:spTree>
    <p:extLst>
      <p:ext uri="{BB962C8B-B14F-4D97-AF65-F5344CB8AC3E}">
        <p14:creationId xmlns:p14="http://schemas.microsoft.com/office/powerpoint/2010/main" val="134658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type="wd">
                                    <p:tmPct val="10000"/>
                                  </p:iterate>
                                  <p:childTnLst>
                                    <p:set>
                                      <p:cBhvr>
                                        <p:cTn id="6" dur="1" fill="hold">
                                          <p:stCondLst>
                                            <p:cond delay="0"/>
                                          </p:stCondLst>
                                        </p:cTn>
                                        <p:tgtEl>
                                          <p:spTgt spid="63497"/>
                                        </p:tgtEl>
                                        <p:attrNameLst>
                                          <p:attrName>style.visibility</p:attrName>
                                        </p:attrNameLst>
                                      </p:cBhvr>
                                      <p:to>
                                        <p:strVal val="visible"/>
                                      </p:to>
                                    </p:set>
                                    <p:anim calcmode="lin" valueType="num">
                                      <p:cBhvr additive="base">
                                        <p:cTn id="7" dur="1000" fill="hold"/>
                                        <p:tgtEl>
                                          <p:spTgt spid="63497"/>
                                        </p:tgtEl>
                                        <p:attrNameLst>
                                          <p:attrName>ppt_x</p:attrName>
                                        </p:attrNameLst>
                                      </p:cBhvr>
                                      <p:tavLst>
                                        <p:tav tm="0">
                                          <p:val>
                                            <p:strVal val="0-#ppt_w/2"/>
                                          </p:val>
                                        </p:tav>
                                        <p:tav tm="100000">
                                          <p:val>
                                            <p:strVal val="#ppt_x"/>
                                          </p:val>
                                        </p:tav>
                                      </p:tavLst>
                                    </p:anim>
                                    <p:anim calcmode="lin" valueType="num">
                                      <p:cBhvr additive="base">
                                        <p:cTn id="8" dur="1000" fill="hold"/>
                                        <p:tgtEl>
                                          <p:spTgt spid="634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7" grpId="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 name="Rectangle 69"/>
          <p:cNvSpPr/>
          <p:nvPr/>
        </p:nvSpPr>
        <p:spPr>
          <a:xfrm>
            <a:off x="642910" y="857232"/>
            <a:ext cx="5857916" cy="473206"/>
          </a:xfrm>
          <a:prstGeom prst="rect">
            <a:avLst/>
          </a:prstGeom>
        </p:spPr>
        <p:txBody>
          <a:bodyPr wrap="square">
            <a:spAutoFit/>
          </a:bodyPr>
          <a:lstStyle/>
          <a:p>
            <a:pPr>
              <a:lnSpc>
                <a:spcPct val="150000"/>
              </a:lnSpc>
              <a:spcBef>
                <a:spcPct val="50000"/>
              </a:spcBef>
            </a:pPr>
            <a:r>
              <a:rPr lang="fr-FR" dirty="0">
                <a:latin typeface="+mj-lt"/>
              </a:rPr>
              <a:t>A </a:t>
            </a:r>
            <a:r>
              <a:rPr lang="fr-FR" i="1" dirty="0">
                <a:latin typeface="+mj-lt"/>
              </a:rPr>
              <a:t>i =</a:t>
            </a:r>
            <a:r>
              <a:rPr lang="fr-FR" i="1" dirty="0" err="1">
                <a:latin typeface="+mj-lt"/>
              </a:rPr>
              <a:t>Cte</a:t>
            </a:r>
            <a:r>
              <a:rPr lang="fr-FR" i="1" dirty="0">
                <a:latin typeface="+mj-lt"/>
              </a:rPr>
              <a:t> (donc </a:t>
            </a:r>
            <a:r>
              <a:rPr lang="fr-FR" i="1" dirty="0">
                <a:latin typeface="+mj-lt"/>
                <a:sym typeface="Symbol"/>
              </a:rPr>
              <a:t> = </a:t>
            </a:r>
            <a:r>
              <a:rPr lang="fr-FR" i="1" dirty="0" err="1">
                <a:latin typeface="+mj-lt"/>
                <a:sym typeface="Symbol"/>
              </a:rPr>
              <a:t>cte</a:t>
            </a:r>
            <a:r>
              <a:rPr lang="fr-FR" i="1" dirty="0">
                <a:latin typeface="+mj-lt"/>
                <a:sym typeface="Symbol"/>
              </a:rPr>
              <a:t>)</a:t>
            </a:r>
            <a:r>
              <a:rPr lang="fr-FR" dirty="0">
                <a:latin typeface="+mj-lt"/>
              </a:rPr>
              <a:t>; on vérifie bien que </a:t>
            </a:r>
            <a:r>
              <a:rPr lang="fr-FR" b="1" i="1" dirty="0">
                <a:solidFill>
                  <a:srgbClr val="0000FF"/>
                </a:solidFill>
                <a:latin typeface="+mj-lt"/>
              </a:rPr>
              <a:t>E= k</a:t>
            </a:r>
            <a:r>
              <a:rPr lang="fr-FR" b="1" i="1" baseline="-25000" dirty="0">
                <a:solidFill>
                  <a:srgbClr val="0000FF"/>
                </a:solidFill>
                <a:latin typeface="+mj-lt"/>
                <a:sym typeface="Symbol"/>
              </a:rPr>
              <a:t></a:t>
            </a:r>
            <a:r>
              <a:rPr lang="fr-FR" b="1" i="1" dirty="0">
                <a:solidFill>
                  <a:srgbClr val="0000FF"/>
                </a:solidFill>
                <a:latin typeface="+mj-lt"/>
                <a:sym typeface="Symbol"/>
              </a:rPr>
              <a:t>.</a:t>
            </a:r>
            <a:r>
              <a:rPr lang="fr-FR" b="1" i="1" dirty="0">
                <a:solidFill>
                  <a:srgbClr val="0000FF"/>
                </a:solidFill>
                <a:latin typeface="+mj-lt"/>
              </a:rPr>
              <a:t>n</a:t>
            </a:r>
            <a:r>
              <a:rPr lang="fr-FR" dirty="0">
                <a:latin typeface="+mj-lt"/>
              </a:rPr>
              <a:t> </a:t>
            </a:r>
            <a:endParaRPr lang="fr-FR" b="1" i="1" dirty="0">
              <a:solidFill>
                <a:srgbClr val="FF0000"/>
              </a:solidFill>
              <a:latin typeface="+mj-lt"/>
            </a:endParaRPr>
          </a:p>
        </p:txBody>
      </p:sp>
      <p:sp>
        <p:nvSpPr>
          <p:cNvPr id="104" name="Rectangle 103"/>
          <p:cNvSpPr/>
          <p:nvPr/>
        </p:nvSpPr>
        <p:spPr>
          <a:xfrm>
            <a:off x="1285852" y="1785921"/>
            <a:ext cx="1928826" cy="923330"/>
          </a:xfrm>
          <a:prstGeom prst="rect">
            <a:avLst/>
          </a:prstGeom>
          <a:solidFill>
            <a:srgbClr val="FFFF00"/>
          </a:solidFill>
        </p:spPr>
        <p:txBody>
          <a:bodyPr wrap="square">
            <a:spAutoFit/>
          </a:bodyPr>
          <a:lstStyle/>
          <a:p>
            <a:pPr>
              <a:lnSpc>
                <a:spcPct val="150000"/>
              </a:lnSpc>
            </a:pPr>
            <a:r>
              <a:rPr lang="fr-FR" b="1" i="1" dirty="0">
                <a:latin typeface="Euclid" pitchFamily="18" charset="0"/>
              </a:rPr>
              <a:t>  </a:t>
            </a:r>
            <a:r>
              <a:rPr lang="fr-FR" b="1" i="1" dirty="0">
                <a:solidFill>
                  <a:srgbClr val="0000FF"/>
                </a:solidFill>
                <a:latin typeface="Euclid" pitchFamily="18" charset="0"/>
              </a:rPr>
              <a:t>n</a:t>
            </a:r>
            <a:r>
              <a:rPr lang="fr-FR" b="1" i="1" baseline="-25000" dirty="0">
                <a:solidFill>
                  <a:srgbClr val="0000FF"/>
                </a:solidFill>
                <a:latin typeface="Euclid" pitchFamily="18" charset="0"/>
              </a:rPr>
              <a:t>1 </a:t>
            </a:r>
            <a:r>
              <a:rPr lang="fr-FR" b="1" i="1" dirty="0">
                <a:solidFill>
                  <a:srgbClr val="0000FF"/>
                </a:solidFill>
                <a:latin typeface="Euclid" pitchFamily="18" charset="0"/>
                <a:sym typeface="Symbol"/>
              </a:rPr>
              <a:t></a:t>
            </a:r>
            <a:r>
              <a:rPr lang="fr-FR" b="1" i="1" dirty="0">
                <a:solidFill>
                  <a:srgbClr val="0000FF"/>
                </a:solidFill>
                <a:latin typeface="Euclid" pitchFamily="18" charset="0"/>
              </a:rPr>
              <a:t> E</a:t>
            </a:r>
            <a:r>
              <a:rPr lang="fr-FR" b="1" i="1" baseline="-25000" dirty="0">
                <a:solidFill>
                  <a:srgbClr val="0000FF"/>
                </a:solidFill>
                <a:latin typeface="Euclid" pitchFamily="18" charset="0"/>
              </a:rPr>
              <a:t>1</a:t>
            </a:r>
          </a:p>
          <a:p>
            <a:pPr>
              <a:lnSpc>
                <a:spcPct val="150000"/>
              </a:lnSpc>
            </a:pPr>
            <a:r>
              <a:rPr lang="fr-FR" b="1" i="1" dirty="0">
                <a:solidFill>
                  <a:srgbClr val="0000FF"/>
                </a:solidFill>
                <a:latin typeface="Euclid" pitchFamily="18" charset="0"/>
              </a:rPr>
              <a:t>  </a:t>
            </a:r>
            <a:r>
              <a:rPr lang="fr-FR" b="1" i="1" dirty="0">
                <a:solidFill>
                  <a:srgbClr val="FF00FF"/>
                </a:solidFill>
                <a:latin typeface="Euclid" pitchFamily="18" charset="0"/>
              </a:rPr>
              <a:t>n</a:t>
            </a:r>
            <a:r>
              <a:rPr lang="fr-FR" b="1" i="1" baseline="-25000" dirty="0">
                <a:solidFill>
                  <a:srgbClr val="FF00FF"/>
                </a:solidFill>
                <a:latin typeface="Euclid" pitchFamily="18" charset="0"/>
              </a:rPr>
              <a:t>2 </a:t>
            </a:r>
            <a:r>
              <a:rPr lang="fr-FR" b="1" i="1" dirty="0">
                <a:solidFill>
                  <a:srgbClr val="FF00FF"/>
                </a:solidFill>
                <a:latin typeface="Euclid" pitchFamily="18" charset="0"/>
                <a:sym typeface="Symbol"/>
              </a:rPr>
              <a:t></a:t>
            </a:r>
            <a:r>
              <a:rPr lang="fr-FR" b="1" i="1" dirty="0">
                <a:solidFill>
                  <a:srgbClr val="FF00FF"/>
                </a:solidFill>
                <a:latin typeface="Euclid" pitchFamily="18" charset="0"/>
              </a:rPr>
              <a:t> E</a:t>
            </a:r>
            <a:r>
              <a:rPr lang="fr-FR" b="1" i="1" baseline="-25000" dirty="0">
                <a:solidFill>
                  <a:srgbClr val="FF00FF"/>
                </a:solidFill>
                <a:latin typeface="Euclid" pitchFamily="18" charset="0"/>
              </a:rPr>
              <a:t>2</a:t>
            </a:r>
            <a:endParaRPr lang="fr-FR" b="1" i="1" dirty="0">
              <a:solidFill>
                <a:srgbClr val="FF00FF"/>
              </a:solidFill>
              <a:latin typeface="Euclid" pitchFamily="18" charset="0"/>
            </a:endParaRPr>
          </a:p>
        </p:txBody>
      </p:sp>
      <p:grpSp>
        <p:nvGrpSpPr>
          <p:cNvPr id="6" name="Groupe 109"/>
          <p:cNvGrpSpPr/>
          <p:nvPr/>
        </p:nvGrpSpPr>
        <p:grpSpPr>
          <a:xfrm>
            <a:off x="3357554" y="1714488"/>
            <a:ext cx="4857753" cy="3481367"/>
            <a:chOff x="977877" y="2130443"/>
            <a:chExt cx="4857753" cy="3481367"/>
          </a:xfrm>
        </p:grpSpPr>
        <p:grpSp>
          <p:nvGrpSpPr>
            <p:cNvPr id="7" name="Group 70"/>
            <p:cNvGrpSpPr>
              <a:grpSpLocks/>
            </p:cNvGrpSpPr>
            <p:nvPr/>
          </p:nvGrpSpPr>
          <p:grpSpPr bwMode="auto">
            <a:xfrm>
              <a:off x="977877" y="2130443"/>
              <a:ext cx="4718062" cy="3190884"/>
              <a:chOff x="1637" y="1788"/>
              <a:chExt cx="2972" cy="2010"/>
            </a:xfrm>
          </p:grpSpPr>
          <p:sp>
            <p:nvSpPr>
              <p:cNvPr id="72" name="Line 53"/>
              <p:cNvSpPr>
                <a:spLocks noChangeShapeType="1"/>
              </p:cNvSpPr>
              <p:nvPr/>
            </p:nvSpPr>
            <p:spPr bwMode="auto">
              <a:xfrm>
                <a:off x="1897" y="1870"/>
                <a:ext cx="0" cy="1928"/>
              </a:xfrm>
              <a:prstGeom prst="line">
                <a:avLst/>
              </a:prstGeom>
              <a:noFill/>
              <a:ln w="19050">
                <a:solidFill>
                  <a:schemeClr val="tx1"/>
                </a:solidFill>
                <a:round/>
                <a:headEnd type="triangle" w="med" len="med"/>
                <a:tailEnd/>
              </a:ln>
              <a:effectLst/>
            </p:spPr>
            <p:txBody>
              <a:bodyPr/>
              <a:lstStyle/>
              <a:p>
                <a:endParaRPr lang="fr-FR"/>
              </a:p>
            </p:txBody>
          </p:sp>
          <p:sp>
            <p:nvSpPr>
              <p:cNvPr id="73" name="Line 54"/>
              <p:cNvSpPr>
                <a:spLocks noChangeShapeType="1"/>
              </p:cNvSpPr>
              <p:nvPr/>
            </p:nvSpPr>
            <p:spPr bwMode="auto">
              <a:xfrm>
                <a:off x="1862" y="3743"/>
                <a:ext cx="2426" cy="0"/>
              </a:xfrm>
              <a:prstGeom prst="line">
                <a:avLst/>
              </a:prstGeom>
              <a:noFill/>
              <a:ln w="19050">
                <a:solidFill>
                  <a:schemeClr val="tx1"/>
                </a:solidFill>
                <a:round/>
                <a:headEnd/>
                <a:tailEnd type="triangle" w="med" len="med"/>
              </a:ln>
              <a:effectLst/>
            </p:spPr>
            <p:txBody>
              <a:bodyPr/>
              <a:lstStyle/>
              <a:p>
                <a:endParaRPr lang="fr-FR"/>
              </a:p>
            </p:txBody>
          </p:sp>
          <p:sp>
            <p:nvSpPr>
              <p:cNvPr id="74" name="Text Box 55"/>
              <p:cNvSpPr txBox="1">
                <a:spLocks noChangeArrowheads="1"/>
              </p:cNvSpPr>
              <p:nvPr/>
            </p:nvSpPr>
            <p:spPr bwMode="auto">
              <a:xfrm>
                <a:off x="1952" y="1788"/>
                <a:ext cx="765" cy="233"/>
              </a:xfrm>
              <a:prstGeom prst="rect">
                <a:avLst/>
              </a:prstGeom>
              <a:noFill/>
              <a:ln w="9525">
                <a:noFill/>
                <a:miter lim="800000"/>
                <a:headEnd/>
                <a:tailEnd/>
              </a:ln>
              <a:effectLst/>
            </p:spPr>
            <p:txBody>
              <a:bodyPr wrap="square">
                <a:spAutoFit/>
              </a:bodyPr>
              <a:lstStyle/>
              <a:p>
                <a:pPr>
                  <a:spcBef>
                    <a:spcPct val="50000"/>
                  </a:spcBef>
                </a:pPr>
                <a:r>
                  <a:rPr lang="fr-FR" b="1" i="1" dirty="0">
                    <a:solidFill>
                      <a:srgbClr val="0000FF"/>
                    </a:solidFill>
                    <a:latin typeface="Euclid" pitchFamily="18" charset="0"/>
                  </a:rPr>
                  <a:t>E</a:t>
                </a:r>
                <a:r>
                  <a:rPr lang="fr-FR" b="1" i="1" baseline="-25000" dirty="0">
                    <a:solidFill>
                      <a:srgbClr val="0000FF"/>
                    </a:solidFill>
                    <a:latin typeface="Euclid" pitchFamily="18" charset="0"/>
                  </a:rPr>
                  <a:t>0</a:t>
                </a:r>
                <a:r>
                  <a:rPr lang="fr-FR" b="1" i="1" dirty="0">
                    <a:solidFill>
                      <a:srgbClr val="0000FF"/>
                    </a:solidFill>
                    <a:latin typeface="Euclid" pitchFamily="18" charset="0"/>
                  </a:rPr>
                  <a:t> (V)</a:t>
                </a:r>
                <a:endParaRPr lang="fr-FR" b="1" i="1" baseline="-25000" dirty="0">
                  <a:solidFill>
                    <a:srgbClr val="0000FF"/>
                  </a:solidFill>
                  <a:latin typeface="Euclid" pitchFamily="18" charset="0"/>
                </a:endParaRPr>
              </a:p>
            </p:txBody>
          </p:sp>
          <p:sp>
            <p:nvSpPr>
              <p:cNvPr id="75" name="Text Box 56"/>
              <p:cNvSpPr txBox="1">
                <a:spLocks noChangeArrowheads="1"/>
              </p:cNvSpPr>
              <p:nvPr/>
            </p:nvSpPr>
            <p:spPr bwMode="auto">
              <a:xfrm>
                <a:off x="4067" y="3543"/>
                <a:ext cx="542" cy="233"/>
              </a:xfrm>
              <a:prstGeom prst="rect">
                <a:avLst/>
              </a:prstGeom>
              <a:noFill/>
              <a:ln w="9525">
                <a:noFill/>
                <a:miter lim="800000"/>
                <a:headEnd/>
                <a:tailEnd/>
              </a:ln>
              <a:effectLst/>
            </p:spPr>
            <p:txBody>
              <a:bodyPr wrap="square">
                <a:spAutoFit/>
              </a:bodyPr>
              <a:lstStyle/>
              <a:p>
                <a:pPr>
                  <a:spcBef>
                    <a:spcPct val="50000"/>
                  </a:spcBef>
                </a:pPr>
                <a:r>
                  <a:rPr lang="fr-FR" b="1" i="1" dirty="0">
                    <a:solidFill>
                      <a:srgbClr val="0000FF"/>
                    </a:solidFill>
                    <a:latin typeface="Euclid" pitchFamily="18" charset="0"/>
                  </a:rPr>
                  <a:t>i (A)</a:t>
                </a:r>
              </a:p>
            </p:txBody>
          </p:sp>
          <p:sp>
            <p:nvSpPr>
              <p:cNvPr id="55" name="Text Box 55"/>
              <p:cNvSpPr txBox="1">
                <a:spLocks noChangeArrowheads="1"/>
              </p:cNvSpPr>
              <p:nvPr/>
            </p:nvSpPr>
            <p:spPr bwMode="auto">
              <a:xfrm>
                <a:off x="1637" y="2823"/>
                <a:ext cx="315" cy="233"/>
              </a:xfrm>
              <a:prstGeom prst="rect">
                <a:avLst/>
              </a:prstGeom>
              <a:noFill/>
              <a:ln w="9525">
                <a:noFill/>
                <a:miter lim="800000"/>
                <a:headEnd/>
                <a:tailEnd/>
              </a:ln>
              <a:effectLst/>
            </p:spPr>
            <p:txBody>
              <a:bodyPr wrap="square">
                <a:spAutoFit/>
              </a:bodyPr>
              <a:lstStyle/>
              <a:p>
                <a:pPr>
                  <a:spcBef>
                    <a:spcPct val="50000"/>
                  </a:spcBef>
                </a:pPr>
                <a:r>
                  <a:rPr lang="fr-FR" b="1" i="1" dirty="0">
                    <a:solidFill>
                      <a:srgbClr val="0000FF"/>
                    </a:solidFill>
                    <a:latin typeface="Euclid" pitchFamily="18" charset="0"/>
                  </a:rPr>
                  <a:t>E</a:t>
                </a:r>
                <a:r>
                  <a:rPr lang="fr-FR" b="1" i="1" baseline="-25000" dirty="0">
                    <a:solidFill>
                      <a:srgbClr val="0000FF"/>
                    </a:solidFill>
                    <a:latin typeface="Euclid" pitchFamily="18" charset="0"/>
                  </a:rPr>
                  <a:t>1</a:t>
                </a:r>
              </a:p>
            </p:txBody>
          </p:sp>
          <p:sp>
            <p:nvSpPr>
              <p:cNvPr id="56" name="Text Box 55"/>
              <p:cNvSpPr txBox="1">
                <a:spLocks noChangeArrowheads="1"/>
              </p:cNvSpPr>
              <p:nvPr/>
            </p:nvSpPr>
            <p:spPr bwMode="auto">
              <a:xfrm>
                <a:off x="1637" y="3138"/>
                <a:ext cx="315" cy="233"/>
              </a:xfrm>
              <a:prstGeom prst="rect">
                <a:avLst/>
              </a:prstGeom>
              <a:noFill/>
              <a:ln w="9525">
                <a:noFill/>
                <a:miter lim="800000"/>
                <a:headEnd/>
                <a:tailEnd/>
              </a:ln>
              <a:effectLst/>
            </p:spPr>
            <p:txBody>
              <a:bodyPr wrap="square">
                <a:spAutoFit/>
              </a:bodyPr>
              <a:lstStyle/>
              <a:p>
                <a:pPr>
                  <a:spcBef>
                    <a:spcPct val="50000"/>
                  </a:spcBef>
                </a:pPr>
                <a:r>
                  <a:rPr lang="fr-FR" b="1" i="1" dirty="0">
                    <a:solidFill>
                      <a:srgbClr val="FF00FF"/>
                    </a:solidFill>
                    <a:latin typeface="Euclid" pitchFamily="18" charset="0"/>
                  </a:rPr>
                  <a:t>E</a:t>
                </a:r>
                <a:r>
                  <a:rPr lang="fr-FR" b="1" i="1" baseline="-25000" dirty="0">
                    <a:solidFill>
                      <a:srgbClr val="FF00FF"/>
                    </a:solidFill>
                    <a:latin typeface="Euclid" pitchFamily="18" charset="0"/>
                  </a:rPr>
                  <a:t>2</a:t>
                </a:r>
              </a:p>
            </p:txBody>
          </p:sp>
        </p:grpSp>
        <p:grpSp>
          <p:nvGrpSpPr>
            <p:cNvPr id="8" name="Group 76"/>
            <p:cNvGrpSpPr>
              <a:grpSpLocks/>
            </p:cNvGrpSpPr>
            <p:nvPr/>
          </p:nvGrpSpPr>
          <p:grpSpPr bwMode="auto">
            <a:xfrm>
              <a:off x="1385863" y="2344732"/>
              <a:ext cx="4449767" cy="2884489"/>
              <a:chOff x="1894" y="1953"/>
              <a:chExt cx="2803" cy="1817"/>
            </a:xfrm>
          </p:grpSpPr>
          <p:sp>
            <p:nvSpPr>
              <p:cNvPr id="88" name="Freeform 59"/>
              <p:cNvSpPr>
                <a:spLocks/>
              </p:cNvSpPr>
              <p:nvPr/>
            </p:nvSpPr>
            <p:spPr bwMode="auto">
              <a:xfrm>
                <a:off x="1894" y="2043"/>
                <a:ext cx="1485" cy="1727"/>
              </a:xfrm>
              <a:custGeom>
                <a:avLst/>
                <a:gdLst/>
                <a:ahLst/>
                <a:cxnLst>
                  <a:cxn ang="0">
                    <a:pos x="0" y="953"/>
                  </a:cxn>
                  <a:cxn ang="0">
                    <a:pos x="544" y="227"/>
                  </a:cxn>
                  <a:cxn ang="0">
                    <a:pos x="1270" y="0"/>
                  </a:cxn>
                </a:cxnLst>
                <a:rect l="0" t="0" r="r" b="b"/>
                <a:pathLst>
                  <a:path w="1270" h="953">
                    <a:moveTo>
                      <a:pt x="0" y="953"/>
                    </a:moveTo>
                    <a:cubicBezTo>
                      <a:pt x="166" y="669"/>
                      <a:pt x="332" y="386"/>
                      <a:pt x="544" y="227"/>
                    </a:cubicBezTo>
                    <a:cubicBezTo>
                      <a:pt x="756" y="68"/>
                      <a:pt x="1013" y="34"/>
                      <a:pt x="1270" y="0"/>
                    </a:cubicBezTo>
                  </a:path>
                </a:pathLst>
              </a:custGeom>
              <a:noFill/>
              <a:ln w="28575">
                <a:solidFill>
                  <a:srgbClr val="0000FF"/>
                </a:solidFill>
                <a:round/>
                <a:headEnd/>
                <a:tailEnd/>
              </a:ln>
              <a:effectLst/>
            </p:spPr>
            <p:txBody>
              <a:bodyPr/>
              <a:lstStyle/>
              <a:p>
                <a:endParaRPr lang="fr-FR"/>
              </a:p>
            </p:txBody>
          </p:sp>
          <p:sp>
            <p:nvSpPr>
              <p:cNvPr id="89" name="Text Box 71"/>
              <p:cNvSpPr txBox="1">
                <a:spLocks noChangeArrowheads="1"/>
              </p:cNvSpPr>
              <p:nvPr/>
            </p:nvSpPr>
            <p:spPr bwMode="auto">
              <a:xfrm>
                <a:off x="3392" y="1953"/>
                <a:ext cx="957" cy="213"/>
              </a:xfrm>
              <a:prstGeom prst="rect">
                <a:avLst/>
              </a:prstGeom>
              <a:noFill/>
              <a:ln w="9525">
                <a:noFill/>
                <a:miter lim="800000"/>
                <a:headEnd/>
                <a:tailEnd/>
              </a:ln>
              <a:effectLst/>
            </p:spPr>
            <p:txBody>
              <a:bodyPr wrap="square">
                <a:spAutoFit/>
              </a:bodyPr>
              <a:lstStyle/>
              <a:p>
                <a:pPr>
                  <a:spcBef>
                    <a:spcPct val="50000"/>
                  </a:spcBef>
                </a:pPr>
                <a:r>
                  <a:rPr lang="fr-FR" sz="1600" b="1" i="1" dirty="0">
                    <a:solidFill>
                      <a:srgbClr val="0000FF"/>
                    </a:solidFill>
                    <a:latin typeface="Euclid" pitchFamily="18" charset="0"/>
                  </a:rPr>
                  <a:t>E</a:t>
                </a:r>
                <a:r>
                  <a:rPr lang="fr-FR" sz="1600" b="1" i="1" baseline="-25000" dirty="0">
                    <a:solidFill>
                      <a:srgbClr val="0000FF"/>
                    </a:solidFill>
                    <a:latin typeface="Euclid" pitchFamily="18" charset="0"/>
                  </a:rPr>
                  <a:t>1</a:t>
                </a:r>
                <a:r>
                  <a:rPr lang="fr-FR" sz="1600" b="1" dirty="0">
                    <a:solidFill>
                      <a:srgbClr val="0000FF"/>
                    </a:solidFill>
                    <a:latin typeface="Euclid" pitchFamily="18" charset="0"/>
                  </a:rPr>
                  <a:t>(i) pour n</a:t>
                </a:r>
                <a:r>
                  <a:rPr lang="fr-FR" sz="1600" b="1" i="1" baseline="-25000" dirty="0">
                    <a:solidFill>
                      <a:srgbClr val="0000FF"/>
                    </a:solidFill>
                    <a:latin typeface="Euclid" pitchFamily="18" charset="0"/>
                  </a:rPr>
                  <a:t>1</a:t>
                </a:r>
              </a:p>
            </p:txBody>
          </p:sp>
          <p:sp>
            <p:nvSpPr>
              <p:cNvPr id="103" name="Text Box 71"/>
              <p:cNvSpPr txBox="1">
                <a:spLocks noChangeArrowheads="1"/>
              </p:cNvSpPr>
              <p:nvPr/>
            </p:nvSpPr>
            <p:spPr bwMode="auto">
              <a:xfrm>
                <a:off x="3482" y="2493"/>
                <a:ext cx="1215" cy="213"/>
              </a:xfrm>
              <a:prstGeom prst="rect">
                <a:avLst/>
              </a:prstGeom>
              <a:noFill/>
              <a:ln w="9525">
                <a:noFill/>
                <a:miter lim="800000"/>
                <a:headEnd/>
                <a:tailEnd/>
              </a:ln>
              <a:effectLst/>
            </p:spPr>
            <p:txBody>
              <a:bodyPr wrap="square">
                <a:spAutoFit/>
              </a:bodyPr>
              <a:lstStyle/>
              <a:p>
                <a:pPr>
                  <a:spcBef>
                    <a:spcPct val="50000"/>
                  </a:spcBef>
                </a:pPr>
                <a:r>
                  <a:rPr lang="fr-FR" sz="1600" b="1" i="1" dirty="0">
                    <a:solidFill>
                      <a:srgbClr val="FF00FF"/>
                    </a:solidFill>
                    <a:latin typeface="Euclid" pitchFamily="18" charset="0"/>
                  </a:rPr>
                  <a:t>E</a:t>
                </a:r>
                <a:r>
                  <a:rPr lang="fr-FR" sz="1600" b="1" i="1" baseline="-25000" dirty="0">
                    <a:solidFill>
                      <a:srgbClr val="FF00FF"/>
                    </a:solidFill>
                    <a:latin typeface="Euclid" pitchFamily="18" charset="0"/>
                  </a:rPr>
                  <a:t>2</a:t>
                </a:r>
                <a:r>
                  <a:rPr lang="fr-FR" sz="1600" b="1" dirty="0">
                    <a:solidFill>
                      <a:srgbClr val="FF00FF"/>
                    </a:solidFill>
                    <a:latin typeface="Euclid" pitchFamily="18" charset="0"/>
                  </a:rPr>
                  <a:t>(i) pour n</a:t>
                </a:r>
                <a:r>
                  <a:rPr lang="fr-FR" sz="1600" b="1" i="1" baseline="-25000" dirty="0">
                    <a:solidFill>
                      <a:srgbClr val="FF00FF"/>
                    </a:solidFill>
                    <a:latin typeface="Euclid" pitchFamily="18" charset="0"/>
                  </a:rPr>
                  <a:t>2</a:t>
                </a:r>
                <a:r>
                  <a:rPr lang="fr-FR" sz="1600" b="1" i="1" dirty="0">
                    <a:solidFill>
                      <a:srgbClr val="FF00FF"/>
                    </a:solidFill>
                    <a:latin typeface="Euclid" pitchFamily="18" charset="0"/>
                  </a:rPr>
                  <a:t>&lt;</a:t>
                </a:r>
                <a:r>
                  <a:rPr lang="fr-FR" sz="1600" b="1" dirty="0">
                    <a:solidFill>
                      <a:srgbClr val="FF00FF"/>
                    </a:solidFill>
                    <a:latin typeface="Euclid" pitchFamily="18" charset="0"/>
                  </a:rPr>
                  <a:t> n</a:t>
                </a:r>
                <a:r>
                  <a:rPr lang="fr-FR" sz="1600" b="1" i="1" baseline="-25000" dirty="0">
                    <a:solidFill>
                      <a:srgbClr val="FF00FF"/>
                    </a:solidFill>
                    <a:latin typeface="Euclid" pitchFamily="18" charset="0"/>
                  </a:rPr>
                  <a:t>1</a:t>
                </a:r>
                <a:endParaRPr lang="fr-FR" sz="1600" b="1" i="1" dirty="0">
                  <a:solidFill>
                    <a:srgbClr val="FF00FF"/>
                  </a:solidFill>
                  <a:latin typeface="Euclid" pitchFamily="18" charset="0"/>
                </a:endParaRPr>
              </a:p>
            </p:txBody>
          </p:sp>
        </p:grpSp>
        <p:grpSp>
          <p:nvGrpSpPr>
            <p:cNvPr id="9" name="Group 75"/>
            <p:cNvGrpSpPr>
              <a:grpSpLocks/>
            </p:cNvGrpSpPr>
            <p:nvPr/>
          </p:nvGrpSpPr>
          <p:grpSpPr bwMode="auto">
            <a:xfrm>
              <a:off x="1401742" y="3944935"/>
              <a:ext cx="1147764" cy="1666875"/>
              <a:chOff x="1904" y="2961"/>
              <a:chExt cx="723" cy="1050"/>
            </a:xfrm>
          </p:grpSpPr>
          <p:sp>
            <p:nvSpPr>
              <p:cNvPr id="94" name="Line 60"/>
              <p:cNvSpPr>
                <a:spLocks noChangeShapeType="1"/>
              </p:cNvSpPr>
              <p:nvPr/>
            </p:nvSpPr>
            <p:spPr bwMode="auto">
              <a:xfrm flipH="1" flipV="1">
                <a:off x="2222" y="2961"/>
                <a:ext cx="0" cy="816"/>
              </a:xfrm>
              <a:prstGeom prst="line">
                <a:avLst/>
              </a:prstGeom>
              <a:noFill/>
              <a:ln w="28575">
                <a:solidFill>
                  <a:schemeClr val="tx1"/>
                </a:solidFill>
                <a:prstDash val="dash"/>
                <a:round/>
                <a:headEnd/>
                <a:tailEnd/>
              </a:ln>
              <a:effectLst/>
            </p:spPr>
            <p:txBody>
              <a:bodyPr/>
              <a:lstStyle/>
              <a:p>
                <a:endParaRPr lang="fr-FR"/>
              </a:p>
            </p:txBody>
          </p:sp>
          <p:sp>
            <p:nvSpPr>
              <p:cNvPr id="95" name="Text Box 74"/>
              <p:cNvSpPr txBox="1">
                <a:spLocks noChangeArrowheads="1"/>
              </p:cNvSpPr>
              <p:nvPr/>
            </p:nvSpPr>
            <p:spPr bwMode="auto">
              <a:xfrm>
                <a:off x="2132" y="3798"/>
                <a:ext cx="495" cy="213"/>
              </a:xfrm>
              <a:prstGeom prst="rect">
                <a:avLst/>
              </a:prstGeom>
              <a:noFill/>
              <a:ln w="9525">
                <a:noFill/>
                <a:miter lim="800000"/>
                <a:headEnd/>
                <a:tailEnd/>
              </a:ln>
              <a:effectLst/>
            </p:spPr>
            <p:txBody>
              <a:bodyPr wrap="square">
                <a:spAutoFit/>
              </a:bodyPr>
              <a:lstStyle/>
              <a:p>
                <a:pPr>
                  <a:spcBef>
                    <a:spcPct val="50000"/>
                  </a:spcBef>
                </a:pPr>
                <a:r>
                  <a:rPr lang="fr-FR" sz="1600" b="1" i="1" dirty="0">
                    <a:latin typeface="Euclid" pitchFamily="18" charset="0"/>
                  </a:rPr>
                  <a:t>i</a:t>
                </a:r>
                <a:r>
                  <a:rPr lang="fr-FR" b="1" i="1" baseline="-25000" dirty="0">
                    <a:latin typeface="Euclid" pitchFamily="18" charset="0"/>
                  </a:rPr>
                  <a:t>1</a:t>
                </a:r>
              </a:p>
            </p:txBody>
          </p:sp>
          <p:sp>
            <p:nvSpPr>
              <p:cNvPr id="53" name="Line 60"/>
              <p:cNvSpPr>
                <a:spLocks noChangeShapeType="1"/>
              </p:cNvSpPr>
              <p:nvPr/>
            </p:nvSpPr>
            <p:spPr bwMode="auto">
              <a:xfrm flipH="1" flipV="1">
                <a:off x="1904" y="2963"/>
                <a:ext cx="317" cy="0"/>
              </a:xfrm>
              <a:prstGeom prst="line">
                <a:avLst/>
              </a:prstGeom>
              <a:noFill/>
              <a:ln w="28575">
                <a:solidFill>
                  <a:schemeClr val="tx1"/>
                </a:solidFill>
                <a:prstDash val="dash"/>
                <a:round/>
                <a:headEnd/>
                <a:tailEnd/>
              </a:ln>
              <a:effectLst/>
            </p:spPr>
            <p:txBody>
              <a:bodyPr/>
              <a:lstStyle/>
              <a:p>
                <a:endParaRPr lang="fr-FR"/>
              </a:p>
            </p:txBody>
          </p:sp>
          <p:sp>
            <p:nvSpPr>
              <p:cNvPr id="54" name="Line 60"/>
              <p:cNvSpPr>
                <a:spLocks noChangeShapeType="1"/>
              </p:cNvSpPr>
              <p:nvPr/>
            </p:nvSpPr>
            <p:spPr bwMode="auto">
              <a:xfrm flipH="1" flipV="1">
                <a:off x="1907" y="3281"/>
                <a:ext cx="317" cy="0"/>
              </a:xfrm>
              <a:prstGeom prst="line">
                <a:avLst/>
              </a:prstGeom>
              <a:noFill/>
              <a:ln w="28575">
                <a:solidFill>
                  <a:schemeClr val="tx1"/>
                </a:solidFill>
                <a:prstDash val="dash"/>
                <a:round/>
                <a:headEnd/>
                <a:tailEnd/>
              </a:ln>
              <a:effectLst/>
            </p:spPr>
            <p:txBody>
              <a:bodyPr/>
              <a:lstStyle/>
              <a:p>
                <a:endParaRPr lang="fr-FR"/>
              </a:p>
            </p:txBody>
          </p:sp>
        </p:grpSp>
        <p:sp>
          <p:nvSpPr>
            <p:cNvPr id="100" name="Freeform 59"/>
            <p:cNvSpPr>
              <a:spLocks/>
            </p:cNvSpPr>
            <p:nvPr/>
          </p:nvSpPr>
          <p:spPr bwMode="auto">
            <a:xfrm>
              <a:off x="1385864" y="3416322"/>
              <a:ext cx="2543177" cy="1816079"/>
            </a:xfrm>
            <a:custGeom>
              <a:avLst/>
              <a:gdLst/>
              <a:ahLst/>
              <a:cxnLst>
                <a:cxn ang="0">
                  <a:pos x="0" y="953"/>
                </a:cxn>
                <a:cxn ang="0">
                  <a:pos x="544" y="227"/>
                </a:cxn>
                <a:cxn ang="0">
                  <a:pos x="1270" y="0"/>
                </a:cxn>
              </a:cxnLst>
              <a:rect l="0" t="0" r="r" b="b"/>
              <a:pathLst>
                <a:path w="1270" h="953">
                  <a:moveTo>
                    <a:pt x="0" y="953"/>
                  </a:moveTo>
                  <a:cubicBezTo>
                    <a:pt x="166" y="669"/>
                    <a:pt x="332" y="386"/>
                    <a:pt x="544" y="227"/>
                  </a:cubicBezTo>
                  <a:cubicBezTo>
                    <a:pt x="756" y="68"/>
                    <a:pt x="1013" y="34"/>
                    <a:pt x="1270" y="0"/>
                  </a:cubicBezTo>
                </a:path>
              </a:pathLst>
            </a:custGeom>
            <a:noFill/>
            <a:ln w="28575">
              <a:solidFill>
                <a:srgbClr val="FF00FF"/>
              </a:solidFill>
              <a:round/>
              <a:headEnd/>
              <a:tailEnd/>
            </a:ln>
            <a:effectLst/>
          </p:spPr>
          <p:txBody>
            <a:bodyPr/>
            <a:lstStyle/>
            <a:p>
              <a:endParaRPr lang="fr-FR"/>
            </a:p>
          </p:txBody>
        </p:sp>
      </p:grpSp>
      <p:sp>
        <p:nvSpPr>
          <p:cNvPr id="109" name="Flèche droite 108"/>
          <p:cNvSpPr/>
          <p:nvPr/>
        </p:nvSpPr>
        <p:spPr>
          <a:xfrm>
            <a:off x="428596" y="5500697"/>
            <a:ext cx="571504" cy="50006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499713" name="Rectangle 1"/>
          <p:cNvSpPr>
            <a:spLocks noChangeArrowheads="1"/>
          </p:cNvSpPr>
          <p:nvPr/>
        </p:nvSpPr>
        <p:spPr bwMode="auto">
          <a:xfrm>
            <a:off x="357158" y="285728"/>
            <a:ext cx="6689652"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fr-FR" altLang="zh-CN" b="1" i="0" u="none" strike="noStrike" cap="none" normalizeH="0" baseline="0" dirty="0">
                <a:ln>
                  <a:noFill/>
                </a:ln>
                <a:effectLst/>
                <a:latin typeface="+mj-lt"/>
                <a:ea typeface="Times New Roman" pitchFamily="18" charset="0"/>
                <a:cs typeface="Times New Roman" pitchFamily="18" charset="0"/>
              </a:rPr>
              <a:t>Prédétermination de </a:t>
            </a:r>
            <a:r>
              <a:rPr kumimoji="0" lang="fr-FR" altLang="zh-CN" b="1" i="0" u="none" strike="noStrike" cap="none" normalizeH="0" baseline="0" dirty="0">
                <a:ln>
                  <a:noFill/>
                </a:ln>
                <a:solidFill>
                  <a:srgbClr val="FF00FF"/>
                </a:solidFill>
                <a:effectLst/>
                <a:latin typeface="+mj-lt"/>
                <a:ea typeface="Times New Roman" pitchFamily="18" charset="0"/>
                <a:cs typeface="TimesNewRoman,Bold"/>
              </a:rPr>
              <a:t>E</a:t>
            </a:r>
            <a:r>
              <a:rPr kumimoji="0" lang="fr-FR" altLang="zh-CN" b="1" i="0" u="none" strike="noStrike" cap="none" normalizeH="0" baseline="-30000" dirty="0">
                <a:ln>
                  <a:noFill/>
                </a:ln>
                <a:solidFill>
                  <a:srgbClr val="FF00FF"/>
                </a:solidFill>
                <a:effectLst/>
                <a:latin typeface="+mj-lt"/>
                <a:ea typeface="Times New Roman" pitchFamily="18" charset="0"/>
                <a:cs typeface="TimesNewRoman,Bold"/>
              </a:rPr>
              <a:t>0 </a:t>
            </a:r>
            <a:r>
              <a:rPr kumimoji="0" lang="fr-FR" altLang="zh-CN" b="1" i="0" u="none" strike="noStrike" cap="none" normalizeH="0" baseline="0" dirty="0">
                <a:ln>
                  <a:noFill/>
                </a:ln>
                <a:solidFill>
                  <a:srgbClr val="FF00FF"/>
                </a:solidFill>
                <a:effectLst/>
                <a:latin typeface="+mj-lt"/>
                <a:ea typeface="Times New Roman" pitchFamily="18" charset="0"/>
                <a:cs typeface="TimesNewRoman,Bold"/>
              </a:rPr>
              <a:t>= f ( i ) à n</a:t>
            </a:r>
            <a:r>
              <a:rPr kumimoji="0" lang="fr-FR" altLang="zh-CN" b="1" i="0" u="none" strike="noStrike" cap="none" normalizeH="0" baseline="-30000" dirty="0">
                <a:ln>
                  <a:noFill/>
                </a:ln>
                <a:solidFill>
                  <a:srgbClr val="FF00FF"/>
                </a:solidFill>
                <a:effectLst/>
                <a:latin typeface="+mj-lt"/>
                <a:ea typeface="Times New Roman" pitchFamily="18" charset="0"/>
                <a:cs typeface="TimesNewRoman,Bold"/>
              </a:rPr>
              <a:t>2</a:t>
            </a:r>
            <a:r>
              <a:rPr kumimoji="0" lang="fr-FR" altLang="zh-CN" b="1" i="0" u="none" strike="noStrike" cap="none" normalizeH="0" baseline="0" dirty="0">
                <a:ln>
                  <a:noFill/>
                </a:ln>
                <a:solidFill>
                  <a:srgbClr val="FF00FF"/>
                </a:solidFill>
                <a:effectLst/>
                <a:latin typeface="+mj-lt"/>
                <a:ea typeface="Times New Roman" pitchFamily="18" charset="0"/>
                <a:cs typeface="Times New Roman" pitchFamily="18" charset="0"/>
              </a:rPr>
              <a:t> </a:t>
            </a:r>
            <a:r>
              <a:rPr kumimoji="0" lang="fr-FR" altLang="zh-CN" b="1" i="0" u="none" strike="noStrike" cap="none" normalizeH="0" baseline="0" dirty="0">
                <a:ln>
                  <a:noFill/>
                </a:ln>
                <a:effectLst/>
                <a:latin typeface="+mj-lt"/>
                <a:ea typeface="Times New Roman" pitchFamily="18" charset="0"/>
                <a:cs typeface="Times New Roman" pitchFamily="18" charset="0"/>
              </a:rPr>
              <a:t>à partir de </a:t>
            </a:r>
            <a:r>
              <a:rPr kumimoji="0" lang="fr-FR" altLang="zh-CN" b="1" i="0" u="none" strike="noStrike" cap="none" normalizeH="0" baseline="0" dirty="0">
                <a:ln>
                  <a:noFill/>
                </a:ln>
                <a:solidFill>
                  <a:srgbClr val="0000FF"/>
                </a:solidFill>
                <a:effectLst/>
                <a:latin typeface="+mj-lt"/>
                <a:ea typeface="Times New Roman" pitchFamily="18" charset="0"/>
                <a:cs typeface="TimesNewRoman,Bold"/>
              </a:rPr>
              <a:t>E</a:t>
            </a:r>
            <a:r>
              <a:rPr kumimoji="0" lang="fr-FR" altLang="zh-CN" b="1" i="0" u="none" strike="noStrike" cap="none" normalizeH="0" baseline="-30000" dirty="0">
                <a:ln>
                  <a:noFill/>
                </a:ln>
                <a:solidFill>
                  <a:srgbClr val="0000FF"/>
                </a:solidFill>
                <a:effectLst/>
                <a:latin typeface="+mj-lt"/>
                <a:ea typeface="Times New Roman" pitchFamily="18" charset="0"/>
                <a:cs typeface="TimesNewRoman,Bold"/>
              </a:rPr>
              <a:t>0 </a:t>
            </a:r>
            <a:r>
              <a:rPr kumimoji="0" lang="fr-FR" altLang="zh-CN" b="1" i="0" u="none" strike="noStrike" cap="none" normalizeH="0" baseline="0" dirty="0">
                <a:ln>
                  <a:noFill/>
                </a:ln>
                <a:solidFill>
                  <a:srgbClr val="0000FF"/>
                </a:solidFill>
                <a:effectLst/>
                <a:latin typeface="+mj-lt"/>
                <a:ea typeface="Times New Roman" pitchFamily="18" charset="0"/>
                <a:cs typeface="TimesNewRoman,Bold"/>
              </a:rPr>
              <a:t>= f ( i ) à n</a:t>
            </a:r>
            <a:r>
              <a:rPr kumimoji="0" lang="fr-FR" altLang="zh-CN" b="1" i="0" u="none" strike="noStrike" cap="none" normalizeH="0" baseline="-30000" dirty="0">
                <a:ln>
                  <a:noFill/>
                </a:ln>
                <a:solidFill>
                  <a:srgbClr val="0000FF"/>
                </a:solidFill>
                <a:effectLst/>
                <a:latin typeface="+mj-lt"/>
                <a:ea typeface="Times New Roman" pitchFamily="18" charset="0"/>
                <a:cs typeface="TimesNewRoman,Bold"/>
              </a:rPr>
              <a:t>1</a:t>
            </a:r>
            <a:r>
              <a:rPr kumimoji="0" lang="fr-FR" altLang="zh-CN" b="0" i="0" u="none" strike="noStrike" cap="none" normalizeH="0" baseline="0" dirty="0">
                <a:ln>
                  <a:noFill/>
                </a:ln>
                <a:solidFill>
                  <a:srgbClr val="0000FF"/>
                </a:solidFill>
                <a:effectLst/>
                <a:latin typeface="+mj-lt"/>
                <a:ea typeface="Times New Roman" pitchFamily="18" charset="0"/>
                <a:cs typeface="Times New Roman" pitchFamily="18" charset="0"/>
              </a:rPr>
              <a:t>:</a:t>
            </a:r>
            <a:endParaRPr kumimoji="0" lang="fr-FR" altLang="zh-CN" b="0" i="0" u="none" strike="noStrike" cap="none" normalizeH="0" baseline="0" dirty="0">
              <a:ln>
                <a:noFill/>
              </a:ln>
              <a:solidFill>
                <a:srgbClr val="0000FF"/>
              </a:solidFill>
              <a:effectLst/>
              <a:latin typeface="+mj-lt"/>
              <a:cs typeface="Arial" pitchFamily="34" charset="0"/>
            </a:endParaRPr>
          </a:p>
        </p:txBody>
      </p:sp>
      <p:sp>
        <p:nvSpPr>
          <p:cNvPr id="57" name="Rectangle 56"/>
          <p:cNvSpPr/>
          <p:nvPr/>
        </p:nvSpPr>
        <p:spPr>
          <a:xfrm>
            <a:off x="1357290" y="5429259"/>
            <a:ext cx="2428892" cy="888705"/>
          </a:xfrm>
          <a:prstGeom prst="rect">
            <a:avLst/>
          </a:prstGeom>
          <a:solidFill>
            <a:srgbClr val="FFFF00"/>
          </a:solidFill>
        </p:spPr>
        <p:txBody>
          <a:bodyPr wrap="square">
            <a:spAutoFit/>
          </a:bodyPr>
          <a:lstStyle/>
          <a:p>
            <a:pPr>
              <a:lnSpc>
                <a:spcPct val="150000"/>
              </a:lnSpc>
            </a:pPr>
            <a:endParaRPr lang="fr-FR" b="1" i="1" dirty="0">
              <a:latin typeface="Euclid" pitchFamily="18" charset="0"/>
            </a:endParaRPr>
          </a:p>
          <a:p>
            <a:pPr>
              <a:lnSpc>
                <a:spcPct val="150000"/>
              </a:lnSpc>
            </a:pPr>
            <a:endParaRPr lang="fr-FR" b="1" i="1" dirty="0">
              <a:solidFill>
                <a:srgbClr val="0000FF"/>
              </a:solidFill>
              <a:latin typeface="Euclid" pitchFamily="18" charset="0"/>
            </a:endParaRPr>
          </a:p>
        </p:txBody>
      </p:sp>
      <p:graphicFrame>
        <p:nvGraphicFramePr>
          <p:cNvPr id="447489" name="Object 1"/>
          <p:cNvGraphicFramePr>
            <a:graphicFrameLocks noChangeAspect="1"/>
          </p:cNvGraphicFramePr>
          <p:nvPr/>
        </p:nvGraphicFramePr>
        <p:xfrm>
          <a:off x="1643042" y="5500697"/>
          <a:ext cx="1769302" cy="896937"/>
        </p:xfrm>
        <a:graphic>
          <a:graphicData uri="http://schemas.openxmlformats.org/presentationml/2006/ole">
            <mc:AlternateContent xmlns:mc="http://schemas.openxmlformats.org/markup-compatibility/2006">
              <mc:Choice xmlns:v="urn:schemas-microsoft-com:vml" Requires="v">
                <p:oleObj spid="_x0000_s574525" name="Equation" r:id="rId3" imgW="774364" imgH="393529" progId="Equation.DSMT4">
                  <p:embed/>
                </p:oleObj>
              </mc:Choice>
              <mc:Fallback>
                <p:oleObj name="Equation" r:id="rId3" imgW="774364" imgH="393529" progId="Equation.DSMT4">
                  <p:embed/>
                  <p:pic>
                    <p:nvPicPr>
                      <p:cNvPr id="0" name="Picture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42" y="5500697"/>
                        <a:ext cx="1769302" cy="896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4417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1000" fill="hold"/>
                                        <p:tgtEl>
                                          <p:spTgt spid="70"/>
                                        </p:tgtEl>
                                        <p:attrNameLst>
                                          <p:attrName>ppt_x</p:attrName>
                                        </p:attrNameLst>
                                      </p:cBhvr>
                                      <p:tavLst>
                                        <p:tav tm="0">
                                          <p:val>
                                            <p:strVal val="0-#ppt_w/2"/>
                                          </p:val>
                                        </p:tav>
                                        <p:tav tm="100000">
                                          <p:val>
                                            <p:strVal val="#ppt_x"/>
                                          </p:val>
                                        </p:tav>
                                      </p:tavLst>
                                    </p:anim>
                                    <p:anim calcmode="lin" valueType="num">
                                      <p:cBhvr additive="base">
                                        <p:cTn id="8" dur="10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04"/>
                                        </p:tgtEl>
                                        <p:attrNameLst>
                                          <p:attrName>style.visibility</p:attrName>
                                        </p:attrNameLst>
                                      </p:cBhvr>
                                      <p:to>
                                        <p:strVal val="visible"/>
                                      </p:to>
                                    </p:set>
                                    <p:animEffect transition="in" filter="blinds(horizontal)">
                                      <p:cBhvr>
                                        <p:cTn id="13" dur="500"/>
                                        <p:tgtEl>
                                          <p:spTgt spid="104"/>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amond(in)">
                                      <p:cBhvr>
                                        <p:cTn id="18" dur="2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9"/>
                                        </p:tgtEl>
                                        <p:attrNameLst>
                                          <p:attrName>style.visibility</p:attrName>
                                        </p:attrNameLst>
                                      </p:cBhvr>
                                      <p:to>
                                        <p:strVal val="visible"/>
                                      </p:to>
                                    </p:set>
                                    <p:animEffect transition="in" filter="blinds(horizontal)">
                                      <p:cBhvr>
                                        <p:cTn id="23" dur="500"/>
                                        <p:tgtEl>
                                          <p:spTgt spid="109"/>
                                        </p:tgtEl>
                                      </p:cBhvr>
                                    </p:animEffect>
                                  </p:childTnLst>
                                </p:cTn>
                              </p:par>
                            </p:childTnLst>
                          </p:cTn>
                        </p:par>
                        <p:par>
                          <p:cTn id="24" fill="hold">
                            <p:stCondLst>
                              <p:cond delay="500"/>
                            </p:stCondLst>
                            <p:childTnLst>
                              <p:par>
                                <p:cTn id="25" presetID="3" presetClass="entr" presetSubtype="10" fill="hold" grpId="0" nodeType="after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blinds(horizontal)">
                                      <p:cBhvr>
                                        <p:cTn id="27" dur="500"/>
                                        <p:tgtEl>
                                          <p:spTgt spid="57"/>
                                        </p:tgtEl>
                                      </p:cBhvr>
                                    </p:animEffect>
                                  </p:childTnLst>
                                </p:cTn>
                              </p:par>
                              <p:par>
                                <p:cTn id="28" presetID="4" presetClass="entr" presetSubtype="16" fill="hold" nodeType="withEffect">
                                  <p:stCondLst>
                                    <p:cond delay="0"/>
                                  </p:stCondLst>
                                  <p:childTnLst>
                                    <p:set>
                                      <p:cBhvr>
                                        <p:cTn id="29" dur="1" fill="hold">
                                          <p:stCondLst>
                                            <p:cond delay="0"/>
                                          </p:stCondLst>
                                        </p:cTn>
                                        <p:tgtEl>
                                          <p:spTgt spid="447489"/>
                                        </p:tgtEl>
                                        <p:attrNameLst>
                                          <p:attrName>style.visibility</p:attrName>
                                        </p:attrNameLst>
                                      </p:cBhvr>
                                      <p:to>
                                        <p:strVal val="visible"/>
                                      </p:to>
                                    </p:set>
                                    <p:animEffect transition="in" filter="box(in)">
                                      <p:cBhvr>
                                        <p:cTn id="30" dur="500"/>
                                        <p:tgtEl>
                                          <p:spTgt spid="447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104" grpId="0" animBg="1"/>
      <p:bldP spid="109" grpId="0" animBg="1"/>
      <p:bldP spid="5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Text Box 4"/>
          <p:cNvSpPr txBox="1">
            <a:spLocks noChangeArrowheads="1"/>
          </p:cNvSpPr>
          <p:nvPr/>
        </p:nvSpPr>
        <p:spPr bwMode="auto">
          <a:xfrm>
            <a:off x="214282" y="260350"/>
            <a:ext cx="4929222" cy="369332"/>
          </a:xfrm>
          <a:prstGeom prst="rect">
            <a:avLst/>
          </a:prstGeom>
          <a:noFill/>
          <a:ln w="9525">
            <a:noFill/>
            <a:miter lim="800000"/>
            <a:headEnd/>
            <a:tailEnd/>
          </a:ln>
          <a:effectLst/>
        </p:spPr>
        <p:txBody>
          <a:bodyPr wrap="square">
            <a:spAutoFit/>
          </a:bodyPr>
          <a:lstStyle/>
          <a:p>
            <a:pPr>
              <a:spcBef>
                <a:spcPct val="50000"/>
              </a:spcBef>
            </a:pPr>
            <a:r>
              <a:rPr lang="fr-FR" b="1" dirty="0">
                <a:solidFill>
                  <a:srgbClr val="0000FF"/>
                </a:solidFill>
              </a:rPr>
              <a:t>3°.3. Caractéristiques en charge (S fermé)</a:t>
            </a:r>
          </a:p>
        </p:txBody>
      </p:sp>
      <p:sp>
        <p:nvSpPr>
          <p:cNvPr id="62473" name="Text Box 9"/>
          <p:cNvSpPr txBox="1">
            <a:spLocks noChangeArrowheads="1"/>
          </p:cNvSpPr>
          <p:nvPr/>
        </p:nvSpPr>
        <p:spPr bwMode="auto">
          <a:xfrm>
            <a:off x="250825" y="1142984"/>
            <a:ext cx="8569648" cy="1938992"/>
          </a:xfrm>
          <a:prstGeom prst="rect">
            <a:avLst/>
          </a:prstGeom>
          <a:noFill/>
          <a:ln w="9525">
            <a:noFill/>
            <a:miter lim="800000"/>
            <a:headEnd/>
            <a:tailEnd/>
          </a:ln>
          <a:effectLst/>
        </p:spPr>
        <p:txBody>
          <a:bodyPr wrap="square">
            <a:spAutoFit/>
          </a:bodyPr>
          <a:lstStyle/>
          <a:p>
            <a:pPr algn="just">
              <a:lnSpc>
                <a:spcPct val="150000"/>
              </a:lnSpc>
              <a:spcBef>
                <a:spcPct val="50000"/>
              </a:spcBef>
            </a:pPr>
            <a:r>
              <a:rPr lang="fr-FR" dirty="0">
                <a:latin typeface="+mj-lt"/>
              </a:rPr>
              <a:t>On a : </a:t>
            </a:r>
            <a:r>
              <a:rPr lang="fr-FR" sz="2000" b="1" i="1" dirty="0">
                <a:solidFill>
                  <a:srgbClr val="FF0000"/>
                </a:solidFill>
                <a:latin typeface="Euclid" pitchFamily="18" charset="0"/>
              </a:rPr>
              <a:t>U =E</a:t>
            </a:r>
            <a:r>
              <a:rPr lang="fr-FR" sz="2000" b="1" i="1" baseline="-25000" dirty="0">
                <a:solidFill>
                  <a:srgbClr val="FF0000"/>
                </a:solidFill>
                <a:latin typeface="Euclid" pitchFamily="18" charset="0"/>
              </a:rPr>
              <a:t>0</a:t>
            </a:r>
            <a:r>
              <a:rPr lang="fr-FR" sz="2000" b="1" i="1" dirty="0">
                <a:solidFill>
                  <a:srgbClr val="FF0000"/>
                </a:solidFill>
                <a:latin typeface="Euclid" pitchFamily="18" charset="0"/>
              </a:rPr>
              <a:t>–(</a:t>
            </a:r>
            <a:r>
              <a:rPr lang="fr-FR" sz="2000" b="1" i="1" dirty="0" err="1">
                <a:solidFill>
                  <a:srgbClr val="FF0000"/>
                </a:solidFill>
                <a:latin typeface="Euclid" pitchFamily="18" charset="0"/>
              </a:rPr>
              <a:t>R</a:t>
            </a:r>
            <a:r>
              <a:rPr lang="fr-FR" sz="2000" b="1" i="1" baseline="-25000" dirty="0" err="1">
                <a:solidFill>
                  <a:srgbClr val="FF0000"/>
                </a:solidFill>
                <a:latin typeface="Euclid" pitchFamily="18" charset="0"/>
              </a:rPr>
              <a:t>a</a:t>
            </a:r>
            <a:r>
              <a:rPr lang="fr-FR" sz="2000" b="1" i="1" dirty="0" err="1">
                <a:solidFill>
                  <a:srgbClr val="FF0000"/>
                </a:solidFill>
                <a:latin typeface="Euclid" pitchFamily="18" charset="0"/>
              </a:rPr>
              <a:t>.I</a:t>
            </a:r>
            <a:r>
              <a:rPr lang="fr-FR" sz="2000" b="1" i="1" dirty="0">
                <a:solidFill>
                  <a:srgbClr val="FF0000"/>
                </a:solidFill>
                <a:latin typeface="Euclid" pitchFamily="18" charset="0"/>
              </a:rPr>
              <a:t> + </a:t>
            </a:r>
            <a:r>
              <a:rPr lang="fr-FR" sz="2000" b="1" i="1" dirty="0" err="1">
                <a:solidFill>
                  <a:srgbClr val="FF0000"/>
                </a:solidFill>
                <a:latin typeface="Euclid" pitchFamily="18" charset="0"/>
              </a:rPr>
              <a:t>e</a:t>
            </a:r>
            <a:r>
              <a:rPr lang="fr-FR" sz="2000" b="1" i="1" baseline="-25000" dirty="0" err="1">
                <a:solidFill>
                  <a:srgbClr val="FF0000"/>
                </a:solidFill>
                <a:latin typeface="Euclid" pitchFamily="18" charset="0"/>
              </a:rPr>
              <a:t>B</a:t>
            </a:r>
            <a:r>
              <a:rPr lang="fr-FR" sz="2000" b="1" i="1" dirty="0">
                <a:solidFill>
                  <a:srgbClr val="FF0000"/>
                </a:solidFill>
                <a:latin typeface="Euclid" pitchFamily="18" charset="0"/>
                <a:sym typeface="Symbol"/>
              </a:rPr>
              <a:t>(I) </a:t>
            </a:r>
            <a:r>
              <a:rPr lang="fr-FR" sz="2000" b="1" i="1" dirty="0">
                <a:solidFill>
                  <a:srgbClr val="FF0000"/>
                </a:solidFill>
                <a:latin typeface="Euclid" pitchFamily="18" charset="0"/>
              </a:rPr>
              <a:t>+ </a:t>
            </a:r>
            <a:r>
              <a:rPr lang="fr-FR" sz="2000" b="1" i="1" dirty="0">
                <a:solidFill>
                  <a:srgbClr val="FF0000"/>
                </a:solidFill>
                <a:latin typeface="Euclid" pitchFamily="18" charset="0"/>
                <a:sym typeface="Symbol"/>
              </a:rPr>
              <a:t>(I))</a:t>
            </a:r>
            <a:endParaRPr lang="fr-FR" sz="2000" b="1" i="1" dirty="0">
              <a:solidFill>
                <a:srgbClr val="FF0000"/>
              </a:solidFill>
              <a:latin typeface="Euclid" pitchFamily="18" charset="0"/>
            </a:endParaRPr>
          </a:p>
          <a:p>
            <a:pPr algn="just">
              <a:lnSpc>
                <a:spcPct val="150000"/>
              </a:lnSpc>
              <a:spcBef>
                <a:spcPct val="50000"/>
              </a:spcBef>
            </a:pPr>
            <a:r>
              <a:rPr lang="fr-FR" dirty="0">
                <a:latin typeface="+mj-lt"/>
              </a:rPr>
              <a:t>La caractéristique externe consiste donc à tracer la variation de la tension </a:t>
            </a:r>
            <a:r>
              <a:rPr lang="fr-FR" b="1" i="1" dirty="0">
                <a:solidFill>
                  <a:srgbClr val="0000FF"/>
                </a:solidFill>
                <a:latin typeface="+mj-lt"/>
              </a:rPr>
              <a:t>U</a:t>
            </a:r>
            <a:r>
              <a:rPr lang="fr-FR" dirty="0">
                <a:latin typeface="+mj-lt"/>
              </a:rPr>
              <a:t> en fonction du courant de charge </a:t>
            </a:r>
            <a:r>
              <a:rPr lang="fr-FR" b="1" i="1" dirty="0">
                <a:solidFill>
                  <a:srgbClr val="0000FF"/>
                </a:solidFill>
                <a:latin typeface="Times" pitchFamily="18" charset="0"/>
              </a:rPr>
              <a:t>I</a:t>
            </a:r>
            <a:r>
              <a:rPr lang="fr-FR" b="1" i="1" dirty="0">
                <a:solidFill>
                  <a:srgbClr val="0000FF"/>
                </a:solidFill>
                <a:latin typeface="+mj-lt"/>
              </a:rPr>
              <a:t> </a:t>
            </a:r>
            <a:r>
              <a:rPr lang="fr-FR" dirty="0">
                <a:latin typeface="+mj-lt"/>
              </a:rPr>
              <a:t>tout en gardant la vitesse de rotation </a:t>
            </a:r>
            <a:r>
              <a:rPr lang="fr-FR" b="1" i="1" dirty="0">
                <a:solidFill>
                  <a:srgbClr val="0000FF"/>
                </a:solidFill>
                <a:latin typeface="+mj-lt"/>
              </a:rPr>
              <a:t>n</a:t>
            </a:r>
            <a:r>
              <a:rPr lang="fr-FR" dirty="0">
                <a:latin typeface="+mj-lt"/>
              </a:rPr>
              <a:t> et le courant d’excitation </a:t>
            </a:r>
            <a:r>
              <a:rPr lang="fr-FR" b="1" i="1" dirty="0">
                <a:solidFill>
                  <a:srgbClr val="0000FF"/>
                </a:solidFill>
                <a:latin typeface="+mj-lt"/>
              </a:rPr>
              <a:t>i </a:t>
            </a:r>
            <a:r>
              <a:rPr lang="fr-FR" dirty="0">
                <a:latin typeface="+mj-lt"/>
              </a:rPr>
              <a:t>constantes.</a:t>
            </a:r>
          </a:p>
        </p:txBody>
      </p:sp>
      <p:sp>
        <p:nvSpPr>
          <p:cNvPr id="64" name="Text Box 4"/>
          <p:cNvSpPr txBox="1">
            <a:spLocks noChangeArrowheads="1"/>
          </p:cNvSpPr>
          <p:nvPr/>
        </p:nvSpPr>
        <p:spPr bwMode="auto">
          <a:xfrm>
            <a:off x="142844" y="783535"/>
            <a:ext cx="9001156" cy="369332"/>
          </a:xfrm>
          <a:prstGeom prst="rect">
            <a:avLst/>
          </a:prstGeom>
          <a:noFill/>
          <a:ln w="9525">
            <a:noFill/>
            <a:miter lim="800000"/>
            <a:headEnd/>
            <a:tailEnd/>
          </a:ln>
          <a:effectLst/>
        </p:spPr>
        <p:txBody>
          <a:bodyPr wrap="square">
            <a:spAutoFit/>
          </a:bodyPr>
          <a:lstStyle/>
          <a:p>
            <a:pPr>
              <a:spcBef>
                <a:spcPct val="50000"/>
              </a:spcBef>
            </a:pPr>
            <a:r>
              <a:rPr lang="fr-FR" dirty="0">
                <a:latin typeface="+mj-lt"/>
              </a:rPr>
              <a:t>La caractéristique en charge (caract. externe) est la courbe </a:t>
            </a:r>
            <a:r>
              <a:rPr lang="fr-FR" sz="1700" b="1" i="1" dirty="0">
                <a:solidFill>
                  <a:srgbClr val="FF0000"/>
                </a:solidFill>
                <a:latin typeface="Euclid" pitchFamily="18" charset="0"/>
              </a:rPr>
              <a:t>U=f(I) à n et i </a:t>
            </a:r>
            <a:r>
              <a:rPr lang="fr-FR" sz="1700" b="1" i="1" dirty="0" err="1">
                <a:solidFill>
                  <a:srgbClr val="FF0000"/>
                </a:solidFill>
                <a:latin typeface="Euclid" pitchFamily="18" charset="0"/>
              </a:rPr>
              <a:t>const</a:t>
            </a:r>
            <a:r>
              <a:rPr lang="fr-FR" sz="1700" b="1" i="1" dirty="0">
                <a:solidFill>
                  <a:srgbClr val="FF0000"/>
                </a:solidFill>
                <a:latin typeface="Euclid" pitchFamily="18" charset="0"/>
              </a:rPr>
              <a:t>.</a:t>
            </a:r>
          </a:p>
        </p:txBody>
      </p:sp>
      <p:grpSp>
        <p:nvGrpSpPr>
          <p:cNvPr id="78" name="Groupe 77"/>
          <p:cNvGrpSpPr/>
          <p:nvPr/>
        </p:nvGrpSpPr>
        <p:grpSpPr>
          <a:xfrm>
            <a:off x="539552" y="3071810"/>
            <a:ext cx="7967524" cy="3221042"/>
            <a:chOff x="962194" y="3071810"/>
            <a:chExt cx="7967524" cy="3221042"/>
          </a:xfrm>
        </p:grpSpPr>
        <p:grpSp>
          <p:nvGrpSpPr>
            <p:cNvPr id="3" name="Groupe 56"/>
            <p:cNvGrpSpPr/>
            <p:nvPr/>
          </p:nvGrpSpPr>
          <p:grpSpPr>
            <a:xfrm>
              <a:off x="1703896" y="3266055"/>
              <a:ext cx="2457575" cy="533134"/>
              <a:chOff x="456449" y="3590149"/>
              <a:chExt cx="3127820" cy="666417"/>
            </a:xfrm>
          </p:grpSpPr>
          <p:sp>
            <p:nvSpPr>
              <p:cNvPr id="43" name="Line 43"/>
              <p:cNvSpPr>
                <a:spLocks noChangeShapeType="1"/>
              </p:cNvSpPr>
              <p:nvPr/>
            </p:nvSpPr>
            <p:spPr bwMode="auto">
              <a:xfrm rot="5400000">
                <a:off x="3149441" y="3606339"/>
                <a:ext cx="0" cy="869657"/>
              </a:xfrm>
              <a:prstGeom prst="line">
                <a:avLst/>
              </a:prstGeom>
              <a:noFill/>
              <a:ln w="28575">
                <a:solidFill>
                  <a:srgbClr val="0000FF"/>
                </a:solidFill>
                <a:round/>
                <a:headEnd/>
                <a:tailEnd/>
              </a:ln>
              <a:effectLst/>
            </p:spPr>
            <p:txBody>
              <a:bodyPr/>
              <a:lstStyle/>
              <a:p>
                <a:endParaRPr lang="fr-FR"/>
              </a:p>
            </p:txBody>
          </p:sp>
          <p:sp>
            <p:nvSpPr>
              <p:cNvPr id="44" name="Line 40"/>
              <p:cNvSpPr>
                <a:spLocks noChangeShapeType="1"/>
              </p:cNvSpPr>
              <p:nvPr/>
            </p:nvSpPr>
            <p:spPr bwMode="auto">
              <a:xfrm rot="5400000">
                <a:off x="1630392" y="4030697"/>
                <a:ext cx="327500" cy="124237"/>
              </a:xfrm>
              <a:prstGeom prst="line">
                <a:avLst/>
              </a:prstGeom>
              <a:noFill/>
              <a:ln w="28575">
                <a:solidFill>
                  <a:srgbClr val="0000FF"/>
                </a:solidFill>
                <a:round/>
                <a:headEnd/>
                <a:tailEnd/>
              </a:ln>
              <a:effectLst/>
            </p:spPr>
            <p:txBody>
              <a:bodyPr/>
              <a:lstStyle/>
              <a:p>
                <a:endParaRPr lang="fr-FR"/>
              </a:p>
            </p:txBody>
          </p:sp>
          <p:sp>
            <p:nvSpPr>
              <p:cNvPr id="45" name="Line 40"/>
              <p:cNvSpPr>
                <a:spLocks noChangeShapeType="1"/>
              </p:cNvSpPr>
              <p:nvPr/>
            </p:nvSpPr>
            <p:spPr bwMode="auto">
              <a:xfrm rot="5400000" flipH="1">
                <a:off x="1753659" y="4030697"/>
                <a:ext cx="327500" cy="124237"/>
              </a:xfrm>
              <a:prstGeom prst="line">
                <a:avLst/>
              </a:prstGeom>
              <a:noFill/>
              <a:ln w="28575">
                <a:solidFill>
                  <a:srgbClr val="0000FF"/>
                </a:solidFill>
                <a:round/>
                <a:headEnd/>
                <a:tailEnd/>
              </a:ln>
              <a:effectLst/>
            </p:spPr>
            <p:txBody>
              <a:bodyPr/>
              <a:lstStyle/>
              <a:p>
                <a:endParaRPr lang="fr-FR"/>
              </a:p>
            </p:txBody>
          </p:sp>
          <p:sp>
            <p:nvSpPr>
              <p:cNvPr id="46" name="Line 40"/>
              <p:cNvSpPr>
                <a:spLocks noChangeShapeType="1"/>
              </p:cNvSpPr>
              <p:nvPr/>
            </p:nvSpPr>
            <p:spPr bwMode="auto">
              <a:xfrm rot="5400000" flipH="1">
                <a:off x="1517371" y="4030697"/>
                <a:ext cx="327500" cy="124237"/>
              </a:xfrm>
              <a:prstGeom prst="line">
                <a:avLst/>
              </a:prstGeom>
              <a:noFill/>
              <a:ln w="28575">
                <a:solidFill>
                  <a:srgbClr val="0000FF"/>
                </a:solidFill>
                <a:round/>
                <a:headEnd/>
                <a:tailEnd/>
              </a:ln>
              <a:effectLst/>
            </p:spPr>
            <p:txBody>
              <a:bodyPr/>
              <a:lstStyle/>
              <a:p>
                <a:endParaRPr lang="fr-FR"/>
              </a:p>
            </p:txBody>
          </p:sp>
          <p:sp>
            <p:nvSpPr>
              <p:cNvPr id="47" name="Line 40"/>
              <p:cNvSpPr>
                <a:spLocks noChangeShapeType="1"/>
              </p:cNvSpPr>
              <p:nvPr/>
            </p:nvSpPr>
            <p:spPr bwMode="auto">
              <a:xfrm rot="5400000">
                <a:off x="1394104" y="4030697"/>
                <a:ext cx="327500" cy="124237"/>
              </a:xfrm>
              <a:prstGeom prst="line">
                <a:avLst/>
              </a:prstGeom>
              <a:noFill/>
              <a:ln w="28575">
                <a:solidFill>
                  <a:srgbClr val="0000FF"/>
                </a:solidFill>
                <a:round/>
                <a:headEnd/>
                <a:tailEnd/>
              </a:ln>
              <a:effectLst/>
            </p:spPr>
            <p:txBody>
              <a:bodyPr/>
              <a:lstStyle/>
              <a:p>
                <a:endParaRPr lang="fr-FR"/>
              </a:p>
            </p:txBody>
          </p:sp>
          <p:sp>
            <p:nvSpPr>
              <p:cNvPr id="48" name="Line 40"/>
              <p:cNvSpPr>
                <a:spLocks noChangeShapeType="1"/>
              </p:cNvSpPr>
              <p:nvPr/>
            </p:nvSpPr>
            <p:spPr bwMode="auto">
              <a:xfrm rot="5400000">
                <a:off x="2199397" y="4083000"/>
                <a:ext cx="218333" cy="124237"/>
              </a:xfrm>
              <a:prstGeom prst="line">
                <a:avLst/>
              </a:prstGeom>
              <a:noFill/>
              <a:ln w="28575">
                <a:solidFill>
                  <a:srgbClr val="0000FF"/>
                </a:solidFill>
                <a:round/>
                <a:headEnd/>
                <a:tailEnd/>
              </a:ln>
              <a:effectLst/>
            </p:spPr>
            <p:txBody>
              <a:bodyPr/>
              <a:lstStyle/>
              <a:p>
                <a:endParaRPr lang="fr-FR"/>
              </a:p>
            </p:txBody>
          </p:sp>
          <p:sp>
            <p:nvSpPr>
              <p:cNvPr id="49" name="Line 40"/>
              <p:cNvSpPr>
                <a:spLocks noChangeShapeType="1"/>
              </p:cNvSpPr>
              <p:nvPr/>
            </p:nvSpPr>
            <p:spPr bwMode="auto">
              <a:xfrm rot="5400000" flipH="1">
                <a:off x="1325420" y="4084152"/>
                <a:ext cx="218333" cy="124237"/>
              </a:xfrm>
              <a:prstGeom prst="line">
                <a:avLst/>
              </a:prstGeom>
              <a:noFill/>
              <a:ln w="28575">
                <a:solidFill>
                  <a:srgbClr val="0000FF"/>
                </a:solidFill>
                <a:round/>
                <a:headEnd/>
                <a:tailEnd/>
              </a:ln>
              <a:effectLst/>
            </p:spPr>
            <p:txBody>
              <a:bodyPr/>
              <a:lstStyle/>
              <a:p>
                <a:endParaRPr lang="fr-FR"/>
              </a:p>
            </p:txBody>
          </p:sp>
          <p:sp>
            <p:nvSpPr>
              <p:cNvPr id="50" name="Line 43"/>
              <p:cNvSpPr>
                <a:spLocks noChangeShapeType="1"/>
              </p:cNvSpPr>
              <p:nvPr/>
            </p:nvSpPr>
            <p:spPr bwMode="auto">
              <a:xfrm rot="5400000">
                <a:off x="914631" y="3579475"/>
                <a:ext cx="0" cy="916363"/>
              </a:xfrm>
              <a:prstGeom prst="line">
                <a:avLst/>
              </a:prstGeom>
              <a:noFill/>
              <a:ln w="28575">
                <a:solidFill>
                  <a:srgbClr val="0000FF"/>
                </a:solidFill>
                <a:round/>
                <a:headEnd/>
                <a:tailEnd/>
              </a:ln>
              <a:effectLst/>
            </p:spPr>
            <p:txBody>
              <a:bodyPr/>
              <a:lstStyle/>
              <a:p>
                <a:endParaRPr lang="fr-FR"/>
              </a:p>
            </p:txBody>
          </p:sp>
          <p:sp>
            <p:nvSpPr>
              <p:cNvPr id="52" name="Line 40"/>
              <p:cNvSpPr>
                <a:spLocks noChangeShapeType="1"/>
              </p:cNvSpPr>
              <p:nvPr/>
            </p:nvSpPr>
            <p:spPr bwMode="auto">
              <a:xfrm rot="5400000">
                <a:off x="1878670" y="4030697"/>
                <a:ext cx="327500" cy="124237"/>
              </a:xfrm>
              <a:prstGeom prst="line">
                <a:avLst/>
              </a:prstGeom>
              <a:noFill/>
              <a:ln w="28575">
                <a:solidFill>
                  <a:srgbClr val="0000FF"/>
                </a:solidFill>
                <a:round/>
                <a:headEnd/>
                <a:tailEnd/>
              </a:ln>
              <a:effectLst/>
            </p:spPr>
            <p:txBody>
              <a:bodyPr/>
              <a:lstStyle/>
              <a:p>
                <a:endParaRPr lang="fr-FR"/>
              </a:p>
            </p:txBody>
          </p:sp>
          <p:sp>
            <p:nvSpPr>
              <p:cNvPr id="53" name="Line 40"/>
              <p:cNvSpPr>
                <a:spLocks noChangeShapeType="1"/>
              </p:cNvSpPr>
              <p:nvPr/>
            </p:nvSpPr>
            <p:spPr bwMode="auto">
              <a:xfrm rot="5400000" flipH="1">
                <a:off x="2001937" y="4030697"/>
                <a:ext cx="327500" cy="124237"/>
              </a:xfrm>
              <a:prstGeom prst="line">
                <a:avLst/>
              </a:prstGeom>
              <a:noFill/>
              <a:ln w="28575">
                <a:solidFill>
                  <a:srgbClr val="0000FF"/>
                </a:solidFill>
                <a:round/>
                <a:headEnd/>
                <a:tailEnd/>
              </a:ln>
              <a:effectLst/>
            </p:spPr>
            <p:txBody>
              <a:bodyPr/>
              <a:lstStyle/>
              <a:p>
                <a:endParaRPr lang="fr-FR"/>
              </a:p>
            </p:txBody>
          </p:sp>
          <p:sp>
            <p:nvSpPr>
              <p:cNvPr id="54" name="Line 43"/>
              <p:cNvSpPr>
                <a:spLocks noChangeShapeType="1"/>
              </p:cNvSpPr>
              <p:nvPr/>
            </p:nvSpPr>
            <p:spPr bwMode="auto">
              <a:xfrm rot="10800000">
                <a:off x="1857356" y="3590149"/>
                <a:ext cx="0" cy="372710"/>
              </a:xfrm>
              <a:prstGeom prst="line">
                <a:avLst/>
              </a:prstGeom>
              <a:noFill/>
              <a:ln w="28575">
                <a:solidFill>
                  <a:srgbClr val="0000FF"/>
                </a:solidFill>
                <a:round/>
                <a:headEnd type="arrow" w="med" len="med"/>
                <a:tailEnd type="none" w="med" len="med"/>
              </a:ln>
              <a:effectLst/>
            </p:spPr>
            <p:txBody>
              <a:bodyPr/>
              <a:lstStyle/>
              <a:p>
                <a:endParaRPr lang="fr-FR"/>
              </a:p>
            </p:txBody>
          </p:sp>
          <p:sp>
            <p:nvSpPr>
              <p:cNvPr id="55" name="Line 43"/>
              <p:cNvSpPr>
                <a:spLocks noChangeShapeType="1"/>
              </p:cNvSpPr>
              <p:nvPr/>
            </p:nvSpPr>
            <p:spPr bwMode="auto">
              <a:xfrm rot="5400000">
                <a:off x="2292184" y="3168946"/>
                <a:ext cx="0" cy="869657"/>
              </a:xfrm>
              <a:prstGeom prst="line">
                <a:avLst/>
              </a:prstGeom>
              <a:noFill/>
              <a:ln w="28575">
                <a:solidFill>
                  <a:srgbClr val="0000FF"/>
                </a:solidFill>
                <a:round/>
                <a:headEnd/>
                <a:tailEnd/>
              </a:ln>
              <a:effectLst/>
            </p:spPr>
            <p:txBody>
              <a:bodyPr/>
              <a:lstStyle/>
              <a:p>
                <a:endParaRPr lang="fr-FR"/>
              </a:p>
            </p:txBody>
          </p:sp>
          <p:sp>
            <p:nvSpPr>
              <p:cNvPr id="56" name="Line 43"/>
              <p:cNvSpPr>
                <a:spLocks noChangeShapeType="1"/>
              </p:cNvSpPr>
              <p:nvPr/>
            </p:nvSpPr>
            <p:spPr bwMode="auto">
              <a:xfrm rot="10800000">
                <a:off x="2714612" y="3612657"/>
                <a:ext cx="0" cy="414000"/>
              </a:xfrm>
              <a:prstGeom prst="line">
                <a:avLst/>
              </a:prstGeom>
              <a:noFill/>
              <a:ln w="28575">
                <a:solidFill>
                  <a:srgbClr val="0000FF"/>
                </a:solidFill>
                <a:round/>
                <a:headEnd type="none" w="med" len="med"/>
                <a:tailEnd type="none" w="med" len="med"/>
              </a:ln>
              <a:effectLst/>
            </p:spPr>
            <p:txBody>
              <a:bodyPr/>
              <a:lstStyle/>
              <a:p>
                <a:endParaRPr lang="fr-FR"/>
              </a:p>
            </p:txBody>
          </p:sp>
          <p:sp>
            <p:nvSpPr>
              <p:cNvPr id="59" name="Line 43"/>
              <p:cNvSpPr>
                <a:spLocks noChangeShapeType="1"/>
              </p:cNvSpPr>
              <p:nvPr/>
            </p:nvSpPr>
            <p:spPr bwMode="auto">
              <a:xfrm rot="5400000" flipH="1">
                <a:off x="1032809" y="3986043"/>
                <a:ext cx="0" cy="108000"/>
              </a:xfrm>
              <a:prstGeom prst="line">
                <a:avLst/>
              </a:prstGeom>
              <a:noFill/>
              <a:ln w="28575">
                <a:solidFill>
                  <a:srgbClr val="0000FF"/>
                </a:solidFill>
                <a:round/>
                <a:headEnd type="arrow" w="med" len="med"/>
                <a:tailEnd type="none" w="med" len="med"/>
              </a:ln>
              <a:effectLst/>
            </p:spPr>
            <p:txBody>
              <a:bodyPr/>
              <a:lstStyle/>
              <a:p>
                <a:endParaRPr lang="fr-FR"/>
              </a:p>
            </p:txBody>
          </p:sp>
        </p:grpSp>
        <p:sp>
          <p:nvSpPr>
            <p:cNvPr id="63" name="Line 88"/>
            <p:cNvSpPr>
              <a:spLocks noChangeShapeType="1"/>
            </p:cNvSpPr>
            <p:nvPr/>
          </p:nvSpPr>
          <p:spPr bwMode="auto">
            <a:xfrm rot="5400000">
              <a:off x="6274267" y="4786477"/>
              <a:ext cx="2304000" cy="0"/>
            </a:xfrm>
            <a:prstGeom prst="line">
              <a:avLst/>
            </a:prstGeom>
            <a:noFill/>
            <a:ln w="38100">
              <a:solidFill>
                <a:srgbClr val="FF0000"/>
              </a:solidFill>
              <a:round/>
              <a:headEnd/>
              <a:tailEnd/>
            </a:ln>
            <a:effectLst/>
          </p:spPr>
          <p:txBody>
            <a:bodyPr/>
            <a:lstStyle/>
            <a:p>
              <a:endParaRPr lang="fr-FR"/>
            </a:p>
          </p:txBody>
        </p:sp>
        <p:sp>
          <p:nvSpPr>
            <p:cNvPr id="7" name="Line 89"/>
            <p:cNvSpPr>
              <a:spLocks noChangeShapeType="1"/>
            </p:cNvSpPr>
            <p:nvPr/>
          </p:nvSpPr>
          <p:spPr bwMode="auto">
            <a:xfrm>
              <a:off x="5309418" y="3626897"/>
              <a:ext cx="0" cy="2316721"/>
            </a:xfrm>
            <a:prstGeom prst="line">
              <a:avLst/>
            </a:prstGeom>
            <a:noFill/>
            <a:ln w="38100">
              <a:solidFill>
                <a:srgbClr val="FF0000"/>
              </a:solidFill>
              <a:round/>
              <a:headEnd/>
              <a:tailEnd/>
            </a:ln>
            <a:effectLst/>
          </p:spPr>
          <p:txBody>
            <a:bodyPr/>
            <a:lstStyle/>
            <a:p>
              <a:endParaRPr lang="fr-FR"/>
            </a:p>
          </p:txBody>
        </p:sp>
        <p:sp>
          <p:nvSpPr>
            <p:cNvPr id="8" name="Rectangle 3"/>
            <p:cNvSpPr>
              <a:spLocks noChangeArrowheads="1"/>
            </p:cNvSpPr>
            <p:nvPr/>
          </p:nvSpPr>
          <p:spPr bwMode="auto">
            <a:xfrm>
              <a:off x="5144845" y="3846066"/>
              <a:ext cx="336073" cy="211583"/>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9" name="Rectangle 4"/>
            <p:cNvSpPr>
              <a:spLocks noChangeArrowheads="1"/>
            </p:cNvSpPr>
            <p:nvPr/>
          </p:nvSpPr>
          <p:spPr bwMode="auto">
            <a:xfrm>
              <a:off x="5142403" y="5510808"/>
              <a:ext cx="336073" cy="211582"/>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10" name="Line 93"/>
            <p:cNvSpPr>
              <a:spLocks noChangeShapeType="1"/>
            </p:cNvSpPr>
            <p:nvPr/>
          </p:nvSpPr>
          <p:spPr bwMode="auto">
            <a:xfrm flipH="1">
              <a:off x="4245823" y="4803371"/>
              <a:ext cx="1070499" cy="1483149"/>
            </a:xfrm>
            <a:prstGeom prst="line">
              <a:avLst/>
            </a:prstGeom>
            <a:noFill/>
            <a:ln w="12700">
              <a:solidFill>
                <a:schemeClr val="tx1"/>
              </a:solidFill>
              <a:prstDash val="dash"/>
              <a:round/>
              <a:headEnd/>
              <a:tailEnd/>
            </a:ln>
            <a:effectLst/>
          </p:spPr>
          <p:txBody>
            <a:bodyPr/>
            <a:lstStyle/>
            <a:p>
              <a:endParaRPr lang="fr-FR"/>
            </a:p>
          </p:txBody>
        </p:sp>
        <p:sp>
          <p:nvSpPr>
            <p:cNvPr id="11" name="Oval 77"/>
            <p:cNvSpPr>
              <a:spLocks noChangeArrowheads="1"/>
            </p:cNvSpPr>
            <p:nvPr/>
          </p:nvSpPr>
          <p:spPr bwMode="auto">
            <a:xfrm>
              <a:off x="4560151" y="4000271"/>
              <a:ext cx="1527427" cy="1555200"/>
            </a:xfrm>
            <a:prstGeom prst="ellipse">
              <a:avLst/>
            </a:prstGeom>
            <a:solidFill>
              <a:schemeClr val="bg1"/>
            </a:solidFill>
            <a:ln w="28575">
              <a:solidFill>
                <a:srgbClr val="FF0000"/>
              </a:solidFill>
              <a:round/>
              <a:headEnd/>
              <a:tailEnd/>
            </a:ln>
            <a:effectLst/>
          </p:spPr>
          <p:txBody>
            <a:bodyPr wrap="none" anchor="ctr"/>
            <a:lstStyle/>
            <a:p>
              <a:pPr algn="ctr"/>
              <a:r>
                <a:rPr lang="fr-FR" sz="5000" b="1" dirty="0">
                  <a:solidFill>
                    <a:srgbClr val="FF0000"/>
                  </a:solidFill>
                </a:rPr>
                <a:t>G</a:t>
              </a:r>
            </a:p>
          </p:txBody>
        </p:sp>
        <p:grpSp>
          <p:nvGrpSpPr>
            <p:cNvPr id="5" name="Group 18"/>
            <p:cNvGrpSpPr>
              <a:grpSpLocks/>
            </p:cNvGrpSpPr>
            <p:nvPr/>
          </p:nvGrpSpPr>
          <p:grpSpPr bwMode="auto">
            <a:xfrm rot="5400000">
              <a:off x="3819122" y="4681739"/>
              <a:ext cx="912707" cy="213505"/>
              <a:chOff x="394" y="3588"/>
              <a:chExt cx="1665" cy="311"/>
            </a:xfrm>
          </p:grpSpPr>
          <p:grpSp>
            <p:nvGrpSpPr>
              <p:cNvPr id="6" name="Group 8"/>
              <p:cNvGrpSpPr>
                <a:grpSpLocks/>
              </p:cNvGrpSpPr>
              <p:nvPr/>
            </p:nvGrpSpPr>
            <p:grpSpPr bwMode="auto">
              <a:xfrm>
                <a:off x="394" y="3588"/>
                <a:ext cx="410" cy="311"/>
                <a:chOff x="394" y="3572"/>
                <a:chExt cx="410" cy="311"/>
              </a:xfrm>
            </p:grpSpPr>
            <p:sp>
              <p:nvSpPr>
                <p:cNvPr id="23" name="Arc 6"/>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24" name="Arc 7"/>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12" name="Group 9"/>
              <p:cNvGrpSpPr>
                <a:grpSpLocks/>
              </p:cNvGrpSpPr>
              <p:nvPr/>
            </p:nvGrpSpPr>
            <p:grpSpPr bwMode="auto">
              <a:xfrm>
                <a:off x="808" y="3588"/>
                <a:ext cx="410" cy="311"/>
                <a:chOff x="394" y="3572"/>
                <a:chExt cx="410" cy="311"/>
              </a:xfrm>
            </p:grpSpPr>
            <p:sp>
              <p:nvSpPr>
                <p:cNvPr id="21" name="Arc 10"/>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22" name="Arc 11"/>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13" name="Group 12"/>
              <p:cNvGrpSpPr>
                <a:grpSpLocks/>
              </p:cNvGrpSpPr>
              <p:nvPr/>
            </p:nvGrpSpPr>
            <p:grpSpPr bwMode="auto">
              <a:xfrm>
                <a:off x="1235" y="3588"/>
                <a:ext cx="410" cy="311"/>
                <a:chOff x="394" y="3572"/>
                <a:chExt cx="410" cy="311"/>
              </a:xfrm>
            </p:grpSpPr>
            <p:sp>
              <p:nvSpPr>
                <p:cNvPr id="19" name="Arc 13"/>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20" name="Arc 14"/>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14" name="Group 15"/>
              <p:cNvGrpSpPr>
                <a:grpSpLocks/>
              </p:cNvGrpSpPr>
              <p:nvPr/>
            </p:nvGrpSpPr>
            <p:grpSpPr bwMode="auto">
              <a:xfrm>
                <a:off x="1649" y="3588"/>
                <a:ext cx="410" cy="311"/>
                <a:chOff x="394" y="3572"/>
                <a:chExt cx="410" cy="311"/>
              </a:xfrm>
            </p:grpSpPr>
            <p:sp>
              <p:nvSpPr>
                <p:cNvPr id="17" name="Arc 16"/>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18" name="Arc 17"/>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sp>
          <p:nvSpPr>
            <p:cNvPr id="25" name="Line 75"/>
            <p:cNvSpPr>
              <a:spLocks noChangeShapeType="1"/>
            </p:cNvSpPr>
            <p:nvPr/>
          </p:nvSpPr>
          <p:spPr bwMode="auto">
            <a:xfrm>
              <a:off x="4159826" y="5244426"/>
              <a:ext cx="0" cy="705600"/>
            </a:xfrm>
            <a:prstGeom prst="line">
              <a:avLst/>
            </a:prstGeom>
            <a:noFill/>
            <a:ln w="19050">
              <a:solidFill>
                <a:srgbClr val="0000FF"/>
              </a:solidFill>
              <a:round/>
              <a:headEnd/>
              <a:tailEnd/>
            </a:ln>
            <a:effectLst/>
          </p:spPr>
          <p:txBody>
            <a:bodyPr/>
            <a:lstStyle/>
            <a:p>
              <a:endParaRPr lang="fr-FR"/>
            </a:p>
          </p:txBody>
        </p:sp>
        <p:sp>
          <p:nvSpPr>
            <p:cNvPr id="26" name="Line 76"/>
            <p:cNvSpPr>
              <a:spLocks noChangeShapeType="1"/>
            </p:cNvSpPr>
            <p:nvPr/>
          </p:nvSpPr>
          <p:spPr bwMode="auto">
            <a:xfrm flipH="1" flipV="1">
              <a:off x="1670648" y="5944299"/>
              <a:ext cx="2484000" cy="0"/>
            </a:xfrm>
            <a:prstGeom prst="line">
              <a:avLst/>
            </a:prstGeom>
            <a:noFill/>
            <a:ln w="19050">
              <a:solidFill>
                <a:srgbClr val="0000FF"/>
              </a:solidFill>
              <a:round/>
              <a:headEnd/>
              <a:tailEnd/>
            </a:ln>
            <a:effectLst/>
          </p:spPr>
          <p:txBody>
            <a:bodyPr/>
            <a:lstStyle/>
            <a:p>
              <a:endParaRPr lang="fr-FR"/>
            </a:p>
          </p:txBody>
        </p:sp>
        <p:sp>
          <p:nvSpPr>
            <p:cNvPr id="27" name="Line 88"/>
            <p:cNvSpPr>
              <a:spLocks noChangeShapeType="1"/>
            </p:cNvSpPr>
            <p:nvPr/>
          </p:nvSpPr>
          <p:spPr bwMode="auto">
            <a:xfrm>
              <a:off x="5308852" y="3634477"/>
              <a:ext cx="2736000" cy="0"/>
            </a:xfrm>
            <a:prstGeom prst="line">
              <a:avLst/>
            </a:prstGeom>
            <a:noFill/>
            <a:ln w="38100">
              <a:solidFill>
                <a:srgbClr val="FF0000"/>
              </a:solidFill>
              <a:round/>
              <a:headEnd/>
              <a:tailEnd/>
            </a:ln>
            <a:effectLst/>
          </p:spPr>
          <p:txBody>
            <a:bodyPr/>
            <a:lstStyle/>
            <a:p>
              <a:endParaRPr lang="fr-FR"/>
            </a:p>
          </p:txBody>
        </p:sp>
        <p:sp>
          <p:nvSpPr>
            <p:cNvPr id="28" name="Line 91"/>
            <p:cNvSpPr>
              <a:spLocks noChangeShapeType="1"/>
            </p:cNvSpPr>
            <p:nvPr/>
          </p:nvSpPr>
          <p:spPr bwMode="auto">
            <a:xfrm flipH="1">
              <a:off x="5308852" y="5936392"/>
              <a:ext cx="2736000" cy="0"/>
            </a:xfrm>
            <a:prstGeom prst="line">
              <a:avLst/>
            </a:prstGeom>
            <a:noFill/>
            <a:ln w="38100">
              <a:solidFill>
                <a:srgbClr val="FF0000"/>
              </a:solidFill>
              <a:round/>
              <a:headEnd/>
              <a:tailEnd/>
            </a:ln>
            <a:effectLst/>
          </p:spPr>
          <p:txBody>
            <a:bodyPr/>
            <a:lstStyle/>
            <a:p>
              <a:endParaRPr lang="fr-FR"/>
            </a:p>
          </p:txBody>
        </p:sp>
        <p:sp>
          <p:nvSpPr>
            <p:cNvPr id="29" name="Text Box 95"/>
            <p:cNvSpPr txBox="1">
              <a:spLocks noChangeArrowheads="1"/>
            </p:cNvSpPr>
            <p:nvPr/>
          </p:nvSpPr>
          <p:spPr bwMode="auto">
            <a:xfrm>
              <a:off x="4649112" y="5923520"/>
              <a:ext cx="312906" cy="369332"/>
            </a:xfrm>
            <a:prstGeom prst="rect">
              <a:avLst/>
            </a:prstGeom>
            <a:noFill/>
            <a:ln w="9525">
              <a:noFill/>
              <a:miter lim="800000"/>
              <a:headEnd/>
              <a:tailEnd/>
            </a:ln>
            <a:effectLst/>
          </p:spPr>
          <p:txBody>
            <a:bodyPr wrap="none">
              <a:spAutoFit/>
            </a:bodyPr>
            <a:lstStyle/>
            <a:p>
              <a:r>
                <a:rPr lang="fr-FR" dirty="0"/>
                <a:t>n</a:t>
              </a:r>
            </a:p>
          </p:txBody>
        </p:sp>
        <p:sp>
          <p:nvSpPr>
            <p:cNvPr id="30" name="Line 75"/>
            <p:cNvSpPr>
              <a:spLocks noChangeShapeType="1"/>
            </p:cNvSpPr>
            <p:nvPr/>
          </p:nvSpPr>
          <p:spPr bwMode="auto">
            <a:xfrm>
              <a:off x="4159826" y="3626399"/>
              <a:ext cx="0" cy="705600"/>
            </a:xfrm>
            <a:prstGeom prst="line">
              <a:avLst/>
            </a:prstGeom>
            <a:noFill/>
            <a:ln w="19050">
              <a:solidFill>
                <a:srgbClr val="0000FF"/>
              </a:solidFill>
              <a:round/>
              <a:headEnd/>
              <a:tailEnd/>
            </a:ln>
            <a:effectLst/>
          </p:spPr>
          <p:txBody>
            <a:bodyPr/>
            <a:lstStyle/>
            <a:p>
              <a:endParaRPr lang="fr-FR"/>
            </a:p>
          </p:txBody>
        </p:sp>
        <p:sp>
          <p:nvSpPr>
            <p:cNvPr id="32" name="Arc 31"/>
            <p:cNvSpPr/>
            <p:nvPr/>
          </p:nvSpPr>
          <p:spPr>
            <a:xfrm>
              <a:off x="4426709" y="5736829"/>
              <a:ext cx="222403" cy="373383"/>
            </a:xfrm>
            <a:prstGeom prst="arc">
              <a:avLst>
                <a:gd name="adj1" fmla="val 11821152"/>
                <a:gd name="adj2" fmla="val 6375146"/>
              </a:avLst>
            </a:prstGeom>
            <a:noFill/>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3" name="Line 75"/>
            <p:cNvSpPr>
              <a:spLocks noChangeShapeType="1"/>
            </p:cNvSpPr>
            <p:nvPr/>
          </p:nvSpPr>
          <p:spPr bwMode="auto">
            <a:xfrm rot="5400000">
              <a:off x="5334786" y="4902300"/>
              <a:ext cx="0" cy="424286"/>
            </a:xfrm>
            <a:prstGeom prst="line">
              <a:avLst/>
            </a:prstGeom>
            <a:noFill/>
            <a:ln w="76200">
              <a:solidFill>
                <a:srgbClr val="FF0000"/>
              </a:solidFill>
              <a:round/>
              <a:headEnd/>
              <a:tailEnd/>
            </a:ln>
            <a:effectLst/>
          </p:spPr>
          <p:txBody>
            <a:bodyPr/>
            <a:lstStyle/>
            <a:p>
              <a:endParaRPr lang="fr-FR"/>
            </a:p>
          </p:txBody>
        </p:sp>
        <p:sp>
          <p:nvSpPr>
            <p:cNvPr id="34" name="Line 36"/>
            <p:cNvSpPr>
              <a:spLocks noChangeShapeType="1"/>
            </p:cNvSpPr>
            <p:nvPr/>
          </p:nvSpPr>
          <p:spPr bwMode="auto">
            <a:xfrm flipV="1">
              <a:off x="6929454" y="3857628"/>
              <a:ext cx="0" cy="1975680"/>
            </a:xfrm>
            <a:prstGeom prst="line">
              <a:avLst/>
            </a:prstGeom>
            <a:noFill/>
            <a:ln w="38100">
              <a:solidFill>
                <a:schemeClr val="tx1"/>
              </a:solidFill>
              <a:round/>
              <a:headEnd/>
              <a:tailEnd type="triangle" w="med" len="med"/>
            </a:ln>
            <a:effectLst/>
          </p:spPr>
          <p:txBody>
            <a:bodyPr/>
            <a:lstStyle/>
            <a:p>
              <a:endParaRPr lang="fr-FR"/>
            </a:p>
          </p:txBody>
        </p:sp>
        <p:sp>
          <p:nvSpPr>
            <p:cNvPr id="35" name="Text Box 37"/>
            <p:cNvSpPr txBox="1">
              <a:spLocks noChangeArrowheads="1"/>
            </p:cNvSpPr>
            <p:nvPr/>
          </p:nvSpPr>
          <p:spPr bwMode="auto">
            <a:xfrm>
              <a:off x="6466412" y="4623382"/>
              <a:ext cx="444352" cy="553998"/>
            </a:xfrm>
            <a:prstGeom prst="rect">
              <a:avLst/>
            </a:prstGeom>
            <a:noFill/>
            <a:ln w="9525">
              <a:noFill/>
              <a:miter lim="800000"/>
              <a:headEnd/>
              <a:tailEnd/>
            </a:ln>
            <a:effectLst/>
          </p:spPr>
          <p:txBody>
            <a:bodyPr wrap="none">
              <a:spAutoFit/>
            </a:bodyPr>
            <a:lstStyle/>
            <a:p>
              <a:r>
                <a:rPr lang="fr-FR" sz="3000" b="1" dirty="0">
                  <a:latin typeface="Cambria" pitchFamily="18" charset="0"/>
                </a:rPr>
                <a:t>U</a:t>
              </a:r>
            </a:p>
          </p:txBody>
        </p:sp>
        <p:sp>
          <p:nvSpPr>
            <p:cNvPr id="42" name="Oval 77"/>
            <p:cNvSpPr>
              <a:spLocks noChangeArrowheads="1"/>
            </p:cNvSpPr>
            <p:nvPr/>
          </p:nvSpPr>
          <p:spPr bwMode="auto">
            <a:xfrm>
              <a:off x="7149558" y="4567512"/>
              <a:ext cx="565714" cy="576000"/>
            </a:xfrm>
            <a:prstGeom prst="ellipse">
              <a:avLst/>
            </a:prstGeom>
            <a:solidFill>
              <a:schemeClr val="bg1"/>
            </a:solidFill>
            <a:ln w="28575">
              <a:solidFill>
                <a:srgbClr val="FF0000"/>
              </a:solidFill>
              <a:round/>
              <a:headEnd/>
              <a:tailEnd/>
            </a:ln>
            <a:effectLst/>
          </p:spPr>
          <p:txBody>
            <a:bodyPr wrap="none" anchor="ctr"/>
            <a:lstStyle/>
            <a:p>
              <a:pPr algn="ctr"/>
              <a:r>
                <a:rPr lang="fr-FR" sz="2500" b="1" dirty="0">
                  <a:solidFill>
                    <a:srgbClr val="FF0000"/>
                  </a:solidFill>
                  <a:latin typeface="Cambria" pitchFamily="18" charset="0"/>
                </a:rPr>
                <a:t>V</a:t>
              </a:r>
            </a:p>
          </p:txBody>
        </p:sp>
        <p:sp>
          <p:nvSpPr>
            <p:cNvPr id="41" name="Oval 77"/>
            <p:cNvSpPr>
              <a:spLocks noChangeArrowheads="1"/>
            </p:cNvSpPr>
            <p:nvPr/>
          </p:nvSpPr>
          <p:spPr bwMode="auto">
            <a:xfrm>
              <a:off x="3623846" y="3403481"/>
              <a:ext cx="424286" cy="432000"/>
            </a:xfrm>
            <a:prstGeom prst="ellipse">
              <a:avLst/>
            </a:prstGeom>
            <a:solidFill>
              <a:schemeClr val="bg1"/>
            </a:solidFill>
            <a:ln w="28575">
              <a:solidFill>
                <a:srgbClr val="0000FF"/>
              </a:solidFill>
              <a:round/>
              <a:headEnd/>
              <a:tailEnd/>
            </a:ln>
            <a:effectLst/>
          </p:spPr>
          <p:txBody>
            <a:bodyPr wrap="none" anchor="ctr"/>
            <a:lstStyle/>
            <a:p>
              <a:pPr algn="ctr"/>
              <a:r>
                <a:rPr lang="fr-FR" sz="2500" b="1" dirty="0">
                  <a:solidFill>
                    <a:srgbClr val="0000FF"/>
                  </a:solidFill>
                  <a:latin typeface="Cambria" pitchFamily="18" charset="0"/>
                </a:rPr>
                <a:t>A</a:t>
              </a:r>
            </a:p>
          </p:txBody>
        </p:sp>
        <p:sp>
          <p:nvSpPr>
            <p:cNvPr id="58" name="Text Box 37"/>
            <p:cNvSpPr txBox="1">
              <a:spLocks noChangeArrowheads="1"/>
            </p:cNvSpPr>
            <p:nvPr/>
          </p:nvSpPr>
          <p:spPr bwMode="auto">
            <a:xfrm>
              <a:off x="2500298" y="3829053"/>
              <a:ext cx="525464" cy="443199"/>
            </a:xfrm>
            <a:prstGeom prst="rect">
              <a:avLst/>
            </a:prstGeom>
            <a:noFill/>
            <a:ln w="9525">
              <a:noFill/>
              <a:miter lim="800000"/>
              <a:headEnd/>
              <a:tailEnd/>
            </a:ln>
            <a:effectLst/>
          </p:spPr>
          <p:txBody>
            <a:bodyPr wrap="none">
              <a:spAutoFit/>
            </a:bodyPr>
            <a:lstStyle/>
            <a:p>
              <a:r>
                <a:rPr lang="fr-FR" sz="3000" b="1" i="1" dirty="0">
                  <a:solidFill>
                    <a:srgbClr val="0000FF"/>
                  </a:solidFill>
                  <a:latin typeface="Cambria" pitchFamily="18" charset="0"/>
                </a:rPr>
                <a:t>Rh</a:t>
              </a:r>
            </a:p>
          </p:txBody>
        </p:sp>
        <p:sp>
          <p:nvSpPr>
            <p:cNvPr id="60" name="Text Box 37"/>
            <p:cNvSpPr txBox="1">
              <a:spLocks noChangeArrowheads="1"/>
            </p:cNvSpPr>
            <p:nvPr/>
          </p:nvSpPr>
          <p:spPr bwMode="auto">
            <a:xfrm>
              <a:off x="1970306" y="3140968"/>
              <a:ext cx="320922" cy="553998"/>
            </a:xfrm>
            <a:prstGeom prst="rect">
              <a:avLst/>
            </a:prstGeom>
            <a:noFill/>
            <a:ln w="9525">
              <a:noFill/>
              <a:miter lim="800000"/>
              <a:headEnd/>
              <a:tailEnd/>
            </a:ln>
            <a:effectLst/>
          </p:spPr>
          <p:txBody>
            <a:bodyPr wrap="none">
              <a:spAutoFit/>
            </a:bodyPr>
            <a:lstStyle/>
            <a:p>
              <a:r>
                <a:rPr lang="fr-FR" sz="3000" b="1" i="1" dirty="0">
                  <a:solidFill>
                    <a:srgbClr val="0000FF"/>
                  </a:solidFill>
                  <a:latin typeface="Euclid" pitchFamily="18" charset="0"/>
                </a:rPr>
                <a:t>i</a:t>
              </a:r>
            </a:p>
          </p:txBody>
        </p:sp>
        <p:sp>
          <p:nvSpPr>
            <p:cNvPr id="61" name="Text Box 37"/>
            <p:cNvSpPr txBox="1">
              <a:spLocks noChangeArrowheads="1"/>
            </p:cNvSpPr>
            <p:nvPr/>
          </p:nvSpPr>
          <p:spPr bwMode="auto">
            <a:xfrm>
              <a:off x="1307069" y="3329317"/>
              <a:ext cx="412292" cy="553998"/>
            </a:xfrm>
            <a:prstGeom prst="rect">
              <a:avLst/>
            </a:prstGeom>
            <a:noFill/>
            <a:ln w="9525">
              <a:noFill/>
              <a:miter lim="800000"/>
              <a:headEnd/>
              <a:tailEnd/>
            </a:ln>
            <a:effectLst/>
          </p:spPr>
          <p:txBody>
            <a:bodyPr wrap="none">
              <a:spAutoFit/>
            </a:bodyPr>
            <a:lstStyle/>
            <a:p>
              <a:r>
                <a:rPr lang="fr-FR" sz="3000" b="1" dirty="0">
                  <a:solidFill>
                    <a:srgbClr val="0000FF"/>
                  </a:solidFill>
                  <a:latin typeface="Cambria" pitchFamily="18" charset="0"/>
                </a:rPr>
                <a:t>+</a:t>
              </a:r>
            </a:p>
          </p:txBody>
        </p:sp>
        <p:sp>
          <p:nvSpPr>
            <p:cNvPr id="62" name="Text Box 37"/>
            <p:cNvSpPr txBox="1">
              <a:spLocks noChangeArrowheads="1"/>
            </p:cNvSpPr>
            <p:nvPr/>
          </p:nvSpPr>
          <p:spPr bwMode="auto">
            <a:xfrm>
              <a:off x="1378461" y="5636599"/>
              <a:ext cx="314510" cy="553998"/>
            </a:xfrm>
            <a:prstGeom prst="rect">
              <a:avLst/>
            </a:prstGeom>
            <a:noFill/>
            <a:ln w="9525">
              <a:noFill/>
              <a:miter lim="800000"/>
              <a:headEnd/>
              <a:tailEnd/>
            </a:ln>
            <a:effectLst/>
          </p:spPr>
          <p:txBody>
            <a:bodyPr wrap="none">
              <a:spAutoFit/>
            </a:bodyPr>
            <a:lstStyle/>
            <a:p>
              <a:r>
                <a:rPr lang="fr-FR" sz="3000" b="1" dirty="0">
                  <a:solidFill>
                    <a:srgbClr val="0000FF"/>
                  </a:solidFill>
                  <a:latin typeface="Cambria" pitchFamily="18" charset="0"/>
                </a:rPr>
                <a:t>-</a:t>
              </a:r>
            </a:p>
          </p:txBody>
        </p:sp>
        <p:sp>
          <p:nvSpPr>
            <p:cNvPr id="65" name="Line 36"/>
            <p:cNvSpPr>
              <a:spLocks noChangeShapeType="1"/>
            </p:cNvSpPr>
            <p:nvPr/>
          </p:nvSpPr>
          <p:spPr bwMode="auto">
            <a:xfrm flipV="1">
              <a:off x="1682274" y="3771903"/>
              <a:ext cx="0" cy="1975680"/>
            </a:xfrm>
            <a:prstGeom prst="line">
              <a:avLst/>
            </a:prstGeom>
            <a:noFill/>
            <a:ln w="28575">
              <a:solidFill>
                <a:srgbClr val="0000FF"/>
              </a:solidFill>
              <a:round/>
              <a:headEnd/>
              <a:tailEnd type="triangle" w="med" len="med"/>
            </a:ln>
            <a:effectLst/>
          </p:spPr>
          <p:txBody>
            <a:bodyPr/>
            <a:lstStyle/>
            <a:p>
              <a:endParaRPr lang="fr-FR"/>
            </a:p>
          </p:txBody>
        </p:sp>
        <p:sp>
          <p:nvSpPr>
            <p:cNvPr id="66" name="Text Box 37"/>
            <p:cNvSpPr txBox="1">
              <a:spLocks noChangeArrowheads="1"/>
            </p:cNvSpPr>
            <p:nvPr/>
          </p:nvSpPr>
          <p:spPr bwMode="auto">
            <a:xfrm>
              <a:off x="962194" y="4572008"/>
              <a:ext cx="665118" cy="553998"/>
            </a:xfrm>
            <a:prstGeom prst="rect">
              <a:avLst/>
            </a:prstGeom>
            <a:noFill/>
            <a:ln w="9525">
              <a:noFill/>
              <a:miter lim="800000"/>
              <a:headEnd/>
              <a:tailEnd/>
            </a:ln>
            <a:effectLst/>
          </p:spPr>
          <p:txBody>
            <a:bodyPr wrap="none">
              <a:spAutoFit/>
            </a:bodyPr>
            <a:lstStyle/>
            <a:p>
              <a:r>
                <a:rPr lang="fr-FR" sz="3000" b="1" dirty="0" err="1">
                  <a:solidFill>
                    <a:srgbClr val="0000FF"/>
                  </a:solidFill>
                  <a:latin typeface="Cambria" pitchFamily="18" charset="0"/>
                </a:rPr>
                <a:t>V</a:t>
              </a:r>
              <a:r>
                <a:rPr lang="fr-FR" sz="3000" b="1" baseline="-25000" dirty="0" err="1">
                  <a:solidFill>
                    <a:srgbClr val="0000FF"/>
                  </a:solidFill>
                  <a:latin typeface="Cambria" pitchFamily="18" charset="0"/>
                </a:rPr>
                <a:t>ex</a:t>
              </a:r>
              <a:endParaRPr lang="fr-FR" sz="3000" b="1" baseline="-25000" dirty="0">
                <a:solidFill>
                  <a:srgbClr val="0000FF"/>
                </a:solidFill>
                <a:latin typeface="Cambria" pitchFamily="18" charset="0"/>
              </a:endParaRPr>
            </a:p>
          </p:txBody>
        </p:sp>
        <p:sp>
          <p:nvSpPr>
            <p:cNvPr id="67" name="Line 88"/>
            <p:cNvSpPr>
              <a:spLocks noChangeShapeType="1"/>
            </p:cNvSpPr>
            <p:nvPr/>
          </p:nvSpPr>
          <p:spPr bwMode="auto">
            <a:xfrm rot="5400000">
              <a:off x="6859929" y="4781415"/>
              <a:ext cx="2340000" cy="0"/>
            </a:xfrm>
            <a:prstGeom prst="line">
              <a:avLst/>
            </a:prstGeom>
            <a:noFill/>
            <a:ln w="38100">
              <a:solidFill>
                <a:srgbClr val="FF0000"/>
              </a:solidFill>
              <a:round/>
              <a:headEnd/>
              <a:tailEnd/>
            </a:ln>
            <a:effectLst/>
          </p:spPr>
          <p:txBody>
            <a:bodyPr/>
            <a:lstStyle/>
            <a:p>
              <a:endParaRPr lang="fr-FR">
                <a:ln>
                  <a:solidFill>
                    <a:sysClr val="windowText" lastClr="000000"/>
                  </a:solidFill>
                </a:ln>
              </a:endParaRPr>
            </a:p>
          </p:txBody>
        </p:sp>
        <p:sp>
          <p:nvSpPr>
            <p:cNvPr id="70" name="Rectangle 69"/>
            <p:cNvSpPr/>
            <p:nvPr/>
          </p:nvSpPr>
          <p:spPr>
            <a:xfrm>
              <a:off x="7929586" y="4362960"/>
              <a:ext cx="214314" cy="928694"/>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Text Box 37"/>
            <p:cNvSpPr txBox="1">
              <a:spLocks noChangeArrowheads="1"/>
            </p:cNvSpPr>
            <p:nvPr/>
          </p:nvSpPr>
          <p:spPr bwMode="auto">
            <a:xfrm>
              <a:off x="8244787" y="4505836"/>
              <a:ext cx="684931" cy="553998"/>
            </a:xfrm>
            <a:prstGeom prst="rect">
              <a:avLst/>
            </a:prstGeom>
            <a:noFill/>
            <a:ln w="9525">
              <a:noFill/>
              <a:miter lim="800000"/>
              <a:headEnd/>
              <a:tailEnd/>
            </a:ln>
            <a:effectLst/>
          </p:spPr>
          <p:txBody>
            <a:bodyPr wrap="none">
              <a:spAutoFit/>
            </a:bodyPr>
            <a:lstStyle/>
            <a:p>
              <a:r>
                <a:rPr lang="fr-FR" sz="3000" b="1" i="1" dirty="0">
                  <a:latin typeface="Cambria" pitchFamily="18" charset="0"/>
                </a:rPr>
                <a:t>R</a:t>
              </a:r>
              <a:r>
                <a:rPr lang="fr-FR" sz="3000" b="1" i="1" baseline="-25000" dirty="0">
                  <a:latin typeface="Cambria" pitchFamily="18" charset="0"/>
                </a:rPr>
                <a:t>ch</a:t>
              </a:r>
            </a:p>
          </p:txBody>
        </p:sp>
        <p:sp>
          <p:nvSpPr>
            <p:cNvPr id="72" name="Oval 77"/>
            <p:cNvSpPr>
              <a:spLocks noChangeArrowheads="1"/>
            </p:cNvSpPr>
            <p:nvPr/>
          </p:nvSpPr>
          <p:spPr bwMode="auto">
            <a:xfrm>
              <a:off x="6072198" y="3357562"/>
              <a:ext cx="565714" cy="576000"/>
            </a:xfrm>
            <a:prstGeom prst="ellipse">
              <a:avLst/>
            </a:prstGeom>
            <a:solidFill>
              <a:schemeClr val="bg1"/>
            </a:solidFill>
            <a:ln w="28575">
              <a:solidFill>
                <a:srgbClr val="FF0000"/>
              </a:solidFill>
              <a:round/>
              <a:headEnd/>
              <a:tailEnd/>
            </a:ln>
            <a:effectLst/>
          </p:spPr>
          <p:txBody>
            <a:bodyPr wrap="none" anchor="ctr"/>
            <a:lstStyle/>
            <a:p>
              <a:pPr algn="ctr"/>
              <a:r>
                <a:rPr lang="fr-FR" sz="2500" b="1" dirty="0">
                  <a:solidFill>
                    <a:srgbClr val="FF0000"/>
                  </a:solidFill>
                  <a:latin typeface="Cambria" pitchFamily="18" charset="0"/>
                </a:rPr>
                <a:t>A</a:t>
              </a:r>
            </a:p>
          </p:txBody>
        </p:sp>
        <p:sp>
          <p:nvSpPr>
            <p:cNvPr id="73" name="Text Box 37"/>
            <p:cNvSpPr txBox="1">
              <a:spLocks noChangeArrowheads="1"/>
            </p:cNvSpPr>
            <p:nvPr/>
          </p:nvSpPr>
          <p:spPr bwMode="auto">
            <a:xfrm>
              <a:off x="5534293" y="3071810"/>
              <a:ext cx="365806" cy="553998"/>
            </a:xfrm>
            <a:prstGeom prst="rect">
              <a:avLst/>
            </a:prstGeom>
            <a:noFill/>
            <a:ln w="9525">
              <a:noFill/>
              <a:miter lim="800000"/>
              <a:headEnd/>
              <a:tailEnd/>
            </a:ln>
            <a:effectLst/>
          </p:spPr>
          <p:txBody>
            <a:bodyPr wrap="none">
              <a:spAutoFit/>
            </a:bodyPr>
            <a:lstStyle/>
            <a:p>
              <a:r>
                <a:rPr lang="fr-FR" sz="3000" b="1" i="1" dirty="0">
                  <a:latin typeface="Euclid" pitchFamily="18" charset="0"/>
                </a:rPr>
                <a:t>I</a:t>
              </a:r>
            </a:p>
          </p:txBody>
        </p:sp>
        <p:sp>
          <p:nvSpPr>
            <p:cNvPr id="76" name="Line 43"/>
            <p:cNvSpPr>
              <a:spLocks noChangeShapeType="1"/>
            </p:cNvSpPr>
            <p:nvPr/>
          </p:nvSpPr>
          <p:spPr bwMode="auto">
            <a:xfrm rot="5400000" flipH="1">
              <a:off x="5815455" y="3595600"/>
              <a:ext cx="0" cy="84857"/>
            </a:xfrm>
            <a:prstGeom prst="line">
              <a:avLst/>
            </a:prstGeom>
            <a:noFill/>
            <a:ln w="38100">
              <a:solidFill>
                <a:schemeClr val="tx1"/>
              </a:solidFill>
              <a:round/>
              <a:headEnd type="arrow" w="med" len="med"/>
              <a:tailEnd type="none" w="med" len="med"/>
            </a:ln>
            <a:effectLst/>
          </p:spPr>
          <p:txBody>
            <a:bodyPr/>
            <a:lstStyle/>
            <a:p>
              <a:endParaRPr lang="fr-FR"/>
            </a:p>
          </p:txBody>
        </p:sp>
        <p:sp>
          <p:nvSpPr>
            <p:cNvPr id="77" name="Line 36"/>
            <p:cNvSpPr>
              <a:spLocks noChangeShapeType="1"/>
            </p:cNvSpPr>
            <p:nvPr/>
          </p:nvSpPr>
          <p:spPr bwMode="auto">
            <a:xfrm flipV="1">
              <a:off x="7754811" y="4400226"/>
              <a:ext cx="571504" cy="904110"/>
            </a:xfrm>
            <a:prstGeom prst="line">
              <a:avLst/>
            </a:prstGeom>
            <a:noFill/>
            <a:ln w="38100">
              <a:solidFill>
                <a:srgbClr val="FF0000"/>
              </a:solidFill>
              <a:round/>
              <a:headEnd/>
              <a:tailEnd type="triangle" w="med" len="med"/>
            </a:ln>
            <a:effectLst/>
          </p:spPr>
          <p:txBody>
            <a:bodyPr/>
            <a:lstStyle/>
            <a:p>
              <a:endParaRPr lang="fr-FR"/>
            </a:p>
          </p:txBody>
        </p:sp>
        <p:sp>
          <p:nvSpPr>
            <p:cNvPr id="79" name="Text Box 37"/>
            <p:cNvSpPr txBox="1">
              <a:spLocks noChangeArrowheads="1"/>
            </p:cNvSpPr>
            <p:nvPr/>
          </p:nvSpPr>
          <p:spPr bwMode="auto">
            <a:xfrm>
              <a:off x="3706554" y="4500570"/>
              <a:ext cx="359394" cy="553998"/>
            </a:xfrm>
            <a:prstGeom prst="rect">
              <a:avLst/>
            </a:prstGeom>
            <a:noFill/>
            <a:ln w="9525">
              <a:noFill/>
              <a:miter lim="800000"/>
              <a:headEnd/>
              <a:tailEnd/>
            </a:ln>
            <a:effectLst/>
          </p:spPr>
          <p:txBody>
            <a:bodyPr wrap="none">
              <a:spAutoFit/>
            </a:bodyPr>
            <a:lstStyle/>
            <a:p>
              <a:r>
                <a:rPr lang="fr-FR" sz="3000" b="1" i="1" dirty="0">
                  <a:solidFill>
                    <a:srgbClr val="0000FF"/>
                  </a:solidFill>
                  <a:latin typeface="Cambria" pitchFamily="18" charset="0"/>
                </a:rPr>
                <a:t>r</a:t>
              </a:r>
            </a:p>
          </p:txBody>
        </p:sp>
      </p:grpSp>
    </p:spTree>
    <p:extLst>
      <p:ext uri="{BB962C8B-B14F-4D97-AF65-F5344CB8AC3E}">
        <p14:creationId xmlns:p14="http://schemas.microsoft.com/office/powerpoint/2010/main" val="332224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amond(in)">
                                      <p:cBhvr>
                                        <p:cTn id="7" dur="1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e 67"/>
          <p:cNvGrpSpPr/>
          <p:nvPr/>
        </p:nvGrpSpPr>
        <p:grpSpPr>
          <a:xfrm>
            <a:off x="5500694" y="4000504"/>
            <a:ext cx="2985550" cy="2380760"/>
            <a:chOff x="5500694" y="4000504"/>
            <a:chExt cx="2985550" cy="2380760"/>
          </a:xfrm>
        </p:grpSpPr>
        <p:sp>
          <p:nvSpPr>
            <p:cNvPr id="65607" name="Line 71"/>
            <p:cNvSpPr>
              <a:spLocks noChangeShapeType="1"/>
            </p:cNvSpPr>
            <p:nvPr/>
          </p:nvSpPr>
          <p:spPr bwMode="auto">
            <a:xfrm>
              <a:off x="5864748" y="4171094"/>
              <a:ext cx="0" cy="2210170"/>
            </a:xfrm>
            <a:prstGeom prst="line">
              <a:avLst/>
            </a:prstGeom>
            <a:noFill/>
            <a:ln w="19050">
              <a:solidFill>
                <a:schemeClr val="tx1"/>
              </a:solidFill>
              <a:round/>
              <a:headEnd type="triangle" w="med" len="med"/>
              <a:tailEnd/>
            </a:ln>
            <a:effectLst/>
          </p:spPr>
          <p:txBody>
            <a:bodyPr/>
            <a:lstStyle/>
            <a:p>
              <a:endParaRPr lang="fr-FR"/>
            </a:p>
          </p:txBody>
        </p:sp>
        <p:sp>
          <p:nvSpPr>
            <p:cNvPr id="65608" name="Line 72"/>
            <p:cNvSpPr>
              <a:spLocks noChangeShapeType="1"/>
            </p:cNvSpPr>
            <p:nvPr/>
          </p:nvSpPr>
          <p:spPr bwMode="auto">
            <a:xfrm>
              <a:off x="5753393" y="6210674"/>
              <a:ext cx="2268000" cy="0"/>
            </a:xfrm>
            <a:prstGeom prst="line">
              <a:avLst/>
            </a:prstGeom>
            <a:noFill/>
            <a:ln w="19050">
              <a:solidFill>
                <a:schemeClr val="tx1"/>
              </a:solidFill>
              <a:round/>
              <a:headEnd/>
              <a:tailEnd type="triangle" w="med" len="med"/>
            </a:ln>
            <a:effectLst/>
          </p:spPr>
          <p:txBody>
            <a:bodyPr/>
            <a:lstStyle/>
            <a:p>
              <a:endParaRPr lang="fr-FR"/>
            </a:p>
          </p:txBody>
        </p:sp>
        <p:sp>
          <p:nvSpPr>
            <p:cNvPr id="65610" name="Text Box 74"/>
            <p:cNvSpPr txBox="1">
              <a:spLocks noChangeArrowheads="1"/>
            </p:cNvSpPr>
            <p:nvPr/>
          </p:nvSpPr>
          <p:spPr bwMode="auto">
            <a:xfrm>
              <a:off x="5857884" y="4000504"/>
              <a:ext cx="477637" cy="400110"/>
            </a:xfrm>
            <a:prstGeom prst="rect">
              <a:avLst/>
            </a:prstGeom>
            <a:noFill/>
            <a:ln w="9525">
              <a:noFill/>
              <a:miter lim="800000"/>
              <a:headEnd/>
              <a:tailEnd/>
            </a:ln>
            <a:effectLst/>
          </p:spPr>
          <p:txBody>
            <a:bodyPr>
              <a:spAutoFit/>
            </a:bodyPr>
            <a:lstStyle/>
            <a:p>
              <a:pPr>
                <a:spcBef>
                  <a:spcPct val="50000"/>
                </a:spcBef>
              </a:pPr>
              <a:r>
                <a:rPr lang="fr-FR" sz="2000" b="1" i="1" dirty="0">
                  <a:latin typeface="Euclid" pitchFamily="18" charset="0"/>
                </a:rPr>
                <a:t>i</a:t>
              </a:r>
            </a:p>
          </p:txBody>
        </p:sp>
        <p:sp>
          <p:nvSpPr>
            <p:cNvPr id="65611" name="Text Box 75"/>
            <p:cNvSpPr txBox="1">
              <a:spLocks noChangeArrowheads="1"/>
            </p:cNvSpPr>
            <p:nvPr/>
          </p:nvSpPr>
          <p:spPr bwMode="auto">
            <a:xfrm>
              <a:off x="7929586" y="5929330"/>
              <a:ext cx="556658" cy="400110"/>
            </a:xfrm>
            <a:prstGeom prst="rect">
              <a:avLst/>
            </a:prstGeom>
            <a:noFill/>
            <a:ln w="9525">
              <a:noFill/>
              <a:miter lim="800000"/>
              <a:headEnd/>
              <a:tailEnd/>
            </a:ln>
            <a:effectLst/>
          </p:spPr>
          <p:txBody>
            <a:bodyPr>
              <a:spAutoFit/>
            </a:bodyPr>
            <a:lstStyle/>
            <a:p>
              <a:pPr>
                <a:spcBef>
                  <a:spcPct val="50000"/>
                </a:spcBef>
              </a:pPr>
              <a:r>
                <a:rPr lang="fr-FR" sz="2000" b="1" i="1" dirty="0">
                  <a:latin typeface="Euclid" pitchFamily="18" charset="0"/>
                </a:rPr>
                <a:t>I</a:t>
              </a:r>
            </a:p>
          </p:txBody>
        </p:sp>
        <p:sp>
          <p:nvSpPr>
            <p:cNvPr id="69" name="Text Box 74"/>
            <p:cNvSpPr txBox="1">
              <a:spLocks noChangeArrowheads="1"/>
            </p:cNvSpPr>
            <p:nvPr/>
          </p:nvSpPr>
          <p:spPr bwMode="auto">
            <a:xfrm>
              <a:off x="5500694" y="5072074"/>
              <a:ext cx="477637" cy="400110"/>
            </a:xfrm>
            <a:prstGeom prst="rect">
              <a:avLst/>
            </a:prstGeom>
            <a:noFill/>
            <a:ln w="9525">
              <a:noFill/>
              <a:miter lim="800000"/>
              <a:headEnd/>
              <a:tailEnd/>
            </a:ln>
            <a:effectLst/>
          </p:spPr>
          <p:txBody>
            <a:bodyPr>
              <a:spAutoFit/>
            </a:bodyPr>
            <a:lstStyle/>
            <a:p>
              <a:pPr>
                <a:spcBef>
                  <a:spcPct val="50000"/>
                </a:spcBef>
              </a:pPr>
              <a:r>
                <a:rPr lang="fr-FR" sz="2000" b="1" i="1" dirty="0">
                  <a:latin typeface="Euclid" pitchFamily="18" charset="0"/>
                </a:rPr>
                <a:t>i</a:t>
              </a:r>
              <a:r>
                <a:rPr lang="fr-FR" sz="2000" b="1" i="1" baseline="-25000" dirty="0">
                  <a:latin typeface="Euclid" pitchFamily="18" charset="0"/>
                </a:rPr>
                <a:t>0</a:t>
              </a:r>
            </a:p>
          </p:txBody>
        </p:sp>
        <p:sp>
          <p:nvSpPr>
            <p:cNvPr id="23" name="Line 72"/>
            <p:cNvSpPr>
              <a:spLocks noChangeShapeType="1"/>
            </p:cNvSpPr>
            <p:nvPr/>
          </p:nvSpPr>
          <p:spPr bwMode="auto">
            <a:xfrm>
              <a:off x="5857884" y="5286388"/>
              <a:ext cx="2016000" cy="0"/>
            </a:xfrm>
            <a:prstGeom prst="line">
              <a:avLst/>
            </a:prstGeom>
            <a:noFill/>
            <a:ln w="19050">
              <a:solidFill>
                <a:schemeClr val="tx1"/>
              </a:solidFill>
              <a:prstDash val="dash"/>
              <a:round/>
              <a:headEnd type="none" w="med" len="med"/>
              <a:tailEnd type="none" w="med" len="med"/>
            </a:ln>
            <a:effectLst/>
          </p:spPr>
          <p:txBody>
            <a:bodyPr/>
            <a:lstStyle/>
            <a:p>
              <a:endParaRPr lang="fr-FR"/>
            </a:p>
          </p:txBody>
        </p:sp>
        <p:sp>
          <p:nvSpPr>
            <p:cNvPr id="31" name="Line 71"/>
            <p:cNvSpPr>
              <a:spLocks noChangeShapeType="1"/>
            </p:cNvSpPr>
            <p:nvPr/>
          </p:nvSpPr>
          <p:spPr bwMode="auto">
            <a:xfrm flipH="1">
              <a:off x="5882024" y="4729032"/>
              <a:ext cx="1944562" cy="557938"/>
            </a:xfrm>
            <a:prstGeom prst="line">
              <a:avLst/>
            </a:prstGeom>
            <a:noFill/>
            <a:ln w="28575">
              <a:solidFill>
                <a:srgbClr val="FF0000"/>
              </a:solidFill>
              <a:round/>
              <a:headEnd type="none" w="med" len="med"/>
              <a:tailEnd type="none" w="med" len="med"/>
            </a:ln>
            <a:effectLst/>
          </p:spPr>
          <p:txBody>
            <a:bodyPr/>
            <a:lstStyle/>
            <a:p>
              <a:endParaRPr lang="fr-FR"/>
            </a:p>
          </p:txBody>
        </p:sp>
      </p:grpSp>
      <p:sp>
        <p:nvSpPr>
          <p:cNvPr id="62" name="Text Box 9"/>
          <p:cNvSpPr txBox="1">
            <a:spLocks noChangeArrowheads="1"/>
          </p:cNvSpPr>
          <p:nvPr/>
        </p:nvSpPr>
        <p:spPr bwMode="auto">
          <a:xfrm>
            <a:off x="357158" y="3979529"/>
            <a:ext cx="4643470" cy="2769989"/>
          </a:xfrm>
          <a:prstGeom prst="rect">
            <a:avLst/>
          </a:prstGeom>
          <a:noFill/>
          <a:ln w="9525">
            <a:noFill/>
            <a:miter lim="800000"/>
            <a:headEnd/>
            <a:tailEnd/>
          </a:ln>
          <a:effectLst/>
        </p:spPr>
        <p:txBody>
          <a:bodyPr wrap="square">
            <a:spAutoFit/>
          </a:bodyPr>
          <a:lstStyle/>
          <a:p>
            <a:pPr algn="just">
              <a:lnSpc>
                <a:spcPct val="150000"/>
              </a:lnSpc>
              <a:spcBef>
                <a:spcPct val="50000"/>
              </a:spcBef>
            </a:pPr>
            <a:r>
              <a:rPr lang="fr-FR" dirty="0">
                <a:latin typeface="Cambria" pitchFamily="18" charset="0"/>
              </a:rPr>
              <a:t>On a :</a:t>
            </a:r>
            <a:endParaRPr lang="fr-FR" sz="2000" b="1" i="1" dirty="0">
              <a:solidFill>
                <a:srgbClr val="FF0000"/>
              </a:solidFill>
              <a:latin typeface="Euclid" pitchFamily="18" charset="0"/>
            </a:endParaRPr>
          </a:p>
          <a:p>
            <a:pPr algn="just">
              <a:lnSpc>
                <a:spcPct val="150000"/>
              </a:lnSpc>
              <a:spcBef>
                <a:spcPct val="50000"/>
              </a:spcBef>
            </a:pPr>
            <a:r>
              <a:rPr lang="fr-FR" dirty="0">
                <a:latin typeface="+mj-lt"/>
              </a:rPr>
              <a:t>La caractéristique de réglage consiste à tracer la variation de l’excitation</a:t>
            </a:r>
            <a:r>
              <a:rPr lang="fr-FR" b="1" i="1" dirty="0">
                <a:solidFill>
                  <a:srgbClr val="0000FF"/>
                </a:solidFill>
                <a:latin typeface="+mj-lt"/>
              </a:rPr>
              <a:t> i </a:t>
            </a:r>
            <a:r>
              <a:rPr lang="fr-FR" dirty="0">
                <a:latin typeface="+mj-lt"/>
              </a:rPr>
              <a:t>en fonction du courant de charge </a:t>
            </a:r>
            <a:r>
              <a:rPr lang="fr-FR" b="1" i="1" dirty="0">
                <a:solidFill>
                  <a:srgbClr val="0000FF"/>
                </a:solidFill>
                <a:latin typeface="Times" pitchFamily="18" charset="0"/>
              </a:rPr>
              <a:t>I</a:t>
            </a:r>
            <a:r>
              <a:rPr lang="fr-FR" b="1" i="1" dirty="0">
                <a:solidFill>
                  <a:srgbClr val="0000FF"/>
                </a:solidFill>
                <a:latin typeface="+mj-lt"/>
              </a:rPr>
              <a:t> </a:t>
            </a:r>
            <a:r>
              <a:rPr lang="fr-FR" dirty="0">
                <a:latin typeface="+mj-lt"/>
              </a:rPr>
              <a:t>tout en gardant la vitesse de rotation </a:t>
            </a:r>
            <a:r>
              <a:rPr lang="fr-FR" b="1" i="1" dirty="0">
                <a:solidFill>
                  <a:srgbClr val="0000FF"/>
                </a:solidFill>
                <a:latin typeface="+mj-lt"/>
              </a:rPr>
              <a:t>n</a:t>
            </a:r>
            <a:r>
              <a:rPr lang="fr-FR" dirty="0">
                <a:latin typeface="+mj-lt"/>
              </a:rPr>
              <a:t> et la tension </a:t>
            </a:r>
            <a:r>
              <a:rPr lang="fr-FR" b="1" i="1" dirty="0">
                <a:solidFill>
                  <a:srgbClr val="0000FF"/>
                </a:solidFill>
                <a:latin typeface="+mj-lt"/>
              </a:rPr>
              <a:t>U </a:t>
            </a:r>
            <a:r>
              <a:rPr lang="fr-FR" dirty="0">
                <a:latin typeface="+mj-lt"/>
              </a:rPr>
              <a:t>constantes.</a:t>
            </a:r>
          </a:p>
        </p:txBody>
      </p:sp>
      <p:sp>
        <p:nvSpPr>
          <p:cNvPr id="63" name="Text Box 4"/>
          <p:cNvSpPr txBox="1">
            <a:spLocks noChangeArrowheads="1"/>
          </p:cNvSpPr>
          <p:nvPr/>
        </p:nvSpPr>
        <p:spPr bwMode="auto">
          <a:xfrm>
            <a:off x="468312" y="3457518"/>
            <a:ext cx="7175522" cy="400110"/>
          </a:xfrm>
          <a:prstGeom prst="rect">
            <a:avLst/>
          </a:prstGeom>
          <a:noFill/>
          <a:ln w="9525">
            <a:noFill/>
            <a:miter lim="800000"/>
            <a:headEnd/>
            <a:tailEnd/>
          </a:ln>
          <a:effectLst/>
        </p:spPr>
        <p:txBody>
          <a:bodyPr wrap="square">
            <a:spAutoFit/>
          </a:bodyPr>
          <a:lstStyle/>
          <a:p>
            <a:pPr>
              <a:spcBef>
                <a:spcPct val="50000"/>
              </a:spcBef>
            </a:pPr>
            <a:r>
              <a:rPr lang="fr-FR" sz="2000" b="1" dirty="0">
                <a:solidFill>
                  <a:srgbClr val="0000FF"/>
                </a:solidFill>
              </a:rPr>
              <a:t>3.4. Caractéristique de réglage   </a:t>
            </a:r>
            <a:r>
              <a:rPr lang="fr-FR" sz="2000" b="1" i="1" dirty="0">
                <a:solidFill>
                  <a:srgbClr val="FF0000"/>
                </a:solidFill>
                <a:latin typeface="Euclid" pitchFamily="18" charset="0"/>
              </a:rPr>
              <a:t>i=f(I)</a:t>
            </a:r>
            <a:r>
              <a:rPr lang="fr-FR" sz="2000" b="1" i="1" dirty="0">
                <a:latin typeface="Euclid" pitchFamily="18" charset="0"/>
              </a:rPr>
              <a:t> à n et U </a:t>
            </a:r>
            <a:r>
              <a:rPr lang="fr-FR" sz="2000" b="1" i="1" dirty="0" err="1">
                <a:latin typeface="Euclid" pitchFamily="18" charset="0"/>
              </a:rPr>
              <a:t>const</a:t>
            </a:r>
            <a:r>
              <a:rPr lang="fr-FR" sz="2000" b="1" i="1" dirty="0">
                <a:latin typeface="Euclid" pitchFamily="18" charset="0"/>
              </a:rPr>
              <a:t>.</a:t>
            </a:r>
          </a:p>
        </p:txBody>
      </p:sp>
      <p:grpSp>
        <p:nvGrpSpPr>
          <p:cNvPr id="66" name="Groupe 65"/>
          <p:cNvGrpSpPr/>
          <p:nvPr/>
        </p:nvGrpSpPr>
        <p:grpSpPr>
          <a:xfrm>
            <a:off x="2500298" y="285728"/>
            <a:ext cx="5214974" cy="2941100"/>
            <a:chOff x="1918772" y="642918"/>
            <a:chExt cx="5214974" cy="2941100"/>
          </a:xfrm>
        </p:grpSpPr>
        <p:grpSp>
          <p:nvGrpSpPr>
            <p:cNvPr id="65" name="Groupe 64"/>
            <p:cNvGrpSpPr/>
            <p:nvPr/>
          </p:nvGrpSpPr>
          <p:grpSpPr>
            <a:xfrm>
              <a:off x="2264066" y="642918"/>
              <a:ext cx="4869680" cy="2941100"/>
              <a:chOff x="2264066" y="642918"/>
              <a:chExt cx="4869680" cy="2941100"/>
            </a:xfrm>
          </p:grpSpPr>
          <p:sp>
            <p:nvSpPr>
              <p:cNvPr id="65541" name="Line 5"/>
              <p:cNvSpPr>
                <a:spLocks noChangeShapeType="1"/>
              </p:cNvSpPr>
              <p:nvPr/>
            </p:nvSpPr>
            <p:spPr bwMode="auto">
              <a:xfrm>
                <a:off x="2366594" y="714356"/>
                <a:ext cx="0" cy="1116000"/>
              </a:xfrm>
              <a:prstGeom prst="line">
                <a:avLst/>
              </a:prstGeom>
              <a:noFill/>
              <a:ln w="19050">
                <a:solidFill>
                  <a:schemeClr val="tx1"/>
                </a:solidFill>
                <a:round/>
                <a:headEnd type="triangle" w="med" len="med"/>
                <a:tailEnd/>
              </a:ln>
              <a:effectLst/>
            </p:spPr>
            <p:txBody>
              <a:bodyPr/>
              <a:lstStyle/>
              <a:p>
                <a:endParaRPr lang="fr-FR"/>
              </a:p>
            </p:txBody>
          </p:sp>
          <p:sp>
            <p:nvSpPr>
              <p:cNvPr id="65542" name="Line 6"/>
              <p:cNvSpPr>
                <a:spLocks noChangeShapeType="1"/>
              </p:cNvSpPr>
              <p:nvPr/>
            </p:nvSpPr>
            <p:spPr bwMode="auto">
              <a:xfrm>
                <a:off x="2264066" y="3337988"/>
                <a:ext cx="3672000" cy="0"/>
              </a:xfrm>
              <a:prstGeom prst="line">
                <a:avLst/>
              </a:prstGeom>
              <a:noFill/>
              <a:ln w="19050">
                <a:solidFill>
                  <a:schemeClr val="tx1"/>
                </a:solidFill>
                <a:round/>
                <a:headEnd/>
                <a:tailEnd type="triangle" w="med" len="med"/>
              </a:ln>
              <a:effectLst/>
            </p:spPr>
            <p:txBody>
              <a:bodyPr/>
              <a:lstStyle/>
              <a:p>
                <a:endParaRPr lang="fr-FR"/>
              </a:p>
            </p:txBody>
          </p:sp>
          <p:sp>
            <p:nvSpPr>
              <p:cNvPr id="65543" name="Arc 7"/>
              <p:cNvSpPr>
                <a:spLocks/>
              </p:cNvSpPr>
              <p:nvPr/>
            </p:nvSpPr>
            <p:spPr bwMode="auto">
              <a:xfrm>
                <a:off x="2366595" y="1037426"/>
                <a:ext cx="2848348" cy="1143008"/>
              </a:xfrm>
              <a:custGeom>
                <a:avLst/>
                <a:gdLst>
                  <a:gd name="G0" fmla="+- 0 0 0"/>
                  <a:gd name="G1" fmla="+- 21600 0 0"/>
                  <a:gd name="G2" fmla="+- 21600 0 0"/>
                  <a:gd name="T0" fmla="*/ 0 w 20459"/>
                  <a:gd name="T1" fmla="*/ 0 h 21600"/>
                  <a:gd name="T2" fmla="*/ 20459 w 20459"/>
                  <a:gd name="T3" fmla="*/ 14674 h 21600"/>
                  <a:gd name="T4" fmla="*/ 0 w 20459"/>
                  <a:gd name="T5" fmla="*/ 21600 h 21600"/>
                </a:gdLst>
                <a:ahLst/>
                <a:cxnLst>
                  <a:cxn ang="0">
                    <a:pos x="T0" y="T1"/>
                  </a:cxn>
                  <a:cxn ang="0">
                    <a:pos x="T2" y="T3"/>
                  </a:cxn>
                  <a:cxn ang="0">
                    <a:pos x="T4" y="T5"/>
                  </a:cxn>
                </a:cxnLst>
                <a:rect l="0" t="0" r="r" b="b"/>
                <a:pathLst>
                  <a:path w="20459" h="21600" fill="none" extrusionOk="0">
                    <a:moveTo>
                      <a:pt x="-1" y="0"/>
                    </a:moveTo>
                    <a:cubicBezTo>
                      <a:pt x="9260" y="0"/>
                      <a:pt x="17490" y="5902"/>
                      <a:pt x="20459" y="14673"/>
                    </a:cubicBezTo>
                  </a:path>
                  <a:path w="20459" h="21600" stroke="0" extrusionOk="0">
                    <a:moveTo>
                      <a:pt x="-1" y="0"/>
                    </a:moveTo>
                    <a:cubicBezTo>
                      <a:pt x="9260" y="0"/>
                      <a:pt x="17490" y="5902"/>
                      <a:pt x="20459" y="14673"/>
                    </a:cubicBezTo>
                    <a:lnTo>
                      <a:pt x="0" y="21600"/>
                    </a:lnTo>
                    <a:close/>
                  </a:path>
                </a:pathLst>
              </a:custGeom>
              <a:noFill/>
              <a:ln w="28575">
                <a:solidFill>
                  <a:srgbClr val="0000FF"/>
                </a:solidFill>
                <a:round/>
                <a:headEnd/>
                <a:tailEnd/>
              </a:ln>
              <a:effectLst/>
            </p:spPr>
            <p:txBody>
              <a:bodyPr wrap="none" anchor="ctr"/>
              <a:lstStyle/>
              <a:p>
                <a:endParaRPr lang="fr-FR"/>
              </a:p>
            </p:txBody>
          </p:sp>
          <p:sp>
            <p:nvSpPr>
              <p:cNvPr id="65544" name="Text Box 8"/>
              <p:cNvSpPr txBox="1">
                <a:spLocks noChangeArrowheads="1"/>
              </p:cNvSpPr>
              <p:nvPr/>
            </p:nvSpPr>
            <p:spPr bwMode="auto">
              <a:xfrm>
                <a:off x="2347400" y="642918"/>
                <a:ext cx="392094" cy="369332"/>
              </a:xfrm>
              <a:prstGeom prst="rect">
                <a:avLst/>
              </a:prstGeom>
              <a:noFill/>
              <a:ln w="9525">
                <a:noFill/>
                <a:miter lim="800000"/>
                <a:headEnd/>
                <a:tailEnd/>
              </a:ln>
              <a:effectLst/>
            </p:spPr>
            <p:txBody>
              <a:bodyPr wrap="square">
                <a:spAutoFit/>
              </a:bodyPr>
              <a:lstStyle/>
              <a:p>
                <a:pPr>
                  <a:spcBef>
                    <a:spcPct val="50000"/>
                  </a:spcBef>
                </a:pPr>
                <a:r>
                  <a:rPr lang="fr-FR" b="1" i="1" dirty="0">
                    <a:latin typeface="Euclid" pitchFamily="18" charset="0"/>
                  </a:rPr>
                  <a:t>U</a:t>
                </a:r>
              </a:p>
            </p:txBody>
          </p:sp>
          <p:sp>
            <p:nvSpPr>
              <p:cNvPr id="65545" name="Text Box 9"/>
              <p:cNvSpPr txBox="1">
                <a:spLocks noChangeArrowheads="1"/>
              </p:cNvSpPr>
              <p:nvPr/>
            </p:nvSpPr>
            <p:spPr bwMode="auto">
              <a:xfrm>
                <a:off x="5919300" y="3214686"/>
                <a:ext cx="285752" cy="369332"/>
              </a:xfrm>
              <a:prstGeom prst="rect">
                <a:avLst/>
              </a:prstGeom>
              <a:noFill/>
              <a:ln w="9525">
                <a:noFill/>
                <a:miter lim="800000"/>
                <a:headEnd/>
                <a:tailEnd/>
              </a:ln>
              <a:effectLst/>
            </p:spPr>
            <p:txBody>
              <a:bodyPr wrap="square">
                <a:spAutoFit/>
              </a:bodyPr>
              <a:lstStyle/>
              <a:p>
                <a:pPr>
                  <a:spcBef>
                    <a:spcPct val="50000"/>
                  </a:spcBef>
                </a:pPr>
                <a:r>
                  <a:rPr lang="fr-FR" b="1" i="1" dirty="0">
                    <a:latin typeface="Euclid" pitchFamily="18" charset="0"/>
                  </a:rPr>
                  <a:t>I</a:t>
                </a:r>
              </a:p>
            </p:txBody>
          </p:sp>
          <p:sp>
            <p:nvSpPr>
              <p:cNvPr id="65546" name="Line 10"/>
              <p:cNvSpPr>
                <a:spLocks noChangeShapeType="1"/>
              </p:cNvSpPr>
              <p:nvPr/>
            </p:nvSpPr>
            <p:spPr bwMode="auto">
              <a:xfrm>
                <a:off x="2366594" y="1037426"/>
                <a:ext cx="2844000" cy="0"/>
              </a:xfrm>
              <a:prstGeom prst="line">
                <a:avLst/>
              </a:prstGeom>
              <a:noFill/>
              <a:ln w="28575">
                <a:solidFill>
                  <a:srgbClr val="FF0000"/>
                </a:solidFill>
                <a:prstDash val="dash"/>
                <a:round/>
                <a:headEnd/>
                <a:tailEnd/>
              </a:ln>
              <a:effectLst/>
            </p:spPr>
            <p:txBody>
              <a:bodyPr/>
              <a:lstStyle/>
              <a:p>
                <a:endParaRPr lang="fr-FR"/>
              </a:p>
            </p:txBody>
          </p:sp>
          <p:sp>
            <p:nvSpPr>
              <p:cNvPr id="65547" name="Line 11"/>
              <p:cNvSpPr>
                <a:spLocks noChangeShapeType="1"/>
              </p:cNvSpPr>
              <p:nvPr/>
            </p:nvSpPr>
            <p:spPr bwMode="auto">
              <a:xfrm>
                <a:off x="4857751" y="1054294"/>
                <a:ext cx="0" cy="504000"/>
              </a:xfrm>
              <a:prstGeom prst="line">
                <a:avLst/>
              </a:prstGeom>
              <a:noFill/>
              <a:ln w="28575">
                <a:solidFill>
                  <a:schemeClr val="tx1"/>
                </a:solidFill>
                <a:round/>
                <a:headEnd type="arrow" w="sm" len="sm"/>
                <a:tailEnd type="arrow" w="sm" len="sm"/>
              </a:ln>
              <a:effectLst/>
            </p:spPr>
            <p:txBody>
              <a:bodyPr/>
              <a:lstStyle/>
              <a:p>
                <a:endParaRPr lang="fr-FR"/>
              </a:p>
            </p:txBody>
          </p:sp>
          <p:sp>
            <p:nvSpPr>
              <p:cNvPr id="65548" name="Text Box 12"/>
              <p:cNvSpPr txBox="1">
                <a:spLocks noChangeArrowheads="1"/>
              </p:cNvSpPr>
              <p:nvPr/>
            </p:nvSpPr>
            <p:spPr bwMode="auto">
              <a:xfrm>
                <a:off x="4979960" y="1142984"/>
                <a:ext cx="796464" cy="307777"/>
              </a:xfrm>
              <a:prstGeom prst="rect">
                <a:avLst/>
              </a:prstGeom>
              <a:noFill/>
              <a:ln w="9525">
                <a:noFill/>
                <a:miter lim="800000"/>
                <a:headEnd/>
                <a:tailEnd/>
              </a:ln>
              <a:effectLst/>
            </p:spPr>
            <p:txBody>
              <a:bodyPr>
                <a:spAutoFit/>
              </a:bodyPr>
              <a:lstStyle/>
              <a:p>
                <a:pPr>
                  <a:spcBef>
                    <a:spcPct val="50000"/>
                  </a:spcBef>
                </a:pPr>
                <a:r>
                  <a:rPr lang="el-GR" sz="1400" b="1" i="1" dirty="0"/>
                  <a:t>Δ</a:t>
                </a:r>
                <a:r>
                  <a:rPr lang="fr-FR" sz="1400" b="1" i="1" dirty="0"/>
                  <a:t>U</a:t>
                </a:r>
                <a:endParaRPr lang="el-GR" sz="1400" b="1" i="1" dirty="0"/>
              </a:p>
            </p:txBody>
          </p:sp>
          <p:sp>
            <p:nvSpPr>
              <p:cNvPr id="24" name="Arc 7"/>
              <p:cNvSpPr>
                <a:spLocks/>
              </p:cNvSpPr>
              <p:nvPr/>
            </p:nvSpPr>
            <p:spPr bwMode="auto">
              <a:xfrm flipV="1">
                <a:off x="2377241" y="2182480"/>
                <a:ext cx="2848348" cy="1143008"/>
              </a:xfrm>
              <a:custGeom>
                <a:avLst/>
                <a:gdLst>
                  <a:gd name="G0" fmla="+- 0 0 0"/>
                  <a:gd name="G1" fmla="+- 21600 0 0"/>
                  <a:gd name="G2" fmla="+- 21600 0 0"/>
                  <a:gd name="T0" fmla="*/ 0 w 20459"/>
                  <a:gd name="T1" fmla="*/ 0 h 21600"/>
                  <a:gd name="T2" fmla="*/ 20459 w 20459"/>
                  <a:gd name="T3" fmla="*/ 14674 h 21600"/>
                  <a:gd name="T4" fmla="*/ 0 w 20459"/>
                  <a:gd name="T5" fmla="*/ 21600 h 21600"/>
                </a:gdLst>
                <a:ahLst/>
                <a:cxnLst>
                  <a:cxn ang="0">
                    <a:pos x="T0" y="T1"/>
                  </a:cxn>
                  <a:cxn ang="0">
                    <a:pos x="T2" y="T3"/>
                  </a:cxn>
                  <a:cxn ang="0">
                    <a:pos x="T4" y="T5"/>
                  </a:cxn>
                </a:cxnLst>
                <a:rect l="0" t="0" r="r" b="b"/>
                <a:pathLst>
                  <a:path w="20459" h="21600" fill="none" extrusionOk="0">
                    <a:moveTo>
                      <a:pt x="-1" y="0"/>
                    </a:moveTo>
                    <a:cubicBezTo>
                      <a:pt x="9260" y="0"/>
                      <a:pt x="17490" y="5902"/>
                      <a:pt x="20459" y="14673"/>
                    </a:cubicBezTo>
                  </a:path>
                  <a:path w="20459" h="21600" stroke="0" extrusionOk="0">
                    <a:moveTo>
                      <a:pt x="-1" y="0"/>
                    </a:moveTo>
                    <a:cubicBezTo>
                      <a:pt x="9260" y="0"/>
                      <a:pt x="17490" y="5902"/>
                      <a:pt x="20459" y="14673"/>
                    </a:cubicBezTo>
                    <a:lnTo>
                      <a:pt x="0" y="21600"/>
                    </a:lnTo>
                    <a:close/>
                  </a:path>
                </a:pathLst>
              </a:custGeom>
              <a:noFill/>
              <a:ln w="28575">
                <a:solidFill>
                  <a:schemeClr val="tx1"/>
                </a:solidFill>
                <a:round/>
                <a:headEnd/>
                <a:tailEnd/>
              </a:ln>
              <a:effectLst/>
            </p:spPr>
            <p:txBody>
              <a:bodyPr wrap="none" anchor="ctr"/>
              <a:lstStyle/>
              <a:p>
                <a:endParaRPr lang="fr-FR"/>
              </a:p>
            </p:txBody>
          </p:sp>
          <p:sp>
            <p:nvSpPr>
              <p:cNvPr id="25" name="Text Box 12"/>
              <p:cNvSpPr txBox="1">
                <a:spLocks noChangeArrowheads="1"/>
              </p:cNvSpPr>
              <p:nvPr/>
            </p:nvSpPr>
            <p:spPr bwMode="auto">
              <a:xfrm>
                <a:off x="4609968" y="2214554"/>
                <a:ext cx="2523778" cy="338554"/>
              </a:xfrm>
              <a:prstGeom prst="rect">
                <a:avLst/>
              </a:prstGeom>
              <a:noFill/>
              <a:ln w="9525">
                <a:noFill/>
                <a:miter lim="800000"/>
                <a:headEnd/>
                <a:tailEnd/>
              </a:ln>
              <a:effectLst/>
            </p:spPr>
            <p:txBody>
              <a:bodyPr wrap="square">
                <a:spAutoFit/>
              </a:bodyPr>
              <a:lstStyle/>
              <a:p>
                <a:r>
                  <a:rPr lang="el-GR" sz="1600" i="1" dirty="0">
                    <a:latin typeface="Times New Roman" pitchFamily="18" charset="0"/>
                    <a:cs typeface="Times New Roman" pitchFamily="18" charset="0"/>
                  </a:rPr>
                  <a:t>Δ</a:t>
                </a:r>
                <a:r>
                  <a:rPr lang="fr-FR" sz="1600" i="1" dirty="0">
                    <a:latin typeface="Times New Roman" pitchFamily="18" charset="0"/>
                    <a:cs typeface="Times New Roman" pitchFamily="18" charset="0"/>
                  </a:rPr>
                  <a:t>U = </a:t>
                </a:r>
                <a:r>
                  <a:rPr lang="fr-FR" sz="1600" i="1" dirty="0" err="1">
                    <a:latin typeface="Times New Roman" pitchFamily="18" charset="0"/>
                    <a:cs typeface="Times New Roman" pitchFamily="18" charset="0"/>
                  </a:rPr>
                  <a:t>R</a:t>
                </a:r>
                <a:r>
                  <a:rPr lang="fr-FR" sz="1600" i="1" baseline="-25000" dirty="0" err="1">
                    <a:latin typeface="Times New Roman" pitchFamily="18" charset="0"/>
                    <a:cs typeface="Times New Roman" pitchFamily="18" charset="0"/>
                  </a:rPr>
                  <a:t>a</a:t>
                </a:r>
                <a:r>
                  <a:rPr lang="fr-FR" sz="1600" i="1" dirty="0" err="1">
                    <a:latin typeface="Times New Roman" pitchFamily="18" charset="0"/>
                    <a:cs typeface="Times New Roman" pitchFamily="18" charset="0"/>
                  </a:rPr>
                  <a:t>.I</a:t>
                </a:r>
                <a:r>
                  <a:rPr lang="fr-FR" sz="1600" i="1" dirty="0">
                    <a:latin typeface="Times New Roman" pitchFamily="18" charset="0"/>
                    <a:cs typeface="Times New Roman" pitchFamily="18" charset="0"/>
                  </a:rPr>
                  <a:t> + </a:t>
                </a:r>
                <a:r>
                  <a:rPr lang="fr-FR" sz="1600" i="1" dirty="0">
                    <a:latin typeface="Times New Roman" pitchFamily="18" charset="0"/>
                    <a:cs typeface="Times New Roman" pitchFamily="18" charset="0"/>
                    <a:sym typeface="Symbol"/>
                  </a:rPr>
                  <a:t> (I)+</a:t>
                </a:r>
                <a:r>
                  <a:rPr lang="fr-FR" sz="1600" i="1" dirty="0">
                    <a:latin typeface="Times New Roman" pitchFamily="18" charset="0"/>
                    <a:cs typeface="Times New Roman" pitchFamily="18" charset="0"/>
                  </a:rPr>
                  <a:t> </a:t>
                </a:r>
                <a:r>
                  <a:rPr lang="fr-FR" sz="1600" i="1" dirty="0" err="1">
                    <a:latin typeface="Times New Roman" pitchFamily="18" charset="0"/>
                    <a:cs typeface="Times New Roman" pitchFamily="18" charset="0"/>
                  </a:rPr>
                  <a:t>e</a:t>
                </a:r>
                <a:r>
                  <a:rPr lang="fr-FR" sz="1600" i="1" baseline="-25000" dirty="0" err="1">
                    <a:latin typeface="Times New Roman" pitchFamily="18" charset="0"/>
                    <a:cs typeface="Times New Roman" pitchFamily="18" charset="0"/>
                  </a:rPr>
                  <a:t>B</a:t>
                </a:r>
                <a:r>
                  <a:rPr lang="fr-FR" sz="1600" i="1" dirty="0">
                    <a:latin typeface="Times New Roman" pitchFamily="18" charset="0"/>
                    <a:cs typeface="Times New Roman" pitchFamily="18" charset="0"/>
                  </a:rPr>
                  <a:t>(I)</a:t>
                </a:r>
                <a:r>
                  <a:rPr lang="fr-FR" sz="1600" i="1" baseline="-25000" dirty="0">
                    <a:latin typeface="Times New Roman" pitchFamily="18" charset="0"/>
                    <a:cs typeface="Times New Roman" pitchFamily="18" charset="0"/>
                  </a:rPr>
                  <a:t> </a:t>
                </a:r>
                <a:endParaRPr lang="fr-FR" sz="1600" i="1" dirty="0">
                  <a:latin typeface="Times New Roman" pitchFamily="18" charset="0"/>
                  <a:cs typeface="Times New Roman" pitchFamily="18" charset="0"/>
                </a:endParaRPr>
              </a:p>
            </p:txBody>
          </p:sp>
          <p:sp>
            <p:nvSpPr>
              <p:cNvPr id="26" name="Line 5"/>
              <p:cNvSpPr>
                <a:spLocks noChangeShapeType="1"/>
              </p:cNvSpPr>
              <p:nvPr/>
            </p:nvSpPr>
            <p:spPr bwMode="auto">
              <a:xfrm>
                <a:off x="2364652" y="1928802"/>
                <a:ext cx="0" cy="1584000"/>
              </a:xfrm>
              <a:prstGeom prst="line">
                <a:avLst/>
              </a:prstGeom>
              <a:noFill/>
              <a:ln w="19050">
                <a:solidFill>
                  <a:schemeClr val="tx1"/>
                </a:solidFill>
                <a:round/>
                <a:headEnd type="none" w="med" len="med"/>
                <a:tailEnd type="none" w="med" len="med"/>
              </a:ln>
              <a:effectLst/>
            </p:spPr>
            <p:txBody>
              <a:bodyPr/>
              <a:lstStyle/>
              <a:p>
                <a:endParaRPr lang="fr-FR"/>
              </a:p>
            </p:txBody>
          </p:sp>
          <p:sp>
            <p:nvSpPr>
              <p:cNvPr id="27" name="Line 5"/>
              <p:cNvSpPr>
                <a:spLocks noChangeShapeType="1"/>
              </p:cNvSpPr>
              <p:nvPr/>
            </p:nvSpPr>
            <p:spPr bwMode="auto">
              <a:xfrm flipH="1">
                <a:off x="2293214" y="1785926"/>
                <a:ext cx="168754" cy="71438"/>
              </a:xfrm>
              <a:prstGeom prst="line">
                <a:avLst/>
              </a:prstGeom>
              <a:noFill/>
              <a:ln w="19050">
                <a:solidFill>
                  <a:schemeClr val="tx1"/>
                </a:solidFill>
                <a:round/>
                <a:headEnd type="none" w="med" len="med"/>
                <a:tailEnd type="none" w="med" len="med"/>
              </a:ln>
              <a:effectLst/>
            </p:spPr>
            <p:txBody>
              <a:bodyPr/>
              <a:lstStyle/>
              <a:p>
                <a:endParaRPr lang="fr-FR"/>
              </a:p>
            </p:txBody>
          </p:sp>
          <p:sp>
            <p:nvSpPr>
              <p:cNvPr id="28" name="Line 5"/>
              <p:cNvSpPr>
                <a:spLocks noChangeShapeType="1"/>
              </p:cNvSpPr>
              <p:nvPr/>
            </p:nvSpPr>
            <p:spPr bwMode="auto">
              <a:xfrm flipH="1">
                <a:off x="2284588" y="1883242"/>
                <a:ext cx="168754" cy="71438"/>
              </a:xfrm>
              <a:prstGeom prst="line">
                <a:avLst/>
              </a:prstGeom>
              <a:noFill/>
              <a:ln w="19050">
                <a:solidFill>
                  <a:schemeClr val="tx1"/>
                </a:solidFill>
                <a:round/>
                <a:headEnd type="none" w="med" len="med"/>
                <a:tailEnd type="none" w="med" len="med"/>
              </a:ln>
              <a:effectLst/>
            </p:spPr>
            <p:txBody>
              <a:bodyPr/>
              <a:lstStyle/>
              <a:p>
                <a:endParaRPr lang="fr-FR"/>
              </a:p>
            </p:txBody>
          </p:sp>
          <p:sp>
            <p:nvSpPr>
              <p:cNvPr id="29" name="Line 10"/>
              <p:cNvSpPr>
                <a:spLocks noChangeShapeType="1"/>
              </p:cNvSpPr>
              <p:nvPr/>
            </p:nvSpPr>
            <p:spPr bwMode="auto">
              <a:xfrm flipV="1">
                <a:off x="2373278" y="3143248"/>
                <a:ext cx="2974518" cy="205688"/>
              </a:xfrm>
              <a:prstGeom prst="line">
                <a:avLst/>
              </a:prstGeom>
              <a:noFill/>
              <a:ln w="28575">
                <a:solidFill>
                  <a:srgbClr val="FF00FF"/>
                </a:solidFill>
                <a:prstDash val="solid"/>
                <a:round/>
                <a:headEnd/>
                <a:tailEnd/>
              </a:ln>
              <a:effectLst/>
            </p:spPr>
            <p:txBody>
              <a:bodyPr/>
              <a:lstStyle/>
              <a:p>
                <a:endParaRPr lang="fr-FR"/>
              </a:p>
            </p:txBody>
          </p:sp>
        </p:grpSp>
        <p:sp>
          <p:nvSpPr>
            <p:cNvPr id="64" name="Rectangle 63"/>
            <p:cNvSpPr/>
            <p:nvPr/>
          </p:nvSpPr>
          <p:spPr>
            <a:xfrm>
              <a:off x="1918772" y="857232"/>
              <a:ext cx="450764" cy="369332"/>
            </a:xfrm>
            <a:prstGeom prst="rect">
              <a:avLst/>
            </a:prstGeom>
          </p:spPr>
          <p:txBody>
            <a:bodyPr wrap="none">
              <a:spAutoFit/>
            </a:bodyPr>
            <a:lstStyle/>
            <a:p>
              <a:r>
                <a:rPr lang="fr-FR" b="1" i="1" dirty="0">
                  <a:solidFill>
                    <a:srgbClr val="FF0000"/>
                  </a:solidFill>
                  <a:latin typeface="Euclid" pitchFamily="18" charset="0"/>
                </a:rPr>
                <a:t>E</a:t>
              </a:r>
              <a:r>
                <a:rPr lang="fr-FR" b="1" i="1" baseline="-25000" dirty="0">
                  <a:solidFill>
                    <a:srgbClr val="FF0000"/>
                  </a:solidFill>
                  <a:latin typeface="Euclid" pitchFamily="18" charset="0"/>
                </a:rPr>
                <a:t>0</a:t>
              </a:r>
              <a:endParaRPr lang="fr-FR" dirty="0"/>
            </a:p>
          </p:txBody>
        </p:sp>
        <p:sp>
          <p:nvSpPr>
            <p:cNvPr id="30" name="Rectangle 29"/>
            <p:cNvSpPr/>
            <p:nvPr/>
          </p:nvSpPr>
          <p:spPr>
            <a:xfrm>
              <a:off x="5276358" y="2786058"/>
              <a:ext cx="730713" cy="369332"/>
            </a:xfrm>
            <a:prstGeom prst="rect">
              <a:avLst/>
            </a:prstGeom>
          </p:spPr>
          <p:txBody>
            <a:bodyPr wrap="none">
              <a:spAutoFit/>
            </a:bodyPr>
            <a:lstStyle/>
            <a:p>
              <a:r>
                <a:rPr lang="fr-FR" b="1" i="1" dirty="0" err="1">
                  <a:solidFill>
                    <a:srgbClr val="FF00FF"/>
                  </a:solidFill>
                  <a:latin typeface="Euclid" pitchFamily="18" charset="0"/>
                </a:rPr>
                <a:t>R</a:t>
              </a:r>
              <a:r>
                <a:rPr lang="fr-FR" b="1" i="1" baseline="-25000" dirty="0" err="1">
                  <a:solidFill>
                    <a:srgbClr val="FF00FF"/>
                  </a:solidFill>
                  <a:latin typeface="Euclid" pitchFamily="18" charset="0"/>
                </a:rPr>
                <a:t>a</a:t>
              </a:r>
              <a:r>
                <a:rPr lang="fr-FR" b="1" i="1" dirty="0" err="1">
                  <a:solidFill>
                    <a:srgbClr val="FF00FF"/>
                  </a:solidFill>
                  <a:latin typeface="Euclid" pitchFamily="18" charset="0"/>
                </a:rPr>
                <a:t>.I</a:t>
              </a:r>
              <a:r>
                <a:rPr lang="fr-FR" b="1" i="1" baseline="-25000" dirty="0">
                  <a:solidFill>
                    <a:srgbClr val="FF00FF"/>
                  </a:solidFill>
                  <a:latin typeface="Euclid" pitchFamily="18" charset="0"/>
                </a:rPr>
                <a:t> </a:t>
              </a:r>
              <a:endParaRPr lang="fr-FR" dirty="0">
                <a:solidFill>
                  <a:srgbClr val="FF00FF"/>
                </a:solidFill>
              </a:endParaRPr>
            </a:p>
          </p:txBody>
        </p:sp>
      </p:grpSp>
      <p:graphicFrame>
        <p:nvGraphicFramePr>
          <p:cNvPr id="445441" name="Object 1"/>
          <p:cNvGraphicFramePr>
            <a:graphicFrameLocks noChangeAspect="1"/>
          </p:cNvGraphicFramePr>
          <p:nvPr/>
        </p:nvGraphicFramePr>
        <p:xfrm>
          <a:off x="1104895" y="3929063"/>
          <a:ext cx="2752725" cy="719137"/>
        </p:xfrm>
        <a:graphic>
          <a:graphicData uri="http://schemas.openxmlformats.org/presentationml/2006/ole">
            <mc:AlternateContent xmlns:mc="http://schemas.openxmlformats.org/markup-compatibility/2006">
              <mc:Choice xmlns:v="urn:schemas-microsoft-com:vml" Requires="v">
                <p:oleObj spid="_x0000_s575549" name="Equation" r:id="rId3" imgW="1459866" imgH="380835" progId="Equation.DSMT4">
                  <p:embed/>
                </p:oleObj>
              </mc:Choice>
              <mc:Fallback>
                <p:oleObj name="Equation" r:id="rId3" imgW="1459866" imgH="380835" progId="Equation.DSMT4">
                  <p:embed/>
                  <p:pic>
                    <p:nvPicPr>
                      <p:cNvPr id="0" name="Picture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895" y="3929063"/>
                        <a:ext cx="2752725" cy="719137"/>
                      </a:xfrm>
                      <a:prstGeom prst="rect">
                        <a:avLst/>
                      </a:prstGeom>
                      <a:noFill/>
                      <a:extLst>
                        <a:ext uri="{909E8E84-426E-40DD-AFC4-6F175D3DCCD1}">
                          <a14:hiddenFill xmlns:a14="http://schemas.microsoft.com/office/drawing/2010/main">
                            <a:solidFill>
                              <a:schemeClr val="folHlink"/>
                            </a:solidFill>
                          </a14:hiddenFill>
                        </a:ext>
                      </a:extLst>
                    </p:spPr>
                  </p:pic>
                </p:oleObj>
              </mc:Fallback>
            </mc:AlternateContent>
          </a:graphicData>
        </a:graphic>
      </p:graphicFrame>
    </p:spTree>
    <p:extLst>
      <p:ext uri="{BB962C8B-B14F-4D97-AF65-F5344CB8AC3E}">
        <p14:creationId xmlns:p14="http://schemas.microsoft.com/office/powerpoint/2010/main" val="155863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500" fill="hold"/>
                                        <p:tgtEl>
                                          <p:spTgt spid="66"/>
                                        </p:tgtEl>
                                        <p:attrNameLst>
                                          <p:attrName>ppt_w</p:attrName>
                                        </p:attrNameLst>
                                      </p:cBhvr>
                                      <p:tavLst>
                                        <p:tav tm="0">
                                          <p:val>
                                            <p:fltVal val="0"/>
                                          </p:val>
                                        </p:tav>
                                        <p:tav tm="100000">
                                          <p:val>
                                            <p:strVal val="#ppt_w"/>
                                          </p:val>
                                        </p:tav>
                                      </p:tavLst>
                                    </p:anim>
                                    <p:anim calcmode="lin" valueType="num">
                                      <p:cBhvr>
                                        <p:cTn id="8" dur="500" fill="hold"/>
                                        <p:tgtEl>
                                          <p:spTgt spid="66"/>
                                        </p:tgtEl>
                                        <p:attrNameLst>
                                          <p:attrName>ppt_h</p:attrName>
                                        </p:attrNameLst>
                                      </p:cBhvr>
                                      <p:tavLst>
                                        <p:tav tm="0">
                                          <p:val>
                                            <p:fltVal val="0"/>
                                          </p:val>
                                        </p:tav>
                                        <p:tav tm="100000">
                                          <p:val>
                                            <p:strVal val="#ppt_h"/>
                                          </p:val>
                                        </p:tav>
                                      </p:tavLst>
                                    </p:anim>
                                    <p:animEffect transition="in" filter="fade">
                                      <p:cBhvr>
                                        <p:cTn id="9" dur="500"/>
                                        <p:tgtEl>
                                          <p:spTgt spid="66"/>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3"/>
                                        </p:tgtEl>
                                        <p:attrNameLst>
                                          <p:attrName>style.visibility</p:attrName>
                                        </p:attrNameLst>
                                      </p:cBhvr>
                                      <p:to>
                                        <p:strVal val="visible"/>
                                      </p:to>
                                    </p:set>
                                    <p:anim calcmode="lin" valueType="num">
                                      <p:cBhvr additive="base">
                                        <p:cTn id="14" dur="500" fill="hold"/>
                                        <p:tgtEl>
                                          <p:spTgt spid="63"/>
                                        </p:tgtEl>
                                        <p:attrNameLst>
                                          <p:attrName>ppt_x</p:attrName>
                                        </p:attrNameLst>
                                      </p:cBhvr>
                                      <p:tavLst>
                                        <p:tav tm="0">
                                          <p:val>
                                            <p:strVal val="#ppt_x"/>
                                          </p:val>
                                        </p:tav>
                                        <p:tav tm="100000">
                                          <p:val>
                                            <p:strVal val="#ppt_x"/>
                                          </p:val>
                                        </p:tav>
                                      </p:tavLst>
                                    </p:anim>
                                    <p:anim calcmode="lin" valueType="num">
                                      <p:cBhvr additive="base">
                                        <p:cTn id="15" dur="500" fill="hold"/>
                                        <p:tgtEl>
                                          <p:spTgt spid="63"/>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445441"/>
                                        </p:tgtEl>
                                        <p:attrNameLst>
                                          <p:attrName>style.visibility</p:attrName>
                                        </p:attrNameLst>
                                      </p:cBhvr>
                                      <p:to>
                                        <p:strVal val="visible"/>
                                      </p:to>
                                    </p:set>
                                    <p:anim calcmode="lin" valueType="num">
                                      <p:cBhvr additive="base">
                                        <p:cTn id="18" dur="500" fill="hold"/>
                                        <p:tgtEl>
                                          <p:spTgt spid="445441"/>
                                        </p:tgtEl>
                                        <p:attrNameLst>
                                          <p:attrName>ppt_x</p:attrName>
                                        </p:attrNameLst>
                                      </p:cBhvr>
                                      <p:tavLst>
                                        <p:tav tm="0">
                                          <p:val>
                                            <p:strVal val="#ppt_x"/>
                                          </p:val>
                                        </p:tav>
                                        <p:tav tm="100000">
                                          <p:val>
                                            <p:strVal val="#ppt_x"/>
                                          </p:val>
                                        </p:tav>
                                      </p:tavLst>
                                    </p:anim>
                                    <p:anim calcmode="lin" valueType="num">
                                      <p:cBhvr additive="base">
                                        <p:cTn id="19" dur="500" fill="hold"/>
                                        <p:tgtEl>
                                          <p:spTgt spid="445441"/>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anim calcmode="lin" valueType="num">
                                      <p:cBhvr additive="base">
                                        <p:cTn id="22" dur="500" fill="hold"/>
                                        <p:tgtEl>
                                          <p:spTgt spid="62"/>
                                        </p:tgtEl>
                                        <p:attrNameLst>
                                          <p:attrName>ppt_x</p:attrName>
                                        </p:attrNameLst>
                                      </p:cBhvr>
                                      <p:tavLst>
                                        <p:tav tm="0">
                                          <p:val>
                                            <p:strVal val="#ppt_x"/>
                                          </p:val>
                                        </p:tav>
                                        <p:tav tm="100000">
                                          <p:val>
                                            <p:strVal val="#ppt_x"/>
                                          </p:val>
                                        </p:tav>
                                      </p:tavLst>
                                    </p:anim>
                                    <p:anim calcmode="lin" valueType="num">
                                      <p:cBhvr additive="base">
                                        <p:cTn id="23"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blinds(horizontal)">
                                      <p:cBhvr>
                                        <p:cTn id="28"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00100" y="593393"/>
            <a:ext cx="7267366" cy="132343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fr-FR" sz="4000" b="1" dirty="0">
                <a:solidFill>
                  <a:srgbClr val="0000FF"/>
                </a:solidFill>
                <a:latin typeface="Bodoni MT Black" pitchFamily="18" charset="0"/>
              </a:rPr>
              <a:t>Génératrice à excitation shunt</a:t>
            </a:r>
            <a:endParaRPr lang="fr-FR" sz="4000" dirty="0">
              <a:solidFill>
                <a:srgbClr val="0000FF"/>
              </a:solidFill>
              <a:latin typeface="Bodoni MT Black" pitchFamily="18" charset="0"/>
            </a:endParaRPr>
          </a:p>
        </p:txBody>
      </p:sp>
      <p:sp>
        <p:nvSpPr>
          <p:cNvPr id="7" name="Line 93"/>
          <p:cNvSpPr>
            <a:spLocks noChangeShapeType="1"/>
          </p:cNvSpPr>
          <p:nvPr/>
        </p:nvSpPr>
        <p:spPr bwMode="auto">
          <a:xfrm flipH="1">
            <a:off x="3054631" y="4399235"/>
            <a:ext cx="1719272" cy="2270125"/>
          </a:xfrm>
          <a:prstGeom prst="line">
            <a:avLst/>
          </a:prstGeom>
          <a:noFill/>
          <a:ln w="12700">
            <a:solidFill>
              <a:schemeClr val="tx1"/>
            </a:solidFill>
            <a:prstDash val="dash"/>
            <a:round/>
            <a:headEnd/>
            <a:tailEnd/>
          </a:ln>
          <a:effectLst/>
        </p:spPr>
        <p:txBody>
          <a:bodyPr/>
          <a:lstStyle/>
          <a:p>
            <a:endParaRPr lang="fr-FR"/>
          </a:p>
        </p:txBody>
      </p:sp>
      <p:grpSp>
        <p:nvGrpSpPr>
          <p:cNvPr id="9" name="Group 18"/>
          <p:cNvGrpSpPr>
            <a:grpSpLocks/>
          </p:cNvGrpSpPr>
          <p:nvPr/>
        </p:nvGrpSpPr>
        <p:grpSpPr bwMode="auto">
          <a:xfrm rot="5400000">
            <a:off x="2458720" y="4069745"/>
            <a:ext cx="1397000" cy="342900"/>
            <a:chOff x="394" y="3588"/>
            <a:chExt cx="1665" cy="311"/>
          </a:xfrm>
        </p:grpSpPr>
        <p:grpSp>
          <p:nvGrpSpPr>
            <p:cNvPr id="10" name="Group 8"/>
            <p:cNvGrpSpPr>
              <a:grpSpLocks/>
            </p:cNvGrpSpPr>
            <p:nvPr/>
          </p:nvGrpSpPr>
          <p:grpSpPr bwMode="auto">
            <a:xfrm>
              <a:off x="394" y="3588"/>
              <a:ext cx="410" cy="311"/>
              <a:chOff x="394" y="3572"/>
              <a:chExt cx="410" cy="311"/>
            </a:xfrm>
          </p:grpSpPr>
          <p:sp>
            <p:nvSpPr>
              <p:cNvPr id="20" name="Arc 6"/>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a:effectLst/>
            </p:spPr>
            <p:txBody>
              <a:bodyPr wrap="none" anchor="ctr"/>
              <a:lstStyle/>
              <a:p>
                <a:endParaRPr lang="fr-FR"/>
              </a:p>
            </p:txBody>
          </p:sp>
          <p:sp>
            <p:nvSpPr>
              <p:cNvPr id="21" name="Arc 7"/>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a:effectLst/>
            </p:spPr>
            <p:txBody>
              <a:bodyPr wrap="none" anchor="ctr"/>
              <a:lstStyle/>
              <a:p>
                <a:endParaRPr lang="fr-FR"/>
              </a:p>
            </p:txBody>
          </p:sp>
        </p:grpSp>
        <p:grpSp>
          <p:nvGrpSpPr>
            <p:cNvPr id="11" name="Group 9"/>
            <p:cNvGrpSpPr>
              <a:grpSpLocks/>
            </p:cNvGrpSpPr>
            <p:nvPr/>
          </p:nvGrpSpPr>
          <p:grpSpPr bwMode="auto">
            <a:xfrm>
              <a:off x="808" y="3588"/>
              <a:ext cx="410" cy="311"/>
              <a:chOff x="394" y="3572"/>
              <a:chExt cx="410" cy="311"/>
            </a:xfrm>
          </p:grpSpPr>
          <p:sp>
            <p:nvSpPr>
              <p:cNvPr id="18" name="Arc 10"/>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a:effectLst/>
            </p:spPr>
            <p:txBody>
              <a:bodyPr wrap="none" anchor="ctr"/>
              <a:lstStyle/>
              <a:p>
                <a:endParaRPr lang="fr-FR"/>
              </a:p>
            </p:txBody>
          </p:sp>
          <p:sp>
            <p:nvSpPr>
              <p:cNvPr id="19" name="Arc 11"/>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a:effectLst/>
            </p:spPr>
            <p:txBody>
              <a:bodyPr wrap="none" anchor="ctr"/>
              <a:lstStyle/>
              <a:p>
                <a:endParaRPr lang="fr-FR"/>
              </a:p>
            </p:txBody>
          </p:sp>
        </p:grpSp>
        <p:grpSp>
          <p:nvGrpSpPr>
            <p:cNvPr id="12" name="Group 12"/>
            <p:cNvGrpSpPr>
              <a:grpSpLocks/>
            </p:cNvGrpSpPr>
            <p:nvPr/>
          </p:nvGrpSpPr>
          <p:grpSpPr bwMode="auto">
            <a:xfrm>
              <a:off x="1235" y="3588"/>
              <a:ext cx="410" cy="311"/>
              <a:chOff x="394" y="3572"/>
              <a:chExt cx="410" cy="311"/>
            </a:xfrm>
          </p:grpSpPr>
          <p:sp>
            <p:nvSpPr>
              <p:cNvPr id="16" name="Arc 13"/>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a:effectLst/>
            </p:spPr>
            <p:txBody>
              <a:bodyPr wrap="none" anchor="ctr"/>
              <a:lstStyle/>
              <a:p>
                <a:endParaRPr lang="fr-FR"/>
              </a:p>
            </p:txBody>
          </p:sp>
          <p:sp>
            <p:nvSpPr>
              <p:cNvPr id="17" name="Arc 14"/>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a:effectLst/>
            </p:spPr>
            <p:txBody>
              <a:bodyPr wrap="none" anchor="ctr"/>
              <a:lstStyle/>
              <a:p>
                <a:endParaRPr lang="fr-FR"/>
              </a:p>
            </p:txBody>
          </p:sp>
        </p:grpSp>
        <p:grpSp>
          <p:nvGrpSpPr>
            <p:cNvPr id="13" name="Group 15"/>
            <p:cNvGrpSpPr>
              <a:grpSpLocks/>
            </p:cNvGrpSpPr>
            <p:nvPr/>
          </p:nvGrpSpPr>
          <p:grpSpPr bwMode="auto">
            <a:xfrm>
              <a:off x="1649" y="3588"/>
              <a:ext cx="410" cy="311"/>
              <a:chOff x="394" y="3572"/>
              <a:chExt cx="410" cy="311"/>
            </a:xfrm>
          </p:grpSpPr>
          <p:sp>
            <p:nvSpPr>
              <p:cNvPr id="14" name="Arc 16"/>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a:effectLst/>
            </p:spPr>
            <p:txBody>
              <a:bodyPr wrap="none" anchor="ctr"/>
              <a:lstStyle/>
              <a:p>
                <a:endParaRPr lang="fr-FR"/>
              </a:p>
            </p:txBody>
          </p:sp>
          <p:sp>
            <p:nvSpPr>
              <p:cNvPr id="15" name="Arc 17"/>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a:effectLst/>
            </p:spPr>
            <p:txBody>
              <a:bodyPr wrap="none" anchor="ctr"/>
              <a:lstStyle/>
              <a:p>
                <a:endParaRPr lang="fr-FR"/>
              </a:p>
            </p:txBody>
          </p:sp>
        </p:grpSp>
      </p:grpSp>
      <p:sp>
        <p:nvSpPr>
          <p:cNvPr id="22" name="Line 75"/>
          <p:cNvSpPr>
            <a:spLocks noChangeShapeType="1"/>
          </p:cNvSpPr>
          <p:nvPr/>
        </p:nvSpPr>
        <p:spPr bwMode="auto">
          <a:xfrm>
            <a:off x="2992379" y="4960320"/>
            <a:ext cx="0" cy="972000"/>
          </a:xfrm>
          <a:prstGeom prst="line">
            <a:avLst/>
          </a:prstGeom>
          <a:noFill/>
          <a:ln w="28575">
            <a:solidFill>
              <a:srgbClr val="0000FF"/>
            </a:solidFill>
            <a:round/>
            <a:headEnd/>
            <a:tailEnd/>
          </a:ln>
          <a:effectLst/>
        </p:spPr>
        <p:txBody>
          <a:bodyPr/>
          <a:lstStyle/>
          <a:p>
            <a:endParaRPr lang="fr-FR"/>
          </a:p>
        </p:txBody>
      </p:sp>
      <p:sp>
        <p:nvSpPr>
          <p:cNvPr id="23" name="Line 76"/>
          <p:cNvSpPr>
            <a:spLocks noChangeShapeType="1"/>
          </p:cNvSpPr>
          <p:nvPr/>
        </p:nvSpPr>
        <p:spPr bwMode="auto">
          <a:xfrm flipH="1" flipV="1">
            <a:off x="3008206" y="5917381"/>
            <a:ext cx="1836000" cy="0"/>
          </a:xfrm>
          <a:prstGeom prst="line">
            <a:avLst/>
          </a:prstGeom>
          <a:noFill/>
          <a:ln w="28575">
            <a:solidFill>
              <a:srgbClr val="0000FF"/>
            </a:solidFill>
            <a:round/>
            <a:headEnd/>
            <a:tailEnd/>
          </a:ln>
          <a:effectLst/>
        </p:spPr>
        <p:txBody>
          <a:bodyPr/>
          <a:lstStyle/>
          <a:p>
            <a:endParaRPr lang="fr-FR"/>
          </a:p>
        </p:txBody>
      </p:sp>
      <p:sp>
        <p:nvSpPr>
          <p:cNvPr id="24" name="Line 88"/>
          <p:cNvSpPr>
            <a:spLocks noChangeShapeType="1"/>
          </p:cNvSpPr>
          <p:nvPr/>
        </p:nvSpPr>
        <p:spPr bwMode="auto">
          <a:xfrm>
            <a:off x="4838269" y="2369779"/>
            <a:ext cx="1620000" cy="0"/>
          </a:xfrm>
          <a:prstGeom prst="line">
            <a:avLst/>
          </a:prstGeom>
          <a:noFill/>
          <a:ln w="57150">
            <a:solidFill>
              <a:srgbClr val="FF0000"/>
            </a:solidFill>
            <a:round/>
            <a:headEnd/>
            <a:tailEnd/>
          </a:ln>
          <a:effectLst/>
        </p:spPr>
        <p:txBody>
          <a:bodyPr/>
          <a:lstStyle/>
          <a:p>
            <a:endParaRPr lang="fr-FR"/>
          </a:p>
        </p:txBody>
      </p:sp>
      <p:sp>
        <p:nvSpPr>
          <p:cNvPr id="25" name="Line 91"/>
          <p:cNvSpPr>
            <a:spLocks noChangeShapeType="1"/>
          </p:cNvSpPr>
          <p:nvPr/>
        </p:nvSpPr>
        <p:spPr bwMode="auto">
          <a:xfrm flipH="1">
            <a:off x="4860400" y="5912545"/>
            <a:ext cx="1620000" cy="0"/>
          </a:xfrm>
          <a:prstGeom prst="line">
            <a:avLst/>
          </a:prstGeom>
          <a:noFill/>
          <a:ln w="57150">
            <a:solidFill>
              <a:srgbClr val="FF0000"/>
            </a:solidFill>
            <a:round/>
            <a:headEnd/>
            <a:tailEnd/>
          </a:ln>
          <a:effectLst/>
        </p:spPr>
        <p:txBody>
          <a:bodyPr/>
          <a:lstStyle/>
          <a:p>
            <a:endParaRPr lang="fr-FR"/>
          </a:p>
        </p:txBody>
      </p:sp>
      <p:sp>
        <p:nvSpPr>
          <p:cNvPr id="26" name="Text Box 95"/>
          <p:cNvSpPr txBox="1">
            <a:spLocks noChangeArrowheads="1"/>
          </p:cNvSpPr>
          <p:nvPr/>
        </p:nvSpPr>
        <p:spPr bwMode="auto">
          <a:xfrm>
            <a:off x="2669589" y="6097856"/>
            <a:ext cx="385042" cy="523220"/>
          </a:xfrm>
          <a:prstGeom prst="rect">
            <a:avLst/>
          </a:prstGeom>
          <a:noFill/>
          <a:ln w="9525">
            <a:noFill/>
            <a:miter lim="800000"/>
            <a:headEnd/>
            <a:tailEnd/>
          </a:ln>
          <a:effectLst/>
        </p:spPr>
        <p:txBody>
          <a:bodyPr wrap="none">
            <a:spAutoFit/>
          </a:bodyPr>
          <a:lstStyle/>
          <a:p>
            <a:r>
              <a:rPr lang="fr-FR" sz="2800" dirty="0"/>
              <a:t>n</a:t>
            </a:r>
          </a:p>
        </p:txBody>
      </p:sp>
      <p:sp>
        <p:nvSpPr>
          <p:cNvPr id="27" name="Line 75"/>
          <p:cNvSpPr>
            <a:spLocks noChangeShapeType="1"/>
          </p:cNvSpPr>
          <p:nvPr/>
        </p:nvSpPr>
        <p:spPr bwMode="auto">
          <a:xfrm>
            <a:off x="2992379" y="2374912"/>
            <a:ext cx="0" cy="1152000"/>
          </a:xfrm>
          <a:prstGeom prst="line">
            <a:avLst/>
          </a:prstGeom>
          <a:noFill/>
          <a:ln w="28575">
            <a:solidFill>
              <a:srgbClr val="0000FF"/>
            </a:solidFill>
            <a:round/>
            <a:headEnd/>
            <a:tailEnd/>
          </a:ln>
          <a:effectLst/>
        </p:spPr>
        <p:txBody>
          <a:bodyPr/>
          <a:lstStyle/>
          <a:p>
            <a:endParaRPr lang="fr-FR"/>
          </a:p>
        </p:txBody>
      </p:sp>
      <p:sp>
        <p:nvSpPr>
          <p:cNvPr id="28" name="Line 76"/>
          <p:cNvSpPr>
            <a:spLocks noChangeShapeType="1"/>
          </p:cNvSpPr>
          <p:nvPr/>
        </p:nvSpPr>
        <p:spPr bwMode="auto">
          <a:xfrm flipH="1" flipV="1">
            <a:off x="2980485" y="2369779"/>
            <a:ext cx="1872000" cy="0"/>
          </a:xfrm>
          <a:prstGeom prst="line">
            <a:avLst/>
          </a:prstGeom>
          <a:noFill/>
          <a:ln w="28575">
            <a:solidFill>
              <a:srgbClr val="0000FF"/>
            </a:solidFill>
            <a:round/>
            <a:headEnd/>
            <a:tailEnd/>
          </a:ln>
          <a:effectLst/>
        </p:spPr>
        <p:txBody>
          <a:bodyPr/>
          <a:lstStyle/>
          <a:p>
            <a:endParaRPr lang="fr-FR"/>
          </a:p>
        </p:txBody>
      </p:sp>
      <p:sp>
        <p:nvSpPr>
          <p:cNvPr id="29" name="Arc 28"/>
          <p:cNvSpPr/>
          <p:nvPr/>
        </p:nvSpPr>
        <p:spPr>
          <a:xfrm>
            <a:off x="3126639" y="6097856"/>
            <a:ext cx="357190" cy="571504"/>
          </a:xfrm>
          <a:prstGeom prst="arc">
            <a:avLst>
              <a:gd name="adj1" fmla="val 11821152"/>
              <a:gd name="adj2" fmla="val 6375146"/>
            </a:avLst>
          </a:prstGeom>
          <a:noFill/>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0" name="Line 75"/>
          <p:cNvSpPr>
            <a:spLocks noChangeShapeType="1"/>
          </p:cNvSpPr>
          <p:nvPr/>
        </p:nvSpPr>
        <p:spPr bwMode="auto">
          <a:xfrm rot="5400000">
            <a:off x="4871696" y="4344099"/>
            <a:ext cx="0" cy="792000"/>
          </a:xfrm>
          <a:prstGeom prst="line">
            <a:avLst/>
          </a:prstGeom>
          <a:noFill/>
          <a:ln w="76200">
            <a:solidFill>
              <a:srgbClr val="FF0000"/>
            </a:solidFill>
            <a:round/>
            <a:headEnd/>
            <a:tailEnd/>
          </a:ln>
          <a:effectLst/>
        </p:spPr>
        <p:txBody>
          <a:bodyPr/>
          <a:lstStyle/>
          <a:p>
            <a:endParaRPr lang="fr-FR"/>
          </a:p>
        </p:txBody>
      </p:sp>
      <p:sp>
        <p:nvSpPr>
          <p:cNvPr id="31" name="Line 36"/>
          <p:cNvSpPr>
            <a:spLocks noChangeShapeType="1"/>
          </p:cNvSpPr>
          <p:nvPr/>
        </p:nvSpPr>
        <p:spPr bwMode="auto">
          <a:xfrm flipV="1">
            <a:off x="6432036" y="2605005"/>
            <a:ext cx="0" cy="3024000"/>
          </a:xfrm>
          <a:prstGeom prst="line">
            <a:avLst/>
          </a:prstGeom>
          <a:noFill/>
          <a:ln w="38100">
            <a:solidFill>
              <a:schemeClr val="tx1"/>
            </a:solidFill>
            <a:round/>
            <a:headEnd/>
            <a:tailEnd type="triangle" w="med" len="med"/>
          </a:ln>
          <a:effectLst/>
        </p:spPr>
        <p:txBody>
          <a:bodyPr/>
          <a:lstStyle/>
          <a:p>
            <a:endParaRPr lang="fr-FR"/>
          </a:p>
        </p:txBody>
      </p:sp>
      <p:sp>
        <p:nvSpPr>
          <p:cNvPr id="32" name="Text Box 37"/>
          <p:cNvSpPr txBox="1">
            <a:spLocks noChangeArrowheads="1"/>
          </p:cNvSpPr>
          <p:nvPr/>
        </p:nvSpPr>
        <p:spPr bwMode="auto">
          <a:xfrm>
            <a:off x="6498711" y="3944854"/>
            <a:ext cx="461986" cy="553998"/>
          </a:xfrm>
          <a:prstGeom prst="rect">
            <a:avLst/>
          </a:prstGeom>
          <a:noFill/>
          <a:ln w="9525">
            <a:noFill/>
            <a:miter lim="800000"/>
            <a:headEnd/>
            <a:tailEnd/>
          </a:ln>
          <a:effectLst/>
        </p:spPr>
        <p:txBody>
          <a:bodyPr wrap="none">
            <a:spAutoFit/>
          </a:bodyPr>
          <a:lstStyle/>
          <a:p>
            <a:r>
              <a:rPr lang="fr-FR" sz="3000" b="1" dirty="0">
                <a:latin typeface="+mj-lt"/>
              </a:rPr>
              <a:t>U</a:t>
            </a:r>
          </a:p>
        </p:txBody>
      </p:sp>
      <p:sp>
        <p:nvSpPr>
          <p:cNvPr id="33" name="Text Box 37"/>
          <p:cNvSpPr txBox="1">
            <a:spLocks noChangeArrowheads="1"/>
          </p:cNvSpPr>
          <p:nvPr/>
        </p:nvSpPr>
        <p:spPr bwMode="auto">
          <a:xfrm>
            <a:off x="5069835" y="2367864"/>
            <a:ext cx="513282" cy="400110"/>
          </a:xfrm>
          <a:prstGeom prst="rect">
            <a:avLst/>
          </a:prstGeom>
          <a:noFill/>
          <a:ln w="9525">
            <a:noFill/>
            <a:miter lim="800000"/>
            <a:headEnd/>
            <a:tailEnd/>
          </a:ln>
          <a:effectLst/>
        </p:spPr>
        <p:txBody>
          <a:bodyPr wrap="none">
            <a:spAutoFit/>
          </a:bodyPr>
          <a:lstStyle/>
          <a:p>
            <a:r>
              <a:rPr lang="fr-FR" sz="2000" b="1" dirty="0">
                <a:latin typeface="+mj-lt"/>
              </a:rPr>
              <a:t>A1</a:t>
            </a:r>
          </a:p>
        </p:txBody>
      </p:sp>
      <p:sp>
        <p:nvSpPr>
          <p:cNvPr id="34" name="Text Box 37"/>
          <p:cNvSpPr txBox="1">
            <a:spLocks noChangeArrowheads="1"/>
          </p:cNvSpPr>
          <p:nvPr/>
        </p:nvSpPr>
        <p:spPr bwMode="auto">
          <a:xfrm>
            <a:off x="5070855" y="5517271"/>
            <a:ext cx="513282" cy="400110"/>
          </a:xfrm>
          <a:prstGeom prst="rect">
            <a:avLst/>
          </a:prstGeom>
          <a:noFill/>
          <a:ln w="9525">
            <a:noFill/>
            <a:miter lim="800000"/>
            <a:headEnd/>
            <a:tailEnd/>
          </a:ln>
          <a:effectLst/>
        </p:spPr>
        <p:txBody>
          <a:bodyPr wrap="none">
            <a:spAutoFit/>
          </a:bodyPr>
          <a:lstStyle/>
          <a:p>
            <a:r>
              <a:rPr lang="fr-FR" sz="2000" b="1" dirty="0">
                <a:latin typeface="+mj-lt"/>
              </a:rPr>
              <a:t>B2</a:t>
            </a:r>
          </a:p>
        </p:txBody>
      </p:sp>
      <p:sp>
        <p:nvSpPr>
          <p:cNvPr id="35" name="Text Box 37"/>
          <p:cNvSpPr txBox="1">
            <a:spLocks noChangeArrowheads="1"/>
          </p:cNvSpPr>
          <p:nvPr/>
        </p:nvSpPr>
        <p:spPr bwMode="auto">
          <a:xfrm>
            <a:off x="2483768" y="3286781"/>
            <a:ext cx="498855" cy="400110"/>
          </a:xfrm>
          <a:prstGeom prst="rect">
            <a:avLst/>
          </a:prstGeom>
          <a:noFill/>
          <a:ln w="9525">
            <a:noFill/>
            <a:miter lim="800000"/>
            <a:headEnd/>
            <a:tailEnd/>
          </a:ln>
          <a:effectLst/>
        </p:spPr>
        <p:txBody>
          <a:bodyPr wrap="none">
            <a:spAutoFit/>
          </a:bodyPr>
          <a:lstStyle/>
          <a:p>
            <a:r>
              <a:rPr lang="fr-FR" sz="2000" b="1" dirty="0">
                <a:latin typeface="+mj-lt"/>
              </a:rPr>
              <a:t>E1</a:t>
            </a:r>
          </a:p>
        </p:txBody>
      </p:sp>
      <p:sp>
        <p:nvSpPr>
          <p:cNvPr id="36" name="Text Box 37"/>
          <p:cNvSpPr txBox="1">
            <a:spLocks noChangeArrowheads="1"/>
          </p:cNvSpPr>
          <p:nvPr/>
        </p:nvSpPr>
        <p:spPr bwMode="auto">
          <a:xfrm>
            <a:off x="2483768" y="4941168"/>
            <a:ext cx="498855" cy="400110"/>
          </a:xfrm>
          <a:prstGeom prst="rect">
            <a:avLst/>
          </a:prstGeom>
          <a:noFill/>
          <a:ln w="9525">
            <a:noFill/>
            <a:miter lim="800000"/>
            <a:headEnd/>
            <a:tailEnd/>
          </a:ln>
          <a:effectLst/>
        </p:spPr>
        <p:txBody>
          <a:bodyPr wrap="none">
            <a:spAutoFit/>
          </a:bodyPr>
          <a:lstStyle/>
          <a:p>
            <a:r>
              <a:rPr lang="fr-FR" sz="2000" b="1" dirty="0">
                <a:latin typeface="+mj-lt"/>
              </a:rPr>
              <a:t>E2</a:t>
            </a:r>
          </a:p>
        </p:txBody>
      </p:sp>
      <p:sp>
        <p:nvSpPr>
          <p:cNvPr id="3" name="Line 89"/>
          <p:cNvSpPr>
            <a:spLocks noChangeShapeType="1"/>
          </p:cNvSpPr>
          <p:nvPr/>
        </p:nvSpPr>
        <p:spPr bwMode="auto">
          <a:xfrm>
            <a:off x="4849313" y="2367864"/>
            <a:ext cx="0" cy="3546000"/>
          </a:xfrm>
          <a:prstGeom prst="line">
            <a:avLst/>
          </a:prstGeom>
          <a:noFill/>
          <a:ln w="57150">
            <a:solidFill>
              <a:srgbClr val="FF0000"/>
            </a:solidFill>
            <a:round/>
            <a:headEnd type="oval" w="med" len="med"/>
            <a:tailEnd type="oval" w="med" len="med"/>
          </a:ln>
          <a:effectLst/>
        </p:spPr>
        <p:txBody>
          <a:bodyPr/>
          <a:lstStyle/>
          <a:p>
            <a:endParaRPr lang="fr-FR"/>
          </a:p>
        </p:txBody>
      </p:sp>
      <p:sp>
        <p:nvSpPr>
          <p:cNvPr id="4" name="Rectangle 3"/>
          <p:cNvSpPr>
            <a:spLocks noChangeArrowheads="1"/>
          </p:cNvSpPr>
          <p:nvPr/>
        </p:nvSpPr>
        <p:spPr bwMode="auto">
          <a:xfrm>
            <a:off x="4585002" y="2708920"/>
            <a:ext cx="539750" cy="323850"/>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5" name="Rectangle 4"/>
          <p:cNvSpPr>
            <a:spLocks noChangeArrowheads="1"/>
          </p:cNvSpPr>
          <p:nvPr/>
        </p:nvSpPr>
        <p:spPr bwMode="auto">
          <a:xfrm>
            <a:off x="4581078" y="5258335"/>
            <a:ext cx="539750" cy="323850"/>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8" name="Oval 77"/>
          <p:cNvSpPr>
            <a:spLocks noChangeArrowheads="1"/>
          </p:cNvSpPr>
          <p:nvPr/>
        </p:nvSpPr>
        <p:spPr bwMode="auto">
          <a:xfrm>
            <a:off x="3645954" y="2946288"/>
            <a:ext cx="2412000" cy="2412000"/>
          </a:xfrm>
          <a:prstGeom prst="ellipse">
            <a:avLst/>
          </a:prstGeom>
          <a:solidFill>
            <a:schemeClr val="bg1"/>
          </a:solidFill>
          <a:ln w="57150">
            <a:solidFill>
              <a:srgbClr val="FF0000"/>
            </a:solidFill>
            <a:round/>
            <a:headEnd/>
            <a:tailEnd/>
          </a:ln>
          <a:effectLst/>
        </p:spPr>
        <p:txBody>
          <a:bodyPr wrap="none" tIns="0" anchor="ctr"/>
          <a:lstStyle/>
          <a:p>
            <a:pPr algn="ctr"/>
            <a:r>
              <a:rPr lang="fr-FR" sz="5000" b="1" dirty="0">
                <a:solidFill>
                  <a:srgbClr val="FF0000"/>
                </a:solidFill>
              </a:rPr>
              <a:t>G</a:t>
            </a:r>
          </a:p>
        </p:txBody>
      </p:sp>
    </p:spTree>
    <p:extLst>
      <p:ext uri="{BB962C8B-B14F-4D97-AF65-F5344CB8AC3E}">
        <p14:creationId xmlns:p14="http://schemas.microsoft.com/office/powerpoint/2010/main" val="3270318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Text Box 4"/>
          <p:cNvSpPr txBox="1">
            <a:spLocks noChangeArrowheads="1"/>
          </p:cNvSpPr>
          <p:nvPr/>
        </p:nvSpPr>
        <p:spPr bwMode="auto">
          <a:xfrm>
            <a:off x="214282" y="260350"/>
            <a:ext cx="4103688"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rPr>
              <a:t>1. Caractéristique à vide</a:t>
            </a:r>
          </a:p>
        </p:txBody>
      </p:sp>
      <p:grpSp>
        <p:nvGrpSpPr>
          <p:cNvPr id="68" name="Groupe 67"/>
          <p:cNvGrpSpPr/>
          <p:nvPr/>
        </p:nvGrpSpPr>
        <p:grpSpPr>
          <a:xfrm>
            <a:off x="1285852" y="1000108"/>
            <a:ext cx="6143668" cy="2806778"/>
            <a:chOff x="2000232" y="2571744"/>
            <a:chExt cx="6143668" cy="2806778"/>
          </a:xfrm>
        </p:grpSpPr>
        <p:sp>
          <p:nvSpPr>
            <p:cNvPr id="63" name="Line 88"/>
            <p:cNvSpPr>
              <a:spLocks noChangeShapeType="1"/>
            </p:cNvSpPr>
            <p:nvPr/>
          </p:nvSpPr>
          <p:spPr bwMode="auto">
            <a:xfrm rot="5400000">
              <a:off x="5845639" y="4214973"/>
              <a:ext cx="2304000" cy="0"/>
            </a:xfrm>
            <a:prstGeom prst="line">
              <a:avLst/>
            </a:prstGeom>
            <a:noFill/>
            <a:ln w="38100">
              <a:solidFill>
                <a:srgbClr val="FF0000"/>
              </a:solidFill>
              <a:round/>
              <a:headEnd/>
              <a:tailEnd/>
            </a:ln>
            <a:effectLst/>
          </p:spPr>
          <p:txBody>
            <a:bodyPr/>
            <a:lstStyle/>
            <a:p>
              <a:endParaRPr lang="fr-FR"/>
            </a:p>
          </p:txBody>
        </p:sp>
        <p:sp>
          <p:nvSpPr>
            <p:cNvPr id="7" name="Line 89"/>
            <p:cNvSpPr>
              <a:spLocks noChangeShapeType="1"/>
            </p:cNvSpPr>
            <p:nvPr/>
          </p:nvSpPr>
          <p:spPr bwMode="auto">
            <a:xfrm>
              <a:off x="5309418" y="3055393"/>
              <a:ext cx="0" cy="2316721"/>
            </a:xfrm>
            <a:prstGeom prst="line">
              <a:avLst/>
            </a:prstGeom>
            <a:noFill/>
            <a:ln w="38100">
              <a:solidFill>
                <a:srgbClr val="FF0000"/>
              </a:solidFill>
              <a:round/>
              <a:headEnd/>
              <a:tailEnd/>
            </a:ln>
            <a:effectLst/>
          </p:spPr>
          <p:txBody>
            <a:bodyPr/>
            <a:lstStyle/>
            <a:p>
              <a:endParaRPr lang="fr-FR"/>
            </a:p>
          </p:txBody>
        </p:sp>
        <p:sp>
          <p:nvSpPr>
            <p:cNvPr id="8" name="Rectangle 3"/>
            <p:cNvSpPr>
              <a:spLocks noChangeArrowheads="1"/>
            </p:cNvSpPr>
            <p:nvPr/>
          </p:nvSpPr>
          <p:spPr bwMode="auto">
            <a:xfrm>
              <a:off x="5144845" y="3274562"/>
              <a:ext cx="336073" cy="211583"/>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9" name="Rectangle 4"/>
            <p:cNvSpPr>
              <a:spLocks noChangeArrowheads="1"/>
            </p:cNvSpPr>
            <p:nvPr/>
          </p:nvSpPr>
          <p:spPr bwMode="auto">
            <a:xfrm>
              <a:off x="5142403" y="4939304"/>
              <a:ext cx="336073" cy="211582"/>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11" name="Oval 77"/>
            <p:cNvSpPr>
              <a:spLocks noChangeArrowheads="1"/>
            </p:cNvSpPr>
            <p:nvPr/>
          </p:nvSpPr>
          <p:spPr bwMode="auto">
            <a:xfrm>
              <a:off x="4560151" y="3428767"/>
              <a:ext cx="1527427" cy="1555200"/>
            </a:xfrm>
            <a:prstGeom prst="ellipse">
              <a:avLst/>
            </a:prstGeom>
            <a:solidFill>
              <a:schemeClr val="bg1"/>
            </a:solidFill>
            <a:ln w="28575">
              <a:solidFill>
                <a:srgbClr val="FF0000"/>
              </a:solidFill>
              <a:round/>
              <a:headEnd/>
              <a:tailEnd/>
            </a:ln>
            <a:effectLst/>
          </p:spPr>
          <p:txBody>
            <a:bodyPr wrap="none" anchor="ctr"/>
            <a:lstStyle/>
            <a:p>
              <a:pPr algn="ctr"/>
              <a:r>
                <a:rPr lang="fr-FR" sz="5000" b="1" dirty="0">
                  <a:solidFill>
                    <a:srgbClr val="FF0000"/>
                  </a:solidFill>
                </a:rPr>
                <a:t>G</a:t>
              </a:r>
            </a:p>
          </p:txBody>
        </p:sp>
        <p:sp>
          <p:nvSpPr>
            <p:cNvPr id="27" name="Line 88"/>
            <p:cNvSpPr>
              <a:spLocks noChangeShapeType="1"/>
            </p:cNvSpPr>
            <p:nvPr/>
          </p:nvSpPr>
          <p:spPr bwMode="auto">
            <a:xfrm>
              <a:off x="5308852" y="3062973"/>
              <a:ext cx="1697142" cy="0"/>
            </a:xfrm>
            <a:prstGeom prst="line">
              <a:avLst/>
            </a:prstGeom>
            <a:noFill/>
            <a:ln w="38100">
              <a:solidFill>
                <a:srgbClr val="FF0000"/>
              </a:solidFill>
              <a:round/>
              <a:headEnd/>
              <a:tailEnd/>
            </a:ln>
            <a:effectLst/>
          </p:spPr>
          <p:txBody>
            <a:bodyPr/>
            <a:lstStyle/>
            <a:p>
              <a:endParaRPr lang="fr-FR"/>
            </a:p>
          </p:txBody>
        </p:sp>
        <p:sp>
          <p:nvSpPr>
            <p:cNvPr id="28" name="Line 91"/>
            <p:cNvSpPr>
              <a:spLocks noChangeShapeType="1"/>
            </p:cNvSpPr>
            <p:nvPr/>
          </p:nvSpPr>
          <p:spPr bwMode="auto">
            <a:xfrm flipH="1">
              <a:off x="5308852" y="5364888"/>
              <a:ext cx="1697142" cy="0"/>
            </a:xfrm>
            <a:prstGeom prst="line">
              <a:avLst/>
            </a:prstGeom>
            <a:noFill/>
            <a:ln w="38100">
              <a:solidFill>
                <a:srgbClr val="FF0000"/>
              </a:solidFill>
              <a:round/>
              <a:headEnd/>
              <a:tailEnd/>
            </a:ln>
            <a:effectLst/>
          </p:spPr>
          <p:txBody>
            <a:bodyPr/>
            <a:lstStyle/>
            <a:p>
              <a:endParaRPr lang="fr-FR"/>
            </a:p>
          </p:txBody>
        </p:sp>
        <p:sp>
          <p:nvSpPr>
            <p:cNvPr id="33" name="Line 75"/>
            <p:cNvSpPr>
              <a:spLocks noChangeShapeType="1"/>
            </p:cNvSpPr>
            <p:nvPr/>
          </p:nvSpPr>
          <p:spPr bwMode="auto">
            <a:xfrm rot="5400000">
              <a:off x="5334786" y="4330796"/>
              <a:ext cx="0" cy="424286"/>
            </a:xfrm>
            <a:prstGeom prst="line">
              <a:avLst/>
            </a:prstGeom>
            <a:noFill/>
            <a:ln w="76200">
              <a:solidFill>
                <a:srgbClr val="FF0000"/>
              </a:solidFill>
              <a:round/>
              <a:headEnd/>
              <a:tailEnd/>
            </a:ln>
            <a:effectLst/>
          </p:spPr>
          <p:txBody>
            <a:bodyPr/>
            <a:lstStyle/>
            <a:p>
              <a:endParaRPr lang="fr-FR"/>
            </a:p>
          </p:txBody>
        </p:sp>
        <p:sp>
          <p:nvSpPr>
            <p:cNvPr id="34" name="Line 36"/>
            <p:cNvSpPr>
              <a:spLocks noChangeShapeType="1"/>
            </p:cNvSpPr>
            <p:nvPr/>
          </p:nvSpPr>
          <p:spPr bwMode="auto">
            <a:xfrm flipV="1">
              <a:off x="7500958" y="3239270"/>
              <a:ext cx="0" cy="1975680"/>
            </a:xfrm>
            <a:prstGeom prst="line">
              <a:avLst/>
            </a:prstGeom>
            <a:noFill/>
            <a:ln w="38100">
              <a:solidFill>
                <a:schemeClr val="tx1"/>
              </a:solidFill>
              <a:round/>
              <a:headEnd/>
              <a:tailEnd type="triangle" w="med" len="med"/>
            </a:ln>
            <a:effectLst/>
          </p:spPr>
          <p:txBody>
            <a:bodyPr/>
            <a:lstStyle/>
            <a:p>
              <a:endParaRPr lang="fr-FR"/>
            </a:p>
          </p:txBody>
        </p:sp>
        <p:sp>
          <p:nvSpPr>
            <p:cNvPr id="35" name="Text Box 37"/>
            <p:cNvSpPr txBox="1">
              <a:spLocks noChangeArrowheads="1"/>
            </p:cNvSpPr>
            <p:nvPr/>
          </p:nvSpPr>
          <p:spPr bwMode="auto">
            <a:xfrm>
              <a:off x="7584131" y="4051878"/>
              <a:ext cx="559769" cy="553998"/>
            </a:xfrm>
            <a:prstGeom prst="rect">
              <a:avLst/>
            </a:prstGeom>
            <a:noFill/>
            <a:ln w="9525">
              <a:noFill/>
              <a:miter lim="800000"/>
              <a:headEnd/>
              <a:tailEnd/>
            </a:ln>
            <a:effectLst/>
          </p:spPr>
          <p:txBody>
            <a:bodyPr wrap="none">
              <a:spAutoFit/>
            </a:bodyPr>
            <a:lstStyle/>
            <a:p>
              <a:r>
                <a:rPr lang="fr-FR" sz="3000" b="1" dirty="0">
                  <a:latin typeface="Cambria" pitchFamily="18" charset="0"/>
                </a:rPr>
                <a:t>E</a:t>
              </a:r>
              <a:r>
                <a:rPr lang="fr-FR" sz="3000" b="1" baseline="-25000" dirty="0">
                  <a:latin typeface="Cambria" pitchFamily="18" charset="0"/>
                </a:rPr>
                <a:t>0</a:t>
              </a:r>
            </a:p>
          </p:txBody>
        </p:sp>
        <p:sp>
          <p:nvSpPr>
            <p:cNvPr id="42" name="Oval 77"/>
            <p:cNvSpPr>
              <a:spLocks noChangeArrowheads="1"/>
            </p:cNvSpPr>
            <p:nvPr/>
          </p:nvSpPr>
          <p:spPr bwMode="auto">
            <a:xfrm>
              <a:off x="6720930" y="3996008"/>
              <a:ext cx="565714" cy="576000"/>
            </a:xfrm>
            <a:prstGeom prst="ellipse">
              <a:avLst/>
            </a:prstGeom>
            <a:solidFill>
              <a:schemeClr val="bg1"/>
            </a:solidFill>
            <a:ln w="28575">
              <a:solidFill>
                <a:srgbClr val="FF0000"/>
              </a:solidFill>
              <a:round/>
              <a:headEnd/>
              <a:tailEnd/>
            </a:ln>
            <a:effectLst/>
          </p:spPr>
          <p:txBody>
            <a:bodyPr wrap="none" anchor="ctr"/>
            <a:lstStyle/>
            <a:p>
              <a:pPr algn="ctr"/>
              <a:r>
                <a:rPr lang="fr-FR" sz="2500" b="1" dirty="0">
                  <a:solidFill>
                    <a:srgbClr val="FF0000"/>
                  </a:solidFill>
                  <a:latin typeface="Cambria" pitchFamily="18" charset="0"/>
                </a:rPr>
                <a:t>V</a:t>
              </a:r>
            </a:p>
          </p:txBody>
        </p:sp>
        <p:grpSp>
          <p:nvGrpSpPr>
            <p:cNvPr id="67" name="Groupe 66"/>
            <p:cNvGrpSpPr/>
            <p:nvPr/>
          </p:nvGrpSpPr>
          <p:grpSpPr>
            <a:xfrm flipH="1">
              <a:off x="2000232" y="2571744"/>
              <a:ext cx="3754325" cy="2806778"/>
              <a:chOff x="1019933" y="2571744"/>
              <a:chExt cx="3754325" cy="2806778"/>
            </a:xfrm>
          </p:grpSpPr>
          <p:grpSp>
            <p:nvGrpSpPr>
              <p:cNvPr id="3" name="Groupe 56"/>
              <p:cNvGrpSpPr/>
              <p:nvPr/>
            </p:nvGrpSpPr>
            <p:grpSpPr>
              <a:xfrm>
                <a:off x="1487896" y="2694551"/>
                <a:ext cx="2673575" cy="533134"/>
                <a:chOff x="181541" y="3590149"/>
                <a:chExt cx="3402728" cy="666417"/>
              </a:xfrm>
            </p:grpSpPr>
            <p:sp>
              <p:nvSpPr>
                <p:cNvPr id="43" name="Line 43"/>
                <p:cNvSpPr>
                  <a:spLocks noChangeShapeType="1"/>
                </p:cNvSpPr>
                <p:nvPr/>
              </p:nvSpPr>
              <p:spPr bwMode="auto">
                <a:xfrm rot="5400000">
                  <a:off x="3149441" y="3606339"/>
                  <a:ext cx="0" cy="869657"/>
                </a:xfrm>
                <a:prstGeom prst="line">
                  <a:avLst/>
                </a:prstGeom>
                <a:noFill/>
                <a:ln w="28575">
                  <a:solidFill>
                    <a:srgbClr val="0000FF"/>
                  </a:solidFill>
                  <a:round/>
                  <a:headEnd/>
                  <a:tailEnd/>
                </a:ln>
                <a:effectLst/>
              </p:spPr>
              <p:txBody>
                <a:bodyPr/>
                <a:lstStyle/>
                <a:p>
                  <a:endParaRPr lang="fr-FR"/>
                </a:p>
              </p:txBody>
            </p:sp>
            <p:sp>
              <p:nvSpPr>
                <p:cNvPr id="44" name="Line 40"/>
                <p:cNvSpPr>
                  <a:spLocks noChangeShapeType="1"/>
                </p:cNvSpPr>
                <p:nvPr/>
              </p:nvSpPr>
              <p:spPr bwMode="auto">
                <a:xfrm rot="5400000">
                  <a:off x="1630392" y="4030697"/>
                  <a:ext cx="327500" cy="124237"/>
                </a:xfrm>
                <a:prstGeom prst="line">
                  <a:avLst/>
                </a:prstGeom>
                <a:noFill/>
                <a:ln w="28575">
                  <a:solidFill>
                    <a:srgbClr val="0000FF"/>
                  </a:solidFill>
                  <a:round/>
                  <a:headEnd/>
                  <a:tailEnd/>
                </a:ln>
                <a:effectLst/>
              </p:spPr>
              <p:txBody>
                <a:bodyPr/>
                <a:lstStyle/>
                <a:p>
                  <a:endParaRPr lang="fr-FR"/>
                </a:p>
              </p:txBody>
            </p:sp>
            <p:sp>
              <p:nvSpPr>
                <p:cNvPr id="45" name="Line 40"/>
                <p:cNvSpPr>
                  <a:spLocks noChangeShapeType="1"/>
                </p:cNvSpPr>
                <p:nvPr/>
              </p:nvSpPr>
              <p:spPr bwMode="auto">
                <a:xfrm rot="5400000" flipH="1">
                  <a:off x="1753659" y="4030697"/>
                  <a:ext cx="327500" cy="124237"/>
                </a:xfrm>
                <a:prstGeom prst="line">
                  <a:avLst/>
                </a:prstGeom>
                <a:noFill/>
                <a:ln w="28575">
                  <a:solidFill>
                    <a:srgbClr val="0000FF"/>
                  </a:solidFill>
                  <a:round/>
                  <a:headEnd/>
                  <a:tailEnd/>
                </a:ln>
                <a:effectLst/>
              </p:spPr>
              <p:txBody>
                <a:bodyPr/>
                <a:lstStyle/>
                <a:p>
                  <a:endParaRPr lang="fr-FR"/>
                </a:p>
              </p:txBody>
            </p:sp>
            <p:sp>
              <p:nvSpPr>
                <p:cNvPr id="46" name="Line 40"/>
                <p:cNvSpPr>
                  <a:spLocks noChangeShapeType="1"/>
                </p:cNvSpPr>
                <p:nvPr/>
              </p:nvSpPr>
              <p:spPr bwMode="auto">
                <a:xfrm rot="5400000" flipH="1">
                  <a:off x="1517371" y="4030697"/>
                  <a:ext cx="327500" cy="124237"/>
                </a:xfrm>
                <a:prstGeom prst="line">
                  <a:avLst/>
                </a:prstGeom>
                <a:noFill/>
                <a:ln w="28575">
                  <a:solidFill>
                    <a:srgbClr val="0000FF"/>
                  </a:solidFill>
                  <a:round/>
                  <a:headEnd/>
                  <a:tailEnd/>
                </a:ln>
                <a:effectLst/>
              </p:spPr>
              <p:txBody>
                <a:bodyPr/>
                <a:lstStyle/>
                <a:p>
                  <a:endParaRPr lang="fr-FR"/>
                </a:p>
              </p:txBody>
            </p:sp>
            <p:sp>
              <p:nvSpPr>
                <p:cNvPr id="47" name="Line 40"/>
                <p:cNvSpPr>
                  <a:spLocks noChangeShapeType="1"/>
                </p:cNvSpPr>
                <p:nvPr/>
              </p:nvSpPr>
              <p:spPr bwMode="auto">
                <a:xfrm rot="5400000">
                  <a:off x="1394104" y="4030697"/>
                  <a:ext cx="327500" cy="124237"/>
                </a:xfrm>
                <a:prstGeom prst="line">
                  <a:avLst/>
                </a:prstGeom>
                <a:noFill/>
                <a:ln w="28575">
                  <a:solidFill>
                    <a:srgbClr val="0000FF"/>
                  </a:solidFill>
                  <a:round/>
                  <a:headEnd/>
                  <a:tailEnd/>
                </a:ln>
                <a:effectLst/>
              </p:spPr>
              <p:txBody>
                <a:bodyPr/>
                <a:lstStyle/>
                <a:p>
                  <a:endParaRPr lang="fr-FR"/>
                </a:p>
              </p:txBody>
            </p:sp>
            <p:sp>
              <p:nvSpPr>
                <p:cNvPr id="48" name="Line 40"/>
                <p:cNvSpPr>
                  <a:spLocks noChangeShapeType="1"/>
                </p:cNvSpPr>
                <p:nvPr/>
              </p:nvSpPr>
              <p:spPr bwMode="auto">
                <a:xfrm rot="5400000">
                  <a:off x="2199397" y="4083000"/>
                  <a:ext cx="218333" cy="124237"/>
                </a:xfrm>
                <a:prstGeom prst="line">
                  <a:avLst/>
                </a:prstGeom>
                <a:noFill/>
                <a:ln w="28575">
                  <a:solidFill>
                    <a:srgbClr val="0000FF"/>
                  </a:solidFill>
                  <a:round/>
                  <a:headEnd/>
                  <a:tailEnd/>
                </a:ln>
                <a:effectLst/>
              </p:spPr>
              <p:txBody>
                <a:bodyPr/>
                <a:lstStyle/>
                <a:p>
                  <a:endParaRPr lang="fr-FR"/>
                </a:p>
              </p:txBody>
            </p:sp>
            <p:sp>
              <p:nvSpPr>
                <p:cNvPr id="49" name="Line 40"/>
                <p:cNvSpPr>
                  <a:spLocks noChangeShapeType="1"/>
                </p:cNvSpPr>
                <p:nvPr/>
              </p:nvSpPr>
              <p:spPr bwMode="auto">
                <a:xfrm rot="5400000" flipH="1">
                  <a:off x="1325420" y="4084152"/>
                  <a:ext cx="218333" cy="124237"/>
                </a:xfrm>
                <a:prstGeom prst="line">
                  <a:avLst/>
                </a:prstGeom>
                <a:noFill/>
                <a:ln w="28575">
                  <a:solidFill>
                    <a:srgbClr val="0000FF"/>
                  </a:solidFill>
                  <a:round/>
                  <a:headEnd/>
                  <a:tailEnd/>
                </a:ln>
                <a:effectLst/>
              </p:spPr>
              <p:txBody>
                <a:bodyPr/>
                <a:lstStyle/>
                <a:p>
                  <a:endParaRPr lang="fr-FR"/>
                </a:p>
              </p:txBody>
            </p:sp>
            <p:sp>
              <p:nvSpPr>
                <p:cNvPr id="50" name="Line 43"/>
                <p:cNvSpPr>
                  <a:spLocks noChangeShapeType="1"/>
                </p:cNvSpPr>
                <p:nvPr/>
              </p:nvSpPr>
              <p:spPr bwMode="auto">
                <a:xfrm rot="5400000">
                  <a:off x="777177" y="3442020"/>
                  <a:ext cx="0" cy="1191271"/>
                </a:xfrm>
                <a:prstGeom prst="line">
                  <a:avLst/>
                </a:prstGeom>
                <a:noFill/>
                <a:ln w="28575">
                  <a:solidFill>
                    <a:srgbClr val="0000FF"/>
                  </a:solidFill>
                  <a:round/>
                  <a:headEnd/>
                  <a:tailEnd/>
                </a:ln>
                <a:effectLst/>
              </p:spPr>
              <p:txBody>
                <a:bodyPr/>
                <a:lstStyle/>
                <a:p>
                  <a:endParaRPr lang="fr-FR"/>
                </a:p>
              </p:txBody>
            </p:sp>
            <p:sp>
              <p:nvSpPr>
                <p:cNvPr id="52" name="Line 40"/>
                <p:cNvSpPr>
                  <a:spLocks noChangeShapeType="1"/>
                </p:cNvSpPr>
                <p:nvPr/>
              </p:nvSpPr>
              <p:spPr bwMode="auto">
                <a:xfrm rot="5400000">
                  <a:off x="1878670" y="4030697"/>
                  <a:ext cx="327500" cy="124237"/>
                </a:xfrm>
                <a:prstGeom prst="line">
                  <a:avLst/>
                </a:prstGeom>
                <a:noFill/>
                <a:ln w="28575">
                  <a:solidFill>
                    <a:srgbClr val="0000FF"/>
                  </a:solidFill>
                  <a:round/>
                  <a:headEnd/>
                  <a:tailEnd/>
                </a:ln>
                <a:effectLst/>
              </p:spPr>
              <p:txBody>
                <a:bodyPr/>
                <a:lstStyle/>
                <a:p>
                  <a:endParaRPr lang="fr-FR"/>
                </a:p>
              </p:txBody>
            </p:sp>
            <p:sp>
              <p:nvSpPr>
                <p:cNvPr id="53" name="Line 40"/>
                <p:cNvSpPr>
                  <a:spLocks noChangeShapeType="1"/>
                </p:cNvSpPr>
                <p:nvPr/>
              </p:nvSpPr>
              <p:spPr bwMode="auto">
                <a:xfrm rot="5400000" flipH="1">
                  <a:off x="2001937" y="4030697"/>
                  <a:ext cx="327500" cy="124237"/>
                </a:xfrm>
                <a:prstGeom prst="line">
                  <a:avLst/>
                </a:prstGeom>
                <a:noFill/>
                <a:ln w="28575">
                  <a:solidFill>
                    <a:srgbClr val="0000FF"/>
                  </a:solidFill>
                  <a:round/>
                  <a:headEnd/>
                  <a:tailEnd/>
                </a:ln>
                <a:effectLst/>
              </p:spPr>
              <p:txBody>
                <a:bodyPr/>
                <a:lstStyle/>
                <a:p>
                  <a:endParaRPr lang="fr-FR"/>
                </a:p>
              </p:txBody>
            </p:sp>
            <p:sp>
              <p:nvSpPr>
                <p:cNvPr id="54" name="Line 43"/>
                <p:cNvSpPr>
                  <a:spLocks noChangeShapeType="1"/>
                </p:cNvSpPr>
                <p:nvPr/>
              </p:nvSpPr>
              <p:spPr bwMode="auto">
                <a:xfrm rot="10800000">
                  <a:off x="1857356" y="3590149"/>
                  <a:ext cx="0" cy="372710"/>
                </a:xfrm>
                <a:prstGeom prst="line">
                  <a:avLst/>
                </a:prstGeom>
                <a:noFill/>
                <a:ln w="28575">
                  <a:solidFill>
                    <a:srgbClr val="0000FF"/>
                  </a:solidFill>
                  <a:round/>
                  <a:headEnd type="arrow" w="med" len="med"/>
                  <a:tailEnd type="none" w="med" len="med"/>
                </a:ln>
                <a:effectLst/>
              </p:spPr>
              <p:txBody>
                <a:bodyPr/>
                <a:lstStyle/>
                <a:p>
                  <a:endParaRPr lang="fr-FR"/>
                </a:p>
              </p:txBody>
            </p:sp>
            <p:sp>
              <p:nvSpPr>
                <p:cNvPr id="55" name="Line 43"/>
                <p:cNvSpPr>
                  <a:spLocks noChangeShapeType="1"/>
                </p:cNvSpPr>
                <p:nvPr/>
              </p:nvSpPr>
              <p:spPr bwMode="auto">
                <a:xfrm rot="5400000">
                  <a:off x="2292184" y="3168946"/>
                  <a:ext cx="0" cy="869657"/>
                </a:xfrm>
                <a:prstGeom prst="line">
                  <a:avLst/>
                </a:prstGeom>
                <a:noFill/>
                <a:ln w="28575">
                  <a:solidFill>
                    <a:srgbClr val="0000FF"/>
                  </a:solidFill>
                  <a:round/>
                  <a:headEnd/>
                  <a:tailEnd/>
                </a:ln>
                <a:effectLst/>
              </p:spPr>
              <p:txBody>
                <a:bodyPr/>
                <a:lstStyle/>
                <a:p>
                  <a:endParaRPr lang="fr-FR"/>
                </a:p>
              </p:txBody>
            </p:sp>
            <p:sp>
              <p:nvSpPr>
                <p:cNvPr id="56" name="Line 43"/>
                <p:cNvSpPr>
                  <a:spLocks noChangeShapeType="1"/>
                </p:cNvSpPr>
                <p:nvPr/>
              </p:nvSpPr>
              <p:spPr bwMode="auto">
                <a:xfrm rot="10800000">
                  <a:off x="2714612" y="3612657"/>
                  <a:ext cx="0" cy="414000"/>
                </a:xfrm>
                <a:prstGeom prst="line">
                  <a:avLst/>
                </a:prstGeom>
                <a:noFill/>
                <a:ln w="28575">
                  <a:solidFill>
                    <a:srgbClr val="0000FF"/>
                  </a:solidFill>
                  <a:round/>
                  <a:headEnd type="none" w="med" len="med"/>
                  <a:tailEnd type="none" w="med" len="med"/>
                </a:ln>
                <a:effectLst/>
              </p:spPr>
              <p:txBody>
                <a:bodyPr/>
                <a:lstStyle/>
                <a:p>
                  <a:endParaRPr lang="fr-FR"/>
                </a:p>
              </p:txBody>
            </p:sp>
            <p:sp>
              <p:nvSpPr>
                <p:cNvPr id="59" name="Line 43"/>
                <p:cNvSpPr>
                  <a:spLocks noChangeShapeType="1"/>
                </p:cNvSpPr>
                <p:nvPr/>
              </p:nvSpPr>
              <p:spPr bwMode="auto">
                <a:xfrm rot="5400000" flipH="1">
                  <a:off x="1191214" y="3986043"/>
                  <a:ext cx="0" cy="108000"/>
                </a:xfrm>
                <a:prstGeom prst="line">
                  <a:avLst/>
                </a:prstGeom>
                <a:noFill/>
                <a:ln w="28575">
                  <a:solidFill>
                    <a:srgbClr val="009900"/>
                  </a:solidFill>
                  <a:round/>
                  <a:headEnd type="arrow" w="med" len="med"/>
                  <a:tailEnd type="none" w="med" len="med"/>
                </a:ln>
                <a:effectLst/>
              </p:spPr>
              <p:txBody>
                <a:bodyPr/>
                <a:lstStyle/>
                <a:p>
                  <a:endParaRPr lang="fr-FR"/>
                </a:p>
              </p:txBody>
            </p:sp>
          </p:grpSp>
          <p:grpSp>
            <p:nvGrpSpPr>
              <p:cNvPr id="5" name="Group 18"/>
              <p:cNvGrpSpPr>
                <a:grpSpLocks/>
              </p:cNvGrpSpPr>
              <p:nvPr/>
            </p:nvGrpSpPr>
            <p:grpSpPr bwMode="auto">
              <a:xfrm rot="5400000">
                <a:off x="3819122" y="4110235"/>
                <a:ext cx="912707" cy="213505"/>
                <a:chOff x="394" y="3588"/>
                <a:chExt cx="1665" cy="311"/>
              </a:xfrm>
            </p:grpSpPr>
            <p:grpSp>
              <p:nvGrpSpPr>
                <p:cNvPr id="6" name="Group 8"/>
                <p:cNvGrpSpPr>
                  <a:grpSpLocks/>
                </p:cNvGrpSpPr>
                <p:nvPr/>
              </p:nvGrpSpPr>
              <p:grpSpPr bwMode="auto">
                <a:xfrm>
                  <a:off x="394" y="3588"/>
                  <a:ext cx="410" cy="311"/>
                  <a:chOff x="394" y="3572"/>
                  <a:chExt cx="410" cy="311"/>
                </a:xfrm>
              </p:grpSpPr>
              <p:sp>
                <p:nvSpPr>
                  <p:cNvPr id="23" name="Arc 6"/>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24" name="Arc 7"/>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12" name="Group 9"/>
                <p:cNvGrpSpPr>
                  <a:grpSpLocks/>
                </p:cNvGrpSpPr>
                <p:nvPr/>
              </p:nvGrpSpPr>
              <p:grpSpPr bwMode="auto">
                <a:xfrm>
                  <a:off x="808" y="3588"/>
                  <a:ext cx="410" cy="311"/>
                  <a:chOff x="394" y="3572"/>
                  <a:chExt cx="410" cy="311"/>
                </a:xfrm>
              </p:grpSpPr>
              <p:sp>
                <p:nvSpPr>
                  <p:cNvPr id="21" name="Arc 10"/>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22" name="Arc 11"/>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13" name="Group 12"/>
                <p:cNvGrpSpPr>
                  <a:grpSpLocks/>
                </p:cNvGrpSpPr>
                <p:nvPr/>
              </p:nvGrpSpPr>
              <p:grpSpPr bwMode="auto">
                <a:xfrm>
                  <a:off x="1235" y="3588"/>
                  <a:ext cx="410" cy="311"/>
                  <a:chOff x="394" y="3572"/>
                  <a:chExt cx="410" cy="311"/>
                </a:xfrm>
              </p:grpSpPr>
              <p:sp>
                <p:nvSpPr>
                  <p:cNvPr id="19" name="Arc 13"/>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20" name="Arc 14"/>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14" name="Group 15"/>
                <p:cNvGrpSpPr>
                  <a:grpSpLocks/>
                </p:cNvGrpSpPr>
                <p:nvPr/>
              </p:nvGrpSpPr>
              <p:grpSpPr bwMode="auto">
                <a:xfrm>
                  <a:off x="1649" y="3588"/>
                  <a:ext cx="410" cy="311"/>
                  <a:chOff x="394" y="3572"/>
                  <a:chExt cx="410" cy="311"/>
                </a:xfrm>
              </p:grpSpPr>
              <p:sp>
                <p:nvSpPr>
                  <p:cNvPr id="17" name="Arc 16"/>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18" name="Arc 17"/>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sp>
            <p:nvSpPr>
              <p:cNvPr id="25" name="Line 75"/>
              <p:cNvSpPr>
                <a:spLocks noChangeShapeType="1"/>
              </p:cNvSpPr>
              <p:nvPr/>
            </p:nvSpPr>
            <p:spPr bwMode="auto">
              <a:xfrm>
                <a:off x="4159826" y="4672922"/>
                <a:ext cx="0" cy="705600"/>
              </a:xfrm>
              <a:prstGeom prst="line">
                <a:avLst/>
              </a:prstGeom>
              <a:noFill/>
              <a:ln w="19050">
                <a:solidFill>
                  <a:srgbClr val="0000FF"/>
                </a:solidFill>
                <a:round/>
                <a:headEnd/>
                <a:tailEnd/>
              </a:ln>
              <a:effectLst/>
            </p:spPr>
            <p:txBody>
              <a:bodyPr/>
              <a:lstStyle/>
              <a:p>
                <a:endParaRPr lang="fr-FR"/>
              </a:p>
            </p:txBody>
          </p:sp>
          <p:sp>
            <p:nvSpPr>
              <p:cNvPr id="26" name="Line 76"/>
              <p:cNvSpPr>
                <a:spLocks noChangeShapeType="1"/>
              </p:cNvSpPr>
              <p:nvPr/>
            </p:nvSpPr>
            <p:spPr bwMode="auto">
              <a:xfrm flipH="1" flipV="1">
                <a:off x="1458827" y="5372795"/>
                <a:ext cx="2700000" cy="0"/>
              </a:xfrm>
              <a:prstGeom prst="line">
                <a:avLst/>
              </a:prstGeom>
              <a:noFill/>
              <a:ln w="19050">
                <a:solidFill>
                  <a:srgbClr val="0000FF"/>
                </a:solidFill>
                <a:round/>
                <a:headEnd/>
                <a:tailEnd/>
              </a:ln>
              <a:effectLst/>
            </p:spPr>
            <p:txBody>
              <a:bodyPr/>
              <a:lstStyle/>
              <a:p>
                <a:endParaRPr lang="fr-FR"/>
              </a:p>
            </p:txBody>
          </p:sp>
          <p:sp>
            <p:nvSpPr>
              <p:cNvPr id="30" name="Line 75"/>
              <p:cNvSpPr>
                <a:spLocks noChangeShapeType="1"/>
              </p:cNvSpPr>
              <p:nvPr/>
            </p:nvSpPr>
            <p:spPr bwMode="auto">
              <a:xfrm>
                <a:off x="4159826" y="3054895"/>
                <a:ext cx="0" cy="705600"/>
              </a:xfrm>
              <a:prstGeom prst="line">
                <a:avLst/>
              </a:prstGeom>
              <a:noFill/>
              <a:ln w="19050">
                <a:solidFill>
                  <a:srgbClr val="0000FF"/>
                </a:solidFill>
                <a:round/>
                <a:headEnd/>
                <a:tailEnd/>
              </a:ln>
              <a:effectLst/>
            </p:spPr>
            <p:txBody>
              <a:bodyPr/>
              <a:lstStyle/>
              <a:p>
                <a:endParaRPr lang="fr-FR"/>
              </a:p>
            </p:txBody>
          </p:sp>
          <p:sp>
            <p:nvSpPr>
              <p:cNvPr id="41" name="Oval 77"/>
              <p:cNvSpPr>
                <a:spLocks noChangeArrowheads="1"/>
              </p:cNvSpPr>
              <p:nvPr/>
            </p:nvSpPr>
            <p:spPr bwMode="auto">
              <a:xfrm>
                <a:off x="3623846" y="2831977"/>
                <a:ext cx="424286" cy="432000"/>
              </a:xfrm>
              <a:prstGeom prst="ellipse">
                <a:avLst/>
              </a:prstGeom>
              <a:solidFill>
                <a:schemeClr val="bg1"/>
              </a:solidFill>
              <a:ln w="28575">
                <a:solidFill>
                  <a:srgbClr val="0000FF"/>
                </a:solidFill>
                <a:round/>
                <a:headEnd/>
                <a:tailEnd/>
              </a:ln>
              <a:effectLst/>
            </p:spPr>
            <p:txBody>
              <a:bodyPr wrap="none" anchor="ctr"/>
              <a:lstStyle/>
              <a:p>
                <a:pPr algn="ctr"/>
                <a:r>
                  <a:rPr lang="fr-FR" sz="2500" b="1" dirty="0">
                    <a:solidFill>
                      <a:srgbClr val="0000FF"/>
                    </a:solidFill>
                    <a:latin typeface="Cambria" pitchFamily="18" charset="0"/>
                  </a:rPr>
                  <a:t>A</a:t>
                </a:r>
              </a:p>
            </p:txBody>
          </p:sp>
          <p:sp>
            <p:nvSpPr>
              <p:cNvPr id="58" name="Text Box 37"/>
              <p:cNvSpPr txBox="1">
                <a:spLocks noChangeArrowheads="1"/>
              </p:cNvSpPr>
              <p:nvPr/>
            </p:nvSpPr>
            <p:spPr bwMode="auto">
              <a:xfrm>
                <a:off x="2500298" y="3257549"/>
                <a:ext cx="525464" cy="443199"/>
              </a:xfrm>
              <a:prstGeom prst="rect">
                <a:avLst/>
              </a:prstGeom>
              <a:noFill/>
              <a:ln w="9525">
                <a:noFill/>
                <a:miter lim="800000"/>
                <a:headEnd/>
                <a:tailEnd/>
              </a:ln>
              <a:effectLst/>
            </p:spPr>
            <p:txBody>
              <a:bodyPr wrap="none">
                <a:spAutoFit/>
              </a:bodyPr>
              <a:lstStyle/>
              <a:p>
                <a:r>
                  <a:rPr lang="fr-FR" sz="3000" b="1" i="1" dirty="0">
                    <a:solidFill>
                      <a:srgbClr val="0000FF"/>
                    </a:solidFill>
                    <a:latin typeface="Cambria" pitchFamily="18" charset="0"/>
                  </a:rPr>
                  <a:t>Rh</a:t>
                </a:r>
              </a:p>
            </p:txBody>
          </p:sp>
          <p:sp>
            <p:nvSpPr>
              <p:cNvPr id="60" name="Text Box 37"/>
              <p:cNvSpPr txBox="1">
                <a:spLocks noChangeArrowheads="1"/>
              </p:cNvSpPr>
              <p:nvPr/>
            </p:nvSpPr>
            <p:spPr bwMode="auto">
              <a:xfrm>
                <a:off x="2166308" y="2571744"/>
                <a:ext cx="252153" cy="443199"/>
              </a:xfrm>
              <a:prstGeom prst="rect">
                <a:avLst/>
              </a:prstGeom>
              <a:noFill/>
              <a:ln w="9525">
                <a:noFill/>
                <a:miter lim="800000"/>
                <a:headEnd/>
                <a:tailEnd/>
              </a:ln>
              <a:effectLst/>
            </p:spPr>
            <p:txBody>
              <a:bodyPr wrap="none">
                <a:spAutoFit/>
              </a:bodyPr>
              <a:lstStyle/>
              <a:p>
                <a:r>
                  <a:rPr lang="fr-FR" sz="3000" b="1" i="1" dirty="0">
                    <a:solidFill>
                      <a:srgbClr val="009900"/>
                    </a:solidFill>
                    <a:latin typeface="Euclid" pitchFamily="18" charset="0"/>
                  </a:rPr>
                  <a:t>i</a:t>
                </a:r>
              </a:p>
            </p:txBody>
          </p:sp>
          <p:sp>
            <p:nvSpPr>
              <p:cNvPr id="64" name="Text Box 37"/>
              <p:cNvSpPr txBox="1">
                <a:spLocks noChangeArrowheads="1"/>
              </p:cNvSpPr>
              <p:nvPr/>
            </p:nvSpPr>
            <p:spPr bwMode="auto">
              <a:xfrm>
                <a:off x="4414864" y="3929066"/>
                <a:ext cx="359394" cy="553998"/>
              </a:xfrm>
              <a:prstGeom prst="rect">
                <a:avLst/>
              </a:prstGeom>
              <a:noFill/>
              <a:ln w="9525">
                <a:noFill/>
                <a:miter lim="800000"/>
                <a:headEnd/>
                <a:tailEnd/>
              </a:ln>
              <a:effectLst/>
            </p:spPr>
            <p:txBody>
              <a:bodyPr wrap="none">
                <a:spAutoFit/>
              </a:bodyPr>
              <a:lstStyle/>
              <a:p>
                <a:r>
                  <a:rPr lang="fr-FR" sz="3000" b="1" i="1" dirty="0">
                    <a:solidFill>
                      <a:srgbClr val="0000FF"/>
                    </a:solidFill>
                    <a:latin typeface="Cambria" pitchFamily="18" charset="0"/>
                  </a:rPr>
                  <a:t>r</a:t>
                </a:r>
              </a:p>
            </p:txBody>
          </p:sp>
          <p:sp>
            <p:nvSpPr>
              <p:cNvPr id="70" name="Text Box 37"/>
              <p:cNvSpPr txBox="1">
                <a:spLocks noChangeArrowheads="1"/>
              </p:cNvSpPr>
              <p:nvPr/>
            </p:nvSpPr>
            <p:spPr bwMode="auto">
              <a:xfrm>
                <a:off x="1019933" y="2984412"/>
                <a:ext cx="252153" cy="443199"/>
              </a:xfrm>
              <a:prstGeom prst="rect">
                <a:avLst/>
              </a:prstGeom>
              <a:noFill/>
              <a:ln w="9525">
                <a:noFill/>
                <a:miter lim="800000"/>
                <a:headEnd/>
                <a:tailEnd/>
              </a:ln>
              <a:effectLst/>
            </p:spPr>
            <p:txBody>
              <a:bodyPr wrap="none">
                <a:spAutoFit/>
              </a:bodyPr>
              <a:lstStyle/>
              <a:p>
                <a:r>
                  <a:rPr lang="fr-FR" sz="3000" b="1" i="1" dirty="0">
                    <a:solidFill>
                      <a:srgbClr val="009900"/>
                    </a:solidFill>
                    <a:latin typeface="Euclid" pitchFamily="18" charset="0"/>
                  </a:rPr>
                  <a:t>i</a:t>
                </a:r>
              </a:p>
            </p:txBody>
          </p:sp>
        </p:grpSp>
      </p:grpSp>
      <p:sp>
        <p:nvSpPr>
          <p:cNvPr id="69" name="Text Box 9"/>
          <p:cNvSpPr txBox="1">
            <a:spLocks noChangeArrowheads="1"/>
          </p:cNvSpPr>
          <p:nvPr/>
        </p:nvSpPr>
        <p:spPr bwMode="auto">
          <a:xfrm>
            <a:off x="679453" y="4071942"/>
            <a:ext cx="7964513" cy="2118465"/>
          </a:xfrm>
          <a:prstGeom prst="rect">
            <a:avLst/>
          </a:prstGeom>
          <a:noFill/>
          <a:ln w="9525">
            <a:noFill/>
            <a:miter lim="800000"/>
            <a:headEnd/>
            <a:tailEnd/>
          </a:ln>
          <a:effectLst/>
        </p:spPr>
        <p:txBody>
          <a:bodyPr wrap="square">
            <a:spAutoFit/>
          </a:bodyPr>
          <a:lstStyle/>
          <a:p>
            <a:pPr>
              <a:lnSpc>
                <a:spcPct val="150000"/>
              </a:lnSpc>
            </a:pPr>
            <a:r>
              <a:rPr lang="fr-FR" dirty="0">
                <a:latin typeface="Cambria" pitchFamily="18" charset="0"/>
              </a:rPr>
              <a:t>Pour la génératrice shunt, une fraction du courant produit sert pour créer le flux inducteur. Ce type de fonctionnement n’est rendu possible que grâce au champ rémanent : celui-ci crée une petite </a:t>
            </a:r>
            <a:r>
              <a:rPr lang="fr-FR" dirty="0" err="1">
                <a:latin typeface="Cambria" pitchFamily="18" charset="0"/>
              </a:rPr>
              <a:t>f.e.m</a:t>
            </a:r>
            <a:r>
              <a:rPr lang="fr-FR" dirty="0">
                <a:latin typeface="Cambria" pitchFamily="18" charset="0"/>
              </a:rPr>
              <a:t> qui fait circuler un petit courant dans l’inducteur qui augmente la </a:t>
            </a:r>
            <a:r>
              <a:rPr lang="fr-FR" dirty="0" err="1">
                <a:latin typeface="Cambria" pitchFamily="18" charset="0"/>
              </a:rPr>
              <a:t>f.e.m</a:t>
            </a:r>
            <a:r>
              <a:rPr lang="fr-FR" dirty="0">
                <a:latin typeface="Cambria" pitchFamily="18" charset="0"/>
              </a:rPr>
              <a:t> d’où l’augmentation de i…etc.</a:t>
            </a:r>
          </a:p>
          <a:p>
            <a:pPr>
              <a:lnSpc>
                <a:spcPct val="150000"/>
              </a:lnSpc>
            </a:pPr>
            <a:r>
              <a:rPr lang="fr-FR" dirty="0">
                <a:latin typeface="Cambria" pitchFamily="18" charset="0"/>
              </a:rPr>
              <a:t>On assiste ainsi à l’amorçage de la génératrice shunt.</a:t>
            </a:r>
          </a:p>
        </p:txBody>
      </p:sp>
      <p:sp>
        <p:nvSpPr>
          <p:cNvPr id="66" name="Line 43"/>
          <p:cNvSpPr>
            <a:spLocks noChangeShapeType="1"/>
          </p:cNvSpPr>
          <p:nvPr/>
        </p:nvSpPr>
        <p:spPr bwMode="auto">
          <a:xfrm rot="10800000" flipH="1" flipV="1">
            <a:off x="4591050" y="1554702"/>
            <a:ext cx="0" cy="84857"/>
          </a:xfrm>
          <a:prstGeom prst="line">
            <a:avLst/>
          </a:prstGeom>
          <a:noFill/>
          <a:ln w="28575">
            <a:solidFill>
              <a:srgbClr val="009900"/>
            </a:solidFill>
            <a:round/>
            <a:headEnd type="arrow" w="med" len="med"/>
            <a:tailEnd type="none" w="med" len="med"/>
          </a:ln>
          <a:effectLst/>
        </p:spPr>
        <p:txBody>
          <a:bodyPr/>
          <a:lstStyle/>
          <a:p>
            <a:endParaRPr lang="fr-FR"/>
          </a:p>
        </p:txBody>
      </p:sp>
    </p:spTree>
    <p:extLst>
      <p:ext uri="{BB962C8B-B14F-4D97-AF65-F5344CB8AC3E}">
        <p14:creationId xmlns:p14="http://schemas.microsoft.com/office/powerpoint/2010/main" val="149852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anim calcmode="lin" valueType="num">
                                      <p:cBhvr additive="base">
                                        <p:cTn id="7"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9">
                                            <p:txEl>
                                              <p:pRg st="1" end="1"/>
                                            </p:txEl>
                                          </p:spTgt>
                                        </p:tgtEl>
                                        <p:attrNameLst>
                                          <p:attrName>style.visibility</p:attrName>
                                        </p:attrNameLst>
                                      </p:cBhvr>
                                      <p:to>
                                        <p:strVal val="visible"/>
                                      </p:to>
                                    </p:set>
                                    <p:anim calcmode="lin" valueType="num">
                                      <p:cBhvr additive="base">
                                        <p:cTn id="11" dur="500" fill="hold"/>
                                        <p:tgtEl>
                                          <p:spTgt spid="6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Text Box 4"/>
          <p:cNvSpPr txBox="1">
            <a:spLocks noChangeArrowheads="1"/>
          </p:cNvSpPr>
          <p:nvPr/>
        </p:nvSpPr>
        <p:spPr bwMode="auto">
          <a:xfrm>
            <a:off x="465140" y="188913"/>
            <a:ext cx="6107124" cy="369332"/>
          </a:xfrm>
          <a:prstGeom prst="rect">
            <a:avLst/>
          </a:prstGeom>
          <a:noFill/>
          <a:ln w="9525">
            <a:noFill/>
            <a:miter lim="800000"/>
            <a:headEnd/>
            <a:tailEnd/>
          </a:ln>
          <a:effectLst/>
        </p:spPr>
        <p:txBody>
          <a:bodyPr wrap="square">
            <a:spAutoFit/>
          </a:bodyPr>
          <a:lstStyle/>
          <a:p>
            <a:pPr>
              <a:spcBef>
                <a:spcPct val="50000"/>
              </a:spcBef>
            </a:pPr>
            <a:r>
              <a:rPr lang="fr-FR" b="1" dirty="0">
                <a:solidFill>
                  <a:srgbClr val="009900"/>
                </a:solidFill>
              </a:rPr>
              <a:t>Conditions d’amorçage de la génératrice shunt</a:t>
            </a:r>
            <a:endParaRPr lang="el-GR" b="1" dirty="0">
              <a:solidFill>
                <a:srgbClr val="009900"/>
              </a:solidFill>
            </a:endParaRPr>
          </a:p>
        </p:txBody>
      </p:sp>
      <p:sp>
        <p:nvSpPr>
          <p:cNvPr id="67589" name="Text Box 5"/>
          <p:cNvSpPr txBox="1">
            <a:spLocks noChangeArrowheads="1"/>
          </p:cNvSpPr>
          <p:nvPr/>
        </p:nvSpPr>
        <p:spPr bwMode="auto">
          <a:xfrm>
            <a:off x="468313" y="1391175"/>
            <a:ext cx="8207375" cy="2446824"/>
          </a:xfrm>
          <a:prstGeom prst="rect">
            <a:avLst/>
          </a:prstGeom>
          <a:noFill/>
          <a:ln w="9525">
            <a:noFill/>
            <a:miter lim="800000"/>
            <a:headEnd/>
            <a:tailEnd/>
          </a:ln>
          <a:effectLst/>
        </p:spPr>
        <p:txBody>
          <a:bodyPr>
            <a:spAutoFit/>
          </a:bodyPr>
          <a:lstStyle/>
          <a:p>
            <a:pPr>
              <a:lnSpc>
                <a:spcPct val="150000"/>
              </a:lnSpc>
              <a:spcBef>
                <a:spcPct val="50000"/>
              </a:spcBef>
              <a:buFont typeface="Wingdings" pitchFamily="2" charset="2"/>
              <a:buChar char="ü"/>
            </a:pPr>
            <a:r>
              <a:rPr lang="fr-FR" dirty="0"/>
              <a:t> Existence d’un champ rémanent (donc </a:t>
            </a:r>
            <a:r>
              <a:rPr lang="fr-FR" b="1" dirty="0">
                <a:solidFill>
                  <a:srgbClr val="0000FF"/>
                </a:solidFill>
              </a:rPr>
              <a:t>E</a:t>
            </a:r>
            <a:r>
              <a:rPr lang="fr-FR" b="1" baseline="-25000" dirty="0">
                <a:solidFill>
                  <a:srgbClr val="0000FF"/>
                </a:solidFill>
              </a:rPr>
              <a:t>r</a:t>
            </a:r>
            <a:r>
              <a:rPr lang="fr-FR" dirty="0"/>
              <a:t> ).</a:t>
            </a:r>
          </a:p>
          <a:p>
            <a:pPr>
              <a:lnSpc>
                <a:spcPct val="150000"/>
              </a:lnSpc>
              <a:spcBef>
                <a:spcPct val="50000"/>
              </a:spcBef>
              <a:buFont typeface="Wingdings" pitchFamily="2" charset="2"/>
              <a:buChar char="ü"/>
            </a:pPr>
            <a:r>
              <a:rPr lang="fr-FR" dirty="0"/>
              <a:t> La résistance du circuit inducteur soit ajustée à sa valeur minimale et ce en court </a:t>
            </a:r>
            <a:r>
              <a:rPr lang="fr-FR" dirty="0" err="1"/>
              <a:t>circuitant</a:t>
            </a:r>
            <a:r>
              <a:rPr lang="fr-FR" dirty="0"/>
              <a:t> le rhéostat de champ (</a:t>
            </a:r>
            <a:r>
              <a:rPr lang="fr-FR" b="1" i="1" dirty="0" err="1"/>
              <a:t>R</a:t>
            </a:r>
            <a:r>
              <a:rPr lang="fr-FR" b="1" i="1" baseline="-25000" dirty="0" err="1"/>
              <a:t>f</a:t>
            </a:r>
            <a:r>
              <a:rPr lang="fr-FR" b="1" i="1" baseline="-25000" dirty="0"/>
              <a:t> </a:t>
            </a:r>
            <a:r>
              <a:rPr lang="en-US" b="1" i="1" dirty="0">
                <a:sym typeface="Symbol"/>
              </a:rPr>
              <a:t></a:t>
            </a:r>
            <a:r>
              <a:rPr lang="fr-FR" b="1" i="1" dirty="0"/>
              <a:t> </a:t>
            </a:r>
            <a:r>
              <a:rPr lang="fr-FR" b="1" i="1" dirty="0" err="1"/>
              <a:t>R</a:t>
            </a:r>
            <a:r>
              <a:rPr lang="fr-FR" b="1" i="1" baseline="-25000" dirty="0" err="1"/>
              <a:t>fc</a:t>
            </a:r>
            <a:r>
              <a:rPr lang="fr-FR" dirty="0"/>
              <a:t> )</a:t>
            </a:r>
          </a:p>
          <a:p>
            <a:pPr>
              <a:lnSpc>
                <a:spcPct val="150000"/>
              </a:lnSpc>
              <a:spcBef>
                <a:spcPct val="50000"/>
              </a:spcBef>
              <a:buFont typeface="Wingdings" pitchFamily="2" charset="2"/>
              <a:buChar char="ü"/>
            </a:pPr>
            <a:r>
              <a:rPr lang="fr-FR" dirty="0"/>
              <a:t> La vitesse d’entraînement soit suffisamment importante puisque la </a:t>
            </a:r>
            <a:r>
              <a:rPr lang="fr-FR" dirty="0" err="1"/>
              <a:t>f.e.m</a:t>
            </a:r>
            <a:r>
              <a:rPr lang="fr-FR" dirty="0"/>
              <a:t> lui est proportionnelle (</a:t>
            </a:r>
            <a:r>
              <a:rPr lang="fr-FR" b="1" i="1" dirty="0"/>
              <a:t>n </a:t>
            </a:r>
            <a:r>
              <a:rPr lang="en-US" b="1" i="1" dirty="0">
                <a:sym typeface="Symbol"/>
              </a:rPr>
              <a:t></a:t>
            </a:r>
            <a:r>
              <a:rPr lang="en-US" b="1" i="1" baseline="-25000" dirty="0"/>
              <a:t> </a:t>
            </a:r>
            <a:r>
              <a:rPr lang="fr-FR" b="1" i="1" dirty="0" err="1"/>
              <a:t>n</a:t>
            </a:r>
            <a:r>
              <a:rPr lang="fr-FR" b="1" i="1" baseline="-25000" dirty="0" err="1"/>
              <a:t>c</a:t>
            </a:r>
            <a:r>
              <a:rPr lang="fr-FR" dirty="0"/>
              <a:t>).</a:t>
            </a:r>
          </a:p>
        </p:txBody>
      </p:sp>
      <p:sp>
        <p:nvSpPr>
          <p:cNvPr id="67590" name="Text Box 6"/>
          <p:cNvSpPr txBox="1">
            <a:spLocks noChangeArrowheads="1"/>
          </p:cNvSpPr>
          <p:nvPr/>
        </p:nvSpPr>
        <p:spPr bwMode="auto">
          <a:xfrm>
            <a:off x="539750" y="4071942"/>
            <a:ext cx="8135938" cy="1615827"/>
          </a:xfrm>
          <a:prstGeom prst="rect">
            <a:avLst/>
          </a:prstGeom>
          <a:noFill/>
          <a:ln w="9525">
            <a:noFill/>
            <a:miter lim="800000"/>
            <a:headEnd/>
            <a:tailEnd/>
          </a:ln>
          <a:effectLst/>
        </p:spPr>
        <p:txBody>
          <a:bodyPr>
            <a:spAutoFit/>
          </a:bodyPr>
          <a:lstStyle/>
          <a:p>
            <a:pPr>
              <a:lnSpc>
                <a:spcPct val="150000"/>
              </a:lnSpc>
              <a:spcBef>
                <a:spcPct val="50000"/>
              </a:spcBef>
            </a:pPr>
            <a:r>
              <a:rPr lang="fr-FR" dirty="0"/>
              <a:t>Si la génératrice ne s’amorce pas avec toutes ces conditions réunies, il faut:</a:t>
            </a:r>
          </a:p>
          <a:p>
            <a:pPr>
              <a:lnSpc>
                <a:spcPct val="150000"/>
              </a:lnSpc>
              <a:spcBef>
                <a:spcPct val="50000"/>
              </a:spcBef>
              <a:buFont typeface="Wingdings" pitchFamily="2" charset="2"/>
              <a:buChar char="Ø"/>
            </a:pPr>
            <a:r>
              <a:rPr lang="fr-FR" dirty="0"/>
              <a:t> Soit inverser le sens de rotation de la machine</a:t>
            </a:r>
          </a:p>
          <a:p>
            <a:pPr>
              <a:lnSpc>
                <a:spcPct val="150000"/>
              </a:lnSpc>
              <a:spcBef>
                <a:spcPct val="50000"/>
              </a:spcBef>
              <a:buFont typeface="Wingdings" pitchFamily="2" charset="2"/>
              <a:buChar char="Ø"/>
            </a:pPr>
            <a:r>
              <a:rPr lang="fr-FR" dirty="0"/>
              <a:t> Soit permuter les connexions entre induit et inducteur</a:t>
            </a:r>
          </a:p>
        </p:txBody>
      </p:sp>
      <p:sp>
        <p:nvSpPr>
          <p:cNvPr id="5" name="Text Box 6"/>
          <p:cNvSpPr txBox="1">
            <a:spLocks noChangeArrowheads="1"/>
          </p:cNvSpPr>
          <p:nvPr/>
        </p:nvSpPr>
        <p:spPr bwMode="auto">
          <a:xfrm>
            <a:off x="500034" y="795648"/>
            <a:ext cx="8135938" cy="369332"/>
          </a:xfrm>
          <a:prstGeom prst="rect">
            <a:avLst/>
          </a:prstGeom>
          <a:noFill/>
          <a:ln w="9525">
            <a:noFill/>
            <a:miter lim="800000"/>
            <a:headEnd/>
            <a:tailEnd/>
          </a:ln>
          <a:effectLst/>
        </p:spPr>
        <p:txBody>
          <a:bodyPr>
            <a:spAutoFit/>
          </a:bodyPr>
          <a:lstStyle/>
          <a:p>
            <a:pPr>
              <a:spcBef>
                <a:spcPct val="50000"/>
              </a:spcBef>
            </a:pPr>
            <a:r>
              <a:rPr lang="fr-FR" dirty="0"/>
              <a:t>Pour avoir l’amorçage, il faut avoir :</a:t>
            </a:r>
          </a:p>
        </p:txBody>
      </p:sp>
    </p:spTree>
    <p:extLst>
      <p:ext uri="{BB962C8B-B14F-4D97-AF65-F5344CB8AC3E}">
        <p14:creationId xmlns:p14="http://schemas.microsoft.com/office/powerpoint/2010/main" val="109618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589">
                                            <p:txEl>
                                              <p:pRg st="0" end="0"/>
                                            </p:txEl>
                                          </p:spTgt>
                                        </p:tgtEl>
                                        <p:attrNameLst>
                                          <p:attrName>style.visibility</p:attrName>
                                        </p:attrNameLst>
                                      </p:cBhvr>
                                      <p:to>
                                        <p:strVal val="visible"/>
                                      </p:to>
                                    </p:set>
                                    <p:anim calcmode="lin" valueType="num">
                                      <p:cBhvr additive="base">
                                        <p:cTn id="7" dur="1000" fill="hold"/>
                                        <p:tgtEl>
                                          <p:spTgt spid="6758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758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7589">
                                            <p:txEl>
                                              <p:pRg st="1" end="1"/>
                                            </p:txEl>
                                          </p:spTgt>
                                        </p:tgtEl>
                                        <p:attrNameLst>
                                          <p:attrName>style.visibility</p:attrName>
                                        </p:attrNameLst>
                                      </p:cBhvr>
                                      <p:to>
                                        <p:strVal val="visible"/>
                                      </p:to>
                                    </p:set>
                                    <p:anim calcmode="lin" valueType="num">
                                      <p:cBhvr additive="base">
                                        <p:cTn id="13" dur="1000" fill="hold"/>
                                        <p:tgtEl>
                                          <p:spTgt spid="67589">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758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7589">
                                            <p:txEl>
                                              <p:pRg st="2" end="2"/>
                                            </p:txEl>
                                          </p:spTgt>
                                        </p:tgtEl>
                                        <p:attrNameLst>
                                          <p:attrName>style.visibility</p:attrName>
                                        </p:attrNameLst>
                                      </p:cBhvr>
                                      <p:to>
                                        <p:strVal val="visible"/>
                                      </p:to>
                                    </p:set>
                                    <p:anim calcmode="lin" valueType="num">
                                      <p:cBhvr additive="base">
                                        <p:cTn id="19" dur="1000" fill="hold"/>
                                        <p:tgtEl>
                                          <p:spTgt spid="67589">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758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grpId="0" nodeType="clickEffect">
                                  <p:stCondLst>
                                    <p:cond delay="0"/>
                                  </p:stCondLst>
                                  <p:childTnLst>
                                    <p:set>
                                      <p:cBhvr>
                                        <p:cTn id="24" dur="1" fill="hold">
                                          <p:stCondLst>
                                            <p:cond delay="0"/>
                                          </p:stCondLst>
                                        </p:cTn>
                                        <p:tgtEl>
                                          <p:spTgt spid="67590"/>
                                        </p:tgtEl>
                                        <p:attrNameLst>
                                          <p:attrName>style.visibility</p:attrName>
                                        </p:attrNameLst>
                                      </p:cBhvr>
                                      <p:to>
                                        <p:strVal val="visible"/>
                                      </p:to>
                                    </p:set>
                                    <p:animEffect transition="in" filter="diamond(in)">
                                      <p:cBhvr>
                                        <p:cTn id="25" dur="2000"/>
                                        <p:tgtEl>
                                          <p:spTgt spid="67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0" grpId="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611" name="Text Box 51"/>
          <p:cNvSpPr txBox="1">
            <a:spLocks noChangeArrowheads="1"/>
          </p:cNvSpPr>
          <p:nvPr/>
        </p:nvSpPr>
        <p:spPr bwMode="auto">
          <a:xfrm>
            <a:off x="393701" y="428604"/>
            <a:ext cx="5392745" cy="366713"/>
          </a:xfrm>
          <a:prstGeom prst="rect">
            <a:avLst/>
          </a:prstGeom>
          <a:noFill/>
          <a:ln w="9525">
            <a:noFill/>
            <a:miter lim="800000"/>
            <a:headEnd/>
            <a:tailEnd/>
          </a:ln>
          <a:effectLst/>
        </p:spPr>
        <p:txBody>
          <a:bodyPr wrap="square">
            <a:spAutoFit/>
          </a:bodyPr>
          <a:lstStyle/>
          <a:p>
            <a:pPr>
              <a:spcBef>
                <a:spcPct val="50000"/>
              </a:spcBef>
            </a:pPr>
            <a:r>
              <a:rPr lang="fr-FR" b="1" dirty="0">
                <a:solidFill>
                  <a:srgbClr val="009900"/>
                </a:solidFill>
              </a:rPr>
              <a:t>Amorçage de la génératrice à excitation shunt </a:t>
            </a:r>
            <a:endParaRPr lang="el-GR" b="1" dirty="0">
              <a:solidFill>
                <a:srgbClr val="009900"/>
              </a:solidFill>
            </a:endParaRPr>
          </a:p>
        </p:txBody>
      </p:sp>
      <p:grpSp>
        <p:nvGrpSpPr>
          <p:cNvPr id="66630" name="Group 70"/>
          <p:cNvGrpSpPr>
            <a:grpSpLocks/>
          </p:cNvGrpSpPr>
          <p:nvPr/>
        </p:nvGrpSpPr>
        <p:grpSpPr bwMode="auto">
          <a:xfrm>
            <a:off x="5838834" y="2933717"/>
            <a:ext cx="2947991" cy="2509840"/>
            <a:chOff x="1862" y="2294"/>
            <a:chExt cx="1857" cy="1581"/>
          </a:xfrm>
        </p:grpSpPr>
        <p:sp>
          <p:nvSpPr>
            <p:cNvPr id="66613" name="Line 53"/>
            <p:cNvSpPr>
              <a:spLocks noChangeShapeType="1"/>
            </p:cNvSpPr>
            <p:nvPr/>
          </p:nvSpPr>
          <p:spPr bwMode="auto">
            <a:xfrm>
              <a:off x="1897" y="2339"/>
              <a:ext cx="0" cy="1451"/>
            </a:xfrm>
            <a:prstGeom prst="line">
              <a:avLst/>
            </a:prstGeom>
            <a:noFill/>
            <a:ln w="19050">
              <a:solidFill>
                <a:schemeClr val="tx1"/>
              </a:solidFill>
              <a:round/>
              <a:headEnd type="triangle" w="med" len="med"/>
              <a:tailEnd/>
            </a:ln>
            <a:effectLst/>
          </p:spPr>
          <p:txBody>
            <a:bodyPr/>
            <a:lstStyle/>
            <a:p>
              <a:endParaRPr lang="fr-FR"/>
            </a:p>
          </p:txBody>
        </p:sp>
        <p:sp>
          <p:nvSpPr>
            <p:cNvPr id="66614" name="Line 54"/>
            <p:cNvSpPr>
              <a:spLocks noChangeShapeType="1"/>
            </p:cNvSpPr>
            <p:nvPr/>
          </p:nvSpPr>
          <p:spPr bwMode="auto">
            <a:xfrm>
              <a:off x="1862" y="3743"/>
              <a:ext cx="1497" cy="0"/>
            </a:xfrm>
            <a:prstGeom prst="line">
              <a:avLst/>
            </a:prstGeom>
            <a:noFill/>
            <a:ln w="19050">
              <a:solidFill>
                <a:schemeClr val="tx1"/>
              </a:solidFill>
              <a:round/>
              <a:headEnd/>
              <a:tailEnd type="triangle" w="med" len="med"/>
            </a:ln>
            <a:effectLst/>
          </p:spPr>
          <p:txBody>
            <a:bodyPr/>
            <a:lstStyle/>
            <a:p>
              <a:endParaRPr lang="fr-FR"/>
            </a:p>
          </p:txBody>
        </p:sp>
        <p:sp>
          <p:nvSpPr>
            <p:cNvPr id="66615" name="Text Box 55"/>
            <p:cNvSpPr txBox="1">
              <a:spLocks noChangeArrowheads="1"/>
            </p:cNvSpPr>
            <p:nvPr/>
          </p:nvSpPr>
          <p:spPr bwMode="auto">
            <a:xfrm>
              <a:off x="1919" y="2294"/>
              <a:ext cx="405" cy="233"/>
            </a:xfrm>
            <a:prstGeom prst="rect">
              <a:avLst/>
            </a:prstGeom>
            <a:noFill/>
            <a:ln w="9525">
              <a:noFill/>
              <a:miter lim="800000"/>
              <a:headEnd/>
              <a:tailEnd/>
            </a:ln>
            <a:effectLst/>
          </p:spPr>
          <p:txBody>
            <a:bodyPr wrap="square">
              <a:spAutoFit/>
            </a:bodyPr>
            <a:lstStyle/>
            <a:p>
              <a:pPr>
                <a:spcBef>
                  <a:spcPct val="50000"/>
                </a:spcBef>
              </a:pPr>
              <a:r>
                <a:rPr lang="fr-FR" b="1" i="1" dirty="0">
                  <a:solidFill>
                    <a:srgbClr val="0000FF"/>
                  </a:solidFill>
                  <a:latin typeface="Euclid" pitchFamily="18" charset="0"/>
                </a:rPr>
                <a:t>E</a:t>
              </a:r>
              <a:r>
                <a:rPr lang="fr-FR" b="1" i="1" baseline="-25000" dirty="0">
                  <a:solidFill>
                    <a:srgbClr val="0000FF"/>
                  </a:solidFill>
                  <a:latin typeface="Euclid" pitchFamily="18" charset="0"/>
                </a:rPr>
                <a:t>0</a:t>
              </a:r>
            </a:p>
          </p:txBody>
        </p:sp>
        <p:sp>
          <p:nvSpPr>
            <p:cNvPr id="66616" name="Text Box 56"/>
            <p:cNvSpPr txBox="1">
              <a:spLocks noChangeArrowheads="1"/>
            </p:cNvSpPr>
            <p:nvPr/>
          </p:nvSpPr>
          <p:spPr bwMode="auto">
            <a:xfrm>
              <a:off x="3402" y="3644"/>
              <a:ext cx="317" cy="231"/>
            </a:xfrm>
            <a:prstGeom prst="rect">
              <a:avLst/>
            </a:prstGeom>
            <a:noFill/>
            <a:ln w="9525">
              <a:noFill/>
              <a:miter lim="800000"/>
              <a:headEnd/>
              <a:tailEnd/>
            </a:ln>
            <a:effectLst/>
          </p:spPr>
          <p:txBody>
            <a:bodyPr>
              <a:spAutoFit/>
            </a:bodyPr>
            <a:lstStyle/>
            <a:p>
              <a:pPr>
                <a:spcBef>
                  <a:spcPct val="50000"/>
                </a:spcBef>
              </a:pPr>
              <a:r>
                <a:rPr lang="fr-FR" b="1" i="1" dirty="0">
                  <a:solidFill>
                    <a:srgbClr val="0000FF"/>
                  </a:solidFill>
                  <a:latin typeface="Euclid" pitchFamily="18" charset="0"/>
                </a:rPr>
                <a:t>i</a:t>
              </a:r>
            </a:p>
          </p:txBody>
        </p:sp>
      </p:grpSp>
      <p:sp>
        <p:nvSpPr>
          <p:cNvPr id="66621" name="Line 61"/>
          <p:cNvSpPr>
            <a:spLocks noChangeShapeType="1"/>
          </p:cNvSpPr>
          <p:nvPr/>
        </p:nvSpPr>
        <p:spPr bwMode="auto">
          <a:xfrm>
            <a:off x="5894394" y="4978399"/>
            <a:ext cx="215900" cy="0"/>
          </a:xfrm>
          <a:prstGeom prst="line">
            <a:avLst/>
          </a:prstGeom>
          <a:noFill/>
          <a:ln w="9525">
            <a:solidFill>
              <a:schemeClr val="accent2"/>
            </a:solidFill>
            <a:round/>
            <a:headEnd/>
            <a:tailEnd type="triangle" w="med" len="med"/>
          </a:ln>
          <a:effectLst/>
        </p:spPr>
        <p:txBody>
          <a:bodyPr/>
          <a:lstStyle/>
          <a:p>
            <a:endParaRPr lang="fr-FR"/>
          </a:p>
        </p:txBody>
      </p:sp>
      <p:sp>
        <p:nvSpPr>
          <p:cNvPr id="66622" name="Line 62"/>
          <p:cNvSpPr>
            <a:spLocks noChangeShapeType="1"/>
          </p:cNvSpPr>
          <p:nvPr/>
        </p:nvSpPr>
        <p:spPr bwMode="auto">
          <a:xfrm flipH="1" flipV="1">
            <a:off x="6100769" y="4618037"/>
            <a:ext cx="9525" cy="360362"/>
          </a:xfrm>
          <a:prstGeom prst="line">
            <a:avLst/>
          </a:prstGeom>
          <a:noFill/>
          <a:ln w="9525">
            <a:solidFill>
              <a:schemeClr val="accent2"/>
            </a:solidFill>
            <a:round/>
            <a:headEnd/>
            <a:tailEnd type="triangle" w="med" len="med"/>
          </a:ln>
          <a:effectLst/>
        </p:spPr>
        <p:txBody>
          <a:bodyPr/>
          <a:lstStyle/>
          <a:p>
            <a:endParaRPr lang="fr-FR"/>
          </a:p>
        </p:txBody>
      </p:sp>
      <p:sp>
        <p:nvSpPr>
          <p:cNvPr id="66623" name="Line 63"/>
          <p:cNvSpPr>
            <a:spLocks noChangeShapeType="1"/>
          </p:cNvSpPr>
          <p:nvPr/>
        </p:nvSpPr>
        <p:spPr bwMode="auto">
          <a:xfrm>
            <a:off x="6105531" y="4618037"/>
            <a:ext cx="360363" cy="0"/>
          </a:xfrm>
          <a:prstGeom prst="line">
            <a:avLst/>
          </a:prstGeom>
          <a:noFill/>
          <a:ln w="9525">
            <a:solidFill>
              <a:schemeClr val="accent2"/>
            </a:solidFill>
            <a:round/>
            <a:headEnd/>
            <a:tailEnd type="triangle" w="med" len="med"/>
          </a:ln>
          <a:effectLst/>
        </p:spPr>
        <p:txBody>
          <a:bodyPr/>
          <a:lstStyle/>
          <a:p>
            <a:endParaRPr lang="fr-FR"/>
          </a:p>
        </p:txBody>
      </p:sp>
      <p:sp>
        <p:nvSpPr>
          <p:cNvPr id="66624" name="Line 64"/>
          <p:cNvSpPr>
            <a:spLocks noChangeShapeType="1"/>
          </p:cNvSpPr>
          <p:nvPr/>
        </p:nvSpPr>
        <p:spPr bwMode="auto">
          <a:xfrm flipV="1">
            <a:off x="6465894" y="4113212"/>
            <a:ext cx="0" cy="504825"/>
          </a:xfrm>
          <a:prstGeom prst="line">
            <a:avLst/>
          </a:prstGeom>
          <a:noFill/>
          <a:ln w="9525">
            <a:solidFill>
              <a:schemeClr val="accent2"/>
            </a:solidFill>
            <a:round/>
            <a:headEnd/>
            <a:tailEnd type="triangle" w="med" len="med"/>
          </a:ln>
          <a:effectLst/>
        </p:spPr>
        <p:txBody>
          <a:bodyPr/>
          <a:lstStyle/>
          <a:p>
            <a:endParaRPr lang="fr-FR"/>
          </a:p>
        </p:txBody>
      </p:sp>
      <p:sp>
        <p:nvSpPr>
          <p:cNvPr id="66625" name="Line 65"/>
          <p:cNvSpPr>
            <a:spLocks noChangeShapeType="1"/>
          </p:cNvSpPr>
          <p:nvPr/>
        </p:nvSpPr>
        <p:spPr bwMode="auto">
          <a:xfrm>
            <a:off x="6461131" y="4113212"/>
            <a:ext cx="503238" cy="0"/>
          </a:xfrm>
          <a:prstGeom prst="line">
            <a:avLst/>
          </a:prstGeom>
          <a:noFill/>
          <a:ln w="9525">
            <a:solidFill>
              <a:schemeClr val="accent2"/>
            </a:solidFill>
            <a:round/>
            <a:headEnd/>
            <a:tailEnd type="triangle" w="med" len="med"/>
          </a:ln>
          <a:effectLst/>
        </p:spPr>
        <p:txBody>
          <a:bodyPr/>
          <a:lstStyle/>
          <a:p>
            <a:endParaRPr lang="fr-FR"/>
          </a:p>
        </p:txBody>
      </p:sp>
      <p:sp>
        <p:nvSpPr>
          <p:cNvPr id="66626" name="Line 66"/>
          <p:cNvSpPr>
            <a:spLocks noChangeShapeType="1"/>
          </p:cNvSpPr>
          <p:nvPr/>
        </p:nvSpPr>
        <p:spPr bwMode="auto">
          <a:xfrm flipV="1">
            <a:off x="6969131" y="3686174"/>
            <a:ext cx="0" cy="431800"/>
          </a:xfrm>
          <a:prstGeom prst="line">
            <a:avLst/>
          </a:prstGeom>
          <a:noFill/>
          <a:ln w="9525">
            <a:solidFill>
              <a:schemeClr val="accent2"/>
            </a:solidFill>
            <a:round/>
            <a:headEnd/>
            <a:tailEnd type="triangle" w="med" len="med"/>
          </a:ln>
          <a:effectLst/>
        </p:spPr>
        <p:txBody>
          <a:bodyPr/>
          <a:lstStyle/>
          <a:p>
            <a:endParaRPr lang="fr-FR"/>
          </a:p>
        </p:txBody>
      </p:sp>
      <p:sp>
        <p:nvSpPr>
          <p:cNvPr id="66627" name="Line 67"/>
          <p:cNvSpPr>
            <a:spLocks noChangeShapeType="1"/>
          </p:cNvSpPr>
          <p:nvPr/>
        </p:nvSpPr>
        <p:spPr bwMode="auto">
          <a:xfrm flipV="1">
            <a:off x="6964369" y="3695699"/>
            <a:ext cx="433387" cy="0"/>
          </a:xfrm>
          <a:prstGeom prst="line">
            <a:avLst/>
          </a:prstGeom>
          <a:noFill/>
          <a:ln w="9525">
            <a:solidFill>
              <a:schemeClr val="accent2"/>
            </a:solidFill>
            <a:round/>
            <a:headEnd/>
            <a:tailEnd type="triangle" w="med" len="med"/>
          </a:ln>
          <a:effectLst/>
        </p:spPr>
        <p:txBody>
          <a:bodyPr/>
          <a:lstStyle/>
          <a:p>
            <a:endParaRPr lang="fr-FR"/>
          </a:p>
        </p:txBody>
      </p:sp>
      <p:sp>
        <p:nvSpPr>
          <p:cNvPr id="66628" name="Line 68"/>
          <p:cNvSpPr>
            <a:spLocks noChangeShapeType="1"/>
          </p:cNvSpPr>
          <p:nvPr/>
        </p:nvSpPr>
        <p:spPr bwMode="auto">
          <a:xfrm flipV="1">
            <a:off x="7392994" y="3541712"/>
            <a:ext cx="0" cy="144462"/>
          </a:xfrm>
          <a:prstGeom prst="line">
            <a:avLst/>
          </a:prstGeom>
          <a:noFill/>
          <a:ln w="9525">
            <a:solidFill>
              <a:schemeClr val="accent2"/>
            </a:solidFill>
            <a:round/>
            <a:headEnd/>
            <a:tailEnd type="triangle" w="med" len="med"/>
          </a:ln>
          <a:effectLst/>
        </p:spPr>
        <p:txBody>
          <a:bodyPr/>
          <a:lstStyle/>
          <a:p>
            <a:endParaRPr lang="fr-FR"/>
          </a:p>
        </p:txBody>
      </p:sp>
      <p:sp>
        <p:nvSpPr>
          <p:cNvPr id="66629" name="Line 69"/>
          <p:cNvSpPr>
            <a:spLocks noChangeShapeType="1"/>
          </p:cNvSpPr>
          <p:nvPr/>
        </p:nvSpPr>
        <p:spPr bwMode="auto">
          <a:xfrm>
            <a:off x="7402519" y="3546474"/>
            <a:ext cx="142875" cy="0"/>
          </a:xfrm>
          <a:prstGeom prst="line">
            <a:avLst/>
          </a:prstGeom>
          <a:noFill/>
          <a:ln w="9525">
            <a:solidFill>
              <a:schemeClr val="accent2"/>
            </a:solidFill>
            <a:round/>
            <a:headEnd/>
            <a:tailEnd type="triangle" w="med" len="med"/>
          </a:ln>
          <a:effectLst/>
        </p:spPr>
        <p:txBody>
          <a:bodyPr/>
          <a:lstStyle/>
          <a:p>
            <a:endParaRPr lang="fr-FR"/>
          </a:p>
        </p:txBody>
      </p:sp>
      <p:grpSp>
        <p:nvGrpSpPr>
          <p:cNvPr id="66637" name="Group 77"/>
          <p:cNvGrpSpPr>
            <a:grpSpLocks/>
          </p:cNvGrpSpPr>
          <p:nvPr/>
        </p:nvGrpSpPr>
        <p:grpSpPr bwMode="auto">
          <a:xfrm>
            <a:off x="5575305" y="3292474"/>
            <a:ext cx="2997201" cy="1795463"/>
            <a:chOff x="1696" y="2550"/>
            <a:chExt cx="1888" cy="1131"/>
          </a:xfrm>
        </p:grpSpPr>
        <p:grpSp>
          <p:nvGrpSpPr>
            <p:cNvPr id="66636" name="Group 76"/>
            <p:cNvGrpSpPr>
              <a:grpSpLocks/>
            </p:cNvGrpSpPr>
            <p:nvPr/>
          </p:nvGrpSpPr>
          <p:grpSpPr bwMode="auto">
            <a:xfrm>
              <a:off x="1898" y="2550"/>
              <a:ext cx="1686" cy="1054"/>
              <a:chOff x="1898" y="2550"/>
              <a:chExt cx="1686" cy="1054"/>
            </a:xfrm>
          </p:grpSpPr>
          <p:sp>
            <p:nvSpPr>
              <p:cNvPr id="66619" name="Freeform 59"/>
              <p:cNvSpPr>
                <a:spLocks/>
              </p:cNvSpPr>
              <p:nvPr/>
            </p:nvSpPr>
            <p:spPr bwMode="auto">
              <a:xfrm>
                <a:off x="1898" y="2651"/>
                <a:ext cx="1300" cy="953"/>
              </a:xfrm>
              <a:custGeom>
                <a:avLst/>
                <a:gdLst/>
                <a:ahLst/>
                <a:cxnLst>
                  <a:cxn ang="0">
                    <a:pos x="0" y="953"/>
                  </a:cxn>
                  <a:cxn ang="0">
                    <a:pos x="544" y="227"/>
                  </a:cxn>
                  <a:cxn ang="0">
                    <a:pos x="1270" y="0"/>
                  </a:cxn>
                </a:cxnLst>
                <a:rect l="0" t="0" r="r" b="b"/>
                <a:pathLst>
                  <a:path w="1270" h="953">
                    <a:moveTo>
                      <a:pt x="0" y="953"/>
                    </a:moveTo>
                    <a:cubicBezTo>
                      <a:pt x="166" y="669"/>
                      <a:pt x="332" y="386"/>
                      <a:pt x="544" y="227"/>
                    </a:cubicBezTo>
                    <a:cubicBezTo>
                      <a:pt x="756" y="68"/>
                      <a:pt x="1013" y="34"/>
                      <a:pt x="1270" y="0"/>
                    </a:cubicBezTo>
                  </a:path>
                </a:pathLst>
              </a:custGeom>
              <a:noFill/>
              <a:ln w="28575">
                <a:solidFill>
                  <a:srgbClr val="0000FF"/>
                </a:solidFill>
                <a:round/>
                <a:headEnd/>
                <a:tailEnd/>
              </a:ln>
              <a:effectLst/>
            </p:spPr>
            <p:txBody>
              <a:bodyPr/>
              <a:lstStyle/>
              <a:p>
                <a:endParaRPr lang="fr-FR"/>
              </a:p>
            </p:txBody>
          </p:sp>
          <p:sp>
            <p:nvSpPr>
              <p:cNvPr id="66631" name="Text Box 71"/>
              <p:cNvSpPr txBox="1">
                <a:spLocks noChangeArrowheads="1"/>
              </p:cNvSpPr>
              <p:nvPr/>
            </p:nvSpPr>
            <p:spPr bwMode="auto">
              <a:xfrm>
                <a:off x="3167" y="2550"/>
                <a:ext cx="417" cy="213"/>
              </a:xfrm>
              <a:prstGeom prst="rect">
                <a:avLst/>
              </a:prstGeom>
              <a:noFill/>
              <a:ln w="9525">
                <a:noFill/>
                <a:miter lim="800000"/>
                <a:headEnd/>
                <a:tailEnd/>
              </a:ln>
              <a:effectLst/>
            </p:spPr>
            <p:txBody>
              <a:bodyPr wrap="square">
                <a:spAutoFit/>
              </a:bodyPr>
              <a:lstStyle/>
              <a:p>
                <a:pPr>
                  <a:spcBef>
                    <a:spcPct val="50000"/>
                  </a:spcBef>
                </a:pPr>
                <a:r>
                  <a:rPr lang="fr-FR" sz="1600" b="1" i="1" dirty="0">
                    <a:solidFill>
                      <a:srgbClr val="0000FF"/>
                    </a:solidFill>
                    <a:latin typeface="Euclid" pitchFamily="18" charset="0"/>
                  </a:rPr>
                  <a:t>E</a:t>
                </a:r>
                <a:r>
                  <a:rPr lang="fr-FR" sz="1600" b="1" i="1" baseline="-25000" dirty="0">
                    <a:solidFill>
                      <a:srgbClr val="0000FF"/>
                    </a:solidFill>
                    <a:latin typeface="Euclid" pitchFamily="18" charset="0"/>
                  </a:rPr>
                  <a:t>0</a:t>
                </a:r>
                <a:r>
                  <a:rPr lang="fr-FR" sz="1600" b="1" dirty="0">
                    <a:solidFill>
                      <a:srgbClr val="0000FF"/>
                    </a:solidFill>
                    <a:latin typeface="Euclid" pitchFamily="18" charset="0"/>
                  </a:rPr>
                  <a:t>(i)</a:t>
                </a:r>
              </a:p>
            </p:txBody>
          </p:sp>
        </p:grpSp>
        <p:sp>
          <p:nvSpPr>
            <p:cNvPr id="66632" name="Text Box 72"/>
            <p:cNvSpPr txBox="1">
              <a:spLocks noChangeArrowheads="1"/>
            </p:cNvSpPr>
            <p:nvPr/>
          </p:nvSpPr>
          <p:spPr bwMode="auto">
            <a:xfrm>
              <a:off x="1696" y="3508"/>
              <a:ext cx="268" cy="173"/>
            </a:xfrm>
            <a:prstGeom prst="rect">
              <a:avLst/>
            </a:prstGeom>
            <a:noFill/>
            <a:ln w="9525">
              <a:noFill/>
              <a:miter lim="800000"/>
              <a:headEnd/>
              <a:tailEnd/>
            </a:ln>
            <a:effectLst/>
          </p:spPr>
          <p:txBody>
            <a:bodyPr wrap="square">
              <a:spAutoFit/>
            </a:bodyPr>
            <a:lstStyle/>
            <a:p>
              <a:pPr>
                <a:spcBef>
                  <a:spcPct val="50000"/>
                </a:spcBef>
              </a:pPr>
              <a:r>
                <a:rPr lang="fr-FR" sz="1200" b="1" dirty="0">
                  <a:solidFill>
                    <a:srgbClr val="0000FF"/>
                  </a:solidFill>
                </a:rPr>
                <a:t>E</a:t>
              </a:r>
              <a:r>
                <a:rPr lang="fr-FR" sz="1200" b="1" baseline="-25000" dirty="0">
                  <a:solidFill>
                    <a:srgbClr val="0000FF"/>
                  </a:solidFill>
                </a:rPr>
                <a:t>r</a:t>
              </a:r>
              <a:endParaRPr lang="fr-FR" sz="1200" b="1" dirty="0">
                <a:solidFill>
                  <a:srgbClr val="0000FF"/>
                </a:solidFill>
              </a:endParaRPr>
            </a:p>
          </p:txBody>
        </p:sp>
      </p:grpSp>
      <p:grpSp>
        <p:nvGrpSpPr>
          <p:cNvPr id="66635" name="Group 75"/>
          <p:cNvGrpSpPr>
            <a:grpSpLocks/>
          </p:cNvGrpSpPr>
          <p:nvPr/>
        </p:nvGrpSpPr>
        <p:grpSpPr bwMode="auto">
          <a:xfrm>
            <a:off x="5895981" y="2719387"/>
            <a:ext cx="2605088" cy="2474913"/>
            <a:chOff x="1898" y="2189"/>
            <a:chExt cx="1641" cy="1559"/>
          </a:xfrm>
        </p:grpSpPr>
        <p:sp>
          <p:nvSpPr>
            <p:cNvPr id="66620" name="Line 60"/>
            <p:cNvSpPr>
              <a:spLocks noChangeShapeType="1"/>
            </p:cNvSpPr>
            <p:nvPr/>
          </p:nvSpPr>
          <p:spPr bwMode="auto">
            <a:xfrm flipV="1">
              <a:off x="1898" y="2369"/>
              <a:ext cx="1371" cy="1379"/>
            </a:xfrm>
            <a:prstGeom prst="line">
              <a:avLst/>
            </a:prstGeom>
            <a:noFill/>
            <a:ln w="28575">
              <a:solidFill>
                <a:srgbClr val="FF0000"/>
              </a:solidFill>
              <a:round/>
              <a:headEnd/>
              <a:tailEnd/>
            </a:ln>
            <a:effectLst/>
          </p:spPr>
          <p:txBody>
            <a:bodyPr/>
            <a:lstStyle/>
            <a:p>
              <a:endParaRPr lang="fr-FR"/>
            </a:p>
          </p:txBody>
        </p:sp>
        <p:sp>
          <p:nvSpPr>
            <p:cNvPr id="66634" name="Text Box 74"/>
            <p:cNvSpPr txBox="1">
              <a:spLocks noChangeArrowheads="1"/>
            </p:cNvSpPr>
            <p:nvPr/>
          </p:nvSpPr>
          <p:spPr bwMode="auto">
            <a:xfrm>
              <a:off x="3044" y="2189"/>
              <a:ext cx="495" cy="213"/>
            </a:xfrm>
            <a:prstGeom prst="rect">
              <a:avLst/>
            </a:prstGeom>
            <a:noFill/>
            <a:ln w="9525">
              <a:noFill/>
              <a:miter lim="800000"/>
              <a:headEnd/>
              <a:tailEnd/>
            </a:ln>
            <a:effectLst/>
          </p:spPr>
          <p:txBody>
            <a:bodyPr wrap="square">
              <a:spAutoFit/>
            </a:bodyPr>
            <a:lstStyle/>
            <a:p>
              <a:pPr>
                <a:spcBef>
                  <a:spcPct val="50000"/>
                </a:spcBef>
              </a:pPr>
              <a:r>
                <a:rPr lang="fr-FR" sz="1600" b="1" i="1" dirty="0" err="1">
                  <a:solidFill>
                    <a:srgbClr val="FF0000"/>
                  </a:solidFill>
                  <a:latin typeface="Euclid" pitchFamily="18" charset="0"/>
                </a:rPr>
                <a:t>R</a:t>
              </a:r>
              <a:r>
                <a:rPr lang="fr-FR" sz="1600" b="1" i="1" baseline="-25000" dirty="0" err="1">
                  <a:solidFill>
                    <a:srgbClr val="FF0000"/>
                  </a:solidFill>
                  <a:latin typeface="Euclid" pitchFamily="18" charset="0"/>
                </a:rPr>
                <a:t>f</a:t>
              </a:r>
              <a:r>
                <a:rPr lang="fr-FR" sz="1600" b="1" i="1" dirty="0" err="1">
                  <a:solidFill>
                    <a:srgbClr val="FF0000"/>
                  </a:solidFill>
                  <a:latin typeface="Euclid" pitchFamily="18" charset="0"/>
                </a:rPr>
                <a:t>.i</a:t>
              </a:r>
              <a:endParaRPr lang="fr-FR" sz="1600" b="1" dirty="0">
                <a:solidFill>
                  <a:srgbClr val="FF0000"/>
                </a:solidFill>
                <a:latin typeface="Euclid" pitchFamily="18" charset="0"/>
              </a:endParaRPr>
            </a:p>
          </p:txBody>
        </p:sp>
      </p:grpSp>
      <p:sp>
        <p:nvSpPr>
          <p:cNvPr id="70" name="Rectangle 69"/>
          <p:cNvSpPr/>
          <p:nvPr/>
        </p:nvSpPr>
        <p:spPr>
          <a:xfrm>
            <a:off x="642910" y="857232"/>
            <a:ext cx="5858463" cy="1338828"/>
          </a:xfrm>
          <a:prstGeom prst="rect">
            <a:avLst/>
          </a:prstGeom>
        </p:spPr>
        <p:txBody>
          <a:bodyPr wrap="none">
            <a:spAutoFit/>
          </a:bodyPr>
          <a:lstStyle/>
          <a:p>
            <a:pPr>
              <a:lnSpc>
                <a:spcPct val="150000"/>
              </a:lnSpc>
              <a:spcBef>
                <a:spcPct val="50000"/>
              </a:spcBef>
            </a:pPr>
            <a:r>
              <a:rPr lang="fr-FR" dirty="0">
                <a:latin typeface="Cambria" pitchFamily="18" charset="0"/>
              </a:rPr>
              <a:t>A vide le fonctionnement est régi par les deux équations :</a:t>
            </a:r>
          </a:p>
          <a:p>
            <a:pPr>
              <a:lnSpc>
                <a:spcPct val="150000"/>
              </a:lnSpc>
              <a:spcBef>
                <a:spcPct val="50000"/>
              </a:spcBef>
            </a:pPr>
            <a:r>
              <a:rPr lang="fr-FR" b="1" i="1" dirty="0">
                <a:solidFill>
                  <a:srgbClr val="FF0000"/>
                </a:solidFill>
                <a:latin typeface="Euclid" pitchFamily="18" charset="0"/>
              </a:rPr>
              <a:t> E</a:t>
            </a:r>
            <a:r>
              <a:rPr lang="fr-FR" b="1" i="1" baseline="-25000" dirty="0">
                <a:solidFill>
                  <a:srgbClr val="FF0000"/>
                </a:solidFill>
                <a:latin typeface="Euclid" pitchFamily="18" charset="0"/>
              </a:rPr>
              <a:t>0</a:t>
            </a:r>
            <a:r>
              <a:rPr lang="fr-FR" b="1" i="1" dirty="0">
                <a:solidFill>
                  <a:srgbClr val="FF0000"/>
                </a:solidFill>
                <a:latin typeface="Euclid" pitchFamily="18" charset="0"/>
              </a:rPr>
              <a:t>= f(i)    </a:t>
            </a:r>
            <a:r>
              <a:rPr lang="fr-FR" dirty="0">
                <a:latin typeface="Cambria" pitchFamily="18" charset="0"/>
              </a:rPr>
              <a:t>caractéristique interne</a:t>
            </a:r>
          </a:p>
          <a:p>
            <a:r>
              <a:rPr lang="fr-FR" b="1" i="1" dirty="0">
                <a:solidFill>
                  <a:srgbClr val="FF0000"/>
                </a:solidFill>
                <a:latin typeface="Euclid" pitchFamily="18" charset="0"/>
              </a:rPr>
              <a:t> E</a:t>
            </a:r>
            <a:r>
              <a:rPr lang="fr-FR" b="1" i="1" baseline="-25000" dirty="0">
                <a:solidFill>
                  <a:srgbClr val="FF0000"/>
                </a:solidFill>
                <a:latin typeface="Euclid" pitchFamily="18" charset="0"/>
              </a:rPr>
              <a:t>0</a:t>
            </a:r>
            <a:r>
              <a:rPr lang="fr-FR" b="1" i="1" dirty="0">
                <a:solidFill>
                  <a:srgbClr val="FF0000"/>
                </a:solidFill>
                <a:latin typeface="Euclid" pitchFamily="18" charset="0"/>
              </a:rPr>
              <a:t>= </a:t>
            </a:r>
            <a:r>
              <a:rPr lang="fr-FR" b="1" i="1" dirty="0" err="1">
                <a:solidFill>
                  <a:srgbClr val="FF0000"/>
                </a:solidFill>
                <a:latin typeface="Euclid" pitchFamily="18" charset="0"/>
              </a:rPr>
              <a:t>R</a:t>
            </a:r>
            <a:r>
              <a:rPr lang="fr-FR" b="1" i="1" baseline="-25000" dirty="0" err="1">
                <a:solidFill>
                  <a:srgbClr val="FF0000"/>
                </a:solidFill>
                <a:latin typeface="Euclid" pitchFamily="18" charset="0"/>
              </a:rPr>
              <a:t>f</a:t>
            </a:r>
            <a:r>
              <a:rPr lang="fr-FR" b="1" i="1" dirty="0" err="1">
                <a:solidFill>
                  <a:srgbClr val="FF0000"/>
                </a:solidFill>
                <a:latin typeface="Euclid" pitchFamily="18" charset="0"/>
              </a:rPr>
              <a:t>.i</a:t>
            </a:r>
            <a:r>
              <a:rPr lang="fr-FR" b="1" i="1" dirty="0">
                <a:solidFill>
                  <a:srgbClr val="FF0000"/>
                </a:solidFill>
                <a:latin typeface="Euclid" pitchFamily="18" charset="0"/>
              </a:rPr>
              <a:t>    </a:t>
            </a:r>
            <a:r>
              <a:rPr lang="fr-FR" dirty="0">
                <a:latin typeface="Cambria" pitchFamily="18" charset="0"/>
              </a:rPr>
              <a:t>droite de l’inducteur, avec:    </a:t>
            </a:r>
            <a:r>
              <a:rPr lang="fr-FR" b="1" i="1" dirty="0" err="1">
                <a:solidFill>
                  <a:srgbClr val="FF0000"/>
                </a:solidFill>
                <a:latin typeface="Euclid" pitchFamily="18" charset="0"/>
              </a:rPr>
              <a:t>R</a:t>
            </a:r>
            <a:r>
              <a:rPr lang="fr-FR" b="1" i="1" baseline="-25000" dirty="0" err="1">
                <a:solidFill>
                  <a:srgbClr val="FF0000"/>
                </a:solidFill>
                <a:latin typeface="Euclid" pitchFamily="18" charset="0"/>
              </a:rPr>
              <a:t>f</a:t>
            </a:r>
            <a:r>
              <a:rPr lang="fr-FR" b="1" i="1" baseline="-25000" dirty="0">
                <a:solidFill>
                  <a:srgbClr val="FF0000"/>
                </a:solidFill>
                <a:latin typeface="Euclid" pitchFamily="18" charset="0"/>
              </a:rPr>
              <a:t> </a:t>
            </a:r>
            <a:r>
              <a:rPr lang="fr-FR" b="1" i="1" dirty="0">
                <a:solidFill>
                  <a:srgbClr val="FF0000"/>
                </a:solidFill>
                <a:latin typeface="Euclid" pitchFamily="18" charset="0"/>
              </a:rPr>
              <a:t>= Rh + r</a:t>
            </a:r>
          </a:p>
        </p:txBody>
      </p:sp>
      <p:sp>
        <p:nvSpPr>
          <p:cNvPr id="104" name="Rectangle 103"/>
          <p:cNvSpPr/>
          <p:nvPr/>
        </p:nvSpPr>
        <p:spPr>
          <a:xfrm>
            <a:off x="857224" y="5715016"/>
            <a:ext cx="2141933" cy="923330"/>
          </a:xfrm>
          <a:prstGeom prst="rect">
            <a:avLst/>
          </a:prstGeom>
          <a:solidFill>
            <a:srgbClr val="FFFF00"/>
          </a:solidFill>
        </p:spPr>
        <p:txBody>
          <a:bodyPr wrap="none">
            <a:spAutoFit/>
          </a:bodyPr>
          <a:lstStyle/>
          <a:p>
            <a:pPr>
              <a:lnSpc>
                <a:spcPct val="150000"/>
              </a:lnSpc>
              <a:buFont typeface="Arial" charset="0"/>
              <a:buChar char="•"/>
            </a:pPr>
            <a:r>
              <a:rPr lang="fr-FR" b="1" i="1" dirty="0">
                <a:solidFill>
                  <a:srgbClr val="FF0000"/>
                </a:solidFill>
                <a:latin typeface="Euclid" pitchFamily="18" charset="0"/>
              </a:rPr>
              <a:t> </a:t>
            </a:r>
            <a:r>
              <a:rPr lang="fr-FR" b="1" i="1" dirty="0">
                <a:latin typeface="Euclid" pitchFamily="18" charset="0"/>
              </a:rPr>
              <a:t>R</a:t>
            </a:r>
            <a:r>
              <a:rPr lang="fr-FR" b="1" i="1" baseline="-25000" dirty="0">
                <a:latin typeface="Euclid" pitchFamily="18" charset="0"/>
              </a:rPr>
              <a:t>f1 </a:t>
            </a:r>
            <a:r>
              <a:rPr lang="fr-FR" b="1" i="1" dirty="0">
                <a:latin typeface="Euclid" pitchFamily="18" charset="0"/>
              </a:rPr>
              <a:t>&gt; R</a:t>
            </a:r>
            <a:r>
              <a:rPr lang="fr-FR" b="1" i="1" baseline="-25000" dirty="0">
                <a:latin typeface="Euclid" pitchFamily="18" charset="0"/>
              </a:rPr>
              <a:t>f2 </a:t>
            </a:r>
            <a:r>
              <a:rPr lang="fr-FR" b="1" i="1" dirty="0">
                <a:latin typeface="Euclid" pitchFamily="18" charset="0"/>
              </a:rPr>
              <a:t>&gt; R</a:t>
            </a:r>
            <a:r>
              <a:rPr lang="fr-FR" b="1" i="1" baseline="-25000" dirty="0">
                <a:latin typeface="Euclid" pitchFamily="18" charset="0"/>
              </a:rPr>
              <a:t>f3</a:t>
            </a:r>
          </a:p>
          <a:p>
            <a:pPr>
              <a:lnSpc>
                <a:spcPct val="150000"/>
              </a:lnSpc>
              <a:buFont typeface="Arial" charset="0"/>
              <a:buChar char="•"/>
            </a:pPr>
            <a:r>
              <a:rPr lang="fr-FR" b="1" i="1" baseline="-25000" dirty="0">
                <a:solidFill>
                  <a:srgbClr val="FF0000"/>
                </a:solidFill>
                <a:latin typeface="Euclid" pitchFamily="18" charset="0"/>
              </a:rPr>
              <a:t> </a:t>
            </a:r>
            <a:r>
              <a:rPr lang="fr-FR" b="1" i="1" dirty="0">
                <a:solidFill>
                  <a:srgbClr val="0000FF"/>
                </a:solidFill>
                <a:latin typeface="Euclid" pitchFamily="18" charset="0"/>
              </a:rPr>
              <a:t>n</a:t>
            </a:r>
            <a:r>
              <a:rPr lang="fr-FR" b="1" i="1" baseline="-25000" dirty="0">
                <a:solidFill>
                  <a:srgbClr val="0000FF"/>
                </a:solidFill>
                <a:latin typeface="Euclid" pitchFamily="18" charset="0"/>
              </a:rPr>
              <a:t>1 </a:t>
            </a:r>
            <a:r>
              <a:rPr lang="fr-FR" b="1" i="1" dirty="0">
                <a:solidFill>
                  <a:srgbClr val="0000FF"/>
                </a:solidFill>
                <a:latin typeface="Euclid" pitchFamily="18" charset="0"/>
              </a:rPr>
              <a:t>&gt; n</a:t>
            </a:r>
            <a:r>
              <a:rPr lang="fr-FR" b="1" i="1" baseline="-25000" dirty="0">
                <a:solidFill>
                  <a:srgbClr val="0000FF"/>
                </a:solidFill>
                <a:latin typeface="Euclid" pitchFamily="18" charset="0"/>
              </a:rPr>
              <a:t>2 </a:t>
            </a:r>
            <a:r>
              <a:rPr lang="fr-FR" b="1" i="1" dirty="0">
                <a:solidFill>
                  <a:srgbClr val="0000FF"/>
                </a:solidFill>
                <a:latin typeface="Euclid" pitchFamily="18" charset="0"/>
              </a:rPr>
              <a:t>&gt; n</a:t>
            </a:r>
            <a:r>
              <a:rPr lang="fr-FR" b="1" i="1" baseline="-25000" dirty="0">
                <a:solidFill>
                  <a:srgbClr val="0000FF"/>
                </a:solidFill>
                <a:latin typeface="Euclid" pitchFamily="18" charset="0"/>
              </a:rPr>
              <a:t>3</a:t>
            </a:r>
            <a:endParaRPr lang="fr-FR" b="1" i="1" dirty="0">
              <a:solidFill>
                <a:srgbClr val="0000FF"/>
              </a:solidFill>
              <a:latin typeface="Euclid" pitchFamily="18" charset="0"/>
            </a:endParaRPr>
          </a:p>
        </p:txBody>
      </p:sp>
      <p:grpSp>
        <p:nvGrpSpPr>
          <p:cNvPr id="110" name="Groupe 109"/>
          <p:cNvGrpSpPr/>
          <p:nvPr/>
        </p:nvGrpSpPr>
        <p:grpSpPr>
          <a:xfrm>
            <a:off x="1335067" y="2559066"/>
            <a:ext cx="4027488" cy="2870206"/>
            <a:chOff x="1335067" y="2559066"/>
            <a:chExt cx="4027488" cy="2870206"/>
          </a:xfrm>
        </p:grpSpPr>
        <p:grpSp>
          <p:nvGrpSpPr>
            <p:cNvPr id="71" name="Group 70"/>
            <p:cNvGrpSpPr>
              <a:grpSpLocks/>
            </p:cNvGrpSpPr>
            <p:nvPr/>
          </p:nvGrpSpPr>
          <p:grpSpPr bwMode="auto">
            <a:xfrm>
              <a:off x="1335067" y="2559066"/>
              <a:ext cx="3308356" cy="2870206"/>
              <a:chOff x="1862" y="2058"/>
              <a:chExt cx="2084" cy="1808"/>
            </a:xfrm>
          </p:grpSpPr>
          <p:sp>
            <p:nvSpPr>
              <p:cNvPr id="72" name="Line 53"/>
              <p:cNvSpPr>
                <a:spLocks noChangeShapeType="1"/>
              </p:cNvSpPr>
              <p:nvPr/>
            </p:nvSpPr>
            <p:spPr bwMode="auto">
              <a:xfrm>
                <a:off x="1897" y="2111"/>
                <a:ext cx="0" cy="1701"/>
              </a:xfrm>
              <a:prstGeom prst="line">
                <a:avLst/>
              </a:prstGeom>
              <a:noFill/>
              <a:ln w="19050">
                <a:solidFill>
                  <a:schemeClr val="tx1"/>
                </a:solidFill>
                <a:round/>
                <a:headEnd type="triangle" w="med" len="med"/>
                <a:tailEnd/>
              </a:ln>
              <a:effectLst/>
            </p:spPr>
            <p:txBody>
              <a:bodyPr/>
              <a:lstStyle/>
              <a:p>
                <a:endParaRPr lang="fr-FR"/>
              </a:p>
            </p:txBody>
          </p:sp>
          <p:sp>
            <p:nvSpPr>
              <p:cNvPr id="73" name="Line 54"/>
              <p:cNvSpPr>
                <a:spLocks noChangeShapeType="1"/>
              </p:cNvSpPr>
              <p:nvPr/>
            </p:nvSpPr>
            <p:spPr bwMode="auto">
              <a:xfrm>
                <a:off x="1862" y="3743"/>
                <a:ext cx="1769" cy="0"/>
              </a:xfrm>
              <a:prstGeom prst="line">
                <a:avLst/>
              </a:prstGeom>
              <a:noFill/>
              <a:ln w="19050">
                <a:solidFill>
                  <a:schemeClr val="tx1"/>
                </a:solidFill>
                <a:round/>
                <a:headEnd/>
                <a:tailEnd type="triangle" w="med" len="med"/>
              </a:ln>
              <a:effectLst/>
            </p:spPr>
            <p:txBody>
              <a:bodyPr/>
              <a:lstStyle/>
              <a:p>
                <a:endParaRPr lang="fr-FR"/>
              </a:p>
            </p:txBody>
          </p:sp>
          <p:sp>
            <p:nvSpPr>
              <p:cNvPr id="74" name="Text Box 55"/>
              <p:cNvSpPr txBox="1">
                <a:spLocks noChangeArrowheads="1"/>
              </p:cNvSpPr>
              <p:nvPr/>
            </p:nvSpPr>
            <p:spPr bwMode="auto">
              <a:xfrm>
                <a:off x="1919" y="2058"/>
                <a:ext cx="405" cy="233"/>
              </a:xfrm>
              <a:prstGeom prst="rect">
                <a:avLst/>
              </a:prstGeom>
              <a:noFill/>
              <a:ln w="9525">
                <a:noFill/>
                <a:miter lim="800000"/>
                <a:headEnd/>
                <a:tailEnd/>
              </a:ln>
              <a:effectLst/>
            </p:spPr>
            <p:txBody>
              <a:bodyPr wrap="square">
                <a:spAutoFit/>
              </a:bodyPr>
              <a:lstStyle/>
              <a:p>
                <a:pPr>
                  <a:spcBef>
                    <a:spcPct val="50000"/>
                  </a:spcBef>
                </a:pPr>
                <a:r>
                  <a:rPr lang="fr-FR" b="1" i="1" dirty="0">
                    <a:solidFill>
                      <a:srgbClr val="0000FF"/>
                    </a:solidFill>
                    <a:latin typeface="Euclid" pitchFamily="18" charset="0"/>
                  </a:rPr>
                  <a:t>E</a:t>
                </a:r>
                <a:r>
                  <a:rPr lang="fr-FR" b="1" i="1" baseline="-25000" dirty="0">
                    <a:solidFill>
                      <a:srgbClr val="0000FF"/>
                    </a:solidFill>
                    <a:latin typeface="Euclid" pitchFamily="18" charset="0"/>
                  </a:rPr>
                  <a:t>0</a:t>
                </a:r>
              </a:p>
            </p:txBody>
          </p:sp>
          <p:sp>
            <p:nvSpPr>
              <p:cNvPr id="75" name="Text Box 56"/>
              <p:cNvSpPr txBox="1">
                <a:spLocks noChangeArrowheads="1"/>
              </p:cNvSpPr>
              <p:nvPr/>
            </p:nvSpPr>
            <p:spPr bwMode="auto">
              <a:xfrm>
                <a:off x="3629" y="3635"/>
                <a:ext cx="317" cy="231"/>
              </a:xfrm>
              <a:prstGeom prst="rect">
                <a:avLst/>
              </a:prstGeom>
              <a:noFill/>
              <a:ln w="9525">
                <a:noFill/>
                <a:miter lim="800000"/>
                <a:headEnd/>
                <a:tailEnd/>
              </a:ln>
              <a:effectLst/>
            </p:spPr>
            <p:txBody>
              <a:bodyPr>
                <a:spAutoFit/>
              </a:bodyPr>
              <a:lstStyle/>
              <a:p>
                <a:pPr>
                  <a:spcBef>
                    <a:spcPct val="50000"/>
                  </a:spcBef>
                </a:pPr>
                <a:r>
                  <a:rPr lang="fr-FR" b="1" i="1" dirty="0">
                    <a:solidFill>
                      <a:srgbClr val="0000FF"/>
                    </a:solidFill>
                    <a:latin typeface="Euclid" pitchFamily="18" charset="0"/>
                  </a:rPr>
                  <a:t>i</a:t>
                </a:r>
              </a:p>
            </p:txBody>
          </p:sp>
        </p:grpSp>
        <p:grpSp>
          <p:nvGrpSpPr>
            <p:cNvPr id="86" name="Group 76"/>
            <p:cNvGrpSpPr>
              <a:grpSpLocks/>
            </p:cNvGrpSpPr>
            <p:nvPr/>
          </p:nvGrpSpPr>
          <p:grpSpPr bwMode="auto">
            <a:xfrm>
              <a:off x="1385863" y="3292470"/>
              <a:ext cx="3976692" cy="1936751"/>
              <a:chOff x="1894" y="2550"/>
              <a:chExt cx="2505" cy="1220"/>
            </a:xfrm>
          </p:grpSpPr>
          <p:sp>
            <p:nvSpPr>
              <p:cNvPr id="88" name="Freeform 59"/>
              <p:cNvSpPr>
                <a:spLocks/>
              </p:cNvSpPr>
              <p:nvPr/>
            </p:nvSpPr>
            <p:spPr bwMode="auto">
              <a:xfrm>
                <a:off x="1894" y="2645"/>
                <a:ext cx="1602" cy="1125"/>
              </a:xfrm>
              <a:custGeom>
                <a:avLst/>
                <a:gdLst/>
                <a:ahLst/>
                <a:cxnLst>
                  <a:cxn ang="0">
                    <a:pos x="0" y="953"/>
                  </a:cxn>
                  <a:cxn ang="0">
                    <a:pos x="544" y="227"/>
                  </a:cxn>
                  <a:cxn ang="0">
                    <a:pos x="1270" y="0"/>
                  </a:cxn>
                </a:cxnLst>
                <a:rect l="0" t="0" r="r" b="b"/>
                <a:pathLst>
                  <a:path w="1270" h="953">
                    <a:moveTo>
                      <a:pt x="0" y="953"/>
                    </a:moveTo>
                    <a:cubicBezTo>
                      <a:pt x="166" y="669"/>
                      <a:pt x="332" y="386"/>
                      <a:pt x="544" y="227"/>
                    </a:cubicBezTo>
                    <a:cubicBezTo>
                      <a:pt x="756" y="68"/>
                      <a:pt x="1013" y="34"/>
                      <a:pt x="1270" y="0"/>
                    </a:cubicBezTo>
                  </a:path>
                </a:pathLst>
              </a:custGeom>
              <a:noFill/>
              <a:ln w="28575">
                <a:solidFill>
                  <a:srgbClr val="0000FF"/>
                </a:solidFill>
                <a:round/>
                <a:headEnd/>
                <a:tailEnd/>
              </a:ln>
              <a:effectLst/>
            </p:spPr>
            <p:txBody>
              <a:bodyPr/>
              <a:lstStyle/>
              <a:p>
                <a:endParaRPr lang="fr-FR"/>
              </a:p>
            </p:txBody>
          </p:sp>
          <p:sp>
            <p:nvSpPr>
              <p:cNvPr id="89" name="Text Box 71"/>
              <p:cNvSpPr txBox="1">
                <a:spLocks noChangeArrowheads="1"/>
              </p:cNvSpPr>
              <p:nvPr/>
            </p:nvSpPr>
            <p:spPr bwMode="auto">
              <a:xfrm>
                <a:off x="3439" y="2550"/>
                <a:ext cx="957" cy="213"/>
              </a:xfrm>
              <a:prstGeom prst="rect">
                <a:avLst/>
              </a:prstGeom>
              <a:noFill/>
              <a:ln w="9525">
                <a:noFill/>
                <a:miter lim="800000"/>
                <a:headEnd/>
                <a:tailEnd/>
              </a:ln>
              <a:effectLst/>
            </p:spPr>
            <p:txBody>
              <a:bodyPr wrap="square">
                <a:spAutoFit/>
              </a:bodyPr>
              <a:lstStyle/>
              <a:p>
                <a:pPr>
                  <a:spcBef>
                    <a:spcPct val="50000"/>
                  </a:spcBef>
                </a:pPr>
                <a:r>
                  <a:rPr lang="fr-FR" sz="1600" b="1" i="1" dirty="0">
                    <a:solidFill>
                      <a:srgbClr val="0000FF"/>
                    </a:solidFill>
                    <a:latin typeface="Euclid" pitchFamily="18" charset="0"/>
                  </a:rPr>
                  <a:t>E</a:t>
                </a:r>
                <a:r>
                  <a:rPr lang="fr-FR" sz="1600" b="1" i="1" baseline="-25000" dirty="0">
                    <a:solidFill>
                      <a:srgbClr val="0000FF"/>
                    </a:solidFill>
                    <a:latin typeface="Euclid" pitchFamily="18" charset="0"/>
                  </a:rPr>
                  <a:t>0</a:t>
                </a:r>
                <a:r>
                  <a:rPr lang="fr-FR" sz="1600" b="1" dirty="0">
                    <a:solidFill>
                      <a:srgbClr val="0000FF"/>
                    </a:solidFill>
                    <a:latin typeface="Euclid" pitchFamily="18" charset="0"/>
                  </a:rPr>
                  <a:t>(i) pour n</a:t>
                </a:r>
                <a:r>
                  <a:rPr lang="fr-FR" sz="1600" b="1" i="1" baseline="-25000" dirty="0">
                    <a:solidFill>
                      <a:srgbClr val="0000FF"/>
                    </a:solidFill>
                    <a:latin typeface="Euclid" pitchFamily="18" charset="0"/>
                  </a:rPr>
                  <a:t>1</a:t>
                </a:r>
              </a:p>
            </p:txBody>
          </p:sp>
          <p:sp>
            <p:nvSpPr>
              <p:cNvPr id="103" name="Text Box 71"/>
              <p:cNvSpPr txBox="1">
                <a:spLocks noChangeArrowheads="1"/>
              </p:cNvSpPr>
              <p:nvPr/>
            </p:nvSpPr>
            <p:spPr bwMode="auto">
              <a:xfrm>
                <a:off x="3442" y="2990"/>
                <a:ext cx="957" cy="213"/>
              </a:xfrm>
              <a:prstGeom prst="rect">
                <a:avLst/>
              </a:prstGeom>
              <a:noFill/>
              <a:ln w="9525">
                <a:noFill/>
                <a:miter lim="800000"/>
                <a:headEnd/>
                <a:tailEnd/>
              </a:ln>
              <a:effectLst/>
            </p:spPr>
            <p:txBody>
              <a:bodyPr wrap="square">
                <a:spAutoFit/>
              </a:bodyPr>
              <a:lstStyle/>
              <a:p>
                <a:pPr>
                  <a:spcBef>
                    <a:spcPct val="50000"/>
                  </a:spcBef>
                </a:pPr>
                <a:r>
                  <a:rPr lang="fr-FR" sz="1600" b="1" i="1" dirty="0">
                    <a:solidFill>
                      <a:srgbClr val="FF00FF"/>
                    </a:solidFill>
                    <a:latin typeface="Euclid" pitchFamily="18" charset="0"/>
                  </a:rPr>
                  <a:t>E</a:t>
                </a:r>
                <a:r>
                  <a:rPr lang="fr-FR" sz="1600" b="1" i="1" baseline="-25000" dirty="0">
                    <a:solidFill>
                      <a:srgbClr val="FF00FF"/>
                    </a:solidFill>
                    <a:latin typeface="Euclid" pitchFamily="18" charset="0"/>
                  </a:rPr>
                  <a:t>0</a:t>
                </a:r>
                <a:r>
                  <a:rPr lang="fr-FR" sz="1600" b="1" dirty="0">
                    <a:solidFill>
                      <a:srgbClr val="FF00FF"/>
                    </a:solidFill>
                    <a:latin typeface="Euclid" pitchFamily="18" charset="0"/>
                  </a:rPr>
                  <a:t>(i) pour n</a:t>
                </a:r>
                <a:r>
                  <a:rPr lang="fr-FR" sz="1600" b="1" i="1" baseline="-25000" dirty="0">
                    <a:solidFill>
                      <a:srgbClr val="FF00FF"/>
                    </a:solidFill>
                    <a:latin typeface="Euclid" pitchFamily="18" charset="0"/>
                  </a:rPr>
                  <a:t>3</a:t>
                </a:r>
              </a:p>
            </p:txBody>
          </p:sp>
          <p:sp>
            <p:nvSpPr>
              <p:cNvPr id="106" name="Text Box 71"/>
              <p:cNvSpPr txBox="1">
                <a:spLocks noChangeArrowheads="1"/>
              </p:cNvSpPr>
              <p:nvPr/>
            </p:nvSpPr>
            <p:spPr bwMode="auto">
              <a:xfrm>
                <a:off x="3439" y="2783"/>
                <a:ext cx="957" cy="213"/>
              </a:xfrm>
              <a:prstGeom prst="rect">
                <a:avLst/>
              </a:prstGeom>
              <a:noFill/>
              <a:ln w="9525">
                <a:noFill/>
                <a:miter lim="800000"/>
                <a:headEnd/>
                <a:tailEnd/>
              </a:ln>
              <a:effectLst/>
            </p:spPr>
            <p:txBody>
              <a:bodyPr wrap="square">
                <a:spAutoFit/>
              </a:bodyPr>
              <a:lstStyle/>
              <a:p>
                <a:pPr>
                  <a:spcBef>
                    <a:spcPct val="50000"/>
                  </a:spcBef>
                </a:pPr>
                <a:r>
                  <a:rPr lang="fr-FR" sz="1600" b="1" i="1" dirty="0">
                    <a:solidFill>
                      <a:srgbClr val="CC6600"/>
                    </a:solidFill>
                    <a:latin typeface="Euclid" pitchFamily="18" charset="0"/>
                  </a:rPr>
                  <a:t>E</a:t>
                </a:r>
                <a:r>
                  <a:rPr lang="fr-FR" sz="1600" b="1" i="1" baseline="-25000" dirty="0">
                    <a:solidFill>
                      <a:srgbClr val="CC6600"/>
                    </a:solidFill>
                    <a:latin typeface="Euclid" pitchFamily="18" charset="0"/>
                  </a:rPr>
                  <a:t>0</a:t>
                </a:r>
                <a:r>
                  <a:rPr lang="fr-FR" sz="1600" b="1" dirty="0">
                    <a:solidFill>
                      <a:srgbClr val="CC6600"/>
                    </a:solidFill>
                    <a:latin typeface="Euclid" pitchFamily="18" charset="0"/>
                  </a:rPr>
                  <a:t>(i) pour n</a:t>
                </a:r>
                <a:r>
                  <a:rPr lang="fr-FR" sz="1600" b="1" i="1" baseline="-25000" dirty="0">
                    <a:solidFill>
                      <a:srgbClr val="CC6600"/>
                    </a:solidFill>
                    <a:latin typeface="Euclid" pitchFamily="18" charset="0"/>
                  </a:rPr>
                  <a:t>2</a:t>
                </a:r>
              </a:p>
            </p:txBody>
          </p:sp>
        </p:grpSp>
        <p:grpSp>
          <p:nvGrpSpPr>
            <p:cNvPr id="90" name="Group 75"/>
            <p:cNvGrpSpPr>
              <a:grpSpLocks/>
            </p:cNvGrpSpPr>
            <p:nvPr/>
          </p:nvGrpSpPr>
          <p:grpSpPr bwMode="auto">
            <a:xfrm>
              <a:off x="1381102" y="2636832"/>
              <a:ext cx="3616326" cy="2592388"/>
              <a:chOff x="1891" y="2137"/>
              <a:chExt cx="2278" cy="1633"/>
            </a:xfrm>
          </p:grpSpPr>
          <p:sp>
            <p:nvSpPr>
              <p:cNvPr id="91" name="Line 60"/>
              <p:cNvSpPr>
                <a:spLocks noChangeShapeType="1"/>
              </p:cNvSpPr>
              <p:nvPr/>
            </p:nvSpPr>
            <p:spPr bwMode="auto">
              <a:xfrm flipV="1">
                <a:off x="1898" y="2324"/>
                <a:ext cx="1283" cy="1424"/>
              </a:xfrm>
              <a:prstGeom prst="line">
                <a:avLst/>
              </a:prstGeom>
              <a:noFill/>
              <a:ln w="28575">
                <a:solidFill>
                  <a:srgbClr val="FF0000"/>
                </a:solidFill>
                <a:round/>
                <a:headEnd/>
                <a:tailEnd/>
              </a:ln>
              <a:effectLst/>
            </p:spPr>
            <p:txBody>
              <a:bodyPr/>
              <a:lstStyle/>
              <a:p>
                <a:endParaRPr lang="fr-FR"/>
              </a:p>
            </p:txBody>
          </p:sp>
          <p:sp>
            <p:nvSpPr>
              <p:cNvPr id="92" name="Text Box 74"/>
              <p:cNvSpPr txBox="1">
                <a:spLocks noChangeArrowheads="1"/>
              </p:cNvSpPr>
              <p:nvPr/>
            </p:nvSpPr>
            <p:spPr bwMode="auto">
              <a:xfrm>
                <a:off x="3044" y="2141"/>
                <a:ext cx="495" cy="213"/>
              </a:xfrm>
              <a:prstGeom prst="rect">
                <a:avLst/>
              </a:prstGeom>
              <a:noFill/>
              <a:ln w="9525">
                <a:noFill/>
                <a:miter lim="800000"/>
                <a:headEnd/>
                <a:tailEnd/>
              </a:ln>
              <a:effectLst/>
            </p:spPr>
            <p:txBody>
              <a:bodyPr wrap="square">
                <a:spAutoFit/>
              </a:bodyPr>
              <a:lstStyle/>
              <a:p>
                <a:pPr>
                  <a:spcBef>
                    <a:spcPct val="50000"/>
                  </a:spcBef>
                </a:pPr>
                <a:r>
                  <a:rPr lang="fr-FR" sz="1600" b="1" i="1" dirty="0">
                    <a:solidFill>
                      <a:srgbClr val="FF0000"/>
                    </a:solidFill>
                    <a:latin typeface="Euclid" pitchFamily="18" charset="0"/>
                  </a:rPr>
                  <a:t>R</a:t>
                </a:r>
                <a:r>
                  <a:rPr lang="fr-FR" sz="1600" b="1" i="1" baseline="-25000" dirty="0">
                    <a:solidFill>
                      <a:srgbClr val="FF0000"/>
                    </a:solidFill>
                    <a:latin typeface="Euclid" pitchFamily="18" charset="0"/>
                  </a:rPr>
                  <a:t>f2</a:t>
                </a:r>
                <a:r>
                  <a:rPr lang="fr-FR" sz="1600" b="1" i="1" dirty="0">
                    <a:solidFill>
                      <a:srgbClr val="FF0000"/>
                    </a:solidFill>
                    <a:latin typeface="Euclid" pitchFamily="18" charset="0"/>
                  </a:rPr>
                  <a:t>.i</a:t>
                </a:r>
                <a:endParaRPr lang="fr-FR" sz="1600" b="1" dirty="0">
                  <a:solidFill>
                    <a:srgbClr val="FF0000"/>
                  </a:solidFill>
                  <a:latin typeface="Euclid" pitchFamily="18" charset="0"/>
                </a:endParaRPr>
              </a:p>
            </p:txBody>
          </p:sp>
          <p:sp>
            <p:nvSpPr>
              <p:cNvPr id="93" name="Line 60"/>
              <p:cNvSpPr>
                <a:spLocks noChangeShapeType="1"/>
              </p:cNvSpPr>
              <p:nvPr/>
            </p:nvSpPr>
            <p:spPr bwMode="auto">
              <a:xfrm flipV="1">
                <a:off x="1891" y="2364"/>
                <a:ext cx="513" cy="1400"/>
              </a:xfrm>
              <a:prstGeom prst="line">
                <a:avLst/>
              </a:prstGeom>
              <a:noFill/>
              <a:ln w="28575">
                <a:solidFill>
                  <a:srgbClr val="00B0F0"/>
                </a:solidFill>
                <a:round/>
                <a:headEnd/>
                <a:tailEnd/>
              </a:ln>
              <a:effectLst/>
            </p:spPr>
            <p:txBody>
              <a:bodyPr/>
              <a:lstStyle/>
              <a:p>
                <a:endParaRPr lang="fr-FR"/>
              </a:p>
            </p:txBody>
          </p:sp>
          <p:sp>
            <p:nvSpPr>
              <p:cNvPr id="94" name="Line 60"/>
              <p:cNvSpPr>
                <a:spLocks noChangeShapeType="1"/>
              </p:cNvSpPr>
              <p:nvPr/>
            </p:nvSpPr>
            <p:spPr bwMode="auto">
              <a:xfrm flipV="1">
                <a:off x="1900" y="2324"/>
                <a:ext cx="1596" cy="1440"/>
              </a:xfrm>
              <a:prstGeom prst="line">
                <a:avLst/>
              </a:prstGeom>
              <a:noFill/>
              <a:ln w="28575">
                <a:solidFill>
                  <a:srgbClr val="009900"/>
                </a:solidFill>
                <a:round/>
                <a:headEnd/>
                <a:tailEnd/>
              </a:ln>
              <a:effectLst/>
            </p:spPr>
            <p:txBody>
              <a:bodyPr/>
              <a:lstStyle/>
              <a:p>
                <a:endParaRPr lang="fr-FR" dirty="0"/>
              </a:p>
            </p:txBody>
          </p:sp>
          <p:sp>
            <p:nvSpPr>
              <p:cNvPr id="95" name="Text Box 74"/>
              <p:cNvSpPr txBox="1">
                <a:spLocks noChangeArrowheads="1"/>
              </p:cNvSpPr>
              <p:nvPr/>
            </p:nvSpPr>
            <p:spPr bwMode="auto">
              <a:xfrm>
                <a:off x="3472" y="2159"/>
                <a:ext cx="495" cy="213"/>
              </a:xfrm>
              <a:prstGeom prst="rect">
                <a:avLst/>
              </a:prstGeom>
              <a:noFill/>
              <a:ln w="9525">
                <a:noFill/>
                <a:miter lim="800000"/>
                <a:headEnd/>
                <a:tailEnd/>
              </a:ln>
              <a:effectLst/>
            </p:spPr>
            <p:txBody>
              <a:bodyPr wrap="square">
                <a:spAutoFit/>
              </a:bodyPr>
              <a:lstStyle/>
              <a:p>
                <a:pPr>
                  <a:spcBef>
                    <a:spcPct val="50000"/>
                  </a:spcBef>
                </a:pPr>
                <a:r>
                  <a:rPr lang="fr-FR" sz="1600" b="1" i="1" dirty="0">
                    <a:solidFill>
                      <a:srgbClr val="009900"/>
                    </a:solidFill>
                    <a:latin typeface="Euclid" pitchFamily="18" charset="0"/>
                  </a:rPr>
                  <a:t>R</a:t>
                </a:r>
                <a:r>
                  <a:rPr lang="fr-FR" sz="1600" b="1" i="1" baseline="-25000" dirty="0">
                    <a:solidFill>
                      <a:srgbClr val="009900"/>
                    </a:solidFill>
                    <a:latin typeface="Euclid" pitchFamily="18" charset="0"/>
                  </a:rPr>
                  <a:t>f3</a:t>
                </a:r>
                <a:r>
                  <a:rPr lang="fr-FR" sz="1600" b="1" i="1" dirty="0">
                    <a:solidFill>
                      <a:srgbClr val="009900"/>
                    </a:solidFill>
                    <a:latin typeface="Euclid" pitchFamily="18" charset="0"/>
                  </a:rPr>
                  <a:t>.i</a:t>
                </a:r>
                <a:endParaRPr lang="fr-FR" sz="1600" b="1" dirty="0">
                  <a:solidFill>
                    <a:srgbClr val="009900"/>
                  </a:solidFill>
                  <a:latin typeface="Euclid" pitchFamily="18" charset="0"/>
                </a:endParaRPr>
              </a:p>
            </p:txBody>
          </p:sp>
          <p:sp>
            <p:nvSpPr>
              <p:cNvPr id="96" name="Text Box 74"/>
              <p:cNvSpPr txBox="1">
                <a:spLocks noChangeArrowheads="1"/>
              </p:cNvSpPr>
              <p:nvPr/>
            </p:nvSpPr>
            <p:spPr bwMode="auto">
              <a:xfrm>
                <a:off x="2596" y="2168"/>
                <a:ext cx="495" cy="213"/>
              </a:xfrm>
              <a:prstGeom prst="rect">
                <a:avLst/>
              </a:prstGeom>
              <a:noFill/>
              <a:ln w="9525">
                <a:noFill/>
                <a:miter lim="800000"/>
                <a:headEnd/>
                <a:tailEnd/>
              </a:ln>
              <a:effectLst/>
            </p:spPr>
            <p:txBody>
              <a:bodyPr wrap="square">
                <a:spAutoFit/>
              </a:bodyPr>
              <a:lstStyle/>
              <a:p>
                <a:pPr>
                  <a:spcBef>
                    <a:spcPct val="50000"/>
                  </a:spcBef>
                </a:pPr>
                <a:r>
                  <a:rPr lang="fr-FR" sz="1600" b="1" i="1" dirty="0">
                    <a:latin typeface="Euclid" pitchFamily="18" charset="0"/>
                  </a:rPr>
                  <a:t>R</a:t>
                </a:r>
                <a:r>
                  <a:rPr lang="fr-FR" sz="1600" b="1" i="1" baseline="-25000" dirty="0">
                    <a:latin typeface="Euclid" pitchFamily="18" charset="0"/>
                  </a:rPr>
                  <a:t>f1</a:t>
                </a:r>
                <a:r>
                  <a:rPr lang="fr-FR" sz="1600" b="1" i="1" dirty="0">
                    <a:latin typeface="Euclid" pitchFamily="18" charset="0"/>
                  </a:rPr>
                  <a:t>.i</a:t>
                </a:r>
                <a:endParaRPr lang="fr-FR" sz="1600" b="1" dirty="0">
                  <a:latin typeface="Euclid" pitchFamily="18" charset="0"/>
                </a:endParaRPr>
              </a:p>
            </p:txBody>
          </p:sp>
          <p:sp>
            <p:nvSpPr>
              <p:cNvPr id="50" name="Text Box 74"/>
              <p:cNvSpPr txBox="1">
                <a:spLocks noChangeArrowheads="1"/>
              </p:cNvSpPr>
              <p:nvPr/>
            </p:nvSpPr>
            <p:spPr bwMode="auto">
              <a:xfrm>
                <a:off x="2177" y="2137"/>
                <a:ext cx="495" cy="213"/>
              </a:xfrm>
              <a:prstGeom prst="rect">
                <a:avLst/>
              </a:prstGeom>
              <a:noFill/>
              <a:ln w="9525">
                <a:noFill/>
                <a:miter lim="800000"/>
                <a:headEnd/>
                <a:tailEnd/>
              </a:ln>
              <a:effectLst/>
            </p:spPr>
            <p:txBody>
              <a:bodyPr wrap="square">
                <a:spAutoFit/>
              </a:bodyPr>
              <a:lstStyle/>
              <a:p>
                <a:pPr>
                  <a:spcBef>
                    <a:spcPct val="50000"/>
                  </a:spcBef>
                </a:pPr>
                <a:r>
                  <a:rPr lang="fr-FR" sz="1600" b="1" i="1" dirty="0">
                    <a:latin typeface="Euclid" pitchFamily="18" charset="0"/>
                  </a:rPr>
                  <a:t>R</a:t>
                </a:r>
                <a:r>
                  <a:rPr lang="fr-FR" sz="1600" b="1" i="1" baseline="-25000" dirty="0">
                    <a:latin typeface="Euclid" pitchFamily="18" charset="0"/>
                  </a:rPr>
                  <a:t>f4</a:t>
                </a:r>
                <a:r>
                  <a:rPr lang="fr-FR" sz="1600" b="1" i="1" dirty="0">
                    <a:latin typeface="Euclid" pitchFamily="18" charset="0"/>
                  </a:rPr>
                  <a:t>.i</a:t>
                </a:r>
                <a:endParaRPr lang="fr-FR" sz="1600" b="1" dirty="0">
                  <a:latin typeface="Euclid" pitchFamily="18" charset="0"/>
                </a:endParaRPr>
              </a:p>
            </p:txBody>
          </p:sp>
          <p:sp>
            <p:nvSpPr>
              <p:cNvPr id="51" name="Line 60"/>
              <p:cNvSpPr>
                <a:spLocks noChangeShapeType="1"/>
              </p:cNvSpPr>
              <p:nvPr/>
            </p:nvSpPr>
            <p:spPr bwMode="auto">
              <a:xfrm flipV="1">
                <a:off x="1905" y="2318"/>
                <a:ext cx="816" cy="1451"/>
              </a:xfrm>
              <a:prstGeom prst="line">
                <a:avLst/>
              </a:prstGeom>
              <a:noFill/>
              <a:ln w="28575">
                <a:solidFill>
                  <a:schemeClr val="tx1"/>
                </a:solidFill>
                <a:round/>
                <a:headEnd/>
                <a:tailEnd/>
              </a:ln>
              <a:effectLst/>
            </p:spPr>
            <p:txBody>
              <a:bodyPr/>
              <a:lstStyle/>
              <a:p>
                <a:endParaRPr lang="fr-FR"/>
              </a:p>
            </p:txBody>
          </p:sp>
          <p:sp>
            <p:nvSpPr>
              <p:cNvPr id="52" name="Line 60"/>
              <p:cNvSpPr>
                <a:spLocks noChangeShapeType="1"/>
              </p:cNvSpPr>
              <p:nvPr/>
            </p:nvSpPr>
            <p:spPr bwMode="auto">
              <a:xfrm flipV="1">
                <a:off x="1905" y="2273"/>
                <a:ext cx="1905" cy="1497"/>
              </a:xfrm>
              <a:prstGeom prst="line">
                <a:avLst/>
              </a:prstGeom>
              <a:noFill/>
              <a:ln w="28575">
                <a:solidFill>
                  <a:srgbClr val="7030A0"/>
                </a:solidFill>
                <a:round/>
                <a:headEnd/>
                <a:tailEnd/>
              </a:ln>
              <a:effectLst/>
            </p:spPr>
            <p:txBody>
              <a:bodyPr/>
              <a:lstStyle/>
              <a:p>
                <a:endParaRPr lang="fr-FR" dirty="0"/>
              </a:p>
            </p:txBody>
          </p:sp>
          <p:sp>
            <p:nvSpPr>
              <p:cNvPr id="53" name="Text Box 74"/>
              <p:cNvSpPr txBox="1">
                <a:spLocks noChangeArrowheads="1"/>
              </p:cNvSpPr>
              <p:nvPr/>
            </p:nvSpPr>
            <p:spPr bwMode="auto">
              <a:xfrm>
                <a:off x="3674" y="2364"/>
                <a:ext cx="495" cy="213"/>
              </a:xfrm>
              <a:prstGeom prst="rect">
                <a:avLst/>
              </a:prstGeom>
              <a:noFill/>
              <a:ln w="9525">
                <a:noFill/>
                <a:miter lim="800000"/>
                <a:headEnd/>
                <a:tailEnd/>
              </a:ln>
              <a:effectLst/>
            </p:spPr>
            <p:txBody>
              <a:bodyPr wrap="square">
                <a:spAutoFit/>
              </a:bodyPr>
              <a:lstStyle/>
              <a:p>
                <a:pPr>
                  <a:spcBef>
                    <a:spcPct val="50000"/>
                  </a:spcBef>
                </a:pPr>
                <a:r>
                  <a:rPr lang="fr-FR" sz="1600" b="1" i="1" dirty="0">
                    <a:solidFill>
                      <a:srgbClr val="7030A0"/>
                    </a:solidFill>
                    <a:latin typeface="Euclid" pitchFamily="18" charset="0"/>
                  </a:rPr>
                  <a:t>R</a:t>
                </a:r>
                <a:r>
                  <a:rPr lang="fr-FR" sz="1600" b="1" i="1" baseline="-25000" dirty="0">
                    <a:solidFill>
                      <a:srgbClr val="7030A0"/>
                    </a:solidFill>
                    <a:latin typeface="Euclid" pitchFamily="18" charset="0"/>
                  </a:rPr>
                  <a:t>f0</a:t>
                </a:r>
                <a:r>
                  <a:rPr lang="fr-FR" sz="1600" b="1" i="1" dirty="0">
                    <a:solidFill>
                      <a:srgbClr val="7030A0"/>
                    </a:solidFill>
                    <a:latin typeface="Euclid" pitchFamily="18" charset="0"/>
                  </a:rPr>
                  <a:t>.i</a:t>
                </a:r>
                <a:endParaRPr lang="fr-FR" sz="1600" b="1" dirty="0">
                  <a:solidFill>
                    <a:srgbClr val="7030A0"/>
                  </a:solidFill>
                  <a:latin typeface="Euclid" pitchFamily="18" charset="0"/>
                </a:endParaRPr>
              </a:p>
            </p:txBody>
          </p:sp>
        </p:grpSp>
        <p:sp>
          <p:nvSpPr>
            <p:cNvPr id="100" name="Freeform 59"/>
            <p:cNvSpPr>
              <a:spLocks/>
            </p:cNvSpPr>
            <p:nvPr/>
          </p:nvSpPr>
          <p:spPr bwMode="auto">
            <a:xfrm>
              <a:off x="1385864" y="4143376"/>
              <a:ext cx="2543177" cy="1089025"/>
            </a:xfrm>
            <a:custGeom>
              <a:avLst/>
              <a:gdLst/>
              <a:ahLst/>
              <a:cxnLst>
                <a:cxn ang="0">
                  <a:pos x="0" y="953"/>
                </a:cxn>
                <a:cxn ang="0">
                  <a:pos x="544" y="227"/>
                </a:cxn>
                <a:cxn ang="0">
                  <a:pos x="1270" y="0"/>
                </a:cxn>
              </a:cxnLst>
              <a:rect l="0" t="0" r="r" b="b"/>
              <a:pathLst>
                <a:path w="1270" h="953">
                  <a:moveTo>
                    <a:pt x="0" y="953"/>
                  </a:moveTo>
                  <a:cubicBezTo>
                    <a:pt x="166" y="669"/>
                    <a:pt x="332" y="386"/>
                    <a:pt x="544" y="227"/>
                  </a:cubicBezTo>
                  <a:cubicBezTo>
                    <a:pt x="756" y="68"/>
                    <a:pt x="1013" y="34"/>
                    <a:pt x="1270" y="0"/>
                  </a:cubicBezTo>
                </a:path>
              </a:pathLst>
            </a:custGeom>
            <a:noFill/>
            <a:ln w="28575">
              <a:solidFill>
                <a:srgbClr val="FF00FF"/>
              </a:solidFill>
              <a:round/>
              <a:headEnd/>
              <a:tailEnd/>
            </a:ln>
            <a:effectLst/>
          </p:spPr>
          <p:txBody>
            <a:bodyPr/>
            <a:lstStyle/>
            <a:p>
              <a:endParaRPr lang="fr-FR"/>
            </a:p>
          </p:txBody>
        </p:sp>
        <p:sp>
          <p:nvSpPr>
            <p:cNvPr id="105" name="Freeform 59"/>
            <p:cNvSpPr>
              <a:spLocks/>
            </p:cNvSpPr>
            <p:nvPr/>
          </p:nvSpPr>
          <p:spPr bwMode="auto">
            <a:xfrm>
              <a:off x="1428729" y="3786190"/>
              <a:ext cx="2500330" cy="1428760"/>
            </a:xfrm>
            <a:custGeom>
              <a:avLst/>
              <a:gdLst/>
              <a:ahLst/>
              <a:cxnLst>
                <a:cxn ang="0">
                  <a:pos x="0" y="953"/>
                </a:cxn>
                <a:cxn ang="0">
                  <a:pos x="544" y="227"/>
                </a:cxn>
                <a:cxn ang="0">
                  <a:pos x="1270" y="0"/>
                </a:cxn>
              </a:cxnLst>
              <a:rect l="0" t="0" r="r" b="b"/>
              <a:pathLst>
                <a:path w="1270" h="953">
                  <a:moveTo>
                    <a:pt x="0" y="953"/>
                  </a:moveTo>
                  <a:cubicBezTo>
                    <a:pt x="166" y="669"/>
                    <a:pt x="332" y="386"/>
                    <a:pt x="544" y="227"/>
                  </a:cubicBezTo>
                  <a:cubicBezTo>
                    <a:pt x="756" y="68"/>
                    <a:pt x="1013" y="34"/>
                    <a:pt x="1270" y="0"/>
                  </a:cubicBezTo>
                </a:path>
              </a:pathLst>
            </a:custGeom>
            <a:noFill/>
            <a:ln w="28575">
              <a:solidFill>
                <a:srgbClr val="CC6600"/>
              </a:solidFill>
              <a:prstDash val="dash"/>
              <a:round/>
              <a:headEnd/>
              <a:tailEnd/>
            </a:ln>
            <a:effectLst/>
          </p:spPr>
          <p:txBody>
            <a:bodyPr/>
            <a:lstStyle/>
            <a:p>
              <a:endParaRPr lang="fr-FR"/>
            </a:p>
          </p:txBody>
        </p:sp>
      </p:grpSp>
      <p:sp>
        <p:nvSpPr>
          <p:cNvPr id="108" name="Rectangle 107"/>
          <p:cNvSpPr/>
          <p:nvPr/>
        </p:nvSpPr>
        <p:spPr>
          <a:xfrm>
            <a:off x="3787389" y="5715016"/>
            <a:ext cx="1306768" cy="923330"/>
          </a:xfrm>
          <a:prstGeom prst="rect">
            <a:avLst/>
          </a:prstGeom>
          <a:solidFill>
            <a:srgbClr val="92D050"/>
          </a:solidFill>
        </p:spPr>
        <p:txBody>
          <a:bodyPr wrap="none">
            <a:spAutoFit/>
          </a:bodyPr>
          <a:lstStyle/>
          <a:p>
            <a:pPr>
              <a:lnSpc>
                <a:spcPct val="150000"/>
              </a:lnSpc>
              <a:buFont typeface="Arial" charset="0"/>
              <a:buChar char="•"/>
            </a:pPr>
            <a:r>
              <a:rPr lang="fr-FR" b="1" i="1" dirty="0">
                <a:solidFill>
                  <a:srgbClr val="FF0000"/>
                </a:solidFill>
                <a:latin typeface="Euclid" pitchFamily="18" charset="0"/>
              </a:rPr>
              <a:t> </a:t>
            </a:r>
            <a:r>
              <a:rPr lang="fr-FR" b="1" i="1" dirty="0" err="1">
                <a:latin typeface="Euclid" pitchFamily="18" charset="0"/>
              </a:rPr>
              <a:t>R</a:t>
            </a:r>
            <a:r>
              <a:rPr lang="fr-FR" b="1" i="1" baseline="-25000" dirty="0" err="1">
                <a:latin typeface="Euclid" pitchFamily="18" charset="0"/>
              </a:rPr>
              <a:t>f</a:t>
            </a:r>
            <a:r>
              <a:rPr lang="fr-FR" b="1" i="1" baseline="-25000" dirty="0">
                <a:latin typeface="Euclid" pitchFamily="18" charset="0"/>
              </a:rPr>
              <a:t> </a:t>
            </a:r>
            <a:r>
              <a:rPr lang="fr-FR" b="1" i="1" dirty="0">
                <a:latin typeface="Euclid" pitchFamily="18" charset="0"/>
                <a:sym typeface="Symbol"/>
              </a:rPr>
              <a:t></a:t>
            </a:r>
            <a:r>
              <a:rPr lang="fr-FR" b="1" i="1" dirty="0">
                <a:latin typeface="Euclid" pitchFamily="18" charset="0"/>
              </a:rPr>
              <a:t> </a:t>
            </a:r>
            <a:r>
              <a:rPr lang="fr-FR" b="1" i="1" dirty="0" err="1">
                <a:latin typeface="Euclid" pitchFamily="18" charset="0"/>
              </a:rPr>
              <a:t>R</a:t>
            </a:r>
            <a:r>
              <a:rPr lang="fr-FR" b="1" i="1" baseline="-25000" dirty="0" err="1">
                <a:latin typeface="Euclid" pitchFamily="18" charset="0"/>
              </a:rPr>
              <a:t>fc</a:t>
            </a:r>
            <a:endParaRPr lang="fr-FR" b="1" i="1" baseline="-25000" dirty="0">
              <a:latin typeface="Euclid" pitchFamily="18" charset="0"/>
            </a:endParaRPr>
          </a:p>
          <a:p>
            <a:pPr>
              <a:lnSpc>
                <a:spcPct val="150000"/>
              </a:lnSpc>
              <a:buFont typeface="Arial" charset="0"/>
              <a:buChar char="•"/>
            </a:pPr>
            <a:r>
              <a:rPr lang="fr-FR" b="1" i="1" baseline="-25000" dirty="0">
                <a:solidFill>
                  <a:srgbClr val="FF0000"/>
                </a:solidFill>
                <a:latin typeface="Euclid" pitchFamily="18" charset="0"/>
              </a:rPr>
              <a:t> </a:t>
            </a:r>
            <a:r>
              <a:rPr lang="fr-FR" b="1" i="1" dirty="0">
                <a:solidFill>
                  <a:srgbClr val="0000FF"/>
                </a:solidFill>
                <a:latin typeface="Euclid" pitchFamily="18" charset="0"/>
              </a:rPr>
              <a:t>n </a:t>
            </a:r>
            <a:r>
              <a:rPr lang="fr-FR" b="1" i="1" dirty="0">
                <a:solidFill>
                  <a:srgbClr val="0000FF"/>
                </a:solidFill>
                <a:latin typeface="Euclid" pitchFamily="18" charset="0"/>
                <a:sym typeface="Symbol"/>
              </a:rPr>
              <a:t></a:t>
            </a:r>
            <a:r>
              <a:rPr lang="fr-FR" b="1" i="1" baseline="-25000" dirty="0">
                <a:solidFill>
                  <a:srgbClr val="0000FF"/>
                </a:solidFill>
                <a:latin typeface="Euclid" pitchFamily="18" charset="0"/>
              </a:rPr>
              <a:t> </a:t>
            </a:r>
            <a:r>
              <a:rPr lang="fr-FR" b="1" i="1" dirty="0" err="1">
                <a:solidFill>
                  <a:srgbClr val="0000FF"/>
                </a:solidFill>
                <a:latin typeface="Euclid" pitchFamily="18" charset="0"/>
              </a:rPr>
              <a:t>n</a:t>
            </a:r>
            <a:r>
              <a:rPr lang="fr-FR" b="1" i="1" baseline="-25000" dirty="0" err="1">
                <a:solidFill>
                  <a:srgbClr val="0000FF"/>
                </a:solidFill>
                <a:latin typeface="Euclid" pitchFamily="18" charset="0"/>
              </a:rPr>
              <a:t>c</a:t>
            </a:r>
            <a:endParaRPr lang="fr-FR" b="1" i="1" dirty="0">
              <a:solidFill>
                <a:srgbClr val="0000FF"/>
              </a:solidFill>
              <a:latin typeface="Euclid" pitchFamily="18" charset="0"/>
            </a:endParaRPr>
          </a:p>
        </p:txBody>
      </p:sp>
      <p:sp>
        <p:nvSpPr>
          <p:cNvPr id="109" name="Flèche droite 108"/>
          <p:cNvSpPr/>
          <p:nvPr/>
        </p:nvSpPr>
        <p:spPr>
          <a:xfrm>
            <a:off x="3143240" y="5929330"/>
            <a:ext cx="571504" cy="50006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1982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110"/>
                                        </p:tgtEl>
                                        <p:attrNameLst>
                                          <p:attrName>style.visibility</p:attrName>
                                        </p:attrNameLst>
                                      </p:cBhvr>
                                      <p:to>
                                        <p:strVal val="visible"/>
                                      </p:to>
                                    </p:set>
                                    <p:animEffect transition="in" filter="diamond(in)">
                                      <p:cBhvr>
                                        <p:cTn id="13" dur="2000"/>
                                        <p:tgtEl>
                                          <p:spTgt spid="11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4"/>
                                        </p:tgtEl>
                                        <p:attrNameLst>
                                          <p:attrName>style.visibility</p:attrName>
                                        </p:attrNameLst>
                                      </p:cBhvr>
                                      <p:to>
                                        <p:strVal val="visible"/>
                                      </p:to>
                                    </p:set>
                                    <p:animEffect transition="in" filter="blinds(horizontal)">
                                      <p:cBhvr>
                                        <p:cTn id="18" dur="500"/>
                                        <p:tgtEl>
                                          <p:spTgt spid="10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9"/>
                                        </p:tgtEl>
                                        <p:attrNameLst>
                                          <p:attrName>style.visibility</p:attrName>
                                        </p:attrNameLst>
                                      </p:cBhvr>
                                      <p:to>
                                        <p:strVal val="visible"/>
                                      </p:to>
                                    </p:set>
                                    <p:animEffect transition="in" filter="blinds(horizontal)">
                                      <p:cBhvr>
                                        <p:cTn id="21" dur="500"/>
                                        <p:tgtEl>
                                          <p:spTgt spid="10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8"/>
                                        </p:tgtEl>
                                        <p:attrNameLst>
                                          <p:attrName>style.visibility</p:attrName>
                                        </p:attrNameLst>
                                      </p:cBhvr>
                                      <p:to>
                                        <p:strVal val="visible"/>
                                      </p:to>
                                    </p:set>
                                    <p:animEffect transition="in" filter="blinds(horizontal)">
                                      <p:cBhvr>
                                        <p:cTn id="24" dur="500"/>
                                        <p:tgtEl>
                                          <p:spTgt spid="108"/>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nodeType="clickEffect">
                                  <p:stCondLst>
                                    <p:cond delay="0"/>
                                  </p:stCondLst>
                                  <p:childTnLst>
                                    <p:set>
                                      <p:cBhvr>
                                        <p:cTn id="28" dur="1" fill="hold">
                                          <p:stCondLst>
                                            <p:cond delay="0"/>
                                          </p:stCondLst>
                                        </p:cTn>
                                        <p:tgtEl>
                                          <p:spTgt spid="66630"/>
                                        </p:tgtEl>
                                        <p:attrNameLst>
                                          <p:attrName>style.visibility</p:attrName>
                                        </p:attrNameLst>
                                      </p:cBhvr>
                                      <p:to>
                                        <p:strVal val="visible"/>
                                      </p:to>
                                    </p:set>
                                    <p:animEffect transition="in" filter="strips(downLeft)">
                                      <p:cBhvr>
                                        <p:cTn id="29" dur="500"/>
                                        <p:tgtEl>
                                          <p:spTgt spid="66630"/>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66637"/>
                                        </p:tgtEl>
                                        <p:attrNameLst>
                                          <p:attrName>style.visibility</p:attrName>
                                        </p:attrNameLst>
                                      </p:cBhvr>
                                      <p:to>
                                        <p:strVal val="visible"/>
                                      </p:to>
                                    </p:set>
                                    <p:animEffect transition="in" filter="checkerboard(across)">
                                      <p:cBhvr>
                                        <p:cTn id="34" dur="500"/>
                                        <p:tgtEl>
                                          <p:spTgt spid="66637"/>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66635"/>
                                        </p:tgtEl>
                                        <p:attrNameLst>
                                          <p:attrName>style.visibility</p:attrName>
                                        </p:attrNameLst>
                                      </p:cBhvr>
                                      <p:to>
                                        <p:strVal val="visible"/>
                                      </p:to>
                                    </p:set>
                                    <p:animEffect transition="in" filter="box(in)">
                                      <p:cBhvr>
                                        <p:cTn id="39" dur="500"/>
                                        <p:tgtEl>
                                          <p:spTgt spid="66635"/>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12" fill="hold" grpId="0" nodeType="clickEffect">
                                  <p:stCondLst>
                                    <p:cond delay="0"/>
                                  </p:stCondLst>
                                  <p:childTnLst>
                                    <p:set>
                                      <p:cBhvr>
                                        <p:cTn id="43" dur="1" fill="hold">
                                          <p:stCondLst>
                                            <p:cond delay="0"/>
                                          </p:stCondLst>
                                        </p:cTn>
                                        <p:tgtEl>
                                          <p:spTgt spid="66621"/>
                                        </p:tgtEl>
                                        <p:attrNameLst>
                                          <p:attrName>style.visibility</p:attrName>
                                        </p:attrNameLst>
                                      </p:cBhvr>
                                      <p:to>
                                        <p:strVal val="visible"/>
                                      </p:to>
                                    </p:set>
                                    <p:animEffect transition="in" filter="strips(downLeft)">
                                      <p:cBhvr>
                                        <p:cTn id="44" dur="500"/>
                                        <p:tgtEl>
                                          <p:spTgt spid="66621"/>
                                        </p:tgtEl>
                                      </p:cBhvr>
                                    </p:animEffect>
                                  </p:childTnLst>
                                </p:cTn>
                              </p:par>
                            </p:childTnLst>
                          </p:cTn>
                        </p:par>
                      </p:childTnLst>
                    </p:cTn>
                  </p:par>
                  <p:par>
                    <p:cTn id="45" fill="hold">
                      <p:stCondLst>
                        <p:cond delay="indefinite"/>
                      </p:stCondLst>
                      <p:childTnLst>
                        <p:par>
                          <p:cTn id="46" fill="hold">
                            <p:stCondLst>
                              <p:cond delay="0"/>
                            </p:stCondLst>
                            <p:childTnLst>
                              <p:par>
                                <p:cTn id="47" presetID="18" presetClass="entr" presetSubtype="12" fill="hold" grpId="0" nodeType="clickEffect">
                                  <p:stCondLst>
                                    <p:cond delay="0"/>
                                  </p:stCondLst>
                                  <p:childTnLst>
                                    <p:set>
                                      <p:cBhvr>
                                        <p:cTn id="48" dur="1" fill="hold">
                                          <p:stCondLst>
                                            <p:cond delay="0"/>
                                          </p:stCondLst>
                                        </p:cTn>
                                        <p:tgtEl>
                                          <p:spTgt spid="66622"/>
                                        </p:tgtEl>
                                        <p:attrNameLst>
                                          <p:attrName>style.visibility</p:attrName>
                                        </p:attrNameLst>
                                      </p:cBhvr>
                                      <p:to>
                                        <p:strVal val="visible"/>
                                      </p:to>
                                    </p:set>
                                    <p:animEffect transition="in" filter="strips(downLeft)">
                                      <p:cBhvr>
                                        <p:cTn id="49" dur="500"/>
                                        <p:tgtEl>
                                          <p:spTgt spid="66622"/>
                                        </p:tgtEl>
                                      </p:cBhvr>
                                    </p:animEffect>
                                  </p:childTnLst>
                                </p:cTn>
                              </p:par>
                            </p:childTnLst>
                          </p:cTn>
                        </p:par>
                      </p:childTnLst>
                    </p:cTn>
                  </p:par>
                  <p:par>
                    <p:cTn id="50" fill="hold">
                      <p:stCondLst>
                        <p:cond delay="indefinite"/>
                      </p:stCondLst>
                      <p:childTnLst>
                        <p:par>
                          <p:cTn id="51" fill="hold">
                            <p:stCondLst>
                              <p:cond delay="0"/>
                            </p:stCondLst>
                            <p:childTnLst>
                              <p:par>
                                <p:cTn id="52" presetID="18" presetClass="entr" presetSubtype="12" fill="hold" grpId="0" nodeType="clickEffect">
                                  <p:stCondLst>
                                    <p:cond delay="0"/>
                                  </p:stCondLst>
                                  <p:childTnLst>
                                    <p:set>
                                      <p:cBhvr>
                                        <p:cTn id="53" dur="1" fill="hold">
                                          <p:stCondLst>
                                            <p:cond delay="0"/>
                                          </p:stCondLst>
                                        </p:cTn>
                                        <p:tgtEl>
                                          <p:spTgt spid="66623"/>
                                        </p:tgtEl>
                                        <p:attrNameLst>
                                          <p:attrName>style.visibility</p:attrName>
                                        </p:attrNameLst>
                                      </p:cBhvr>
                                      <p:to>
                                        <p:strVal val="visible"/>
                                      </p:to>
                                    </p:set>
                                    <p:animEffect transition="in" filter="strips(downLeft)">
                                      <p:cBhvr>
                                        <p:cTn id="54" dur="500"/>
                                        <p:tgtEl>
                                          <p:spTgt spid="66623"/>
                                        </p:tgtEl>
                                      </p:cBhvr>
                                    </p:animEffect>
                                  </p:childTnLst>
                                </p:cTn>
                              </p:par>
                            </p:childTnLst>
                          </p:cTn>
                        </p:par>
                      </p:childTnLst>
                    </p:cTn>
                  </p:par>
                  <p:par>
                    <p:cTn id="55" fill="hold">
                      <p:stCondLst>
                        <p:cond delay="indefinite"/>
                      </p:stCondLst>
                      <p:childTnLst>
                        <p:par>
                          <p:cTn id="56" fill="hold">
                            <p:stCondLst>
                              <p:cond delay="0"/>
                            </p:stCondLst>
                            <p:childTnLst>
                              <p:par>
                                <p:cTn id="57" presetID="18" presetClass="entr" presetSubtype="12" fill="hold" grpId="0" nodeType="clickEffect">
                                  <p:stCondLst>
                                    <p:cond delay="0"/>
                                  </p:stCondLst>
                                  <p:childTnLst>
                                    <p:set>
                                      <p:cBhvr>
                                        <p:cTn id="58" dur="1" fill="hold">
                                          <p:stCondLst>
                                            <p:cond delay="0"/>
                                          </p:stCondLst>
                                        </p:cTn>
                                        <p:tgtEl>
                                          <p:spTgt spid="66624"/>
                                        </p:tgtEl>
                                        <p:attrNameLst>
                                          <p:attrName>style.visibility</p:attrName>
                                        </p:attrNameLst>
                                      </p:cBhvr>
                                      <p:to>
                                        <p:strVal val="visible"/>
                                      </p:to>
                                    </p:set>
                                    <p:animEffect transition="in" filter="strips(downLeft)">
                                      <p:cBhvr>
                                        <p:cTn id="59" dur="500"/>
                                        <p:tgtEl>
                                          <p:spTgt spid="66624"/>
                                        </p:tgtEl>
                                      </p:cBhvr>
                                    </p:animEffect>
                                  </p:childTnLst>
                                </p:cTn>
                              </p:par>
                            </p:childTnLst>
                          </p:cTn>
                        </p:par>
                      </p:childTnLst>
                    </p:cTn>
                  </p:par>
                  <p:par>
                    <p:cTn id="60" fill="hold">
                      <p:stCondLst>
                        <p:cond delay="indefinite"/>
                      </p:stCondLst>
                      <p:childTnLst>
                        <p:par>
                          <p:cTn id="61" fill="hold">
                            <p:stCondLst>
                              <p:cond delay="0"/>
                            </p:stCondLst>
                            <p:childTnLst>
                              <p:par>
                                <p:cTn id="62" presetID="18" presetClass="entr" presetSubtype="12" fill="hold" grpId="0" nodeType="clickEffect">
                                  <p:stCondLst>
                                    <p:cond delay="0"/>
                                  </p:stCondLst>
                                  <p:childTnLst>
                                    <p:set>
                                      <p:cBhvr>
                                        <p:cTn id="63" dur="1" fill="hold">
                                          <p:stCondLst>
                                            <p:cond delay="0"/>
                                          </p:stCondLst>
                                        </p:cTn>
                                        <p:tgtEl>
                                          <p:spTgt spid="66625"/>
                                        </p:tgtEl>
                                        <p:attrNameLst>
                                          <p:attrName>style.visibility</p:attrName>
                                        </p:attrNameLst>
                                      </p:cBhvr>
                                      <p:to>
                                        <p:strVal val="visible"/>
                                      </p:to>
                                    </p:set>
                                    <p:animEffect transition="in" filter="strips(downLeft)">
                                      <p:cBhvr>
                                        <p:cTn id="64" dur="500"/>
                                        <p:tgtEl>
                                          <p:spTgt spid="66625"/>
                                        </p:tgtEl>
                                      </p:cBhvr>
                                    </p:animEffect>
                                  </p:childTnLst>
                                </p:cTn>
                              </p:par>
                            </p:childTnLst>
                          </p:cTn>
                        </p:par>
                      </p:childTnLst>
                    </p:cTn>
                  </p:par>
                  <p:par>
                    <p:cTn id="65" fill="hold">
                      <p:stCondLst>
                        <p:cond delay="indefinite"/>
                      </p:stCondLst>
                      <p:childTnLst>
                        <p:par>
                          <p:cTn id="66" fill="hold">
                            <p:stCondLst>
                              <p:cond delay="0"/>
                            </p:stCondLst>
                            <p:childTnLst>
                              <p:par>
                                <p:cTn id="67" presetID="18" presetClass="entr" presetSubtype="12" fill="hold" grpId="0" nodeType="clickEffect">
                                  <p:stCondLst>
                                    <p:cond delay="0"/>
                                  </p:stCondLst>
                                  <p:childTnLst>
                                    <p:set>
                                      <p:cBhvr>
                                        <p:cTn id="68" dur="1" fill="hold">
                                          <p:stCondLst>
                                            <p:cond delay="0"/>
                                          </p:stCondLst>
                                        </p:cTn>
                                        <p:tgtEl>
                                          <p:spTgt spid="66626"/>
                                        </p:tgtEl>
                                        <p:attrNameLst>
                                          <p:attrName>style.visibility</p:attrName>
                                        </p:attrNameLst>
                                      </p:cBhvr>
                                      <p:to>
                                        <p:strVal val="visible"/>
                                      </p:to>
                                    </p:set>
                                    <p:animEffect transition="in" filter="strips(downLeft)">
                                      <p:cBhvr>
                                        <p:cTn id="69" dur="500"/>
                                        <p:tgtEl>
                                          <p:spTgt spid="66626"/>
                                        </p:tgtEl>
                                      </p:cBhvr>
                                    </p:animEffect>
                                  </p:childTnLst>
                                </p:cTn>
                              </p:par>
                            </p:childTnLst>
                          </p:cTn>
                        </p:par>
                      </p:childTnLst>
                    </p:cTn>
                  </p:par>
                  <p:par>
                    <p:cTn id="70" fill="hold">
                      <p:stCondLst>
                        <p:cond delay="indefinite"/>
                      </p:stCondLst>
                      <p:childTnLst>
                        <p:par>
                          <p:cTn id="71" fill="hold">
                            <p:stCondLst>
                              <p:cond delay="0"/>
                            </p:stCondLst>
                            <p:childTnLst>
                              <p:par>
                                <p:cTn id="72" presetID="18" presetClass="entr" presetSubtype="12" fill="hold" grpId="0" nodeType="clickEffect">
                                  <p:stCondLst>
                                    <p:cond delay="0"/>
                                  </p:stCondLst>
                                  <p:childTnLst>
                                    <p:set>
                                      <p:cBhvr>
                                        <p:cTn id="73" dur="1" fill="hold">
                                          <p:stCondLst>
                                            <p:cond delay="0"/>
                                          </p:stCondLst>
                                        </p:cTn>
                                        <p:tgtEl>
                                          <p:spTgt spid="66627"/>
                                        </p:tgtEl>
                                        <p:attrNameLst>
                                          <p:attrName>style.visibility</p:attrName>
                                        </p:attrNameLst>
                                      </p:cBhvr>
                                      <p:to>
                                        <p:strVal val="visible"/>
                                      </p:to>
                                    </p:set>
                                    <p:animEffect transition="in" filter="strips(downLeft)">
                                      <p:cBhvr>
                                        <p:cTn id="74" dur="500"/>
                                        <p:tgtEl>
                                          <p:spTgt spid="66627"/>
                                        </p:tgtEl>
                                      </p:cBhvr>
                                    </p:animEffect>
                                  </p:childTnLst>
                                </p:cTn>
                              </p:par>
                            </p:childTnLst>
                          </p:cTn>
                        </p:par>
                      </p:childTnLst>
                    </p:cTn>
                  </p:par>
                  <p:par>
                    <p:cTn id="75" fill="hold">
                      <p:stCondLst>
                        <p:cond delay="indefinite"/>
                      </p:stCondLst>
                      <p:childTnLst>
                        <p:par>
                          <p:cTn id="76" fill="hold">
                            <p:stCondLst>
                              <p:cond delay="0"/>
                            </p:stCondLst>
                            <p:childTnLst>
                              <p:par>
                                <p:cTn id="77" presetID="18" presetClass="entr" presetSubtype="12" fill="hold" grpId="0" nodeType="clickEffect">
                                  <p:stCondLst>
                                    <p:cond delay="0"/>
                                  </p:stCondLst>
                                  <p:childTnLst>
                                    <p:set>
                                      <p:cBhvr>
                                        <p:cTn id="78" dur="1" fill="hold">
                                          <p:stCondLst>
                                            <p:cond delay="0"/>
                                          </p:stCondLst>
                                        </p:cTn>
                                        <p:tgtEl>
                                          <p:spTgt spid="66628"/>
                                        </p:tgtEl>
                                        <p:attrNameLst>
                                          <p:attrName>style.visibility</p:attrName>
                                        </p:attrNameLst>
                                      </p:cBhvr>
                                      <p:to>
                                        <p:strVal val="visible"/>
                                      </p:to>
                                    </p:set>
                                    <p:animEffect transition="in" filter="strips(downLeft)">
                                      <p:cBhvr>
                                        <p:cTn id="79" dur="500"/>
                                        <p:tgtEl>
                                          <p:spTgt spid="66628"/>
                                        </p:tgtEl>
                                      </p:cBhvr>
                                    </p:animEffect>
                                  </p:childTnLst>
                                </p:cTn>
                              </p:par>
                            </p:childTnLst>
                          </p:cTn>
                        </p:par>
                      </p:childTnLst>
                    </p:cTn>
                  </p:par>
                  <p:par>
                    <p:cTn id="80" fill="hold">
                      <p:stCondLst>
                        <p:cond delay="indefinite"/>
                      </p:stCondLst>
                      <p:childTnLst>
                        <p:par>
                          <p:cTn id="81" fill="hold">
                            <p:stCondLst>
                              <p:cond delay="0"/>
                            </p:stCondLst>
                            <p:childTnLst>
                              <p:par>
                                <p:cTn id="82" presetID="18" presetClass="entr" presetSubtype="12" fill="hold" grpId="0" nodeType="clickEffect">
                                  <p:stCondLst>
                                    <p:cond delay="0"/>
                                  </p:stCondLst>
                                  <p:childTnLst>
                                    <p:set>
                                      <p:cBhvr>
                                        <p:cTn id="83" dur="1" fill="hold">
                                          <p:stCondLst>
                                            <p:cond delay="0"/>
                                          </p:stCondLst>
                                        </p:cTn>
                                        <p:tgtEl>
                                          <p:spTgt spid="66629"/>
                                        </p:tgtEl>
                                        <p:attrNameLst>
                                          <p:attrName>style.visibility</p:attrName>
                                        </p:attrNameLst>
                                      </p:cBhvr>
                                      <p:to>
                                        <p:strVal val="visible"/>
                                      </p:to>
                                    </p:set>
                                    <p:animEffect transition="in" filter="strips(downLeft)">
                                      <p:cBhvr>
                                        <p:cTn id="84" dur="500"/>
                                        <p:tgtEl>
                                          <p:spTgt spid="6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21" grpId="0" animBg="1"/>
      <p:bldP spid="66622" grpId="0" animBg="1"/>
      <p:bldP spid="66623" grpId="0" animBg="1"/>
      <p:bldP spid="66624" grpId="0" animBg="1"/>
      <p:bldP spid="66625" grpId="0" animBg="1"/>
      <p:bldP spid="66626" grpId="0" animBg="1"/>
      <p:bldP spid="66627" grpId="0" animBg="1"/>
      <p:bldP spid="66628" grpId="0" animBg="1"/>
      <p:bldP spid="66629" grpId="0" animBg="1"/>
      <p:bldP spid="70" grpId="0"/>
      <p:bldP spid="104" grpId="0" animBg="1"/>
      <p:bldP spid="108" grpId="0" animBg="1"/>
      <p:bldP spid="10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79388" y="260350"/>
            <a:ext cx="2249472" cy="400110"/>
          </a:xfrm>
          <a:prstGeom prst="rect">
            <a:avLst/>
          </a:prstGeom>
          <a:noFill/>
          <a:ln w="9525">
            <a:noFill/>
            <a:miter lim="800000"/>
            <a:headEnd/>
            <a:tailEnd/>
          </a:ln>
          <a:effectLst/>
        </p:spPr>
        <p:txBody>
          <a:bodyPr wrap="square">
            <a:spAutoFit/>
          </a:bodyPr>
          <a:lstStyle/>
          <a:p>
            <a:pPr>
              <a:spcBef>
                <a:spcPct val="50000"/>
              </a:spcBef>
            </a:pPr>
            <a:r>
              <a:rPr lang="fr-FR" sz="2000" b="1" dirty="0">
                <a:solidFill>
                  <a:srgbClr val="0000FF"/>
                </a:solidFill>
                <a:latin typeface="+mj-lt"/>
              </a:rPr>
              <a:t>2.1.  l’inducteur </a:t>
            </a:r>
          </a:p>
        </p:txBody>
      </p:sp>
      <p:sp>
        <p:nvSpPr>
          <p:cNvPr id="5123" name="Text Box 3"/>
          <p:cNvSpPr txBox="1">
            <a:spLocks noChangeArrowheads="1"/>
          </p:cNvSpPr>
          <p:nvPr/>
        </p:nvSpPr>
        <p:spPr bwMode="auto">
          <a:xfrm>
            <a:off x="250825" y="765175"/>
            <a:ext cx="8137525" cy="641350"/>
          </a:xfrm>
          <a:prstGeom prst="rect">
            <a:avLst/>
          </a:prstGeom>
          <a:noFill/>
          <a:ln w="9525">
            <a:noFill/>
            <a:miter lim="800000"/>
            <a:headEnd/>
            <a:tailEnd/>
          </a:ln>
          <a:effectLst/>
        </p:spPr>
        <p:txBody>
          <a:bodyPr>
            <a:spAutoFit/>
          </a:bodyPr>
          <a:lstStyle/>
          <a:p>
            <a:pPr>
              <a:spcBef>
                <a:spcPct val="50000"/>
              </a:spcBef>
            </a:pPr>
            <a:r>
              <a:rPr lang="fr-FR" dirty="0"/>
              <a:t>L’inducteur (stator) est la partie fixe de la machine, son rôle est de créer un champ magnétique fixe dans l’espace. </a:t>
            </a:r>
          </a:p>
        </p:txBody>
      </p:sp>
      <p:grpSp>
        <p:nvGrpSpPr>
          <p:cNvPr id="2" name="Group 59"/>
          <p:cNvGrpSpPr>
            <a:grpSpLocks/>
          </p:cNvGrpSpPr>
          <p:nvPr/>
        </p:nvGrpSpPr>
        <p:grpSpPr bwMode="auto">
          <a:xfrm>
            <a:off x="2916238" y="1822452"/>
            <a:ext cx="3671887" cy="3983039"/>
            <a:chOff x="1247" y="1407"/>
            <a:chExt cx="2313" cy="2509"/>
          </a:xfrm>
        </p:grpSpPr>
        <p:grpSp>
          <p:nvGrpSpPr>
            <p:cNvPr id="3" name="Group 58"/>
            <p:cNvGrpSpPr>
              <a:grpSpLocks/>
            </p:cNvGrpSpPr>
            <p:nvPr/>
          </p:nvGrpSpPr>
          <p:grpSpPr bwMode="auto">
            <a:xfrm>
              <a:off x="1292" y="1407"/>
              <a:ext cx="2268" cy="2044"/>
              <a:chOff x="1292" y="1407"/>
              <a:chExt cx="2268" cy="2044"/>
            </a:xfrm>
          </p:grpSpPr>
          <p:grpSp>
            <p:nvGrpSpPr>
              <p:cNvPr id="4" name="Group 54"/>
              <p:cNvGrpSpPr>
                <a:grpSpLocks/>
              </p:cNvGrpSpPr>
              <p:nvPr/>
            </p:nvGrpSpPr>
            <p:grpSpPr bwMode="auto">
              <a:xfrm>
                <a:off x="1308" y="1407"/>
                <a:ext cx="2041" cy="2042"/>
                <a:chOff x="1442" y="2696"/>
                <a:chExt cx="1470" cy="853"/>
              </a:xfrm>
            </p:grpSpPr>
            <p:sp>
              <p:nvSpPr>
                <p:cNvPr id="5172" name="Oval 52"/>
                <p:cNvSpPr>
                  <a:spLocks noChangeArrowheads="1"/>
                </p:cNvSpPr>
                <p:nvPr/>
              </p:nvSpPr>
              <p:spPr bwMode="auto">
                <a:xfrm>
                  <a:off x="1442" y="2696"/>
                  <a:ext cx="1470" cy="853"/>
                </a:xfrm>
                <a:prstGeom prst="ellipse">
                  <a:avLst/>
                </a:prstGeom>
                <a:noFill/>
                <a:ln w="19050">
                  <a:solidFill>
                    <a:schemeClr val="tx1"/>
                  </a:solidFill>
                  <a:round/>
                  <a:headEnd/>
                  <a:tailEnd/>
                </a:ln>
                <a:effectLst/>
              </p:spPr>
              <p:txBody>
                <a:bodyPr wrap="none" anchor="ctr"/>
                <a:lstStyle/>
                <a:p>
                  <a:endParaRPr lang="fr-FR"/>
                </a:p>
              </p:txBody>
            </p:sp>
            <p:sp>
              <p:nvSpPr>
                <p:cNvPr id="5173" name="Oval 53"/>
                <p:cNvSpPr>
                  <a:spLocks noChangeArrowheads="1"/>
                </p:cNvSpPr>
                <p:nvPr/>
              </p:nvSpPr>
              <p:spPr bwMode="auto">
                <a:xfrm>
                  <a:off x="1519" y="2745"/>
                  <a:ext cx="1306" cy="758"/>
                </a:xfrm>
                <a:prstGeom prst="ellipse">
                  <a:avLst/>
                </a:prstGeom>
                <a:noFill/>
                <a:ln w="19050">
                  <a:solidFill>
                    <a:schemeClr val="tx1"/>
                  </a:solidFill>
                  <a:round/>
                  <a:headEnd/>
                  <a:tailEnd/>
                </a:ln>
                <a:effectLst/>
              </p:spPr>
              <p:txBody>
                <a:bodyPr wrap="none" anchor="ctr"/>
                <a:lstStyle/>
                <a:p>
                  <a:endParaRPr lang="fr-FR"/>
                </a:p>
              </p:txBody>
            </p:sp>
          </p:grpSp>
          <p:sp>
            <p:nvSpPr>
              <p:cNvPr id="5128" name="Arc 8"/>
              <p:cNvSpPr>
                <a:spLocks/>
              </p:cNvSpPr>
              <p:nvPr/>
            </p:nvSpPr>
            <p:spPr bwMode="auto">
              <a:xfrm>
                <a:off x="1903" y="2032"/>
                <a:ext cx="874" cy="315"/>
              </a:xfrm>
              <a:custGeom>
                <a:avLst/>
                <a:gdLst>
                  <a:gd name="G0" fmla="+- 18686 0 0"/>
                  <a:gd name="G1" fmla="+- 21600 0 0"/>
                  <a:gd name="G2" fmla="+- 21600 0 0"/>
                  <a:gd name="T0" fmla="*/ 0 w 37524"/>
                  <a:gd name="T1" fmla="*/ 10765 h 21600"/>
                  <a:gd name="T2" fmla="*/ 37524 w 37524"/>
                  <a:gd name="T3" fmla="*/ 11031 h 21600"/>
                  <a:gd name="T4" fmla="*/ 18686 w 37524"/>
                  <a:gd name="T5" fmla="*/ 21600 h 21600"/>
                </a:gdLst>
                <a:ahLst/>
                <a:cxnLst>
                  <a:cxn ang="0">
                    <a:pos x="T0" y="T1"/>
                  </a:cxn>
                  <a:cxn ang="0">
                    <a:pos x="T2" y="T3"/>
                  </a:cxn>
                  <a:cxn ang="0">
                    <a:pos x="T4" y="T5"/>
                  </a:cxn>
                </a:cxnLst>
                <a:rect l="0" t="0" r="r" b="b"/>
                <a:pathLst>
                  <a:path w="37524" h="21600" fill="none" extrusionOk="0">
                    <a:moveTo>
                      <a:pt x="0" y="10765"/>
                    </a:moveTo>
                    <a:cubicBezTo>
                      <a:pt x="3863" y="4101"/>
                      <a:pt x="10983" y="-1"/>
                      <a:pt x="18686" y="0"/>
                    </a:cubicBezTo>
                    <a:cubicBezTo>
                      <a:pt x="26498" y="0"/>
                      <a:pt x="33701" y="4218"/>
                      <a:pt x="37523" y="11031"/>
                    </a:cubicBezTo>
                  </a:path>
                  <a:path w="37524" h="21600" stroke="0" extrusionOk="0">
                    <a:moveTo>
                      <a:pt x="0" y="10765"/>
                    </a:moveTo>
                    <a:cubicBezTo>
                      <a:pt x="3863" y="4101"/>
                      <a:pt x="10983" y="-1"/>
                      <a:pt x="18686" y="0"/>
                    </a:cubicBezTo>
                    <a:cubicBezTo>
                      <a:pt x="26498" y="0"/>
                      <a:pt x="33701" y="4218"/>
                      <a:pt x="37523" y="11031"/>
                    </a:cubicBezTo>
                    <a:lnTo>
                      <a:pt x="18686" y="21600"/>
                    </a:lnTo>
                    <a:close/>
                  </a:path>
                </a:pathLst>
              </a:custGeom>
              <a:noFill/>
              <a:ln w="19050">
                <a:solidFill>
                  <a:schemeClr val="tx1"/>
                </a:solidFill>
                <a:round/>
                <a:headEnd/>
                <a:tailEnd/>
              </a:ln>
              <a:effectLst/>
            </p:spPr>
            <p:txBody>
              <a:bodyPr wrap="none" anchor="ctr"/>
              <a:lstStyle/>
              <a:p>
                <a:endParaRPr lang="fr-FR"/>
              </a:p>
            </p:txBody>
          </p:sp>
          <p:sp>
            <p:nvSpPr>
              <p:cNvPr id="5130" name="Line 10"/>
              <p:cNvSpPr>
                <a:spLocks noChangeShapeType="1"/>
              </p:cNvSpPr>
              <p:nvPr/>
            </p:nvSpPr>
            <p:spPr bwMode="auto">
              <a:xfrm flipH="1" flipV="1">
                <a:off x="2174" y="1539"/>
                <a:ext cx="3" cy="337"/>
              </a:xfrm>
              <a:prstGeom prst="line">
                <a:avLst/>
              </a:prstGeom>
              <a:noFill/>
              <a:ln w="19050">
                <a:solidFill>
                  <a:schemeClr val="tx1"/>
                </a:solidFill>
                <a:round/>
                <a:headEnd/>
                <a:tailEnd/>
              </a:ln>
              <a:effectLst/>
            </p:spPr>
            <p:txBody>
              <a:bodyPr/>
              <a:lstStyle/>
              <a:p>
                <a:endParaRPr lang="fr-FR"/>
              </a:p>
            </p:txBody>
          </p:sp>
          <p:sp>
            <p:nvSpPr>
              <p:cNvPr id="5132" name="Arc 12"/>
              <p:cNvSpPr>
                <a:spLocks/>
              </p:cNvSpPr>
              <p:nvPr/>
            </p:nvSpPr>
            <p:spPr bwMode="auto">
              <a:xfrm>
                <a:off x="1898" y="1876"/>
                <a:ext cx="502" cy="309"/>
              </a:xfrm>
              <a:custGeom>
                <a:avLst/>
                <a:gdLst>
                  <a:gd name="G0" fmla="+- 21600 0 0"/>
                  <a:gd name="G1" fmla="+- 19366 0 0"/>
                  <a:gd name="G2" fmla="+- 21600 0 0"/>
                  <a:gd name="T0" fmla="*/ 82 w 21600"/>
                  <a:gd name="T1" fmla="*/ 21251 h 21251"/>
                  <a:gd name="T2" fmla="*/ 12034 w 21600"/>
                  <a:gd name="T3" fmla="*/ 0 h 21251"/>
                  <a:gd name="T4" fmla="*/ 21600 w 21600"/>
                  <a:gd name="T5" fmla="*/ 19366 h 21251"/>
                </a:gdLst>
                <a:ahLst/>
                <a:cxnLst>
                  <a:cxn ang="0">
                    <a:pos x="T0" y="T1"/>
                  </a:cxn>
                  <a:cxn ang="0">
                    <a:pos x="T2" y="T3"/>
                  </a:cxn>
                  <a:cxn ang="0">
                    <a:pos x="T4" y="T5"/>
                  </a:cxn>
                </a:cxnLst>
                <a:rect l="0" t="0" r="r" b="b"/>
                <a:pathLst>
                  <a:path w="21600" h="21251" fill="none" extrusionOk="0">
                    <a:moveTo>
                      <a:pt x="82" y="21250"/>
                    </a:moveTo>
                    <a:cubicBezTo>
                      <a:pt x="27" y="20624"/>
                      <a:pt x="0" y="19995"/>
                      <a:pt x="0" y="19366"/>
                    </a:cubicBezTo>
                    <a:cubicBezTo>
                      <a:pt x="-1" y="11146"/>
                      <a:pt x="4664" y="3639"/>
                      <a:pt x="12033" y="-1"/>
                    </a:cubicBezTo>
                  </a:path>
                  <a:path w="21600" h="21251" stroke="0" extrusionOk="0">
                    <a:moveTo>
                      <a:pt x="82" y="21250"/>
                    </a:moveTo>
                    <a:cubicBezTo>
                      <a:pt x="27" y="20624"/>
                      <a:pt x="0" y="19995"/>
                      <a:pt x="0" y="19366"/>
                    </a:cubicBezTo>
                    <a:cubicBezTo>
                      <a:pt x="-1" y="11146"/>
                      <a:pt x="4664" y="3639"/>
                      <a:pt x="12033" y="-1"/>
                    </a:cubicBezTo>
                    <a:lnTo>
                      <a:pt x="21600" y="19366"/>
                    </a:lnTo>
                    <a:close/>
                  </a:path>
                </a:pathLst>
              </a:custGeom>
              <a:noFill/>
              <a:ln w="19050">
                <a:solidFill>
                  <a:schemeClr val="tx1"/>
                </a:solidFill>
                <a:round/>
                <a:headEnd/>
                <a:tailEnd/>
              </a:ln>
              <a:effectLst/>
            </p:spPr>
            <p:txBody>
              <a:bodyPr wrap="none" anchor="ctr"/>
              <a:lstStyle/>
              <a:p>
                <a:endParaRPr lang="fr-FR"/>
              </a:p>
            </p:txBody>
          </p:sp>
          <p:sp>
            <p:nvSpPr>
              <p:cNvPr id="5133" name="Arc 13"/>
              <p:cNvSpPr>
                <a:spLocks/>
              </p:cNvSpPr>
              <p:nvPr/>
            </p:nvSpPr>
            <p:spPr bwMode="auto">
              <a:xfrm flipH="1">
                <a:off x="2278" y="1874"/>
                <a:ext cx="503" cy="322"/>
              </a:xfrm>
              <a:custGeom>
                <a:avLst/>
                <a:gdLst>
                  <a:gd name="G0" fmla="+- 21600 0 0"/>
                  <a:gd name="G1" fmla="+- 19366 0 0"/>
                  <a:gd name="G2" fmla="+- 21600 0 0"/>
                  <a:gd name="T0" fmla="*/ 169 w 21600"/>
                  <a:gd name="T1" fmla="*/ 22063 h 22063"/>
                  <a:gd name="T2" fmla="*/ 12034 w 21600"/>
                  <a:gd name="T3" fmla="*/ 0 h 22063"/>
                  <a:gd name="T4" fmla="*/ 21600 w 21600"/>
                  <a:gd name="T5" fmla="*/ 19366 h 22063"/>
                </a:gdLst>
                <a:ahLst/>
                <a:cxnLst>
                  <a:cxn ang="0">
                    <a:pos x="T0" y="T1"/>
                  </a:cxn>
                  <a:cxn ang="0">
                    <a:pos x="T2" y="T3"/>
                  </a:cxn>
                  <a:cxn ang="0">
                    <a:pos x="T4" y="T5"/>
                  </a:cxn>
                </a:cxnLst>
                <a:rect l="0" t="0" r="r" b="b"/>
                <a:pathLst>
                  <a:path w="21600" h="22063" fill="none" extrusionOk="0">
                    <a:moveTo>
                      <a:pt x="169" y="22062"/>
                    </a:moveTo>
                    <a:cubicBezTo>
                      <a:pt x="56" y="21168"/>
                      <a:pt x="0" y="20267"/>
                      <a:pt x="0" y="19366"/>
                    </a:cubicBezTo>
                    <a:cubicBezTo>
                      <a:pt x="-1" y="11146"/>
                      <a:pt x="4664" y="3639"/>
                      <a:pt x="12033" y="-1"/>
                    </a:cubicBezTo>
                  </a:path>
                  <a:path w="21600" h="22063" stroke="0" extrusionOk="0">
                    <a:moveTo>
                      <a:pt x="169" y="22062"/>
                    </a:moveTo>
                    <a:cubicBezTo>
                      <a:pt x="56" y="21168"/>
                      <a:pt x="0" y="20267"/>
                      <a:pt x="0" y="19366"/>
                    </a:cubicBezTo>
                    <a:cubicBezTo>
                      <a:pt x="-1" y="11146"/>
                      <a:pt x="4664" y="3639"/>
                      <a:pt x="12033" y="-1"/>
                    </a:cubicBezTo>
                    <a:lnTo>
                      <a:pt x="21600" y="19366"/>
                    </a:lnTo>
                    <a:close/>
                  </a:path>
                </a:pathLst>
              </a:custGeom>
              <a:noFill/>
              <a:ln w="19050">
                <a:solidFill>
                  <a:schemeClr val="tx1"/>
                </a:solidFill>
                <a:round/>
                <a:headEnd/>
                <a:tailEnd/>
              </a:ln>
              <a:effectLst/>
            </p:spPr>
            <p:txBody>
              <a:bodyPr wrap="none" anchor="ctr"/>
              <a:lstStyle/>
              <a:p>
                <a:endParaRPr lang="fr-FR"/>
              </a:p>
            </p:txBody>
          </p:sp>
          <p:sp>
            <p:nvSpPr>
              <p:cNvPr id="5134" name="Line 14"/>
              <p:cNvSpPr>
                <a:spLocks noChangeShapeType="1"/>
              </p:cNvSpPr>
              <p:nvPr/>
            </p:nvSpPr>
            <p:spPr bwMode="auto">
              <a:xfrm flipH="1" flipV="1">
                <a:off x="2489" y="1539"/>
                <a:ext cx="11" cy="337"/>
              </a:xfrm>
              <a:prstGeom prst="line">
                <a:avLst/>
              </a:prstGeom>
              <a:noFill/>
              <a:ln w="19050">
                <a:solidFill>
                  <a:schemeClr val="tx1"/>
                </a:solidFill>
                <a:round/>
                <a:headEnd/>
                <a:tailEnd/>
              </a:ln>
              <a:effectLst/>
            </p:spPr>
            <p:txBody>
              <a:bodyPr/>
              <a:lstStyle/>
              <a:p>
                <a:endParaRPr lang="fr-FR"/>
              </a:p>
            </p:txBody>
          </p:sp>
          <p:sp>
            <p:nvSpPr>
              <p:cNvPr id="5143" name="Oval 23"/>
              <p:cNvSpPr>
                <a:spLocks noChangeArrowheads="1"/>
              </p:cNvSpPr>
              <p:nvPr/>
            </p:nvSpPr>
            <p:spPr bwMode="auto">
              <a:xfrm>
                <a:off x="1659" y="2090"/>
                <a:ext cx="1361" cy="1361"/>
              </a:xfrm>
              <a:prstGeom prst="ellipse">
                <a:avLst/>
              </a:prstGeom>
              <a:solidFill>
                <a:schemeClr val="tx2">
                  <a:lumMod val="65000"/>
                  <a:lumOff val="35000"/>
                </a:schemeClr>
              </a:solidFill>
              <a:ln w="9525">
                <a:solidFill>
                  <a:schemeClr val="tx1"/>
                </a:solidFill>
                <a:round/>
                <a:headEnd/>
                <a:tailEnd/>
              </a:ln>
              <a:effectLst/>
            </p:spPr>
            <p:txBody>
              <a:bodyPr wrap="none" anchor="ctr"/>
              <a:lstStyle/>
              <a:p>
                <a:endParaRPr lang="fr-FR"/>
              </a:p>
            </p:txBody>
          </p:sp>
          <p:grpSp>
            <p:nvGrpSpPr>
              <p:cNvPr id="5" name="Group 56"/>
              <p:cNvGrpSpPr>
                <a:grpSpLocks/>
              </p:cNvGrpSpPr>
              <p:nvPr/>
            </p:nvGrpSpPr>
            <p:grpSpPr bwMode="auto">
              <a:xfrm>
                <a:off x="2518" y="1601"/>
                <a:ext cx="148" cy="284"/>
                <a:chOff x="2175" y="1643"/>
                <a:chExt cx="106" cy="163"/>
              </a:xfrm>
            </p:grpSpPr>
            <p:sp>
              <p:nvSpPr>
                <p:cNvPr id="5147" name="AutoShape 27"/>
                <p:cNvSpPr>
                  <a:spLocks noChangeArrowheads="1"/>
                </p:cNvSpPr>
                <p:nvPr/>
              </p:nvSpPr>
              <p:spPr bwMode="auto">
                <a:xfrm>
                  <a:off x="2179" y="1643"/>
                  <a:ext cx="45" cy="45"/>
                </a:xfrm>
                <a:prstGeom prst="flowChartSummingJunction">
                  <a:avLst/>
                </a:prstGeom>
                <a:solidFill>
                  <a:schemeClr val="accent1"/>
                </a:solidFill>
                <a:ln w="9525">
                  <a:solidFill>
                    <a:schemeClr val="tx1"/>
                  </a:solidFill>
                  <a:round/>
                  <a:headEnd/>
                  <a:tailEnd/>
                </a:ln>
                <a:effectLst/>
              </p:spPr>
              <p:txBody>
                <a:bodyPr wrap="none" anchor="ctr"/>
                <a:lstStyle/>
                <a:p>
                  <a:endParaRPr lang="fr-FR"/>
                </a:p>
              </p:txBody>
            </p:sp>
            <p:sp>
              <p:nvSpPr>
                <p:cNvPr id="5148" name="AutoShape 28"/>
                <p:cNvSpPr>
                  <a:spLocks noChangeArrowheads="1"/>
                </p:cNvSpPr>
                <p:nvPr/>
              </p:nvSpPr>
              <p:spPr bwMode="auto">
                <a:xfrm>
                  <a:off x="2176" y="1701"/>
                  <a:ext cx="45" cy="45"/>
                </a:xfrm>
                <a:prstGeom prst="flowChartSummingJunction">
                  <a:avLst/>
                </a:prstGeom>
                <a:solidFill>
                  <a:schemeClr val="accent1"/>
                </a:solidFill>
                <a:ln w="9525">
                  <a:solidFill>
                    <a:schemeClr val="tx1"/>
                  </a:solidFill>
                  <a:round/>
                  <a:headEnd/>
                  <a:tailEnd/>
                </a:ln>
                <a:effectLst/>
              </p:spPr>
              <p:txBody>
                <a:bodyPr wrap="none" anchor="ctr"/>
                <a:lstStyle/>
                <a:p>
                  <a:endParaRPr lang="fr-FR"/>
                </a:p>
              </p:txBody>
            </p:sp>
            <p:sp>
              <p:nvSpPr>
                <p:cNvPr id="5149" name="AutoShape 29"/>
                <p:cNvSpPr>
                  <a:spLocks noChangeArrowheads="1"/>
                </p:cNvSpPr>
                <p:nvPr/>
              </p:nvSpPr>
              <p:spPr bwMode="auto">
                <a:xfrm>
                  <a:off x="2175" y="1758"/>
                  <a:ext cx="45" cy="45"/>
                </a:xfrm>
                <a:prstGeom prst="flowChartSummingJunction">
                  <a:avLst/>
                </a:prstGeom>
                <a:solidFill>
                  <a:schemeClr val="accent1"/>
                </a:solidFill>
                <a:ln w="9525">
                  <a:solidFill>
                    <a:schemeClr val="tx1"/>
                  </a:solidFill>
                  <a:round/>
                  <a:headEnd/>
                  <a:tailEnd/>
                </a:ln>
                <a:effectLst/>
              </p:spPr>
              <p:txBody>
                <a:bodyPr wrap="none" anchor="ctr"/>
                <a:lstStyle/>
                <a:p>
                  <a:endParaRPr lang="fr-FR"/>
                </a:p>
              </p:txBody>
            </p:sp>
            <p:sp>
              <p:nvSpPr>
                <p:cNvPr id="5150" name="AutoShape 30"/>
                <p:cNvSpPr>
                  <a:spLocks noChangeArrowheads="1"/>
                </p:cNvSpPr>
                <p:nvPr/>
              </p:nvSpPr>
              <p:spPr bwMode="auto">
                <a:xfrm>
                  <a:off x="2236" y="1643"/>
                  <a:ext cx="45" cy="45"/>
                </a:xfrm>
                <a:prstGeom prst="flowChartSummingJunction">
                  <a:avLst/>
                </a:prstGeom>
                <a:solidFill>
                  <a:schemeClr val="accent1"/>
                </a:solidFill>
                <a:ln w="9525">
                  <a:solidFill>
                    <a:schemeClr val="tx1"/>
                  </a:solidFill>
                  <a:round/>
                  <a:headEnd/>
                  <a:tailEnd/>
                </a:ln>
                <a:effectLst/>
              </p:spPr>
              <p:txBody>
                <a:bodyPr wrap="none" anchor="ctr"/>
                <a:lstStyle/>
                <a:p>
                  <a:endParaRPr lang="fr-FR"/>
                </a:p>
              </p:txBody>
            </p:sp>
            <p:sp>
              <p:nvSpPr>
                <p:cNvPr id="5151" name="AutoShape 31"/>
                <p:cNvSpPr>
                  <a:spLocks noChangeArrowheads="1"/>
                </p:cNvSpPr>
                <p:nvPr/>
              </p:nvSpPr>
              <p:spPr bwMode="auto">
                <a:xfrm>
                  <a:off x="2236" y="1703"/>
                  <a:ext cx="45" cy="45"/>
                </a:xfrm>
                <a:prstGeom prst="flowChartSummingJunction">
                  <a:avLst/>
                </a:prstGeom>
                <a:solidFill>
                  <a:schemeClr val="accent1"/>
                </a:solidFill>
                <a:ln w="9525">
                  <a:solidFill>
                    <a:schemeClr val="tx1"/>
                  </a:solidFill>
                  <a:round/>
                  <a:headEnd/>
                  <a:tailEnd/>
                </a:ln>
                <a:effectLst/>
              </p:spPr>
              <p:txBody>
                <a:bodyPr wrap="none" anchor="ctr"/>
                <a:lstStyle/>
                <a:p>
                  <a:endParaRPr lang="fr-FR"/>
                </a:p>
              </p:txBody>
            </p:sp>
            <p:sp>
              <p:nvSpPr>
                <p:cNvPr id="5152" name="AutoShape 32"/>
                <p:cNvSpPr>
                  <a:spLocks noChangeArrowheads="1"/>
                </p:cNvSpPr>
                <p:nvPr/>
              </p:nvSpPr>
              <p:spPr bwMode="auto">
                <a:xfrm>
                  <a:off x="2233" y="1761"/>
                  <a:ext cx="45" cy="45"/>
                </a:xfrm>
                <a:prstGeom prst="flowChartSummingJunction">
                  <a:avLst/>
                </a:prstGeom>
                <a:solidFill>
                  <a:schemeClr val="accent1"/>
                </a:solidFill>
                <a:ln w="9525">
                  <a:solidFill>
                    <a:schemeClr val="tx1"/>
                  </a:solidFill>
                  <a:round/>
                  <a:headEnd/>
                  <a:tailEnd/>
                </a:ln>
                <a:effectLst/>
              </p:spPr>
              <p:txBody>
                <a:bodyPr wrap="none" anchor="ctr"/>
                <a:lstStyle/>
                <a:p>
                  <a:endParaRPr lang="fr-FR"/>
                </a:p>
              </p:txBody>
            </p:sp>
          </p:grpSp>
          <p:sp>
            <p:nvSpPr>
              <p:cNvPr id="5153" name="Oval 33"/>
              <p:cNvSpPr>
                <a:spLocks noChangeArrowheads="1"/>
              </p:cNvSpPr>
              <p:nvPr/>
            </p:nvSpPr>
            <p:spPr bwMode="auto">
              <a:xfrm>
                <a:off x="2019" y="1591"/>
                <a:ext cx="63" cy="78"/>
              </a:xfrm>
              <a:prstGeom prst="ellipse">
                <a:avLst/>
              </a:prstGeom>
              <a:solidFill>
                <a:srgbClr val="FFCC00"/>
              </a:solidFill>
              <a:ln w="9525">
                <a:solidFill>
                  <a:schemeClr val="tx1"/>
                </a:solidFill>
                <a:round/>
                <a:headEnd/>
                <a:tailEnd/>
              </a:ln>
              <a:effectLst/>
            </p:spPr>
            <p:txBody>
              <a:bodyPr wrap="none" anchor="ctr"/>
              <a:lstStyle/>
              <a:p>
                <a:endParaRPr lang="fr-FR"/>
              </a:p>
            </p:txBody>
          </p:sp>
          <p:sp>
            <p:nvSpPr>
              <p:cNvPr id="5154" name="Text Box 34"/>
              <p:cNvSpPr txBox="1">
                <a:spLocks noChangeArrowheads="1"/>
              </p:cNvSpPr>
              <p:nvPr/>
            </p:nvSpPr>
            <p:spPr bwMode="auto">
              <a:xfrm>
                <a:off x="1972" y="1468"/>
                <a:ext cx="316" cy="231"/>
              </a:xfrm>
              <a:prstGeom prst="rect">
                <a:avLst/>
              </a:prstGeom>
              <a:noFill/>
              <a:ln w="9525">
                <a:noFill/>
                <a:miter lim="800000"/>
                <a:headEnd/>
                <a:tailEnd/>
              </a:ln>
              <a:effectLst/>
            </p:spPr>
            <p:txBody>
              <a:bodyPr>
                <a:spAutoFit/>
              </a:bodyPr>
              <a:lstStyle/>
              <a:p>
                <a:pPr>
                  <a:spcBef>
                    <a:spcPct val="50000"/>
                  </a:spcBef>
                </a:pPr>
                <a:r>
                  <a:rPr lang="fr-FR"/>
                  <a:t>.</a:t>
                </a:r>
              </a:p>
            </p:txBody>
          </p:sp>
          <p:sp>
            <p:nvSpPr>
              <p:cNvPr id="5157" name="Oval 37"/>
              <p:cNvSpPr>
                <a:spLocks noChangeArrowheads="1"/>
              </p:cNvSpPr>
              <p:nvPr/>
            </p:nvSpPr>
            <p:spPr bwMode="auto">
              <a:xfrm>
                <a:off x="2018" y="1690"/>
                <a:ext cx="63" cy="78"/>
              </a:xfrm>
              <a:prstGeom prst="ellipse">
                <a:avLst/>
              </a:prstGeom>
              <a:solidFill>
                <a:srgbClr val="FFCC00"/>
              </a:solidFill>
              <a:ln w="9525">
                <a:solidFill>
                  <a:schemeClr val="tx1"/>
                </a:solidFill>
                <a:round/>
                <a:headEnd/>
                <a:tailEnd/>
              </a:ln>
              <a:effectLst/>
            </p:spPr>
            <p:txBody>
              <a:bodyPr wrap="none" anchor="ctr"/>
              <a:lstStyle/>
              <a:p>
                <a:endParaRPr lang="fr-FR"/>
              </a:p>
            </p:txBody>
          </p:sp>
          <p:sp>
            <p:nvSpPr>
              <p:cNvPr id="5160" name="Oval 40"/>
              <p:cNvSpPr>
                <a:spLocks noChangeArrowheads="1"/>
              </p:cNvSpPr>
              <p:nvPr/>
            </p:nvSpPr>
            <p:spPr bwMode="auto">
              <a:xfrm>
                <a:off x="2019" y="1794"/>
                <a:ext cx="63" cy="78"/>
              </a:xfrm>
              <a:prstGeom prst="ellipse">
                <a:avLst/>
              </a:prstGeom>
              <a:solidFill>
                <a:srgbClr val="FFCC00"/>
              </a:solidFill>
              <a:ln w="9525">
                <a:solidFill>
                  <a:schemeClr val="tx1"/>
                </a:solidFill>
                <a:round/>
                <a:headEnd/>
                <a:tailEnd/>
              </a:ln>
              <a:effectLst/>
            </p:spPr>
            <p:txBody>
              <a:bodyPr wrap="none" anchor="ctr"/>
              <a:lstStyle/>
              <a:p>
                <a:endParaRPr lang="fr-FR"/>
              </a:p>
            </p:txBody>
          </p:sp>
          <p:sp>
            <p:nvSpPr>
              <p:cNvPr id="5163" name="Oval 43"/>
              <p:cNvSpPr>
                <a:spLocks noChangeArrowheads="1"/>
              </p:cNvSpPr>
              <p:nvPr/>
            </p:nvSpPr>
            <p:spPr bwMode="auto">
              <a:xfrm>
                <a:off x="2100" y="1591"/>
                <a:ext cx="63" cy="78"/>
              </a:xfrm>
              <a:prstGeom prst="ellipse">
                <a:avLst/>
              </a:prstGeom>
              <a:solidFill>
                <a:srgbClr val="FFCC00"/>
              </a:solidFill>
              <a:ln w="9525">
                <a:solidFill>
                  <a:schemeClr val="tx1"/>
                </a:solidFill>
                <a:round/>
                <a:headEnd/>
                <a:tailEnd/>
              </a:ln>
              <a:effectLst/>
            </p:spPr>
            <p:txBody>
              <a:bodyPr wrap="none" anchor="ctr"/>
              <a:lstStyle/>
              <a:p>
                <a:endParaRPr lang="fr-FR"/>
              </a:p>
            </p:txBody>
          </p:sp>
          <p:sp>
            <p:nvSpPr>
              <p:cNvPr id="5166" name="Oval 46"/>
              <p:cNvSpPr>
                <a:spLocks noChangeArrowheads="1"/>
              </p:cNvSpPr>
              <p:nvPr/>
            </p:nvSpPr>
            <p:spPr bwMode="auto">
              <a:xfrm>
                <a:off x="2099" y="1690"/>
                <a:ext cx="63" cy="78"/>
              </a:xfrm>
              <a:prstGeom prst="ellipse">
                <a:avLst/>
              </a:prstGeom>
              <a:solidFill>
                <a:srgbClr val="FFCC00"/>
              </a:solidFill>
              <a:ln w="9525">
                <a:solidFill>
                  <a:schemeClr val="tx1"/>
                </a:solidFill>
                <a:round/>
                <a:headEnd/>
                <a:tailEnd/>
              </a:ln>
              <a:effectLst/>
            </p:spPr>
            <p:txBody>
              <a:bodyPr wrap="none" anchor="ctr"/>
              <a:lstStyle/>
              <a:p>
                <a:endParaRPr lang="fr-FR"/>
              </a:p>
            </p:txBody>
          </p:sp>
          <p:sp>
            <p:nvSpPr>
              <p:cNvPr id="5167" name="Text Box 47"/>
              <p:cNvSpPr txBox="1">
                <a:spLocks noChangeArrowheads="1"/>
              </p:cNvSpPr>
              <p:nvPr/>
            </p:nvSpPr>
            <p:spPr bwMode="auto">
              <a:xfrm>
                <a:off x="1973" y="1568"/>
                <a:ext cx="316" cy="231"/>
              </a:xfrm>
              <a:prstGeom prst="rect">
                <a:avLst/>
              </a:prstGeom>
              <a:noFill/>
              <a:ln w="9525">
                <a:noFill/>
                <a:miter lim="800000"/>
                <a:headEnd/>
                <a:tailEnd/>
              </a:ln>
              <a:effectLst/>
            </p:spPr>
            <p:txBody>
              <a:bodyPr>
                <a:spAutoFit/>
              </a:bodyPr>
              <a:lstStyle/>
              <a:p>
                <a:pPr>
                  <a:spcBef>
                    <a:spcPct val="50000"/>
                  </a:spcBef>
                </a:pPr>
                <a:r>
                  <a:rPr lang="fr-FR"/>
                  <a:t>.</a:t>
                </a:r>
              </a:p>
            </p:txBody>
          </p:sp>
          <p:sp>
            <p:nvSpPr>
              <p:cNvPr id="5169" name="Oval 49"/>
              <p:cNvSpPr>
                <a:spLocks noChangeArrowheads="1"/>
              </p:cNvSpPr>
              <p:nvPr/>
            </p:nvSpPr>
            <p:spPr bwMode="auto">
              <a:xfrm>
                <a:off x="2100" y="1794"/>
                <a:ext cx="63" cy="78"/>
              </a:xfrm>
              <a:prstGeom prst="ellipse">
                <a:avLst/>
              </a:prstGeom>
              <a:solidFill>
                <a:srgbClr val="FFCC00"/>
              </a:solidFill>
              <a:ln w="9525">
                <a:solidFill>
                  <a:schemeClr val="tx1"/>
                </a:solidFill>
                <a:round/>
                <a:headEnd/>
                <a:tailEnd/>
              </a:ln>
              <a:effectLst/>
            </p:spPr>
            <p:txBody>
              <a:bodyPr wrap="none" anchor="ctr"/>
              <a:lstStyle/>
              <a:p>
                <a:endParaRPr lang="fr-FR"/>
              </a:p>
            </p:txBody>
          </p:sp>
          <p:sp>
            <p:nvSpPr>
              <p:cNvPr id="5170" name="Text Box 50"/>
              <p:cNvSpPr txBox="1">
                <a:spLocks noChangeArrowheads="1"/>
              </p:cNvSpPr>
              <p:nvPr/>
            </p:nvSpPr>
            <p:spPr bwMode="auto">
              <a:xfrm>
                <a:off x="2055" y="1670"/>
                <a:ext cx="316" cy="231"/>
              </a:xfrm>
              <a:prstGeom prst="rect">
                <a:avLst/>
              </a:prstGeom>
              <a:noFill/>
              <a:ln w="9525">
                <a:noFill/>
                <a:miter lim="800000"/>
                <a:headEnd/>
                <a:tailEnd/>
              </a:ln>
              <a:effectLst/>
            </p:spPr>
            <p:txBody>
              <a:bodyPr>
                <a:spAutoFit/>
              </a:bodyPr>
              <a:lstStyle/>
              <a:p>
                <a:pPr>
                  <a:spcBef>
                    <a:spcPct val="50000"/>
                  </a:spcBef>
                </a:pPr>
                <a:r>
                  <a:rPr lang="fr-FR"/>
                  <a:t>.</a:t>
                </a:r>
              </a:p>
            </p:txBody>
          </p:sp>
          <p:sp>
            <p:nvSpPr>
              <p:cNvPr id="5175" name="Rectangle 55"/>
              <p:cNvSpPr>
                <a:spLocks noChangeArrowheads="1"/>
              </p:cNvSpPr>
              <p:nvPr/>
            </p:nvSpPr>
            <p:spPr bwMode="auto">
              <a:xfrm>
                <a:off x="1292" y="2326"/>
                <a:ext cx="2268" cy="1104"/>
              </a:xfrm>
              <a:prstGeom prst="rect">
                <a:avLst/>
              </a:prstGeom>
              <a:solidFill>
                <a:schemeClr val="bg1"/>
              </a:solidFill>
              <a:ln w="9525">
                <a:noFill/>
                <a:miter lim="800000"/>
                <a:headEnd/>
                <a:tailEnd/>
              </a:ln>
              <a:effectLst/>
            </p:spPr>
            <p:txBody>
              <a:bodyPr wrap="none" anchor="ctr"/>
              <a:lstStyle/>
              <a:p>
                <a:pPr algn="ctr"/>
                <a:endParaRPr lang="fr-FR"/>
              </a:p>
            </p:txBody>
          </p:sp>
          <p:sp>
            <p:nvSpPr>
              <p:cNvPr id="5158" name="Text Box 38"/>
              <p:cNvSpPr txBox="1">
                <a:spLocks noChangeArrowheads="1"/>
              </p:cNvSpPr>
              <p:nvPr/>
            </p:nvSpPr>
            <p:spPr bwMode="auto">
              <a:xfrm>
                <a:off x="1973" y="1670"/>
                <a:ext cx="316" cy="231"/>
              </a:xfrm>
              <a:prstGeom prst="rect">
                <a:avLst/>
              </a:prstGeom>
              <a:noFill/>
              <a:ln w="9525">
                <a:noFill/>
                <a:miter lim="800000"/>
                <a:headEnd/>
                <a:tailEnd/>
              </a:ln>
              <a:effectLst/>
            </p:spPr>
            <p:txBody>
              <a:bodyPr>
                <a:spAutoFit/>
              </a:bodyPr>
              <a:lstStyle/>
              <a:p>
                <a:pPr>
                  <a:spcBef>
                    <a:spcPct val="50000"/>
                  </a:spcBef>
                </a:pPr>
                <a:r>
                  <a:rPr lang="fr-FR"/>
                  <a:t>.</a:t>
                </a:r>
              </a:p>
            </p:txBody>
          </p:sp>
          <p:sp>
            <p:nvSpPr>
              <p:cNvPr id="5164" name="Text Box 44"/>
              <p:cNvSpPr txBox="1">
                <a:spLocks noChangeArrowheads="1"/>
              </p:cNvSpPr>
              <p:nvPr/>
            </p:nvSpPr>
            <p:spPr bwMode="auto">
              <a:xfrm>
                <a:off x="2055" y="1569"/>
                <a:ext cx="316" cy="231"/>
              </a:xfrm>
              <a:prstGeom prst="rect">
                <a:avLst/>
              </a:prstGeom>
              <a:noFill/>
              <a:ln w="9525">
                <a:noFill/>
                <a:miter lim="800000"/>
                <a:headEnd/>
                <a:tailEnd/>
              </a:ln>
              <a:effectLst/>
            </p:spPr>
            <p:txBody>
              <a:bodyPr>
                <a:spAutoFit/>
              </a:bodyPr>
              <a:lstStyle/>
              <a:p>
                <a:pPr>
                  <a:spcBef>
                    <a:spcPct val="50000"/>
                  </a:spcBef>
                </a:pPr>
                <a:r>
                  <a:rPr lang="fr-FR"/>
                  <a:t>.</a:t>
                </a:r>
              </a:p>
            </p:txBody>
          </p:sp>
          <p:sp>
            <p:nvSpPr>
              <p:cNvPr id="5161" name="Text Box 41"/>
              <p:cNvSpPr txBox="1">
                <a:spLocks noChangeArrowheads="1"/>
              </p:cNvSpPr>
              <p:nvPr/>
            </p:nvSpPr>
            <p:spPr bwMode="auto">
              <a:xfrm>
                <a:off x="2053" y="1469"/>
                <a:ext cx="316" cy="231"/>
              </a:xfrm>
              <a:prstGeom prst="rect">
                <a:avLst/>
              </a:prstGeom>
              <a:noFill/>
              <a:ln w="9525">
                <a:noFill/>
                <a:miter lim="800000"/>
                <a:headEnd/>
                <a:tailEnd/>
              </a:ln>
              <a:effectLst/>
            </p:spPr>
            <p:txBody>
              <a:bodyPr>
                <a:spAutoFit/>
              </a:bodyPr>
              <a:lstStyle/>
              <a:p>
                <a:pPr>
                  <a:spcBef>
                    <a:spcPct val="50000"/>
                  </a:spcBef>
                </a:pPr>
                <a:r>
                  <a:rPr lang="fr-FR"/>
                  <a:t>.</a:t>
                </a:r>
              </a:p>
            </p:txBody>
          </p:sp>
        </p:grpSp>
        <p:pic>
          <p:nvPicPr>
            <p:cNvPr id="5125" name="Picture 5" descr="ANd9GcTat4LdZHBRYYmIS_E-njfoN0G9fYXW1Et5SyQpgzZCkG7btj0C"/>
            <p:cNvPicPr>
              <a:picLocks noChangeAspect="1" noChangeArrowheads="1"/>
            </p:cNvPicPr>
            <p:nvPr/>
          </p:nvPicPr>
          <p:blipFill>
            <a:blip r:embed="rId2" cstate="print"/>
            <a:srcRect/>
            <a:stretch>
              <a:fillRect/>
            </a:stretch>
          </p:blipFill>
          <p:spPr bwMode="auto">
            <a:xfrm>
              <a:off x="1247" y="2478"/>
              <a:ext cx="2086" cy="1438"/>
            </a:xfrm>
            <a:prstGeom prst="rect">
              <a:avLst/>
            </a:prstGeom>
            <a:noFill/>
          </p:spPr>
        </p:pic>
      </p:grpSp>
      <p:sp>
        <p:nvSpPr>
          <p:cNvPr id="5180" name="Line 60"/>
          <p:cNvSpPr>
            <a:spLocks noChangeShapeType="1"/>
          </p:cNvSpPr>
          <p:nvPr/>
        </p:nvSpPr>
        <p:spPr bwMode="auto">
          <a:xfrm flipV="1">
            <a:off x="2555875" y="2406650"/>
            <a:ext cx="1511300" cy="71438"/>
          </a:xfrm>
          <a:prstGeom prst="line">
            <a:avLst/>
          </a:prstGeom>
          <a:noFill/>
          <a:ln w="9525">
            <a:solidFill>
              <a:schemeClr val="tx1"/>
            </a:solidFill>
            <a:round/>
            <a:headEnd/>
            <a:tailEnd type="triangle" w="med" len="med"/>
          </a:ln>
          <a:effectLst/>
        </p:spPr>
        <p:txBody>
          <a:bodyPr/>
          <a:lstStyle/>
          <a:p>
            <a:endParaRPr lang="fr-FR"/>
          </a:p>
        </p:txBody>
      </p:sp>
      <p:sp>
        <p:nvSpPr>
          <p:cNvPr id="5181" name="Line 61"/>
          <p:cNvSpPr>
            <a:spLocks noChangeShapeType="1"/>
          </p:cNvSpPr>
          <p:nvPr/>
        </p:nvSpPr>
        <p:spPr bwMode="auto">
          <a:xfrm>
            <a:off x="2555875" y="2478088"/>
            <a:ext cx="1511300" cy="1368425"/>
          </a:xfrm>
          <a:prstGeom prst="line">
            <a:avLst/>
          </a:prstGeom>
          <a:noFill/>
          <a:ln w="9525">
            <a:solidFill>
              <a:schemeClr val="tx1"/>
            </a:solidFill>
            <a:round/>
            <a:headEnd/>
            <a:tailEnd type="triangle" w="med" len="med"/>
          </a:ln>
          <a:effectLst/>
        </p:spPr>
        <p:txBody>
          <a:bodyPr/>
          <a:lstStyle/>
          <a:p>
            <a:endParaRPr lang="fr-FR"/>
          </a:p>
        </p:txBody>
      </p:sp>
      <p:sp>
        <p:nvSpPr>
          <p:cNvPr id="5182" name="Text Box 62"/>
          <p:cNvSpPr txBox="1">
            <a:spLocks noChangeArrowheads="1"/>
          </p:cNvSpPr>
          <p:nvPr/>
        </p:nvSpPr>
        <p:spPr bwMode="auto">
          <a:xfrm>
            <a:off x="1708150" y="2257425"/>
            <a:ext cx="1727200" cy="366713"/>
          </a:xfrm>
          <a:prstGeom prst="rect">
            <a:avLst/>
          </a:prstGeom>
          <a:noFill/>
          <a:ln w="9525">
            <a:noFill/>
            <a:miter lim="800000"/>
            <a:headEnd/>
            <a:tailEnd/>
          </a:ln>
          <a:effectLst/>
        </p:spPr>
        <p:txBody>
          <a:bodyPr>
            <a:spAutoFit/>
          </a:bodyPr>
          <a:lstStyle/>
          <a:p>
            <a:pPr>
              <a:spcBef>
                <a:spcPct val="50000"/>
              </a:spcBef>
            </a:pPr>
            <a:r>
              <a:rPr lang="fr-FR"/>
              <a:t>Bobine</a:t>
            </a:r>
          </a:p>
        </p:txBody>
      </p:sp>
      <p:sp>
        <p:nvSpPr>
          <p:cNvPr id="5183" name="Text Box 63"/>
          <p:cNvSpPr txBox="1">
            <a:spLocks noChangeArrowheads="1"/>
          </p:cNvSpPr>
          <p:nvPr/>
        </p:nvSpPr>
        <p:spPr bwMode="auto">
          <a:xfrm>
            <a:off x="611188" y="3197225"/>
            <a:ext cx="1511300" cy="366713"/>
          </a:xfrm>
          <a:prstGeom prst="rect">
            <a:avLst/>
          </a:prstGeom>
          <a:noFill/>
          <a:ln w="9525">
            <a:noFill/>
            <a:miter lim="800000"/>
            <a:headEnd/>
            <a:tailEnd/>
          </a:ln>
          <a:effectLst/>
        </p:spPr>
        <p:txBody>
          <a:bodyPr>
            <a:spAutoFit/>
          </a:bodyPr>
          <a:lstStyle/>
          <a:p>
            <a:pPr>
              <a:spcBef>
                <a:spcPct val="50000"/>
              </a:spcBef>
            </a:pPr>
            <a:r>
              <a:rPr lang="fr-FR"/>
              <a:t>Pièce polaire</a:t>
            </a:r>
          </a:p>
        </p:txBody>
      </p:sp>
      <p:sp>
        <p:nvSpPr>
          <p:cNvPr id="5184" name="Line 64"/>
          <p:cNvSpPr>
            <a:spLocks noChangeShapeType="1"/>
          </p:cNvSpPr>
          <p:nvPr/>
        </p:nvSpPr>
        <p:spPr bwMode="auto">
          <a:xfrm flipV="1">
            <a:off x="2266950" y="2838450"/>
            <a:ext cx="1873250" cy="576263"/>
          </a:xfrm>
          <a:prstGeom prst="line">
            <a:avLst/>
          </a:prstGeom>
          <a:noFill/>
          <a:ln w="9525">
            <a:solidFill>
              <a:schemeClr val="tx1"/>
            </a:solidFill>
            <a:round/>
            <a:headEnd/>
            <a:tailEnd type="triangle" w="med" len="med"/>
          </a:ln>
          <a:effectLst/>
        </p:spPr>
        <p:txBody>
          <a:bodyPr/>
          <a:lstStyle/>
          <a:p>
            <a:endParaRPr lang="fr-FR"/>
          </a:p>
        </p:txBody>
      </p:sp>
      <p:sp>
        <p:nvSpPr>
          <p:cNvPr id="5185" name="Line 65"/>
          <p:cNvSpPr>
            <a:spLocks noChangeShapeType="1"/>
          </p:cNvSpPr>
          <p:nvPr/>
        </p:nvSpPr>
        <p:spPr bwMode="auto">
          <a:xfrm>
            <a:off x="2266950" y="3414713"/>
            <a:ext cx="2665413" cy="792162"/>
          </a:xfrm>
          <a:prstGeom prst="line">
            <a:avLst/>
          </a:prstGeom>
          <a:noFill/>
          <a:ln w="9525">
            <a:solidFill>
              <a:schemeClr val="tx1"/>
            </a:solidFill>
            <a:round/>
            <a:headEnd/>
            <a:tailEnd type="triangle" w="med" len="med"/>
          </a:ln>
          <a:effectLst/>
        </p:spPr>
        <p:txBody>
          <a:bodyPr/>
          <a:lstStyle/>
          <a:p>
            <a:endParaRPr lang="fr-FR"/>
          </a:p>
        </p:txBody>
      </p:sp>
      <p:sp>
        <p:nvSpPr>
          <p:cNvPr id="5186" name="Line 66"/>
          <p:cNvSpPr>
            <a:spLocks noChangeShapeType="1"/>
          </p:cNvSpPr>
          <p:nvPr/>
        </p:nvSpPr>
        <p:spPr bwMode="auto">
          <a:xfrm flipH="1">
            <a:off x="5076825" y="2673350"/>
            <a:ext cx="1439863" cy="287338"/>
          </a:xfrm>
          <a:prstGeom prst="line">
            <a:avLst/>
          </a:prstGeom>
          <a:noFill/>
          <a:ln w="9525">
            <a:solidFill>
              <a:schemeClr val="tx1"/>
            </a:solidFill>
            <a:round/>
            <a:headEnd/>
            <a:tailEnd type="triangle" w="med" len="med"/>
          </a:ln>
          <a:effectLst/>
        </p:spPr>
        <p:txBody>
          <a:bodyPr/>
          <a:lstStyle/>
          <a:p>
            <a:endParaRPr lang="fr-FR"/>
          </a:p>
        </p:txBody>
      </p:sp>
      <p:sp>
        <p:nvSpPr>
          <p:cNvPr id="5189" name="Text Box 69"/>
          <p:cNvSpPr txBox="1">
            <a:spLocks noChangeArrowheads="1"/>
          </p:cNvSpPr>
          <p:nvPr/>
        </p:nvSpPr>
        <p:spPr bwMode="auto">
          <a:xfrm>
            <a:off x="6435725" y="2465388"/>
            <a:ext cx="1800225" cy="366712"/>
          </a:xfrm>
          <a:prstGeom prst="rect">
            <a:avLst/>
          </a:prstGeom>
          <a:noFill/>
          <a:ln w="9525">
            <a:noFill/>
            <a:miter lim="800000"/>
            <a:headEnd/>
            <a:tailEnd/>
          </a:ln>
          <a:effectLst/>
        </p:spPr>
        <p:txBody>
          <a:bodyPr>
            <a:spAutoFit/>
          </a:bodyPr>
          <a:lstStyle/>
          <a:p>
            <a:pPr>
              <a:spcBef>
                <a:spcPct val="50000"/>
              </a:spcBef>
            </a:pPr>
            <a:r>
              <a:rPr lang="fr-FR" dirty="0"/>
              <a:t>Entrefer</a:t>
            </a:r>
          </a:p>
        </p:txBody>
      </p:sp>
      <p:sp>
        <p:nvSpPr>
          <p:cNvPr id="5190" name="Line 70"/>
          <p:cNvSpPr>
            <a:spLocks noChangeShapeType="1"/>
          </p:cNvSpPr>
          <p:nvPr/>
        </p:nvSpPr>
        <p:spPr bwMode="auto">
          <a:xfrm flipH="1">
            <a:off x="4643438" y="1757363"/>
            <a:ext cx="1441450" cy="504825"/>
          </a:xfrm>
          <a:prstGeom prst="line">
            <a:avLst/>
          </a:prstGeom>
          <a:noFill/>
          <a:ln w="9525">
            <a:solidFill>
              <a:schemeClr val="tx1"/>
            </a:solidFill>
            <a:round/>
            <a:headEnd/>
            <a:tailEnd type="triangle" w="med" len="med"/>
          </a:ln>
          <a:effectLst/>
        </p:spPr>
        <p:txBody>
          <a:bodyPr/>
          <a:lstStyle/>
          <a:p>
            <a:endParaRPr lang="fr-FR"/>
          </a:p>
        </p:txBody>
      </p:sp>
      <p:sp>
        <p:nvSpPr>
          <p:cNvPr id="5191" name="Text Box 71"/>
          <p:cNvSpPr txBox="1">
            <a:spLocks noChangeArrowheads="1"/>
          </p:cNvSpPr>
          <p:nvPr/>
        </p:nvSpPr>
        <p:spPr bwMode="auto">
          <a:xfrm>
            <a:off x="6032500" y="1406525"/>
            <a:ext cx="1008063" cy="641350"/>
          </a:xfrm>
          <a:prstGeom prst="rect">
            <a:avLst/>
          </a:prstGeom>
          <a:noFill/>
          <a:ln w="9525">
            <a:noFill/>
            <a:miter lim="800000"/>
            <a:headEnd/>
            <a:tailEnd/>
          </a:ln>
          <a:effectLst/>
        </p:spPr>
        <p:txBody>
          <a:bodyPr>
            <a:spAutoFit/>
          </a:bodyPr>
          <a:lstStyle/>
          <a:p>
            <a:pPr>
              <a:spcBef>
                <a:spcPct val="50000"/>
              </a:spcBef>
            </a:pPr>
            <a:r>
              <a:rPr lang="fr-FR"/>
              <a:t>Noyau polaire</a:t>
            </a:r>
          </a:p>
        </p:txBody>
      </p:sp>
      <p:sp>
        <p:nvSpPr>
          <p:cNvPr id="5192" name="Line 72"/>
          <p:cNvSpPr>
            <a:spLocks noChangeShapeType="1"/>
          </p:cNvSpPr>
          <p:nvPr/>
        </p:nvSpPr>
        <p:spPr bwMode="auto">
          <a:xfrm flipH="1">
            <a:off x="6227763" y="2997200"/>
            <a:ext cx="1584325" cy="0"/>
          </a:xfrm>
          <a:prstGeom prst="line">
            <a:avLst/>
          </a:prstGeom>
          <a:noFill/>
          <a:ln w="9525">
            <a:solidFill>
              <a:schemeClr val="tx1"/>
            </a:solidFill>
            <a:round/>
            <a:headEnd/>
            <a:tailEnd type="triangle" w="med" len="med"/>
          </a:ln>
          <a:effectLst/>
        </p:spPr>
        <p:txBody>
          <a:bodyPr/>
          <a:lstStyle/>
          <a:p>
            <a:endParaRPr lang="fr-FR"/>
          </a:p>
        </p:txBody>
      </p:sp>
      <p:sp>
        <p:nvSpPr>
          <p:cNvPr id="5193" name="Line 73"/>
          <p:cNvSpPr>
            <a:spLocks noChangeShapeType="1"/>
          </p:cNvSpPr>
          <p:nvPr/>
        </p:nvSpPr>
        <p:spPr bwMode="auto">
          <a:xfrm flipH="1">
            <a:off x="5795963" y="2997200"/>
            <a:ext cx="2016125" cy="1223963"/>
          </a:xfrm>
          <a:prstGeom prst="line">
            <a:avLst/>
          </a:prstGeom>
          <a:noFill/>
          <a:ln w="9525">
            <a:solidFill>
              <a:schemeClr val="tx1"/>
            </a:solidFill>
            <a:round/>
            <a:headEnd/>
            <a:tailEnd type="triangle" w="med" len="med"/>
          </a:ln>
          <a:effectLst/>
        </p:spPr>
        <p:txBody>
          <a:bodyPr/>
          <a:lstStyle/>
          <a:p>
            <a:endParaRPr lang="fr-FR"/>
          </a:p>
        </p:txBody>
      </p:sp>
      <p:sp>
        <p:nvSpPr>
          <p:cNvPr id="5194" name="Text Box 74"/>
          <p:cNvSpPr txBox="1">
            <a:spLocks noChangeArrowheads="1"/>
          </p:cNvSpPr>
          <p:nvPr/>
        </p:nvSpPr>
        <p:spPr bwMode="auto">
          <a:xfrm>
            <a:off x="7740650" y="2819400"/>
            <a:ext cx="1152525" cy="366713"/>
          </a:xfrm>
          <a:prstGeom prst="rect">
            <a:avLst/>
          </a:prstGeom>
          <a:noFill/>
          <a:ln w="9525">
            <a:noFill/>
            <a:miter lim="800000"/>
            <a:headEnd/>
            <a:tailEnd/>
          </a:ln>
          <a:effectLst/>
        </p:spPr>
        <p:txBody>
          <a:bodyPr>
            <a:spAutoFit/>
          </a:bodyPr>
          <a:lstStyle/>
          <a:p>
            <a:pPr>
              <a:spcBef>
                <a:spcPct val="50000"/>
              </a:spcBef>
            </a:pPr>
            <a:r>
              <a:rPr lang="fr-FR"/>
              <a:t>Culasse </a:t>
            </a:r>
          </a:p>
        </p:txBody>
      </p:sp>
      <p:sp>
        <p:nvSpPr>
          <p:cNvPr id="5195" name="Text Box 75"/>
          <p:cNvSpPr txBox="1">
            <a:spLocks noChangeArrowheads="1"/>
          </p:cNvSpPr>
          <p:nvPr/>
        </p:nvSpPr>
        <p:spPr bwMode="auto">
          <a:xfrm>
            <a:off x="6948488" y="3573463"/>
            <a:ext cx="2195512" cy="646331"/>
          </a:xfrm>
          <a:prstGeom prst="rect">
            <a:avLst/>
          </a:prstGeom>
          <a:noFill/>
          <a:ln w="9525">
            <a:noFill/>
            <a:miter lim="800000"/>
            <a:headEnd/>
            <a:tailEnd/>
          </a:ln>
          <a:effectLst/>
        </p:spPr>
        <p:txBody>
          <a:bodyPr>
            <a:spAutoFit/>
          </a:bodyPr>
          <a:lstStyle/>
          <a:p>
            <a:pPr algn="just">
              <a:spcBef>
                <a:spcPct val="50000"/>
              </a:spcBef>
            </a:pPr>
            <a:r>
              <a:rPr lang="fr-FR" sz="1200" dirty="0">
                <a:solidFill>
                  <a:srgbClr val="C00000"/>
                </a:solidFill>
              </a:rPr>
              <a:t>En fonte ou en acier, elle forme la partie extérieur de la machine</a:t>
            </a:r>
          </a:p>
        </p:txBody>
      </p:sp>
      <p:sp>
        <p:nvSpPr>
          <p:cNvPr id="5196" name="Text Box 76"/>
          <p:cNvSpPr txBox="1">
            <a:spLocks noChangeArrowheads="1"/>
          </p:cNvSpPr>
          <p:nvPr/>
        </p:nvSpPr>
        <p:spPr bwMode="auto">
          <a:xfrm>
            <a:off x="6832600" y="1433513"/>
            <a:ext cx="2195513" cy="646331"/>
          </a:xfrm>
          <a:prstGeom prst="rect">
            <a:avLst/>
          </a:prstGeom>
          <a:noFill/>
          <a:ln w="9525">
            <a:noFill/>
            <a:miter lim="800000"/>
            <a:headEnd/>
            <a:tailEnd/>
          </a:ln>
          <a:effectLst/>
        </p:spPr>
        <p:txBody>
          <a:bodyPr>
            <a:spAutoFit/>
          </a:bodyPr>
          <a:lstStyle/>
          <a:p>
            <a:pPr algn="just">
              <a:spcBef>
                <a:spcPct val="50000"/>
              </a:spcBef>
            </a:pPr>
            <a:r>
              <a:rPr lang="fr-FR" sz="1200" dirty="0">
                <a:solidFill>
                  <a:srgbClr val="C00000"/>
                </a:solidFill>
              </a:rPr>
              <a:t>Autour desquels se trouvent les bobines inductrices, ils sont en acier coulé</a:t>
            </a:r>
          </a:p>
        </p:txBody>
      </p:sp>
      <p:sp>
        <p:nvSpPr>
          <p:cNvPr id="5197" name="Text Box 77"/>
          <p:cNvSpPr txBox="1">
            <a:spLocks noChangeArrowheads="1"/>
          </p:cNvSpPr>
          <p:nvPr/>
        </p:nvSpPr>
        <p:spPr bwMode="auto">
          <a:xfrm>
            <a:off x="250825" y="3644900"/>
            <a:ext cx="2195513" cy="731838"/>
          </a:xfrm>
          <a:prstGeom prst="rect">
            <a:avLst/>
          </a:prstGeom>
          <a:noFill/>
          <a:ln w="9525">
            <a:noFill/>
            <a:miter lim="800000"/>
            <a:headEnd/>
            <a:tailEnd/>
          </a:ln>
          <a:effectLst/>
        </p:spPr>
        <p:txBody>
          <a:bodyPr>
            <a:spAutoFit/>
          </a:bodyPr>
          <a:lstStyle/>
          <a:p>
            <a:pPr algn="just">
              <a:spcBef>
                <a:spcPct val="50000"/>
              </a:spcBef>
            </a:pPr>
            <a:r>
              <a:rPr lang="fr-FR" sz="1200">
                <a:solidFill>
                  <a:srgbClr val="C00000"/>
                </a:solidFill>
              </a:rPr>
              <a:t>Ou épanouissement polaire</a:t>
            </a:r>
          </a:p>
          <a:p>
            <a:pPr algn="just">
              <a:spcBef>
                <a:spcPct val="50000"/>
              </a:spcBef>
            </a:pPr>
            <a:r>
              <a:rPr lang="fr-FR" sz="1200">
                <a:solidFill>
                  <a:srgbClr val="C00000"/>
                </a:solidFill>
              </a:rPr>
              <a:t>Élargit la section d’entrée du flux dans l’entrefer </a:t>
            </a:r>
          </a:p>
        </p:txBody>
      </p:sp>
      <p:sp>
        <p:nvSpPr>
          <p:cNvPr id="52" name="Text Box 69"/>
          <p:cNvSpPr txBox="1">
            <a:spLocks noChangeArrowheads="1"/>
          </p:cNvSpPr>
          <p:nvPr/>
        </p:nvSpPr>
        <p:spPr bwMode="auto">
          <a:xfrm>
            <a:off x="4457699" y="2357430"/>
            <a:ext cx="428628" cy="366712"/>
          </a:xfrm>
          <a:prstGeom prst="rect">
            <a:avLst/>
          </a:prstGeom>
          <a:noFill/>
          <a:ln w="9525">
            <a:noFill/>
            <a:miter lim="800000"/>
            <a:headEnd/>
            <a:tailEnd/>
          </a:ln>
          <a:effectLst/>
        </p:spPr>
        <p:txBody>
          <a:bodyPr wrap="square">
            <a:spAutoFit/>
          </a:bodyPr>
          <a:lstStyle/>
          <a:p>
            <a:pPr>
              <a:spcBef>
                <a:spcPct val="50000"/>
              </a:spcBef>
            </a:pPr>
            <a:r>
              <a:rPr lang="fr-FR" dirty="0"/>
              <a:t>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e 29"/>
          <p:cNvGrpSpPr/>
          <p:nvPr/>
        </p:nvGrpSpPr>
        <p:grpSpPr>
          <a:xfrm>
            <a:off x="323850" y="4214818"/>
            <a:ext cx="8496300" cy="1477328"/>
            <a:chOff x="323850" y="4660916"/>
            <a:chExt cx="8496300" cy="1477328"/>
          </a:xfrm>
        </p:grpSpPr>
        <p:sp>
          <p:nvSpPr>
            <p:cNvPr id="68623" name="Text Box 15"/>
            <p:cNvSpPr txBox="1">
              <a:spLocks noChangeArrowheads="1"/>
            </p:cNvSpPr>
            <p:nvPr/>
          </p:nvSpPr>
          <p:spPr bwMode="auto">
            <a:xfrm>
              <a:off x="323850" y="4660916"/>
              <a:ext cx="8496300" cy="1477328"/>
            </a:xfrm>
            <a:prstGeom prst="rect">
              <a:avLst/>
            </a:prstGeom>
            <a:noFill/>
            <a:ln w="9525">
              <a:noFill/>
              <a:miter lim="800000"/>
              <a:headEnd/>
              <a:tailEnd/>
            </a:ln>
            <a:effectLst/>
          </p:spPr>
          <p:txBody>
            <a:bodyPr>
              <a:spAutoFit/>
            </a:bodyPr>
            <a:lstStyle/>
            <a:p>
              <a:pPr>
                <a:spcBef>
                  <a:spcPct val="50000"/>
                </a:spcBef>
              </a:pPr>
              <a:r>
                <a:rPr lang="fr-FR" dirty="0"/>
                <a:t>Par rapport à la génératrice à excitation séparée, la tension U diminue beaucoup plus vite en fonction du courant pour la génératrice shunt.</a:t>
              </a:r>
            </a:p>
            <a:p>
              <a:pPr>
                <a:spcBef>
                  <a:spcPct val="50000"/>
                </a:spcBef>
              </a:pPr>
              <a:r>
                <a:rPr lang="fr-FR" dirty="0"/>
                <a:t>Car on a :  </a:t>
              </a:r>
              <a:r>
                <a:rPr lang="fr-FR" b="1" i="1" dirty="0">
                  <a:solidFill>
                    <a:srgbClr val="FF0000"/>
                  </a:solidFill>
                  <a:latin typeface="Euclid" pitchFamily="18" charset="0"/>
                </a:rPr>
                <a:t>i = U/</a:t>
              </a:r>
              <a:r>
                <a:rPr lang="fr-FR" b="1" i="1" dirty="0" err="1">
                  <a:solidFill>
                    <a:srgbClr val="FF0000"/>
                  </a:solidFill>
                  <a:latin typeface="Euclid" pitchFamily="18" charset="0"/>
                </a:rPr>
                <a:t>R</a:t>
              </a:r>
              <a:r>
                <a:rPr lang="fr-FR" b="1" i="1" baseline="-25000" dirty="0" err="1">
                  <a:solidFill>
                    <a:srgbClr val="FF0000"/>
                  </a:solidFill>
                  <a:latin typeface="Euclid" pitchFamily="18" charset="0"/>
                </a:rPr>
                <a:t>f</a:t>
              </a:r>
              <a:r>
                <a:rPr lang="fr-FR" b="1" i="1" dirty="0">
                  <a:solidFill>
                    <a:srgbClr val="FF0000"/>
                  </a:solidFill>
                  <a:latin typeface="Euclid" pitchFamily="18" charset="0"/>
                </a:rPr>
                <a:t> </a:t>
              </a:r>
            </a:p>
            <a:p>
              <a:pPr>
                <a:spcBef>
                  <a:spcPct val="50000"/>
                </a:spcBef>
              </a:pPr>
              <a:r>
                <a:rPr lang="fr-FR" dirty="0"/>
                <a:t> Donc,  si U    alors i</a:t>
              </a:r>
            </a:p>
          </p:txBody>
        </p:sp>
        <p:sp>
          <p:nvSpPr>
            <p:cNvPr id="68624" name="Line 16"/>
            <p:cNvSpPr>
              <a:spLocks noChangeShapeType="1"/>
            </p:cNvSpPr>
            <p:nvPr/>
          </p:nvSpPr>
          <p:spPr bwMode="auto">
            <a:xfrm>
              <a:off x="1643042" y="5929330"/>
              <a:ext cx="144463" cy="142875"/>
            </a:xfrm>
            <a:prstGeom prst="line">
              <a:avLst/>
            </a:prstGeom>
            <a:noFill/>
            <a:ln w="9525">
              <a:solidFill>
                <a:schemeClr val="tx1"/>
              </a:solidFill>
              <a:round/>
              <a:headEnd/>
              <a:tailEnd type="triangle" w="med" len="med"/>
            </a:ln>
            <a:effectLst/>
          </p:spPr>
          <p:txBody>
            <a:bodyPr/>
            <a:lstStyle/>
            <a:p>
              <a:endParaRPr lang="fr-FR"/>
            </a:p>
          </p:txBody>
        </p:sp>
        <p:sp>
          <p:nvSpPr>
            <p:cNvPr id="68625" name="Line 17"/>
            <p:cNvSpPr>
              <a:spLocks noChangeShapeType="1"/>
            </p:cNvSpPr>
            <p:nvPr/>
          </p:nvSpPr>
          <p:spPr bwMode="auto">
            <a:xfrm>
              <a:off x="2500298" y="5929330"/>
              <a:ext cx="142875" cy="144463"/>
            </a:xfrm>
            <a:prstGeom prst="line">
              <a:avLst/>
            </a:prstGeom>
            <a:noFill/>
            <a:ln w="9525">
              <a:solidFill>
                <a:schemeClr val="tx1"/>
              </a:solidFill>
              <a:round/>
              <a:headEnd/>
              <a:tailEnd type="triangle" w="med" len="med"/>
            </a:ln>
            <a:effectLst/>
          </p:spPr>
          <p:txBody>
            <a:bodyPr/>
            <a:lstStyle/>
            <a:p>
              <a:endParaRPr lang="fr-FR"/>
            </a:p>
          </p:txBody>
        </p:sp>
      </p:grpSp>
      <p:sp>
        <p:nvSpPr>
          <p:cNvPr id="14" name="Text Box 4"/>
          <p:cNvSpPr txBox="1">
            <a:spLocks noChangeArrowheads="1"/>
          </p:cNvSpPr>
          <p:nvPr/>
        </p:nvSpPr>
        <p:spPr bwMode="auto">
          <a:xfrm>
            <a:off x="214282" y="260350"/>
            <a:ext cx="4103688"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rPr>
              <a:t>2. Caractéristique en charge</a:t>
            </a:r>
          </a:p>
        </p:txBody>
      </p:sp>
      <p:grpSp>
        <p:nvGrpSpPr>
          <p:cNvPr id="15" name="Groupe 14"/>
          <p:cNvGrpSpPr/>
          <p:nvPr/>
        </p:nvGrpSpPr>
        <p:grpSpPr>
          <a:xfrm>
            <a:off x="2500298" y="834640"/>
            <a:ext cx="5143536" cy="2880112"/>
            <a:chOff x="1918772" y="642918"/>
            <a:chExt cx="5143536" cy="2880112"/>
          </a:xfrm>
        </p:grpSpPr>
        <p:grpSp>
          <p:nvGrpSpPr>
            <p:cNvPr id="16" name="Groupe 64"/>
            <p:cNvGrpSpPr/>
            <p:nvPr/>
          </p:nvGrpSpPr>
          <p:grpSpPr>
            <a:xfrm>
              <a:off x="2264066" y="642918"/>
              <a:ext cx="4798242" cy="2880112"/>
              <a:chOff x="2264066" y="642918"/>
              <a:chExt cx="4798242" cy="2880112"/>
            </a:xfrm>
          </p:grpSpPr>
          <p:sp>
            <p:nvSpPr>
              <p:cNvPr id="18" name="Line 5"/>
              <p:cNvSpPr>
                <a:spLocks noChangeShapeType="1"/>
              </p:cNvSpPr>
              <p:nvPr/>
            </p:nvSpPr>
            <p:spPr bwMode="auto">
              <a:xfrm>
                <a:off x="2366594" y="835915"/>
                <a:ext cx="0" cy="2652188"/>
              </a:xfrm>
              <a:prstGeom prst="line">
                <a:avLst/>
              </a:prstGeom>
              <a:noFill/>
              <a:ln w="19050">
                <a:solidFill>
                  <a:schemeClr val="tx1"/>
                </a:solidFill>
                <a:round/>
                <a:headEnd type="triangle" w="med" len="med"/>
                <a:tailEnd/>
              </a:ln>
              <a:effectLst/>
            </p:spPr>
            <p:txBody>
              <a:bodyPr/>
              <a:lstStyle/>
              <a:p>
                <a:endParaRPr lang="fr-FR"/>
              </a:p>
            </p:txBody>
          </p:sp>
          <p:sp>
            <p:nvSpPr>
              <p:cNvPr id="19" name="Line 6"/>
              <p:cNvSpPr>
                <a:spLocks noChangeShapeType="1"/>
              </p:cNvSpPr>
              <p:nvPr/>
            </p:nvSpPr>
            <p:spPr bwMode="auto">
              <a:xfrm>
                <a:off x="2264066" y="3337988"/>
                <a:ext cx="3024000" cy="0"/>
              </a:xfrm>
              <a:prstGeom prst="line">
                <a:avLst/>
              </a:prstGeom>
              <a:noFill/>
              <a:ln w="19050">
                <a:solidFill>
                  <a:schemeClr val="tx1"/>
                </a:solidFill>
                <a:round/>
                <a:headEnd/>
                <a:tailEnd type="triangle" w="med" len="med"/>
              </a:ln>
              <a:effectLst/>
            </p:spPr>
            <p:txBody>
              <a:bodyPr/>
              <a:lstStyle/>
              <a:p>
                <a:endParaRPr lang="fr-FR"/>
              </a:p>
            </p:txBody>
          </p:sp>
          <p:sp>
            <p:nvSpPr>
              <p:cNvPr id="20" name="Arc 7"/>
              <p:cNvSpPr>
                <a:spLocks/>
              </p:cNvSpPr>
              <p:nvPr/>
            </p:nvSpPr>
            <p:spPr bwMode="auto">
              <a:xfrm>
                <a:off x="2366595" y="1357298"/>
                <a:ext cx="2848348" cy="1143008"/>
              </a:xfrm>
              <a:custGeom>
                <a:avLst/>
                <a:gdLst>
                  <a:gd name="G0" fmla="+- 0 0 0"/>
                  <a:gd name="G1" fmla="+- 21600 0 0"/>
                  <a:gd name="G2" fmla="+- 21600 0 0"/>
                  <a:gd name="T0" fmla="*/ 0 w 20459"/>
                  <a:gd name="T1" fmla="*/ 0 h 21600"/>
                  <a:gd name="T2" fmla="*/ 20459 w 20459"/>
                  <a:gd name="T3" fmla="*/ 14674 h 21600"/>
                  <a:gd name="T4" fmla="*/ 0 w 20459"/>
                  <a:gd name="T5" fmla="*/ 21600 h 21600"/>
                </a:gdLst>
                <a:ahLst/>
                <a:cxnLst>
                  <a:cxn ang="0">
                    <a:pos x="T0" y="T1"/>
                  </a:cxn>
                  <a:cxn ang="0">
                    <a:pos x="T2" y="T3"/>
                  </a:cxn>
                  <a:cxn ang="0">
                    <a:pos x="T4" y="T5"/>
                  </a:cxn>
                </a:cxnLst>
                <a:rect l="0" t="0" r="r" b="b"/>
                <a:pathLst>
                  <a:path w="20459" h="21600" fill="none" extrusionOk="0">
                    <a:moveTo>
                      <a:pt x="-1" y="0"/>
                    </a:moveTo>
                    <a:cubicBezTo>
                      <a:pt x="9260" y="0"/>
                      <a:pt x="17490" y="5902"/>
                      <a:pt x="20459" y="14673"/>
                    </a:cubicBezTo>
                  </a:path>
                  <a:path w="20459" h="21600" stroke="0" extrusionOk="0">
                    <a:moveTo>
                      <a:pt x="-1" y="0"/>
                    </a:moveTo>
                    <a:cubicBezTo>
                      <a:pt x="9260" y="0"/>
                      <a:pt x="17490" y="5902"/>
                      <a:pt x="20459" y="14673"/>
                    </a:cubicBezTo>
                    <a:lnTo>
                      <a:pt x="0" y="21600"/>
                    </a:lnTo>
                    <a:close/>
                  </a:path>
                </a:pathLst>
              </a:custGeom>
              <a:noFill/>
              <a:ln w="28575">
                <a:solidFill>
                  <a:srgbClr val="0000FF"/>
                </a:solidFill>
                <a:round/>
                <a:headEnd/>
                <a:tailEnd/>
              </a:ln>
              <a:effectLst/>
            </p:spPr>
            <p:txBody>
              <a:bodyPr wrap="none" anchor="ctr"/>
              <a:lstStyle/>
              <a:p>
                <a:endParaRPr lang="fr-FR"/>
              </a:p>
            </p:txBody>
          </p:sp>
          <p:sp>
            <p:nvSpPr>
              <p:cNvPr id="21" name="Text Box 8"/>
              <p:cNvSpPr txBox="1">
                <a:spLocks noChangeArrowheads="1"/>
              </p:cNvSpPr>
              <p:nvPr/>
            </p:nvSpPr>
            <p:spPr bwMode="auto">
              <a:xfrm>
                <a:off x="2347400" y="642918"/>
                <a:ext cx="392094" cy="369332"/>
              </a:xfrm>
              <a:prstGeom prst="rect">
                <a:avLst/>
              </a:prstGeom>
              <a:noFill/>
              <a:ln w="9525">
                <a:noFill/>
                <a:miter lim="800000"/>
                <a:headEnd/>
                <a:tailEnd/>
              </a:ln>
              <a:effectLst/>
            </p:spPr>
            <p:txBody>
              <a:bodyPr wrap="square">
                <a:spAutoFit/>
              </a:bodyPr>
              <a:lstStyle/>
              <a:p>
                <a:pPr>
                  <a:spcBef>
                    <a:spcPct val="50000"/>
                  </a:spcBef>
                </a:pPr>
                <a:r>
                  <a:rPr lang="fr-FR" b="1" i="1" dirty="0">
                    <a:latin typeface="Euclid" pitchFamily="18" charset="0"/>
                  </a:rPr>
                  <a:t>U</a:t>
                </a:r>
              </a:p>
            </p:txBody>
          </p:sp>
          <p:sp>
            <p:nvSpPr>
              <p:cNvPr id="22" name="Text Box 9"/>
              <p:cNvSpPr txBox="1">
                <a:spLocks noChangeArrowheads="1"/>
              </p:cNvSpPr>
              <p:nvPr/>
            </p:nvSpPr>
            <p:spPr bwMode="auto">
              <a:xfrm>
                <a:off x="5282755" y="3153698"/>
                <a:ext cx="285752" cy="369332"/>
              </a:xfrm>
              <a:prstGeom prst="rect">
                <a:avLst/>
              </a:prstGeom>
              <a:noFill/>
              <a:ln w="9525">
                <a:noFill/>
                <a:miter lim="800000"/>
                <a:headEnd/>
                <a:tailEnd/>
              </a:ln>
              <a:effectLst/>
            </p:spPr>
            <p:txBody>
              <a:bodyPr wrap="square">
                <a:spAutoFit/>
              </a:bodyPr>
              <a:lstStyle/>
              <a:p>
                <a:pPr>
                  <a:spcBef>
                    <a:spcPct val="50000"/>
                  </a:spcBef>
                </a:pPr>
                <a:r>
                  <a:rPr lang="fr-FR" b="1" i="1" dirty="0">
                    <a:latin typeface="Euclid" pitchFamily="18" charset="0"/>
                  </a:rPr>
                  <a:t>I</a:t>
                </a:r>
              </a:p>
            </p:txBody>
          </p:sp>
          <p:sp>
            <p:nvSpPr>
              <p:cNvPr id="23" name="Line 10"/>
              <p:cNvSpPr>
                <a:spLocks noChangeShapeType="1"/>
              </p:cNvSpPr>
              <p:nvPr/>
            </p:nvSpPr>
            <p:spPr bwMode="auto">
              <a:xfrm>
                <a:off x="2366594" y="1357298"/>
                <a:ext cx="2844000" cy="0"/>
              </a:xfrm>
              <a:prstGeom prst="line">
                <a:avLst/>
              </a:prstGeom>
              <a:noFill/>
              <a:ln w="28575">
                <a:solidFill>
                  <a:srgbClr val="FF0000"/>
                </a:solidFill>
                <a:prstDash val="dash"/>
                <a:round/>
                <a:headEnd/>
                <a:tailEnd/>
              </a:ln>
              <a:effectLst/>
            </p:spPr>
            <p:txBody>
              <a:bodyPr/>
              <a:lstStyle/>
              <a:p>
                <a:endParaRPr lang="fr-FR"/>
              </a:p>
            </p:txBody>
          </p:sp>
          <p:sp>
            <p:nvSpPr>
              <p:cNvPr id="24" name="Line 11"/>
              <p:cNvSpPr>
                <a:spLocks noChangeShapeType="1"/>
              </p:cNvSpPr>
              <p:nvPr/>
            </p:nvSpPr>
            <p:spPr bwMode="auto">
              <a:xfrm>
                <a:off x="4857751" y="1357298"/>
                <a:ext cx="0" cy="792000"/>
              </a:xfrm>
              <a:prstGeom prst="line">
                <a:avLst/>
              </a:prstGeom>
              <a:noFill/>
              <a:ln w="28575">
                <a:solidFill>
                  <a:srgbClr val="009900"/>
                </a:solidFill>
                <a:round/>
                <a:headEnd type="arrow" w="sm" len="sm"/>
                <a:tailEnd type="arrow" w="sm" len="sm"/>
              </a:ln>
              <a:effectLst/>
            </p:spPr>
            <p:txBody>
              <a:bodyPr/>
              <a:lstStyle/>
              <a:p>
                <a:endParaRPr lang="fr-FR"/>
              </a:p>
            </p:txBody>
          </p:sp>
          <p:sp>
            <p:nvSpPr>
              <p:cNvPr id="25" name="Text Box 12"/>
              <p:cNvSpPr txBox="1">
                <a:spLocks noChangeArrowheads="1"/>
              </p:cNvSpPr>
              <p:nvPr/>
            </p:nvSpPr>
            <p:spPr bwMode="auto">
              <a:xfrm>
                <a:off x="4919168" y="1522766"/>
                <a:ext cx="796464" cy="307777"/>
              </a:xfrm>
              <a:prstGeom prst="rect">
                <a:avLst/>
              </a:prstGeom>
              <a:noFill/>
              <a:ln w="9525">
                <a:noFill/>
                <a:miter lim="800000"/>
                <a:headEnd/>
                <a:tailEnd/>
              </a:ln>
              <a:effectLst/>
            </p:spPr>
            <p:txBody>
              <a:bodyPr>
                <a:spAutoFit/>
              </a:bodyPr>
              <a:lstStyle/>
              <a:p>
                <a:pPr>
                  <a:spcBef>
                    <a:spcPct val="50000"/>
                  </a:spcBef>
                </a:pPr>
                <a:r>
                  <a:rPr lang="el-GR" sz="1400" b="1" i="1" dirty="0">
                    <a:solidFill>
                      <a:srgbClr val="009900"/>
                    </a:solidFill>
                  </a:rPr>
                  <a:t>Δ</a:t>
                </a:r>
                <a:r>
                  <a:rPr lang="fr-FR" sz="1400" b="1" i="1" dirty="0">
                    <a:solidFill>
                      <a:srgbClr val="009900"/>
                    </a:solidFill>
                  </a:rPr>
                  <a:t>U</a:t>
                </a:r>
                <a:endParaRPr lang="el-GR" sz="1400" b="1" i="1" dirty="0">
                  <a:solidFill>
                    <a:srgbClr val="009900"/>
                  </a:solidFill>
                </a:endParaRPr>
              </a:p>
            </p:txBody>
          </p:sp>
          <p:sp>
            <p:nvSpPr>
              <p:cNvPr id="27" name="Arc 7"/>
              <p:cNvSpPr>
                <a:spLocks/>
              </p:cNvSpPr>
              <p:nvPr/>
            </p:nvSpPr>
            <p:spPr bwMode="auto">
              <a:xfrm>
                <a:off x="2366450" y="1379890"/>
                <a:ext cx="2786082" cy="1643074"/>
              </a:xfrm>
              <a:custGeom>
                <a:avLst/>
                <a:gdLst>
                  <a:gd name="G0" fmla="+- 0 0 0"/>
                  <a:gd name="G1" fmla="+- 21600 0 0"/>
                  <a:gd name="G2" fmla="+- 21600 0 0"/>
                  <a:gd name="T0" fmla="*/ 0 w 20459"/>
                  <a:gd name="T1" fmla="*/ 0 h 21600"/>
                  <a:gd name="T2" fmla="*/ 20459 w 20459"/>
                  <a:gd name="T3" fmla="*/ 14674 h 21600"/>
                  <a:gd name="T4" fmla="*/ 0 w 20459"/>
                  <a:gd name="T5" fmla="*/ 21600 h 21600"/>
                </a:gdLst>
                <a:ahLst/>
                <a:cxnLst>
                  <a:cxn ang="0">
                    <a:pos x="T0" y="T1"/>
                  </a:cxn>
                  <a:cxn ang="0">
                    <a:pos x="T2" y="T3"/>
                  </a:cxn>
                  <a:cxn ang="0">
                    <a:pos x="T4" y="T5"/>
                  </a:cxn>
                </a:cxnLst>
                <a:rect l="0" t="0" r="r" b="b"/>
                <a:pathLst>
                  <a:path w="20459" h="21600" fill="none" extrusionOk="0">
                    <a:moveTo>
                      <a:pt x="-1" y="0"/>
                    </a:moveTo>
                    <a:cubicBezTo>
                      <a:pt x="9260" y="0"/>
                      <a:pt x="17490" y="5902"/>
                      <a:pt x="20459" y="14673"/>
                    </a:cubicBezTo>
                  </a:path>
                  <a:path w="20459" h="21600" stroke="0" extrusionOk="0">
                    <a:moveTo>
                      <a:pt x="-1" y="0"/>
                    </a:moveTo>
                    <a:cubicBezTo>
                      <a:pt x="9260" y="0"/>
                      <a:pt x="17490" y="5902"/>
                      <a:pt x="20459" y="14673"/>
                    </a:cubicBezTo>
                    <a:lnTo>
                      <a:pt x="0" y="21600"/>
                    </a:lnTo>
                    <a:close/>
                  </a:path>
                </a:pathLst>
              </a:custGeom>
              <a:noFill/>
              <a:ln w="28575">
                <a:solidFill>
                  <a:srgbClr val="009900"/>
                </a:solidFill>
                <a:round/>
                <a:headEnd/>
                <a:tailEnd/>
              </a:ln>
              <a:effectLst/>
            </p:spPr>
            <p:txBody>
              <a:bodyPr wrap="none" anchor="ctr"/>
              <a:lstStyle/>
              <a:p>
                <a:endParaRPr lang="fr-FR"/>
              </a:p>
            </p:txBody>
          </p:sp>
          <p:sp>
            <p:nvSpPr>
              <p:cNvPr id="28" name="Text Box 12"/>
              <p:cNvSpPr txBox="1">
                <a:spLocks noChangeArrowheads="1"/>
              </p:cNvSpPr>
              <p:nvPr/>
            </p:nvSpPr>
            <p:spPr bwMode="auto">
              <a:xfrm>
                <a:off x="5204920" y="2380022"/>
                <a:ext cx="796464" cy="307777"/>
              </a:xfrm>
              <a:prstGeom prst="rect">
                <a:avLst/>
              </a:prstGeom>
              <a:noFill/>
              <a:ln w="9525">
                <a:noFill/>
                <a:miter lim="800000"/>
                <a:headEnd/>
                <a:tailEnd/>
              </a:ln>
              <a:effectLst/>
            </p:spPr>
            <p:txBody>
              <a:bodyPr>
                <a:spAutoFit/>
              </a:bodyPr>
              <a:lstStyle/>
              <a:p>
                <a:pPr>
                  <a:spcBef>
                    <a:spcPct val="50000"/>
                  </a:spcBef>
                </a:pPr>
                <a:r>
                  <a:rPr lang="fr-FR" sz="1400" b="1" i="1" dirty="0">
                    <a:solidFill>
                      <a:srgbClr val="009900"/>
                    </a:solidFill>
                  </a:rPr>
                  <a:t>Shunt</a:t>
                </a:r>
                <a:endParaRPr lang="el-GR" sz="1400" b="1" i="1" dirty="0">
                  <a:solidFill>
                    <a:srgbClr val="009900"/>
                  </a:solidFill>
                </a:endParaRPr>
              </a:p>
            </p:txBody>
          </p:sp>
          <p:sp>
            <p:nvSpPr>
              <p:cNvPr id="29" name="Text Box 12"/>
              <p:cNvSpPr txBox="1">
                <a:spLocks noChangeArrowheads="1"/>
              </p:cNvSpPr>
              <p:nvPr/>
            </p:nvSpPr>
            <p:spPr bwMode="auto">
              <a:xfrm>
                <a:off x="5204920" y="1951394"/>
                <a:ext cx="1857388" cy="307777"/>
              </a:xfrm>
              <a:prstGeom prst="rect">
                <a:avLst/>
              </a:prstGeom>
              <a:noFill/>
              <a:ln w="9525">
                <a:noFill/>
                <a:miter lim="800000"/>
                <a:headEnd/>
                <a:tailEnd/>
              </a:ln>
              <a:effectLst/>
            </p:spPr>
            <p:txBody>
              <a:bodyPr wrap="square">
                <a:spAutoFit/>
              </a:bodyPr>
              <a:lstStyle/>
              <a:p>
                <a:pPr>
                  <a:spcBef>
                    <a:spcPct val="50000"/>
                  </a:spcBef>
                </a:pPr>
                <a:r>
                  <a:rPr lang="fr-FR" sz="1400" b="1" i="1" dirty="0">
                    <a:solidFill>
                      <a:srgbClr val="0000FF"/>
                    </a:solidFill>
                  </a:rPr>
                  <a:t>Séparée</a:t>
                </a:r>
                <a:endParaRPr lang="el-GR" sz="1400" b="1" i="1" dirty="0">
                  <a:solidFill>
                    <a:srgbClr val="0000FF"/>
                  </a:solidFill>
                </a:endParaRPr>
              </a:p>
            </p:txBody>
          </p:sp>
        </p:grpSp>
        <p:sp>
          <p:nvSpPr>
            <p:cNvPr id="17" name="Rectangle 16"/>
            <p:cNvSpPr/>
            <p:nvPr/>
          </p:nvSpPr>
          <p:spPr>
            <a:xfrm>
              <a:off x="1918772" y="1177104"/>
              <a:ext cx="450764" cy="369332"/>
            </a:xfrm>
            <a:prstGeom prst="rect">
              <a:avLst/>
            </a:prstGeom>
          </p:spPr>
          <p:txBody>
            <a:bodyPr wrap="none">
              <a:spAutoFit/>
            </a:bodyPr>
            <a:lstStyle/>
            <a:p>
              <a:r>
                <a:rPr lang="fr-FR" b="1" i="1" dirty="0">
                  <a:solidFill>
                    <a:srgbClr val="FF0000"/>
                  </a:solidFill>
                  <a:latin typeface="Euclid" pitchFamily="18" charset="0"/>
                </a:rPr>
                <a:t>E</a:t>
              </a:r>
              <a:r>
                <a:rPr lang="fr-FR" b="1" i="1" baseline="-25000" dirty="0">
                  <a:solidFill>
                    <a:srgbClr val="FF0000"/>
                  </a:solidFill>
                  <a:latin typeface="Euclid" pitchFamily="18" charset="0"/>
                </a:rPr>
                <a:t>0</a:t>
              </a:r>
              <a:endParaRPr lang="fr-FR" dirty="0"/>
            </a:p>
          </p:txBody>
        </p:sp>
      </p:grpSp>
    </p:spTree>
    <p:extLst>
      <p:ext uri="{BB962C8B-B14F-4D97-AF65-F5344CB8AC3E}">
        <p14:creationId xmlns:p14="http://schemas.microsoft.com/office/powerpoint/2010/main" val="13255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12" fill="hold" nodeType="click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additive="base">
                                        <p:cTn id="14" dur="500" fill="hold"/>
                                        <p:tgtEl>
                                          <p:spTgt spid="30"/>
                                        </p:tgtEl>
                                        <p:attrNameLst>
                                          <p:attrName>ppt_x</p:attrName>
                                        </p:attrNameLst>
                                      </p:cBhvr>
                                      <p:tavLst>
                                        <p:tav tm="0">
                                          <p:val>
                                            <p:strVal val="0-#ppt_w/2"/>
                                          </p:val>
                                        </p:tav>
                                        <p:tav tm="100000">
                                          <p:val>
                                            <p:strVal val="#ppt_x"/>
                                          </p:val>
                                        </p:tav>
                                      </p:tavLst>
                                    </p:anim>
                                    <p:anim calcmode="lin" valueType="num">
                                      <p:cBhvr additive="base">
                                        <p:cTn id="15"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3608" y="983050"/>
            <a:ext cx="7267366" cy="861774"/>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fr-FR" sz="5000" b="1" dirty="0">
                <a:solidFill>
                  <a:srgbClr val="0000FF"/>
                </a:solidFill>
                <a:latin typeface="Bodoni MT Black" pitchFamily="18" charset="0"/>
              </a:rPr>
              <a:t>TD2</a:t>
            </a:r>
            <a:endParaRPr lang="fr-FR" sz="5000" dirty="0">
              <a:solidFill>
                <a:srgbClr val="0000FF"/>
              </a:solidFill>
              <a:latin typeface="Bodoni MT Black" pitchFamily="18" charset="0"/>
            </a:endParaRPr>
          </a:p>
        </p:txBody>
      </p:sp>
      <p:sp>
        <p:nvSpPr>
          <p:cNvPr id="4" name="Titre 1"/>
          <p:cNvSpPr txBox="1">
            <a:spLocks/>
          </p:cNvSpPr>
          <p:nvPr/>
        </p:nvSpPr>
        <p:spPr>
          <a:xfrm>
            <a:off x="755576" y="2420888"/>
            <a:ext cx="7920880" cy="2293996"/>
          </a:xfrm>
          <a:prstGeom prst="rect">
            <a:avLst/>
          </a:prstGeom>
        </p:spPr>
        <p:txBody>
          <a:bodyPr>
            <a:noAutofit/>
          </a:bodyPr>
          <a:lstStyle/>
          <a:p>
            <a:pPr marL="0" marR="0" lvl="0" indent="0" algn="ctr" defTabSz="914400" rtl="0" eaLnBrk="1" fontAlgn="auto" latinLnBrk="0" hangingPunct="1">
              <a:lnSpc>
                <a:spcPct val="150000"/>
              </a:lnSpc>
              <a:spcBef>
                <a:spcPct val="0"/>
              </a:spcBef>
              <a:spcAft>
                <a:spcPts val="0"/>
              </a:spcAft>
              <a:buClrTx/>
              <a:buSzTx/>
              <a:buFontTx/>
              <a:buNone/>
              <a:tabLst/>
              <a:defRPr/>
            </a:pPr>
            <a:r>
              <a:rPr lang="fr-FR" sz="4500" b="1" dirty="0">
                <a:solidFill>
                  <a:srgbClr val="C00000"/>
                </a:solidFill>
                <a:latin typeface="Elephant" pitchFamily="18" charset="0"/>
                <a:ea typeface="Batang" pitchFamily="18" charset="-127"/>
                <a:cs typeface="Times New Roman" pitchFamily="18" charset="0"/>
              </a:rPr>
              <a:t>Sur les Génératrices </a:t>
            </a:r>
          </a:p>
          <a:p>
            <a:pPr marL="0" marR="0" lvl="0" indent="0" algn="ctr" defTabSz="914400" rtl="0" eaLnBrk="1" fontAlgn="auto" latinLnBrk="0" hangingPunct="1">
              <a:lnSpc>
                <a:spcPct val="150000"/>
              </a:lnSpc>
              <a:spcBef>
                <a:spcPct val="0"/>
              </a:spcBef>
              <a:spcAft>
                <a:spcPts val="0"/>
              </a:spcAft>
              <a:buClrTx/>
              <a:buSzTx/>
              <a:buFontTx/>
              <a:buNone/>
              <a:tabLst/>
              <a:defRPr/>
            </a:pPr>
            <a:r>
              <a:rPr lang="fr-FR" sz="4500" b="1" dirty="0">
                <a:solidFill>
                  <a:srgbClr val="C00000"/>
                </a:solidFill>
                <a:latin typeface="Elephant" pitchFamily="18" charset="0"/>
                <a:ea typeface="Batang" pitchFamily="18" charset="-127"/>
                <a:cs typeface="Times New Roman" pitchFamily="18" charset="0"/>
              </a:rPr>
              <a:t>Séparée et shunt</a:t>
            </a:r>
            <a:endParaRPr lang="fr-FR" sz="4500" b="1" dirty="0">
              <a:solidFill>
                <a:srgbClr val="C00000"/>
              </a:solidFill>
              <a:latin typeface="Elephant" pitchFamily="18" charset="0"/>
            </a:endParaRPr>
          </a:p>
          <a:p>
            <a:pPr marL="0" marR="0" lvl="0" indent="0" algn="ctr" defTabSz="914400" rtl="0" eaLnBrk="1" fontAlgn="auto" latinLnBrk="0" hangingPunct="1">
              <a:lnSpc>
                <a:spcPct val="150000"/>
              </a:lnSpc>
              <a:spcBef>
                <a:spcPct val="0"/>
              </a:spcBef>
              <a:spcAft>
                <a:spcPts val="0"/>
              </a:spcAft>
              <a:buClrTx/>
              <a:buSzTx/>
              <a:buFontTx/>
              <a:buNone/>
              <a:tabLst/>
              <a:defRPr/>
            </a:pPr>
            <a:endParaRPr lang="fr-FR" sz="4500" b="1" dirty="0">
              <a:solidFill>
                <a:schemeClr val="tx1"/>
              </a:solidFill>
              <a:latin typeface="Elephant" pitchFamily="18" charset="0"/>
              <a:ea typeface="Batang" pitchFamily="18" charset="-127"/>
              <a:cs typeface="Times New Roman" pitchFamily="18" charset="0"/>
            </a:endParaRPr>
          </a:p>
        </p:txBody>
      </p:sp>
    </p:spTree>
    <p:extLst>
      <p:ext uri="{BB962C8B-B14F-4D97-AF65-F5344CB8AC3E}">
        <p14:creationId xmlns:p14="http://schemas.microsoft.com/office/powerpoint/2010/main" val="9165208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09" name="Rectangle 1"/>
          <p:cNvSpPr>
            <a:spLocks noChangeArrowheads="1"/>
          </p:cNvSpPr>
          <p:nvPr/>
        </p:nvSpPr>
        <p:spPr bwMode="auto">
          <a:xfrm>
            <a:off x="357158" y="166033"/>
            <a:ext cx="8286776" cy="39395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Low"/>
            <a:r>
              <a:rPr lang="fr-FR" altLang="zh-CN" sz="2000" b="1" u="sng" dirty="0">
                <a:solidFill>
                  <a:srgbClr val="0000FF"/>
                </a:solidFill>
                <a:latin typeface="MS Sans Serif"/>
                <a:cs typeface="Times New Roman" pitchFamily="18" charset="0"/>
              </a:rPr>
              <a:t>Problème 1:</a:t>
            </a:r>
            <a:endParaRPr lang="fr-FR" altLang="zh-CN" sz="2000" u="sng" dirty="0">
              <a:solidFill>
                <a:srgbClr val="0000FF"/>
              </a:solidFill>
              <a:latin typeface="Arial" pitchFamily="34"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buFontTx/>
              <a:buNone/>
              <a:tabLst/>
            </a:pPr>
            <a:endParaRPr kumimoji="0" lang="fr-FR" altLang="zh-CN" sz="2000" b="0" i="0" u="none" strike="noStrike" cap="none" normalizeH="0" baseline="0" dirty="0">
              <a:ln>
                <a:noFill/>
              </a:ln>
              <a:solidFill>
                <a:srgbClr val="000000"/>
              </a:solidFill>
              <a:effectLst/>
              <a:latin typeface="+mj-lt"/>
              <a:ea typeface="Times New Roman" pitchFamily="18" charset="0"/>
              <a:cs typeface="Times New Roman" pitchFamily="18" charset="0"/>
            </a:endParaRPr>
          </a:p>
          <a:p>
            <a:pPr algn="justLow" eaLnBrk="0" hangingPunct="0">
              <a:lnSpc>
                <a:spcPct val="150000"/>
              </a:lnSpc>
            </a:pPr>
            <a:r>
              <a:rPr lang="fr-FR" sz="2000" dirty="0"/>
              <a:t>L’induit d’une génératrice à 6 pôles, 600 </a:t>
            </a:r>
            <a:r>
              <a:rPr lang="fr-FR" sz="2000" dirty="0" err="1"/>
              <a:t>trs</a:t>
            </a:r>
            <a:r>
              <a:rPr lang="fr-FR" sz="2000" dirty="0"/>
              <a:t>/min, contient 48 encoches dont chacune comporte 2 faisceaux. Chaque bobine est formée de 4 spires. L’enroulement est de type imbriqué et admet un nombre de voies égal à 6.</a:t>
            </a:r>
          </a:p>
          <a:p>
            <a:pPr marL="0" marR="0" lvl="0" indent="0" algn="justLow" defTabSz="914400" rtl="0" eaLnBrk="0" fontAlgn="base" latinLnBrk="0" hangingPunct="0">
              <a:lnSpc>
                <a:spcPct val="150000"/>
              </a:lnSpc>
              <a:spcBef>
                <a:spcPct val="0"/>
              </a:spcBef>
              <a:spcAft>
                <a:spcPct val="0"/>
              </a:spcAft>
              <a:buClrTx/>
              <a:buSzTx/>
              <a:buFontTx/>
              <a:buNone/>
              <a:tabLst/>
            </a:pPr>
            <a:r>
              <a:rPr kumimoji="0" lang="fr-FR" altLang="zh-CN" sz="2000" i="0" u="none" strike="noStrike" cap="none" normalizeH="0" baseline="0" dirty="0">
                <a:ln>
                  <a:noFill/>
                </a:ln>
                <a:solidFill>
                  <a:srgbClr val="000000"/>
                </a:solidFill>
                <a:effectLst/>
                <a:latin typeface="+mj-lt"/>
                <a:ea typeface="Times New Roman" pitchFamily="18" charset="0"/>
                <a:cs typeface="Times New Roman" pitchFamily="18" charset="0"/>
              </a:rPr>
              <a:t>1°/ Déterminer le nombre total de conducteurs sur l’induit.</a:t>
            </a:r>
            <a:endParaRPr kumimoji="0" lang="fr-FR" altLang="zh-CN" sz="2000" i="0" u="none" strike="noStrike" cap="none" normalizeH="0" baseline="0" dirty="0">
              <a:ln>
                <a:noFill/>
              </a:ln>
              <a:solidFill>
                <a:schemeClr val="tx1"/>
              </a:solidFill>
              <a:effectLst/>
              <a:latin typeface="+mj-lt"/>
              <a:cs typeface="Arial" pitchFamily="34" charset="0"/>
            </a:endParaRPr>
          </a:p>
          <a:p>
            <a:pPr marL="447675" marR="0" lvl="0" indent="-447675" algn="justLow" defTabSz="914400" rtl="0" eaLnBrk="0" fontAlgn="base" latinLnBrk="0" hangingPunct="0">
              <a:lnSpc>
                <a:spcPct val="150000"/>
              </a:lnSpc>
              <a:spcBef>
                <a:spcPct val="0"/>
              </a:spcBef>
              <a:spcAft>
                <a:spcPct val="0"/>
              </a:spcAft>
              <a:buClrTx/>
              <a:buSzTx/>
              <a:buFontTx/>
              <a:buNone/>
              <a:tabLst/>
            </a:pPr>
            <a:r>
              <a:rPr kumimoji="0" lang="fr-FR" altLang="zh-CN" sz="2000" i="0" u="none" strike="noStrike" cap="none" normalizeH="0" baseline="0" dirty="0">
                <a:ln>
                  <a:noFill/>
                </a:ln>
                <a:solidFill>
                  <a:srgbClr val="000000"/>
                </a:solidFill>
                <a:effectLst/>
                <a:latin typeface="+mj-lt"/>
                <a:ea typeface="Times New Roman" pitchFamily="18" charset="0"/>
                <a:cs typeface="Times New Roman" pitchFamily="18" charset="0"/>
              </a:rPr>
              <a:t>2°/ Sachant que le flux par pôle est de 0,04 Wb, calculer alors la valeur de la </a:t>
            </a:r>
            <a:r>
              <a:rPr kumimoji="0" lang="fr-FR" altLang="zh-CN" sz="2000" i="0" u="none" strike="noStrike" cap="none" normalizeH="0" baseline="0" dirty="0" err="1">
                <a:ln>
                  <a:noFill/>
                </a:ln>
                <a:solidFill>
                  <a:srgbClr val="000000"/>
                </a:solidFill>
                <a:effectLst/>
                <a:latin typeface="+mj-lt"/>
                <a:ea typeface="Times New Roman" pitchFamily="18" charset="0"/>
                <a:cs typeface="Times New Roman" pitchFamily="18" charset="0"/>
              </a:rPr>
              <a:t>f.e.m</a:t>
            </a:r>
            <a:r>
              <a:rPr kumimoji="0" lang="fr-FR" altLang="zh-CN" sz="2000" i="0" u="none" strike="noStrike" cap="none" normalizeH="0" baseline="0" dirty="0">
                <a:ln>
                  <a:noFill/>
                </a:ln>
                <a:solidFill>
                  <a:srgbClr val="000000"/>
                </a:solidFill>
                <a:effectLst/>
                <a:latin typeface="+mj-lt"/>
                <a:ea typeface="Times New Roman" pitchFamily="18" charset="0"/>
                <a:cs typeface="Times New Roman" pitchFamily="18" charset="0"/>
              </a:rPr>
              <a:t> induite aux bornes de cette génératrice.</a:t>
            </a:r>
            <a:endParaRPr kumimoji="0" lang="fr-FR" altLang="zh-CN" sz="2000" i="0" u="none" strike="noStrike" cap="none" normalizeH="0" baseline="0" dirty="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25016760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7" name="Rectangle 1"/>
          <p:cNvSpPr>
            <a:spLocks noChangeArrowheads="1"/>
          </p:cNvSpPr>
          <p:nvPr/>
        </p:nvSpPr>
        <p:spPr bwMode="auto">
          <a:xfrm>
            <a:off x="251520" y="188640"/>
            <a:ext cx="8892480" cy="455509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nSpc>
                <a:spcPct val="150000"/>
              </a:lnSpc>
            </a:pPr>
            <a:r>
              <a:rPr lang="fr-FR" altLang="zh-CN" sz="2000" b="1" u="sng" dirty="0">
                <a:solidFill>
                  <a:srgbClr val="0000FF"/>
                </a:solidFill>
                <a:latin typeface="MS Sans Serif"/>
                <a:cs typeface="Times New Roman" pitchFamily="18" charset="0"/>
              </a:rPr>
              <a:t>Sol. </a:t>
            </a:r>
            <a:r>
              <a:rPr lang="fr-FR" altLang="zh-CN" sz="2000" b="1" u="sng" dirty="0" err="1">
                <a:solidFill>
                  <a:srgbClr val="0000FF"/>
                </a:solidFill>
                <a:latin typeface="MS Sans Serif"/>
                <a:cs typeface="Times New Roman" pitchFamily="18" charset="0"/>
              </a:rPr>
              <a:t>Prob</a:t>
            </a:r>
            <a:r>
              <a:rPr lang="fr-FR" altLang="zh-CN" sz="2000" b="1" u="sng" dirty="0">
                <a:solidFill>
                  <a:srgbClr val="0000FF"/>
                </a:solidFill>
                <a:latin typeface="MS Sans Serif"/>
                <a:cs typeface="Times New Roman" pitchFamily="18" charset="0"/>
              </a:rPr>
              <a:t> 1:</a:t>
            </a:r>
            <a:endParaRPr lang="fr-FR" altLang="zh-CN" sz="2000" u="sng" dirty="0">
              <a:solidFill>
                <a:srgbClr val="0000FF"/>
              </a:solidFill>
              <a:latin typeface="Arial" pitchFamily="34" charset="0"/>
              <a:cs typeface="Arial" pitchFamily="34" charset="0"/>
            </a:endParaRPr>
          </a:p>
          <a:p>
            <a:endParaRPr lang="fr-FR" sz="2000" dirty="0">
              <a:solidFill>
                <a:srgbClr val="000000"/>
              </a:solidFill>
              <a:latin typeface="Cambria" pitchFamily="18" charset="0"/>
              <a:cs typeface="Times New Roman" pitchFamily="18" charset="0"/>
            </a:endParaRPr>
          </a:p>
          <a:p>
            <a:pPr>
              <a:lnSpc>
                <a:spcPct val="150000"/>
              </a:lnSpc>
            </a:pPr>
            <a:r>
              <a:rPr lang="fr-FR" sz="2000" b="1" dirty="0"/>
              <a:t>1°/ </a:t>
            </a:r>
            <a:r>
              <a:rPr lang="fr-FR" sz="2000" dirty="0"/>
              <a:t>On a: 2 faisceaux / encoche, 48 encoches, 4 spires/bobine et chaque spire comprend 2 conducteurs. On a donc:</a:t>
            </a:r>
          </a:p>
          <a:p>
            <a:pPr marL="630238" indent="-268288">
              <a:lnSpc>
                <a:spcPct val="150000"/>
              </a:lnSpc>
              <a:buFont typeface="Wingdings" pitchFamily="2" charset="2"/>
              <a:buChar char="§"/>
            </a:pPr>
            <a:r>
              <a:rPr lang="fr-FR" sz="2000" dirty="0"/>
              <a:t>nb faisceaux = 48 x 2 = 96 →  nb de bobines = 96/2 = 48 bobines</a:t>
            </a:r>
          </a:p>
          <a:p>
            <a:pPr marL="630238" indent="-268288">
              <a:lnSpc>
                <a:spcPct val="150000"/>
              </a:lnSpc>
              <a:buFont typeface="Wingdings" pitchFamily="2" charset="2"/>
              <a:buChar char="§"/>
            </a:pPr>
            <a:r>
              <a:rPr lang="fr-FR" sz="2000" dirty="0"/>
              <a:t>nb de spires = 48 x 4 = 192 spires</a:t>
            </a:r>
          </a:p>
          <a:p>
            <a:pPr marL="361950">
              <a:lnSpc>
                <a:spcPct val="150000"/>
              </a:lnSpc>
            </a:pPr>
            <a:r>
              <a:rPr lang="fr-FR" sz="2000" dirty="0">
                <a:sym typeface="Symbol"/>
              </a:rPr>
              <a:t>  </a:t>
            </a:r>
            <a:r>
              <a:rPr lang="fr-FR" sz="2000" dirty="0"/>
              <a:t>Le nombre total de conducteurs sur l’induit est donc:</a:t>
            </a:r>
          </a:p>
          <a:p>
            <a:pPr>
              <a:lnSpc>
                <a:spcPct val="150000"/>
              </a:lnSpc>
            </a:pPr>
            <a:r>
              <a:rPr lang="fr-FR" sz="2000" dirty="0"/>
              <a:t>	</a:t>
            </a:r>
            <a:r>
              <a:rPr lang="fr-FR" sz="2000" dirty="0">
                <a:solidFill>
                  <a:srgbClr val="FF0000"/>
                </a:solidFill>
              </a:rPr>
              <a:t>nb </a:t>
            </a:r>
            <a:r>
              <a:rPr lang="fr-FR" sz="2000" dirty="0" err="1">
                <a:solidFill>
                  <a:srgbClr val="FF0000"/>
                </a:solidFill>
              </a:rPr>
              <a:t>cond</a:t>
            </a:r>
            <a:r>
              <a:rPr lang="fr-FR" sz="2000" dirty="0">
                <a:solidFill>
                  <a:srgbClr val="FF0000"/>
                </a:solidFill>
              </a:rPr>
              <a:t> = 192 x 2 </a:t>
            </a:r>
            <a:r>
              <a:rPr lang="fr-FR" sz="2000" dirty="0" err="1">
                <a:solidFill>
                  <a:srgbClr val="FF0000"/>
                </a:solidFill>
              </a:rPr>
              <a:t>cond</a:t>
            </a:r>
            <a:r>
              <a:rPr lang="fr-FR" sz="2000" dirty="0">
                <a:solidFill>
                  <a:srgbClr val="FF0000"/>
                </a:solidFill>
              </a:rPr>
              <a:t>/spire = </a:t>
            </a:r>
            <a:r>
              <a:rPr lang="fr-FR" sz="2000" b="1" dirty="0">
                <a:solidFill>
                  <a:srgbClr val="FF0000"/>
                </a:solidFill>
              </a:rPr>
              <a:t>384 </a:t>
            </a:r>
            <a:r>
              <a:rPr lang="fr-FR" sz="2000" b="1" dirty="0" err="1">
                <a:solidFill>
                  <a:srgbClr val="FF0000"/>
                </a:solidFill>
              </a:rPr>
              <a:t>cond</a:t>
            </a:r>
            <a:endParaRPr lang="fr-FR" sz="2000" dirty="0">
              <a:solidFill>
                <a:srgbClr val="FF0000"/>
              </a:solidFill>
            </a:endParaRPr>
          </a:p>
          <a:p>
            <a:pPr>
              <a:lnSpc>
                <a:spcPct val="150000"/>
              </a:lnSpc>
            </a:pPr>
            <a:r>
              <a:rPr lang="fr-FR" sz="2000" b="1" dirty="0"/>
              <a:t>2°/ </a:t>
            </a:r>
            <a:r>
              <a:rPr lang="fr-FR" sz="2000" dirty="0"/>
              <a:t>La </a:t>
            </a:r>
            <a:r>
              <a:rPr lang="fr-FR" sz="2000" dirty="0" err="1"/>
              <a:t>f.e.m</a:t>
            </a:r>
            <a:r>
              <a:rPr lang="fr-FR" sz="2000" dirty="0"/>
              <a:t> induite de l’induit est:</a:t>
            </a:r>
          </a:p>
          <a:p>
            <a:pPr>
              <a:lnSpc>
                <a:spcPct val="150000"/>
              </a:lnSpc>
            </a:pPr>
            <a:r>
              <a:rPr lang="fr-FR" sz="2000" dirty="0"/>
              <a:t>E</a:t>
            </a:r>
            <a:r>
              <a:rPr lang="fr-FR" sz="2000" baseline="-25000" dirty="0"/>
              <a:t>0</a:t>
            </a:r>
            <a:r>
              <a:rPr lang="fr-FR" sz="2000" dirty="0"/>
              <a:t> = (p/a).</a:t>
            </a:r>
            <a:r>
              <a:rPr lang="fr-FR" sz="2000" dirty="0" err="1"/>
              <a:t>N.n.Ф</a:t>
            </a:r>
            <a:r>
              <a:rPr lang="fr-FR" sz="2000" dirty="0"/>
              <a:t> = (3/3) x 384 x (600/60) x 0,04 = </a:t>
            </a:r>
            <a:r>
              <a:rPr lang="fr-FR" sz="2000" b="1" dirty="0"/>
              <a:t>153, 6 V</a:t>
            </a:r>
            <a:endParaRPr lang="fr-FR" sz="2000" dirty="0"/>
          </a:p>
        </p:txBody>
      </p:sp>
    </p:spTree>
    <p:extLst>
      <p:ext uri="{BB962C8B-B14F-4D97-AF65-F5344CB8AC3E}">
        <p14:creationId xmlns:p14="http://schemas.microsoft.com/office/powerpoint/2010/main" val="9738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80257">
                                            <p:txEl>
                                              <p:pRg st="2" end="2"/>
                                            </p:txEl>
                                          </p:spTgt>
                                        </p:tgtEl>
                                        <p:attrNameLst>
                                          <p:attrName>style.visibility</p:attrName>
                                        </p:attrNameLst>
                                      </p:cBhvr>
                                      <p:to>
                                        <p:strVal val="visible"/>
                                      </p:to>
                                    </p:set>
                                    <p:anim calcmode="lin" valueType="num">
                                      <p:cBhvr>
                                        <p:cTn id="7" dur="1000" fill="hold"/>
                                        <p:tgtEl>
                                          <p:spTgt spid="480257">
                                            <p:txEl>
                                              <p:pRg st="2" end="2"/>
                                            </p:txEl>
                                          </p:spTgt>
                                        </p:tgtEl>
                                        <p:attrNameLst>
                                          <p:attrName>ppt_x</p:attrName>
                                        </p:attrNameLst>
                                      </p:cBhvr>
                                      <p:tavLst>
                                        <p:tav tm="0">
                                          <p:val>
                                            <p:strVal val="#ppt_x-.2"/>
                                          </p:val>
                                        </p:tav>
                                        <p:tav tm="100000">
                                          <p:val>
                                            <p:strVal val="#ppt_x"/>
                                          </p:val>
                                        </p:tav>
                                      </p:tavLst>
                                    </p:anim>
                                    <p:anim calcmode="lin" valueType="num">
                                      <p:cBhvr>
                                        <p:cTn id="8" dur="1000" fill="hold"/>
                                        <p:tgtEl>
                                          <p:spTgt spid="48025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80257">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480257">
                                            <p:txEl>
                                              <p:pRg st="3" end="3"/>
                                            </p:txEl>
                                          </p:spTgt>
                                        </p:tgtEl>
                                        <p:attrNameLst>
                                          <p:attrName>style.visibility</p:attrName>
                                        </p:attrNameLst>
                                      </p:cBhvr>
                                      <p:to>
                                        <p:strVal val="visible"/>
                                      </p:to>
                                    </p:set>
                                    <p:anim calcmode="lin" valueType="num">
                                      <p:cBhvr>
                                        <p:cTn id="14" dur="1000" fill="hold"/>
                                        <p:tgtEl>
                                          <p:spTgt spid="480257">
                                            <p:txEl>
                                              <p:pRg st="3" end="3"/>
                                            </p:txEl>
                                          </p:spTgt>
                                        </p:tgtEl>
                                        <p:attrNameLst>
                                          <p:attrName>ppt_x</p:attrName>
                                        </p:attrNameLst>
                                      </p:cBhvr>
                                      <p:tavLst>
                                        <p:tav tm="0">
                                          <p:val>
                                            <p:strVal val="#ppt_x-.2"/>
                                          </p:val>
                                        </p:tav>
                                        <p:tav tm="100000">
                                          <p:val>
                                            <p:strVal val="#ppt_x"/>
                                          </p:val>
                                        </p:tav>
                                      </p:tavLst>
                                    </p:anim>
                                    <p:anim calcmode="lin" valueType="num">
                                      <p:cBhvr>
                                        <p:cTn id="15" dur="1000" fill="hold"/>
                                        <p:tgtEl>
                                          <p:spTgt spid="480257">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48025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480257">
                                            <p:txEl>
                                              <p:pRg st="4" end="4"/>
                                            </p:txEl>
                                          </p:spTgt>
                                        </p:tgtEl>
                                        <p:attrNameLst>
                                          <p:attrName>style.visibility</p:attrName>
                                        </p:attrNameLst>
                                      </p:cBhvr>
                                      <p:to>
                                        <p:strVal val="visible"/>
                                      </p:to>
                                    </p:set>
                                    <p:anim calcmode="lin" valueType="num">
                                      <p:cBhvr>
                                        <p:cTn id="21" dur="1000" fill="hold"/>
                                        <p:tgtEl>
                                          <p:spTgt spid="480257">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480257">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48025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480257">
                                            <p:txEl>
                                              <p:pRg st="5" end="5"/>
                                            </p:txEl>
                                          </p:spTgt>
                                        </p:tgtEl>
                                        <p:attrNameLst>
                                          <p:attrName>style.visibility</p:attrName>
                                        </p:attrNameLst>
                                      </p:cBhvr>
                                      <p:to>
                                        <p:strVal val="visible"/>
                                      </p:to>
                                    </p:set>
                                    <p:anim calcmode="lin" valueType="num">
                                      <p:cBhvr>
                                        <p:cTn id="28" dur="1000" fill="hold"/>
                                        <p:tgtEl>
                                          <p:spTgt spid="480257">
                                            <p:txEl>
                                              <p:pRg st="5" end="5"/>
                                            </p:txEl>
                                          </p:spTgt>
                                        </p:tgtEl>
                                        <p:attrNameLst>
                                          <p:attrName>ppt_x</p:attrName>
                                        </p:attrNameLst>
                                      </p:cBhvr>
                                      <p:tavLst>
                                        <p:tav tm="0">
                                          <p:val>
                                            <p:strVal val="#ppt_x-.2"/>
                                          </p:val>
                                        </p:tav>
                                        <p:tav tm="100000">
                                          <p:val>
                                            <p:strVal val="#ppt_x"/>
                                          </p:val>
                                        </p:tav>
                                      </p:tavLst>
                                    </p:anim>
                                    <p:anim calcmode="lin" valueType="num">
                                      <p:cBhvr>
                                        <p:cTn id="29" dur="1000" fill="hold"/>
                                        <p:tgtEl>
                                          <p:spTgt spid="480257">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480257">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480257">
                                            <p:txEl>
                                              <p:pRg st="6" end="6"/>
                                            </p:txEl>
                                          </p:spTgt>
                                        </p:tgtEl>
                                        <p:attrNameLst>
                                          <p:attrName>style.visibility</p:attrName>
                                        </p:attrNameLst>
                                      </p:cBhvr>
                                      <p:to>
                                        <p:strVal val="visible"/>
                                      </p:to>
                                    </p:set>
                                    <p:anim calcmode="lin" valueType="num">
                                      <p:cBhvr>
                                        <p:cTn id="35" dur="1000" fill="hold"/>
                                        <p:tgtEl>
                                          <p:spTgt spid="480257">
                                            <p:txEl>
                                              <p:pRg st="6" end="6"/>
                                            </p:txEl>
                                          </p:spTgt>
                                        </p:tgtEl>
                                        <p:attrNameLst>
                                          <p:attrName>ppt_x</p:attrName>
                                        </p:attrNameLst>
                                      </p:cBhvr>
                                      <p:tavLst>
                                        <p:tav tm="0">
                                          <p:val>
                                            <p:strVal val="#ppt_x-.2"/>
                                          </p:val>
                                        </p:tav>
                                        <p:tav tm="100000">
                                          <p:val>
                                            <p:strVal val="#ppt_x"/>
                                          </p:val>
                                        </p:tav>
                                      </p:tavLst>
                                    </p:anim>
                                    <p:anim calcmode="lin" valueType="num">
                                      <p:cBhvr>
                                        <p:cTn id="36" dur="1000" fill="hold"/>
                                        <p:tgtEl>
                                          <p:spTgt spid="480257">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48025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480257">
                                            <p:txEl>
                                              <p:pRg st="7" end="7"/>
                                            </p:txEl>
                                          </p:spTgt>
                                        </p:tgtEl>
                                        <p:attrNameLst>
                                          <p:attrName>style.visibility</p:attrName>
                                        </p:attrNameLst>
                                      </p:cBhvr>
                                      <p:to>
                                        <p:strVal val="visible"/>
                                      </p:to>
                                    </p:set>
                                    <p:anim calcmode="lin" valueType="num">
                                      <p:cBhvr>
                                        <p:cTn id="42" dur="1000" fill="hold"/>
                                        <p:tgtEl>
                                          <p:spTgt spid="480257">
                                            <p:txEl>
                                              <p:pRg st="7" end="7"/>
                                            </p:txEl>
                                          </p:spTgt>
                                        </p:tgtEl>
                                        <p:attrNameLst>
                                          <p:attrName>ppt_x</p:attrName>
                                        </p:attrNameLst>
                                      </p:cBhvr>
                                      <p:tavLst>
                                        <p:tav tm="0">
                                          <p:val>
                                            <p:strVal val="#ppt_x-.2"/>
                                          </p:val>
                                        </p:tav>
                                        <p:tav tm="100000">
                                          <p:val>
                                            <p:strVal val="#ppt_x"/>
                                          </p:val>
                                        </p:tav>
                                      </p:tavLst>
                                    </p:anim>
                                    <p:anim calcmode="lin" valueType="num">
                                      <p:cBhvr>
                                        <p:cTn id="43" dur="1000" fill="hold"/>
                                        <p:tgtEl>
                                          <p:spTgt spid="480257">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480257">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nodeType="clickEffect">
                                  <p:stCondLst>
                                    <p:cond delay="0"/>
                                  </p:stCondLst>
                                  <p:childTnLst>
                                    <p:set>
                                      <p:cBhvr>
                                        <p:cTn id="48" dur="1" fill="hold">
                                          <p:stCondLst>
                                            <p:cond delay="0"/>
                                          </p:stCondLst>
                                        </p:cTn>
                                        <p:tgtEl>
                                          <p:spTgt spid="480257">
                                            <p:txEl>
                                              <p:pRg st="8" end="8"/>
                                            </p:txEl>
                                          </p:spTgt>
                                        </p:tgtEl>
                                        <p:attrNameLst>
                                          <p:attrName>style.visibility</p:attrName>
                                        </p:attrNameLst>
                                      </p:cBhvr>
                                      <p:to>
                                        <p:strVal val="visible"/>
                                      </p:to>
                                    </p:set>
                                    <p:anim calcmode="lin" valueType="num">
                                      <p:cBhvr>
                                        <p:cTn id="49" dur="1000" fill="hold"/>
                                        <p:tgtEl>
                                          <p:spTgt spid="480257">
                                            <p:txEl>
                                              <p:pRg st="8" end="8"/>
                                            </p:txEl>
                                          </p:spTgt>
                                        </p:tgtEl>
                                        <p:attrNameLst>
                                          <p:attrName>ppt_x</p:attrName>
                                        </p:attrNameLst>
                                      </p:cBhvr>
                                      <p:tavLst>
                                        <p:tav tm="0">
                                          <p:val>
                                            <p:strVal val="#ppt_x-.2"/>
                                          </p:val>
                                        </p:tav>
                                        <p:tav tm="100000">
                                          <p:val>
                                            <p:strVal val="#ppt_x"/>
                                          </p:val>
                                        </p:tav>
                                      </p:tavLst>
                                    </p:anim>
                                    <p:anim calcmode="lin" valueType="num">
                                      <p:cBhvr>
                                        <p:cTn id="50" dur="1000" fill="hold"/>
                                        <p:tgtEl>
                                          <p:spTgt spid="480257">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48025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23529" y="260648"/>
            <a:ext cx="8568952"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tabLst>
                <a:tab pos="90488" algn="l"/>
                <a:tab pos="180975" algn="l"/>
                <a:tab pos="269875" algn="l"/>
                <a:tab pos="630238" algn="l"/>
              </a:tabLst>
            </a:pPr>
            <a:r>
              <a:rPr lang="fr-FR" altLang="zh-CN" sz="2000" b="1" u="sng" dirty="0">
                <a:solidFill>
                  <a:srgbClr val="0000FF"/>
                </a:solidFill>
                <a:latin typeface="MS Sans Serif"/>
                <a:cs typeface="Times New Roman" pitchFamily="18" charset="0"/>
              </a:rPr>
              <a:t>Problème 4:</a:t>
            </a:r>
            <a:endParaRPr lang="fr-FR" altLang="zh-CN" sz="2000" u="sng" dirty="0">
              <a:solidFill>
                <a:srgbClr val="0000FF"/>
              </a:solidFill>
              <a:latin typeface="Arial" pitchFamily="34" charset="0"/>
              <a:cs typeface="Arial" pitchFamily="34" charset="0"/>
            </a:endParaRPr>
          </a:p>
          <a:p>
            <a:pPr marL="0" marR="0" lvl="0" indent="0" algn="l" defTabSz="914400" rtl="0" eaLnBrk="1" fontAlgn="base" latinLnBrk="0" hangingPunct="1">
              <a:lnSpc>
                <a:spcPct val="150000"/>
              </a:lnSpc>
              <a:spcBef>
                <a:spcPct val="0"/>
              </a:spcBef>
              <a:spcAft>
                <a:spcPct val="0"/>
              </a:spcAft>
              <a:buClrTx/>
              <a:buSzTx/>
              <a:tabLst>
                <a:tab pos="90488" algn="l"/>
                <a:tab pos="180975" algn="l"/>
                <a:tab pos="269875" algn="l"/>
                <a:tab pos="630238" algn="l"/>
              </a:tabLst>
            </a:pPr>
            <a:r>
              <a:rPr kumimoji="0" lang="fr-FR" altLang="zh-CN" sz="2000" b="0" i="0" u="none" strike="noStrike" cap="none" normalizeH="0" baseline="0" dirty="0">
                <a:ln>
                  <a:noFill/>
                </a:ln>
                <a:solidFill>
                  <a:srgbClr val="000000"/>
                </a:solidFill>
                <a:effectLst/>
                <a:latin typeface="Arial" pitchFamily="34" charset="0"/>
                <a:ea typeface="Times New Roman" pitchFamily="18" charset="0"/>
                <a:cs typeface="Arial" pitchFamily="34" charset="0"/>
              </a:rPr>
              <a:t>La plaque signalétique d’une génératrice à courant continu à excitation indépendante indique les grandeurs nominales suivantes : </a:t>
            </a:r>
            <a:endParaRPr kumimoji="0" lang="fr-FR" altLang="zh-CN"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90488" algn="l"/>
                <a:tab pos="180975" algn="l"/>
                <a:tab pos="269875" algn="l"/>
                <a:tab pos="630238" algn="l"/>
              </a:tabLst>
            </a:pPr>
            <a:r>
              <a:rPr kumimoji="0" lang="fr-FR" altLang="zh-CN" sz="2000" b="0" i="0" u="none" strike="noStrike" cap="none" normalizeH="0" baseline="0" dirty="0">
                <a:ln>
                  <a:noFill/>
                </a:ln>
                <a:solidFill>
                  <a:srgbClr val="000000"/>
                </a:solidFill>
                <a:effectLst/>
                <a:latin typeface="Arial" pitchFamily="34" charset="0"/>
                <a:ea typeface="Times New Roman" pitchFamily="18" charset="0"/>
                <a:cs typeface="Arial" pitchFamily="34" charset="0"/>
              </a:rPr>
              <a:t>    Induit : 220 V/6,8 A       excitation : 220 V/0,26 A        1500 tr/min  </a:t>
            </a:r>
            <a:endParaRPr kumimoji="0" lang="fr-FR" altLang="zh-CN"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90488" algn="l"/>
                <a:tab pos="180975" algn="l"/>
                <a:tab pos="269875" algn="l"/>
                <a:tab pos="630238" algn="l"/>
              </a:tabLst>
            </a:pPr>
            <a:r>
              <a:rPr kumimoji="0" lang="fr-FR" altLang="zh-CN" sz="2000" b="0" i="0" u="none" strike="noStrike" cap="none" normalizeH="0" baseline="0" dirty="0">
                <a:ln>
                  <a:noFill/>
                </a:ln>
                <a:solidFill>
                  <a:srgbClr val="000000"/>
                </a:solidFill>
                <a:effectLst/>
                <a:latin typeface="Arial" pitchFamily="34" charset="0"/>
                <a:ea typeface="Times New Roman" pitchFamily="18" charset="0"/>
                <a:cs typeface="Arial" pitchFamily="34" charset="0"/>
              </a:rPr>
              <a:t>En régime nominal, la machine reçoit sur son arbre un couple mécanique C</a:t>
            </a:r>
            <a:r>
              <a:rPr kumimoji="0" lang="fr-FR" altLang="zh-CN" sz="2000" b="0" i="0" u="none" strike="noStrike" cap="none" normalizeH="0" baseline="-30000" dirty="0">
                <a:ln>
                  <a:noFill/>
                </a:ln>
                <a:solidFill>
                  <a:srgbClr val="000000"/>
                </a:solidFill>
                <a:effectLst/>
                <a:latin typeface="Arial" pitchFamily="34" charset="0"/>
                <a:ea typeface="Times New Roman" pitchFamily="18" charset="0"/>
                <a:cs typeface="Arial" pitchFamily="34" charset="0"/>
              </a:rPr>
              <a:t>m</a:t>
            </a:r>
            <a:r>
              <a:rPr kumimoji="0" lang="fr-FR" altLang="zh-CN" sz="2000" b="0" i="0" u="none" strike="noStrike" cap="none" normalizeH="0" baseline="0" dirty="0">
                <a:ln>
                  <a:noFill/>
                </a:ln>
                <a:solidFill>
                  <a:srgbClr val="000000"/>
                </a:solidFill>
                <a:effectLst/>
                <a:latin typeface="Arial" pitchFamily="34" charset="0"/>
                <a:ea typeface="Times New Roman" pitchFamily="18" charset="0"/>
                <a:cs typeface="Arial" pitchFamily="34" charset="0"/>
              </a:rPr>
              <a:t> = 11.2 Nm, Calculer  alors :</a:t>
            </a:r>
            <a:endParaRPr kumimoji="0" lang="fr-FR" altLang="zh-CN" sz="2000" b="0" i="0" u="none" strike="noStrike" cap="none" normalizeH="0" baseline="0" dirty="0">
              <a:ln>
                <a:noFill/>
              </a:ln>
              <a:solidFill>
                <a:schemeClr val="tx1"/>
              </a:solidFill>
              <a:effectLst/>
              <a:latin typeface="Arial" pitchFamily="34" charset="0"/>
              <a:cs typeface="Arial" pitchFamily="34" charset="0"/>
            </a:endParaRPr>
          </a:p>
          <a:p>
            <a:pPr marL="803275" marR="0" lvl="0" indent="-361950" algn="l" defTabSz="914400" rtl="0" eaLnBrk="0" fontAlgn="base" latinLnBrk="0" hangingPunct="0">
              <a:lnSpc>
                <a:spcPct val="150000"/>
              </a:lnSpc>
              <a:spcBef>
                <a:spcPct val="0"/>
              </a:spcBef>
              <a:spcAft>
                <a:spcPct val="0"/>
              </a:spcAft>
              <a:buClrTx/>
              <a:buSzTx/>
              <a:buFont typeface="+mj-lt"/>
              <a:buAutoNum type="arabicPeriod"/>
              <a:tabLst>
                <a:tab pos="90488" algn="l"/>
                <a:tab pos="180975" algn="l"/>
                <a:tab pos="269875" algn="l"/>
                <a:tab pos="630238" algn="l"/>
              </a:tabLst>
            </a:pPr>
            <a:r>
              <a:rPr kumimoji="0" lang="fr-FR" altLang="zh-CN"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La puissance mécanique consommée P</a:t>
            </a:r>
            <a:r>
              <a:rPr kumimoji="0" lang="fr-FR" altLang="zh-CN" sz="20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m</a:t>
            </a:r>
            <a:r>
              <a:rPr kumimoji="0" lang="fr-FR" altLang="zh-CN"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p>
          <a:p>
            <a:pPr marL="803275" marR="0" lvl="0" indent="-361950" algn="l" defTabSz="914400" rtl="0" eaLnBrk="0" fontAlgn="base" latinLnBrk="0" hangingPunct="0">
              <a:lnSpc>
                <a:spcPct val="150000"/>
              </a:lnSpc>
              <a:spcBef>
                <a:spcPct val="0"/>
              </a:spcBef>
              <a:spcAft>
                <a:spcPct val="0"/>
              </a:spcAft>
              <a:buClrTx/>
              <a:buSzTx/>
              <a:buFont typeface="+mj-lt"/>
              <a:buAutoNum type="arabicPeriod"/>
              <a:tabLst>
                <a:tab pos="90488" algn="l"/>
                <a:tab pos="180975" algn="l"/>
                <a:tab pos="269875" algn="l"/>
                <a:tab pos="630238" algn="l"/>
              </a:tabLst>
            </a:pPr>
            <a:r>
              <a:rPr lang="fr-FR" altLang="zh-CN" sz="2000" dirty="0">
                <a:latin typeface="Arial" pitchFamily="34" charset="0"/>
                <a:ea typeface="Times New Roman" pitchFamily="18" charset="0"/>
                <a:cs typeface="Arial" pitchFamily="34" charset="0"/>
              </a:rPr>
              <a:t> </a:t>
            </a:r>
            <a:r>
              <a:rPr kumimoji="0" lang="fr-FR" altLang="zh-CN"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La puissance consommée par l’excitation </a:t>
            </a:r>
            <a:r>
              <a:rPr kumimoji="0" lang="fr-FR" altLang="zh-CN" sz="20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P</a:t>
            </a:r>
            <a:r>
              <a:rPr kumimoji="0" lang="fr-FR" altLang="zh-CN" sz="2000" b="0" i="0" u="none" strike="noStrike" cap="none" normalizeH="0" baseline="-30000" dirty="0" err="1">
                <a:ln>
                  <a:noFill/>
                </a:ln>
                <a:solidFill>
                  <a:schemeClr val="tx1"/>
                </a:solidFill>
                <a:effectLst/>
                <a:latin typeface="Arial" pitchFamily="34" charset="0"/>
                <a:ea typeface="Times New Roman" pitchFamily="18" charset="0"/>
                <a:cs typeface="Arial" pitchFamily="34" charset="0"/>
              </a:rPr>
              <a:t>e</a:t>
            </a:r>
            <a:r>
              <a:rPr kumimoji="0" lang="fr-FR" altLang="zh-CN"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p>
          <a:p>
            <a:pPr marL="803275" marR="0" lvl="0" indent="-361950" algn="l" defTabSz="914400" rtl="0" eaLnBrk="0" fontAlgn="base" latinLnBrk="0" hangingPunct="0">
              <a:lnSpc>
                <a:spcPct val="150000"/>
              </a:lnSpc>
              <a:spcBef>
                <a:spcPct val="0"/>
              </a:spcBef>
              <a:spcAft>
                <a:spcPct val="0"/>
              </a:spcAft>
              <a:buClrTx/>
              <a:buSzTx/>
              <a:buFont typeface="+mj-lt"/>
              <a:buAutoNum type="arabicPeriod"/>
              <a:tabLst>
                <a:tab pos="90488" algn="l"/>
                <a:tab pos="180975" algn="l"/>
                <a:tab pos="269875" algn="l"/>
                <a:tab pos="630238" algn="l"/>
              </a:tabLst>
            </a:pPr>
            <a:r>
              <a:rPr lang="fr-FR" altLang="zh-CN" sz="2000" dirty="0">
                <a:latin typeface="Arial" pitchFamily="34" charset="0"/>
                <a:ea typeface="Times New Roman" pitchFamily="18" charset="0"/>
                <a:cs typeface="Arial" pitchFamily="34" charset="0"/>
              </a:rPr>
              <a:t> </a:t>
            </a:r>
            <a:r>
              <a:rPr kumimoji="0" lang="fr-FR" altLang="zh-CN"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La puissance utile P</a:t>
            </a:r>
            <a:r>
              <a:rPr kumimoji="0" lang="fr-FR" altLang="zh-CN" sz="20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u</a:t>
            </a:r>
            <a:r>
              <a:rPr kumimoji="0" lang="fr-FR" altLang="zh-CN"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p>
          <a:p>
            <a:pPr marL="803275" marR="0" lvl="0" indent="-361950" algn="l" defTabSz="914400" rtl="0" eaLnBrk="0" fontAlgn="base" latinLnBrk="0" hangingPunct="0">
              <a:lnSpc>
                <a:spcPct val="150000"/>
              </a:lnSpc>
              <a:spcBef>
                <a:spcPct val="0"/>
              </a:spcBef>
              <a:spcAft>
                <a:spcPct val="0"/>
              </a:spcAft>
              <a:buClrTx/>
              <a:buSzTx/>
              <a:buFont typeface="+mj-lt"/>
              <a:buAutoNum type="arabicPeriod"/>
              <a:tabLst>
                <a:tab pos="90488" algn="l"/>
                <a:tab pos="180975" algn="l"/>
                <a:tab pos="269875" algn="l"/>
                <a:tab pos="630238" algn="l"/>
              </a:tabLst>
            </a:pPr>
            <a:r>
              <a:rPr lang="fr-FR" altLang="zh-CN" sz="2000" dirty="0">
                <a:latin typeface="Arial" pitchFamily="34" charset="0"/>
                <a:ea typeface="Times New Roman" pitchFamily="18" charset="0"/>
                <a:cs typeface="Arial" pitchFamily="34" charset="0"/>
              </a:rPr>
              <a:t> </a:t>
            </a:r>
            <a:r>
              <a:rPr kumimoji="0" lang="fr-FR" altLang="zh-CN"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En déduire le rendement nominal </a:t>
            </a:r>
            <a:r>
              <a:rPr kumimoji="0" lang="fr-FR" altLang="zh-CN" sz="2000" b="0"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fr-FR" altLang="zh-CN" sz="20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n</a:t>
            </a:r>
            <a:r>
              <a:rPr kumimoji="0" lang="fr-FR" altLang="zh-CN" sz="2000" b="0" i="0" u="none" strike="noStrike" cap="none" normalizeH="0" baseline="0" dirty="0">
                <a:ln>
                  <a:noFill/>
                </a:ln>
                <a:solidFill>
                  <a:schemeClr val="tx1"/>
                </a:solidFill>
                <a:effectLst/>
                <a:latin typeface="Arial" pitchFamily="34" charset="0"/>
                <a:ea typeface="Times New Roman" pitchFamily="18" charset="0"/>
                <a:cs typeface="Arial" pitchFamily="34" charset="0"/>
                <a:sym typeface="Symbol" pitchFamily="18" charset="2"/>
              </a:rPr>
              <a:t>.</a:t>
            </a:r>
          </a:p>
        </p:txBody>
      </p:sp>
    </p:spTree>
    <p:extLst>
      <p:ext uri="{BB962C8B-B14F-4D97-AF65-F5344CB8AC3E}">
        <p14:creationId xmlns:p14="http://schemas.microsoft.com/office/powerpoint/2010/main" val="961366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23529" y="334689"/>
            <a:ext cx="8568952"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tabLst>
                <a:tab pos="90488" algn="l"/>
                <a:tab pos="180975" algn="l"/>
                <a:tab pos="269875" algn="l"/>
                <a:tab pos="630238" algn="l"/>
              </a:tabLst>
            </a:pPr>
            <a:r>
              <a:rPr lang="fr-FR" altLang="zh-CN" sz="2000" b="1" u="sng" dirty="0">
                <a:solidFill>
                  <a:srgbClr val="0000FF"/>
                </a:solidFill>
                <a:latin typeface="MS Sans Serif"/>
                <a:cs typeface="Times New Roman" pitchFamily="18" charset="0"/>
              </a:rPr>
              <a:t>Sol. </a:t>
            </a:r>
            <a:r>
              <a:rPr lang="fr-FR" altLang="zh-CN" sz="2000" b="1" u="sng" dirty="0" err="1">
                <a:solidFill>
                  <a:srgbClr val="0000FF"/>
                </a:solidFill>
                <a:latin typeface="MS Sans Serif"/>
                <a:cs typeface="Times New Roman" pitchFamily="18" charset="0"/>
              </a:rPr>
              <a:t>Probl</a:t>
            </a:r>
            <a:r>
              <a:rPr lang="fr-FR" altLang="zh-CN" sz="2000" b="1" u="sng" dirty="0">
                <a:solidFill>
                  <a:srgbClr val="0000FF"/>
                </a:solidFill>
                <a:latin typeface="MS Sans Serif"/>
                <a:cs typeface="Times New Roman" pitchFamily="18" charset="0"/>
              </a:rPr>
              <a:t> 4:</a:t>
            </a:r>
            <a:endParaRPr lang="fr-FR" altLang="zh-CN" sz="2000" u="sng" dirty="0">
              <a:solidFill>
                <a:srgbClr val="0000FF"/>
              </a:solidFill>
              <a:latin typeface="Arial" pitchFamily="34" charset="0"/>
              <a:cs typeface="Arial" pitchFamily="34" charset="0"/>
            </a:endParaRPr>
          </a:p>
          <a:p>
            <a:pPr lvl="0">
              <a:lnSpc>
                <a:spcPct val="150000"/>
              </a:lnSpc>
              <a:tabLst>
                <a:tab pos="90488" algn="l"/>
                <a:tab pos="180975" algn="l"/>
                <a:tab pos="269875" algn="l"/>
                <a:tab pos="630238" algn="l"/>
              </a:tabLst>
            </a:pPr>
            <a:r>
              <a:rPr kumimoji="0" lang="fr-FR" altLang="zh-CN" sz="2000" b="0" i="0" u="none" strike="noStrike" cap="none" normalizeH="0" baseline="0" dirty="0">
                <a:ln>
                  <a:noFill/>
                </a:ln>
                <a:solidFill>
                  <a:srgbClr val="000000"/>
                </a:solidFill>
                <a:effectLst/>
                <a:latin typeface="Arial" pitchFamily="34" charset="0"/>
                <a:ea typeface="Times New Roman" pitchFamily="18" charset="0"/>
                <a:cs typeface="Arial" pitchFamily="34" charset="0"/>
              </a:rPr>
              <a:t>On a:   Induit : 220 V/6,8 A      </a:t>
            </a:r>
            <a:r>
              <a:rPr lang="fr-FR" altLang="zh-CN" sz="2000" dirty="0">
                <a:solidFill>
                  <a:srgbClr val="000000"/>
                </a:solidFill>
                <a:latin typeface="Arial" pitchFamily="34" charset="0"/>
                <a:ea typeface="Times New Roman" pitchFamily="18" charset="0"/>
                <a:cs typeface="Arial" pitchFamily="34" charset="0"/>
              </a:rPr>
              <a:t>1500 tr/min      </a:t>
            </a:r>
            <a:r>
              <a:rPr kumimoji="0" lang="fr-FR" altLang="zh-CN" sz="2000" b="0" i="0" u="none" strike="noStrike" cap="none" normalizeH="0" baseline="0" dirty="0">
                <a:ln>
                  <a:noFill/>
                </a:ln>
                <a:solidFill>
                  <a:srgbClr val="000000"/>
                </a:solidFill>
                <a:effectLst/>
                <a:latin typeface="Arial" pitchFamily="34" charset="0"/>
                <a:ea typeface="Times New Roman" pitchFamily="18" charset="0"/>
                <a:cs typeface="Arial" pitchFamily="34" charset="0"/>
              </a:rPr>
              <a:t>inducteur : 220 V/0,26 A</a:t>
            </a:r>
            <a:endParaRPr kumimoji="0" lang="fr-FR" altLang="zh-CN"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90488" algn="l"/>
                <a:tab pos="180975" algn="l"/>
                <a:tab pos="269875" algn="l"/>
                <a:tab pos="630238" algn="l"/>
              </a:tabLst>
            </a:pPr>
            <a:r>
              <a:rPr kumimoji="0" lang="fr-FR" altLang="zh-CN" sz="2000" b="0" i="0" u="none" strike="noStrike" cap="none" normalizeH="0" baseline="0" dirty="0">
                <a:ln>
                  <a:noFill/>
                </a:ln>
                <a:solidFill>
                  <a:srgbClr val="000000"/>
                </a:solidFill>
                <a:effectLst/>
                <a:latin typeface="Arial" pitchFamily="34" charset="0"/>
                <a:ea typeface="Times New Roman" pitchFamily="18" charset="0"/>
                <a:cs typeface="Arial" pitchFamily="34" charset="0"/>
              </a:rPr>
              <a:t>En régime nominal, on a :</a:t>
            </a:r>
            <a:endParaRPr kumimoji="0" lang="fr-FR" altLang="zh-CN" sz="2000" b="0" i="0" u="none" strike="noStrike" cap="none" normalizeH="0" baseline="0" dirty="0">
              <a:ln>
                <a:noFill/>
              </a:ln>
              <a:solidFill>
                <a:schemeClr val="tx1"/>
              </a:solidFill>
              <a:effectLst/>
              <a:latin typeface="Arial" pitchFamily="34" charset="0"/>
              <a:cs typeface="Arial" pitchFamily="34" charset="0"/>
            </a:endParaRPr>
          </a:p>
          <a:p>
            <a:pPr marL="803275" marR="0" lvl="0" indent="-361950" algn="l" defTabSz="914400" rtl="0" eaLnBrk="0" fontAlgn="base" latinLnBrk="0" hangingPunct="0">
              <a:lnSpc>
                <a:spcPct val="150000"/>
              </a:lnSpc>
              <a:spcBef>
                <a:spcPct val="0"/>
              </a:spcBef>
              <a:spcAft>
                <a:spcPct val="0"/>
              </a:spcAft>
              <a:buClrTx/>
              <a:buSzTx/>
              <a:buFont typeface="+mj-lt"/>
              <a:buAutoNum type="arabicPeriod"/>
              <a:tabLst>
                <a:tab pos="90488" algn="l"/>
                <a:tab pos="180975" algn="l"/>
                <a:tab pos="269875" algn="l"/>
                <a:tab pos="630238" algn="l"/>
              </a:tabLst>
            </a:pPr>
            <a:r>
              <a:rPr kumimoji="0" lang="fr-FR" altLang="zh-CN"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La puissance mécanique consommée P</a:t>
            </a:r>
            <a:r>
              <a:rPr kumimoji="0" lang="fr-FR" altLang="zh-CN" sz="20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m</a:t>
            </a:r>
            <a:r>
              <a:rPr lang="fr-FR" altLang="zh-CN" sz="2000" dirty="0">
                <a:latin typeface="Arial" pitchFamily="34" charset="0"/>
                <a:ea typeface="Times New Roman" pitchFamily="18" charset="0"/>
                <a:cs typeface="Arial" pitchFamily="34" charset="0"/>
              </a:rPr>
              <a:t> est :</a:t>
            </a:r>
          </a:p>
          <a:p>
            <a:pPr marL="441325" marR="0" lvl="0" algn="l" defTabSz="914400" rtl="0" eaLnBrk="0" fontAlgn="base" latinLnBrk="0" hangingPunct="0">
              <a:lnSpc>
                <a:spcPct val="150000"/>
              </a:lnSpc>
              <a:spcBef>
                <a:spcPct val="0"/>
              </a:spcBef>
              <a:spcAft>
                <a:spcPct val="0"/>
              </a:spcAft>
              <a:buClrTx/>
              <a:buSzTx/>
              <a:tabLst>
                <a:tab pos="90488" algn="l"/>
                <a:tab pos="180975" algn="l"/>
                <a:tab pos="269875" algn="l"/>
                <a:tab pos="630238" algn="l"/>
              </a:tabLst>
            </a:pPr>
            <a:endParaRPr kumimoji="0" lang="fr-FR" altLang="zh-CN" sz="20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p:txBody>
      </p:sp>
      <p:graphicFrame>
        <p:nvGraphicFramePr>
          <p:cNvPr id="3" name="Objet 2"/>
          <p:cNvGraphicFramePr>
            <a:graphicFrameLocks noChangeAspect="1"/>
          </p:cNvGraphicFramePr>
          <p:nvPr>
            <p:extLst>
              <p:ext uri="{D42A27DB-BD31-4B8C-83A1-F6EECF244321}">
                <p14:modId xmlns:p14="http://schemas.microsoft.com/office/powerpoint/2010/main" val="4219193169"/>
              </p:ext>
            </p:extLst>
          </p:nvPr>
        </p:nvGraphicFramePr>
        <p:xfrm>
          <a:off x="1840135" y="2276872"/>
          <a:ext cx="5972649" cy="720080"/>
        </p:xfrm>
        <a:graphic>
          <a:graphicData uri="http://schemas.openxmlformats.org/presentationml/2006/ole">
            <mc:AlternateContent xmlns:mc="http://schemas.openxmlformats.org/markup-compatibility/2006">
              <mc:Choice xmlns:v="urn:schemas-microsoft-com:vml" Requires="v">
                <p:oleObj spid="_x0000_s611463" name="Equation" r:id="rId3" imgW="3365280" imgH="406080" progId="Equation.DSMT4">
                  <p:embed/>
                </p:oleObj>
              </mc:Choice>
              <mc:Fallback>
                <p:oleObj name="Equation" r:id="rId3" imgW="3365280" imgH="406080" progId="Equation.DSMT4">
                  <p:embed/>
                  <p:pic>
                    <p:nvPicPr>
                      <p:cNvPr id="0" name="Picture 1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0135" y="2276872"/>
                        <a:ext cx="5972649"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p:nvSpPr>
        <p:spPr>
          <a:xfrm>
            <a:off x="341784" y="2972167"/>
            <a:ext cx="6318448" cy="456535"/>
          </a:xfrm>
          <a:prstGeom prst="rect">
            <a:avLst/>
          </a:prstGeom>
        </p:spPr>
        <p:txBody>
          <a:bodyPr wrap="square">
            <a:spAutoFit/>
          </a:bodyPr>
          <a:lstStyle/>
          <a:p>
            <a:pPr marL="803275" indent="-361950" eaLnBrk="0" hangingPunct="0">
              <a:lnSpc>
                <a:spcPct val="150000"/>
              </a:lnSpc>
              <a:buFont typeface="+mj-lt"/>
              <a:buAutoNum type="arabicPeriod" startAt="2"/>
              <a:tabLst>
                <a:tab pos="90488" algn="l"/>
                <a:tab pos="180975" algn="l"/>
                <a:tab pos="269875" algn="l"/>
                <a:tab pos="630238" algn="l"/>
              </a:tabLst>
            </a:pPr>
            <a:r>
              <a:rPr lang="fr-FR" dirty="0"/>
              <a:t>La puissance consommée par l’excitation est :</a:t>
            </a:r>
            <a:endParaRPr lang="fr-FR" altLang="zh-CN" dirty="0">
              <a:latin typeface="Arial" pitchFamily="34" charset="0"/>
              <a:ea typeface="Times New Roman" pitchFamily="18" charset="0"/>
              <a:cs typeface="Arial" pitchFamily="34" charset="0"/>
            </a:endParaRPr>
          </a:p>
        </p:txBody>
      </p:sp>
      <p:graphicFrame>
        <p:nvGraphicFramePr>
          <p:cNvPr id="5" name="Objet 4"/>
          <p:cNvGraphicFramePr>
            <a:graphicFrameLocks noChangeAspect="1"/>
          </p:cNvGraphicFramePr>
          <p:nvPr>
            <p:extLst>
              <p:ext uri="{D42A27DB-BD31-4B8C-83A1-F6EECF244321}">
                <p14:modId xmlns:p14="http://schemas.microsoft.com/office/powerpoint/2010/main" val="1976528114"/>
              </p:ext>
            </p:extLst>
          </p:nvPr>
        </p:nvGraphicFramePr>
        <p:xfrm>
          <a:off x="1866255" y="3585443"/>
          <a:ext cx="3425825" cy="404813"/>
        </p:xfrm>
        <a:graphic>
          <a:graphicData uri="http://schemas.openxmlformats.org/presentationml/2006/ole">
            <mc:AlternateContent xmlns:mc="http://schemas.openxmlformats.org/markup-compatibility/2006">
              <mc:Choice xmlns:v="urn:schemas-microsoft-com:vml" Requires="v">
                <p:oleObj spid="_x0000_s611464" name="Equation" r:id="rId5" imgW="1930320" imgH="228600" progId="Equation.DSMT4">
                  <p:embed/>
                </p:oleObj>
              </mc:Choice>
              <mc:Fallback>
                <p:oleObj name="Equation" r:id="rId5" imgW="1930320" imgH="228600" progId="Equation.DSMT4">
                  <p:embed/>
                  <p:pic>
                    <p:nvPicPr>
                      <p:cNvPr id="0" name="Picture 1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6255" y="3585443"/>
                        <a:ext cx="3425825"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355060" y="3922781"/>
            <a:ext cx="6318448" cy="507831"/>
          </a:xfrm>
          <a:prstGeom prst="rect">
            <a:avLst/>
          </a:prstGeom>
        </p:spPr>
        <p:txBody>
          <a:bodyPr wrap="square">
            <a:spAutoFit/>
          </a:bodyPr>
          <a:lstStyle/>
          <a:p>
            <a:pPr marL="803275" indent="-361950" eaLnBrk="0" hangingPunct="0">
              <a:lnSpc>
                <a:spcPct val="150000"/>
              </a:lnSpc>
              <a:buFont typeface="+mj-lt"/>
              <a:buAutoNum type="arabicPeriod" startAt="3"/>
              <a:tabLst>
                <a:tab pos="90488" algn="l"/>
                <a:tab pos="180975" algn="l"/>
                <a:tab pos="269875" algn="l"/>
                <a:tab pos="630238" algn="l"/>
              </a:tabLst>
            </a:pPr>
            <a:r>
              <a:rPr lang="fr-FR" dirty="0"/>
              <a:t>La puissance utile est :</a:t>
            </a:r>
            <a:endParaRPr lang="fr-FR" altLang="zh-CN" dirty="0">
              <a:latin typeface="Arial" pitchFamily="34" charset="0"/>
              <a:ea typeface="Times New Roman" pitchFamily="18" charset="0"/>
              <a:cs typeface="Arial" pitchFamily="34" charset="0"/>
            </a:endParaRPr>
          </a:p>
        </p:txBody>
      </p:sp>
      <p:graphicFrame>
        <p:nvGraphicFramePr>
          <p:cNvPr id="7" name="Objet 6"/>
          <p:cNvGraphicFramePr>
            <a:graphicFrameLocks noChangeAspect="1"/>
          </p:cNvGraphicFramePr>
          <p:nvPr>
            <p:extLst>
              <p:ext uri="{D42A27DB-BD31-4B8C-83A1-F6EECF244321}">
                <p14:modId xmlns:p14="http://schemas.microsoft.com/office/powerpoint/2010/main" val="1682975256"/>
              </p:ext>
            </p:extLst>
          </p:nvPr>
        </p:nvGraphicFramePr>
        <p:xfrm>
          <a:off x="1824038" y="4536356"/>
          <a:ext cx="3538537" cy="404812"/>
        </p:xfrm>
        <a:graphic>
          <a:graphicData uri="http://schemas.openxmlformats.org/presentationml/2006/ole">
            <mc:AlternateContent xmlns:mc="http://schemas.openxmlformats.org/markup-compatibility/2006">
              <mc:Choice xmlns:v="urn:schemas-microsoft-com:vml" Requires="v">
                <p:oleObj spid="_x0000_s611465" name="Equation" r:id="rId7" imgW="1993680" imgH="228600" progId="Equation.DSMT4">
                  <p:embed/>
                </p:oleObj>
              </mc:Choice>
              <mc:Fallback>
                <p:oleObj name="Equation" r:id="rId7" imgW="1993680" imgH="228600" progId="Equation.DSMT4">
                  <p:embed/>
                  <p:pic>
                    <p:nvPicPr>
                      <p:cNvPr id="0" name="Picture 1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4038" y="4536356"/>
                        <a:ext cx="3538537"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341784" y="4941168"/>
            <a:ext cx="6318448" cy="507831"/>
          </a:xfrm>
          <a:prstGeom prst="rect">
            <a:avLst/>
          </a:prstGeom>
        </p:spPr>
        <p:txBody>
          <a:bodyPr wrap="square">
            <a:spAutoFit/>
          </a:bodyPr>
          <a:lstStyle/>
          <a:p>
            <a:pPr marL="803275" indent="-361950" eaLnBrk="0" hangingPunct="0">
              <a:lnSpc>
                <a:spcPct val="150000"/>
              </a:lnSpc>
              <a:buFont typeface="+mj-lt"/>
              <a:buAutoNum type="arabicPeriod" startAt="3"/>
              <a:tabLst>
                <a:tab pos="90488" algn="l"/>
                <a:tab pos="180975" algn="l"/>
                <a:tab pos="269875" algn="l"/>
                <a:tab pos="630238" algn="l"/>
              </a:tabLst>
            </a:pPr>
            <a:r>
              <a:rPr lang="fr-FR" dirty="0"/>
              <a:t>Le rendement est :</a:t>
            </a:r>
            <a:endParaRPr lang="fr-FR" altLang="zh-CN" dirty="0">
              <a:latin typeface="Arial" pitchFamily="34" charset="0"/>
              <a:ea typeface="Times New Roman" pitchFamily="18" charset="0"/>
              <a:cs typeface="Arial" pitchFamily="34" charset="0"/>
            </a:endParaRPr>
          </a:p>
        </p:txBody>
      </p:sp>
      <p:graphicFrame>
        <p:nvGraphicFramePr>
          <p:cNvPr id="9" name="Objet 8"/>
          <p:cNvGraphicFramePr>
            <a:graphicFrameLocks noChangeAspect="1"/>
          </p:cNvGraphicFramePr>
          <p:nvPr>
            <p:extLst>
              <p:ext uri="{D42A27DB-BD31-4B8C-83A1-F6EECF244321}">
                <p14:modId xmlns:p14="http://schemas.microsoft.com/office/powerpoint/2010/main" val="579972869"/>
              </p:ext>
            </p:extLst>
          </p:nvPr>
        </p:nvGraphicFramePr>
        <p:xfrm>
          <a:off x="1824905" y="5590183"/>
          <a:ext cx="4259263" cy="719137"/>
        </p:xfrm>
        <a:graphic>
          <a:graphicData uri="http://schemas.openxmlformats.org/presentationml/2006/ole">
            <mc:AlternateContent xmlns:mc="http://schemas.openxmlformats.org/markup-compatibility/2006">
              <mc:Choice xmlns:v="urn:schemas-microsoft-com:vml" Requires="v">
                <p:oleObj spid="_x0000_s611466" name="Equation" r:id="rId9" imgW="2400120" imgH="406080" progId="Equation.DSMT4">
                  <p:embed/>
                </p:oleObj>
              </mc:Choice>
              <mc:Fallback>
                <p:oleObj name="Equation" r:id="rId9" imgW="2400120" imgH="406080" progId="Equation.DSMT4">
                  <p:embed/>
                  <p:pic>
                    <p:nvPicPr>
                      <p:cNvPr id="0" name="Picture 1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4905" y="5590183"/>
                        <a:ext cx="4259263" cy="719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0949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1000" fill="hold"/>
                                        <p:tgtEl>
                                          <p:spTgt spid="4"/>
                                        </p:tgtEl>
                                        <p:attrNameLst>
                                          <p:attrName>ppt_x</p:attrName>
                                        </p:attrNameLst>
                                      </p:cBhvr>
                                      <p:tavLst>
                                        <p:tav tm="0">
                                          <p:val>
                                            <p:strVal val="0-#ppt_w/2"/>
                                          </p:val>
                                        </p:tav>
                                        <p:tav tm="100000">
                                          <p:val>
                                            <p:strVal val="#ppt_x"/>
                                          </p:val>
                                        </p:tav>
                                      </p:tavLst>
                                    </p:anim>
                                    <p:anim calcmode="lin" valueType="num">
                                      <p:cBhvr additive="base">
                                        <p:cTn id="13"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ox(i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000" fill="hold"/>
                                        <p:tgtEl>
                                          <p:spTgt spid="6"/>
                                        </p:tgtEl>
                                        <p:attrNameLst>
                                          <p:attrName>ppt_x</p:attrName>
                                        </p:attrNameLst>
                                      </p:cBhvr>
                                      <p:tavLst>
                                        <p:tav tm="0">
                                          <p:val>
                                            <p:strVal val="0-#ppt_w/2"/>
                                          </p:val>
                                        </p:tav>
                                        <p:tav tm="100000">
                                          <p:val>
                                            <p:strVal val="#ppt_x"/>
                                          </p:val>
                                        </p:tav>
                                      </p:tavLst>
                                    </p:anim>
                                    <p:anim calcmode="lin" valueType="num">
                                      <p:cBhvr additive="base">
                                        <p:cTn id="24"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ox(in)">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1000" fill="hold"/>
                                        <p:tgtEl>
                                          <p:spTgt spid="8"/>
                                        </p:tgtEl>
                                        <p:attrNameLst>
                                          <p:attrName>ppt_x</p:attrName>
                                        </p:attrNameLst>
                                      </p:cBhvr>
                                      <p:tavLst>
                                        <p:tav tm="0">
                                          <p:val>
                                            <p:strVal val="0-#ppt_w/2"/>
                                          </p:val>
                                        </p:tav>
                                        <p:tav tm="100000">
                                          <p:val>
                                            <p:strVal val="#ppt_x"/>
                                          </p:val>
                                        </p:tav>
                                      </p:tavLst>
                                    </p:anim>
                                    <p:anim calcmode="lin" valueType="num">
                                      <p:cBhvr additive="base">
                                        <p:cTn id="35"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ox(in)">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3" name="Rectangle 1"/>
          <p:cNvSpPr>
            <a:spLocks noChangeArrowheads="1"/>
          </p:cNvSpPr>
          <p:nvPr/>
        </p:nvSpPr>
        <p:spPr bwMode="auto">
          <a:xfrm>
            <a:off x="539552" y="95428"/>
            <a:ext cx="8208912" cy="54938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175" algn="justLow">
              <a:lnSpc>
                <a:spcPct val="150000"/>
              </a:lnSpc>
            </a:pPr>
            <a:r>
              <a:rPr lang="fr-FR" altLang="zh-CN" b="1" u="sng" dirty="0" err="1">
                <a:solidFill>
                  <a:srgbClr val="0000FF"/>
                </a:solidFill>
                <a:latin typeface="+mj-lt"/>
                <a:cs typeface="Times New Roman" pitchFamily="18" charset="0"/>
              </a:rPr>
              <a:t>Prob</a:t>
            </a:r>
            <a:r>
              <a:rPr lang="fr-FR" altLang="zh-CN" b="1" u="sng" dirty="0">
                <a:solidFill>
                  <a:srgbClr val="0000FF"/>
                </a:solidFill>
                <a:latin typeface="+mj-lt"/>
                <a:cs typeface="Times New Roman" pitchFamily="18" charset="0"/>
              </a:rPr>
              <a:t>. 5:</a:t>
            </a:r>
            <a:endParaRPr lang="fr-FR" altLang="zh-CN" u="sng" dirty="0">
              <a:solidFill>
                <a:srgbClr val="0000FF"/>
              </a:solidFill>
              <a:latin typeface="+mj-lt"/>
              <a:cs typeface="Arial" pitchFamily="34" charset="0"/>
            </a:endParaRPr>
          </a:p>
          <a:p>
            <a:pPr marL="0" marR="0" lvl="0" indent="3175" algn="justLow" defTabSz="914400" rtl="0" eaLnBrk="1" fontAlgn="base" latinLnBrk="0" hangingPunct="1">
              <a:lnSpc>
                <a:spcPct val="15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mj-lt"/>
                <a:ea typeface="Times New Roman" pitchFamily="18" charset="0"/>
                <a:cs typeface="Times New Roman" pitchFamily="18" charset="0"/>
              </a:rPr>
              <a:t>Une génératrice à excitation shunt est entrainée à vide à la vitesse 1500trs/mn. La variation du courant inducteur est obtenue en agissant sur un rhéostat d’excitation de résistance </a:t>
            </a:r>
            <a:r>
              <a:rPr kumimoji="0" lang="fr-FR" b="0" i="1" u="none" strike="noStrike" cap="none" normalizeH="0" baseline="0" dirty="0">
                <a:ln>
                  <a:noFill/>
                </a:ln>
                <a:solidFill>
                  <a:srgbClr val="000000"/>
                </a:solidFill>
                <a:effectLst/>
                <a:latin typeface="+mj-lt"/>
                <a:ea typeface="Times New Roman" pitchFamily="18" charset="0"/>
                <a:cs typeface="Times New Roman" pitchFamily="18" charset="0"/>
              </a:rPr>
              <a:t>Rh</a:t>
            </a:r>
            <a:r>
              <a:rPr kumimoji="0" lang="fr-FR" b="0" i="0" u="none" strike="noStrike" cap="none" normalizeH="0" baseline="0" dirty="0">
                <a:ln>
                  <a:noFill/>
                </a:ln>
                <a:solidFill>
                  <a:srgbClr val="000000"/>
                </a:solidFill>
                <a:effectLst/>
                <a:latin typeface="+mj-lt"/>
                <a:ea typeface="Times New Roman" pitchFamily="18" charset="0"/>
                <a:cs typeface="Times New Roman" pitchFamily="18" charset="0"/>
              </a:rPr>
              <a:t> mis en série avec l’enroulement inducteur de résistance r = 50 Ω. </a:t>
            </a:r>
            <a:endParaRPr kumimoji="0" lang="fr-FR" b="0" i="0" u="none" strike="noStrike" cap="none" normalizeH="0" baseline="0" dirty="0">
              <a:ln>
                <a:noFill/>
              </a:ln>
              <a:solidFill>
                <a:schemeClr val="tx1"/>
              </a:solidFill>
              <a:effectLst/>
              <a:latin typeface="+mj-lt"/>
              <a:cs typeface="Arial" pitchFamily="34" charset="0"/>
            </a:endParaRPr>
          </a:p>
          <a:p>
            <a:pPr marL="0" marR="0" lvl="0" indent="3175" algn="justLow" defTabSz="914400" rtl="0" eaLnBrk="0" fontAlgn="base" latinLnBrk="0" hangingPunct="0">
              <a:lnSpc>
                <a:spcPct val="15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mj-lt"/>
                <a:ea typeface="Times New Roman" pitchFamily="18" charset="0"/>
                <a:cs typeface="Times New Roman" pitchFamily="18" charset="0"/>
              </a:rPr>
              <a:t>1)</a:t>
            </a:r>
            <a:r>
              <a:rPr kumimoji="0" lang="fr-FR" b="0" i="0" u="none" strike="noStrike" cap="none" normalizeH="0" baseline="0" dirty="0">
                <a:ln>
                  <a:noFill/>
                </a:ln>
                <a:solidFill>
                  <a:srgbClr val="000000"/>
                </a:solidFill>
                <a:effectLst/>
                <a:latin typeface="+mj-lt"/>
                <a:ea typeface="Times New Roman" pitchFamily="18" charset="0"/>
                <a:cs typeface="Times New Roman" pitchFamily="18" charset="0"/>
              </a:rPr>
              <a:t> En utilisant la caractéristique à vide, déterminer la </a:t>
            </a:r>
            <a:r>
              <a:rPr kumimoji="0" lang="fr-FR" b="0" i="0" u="none" strike="noStrike" cap="none" normalizeH="0" baseline="0" dirty="0" err="1">
                <a:ln>
                  <a:noFill/>
                </a:ln>
                <a:solidFill>
                  <a:srgbClr val="000000"/>
                </a:solidFill>
                <a:effectLst/>
                <a:latin typeface="+mj-lt"/>
                <a:ea typeface="Times New Roman" pitchFamily="18" charset="0"/>
                <a:cs typeface="Times New Roman" pitchFamily="18" charset="0"/>
              </a:rPr>
              <a:t>f.e.m</a:t>
            </a:r>
            <a:r>
              <a:rPr kumimoji="0" lang="fr-FR" b="0" i="0" u="none" strike="noStrike" cap="none" normalizeH="0" baseline="0" dirty="0">
                <a:ln>
                  <a:noFill/>
                </a:ln>
                <a:solidFill>
                  <a:srgbClr val="000000"/>
                </a:solidFill>
                <a:effectLst/>
                <a:latin typeface="+mj-lt"/>
                <a:ea typeface="Times New Roman" pitchFamily="18" charset="0"/>
                <a:cs typeface="Times New Roman" pitchFamily="18" charset="0"/>
              </a:rPr>
              <a:t> induite </a:t>
            </a:r>
            <a:r>
              <a:rPr kumimoji="0" lang="fr-FR" b="0" i="1" u="none" strike="noStrike" cap="none" normalizeH="0" baseline="0" dirty="0">
                <a:ln>
                  <a:noFill/>
                </a:ln>
                <a:solidFill>
                  <a:srgbClr val="000000"/>
                </a:solidFill>
                <a:effectLst/>
                <a:latin typeface="+mj-lt"/>
                <a:ea typeface="Times New Roman" pitchFamily="18" charset="0"/>
                <a:cs typeface="Times New Roman" pitchFamily="18" charset="0"/>
              </a:rPr>
              <a:t>E</a:t>
            </a:r>
            <a:r>
              <a:rPr kumimoji="0" lang="fr-FR" b="0" i="1" u="none" strike="noStrike" cap="none" normalizeH="0" baseline="-30000" dirty="0">
                <a:ln>
                  <a:noFill/>
                </a:ln>
                <a:solidFill>
                  <a:srgbClr val="000000"/>
                </a:solidFill>
                <a:effectLst/>
                <a:latin typeface="+mj-lt"/>
                <a:ea typeface="Times New Roman" pitchFamily="18" charset="0"/>
                <a:cs typeface="Times New Roman" pitchFamily="18" charset="0"/>
              </a:rPr>
              <a:t>0</a:t>
            </a:r>
            <a:r>
              <a:rPr kumimoji="0" lang="fr-FR" b="0" i="0" u="none" strike="noStrike" cap="none" normalizeH="0" baseline="0" dirty="0">
                <a:ln>
                  <a:noFill/>
                </a:ln>
                <a:solidFill>
                  <a:srgbClr val="000000"/>
                </a:solidFill>
                <a:effectLst/>
                <a:latin typeface="+mj-lt"/>
                <a:ea typeface="Times New Roman" pitchFamily="18" charset="0"/>
                <a:cs typeface="Times New Roman" pitchFamily="18" charset="0"/>
              </a:rPr>
              <a:t> et le courant d’excitation dans les cas suivants :</a:t>
            </a:r>
            <a:endParaRPr kumimoji="0" lang="fr-FR" b="0" i="0" u="none" strike="noStrike" cap="none" normalizeH="0" baseline="0" dirty="0">
              <a:ln>
                <a:noFill/>
              </a:ln>
              <a:solidFill>
                <a:schemeClr val="tx1"/>
              </a:solidFill>
              <a:effectLst/>
              <a:latin typeface="+mj-lt"/>
              <a:cs typeface="Arial" pitchFamily="34" charset="0"/>
            </a:endParaRPr>
          </a:p>
          <a:p>
            <a:pPr marL="0" marR="0" lvl="0" indent="3175" algn="justLow" defTabSz="914400" rtl="0" eaLnBrk="0" fontAlgn="base" latinLnBrk="0" hangingPunct="0">
              <a:lnSpc>
                <a:spcPct val="150000"/>
              </a:lnSpc>
              <a:spcBef>
                <a:spcPct val="0"/>
              </a:spcBef>
              <a:spcAft>
                <a:spcPct val="0"/>
              </a:spcAft>
              <a:buClrTx/>
              <a:buSzTx/>
              <a:tabLst/>
            </a:pPr>
            <a:r>
              <a:rPr kumimoji="0" lang="fr-FR" b="1" i="0" u="none" strike="noStrike" cap="none" normalizeH="0" baseline="0" dirty="0">
                <a:ln>
                  <a:noFill/>
                </a:ln>
                <a:solidFill>
                  <a:schemeClr val="tx1"/>
                </a:solidFill>
                <a:effectLst/>
                <a:latin typeface="+mj-lt"/>
                <a:ea typeface="Times New Roman" pitchFamily="18" charset="0"/>
                <a:cs typeface="Times New Roman" pitchFamily="18" charset="0"/>
              </a:rPr>
              <a:t>     a/</a:t>
            </a:r>
            <a:r>
              <a:rPr kumimoji="0" lang="fr-FR" b="0" i="0" u="none" strike="noStrike" cap="none" normalizeH="0" baseline="0" dirty="0">
                <a:ln>
                  <a:noFill/>
                </a:ln>
                <a:solidFill>
                  <a:schemeClr val="tx1"/>
                </a:solidFill>
                <a:effectLst/>
                <a:latin typeface="+mj-lt"/>
                <a:ea typeface="Times New Roman" pitchFamily="18" charset="0"/>
                <a:cs typeface="Times New Roman" pitchFamily="18" charset="0"/>
              </a:rPr>
              <a:t> Sans rhéostat </a:t>
            </a:r>
            <a:r>
              <a:rPr kumimoji="0" lang="fr-FR" b="0" i="1" u="none" strike="noStrike" cap="none" normalizeH="0" baseline="0" dirty="0">
                <a:ln>
                  <a:noFill/>
                </a:ln>
                <a:solidFill>
                  <a:schemeClr val="tx1"/>
                </a:solidFill>
                <a:effectLst/>
                <a:latin typeface="+mj-lt"/>
                <a:ea typeface="Times New Roman" pitchFamily="18" charset="0"/>
                <a:cs typeface="Times New Roman" pitchFamily="18" charset="0"/>
              </a:rPr>
              <a:t>Rh</a:t>
            </a:r>
            <a:r>
              <a:rPr kumimoji="0" lang="fr-FR" b="0" i="0" u="none" strike="noStrike" cap="none" normalizeH="0" baseline="0" dirty="0">
                <a:ln>
                  <a:noFill/>
                </a:ln>
                <a:solidFill>
                  <a:schemeClr val="tx1"/>
                </a:solidFill>
                <a:effectLst/>
                <a:latin typeface="+mj-lt"/>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mj-lt"/>
              <a:cs typeface="Arial" pitchFamily="34" charset="0"/>
            </a:endParaRPr>
          </a:p>
          <a:p>
            <a:pPr marL="0" marR="0" lvl="0" indent="3175" algn="justLow" defTabSz="914400" rtl="0" eaLnBrk="0" fontAlgn="base" latinLnBrk="0" hangingPunct="0">
              <a:lnSpc>
                <a:spcPct val="150000"/>
              </a:lnSpc>
              <a:spcBef>
                <a:spcPct val="0"/>
              </a:spcBef>
              <a:spcAft>
                <a:spcPct val="0"/>
              </a:spcAft>
              <a:buClrTx/>
              <a:buSzTx/>
              <a:tabLst/>
            </a:pPr>
            <a:r>
              <a:rPr kumimoji="0" lang="fr-FR" b="1" i="0" u="none" strike="noStrike" cap="none" normalizeH="0" baseline="0" dirty="0">
                <a:ln>
                  <a:noFill/>
                </a:ln>
                <a:solidFill>
                  <a:schemeClr val="tx1"/>
                </a:solidFill>
                <a:effectLst/>
                <a:latin typeface="+mj-lt"/>
                <a:ea typeface="Times New Roman" pitchFamily="18" charset="0"/>
                <a:cs typeface="Times New Roman" pitchFamily="18" charset="0"/>
              </a:rPr>
              <a:t>     b/ </a:t>
            </a:r>
            <a:r>
              <a:rPr kumimoji="0" lang="fr-FR" b="0" i="0" u="none" strike="noStrike" cap="none" normalizeH="0" baseline="0" dirty="0">
                <a:ln>
                  <a:noFill/>
                </a:ln>
                <a:solidFill>
                  <a:schemeClr val="tx1"/>
                </a:solidFill>
                <a:effectLst/>
                <a:latin typeface="+mj-lt"/>
                <a:ea typeface="Times New Roman" pitchFamily="18" charset="0"/>
                <a:cs typeface="Times New Roman" pitchFamily="18" charset="0"/>
              </a:rPr>
              <a:t>Le rhéostat </a:t>
            </a:r>
            <a:r>
              <a:rPr kumimoji="0" lang="fr-FR" b="0" i="1" u="none" strike="noStrike" cap="none" normalizeH="0" baseline="0" dirty="0">
                <a:ln>
                  <a:noFill/>
                </a:ln>
                <a:solidFill>
                  <a:schemeClr val="tx1"/>
                </a:solidFill>
                <a:effectLst/>
                <a:latin typeface="+mj-lt"/>
                <a:ea typeface="Times New Roman" pitchFamily="18" charset="0"/>
                <a:cs typeface="Times New Roman" pitchFamily="18" charset="0"/>
              </a:rPr>
              <a:t>Rh</a:t>
            </a:r>
            <a:r>
              <a:rPr kumimoji="0" lang="fr-FR" b="0" i="0" u="none" strike="noStrike" cap="none" normalizeH="0" baseline="0" dirty="0">
                <a:ln>
                  <a:noFill/>
                </a:ln>
                <a:solidFill>
                  <a:schemeClr val="tx1"/>
                </a:solidFill>
                <a:effectLst/>
                <a:latin typeface="+mj-lt"/>
                <a:ea typeface="Times New Roman" pitchFamily="18" charset="0"/>
                <a:cs typeface="Times New Roman" pitchFamily="18" charset="0"/>
              </a:rPr>
              <a:t> est mis sur la position 70 </a:t>
            </a:r>
            <a:r>
              <a:rPr kumimoji="0" lang="fr-FR" b="0" i="0" u="none" strike="noStrike" cap="none" normalizeH="0" baseline="0" dirty="0">
                <a:ln>
                  <a:noFill/>
                </a:ln>
                <a:solidFill>
                  <a:srgbClr val="000000"/>
                </a:solidFill>
                <a:effectLst/>
                <a:latin typeface="+mj-lt"/>
                <a:ea typeface="Times New Roman" pitchFamily="18" charset="0"/>
                <a:cs typeface="Times New Roman" pitchFamily="18" charset="0"/>
              </a:rPr>
              <a:t>Ω.</a:t>
            </a:r>
            <a:endParaRPr kumimoji="0" lang="fr-FR" b="0" i="0" u="none" strike="noStrike" cap="none" normalizeH="0" baseline="0" dirty="0">
              <a:ln>
                <a:noFill/>
              </a:ln>
              <a:solidFill>
                <a:schemeClr val="tx1"/>
              </a:solidFill>
              <a:effectLst/>
              <a:latin typeface="+mj-lt"/>
              <a:cs typeface="Arial" pitchFamily="34" charset="0"/>
            </a:endParaRPr>
          </a:p>
          <a:p>
            <a:pPr marL="0" marR="0" lvl="0" indent="3175" algn="justLow" defTabSz="914400" rtl="0" eaLnBrk="0" fontAlgn="base" latinLnBrk="0" hangingPunct="0">
              <a:lnSpc>
                <a:spcPct val="15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mj-lt"/>
                <a:ea typeface="Calibri" pitchFamily="34" charset="0"/>
                <a:cs typeface="Arial" pitchFamily="34" charset="0"/>
              </a:rPr>
              <a:t>2)</a:t>
            </a:r>
            <a:r>
              <a:rPr kumimoji="0" lang="fr-FR" b="0" i="0" u="none" strike="noStrike" cap="none" normalizeH="0" baseline="0" dirty="0">
                <a:ln>
                  <a:noFill/>
                </a:ln>
                <a:solidFill>
                  <a:srgbClr val="000000"/>
                </a:solidFill>
                <a:effectLst/>
                <a:latin typeface="+mj-lt"/>
                <a:ea typeface="Calibri" pitchFamily="34" charset="0"/>
                <a:cs typeface="Arial" pitchFamily="34" charset="0"/>
              </a:rPr>
              <a:t> pour une vitesse de 1500 </a:t>
            </a:r>
            <a:r>
              <a:rPr kumimoji="0" lang="fr-FR" b="0" i="0" u="none" strike="noStrike" cap="none" normalizeH="0" baseline="0" dirty="0" err="1">
                <a:ln>
                  <a:noFill/>
                </a:ln>
                <a:solidFill>
                  <a:srgbClr val="000000"/>
                </a:solidFill>
                <a:effectLst/>
                <a:latin typeface="+mj-lt"/>
                <a:ea typeface="Calibri" pitchFamily="34" charset="0"/>
                <a:cs typeface="Arial" pitchFamily="34" charset="0"/>
              </a:rPr>
              <a:t>trs</a:t>
            </a:r>
            <a:r>
              <a:rPr kumimoji="0" lang="fr-FR" b="0" i="0" u="none" strike="noStrike" cap="none" normalizeH="0" baseline="0" dirty="0">
                <a:ln>
                  <a:noFill/>
                </a:ln>
                <a:solidFill>
                  <a:srgbClr val="000000"/>
                </a:solidFill>
                <a:effectLst/>
                <a:latin typeface="+mj-lt"/>
                <a:ea typeface="Calibri" pitchFamily="34" charset="0"/>
                <a:cs typeface="Arial" pitchFamily="34" charset="0"/>
              </a:rPr>
              <a:t>/mn, déterminer la valeur de la résistance critique </a:t>
            </a:r>
            <a:r>
              <a:rPr kumimoji="0" lang="fr-FR" b="0" i="1" u="none" strike="noStrike" cap="none" normalizeH="0" baseline="0" dirty="0">
                <a:ln>
                  <a:noFill/>
                </a:ln>
                <a:solidFill>
                  <a:srgbClr val="000000"/>
                </a:solidFill>
                <a:effectLst/>
                <a:latin typeface="+mj-lt"/>
                <a:ea typeface="Calibri" pitchFamily="34" charset="0"/>
                <a:cs typeface="Arial" pitchFamily="34" charset="0"/>
              </a:rPr>
              <a:t>R</a:t>
            </a:r>
            <a:r>
              <a:rPr kumimoji="0" lang="fr-FR" b="0" i="1" u="none" strike="noStrike" cap="none" normalizeH="0" baseline="-30000" dirty="0">
                <a:ln>
                  <a:noFill/>
                </a:ln>
                <a:solidFill>
                  <a:srgbClr val="000000"/>
                </a:solidFill>
                <a:effectLst/>
                <a:latin typeface="+mj-lt"/>
                <a:ea typeface="Calibri" pitchFamily="34" charset="0"/>
                <a:cs typeface="Arial" pitchFamily="34" charset="0"/>
              </a:rPr>
              <a:t>fcr</a:t>
            </a:r>
            <a:r>
              <a:rPr kumimoji="0" lang="fr-FR" b="0" i="0" u="none" strike="noStrike" cap="none" normalizeH="0" baseline="0" dirty="0">
                <a:ln>
                  <a:noFill/>
                </a:ln>
                <a:solidFill>
                  <a:srgbClr val="000000"/>
                </a:solidFill>
                <a:effectLst/>
                <a:latin typeface="+mj-lt"/>
                <a:ea typeface="Calibri" pitchFamily="34" charset="0"/>
                <a:cs typeface="Arial" pitchFamily="34" charset="0"/>
              </a:rPr>
              <a:t>.</a:t>
            </a:r>
            <a:endParaRPr kumimoji="0" lang="fr-FR" b="0" i="0" u="none" strike="noStrike" cap="none" normalizeH="0" baseline="0" dirty="0">
              <a:ln>
                <a:noFill/>
              </a:ln>
              <a:solidFill>
                <a:schemeClr val="tx1"/>
              </a:solidFill>
              <a:effectLst/>
              <a:latin typeface="+mj-lt"/>
              <a:cs typeface="Arial" pitchFamily="34" charset="0"/>
            </a:endParaRPr>
          </a:p>
          <a:p>
            <a:pPr marL="0" marR="0" lvl="0" indent="3175" algn="justLow" defTabSz="914400" rtl="0" eaLnBrk="0" fontAlgn="base" latinLnBrk="0" hangingPunct="0">
              <a:lnSpc>
                <a:spcPct val="15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mj-lt"/>
                <a:ea typeface="Calibri" pitchFamily="34" charset="0"/>
                <a:cs typeface="Arial" pitchFamily="34" charset="0"/>
              </a:rPr>
              <a:t>3)</a:t>
            </a:r>
            <a:r>
              <a:rPr kumimoji="0" lang="fr-FR" b="0" i="0" u="none" strike="noStrike" cap="none" normalizeH="0" baseline="0" dirty="0">
                <a:ln>
                  <a:noFill/>
                </a:ln>
                <a:solidFill>
                  <a:srgbClr val="000000"/>
                </a:solidFill>
                <a:effectLst/>
                <a:latin typeface="+mj-lt"/>
                <a:ea typeface="Calibri" pitchFamily="34" charset="0"/>
                <a:cs typeface="Arial" pitchFamily="34" charset="0"/>
              </a:rPr>
              <a:t> Lorsque </a:t>
            </a:r>
            <a:r>
              <a:rPr kumimoji="0" lang="fr-FR" b="0" i="0" u="none" strike="noStrike" cap="none" normalizeH="0" baseline="0" dirty="0">
                <a:ln>
                  <a:noFill/>
                </a:ln>
                <a:solidFill>
                  <a:schemeClr val="tx1"/>
                </a:solidFill>
                <a:effectLst/>
                <a:latin typeface="+mj-lt"/>
                <a:ea typeface="Calibri" pitchFamily="34" charset="0"/>
                <a:cs typeface="Arial" pitchFamily="34" charset="0"/>
              </a:rPr>
              <a:t>le rhéostat </a:t>
            </a:r>
            <a:r>
              <a:rPr kumimoji="0" lang="fr-FR" b="0" i="1" u="none" strike="noStrike" cap="none" normalizeH="0" baseline="0" dirty="0">
                <a:ln>
                  <a:noFill/>
                </a:ln>
                <a:solidFill>
                  <a:schemeClr val="tx1"/>
                </a:solidFill>
                <a:effectLst/>
                <a:latin typeface="+mj-lt"/>
                <a:ea typeface="Calibri" pitchFamily="34" charset="0"/>
                <a:cs typeface="Arial" pitchFamily="34" charset="0"/>
              </a:rPr>
              <a:t>Rh</a:t>
            </a:r>
            <a:r>
              <a:rPr kumimoji="0" lang="fr-FR" b="0" i="0" u="none" strike="noStrike" cap="none" normalizeH="0" baseline="0" dirty="0">
                <a:ln>
                  <a:noFill/>
                </a:ln>
                <a:solidFill>
                  <a:schemeClr val="tx1"/>
                </a:solidFill>
                <a:effectLst/>
                <a:latin typeface="+mj-lt"/>
                <a:ea typeface="Calibri" pitchFamily="34" charset="0"/>
                <a:cs typeface="Arial" pitchFamily="34" charset="0"/>
              </a:rPr>
              <a:t> est mis sur la position 70 </a:t>
            </a:r>
            <a:r>
              <a:rPr kumimoji="0" lang="fr-FR" b="0" i="0" u="none" strike="noStrike" cap="none" normalizeH="0" baseline="0" dirty="0">
                <a:ln>
                  <a:noFill/>
                </a:ln>
                <a:solidFill>
                  <a:srgbClr val="000000"/>
                </a:solidFill>
                <a:effectLst/>
                <a:latin typeface="+mj-lt"/>
                <a:ea typeface="Times New Roman" pitchFamily="18" charset="0"/>
                <a:cs typeface="Times New Roman" pitchFamily="18" charset="0"/>
              </a:rPr>
              <a:t>Ω</a:t>
            </a:r>
            <a:r>
              <a:rPr kumimoji="0" lang="fr-FR" b="0" i="0" u="none" strike="noStrike" cap="none" normalizeH="0" baseline="0" dirty="0">
                <a:ln>
                  <a:noFill/>
                </a:ln>
                <a:solidFill>
                  <a:srgbClr val="000000"/>
                </a:solidFill>
                <a:effectLst/>
                <a:latin typeface="+mj-lt"/>
                <a:ea typeface="Calibri" pitchFamily="34" charset="0"/>
                <a:cs typeface="Arial" pitchFamily="34" charset="0"/>
              </a:rPr>
              <a:t>, quelle sera alors la valeur de la vitesse critique </a:t>
            </a:r>
            <a:r>
              <a:rPr kumimoji="0" lang="fr-FR" b="0" i="1" u="none" strike="noStrike" cap="none" normalizeH="0" baseline="0" dirty="0" err="1">
                <a:ln>
                  <a:noFill/>
                </a:ln>
                <a:solidFill>
                  <a:srgbClr val="000000"/>
                </a:solidFill>
                <a:effectLst/>
                <a:latin typeface="+mj-lt"/>
                <a:ea typeface="Calibri" pitchFamily="34" charset="0"/>
                <a:cs typeface="Arial" pitchFamily="34" charset="0"/>
              </a:rPr>
              <a:t>n</a:t>
            </a:r>
            <a:r>
              <a:rPr kumimoji="0" lang="fr-FR" b="0" i="1" u="none" strike="noStrike" cap="none" normalizeH="0" baseline="-30000" dirty="0" err="1">
                <a:ln>
                  <a:noFill/>
                </a:ln>
                <a:solidFill>
                  <a:srgbClr val="000000"/>
                </a:solidFill>
                <a:effectLst/>
                <a:latin typeface="+mj-lt"/>
                <a:ea typeface="Calibri" pitchFamily="34" charset="0"/>
                <a:cs typeface="Arial" pitchFamily="34" charset="0"/>
              </a:rPr>
              <a:t>cr</a:t>
            </a:r>
            <a:r>
              <a:rPr kumimoji="0" lang="fr-FR" b="0" i="1" u="none" strike="noStrike" cap="none" normalizeH="0" baseline="-30000" dirty="0">
                <a:ln>
                  <a:noFill/>
                </a:ln>
                <a:solidFill>
                  <a:srgbClr val="000000"/>
                </a:solidFill>
                <a:effectLst/>
                <a:latin typeface="+mj-lt"/>
                <a:ea typeface="Calibri" pitchFamily="34" charset="0"/>
                <a:cs typeface="Arial" pitchFamily="34" charset="0"/>
              </a:rPr>
              <a:t> </a:t>
            </a:r>
            <a:r>
              <a:rPr kumimoji="0" lang="fr-FR" b="0" i="0" u="none" strike="noStrike" cap="none" normalizeH="0" baseline="0" dirty="0">
                <a:ln>
                  <a:noFill/>
                </a:ln>
                <a:solidFill>
                  <a:srgbClr val="000000"/>
                </a:solidFill>
                <a:effectLst/>
                <a:latin typeface="+mj-lt"/>
                <a:ea typeface="Calibri" pitchFamily="34" charset="0"/>
                <a:cs typeface="Arial" pitchFamily="34" charset="0"/>
              </a:rPr>
              <a:t>? </a:t>
            </a:r>
            <a:endParaRPr kumimoji="0" lang="fr-FR" b="0" i="0" u="none" strike="noStrike" cap="none" normalizeH="0" baseline="0" dirty="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10287983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p:nvPr/>
        </p:nvPicPr>
        <p:blipFill>
          <a:blip r:embed="rId2" cstate="print"/>
          <a:srcRect/>
          <a:stretch>
            <a:fillRect/>
          </a:stretch>
        </p:blipFill>
        <p:spPr bwMode="auto">
          <a:xfrm>
            <a:off x="827584" y="44624"/>
            <a:ext cx="7704856" cy="6480720"/>
          </a:xfrm>
          <a:prstGeom prst="rect">
            <a:avLst/>
          </a:prstGeom>
          <a:noFill/>
          <a:ln w="9525">
            <a:noFill/>
            <a:miter lim="800000"/>
            <a:headEnd/>
            <a:tailEnd/>
          </a:ln>
        </p:spPr>
      </p:pic>
      <p:grpSp>
        <p:nvGrpSpPr>
          <p:cNvPr id="23" name="Groupe 22"/>
          <p:cNvGrpSpPr/>
          <p:nvPr/>
        </p:nvGrpSpPr>
        <p:grpSpPr>
          <a:xfrm>
            <a:off x="1547664" y="692696"/>
            <a:ext cx="3816424" cy="5400600"/>
            <a:chOff x="1547664" y="692696"/>
            <a:chExt cx="3816424" cy="5400600"/>
          </a:xfrm>
        </p:grpSpPr>
        <p:sp>
          <p:nvSpPr>
            <p:cNvPr id="11" name="ZoneTexte 10"/>
            <p:cNvSpPr txBox="1"/>
            <p:nvPr/>
          </p:nvSpPr>
          <p:spPr>
            <a:xfrm>
              <a:off x="4067944" y="692696"/>
              <a:ext cx="1296144" cy="400110"/>
            </a:xfrm>
            <a:prstGeom prst="rect">
              <a:avLst/>
            </a:prstGeom>
            <a:solidFill>
              <a:schemeClr val="bg1"/>
            </a:solidFill>
          </p:spPr>
          <p:txBody>
            <a:bodyPr wrap="square" rtlCol="0">
              <a:spAutoFit/>
            </a:bodyPr>
            <a:lstStyle/>
            <a:p>
              <a:r>
                <a:rPr lang="fr-FR" sz="2000" b="1" i="1" dirty="0">
                  <a:solidFill>
                    <a:srgbClr val="009900"/>
                  </a:solidFill>
                  <a:latin typeface="Euclid" pitchFamily="18" charset="0"/>
                </a:rPr>
                <a:t>120.i</a:t>
              </a:r>
            </a:p>
          </p:txBody>
        </p:sp>
        <p:cxnSp>
          <p:nvCxnSpPr>
            <p:cNvPr id="21" name="Connecteur droit 20"/>
            <p:cNvCxnSpPr/>
            <p:nvPr/>
          </p:nvCxnSpPr>
          <p:spPr>
            <a:xfrm flipV="1">
              <a:off x="1547664" y="692696"/>
              <a:ext cx="2520280" cy="5400600"/>
            </a:xfrm>
            <a:prstGeom prst="line">
              <a:avLst/>
            </a:prstGeom>
            <a:ln w="3810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flipV="1">
              <a:off x="3376439" y="2204864"/>
              <a:ext cx="0" cy="3888432"/>
            </a:xfrm>
            <a:prstGeom prst="line">
              <a:avLst/>
            </a:prstGeom>
            <a:ln w="28575">
              <a:solidFill>
                <a:srgbClr val="009900"/>
              </a:solidFill>
              <a:prstDash val="dash"/>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a:xfrm flipH="1">
              <a:off x="1576239" y="2195339"/>
              <a:ext cx="1728192" cy="0"/>
            </a:xfrm>
            <a:prstGeom prst="line">
              <a:avLst/>
            </a:prstGeom>
            <a:ln w="28575">
              <a:solidFill>
                <a:srgbClr val="009900"/>
              </a:solidFill>
              <a:prstDash val="dash"/>
            </a:ln>
          </p:spPr>
          <p:style>
            <a:lnRef idx="1">
              <a:schemeClr val="accent1"/>
            </a:lnRef>
            <a:fillRef idx="0">
              <a:schemeClr val="accent1"/>
            </a:fillRef>
            <a:effectRef idx="0">
              <a:schemeClr val="accent1"/>
            </a:effectRef>
            <a:fontRef idx="minor">
              <a:schemeClr val="tx1"/>
            </a:fontRef>
          </p:style>
        </p:cxnSp>
      </p:grpSp>
      <p:grpSp>
        <p:nvGrpSpPr>
          <p:cNvPr id="34" name="Groupe 33"/>
          <p:cNvGrpSpPr/>
          <p:nvPr/>
        </p:nvGrpSpPr>
        <p:grpSpPr>
          <a:xfrm>
            <a:off x="1547664" y="428604"/>
            <a:ext cx="2177340" cy="5672120"/>
            <a:chOff x="1547664" y="428604"/>
            <a:chExt cx="2177340" cy="5672120"/>
          </a:xfrm>
        </p:grpSpPr>
        <p:sp>
          <p:nvSpPr>
            <p:cNvPr id="15" name="ZoneTexte 14"/>
            <p:cNvSpPr txBox="1"/>
            <p:nvPr/>
          </p:nvSpPr>
          <p:spPr>
            <a:xfrm>
              <a:off x="2428860" y="428604"/>
              <a:ext cx="1296144" cy="400110"/>
            </a:xfrm>
            <a:prstGeom prst="rect">
              <a:avLst/>
            </a:prstGeom>
            <a:solidFill>
              <a:schemeClr val="bg1"/>
            </a:solidFill>
          </p:spPr>
          <p:txBody>
            <a:bodyPr wrap="square" rtlCol="0">
              <a:spAutoFit/>
            </a:bodyPr>
            <a:lstStyle/>
            <a:p>
              <a:r>
                <a:rPr lang="fr-FR" sz="2000" b="1" i="1" dirty="0">
                  <a:solidFill>
                    <a:srgbClr val="0000FF"/>
                  </a:solidFill>
                  <a:latin typeface="Euclid" pitchFamily="18" charset="0"/>
                </a:rPr>
                <a:t>R</a:t>
              </a:r>
              <a:r>
                <a:rPr lang="fr-FR" sz="2000" b="1" i="1" baseline="-25000" dirty="0">
                  <a:solidFill>
                    <a:srgbClr val="0000FF"/>
                  </a:solidFill>
                  <a:latin typeface="Euclid" pitchFamily="18" charset="0"/>
                </a:rPr>
                <a:t>fcr</a:t>
              </a:r>
              <a:r>
                <a:rPr lang="fr-FR" sz="2000" b="1" i="1" dirty="0">
                  <a:solidFill>
                    <a:srgbClr val="0000FF"/>
                  </a:solidFill>
                  <a:latin typeface="Euclid" pitchFamily="18" charset="0"/>
                </a:rPr>
                <a:t>.i</a:t>
              </a:r>
            </a:p>
          </p:txBody>
        </p:sp>
        <p:cxnSp>
          <p:nvCxnSpPr>
            <p:cNvPr id="24" name="Connecteur droit 23"/>
            <p:cNvCxnSpPr/>
            <p:nvPr/>
          </p:nvCxnSpPr>
          <p:spPr>
            <a:xfrm flipV="1">
              <a:off x="1547664" y="908720"/>
              <a:ext cx="1440160" cy="51845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a:xfrm flipH="1" flipV="1">
              <a:off x="2267744" y="3501008"/>
              <a:ext cx="0" cy="2599716"/>
            </a:xfrm>
            <a:prstGeom prst="line">
              <a:avLst/>
            </a:prstGeom>
            <a:ln w="28575">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a:xfrm flipH="1" flipV="1">
              <a:off x="1547664" y="3501008"/>
              <a:ext cx="720080" cy="0"/>
            </a:xfrm>
            <a:prstGeom prst="line">
              <a:avLst/>
            </a:prstGeom>
            <a:ln w="28575">
              <a:solidFill>
                <a:srgbClr val="0000FF"/>
              </a:solidFill>
              <a:prstDash val="dash"/>
            </a:ln>
          </p:spPr>
          <p:style>
            <a:lnRef idx="1">
              <a:schemeClr val="accent1"/>
            </a:lnRef>
            <a:fillRef idx="0">
              <a:schemeClr val="accent1"/>
            </a:fillRef>
            <a:effectRef idx="0">
              <a:schemeClr val="accent1"/>
            </a:effectRef>
            <a:fontRef idx="minor">
              <a:schemeClr val="tx1"/>
            </a:fontRef>
          </p:style>
        </p:cxnSp>
      </p:grpSp>
      <p:grpSp>
        <p:nvGrpSpPr>
          <p:cNvPr id="17" name="Groupe 16"/>
          <p:cNvGrpSpPr/>
          <p:nvPr/>
        </p:nvGrpSpPr>
        <p:grpSpPr>
          <a:xfrm>
            <a:off x="1547664" y="476672"/>
            <a:ext cx="6048672" cy="5616624"/>
            <a:chOff x="1547664" y="476672"/>
            <a:chExt cx="6048672" cy="5616624"/>
          </a:xfrm>
        </p:grpSpPr>
        <p:sp>
          <p:nvSpPr>
            <p:cNvPr id="6" name="ZoneTexte 5"/>
            <p:cNvSpPr txBox="1"/>
            <p:nvPr/>
          </p:nvSpPr>
          <p:spPr>
            <a:xfrm>
              <a:off x="6084168" y="476672"/>
              <a:ext cx="1296144" cy="400110"/>
            </a:xfrm>
            <a:prstGeom prst="rect">
              <a:avLst/>
            </a:prstGeom>
            <a:solidFill>
              <a:schemeClr val="bg1"/>
            </a:solidFill>
          </p:spPr>
          <p:txBody>
            <a:bodyPr wrap="square" rtlCol="0">
              <a:spAutoFit/>
            </a:bodyPr>
            <a:lstStyle/>
            <a:p>
              <a:r>
                <a:rPr lang="fr-FR" sz="2000" b="1" i="1" dirty="0">
                  <a:solidFill>
                    <a:srgbClr val="FF0000"/>
                  </a:solidFill>
                  <a:latin typeface="Euclid" pitchFamily="18" charset="0"/>
                </a:rPr>
                <a:t>50.i</a:t>
              </a:r>
            </a:p>
          </p:txBody>
        </p:sp>
        <p:cxnSp>
          <p:nvCxnSpPr>
            <p:cNvPr id="16" name="Connecteur droit 15"/>
            <p:cNvCxnSpPr/>
            <p:nvPr/>
          </p:nvCxnSpPr>
          <p:spPr>
            <a:xfrm flipV="1">
              <a:off x="1547664" y="692696"/>
              <a:ext cx="6048672" cy="54006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Ellipse 11"/>
            <p:cNvSpPr/>
            <p:nvPr/>
          </p:nvSpPr>
          <p:spPr>
            <a:xfrm>
              <a:off x="6983889" y="1136619"/>
              <a:ext cx="108000" cy="108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8" name="Connecteur droit 17"/>
            <p:cNvCxnSpPr/>
            <p:nvPr/>
          </p:nvCxnSpPr>
          <p:spPr>
            <a:xfrm>
              <a:off x="1547664" y="1187227"/>
              <a:ext cx="543600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a:off x="7029797" y="1263427"/>
              <a:ext cx="0" cy="4829869"/>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38" name="Groupe 37"/>
          <p:cNvGrpSpPr/>
          <p:nvPr/>
        </p:nvGrpSpPr>
        <p:grpSpPr>
          <a:xfrm>
            <a:off x="1535979" y="3498711"/>
            <a:ext cx="1035757" cy="3002123"/>
            <a:chOff x="1535979" y="3498711"/>
            <a:chExt cx="1035757" cy="3002123"/>
          </a:xfrm>
        </p:grpSpPr>
        <p:cxnSp>
          <p:nvCxnSpPr>
            <p:cNvPr id="27" name="Connecteur droit 26"/>
            <p:cNvCxnSpPr/>
            <p:nvPr/>
          </p:nvCxnSpPr>
          <p:spPr>
            <a:xfrm flipV="1">
              <a:off x="2267744" y="3498711"/>
              <a:ext cx="0" cy="2592000"/>
            </a:xfrm>
            <a:prstGeom prst="line">
              <a:avLst/>
            </a:prstGeom>
            <a:ln w="38100">
              <a:solidFill>
                <a:srgbClr val="FF00FF"/>
              </a:solidFill>
              <a:prstDash val="dash"/>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rot="10800000" flipV="1">
              <a:off x="1542234" y="3510532"/>
              <a:ext cx="720000" cy="0"/>
            </a:xfrm>
            <a:prstGeom prst="line">
              <a:avLst/>
            </a:prstGeom>
            <a:ln w="38100">
              <a:solidFill>
                <a:srgbClr val="FF00FF"/>
              </a:solidFill>
              <a:prstDash val="sysDash"/>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a:xfrm rot="10800000" flipV="1">
              <a:off x="1535979" y="4572008"/>
              <a:ext cx="720000" cy="0"/>
            </a:xfrm>
            <a:prstGeom prst="line">
              <a:avLst/>
            </a:prstGeom>
            <a:ln w="38100">
              <a:solidFill>
                <a:srgbClr val="FF00FF"/>
              </a:solidFill>
              <a:prstDash val="sysDash"/>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2000232" y="6100724"/>
              <a:ext cx="571504" cy="400110"/>
            </a:xfrm>
            <a:prstGeom prst="rect">
              <a:avLst/>
            </a:prstGeom>
            <a:noFill/>
          </p:spPr>
          <p:txBody>
            <a:bodyPr wrap="square" rtlCol="0">
              <a:spAutoFit/>
            </a:bodyPr>
            <a:lstStyle/>
            <a:p>
              <a:r>
                <a:rPr lang="fr-FR" sz="2000" b="1" dirty="0">
                  <a:solidFill>
                    <a:srgbClr val="FF00FF"/>
                  </a:solidFill>
                  <a:latin typeface="+mj-lt"/>
                </a:rPr>
                <a:t>0,4</a:t>
              </a:r>
            </a:p>
          </p:txBody>
        </p:sp>
      </p:grpSp>
    </p:spTree>
    <p:extLst>
      <p:ext uri="{BB962C8B-B14F-4D97-AF65-F5344CB8AC3E}">
        <p14:creationId xmlns:p14="http://schemas.microsoft.com/office/powerpoint/2010/main" val="166628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in)">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edge">
                                      <p:cBhvr>
                                        <p:cTn id="12" dur="10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box(in)">
                                      <p:cBhvr>
                                        <p:cTn id="17" dur="10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box(in)">
                                      <p:cBhvr>
                                        <p:cTn id="22"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3" name="Rectangle 1"/>
          <p:cNvSpPr>
            <a:spLocks noChangeArrowheads="1"/>
          </p:cNvSpPr>
          <p:nvPr/>
        </p:nvSpPr>
        <p:spPr bwMode="auto">
          <a:xfrm>
            <a:off x="357158" y="134630"/>
            <a:ext cx="8786842"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Low"/>
            <a:r>
              <a:rPr lang="fr-FR" altLang="zh-CN" b="1" u="sng" dirty="0">
                <a:solidFill>
                  <a:srgbClr val="0000FF"/>
                </a:solidFill>
                <a:latin typeface="MS Sans Serif"/>
                <a:cs typeface="Times New Roman" pitchFamily="18" charset="0"/>
              </a:rPr>
              <a:t>Sol. </a:t>
            </a:r>
            <a:r>
              <a:rPr lang="fr-FR" altLang="zh-CN" b="1" u="sng" dirty="0" err="1">
                <a:solidFill>
                  <a:srgbClr val="0000FF"/>
                </a:solidFill>
                <a:latin typeface="MS Sans Serif"/>
                <a:cs typeface="Times New Roman" pitchFamily="18" charset="0"/>
              </a:rPr>
              <a:t>Prob</a:t>
            </a:r>
            <a:r>
              <a:rPr lang="fr-FR" altLang="zh-CN" b="1" u="sng" dirty="0">
                <a:solidFill>
                  <a:srgbClr val="0000FF"/>
                </a:solidFill>
                <a:latin typeface="MS Sans Serif"/>
                <a:cs typeface="Times New Roman" pitchFamily="18" charset="0"/>
              </a:rPr>
              <a:t> 5:</a:t>
            </a:r>
            <a:endParaRPr lang="fr-FR" altLang="zh-CN" u="sng" dirty="0">
              <a:solidFill>
                <a:srgbClr val="0000FF"/>
              </a:solidFill>
              <a:latin typeface="Arial" pitchFamily="34" charset="0"/>
              <a:cs typeface="Arial" pitchFamily="34" charset="0"/>
            </a:endParaRPr>
          </a:p>
          <a:p>
            <a:pPr marL="0" marR="0" lvl="0" indent="0" algn="justLow" defTabSz="914400" rtl="0" eaLnBrk="1" fontAlgn="base" latinLnBrk="0" hangingPunct="1">
              <a:lnSpc>
                <a:spcPct val="100000"/>
              </a:lnSpc>
              <a:spcBef>
                <a:spcPct val="0"/>
              </a:spcBef>
              <a:spcAft>
                <a:spcPct val="0"/>
              </a:spcAft>
              <a:buClrTx/>
              <a:buSzTx/>
              <a:tabLst/>
            </a:pPr>
            <a:endParaRPr kumimoji="0" lang="fr-FR" altLang="zh-CN" b="0" i="0" u="none" strike="noStrike" cap="none" normalizeH="0" baseline="0" dirty="0">
              <a:ln>
                <a:noFill/>
              </a:ln>
              <a:solidFill>
                <a:srgbClr val="000000"/>
              </a:solidFill>
              <a:effectLst/>
              <a:latin typeface="Cambria" pitchFamily="18" charset="0"/>
              <a:ea typeface="Times New Roman" pitchFamily="18" charset="0"/>
              <a:cs typeface="Times New Roman" pitchFamily="18" charset="0"/>
            </a:endParaRPr>
          </a:p>
          <a:p>
            <a:pPr lvl="0" algn="justLow"/>
            <a:r>
              <a:rPr lang="fr-FR" b="1" dirty="0">
                <a:solidFill>
                  <a:srgbClr val="0000FF"/>
                </a:solidFill>
                <a:latin typeface="Cambria" pitchFamily="18" charset="0"/>
                <a:ea typeface="Times New Roman" pitchFamily="18" charset="0"/>
                <a:cs typeface="Times New Roman" pitchFamily="18" charset="0"/>
              </a:rPr>
              <a:t>1)</a:t>
            </a:r>
            <a:r>
              <a:rPr lang="fr-FR" dirty="0">
                <a:solidFill>
                  <a:srgbClr val="0000FF"/>
                </a:solidFill>
                <a:latin typeface="Cambria" pitchFamily="18" charset="0"/>
                <a:ea typeface="Times New Roman" pitchFamily="18" charset="0"/>
                <a:cs typeface="Times New Roman" pitchFamily="18" charset="0"/>
              </a:rPr>
              <a:t> </a:t>
            </a:r>
            <a:r>
              <a:rPr kumimoji="0" lang="fr-FR" altLang="zh-CN" b="0" i="0"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En utilisant la caractéristique à vide, on a : </a:t>
            </a:r>
            <a:endParaRPr kumimoji="0" lang="fr-FR" altLang="zh-CN" b="0" i="0" u="none" strike="noStrike" cap="none" normalizeH="0" baseline="0" dirty="0">
              <a:ln>
                <a:noFill/>
              </a:ln>
              <a:solidFill>
                <a:schemeClr val="tx1"/>
              </a:solidFill>
              <a:effectLst/>
              <a:latin typeface="Cambria" pitchFamily="18"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tabLst/>
            </a:pPr>
            <a:r>
              <a:rPr kumimoji="0" lang="fr-FR" altLang="zh-CN" b="0" i="1"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   </a:t>
            </a:r>
            <a:r>
              <a:rPr kumimoji="0" lang="fr-FR" altLang="zh-CN" b="1" i="1" u="none" strike="noStrike" cap="none" normalizeH="0" baseline="0" dirty="0">
                <a:ln>
                  <a:noFill/>
                </a:ln>
                <a:solidFill>
                  <a:srgbClr val="FF0000"/>
                </a:solidFill>
                <a:effectLst/>
                <a:latin typeface="Cambria" pitchFamily="18" charset="0"/>
                <a:ea typeface="Times New Roman" pitchFamily="18" charset="0"/>
                <a:cs typeface="Times New Roman" pitchFamily="18" charset="0"/>
              </a:rPr>
              <a:t> a) </a:t>
            </a:r>
            <a:r>
              <a:rPr kumimoji="0" lang="fr-FR" altLang="zh-CN" b="0" i="1"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Pour Rh=0 </a:t>
            </a:r>
            <a:r>
              <a:rPr kumimoji="0" lang="fr-FR" altLang="zh-CN" b="0" i="0"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Ω, </a:t>
            </a:r>
            <a:r>
              <a:rPr kumimoji="0" lang="fr-FR" altLang="zh-CN" b="0" i="1" u="none" strike="noStrike" cap="none" normalizeH="0" baseline="0" dirty="0" err="1">
                <a:ln>
                  <a:noFill/>
                </a:ln>
                <a:solidFill>
                  <a:srgbClr val="000000"/>
                </a:solidFill>
                <a:effectLst/>
                <a:latin typeface="Cambria" pitchFamily="18" charset="0"/>
                <a:ea typeface="Times New Roman" pitchFamily="18" charset="0"/>
                <a:cs typeface="Times New Roman" pitchFamily="18" charset="0"/>
              </a:rPr>
              <a:t>R</a:t>
            </a:r>
            <a:r>
              <a:rPr kumimoji="0" lang="fr-FR" altLang="zh-CN" b="0" i="1" u="none" strike="noStrike" cap="none" normalizeH="0" baseline="-30000" dirty="0" err="1">
                <a:ln>
                  <a:noFill/>
                </a:ln>
                <a:solidFill>
                  <a:srgbClr val="000000"/>
                </a:solidFill>
                <a:effectLst/>
                <a:latin typeface="Cambria" pitchFamily="18" charset="0"/>
                <a:ea typeface="Times New Roman" pitchFamily="18" charset="0"/>
                <a:cs typeface="Times New Roman" pitchFamily="18" charset="0"/>
              </a:rPr>
              <a:t>f</a:t>
            </a:r>
            <a:r>
              <a:rPr kumimoji="0" lang="fr-FR" altLang="zh-CN" b="0" i="0" u="none" strike="noStrike" cap="none" normalizeH="0" baseline="-30000" dirty="0">
                <a:ln>
                  <a:noFill/>
                </a:ln>
                <a:solidFill>
                  <a:srgbClr val="000000"/>
                </a:solidFill>
                <a:effectLst/>
                <a:latin typeface="Cambria" pitchFamily="18" charset="0"/>
                <a:ea typeface="Times New Roman" pitchFamily="18" charset="0"/>
                <a:cs typeface="Times New Roman" pitchFamily="18" charset="0"/>
              </a:rPr>
              <a:t>  </a:t>
            </a:r>
            <a:r>
              <a:rPr kumimoji="0" lang="fr-FR" altLang="zh-CN" b="0" i="0"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 r+</a:t>
            </a:r>
            <a:r>
              <a:rPr kumimoji="0" lang="fr-FR" altLang="zh-CN" b="0" i="1"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Rh</a:t>
            </a:r>
            <a:r>
              <a:rPr kumimoji="0" lang="fr-FR" altLang="zh-CN" b="0" i="0"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 = 50+0 = 50 Ω </a:t>
            </a:r>
            <a:endParaRPr kumimoji="0" lang="fr-FR" altLang="zh-CN" b="0" i="0" u="none" strike="noStrike" cap="none" normalizeH="0" baseline="0" dirty="0">
              <a:ln>
                <a:noFill/>
              </a:ln>
              <a:solidFill>
                <a:schemeClr val="tx1"/>
              </a:solidFill>
              <a:effectLst/>
              <a:latin typeface="Cambria" pitchFamily="18" charset="0"/>
              <a:cs typeface="Arial" pitchFamily="34" charset="0"/>
            </a:endParaRPr>
          </a:p>
          <a:p>
            <a:pPr lvl="0" algn="justLow" eaLnBrk="0" hangingPunct="0"/>
            <a:r>
              <a:rPr kumimoji="0" lang="fr-FR" altLang="zh-CN" b="0" i="1"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         La droite inducteur (</a:t>
            </a:r>
            <a:r>
              <a:rPr kumimoji="0" lang="fr-FR" altLang="zh-CN" b="0" i="1" u="none" strike="noStrike" cap="none" normalizeH="0" baseline="0" dirty="0" err="1">
                <a:ln>
                  <a:noFill/>
                </a:ln>
                <a:solidFill>
                  <a:srgbClr val="000000"/>
                </a:solidFill>
                <a:effectLst/>
                <a:latin typeface="Cambria" pitchFamily="18" charset="0"/>
                <a:ea typeface="Times New Roman" pitchFamily="18" charset="0"/>
                <a:cs typeface="Times New Roman" pitchFamily="18" charset="0"/>
              </a:rPr>
              <a:t>R</a:t>
            </a:r>
            <a:r>
              <a:rPr kumimoji="0" lang="fr-FR" altLang="zh-CN" b="0" i="1" u="none" strike="noStrike" cap="none" normalizeH="0" baseline="-30000" dirty="0" err="1">
                <a:ln>
                  <a:noFill/>
                </a:ln>
                <a:solidFill>
                  <a:srgbClr val="000000"/>
                </a:solidFill>
                <a:effectLst/>
                <a:latin typeface="Cambria" pitchFamily="18" charset="0"/>
                <a:ea typeface="Times New Roman" pitchFamily="18" charset="0"/>
                <a:cs typeface="Times New Roman" pitchFamily="18" charset="0"/>
              </a:rPr>
              <a:t>f</a:t>
            </a:r>
            <a:r>
              <a:rPr kumimoji="0" lang="fr-FR" altLang="zh-CN" b="0" i="1" u="none" strike="noStrike" cap="none" normalizeH="0" baseline="-30000" dirty="0">
                <a:ln>
                  <a:noFill/>
                </a:ln>
                <a:solidFill>
                  <a:srgbClr val="000000"/>
                </a:solidFill>
                <a:effectLst/>
                <a:latin typeface="Cambria" pitchFamily="18" charset="0"/>
                <a:ea typeface="Times New Roman" pitchFamily="18" charset="0"/>
                <a:cs typeface="Times New Roman" pitchFamily="18" charset="0"/>
              </a:rPr>
              <a:t>  </a:t>
            </a:r>
            <a:r>
              <a:rPr kumimoji="0" lang="fr-FR" altLang="zh-CN" b="0" i="1"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.i</a:t>
            </a:r>
            <a:r>
              <a:rPr kumimoji="0" lang="fr-FR" altLang="zh-CN" b="0" i="0"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 coupe la caractéristique </a:t>
            </a:r>
            <a:r>
              <a:rPr kumimoji="0" lang="fr-FR" altLang="zh-CN" b="0" i="1"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E</a:t>
            </a:r>
            <a:r>
              <a:rPr kumimoji="0" lang="fr-FR" altLang="zh-CN" b="0" i="1" u="none" strike="noStrike" cap="none" normalizeH="0" baseline="-30000" dirty="0">
                <a:ln>
                  <a:noFill/>
                </a:ln>
                <a:solidFill>
                  <a:srgbClr val="000000"/>
                </a:solidFill>
                <a:effectLst/>
                <a:latin typeface="Cambria" pitchFamily="18" charset="0"/>
                <a:ea typeface="Times New Roman" pitchFamily="18" charset="0"/>
                <a:cs typeface="Times New Roman" pitchFamily="18" charset="0"/>
              </a:rPr>
              <a:t>0 </a:t>
            </a:r>
            <a:r>
              <a:rPr kumimoji="0" lang="fr-FR" altLang="zh-CN" b="0" i="1"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(i) au point :</a:t>
            </a:r>
            <a:r>
              <a:rPr lang="fr-FR" altLang="zh-CN" b="1" i="1" dirty="0">
                <a:solidFill>
                  <a:srgbClr val="0000FF"/>
                </a:solidFill>
                <a:latin typeface="Cambria" pitchFamily="18" charset="0"/>
                <a:ea typeface="Times New Roman" pitchFamily="18" charset="0"/>
                <a:cs typeface="Times New Roman" pitchFamily="18" charset="0"/>
              </a:rPr>
              <a:t>(i=3A, E</a:t>
            </a:r>
            <a:r>
              <a:rPr lang="fr-FR" altLang="zh-CN" b="1" i="1" baseline="-30000" dirty="0">
                <a:solidFill>
                  <a:srgbClr val="0000FF"/>
                </a:solidFill>
                <a:latin typeface="Cambria" pitchFamily="18" charset="0"/>
                <a:ea typeface="Times New Roman" pitchFamily="18" charset="0"/>
                <a:cs typeface="Times New Roman" pitchFamily="18" charset="0"/>
              </a:rPr>
              <a:t>0 </a:t>
            </a:r>
            <a:r>
              <a:rPr lang="fr-FR" altLang="zh-CN" b="1" i="1" dirty="0">
                <a:solidFill>
                  <a:srgbClr val="0000FF"/>
                </a:solidFill>
                <a:latin typeface="Cambria" pitchFamily="18" charset="0"/>
                <a:ea typeface="Times New Roman" pitchFamily="18" charset="0"/>
                <a:cs typeface="Times New Roman" pitchFamily="18" charset="0"/>
              </a:rPr>
              <a:t>=150V</a:t>
            </a:r>
            <a:r>
              <a:rPr kumimoji="0" lang="fr-FR" altLang="zh-CN" b="0" i="1"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a:t>
            </a:r>
            <a:endParaRPr kumimoji="0" lang="fr-FR" altLang="zh-CN" b="0" i="0" u="none" strike="noStrike" cap="none" normalizeH="0" baseline="0" dirty="0">
              <a:ln>
                <a:noFill/>
              </a:ln>
              <a:solidFill>
                <a:schemeClr val="tx1"/>
              </a:solidFill>
              <a:effectLst/>
              <a:latin typeface="Cambria" pitchFamily="18" charset="0"/>
              <a:cs typeface="Arial" pitchFamily="34" charset="0"/>
            </a:endParaRPr>
          </a:p>
          <a:p>
            <a:pPr lvl="0" algn="justLow" eaLnBrk="0" hangingPunct="0"/>
            <a:r>
              <a:rPr lang="fr-FR" altLang="zh-CN" b="1" i="1" dirty="0">
                <a:solidFill>
                  <a:srgbClr val="FF0000"/>
                </a:solidFill>
                <a:latin typeface="Cambria" pitchFamily="18" charset="0"/>
                <a:ea typeface="Times New Roman" pitchFamily="18" charset="0"/>
                <a:cs typeface="Times New Roman" pitchFamily="18" charset="0"/>
              </a:rPr>
              <a:t>    b) </a:t>
            </a:r>
            <a:r>
              <a:rPr kumimoji="0" lang="fr-FR" altLang="zh-CN" b="0" i="1"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Pour Rh</a:t>
            </a:r>
            <a:r>
              <a:rPr kumimoji="0" lang="fr-FR" altLang="zh-CN" b="0" i="0"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 = 70 Ω, </a:t>
            </a:r>
            <a:r>
              <a:rPr kumimoji="0" lang="fr-FR" altLang="zh-CN" b="0" i="1" u="none" strike="noStrike" cap="none" normalizeH="0" baseline="0" dirty="0" err="1">
                <a:ln>
                  <a:noFill/>
                </a:ln>
                <a:solidFill>
                  <a:srgbClr val="000000"/>
                </a:solidFill>
                <a:effectLst/>
                <a:latin typeface="Cambria" pitchFamily="18" charset="0"/>
                <a:ea typeface="Times New Roman" pitchFamily="18" charset="0"/>
                <a:cs typeface="Times New Roman" pitchFamily="18" charset="0"/>
              </a:rPr>
              <a:t>R</a:t>
            </a:r>
            <a:r>
              <a:rPr kumimoji="0" lang="fr-FR" altLang="zh-CN" b="0" i="1" u="none" strike="noStrike" cap="none" normalizeH="0" baseline="-30000" dirty="0" err="1">
                <a:ln>
                  <a:noFill/>
                </a:ln>
                <a:solidFill>
                  <a:srgbClr val="000000"/>
                </a:solidFill>
                <a:effectLst/>
                <a:latin typeface="Cambria" pitchFamily="18" charset="0"/>
                <a:ea typeface="Times New Roman" pitchFamily="18" charset="0"/>
                <a:cs typeface="Times New Roman" pitchFamily="18" charset="0"/>
              </a:rPr>
              <a:t>f</a:t>
            </a:r>
            <a:r>
              <a:rPr kumimoji="0" lang="fr-FR" altLang="zh-CN" b="0" i="0" u="none" strike="noStrike" cap="none" normalizeH="0" baseline="-30000" dirty="0">
                <a:ln>
                  <a:noFill/>
                </a:ln>
                <a:solidFill>
                  <a:srgbClr val="000000"/>
                </a:solidFill>
                <a:effectLst/>
                <a:latin typeface="Cambria" pitchFamily="18" charset="0"/>
                <a:ea typeface="Times New Roman" pitchFamily="18" charset="0"/>
                <a:cs typeface="Times New Roman" pitchFamily="18" charset="0"/>
              </a:rPr>
              <a:t>  </a:t>
            </a:r>
            <a:r>
              <a:rPr kumimoji="0" lang="fr-FR" altLang="zh-CN" b="0" i="0"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 r+</a:t>
            </a:r>
            <a:r>
              <a:rPr kumimoji="0" lang="fr-FR" altLang="zh-CN" b="0" i="1"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Rh</a:t>
            </a:r>
            <a:r>
              <a:rPr kumimoji="0" lang="fr-FR" altLang="zh-CN" b="0" i="0"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 = 50+70 = </a:t>
            </a:r>
            <a:r>
              <a:rPr kumimoji="0" lang="fr-FR" altLang="zh-CN" b="0" i="1"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120</a:t>
            </a:r>
            <a:r>
              <a:rPr kumimoji="0" lang="fr-FR" altLang="zh-CN" b="0" i="0"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 Ω </a:t>
            </a:r>
            <a:endParaRPr kumimoji="0" lang="fr-FR" altLang="zh-CN" b="0" i="0" u="none" strike="noStrike" cap="none" normalizeH="0" baseline="0" dirty="0">
              <a:ln>
                <a:noFill/>
              </a:ln>
              <a:solidFill>
                <a:schemeClr val="tx1"/>
              </a:solidFill>
              <a:effectLst/>
              <a:latin typeface="Cambria" pitchFamily="18" charset="0"/>
              <a:cs typeface="Arial" pitchFamily="34" charset="0"/>
            </a:endParaRPr>
          </a:p>
          <a:p>
            <a:pPr lvl="0" algn="justLow" eaLnBrk="0" hangingPunct="0"/>
            <a:r>
              <a:rPr kumimoji="0" lang="fr-FR" altLang="zh-CN" b="0" i="1"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        La droite inductrice (</a:t>
            </a:r>
            <a:r>
              <a:rPr kumimoji="0" lang="fr-FR" altLang="zh-CN" b="0" i="1" u="none" strike="noStrike" cap="none" normalizeH="0" baseline="0" dirty="0" err="1">
                <a:ln>
                  <a:noFill/>
                </a:ln>
                <a:solidFill>
                  <a:srgbClr val="000000"/>
                </a:solidFill>
                <a:effectLst/>
                <a:latin typeface="Cambria" pitchFamily="18" charset="0"/>
                <a:ea typeface="Times New Roman" pitchFamily="18" charset="0"/>
                <a:cs typeface="Times New Roman" pitchFamily="18" charset="0"/>
              </a:rPr>
              <a:t>Rf</a:t>
            </a:r>
            <a:r>
              <a:rPr kumimoji="0" lang="fr-FR" altLang="zh-CN" b="0" i="1" u="none" strike="noStrike" cap="none" normalizeH="0" baseline="-30000" dirty="0">
                <a:ln>
                  <a:noFill/>
                </a:ln>
                <a:solidFill>
                  <a:srgbClr val="000000"/>
                </a:solidFill>
                <a:effectLst/>
                <a:latin typeface="Cambria" pitchFamily="18" charset="0"/>
                <a:ea typeface="Times New Roman" pitchFamily="18" charset="0"/>
                <a:cs typeface="Times New Roman" pitchFamily="18" charset="0"/>
              </a:rPr>
              <a:t> </a:t>
            </a:r>
            <a:r>
              <a:rPr kumimoji="0" lang="fr-FR" altLang="zh-CN" b="0" i="1"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.i</a:t>
            </a:r>
            <a:r>
              <a:rPr kumimoji="0" lang="fr-FR" altLang="zh-CN" b="0" i="0"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 coupe la caractéristique </a:t>
            </a:r>
            <a:r>
              <a:rPr kumimoji="0" lang="fr-FR" altLang="zh-CN" b="0" i="1"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E</a:t>
            </a:r>
            <a:r>
              <a:rPr kumimoji="0" lang="fr-FR" altLang="zh-CN" b="0" i="1" u="none" strike="noStrike" cap="none" normalizeH="0" baseline="-30000" dirty="0">
                <a:ln>
                  <a:noFill/>
                </a:ln>
                <a:solidFill>
                  <a:srgbClr val="000000"/>
                </a:solidFill>
                <a:effectLst/>
                <a:latin typeface="Cambria" pitchFamily="18" charset="0"/>
                <a:ea typeface="Times New Roman" pitchFamily="18" charset="0"/>
                <a:cs typeface="Times New Roman" pitchFamily="18" charset="0"/>
              </a:rPr>
              <a:t>0 </a:t>
            </a:r>
            <a:r>
              <a:rPr kumimoji="0" lang="fr-FR" altLang="zh-CN" b="0" i="1" u="none" strike="noStrike" cap="none" normalizeH="0" baseline="0" dirty="0">
                <a:ln>
                  <a:noFill/>
                </a:ln>
                <a:solidFill>
                  <a:srgbClr val="000000"/>
                </a:solidFill>
                <a:effectLst/>
                <a:latin typeface="Cambria" pitchFamily="18" charset="0"/>
                <a:ea typeface="Times New Roman" pitchFamily="18" charset="0"/>
                <a:cs typeface="Times New Roman" pitchFamily="18" charset="0"/>
              </a:rPr>
              <a:t>(i) au point : </a:t>
            </a:r>
            <a:r>
              <a:rPr lang="fr-FR" altLang="zh-CN" b="1" i="1" dirty="0">
                <a:solidFill>
                  <a:srgbClr val="0000FF"/>
                </a:solidFill>
                <a:latin typeface="Cambria" pitchFamily="18" charset="0"/>
                <a:ea typeface="Times New Roman" pitchFamily="18" charset="0"/>
                <a:cs typeface="Times New Roman" pitchFamily="18" charset="0"/>
              </a:rPr>
              <a:t>(i=1A, E</a:t>
            </a:r>
            <a:r>
              <a:rPr lang="fr-FR" altLang="zh-CN" b="1" i="1" baseline="-30000" dirty="0">
                <a:solidFill>
                  <a:srgbClr val="0000FF"/>
                </a:solidFill>
                <a:latin typeface="Cambria" pitchFamily="18" charset="0"/>
                <a:ea typeface="Times New Roman" pitchFamily="18" charset="0"/>
                <a:cs typeface="Times New Roman" pitchFamily="18" charset="0"/>
              </a:rPr>
              <a:t>0 </a:t>
            </a:r>
            <a:r>
              <a:rPr lang="fr-FR" altLang="zh-CN" b="1" i="1" dirty="0">
                <a:solidFill>
                  <a:srgbClr val="0000FF"/>
                </a:solidFill>
                <a:latin typeface="Cambria" pitchFamily="18" charset="0"/>
                <a:ea typeface="Times New Roman" pitchFamily="18" charset="0"/>
                <a:cs typeface="Times New Roman" pitchFamily="18" charset="0"/>
              </a:rPr>
              <a:t>=120V)</a:t>
            </a:r>
            <a:endParaRPr kumimoji="0" lang="fr-FR" altLang="zh-CN" b="1" i="1" u="none" strike="noStrike" cap="none" normalizeH="0" baseline="0" dirty="0">
              <a:ln>
                <a:noFill/>
              </a:ln>
              <a:solidFill>
                <a:srgbClr val="0000FF"/>
              </a:solidFill>
              <a:effectLst/>
              <a:latin typeface="Cambria" pitchFamily="18" charset="0"/>
              <a:ea typeface="Times New Roman" pitchFamily="18" charset="0"/>
              <a:cs typeface="Times New Roman" pitchFamily="18" charset="0"/>
            </a:endParaRPr>
          </a:p>
          <a:p>
            <a:r>
              <a:rPr lang="fr-FR" b="1" dirty="0">
                <a:solidFill>
                  <a:srgbClr val="0000FF"/>
                </a:solidFill>
              </a:rPr>
              <a:t>2</a:t>
            </a:r>
            <a:r>
              <a:rPr lang="fr-FR" altLang="zh-CN" i="1" dirty="0">
                <a:solidFill>
                  <a:srgbClr val="0000FF"/>
                </a:solidFill>
                <a:latin typeface="Cambria" pitchFamily="18" charset="0"/>
                <a:ea typeface="Times New Roman" pitchFamily="18" charset="0"/>
                <a:cs typeface="Times New Roman" pitchFamily="18" charset="0"/>
              </a:rPr>
              <a:t>) </a:t>
            </a:r>
            <a:r>
              <a:rPr lang="fr-FR" altLang="zh-CN" i="1" dirty="0">
                <a:solidFill>
                  <a:srgbClr val="000000"/>
                </a:solidFill>
                <a:latin typeface="Cambria" pitchFamily="18" charset="0"/>
                <a:ea typeface="Times New Roman" pitchFamily="18" charset="0"/>
                <a:cs typeface="Times New Roman" pitchFamily="18" charset="0"/>
              </a:rPr>
              <a:t>pour une vitesse de 1500 </a:t>
            </a:r>
            <a:r>
              <a:rPr lang="fr-FR" altLang="zh-CN" i="1" dirty="0" err="1">
                <a:solidFill>
                  <a:srgbClr val="000000"/>
                </a:solidFill>
                <a:latin typeface="Cambria" pitchFamily="18" charset="0"/>
                <a:ea typeface="Times New Roman" pitchFamily="18" charset="0"/>
                <a:cs typeface="Times New Roman" pitchFamily="18" charset="0"/>
              </a:rPr>
              <a:t>trs</a:t>
            </a:r>
            <a:r>
              <a:rPr lang="fr-FR" altLang="zh-CN" i="1" dirty="0">
                <a:solidFill>
                  <a:srgbClr val="000000"/>
                </a:solidFill>
                <a:latin typeface="Cambria" pitchFamily="18" charset="0"/>
                <a:ea typeface="Times New Roman" pitchFamily="18" charset="0"/>
                <a:cs typeface="Times New Roman" pitchFamily="18" charset="0"/>
              </a:rPr>
              <a:t>/mn, la valeur de la résistance critique </a:t>
            </a:r>
            <a:r>
              <a:rPr lang="fr-FR" altLang="zh-CN" i="1" dirty="0" err="1">
                <a:solidFill>
                  <a:srgbClr val="000000"/>
                </a:solidFill>
                <a:latin typeface="Cambria" pitchFamily="18" charset="0"/>
                <a:ea typeface="Times New Roman" pitchFamily="18" charset="0"/>
                <a:cs typeface="Times New Roman" pitchFamily="18" charset="0"/>
              </a:rPr>
              <a:t>R</a:t>
            </a:r>
            <a:r>
              <a:rPr lang="fr-FR" altLang="zh-CN" i="1" baseline="-30000" dirty="0" err="1">
                <a:solidFill>
                  <a:srgbClr val="000000"/>
                </a:solidFill>
                <a:latin typeface="Cambria" pitchFamily="18" charset="0"/>
                <a:ea typeface="Times New Roman" pitchFamily="18" charset="0"/>
                <a:cs typeface="Times New Roman" pitchFamily="18" charset="0"/>
              </a:rPr>
              <a:t>fcr</a:t>
            </a:r>
            <a:r>
              <a:rPr lang="fr-FR" altLang="zh-CN" i="1" dirty="0">
                <a:solidFill>
                  <a:srgbClr val="000000"/>
                </a:solidFill>
                <a:latin typeface="Cambria" pitchFamily="18" charset="0"/>
                <a:ea typeface="Times New Roman" pitchFamily="18" charset="0"/>
                <a:cs typeface="Times New Roman" pitchFamily="18" charset="0"/>
              </a:rPr>
              <a:t> est tel que la droite de l’inducteur est tangente à la caractéristique E</a:t>
            </a:r>
            <a:r>
              <a:rPr lang="fr-FR" altLang="zh-CN" i="1" baseline="-30000" dirty="0">
                <a:solidFill>
                  <a:srgbClr val="000000"/>
                </a:solidFill>
                <a:latin typeface="Cambria" pitchFamily="18" charset="0"/>
                <a:ea typeface="Times New Roman" pitchFamily="18" charset="0"/>
                <a:cs typeface="Times New Roman" pitchFamily="18" charset="0"/>
              </a:rPr>
              <a:t>0</a:t>
            </a:r>
            <a:r>
              <a:rPr lang="fr-FR" altLang="zh-CN" i="1" dirty="0">
                <a:solidFill>
                  <a:srgbClr val="000000"/>
                </a:solidFill>
                <a:latin typeface="Cambria" pitchFamily="18" charset="0"/>
                <a:ea typeface="Times New Roman" pitchFamily="18" charset="0"/>
                <a:cs typeface="Times New Roman" pitchFamily="18" charset="0"/>
              </a:rPr>
              <a:t>(i). Dans ce cas, on a :</a:t>
            </a:r>
          </a:p>
          <a:p>
            <a:r>
              <a:rPr lang="fr-FR" i="1" dirty="0">
                <a:latin typeface="Cambria" pitchFamily="18" charset="0"/>
              </a:rPr>
              <a:t>Pour i=0,4 A, E</a:t>
            </a:r>
            <a:r>
              <a:rPr lang="fr-FR" i="1" baseline="-25000" dirty="0">
                <a:latin typeface="Cambria" pitchFamily="18" charset="0"/>
              </a:rPr>
              <a:t>0</a:t>
            </a:r>
            <a:r>
              <a:rPr lang="fr-FR" i="1" dirty="0">
                <a:latin typeface="Cambria" pitchFamily="18" charset="0"/>
              </a:rPr>
              <a:t>= 80 V, donc : </a:t>
            </a:r>
            <a:r>
              <a:rPr lang="fr-FR" b="1" i="1" dirty="0" err="1">
                <a:solidFill>
                  <a:srgbClr val="0000FF"/>
                </a:solidFill>
                <a:latin typeface="Cambria" pitchFamily="18" charset="0"/>
              </a:rPr>
              <a:t>R</a:t>
            </a:r>
            <a:r>
              <a:rPr lang="fr-FR" b="1" i="1" baseline="-25000" dirty="0" err="1">
                <a:solidFill>
                  <a:srgbClr val="0000FF"/>
                </a:solidFill>
                <a:latin typeface="Cambria" pitchFamily="18" charset="0"/>
              </a:rPr>
              <a:t>fcr</a:t>
            </a:r>
            <a:r>
              <a:rPr lang="fr-FR" b="1" i="1" dirty="0">
                <a:solidFill>
                  <a:srgbClr val="0000FF"/>
                </a:solidFill>
                <a:latin typeface="Cambria" pitchFamily="18" charset="0"/>
              </a:rPr>
              <a:t> = (80/0,4) = 200 Ω.</a:t>
            </a:r>
            <a:endParaRPr kumimoji="0" lang="fr-FR" altLang="zh-CN" b="0" i="0" u="none" strike="noStrike" cap="none" normalizeH="0" baseline="0" dirty="0">
              <a:ln>
                <a:noFill/>
              </a:ln>
              <a:solidFill>
                <a:schemeClr val="tx1"/>
              </a:solidFill>
              <a:effectLst/>
              <a:latin typeface="Cambria" pitchFamily="18" charset="0"/>
              <a:cs typeface="Arial" pitchFamily="34" charset="0"/>
            </a:endParaRPr>
          </a:p>
        </p:txBody>
      </p:sp>
      <p:graphicFrame>
        <p:nvGraphicFramePr>
          <p:cNvPr id="479234" name="Object 2"/>
          <p:cNvGraphicFramePr>
            <a:graphicFrameLocks noChangeAspect="1"/>
          </p:cNvGraphicFramePr>
          <p:nvPr/>
        </p:nvGraphicFramePr>
        <p:xfrm>
          <a:off x="1727200" y="4221088"/>
          <a:ext cx="4589463" cy="785812"/>
        </p:xfrm>
        <a:graphic>
          <a:graphicData uri="http://schemas.openxmlformats.org/presentationml/2006/ole">
            <mc:AlternateContent xmlns:mc="http://schemas.openxmlformats.org/markup-compatibility/2006">
              <mc:Choice xmlns:v="urn:schemas-microsoft-com:vml" Requires="v">
                <p:oleObj spid="_x0000_s577655" name="Equation" r:id="rId3" imgW="3111500" imgH="533400" progId="Equation.DSMT4">
                  <p:embed/>
                </p:oleObj>
              </mc:Choice>
              <mc:Fallback>
                <p:oleObj name="Equation" r:id="rId3" imgW="3111500" imgH="533400" progId="Equation.DSMT4">
                  <p:embed/>
                  <p:pic>
                    <p:nvPicPr>
                      <p:cNvPr id="0" name="Picture 1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7200" y="4221088"/>
                        <a:ext cx="4589463"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9233" name="Object 1"/>
          <p:cNvGraphicFramePr>
            <a:graphicFrameLocks noChangeAspect="1"/>
          </p:cNvGraphicFramePr>
          <p:nvPr/>
        </p:nvGraphicFramePr>
        <p:xfrm>
          <a:off x="627063" y="5229200"/>
          <a:ext cx="8180387" cy="785812"/>
        </p:xfrm>
        <a:graphic>
          <a:graphicData uri="http://schemas.openxmlformats.org/presentationml/2006/ole">
            <mc:AlternateContent xmlns:mc="http://schemas.openxmlformats.org/markup-compatibility/2006">
              <mc:Choice xmlns:v="urn:schemas-microsoft-com:vml" Requires="v">
                <p:oleObj spid="_x0000_s577656" name="Equation" r:id="rId5" imgW="5549900" imgH="533400" progId="Equation.DSMT4">
                  <p:embed/>
                </p:oleObj>
              </mc:Choice>
              <mc:Fallback>
                <p:oleObj name="Equation" r:id="rId5" imgW="5549900" imgH="533400" progId="Equation.DSMT4">
                  <p:embed/>
                  <p:pic>
                    <p:nvPicPr>
                      <p:cNvPr id="0" name="Picture 1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063" y="5229200"/>
                        <a:ext cx="8180387"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9235" name="Rectangle 3"/>
          <p:cNvSpPr>
            <a:spLocks noChangeArrowheads="1"/>
          </p:cNvSpPr>
          <p:nvPr/>
        </p:nvSpPr>
        <p:spPr bwMode="auto">
          <a:xfrm>
            <a:off x="357158" y="3212976"/>
            <a:ext cx="8429684"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a:ln>
                  <a:noFill/>
                </a:ln>
                <a:solidFill>
                  <a:srgbClr val="0000FF"/>
                </a:solidFill>
                <a:effectLst/>
                <a:latin typeface="Cambria" pitchFamily="18" charset="0"/>
                <a:ea typeface="Calibri" pitchFamily="34" charset="0"/>
                <a:cs typeface="Arial" pitchFamily="34" charset="0"/>
              </a:rPr>
              <a:t>3)</a:t>
            </a:r>
            <a:r>
              <a:rPr kumimoji="0" lang="fr-FR" b="0" i="0" u="none" strike="noStrike" cap="none" normalizeH="0" baseline="0" dirty="0">
                <a:ln>
                  <a:noFill/>
                </a:ln>
                <a:solidFill>
                  <a:srgbClr val="0000FF"/>
                </a:solidFill>
                <a:effectLst/>
                <a:latin typeface="Cambria" pitchFamily="18" charset="0"/>
                <a:ea typeface="Calibri" pitchFamily="34" charset="0"/>
                <a:cs typeface="Arial" pitchFamily="34" charset="0"/>
              </a:rPr>
              <a:t> </a:t>
            </a:r>
            <a:r>
              <a:rPr lang="fr-FR" altLang="zh-CN" i="1" dirty="0">
                <a:solidFill>
                  <a:srgbClr val="000000"/>
                </a:solidFill>
                <a:latin typeface="Cambria" pitchFamily="18" charset="0"/>
                <a:ea typeface="Times New Roman" pitchFamily="18" charset="0"/>
                <a:cs typeface="Times New Roman" pitchFamily="18" charset="0"/>
              </a:rPr>
              <a:t>Lorsque le rhéostat Rh est mis sur la position 70 Ω, on a</a:t>
            </a:r>
            <a:r>
              <a:rPr kumimoji="0" lang="fr-FR" b="0" i="0" u="none" strike="noStrike" cap="none" normalizeH="0" baseline="0" dirty="0">
                <a:ln>
                  <a:noFill/>
                </a:ln>
                <a:solidFill>
                  <a:srgbClr val="000000"/>
                </a:solidFill>
                <a:effectLst/>
                <a:latin typeface="Cambria" pitchFamily="18" charset="0"/>
                <a:ea typeface="Calibri" pitchFamily="34" charset="0"/>
                <a:cs typeface="Arial" pitchFamily="34" charset="0"/>
              </a:rPr>
              <a:t> : </a:t>
            </a:r>
            <a:r>
              <a:rPr kumimoji="0" lang="fr-FR" b="0" i="1" u="none" strike="noStrike" cap="none" normalizeH="0" baseline="0" dirty="0" err="1">
                <a:ln>
                  <a:noFill/>
                </a:ln>
                <a:solidFill>
                  <a:srgbClr val="000000"/>
                </a:solidFill>
                <a:effectLst/>
                <a:latin typeface="Cambria" pitchFamily="18" charset="0"/>
                <a:ea typeface="Calibri" pitchFamily="34" charset="0"/>
                <a:cs typeface="Arial" pitchFamily="34" charset="0"/>
              </a:rPr>
              <a:t>R</a:t>
            </a:r>
            <a:r>
              <a:rPr kumimoji="0" lang="fr-FR" b="0" i="1" u="none" strike="noStrike" cap="none" normalizeH="0" baseline="-30000" dirty="0" err="1">
                <a:ln>
                  <a:noFill/>
                </a:ln>
                <a:solidFill>
                  <a:srgbClr val="000000"/>
                </a:solidFill>
                <a:effectLst/>
                <a:latin typeface="Cambria" pitchFamily="18" charset="0"/>
                <a:ea typeface="Calibri" pitchFamily="34" charset="0"/>
                <a:cs typeface="Arial" pitchFamily="34" charset="0"/>
              </a:rPr>
              <a:t>f</a:t>
            </a:r>
            <a:r>
              <a:rPr kumimoji="0" lang="fr-FR" b="0" i="1" u="none" strike="noStrike" cap="none" normalizeH="0" baseline="0" dirty="0">
                <a:ln>
                  <a:noFill/>
                </a:ln>
                <a:solidFill>
                  <a:srgbClr val="000000"/>
                </a:solidFill>
                <a:effectLst/>
                <a:latin typeface="Cambria" pitchFamily="18" charset="0"/>
                <a:ea typeface="Calibri" pitchFamily="34" charset="0"/>
                <a:cs typeface="Arial" pitchFamily="34" charset="0"/>
              </a:rPr>
              <a:t> = 120 </a:t>
            </a:r>
            <a:r>
              <a:rPr kumimoji="0" lang="fr-FR" b="0" i="0" u="none" strike="noStrike" cap="none" normalizeH="0" baseline="0" dirty="0">
                <a:ln>
                  <a:noFill/>
                </a:ln>
                <a:solidFill>
                  <a:srgbClr val="000000"/>
                </a:solidFill>
                <a:effectLst/>
                <a:latin typeface="Cambria" pitchFamily="18" charset="0"/>
                <a:ea typeface="Calibri" pitchFamily="34" charset="0"/>
                <a:cs typeface="Arial" pitchFamily="34" charset="0"/>
              </a:rPr>
              <a:t>Ω.</a:t>
            </a:r>
            <a:endParaRPr kumimoji="0" lang="fr-FR" b="0" i="0" u="none" strike="noStrike" cap="none" normalizeH="0" baseline="0" dirty="0">
              <a:ln>
                <a:noFill/>
              </a:ln>
              <a:solidFill>
                <a:schemeClr val="tx1"/>
              </a:solidFill>
              <a:effectLst/>
              <a:latin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Cambria" pitchFamily="18" charset="0"/>
                <a:ea typeface="Calibri" pitchFamily="34" charset="0"/>
                <a:cs typeface="Arial" pitchFamily="34" charset="0"/>
              </a:rPr>
              <a:t>La valeur de la vitesse critique </a:t>
            </a:r>
            <a:r>
              <a:rPr kumimoji="0" lang="fr-FR" b="0" i="1" u="none" strike="noStrike" cap="none" normalizeH="0" baseline="0" dirty="0" err="1">
                <a:ln>
                  <a:noFill/>
                </a:ln>
                <a:solidFill>
                  <a:srgbClr val="000000"/>
                </a:solidFill>
                <a:effectLst/>
                <a:latin typeface="Cambria" pitchFamily="18" charset="0"/>
                <a:ea typeface="Calibri" pitchFamily="34" charset="0"/>
                <a:cs typeface="Arial" pitchFamily="34" charset="0"/>
              </a:rPr>
              <a:t>n</a:t>
            </a:r>
            <a:r>
              <a:rPr kumimoji="0" lang="fr-FR" b="0" i="1" u="none" strike="noStrike" cap="none" normalizeH="0" baseline="-30000" dirty="0" err="1">
                <a:ln>
                  <a:noFill/>
                </a:ln>
                <a:solidFill>
                  <a:srgbClr val="000000"/>
                </a:solidFill>
                <a:effectLst/>
                <a:latin typeface="Cambria" pitchFamily="18" charset="0"/>
                <a:ea typeface="Calibri" pitchFamily="34" charset="0"/>
                <a:cs typeface="Arial" pitchFamily="34" charset="0"/>
              </a:rPr>
              <a:t>cr</a:t>
            </a:r>
            <a:r>
              <a:rPr kumimoji="0" lang="fr-FR" b="0" i="1" u="none" strike="noStrike" cap="none" normalizeH="0" baseline="-30000" dirty="0">
                <a:ln>
                  <a:noFill/>
                </a:ln>
                <a:solidFill>
                  <a:srgbClr val="000000"/>
                </a:solidFill>
                <a:effectLst/>
                <a:latin typeface="Cambria" pitchFamily="18" charset="0"/>
                <a:ea typeface="Calibri" pitchFamily="34" charset="0"/>
                <a:cs typeface="Arial" pitchFamily="34" charset="0"/>
              </a:rPr>
              <a:t> </a:t>
            </a:r>
            <a:r>
              <a:rPr kumimoji="0" lang="fr-FR" b="0" i="0" u="none" strike="noStrike" cap="none" normalizeH="0" baseline="0" dirty="0">
                <a:ln>
                  <a:noFill/>
                </a:ln>
                <a:solidFill>
                  <a:srgbClr val="000000"/>
                </a:solidFill>
                <a:effectLst/>
                <a:latin typeface="Cambria" pitchFamily="18" charset="0"/>
                <a:ea typeface="Calibri" pitchFamily="34" charset="0"/>
                <a:cs typeface="Arial" pitchFamily="34" charset="0"/>
              </a:rPr>
              <a:t>est tel que la droite de l’inducteur est tangente à la nouvelle caractéristique E</a:t>
            </a:r>
            <a:r>
              <a:rPr kumimoji="0" lang="fr-FR" b="0" i="0" u="none" strike="noStrike" cap="none" normalizeH="0" baseline="-30000" dirty="0">
                <a:ln>
                  <a:noFill/>
                </a:ln>
                <a:solidFill>
                  <a:srgbClr val="000000"/>
                </a:solidFill>
                <a:effectLst/>
                <a:latin typeface="Cambria" pitchFamily="18" charset="0"/>
                <a:ea typeface="Calibri" pitchFamily="34" charset="0"/>
                <a:cs typeface="Arial" pitchFamily="34" charset="0"/>
              </a:rPr>
              <a:t>02</a:t>
            </a:r>
            <a:r>
              <a:rPr kumimoji="0" lang="fr-FR" b="0" i="0" u="none" strike="noStrike" cap="none" normalizeH="0" baseline="0" dirty="0">
                <a:ln>
                  <a:noFill/>
                </a:ln>
                <a:solidFill>
                  <a:srgbClr val="000000"/>
                </a:solidFill>
                <a:effectLst/>
                <a:latin typeface="Cambria" pitchFamily="18" charset="0"/>
                <a:ea typeface="Calibri" pitchFamily="34" charset="0"/>
                <a:cs typeface="Arial" pitchFamily="34" charset="0"/>
              </a:rPr>
              <a:t>(i) obtenue à la vitesse </a:t>
            </a:r>
            <a:r>
              <a:rPr kumimoji="0" lang="fr-FR" b="0" i="1" u="none" strike="noStrike" cap="none" normalizeH="0" baseline="0" dirty="0" err="1">
                <a:ln>
                  <a:noFill/>
                </a:ln>
                <a:solidFill>
                  <a:srgbClr val="000000"/>
                </a:solidFill>
                <a:effectLst/>
                <a:latin typeface="Cambria" pitchFamily="18" charset="0"/>
                <a:ea typeface="Calibri" pitchFamily="34" charset="0"/>
                <a:cs typeface="Arial" pitchFamily="34" charset="0"/>
              </a:rPr>
              <a:t>n</a:t>
            </a:r>
            <a:r>
              <a:rPr kumimoji="0" lang="fr-FR" b="0" i="1" u="none" strike="noStrike" cap="none" normalizeH="0" baseline="-30000" dirty="0" err="1">
                <a:ln>
                  <a:noFill/>
                </a:ln>
                <a:solidFill>
                  <a:srgbClr val="000000"/>
                </a:solidFill>
                <a:effectLst/>
                <a:latin typeface="Cambria" pitchFamily="18" charset="0"/>
                <a:ea typeface="Calibri" pitchFamily="34" charset="0"/>
                <a:cs typeface="Arial" pitchFamily="34" charset="0"/>
              </a:rPr>
              <a:t>cr</a:t>
            </a:r>
            <a:r>
              <a:rPr kumimoji="0" lang="fr-FR" b="0" i="1" u="none" strike="noStrike" cap="none" normalizeH="0" baseline="-30000" dirty="0">
                <a:ln>
                  <a:noFill/>
                </a:ln>
                <a:solidFill>
                  <a:srgbClr val="000000"/>
                </a:solidFill>
                <a:effectLst/>
                <a:latin typeface="Cambria" pitchFamily="18" charset="0"/>
                <a:ea typeface="Calibri" pitchFamily="34" charset="0"/>
                <a:cs typeface="Arial" pitchFamily="34" charset="0"/>
              </a:rPr>
              <a:t> </a:t>
            </a:r>
            <a:r>
              <a:rPr kumimoji="0" lang="fr-FR" b="0" i="0" u="none" strike="noStrike" cap="none" normalizeH="0" baseline="0" dirty="0">
                <a:ln>
                  <a:noFill/>
                </a:ln>
                <a:solidFill>
                  <a:srgbClr val="000000"/>
                </a:solidFill>
                <a:effectLst/>
                <a:latin typeface="Cambria" pitchFamily="18" charset="0"/>
                <a:ea typeface="Calibri" pitchFamily="34" charset="0"/>
                <a:cs typeface="Arial" pitchFamily="34" charset="0"/>
              </a:rPr>
              <a:t>. Dans ce cas, on a : </a:t>
            </a:r>
            <a:endParaRPr kumimoji="0" lang="fr-FR" b="0" i="0" u="none" strike="noStrike" cap="none" normalizeH="0" baseline="0" dirty="0">
              <a:ln>
                <a:noFill/>
              </a:ln>
              <a:solidFill>
                <a:schemeClr val="tx1"/>
              </a:solidFill>
              <a:effectLst/>
              <a:latin typeface="Cambria" pitchFamily="18" charset="0"/>
              <a:cs typeface="Arial" pitchFamily="34" charset="0"/>
            </a:endParaRPr>
          </a:p>
        </p:txBody>
      </p:sp>
      <p:sp>
        <p:nvSpPr>
          <p:cNvPr id="479236" name="Rectangle 4"/>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375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479235"/>
                                        </p:tgtEl>
                                        <p:attrNameLst>
                                          <p:attrName>style.visibility</p:attrName>
                                        </p:attrNameLst>
                                      </p:cBhvr>
                                      <p:to>
                                        <p:strVal val="visible"/>
                                      </p:to>
                                    </p:set>
                                    <p:anim calcmode="lin" valueType="num">
                                      <p:cBhvr>
                                        <p:cTn id="7" dur="500" decel="50000" fill="hold">
                                          <p:stCondLst>
                                            <p:cond delay="0"/>
                                          </p:stCondLst>
                                        </p:cTn>
                                        <p:tgtEl>
                                          <p:spTgt spid="47923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7923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79235"/>
                                        </p:tgtEl>
                                        <p:attrNameLst>
                                          <p:attrName>ppt_w</p:attrName>
                                        </p:attrNameLst>
                                      </p:cBhvr>
                                      <p:tavLst>
                                        <p:tav tm="0">
                                          <p:val>
                                            <p:strVal val="#ppt_w*.05"/>
                                          </p:val>
                                        </p:tav>
                                        <p:tav tm="100000">
                                          <p:val>
                                            <p:strVal val="#ppt_w"/>
                                          </p:val>
                                        </p:tav>
                                      </p:tavLst>
                                    </p:anim>
                                    <p:anim calcmode="lin" valueType="num">
                                      <p:cBhvr>
                                        <p:cTn id="10" dur="1000" fill="hold"/>
                                        <p:tgtEl>
                                          <p:spTgt spid="47923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7923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7923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7923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79235"/>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479234"/>
                                        </p:tgtEl>
                                        <p:attrNameLst>
                                          <p:attrName>style.visibility</p:attrName>
                                        </p:attrNameLst>
                                      </p:cBhvr>
                                      <p:to>
                                        <p:strVal val="visible"/>
                                      </p:to>
                                    </p:set>
                                    <p:animEffect transition="in" filter="box(in)">
                                      <p:cBhvr>
                                        <p:cTn id="19" dur="500"/>
                                        <p:tgtEl>
                                          <p:spTgt spid="479234"/>
                                        </p:tgtEl>
                                      </p:cBhvr>
                                    </p:animEffect>
                                  </p:childTnLst>
                                </p:cTn>
                              </p:par>
                            </p:childTnLst>
                          </p:cTn>
                        </p:par>
                      </p:childTnLst>
                    </p:cTn>
                  </p:par>
                  <p:par>
                    <p:cTn id="20" fill="hold">
                      <p:stCondLst>
                        <p:cond delay="indefinite"/>
                      </p:stCondLst>
                      <p:childTnLst>
                        <p:par>
                          <p:cTn id="21" fill="hold">
                            <p:stCondLst>
                              <p:cond delay="0"/>
                            </p:stCondLst>
                            <p:childTnLst>
                              <p:par>
                                <p:cTn id="22" presetID="20" presetClass="entr" presetSubtype="0" fill="hold" nodeType="clickEffect">
                                  <p:stCondLst>
                                    <p:cond delay="0"/>
                                  </p:stCondLst>
                                  <p:childTnLst>
                                    <p:set>
                                      <p:cBhvr>
                                        <p:cTn id="23" dur="1" fill="hold">
                                          <p:stCondLst>
                                            <p:cond delay="0"/>
                                          </p:stCondLst>
                                        </p:cTn>
                                        <p:tgtEl>
                                          <p:spTgt spid="479233"/>
                                        </p:tgtEl>
                                        <p:attrNameLst>
                                          <p:attrName>style.visibility</p:attrName>
                                        </p:attrNameLst>
                                      </p:cBhvr>
                                      <p:to>
                                        <p:strVal val="visible"/>
                                      </p:to>
                                    </p:set>
                                    <p:animEffect transition="in" filter="wedge">
                                      <p:cBhvr>
                                        <p:cTn id="24" dur="2000"/>
                                        <p:tgtEl>
                                          <p:spTgt spid="479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00100" y="2571744"/>
            <a:ext cx="7267366" cy="132343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fr-FR" sz="4000" b="1" dirty="0">
                <a:solidFill>
                  <a:srgbClr val="C00000"/>
                </a:solidFill>
                <a:latin typeface="Bodoni MT Black" pitchFamily="18" charset="0"/>
              </a:rPr>
              <a:t>Génératrice à excitation série</a:t>
            </a:r>
            <a:endParaRPr lang="fr-FR" sz="4000" dirty="0">
              <a:solidFill>
                <a:srgbClr val="C00000"/>
              </a:solidFill>
              <a:latin typeface="Bodoni MT Black" pitchFamily="18" charset="0"/>
            </a:endParaRPr>
          </a:p>
        </p:txBody>
      </p:sp>
    </p:spTree>
    <p:extLst>
      <p:ext uri="{BB962C8B-B14F-4D97-AF65-F5344CB8AC3E}">
        <p14:creationId xmlns:p14="http://schemas.microsoft.com/office/powerpoint/2010/main" val="238727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9" name="Picture 5" descr="ANd9GcQVaAtxWNsogyiDMqsm4RFLtNawKDShtA5DYz9S4a2c0lWm_lfb"/>
          <p:cNvPicPr>
            <a:picLocks noGrp="1" noChangeAspect="1" noChangeArrowheads="1"/>
          </p:cNvPicPr>
          <p:nvPr>
            <p:ph sz="half" idx="1"/>
          </p:nvPr>
        </p:nvPicPr>
        <p:blipFill>
          <a:blip r:embed="rId2" cstate="print"/>
          <a:srcRect/>
          <a:stretch>
            <a:fillRect/>
          </a:stretch>
        </p:blipFill>
        <p:spPr>
          <a:xfrm>
            <a:off x="6084888" y="476250"/>
            <a:ext cx="2438400" cy="2763838"/>
          </a:xfrm>
          <a:noFill/>
          <a:ln/>
        </p:spPr>
      </p:pic>
      <p:pic>
        <p:nvPicPr>
          <p:cNvPr id="6162" name="Picture 18" descr="collecteur charbon"/>
          <p:cNvPicPr>
            <a:picLocks noGrp="1" noChangeAspect="1" noChangeArrowheads="1"/>
          </p:cNvPicPr>
          <p:nvPr>
            <p:ph sz="quarter" idx="2"/>
          </p:nvPr>
        </p:nvPicPr>
        <p:blipFill>
          <a:blip r:embed="rId3" cstate="print"/>
          <a:srcRect/>
          <a:stretch>
            <a:fillRect/>
          </a:stretch>
        </p:blipFill>
        <p:spPr>
          <a:xfrm>
            <a:off x="6732588" y="4652963"/>
            <a:ext cx="2232025" cy="1781175"/>
          </a:xfrm>
          <a:noFill/>
          <a:ln/>
        </p:spPr>
      </p:pic>
      <p:sp>
        <p:nvSpPr>
          <p:cNvPr id="6151" name="Text Box 7"/>
          <p:cNvSpPr txBox="1">
            <a:spLocks noChangeArrowheads="1"/>
          </p:cNvSpPr>
          <p:nvPr/>
        </p:nvSpPr>
        <p:spPr bwMode="auto">
          <a:xfrm>
            <a:off x="179388" y="260350"/>
            <a:ext cx="4824412" cy="400110"/>
          </a:xfrm>
          <a:prstGeom prst="rect">
            <a:avLst/>
          </a:prstGeom>
          <a:noFill/>
          <a:ln w="9525">
            <a:noFill/>
            <a:miter lim="800000"/>
            <a:headEnd/>
            <a:tailEnd/>
          </a:ln>
          <a:effectLst/>
        </p:spPr>
        <p:txBody>
          <a:bodyPr>
            <a:spAutoFit/>
          </a:bodyPr>
          <a:lstStyle/>
          <a:p>
            <a:pPr>
              <a:spcBef>
                <a:spcPct val="50000"/>
              </a:spcBef>
            </a:pPr>
            <a:r>
              <a:rPr lang="fr-FR" sz="2000" b="1" dirty="0">
                <a:solidFill>
                  <a:srgbClr val="0000FF"/>
                </a:solidFill>
                <a:latin typeface="+mj-lt"/>
              </a:rPr>
              <a:t>2.2.  l’induit </a:t>
            </a:r>
          </a:p>
        </p:txBody>
      </p:sp>
      <p:sp>
        <p:nvSpPr>
          <p:cNvPr id="6152" name="Text Box 8"/>
          <p:cNvSpPr txBox="1">
            <a:spLocks noChangeArrowheads="1"/>
          </p:cNvSpPr>
          <p:nvPr/>
        </p:nvSpPr>
        <p:spPr bwMode="auto">
          <a:xfrm>
            <a:off x="250825" y="692150"/>
            <a:ext cx="4968875" cy="923330"/>
          </a:xfrm>
          <a:prstGeom prst="rect">
            <a:avLst/>
          </a:prstGeom>
          <a:noFill/>
          <a:ln w="9525">
            <a:noFill/>
            <a:miter lim="800000"/>
            <a:headEnd/>
            <a:tailEnd/>
          </a:ln>
          <a:effectLst/>
        </p:spPr>
        <p:txBody>
          <a:bodyPr>
            <a:spAutoFit/>
          </a:bodyPr>
          <a:lstStyle/>
          <a:p>
            <a:pPr algn="just">
              <a:spcBef>
                <a:spcPct val="50000"/>
              </a:spcBef>
            </a:pPr>
            <a:r>
              <a:rPr lang="fr-FR" dirty="0"/>
              <a:t>L’induit (rotor) est la partie tournante de la machine, pour lequel on distingue les éléments:</a:t>
            </a:r>
          </a:p>
        </p:txBody>
      </p:sp>
      <p:sp>
        <p:nvSpPr>
          <p:cNvPr id="6153" name="Text Box 9"/>
          <p:cNvSpPr txBox="1">
            <a:spLocks noChangeArrowheads="1"/>
          </p:cNvSpPr>
          <p:nvPr/>
        </p:nvSpPr>
        <p:spPr bwMode="auto">
          <a:xfrm>
            <a:off x="255588" y="3500438"/>
            <a:ext cx="8748712" cy="825500"/>
          </a:xfrm>
          <a:prstGeom prst="rect">
            <a:avLst/>
          </a:prstGeom>
          <a:noFill/>
          <a:ln w="9525">
            <a:noFill/>
            <a:miter lim="800000"/>
            <a:headEnd/>
            <a:tailEnd/>
          </a:ln>
          <a:effectLst/>
        </p:spPr>
        <p:txBody>
          <a:bodyPr>
            <a:spAutoFit/>
          </a:bodyPr>
          <a:lstStyle/>
          <a:p>
            <a:r>
              <a:rPr lang="fr-FR" sz="1600" b="1" dirty="0">
                <a:solidFill>
                  <a:srgbClr val="C00000"/>
                </a:solidFill>
              </a:rPr>
              <a:t>2.2.2. Collecteur</a:t>
            </a:r>
          </a:p>
          <a:p>
            <a:r>
              <a:rPr lang="fr-FR" sz="1600" dirty="0"/>
              <a:t>Le collecteur est un ensemble de lames de cuivre isolées les unes des autres par des feuilles de mica. Ces lames sont montées sur l'arbre de la machine, mais isolées de ce dernier.</a:t>
            </a:r>
          </a:p>
        </p:txBody>
      </p:sp>
      <p:sp>
        <p:nvSpPr>
          <p:cNvPr id="6154" name="Text Box 10"/>
          <p:cNvSpPr txBox="1">
            <a:spLocks noChangeArrowheads="1"/>
          </p:cNvSpPr>
          <p:nvPr/>
        </p:nvSpPr>
        <p:spPr bwMode="auto">
          <a:xfrm>
            <a:off x="247650" y="1647825"/>
            <a:ext cx="6396052" cy="1569660"/>
          </a:xfrm>
          <a:prstGeom prst="rect">
            <a:avLst/>
          </a:prstGeom>
          <a:noFill/>
          <a:ln w="9525">
            <a:noFill/>
            <a:miter lim="800000"/>
            <a:headEnd/>
            <a:tailEnd/>
          </a:ln>
          <a:effectLst/>
        </p:spPr>
        <p:txBody>
          <a:bodyPr wrap="square">
            <a:spAutoFit/>
          </a:bodyPr>
          <a:lstStyle/>
          <a:p>
            <a:r>
              <a:rPr lang="fr-FR" sz="1600" b="1" dirty="0">
                <a:solidFill>
                  <a:srgbClr val="C00000"/>
                </a:solidFill>
              </a:rPr>
              <a:t>2.2.1. Armature</a:t>
            </a:r>
          </a:p>
          <a:p>
            <a:r>
              <a:rPr lang="fr-FR" sz="1600" dirty="0"/>
              <a:t>Elle est faite de tôles en fer doux et montée sur un arbre. Elle reçoit l'ensemble des conducteurs qui coupent le flux magnétique. </a:t>
            </a:r>
          </a:p>
          <a:p>
            <a:r>
              <a:rPr lang="fr-FR" sz="1600" dirty="0"/>
              <a:t>Un certain nombre de conducteurs, regroupés en spires, forment une bobine. L‘armature de l’induit renferme plusieurs bobines placées dans des encoches.</a:t>
            </a:r>
          </a:p>
        </p:txBody>
      </p:sp>
      <p:sp>
        <p:nvSpPr>
          <p:cNvPr id="6155" name="Line 11"/>
          <p:cNvSpPr>
            <a:spLocks noChangeShapeType="1"/>
          </p:cNvSpPr>
          <p:nvPr/>
        </p:nvSpPr>
        <p:spPr bwMode="auto">
          <a:xfrm flipV="1">
            <a:off x="2051050" y="1557338"/>
            <a:ext cx="4537075" cy="215900"/>
          </a:xfrm>
          <a:prstGeom prst="line">
            <a:avLst/>
          </a:prstGeom>
          <a:noFill/>
          <a:ln w="28575">
            <a:solidFill>
              <a:schemeClr val="tx1"/>
            </a:solidFill>
            <a:round/>
            <a:headEnd/>
            <a:tailEnd type="triangle" w="med" len="med"/>
          </a:ln>
          <a:effectLst/>
        </p:spPr>
        <p:txBody>
          <a:bodyPr/>
          <a:lstStyle/>
          <a:p>
            <a:endParaRPr lang="fr-FR"/>
          </a:p>
        </p:txBody>
      </p:sp>
      <p:sp>
        <p:nvSpPr>
          <p:cNvPr id="6156" name="Text Box 12"/>
          <p:cNvSpPr txBox="1">
            <a:spLocks noChangeArrowheads="1"/>
          </p:cNvSpPr>
          <p:nvPr/>
        </p:nvSpPr>
        <p:spPr bwMode="auto">
          <a:xfrm>
            <a:off x="323850" y="4508500"/>
            <a:ext cx="3962398" cy="2062103"/>
          </a:xfrm>
          <a:prstGeom prst="rect">
            <a:avLst/>
          </a:prstGeom>
          <a:noFill/>
          <a:ln w="9525">
            <a:noFill/>
            <a:miter lim="800000"/>
            <a:headEnd/>
            <a:tailEnd/>
          </a:ln>
          <a:effectLst/>
        </p:spPr>
        <p:txBody>
          <a:bodyPr wrap="square">
            <a:spAutoFit/>
          </a:bodyPr>
          <a:lstStyle/>
          <a:p>
            <a:r>
              <a:rPr lang="fr-FR" sz="1600" b="1" dirty="0">
                <a:solidFill>
                  <a:srgbClr val="C00000"/>
                </a:solidFill>
              </a:rPr>
              <a:t>2.2.3. Balais</a:t>
            </a:r>
          </a:p>
          <a:p>
            <a:r>
              <a:rPr lang="fr-FR" sz="1600" dirty="0"/>
              <a:t>Les balais, ou charbons, sont fixes et appuient sur le collecteur pour assurer la transmission de l'énergie électrique entre la machine et le circuit extérieur. Ils sont maintenus par des porte-balais dans lesquels des ressorts viennent maintenir une pression.</a:t>
            </a:r>
          </a:p>
        </p:txBody>
      </p:sp>
      <p:sp>
        <p:nvSpPr>
          <p:cNvPr id="6157" name="Line 13"/>
          <p:cNvSpPr>
            <a:spLocks noChangeShapeType="1"/>
          </p:cNvSpPr>
          <p:nvPr/>
        </p:nvSpPr>
        <p:spPr bwMode="auto">
          <a:xfrm flipV="1">
            <a:off x="2195513" y="2852738"/>
            <a:ext cx="5329237" cy="863600"/>
          </a:xfrm>
          <a:prstGeom prst="line">
            <a:avLst/>
          </a:prstGeom>
          <a:noFill/>
          <a:ln w="28575">
            <a:solidFill>
              <a:schemeClr val="tx1"/>
            </a:solidFill>
            <a:round/>
            <a:headEnd/>
            <a:tailEnd type="triangle" w="med" len="med"/>
          </a:ln>
          <a:effectLst/>
        </p:spPr>
        <p:txBody>
          <a:bodyPr/>
          <a:lstStyle/>
          <a:p>
            <a:endParaRPr lang="fr-FR"/>
          </a:p>
        </p:txBody>
      </p:sp>
      <p:pic>
        <p:nvPicPr>
          <p:cNvPr id="6165" name="Picture 21" descr="icharbon"/>
          <p:cNvPicPr>
            <a:picLocks noGrp="1" noChangeAspect="1" noChangeArrowheads="1"/>
          </p:cNvPicPr>
          <p:nvPr>
            <p:ph sz="quarter" idx="3"/>
          </p:nvPr>
        </p:nvPicPr>
        <p:blipFill>
          <a:blip r:embed="rId4" cstate="print"/>
          <a:srcRect/>
          <a:stretch>
            <a:fillRect/>
          </a:stretch>
        </p:blipFill>
        <p:spPr>
          <a:xfrm>
            <a:off x="4340239" y="4652963"/>
            <a:ext cx="2303463" cy="1809750"/>
          </a:xfrm>
          <a:noFill/>
          <a:ln/>
        </p:spPr>
      </p:pic>
      <p:sp>
        <p:nvSpPr>
          <p:cNvPr id="12" name="Line 13"/>
          <p:cNvSpPr>
            <a:spLocks noChangeShapeType="1"/>
          </p:cNvSpPr>
          <p:nvPr/>
        </p:nvSpPr>
        <p:spPr bwMode="auto">
          <a:xfrm>
            <a:off x="1571605" y="4721228"/>
            <a:ext cx="3214710" cy="779474"/>
          </a:xfrm>
          <a:prstGeom prst="line">
            <a:avLst/>
          </a:prstGeom>
          <a:noFill/>
          <a:ln w="28575">
            <a:solidFill>
              <a:schemeClr val="tx1"/>
            </a:solidFill>
            <a:round/>
            <a:headEnd/>
            <a:tailEnd type="triangle" w="med" len="med"/>
          </a:ln>
          <a:effectLst/>
        </p:spPr>
        <p:txBody>
          <a:bodyPr/>
          <a:lstStyle/>
          <a:p>
            <a:endParaRPr lang="fr-F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Text Box 4"/>
          <p:cNvSpPr txBox="1">
            <a:spLocks noChangeArrowheads="1"/>
          </p:cNvSpPr>
          <p:nvPr/>
        </p:nvSpPr>
        <p:spPr bwMode="auto">
          <a:xfrm>
            <a:off x="214282" y="260350"/>
            <a:ext cx="4103688"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rPr>
              <a:t>1. Montage</a:t>
            </a:r>
          </a:p>
        </p:txBody>
      </p:sp>
      <p:sp>
        <p:nvSpPr>
          <p:cNvPr id="69" name="Text Box 9"/>
          <p:cNvSpPr txBox="1">
            <a:spLocks noChangeArrowheads="1"/>
          </p:cNvSpPr>
          <p:nvPr/>
        </p:nvSpPr>
        <p:spPr bwMode="auto">
          <a:xfrm>
            <a:off x="679453" y="4175004"/>
            <a:ext cx="8213027" cy="1754326"/>
          </a:xfrm>
          <a:prstGeom prst="rect">
            <a:avLst/>
          </a:prstGeom>
          <a:noFill/>
          <a:ln w="9525">
            <a:noFill/>
            <a:miter lim="800000"/>
            <a:headEnd/>
            <a:tailEnd/>
          </a:ln>
          <a:effectLst/>
        </p:spPr>
        <p:txBody>
          <a:bodyPr wrap="square">
            <a:spAutoFit/>
          </a:bodyPr>
          <a:lstStyle/>
          <a:p>
            <a:pPr>
              <a:lnSpc>
                <a:spcPct val="150000"/>
              </a:lnSpc>
            </a:pPr>
            <a:r>
              <a:rPr lang="fr-FR" dirty="0">
                <a:latin typeface="+mj-lt"/>
              </a:rPr>
              <a:t>Pour ce type de machine, l’inducteur est en série avec l’induit, le courant inducteur est donc celui de la charge. </a:t>
            </a:r>
          </a:p>
          <a:p>
            <a:pPr>
              <a:lnSpc>
                <a:spcPct val="150000"/>
              </a:lnSpc>
            </a:pPr>
            <a:r>
              <a:rPr lang="fr-FR" dirty="0">
                <a:latin typeface="+mj-lt"/>
              </a:rPr>
              <a:t>En l’absence de charge, la génératrice ne peut fournir que la tension due au champ rémanent.</a:t>
            </a:r>
          </a:p>
        </p:txBody>
      </p:sp>
      <p:grpSp>
        <p:nvGrpSpPr>
          <p:cNvPr id="31" name="Groupe 30"/>
          <p:cNvGrpSpPr/>
          <p:nvPr/>
        </p:nvGrpSpPr>
        <p:grpSpPr>
          <a:xfrm>
            <a:off x="2475142" y="948749"/>
            <a:ext cx="3902661" cy="2857521"/>
            <a:chOff x="2475142" y="191770"/>
            <a:chExt cx="5860136" cy="2857521"/>
          </a:xfrm>
        </p:grpSpPr>
        <p:grpSp>
          <p:nvGrpSpPr>
            <p:cNvPr id="89" name="Groupe 88"/>
            <p:cNvGrpSpPr/>
            <p:nvPr/>
          </p:nvGrpSpPr>
          <p:grpSpPr>
            <a:xfrm>
              <a:off x="2475142" y="191770"/>
              <a:ext cx="4510834" cy="2857521"/>
              <a:chOff x="2493785" y="262"/>
              <a:chExt cx="4931045" cy="4951649"/>
            </a:xfrm>
          </p:grpSpPr>
          <p:sp>
            <p:nvSpPr>
              <p:cNvPr id="57" name="Line 89"/>
              <p:cNvSpPr>
                <a:spLocks noChangeShapeType="1"/>
              </p:cNvSpPr>
              <p:nvPr/>
            </p:nvSpPr>
            <p:spPr bwMode="auto">
              <a:xfrm>
                <a:off x="3478382" y="1405910"/>
                <a:ext cx="0" cy="3546001"/>
              </a:xfrm>
              <a:prstGeom prst="line">
                <a:avLst/>
              </a:prstGeom>
              <a:noFill/>
              <a:ln w="38100">
                <a:solidFill>
                  <a:srgbClr val="FF0000"/>
                </a:solidFill>
                <a:round/>
                <a:headEnd/>
                <a:tailEnd/>
              </a:ln>
              <a:effectLst/>
            </p:spPr>
            <p:txBody>
              <a:bodyPr/>
              <a:lstStyle/>
              <a:p>
                <a:endParaRPr lang="fr-FR"/>
              </a:p>
            </p:txBody>
          </p:sp>
          <p:sp>
            <p:nvSpPr>
              <p:cNvPr id="61" name="Rectangle 3"/>
              <p:cNvSpPr>
                <a:spLocks noChangeArrowheads="1"/>
              </p:cNvSpPr>
              <p:nvPr/>
            </p:nvSpPr>
            <p:spPr bwMode="auto">
              <a:xfrm>
                <a:off x="3260492" y="1760113"/>
                <a:ext cx="432889" cy="323852"/>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62" name="Rectangle 4"/>
              <p:cNvSpPr>
                <a:spLocks noChangeArrowheads="1"/>
              </p:cNvSpPr>
              <p:nvPr/>
            </p:nvSpPr>
            <p:spPr bwMode="auto">
              <a:xfrm>
                <a:off x="3256569" y="4099086"/>
                <a:ext cx="432889" cy="323852"/>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65" name="Oval 77"/>
              <p:cNvSpPr>
                <a:spLocks noChangeArrowheads="1"/>
              </p:cNvSpPr>
              <p:nvPr/>
            </p:nvSpPr>
            <p:spPr bwMode="auto">
              <a:xfrm>
                <a:off x="2493785" y="2024776"/>
                <a:ext cx="2009141" cy="2121006"/>
              </a:xfrm>
              <a:prstGeom prst="ellipse">
                <a:avLst/>
              </a:prstGeom>
              <a:solidFill>
                <a:schemeClr val="bg1"/>
              </a:solidFill>
              <a:ln w="28575">
                <a:solidFill>
                  <a:srgbClr val="FF0000"/>
                </a:solidFill>
                <a:round/>
                <a:headEnd/>
                <a:tailEnd/>
              </a:ln>
              <a:effectLst/>
            </p:spPr>
            <p:txBody>
              <a:bodyPr wrap="none" anchor="ctr"/>
              <a:lstStyle/>
              <a:p>
                <a:pPr algn="ctr"/>
                <a:r>
                  <a:rPr lang="fr-FR" sz="4000" b="1" dirty="0">
                    <a:solidFill>
                      <a:srgbClr val="FF0000"/>
                    </a:solidFill>
                  </a:rPr>
                  <a:t>G</a:t>
                </a:r>
              </a:p>
            </p:txBody>
          </p:sp>
          <p:sp>
            <p:nvSpPr>
              <p:cNvPr id="67" name="Line 88"/>
              <p:cNvSpPr>
                <a:spLocks noChangeShapeType="1"/>
              </p:cNvSpPr>
              <p:nvPr/>
            </p:nvSpPr>
            <p:spPr bwMode="auto">
              <a:xfrm>
                <a:off x="3483103" y="1401765"/>
                <a:ext cx="1619999" cy="0"/>
              </a:xfrm>
              <a:prstGeom prst="line">
                <a:avLst/>
              </a:prstGeom>
              <a:noFill/>
              <a:ln w="38100">
                <a:solidFill>
                  <a:srgbClr val="FF0000"/>
                </a:solidFill>
                <a:round/>
                <a:headEnd/>
                <a:tailEnd/>
              </a:ln>
              <a:effectLst/>
            </p:spPr>
            <p:txBody>
              <a:bodyPr/>
              <a:lstStyle/>
              <a:p>
                <a:endParaRPr lang="fr-FR"/>
              </a:p>
            </p:txBody>
          </p:sp>
          <p:sp>
            <p:nvSpPr>
              <p:cNvPr id="68" name="Line 91"/>
              <p:cNvSpPr>
                <a:spLocks noChangeShapeType="1"/>
              </p:cNvSpPr>
              <p:nvPr/>
            </p:nvSpPr>
            <p:spPr bwMode="auto">
              <a:xfrm flipH="1">
                <a:off x="3489468" y="4945092"/>
                <a:ext cx="3935362" cy="0"/>
              </a:xfrm>
              <a:prstGeom prst="line">
                <a:avLst/>
              </a:prstGeom>
              <a:noFill/>
              <a:ln w="38100">
                <a:solidFill>
                  <a:srgbClr val="FF0000"/>
                </a:solidFill>
                <a:round/>
                <a:headEnd/>
                <a:tailEnd/>
              </a:ln>
              <a:effectLst/>
            </p:spPr>
            <p:txBody>
              <a:bodyPr/>
              <a:lstStyle/>
              <a:p>
                <a:endParaRPr lang="fr-FR"/>
              </a:p>
            </p:txBody>
          </p:sp>
          <p:sp>
            <p:nvSpPr>
              <p:cNvPr id="71" name="Line 75"/>
              <p:cNvSpPr>
                <a:spLocks noChangeShapeType="1"/>
              </p:cNvSpPr>
              <p:nvPr/>
            </p:nvSpPr>
            <p:spPr bwMode="auto">
              <a:xfrm rot="5400000">
                <a:off x="3508936" y="3339471"/>
                <a:ext cx="0" cy="650016"/>
              </a:xfrm>
              <a:prstGeom prst="line">
                <a:avLst/>
              </a:prstGeom>
              <a:noFill/>
              <a:ln w="76200">
                <a:solidFill>
                  <a:srgbClr val="FF0000"/>
                </a:solidFill>
                <a:round/>
                <a:headEnd/>
                <a:tailEnd/>
              </a:ln>
              <a:effectLst/>
            </p:spPr>
            <p:txBody>
              <a:bodyPr/>
              <a:lstStyle/>
              <a:p>
                <a:endParaRPr lang="fr-FR"/>
              </a:p>
            </p:txBody>
          </p:sp>
          <p:sp>
            <p:nvSpPr>
              <p:cNvPr id="72" name="Line 36"/>
              <p:cNvSpPr>
                <a:spLocks noChangeShapeType="1"/>
              </p:cNvSpPr>
              <p:nvPr/>
            </p:nvSpPr>
            <p:spPr bwMode="auto">
              <a:xfrm flipV="1">
                <a:off x="6753877" y="1643052"/>
                <a:ext cx="0" cy="3024001"/>
              </a:xfrm>
              <a:prstGeom prst="line">
                <a:avLst/>
              </a:prstGeom>
              <a:noFill/>
              <a:ln w="38100">
                <a:solidFill>
                  <a:schemeClr val="tx1"/>
                </a:solidFill>
                <a:round/>
                <a:headEnd/>
                <a:tailEnd type="triangle" w="med" len="med"/>
              </a:ln>
              <a:effectLst/>
            </p:spPr>
            <p:txBody>
              <a:bodyPr/>
              <a:lstStyle/>
              <a:p>
                <a:endParaRPr lang="fr-FR"/>
              </a:p>
            </p:txBody>
          </p:sp>
          <p:sp>
            <p:nvSpPr>
              <p:cNvPr id="73" name="Text Box 37"/>
              <p:cNvSpPr txBox="1">
                <a:spLocks noChangeArrowheads="1"/>
              </p:cNvSpPr>
              <p:nvPr/>
            </p:nvSpPr>
            <p:spPr bwMode="auto">
              <a:xfrm>
                <a:off x="5838221" y="2841678"/>
                <a:ext cx="758329" cy="959994"/>
              </a:xfrm>
              <a:prstGeom prst="rect">
                <a:avLst/>
              </a:prstGeom>
              <a:noFill/>
              <a:ln w="9525">
                <a:noFill/>
                <a:miter lim="800000"/>
                <a:headEnd/>
                <a:tailEnd/>
              </a:ln>
              <a:effectLst/>
            </p:spPr>
            <p:txBody>
              <a:bodyPr wrap="none">
                <a:spAutoFit/>
              </a:bodyPr>
              <a:lstStyle/>
              <a:p>
                <a:r>
                  <a:rPr lang="fr-FR" sz="3000" b="1" dirty="0">
                    <a:latin typeface="+mj-lt"/>
                  </a:rPr>
                  <a:t>U</a:t>
                </a:r>
              </a:p>
            </p:txBody>
          </p:sp>
          <p:grpSp>
            <p:nvGrpSpPr>
              <p:cNvPr id="76" name="Group 18"/>
              <p:cNvGrpSpPr>
                <a:grpSpLocks/>
              </p:cNvGrpSpPr>
              <p:nvPr/>
            </p:nvGrpSpPr>
            <p:grpSpPr bwMode="auto">
              <a:xfrm>
                <a:off x="5117624" y="1077061"/>
                <a:ext cx="1006849" cy="351721"/>
                <a:chOff x="425" y="3588"/>
                <a:chExt cx="1200" cy="319"/>
              </a:xfrm>
            </p:grpSpPr>
            <p:grpSp>
              <p:nvGrpSpPr>
                <p:cNvPr id="77" name="Group 8"/>
                <p:cNvGrpSpPr>
                  <a:grpSpLocks/>
                </p:cNvGrpSpPr>
                <p:nvPr/>
              </p:nvGrpSpPr>
              <p:grpSpPr bwMode="auto">
                <a:xfrm>
                  <a:off x="425" y="3588"/>
                  <a:ext cx="400" cy="311"/>
                  <a:chOff x="425" y="3572"/>
                  <a:chExt cx="400" cy="311"/>
                </a:xfrm>
              </p:grpSpPr>
              <p:sp>
                <p:nvSpPr>
                  <p:cNvPr id="84" name="Arc 6"/>
                  <p:cNvSpPr>
                    <a:spLocks/>
                  </p:cNvSpPr>
                  <p:nvPr/>
                </p:nvSpPr>
                <p:spPr bwMode="auto">
                  <a:xfrm>
                    <a:off x="626"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a:ln>
                  <a:effectLst/>
                </p:spPr>
                <p:txBody>
                  <a:bodyPr wrap="none" anchor="ctr"/>
                  <a:lstStyle/>
                  <a:p>
                    <a:endParaRPr lang="fr-FR"/>
                  </a:p>
                </p:txBody>
              </p:sp>
              <p:sp>
                <p:nvSpPr>
                  <p:cNvPr id="85" name="Arc 7"/>
                  <p:cNvSpPr>
                    <a:spLocks/>
                  </p:cNvSpPr>
                  <p:nvPr/>
                </p:nvSpPr>
                <p:spPr bwMode="auto">
                  <a:xfrm flipH="1">
                    <a:off x="425"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a:ln>
                  <a:effectLst/>
                </p:spPr>
                <p:txBody>
                  <a:bodyPr wrap="none" anchor="ctr"/>
                  <a:lstStyle/>
                  <a:p>
                    <a:endParaRPr lang="fr-FR"/>
                  </a:p>
                </p:txBody>
              </p:sp>
            </p:grpSp>
            <p:grpSp>
              <p:nvGrpSpPr>
                <p:cNvPr id="78" name="Group 9"/>
                <p:cNvGrpSpPr>
                  <a:grpSpLocks/>
                </p:cNvGrpSpPr>
                <p:nvPr/>
              </p:nvGrpSpPr>
              <p:grpSpPr bwMode="auto">
                <a:xfrm>
                  <a:off x="829" y="3596"/>
                  <a:ext cx="389" cy="311"/>
                  <a:chOff x="415" y="3580"/>
                  <a:chExt cx="389" cy="311"/>
                </a:xfrm>
              </p:grpSpPr>
              <p:sp>
                <p:nvSpPr>
                  <p:cNvPr id="82" name="Arc 10"/>
                  <p:cNvSpPr>
                    <a:spLocks/>
                  </p:cNvSpPr>
                  <p:nvPr/>
                </p:nvSpPr>
                <p:spPr bwMode="auto">
                  <a:xfrm>
                    <a:off x="605" y="3583"/>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a:ln>
                  <a:effectLst/>
                </p:spPr>
                <p:txBody>
                  <a:bodyPr wrap="none" anchor="ctr"/>
                  <a:lstStyle/>
                  <a:p>
                    <a:endParaRPr lang="fr-FR"/>
                  </a:p>
                </p:txBody>
              </p:sp>
              <p:sp>
                <p:nvSpPr>
                  <p:cNvPr id="83" name="Arc 11"/>
                  <p:cNvSpPr>
                    <a:spLocks/>
                  </p:cNvSpPr>
                  <p:nvPr/>
                </p:nvSpPr>
                <p:spPr bwMode="auto">
                  <a:xfrm flipH="1">
                    <a:off x="415" y="3580"/>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a:ln>
                  <a:effectLst/>
                </p:spPr>
                <p:txBody>
                  <a:bodyPr wrap="none" anchor="ctr"/>
                  <a:lstStyle/>
                  <a:p>
                    <a:endParaRPr lang="fr-FR"/>
                  </a:p>
                </p:txBody>
              </p:sp>
            </p:grpSp>
            <p:grpSp>
              <p:nvGrpSpPr>
                <p:cNvPr id="79" name="Group 12"/>
                <p:cNvGrpSpPr>
                  <a:grpSpLocks/>
                </p:cNvGrpSpPr>
                <p:nvPr/>
              </p:nvGrpSpPr>
              <p:grpSpPr bwMode="auto">
                <a:xfrm>
                  <a:off x="1235" y="3596"/>
                  <a:ext cx="390" cy="311"/>
                  <a:chOff x="394" y="3580"/>
                  <a:chExt cx="390" cy="311"/>
                </a:xfrm>
              </p:grpSpPr>
              <p:sp>
                <p:nvSpPr>
                  <p:cNvPr id="80" name="Arc 13"/>
                  <p:cNvSpPr>
                    <a:spLocks/>
                  </p:cNvSpPr>
                  <p:nvPr/>
                </p:nvSpPr>
                <p:spPr bwMode="auto">
                  <a:xfrm>
                    <a:off x="585" y="3583"/>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a:ln>
                  <a:effectLst/>
                </p:spPr>
                <p:txBody>
                  <a:bodyPr wrap="none" anchor="ctr"/>
                  <a:lstStyle/>
                  <a:p>
                    <a:endParaRPr lang="fr-FR"/>
                  </a:p>
                </p:txBody>
              </p:sp>
              <p:sp>
                <p:nvSpPr>
                  <p:cNvPr id="81" name="Arc 14"/>
                  <p:cNvSpPr>
                    <a:spLocks/>
                  </p:cNvSpPr>
                  <p:nvPr/>
                </p:nvSpPr>
                <p:spPr bwMode="auto">
                  <a:xfrm flipH="1">
                    <a:off x="394" y="3580"/>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a:ln>
                  <a:effectLst/>
                </p:spPr>
                <p:txBody>
                  <a:bodyPr wrap="none" anchor="ctr"/>
                  <a:lstStyle/>
                  <a:p>
                    <a:endParaRPr lang="fr-FR"/>
                  </a:p>
                </p:txBody>
              </p:sp>
            </p:grpSp>
          </p:grpSp>
          <p:sp>
            <p:nvSpPr>
              <p:cNvPr id="86" name="Line 88"/>
              <p:cNvSpPr>
                <a:spLocks noChangeShapeType="1"/>
              </p:cNvSpPr>
              <p:nvPr/>
            </p:nvSpPr>
            <p:spPr bwMode="auto">
              <a:xfrm>
                <a:off x="6123959" y="1428737"/>
                <a:ext cx="1298670" cy="0"/>
              </a:xfrm>
              <a:prstGeom prst="line">
                <a:avLst/>
              </a:prstGeom>
              <a:noFill/>
              <a:ln w="38100">
                <a:solidFill>
                  <a:srgbClr val="FF0000"/>
                </a:solidFill>
                <a:round/>
                <a:headEnd/>
                <a:tailEnd/>
              </a:ln>
              <a:effectLst/>
            </p:spPr>
            <p:txBody>
              <a:bodyPr/>
              <a:lstStyle/>
              <a:p>
                <a:endParaRPr lang="fr-FR"/>
              </a:p>
            </p:txBody>
          </p:sp>
          <p:sp>
            <p:nvSpPr>
              <p:cNvPr id="92" name="Text Box 37"/>
              <p:cNvSpPr txBox="1">
                <a:spLocks noChangeArrowheads="1"/>
              </p:cNvSpPr>
              <p:nvPr/>
            </p:nvSpPr>
            <p:spPr bwMode="auto">
              <a:xfrm>
                <a:off x="5258272" y="262"/>
                <a:ext cx="604274" cy="770769"/>
              </a:xfrm>
              <a:prstGeom prst="rect">
                <a:avLst/>
              </a:prstGeom>
              <a:noFill/>
              <a:ln w="9525">
                <a:noFill/>
                <a:miter lim="800000"/>
                <a:headEnd/>
                <a:tailEnd/>
              </a:ln>
              <a:effectLst/>
            </p:spPr>
            <p:txBody>
              <a:bodyPr wrap="none">
                <a:spAutoFit/>
              </a:bodyPr>
              <a:lstStyle/>
              <a:p>
                <a:r>
                  <a:rPr lang="fr-FR" sz="3000" b="1" dirty="0">
                    <a:solidFill>
                      <a:srgbClr val="0000FF"/>
                    </a:solidFill>
                    <a:latin typeface="Cambria" pitchFamily="18" charset="0"/>
                  </a:rPr>
                  <a:t>R</a:t>
                </a:r>
                <a:r>
                  <a:rPr lang="fr-FR" sz="3000" b="1" baseline="-25000" dirty="0">
                    <a:solidFill>
                      <a:srgbClr val="0000FF"/>
                    </a:solidFill>
                    <a:latin typeface="Cambria" pitchFamily="18" charset="0"/>
                  </a:rPr>
                  <a:t>s</a:t>
                </a:r>
              </a:p>
            </p:txBody>
          </p:sp>
        </p:grpSp>
        <p:sp>
          <p:nvSpPr>
            <p:cNvPr id="93" name="Line 88"/>
            <p:cNvSpPr>
              <a:spLocks noChangeShapeType="1"/>
            </p:cNvSpPr>
            <p:nvPr/>
          </p:nvSpPr>
          <p:spPr bwMode="auto">
            <a:xfrm rot="5400000">
              <a:off x="5964959" y="2030313"/>
              <a:ext cx="2023280" cy="0"/>
            </a:xfrm>
            <a:prstGeom prst="line">
              <a:avLst/>
            </a:prstGeom>
            <a:noFill/>
            <a:ln w="38100">
              <a:solidFill>
                <a:srgbClr val="FF0000"/>
              </a:solidFill>
              <a:round/>
              <a:headEnd/>
              <a:tailEnd/>
            </a:ln>
            <a:effectLst/>
          </p:spPr>
          <p:txBody>
            <a:bodyPr/>
            <a:lstStyle/>
            <a:p>
              <a:endParaRPr lang="fr-FR">
                <a:ln>
                  <a:solidFill>
                    <a:sysClr val="windowText" lastClr="000000"/>
                  </a:solidFill>
                </a:ln>
              </a:endParaRPr>
            </a:p>
          </p:txBody>
        </p:sp>
        <p:sp>
          <p:nvSpPr>
            <p:cNvPr id="94" name="Rectangle 93"/>
            <p:cNvSpPr/>
            <p:nvPr/>
          </p:nvSpPr>
          <p:spPr>
            <a:xfrm>
              <a:off x="6813109" y="1675613"/>
              <a:ext cx="324340" cy="745638"/>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Text Box 37"/>
            <p:cNvSpPr txBox="1">
              <a:spLocks noChangeArrowheads="1"/>
            </p:cNvSpPr>
            <p:nvPr/>
          </p:nvSpPr>
          <p:spPr bwMode="auto">
            <a:xfrm>
              <a:off x="7191458" y="1790327"/>
              <a:ext cx="1143820" cy="553998"/>
            </a:xfrm>
            <a:prstGeom prst="rect">
              <a:avLst/>
            </a:prstGeom>
            <a:noFill/>
            <a:ln w="9525">
              <a:noFill/>
              <a:miter lim="800000"/>
              <a:headEnd/>
              <a:tailEnd/>
            </a:ln>
            <a:effectLst/>
          </p:spPr>
          <p:txBody>
            <a:bodyPr wrap="none">
              <a:spAutoFit/>
            </a:bodyPr>
            <a:lstStyle/>
            <a:p>
              <a:r>
                <a:rPr lang="fr-FR" sz="3000" b="1" i="1" dirty="0">
                  <a:latin typeface="+mj-lt"/>
                </a:rPr>
                <a:t>R</a:t>
              </a:r>
              <a:r>
                <a:rPr lang="fr-FR" sz="3000" b="1" i="1" baseline="-25000" dirty="0">
                  <a:latin typeface="+mj-lt"/>
                </a:rPr>
                <a:t>ch</a:t>
              </a:r>
            </a:p>
          </p:txBody>
        </p:sp>
        <p:sp>
          <p:nvSpPr>
            <p:cNvPr id="96" name="Text Box 37"/>
            <p:cNvSpPr txBox="1">
              <a:spLocks noChangeArrowheads="1"/>
            </p:cNvSpPr>
            <p:nvPr/>
          </p:nvSpPr>
          <p:spPr bwMode="auto">
            <a:xfrm>
              <a:off x="3923930" y="498343"/>
              <a:ext cx="365806" cy="444799"/>
            </a:xfrm>
            <a:prstGeom prst="rect">
              <a:avLst/>
            </a:prstGeom>
            <a:noFill/>
            <a:ln w="9525">
              <a:noFill/>
              <a:miter lim="800000"/>
              <a:headEnd/>
              <a:tailEnd/>
            </a:ln>
            <a:effectLst/>
          </p:spPr>
          <p:txBody>
            <a:bodyPr wrap="none">
              <a:spAutoFit/>
            </a:bodyPr>
            <a:lstStyle/>
            <a:p>
              <a:r>
                <a:rPr lang="fr-FR" sz="3000" b="1" i="1">
                  <a:latin typeface="Euclid" pitchFamily="18" charset="0"/>
                </a:rPr>
                <a:t>I</a:t>
              </a:r>
              <a:endParaRPr lang="fr-FR" sz="3000" b="1" i="1" dirty="0">
                <a:latin typeface="Euclid" pitchFamily="18" charset="0"/>
              </a:endParaRPr>
            </a:p>
          </p:txBody>
        </p:sp>
        <p:sp>
          <p:nvSpPr>
            <p:cNvPr id="97" name="Line 43"/>
            <p:cNvSpPr>
              <a:spLocks noChangeShapeType="1"/>
            </p:cNvSpPr>
            <p:nvPr/>
          </p:nvSpPr>
          <p:spPr bwMode="auto">
            <a:xfrm rot="5400000" flipH="1">
              <a:off x="4182382" y="956669"/>
              <a:ext cx="0" cy="84857"/>
            </a:xfrm>
            <a:prstGeom prst="line">
              <a:avLst/>
            </a:prstGeom>
            <a:noFill/>
            <a:ln w="38100">
              <a:solidFill>
                <a:schemeClr val="tx1"/>
              </a:solidFill>
              <a:round/>
              <a:headEnd type="arrow" w="med" len="med"/>
              <a:tailEnd type="none" w="med" len="med"/>
            </a:ln>
            <a:effectLst/>
          </p:spPr>
          <p:txBody>
            <a:bodyPr/>
            <a:lstStyle/>
            <a:p>
              <a:endParaRPr lang="fr-FR"/>
            </a:p>
          </p:txBody>
        </p:sp>
      </p:grpSp>
    </p:spTree>
    <p:extLst>
      <p:ext uri="{BB962C8B-B14F-4D97-AF65-F5344CB8AC3E}">
        <p14:creationId xmlns:p14="http://schemas.microsoft.com/office/powerpoint/2010/main" val="172197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anim calcmode="lin" valueType="num">
                                      <p:cBhvr additive="base">
                                        <p:cTn id="7"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
                                            <p:txEl>
                                              <p:pRg st="1" end="1"/>
                                            </p:txEl>
                                          </p:spTgt>
                                        </p:tgtEl>
                                        <p:attrNameLst>
                                          <p:attrName>style.visibility</p:attrName>
                                        </p:attrNameLst>
                                      </p:cBhvr>
                                      <p:to>
                                        <p:strVal val="visible"/>
                                      </p:to>
                                    </p:set>
                                    <p:anim calcmode="lin" valueType="num">
                                      <p:cBhvr additive="base">
                                        <p:cTn id="13" dur="500" fill="hold"/>
                                        <p:tgtEl>
                                          <p:spTgt spid="6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9"/>
          <p:cNvSpPr txBox="1">
            <a:spLocks noChangeArrowheads="1"/>
          </p:cNvSpPr>
          <p:nvPr/>
        </p:nvSpPr>
        <p:spPr bwMode="auto">
          <a:xfrm>
            <a:off x="679453" y="1000108"/>
            <a:ext cx="8213027" cy="5078313"/>
          </a:xfrm>
          <a:prstGeom prst="rect">
            <a:avLst/>
          </a:prstGeom>
          <a:noFill/>
          <a:ln w="9525">
            <a:noFill/>
            <a:miter lim="800000"/>
            <a:headEnd/>
            <a:tailEnd/>
          </a:ln>
          <a:effectLst/>
        </p:spPr>
        <p:txBody>
          <a:bodyPr wrap="square">
            <a:spAutoFit/>
          </a:bodyPr>
          <a:lstStyle/>
          <a:p>
            <a:pPr algn="just">
              <a:lnSpc>
                <a:spcPct val="150000"/>
              </a:lnSpc>
            </a:pPr>
            <a:r>
              <a:rPr lang="fr-FR" dirty="0">
                <a:latin typeface="+mj-lt"/>
              </a:rPr>
              <a:t>Elle ne peut s’amorcer que sous trois conditions :</a:t>
            </a:r>
          </a:p>
          <a:p>
            <a:pPr algn="just">
              <a:lnSpc>
                <a:spcPct val="150000"/>
              </a:lnSpc>
              <a:buFont typeface="Wingdings" pitchFamily="2" charset="2"/>
              <a:buChar char="ü"/>
            </a:pPr>
            <a:r>
              <a:rPr lang="fr-FR" dirty="0">
                <a:latin typeface="+mj-lt"/>
              </a:rPr>
              <a:t> Existence d’une </a:t>
            </a:r>
            <a:r>
              <a:rPr lang="fr-FR" dirty="0" err="1">
                <a:latin typeface="+mj-lt"/>
              </a:rPr>
              <a:t>f.e.m</a:t>
            </a:r>
            <a:r>
              <a:rPr lang="fr-FR" dirty="0">
                <a:latin typeface="+mj-lt"/>
              </a:rPr>
              <a:t> rémanente,</a:t>
            </a:r>
          </a:p>
          <a:p>
            <a:pPr marL="85725" indent="-85725" algn="just">
              <a:lnSpc>
                <a:spcPct val="150000"/>
              </a:lnSpc>
              <a:buFont typeface="Wingdings" pitchFamily="2" charset="2"/>
              <a:buChar char="ü"/>
            </a:pPr>
            <a:r>
              <a:rPr lang="fr-FR" dirty="0">
                <a:latin typeface="+mj-lt"/>
              </a:rPr>
              <a:t> Le sens de rotation ou la connexion de l’inducteur soit de manière  convenable</a:t>
            </a:r>
          </a:p>
          <a:p>
            <a:pPr marL="85725" indent="-85725" algn="just">
              <a:lnSpc>
                <a:spcPct val="150000"/>
              </a:lnSpc>
              <a:buFont typeface="Wingdings" pitchFamily="2" charset="2"/>
              <a:buChar char="ü"/>
            </a:pPr>
            <a:r>
              <a:rPr lang="fr-FR" dirty="0">
                <a:latin typeface="+mj-lt"/>
              </a:rPr>
              <a:t> La résistance du circuit de charge soit inférieure à une résistance critique d’amorçage ce qui permettra d’obtenir un point de rencontre de la caractéristique en charge </a:t>
            </a:r>
            <a:r>
              <a:rPr lang="fr-FR" b="1" dirty="0">
                <a:solidFill>
                  <a:srgbClr val="FF0000"/>
                </a:solidFill>
                <a:latin typeface="+mj-lt"/>
              </a:rPr>
              <a:t>U(I)</a:t>
            </a:r>
            <a:r>
              <a:rPr lang="fr-FR" dirty="0">
                <a:latin typeface="+mj-lt"/>
              </a:rPr>
              <a:t> et de la droite </a:t>
            </a:r>
            <a:r>
              <a:rPr lang="fr-FR" b="1" dirty="0" err="1">
                <a:solidFill>
                  <a:srgbClr val="FF0000"/>
                </a:solidFill>
                <a:latin typeface="+mj-lt"/>
              </a:rPr>
              <a:t>R</a:t>
            </a:r>
            <a:r>
              <a:rPr lang="fr-FR" b="1" baseline="-25000" dirty="0" err="1">
                <a:solidFill>
                  <a:srgbClr val="FF0000"/>
                </a:solidFill>
                <a:latin typeface="+mj-lt"/>
              </a:rPr>
              <a:t>ch</a:t>
            </a:r>
            <a:r>
              <a:rPr lang="fr-FR" b="1" dirty="0" err="1">
                <a:solidFill>
                  <a:srgbClr val="FF0000"/>
                </a:solidFill>
                <a:latin typeface="+mj-lt"/>
              </a:rPr>
              <a:t>.I</a:t>
            </a:r>
            <a:endParaRPr lang="fr-FR" dirty="0">
              <a:latin typeface="+mj-lt"/>
            </a:endParaRPr>
          </a:p>
          <a:p>
            <a:pPr algn="just">
              <a:lnSpc>
                <a:spcPct val="150000"/>
              </a:lnSpc>
            </a:pPr>
            <a:r>
              <a:rPr lang="fr-FR" dirty="0">
                <a:latin typeface="+mj-lt"/>
              </a:rPr>
              <a:t>La résistance critique d’amorçage est définie par la pente initiale de la caractéristique </a:t>
            </a:r>
            <a:r>
              <a:rPr lang="fr-FR" b="1" dirty="0">
                <a:solidFill>
                  <a:srgbClr val="FF0000"/>
                </a:solidFill>
                <a:latin typeface="+mj-lt"/>
              </a:rPr>
              <a:t>U(I)</a:t>
            </a:r>
            <a:r>
              <a:rPr lang="fr-FR" dirty="0">
                <a:latin typeface="+mj-lt"/>
              </a:rPr>
              <a:t>.</a:t>
            </a:r>
          </a:p>
          <a:p>
            <a:pPr algn="just">
              <a:lnSpc>
                <a:spcPct val="150000"/>
              </a:lnSpc>
            </a:pPr>
            <a:r>
              <a:rPr lang="fr-FR" dirty="0">
                <a:latin typeface="+mj-lt"/>
              </a:rPr>
              <a:t>La caractéristique à vide E</a:t>
            </a:r>
            <a:r>
              <a:rPr lang="fr-FR" baseline="-25000" dirty="0">
                <a:latin typeface="+mj-lt"/>
              </a:rPr>
              <a:t>0</a:t>
            </a:r>
            <a:r>
              <a:rPr lang="fr-FR" dirty="0">
                <a:latin typeface="+mj-lt"/>
              </a:rPr>
              <a:t>(i) et celle de réaction totale d’induit sont relevées par des essais en excitation séparée.</a:t>
            </a:r>
          </a:p>
          <a:p>
            <a:pPr algn="just">
              <a:lnSpc>
                <a:spcPct val="150000"/>
              </a:lnSpc>
            </a:pPr>
            <a:r>
              <a:rPr lang="fr-FR" dirty="0">
                <a:latin typeface="+mj-lt"/>
              </a:rPr>
              <a:t>Généralement, elle est déduite de la caractéristique en charge </a:t>
            </a:r>
            <a:r>
              <a:rPr lang="fr-FR" b="1" dirty="0">
                <a:solidFill>
                  <a:srgbClr val="FF0000"/>
                </a:solidFill>
                <a:latin typeface="+mj-lt"/>
              </a:rPr>
              <a:t>U(I)</a:t>
            </a:r>
            <a:r>
              <a:rPr lang="fr-FR" dirty="0">
                <a:latin typeface="+mj-lt"/>
              </a:rPr>
              <a:t>.</a:t>
            </a:r>
          </a:p>
        </p:txBody>
      </p:sp>
      <p:sp>
        <p:nvSpPr>
          <p:cNvPr id="4" name="Text Box 4"/>
          <p:cNvSpPr txBox="1">
            <a:spLocks noChangeArrowheads="1"/>
          </p:cNvSpPr>
          <p:nvPr/>
        </p:nvSpPr>
        <p:spPr bwMode="auto">
          <a:xfrm>
            <a:off x="214282" y="260350"/>
            <a:ext cx="4103688"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rPr>
              <a:t>2. Conditions d’amorçage</a:t>
            </a:r>
          </a:p>
        </p:txBody>
      </p:sp>
    </p:spTree>
    <p:extLst>
      <p:ext uri="{BB962C8B-B14F-4D97-AF65-F5344CB8AC3E}">
        <p14:creationId xmlns:p14="http://schemas.microsoft.com/office/powerpoint/2010/main" val="232059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9"/>
          <p:cNvSpPr txBox="1">
            <a:spLocks noChangeArrowheads="1"/>
          </p:cNvSpPr>
          <p:nvPr/>
        </p:nvSpPr>
        <p:spPr bwMode="auto">
          <a:xfrm>
            <a:off x="5145089" y="1432687"/>
            <a:ext cx="4035423" cy="2677656"/>
          </a:xfrm>
          <a:prstGeom prst="rect">
            <a:avLst/>
          </a:prstGeom>
          <a:noFill/>
          <a:ln w="9525">
            <a:noFill/>
            <a:miter lim="800000"/>
            <a:headEnd/>
            <a:tailEnd/>
          </a:ln>
          <a:effectLst/>
        </p:spPr>
        <p:txBody>
          <a:bodyPr wrap="square">
            <a:spAutoFit/>
          </a:bodyPr>
          <a:lstStyle/>
          <a:p>
            <a:pPr>
              <a:spcBef>
                <a:spcPct val="50000"/>
              </a:spcBef>
            </a:pPr>
            <a:r>
              <a:rPr lang="fr-FR" b="1" dirty="0">
                <a:latin typeface="Cambria" pitchFamily="18" charset="0"/>
              </a:rPr>
              <a:t>On a :</a:t>
            </a:r>
          </a:p>
          <a:p>
            <a:pPr>
              <a:spcBef>
                <a:spcPct val="50000"/>
              </a:spcBef>
            </a:pPr>
            <a:r>
              <a:rPr lang="fr-FR" sz="2000" b="1" i="1" dirty="0">
                <a:solidFill>
                  <a:srgbClr val="0000FF"/>
                </a:solidFill>
                <a:latin typeface="Euclid" pitchFamily="18" charset="0"/>
              </a:rPr>
              <a:t>U=E –(R</a:t>
            </a:r>
            <a:r>
              <a:rPr lang="fr-FR" sz="2000" b="1" i="1" baseline="-25000" dirty="0">
                <a:solidFill>
                  <a:srgbClr val="0000FF"/>
                </a:solidFill>
                <a:latin typeface="Euclid" pitchFamily="18" charset="0"/>
              </a:rPr>
              <a:t>a</a:t>
            </a:r>
            <a:r>
              <a:rPr lang="fr-FR" sz="2000" b="1" i="1" dirty="0">
                <a:solidFill>
                  <a:srgbClr val="0000FF"/>
                </a:solidFill>
                <a:latin typeface="Euclid" pitchFamily="18" charset="0"/>
              </a:rPr>
              <a:t>+</a:t>
            </a:r>
            <a:r>
              <a:rPr lang="fr-FR" sz="2000" b="1" i="1" dirty="0" err="1">
                <a:solidFill>
                  <a:srgbClr val="0000FF"/>
                </a:solidFill>
                <a:latin typeface="Euclid" pitchFamily="18" charset="0"/>
              </a:rPr>
              <a:t>R</a:t>
            </a:r>
            <a:r>
              <a:rPr lang="fr-FR" sz="2000" b="1" baseline="-25000" dirty="0" err="1">
                <a:solidFill>
                  <a:srgbClr val="0000FF"/>
                </a:solidFill>
                <a:latin typeface="Cambria" pitchFamily="18" charset="0"/>
              </a:rPr>
              <a:t>s</a:t>
            </a:r>
            <a:r>
              <a:rPr lang="fr-FR" sz="2000" b="1" i="1" dirty="0">
                <a:solidFill>
                  <a:srgbClr val="0000FF"/>
                </a:solidFill>
                <a:latin typeface="Euclid" pitchFamily="18" charset="0"/>
              </a:rPr>
              <a:t>).I</a:t>
            </a:r>
            <a:endParaRPr lang="fr-FR" sz="2000" b="1" i="1" dirty="0">
              <a:solidFill>
                <a:srgbClr val="0000FF"/>
              </a:solidFill>
              <a:latin typeface="Euclid" pitchFamily="18" charset="0"/>
              <a:sym typeface="Symbol"/>
            </a:endParaRPr>
          </a:p>
          <a:p>
            <a:pPr>
              <a:spcBef>
                <a:spcPct val="50000"/>
              </a:spcBef>
            </a:pPr>
            <a:r>
              <a:rPr lang="fr-FR" sz="2000" b="1" i="1" dirty="0">
                <a:solidFill>
                  <a:srgbClr val="0000FF"/>
                </a:solidFill>
                <a:latin typeface="Euclid" pitchFamily="18" charset="0"/>
              </a:rPr>
              <a:t>E = K.n.</a:t>
            </a:r>
            <a:r>
              <a:rPr lang="fr-FR" sz="2000" b="1" i="1" dirty="0">
                <a:solidFill>
                  <a:srgbClr val="0000FF"/>
                </a:solidFill>
                <a:latin typeface="Euclid" pitchFamily="18" charset="0"/>
                <a:sym typeface="Symbol"/>
              </a:rPr>
              <a:t></a:t>
            </a:r>
            <a:r>
              <a:rPr lang="fr-FR" sz="2000" b="1" i="1" baseline="-25000" dirty="0">
                <a:solidFill>
                  <a:srgbClr val="0000FF"/>
                </a:solidFill>
                <a:latin typeface="Euclid" pitchFamily="18" charset="0"/>
                <a:sym typeface="Symbol"/>
              </a:rPr>
              <a:t>S</a:t>
            </a:r>
          </a:p>
          <a:p>
            <a:pPr>
              <a:spcBef>
                <a:spcPct val="50000"/>
              </a:spcBef>
            </a:pPr>
            <a:r>
              <a:rPr lang="fr-FR" sz="2000" b="1" i="1" dirty="0">
                <a:solidFill>
                  <a:srgbClr val="0000FF"/>
                </a:solidFill>
                <a:latin typeface="Euclid" pitchFamily="18" charset="0"/>
                <a:sym typeface="Symbol"/>
              </a:rPr>
              <a:t></a:t>
            </a:r>
            <a:r>
              <a:rPr lang="fr-FR" sz="2000" b="1" i="1" baseline="-25000" dirty="0">
                <a:solidFill>
                  <a:srgbClr val="0000FF"/>
                </a:solidFill>
                <a:latin typeface="Euclid" pitchFamily="18" charset="0"/>
                <a:sym typeface="Symbol"/>
              </a:rPr>
              <a:t>S</a:t>
            </a:r>
            <a:r>
              <a:rPr lang="fr-FR" sz="2000" b="1" i="1" dirty="0">
                <a:solidFill>
                  <a:srgbClr val="0000FF"/>
                </a:solidFill>
                <a:latin typeface="Euclid" pitchFamily="18" charset="0"/>
                <a:sym typeface="Symbol"/>
              </a:rPr>
              <a:t>=f(I)</a:t>
            </a:r>
          </a:p>
          <a:p>
            <a:pPr>
              <a:spcBef>
                <a:spcPct val="50000"/>
              </a:spcBef>
            </a:pPr>
            <a:r>
              <a:rPr lang="fr-FR" sz="2000" b="1" i="1" dirty="0">
                <a:solidFill>
                  <a:srgbClr val="0000FF"/>
                </a:solidFill>
                <a:latin typeface="Euclid" pitchFamily="18" charset="0"/>
              </a:rPr>
              <a:t>U=E</a:t>
            </a:r>
            <a:r>
              <a:rPr lang="fr-FR" sz="2000" b="1" i="1" baseline="-25000" dirty="0">
                <a:solidFill>
                  <a:srgbClr val="0000FF"/>
                </a:solidFill>
                <a:latin typeface="Euclid" pitchFamily="18" charset="0"/>
              </a:rPr>
              <a:t>0</a:t>
            </a:r>
            <a:r>
              <a:rPr lang="fr-FR" sz="2000" b="1" i="1" dirty="0">
                <a:solidFill>
                  <a:srgbClr val="0000FF"/>
                </a:solidFill>
                <a:latin typeface="Euclid" pitchFamily="18" charset="0"/>
              </a:rPr>
              <a:t> - </a:t>
            </a:r>
            <a:r>
              <a:rPr lang="fr-FR" sz="2000" b="1" i="1" dirty="0">
                <a:solidFill>
                  <a:srgbClr val="0000FF"/>
                </a:solidFill>
                <a:latin typeface="Euclid" pitchFamily="18" charset="0"/>
                <a:sym typeface="Symbol"/>
              </a:rPr>
              <a:t>U=</a:t>
            </a:r>
            <a:r>
              <a:rPr lang="fr-FR" sz="2000" b="1" i="1" dirty="0" err="1">
                <a:solidFill>
                  <a:srgbClr val="0000FF"/>
                </a:solidFill>
                <a:latin typeface="Euclid" pitchFamily="18" charset="0"/>
              </a:rPr>
              <a:t>R</a:t>
            </a:r>
            <a:r>
              <a:rPr lang="fr-FR" sz="2000" b="1" i="1" baseline="-25000" dirty="0" err="1">
                <a:solidFill>
                  <a:srgbClr val="0000FF"/>
                </a:solidFill>
                <a:latin typeface="Euclid" pitchFamily="18" charset="0"/>
              </a:rPr>
              <a:t>ch</a:t>
            </a:r>
            <a:r>
              <a:rPr lang="fr-FR" sz="2000" b="1" i="1" dirty="0" err="1">
                <a:solidFill>
                  <a:srgbClr val="0000FF"/>
                </a:solidFill>
                <a:latin typeface="Euclid" pitchFamily="18" charset="0"/>
              </a:rPr>
              <a:t>.I</a:t>
            </a:r>
            <a:endParaRPr lang="fr-FR" sz="2000" b="1" i="1" dirty="0">
              <a:solidFill>
                <a:srgbClr val="0000FF"/>
              </a:solidFill>
              <a:latin typeface="Euclid" pitchFamily="18" charset="0"/>
              <a:sym typeface="Symbol"/>
            </a:endParaRPr>
          </a:p>
          <a:p>
            <a:pPr>
              <a:spcBef>
                <a:spcPct val="50000"/>
              </a:spcBef>
            </a:pPr>
            <a:r>
              <a:rPr lang="fr-FR" sz="2000" b="1" i="1" dirty="0">
                <a:solidFill>
                  <a:srgbClr val="0000FF"/>
                </a:solidFill>
                <a:latin typeface="Euclid" pitchFamily="18" charset="0"/>
                <a:sym typeface="Symbol"/>
              </a:rPr>
              <a:t>U</a:t>
            </a:r>
            <a:r>
              <a:rPr lang="fr-FR" sz="2000" b="1" i="1" dirty="0">
                <a:solidFill>
                  <a:srgbClr val="0000FF"/>
                </a:solidFill>
                <a:latin typeface="Euclid" pitchFamily="18" charset="0"/>
              </a:rPr>
              <a:t>=(</a:t>
            </a:r>
            <a:r>
              <a:rPr lang="fr-FR" sz="2000" b="1" i="1" dirty="0" err="1">
                <a:solidFill>
                  <a:srgbClr val="0000FF"/>
                </a:solidFill>
                <a:latin typeface="Euclid" pitchFamily="18" charset="0"/>
              </a:rPr>
              <a:t>R</a:t>
            </a:r>
            <a:r>
              <a:rPr lang="fr-FR" sz="2000" b="1" baseline="-25000" dirty="0" err="1">
                <a:solidFill>
                  <a:srgbClr val="0000FF"/>
                </a:solidFill>
                <a:latin typeface="Cambria" pitchFamily="18" charset="0"/>
              </a:rPr>
              <a:t>a</a:t>
            </a:r>
            <a:r>
              <a:rPr lang="fr-FR" sz="2000" b="1" i="1" dirty="0" err="1">
                <a:solidFill>
                  <a:srgbClr val="0000FF"/>
                </a:solidFill>
                <a:latin typeface="Euclid" pitchFamily="18" charset="0"/>
              </a:rPr>
              <a:t>+R</a:t>
            </a:r>
            <a:r>
              <a:rPr lang="fr-FR" sz="2000" b="1" baseline="-25000" dirty="0" err="1">
                <a:solidFill>
                  <a:srgbClr val="0000FF"/>
                </a:solidFill>
                <a:latin typeface="Cambria" pitchFamily="18" charset="0"/>
              </a:rPr>
              <a:t>s</a:t>
            </a:r>
            <a:r>
              <a:rPr lang="fr-FR" sz="2000" b="1" i="1" dirty="0">
                <a:solidFill>
                  <a:srgbClr val="0000FF"/>
                </a:solidFill>
                <a:latin typeface="Euclid" pitchFamily="18" charset="0"/>
              </a:rPr>
              <a:t>).I+</a:t>
            </a:r>
            <a:r>
              <a:rPr lang="fr-FR" sz="2000" b="1" i="1" dirty="0">
                <a:solidFill>
                  <a:srgbClr val="0000FF"/>
                </a:solidFill>
                <a:latin typeface="Euclid" pitchFamily="18" charset="0"/>
                <a:sym typeface="Symbol"/>
              </a:rPr>
              <a:t>(I)+</a:t>
            </a:r>
            <a:r>
              <a:rPr lang="fr-FR" sz="2000" b="1" i="1" dirty="0" err="1">
                <a:solidFill>
                  <a:srgbClr val="0000FF"/>
                </a:solidFill>
                <a:latin typeface="Euclid" pitchFamily="18" charset="0"/>
              </a:rPr>
              <a:t>e</a:t>
            </a:r>
            <a:r>
              <a:rPr lang="fr-FR" sz="2000" b="1" baseline="-25000" dirty="0" err="1">
                <a:solidFill>
                  <a:srgbClr val="0000FF"/>
                </a:solidFill>
                <a:latin typeface="Cambria" pitchFamily="18" charset="0"/>
              </a:rPr>
              <a:t>B</a:t>
            </a:r>
            <a:r>
              <a:rPr lang="fr-FR" sz="2000" b="1" i="1" dirty="0">
                <a:solidFill>
                  <a:srgbClr val="0000FF"/>
                </a:solidFill>
                <a:latin typeface="Euclid" pitchFamily="18" charset="0"/>
              </a:rPr>
              <a:t>(I)</a:t>
            </a:r>
          </a:p>
        </p:txBody>
      </p:sp>
      <p:sp>
        <p:nvSpPr>
          <p:cNvPr id="4" name="Text Box 4"/>
          <p:cNvSpPr txBox="1">
            <a:spLocks noChangeArrowheads="1"/>
          </p:cNvSpPr>
          <p:nvPr/>
        </p:nvSpPr>
        <p:spPr bwMode="auto">
          <a:xfrm>
            <a:off x="214282" y="260350"/>
            <a:ext cx="4572032"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rPr>
              <a:t>3. Equations de fonctionnement</a:t>
            </a:r>
          </a:p>
        </p:txBody>
      </p:sp>
      <p:grpSp>
        <p:nvGrpSpPr>
          <p:cNvPr id="91" name="Groupe 90"/>
          <p:cNvGrpSpPr/>
          <p:nvPr/>
        </p:nvGrpSpPr>
        <p:grpSpPr>
          <a:xfrm>
            <a:off x="777652" y="1308963"/>
            <a:ext cx="3840962" cy="3263045"/>
            <a:chOff x="5206808" y="1523277"/>
            <a:chExt cx="3840962" cy="3263045"/>
          </a:xfrm>
        </p:grpSpPr>
        <p:grpSp>
          <p:nvGrpSpPr>
            <p:cNvPr id="77" name="Groupe 76"/>
            <p:cNvGrpSpPr/>
            <p:nvPr/>
          </p:nvGrpSpPr>
          <p:grpSpPr>
            <a:xfrm>
              <a:off x="5206808" y="1523277"/>
              <a:ext cx="3840962" cy="3263045"/>
              <a:chOff x="4643438" y="2357430"/>
              <a:chExt cx="3840962" cy="3263045"/>
            </a:xfrm>
          </p:grpSpPr>
          <p:grpSp>
            <p:nvGrpSpPr>
              <p:cNvPr id="6" name="Groupe 56"/>
              <p:cNvGrpSpPr/>
              <p:nvPr/>
            </p:nvGrpSpPr>
            <p:grpSpPr>
              <a:xfrm>
                <a:off x="4895223" y="2928934"/>
                <a:ext cx="2828183" cy="327500"/>
                <a:chOff x="502266" y="3929066"/>
                <a:chExt cx="3599501" cy="327500"/>
              </a:xfrm>
            </p:grpSpPr>
            <p:sp>
              <p:nvSpPr>
                <p:cNvPr id="46" name="Line 43"/>
                <p:cNvSpPr>
                  <a:spLocks noChangeShapeType="1"/>
                </p:cNvSpPr>
                <p:nvPr/>
              </p:nvSpPr>
              <p:spPr bwMode="auto">
                <a:xfrm rot="5400000">
                  <a:off x="3231223" y="3170623"/>
                  <a:ext cx="0" cy="1741089"/>
                </a:xfrm>
                <a:prstGeom prst="line">
                  <a:avLst/>
                </a:prstGeom>
                <a:noFill/>
                <a:ln w="38100">
                  <a:solidFill>
                    <a:schemeClr val="tx1"/>
                  </a:solidFill>
                  <a:round/>
                  <a:headEnd/>
                  <a:tailEnd/>
                </a:ln>
                <a:effectLst/>
              </p:spPr>
              <p:txBody>
                <a:bodyPr/>
                <a:lstStyle/>
                <a:p>
                  <a:endParaRPr lang="fr-FR"/>
                </a:p>
              </p:txBody>
            </p:sp>
            <p:sp>
              <p:nvSpPr>
                <p:cNvPr id="47" name="Line 40"/>
                <p:cNvSpPr>
                  <a:spLocks noChangeShapeType="1"/>
                </p:cNvSpPr>
                <p:nvPr/>
              </p:nvSpPr>
              <p:spPr bwMode="auto">
                <a:xfrm rot="5400000">
                  <a:off x="1630392" y="4030697"/>
                  <a:ext cx="327500" cy="124237"/>
                </a:xfrm>
                <a:prstGeom prst="line">
                  <a:avLst/>
                </a:prstGeom>
                <a:noFill/>
                <a:ln w="38100">
                  <a:solidFill>
                    <a:schemeClr val="tx1"/>
                  </a:solidFill>
                  <a:round/>
                  <a:headEnd/>
                  <a:tailEnd/>
                </a:ln>
                <a:effectLst/>
              </p:spPr>
              <p:txBody>
                <a:bodyPr/>
                <a:lstStyle/>
                <a:p>
                  <a:endParaRPr lang="fr-FR"/>
                </a:p>
              </p:txBody>
            </p:sp>
            <p:sp>
              <p:nvSpPr>
                <p:cNvPr id="48" name="Line 40"/>
                <p:cNvSpPr>
                  <a:spLocks noChangeShapeType="1"/>
                </p:cNvSpPr>
                <p:nvPr/>
              </p:nvSpPr>
              <p:spPr bwMode="auto">
                <a:xfrm rot="5400000" flipH="1">
                  <a:off x="1753659" y="4030697"/>
                  <a:ext cx="327500" cy="124237"/>
                </a:xfrm>
                <a:prstGeom prst="line">
                  <a:avLst/>
                </a:prstGeom>
                <a:noFill/>
                <a:ln w="38100">
                  <a:solidFill>
                    <a:schemeClr val="tx1"/>
                  </a:solidFill>
                  <a:round/>
                  <a:headEnd/>
                  <a:tailEnd/>
                </a:ln>
                <a:effectLst/>
              </p:spPr>
              <p:txBody>
                <a:bodyPr/>
                <a:lstStyle/>
                <a:p>
                  <a:endParaRPr lang="fr-FR"/>
                </a:p>
              </p:txBody>
            </p:sp>
            <p:sp>
              <p:nvSpPr>
                <p:cNvPr id="49" name="Line 40"/>
                <p:cNvSpPr>
                  <a:spLocks noChangeShapeType="1"/>
                </p:cNvSpPr>
                <p:nvPr/>
              </p:nvSpPr>
              <p:spPr bwMode="auto">
                <a:xfrm rot="5400000" flipH="1">
                  <a:off x="1517371" y="4030697"/>
                  <a:ext cx="327500" cy="124237"/>
                </a:xfrm>
                <a:prstGeom prst="line">
                  <a:avLst/>
                </a:prstGeom>
                <a:noFill/>
                <a:ln w="38100">
                  <a:solidFill>
                    <a:schemeClr val="tx1"/>
                  </a:solidFill>
                  <a:round/>
                  <a:headEnd/>
                  <a:tailEnd/>
                </a:ln>
                <a:effectLst/>
              </p:spPr>
              <p:txBody>
                <a:bodyPr/>
                <a:lstStyle/>
                <a:p>
                  <a:endParaRPr lang="fr-FR"/>
                </a:p>
              </p:txBody>
            </p:sp>
            <p:sp>
              <p:nvSpPr>
                <p:cNvPr id="50" name="Line 40"/>
                <p:cNvSpPr>
                  <a:spLocks noChangeShapeType="1"/>
                </p:cNvSpPr>
                <p:nvPr/>
              </p:nvSpPr>
              <p:spPr bwMode="auto">
                <a:xfrm rot="5400000">
                  <a:off x="1394104" y="4030697"/>
                  <a:ext cx="327500" cy="124237"/>
                </a:xfrm>
                <a:prstGeom prst="line">
                  <a:avLst/>
                </a:prstGeom>
                <a:noFill/>
                <a:ln w="38100">
                  <a:solidFill>
                    <a:schemeClr val="tx1"/>
                  </a:solidFill>
                  <a:round/>
                  <a:headEnd/>
                  <a:tailEnd/>
                </a:ln>
                <a:effectLst/>
              </p:spPr>
              <p:txBody>
                <a:bodyPr/>
                <a:lstStyle/>
                <a:p>
                  <a:endParaRPr lang="fr-FR"/>
                </a:p>
              </p:txBody>
            </p:sp>
            <p:sp>
              <p:nvSpPr>
                <p:cNvPr id="51" name="Line 40"/>
                <p:cNvSpPr>
                  <a:spLocks noChangeShapeType="1"/>
                </p:cNvSpPr>
                <p:nvPr/>
              </p:nvSpPr>
              <p:spPr bwMode="auto">
                <a:xfrm rot="5400000">
                  <a:off x="2199397" y="4083000"/>
                  <a:ext cx="218333" cy="124237"/>
                </a:xfrm>
                <a:prstGeom prst="line">
                  <a:avLst/>
                </a:prstGeom>
                <a:noFill/>
                <a:ln w="38100">
                  <a:solidFill>
                    <a:schemeClr val="tx1"/>
                  </a:solidFill>
                  <a:round/>
                  <a:headEnd/>
                  <a:tailEnd/>
                </a:ln>
                <a:effectLst/>
              </p:spPr>
              <p:txBody>
                <a:bodyPr/>
                <a:lstStyle/>
                <a:p>
                  <a:endParaRPr lang="fr-FR"/>
                </a:p>
              </p:txBody>
            </p:sp>
            <p:sp>
              <p:nvSpPr>
                <p:cNvPr id="52" name="Line 40"/>
                <p:cNvSpPr>
                  <a:spLocks noChangeShapeType="1"/>
                </p:cNvSpPr>
                <p:nvPr/>
              </p:nvSpPr>
              <p:spPr bwMode="auto">
                <a:xfrm rot="5400000" flipH="1">
                  <a:off x="1325420" y="4084152"/>
                  <a:ext cx="218333" cy="124237"/>
                </a:xfrm>
                <a:prstGeom prst="line">
                  <a:avLst/>
                </a:prstGeom>
                <a:noFill/>
                <a:ln w="38100">
                  <a:solidFill>
                    <a:schemeClr val="tx1"/>
                  </a:solidFill>
                  <a:round/>
                  <a:headEnd/>
                  <a:tailEnd/>
                </a:ln>
                <a:effectLst/>
              </p:spPr>
              <p:txBody>
                <a:bodyPr/>
                <a:lstStyle/>
                <a:p>
                  <a:endParaRPr lang="fr-FR"/>
                </a:p>
              </p:txBody>
            </p:sp>
            <p:sp>
              <p:nvSpPr>
                <p:cNvPr id="53" name="Line 43"/>
                <p:cNvSpPr>
                  <a:spLocks noChangeShapeType="1"/>
                </p:cNvSpPr>
                <p:nvPr/>
              </p:nvSpPr>
              <p:spPr bwMode="auto">
                <a:xfrm rot="5400000">
                  <a:off x="937539" y="3602384"/>
                  <a:ext cx="0" cy="870545"/>
                </a:xfrm>
                <a:prstGeom prst="line">
                  <a:avLst/>
                </a:prstGeom>
                <a:noFill/>
                <a:ln w="38100">
                  <a:solidFill>
                    <a:schemeClr val="tx1"/>
                  </a:solidFill>
                  <a:round/>
                  <a:headEnd/>
                  <a:tailEnd/>
                </a:ln>
                <a:effectLst/>
              </p:spPr>
              <p:txBody>
                <a:bodyPr/>
                <a:lstStyle/>
                <a:p>
                  <a:endParaRPr lang="fr-FR"/>
                </a:p>
              </p:txBody>
            </p:sp>
            <p:sp>
              <p:nvSpPr>
                <p:cNvPr id="54" name="Line 40"/>
                <p:cNvSpPr>
                  <a:spLocks noChangeShapeType="1"/>
                </p:cNvSpPr>
                <p:nvPr/>
              </p:nvSpPr>
              <p:spPr bwMode="auto">
                <a:xfrm rot="5400000">
                  <a:off x="1878670" y="4030697"/>
                  <a:ext cx="327500" cy="124237"/>
                </a:xfrm>
                <a:prstGeom prst="line">
                  <a:avLst/>
                </a:prstGeom>
                <a:noFill/>
                <a:ln w="38100">
                  <a:solidFill>
                    <a:schemeClr val="tx1"/>
                  </a:solidFill>
                  <a:round/>
                  <a:headEnd/>
                  <a:tailEnd/>
                </a:ln>
                <a:effectLst/>
              </p:spPr>
              <p:txBody>
                <a:bodyPr/>
                <a:lstStyle/>
                <a:p>
                  <a:endParaRPr lang="fr-FR"/>
                </a:p>
              </p:txBody>
            </p:sp>
            <p:sp>
              <p:nvSpPr>
                <p:cNvPr id="55" name="Line 40"/>
                <p:cNvSpPr>
                  <a:spLocks noChangeShapeType="1"/>
                </p:cNvSpPr>
                <p:nvPr/>
              </p:nvSpPr>
              <p:spPr bwMode="auto">
                <a:xfrm rot="5400000" flipH="1">
                  <a:off x="2001937" y="4030697"/>
                  <a:ext cx="327500" cy="124237"/>
                </a:xfrm>
                <a:prstGeom prst="line">
                  <a:avLst/>
                </a:prstGeom>
                <a:noFill/>
                <a:ln w="38100">
                  <a:solidFill>
                    <a:schemeClr val="tx1"/>
                  </a:solidFill>
                  <a:round/>
                  <a:headEnd/>
                  <a:tailEnd/>
                </a:ln>
                <a:effectLst/>
              </p:spPr>
              <p:txBody>
                <a:bodyPr/>
                <a:lstStyle/>
                <a:p>
                  <a:endParaRPr lang="fr-FR"/>
                </a:p>
              </p:txBody>
            </p:sp>
            <p:sp>
              <p:nvSpPr>
                <p:cNvPr id="59" name="Line 43"/>
                <p:cNvSpPr>
                  <a:spLocks noChangeShapeType="1"/>
                </p:cNvSpPr>
                <p:nvPr/>
              </p:nvSpPr>
              <p:spPr bwMode="auto">
                <a:xfrm rot="5400000" flipH="1">
                  <a:off x="3064716" y="3986043"/>
                  <a:ext cx="0" cy="108000"/>
                </a:xfrm>
                <a:prstGeom prst="line">
                  <a:avLst/>
                </a:prstGeom>
                <a:noFill/>
                <a:ln w="38100">
                  <a:solidFill>
                    <a:schemeClr val="tx1"/>
                  </a:solidFill>
                  <a:round/>
                  <a:headEnd type="arrow" w="med" len="med"/>
                  <a:tailEnd type="none" w="med" len="med"/>
                </a:ln>
                <a:effectLst/>
              </p:spPr>
              <p:txBody>
                <a:bodyPr/>
                <a:lstStyle/>
                <a:p>
                  <a:endParaRPr lang="fr-FR"/>
                </a:p>
              </p:txBody>
            </p:sp>
          </p:grpSp>
          <p:sp>
            <p:nvSpPr>
              <p:cNvPr id="9" name="Line 89"/>
              <p:cNvSpPr>
                <a:spLocks noChangeShapeType="1"/>
              </p:cNvSpPr>
              <p:nvPr/>
            </p:nvSpPr>
            <p:spPr bwMode="auto">
              <a:xfrm>
                <a:off x="4909927" y="4900475"/>
                <a:ext cx="0" cy="720000"/>
              </a:xfrm>
              <a:prstGeom prst="line">
                <a:avLst/>
              </a:prstGeom>
              <a:noFill/>
              <a:ln w="38100">
                <a:solidFill>
                  <a:schemeClr val="tx1"/>
                </a:solidFill>
                <a:round/>
                <a:headEnd/>
                <a:tailEnd/>
              </a:ln>
              <a:effectLst/>
            </p:spPr>
            <p:txBody>
              <a:bodyPr/>
              <a:lstStyle/>
              <a:p>
                <a:endParaRPr lang="fr-FR"/>
              </a:p>
            </p:txBody>
          </p:sp>
          <p:sp>
            <p:nvSpPr>
              <p:cNvPr id="18" name="Line 91"/>
              <p:cNvSpPr>
                <a:spLocks noChangeShapeType="1"/>
              </p:cNvSpPr>
              <p:nvPr/>
            </p:nvSpPr>
            <p:spPr bwMode="auto">
              <a:xfrm flipH="1">
                <a:off x="4914578" y="5600715"/>
                <a:ext cx="2808000" cy="0"/>
              </a:xfrm>
              <a:prstGeom prst="line">
                <a:avLst/>
              </a:prstGeom>
              <a:noFill/>
              <a:ln w="38100">
                <a:solidFill>
                  <a:schemeClr val="tx1"/>
                </a:solidFill>
                <a:round/>
                <a:headEnd/>
                <a:tailEnd/>
              </a:ln>
              <a:effectLst/>
            </p:spPr>
            <p:txBody>
              <a:bodyPr/>
              <a:lstStyle/>
              <a:p>
                <a:endParaRPr lang="fr-FR"/>
              </a:p>
            </p:txBody>
          </p:sp>
          <p:sp>
            <p:nvSpPr>
              <p:cNvPr id="22" name="Line 75"/>
              <p:cNvSpPr>
                <a:spLocks noChangeShapeType="1"/>
              </p:cNvSpPr>
              <p:nvPr/>
            </p:nvSpPr>
            <p:spPr bwMode="auto">
              <a:xfrm rot="5400000">
                <a:off x="4895438" y="4462883"/>
                <a:ext cx="0" cy="504000"/>
              </a:xfrm>
              <a:prstGeom prst="line">
                <a:avLst/>
              </a:prstGeom>
              <a:noFill/>
              <a:ln w="76200">
                <a:solidFill>
                  <a:schemeClr val="tx1"/>
                </a:solidFill>
                <a:round/>
                <a:headEnd/>
                <a:tailEnd/>
              </a:ln>
              <a:effectLst/>
            </p:spPr>
            <p:txBody>
              <a:bodyPr/>
              <a:lstStyle/>
              <a:p>
                <a:endParaRPr lang="fr-FR"/>
              </a:p>
            </p:txBody>
          </p:sp>
          <p:sp>
            <p:nvSpPr>
              <p:cNvPr id="23" name="Line 36"/>
              <p:cNvSpPr>
                <a:spLocks noChangeShapeType="1"/>
              </p:cNvSpPr>
              <p:nvPr/>
            </p:nvSpPr>
            <p:spPr bwMode="auto">
              <a:xfrm flipV="1">
                <a:off x="7294778" y="3286124"/>
                <a:ext cx="0" cy="2088000"/>
              </a:xfrm>
              <a:prstGeom prst="line">
                <a:avLst/>
              </a:prstGeom>
              <a:noFill/>
              <a:ln w="38100">
                <a:solidFill>
                  <a:schemeClr val="tx1"/>
                </a:solidFill>
                <a:round/>
                <a:headEnd/>
                <a:tailEnd type="triangle" w="med" len="med"/>
              </a:ln>
              <a:effectLst/>
            </p:spPr>
            <p:txBody>
              <a:bodyPr/>
              <a:lstStyle/>
              <a:p>
                <a:endParaRPr lang="fr-FR"/>
              </a:p>
            </p:txBody>
          </p:sp>
          <p:sp>
            <p:nvSpPr>
              <p:cNvPr id="24" name="Text Box 37"/>
              <p:cNvSpPr txBox="1">
                <a:spLocks noChangeArrowheads="1"/>
              </p:cNvSpPr>
              <p:nvPr/>
            </p:nvSpPr>
            <p:spPr bwMode="auto">
              <a:xfrm>
                <a:off x="6850426" y="4000504"/>
                <a:ext cx="444352" cy="553998"/>
              </a:xfrm>
              <a:prstGeom prst="rect">
                <a:avLst/>
              </a:prstGeom>
              <a:noFill/>
              <a:ln w="9525">
                <a:noFill/>
                <a:miter lim="800000"/>
                <a:headEnd/>
                <a:tailEnd/>
              </a:ln>
              <a:effectLst/>
            </p:spPr>
            <p:txBody>
              <a:bodyPr wrap="none">
                <a:spAutoFit/>
              </a:bodyPr>
              <a:lstStyle/>
              <a:p>
                <a:r>
                  <a:rPr lang="fr-FR" sz="3000" b="1" dirty="0">
                    <a:solidFill>
                      <a:srgbClr val="009900"/>
                    </a:solidFill>
                    <a:latin typeface="Cambria" pitchFamily="18" charset="0"/>
                  </a:rPr>
                  <a:t>U</a:t>
                </a:r>
                <a:endParaRPr lang="fr-FR" sz="3000" b="1" baseline="-25000" dirty="0">
                  <a:solidFill>
                    <a:srgbClr val="009900"/>
                  </a:solidFill>
                  <a:latin typeface="Cambria" pitchFamily="18" charset="0"/>
                </a:endParaRPr>
              </a:p>
            </p:txBody>
          </p:sp>
          <p:sp>
            <p:nvSpPr>
              <p:cNvPr id="28" name="Text Box 37"/>
              <p:cNvSpPr txBox="1">
                <a:spLocks noChangeArrowheads="1"/>
              </p:cNvSpPr>
              <p:nvPr/>
            </p:nvSpPr>
            <p:spPr bwMode="auto">
              <a:xfrm>
                <a:off x="6643220" y="2405765"/>
                <a:ext cx="365806" cy="553998"/>
              </a:xfrm>
              <a:prstGeom prst="rect">
                <a:avLst/>
              </a:prstGeom>
              <a:noFill/>
              <a:ln w="9525">
                <a:noFill/>
                <a:miter lim="800000"/>
                <a:headEnd/>
                <a:tailEnd/>
              </a:ln>
              <a:effectLst/>
            </p:spPr>
            <p:txBody>
              <a:bodyPr wrap="none">
                <a:spAutoFit/>
              </a:bodyPr>
              <a:lstStyle/>
              <a:p>
                <a:r>
                  <a:rPr lang="fr-FR" sz="3000" b="1" i="1" dirty="0">
                    <a:solidFill>
                      <a:srgbClr val="009900"/>
                    </a:solidFill>
                    <a:latin typeface="Euclid" pitchFamily="18" charset="0"/>
                  </a:rPr>
                  <a:t>I</a:t>
                </a:r>
              </a:p>
            </p:txBody>
          </p:sp>
          <p:sp>
            <p:nvSpPr>
              <p:cNvPr id="60" name="Line 75"/>
              <p:cNvSpPr>
                <a:spLocks noChangeShapeType="1"/>
              </p:cNvSpPr>
              <p:nvPr/>
            </p:nvSpPr>
            <p:spPr bwMode="auto">
              <a:xfrm rot="5400000">
                <a:off x="4904401" y="4759284"/>
                <a:ext cx="0" cy="216000"/>
              </a:xfrm>
              <a:prstGeom prst="line">
                <a:avLst/>
              </a:prstGeom>
              <a:noFill/>
              <a:ln w="76200">
                <a:solidFill>
                  <a:schemeClr val="tx1"/>
                </a:solidFill>
                <a:round/>
                <a:headEnd/>
                <a:tailEnd/>
              </a:ln>
              <a:effectLst/>
            </p:spPr>
            <p:txBody>
              <a:bodyPr/>
              <a:lstStyle/>
              <a:p>
                <a:endParaRPr lang="fr-FR"/>
              </a:p>
            </p:txBody>
          </p:sp>
          <p:grpSp>
            <p:nvGrpSpPr>
              <p:cNvPr id="61" name="Groupe 56"/>
              <p:cNvGrpSpPr/>
              <p:nvPr/>
            </p:nvGrpSpPr>
            <p:grpSpPr>
              <a:xfrm rot="16200000">
                <a:off x="4121799" y="3712781"/>
                <a:ext cx="1676707" cy="327500"/>
                <a:chOff x="1000097" y="3929064"/>
                <a:chExt cx="2133984" cy="327502"/>
              </a:xfrm>
            </p:grpSpPr>
            <p:sp>
              <p:nvSpPr>
                <p:cNvPr id="62" name="Line 43"/>
                <p:cNvSpPr>
                  <a:spLocks noChangeShapeType="1"/>
                </p:cNvSpPr>
                <p:nvPr/>
              </p:nvSpPr>
              <p:spPr bwMode="auto">
                <a:xfrm rot="5400000">
                  <a:off x="2744628" y="3651711"/>
                  <a:ext cx="0" cy="778906"/>
                </a:xfrm>
                <a:prstGeom prst="line">
                  <a:avLst/>
                </a:prstGeom>
                <a:noFill/>
                <a:ln w="38100">
                  <a:solidFill>
                    <a:schemeClr val="tx1"/>
                  </a:solidFill>
                  <a:round/>
                  <a:headEnd/>
                  <a:tailEnd/>
                </a:ln>
                <a:effectLst/>
              </p:spPr>
              <p:txBody>
                <a:bodyPr/>
                <a:lstStyle/>
                <a:p>
                  <a:endParaRPr lang="fr-FR"/>
                </a:p>
              </p:txBody>
            </p:sp>
            <p:sp>
              <p:nvSpPr>
                <p:cNvPr id="63" name="Line 40"/>
                <p:cNvSpPr>
                  <a:spLocks noChangeShapeType="1"/>
                </p:cNvSpPr>
                <p:nvPr/>
              </p:nvSpPr>
              <p:spPr bwMode="auto">
                <a:xfrm rot="5400000">
                  <a:off x="1630386" y="4030695"/>
                  <a:ext cx="327500" cy="124237"/>
                </a:xfrm>
                <a:prstGeom prst="line">
                  <a:avLst/>
                </a:prstGeom>
                <a:noFill/>
                <a:ln w="38100">
                  <a:solidFill>
                    <a:schemeClr val="tx1"/>
                  </a:solidFill>
                  <a:round/>
                  <a:headEnd/>
                  <a:tailEnd/>
                </a:ln>
                <a:effectLst/>
              </p:spPr>
              <p:txBody>
                <a:bodyPr/>
                <a:lstStyle/>
                <a:p>
                  <a:endParaRPr lang="fr-FR"/>
                </a:p>
              </p:txBody>
            </p:sp>
            <p:sp>
              <p:nvSpPr>
                <p:cNvPr id="64" name="Line 40"/>
                <p:cNvSpPr>
                  <a:spLocks noChangeShapeType="1"/>
                </p:cNvSpPr>
                <p:nvPr/>
              </p:nvSpPr>
              <p:spPr bwMode="auto">
                <a:xfrm rot="5400000" flipH="1">
                  <a:off x="1753653" y="4030695"/>
                  <a:ext cx="327500" cy="124237"/>
                </a:xfrm>
                <a:prstGeom prst="line">
                  <a:avLst/>
                </a:prstGeom>
                <a:noFill/>
                <a:ln w="38100">
                  <a:solidFill>
                    <a:schemeClr val="tx1"/>
                  </a:solidFill>
                  <a:round/>
                  <a:headEnd/>
                  <a:tailEnd/>
                </a:ln>
                <a:effectLst/>
              </p:spPr>
              <p:txBody>
                <a:bodyPr/>
                <a:lstStyle/>
                <a:p>
                  <a:endParaRPr lang="fr-FR"/>
                </a:p>
              </p:txBody>
            </p:sp>
            <p:sp>
              <p:nvSpPr>
                <p:cNvPr id="65" name="Line 40"/>
                <p:cNvSpPr>
                  <a:spLocks noChangeShapeType="1"/>
                </p:cNvSpPr>
                <p:nvPr/>
              </p:nvSpPr>
              <p:spPr bwMode="auto">
                <a:xfrm rot="5400000" flipH="1">
                  <a:off x="1517366" y="4030695"/>
                  <a:ext cx="327500" cy="124237"/>
                </a:xfrm>
                <a:prstGeom prst="line">
                  <a:avLst/>
                </a:prstGeom>
                <a:noFill/>
                <a:ln w="38100">
                  <a:solidFill>
                    <a:schemeClr val="tx1"/>
                  </a:solidFill>
                  <a:round/>
                  <a:headEnd/>
                  <a:tailEnd/>
                </a:ln>
                <a:effectLst/>
              </p:spPr>
              <p:txBody>
                <a:bodyPr/>
                <a:lstStyle/>
                <a:p>
                  <a:endParaRPr lang="fr-FR"/>
                </a:p>
              </p:txBody>
            </p:sp>
            <p:sp>
              <p:nvSpPr>
                <p:cNvPr id="66" name="Line 40"/>
                <p:cNvSpPr>
                  <a:spLocks noChangeShapeType="1"/>
                </p:cNvSpPr>
                <p:nvPr/>
              </p:nvSpPr>
              <p:spPr bwMode="auto">
                <a:xfrm rot="5400000">
                  <a:off x="1394098" y="4030696"/>
                  <a:ext cx="327500" cy="124237"/>
                </a:xfrm>
                <a:prstGeom prst="line">
                  <a:avLst/>
                </a:prstGeom>
                <a:noFill/>
                <a:ln w="38100">
                  <a:solidFill>
                    <a:schemeClr val="tx1"/>
                  </a:solidFill>
                  <a:round/>
                  <a:headEnd/>
                  <a:tailEnd/>
                </a:ln>
                <a:effectLst/>
              </p:spPr>
              <p:txBody>
                <a:bodyPr/>
                <a:lstStyle/>
                <a:p>
                  <a:endParaRPr lang="fr-FR"/>
                </a:p>
              </p:txBody>
            </p:sp>
            <p:sp>
              <p:nvSpPr>
                <p:cNvPr id="67" name="Line 40"/>
                <p:cNvSpPr>
                  <a:spLocks noChangeShapeType="1"/>
                </p:cNvSpPr>
                <p:nvPr/>
              </p:nvSpPr>
              <p:spPr bwMode="auto">
                <a:xfrm rot="5400000">
                  <a:off x="2199389" y="4083000"/>
                  <a:ext cx="218333" cy="124237"/>
                </a:xfrm>
                <a:prstGeom prst="line">
                  <a:avLst/>
                </a:prstGeom>
                <a:noFill/>
                <a:ln w="38100">
                  <a:solidFill>
                    <a:schemeClr val="tx1"/>
                  </a:solidFill>
                  <a:round/>
                  <a:headEnd/>
                  <a:tailEnd/>
                </a:ln>
                <a:effectLst/>
              </p:spPr>
              <p:txBody>
                <a:bodyPr/>
                <a:lstStyle/>
                <a:p>
                  <a:endParaRPr lang="fr-FR"/>
                </a:p>
              </p:txBody>
            </p:sp>
            <p:sp>
              <p:nvSpPr>
                <p:cNvPr id="68" name="Line 40"/>
                <p:cNvSpPr>
                  <a:spLocks noChangeShapeType="1"/>
                </p:cNvSpPr>
                <p:nvPr/>
              </p:nvSpPr>
              <p:spPr bwMode="auto">
                <a:xfrm rot="5400000" flipH="1">
                  <a:off x="1325415" y="4084152"/>
                  <a:ext cx="218333" cy="124237"/>
                </a:xfrm>
                <a:prstGeom prst="line">
                  <a:avLst/>
                </a:prstGeom>
                <a:noFill/>
                <a:ln w="38100">
                  <a:solidFill>
                    <a:schemeClr val="tx1"/>
                  </a:solidFill>
                  <a:round/>
                  <a:headEnd/>
                  <a:tailEnd/>
                </a:ln>
                <a:effectLst/>
              </p:spPr>
              <p:txBody>
                <a:bodyPr/>
                <a:lstStyle/>
                <a:p>
                  <a:endParaRPr lang="fr-FR"/>
                </a:p>
              </p:txBody>
            </p:sp>
            <p:sp>
              <p:nvSpPr>
                <p:cNvPr id="69" name="Line 43"/>
                <p:cNvSpPr>
                  <a:spLocks noChangeShapeType="1"/>
                </p:cNvSpPr>
                <p:nvPr/>
              </p:nvSpPr>
              <p:spPr bwMode="auto">
                <a:xfrm rot="5400000">
                  <a:off x="1186452" y="3851301"/>
                  <a:ext cx="0" cy="372709"/>
                </a:xfrm>
                <a:prstGeom prst="line">
                  <a:avLst/>
                </a:prstGeom>
                <a:noFill/>
                <a:ln w="38100">
                  <a:solidFill>
                    <a:schemeClr val="tx1"/>
                  </a:solidFill>
                  <a:round/>
                  <a:headEnd/>
                  <a:tailEnd/>
                </a:ln>
                <a:effectLst/>
              </p:spPr>
              <p:txBody>
                <a:bodyPr/>
                <a:lstStyle/>
                <a:p>
                  <a:endParaRPr lang="fr-FR"/>
                </a:p>
              </p:txBody>
            </p:sp>
            <p:sp>
              <p:nvSpPr>
                <p:cNvPr id="70" name="Line 40"/>
                <p:cNvSpPr>
                  <a:spLocks noChangeShapeType="1"/>
                </p:cNvSpPr>
                <p:nvPr/>
              </p:nvSpPr>
              <p:spPr bwMode="auto">
                <a:xfrm rot="5400000">
                  <a:off x="1878665" y="4030697"/>
                  <a:ext cx="327500" cy="124237"/>
                </a:xfrm>
                <a:prstGeom prst="line">
                  <a:avLst/>
                </a:prstGeom>
                <a:noFill/>
                <a:ln w="38100">
                  <a:solidFill>
                    <a:schemeClr val="tx1"/>
                  </a:solidFill>
                  <a:round/>
                  <a:headEnd/>
                  <a:tailEnd/>
                </a:ln>
                <a:effectLst/>
              </p:spPr>
              <p:txBody>
                <a:bodyPr/>
                <a:lstStyle/>
                <a:p>
                  <a:endParaRPr lang="fr-FR"/>
                </a:p>
              </p:txBody>
            </p:sp>
            <p:sp>
              <p:nvSpPr>
                <p:cNvPr id="71" name="Line 40"/>
                <p:cNvSpPr>
                  <a:spLocks noChangeShapeType="1"/>
                </p:cNvSpPr>
                <p:nvPr/>
              </p:nvSpPr>
              <p:spPr bwMode="auto">
                <a:xfrm rot="5400000" flipH="1">
                  <a:off x="2001937" y="4030697"/>
                  <a:ext cx="327500" cy="124237"/>
                </a:xfrm>
                <a:prstGeom prst="line">
                  <a:avLst/>
                </a:prstGeom>
                <a:noFill/>
                <a:ln w="38100">
                  <a:solidFill>
                    <a:schemeClr val="tx1"/>
                  </a:solidFill>
                  <a:round/>
                  <a:headEnd/>
                  <a:tailEnd/>
                </a:ln>
                <a:effectLst/>
              </p:spPr>
              <p:txBody>
                <a:bodyPr/>
                <a:lstStyle/>
                <a:p>
                  <a:endParaRPr lang="fr-FR"/>
                </a:p>
              </p:txBody>
            </p:sp>
          </p:grpSp>
          <p:sp>
            <p:nvSpPr>
              <p:cNvPr id="73" name="Text Box 37"/>
              <p:cNvSpPr txBox="1">
                <a:spLocks noChangeArrowheads="1"/>
              </p:cNvSpPr>
              <p:nvPr/>
            </p:nvSpPr>
            <p:spPr bwMode="auto">
              <a:xfrm>
                <a:off x="5786446" y="2357430"/>
                <a:ext cx="490904" cy="477054"/>
              </a:xfrm>
              <a:prstGeom prst="rect">
                <a:avLst/>
              </a:prstGeom>
              <a:noFill/>
              <a:ln w="9525">
                <a:noFill/>
                <a:miter lim="800000"/>
                <a:headEnd/>
                <a:tailEnd/>
              </a:ln>
              <a:effectLst/>
            </p:spPr>
            <p:txBody>
              <a:bodyPr wrap="none">
                <a:spAutoFit/>
              </a:bodyPr>
              <a:lstStyle/>
              <a:p>
                <a:r>
                  <a:rPr lang="fr-FR" sz="2500" b="1" dirty="0">
                    <a:solidFill>
                      <a:srgbClr val="FF0000"/>
                    </a:solidFill>
                    <a:latin typeface="Cambria" pitchFamily="18" charset="0"/>
                  </a:rPr>
                  <a:t>R</a:t>
                </a:r>
                <a:r>
                  <a:rPr lang="fr-FR" sz="2500" b="1" baseline="-25000" dirty="0">
                    <a:solidFill>
                      <a:srgbClr val="FF0000"/>
                    </a:solidFill>
                    <a:latin typeface="Cambria" pitchFamily="18" charset="0"/>
                  </a:rPr>
                  <a:t>s</a:t>
                </a:r>
              </a:p>
            </p:txBody>
          </p:sp>
          <p:sp>
            <p:nvSpPr>
              <p:cNvPr id="74" name="Text Box 37"/>
              <p:cNvSpPr txBox="1">
                <a:spLocks noChangeArrowheads="1"/>
              </p:cNvSpPr>
              <p:nvPr/>
            </p:nvSpPr>
            <p:spPr bwMode="auto">
              <a:xfrm>
                <a:off x="5204875" y="3750253"/>
                <a:ext cx="510076" cy="477054"/>
              </a:xfrm>
              <a:prstGeom prst="rect">
                <a:avLst/>
              </a:prstGeom>
              <a:noFill/>
              <a:ln w="9525">
                <a:noFill/>
                <a:miter lim="800000"/>
                <a:headEnd/>
                <a:tailEnd/>
              </a:ln>
              <a:effectLst/>
            </p:spPr>
            <p:txBody>
              <a:bodyPr wrap="none">
                <a:spAutoFit/>
              </a:bodyPr>
              <a:lstStyle/>
              <a:p>
                <a:r>
                  <a:rPr lang="fr-FR" sz="2500" b="1" dirty="0">
                    <a:solidFill>
                      <a:srgbClr val="FF0000"/>
                    </a:solidFill>
                    <a:latin typeface="Cambria" pitchFamily="18" charset="0"/>
                  </a:rPr>
                  <a:t>R</a:t>
                </a:r>
                <a:r>
                  <a:rPr lang="fr-FR" sz="2500" b="1" baseline="-25000" dirty="0">
                    <a:solidFill>
                      <a:srgbClr val="FF0000"/>
                    </a:solidFill>
                    <a:latin typeface="Cambria" pitchFamily="18" charset="0"/>
                  </a:rPr>
                  <a:t>a</a:t>
                </a:r>
              </a:p>
            </p:txBody>
          </p:sp>
          <p:sp>
            <p:nvSpPr>
              <p:cNvPr id="75" name="Line 36"/>
              <p:cNvSpPr>
                <a:spLocks noChangeShapeType="1"/>
              </p:cNvSpPr>
              <p:nvPr/>
            </p:nvSpPr>
            <p:spPr bwMode="auto">
              <a:xfrm flipH="1" flipV="1">
                <a:off x="5319717" y="4477547"/>
                <a:ext cx="0" cy="720000"/>
              </a:xfrm>
              <a:prstGeom prst="line">
                <a:avLst/>
              </a:prstGeom>
              <a:noFill/>
              <a:ln w="38100">
                <a:solidFill>
                  <a:schemeClr val="tx1"/>
                </a:solidFill>
                <a:round/>
                <a:headEnd/>
                <a:tailEnd type="triangle" w="med" len="med"/>
              </a:ln>
              <a:effectLst/>
            </p:spPr>
            <p:txBody>
              <a:bodyPr/>
              <a:lstStyle/>
              <a:p>
                <a:endParaRPr lang="fr-FR"/>
              </a:p>
            </p:txBody>
          </p:sp>
          <p:sp>
            <p:nvSpPr>
              <p:cNvPr id="76" name="Text Box 37"/>
              <p:cNvSpPr txBox="1">
                <a:spLocks noChangeArrowheads="1"/>
              </p:cNvSpPr>
              <p:nvPr/>
            </p:nvSpPr>
            <p:spPr bwMode="auto">
              <a:xfrm>
                <a:off x="5357818" y="4572008"/>
                <a:ext cx="370614" cy="477054"/>
              </a:xfrm>
              <a:prstGeom prst="rect">
                <a:avLst/>
              </a:prstGeom>
              <a:noFill/>
              <a:ln w="9525">
                <a:noFill/>
                <a:miter lim="800000"/>
                <a:headEnd/>
                <a:tailEnd/>
              </a:ln>
              <a:effectLst/>
            </p:spPr>
            <p:txBody>
              <a:bodyPr wrap="none">
                <a:spAutoFit/>
              </a:bodyPr>
              <a:lstStyle/>
              <a:p>
                <a:r>
                  <a:rPr lang="fr-FR" sz="2500" b="1" dirty="0">
                    <a:solidFill>
                      <a:srgbClr val="009900"/>
                    </a:solidFill>
                    <a:latin typeface="Cambria" pitchFamily="18" charset="0"/>
                  </a:rPr>
                  <a:t>E</a:t>
                </a:r>
                <a:endParaRPr lang="fr-FR" sz="2500" b="1" baseline="-25000" dirty="0">
                  <a:solidFill>
                    <a:srgbClr val="009900"/>
                  </a:solidFill>
                  <a:latin typeface="Cambria" pitchFamily="18" charset="0"/>
                </a:endParaRPr>
              </a:p>
            </p:txBody>
          </p:sp>
          <p:sp>
            <p:nvSpPr>
              <p:cNvPr id="90" name="Text Box 37"/>
              <p:cNvSpPr txBox="1">
                <a:spLocks noChangeArrowheads="1"/>
              </p:cNvSpPr>
              <p:nvPr/>
            </p:nvSpPr>
            <p:spPr bwMode="auto">
              <a:xfrm>
                <a:off x="7866282" y="4000504"/>
                <a:ext cx="618118" cy="477054"/>
              </a:xfrm>
              <a:prstGeom prst="rect">
                <a:avLst/>
              </a:prstGeom>
              <a:noFill/>
              <a:ln w="9525">
                <a:noFill/>
                <a:miter lim="800000"/>
                <a:headEnd/>
                <a:tailEnd/>
              </a:ln>
              <a:effectLst/>
            </p:spPr>
            <p:txBody>
              <a:bodyPr wrap="none">
                <a:spAutoFit/>
              </a:bodyPr>
              <a:lstStyle/>
              <a:p>
                <a:r>
                  <a:rPr lang="fr-FR" sz="2500" b="1" dirty="0" err="1">
                    <a:solidFill>
                      <a:srgbClr val="FF0000"/>
                    </a:solidFill>
                    <a:latin typeface="Cambria" pitchFamily="18" charset="0"/>
                  </a:rPr>
                  <a:t>R</a:t>
                </a:r>
                <a:r>
                  <a:rPr lang="fr-FR" sz="2500" b="1" baseline="-25000" dirty="0" err="1">
                    <a:solidFill>
                      <a:srgbClr val="FF0000"/>
                    </a:solidFill>
                    <a:latin typeface="Cambria" pitchFamily="18" charset="0"/>
                  </a:rPr>
                  <a:t>ch</a:t>
                </a:r>
                <a:endParaRPr lang="fr-FR" sz="2500" b="1" baseline="-25000" dirty="0">
                  <a:solidFill>
                    <a:srgbClr val="FF0000"/>
                  </a:solidFill>
                  <a:latin typeface="Cambria" pitchFamily="18" charset="0"/>
                </a:endParaRPr>
              </a:p>
            </p:txBody>
          </p:sp>
        </p:grpSp>
        <p:grpSp>
          <p:nvGrpSpPr>
            <p:cNvPr id="89" name="Groupe 88"/>
            <p:cNvGrpSpPr/>
            <p:nvPr/>
          </p:nvGrpSpPr>
          <p:grpSpPr>
            <a:xfrm rot="5400000">
              <a:off x="6939195" y="3324842"/>
              <a:ext cx="2594039" cy="327500"/>
              <a:chOff x="5869709" y="3315814"/>
              <a:chExt cx="2594038" cy="327502"/>
            </a:xfrm>
          </p:grpSpPr>
          <p:sp>
            <p:nvSpPr>
              <p:cNvPr id="78" name="Line 43"/>
              <p:cNvSpPr>
                <a:spLocks noChangeShapeType="1"/>
              </p:cNvSpPr>
              <p:nvPr/>
            </p:nvSpPr>
            <p:spPr bwMode="auto">
              <a:xfrm rot="5400000">
                <a:off x="7941747" y="2905919"/>
                <a:ext cx="0" cy="1044000"/>
              </a:xfrm>
              <a:prstGeom prst="line">
                <a:avLst/>
              </a:prstGeom>
              <a:noFill/>
              <a:ln w="38100">
                <a:solidFill>
                  <a:schemeClr val="tx1"/>
                </a:solidFill>
                <a:round/>
                <a:headEnd/>
                <a:tailEnd/>
              </a:ln>
              <a:effectLst/>
            </p:spPr>
            <p:txBody>
              <a:bodyPr/>
              <a:lstStyle/>
              <a:p>
                <a:endParaRPr lang="fr-FR"/>
              </a:p>
            </p:txBody>
          </p:sp>
          <p:sp>
            <p:nvSpPr>
              <p:cNvPr id="79" name="Line 40"/>
              <p:cNvSpPr>
                <a:spLocks noChangeShapeType="1"/>
              </p:cNvSpPr>
              <p:nvPr/>
            </p:nvSpPr>
            <p:spPr bwMode="auto">
              <a:xfrm rot="5400000">
                <a:off x="6819478" y="3430758"/>
                <a:ext cx="327500" cy="97615"/>
              </a:xfrm>
              <a:prstGeom prst="line">
                <a:avLst/>
              </a:prstGeom>
              <a:noFill/>
              <a:ln w="38100">
                <a:solidFill>
                  <a:schemeClr val="tx1"/>
                </a:solidFill>
                <a:round/>
                <a:headEnd/>
                <a:tailEnd/>
              </a:ln>
              <a:effectLst/>
            </p:spPr>
            <p:txBody>
              <a:bodyPr/>
              <a:lstStyle/>
              <a:p>
                <a:endParaRPr lang="fr-FR"/>
              </a:p>
            </p:txBody>
          </p:sp>
          <p:sp>
            <p:nvSpPr>
              <p:cNvPr id="80" name="Line 40"/>
              <p:cNvSpPr>
                <a:spLocks noChangeShapeType="1"/>
              </p:cNvSpPr>
              <p:nvPr/>
            </p:nvSpPr>
            <p:spPr bwMode="auto">
              <a:xfrm rot="5400000" flipH="1">
                <a:off x="6916330" y="3430758"/>
                <a:ext cx="327500" cy="97615"/>
              </a:xfrm>
              <a:prstGeom prst="line">
                <a:avLst/>
              </a:prstGeom>
              <a:noFill/>
              <a:ln w="38100">
                <a:solidFill>
                  <a:schemeClr val="tx1"/>
                </a:solidFill>
                <a:round/>
                <a:headEnd/>
                <a:tailEnd/>
              </a:ln>
              <a:effectLst/>
            </p:spPr>
            <p:txBody>
              <a:bodyPr/>
              <a:lstStyle/>
              <a:p>
                <a:endParaRPr lang="fr-FR"/>
              </a:p>
            </p:txBody>
          </p:sp>
          <p:sp>
            <p:nvSpPr>
              <p:cNvPr id="81" name="Line 40"/>
              <p:cNvSpPr>
                <a:spLocks noChangeShapeType="1"/>
              </p:cNvSpPr>
              <p:nvPr/>
            </p:nvSpPr>
            <p:spPr bwMode="auto">
              <a:xfrm rot="5400000" flipH="1">
                <a:off x="6730676" y="3430758"/>
                <a:ext cx="327500" cy="97615"/>
              </a:xfrm>
              <a:prstGeom prst="line">
                <a:avLst/>
              </a:prstGeom>
              <a:noFill/>
              <a:ln w="38100">
                <a:solidFill>
                  <a:schemeClr val="tx1"/>
                </a:solidFill>
                <a:round/>
                <a:headEnd/>
                <a:tailEnd/>
              </a:ln>
              <a:effectLst/>
            </p:spPr>
            <p:txBody>
              <a:bodyPr/>
              <a:lstStyle/>
              <a:p>
                <a:endParaRPr lang="fr-FR"/>
              </a:p>
            </p:txBody>
          </p:sp>
          <p:sp>
            <p:nvSpPr>
              <p:cNvPr id="82" name="Line 40"/>
              <p:cNvSpPr>
                <a:spLocks noChangeShapeType="1"/>
              </p:cNvSpPr>
              <p:nvPr/>
            </p:nvSpPr>
            <p:spPr bwMode="auto">
              <a:xfrm rot="5400000">
                <a:off x="6633824" y="3430757"/>
                <a:ext cx="327500" cy="97615"/>
              </a:xfrm>
              <a:prstGeom prst="line">
                <a:avLst/>
              </a:prstGeom>
              <a:noFill/>
              <a:ln w="38100">
                <a:solidFill>
                  <a:schemeClr val="tx1"/>
                </a:solidFill>
                <a:round/>
                <a:headEnd/>
                <a:tailEnd/>
              </a:ln>
              <a:effectLst/>
            </p:spPr>
            <p:txBody>
              <a:bodyPr/>
              <a:lstStyle/>
              <a:p>
                <a:endParaRPr lang="fr-FR"/>
              </a:p>
            </p:txBody>
          </p:sp>
          <p:sp>
            <p:nvSpPr>
              <p:cNvPr id="83" name="Line 40"/>
              <p:cNvSpPr>
                <a:spLocks noChangeShapeType="1"/>
              </p:cNvSpPr>
              <p:nvPr/>
            </p:nvSpPr>
            <p:spPr bwMode="auto">
              <a:xfrm rot="5400000">
                <a:off x="7278252" y="3483059"/>
                <a:ext cx="218333" cy="97615"/>
              </a:xfrm>
              <a:prstGeom prst="line">
                <a:avLst/>
              </a:prstGeom>
              <a:noFill/>
              <a:ln w="38100">
                <a:solidFill>
                  <a:schemeClr val="tx1"/>
                </a:solidFill>
                <a:round/>
                <a:headEnd/>
                <a:tailEnd/>
              </a:ln>
              <a:effectLst/>
            </p:spPr>
            <p:txBody>
              <a:bodyPr/>
              <a:lstStyle/>
              <a:p>
                <a:endParaRPr lang="fr-FR"/>
              </a:p>
            </p:txBody>
          </p:sp>
          <p:sp>
            <p:nvSpPr>
              <p:cNvPr id="84" name="Line 40"/>
              <p:cNvSpPr>
                <a:spLocks noChangeShapeType="1"/>
              </p:cNvSpPr>
              <p:nvPr/>
            </p:nvSpPr>
            <p:spPr bwMode="auto">
              <a:xfrm rot="5400000" flipH="1">
                <a:off x="6591555" y="3484211"/>
                <a:ext cx="218333" cy="97615"/>
              </a:xfrm>
              <a:prstGeom prst="line">
                <a:avLst/>
              </a:prstGeom>
              <a:noFill/>
              <a:ln w="38100">
                <a:solidFill>
                  <a:schemeClr val="tx1"/>
                </a:solidFill>
                <a:round/>
                <a:headEnd/>
                <a:tailEnd/>
              </a:ln>
              <a:effectLst/>
            </p:spPr>
            <p:txBody>
              <a:bodyPr/>
              <a:lstStyle/>
              <a:p>
                <a:endParaRPr lang="fr-FR"/>
              </a:p>
            </p:txBody>
          </p:sp>
          <p:sp>
            <p:nvSpPr>
              <p:cNvPr id="85" name="Line 43"/>
              <p:cNvSpPr>
                <a:spLocks noChangeShapeType="1"/>
              </p:cNvSpPr>
              <p:nvPr/>
            </p:nvSpPr>
            <p:spPr bwMode="auto">
              <a:xfrm rot="5400000">
                <a:off x="6265709" y="3028404"/>
                <a:ext cx="0" cy="792000"/>
              </a:xfrm>
              <a:prstGeom prst="line">
                <a:avLst/>
              </a:prstGeom>
              <a:noFill/>
              <a:ln w="38100">
                <a:solidFill>
                  <a:schemeClr val="tx1"/>
                </a:solidFill>
                <a:round/>
                <a:headEnd/>
                <a:tailEnd/>
              </a:ln>
              <a:effectLst/>
            </p:spPr>
            <p:txBody>
              <a:bodyPr/>
              <a:lstStyle/>
              <a:p>
                <a:endParaRPr lang="fr-FR"/>
              </a:p>
            </p:txBody>
          </p:sp>
          <p:sp>
            <p:nvSpPr>
              <p:cNvPr id="86" name="Line 40"/>
              <p:cNvSpPr>
                <a:spLocks noChangeShapeType="1"/>
              </p:cNvSpPr>
              <p:nvPr/>
            </p:nvSpPr>
            <p:spPr bwMode="auto">
              <a:xfrm rot="5400000">
                <a:off x="7014555" y="3430756"/>
                <a:ext cx="327500" cy="97615"/>
              </a:xfrm>
              <a:prstGeom prst="line">
                <a:avLst/>
              </a:prstGeom>
              <a:noFill/>
              <a:ln w="38100">
                <a:solidFill>
                  <a:schemeClr val="tx1"/>
                </a:solidFill>
                <a:round/>
                <a:headEnd/>
                <a:tailEnd/>
              </a:ln>
              <a:effectLst/>
            </p:spPr>
            <p:txBody>
              <a:bodyPr/>
              <a:lstStyle/>
              <a:p>
                <a:endParaRPr lang="fr-FR"/>
              </a:p>
            </p:txBody>
          </p:sp>
          <p:sp>
            <p:nvSpPr>
              <p:cNvPr id="87" name="Line 40"/>
              <p:cNvSpPr>
                <a:spLocks noChangeShapeType="1"/>
              </p:cNvSpPr>
              <p:nvPr/>
            </p:nvSpPr>
            <p:spPr bwMode="auto">
              <a:xfrm rot="5400000" flipH="1">
                <a:off x="7111408" y="3430756"/>
                <a:ext cx="327500" cy="97615"/>
              </a:xfrm>
              <a:prstGeom prst="line">
                <a:avLst/>
              </a:prstGeom>
              <a:noFill/>
              <a:ln w="38100">
                <a:solidFill>
                  <a:schemeClr val="tx1"/>
                </a:solidFill>
                <a:round/>
                <a:headEnd/>
                <a:tailEnd/>
              </a:ln>
              <a:effectLst/>
            </p:spPr>
            <p:txBody>
              <a:bodyPr/>
              <a:lstStyle/>
              <a:p>
                <a:endParaRPr lang="fr-FR"/>
              </a:p>
            </p:txBody>
          </p:sp>
        </p:grpSp>
      </p:grpSp>
    </p:spTree>
    <p:extLst>
      <p:ext uri="{BB962C8B-B14F-4D97-AF65-F5344CB8AC3E}">
        <p14:creationId xmlns:p14="http://schemas.microsoft.com/office/powerpoint/2010/main" val="400443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e 31"/>
          <p:cNvGrpSpPr/>
          <p:nvPr/>
        </p:nvGrpSpPr>
        <p:grpSpPr>
          <a:xfrm>
            <a:off x="-1473738" y="836712"/>
            <a:ext cx="6405778" cy="4092486"/>
            <a:chOff x="-47828" y="420224"/>
            <a:chExt cx="6405778" cy="4092486"/>
          </a:xfrm>
        </p:grpSpPr>
        <p:grpSp>
          <p:nvGrpSpPr>
            <p:cNvPr id="2" name="Groupe 1"/>
            <p:cNvGrpSpPr/>
            <p:nvPr/>
          </p:nvGrpSpPr>
          <p:grpSpPr>
            <a:xfrm>
              <a:off x="-47828" y="420224"/>
              <a:ext cx="6405778" cy="4092486"/>
              <a:chOff x="2432934" y="2556541"/>
              <a:chExt cx="7192145" cy="4442307"/>
            </a:xfrm>
          </p:grpSpPr>
          <p:sp>
            <p:nvSpPr>
              <p:cNvPr id="28" name="Line 10"/>
              <p:cNvSpPr>
                <a:spLocks noChangeShapeType="1"/>
              </p:cNvSpPr>
              <p:nvPr/>
            </p:nvSpPr>
            <p:spPr bwMode="auto">
              <a:xfrm rot="10800000" flipV="1">
                <a:off x="5021655" y="4349160"/>
                <a:ext cx="2425159" cy="0"/>
              </a:xfrm>
              <a:prstGeom prst="line">
                <a:avLst/>
              </a:prstGeom>
              <a:noFill/>
              <a:ln w="19050">
                <a:solidFill>
                  <a:schemeClr val="tx1"/>
                </a:solidFill>
                <a:prstDash val="dash"/>
                <a:round/>
                <a:headEnd/>
                <a:tailEnd/>
              </a:ln>
              <a:effectLst/>
            </p:spPr>
            <p:txBody>
              <a:bodyPr/>
              <a:lstStyle/>
              <a:p>
                <a:endParaRPr lang="fr-FR"/>
              </a:p>
            </p:txBody>
          </p:sp>
          <p:sp>
            <p:nvSpPr>
              <p:cNvPr id="3" name="Line 3"/>
              <p:cNvSpPr>
                <a:spLocks noChangeShapeType="1"/>
              </p:cNvSpPr>
              <p:nvPr/>
            </p:nvSpPr>
            <p:spPr bwMode="auto">
              <a:xfrm flipV="1">
                <a:off x="4961088" y="6525093"/>
                <a:ext cx="4203611" cy="0"/>
              </a:xfrm>
              <a:prstGeom prst="line">
                <a:avLst/>
              </a:prstGeom>
              <a:noFill/>
              <a:ln w="19050">
                <a:solidFill>
                  <a:schemeClr val="tx1"/>
                </a:solidFill>
                <a:round/>
                <a:headEnd type="none" w="med" len="med"/>
                <a:tailEnd type="arrow" w="med" len="med"/>
              </a:ln>
              <a:effectLst/>
            </p:spPr>
            <p:txBody>
              <a:bodyPr/>
              <a:lstStyle/>
              <a:p>
                <a:endParaRPr lang="fr-FR"/>
              </a:p>
            </p:txBody>
          </p:sp>
          <p:sp>
            <p:nvSpPr>
              <p:cNvPr id="4" name="Line 4"/>
              <p:cNvSpPr>
                <a:spLocks noChangeShapeType="1"/>
              </p:cNvSpPr>
              <p:nvPr/>
            </p:nvSpPr>
            <p:spPr bwMode="auto">
              <a:xfrm flipV="1">
                <a:off x="5032551" y="2852531"/>
                <a:ext cx="0" cy="3744000"/>
              </a:xfrm>
              <a:prstGeom prst="line">
                <a:avLst/>
              </a:prstGeom>
              <a:noFill/>
              <a:ln w="19050">
                <a:solidFill>
                  <a:schemeClr val="tx1"/>
                </a:solidFill>
                <a:round/>
                <a:headEnd type="none" w="med" len="med"/>
                <a:tailEnd type="arrow" w="med" len="med"/>
              </a:ln>
              <a:effectLst/>
            </p:spPr>
            <p:txBody>
              <a:bodyPr/>
              <a:lstStyle/>
              <a:p>
                <a:endParaRPr lang="fr-FR"/>
              </a:p>
            </p:txBody>
          </p:sp>
          <p:sp>
            <p:nvSpPr>
              <p:cNvPr id="5" name="Text Box 6"/>
              <p:cNvSpPr txBox="1">
                <a:spLocks noChangeArrowheads="1"/>
              </p:cNvSpPr>
              <p:nvPr/>
            </p:nvSpPr>
            <p:spPr bwMode="auto">
              <a:xfrm>
                <a:off x="9224043" y="6241768"/>
                <a:ext cx="329721" cy="467719"/>
              </a:xfrm>
              <a:prstGeom prst="rect">
                <a:avLst/>
              </a:prstGeom>
              <a:noFill/>
              <a:ln w="9525">
                <a:noFill/>
                <a:miter lim="800000"/>
                <a:headEnd/>
                <a:tailEnd/>
              </a:ln>
              <a:effectLst/>
            </p:spPr>
            <p:txBody>
              <a:bodyPr wrap="none">
                <a:spAutoFit/>
              </a:bodyPr>
              <a:lstStyle/>
              <a:p>
                <a:r>
                  <a:rPr lang="fr-FR" sz="2200" b="1" dirty="0">
                    <a:latin typeface="Times" pitchFamily="18" charset="0"/>
                  </a:rPr>
                  <a:t>I</a:t>
                </a:r>
              </a:p>
            </p:txBody>
          </p:sp>
          <p:sp>
            <p:nvSpPr>
              <p:cNvPr id="6" name="Text Box 7"/>
              <p:cNvSpPr txBox="1">
                <a:spLocks noChangeArrowheads="1"/>
              </p:cNvSpPr>
              <p:nvPr/>
            </p:nvSpPr>
            <p:spPr bwMode="auto">
              <a:xfrm>
                <a:off x="5032528" y="2643182"/>
                <a:ext cx="1223830" cy="467719"/>
              </a:xfrm>
              <a:prstGeom prst="rect">
                <a:avLst/>
              </a:prstGeom>
              <a:noFill/>
              <a:ln w="9525">
                <a:noFill/>
                <a:miter lim="800000"/>
                <a:headEnd/>
                <a:tailEnd/>
              </a:ln>
              <a:effectLst/>
            </p:spPr>
            <p:txBody>
              <a:bodyPr wrap="square">
                <a:spAutoFit/>
              </a:bodyPr>
              <a:lstStyle/>
              <a:p>
                <a:r>
                  <a:rPr lang="fr-FR" sz="2200" b="1" dirty="0">
                    <a:solidFill>
                      <a:srgbClr val="009900"/>
                    </a:solidFill>
                    <a:latin typeface="Times" pitchFamily="18" charset="0"/>
                  </a:rPr>
                  <a:t>U</a:t>
                </a:r>
                <a:r>
                  <a:rPr lang="fr-FR" sz="2200" b="1" dirty="0">
                    <a:solidFill>
                      <a:srgbClr val="FF0000"/>
                    </a:solidFill>
                    <a:latin typeface="Times" pitchFamily="18" charset="0"/>
                  </a:rPr>
                  <a:t>, E</a:t>
                </a:r>
                <a:r>
                  <a:rPr lang="fr-FR" sz="2200" b="1" baseline="-25000" dirty="0">
                    <a:solidFill>
                      <a:srgbClr val="FF0000"/>
                    </a:solidFill>
                    <a:latin typeface="Times" pitchFamily="18" charset="0"/>
                  </a:rPr>
                  <a:t>0</a:t>
                </a:r>
                <a:endParaRPr lang="fr-FR" sz="2200" b="1" dirty="0">
                  <a:solidFill>
                    <a:srgbClr val="FF0000"/>
                  </a:solidFill>
                  <a:latin typeface="Times" pitchFamily="18" charset="0"/>
                </a:endParaRPr>
              </a:p>
            </p:txBody>
          </p:sp>
          <p:sp>
            <p:nvSpPr>
              <p:cNvPr id="7" name="Line 10"/>
              <p:cNvSpPr>
                <a:spLocks noChangeShapeType="1"/>
              </p:cNvSpPr>
              <p:nvPr/>
            </p:nvSpPr>
            <p:spPr bwMode="auto">
              <a:xfrm flipV="1">
                <a:off x="5032528" y="3961437"/>
                <a:ext cx="983207" cy="2358041"/>
              </a:xfrm>
              <a:prstGeom prst="line">
                <a:avLst/>
              </a:prstGeom>
              <a:noFill/>
              <a:ln w="57150">
                <a:solidFill>
                  <a:srgbClr val="FF0000"/>
                </a:solidFill>
                <a:round/>
                <a:headEnd/>
                <a:tailEnd/>
              </a:ln>
              <a:effectLst/>
            </p:spPr>
            <p:txBody>
              <a:bodyPr/>
              <a:lstStyle/>
              <a:p>
                <a:endParaRPr lang="fr-FR"/>
              </a:p>
            </p:txBody>
          </p:sp>
          <p:sp>
            <p:nvSpPr>
              <p:cNvPr id="8" name="Arc 7"/>
              <p:cNvSpPr/>
              <p:nvPr/>
            </p:nvSpPr>
            <p:spPr>
              <a:xfrm rot="17234806">
                <a:off x="5627684" y="3663887"/>
                <a:ext cx="1852130" cy="1237294"/>
              </a:xfrm>
              <a:prstGeom prst="arc">
                <a:avLst>
                  <a:gd name="adj1" fmla="val 16880324"/>
                  <a:gd name="adj2" fmla="val 21269715"/>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Line 10"/>
              <p:cNvSpPr>
                <a:spLocks noChangeShapeType="1"/>
              </p:cNvSpPr>
              <p:nvPr/>
            </p:nvSpPr>
            <p:spPr bwMode="auto">
              <a:xfrm flipV="1">
                <a:off x="6725767" y="3374512"/>
                <a:ext cx="1899708" cy="0"/>
              </a:xfrm>
              <a:prstGeom prst="line">
                <a:avLst/>
              </a:prstGeom>
              <a:noFill/>
              <a:ln w="57150">
                <a:solidFill>
                  <a:srgbClr val="FF0000"/>
                </a:solidFill>
                <a:round/>
                <a:headEnd/>
                <a:tailEnd/>
              </a:ln>
              <a:effectLst/>
            </p:spPr>
            <p:txBody>
              <a:bodyPr/>
              <a:lstStyle/>
              <a:p>
                <a:endParaRPr lang="fr-FR"/>
              </a:p>
            </p:txBody>
          </p:sp>
          <p:sp>
            <p:nvSpPr>
              <p:cNvPr id="11" name="Text Box 7"/>
              <p:cNvSpPr txBox="1">
                <a:spLocks noChangeArrowheads="1"/>
              </p:cNvSpPr>
              <p:nvPr/>
            </p:nvSpPr>
            <p:spPr bwMode="auto">
              <a:xfrm>
                <a:off x="4572000" y="6072206"/>
                <a:ext cx="811190" cy="400902"/>
              </a:xfrm>
              <a:prstGeom prst="rect">
                <a:avLst/>
              </a:prstGeom>
              <a:noFill/>
              <a:ln w="9525">
                <a:noFill/>
                <a:miter lim="800000"/>
                <a:headEnd/>
                <a:tailEnd/>
              </a:ln>
              <a:effectLst/>
            </p:spPr>
            <p:txBody>
              <a:bodyPr wrap="square">
                <a:spAutoFit/>
              </a:bodyPr>
              <a:lstStyle/>
              <a:p>
                <a:r>
                  <a:rPr lang="fr-FR" b="1" dirty="0">
                    <a:solidFill>
                      <a:srgbClr val="FF0000"/>
                    </a:solidFill>
                  </a:rPr>
                  <a:t>E</a:t>
                </a:r>
                <a:r>
                  <a:rPr lang="fr-FR" b="1" baseline="-25000" dirty="0">
                    <a:solidFill>
                      <a:srgbClr val="FF0000"/>
                    </a:solidFill>
                  </a:rPr>
                  <a:t>r</a:t>
                </a:r>
                <a:endParaRPr lang="fr-FR" b="1" dirty="0">
                  <a:solidFill>
                    <a:srgbClr val="FF0000"/>
                  </a:solidFill>
                </a:endParaRPr>
              </a:p>
            </p:txBody>
          </p:sp>
          <p:sp>
            <p:nvSpPr>
              <p:cNvPr id="12" name="Line 10"/>
              <p:cNvSpPr>
                <a:spLocks noChangeShapeType="1"/>
              </p:cNvSpPr>
              <p:nvPr/>
            </p:nvSpPr>
            <p:spPr bwMode="auto">
              <a:xfrm flipV="1">
                <a:off x="5053247" y="4535790"/>
                <a:ext cx="1042702" cy="1765321"/>
              </a:xfrm>
              <a:prstGeom prst="line">
                <a:avLst/>
              </a:prstGeom>
              <a:noFill/>
              <a:ln w="57150">
                <a:solidFill>
                  <a:srgbClr val="009900"/>
                </a:solidFill>
                <a:round/>
                <a:headEnd/>
                <a:tailEnd/>
              </a:ln>
              <a:effectLst/>
            </p:spPr>
            <p:txBody>
              <a:bodyPr/>
              <a:lstStyle/>
              <a:p>
                <a:endParaRPr lang="fr-FR"/>
              </a:p>
            </p:txBody>
          </p:sp>
          <p:sp>
            <p:nvSpPr>
              <p:cNvPr id="13" name="Arc 12"/>
              <p:cNvSpPr/>
              <p:nvPr/>
            </p:nvSpPr>
            <p:spPr>
              <a:xfrm rot="17814347">
                <a:off x="5708691" y="4208625"/>
                <a:ext cx="1852130" cy="1237294"/>
              </a:xfrm>
              <a:prstGeom prst="arc">
                <a:avLst>
                  <a:gd name="adj1" fmla="val 16200000"/>
                  <a:gd name="adj2" fmla="val 20308492"/>
                </a:avLst>
              </a:prstGeom>
              <a:ln w="57150">
                <a:solidFill>
                  <a:srgbClr val="0099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Arc 13"/>
              <p:cNvSpPr/>
              <p:nvPr/>
            </p:nvSpPr>
            <p:spPr>
              <a:xfrm rot="2765408">
                <a:off x="6102506" y="4151293"/>
                <a:ext cx="1852130" cy="1237294"/>
              </a:xfrm>
              <a:prstGeom prst="arc">
                <a:avLst>
                  <a:gd name="adj1" fmla="val 12222373"/>
                  <a:gd name="adj2" fmla="val 18225900"/>
                </a:avLst>
              </a:prstGeom>
              <a:ln w="57150">
                <a:solidFill>
                  <a:srgbClr val="0099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Line 10"/>
              <p:cNvSpPr>
                <a:spLocks noChangeShapeType="1"/>
              </p:cNvSpPr>
              <p:nvPr/>
            </p:nvSpPr>
            <p:spPr bwMode="auto">
              <a:xfrm>
                <a:off x="7678709" y="4613336"/>
                <a:ext cx="1064088" cy="1938610"/>
              </a:xfrm>
              <a:prstGeom prst="line">
                <a:avLst/>
              </a:prstGeom>
              <a:noFill/>
              <a:ln w="57150">
                <a:solidFill>
                  <a:srgbClr val="009900"/>
                </a:solidFill>
                <a:prstDash val="dash"/>
                <a:round/>
                <a:headEnd/>
                <a:tailEnd/>
              </a:ln>
              <a:effectLst/>
            </p:spPr>
            <p:txBody>
              <a:bodyPr/>
              <a:lstStyle/>
              <a:p>
                <a:endParaRPr lang="fr-FR"/>
              </a:p>
            </p:txBody>
          </p:sp>
          <p:sp>
            <p:nvSpPr>
              <p:cNvPr id="16" name="Line 10"/>
              <p:cNvSpPr>
                <a:spLocks noChangeShapeType="1"/>
              </p:cNvSpPr>
              <p:nvPr/>
            </p:nvSpPr>
            <p:spPr bwMode="auto">
              <a:xfrm rot="5400000" flipV="1">
                <a:off x="5154983" y="4935948"/>
                <a:ext cx="3165256" cy="0"/>
              </a:xfrm>
              <a:prstGeom prst="line">
                <a:avLst/>
              </a:prstGeom>
              <a:noFill/>
              <a:ln w="19050">
                <a:solidFill>
                  <a:schemeClr val="tx1"/>
                </a:solidFill>
                <a:prstDash val="dash"/>
                <a:round/>
                <a:headEnd/>
                <a:tailEnd/>
              </a:ln>
              <a:effectLst/>
            </p:spPr>
            <p:txBody>
              <a:bodyPr/>
              <a:lstStyle/>
              <a:p>
                <a:endParaRPr lang="fr-FR"/>
              </a:p>
            </p:txBody>
          </p:sp>
          <p:sp>
            <p:nvSpPr>
              <p:cNvPr id="17" name="Arc 16"/>
              <p:cNvSpPr/>
              <p:nvPr/>
            </p:nvSpPr>
            <p:spPr>
              <a:xfrm rot="9405565" flipH="1">
                <a:off x="2432934" y="4979857"/>
                <a:ext cx="6813199" cy="1196210"/>
              </a:xfrm>
              <a:prstGeom prst="arc">
                <a:avLst>
                  <a:gd name="adj1" fmla="val 12425314"/>
                  <a:gd name="adj2" fmla="val 21238882"/>
                </a:avLst>
              </a:prstGeom>
              <a:ln w="571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Line 10"/>
              <p:cNvSpPr>
                <a:spLocks noChangeShapeType="1"/>
              </p:cNvSpPr>
              <p:nvPr/>
            </p:nvSpPr>
            <p:spPr bwMode="auto">
              <a:xfrm flipV="1">
                <a:off x="5042549" y="3509351"/>
                <a:ext cx="3299207" cy="3000713"/>
              </a:xfrm>
              <a:prstGeom prst="line">
                <a:avLst/>
              </a:prstGeom>
              <a:noFill/>
              <a:ln w="19050">
                <a:solidFill>
                  <a:schemeClr val="tx1"/>
                </a:solidFill>
                <a:round/>
                <a:headEnd/>
                <a:tailEnd/>
              </a:ln>
              <a:effectLst/>
            </p:spPr>
            <p:txBody>
              <a:bodyPr/>
              <a:lstStyle/>
              <a:p>
                <a:endParaRPr lang="fr-FR"/>
              </a:p>
            </p:txBody>
          </p:sp>
          <p:sp>
            <p:nvSpPr>
              <p:cNvPr id="10" name="Ellipse 9"/>
              <p:cNvSpPr/>
              <p:nvPr/>
            </p:nvSpPr>
            <p:spPr>
              <a:xfrm>
                <a:off x="4982355" y="6265254"/>
                <a:ext cx="108000"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ext Box 7"/>
              <p:cNvSpPr txBox="1">
                <a:spLocks noChangeArrowheads="1"/>
              </p:cNvSpPr>
              <p:nvPr/>
            </p:nvSpPr>
            <p:spPr bwMode="auto">
              <a:xfrm>
                <a:off x="8582379" y="3108448"/>
                <a:ext cx="811190" cy="400902"/>
              </a:xfrm>
              <a:prstGeom prst="rect">
                <a:avLst/>
              </a:prstGeom>
              <a:noFill/>
              <a:ln w="9525">
                <a:noFill/>
                <a:miter lim="800000"/>
                <a:headEnd/>
                <a:tailEnd/>
              </a:ln>
              <a:effectLst/>
            </p:spPr>
            <p:txBody>
              <a:bodyPr wrap="square">
                <a:spAutoFit/>
              </a:bodyPr>
              <a:lstStyle/>
              <a:p>
                <a:r>
                  <a:rPr lang="fr-FR" b="1" dirty="0">
                    <a:solidFill>
                      <a:srgbClr val="FF0000"/>
                    </a:solidFill>
                    <a:latin typeface="Times" pitchFamily="18" charset="0"/>
                  </a:rPr>
                  <a:t>E</a:t>
                </a:r>
                <a:r>
                  <a:rPr lang="fr-FR" b="1" baseline="-25000" dirty="0">
                    <a:solidFill>
                      <a:srgbClr val="FF0000"/>
                    </a:solidFill>
                    <a:latin typeface="Times" pitchFamily="18" charset="0"/>
                  </a:rPr>
                  <a:t>0</a:t>
                </a:r>
                <a:r>
                  <a:rPr lang="fr-FR" b="1" dirty="0">
                    <a:solidFill>
                      <a:srgbClr val="FF0000"/>
                    </a:solidFill>
                    <a:latin typeface="Times" pitchFamily="18" charset="0"/>
                  </a:rPr>
                  <a:t>(I)</a:t>
                </a:r>
              </a:p>
            </p:txBody>
          </p:sp>
          <p:sp>
            <p:nvSpPr>
              <p:cNvPr id="20" name="Text Box 7"/>
              <p:cNvSpPr txBox="1">
                <a:spLocks noChangeArrowheads="1"/>
              </p:cNvSpPr>
              <p:nvPr/>
            </p:nvSpPr>
            <p:spPr bwMode="auto">
              <a:xfrm>
                <a:off x="8219880" y="3631713"/>
                <a:ext cx="811190" cy="400902"/>
              </a:xfrm>
              <a:prstGeom prst="rect">
                <a:avLst/>
              </a:prstGeom>
              <a:noFill/>
              <a:ln w="9525">
                <a:noFill/>
                <a:miter lim="800000"/>
                <a:headEnd/>
                <a:tailEnd/>
              </a:ln>
              <a:effectLst/>
            </p:spPr>
            <p:txBody>
              <a:bodyPr wrap="square">
                <a:spAutoFit/>
              </a:bodyPr>
              <a:lstStyle/>
              <a:p>
                <a:r>
                  <a:rPr lang="fr-FR" b="1" dirty="0" err="1">
                    <a:latin typeface="Times" pitchFamily="18" charset="0"/>
                  </a:rPr>
                  <a:t>R</a:t>
                </a:r>
                <a:r>
                  <a:rPr lang="fr-FR" b="1" baseline="-25000" dirty="0" err="1">
                    <a:latin typeface="Times" pitchFamily="18" charset="0"/>
                  </a:rPr>
                  <a:t>ch</a:t>
                </a:r>
                <a:r>
                  <a:rPr lang="fr-FR" b="1" dirty="0" err="1">
                    <a:latin typeface="Times" pitchFamily="18" charset="0"/>
                  </a:rPr>
                  <a:t>.I</a:t>
                </a:r>
                <a:endParaRPr lang="fr-FR" b="1" dirty="0">
                  <a:latin typeface="Times" pitchFamily="18" charset="0"/>
                </a:endParaRPr>
              </a:p>
            </p:txBody>
          </p:sp>
          <p:sp>
            <p:nvSpPr>
              <p:cNvPr id="22" name="Text Box 7"/>
              <p:cNvSpPr txBox="1">
                <a:spLocks noChangeArrowheads="1"/>
              </p:cNvSpPr>
              <p:nvPr/>
            </p:nvSpPr>
            <p:spPr bwMode="auto">
              <a:xfrm>
                <a:off x="8662587" y="4504247"/>
                <a:ext cx="962492" cy="400902"/>
              </a:xfrm>
              <a:prstGeom prst="rect">
                <a:avLst/>
              </a:prstGeom>
              <a:noFill/>
              <a:ln w="9525">
                <a:noFill/>
                <a:miter lim="800000"/>
                <a:headEnd/>
                <a:tailEnd/>
              </a:ln>
              <a:effectLst/>
            </p:spPr>
            <p:txBody>
              <a:bodyPr wrap="square">
                <a:spAutoFit/>
              </a:bodyPr>
              <a:lstStyle/>
              <a:p>
                <a:r>
                  <a:rPr lang="fr-FR" b="1" dirty="0">
                    <a:solidFill>
                      <a:srgbClr val="0000FF"/>
                    </a:solidFill>
                    <a:latin typeface="Times" pitchFamily="18" charset="0"/>
                    <a:sym typeface="Symbol"/>
                  </a:rPr>
                  <a:t>U</a:t>
                </a:r>
                <a:r>
                  <a:rPr lang="fr-FR" b="1" dirty="0">
                    <a:solidFill>
                      <a:srgbClr val="0000FF"/>
                    </a:solidFill>
                    <a:latin typeface="Times" pitchFamily="18" charset="0"/>
                  </a:rPr>
                  <a:t>(I)</a:t>
                </a:r>
              </a:p>
            </p:txBody>
          </p:sp>
          <p:sp>
            <p:nvSpPr>
              <p:cNvPr id="23" name="Text Box 7"/>
              <p:cNvSpPr txBox="1">
                <a:spLocks noChangeArrowheads="1"/>
              </p:cNvSpPr>
              <p:nvPr/>
            </p:nvSpPr>
            <p:spPr bwMode="auto">
              <a:xfrm>
                <a:off x="8341756" y="5357236"/>
                <a:ext cx="962492" cy="400902"/>
              </a:xfrm>
              <a:prstGeom prst="rect">
                <a:avLst/>
              </a:prstGeom>
              <a:noFill/>
              <a:ln w="9525">
                <a:noFill/>
                <a:miter lim="800000"/>
                <a:headEnd/>
                <a:tailEnd/>
              </a:ln>
              <a:effectLst/>
            </p:spPr>
            <p:txBody>
              <a:bodyPr wrap="square">
                <a:spAutoFit/>
              </a:bodyPr>
              <a:lstStyle/>
              <a:p>
                <a:r>
                  <a:rPr lang="fr-FR" b="1" dirty="0">
                    <a:solidFill>
                      <a:srgbClr val="009900"/>
                    </a:solidFill>
                    <a:latin typeface="Times" pitchFamily="18" charset="0"/>
                    <a:sym typeface="Symbol"/>
                  </a:rPr>
                  <a:t>U</a:t>
                </a:r>
                <a:r>
                  <a:rPr lang="fr-FR" b="1" dirty="0">
                    <a:solidFill>
                      <a:srgbClr val="009900"/>
                    </a:solidFill>
                    <a:latin typeface="Times" pitchFamily="18" charset="0"/>
                  </a:rPr>
                  <a:t>(I)</a:t>
                </a:r>
              </a:p>
            </p:txBody>
          </p:sp>
          <p:sp>
            <p:nvSpPr>
              <p:cNvPr id="24" name="Text Box 7"/>
              <p:cNvSpPr txBox="1">
                <a:spLocks noChangeArrowheads="1"/>
              </p:cNvSpPr>
              <p:nvPr/>
            </p:nvSpPr>
            <p:spPr bwMode="auto">
              <a:xfrm>
                <a:off x="8502172" y="6597946"/>
                <a:ext cx="811190" cy="400902"/>
              </a:xfrm>
              <a:prstGeom prst="rect">
                <a:avLst/>
              </a:prstGeom>
              <a:noFill/>
              <a:ln w="9525">
                <a:noFill/>
                <a:miter lim="800000"/>
                <a:headEnd/>
                <a:tailEnd/>
              </a:ln>
              <a:effectLst/>
            </p:spPr>
            <p:txBody>
              <a:bodyPr wrap="square">
                <a:spAutoFit/>
              </a:bodyPr>
              <a:lstStyle/>
              <a:p>
                <a:r>
                  <a:rPr lang="fr-FR" b="1" dirty="0">
                    <a:solidFill>
                      <a:srgbClr val="FF0000"/>
                    </a:solidFill>
                    <a:latin typeface="Times" pitchFamily="18" charset="0"/>
                  </a:rPr>
                  <a:t>I</a:t>
                </a:r>
                <a:r>
                  <a:rPr lang="fr-FR" b="1" baseline="-25000" dirty="0">
                    <a:solidFill>
                      <a:srgbClr val="FF0000"/>
                    </a:solidFill>
                    <a:latin typeface="Times" pitchFamily="18" charset="0"/>
                  </a:rPr>
                  <a:t>CC</a:t>
                </a:r>
                <a:endParaRPr lang="fr-FR" b="1" dirty="0">
                  <a:solidFill>
                    <a:srgbClr val="FF0000"/>
                  </a:solidFill>
                  <a:latin typeface="Times" pitchFamily="18" charset="0"/>
                </a:endParaRPr>
              </a:p>
            </p:txBody>
          </p:sp>
          <p:sp>
            <p:nvSpPr>
              <p:cNvPr id="25" name="Line 10"/>
              <p:cNvSpPr>
                <a:spLocks noChangeShapeType="1"/>
              </p:cNvSpPr>
              <p:nvPr/>
            </p:nvSpPr>
            <p:spPr bwMode="auto">
              <a:xfrm rot="5400000" flipV="1">
                <a:off x="6345771" y="5397553"/>
                <a:ext cx="2227402" cy="0"/>
              </a:xfrm>
              <a:prstGeom prst="line">
                <a:avLst/>
              </a:prstGeom>
              <a:noFill/>
              <a:ln w="19050">
                <a:solidFill>
                  <a:schemeClr val="tx1"/>
                </a:solidFill>
                <a:prstDash val="dash"/>
                <a:round/>
                <a:headEnd/>
                <a:tailEnd/>
              </a:ln>
              <a:effectLst/>
            </p:spPr>
            <p:txBody>
              <a:bodyPr/>
              <a:lstStyle/>
              <a:p>
                <a:endParaRPr lang="fr-FR"/>
              </a:p>
            </p:txBody>
          </p:sp>
          <p:sp>
            <p:nvSpPr>
              <p:cNvPr id="27" name="Text Box 7"/>
              <p:cNvSpPr txBox="1">
                <a:spLocks noChangeArrowheads="1"/>
              </p:cNvSpPr>
              <p:nvPr/>
            </p:nvSpPr>
            <p:spPr bwMode="auto">
              <a:xfrm>
                <a:off x="7539680" y="4137204"/>
                <a:ext cx="811190" cy="400902"/>
              </a:xfrm>
              <a:prstGeom prst="rect">
                <a:avLst/>
              </a:prstGeom>
              <a:noFill/>
              <a:ln w="9525">
                <a:noFill/>
                <a:miter lim="800000"/>
                <a:headEnd/>
                <a:tailEnd/>
              </a:ln>
              <a:effectLst/>
            </p:spPr>
            <p:txBody>
              <a:bodyPr wrap="square">
                <a:spAutoFit/>
              </a:bodyPr>
              <a:lstStyle/>
              <a:p>
                <a:r>
                  <a:rPr lang="fr-FR" b="1" dirty="0">
                    <a:solidFill>
                      <a:srgbClr val="FF00FF"/>
                    </a:solidFill>
                    <a:latin typeface="Times" pitchFamily="18" charset="0"/>
                  </a:rPr>
                  <a:t>P</a:t>
                </a:r>
              </a:p>
            </p:txBody>
          </p:sp>
          <p:sp>
            <p:nvSpPr>
              <p:cNvPr id="29" name="Text Box 7"/>
              <p:cNvSpPr txBox="1">
                <a:spLocks noChangeArrowheads="1"/>
              </p:cNvSpPr>
              <p:nvPr/>
            </p:nvSpPr>
            <p:spPr bwMode="auto">
              <a:xfrm>
                <a:off x="7289943" y="6520404"/>
                <a:ext cx="811190" cy="400902"/>
              </a:xfrm>
              <a:prstGeom prst="rect">
                <a:avLst/>
              </a:prstGeom>
              <a:noFill/>
              <a:ln w="9525">
                <a:noFill/>
                <a:miter lim="800000"/>
                <a:headEnd/>
                <a:tailEnd/>
              </a:ln>
              <a:effectLst/>
            </p:spPr>
            <p:txBody>
              <a:bodyPr wrap="square">
                <a:spAutoFit/>
              </a:bodyPr>
              <a:lstStyle/>
              <a:p>
                <a:r>
                  <a:rPr lang="fr-FR" b="1" dirty="0">
                    <a:solidFill>
                      <a:srgbClr val="FF00FF"/>
                    </a:solidFill>
                    <a:latin typeface="Times" pitchFamily="18" charset="0"/>
                  </a:rPr>
                  <a:t>I</a:t>
                </a:r>
                <a:r>
                  <a:rPr lang="fr-FR" b="1" baseline="-25000" dirty="0">
                    <a:solidFill>
                      <a:srgbClr val="FF00FF"/>
                    </a:solidFill>
                    <a:latin typeface="Times" pitchFamily="18" charset="0"/>
                  </a:rPr>
                  <a:t>1</a:t>
                </a:r>
                <a:endParaRPr lang="fr-FR" b="1" dirty="0">
                  <a:solidFill>
                    <a:srgbClr val="FF00FF"/>
                  </a:solidFill>
                  <a:latin typeface="Times" pitchFamily="18" charset="0"/>
                </a:endParaRPr>
              </a:p>
            </p:txBody>
          </p:sp>
          <p:sp>
            <p:nvSpPr>
              <p:cNvPr id="30" name="Text Box 7"/>
              <p:cNvSpPr txBox="1">
                <a:spLocks noChangeArrowheads="1"/>
              </p:cNvSpPr>
              <p:nvPr/>
            </p:nvSpPr>
            <p:spPr bwMode="auto">
              <a:xfrm>
                <a:off x="4571997" y="4116526"/>
                <a:ext cx="561454" cy="434311"/>
              </a:xfrm>
              <a:prstGeom prst="rect">
                <a:avLst/>
              </a:prstGeom>
              <a:noFill/>
              <a:ln w="9525">
                <a:noFill/>
                <a:miter lim="800000"/>
                <a:headEnd/>
                <a:tailEnd/>
              </a:ln>
              <a:effectLst/>
            </p:spPr>
            <p:txBody>
              <a:bodyPr wrap="square">
                <a:spAutoFit/>
              </a:bodyPr>
              <a:lstStyle/>
              <a:p>
                <a:r>
                  <a:rPr lang="fr-FR" sz="2000" b="1" dirty="0">
                    <a:solidFill>
                      <a:srgbClr val="FF00FF"/>
                    </a:solidFill>
                    <a:latin typeface="Times" pitchFamily="18" charset="0"/>
                  </a:rPr>
                  <a:t>U</a:t>
                </a:r>
                <a:r>
                  <a:rPr lang="fr-FR" sz="2000" b="1" baseline="-25000" dirty="0">
                    <a:solidFill>
                      <a:srgbClr val="FF00FF"/>
                    </a:solidFill>
                    <a:latin typeface="Times" pitchFamily="18" charset="0"/>
                  </a:rPr>
                  <a:t>1</a:t>
                </a:r>
                <a:endParaRPr lang="fr-FR" sz="2000" b="1" dirty="0">
                  <a:solidFill>
                    <a:srgbClr val="FF00FF"/>
                  </a:solidFill>
                  <a:latin typeface="Times" pitchFamily="18" charset="0"/>
                </a:endParaRPr>
              </a:p>
            </p:txBody>
          </p:sp>
          <p:sp>
            <p:nvSpPr>
              <p:cNvPr id="33" name="Text Box 7"/>
              <p:cNvSpPr txBox="1">
                <a:spLocks noChangeArrowheads="1"/>
              </p:cNvSpPr>
              <p:nvPr/>
            </p:nvSpPr>
            <p:spPr bwMode="auto">
              <a:xfrm>
                <a:off x="6496980" y="6533581"/>
                <a:ext cx="811190" cy="400902"/>
              </a:xfrm>
              <a:prstGeom prst="rect">
                <a:avLst/>
              </a:prstGeom>
              <a:noFill/>
              <a:ln w="9525">
                <a:noFill/>
                <a:miter lim="800000"/>
                <a:headEnd/>
                <a:tailEnd/>
              </a:ln>
              <a:effectLst/>
            </p:spPr>
            <p:txBody>
              <a:bodyPr wrap="square">
                <a:spAutoFit/>
              </a:bodyPr>
              <a:lstStyle/>
              <a:p>
                <a:r>
                  <a:rPr lang="fr-FR" b="1" dirty="0" err="1">
                    <a:latin typeface="Times" pitchFamily="18" charset="0"/>
                  </a:rPr>
                  <a:t>I</a:t>
                </a:r>
                <a:r>
                  <a:rPr lang="fr-FR" b="1" baseline="-25000" dirty="0" err="1">
                    <a:latin typeface="Times" pitchFamily="18" charset="0"/>
                  </a:rPr>
                  <a:t>sat</a:t>
                </a:r>
                <a:endParaRPr lang="fr-FR" b="1" dirty="0">
                  <a:latin typeface="Times" pitchFamily="18" charset="0"/>
                </a:endParaRPr>
              </a:p>
            </p:txBody>
          </p:sp>
          <p:sp>
            <p:nvSpPr>
              <p:cNvPr id="35" name="Line 10"/>
              <p:cNvSpPr>
                <a:spLocks noChangeShapeType="1"/>
              </p:cNvSpPr>
              <p:nvPr/>
            </p:nvSpPr>
            <p:spPr bwMode="auto">
              <a:xfrm flipV="1">
                <a:off x="5046508" y="2712867"/>
                <a:ext cx="2102038" cy="3595504"/>
              </a:xfrm>
              <a:prstGeom prst="line">
                <a:avLst/>
              </a:prstGeom>
              <a:noFill/>
              <a:ln w="19050">
                <a:solidFill>
                  <a:srgbClr val="FF00FF"/>
                </a:solidFill>
                <a:prstDash val="sysDash"/>
                <a:round/>
                <a:headEnd/>
                <a:tailEnd/>
              </a:ln>
              <a:effectLst/>
            </p:spPr>
            <p:txBody>
              <a:bodyPr/>
              <a:lstStyle/>
              <a:p>
                <a:endParaRPr lang="fr-FR"/>
              </a:p>
            </p:txBody>
          </p:sp>
          <p:sp>
            <p:nvSpPr>
              <p:cNvPr id="36" name="Text Box 7"/>
              <p:cNvSpPr txBox="1">
                <a:spLocks noChangeArrowheads="1"/>
              </p:cNvSpPr>
              <p:nvPr/>
            </p:nvSpPr>
            <p:spPr bwMode="auto">
              <a:xfrm>
                <a:off x="7199650" y="2556541"/>
                <a:ext cx="1212714" cy="400902"/>
              </a:xfrm>
              <a:prstGeom prst="rect">
                <a:avLst/>
              </a:prstGeom>
              <a:noFill/>
              <a:ln w="9525">
                <a:noFill/>
                <a:miter lim="800000"/>
                <a:headEnd/>
                <a:tailEnd/>
              </a:ln>
              <a:effectLst/>
            </p:spPr>
            <p:txBody>
              <a:bodyPr wrap="square">
                <a:spAutoFit/>
              </a:bodyPr>
              <a:lstStyle/>
              <a:p>
                <a:r>
                  <a:rPr lang="fr-FR" b="1" dirty="0" err="1">
                    <a:latin typeface="Times" pitchFamily="18" charset="0"/>
                  </a:rPr>
                  <a:t>R</a:t>
                </a:r>
                <a:r>
                  <a:rPr lang="fr-FR" b="1" baseline="-25000" dirty="0" err="1">
                    <a:latin typeface="Times" pitchFamily="18" charset="0"/>
                  </a:rPr>
                  <a:t>chcr</a:t>
                </a:r>
                <a:r>
                  <a:rPr lang="fr-FR" b="1" dirty="0" err="1">
                    <a:latin typeface="Times" pitchFamily="18" charset="0"/>
                  </a:rPr>
                  <a:t>.I</a:t>
                </a:r>
                <a:endParaRPr lang="fr-FR" b="1" dirty="0">
                  <a:latin typeface="Times" pitchFamily="18" charset="0"/>
                </a:endParaRPr>
              </a:p>
            </p:txBody>
          </p:sp>
        </p:grpSp>
        <p:sp>
          <p:nvSpPr>
            <p:cNvPr id="26" name="Ellipse 25"/>
            <p:cNvSpPr/>
            <p:nvPr/>
          </p:nvSpPr>
          <p:spPr>
            <a:xfrm>
              <a:off x="4380557" y="2000240"/>
              <a:ext cx="96192" cy="99495"/>
            </a:xfrm>
            <a:prstGeom prst="ellipse">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1" name="Text Box 4"/>
          <p:cNvSpPr txBox="1">
            <a:spLocks noChangeArrowheads="1"/>
          </p:cNvSpPr>
          <p:nvPr/>
        </p:nvSpPr>
        <p:spPr bwMode="auto">
          <a:xfrm>
            <a:off x="214282" y="260350"/>
            <a:ext cx="5929354"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rPr>
              <a:t>4. Caractéristiques naturelles </a:t>
            </a:r>
            <a:r>
              <a:rPr lang="fr-FR" sz="2200" b="1" i="1" dirty="0">
                <a:latin typeface="Euclid" pitchFamily="18" charset="0"/>
              </a:rPr>
              <a:t>(à n=</a:t>
            </a:r>
            <a:r>
              <a:rPr lang="fr-FR" sz="2200" b="1" i="1" dirty="0" err="1">
                <a:latin typeface="Euclid" pitchFamily="18" charset="0"/>
              </a:rPr>
              <a:t>cte</a:t>
            </a:r>
            <a:r>
              <a:rPr lang="fr-FR" sz="2200" b="1" i="1" dirty="0">
                <a:latin typeface="Euclid" pitchFamily="18" charset="0"/>
              </a:rPr>
              <a:t>)</a:t>
            </a:r>
          </a:p>
        </p:txBody>
      </p:sp>
      <p:sp>
        <p:nvSpPr>
          <p:cNvPr id="34" name="Text Box 9"/>
          <p:cNvSpPr txBox="1">
            <a:spLocks noChangeArrowheads="1"/>
          </p:cNvSpPr>
          <p:nvPr/>
        </p:nvSpPr>
        <p:spPr bwMode="auto">
          <a:xfrm>
            <a:off x="5108577" y="1142985"/>
            <a:ext cx="4035423" cy="2677656"/>
          </a:xfrm>
          <a:prstGeom prst="rect">
            <a:avLst/>
          </a:prstGeom>
          <a:noFill/>
          <a:ln w="9525">
            <a:noFill/>
            <a:miter lim="800000"/>
            <a:headEnd/>
            <a:tailEnd/>
          </a:ln>
          <a:effectLst/>
        </p:spPr>
        <p:txBody>
          <a:bodyPr wrap="square">
            <a:spAutoFit/>
          </a:bodyPr>
          <a:lstStyle/>
          <a:p>
            <a:pPr>
              <a:spcBef>
                <a:spcPct val="50000"/>
              </a:spcBef>
            </a:pPr>
            <a:r>
              <a:rPr lang="fr-FR" dirty="0">
                <a:latin typeface="Cambria" pitchFamily="18" charset="0"/>
              </a:rPr>
              <a:t>Avec :</a:t>
            </a:r>
          </a:p>
          <a:p>
            <a:pPr>
              <a:spcBef>
                <a:spcPct val="50000"/>
              </a:spcBef>
            </a:pPr>
            <a:r>
              <a:rPr lang="fr-FR" sz="2000" b="1" dirty="0">
                <a:solidFill>
                  <a:srgbClr val="FF00FF"/>
                </a:solidFill>
                <a:latin typeface="Euclid" pitchFamily="18" charset="0"/>
              </a:rPr>
              <a:t>(P)</a:t>
            </a:r>
            <a:r>
              <a:rPr lang="fr-FR" sz="2000" dirty="0">
                <a:solidFill>
                  <a:srgbClr val="0000FF"/>
                </a:solidFill>
                <a:latin typeface="Euclid" pitchFamily="18" charset="0"/>
              </a:rPr>
              <a:t>: point de fonctionnement définie par l’intersection des deux caractéristiques: </a:t>
            </a:r>
            <a:r>
              <a:rPr lang="fr-FR" sz="2000" b="1" dirty="0">
                <a:solidFill>
                  <a:srgbClr val="009900"/>
                </a:solidFill>
                <a:latin typeface="Euclid" pitchFamily="18" charset="0"/>
              </a:rPr>
              <a:t>U(I)</a:t>
            </a:r>
            <a:r>
              <a:rPr lang="fr-FR" sz="2000" dirty="0">
                <a:solidFill>
                  <a:srgbClr val="0000FF"/>
                </a:solidFill>
                <a:latin typeface="Euclid" pitchFamily="18" charset="0"/>
              </a:rPr>
              <a:t> et la droite de charge </a:t>
            </a:r>
            <a:r>
              <a:rPr lang="fr-FR" sz="2000" b="1" dirty="0" err="1">
                <a:latin typeface="Euclid" pitchFamily="18" charset="0"/>
              </a:rPr>
              <a:t>R</a:t>
            </a:r>
            <a:r>
              <a:rPr lang="fr-FR" sz="2000" b="1" baseline="-25000" dirty="0" err="1">
                <a:latin typeface="Euclid" pitchFamily="18" charset="0"/>
              </a:rPr>
              <a:t>ch</a:t>
            </a:r>
            <a:r>
              <a:rPr lang="fr-FR" sz="2000" b="1" dirty="0" err="1">
                <a:latin typeface="Euclid" pitchFamily="18" charset="0"/>
              </a:rPr>
              <a:t>.I</a:t>
            </a:r>
            <a:r>
              <a:rPr lang="fr-FR" sz="2000" dirty="0">
                <a:solidFill>
                  <a:srgbClr val="0000FF"/>
                </a:solidFill>
                <a:latin typeface="Euclid" pitchFamily="18" charset="0"/>
              </a:rPr>
              <a:t>.</a:t>
            </a:r>
          </a:p>
          <a:p>
            <a:pPr>
              <a:spcBef>
                <a:spcPct val="50000"/>
              </a:spcBef>
            </a:pPr>
            <a:r>
              <a:rPr lang="fr-FR" sz="2000" b="1" dirty="0">
                <a:latin typeface="Euclid" pitchFamily="18" charset="0"/>
              </a:rPr>
              <a:t>(</a:t>
            </a:r>
            <a:r>
              <a:rPr lang="fr-FR" sz="2000" b="1" dirty="0" err="1">
                <a:latin typeface="Euclid" pitchFamily="18" charset="0"/>
              </a:rPr>
              <a:t>I</a:t>
            </a:r>
            <a:r>
              <a:rPr lang="fr-FR" sz="2000" b="1" baseline="-25000" dirty="0" err="1">
                <a:latin typeface="Euclid" pitchFamily="18" charset="0"/>
              </a:rPr>
              <a:t>sat</a:t>
            </a:r>
            <a:r>
              <a:rPr lang="fr-FR" sz="2000" b="1" dirty="0">
                <a:latin typeface="Euclid" pitchFamily="18" charset="0"/>
              </a:rPr>
              <a:t>)</a:t>
            </a:r>
            <a:r>
              <a:rPr lang="fr-FR" sz="2000" dirty="0">
                <a:solidFill>
                  <a:srgbClr val="0000FF"/>
                </a:solidFill>
                <a:latin typeface="Euclid" pitchFamily="18" charset="0"/>
              </a:rPr>
              <a:t>: Courant de saturation.</a:t>
            </a:r>
          </a:p>
          <a:p>
            <a:pPr>
              <a:spcBef>
                <a:spcPct val="50000"/>
              </a:spcBef>
            </a:pPr>
            <a:r>
              <a:rPr lang="fr-FR" sz="2000" b="1" dirty="0">
                <a:solidFill>
                  <a:srgbClr val="FF0000"/>
                </a:solidFill>
                <a:latin typeface="Euclid" pitchFamily="18" charset="0"/>
              </a:rPr>
              <a:t>(I</a:t>
            </a:r>
            <a:r>
              <a:rPr lang="fr-FR" sz="2000" b="1" baseline="-25000" dirty="0">
                <a:solidFill>
                  <a:srgbClr val="FF0000"/>
                </a:solidFill>
                <a:latin typeface="Euclid" pitchFamily="18" charset="0"/>
              </a:rPr>
              <a:t>CC</a:t>
            </a:r>
            <a:r>
              <a:rPr lang="fr-FR" sz="2000" b="1" dirty="0">
                <a:solidFill>
                  <a:srgbClr val="FF0000"/>
                </a:solidFill>
                <a:latin typeface="Euclid" pitchFamily="18" charset="0"/>
              </a:rPr>
              <a:t>)</a:t>
            </a:r>
            <a:r>
              <a:rPr lang="fr-FR" sz="2000" dirty="0">
                <a:solidFill>
                  <a:srgbClr val="0000FF"/>
                </a:solidFill>
                <a:latin typeface="Euclid" pitchFamily="18" charset="0"/>
              </a:rPr>
              <a:t>: Courant de court-circuit.</a:t>
            </a:r>
            <a:endParaRPr lang="fr-FR" sz="2000" dirty="0">
              <a:solidFill>
                <a:srgbClr val="0000FF"/>
              </a:solidFill>
              <a:latin typeface="Euclid" pitchFamily="18" charset="0"/>
              <a:sym typeface="Symbol"/>
            </a:endParaRPr>
          </a:p>
        </p:txBody>
      </p:sp>
      <p:sp>
        <p:nvSpPr>
          <p:cNvPr id="37" name="Ellipse 36"/>
          <p:cNvSpPr/>
          <p:nvPr/>
        </p:nvSpPr>
        <p:spPr>
          <a:xfrm>
            <a:off x="4055635" y="4433375"/>
            <a:ext cx="96192" cy="994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2012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 calcmode="lin" valueType="num">
                                      <p:cBhvr additive="base">
                                        <p:cTn id="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
                                            <p:txEl>
                                              <p:pRg st="1" end="1"/>
                                            </p:txEl>
                                          </p:spTgt>
                                        </p:tgtEl>
                                        <p:attrNameLst>
                                          <p:attrName>style.visibility</p:attrName>
                                        </p:attrNameLst>
                                      </p:cBhvr>
                                      <p:to>
                                        <p:strVal val="visible"/>
                                      </p:to>
                                    </p:set>
                                    <p:anim calcmode="lin" valueType="num">
                                      <p:cBhvr additive="base">
                                        <p:cTn id="13" dur="500" fill="hold"/>
                                        <p:tgtEl>
                                          <p:spTgt spid="3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xEl>
                                              <p:pRg st="2" end="2"/>
                                            </p:txEl>
                                          </p:spTgt>
                                        </p:tgtEl>
                                        <p:attrNameLst>
                                          <p:attrName>style.visibility</p:attrName>
                                        </p:attrNameLst>
                                      </p:cBhvr>
                                      <p:to>
                                        <p:strVal val="visible"/>
                                      </p:to>
                                    </p:set>
                                    <p:anim calcmode="lin" valueType="num">
                                      <p:cBhvr additive="base">
                                        <p:cTn id="19"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
                                            <p:txEl>
                                              <p:pRg st="3" end="3"/>
                                            </p:txEl>
                                          </p:spTgt>
                                        </p:tgtEl>
                                        <p:attrNameLst>
                                          <p:attrName>style.visibility</p:attrName>
                                        </p:attrNameLst>
                                      </p:cBhvr>
                                      <p:to>
                                        <p:strVal val="visible"/>
                                      </p:to>
                                    </p:set>
                                    <p:anim calcmode="lin" valueType="num">
                                      <p:cBhvr additive="base">
                                        <p:cTn id="25" dur="500" fill="hold"/>
                                        <p:tgtEl>
                                          <p:spTgt spid="3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00100" y="2571744"/>
            <a:ext cx="7267366" cy="132343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fr-FR" sz="4000" b="1" dirty="0">
                <a:solidFill>
                  <a:srgbClr val="C00000"/>
                </a:solidFill>
                <a:latin typeface="Bodoni MT Black" pitchFamily="18" charset="0"/>
              </a:rPr>
              <a:t>Génératrice à excitation composée (Compound)</a:t>
            </a:r>
            <a:endParaRPr lang="fr-FR" sz="4000" dirty="0">
              <a:solidFill>
                <a:srgbClr val="C00000"/>
              </a:solidFill>
              <a:latin typeface="Bodoni MT Black" pitchFamily="18" charset="0"/>
            </a:endParaRPr>
          </a:p>
        </p:txBody>
      </p:sp>
    </p:spTree>
    <p:extLst>
      <p:ext uri="{BB962C8B-B14F-4D97-AF65-F5344CB8AC3E}">
        <p14:creationId xmlns:p14="http://schemas.microsoft.com/office/powerpoint/2010/main" val="23831136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Text Box 4"/>
          <p:cNvSpPr txBox="1">
            <a:spLocks noChangeArrowheads="1"/>
          </p:cNvSpPr>
          <p:nvPr/>
        </p:nvSpPr>
        <p:spPr bwMode="auto">
          <a:xfrm>
            <a:off x="214282" y="260350"/>
            <a:ext cx="4103688"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rPr>
              <a:t>1. Montage</a:t>
            </a:r>
          </a:p>
        </p:txBody>
      </p:sp>
      <p:sp>
        <p:nvSpPr>
          <p:cNvPr id="69" name="Text Box 9"/>
          <p:cNvSpPr txBox="1">
            <a:spLocks noChangeArrowheads="1"/>
          </p:cNvSpPr>
          <p:nvPr/>
        </p:nvSpPr>
        <p:spPr bwMode="auto">
          <a:xfrm>
            <a:off x="500034" y="857232"/>
            <a:ext cx="8358246" cy="646331"/>
          </a:xfrm>
          <a:prstGeom prst="rect">
            <a:avLst/>
          </a:prstGeom>
          <a:noFill/>
          <a:ln w="9525">
            <a:noFill/>
            <a:miter lim="800000"/>
            <a:headEnd/>
            <a:tailEnd/>
          </a:ln>
          <a:effectLst/>
        </p:spPr>
        <p:txBody>
          <a:bodyPr wrap="square">
            <a:spAutoFit/>
          </a:bodyPr>
          <a:lstStyle/>
          <a:p>
            <a:r>
              <a:rPr lang="fr-FR" dirty="0">
                <a:latin typeface="Times" pitchFamily="18" charset="0"/>
              </a:rPr>
              <a:t>C’est une génératrice shunt sur laquelle on a ajouté quelques spires d’excitation série.</a:t>
            </a:r>
          </a:p>
          <a:p>
            <a:r>
              <a:rPr lang="fr-FR" dirty="0">
                <a:latin typeface="Times" pitchFamily="18" charset="0"/>
              </a:rPr>
              <a:t>Il existe deux types de montages pour la génératrice compound:</a:t>
            </a:r>
          </a:p>
        </p:txBody>
      </p:sp>
      <p:grpSp>
        <p:nvGrpSpPr>
          <p:cNvPr id="192" name="Groupe 191"/>
          <p:cNvGrpSpPr/>
          <p:nvPr/>
        </p:nvGrpSpPr>
        <p:grpSpPr>
          <a:xfrm>
            <a:off x="671420" y="2082548"/>
            <a:ext cx="3759472" cy="2991018"/>
            <a:chOff x="671420" y="2082548"/>
            <a:chExt cx="3759472" cy="2991018"/>
          </a:xfrm>
        </p:grpSpPr>
        <p:sp>
          <p:nvSpPr>
            <p:cNvPr id="7" name="Line 89"/>
            <p:cNvSpPr>
              <a:spLocks noChangeShapeType="1"/>
            </p:cNvSpPr>
            <p:nvPr/>
          </p:nvSpPr>
          <p:spPr bwMode="auto">
            <a:xfrm>
              <a:off x="2272594" y="2750437"/>
              <a:ext cx="0" cy="2316721"/>
            </a:xfrm>
            <a:prstGeom prst="line">
              <a:avLst/>
            </a:prstGeom>
            <a:noFill/>
            <a:ln w="38100">
              <a:solidFill>
                <a:srgbClr val="FF0000"/>
              </a:solidFill>
              <a:round/>
              <a:headEnd/>
              <a:tailEnd/>
            </a:ln>
            <a:effectLst/>
          </p:spPr>
          <p:txBody>
            <a:bodyPr/>
            <a:lstStyle/>
            <a:p>
              <a:endParaRPr lang="fr-FR"/>
            </a:p>
          </p:txBody>
        </p:sp>
        <p:sp>
          <p:nvSpPr>
            <p:cNvPr id="8" name="Rectangle 3"/>
            <p:cNvSpPr>
              <a:spLocks noChangeArrowheads="1"/>
            </p:cNvSpPr>
            <p:nvPr/>
          </p:nvSpPr>
          <p:spPr bwMode="auto">
            <a:xfrm>
              <a:off x="2108021" y="3350877"/>
              <a:ext cx="336073" cy="211583"/>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9" name="Rectangle 4"/>
            <p:cNvSpPr>
              <a:spLocks noChangeArrowheads="1"/>
            </p:cNvSpPr>
            <p:nvPr/>
          </p:nvSpPr>
          <p:spPr bwMode="auto">
            <a:xfrm>
              <a:off x="2105579" y="4705474"/>
              <a:ext cx="336073" cy="211582"/>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11" name="Oval 77"/>
            <p:cNvSpPr>
              <a:spLocks noChangeArrowheads="1"/>
            </p:cNvSpPr>
            <p:nvPr/>
          </p:nvSpPr>
          <p:spPr bwMode="auto">
            <a:xfrm>
              <a:off x="1642023" y="3505082"/>
              <a:ext cx="1260000" cy="1260000"/>
            </a:xfrm>
            <a:prstGeom prst="ellipse">
              <a:avLst/>
            </a:prstGeom>
            <a:solidFill>
              <a:schemeClr val="bg1"/>
            </a:solidFill>
            <a:ln w="28575">
              <a:solidFill>
                <a:srgbClr val="FF0000"/>
              </a:solidFill>
              <a:round/>
              <a:headEnd/>
              <a:tailEnd/>
            </a:ln>
            <a:effectLst/>
          </p:spPr>
          <p:txBody>
            <a:bodyPr wrap="none" anchor="ctr"/>
            <a:lstStyle/>
            <a:p>
              <a:pPr algn="ctr"/>
              <a:r>
                <a:rPr lang="fr-FR" sz="3500" b="1" dirty="0">
                  <a:solidFill>
                    <a:srgbClr val="FF0000"/>
                  </a:solidFill>
                </a:rPr>
                <a:t>G</a:t>
              </a:r>
            </a:p>
          </p:txBody>
        </p:sp>
        <p:sp>
          <p:nvSpPr>
            <p:cNvPr id="28" name="Line 91"/>
            <p:cNvSpPr>
              <a:spLocks noChangeShapeType="1"/>
            </p:cNvSpPr>
            <p:nvPr/>
          </p:nvSpPr>
          <p:spPr bwMode="auto">
            <a:xfrm flipH="1">
              <a:off x="2272028" y="5059932"/>
              <a:ext cx="1697142" cy="0"/>
            </a:xfrm>
            <a:prstGeom prst="line">
              <a:avLst/>
            </a:prstGeom>
            <a:noFill/>
            <a:ln w="38100">
              <a:solidFill>
                <a:srgbClr val="FF0000"/>
              </a:solidFill>
              <a:round/>
              <a:headEnd/>
              <a:tailEnd/>
            </a:ln>
            <a:effectLst/>
          </p:spPr>
          <p:txBody>
            <a:bodyPr/>
            <a:lstStyle/>
            <a:p>
              <a:endParaRPr lang="fr-FR"/>
            </a:p>
          </p:txBody>
        </p:sp>
        <p:sp>
          <p:nvSpPr>
            <p:cNvPr id="33" name="Line 75"/>
            <p:cNvSpPr>
              <a:spLocks noChangeShapeType="1"/>
            </p:cNvSpPr>
            <p:nvPr/>
          </p:nvSpPr>
          <p:spPr bwMode="auto">
            <a:xfrm rot="5400000">
              <a:off x="2274345" y="4236990"/>
              <a:ext cx="0" cy="360000"/>
            </a:xfrm>
            <a:prstGeom prst="line">
              <a:avLst/>
            </a:prstGeom>
            <a:noFill/>
            <a:ln w="76200">
              <a:solidFill>
                <a:srgbClr val="FF0000"/>
              </a:solidFill>
              <a:round/>
              <a:headEnd/>
              <a:tailEnd/>
            </a:ln>
            <a:effectLst/>
          </p:spPr>
          <p:txBody>
            <a:bodyPr/>
            <a:lstStyle/>
            <a:p>
              <a:endParaRPr lang="fr-FR"/>
            </a:p>
          </p:txBody>
        </p:sp>
        <p:sp>
          <p:nvSpPr>
            <p:cNvPr id="34" name="Line 36"/>
            <p:cNvSpPr>
              <a:spLocks noChangeShapeType="1"/>
            </p:cNvSpPr>
            <p:nvPr/>
          </p:nvSpPr>
          <p:spPr bwMode="auto">
            <a:xfrm flipV="1">
              <a:off x="3915102" y="2934314"/>
              <a:ext cx="0" cy="1975680"/>
            </a:xfrm>
            <a:prstGeom prst="line">
              <a:avLst/>
            </a:prstGeom>
            <a:noFill/>
            <a:ln w="38100">
              <a:solidFill>
                <a:schemeClr val="tx1"/>
              </a:solidFill>
              <a:round/>
              <a:headEnd/>
              <a:tailEnd type="triangle" w="med" len="med"/>
            </a:ln>
            <a:effectLst/>
          </p:spPr>
          <p:txBody>
            <a:bodyPr/>
            <a:lstStyle/>
            <a:p>
              <a:endParaRPr lang="fr-FR"/>
            </a:p>
          </p:txBody>
        </p:sp>
        <p:sp>
          <p:nvSpPr>
            <p:cNvPr id="35" name="Text Box 37"/>
            <p:cNvSpPr txBox="1">
              <a:spLocks noChangeArrowheads="1"/>
            </p:cNvSpPr>
            <p:nvPr/>
          </p:nvSpPr>
          <p:spPr bwMode="auto">
            <a:xfrm>
              <a:off x="3986540" y="3746922"/>
              <a:ext cx="444352" cy="553998"/>
            </a:xfrm>
            <a:prstGeom prst="rect">
              <a:avLst/>
            </a:prstGeom>
            <a:noFill/>
            <a:ln w="9525">
              <a:noFill/>
              <a:miter lim="800000"/>
              <a:headEnd/>
              <a:tailEnd/>
            </a:ln>
            <a:effectLst/>
          </p:spPr>
          <p:txBody>
            <a:bodyPr wrap="none">
              <a:spAutoFit/>
            </a:bodyPr>
            <a:lstStyle/>
            <a:p>
              <a:r>
                <a:rPr lang="fr-FR" sz="3000" b="1" dirty="0">
                  <a:latin typeface="Cambria" pitchFamily="18" charset="0"/>
                </a:rPr>
                <a:t>U</a:t>
              </a:r>
              <a:endParaRPr lang="fr-FR" sz="3000" b="1" baseline="-25000" dirty="0">
                <a:latin typeface="Cambria" pitchFamily="18" charset="0"/>
              </a:endParaRPr>
            </a:p>
          </p:txBody>
        </p:sp>
        <p:grpSp>
          <p:nvGrpSpPr>
            <p:cNvPr id="4" name="Groupe 56"/>
            <p:cNvGrpSpPr/>
            <p:nvPr/>
          </p:nvGrpSpPr>
          <p:grpSpPr>
            <a:xfrm flipH="1">
              <a:off x="1275736" y="2740064"/>
              <a:ext cx="972000" cy="0"/>
              <a:chOff x="779079" y="4037663"/>
              <a:chExt cx="1924359" cy="11894"/>
            </a:xfrm>
          </p:grpSpPr>
          <p:sp>
            <p:nvSpPr>
              <p:cNvPr id="50" name="Line 43"/>
              <p:cNvSpPr>
                <a:spLocks noChangeShapeType="1"/>
              </p:cNvSpPr>
              <p:nvPr/>
            </p:nvSpPr>
            <p:spPr bwMode="auto">
              <a:xfrm rot="5400000">
                <a:off x="1741259" y="3075483"/>
                <a:ext cx="0" cy="1924359"/>
              </a:xfrm>
              <a:prstGeom prst="line">
                <a:avLst/>
              </a:prstGeom>
              <a:noFill/>
              <a:ln w="28575">
                <a:solidFill>
                  <a:srgbClr val="0000FF"/>
                </a:solidFill>
                <a:round/>
                <a:headEnd/>
                <a:tailEnd/>
              </a:ln>
              <a:effectLst/>
            </p:spPr>
            <p:txBody>
              <a:bodyPr/>
              <a:lstStyle/>
              <a:p>
                <a:endParaRPr lang="fr-FR"/>
              </a:p>
            </p:txBody>
          </p:sp>
          <p:sp>
            <p:nvSpPr>
              <p:cNvPr id="59" name="Line 43"/>
              <p:cNvSpPr>
                <a:spLocks noChangeShapeType="1"/>
              </p:cNvSpPr>
              <p:nvPr/>
            </p:nvSpPr>
            <p:spPr bwMode="auto">
              <a:xfrm rot="5400000" flipH="1">
                <a:off x="1988746" y="3995557"/>
                <a:ext cx="0" cy="108000"/>
              </a:xfrm>
              <a:prstGeom prst="line">
                <a:avLst/>
              </a:prstGeom>
              <a:noFill/>
              <a:ln w="28575">
                <a:solidFill>
                  <a:srgbClr val="009900"/>
                </a:solidFill>
                <a:round/>
                <a:headEnd type="arrow" w="med" len="med"/>
                <a:tailEnd type="none" w="med" len="med"/>
              </a:ln>
              <a:effectLst/>
            </p:spPr>
            <p:txBody>
              <a:bodyPr/>
              <a:lstStyle/>
              <a:p>
                <a:endParaRPr lang="fr-FR"/>
              </a:p>
            </p:txBody>
          </p:sp>
        </p:grpSp>
        <p:grpSp>
          <p:nvGrpSpPr>
            <p:cNvPr id="5" name="Group 18"/>
            <p:cNvGrpSpPr>
              <a:grpSpLocks/>
            </p:cNvGrpSpPr>
            <p:nvPr/>
          </p:nvGrpSpPr>
          <p:grpSpPr bwMode="auto">
            <a:xfrm rot="16200000" flipH="1">
              <a:off x="713849" y="3805279"/>
              <a:ext cx="912707" cy="213505"/>
              <a:chOff x="394" y="3588"/>
              <a:chExt cx="1665" cy="311"/>
            </a:xfrm>
          </p:grpSpPr>
          <p:grpSp>
            <p:nvGrpSpPr>
              <p:cNvPr id="6" name="Group 8"/>
              <p:cNvGrpSpPr>
                <a:grpSpLocks/>
              </p:cNvGrpSpPr>
              <p:nvPr/>
            </p:nvGrpSpPr>
            <p:grpSpPr bwMode="auto">
              <a:xfrm>
                <a:off x="394" y="3588"/>
                <a:ext cx="410" cy="311"/>
                <a:chOff x="394" y="3572"/>
                <a:chExt cx="410" cy="311"/>
              </a:xfrm>
            </p:grpSpPr>
            <p:sp>
              <p:nvSpPr>
                <p:cNvPr id="23" name="Arc 6"/>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24" name="Arc 7"/>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10" name="Group 9"/>
              <p:cNvGrpSpPr>
                <a:grpSpLocks/>
              </p:cNvGrpSpPr>
              <p:nvPr/>
            </p:nvGrpSpPr>
            <p:grpSpPr bwMode="auto">
              <a:xfrm>
                <a:off x="808" y="3588"/>
                <a:ext cx="410" cy="311"/>
                <a:chOff x="394" y="3572"/>
                <a:chExt cx="410" cy="311"/>
              </a:xfrm>
            </p:grpSpPr>
            <p:sp>
              <p:nvSpPr>
                <p:cNvPr id="21" name="Arc 10"/>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22" name="Arc 11"/>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12" name="Group 12"/>
              <p:cNvGrpSpPr>
                <a:grpSpLocks/>
              </p:cNvGrpSpPr>
              <p:nvPr/>
            </p:nvGrpSpPr>
            <p:grpSpPr bwMode="auto">
              <a:xfrm>
                <a:off x="1235" y="3588"/>
                <a:ext cx="410" cy="311"/>
                <a:chOff x="394" y="3572"/>
                <a:chExt cx="410" cy="311"/>
              </a:xfrm>
            </p:grpSpPr>
            <p:sp>
              <p:nvSpPr>
                <p:cNvPr id="19" name="Arc 13"/>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20" name="Arc 14"/>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13" name="Group 15"/>
              <p:cNvGrpSpPr>
                <a:grpSpLocks/>
              </p:cNvGrpSpPr>
              <p:nvPr/>
            </p:nvGrpSpPr>
            <p:grpSpPr bwMode="auto">
              <a:xfrm>
                <a:off x="1649" y="3588"/>
                <a:ext cx="410" cy="311"/>
                <a:chOff x="394" y="3572"/>
                <a:chExt cx="410" cy="311"/>
              </a:xfrm>
            </p:grpSpPr>
            <p:sp>
              <p:nvSpPr>
                <p:cNvPr id="17" name="Arc 16"/>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18" name="Arc 17"/>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sp>
          <p:nvSpPr>
            <p:cNvPr id="25" name="Line 75"/>
            <p:cNvSpPr>
              <a:spLocks noChangeShapeType="1"/>
            </p:cNvSpPr>
            <p:nvPr/>
          </p:nvSpPr>
          <p:spPr bwMode="auto">
            <a:xfrm flipH="1">
              <a:off x="1285852" y="4367966"/>
              <a:ext cx="0" cy="705600"/>
            </a:xfrm>
            <a:prstGeom prst="line">
              <a:avLst/>
            </a:prstGeom>
            <a:noFill/>
            <a:ln w="19050">
              <a:solidFill>
                <a:srgbClr val="0000FF"/>
              </a:solidFill>
              <a:round/>
              <a:headEnd/>
              <a:tailEnd/>
            </a:ln>
            <a:effectLst/>
          </p:spPr>
          <p:txBody>
            <a:bodyPr/>
            <a:lstStyle/>
            <a:p>
              <a:endParaRPr lang="fr-FR"/>
            </a:p>
          </p:txBody>
        </p:sp>
        <p:sp>
          <p:nvSpPr>
            <p:cNvPr id="26" name="Line 76"/>
            <p:cNvSpPr>
              <a:spLocks noChangeShapeType="1"/>
            </p:cNvSpPr>
            <p:nvPr/>
          </p:nvSpPr>
          <p:spPr bwMode="auto">
            <a:xfrm flipV="1">
              <a:off x="1285852" y="5067839"/>
              <a:ext cx="972000" cy="0"/>
            </a:xfrm>
            <a:prstGeom prst="line">
              <a:avLst/>
            </a:prstGeom>
            <a:noFill/>
            <a:ln w="19050">
              <a:solidFill>
                <a:srgbClr val="0000FF"/>
              </a:solidFill>
              <a:round/>
              <a:headEnd/>
              <a:tailEnd/>
            </a:ln>
            <a:effectLst/>
          </p:spPr>
          <p:txBody>
            <a:bodyPr/>
            <a:lstStyle/>
            <a:p>
              <a:endParaRPr lang="fr-FR"/>
            </a:p>
          </p:txBody>
        </p:sp>
        <p:sp>
          <p:nvSpPr>
            <p:cNvPr id="30" name="Line 75"/>
            <p:cNvSpPr>
              <a:spLocks noChangeShapeType="1"/>
            </p:cNvSpPr>
            <p:nvPr/>
          </p:nvSpPr>
          <p:spPr bwMode="auto">
            <a:xfrm flipH="1">
              <a:off x="1285852" y="2745341"/>
              <a:ext cx="0" cy="720000"/>
            </a:xfrm>
            <a:prstGeom prst="line">
              <a:avLst/>
            </a:prstGeom>
            <a:noFill/>
            <a:ln w="19050">
              <a:solidFill>
                <a:srgbClr val="0000FF"/>
              </a:solidFill>
              <a:round/>
              <a:headEnd/>
              <a:tailEnd/>
            </a:ln>
            <a:effectLst/>
          </p:spPr>
          <p:txBody>
            <a:bodyPr/>
            <a:lstStyle/>
            <a:p>
              <a:endParaRPr lang="fr-FR"/>
            </a:p>
          </p:txBody>
        </p:sp>
        <p:sp>
          <p:nvSpPr>
            <p:cNvPr id="60" name="Text Box 37"/>
            <p:cNvSpPr txBox="1">
              <a:spLocks noChangeArrowheads="1"/>
            </p:cNvSpPr>
            <p:nvPr/>
          </p:nvSpPr>
          <p:spPr bwMode="auto">
            <a:xfrm flipH="1">
              <a:off x="1462327" y="2214554"/>
              <a:ext cx="252153" cy="443199"/>
            </a:xfrm>
            <a:prstGeom prst="rect">
              <a:avLst/>
            </a:prstGeom>
            <a:noFill/>
            <a:ln w="9525">
              <a:noFill/>
              <a:miter lim="800000"/>
              <a:headEnd/>
              <a:tailEnd/>
            </a:ln>
            <a:effectLst/>
          </p:spPr>
          <p:txBody>
            <a:bodyPr wrap="none">
              <a:spAutoFit/>
            </a:bodyPr>
            <a:lstStyle/>
            <a:p>
              <a:r>
                <a:rPr lang="fr-FR" sz="3000" b="1" i="1" dirty="0">
                  <a:solidFill>
                    <a:srgbClr val="009900"/>
                  </a:solidFill>
                  <a:latin typeface="Euclid" pitchFamily="18" charset="0"/>
                </a:rPr>
                <a:t>i</a:t>
              </a:r>
            </a:p>
          </p:txBody>
        </p:sp>
        <p:sp>
          <p:nvSpPr>
            <p:cNvPr id="64" name="Text Box 37"/>
            <p:cNvSpPr txBox="1">
              <a:spLocks noChangeArrowheads="1"/>
            </p:cNvSpPr>
            <p:nvPr/>
          </p:nvSpPr>
          <p:spPr bwMode="auto">
            <a:xfrm flipH="1">
              <a:off x="671420" y="3624110"/>
              <a:ext cx="359394" cy="553998"/>
            </a:xfrm>
            <a:prstGeom prst="rect">
              <a:avLst/>
            </a:prstGeom>
            <a:noFill/>
            <a:ln w="9525">
              <a:noFill/>
              <a:miter lim="800000"/>
              <a:headEnd/>
              <a:tailEnd/>
            </a:ln>
            <a:effectLst/>
          </p:spPr>
          <p:txBody>
            <a:bodyPr wrap="none">
              <a:spAutoFit/>
            </a:bodyPr>
            <a:lstStyle/>
            <a:p>
              <a:r>
                <a:rPr lang="fr-FR" sz="3000" b="1" i="1" dirty="0">
                  <a:solidFill>
                    <a:srgbClr val="0000FF"/>
                  </a:solidFill>
                  <a:latin typeface="Cambria" pitchFamily="18" charset="0"/>
                </a:rPr>
                <a:t>r</a:t>
              </a:r>
            </a:p>
          </p:txBody>
        </p:sp>
        <p:sp>
          <p:nvSpPr>
            <p:cNvPr id="70" name="Text Box 37"/>
            <p:cNvSpPr txBox="1">
              <a:spLocks noChangeArrowheads="1"/>
            </p:cNvSpPr>
            <p:nvPr/>
          </p:nvSpPr>
          <p:spPr bwMode="auto">
            <a:xfrm flipH="1">
              <a:off x="2272028" y="2845354"/>
              <a:ext cx="799774" cy="477054"/>
            </a:xfrm>
            <a:prstGeom prst="rect">
              <a:avLst/>
            </a:prstGeom>
            <a:noFill/>
            <a:ln w="9525">
              <a:noFill/>
              <a:miter lim="800000"/>
              <a:headEnd/>
              <a:tailEnd/>
            </a:ln>
            <a:effectLst/>
          </p:spPr>
          <p:txBody>
            <a:bodyPr wrap="square">
              <a:spAutoFit/>
            </a:bodyPr>
            <a:lstStyle/>
            <a:p>
              <a:r>
                <a:rPr lang="fr-FR" sz="2500" b="1" i="1" dirty="0">
                  <a:solidFill>
                    <a:srgbClr val="009900"/>
                  </a:solidFill>
                  <a:latin typeface="Euclid" pitchFamily="18" charset="0"/>
                </a:rPr>
                <a:t>I+i</a:t>
              </a:r>
            </a:p>
          </p:txBody>
        </p:sp>
        <p:sp>
          <p:nvSpPr>
            <p:cNvPr id="66" name="Line 43"/>
            <p:cNvSpPr>
              <a:spLocks noChangeShapeType="1"/>
            </p:cNvSpPr>
            <p:nvPr/>
          </p:nvSpPr>
          <p:spPr bwMode="auto">
            <a:xfrm rot="10800000" flipH="1" flipV="1">
              <a:off x="2268606" y="2988230"/>
              <a:ext cx="0" cy="84857"/>
            </a:xfrm>
            <a:prstGeom prst="line">
              <a:avLst/>
            </a:prstGeom>
            <a:noFill/>
            <a:ln w="28575">
              <a:solidFill>
                <a:srgbClr val="009900"/>
              </a:solidFill>
              <a:round/>
              <a:headEnd type="arrow" w="med" len="med"/>
              <a:tailEnd type="none" w="med" len="med"/>
            </a:ln>
            <a:effectLst/>
          </p:spPr>
          <p:txBody>
            <a:bodyPr/>
            <a:lstStyle/>
            <a:p>
              <a:endParaRPr lang="fr-FR"/>
            </a:p>
          </p:txBody>
        </p:sp>
        <p:sp>
          <p:nvSpPr>
            <p:cNvPr id="61" name="Line 88"/>
            <p:cNvSpPr>
              <a:spLocks noChangeShapeType="1"/>
            </p:cNvSpPr>
            <p:nvPr/>
          </p:nvSpPr>
          <p:spPr bwMode="auto">
            <a:xfrm>
              <a:off x="2268152" y="2758351"/>
              <a:ext cx="432000" cy="0"/>
            </a:xfrm>
            <a:prstGeom prst="line">
              <a:avLst/>
            </a:prstGeom>
            <a:noFill/>
            <a:ln w="38100">
              <a:solidFill>
                <a:srgbClr val="FF0000"/>
              </a:solidFill>
              <a:round/>
              <a:headEnd/>
              <a:tailEnd/>
            </a:ln>
            <a:effectLst/>
          </p:spPr>
          <p:txBody>
            <a:bodyPr/>
            <a:lstStyle/>
            <a:p>
              <a:endParaRPr lang="fr-FR"/>
            </a:p>
          </p:txBody>
        </p:sp>
        <p:grpSp>
          <p:nvGrpSpPr>
            <p:cNvPr id="62" name="Group 18"/>
            <p:cNvGrpSpPr>
              <a:grpSpLocks/>
            </p:cNvGrpSpPr>
            <p:nvPr/>
          </p:nvGrpSpPr>
          <p:grpSpPr bwMode="auto">
            <a:xfrm>
              <a:off x="2700656" y="2570969"/>
              <a:ext cx="613388" cy="202973"/>
              <a:chOff x="425" y="3588"/>
              <a:chExt cx="1200" cy="319"/>
            </a:xfrm>
          </p:grpSpPr>
          <p:grpSp>
            <p:nvGrpSpPr>
              <p:cNvPr id="65" name="Group 8"/>
              <p:cNvGrpSpPr>
                <a:grpSpLocks/>
              </p:cNvGrpSpPr>
              <p:nvPr/>
            </p:nvGrpSpPr>
            <p:grpSpPr bwMode="auto">
              <a:xfrm>
                <a:off x="425" y="3588"/>
                <a:ext cx="400" cy="311"/>
                <a:chOff x="425" y="3572"/>
                <a:chExt cx="400" cy="311"/>
              </a:xfrm>
            </p:grpSpPr>
            <p:sp>
              <p:nvSpPr>
                <p:cNvPr id="75" name="Arc 6"/>
                <p:cNvSpPr>
                  <a:spLocks/>
                </p:cNvSpPr>
                <p:nvPr/>
              </p:nvSpPr>
              <p:spPr bwMode="auto">
                <a:xfrm>
                  <a:off x="626"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a:effectLst/>
              </p:spPr>
              <p:txBody>
                <a:bodyPr wrap="none" anchor="ctr"/>
                <a:lstStyle/>
                <a:p>
                  <a:endParaRPr lang="fr-FR"/>
                </a:p>
              </p:txBody>
            </p:sp>
            <p:sp>
              <p:nvSpPr>
                <p:cNvPr id="76" name="Arc 7"/>
                <p:cNvSpPr>
                  <a:spLocks/>
                </p:cNvSpPr>
                <p:nvPr/>
              </p:nvSpPr>
              <p:spPr bwMode="auto">
                <a:xfrm flipH="1">
                  <a:off x="425"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a:effectLst/>
              </p:spPr>
              <p:txBody>
                <a:bodyPr wrap="none" anchor="ctr"/>
                <a:lstStyle/>
                <a:p>
                  <a:endParaRPr lang="fr-FR"/>
                </a:p>
              </p:txBody>
            </p:sp>
          </p:grpSp>
          <p:grpSp>
            <p:nvGrpSpPr>
              <p:cNvPr id="67" name="Group 9"/>
              <p:cNvGrpSpPr>
                <a:grpSpLocks/>
              </p:cNvGrpSpPr>
              <p:nvPr/>
            </p:nvGrpSpPr>
            <p:grpSpPr bwMode="auto">
              <a:xfrm>
                <a:off x="829" y="3596"/>
                <a:ext cx="389" cy="311"/>
                <a:chOff x="415" y="3580"/>
                <a:chExt cx="389" cy="311"/>
              </a:xfrm>
            </p:grpSpPr>
            <p:sp>
              <p:nvSpPr>
                <p:cNvPr id="73" name="Arc 10"/>
                <p:cNvSpPr>
                  <a:spLocks/>
                </p:cNvSpPr>
                <p:nvPr/>
              </p:nvSpPr>
              <p:spPr bwMode="auto">
                <a:xfrm>
                  <a:off x="605" y="3583"/>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a:effectLst/>
              </p:spPr>
              <p:txBody>
                <a:bodyPr wrap="none" anchor="ctr"/>
                <a:lstStyle/>
                <a:p>
                  <a:endParaRPr lang="fr-FR"/>
                </a:p>
              </p:txBody>
            </p:sp>
            <p:sp>
              <p:nvSpPr>
                <p:cNvPr id="74" name="Arc 11"/>
                <p:cNvSpPr>
                  <a:spLocks/>
                </p:cNvSpPr>
                <p:nvPr/>
              </p:nvSpPr>
              <p:spPr bwMode="auto">
                <a:xfrm flipH="1">
                  <a:off x="415" y="3580"/>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a:effectLst/>
              </p:spPr>
              <p:txBody>
                <a:bodyPr wrap="none" anchor="ctr"/>
                <a:lstStyle/>
                <a:p>
                  <a:endParaRPr lang="fr-FR"/>
                </a:p>
              </p:txBody>
            </p:sp>
          </p:grpSp>
          <p:grpSp>
            <p:nvGrpSpPr>
              <p:cNvPr id="68" name="Group 12"/>
              <p:cNvGrpSpPr>
                <a:grpSpLocks/>
              </p:cNvGrpSpPr>
              <p:nvPr/>
            </p:nvGrpSpPr>
            <p:grpSpPr bwMode="auto">
              <a:xfrm>
                <a:off x="1235" y="3596"/>
                <a:ext cx="390" cy="311"/>
                <a:chOff x="394" y="3580"/>
                <a:chExt cx="390" cy="311"/>
              </a:xfrm>
            </p:grpSpPr>
            <p:sp>
              <p:nvSpPr>
                <p:cNvPr id="71" name="Arc 13"/>
                <p:cNvSpPr>
                  <a:spLocks/>
                </p:cNvSpPr>
                <p:nvPr/>
              </p:nvSpPr>
              <p:spPr bwMode="auto">
                <a:xfrm>
                  <a:off x="585" y="3583"/>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a:effectLst/>
              </p:spPr>
              <p:txBody>
                <a:bodyPr wrap="none" anchor="ctr"/>
                <a:lstStyle/>
                <a:p>
                  <a:endParaRPr lang="fr-FR"/>
                </a:p>
              </p:txBody>
            </p:sp>
            <p:sp>
              <p:nvSpPr>
                <p:cNvPr id="72" name="Arc 14"/>
                <p:cNvSpPr>
                  <a:spLocks/>
                </p:cNvSpPr>
                <p:nvPr/>
              </p:nvSpPr>
              <p:spPr bwMode="auto">
                <a:xfrm flipH="1">
                  <a:off x="394" y="3580"/>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a:effectLst/>
              </p:spPr>
              <p:txBody>
                <a:bodyPr wrap="none" anchor="ctr"/>
                <a:lstStyle/>
                <a:p>
                  <a:endParaRPr lang="fr-FR"/>
                </a:p>
              </p:txBody>
            </p:sp>
          </p:grpSp>
        </p:grpSp>
        <p:sp>
          <p:nvSpPr>
            <p:cNvPr id="77" name="Line 88"/>
            <p:cNvSpPr>
              <a:spLocks noChangeShapeType="1"/>
            </p:cNvSpPr>
            <p:nvPr/>
          </p:nvSpPr>
          <p:spPr bwMode="auto">
            <a:xfrm>
              <a:off x="3324548" y="2773916"/>
              <a:ext cx="684000" cy="0"/>
            </a:xfrm>
            <a:prstGeom prst="line">
              <a:avLst/>
            </a:prstGeom>
            <a:noFill/>
            <a:ln w="38100">
              <a:solidFill>
                <a:srgbClr val="FF0000"/>
              </a:solidFill>
              <a:round/>
              <a:headEnd/>
              <a:tailEnd/>
            </a:ln>
            <a:effectLst/>
          </p:spPr>
          <p:txBody>
            <a:bodyPr/>
            <a:lstStyle/>
            <a:p>
              <a:endParaRPr lang="fr-FR"/>
            </a:p>
          </p:txBody>
        </p:sp>
        <p:sp>
          <p:nvSpPr>
            <p:cNvPr id="78" name="Text Box 37"/>
            <p:cNvSpPr txBox="1">
              <a:spLocks noChangeArrowheads="1"/>
            </p:cNvSpPr>
            <p:nvPr/>
          </p:nvSpPr>
          <p:spPr bwMode="auto">
            <a:xfrm>
              <a:off x="2786340" y="2082548"/>
              <a:ext cx="490904" cy="477054"/>
            </a:xfrm>
            <a:prstGeom prst="rect">
              <a:avLst/>
            </a:prstGeom>
            <a:noFill/>
            <a:ln w="9525">
              <a:noFill/>
              <a:miter lim="800000"/>
              <a:headEnd/>
              <a:tailEnd/>
            </a:ln>
            <a:effectLst/>
          </p:spPr>
          <p:txBody>
            <a:bodyPr wrap="none">
              <a:spAutoFit/>
            </a:bodyPr>
            <a:lstStyle/>
            <a:p>
              <a:r>
                <a:rPr lang="fr-FR" sz="2500" b="1" dirty="0">
                  <a:solidFill>
                    <a:srgbClr val="FF0000"/>
                  </a:solidFill>
                  <a:latin typeface="Cambria" pitchFamily="18" charset="0"/>
                </a:rPr>
                <a:t>R</a:t>
              </a:r>
              <a:r>
                <a:rPr lang="fr-FR" sz="2500" b="1" baseline="-25000" dirty="0">
                  <a:solidFill>
                    <a:srgbClr val="FF0000"/>
                  </a:solidFill>
                  <a:latin typeface="Cambria" pitchFamily="18" charset="0"/>
                </a:rPr>
                <a:t>s</a:t>
              </a:r>
            </a:p>
          </p:txBody>
        </p:sp>
        <p:sp>
          <p:nvSpPr>
            <p:cNvPr id="80" name="Line 43"/>
            <p:cNvSpPr>
              <a:spLocks noChangeShapeType="1"/>
            </p:cNvSpPr>
            <p:nvPr/>
          </p:nvSpPr>
          <p:spPr bwMode="auto">
            <a:xfrm rot="5400000" flipH="1">
              <a:off x="3839221" y="2747686"/>
              <a:ext cx="0" cy="56512"/>
            </a:xfrm>
            <a:prstGeom prst="line">
              <a:avLst/>
            </a:prstGeom>
            <a:noFill/>
            <a:ln w="38100">
              <a:solidFill>
                <a:srgbClr val="009900"/>
              </a:solidFill>
              <a:round/>
              <a:headEnd type="arrow" w="med" len="med"/>
              <a:tailEnd type="none" w="med" len="med"/>
            </a:ln>
            <a:effectLst/>
          </p:spPr>
          <p:txBody>
            <a:bodyPr/>
            <a:lstStyle/>
            <a:p>
              <a:endParaRPr lang="fr-FR"/>
            </a:p>
          </p:txBody>
        </p:sp>
        <p:sp>
          <p:nvSpPr>
            <p:cNvPr id="139" name="Oval 77"/>
            <p:cNvSpPr>
              <a:spLocks noChangeArrowheads="1"/>
            </p:cNvSpPr>
            <p:nvPr/>
          </p:nvSpPr>
          <p:spPr bwMode="auto">
            <a:xfrm>
              <a:off x="2214546" y="2702478"/>
              <a:ext cx="108000" cy="108000"/>
            </a:xfrm>
            <a:prstGeom prst="ellipse">
              <a:avLst/>
            </a:prstGeom>
            <a:solidFill>
              <a:srgbClr val="0000FF"/>
            </a:solidFill>
            <a:ln w="28575">
              <a:solidFill>
                <a:srgbClr val="0000FF"/>
              </a:solidFill>
              <a:round/>
              <a:headEnd/>
              <a:tailEnd/>
            </a:ln>
            <a:effectLst/>
          </p:spPr>
          <p:txBody>
            <a:bodyPr wrap="none" anchor="ctr"/>
            <a:lstStyle/>
            <a:p>
              <a:pPr algn="ctr"/>
              <a:endParaRPr lang="fr-FR" sz="3500" b="1" dirty="0">
                <a:solidFill>
                  <a:srgbClr val="FF0000"/>
                </a:solidFill>
              </a:endParaRPr>
            </a:p>
          </p:txBody>
        </p:sp>
      </p:grpSp>
      <p:grpSp>
        <p:nvGrpSpPr>
          <p:cNvPr id="193" name="Groupe 192"/>
          <p:cNvGrpSpPr/>
          <p:nvPr/>
        </p:nvGrpSpPr>
        <p:grpSpPr>
          <a:xfrm>
            <a:off x="3428992" y="1643050"/>
            <a:ext cx="5214974" cy="3430516"/>
            <a:chOff x="3428992" y="1643050"/>
            <a:chExt cx="5214974" cy="3430516"/>
          </a:xfrm>
        </p:grpSpPr>
        <p:sp>
          <p:nvSpPr>
            <p:cNvPr id="140" name="Line 89"/>
            <p:cNvSpPr>
              <a:spLocks noChangeShapeType="1"/>
            </p:cNvSpPr>
            <p:nvPr/>
          </p:nvSpPr>
          <p:spPr bwMode="auto">
            <a:xfrm>
              <a:off x="6485668" y="2750437"/>
              <a:ext cx="0" cy="2316721"/>
            </a:xfrm>
            <a:prstGeom prst="line">
              <a:avLst/>
            </a:prstGeom>
            <a:noFill/>
            <a:ln w="38100">
              <a:solidFill>
                <a:srgbClr val="FF0000"/>
              </a:solidFill>
              <a:round/>
              <a:headEnd/>
              <a:tailEnd/>
            </a:ln>
            <a:effectLst/>
          </p:spPr>
          <p:txBody>
            <a:bodyPr/>
            <a:lstStyle/>
            <a:p>
              <a:endParaRPr lang="fr-FR"/>
            </a:p>
          </p:txBody>
        </p:sp>
        <p:sp>
          <p:nvSpPr>
            <p:cNvPr id="141" name="Rectangle 3"/>
            <p:cNvSpPr>
              <a:spLocks noChangeArrowheads="1"/>
            </p:cNvSpPr>
            <p:nvPr/>
          </p:nvSpPr>
          <p:spPr bwMode="auto">
            <a:xfrm>
              <a:off x="6321095" y="3350877"/>
              <a:ext cx="336073" cy="211583"/>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142" name="Rectangle 4"/>
            <p:cNvSpPr>
              <a:spLocks noChangeArrowheads="1"/>
            </p:cNvSpPr>
            <p:nvPr/>
          </p:nvSpPr>
          <p:spPr bwMode="auto">
            <a:xfrm>
              <a:off x="6318653" y="4705474"/>
              <a:ext cx="336073" cy="211582"/>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143" name="Oval 77"/>
            <p:cNvSpPr>
              <a:spLocks noChangeArrowheads="1"/>
            </p:cNvSpPr>
            <p:nvPr/>
          </p:nvSpPr>
          <p:spPr bwMode="auto">
            <a:xfrm>
              <a:off x="5855097" y="3505082"/>
              <a:ext cx="1260000" cy="1260000"/>
            </a:xfrm>
            <a:prstGeom prst="ellipse">
              <a:avLst/>
            </a:prstGeom>
            <a:solidFill>
              <a:schemeClr val="bg1"/>
            </a:solidFill>
            <a:ln w="28575">
              <a:solidFill>
                <a:srgbClr val="FF0000"/>
              </a:solidFill>
              <a:round/>
              <a:headEnd/>
              <a:tailEnd/>
            </a:ln>
            <a:effectLst/>
          </p:spPr>
          <p:txBody>
            <a:bodyPr wrap="none" anchor="ctr"/>
            <a:lstStyle/>
            <a:p>
              <a:pPr algn="ctr"/>
              <a:r>
                <a:rPr lang="fr-FR" sz="3500" b="1" dirty="0">
                  <a:solidFill>
                    <a:srgbClr val="FF0000"/>
                  </a:solidFill>
                </a:rPr>
                <a:t>G</a:t>
              </a:r>
            </a:p>
          </p:txBody>
        </p:sp>
        <p:sp>
          <p:nvSpPr>
            <p:cNvPr id="144" name="Line 91"/>
            <p:cNvSpPr>
              <a:spLocks noChangeShapeType="1"/>
            </p:cNvSpPr>
            <p:nvPr/>
          </p:nvSpPr>
          <p:spPr bwMode="auto">
            <a:xfrm flipH="1">
              <a:off x="6485102" y="5059932"/>
              <a:ext cx="1697142" cy="0"/>
            </a:xfrm>
            <a:prstGeom prst="line">
              <a:avLst/>
            </a:prstGeom>
            <a:noFill/>
            <a:ln w="38100">
              <a:solidFill>
                <a:srgbClr val="FF0000"/>
              </a:solidFill>
              <a:round/>
              <a:headEnd/>
              <a:tailEnd/>
            </a:ln>
            <a:effectLst/>
          </p:spPr>
          <p:txBody>
            <a:bodyPr/>
            <a:lstStyle/>
            <a:p>
              <a:endParaRPr lang="fr-FR"/>
            </a:p>
          </p:txBody>
        </p:sp>
        <p:sp>
          <p:nvSpPr>
            <p:cNvPr id="145" name="Line 75"/>
            <p:cNvSpPr>
              <a:spLocks noChangeShapeType="1"/>
            </p:cNvSpPr>
            <p:nvPr/>
          </p:nvSpPr>
          <p:spPr bwMode="auto">
            <a:xfrm rot="5400000">
              <a:off x="6487419" y="4236990"/>
              <a:ext cx="0" cy="360000"/>
            </a:xfrm>
            <a:prstGeom prst="line">
              <a:avLst/>
            </a:prstGeom>
            <a:noFill/>
            <a:ln w="76200">
              <a:solidFill>
                <a:srgbClr val="FF0000"/>
              </a:solidFill>
              <a:round/>
              <a:headEnd/>
              <a:tailEnd/>
            </a:ln>
            <a:effectLst/>
          </p:spPr>
          <p:txBody>
            <a:bodyPr/>
            <a:lstStyle/>
            <a:p>
              <a:endParaRPr lang="fr-FR"/>
            </a:p>
          </p:txBody>
        </p:sp>
        <p:sp>
          <p:nvSpPr>
            <p:cNvPr id="146" name="Line 36"/>
            <p:cNvSpPr>
              <a:spLocks noChangeShapeType="1"/>
            </p:cNvSpPr>
            <p:nvPr/>
          </p:nvSpPr>
          <p:spPr bwMode="auto">
            <a:xfrm flipV="1">
              <a:off x="8128176" y="2934314"/>
              <a:ext cx="0" cy="1975680"/>
            </a:xfrm>
            <a:prstGeom prst="line">
              <a:avLst/>
            </a:prstGeom>
            <a:noFill/>
            <a:ln w="38100">
              <a:solidFill>
                <a:schemeClr val="tx1"/>
              </a:solidFill>
              <a:round/>
              <a:headEnd/>
              <a:tailEnd type="triangle" w="med" len="med"/>
            </a:ln>
            <a:effectLst/>
          </p:spPr>
          <p:txBody>
            <a:bodyPr/>
            <a:lstStyle/>
            <a:p>
              <a:endParaRPr lang="fr-FR"/>
            </a:p>
          </p:txBody>
        </p:sp>
        <p:sp>
          <p:nvSpPr>
            <p:cNvPr id="147" name="Text Box 37"/>
            <p:cNvSpPr txBox="1">
              <a:spLocks noChangeArrowheads="1"/>
            </p:cNvSpPr>
            <p:nvPr/>
          </p:nvSpPr>
          <p:spPr bwMode="auto">
            <a:xfrm>
              <a:off x="8199614" y="3746922"/>
              <a:ext cx="444352" cy="553998"/>
            </a:xfrm>
            <a:prstGeom prst="rect">
              <a:avLst/>
            </a:prstGeom>
            <a:noFill/>
            <a:ln w="9525">
              <a:noFill/>
              <a:miter lim="800000"/>
              <a:headEnd/>
              <a:tailEnd/>
            </a:ln>
            <a:effectLst/>
          </p:spPr>
          <p:txBody>
            <a:bodyPr wrap="none">
              <a:spAutoFit/>
            </a:bodyPr>
            <a:lstStyle/>
            <a:p>
              <a:r>
                <a:rPr lang="fr-FR" sz="3000" b="1" dirty="0">
                  <a:latin typeface="Cambria" pitchFamily="18" charset="0"/>
                </a:rPr>
                <a:t>U</a:t>
              </a:r>
              <a:endParaRPr lang="fr-FR" sz="3000" b="1" baseline="-25000" dirty="0">
                <a:latin typeface="Cambria" pitchFamily="18" charset="0"/>
              </a:endParaRPr>
            </a:p>
          </p:txBody>
        </p:sp>
        <p:sp>
          <p:nvSpPr>
            <p:cNvPr id="149" name="Line 43"/>
            <p:cNvSpPr>
              <a:spLocks noChangeShapeType="1"/>
            </p:cNvSpPr>
            <p:nvPr/>
          </p:nvSpPr>
          <p:spPr bwMode="auto">
            <a:xfrm rot="16200000" flipH="1">
              <a:off x="6588697" y="1077622"/>
              <a:ext cx="0" cy="2196000"/>
            </a:xfrm>
            <a:prstGeom prst="line">
              <a:avLst/>
            </a:prstGeom>
            <a:noFill/>
            <a:ln w="28575">
              <a:solidFill>
                <a:srgbClr val="0000FF"/>
              </a:solidFill>
              <a:round/>
              <a:headEnd/>
              <a:tailEnd/>
            </a:ln>
            <a:effectLst/>
          </p:spPr>
          <p:txBody>
            <a:bodyPr/>
            <a:lstStyle/>
            <a:p>
              <a:endParaRPr lang="fr-FR"/>
            </a:p>
          </p:txBody>
        </p:sp>
        <p:sp>
          <p:nvSpPr>
            <p:cNvPr id="150" name="Line 43"/>
            <p:cNvSpPr>
              <a:spLocks noChangeShapeType="1"/>
            </p:cNvSpPr>
            <p:nvPr/>
          </p:nvSpPr>
          <p:spPr bwMode="auto">
            <a:xfrm rot="16200000">
              <a:off x="6044922" y="2148346"/>
              <a:ext cx="0" cy="54551"/>
            </a:xfrm>
            <a:prstGeom prst="line">
              <a:avLst/>
            </a:prstGeom>
            <a:noFill/>
            <a:ln w="28575">
              <a:solidFill>
                <a:srgbClr val="009900"/>
              </a:solidFill>
              <a:round/>
              <a:headEnd type="arrow" w="med" len="med"/>
              <a:tailEnd type="none" w="med" len="med"/>
            </a:ln>
            <a:effectLst/>
          </p:spPr>
          <p:txBody>
            <a:bodyPr/>
            <a:lstStyle/>
            <a:p>
              <a:endParaRPr lang="fr-FR"/>
            </a:p>
          </p:txBody>
        </p:sp>
        <p:grpSp>
          <p:nvGrpSpPr>
            <p:cNvPr id="151" name="Group 18"/>
            <p:cNvGrpSpPr>
              <a:grpSpLocks/>
            </p:cNvGrpSpPr>
            <p:nvPr/>
          </p:nvGrpSpPr>
          <p:grpSpPr bwMode="auto">
            <a:xfrm rot="16200000" flipH="1">
              <a:off x="4926923" y="3805279"/>
              <a:ext cx="912707" cy="213505"/>
              <a:chOff x="394" y="3588"/>
              <a:chExt cx="1665" cy="311"/>
            </a:xfrm>
          </p:grpSpPr>
          <p:grpSp>
            <p:nvGrpSpPr>
              <p:cNvPr id="152" name="Group 8"/>
              <p:cNvGrpSpPr>
                <a:grpSpLocks/>
              </p:cNvGrpSpPr>
              <p:nvPr/>
            </p:nvGrpSpPr>
            <p:grpSpPr bwMode="auto">
              <a:xfrm>
                <a:off x="394" y="3588"/>
                <a:ext cx="410" cy="311"/>
                <a:chOff x="394" y="3572"/>
                <a:chExt cx="410" cy="311"/>
              </a:xfrm>
            </p:grpSpPr>
            <p:sp>
              <p:nvSpPr>
                <p:cNvPr id="162" name="Arc 6"/>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163" name="Arc 7"/>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153" name="Group 9"/>
              <p:cNvGrpSpPr>
                <a:grpSpLocks/>
              </p:cNvGrpSpPr>
              <p:nvPr/>
            </p:nvGrpSpPr>
            <p:grpSpPr bwMode="auto">
              <a:xfrm>
                <a:off x="808" y="3588"/>
                <a:ext cx="410" cy="311"/>
                <a:chOff x="394" y="3572"/>
                <a:chExt cx="410" cy="311"/>
              </a:xfrm>
            </p:grpSpPr>
            <p:sp>
              <p:nvSpPr>
                <p:cNvPr id="160" name="Arc 10"/>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161" name="Arc 11"/>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154" name="Group 12"/>
              <p:cNvGrpSpPr>
                <a:grpSpLocks/>
              </p:cNvGrpSpPr>
              <p:nvPr/>
            </p:nvGrpSpPr>
            <p:grpSpPr bwMode="auto">
              <a:xfrm>
                <a:off x="1235" y="3588"/>
                <a:ext cx="410" cy="311"/>
                <a:chOff x="394" y="3572"/>
                <a:chExt cx="410" cy="311"/>
              </a:xfrm>
            </p:grpSpPr>
            <p:sp>
              <p:nvSpPr>
                <p:cNvPr id="158" name="Arc 13"/>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159" name="Arc 14"/>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155" name="Group 15"/>
              <p:cNvGrpSpPr>
                <a:grpSpLocks/>
              </p:cNvGrpSpPr>
              <p:nvPr/>
            </p:nvGrpSpPr>
            <p:grpSpPr bwMode="auto">
              <a:xfrm>
                <a:off x="1649" y="3588"/>
                <a:ext cx="410" cy="311"/>
                <a:chOff x="394" y="3572"/>
                <a:chExt cx="410" cy="311"/>
              </a:xfrm>
            </p:grpSpPr>
            <p:sp>
              <p:nvSpPr>
                <p:cNvPr id="156" name="Arc 16"/>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157" name="Arc 17"/>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sp>
          <p:nvSpPr>
            <p:cNvPr id="164" name="Line 75"/>
            <p:cNvSpPr>
              <a:spLocks noChangeShapeType="1"/>
            </p:cNvSpPr>
            <p:nvPr/>
          </p:nvSpPr>
          <p:spPr bwMode="auto">
            <a:xfrm flipH="1">
              <a:off x="5498926" y="4367966"/>
              <a:ext cx="0" cy="705600"/>
            </a:xfrm>
            <a:prstGeom prst="line">
              <a:avLst/>
            </a:prstGeom>
            <a:noFill/>
            <a:ln w="19050">
              <a:solidFill>
                <a:srgbClr val="0000FF"/>
              </a:solidFill>
              <a:round/>
              <a:headEnd/>
              <a:tailEnd/>
            </a:ln>
            <a:effectLst/>
          </p:spPr>
          <p:txBody>
            <a:bodyPr/>
            <a:lstStyle/>
            <a:p>
              <a:endParaRPr lang="fr-FR"/>
            </a:p>
          </p:txBody>
        </p:sp>
        <p:sp>
          <p:nvSpPr>
            <p:cNvPr id="165" name="Line 76"/>
            <p:cNvSpPr>
              <a:spLocks noChangeShapeType="1"/>
            </p:cNvSpPr>
            <p:nvPr/>
          </p:nvSpPr>
          <p:spPr bwMode="auto">
            <a:xfrm flipV="1">
              <a:off x="5498926" y="5067839"/>
              <a:ext cx="972000" cy="0"/>
            </a:xfrm>
            <a:prstGeom prst="line">
              <a:avLst/>
            </a:prstGeom>
            <a:noFill/>
            <a:ln w="19050">
              <a:solidFill>
                <a:srgbClr val="0000FF"/>
              </a:solidFill>
              <a:round/>
              <a:headEnd/>
              <a:tailEnd/>
            </a:ln>
            <a:effectLst/>
          </p:spPr>
          <p:txBody>
            <a:bodyPr/>
            <a:lstStyle/>
            <a:p>
              <a:endParaRPr lang="fr-FR"/>
            </a:p>
          </p:txBody>
        </p:sp>
        <p:sp>
          <p:nvSpPr>
            <p:cNvPr id="166" name="Line 75"/>
            <p:cNvSpPr>
              <a:spLocks noChangeShapeType="1"/>
            </p:cNvSpPr>
            <p:nvPr/>
          </p:nvSpPr>
          <p:spPr bwMode="auto">
            <a:xfrm flipH="1">
              <a:off x="5498926" y="2183362"/>
              <a:ext cx="0" cy="1296000"/>
            </a:xfrm>
            <a:prstGeom prst="line">
              <a:avLst/>
            </a:prstGeom>
            <a:noFill/>
            <a:ln w="19050">
              <a:solidFill>
                <a:srgbClr val="0000FF"/>
              </a:solidFill>
              <a:round/>
              <a:headEnd/>
              <a:tailEnd/>
            </a:ln>
            <a:effectLst/>
          </p:spPr>
          <p:txBody>
            <a:bodyPr/>
            <a:lstStyle/>
            <a:p>
              <a:endParaRPr lang="fr-FR"/>
            </a:p>
          </p:txBody>
        </p:sp>
        <p:sp>
          <p:nvSpPr>
            <p:cNvPr id="167" name="Text Box 37"/>
            <p:cNvSpPr txBox="1">
              <a:spLocks noChangeArrowheads="1"/>
            </p:cNvSpPr>
            <p:nvPr/>
          </p:nvSpPr>
          <p:spPr bwMode="auto">
            <a:xfrm flipH="1">
              <a:off x="5891483" y="1643050"/>
              <a:ext cx="252153" cy="443199"/>
            </a:xfrm>
            <a:prstGeom prst="rect">
              <a:avLst/>
            </a:prstGeom>
            <a:noFill/>
            <a:ln w="9525">
              <a:noFill/>
              <a:miter lim="800000"/>
              <a:headEnd/>
              <a:tailEnd/>
            </a:ln>
            <a:effectLst/>
          </p:spPr>
          <p:txBody>
            <a:bodyPr wrap="none">
              <a:spAutoFit/>
            </a:bodyPr>
            <a:lstStyle/>
            <a:p>
              <a:r>
                <a:rPr lang="fr-FR" sz="3000" b="1" i="1" dirty="0">
                  <a:solidFill>
                    <a:srgbClr val="009900"/>
                  </a:solidFill>
                  <a:latin typeface="Euclid" pitchFamily="18" charset="0"/>
                </a:rPr>
                <a:t>i</a:t>
              </a:r>
            </a:p>
          </p:txBody>
        </p:sp>
        <p:sp>
          <p:nvSpPr>
            <p:cNvPr id="168" name="Text Box 37"/>
            <p:cNvSpPr txBox="1">
              <a:spLocks noChangeArrowheads="1"/>
            </p:cNvSpPr>
            <p:nvPr/>
          </p:nvSpPr>
          <p:spPr bwMode="auto">
            <a:xfrm flipH="1">
              <a:off x="4884494" y="3624110"/>
              <a:ext cx="359394" cy="553998"/>
            </a:xfrm>
            <a:prstGeom prst="rect">
              <a:avLst/>
            </a:prstGeom>
            <a:noFill/>
            <a:ln w="9525">
              <a:noFill/>
              <a:miter lim="800000"/>
              <a:headEnd/>
              <a:tailEnd/>
            </a:ln>
            <a:effectLst/>
          </p:spPr>
          <p:txBody>
            <a:bodyPr wrap="none">
              <a:spAutoFit/>
            </a:bodyPr>
            <a:lstStyle/>
            <a:p>
              <a:r>
                <a:rPr lang="fr-FR" sz="3000" b="1" i="1" dirty="0">
                  <a:solidFill>
                    <a:srgbClr val="0000FF"/>
                  </a:solidFill>
                  <a:latin typeface="Cambria" pitchFamily="18" charset="0"/>
                </a:rPr>
                <a:t>r</a:t>
              </a:r>
            </a:p>
          </p:txBody>
        </p:sp>
        <p:sp>
          <p:nvSpPr>
            <p:cNvPr id="169" name="Text Box 37"/>
            <p:cNvSpPr txBox="1">
              <a:spLocks noChangeArrowheads="1"/>
            </p:cNvSpPr>
            <p:nvPr/>
          </p:nvSpPr>
          <p:spPr bwMode="auto">
            <a:xfrm flipH="1">
              <a:off x="5680504" y="2857496"/>
              <a:ext cx="730104" cy="477054"/>
            </a:xfrm>
            <a:prstGeom prst="rect">
              <a:avLst/>
            </a:prstGeom>
            <a:noFill/>
            <a:ln w="9525">
              <a:noFill/>
              <a:miter lim="800000"/>
              <a:headEnd/>
              <a:tailEnd/>
            </a:ln>
            <a:effectLst/>
          </p:spPr>
          <p:txBody>
            <a:bodyPr wrap="square">
              <a:spAutoFit/>
            </a:bodyPr>
            <a:lstStyle/>
            <a:p>
              <a:r>
                <a:rPr lang="fr-FR" sz="2500" b="1" i="1" dirty="0">
                  <a:solidFill>
                    <a:srgbClr val="009900"/>
                  </a:solidFill>
                  <a:latin typeface="Euclid" pitchFamily="18" charset="0"/>
                </a:rPr>
                <a:t>I+i</a:t>
              </a:r>
            </a:p>
          </p:txBody>
        </p:sp>
        <p:sp>
          <p:nvSpPr>
            <p:cNvPr id="170" name="Line 43"/>
            <p:cNvSpPr>
              <a:spLocks noChangeShapeType="1"/>
            </p:cNvSpPr>
            <p:nvPr/>
          </p:nvSpPr>
          <p:spPr bwMode="auto">
            <a:xfrm rot="10800000" flipH="1" flipV="1">
              <a:off x="6481680" y="2988230"/>
              <a:ext cx="0" cy="84857"/>
            </a:xfrm>
            <a:prstGeom prst="line">
              <a:avLst/>
            </a:prstGeom>
            <a:noFill/>
            <a:ln w="28575">
              <a:solidFill>
                <a:srgbClr val="009900"/>
              </a:solidFill>
              <a:round/>
              <a:headEnd type="arrow" w="med" len="med"/>
              <a:tailEnd type="none" w="med" len="med"/>
            </a:ln>
            <a:effectLst/>
          </p:spPr>
          <p:txBody>
            <a:bodyPr/>
            <a:lstStyle/>
            <a:p>
              <a:endParaRPr lang="fr-FR"/>
            </a:p>
          </p:txBody>
        </p:sp>
        <p:sp>
          <p:nvSpPr>
            <p:cNvPr id="171" name="Line 88"/>
            <p:cNvSpPr>
              <a:spLocks noChangeShapeType="1"/>
            </p:cNvSpPr>
            <p:nvPr/>
          </p:nvSpPr>
          <p:spPr bwMode="auto">
            <a:xfrm>
              <a:off x="6481226" y="2758351"/>
              <a:ext cx="432000" cy="0"/>
            </a:xfrm>
            <a:prstGeom prst="line">
              <a:avLst/>
            </a:prstGeom>
            <a:noFill/>
            <a:ln w="38100">
              <a:solidFill>
                <a:srgbClr val="FF0000"/>
              </a:solidFill>
              <a:round/>
              <a:headEnd/>
              <a:tailEnd/>
            </a:ln>
            <a:effectLst/>
          </p:spPr>
          <p:txBody>
            <a:bodyPr/>
            <a:lstStyle/>
            <a:p>
              <a:endParaRPr lang="fr-FR"/>
            </a:p>
          </p:txBody>
        </p:sp>
        <p:grpSp>
          <p:nvGrpSpPr>
            <p:cNvPr id="172" name="Group 18"/>
            <p:cNvGrpSpPr>
              <a:grpSpLocks/>
            </p:cNvGrpSpPr>
            <p:nvPr/>
          </p:nvGrpSpPr>
          <p:grpSpPr bwMode="auto">
            <a:xfrm>
              <a:off x="6913730" y="2570969"/>
              <a:ext cx="613388" cy="202973"/>
              <a:chOff x="425" y="3588"/>
              <a:chExt cx="1200" cy="319"/>
            </a:xfrm>
          </p:grpSpPr>
          <p:grpSp>
            <p:nvGrpSpPr>
              <p:cNvPr id="173" name="Group 8"/>
              <p:cNvGrpSpPr>
                <a:grpSpLocks/>
              </p:cNvGrpSpPr>
              <p:nvPr/>
            </p:nvGrpSpPr>
            <p:grpSpPr bwMode="auto">
              <a:xfrm>
                <a:off x="425" y="3588"/>
                <a:ext cx="400" cy="311"/>
                <a:chOff x="425" y="3572"/>
                <a:chExt cx="400" cy="311"/>
              </a:xfrm>
            </p:grpSpPr>
            <p:sp>
              <p:nvSpPr>
                <p:cNvPr id="180" name="Arc 6"/>
                <p:cNvSpPr>
                  <a:spLocks/>
                </p:cNvSpPr>
                <p:nvPr/>
              </p:nvSpPr>
              <p:spPr bwMode="auto">
                <a:xfrm>
                  <a:off x="626"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a:effectLst/>
              </p:spPr>
              <p:txBody>
                <a:bodyPr wrap="none" anchor="ctr"/>
                <a:lstStyle/>
                <a:p>
                  <a:endParaRPr lang="fr-FR"/>
                </a:p>
              </p:txBody>
            </p:sp>
            <p:sp>
              <p:nvSpPr>
                <p:cNvPr id="181" name="Arc 7"/>
                <p:cNvSpPr>
                  <a:spLocks/>
                </p:cNvSpPr>
                <p:nvPr/>
              </p:nvSpPr>
              <p:spPr bwMode="auto">
                <a:xfrm flipH="1">
                  <a:off x="425"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a:effectLst/>
              </p:spPr>
              <p:txBody>
                <a:bodyPr wrap="none" anchor="ctr"/>
                <a:lstStyle/>
                <a:p>
                  <a:endParaRPr lang="fr-FR"/>
                </a:p>
              </p:txBody>
            </p:sp>
          </p:grpSp>
          <p:grpSp>
            <p:nvGrpSpPr>
              <p:cNvPr id="174" name="Group 9"/>
              <p:cNvGrpSpPr>
                <a:grpSpLocks/>
              </p:cNvGrpSpPr>
              <p:nvPr/>
            </p:nvGrpSpPr>
            <p:grpSpPr bwMode="auto">
              <a:xfrm>
                <a:off x="829" y="3596"/>
                <a:ext cx="389" cy="311"/>
                <a:chOff x="415" y="3580"/>
                <a:chExt cx="389" cy="311"/>
              </a:xfrm>
            </p:grpSpPr>
            <p:sp>
              <p:nvSpPr>
                <p:cNvPr id="178" name="Arc 10"/>
                <p:cNvSpPr>
                  <a:spLocks/>
                </p:cNvSpPr>
                <p:nvPr/>
              </p:nvSpPr>
              <p:spPr bwMode="auto">
                <a:xfrm>
                  <a:off x="605" y="3583"/>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a:effectLst/>
              </p:spPr>
              <p:txBody>
                <a:bodyPr wrap="none" anchor="ctr"/>
                <a:lstStyle/>
                <a:p>
                  <a:endParaRPr lang="fr-FR"/>
                </a:p>
              </p:txBody>
            </p:sp>
            <p:sp>
              <p:nvSpPr>
                <p:cNvPr id="179" name="Arc 11"/>
                <p:cNvSpPr>
                  <a:spLocks/>
                </p:cNvSpPr>
                <p:nvPr/>
              </p:nvSpPr>
              <p:spPr bwMode="auto">
                <a:xfrm flipH="1">
                  <a:off x="415" y="3580"/>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a:effectLst/>
              </p:spPr>
              <p:txBody>
                <a:bodyPr wrap="none" anchor="ctr"/>
                <a:lstStyle/>
                <a:p>
                  <a:endParaRPr lang="fr-FR"/>
                </a:p>
              </p:txBody>
            </p:sp>
          </p:grpSp>
          <p:grpSp>
            <p:nvGrpSpPr>
              <p:cNvPr id="175" name="Group 12"/>
              <p:cNvGrpSpPr>
                <a:grpSpLocks/>
              </p:cNvGrpSpPr>
              <p:nvPr/>
            </p:nvGrpSpPr>
            <p:grpSpPr bwMode="auto">
              <a:xfrm>
                <a:off x="1235" y="3596"/>
                <a:ext cx="390" cy="311"/>
                <a:chOff x="394" y="3580"/>
                <a:chExt cx="390" cy="311"/>
              </a:xfrm>
            </p:grpSpPr>
            <p:sp>
              <p:nvSpPr>
                <p:cNvPr id="176" name="Arc 13"/>
                <p:cNvSpPr>
                  <a:spLocks/>
                </p:cNvSpPr>
                <p:nvPr/>
              </p:nvSpPr>
              <p:spPr bwMode="auto">
                <a:xfrm>
                  <a:off x="585" y="3583"/>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a:effectLst/>
              </p:spPr>
              <p:txBody>
                <a:bodyPr wrap="none" anchor="ctr"/>
                <a:lstStyle/>
                <a:p>
                  <a:endParaRPr lang="fr-FR"/>
                </a:p>
              </p:txBody>
            </p:sp>
            <p:sp>
              <p:nvSpPr>
                <p:cNvPr id="177" name="Arc 14"/>
                <p:cNvSpPr>
                  <a:spLocks/>
                </p:cNvSpPr>
                <p:nvPr/>
              </p:nvSpPr>
              <p:spPr bwMode="auto">
                <a:xfrm flipH="1">
                  <a:off x="394" y="3580"/>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a:effectLst/>
              </p:spPr>
              <p:txBody>
                <a:bodyPr wrap="none" anchor="ctr"/>
                <a:lstStyle/>
                <a:p>
                  <a:endParaRPr lang="fr-FR"/>
                </a:p>
              </p:txBody>
            </p:sp>
          </p:grpSp>
        </p:grpSp>
        <p:sp>
          <p:nvSpPr>
            <p:cNvPr id="182" name="Line 88"/>
            <p:cNvSpPr>
              <a:spLocks noChangeShapeType="1"/>
            </p:cNvSpPr>
            <p:nvPr/>
          </p:nvSpPr>
          <p:spPr bwMode="auto">
            <a:xfrm>
              <a:off x="7537622" y="2773916"/>
              <a:ext cx="684000" cy="0"/>
            </a:xfrm>
            <a:prstGeom prst="line">
              <a:avLst/>
            </a:prstGeom>
            <a:noFill/>
            <a:ln w="38100">
              <a:solidFill>
                <a:srgbClr val="FF0000"/>
              </a:solidFill>
              <a:round/>
              <a:headEnd/>
              <a:tailEnd/>
            </a:ln>
            <a:effectLst/>
          </p:spPr>
          <p:txBody>
            <a:bodyPr/>
            <a:lstStyle/>
            <a:p>
              <a:endParaRPr lang="fr-FR"/>
            </a:p>
          </p:txBody>
        </p:sp>
        <p:sp>
          <p:nvSpPr>
            <p:cNvPr id="183" name="Text Box 37"/>
            <p:cNvSpPr txBox="1">
              <a:spLocks noChangeArrowheads="1"/>
            </p:cNvSpPr>
            <p:nvPr/>
          </p:nvSpPr>
          <p:spPr bwMode="auto">
            <a:xfrm>
              <a:off x="7000892" y="2717050"/>
              <a:ext cx="490904" cy="477054"/>
            </a:xfrm>
            <a:prstGeom prst="rect">
              <a:avLst/>
            </a:prstGeom>
            <a:noFill/>
            <a:ln w="9525">
              <a:noFill/>
              <a:miter lim="800000"/>
              <a:headEnd/>
              <a:tailEnd/>
            </a:ln>
            <a:effectLst/>
          </p:spPr>
          <p:txBody>
            <a:bodyPr wrap="none">
              <a:spAutoFit/>
            </a:bodyPr>
            <a:lstStyle/>
            <a:p>
              <a:r>
                <a:rPr lang="fr-FR" sz="2500" b="1" dirty="0">
                  <a:solidFill>
                    <a:srgbClr val="FF0000"/>
                  </a:solidFill>
                  <a:latin typeface="Cambria" pitchFamily="18" charset="0"/>
                </a:rPr>
                <a:t>R</a:t>
              </a:r>
              <a:r>
                <a:rPr lang="fr-FR" sz="2500" b="1" baseline="-25000" dirty="0">
                  <a:solidFill>
                    <a:srgbClr val="FF0000"/>
                  </a:solidFill>
                  <a:latin typeface="Cambria" pitchFamily="18" charset="0"/>
                </a:rPr>
                <a:t>s</a:t>
              </a:r>
            </a:p>
          </p:txBody>
        </p:sp>
        <p:sp>
          <p:nvSpPr>
            <p:cNvPr id="184" name="Text Box 37"/>
            <p:cNvSpPr txBox="1">
              <a:spLocks noChangeArrowheads="1"/>
            </p:cNvSpPr>
            <p:nvPr/>
          </p:nvSpPr>
          <p:spPr bwMode="auto">
            <a:xfrm>
              <a:off x="7884561" y="2256138"/>
              <a:ext cx="402215" cy="477054"/>
            </a:xfrm>
            <a:prstGeom prst="rect">
              <a:avLst/>
            </a:prstGeom>
            <a:noFill/>
            <a:ln w="9525">
              <a:noFill/>
              <a:miter lim="800000"/>
              <a:headEnd/>
              <a:tailEnd/>
            </a:ln>
            <a:effectLst/>
          </p:spPr>
          <p:txBody>
            <a:bodyPr wrap="square">
              <a:spAutoFit/>
            </a:bodyPr>
            <a:lstStyle/>
            <a:p>
              <a:r>
                <a:rPr lang="fr-FR" sz="2500" b="1" i="1" dirty="0">
                  <a:solidFill>
                    <a:srgbClr val="009900"/>
                  </a:solidFill>
                  <a:latin typeface="Euclid" pitchFamily="18" charset="0"/>
                </a:rPr>
                <a:t>I</a:t>
              </a:r>
            </a:p>
          </p:txBody>
        </p:sp>
        <p:sp>
          <p:nvSpPr>
            <p:cNvPr id="185" name="Line 43"/>
            <p:cNvSpPr>
              <a:spLocks noChangeShapeType="1"/>
            </p:cNvSpPr>
            <p:nvPr/>
          </p:nvSpPr>
          <p:spPr bwMode="auto">
            <a:xfrm rot="5400000" flipH="1">
              <a:off x="8052295" y="2747686"/>
              <a:ext cx="0" cy="56512"/>
            </a:xfrm>
            <a:prstGeom prst="line">
              <a:avLst/>
            </a:prstGeom>
            <a:noFill/>
            <a:ln w="38100">
              <a:solidFill>
                <a:srgbClr val="009900"/>
              </a:solidFill>
              <a:round/>
              <a:headEnd type="arrow" w="med" len="med"/>
              <a:tailEnd type="none" w="med" len="med"/>
            </a:ln>
            <a:effectLst/>
          </p:spPr>
          <p:txBody>
            <a:bodyPr/>
            <a:lstStyle/>
            <a:p>
              <a:endParaRPr lang="fr-FR"/>
            </a:p>
          </p:txBody>
        </p:sp>
        <p:sp>
          <p:nvSpPr>
            <p:cNvPr id="186" name="Oval 77"/>
            <p:cNvSpPr>
              <a:spLocks noChangeArrowheads="1"/>
            </p:cNvSpPr>
            <p:nvPr/>
          </p:nvSpPr>
          <p:spPr bwMode="auto">
            <a:xfrm>
              <a:off x="7634309" y="2713541"/>
              <a:ext cx="108000" cy="108000"/>
            </a:xfrm>
            <a:prstGeom prst="ellipse">
              <a:avLst/>
            </a:prstGeom>
            <a:solidFill>
              <a:srgbClr val="0000FF"/>
            </a:solidFill>
            <a:ln w="28575">
              <a:solidFill>
                <a:srgbClr val="0000FF"/>
              </a:solidFill>
              <a:round/>
              <a:headEnd/>
              <a:tailEnd/>
            </a:ln>
            <a:effectLst/>
          </p:spPr>
          <p:txBody>
            <a:bodyPr wrap="none" anchor="ctr"/>
            <a:lstStyle/>
            <a:p>
              <a:pPr algn="ctr"/>
              <a:endParaRPr lang="fr-FR" sz="3500" b="1" dirty="0">
                <a:solidFill>
                  <a:srgbClr val="FF0000"/>
                </a:solidFill>
              </a:endParaRPr>
            </a:p>
          </p:txBody>
        </p:sp>
        <p:sp>
          <p:nvSpPr>
            <p:cNvPr id="187" name="Line 75"/>
            <p:cNvSpPr>
              <a:spLocks noChangeShapeType="1"/>
            </p:cNvSpPr>
            <p:nvPr/>
          </p:nvSpPr>
          <p:spPr bwMode="auto">
            <a:xfrm flipH="1">
              <a:off x="7681934" y="2169074"/>
              <a:ext cx="0" cy="612000"/>
            </a:xfrm>
            <a:prstGeom prst="line">
              <a:avLst/>
            </a:prstGeom>
            <a:noFill/>
            <a:ln w="19050">
              <a:solidFill>
                <a:srgbClr val="0000FF"/>
              </a:solidFill>
              <a:round/>
              <a:headEnd/>
              <a:tailEnd/>
            </a:ln>
            <a:effectLst/>
          </p:spPr>
          <p:txBody>
            <a:bodyPr/>
            <a:lstStyle/>
            <a:p>
              <a:endParaRPr lang="fr-FR"/>
            </a:p>
          </p:txBody>
        </p:sp>
        <p:sp>
          <p:nvSpPr>
            <p:cNvPr id="102" name="Text Box 37"/>
            <p:cNvSpPr txBox="1">
              <a:spLocks noChangeArrowheads="1"/>
            </p:cNvSpPr>
            <p:nvPr/>
          </p:nvSpPr>
          <p:spPr bwMode="auto">
            <a:xfrm>
              <a:off x="3428992" y="2285992"/>
              <a:ext cx="902281" cy="477054"/>
            </a:xfrm>
            <a:prstGeom prst="rect">
              <a:avLst/>
            </a:prstGeom>
            <a:noFill/>
            <a:ln w="9525">
              <a:noFill/>
              <a:miter lim="800000"/>
              <a:headEnd/>
              <a:tailEnd/>
            </a:ln>
            <a:effectLst/>
          </p:spPr>
          <p:txBody>
            <a:bodyPr wrap="square">
              <a:spAutoFit/>
            </a:bodyPr>
            <a:lstStyle/>
            <a:p>
              <a:r>
                <a:rPr lang="fr-FR" sz="2500" b="1" i="1" dirty="0">
                  <a:solidFill>
                    <a:srgbClr val="009900"/>
                  </a:solidFill>
                  <a:latin typeface="Euclid" pitchFamily="18" charset="0"/>
                </a:rPr>
                <a:t>I</a:t>
              </a:r>
            </a:p>
          </p:txBody>
        </p:sp>
      </p:grpSp>
      <p:sp>
        <p:nvSpPr>
          <p:cNvPr id="188" name="Text Box 9"/>
          <p:cNvSpPr txBox="1">
            <a:spLocks noChangeArrowheads="1"/>
          </p:cNvSpPr>
          <p:nvPr/>
        </p:nvSpPr>
        <p:spPr bwMode="auto">
          <a:xfrm>
            <a:off x="1214414" y="5274246"/>
            <a:ext cx="2714644" cy="369332"/>
          </a:xfrm>
          <a:prstGeom prst="rect">
            <a:avLst/>
          </a:prstGeom>
          <a:noFill/>
          <a:ln w="9525">
            <a:noFill/>
            <a:miter lim="800000"/>
            <a:headEnd/>
            <a:tailEnd/>
          </a:ln>
          <a:effectLst/>
        </p:spPr>
        <p:txBody>
          <a:bodyPr wrap="square">
            <a:spAutoFit/>
          </a:bodyPr>
          <a:lstStyle/>
          <a:p>
            <a:r>
              <a:rPr lang="fr-FR" dirty="0">
                <a:latin typeface="Times" pitchFamily="18" charset="0"/>
              </a:rPr>
              <a:t>Montage courte dérivation</a:t>
            </a:r>
          </a:p>
        </p:txBody>
      </p:sp>
      <p:sp>
        <p:nvSpPr>
          <p:cNvPr id="190" name="Text Box 9"/>
          <p:cNvSpPr txBox="1">
            <a:spLocks noChangeArrowheads="1"/>
          </p:cNvSpPr>
          <p:nvPr/>
        </p:nvSpPr>
        <p:spPr bwMode="auto">
          <a:xfrm>
            <a:off x="5500694" y="5262104"/>
            <a:ext cx="3071834" cy="369332"/>
          </a:xfrm>
          <a:prstGeom prst="rect">
            <a:avLst/>
          </a:prstGeom>
          <a:noFill/>
          <a:ln w="9525">
            <a:noFill/>
            <a:miter lim="800000"/>
            <a:headEnd/>
            <a:tailEnd/>
          </a:ln>
          <a:effectLst/>
        </p:spPr>
        <p:txBody>
          <a:bodyPr wrap="square">
            <a:spAutoFit/>
          </a:bodyPr>
          <a:lstStyle/>
          <a:p>
            <a:r>
              <a:rPr lang="fr-FR" dirty="0">
                <a:latin typeface="Times" pitchFamily="18" charset="0"/>
              </a:rPr>
              <a:t>Montage longue dérivation.</a:t>
            </a:r>
          </a:p>
        </p:txBody>
      </p:sp>
    </p:spTree>
    <p:extLst>
      <p:ext uri="{BB962C8B-B14F-4D97-AF65-F5344CB8AC3E}">
        <p14:creationId xmlns:p14="http://schemas.microsoft.com/office/powerpoint/2010/main" val="196818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anim calcmode="lin" valueType="num">
                                      <p:cBhvr additive="base">
                                        <p:cTn id="7"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
                                            <p:txEl>
                                              <p:pRg st="1" end="1"/>
                                            </p:txEl>
                                          </p:spTgt>
                                        </p:tgtEl>
                                        <p:attrNameLst>
                                          <p:attrName>style.visibility</p:attrName>
                                        </p:attrNameLst>
                                      </p:cBhvr>
                                      <p:to>
                                        <p:strVal val="visible"/>
                                      </p:to>
                                    </p:set>
                                    <p:anim calcmode="lin" valueType="num">
                                      <p:cBhvr additive="base">
                                        <p:cTn id="13" dur="500" fill="hold"/>
                                        <p:tgtEl>
                                          <p:spTgt spid="6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
                                            <p:txEl>
                                              <p:pRg st="1" end="1"/>
                                            </p:txEl>
                                          </p:spTgt>
                                        </p:tgtEl>
                                        <p:attrNameLst>
                                          <p:attrName>ppt_y</p:attrName>
                                        </p:attrNameLst>
                                      </p:cBhvr>
                                      <p:tavLst>
                                        <p:tav tm="0">
                                          <p:val>
                                            <p:strVal val="1+#ppt_h/2"/>
                                          </p:val>
                                        </p:tav>
                                        <p:tav tm="100000">
                                          <p:val>
                                            <p:strVal val="#ppt_y"/>
                                          </p:val>
                                        </p:tav>
                                      </p:tavLst>
                                    </p:anim>
                                  </p:childTnLst>
                                </p:cTn>
                              </p:par>
                              <p:par>
                                <p:cTn id="15" presetID="8" presetClass="entr" presetSubtype="16" fill="hold" nodeType="withEffect">
                                  <p:stCondLst>
                                    <p:cond delay="0"/>
                                  </p:stCondLst>
                                  <p:childTnLst>
                                    <p:set>
                                      <p:cBhvr>
                                        <p:cTn id="16" dur="1" fill="hold">
                                          <p:stCondLst>
                                            <p:cond delay="0"/>
                                          </p:stCondLst>
                                        </p:cTn>
                                        <p:tgtEl>
                                          <p:spTgt spid="192"/>
                                        </p:tgtEl>
                                        <p:attrNameLst>
                                          <p:attrName>style.visibility</p:attrName>
                                        </p:attrNameLst>
                                      </p:cBhvr>
                                      <p:to>
                                        <p:strVal val="visible"/>
                                      </p:to>
                                    </p:set>
                                    <p:animEffect transition="in" filter="diamond(in)">
                                      <p:cBhvr>
                                        <p:cTn id="17" dur="2000"/>
                                        <p:tgtEl>
                                          <p:spTgt spid="192"/>
                                        </p:tgtEl>
                                      </p:cBhvr>
                                    </p:animEffect>
                                  </p:childTnLst>
                                </p:cTn>
                              </p:par>
                            </p:childTnLst>
                          </p:cTn>
                        </p:par>
                        <p:par>
                          <p:cTn id="18" fill="hold">
                            <p:stCondLst>
                              <p:cond delay="2000"/>
                            </p:stCondLst>
                            <p:childTnLst>
                              <p:par>
                                <p:cTn id="19" presetID="2" presetClass="entr" presetSubtype="4" fill="hold" nodeType="afterEffect">
                                  <p:stCondLst>
                                    <p:cond delay="0"/>
                                  </p:stCondLst>
                                  <p:childTnLst>
                                    <p:set>
                                      <p:cBhvr>
                                        <p:cTn id="20" dur="1" fill="hold">
                                          <p:stCondLst>
                                            <p:cond delay="0"/>
                                          </p:stCondLst>
                                        </p:cTn>
                                        <p:tgtEl>
                                          <p:spTgt spid="188">
                                            <p:txEl>
                                              <p:pRg st="0" end="0"/>
                                            </p:txEl>
                                          </p:spTgt>
                                        </p:tgtEl>
                                        <p:attrNameLst>
                                          <p:attrName>style.visibility</p:attrName>
                                        </p:attrNameLst>
                                      </p:cBhvr>
                                      <p:to>
                                        <p:strVal val="visible"/>
                                      </p:to>
                                    </p:set>
                                    <p:anim calcmode="lin" valueType="num">
                                      <p:cBhvr additive="base">
                                        <p:cTn id="21" dur="500" fill="hold"/>
                                        <p:tgtEl>
                                          <p:spTgt spid="188">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8">
                                            <p:txEl>
                                              <p:pRg st="0" end="0"/>
                                            </p:txEl>
                                          </p:spTgt>
                                        </p:tgtEl>
                                        <p:attrNameLst>
                                          <p:attrName>ppt_y</p:attrName>
                                        </p:attrNameLst>
                                      </p:cBhvr>
                                      <p:tavLst>
                                        <p:tav tm="0">
                                          <p:val>
                                            <p:strVal val="1+#ppt_h/2"/>
                                          </p:val>
                                        </p:tav>
                                        <p:tav tm="100000">
                                          <p:val>
                                            <p:strVal val="#ppt_y"/>
                                          </p:val>
                                        </p:tav>
                                      </p:tavLst>
                                    </p:anim>
                                  </p:childTnLst>
                                </p:cTn>
                              </p:par>
                              <p:par>
                                <p:cTn id="23" presetID="8" presetClass="entr" presetSubtype="16" fill="hold" nodeType="withEffect">
                                  <p:stCondLst>
                                    <p:cond delay="0"/>
                                  </p:stCondLst>
                                  <p:childTnLst>
                                    <p:set>
                                      <p:cBhvr>
                                        <p:cTn id="24" dur="1" fill="hold">
                                          <p:stCondLst>
                                            <p:cond delay="0"/>
                                          </p:stCondLst>
                                        </p:cTn>
                                        <p:tgtEl>
                                          <p:spTgt spid="193"/>
                                        </p:tgtEl>
                                        <p:attrNameLst>
                                          <p:attrName>style.visibility</p:attrName>
                                        </p:attrNameLst>
                                      </p:cBhvr>
                                      <p:to>
                                        <p:strVal val="visible"/>
                                      </p:to>
                                    </p:set>
                                    <p:animEffect transition="in" filter="diamond(in)">
                                      <p:cBhvr>
                                        <p:cTn id="25" dur="2000"/>
                                        <p:tgtEl>
                                          <p:spTgt spid="193"/>
                                        </p:tgtEl>
                                      </p:cBhvr>
                                    </p:animEffect>
                                  </p:childTnLst>
                                </p:cTn>
                              </p:par>
                            </p:childTnLst>
                          </p:cTn>
                        </p:par>
                        <p:par>
                          <p:cTn id="26" fill="hold">
                            <p:stCondLst>
                              <p:cond delay="4000"/>
                            </p:stCondLst>
                            <p:childTnLst>
                              <p:par>
                                <p:cTn id="27" presetID="2" presetClass="entr" presetSubtype="4" fill="hold" nodeType="afterEffect">
                                  <p:stCondLst>
                                    <p:cond delay="0"/>
                                  </p:stCondLst>
                                  <p:childTnLst>
                                    <p:set>
                                      <p:cBhvr>
                                        <p:cTn id="28" dur="1" fill="hold">
                                          <p:stCondLst>
                                            <p:cond delay="0"/>
                                          </p:stCondLst>
                                        </p:cTn>
                                        <p:tgtEl>
                                          <p:spTgt spid="190">
                                            <p:txEl>
                                              <p:pRg st="0" end="0"/>
                                            </p:txEl>
                                          </p:spTgt>
                                        </p:tgtEl>
                                        <p:attrNameLst>
                                          <p:attrName>style.visibility</p:attrName>
                                        </p:attrNameLst>
                                      </p:cBhvr>
                                      <p:to>
                                        <p:strVal val="visible"/>
                                      </p:to>
                                    </p:set>
                                    <p:anim calcmode="lin" valueType="num">
                                      <p:cBhvr additive="base">
                                        <p:cTn id="29" dur="500" fill="hold"/>
                                        <p:tgtEl>
                                          <p:spTgt spid="19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a:spLocks noChangeArrowheads="1"/>
          </p:cNvSpPr>
          <p:nvPr/>
        </p:nvSpPr>
        <p:spPr bwMode="auto">
          <a:xfrm>
            <a:off x="285720" y="928670"/>
            <a:ext cx="8858280" cy="2985433"/>
          </a:xfrm>
          <a:prstGeom prst="rect">
            <a:avLst/>
          </a:prstGeom>
          <a:noFill/>
          <a:ln w="9525">
            <a:noFill/>
            <a:miter lim="800000"/>
            <a:headEnd/>
            <a:tailEnd/>
          </a:ln>
          <a:effectLst/>
        </p:spPr>
        <p:txBody>
          <a:bodyPr wrap="square">
            <a:spAutoFit/>
          </a:bodyPr>
          <a:lstStyle/>
          <a:p>
            <a:pPr algn="just"/>
            <a:r>
              <a:rPr lang="fr-FR" dirty="0">
                <a:latin typeface="Times" pitchFamily="18" charset="0"/>
              </a:rPr>
              <a:t>Puisque la génératrice possède deux inducteurs, l’induit sera donc le siège de deux flux </a:t>
            </a:r>
          </a:p>
          <a:p>
            <a:pPr algn="just"/>
            <a:r>
              <a:rPr lang="fr-FR" dirty="0">
                <a:latin typeface="Times" pitchFamily="18" charset="0"/>
              </a:rPr>
              <a:t>(</a:t>
            </a:r>
            <a:r>
              <a:rPr lang="fr-FR" b="1" i="1" dirty="0">
                <a:solidFill>
                  <a:srgbClr val="FF0000"/>
                </a:solidFill>
                <a:latin typeface="Times" pitchFamily="18" charset="0"/>
                <a:sym typeface="Symbol"/>
              </a:rPr>
              <a:t></a:t>
            </a:r>
            <a:r>
              <a:rPr lang="fr-FR" b="1" i="1" baseline="-25000" dirty="0">
                <a:solidFill>
                  <a:srgbClr val="FF0000"/>
                </a:solidFill>
                <a:latin typeface="Times" pitchFamily="18" charset="0"/>
                <a:sym typeface="Symbol"/>
              </a:rPr>
              <a:t>sh</a:t>
            </a:r>
            <a:r>
              <a:rPr lang="fr-FR" b="1" i="1" dirty="0">
                <a:solidFill>
                  <a:srgbClr val="FF0000"/>
                </a:solidFill>
                <a:latin typeface="Times" pitchFamily="18" charset="0"/>
                <a:sym typeface="Symbol"/>
              </a:rPr>
              <a:t> </a:t>
            </a:r>
            <a:r>
              <a:rPr lang="fr-FR" dirty="0">
                <a:latin typeface="Times" pitchFamily="18" charset="0"/>
                <a:sym typeface="Symbol"/>
              </a:rPr>
              <a:t>et </a:t>
            </a:r>
            <a:r>
              <a:rPr lang="fr-FR" b="1" i="1" dirty="0">
                <a:solidFill>
                  <a:srgbClr val="FF0000"/>
                </a:solidFill>
                <a:latin typeface="Times" pitchFamily="18" charset="0"/>
                <a:sym typeface="Symbol"/>
              </a:rPr>
              <a:t></a:t>
            </a:r>
            <a:r>
              <a:rPr lang="fr-FR" b="1" i="1" baseline="-25000" dirty="0">
                <a:solidFill>
                  <a:srgbClr val="FF0000"/>
                </a:solidFill>
                <a:latin typeface="Times" pitchFamily="18" charset="0"/>
                <a:sym typeface="Symbol"/>
              </a:rPr>
              <a:t>s</a:t>
            </a:r>
            <a:r>
              <a:rPr lang="fr-FR" dirty="0">
                <a:latin typeface="Times" pitchFamily="18" charset="0"/>
                <a:sym typeface="Symbol"/>
              </a:rPr>
              <a:t>).</a:t>
            </a:r>
          </a:p>
          <a:p>
            <a:pPr algn="just"/>
            <a:endParaRPr lang="fr-FR" dirty="0">
              <a:latin typeface="Times" pitchFamily="18" charset="0"/>
              <a:sym typeface="Symbol"/>
            </a:endParaRPr>
          </a:p>
          <a:p>
            <a:pPr algn="just">
              <a:buFont typeface="Arial" charset="0"/>
              <a:buChar char="•"/>
            </a:pPr>
            <a:r>
              <a:rPr lang="fr-FR" dirty="0">
                <a:latin typeface="Times" pitchFamily="18" charset="0"/>
              </a:rPr>
              <a:t> Si le flux série agit dans le même sens que celui shunt; on dit que le fonctionnement est</a:t>
            </a:r>
          </a:p>
          <a:p>
            <a:pPr algn="just"/>
            <a:r>
              <a:rPr lang="fr-FR" dirty="0">
                <a:latin typeface="Times" pitchFamily="18" charset="0"/>
              </a:rPr>
              <a:t>  </a:t>
            </a:r>
            <a:r>
              <a:rPr lang="fr-FR" b="1" dirty="0">
                <a:solidFill>
                  <a:srgbClr val="0000FF"/>
                </a:solidFill>
                <a:latin typeface="Times" pitchFamily="18" charset="0"/>
              </a:rPr>
              <a:t>à flux additif</a:t>
            </a:r>
            <a:r>
              <a:rPr lang="fr-FR" dirty="0">
                <a:latin typeface="Times" pitchFamily="18" charset="0"/>
              </a:rPr>
              <a:t>. </a:t>
            </a:r>
          </a:p>
          <a:p>
            <a:pPr algn="just"/>
            <a:r>
              <a:rPr lang="fr-FR" dirty="0">
                <a:latin typeface="Times" pitchFamily="18" charset="0"/>
              </a:rPr>
              <a:t>                                          </a:t>
            </a:r>
            <a:r>
              <a:rPr lang="fr-FR" sz="2200" b="1" i="1" dirty="0">
                <a:solidFill>
                  <a:srgbClr val="FF0000"/>
                </a:solidFill>
                <a:latin typeface="Euclid" pitchFamily="18" charset="0"/>
              </a:rPr>
              <a:t>E</a:t>
            </a:r>
            <a:r>
              <a:rPr lang="fr-FR" sz="2200" b="1" i="1" baseline="-25000" dirty="0">
                <a:solidFill>
                  <a:srgbClr val="FF0000"/>
                </a:solidFill>
                <a:latin typeface="Euclid" pitchFamily="18" charset="0"/>
              </a:rPr>
              <a:t>0</a:t>
            </a:r>
            <a:r>
              <a:rPr lang="fr-FR" sz="2200" b="1" i="1" dirty="0">
                <a:solidFill>
                  <a:srgbClr val="FF0000"/>
                </a:solidFill>
                <a:latin typeface="Euclid" pitchFamily="18" charset="0"/>
              </a:rPr>
              <a:t> = </a:t>
            </a:r>
            <a:r>
              <a:rPr lang="fr-FR" sz="2200" b="1" i="1" dirty="0" err="1">
                <a:solidFill>
                  <a:srgbClr val="FF0000"/>
                </a:solidFill>
                <a:latin typeface="Euclid" pitchFamily="18" charset="0"/>
              </a:rPr>
              <a:t>K.n</a:t>
            </a:r>
            <a:r>
              <a:rPr lang="fr-FR" sz="2200" b="1" i="1" dirty="0">
                <a:solidFill>
                  <a:srgbClr val="FF0000"/>
                </a:solidFill>
                <a:latin typeface="Euclid" pitchFamily="18" charset="0"/>
              </a:rPr>
              <a:t>.(</a:t>
            </a:r>
            <a:r>
              <a:rPr lang="fr-FR" sz="2200" b="1" i="1" dirty="0">
                <a:solidFill>
                  <a:srgbClr val="FF0000"/>
                </a:solidFill>
                <a:latin typeface="Times" pitchFamily="18" charset="0"/>
                <a:sym typeface="Symbol"/>
              </a:rPr>
              <a:t></a:t>
            </a:r>
            <a:r>
              <a:rPr lang="fr-FR" sz="2200" b="1" i="1" baseline="-25000" dirty="0">
                <a:solidFill>
                  <a:srgbClr val="FF0000"/>
                </a:solidFill>
                <a:latin typeface="Times" pitchFamily="18" charset="0"/>
                <a:sym typeface="Symbol"/>
              </a:rPr>
              <a:t>sh</a:t>
            </a:r>
            <a:r>
              <a:rPr lang="fr-FR" sz="2200" b="1" i="1" dirty="0">
                <a:solidFill>
                  <a:srgbClr val="FF0000"/>
                </a:solidFill>
                <a:latin typeface="Times" pitchFamily="18" charset="0"/>
                <a:sym typeface="Symbol"/>
              </a:rPr>
              <a:t> </a:t>
            </a:r>
            <a:r>
              <a:rPr lang="fr-FR" sz="2200" dirty="0">
                <a:solidFill>
                  <a:srgbClr val="FF0000"/>
                </a:solidFill>
                <a:latin typeface="Times" pitchFamily="18" charset="0"/>
                <a:sym typeface="Symbol"/>
              </a:rPr>
              <a:t>+ </a:t>
            </a:r>
            <a:r>
              <a:rPr lang="fr-FR" sz="2200" b="1" i="1" dirty="0">
                <a:solidFill>
                  <a:srgbClr val="FF0000"/>
                </a:solidFill>
                <a:latin typeface="Times" pitchFamily="18" charset="0"/>
                <a:sym typeface="Symbol"/>
              </a:rPr>
              <a:t></a:t>
            </a:r>
            <a:r>
              <a:rPr lang="fr-FR" sz="2200" b="1" i="1" baseline="-25000" dirty="0">
                <a:solidFill>
                  <a:srgbClr val="FF0000"/>
                </a:solidFill>
                <a:latin typeface="Times" pitchFamily="18" charset="0"/>
                <a:sym typeface="Symbol"/>
              </a:rPr>
              <a:t>s</a:t>
            </a:r>
            <a:r>
              <a:rPr lang="fr-FR" sz="2200" b="1" i="1" dirty="0">
                <a:solidFill>
                  <a:srgbClr val="FF0000"/>
                </a:solidFill>
                <a:latin typeface="Euclid" pitchFamily="18" charset="0"/>
                <a:sym typeface="Symbol"/>
              </a:rPr>
              <a:t>)= </a:t>
            </a:r>
            <a:r>
              <a:rPr lang="fr-FR" sz="2200" b="1" i="1" dirty="0" err="1">
                <a:solidFill>
                  <a:srgbClr val="FF0000"/>
                </a:solidFill>
                <a:latin typeface="Times" pitchFamily="18" charset="0"/>
                <a:sym typeface="Symbol"/>
              </a:rPr>
              <a:t>E</a:t>
            </a:r>
            <a:r>
              <a:rPr lang="fr-FR" sz="2200" b="1" i="1" baseline="-25000" dirty="0" err="1">
                <a:solidFill>
                  <a:srgbClr val="FF0000"/>
                </a:solidFill>
                <a:latin typeface="Times" pitchFamily="18" charset="0"/>
                <a:sym typeface="Symbol"/>
              </a:rPr>
              <a:t>sh</a:t>
            </a:r>
            <a:r>
              <a:rPr lang="fr-FR" sz="2200" b="1" i="1" dirty="0">
                <a:solidFill>
                  <a:srgbClr val="FF0000"/>
                </a:solidFill>
                <a:latin typeface="Times" pitchFamily="18" charset="0"/>
                <a:sym typeface="Symbol"/>
              </a:rPr>
              <a:t> </a:t>
            </a:r>
            <a:r>
              <a:rPr lang="fr-FR" sz="2200" dirty="0">
                <a:solidFill>
                  <a:srgbClr val="FF0000"/>
                </a:solidFill>
                <a:latin typeface="Times" pitchFamily="18" charset="0"/>
                <a:sym typeface="Symbol"/>
              </a:rPr>
              <a:t>+ </a:t>
            </a:r>
            <a:r>
              <a:rPr lang="fr-FR" sz="2200" b="1" i="1" dirty="0">
                <a:solidFill>
                  <a:srgbClr val="FF0000"/>
                </a:solidFill>
                <a:latin typeface="Times" pitchFamily="18" charset="0"/>
                <a:sym typeface="Symbol"/>
              </a:rPr>
              <a:t>E</a:t>
            </a:r>
            <a:r>
              <a:rPr lang="fr-FR" sz="2200" b="1" i="1" baseline="-25000" dirty="0">
                <a:solidFill>
                  <a:srgbClr val="FF0000"/>
                </a:solidFill>
                <a:latin typeface="Times" pitchFamily="18" charset="0"/>
                <a:sym typeface="Symbol"/>
              </a:rPr>
              <a:t>s</a:t>
            </a:r>
          </a:p>
          <a:p>
            <a:pPr algn="just"/>
            <a:endParaRPr lang="fr-FR" dirty="0">
              <a:latin typeface="Times" pitchFamily="18" charset="0"/>
            </a:endParaRPr>
          </a:p>
          <a:p>
            <a:pPr algn="just">
              <a:buFont typeface="Arial" charset="0"/>
              <a:buChar char="•"/>
            </a:pPr>
            <a:r>
              <a:rPr lang="fr-FR" dirty="0">
                <a:latin typeface="Times" pitchFamily="18" charset="0"/>
              </a:rPr>
              <a:t> Si le flux série agit dans le sens opposé; on dit que le fonctionnement est </a:t>
            </a:r>
            <a:r>
              <a:rPr lang="fr-FR" b="1" dirty="0">
                <a:solidFill>
                  <a:srgbClr val="0000FF"/>
                </a:solidFill>
                <a:latin typeface="Times" pitchFamily="18" charset="0"/>
              </a:rPr>
              <a:t>à flux soustractif</a:t>
            </a:r>
            <a:r>
              <a:rPr lang="fr-FR" dirty="0">
                <a:latin typeface="Times" pitchFamily="18" charset="0"/>
              </a:rPr>
              <a:t>.</a:t>
            </a:r>
          </a:p>
          <a:p>
            <a:pPr algn="just">
              <a:buFont typeface="Arial" charset="0"/>
              <a:buChar char="•"/>
            </a:pPr>
            <a:endParaRPr lang="fr-FR" dirty="0">
              <a:latin typeface="Times" pitchFamily="18" charset="0"/>
            </a:endParaRPr>
          </a:p>
          <a:p>
            <a:pPr algn="just"/>
            <a:r>
              <a:rPr lang="fr-FR" sz="2200" b="1" i="1" dirty="0">
                <a:solidFill>
                  <a:srgbClr val="FF0000"/>
                </a:solidFill>
                <a:latin typeface="Euclid" pitchFamily="18" charset="0"/>
              </a:rPr>
              <a:t>                    E</a:t>
            </a:r>
            <a:r>
              <a:rPr lang="fr-FR" sz="2200" b="1" i="1" baseline="-25000" dirty="0">
                <a:solidFill>
                  <a:srgbClr val="FF0000"/>
                </a:solidFill>
                <a:latin typeface="Euclid" pitchFamily="18" charset="0"/>
              </a:rPr>
              <a:t>0</a:t>
            </a:r>
            <a:r>
              <a:rPr lang="fr-FR" sz="2200" b="1" i="1" dirty="0">
                <a:solidFill>
                  <a:srgbClr val="FF0000"/>
                </a:solidFill>
                <a:latin typeface="Euclid" pitchFamily="18" charset="0"/>
              </a:rPr>
              <a:t> = </a:t>
            </a:r>
            <a:r>
              <a:rPr lang="fr-FR" sz="2200" b="1" i="1" dirty="0" err="1">
                <a:solidFill>
                  <a:srgbClr val="FF0000"/>
                </a:solidFill>
                <a:latin typeface="Euclid" pitchFamily="18" charset="0"/>
              </a:rPr>
              <a:t>K.n</a:t>
            </a:r>
            <a:r>
              <a:rPr lang="fr-FR" sz="2200" b="1" i="1" dirty="0">
                <a:solidFill>
                  <a:srgbClr val="FF0000"/>
                </a:solidFill>
                <a:latin typeface="Euclid" pitchFamily="18" charset="0"/>
              </a:rPr>
              <a:t>.(</a:t>
            </a:r>
            <a:r>
              <a:rPr lang="fr-FR" sz="2200" b="1" i="1" dirty="0">
                <a:solidFill>
                  <a:srgbClr val="FF0000"/>
                </a:solidFill>
                <a:latin typeface="Times" pitchFamily="18" charset="0"/>
                <a:sym typeface="Symbol"/>
              </a:rPr>
              <a:t></a:t>
            </a:r>
            <a:r>
              <a:rPr lang="fr-FR" sz="2200" b="1" i="1" baseline="-25000" dirty="0">
                <a:solidFill>
                  <a:srgbClr val="FF0000"/>
                </a:solidFill>
                <a:latin typeface="Times" pitchFamily="18" charset="0"/>
                <a:sym typeface="Symbol"/>
              </a:rPr>
              <a:t>sh</a:t>
            </a:r>
            <a:r>
              <a:rPr lang="fr-FR" sz="2200" b="1" i="1" dirty="0">
                <a:solidFill>
                  <a:srgbClr val="FF0000"/>
                </a:solidFill>
                <a:latin typeface="Times" pitchFamily="18" charset="0"/>
                <a:sym typeface="Symbol"/>
              </a:rPr>
              <a:t> </a:t>
            </a:r>
            <a:r>
              <a:rPr lang="fr-FR" sz="2200" dirty="0">
                <a:solidFill>
                  <a:srgbClr val="FF0000"/>
                </a:solidFill>
                <a:latin typeface="Times" pitchFamily="18" charset="0"/>
                <a:sym typeface="Symbol"/>
              </a:rPr>
              <a:t>- </a:t>
            </a:r>
            <a:r>
              <a:rPr lang="fr-FR" sz="2200" b="1" i="1" dirty="0">
                <a:solidFill>
                  <a:srgbClr val="FF0000"/>
                </a:solidFill>
                <a:latin typeface="Times" pitchFamily="18" charset="0"/>
                <a:sym typeface="Symbol"/>
              </a:rPr>
              <a:t></a:t>
            </a:r>
            <a:r>
              <a:rPr lang="fr-FR" sz="2200" b="1" i="1" baseline="-25000" dirty="0">
                <a:solidFill>
                  <a:srgbClr val="FF0000"/>
                </a:solidFill>
                <a:latin typeface="Times" pitchFamily="18" charset="0"/>
                <a:sym typeface="Symbol"/>
              </a:rPr>
              <a:t>s</a:t>
            </a:r>
            <a:r>
              <a:rPr lang="fr-FR" sz="2200" b="1" i="1" dirty="0">
                <a:solidFill>
                  <a:srgbClr val="FF0000"/>
                </a:solidFill>
                <a:latin typeface="Euclid" pitchFamily="18" charset="0"/>
                <a:sym typeface="Symbol"/>
              </a:rPr>
              <a:t>)= </a:t>
            </a:r>
            <a:r>
              <a:rPr lang="fr-FR" sz="2200" b="1" i="1" dirty="0" err="1">
                <a:solidFill>
                  <a:srgbClr val="FF0000"/>
                </a:solidFill>
                <a:latin typeface="Times" pitchFamily="18" charset="0"/>
                <a:sym typeface="Symbol"/>
              </a:rPr>
              <a:t>E</a:t>
            </a:r>
            <a:r>
              <a:rPr lang="fr-FR" sz="2200" b="1" i="1" baseline="-25000" dirty="0" err="1">
                <a:solidFill>
                  <a:srgbClr val="FF0000"/>
                </a:solidFill>
                <a:latin typeface="Times" pitchFamily="18" charset="0"/>
                <a:sym typeface="Symbol"/>
              </a:rPr>
              <a:t>sh</a:t>
            </a:r>
            <a:r>
              <a:rPr lang="fr-FR" sz="2200" b="1" i="1" dirty="0">
                <a:solidFill>
                  <a:srgbClr val="FF0000"/>
                </a:solidFill>
                <a:latin typeface="Times" pitchFamily="18" charset="0"/>
                <a:sym typeface="Symbol"/>
              </a:rPr>
              <a:t> </a:t>
            </a:r>
            <a:r>
              <a:rPr lang="fr-FR" sz="2200" dirty="0">
                <a:solidFill>
                  <a:srgbClr val="FF0000"/>
                </a:solidFill>
                <a:latin typeface="Times" pitchFamily="18" charset="0"/>
                <a:sym typeface="Symbol"/>
              </a:rPr>
              <a:t>– </a:t>
            </a:r>
            <a:r>
              <a:rPr lang="fr-FR" sz="2200" b="1" i="1" dirty="0">
                <a:solidFill>
                  <a:srgbClr val="FF0000"/>
                </a:solidFill>
                <a:latin typeface="Times" pitchFamily="18" charset="0"/>
                <a:sym typeface="Symbol"/>
              </a:rPr>
              <a:t>E</a:t>
            </a:r>
            <a:r>
              <a:rPr lang="fr-FR" sz="2200" b="1" i="1" baseline="-25000" dirty="0">
                <a:solidFill>
                  <a:srgbClr val="FF0000"/>
                </a:solidFill>
                <a:latin typeface="Times" pitchFamily="18" charset="0"/>
                <a:sym typeface="Symbol"/>
              </a:rPr>
              <a:t>s</a:t>
            </a:r>
            <a:endParaRPr lang="fr-FR" sz="2200" dirty="0">
              <a:latin typeface="Times" pitchFamily="18" charset="0"/>
            </a:endParaRPr>
          </a:p>
        </p:txBody>
      </p:sp>
      <p:sp>
        <p:nvSpPr>
          <p:cNvPr id="3" name="Text Box 4"/>
          <p:cNvSpPr txBox="1">
            <a:spLocks noChangeArrowheads="1"/>
          </p:cNvSpPr>
          <p:nvPr/>
        </p:nvSpPr>
        <p:spPr bwMode="auto">
          <a:xfrm>
            <a:off x="214282" y="260350"/>
            <a:ext cx="4103688"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rPr>
              <a:t>2. Fonctionnement</a:t>
            </a:r>
          </a:p>
        </p:txBody>
      </p:sp>
    </p:spTree>
    <p:extLst>
      <p:ext uri="{BB962C8B-B14F-4D97-AF65-F5344CB8AC3E}">
        <p14:creationId xmlns:p14="http://schemas.microsoft.com/office/powerpoint/2010/main" val="296730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a:spLocks noChangeArrowheads="1"/>
          </p:cNvSpPr>
          <p:nvPr/>
        </p:nvSpPr>
        <p:spPr bwMode="auto">
          <a:xfrm>
            <a:off x="428596" y="857232"/>
            <a:ext cx="8715404" cy="923330"/>
          </a:xfrm>
          <a:prstGeom prst="rect">
            <a:avLst/>
          </a:prstGeom>
          <a:noFill/>
          <a:ln w="9525">
            <a:noFill/>
            <a:miter lim="800000"/>
            <a:headEnd/>
            <a:tailEnd/>
          </a:ln>
          <a:effectLst/>
        </p:spPr>
        <p:txBody>
          <a:bodyPr wrap="square">
            <a:spAutoFit/>
          </a:bodyPr>
          <a:lstStyle/>
          <a:p>
            <a:pPr>
              <a:lnSpc>
                <a:spcPct val="150000"/>
              </a:lnSpc>
            </a:pPr>
            <a:r>
              <a:rPr lang="fr-FR" dirty="0">
                <a:latin typeface="Times" pitchFamily="18" charset="0"/>
              </a:rPr>
              <a:t>On appelle taux de </a:t>
            </a:r>
            <a:r>
              <a:rPr lang="fr-FR" dirty="0" err="1">
                <a:latin typeface="Times" pitchFamily="18" charset="0"/>
              </a:rPr>
              <a:t>compoundage</a:t>
            </a:r>
            <a:r>
              <a:rPr lang="fr-FR" dirty="0">
                <a:latin typeface="Times" pitchFamily="18" charset="0"/>
              </a:rPr>
              <a:t> </a:t>
            </a:r>
            <a:r>
              <a:rPr lang="fr-FR" b="1" dirty="0">
                <a:latin typeface="Times" pitchFamily="18" charset="0"/>
                <a:sym typeface="Symbol"/>
              </a:rPr>
              <a:t></a:t>
            </a:r>
            <a:r>
              <a:rPr lang="fr-FR" dirty="0">
                <a:latin typeface="Times" pitchFamily="18" charset="0"/>
                <a:sym typeface="Symbol"/>
              </a:rPr>
              <a:t> </a:t>
            </a:r>
            <a:r>
              <a:rPr lang="fr-FR" dirty="0">
                <a:latin typeface="Times" pitchFamily="18" charset="0"/>
              </a:rPr>
              <a:t>le rapport entre les ampères-tours série et les ampères-tours shunt de la machine au point de fonctionnement considéré.</a:t>
            </a:r>
          </a:p>
        </p:txBody>
      </p:sp>
      <p:sp>
        <p:nvSpPr>
          <p:cNvPr id="3" name="Text Box 4"/>
          <p:cNvSpPr txBox="1">
            <a:spLocks noChangeArrowheads="1"/>
          </p:cNvSpPr>
          <p:nvPr/>
        </p:nvSpPr>
        <p:spPr bwMode="auto">
          <a:xfrm>
            <a:off x="214282" y="260350"/>
            <a:ext cx="4103688"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rPr>
              <a:t>3. Taux de compoundage </a:t>
            </a:r>
          </a:p>
        </p:txBody>
      </p:sp>
      <p:graphicFrame>
        <p:nvGraphicFramePr>
          <p:cNvPr id="486402" name="Object 2"/>
          <p:cNvGraphicFramePr>
            <a:graphicFrameLocks noChangeAspect="1"/>
          </p:cNvGraphicFramePr>
          <p:nvPr/>
        </p:nvGraphicFramePr>
        <p:xfrm>
          <a:off x="3571868" y="1857364"/>
          <a:ext cx="1412875" cy="790575"/>
        </p:xfrm>
        <a:graphic>
          <a:graphicData uri="http://schemas.openxmlformats.org/presentationml/2006/ole">
            <mc:AlternateContent xmlns:mc="http://schemas.openxmlformats.org/markup-compatibility/2006">
              <mc:Choice xmlns:v="urn:schemas-microsoft-com:vml" Requires="v">
                <p:oleObj spid="_x0000_s612394" name="Equation" r:id="rId3" imgW="749300" imgH="419100" progId="Equation.DSMT4">
                  <p:embed/>
                </p:oleObj>
              </mc:Choice>
              <mc:Fallback>
                <p:oleObj name="Equation" r:id="rId3" imgW="749300" imgH="419100" progId="Equation.DSMT4">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68" y="1857364"/>
                        <a:ext cx="1412875" cy="790575"/>
                      </a:xfrm>
                      <a:prstGeom prst="rect">
                        <a:avLst/>
                      </a:prstGeom>
                      <a:noFill/>
                      <a:extLst>
                        <a:ext uri="{909E8E84-426E-40DD-AFC4-6F175D3DCCD1}">
                          <a14:hiddenFill xmlns:a14="http://schemas.microsoft.com/office/drawing/2010/main">
                            <a:solidFill>
                              <a:schemeClr val="folHlink"/>
                            </a:solidFill>
                          </a14:hiddenFill>
                        </a:ext>
                      </a:extLst>
                    </p:spPr>
                  </p:pic>
                </p:oleObj>
              </mc:Fallback>
            </mc:AlternateContent>
          </a:graphicData>
        </a:graphic>
      </p:graphicFrame>
      <p:sp>
        <p:nvSpPr>
          <p:cNvPr id="6" name="Text Box 9"/>
          <p:cNvSpPr txBox="1">
            <a:spLocks noChangeArrowheads="1"/>
          </p:cNvSpPr>
          <p:nvPr/>
        </p:nvSpPr>
        <p:spPr bwMode="auto">
          <a:xfrm>
            <a:off x="428596" y="3929066"/>
            <a:ext cx="8501122" cy="2031325"/>
          </a:xfrm>
          <a:prstGeom prst="rect">
            <a:avLst/>
          </a:prstGeom>
          <a:noFill/>
          <a:ln w="9525">
            <a:noFill/>
            <a:miter lim="800000"/>
            <a:headEnd/>
            <a:tailEnd/>
          </a:ln>
          <a:effectLst/>
        </p:spPr>
        <p:txBody>
          <a:bodyPr wrap="square">
            <a:spAutoFit/>
          </a:bodyPr>
          <a:lstStyle/>
          <a:p>
            <a:r>
              <a:rPr lang="fr-FR" dirty="0">
                <a:latin typeface="Times" pitchFamily="18" charset="0"/>
              </a:rPr>
              <a:t>Le rapport d’équivalence </a:t>
            </a:r>
            <a:r>
              <a:rPr lang="fr-FR" b="1" dirty="0">
                <a:latin typeface="Times" pitchFamily="18" charset="0"/>
                <a:sym typeface="Symbol"/>
              </a:rPr>
              <a:t></a:t>
            </a:r>
            <a:r>
              <a:rPr lang="fr-FR" dirty="0">
                <a:latin typeface="Times" pitchFamily="18" charset="0"/>
                <a:sym typeface="Symbol"/>
              </a:rPr>
              <a:t> </a:t>
            </a:r>
            <a:r>
              <a:rPr lang="fr-FR" dirty="0">
                <a:latin typeface="Times" pitchFamily="18" charset="0"/>
              </a:rPr>
              <a:t>est par définition :</a:t>
            </a:r>
          </a:p>
          <a:p>
            <a:endParaRPr lang="fr-FR" dirty="0">
              <a:latin typeface="Times" pitchFamily="18" charset="0"/>
            </a:endParaRPr>
          </a:p>
          <a:p>
            <a:endParaRPr lang="fr-FR" dirty="0">
              <a:latin typeface="Times" pitchFamily="18" charset="0"/>
            </a:endParaRPr>
          </a:p>
          <a:p>
            <a:endParaRPr lang="fr-FR" dirty="0">
              <a:latin typeface="Times" pitchFamily="18" charset="0"/>
            </a:endParaRPr>
          </a:p>
          <a:p>
            <a:endParaRPr lang="fr-FR" dirty="0">
              <a:latin typeface="Times" pitchFamily="18" charset="0"/>
            </a:endParaRPr>
          </a:p>
          <a:p>
            <a:r>
              <a:rPr lang="fr-FR" dirty="0">
                <a:latin typeface="Times" pitchFamily="18" charset="0"/>
              </a:rPr>
              <a:t>sachant que </a:t>
            </a:r>
            <a:r>
              <a:rPr lang="fr-FR" i="1" dirty="0" err="1">
                <a:solidFill>
                  <a:srgbClr val="0000FF"/>
                </a:solidFill>
                <a:latin typeface="Times" pitchFamily="18" charset="0"/>
              </a:rPr>
              <a:t>N</a:t>
            </a:r>
            <a:r>
              <a:rPr lang="fr-FR" i="1" baseline="-25000" dirty="0" err="1">
                <a:solidFill>
                  <a:srgbClr val="0000FF"/>
                </a:solidFill>
                <a:latin typeface="Times" pitchFamily="18" charset="0"/>
              </a:rPr>
              <a:t>sh</a:t>
            </a:r>
            <a:r>
              <a:rPr lang="fr-FR" dirty="0">
                <a:latin typeface="Times" pitchFamily="18" charset="0"/>
              </a:rPr>
              <a:t> </a:t>
            </a:r>
            <a:r>
              <a:rPr lang="fr-FR" dirty="0">
                <a:solidFill>
                  <a:srgbClr val="0000FF"/>
                </a:solidFill>
                <a:latin typeface="Times" pitchFamily="18" charset="0"/>
              </a:rPr>
              <a:t>&gt;&gt;</a:t>
            </a:r>
            <a:r>
              <a:rPr lang="fr-FR" i="1" dirty="0">
                <a:solidFill>
                  <a:srgbClr val="0000FF"/>
                </a:solidFill>
                <a:latin typeface="Times" pitchFamily="18" charset="0"/>
              </a:rPr>
              <a:t> N</a:t>
            </a:r>
            <a:r>
              <a:rPr lang="fr-FR" i="1" baseline="-25000" dirty="0">
                <a:solidFill>
                  <a:srgbClr val="0000FF"/>
                </a:solidFill>
                <a:latin typeface="Times" pitchFamily="18" charset="0"/>
              </a:rPr>
              <a:t>s</a:t>
            </a:r>
            <a:r>
              <a:rPr lang="fr-FR" dirty="0">
                <a:latin typeface="Times" pitchFamily="18" charset="0"/>
              </a:rPr>
              <a:t>  le rapport d’équivalence est faible ne dépassant pratiquement pas les quelques %.</a:t>
            </a:r>
          </a:p>
        </p:txBody>
      </p:sp>
      <p:sp>
        <p:nvSpPr>
          <p:cNvPr id="7" name="Text Box 4"/>
          <p:cNvSpPr txBox="1">
            <a:spLocks noChangeArrowheads="1"/>
          </p:cNvSpPr>
          <p:nvPr/>
        </p:nvSpPr>
        <p:spPr bwMode="auto">
          <a:xfrm>
            <a:off x="214282" y="3433780"/>
            <a:ext cx="4103688"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rPr>
              <a:t>4. Rapport d’équivalence</a:t>
            </a:r>
          </a:p>
        </p:txBody>
      </p:sp>
      <p:graphicFrame>
        <p:nvGraphicFramePr>
          <p:cNvPr id="8" name="Object 2"/>
          <p:cNvGraphicFramePr>
            <a:graphicFrameLocks noChangeAspect="1"/>
          </p:cNvGraphicFramePr>
          <p:nvPr/>
        </p:nvGraphicFramePr>
        <p:xfrm>
          <a:off x="3827466" y="4429132"/>
          <a:ext cx="1244600" cy="790575"/>
        </p:xfrm>
        <a:graphic>
          <a:graphicData uri="http://schemas.openxmlformats.org/presentationml/2006/ole">
            <mc:AlternateContent xmlns:mc="http://schemas.openxmlformats.org/markup-compatibility/2006">
              <mc:Choice xmlns:v="urn:schemas-microsoft-com:vml" Requires="v">
                <p:oleObj spid="_x0000_s612395" name="Equation" r:id="rId5" imgW="660400" imgH="419100" progId="Equation.DSMT4">
                  <p:embed/>
                </p:oleObj>
              </mc:Choice>
              <mc:Fallback>
                <p:oleObj name="Equation" r:id="rId5" imgW="660400" imgH="419100" progId="Equation.DSMT4">
                  <p:embed/>
                  <p:pic>
                    <p:nvPicPr>
                      <p:cNvPr id="0"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7466" y="4429132"/>
                        <a:ext cx="1244600" cy="790575"/>
                      </a:xfrm>
                      <a:prstGeom prst="rect">
                        <a:avLst/>
                      </a:prstGeom>
                      <a:noFill/>
                      <a:extLst>
                        <a:ext uri="{909E8E84-426E-40DD-AFC4-6F175D3DCCD1}">
                          <a14:hiddenFill xmlns:a14="http://schemas.microsoft.com/office/drawing/2010/main">
                            <a:solidFill>
                              <a:schemeClr val="folHlink"/>
                            </a:solidFill>
                          </a14:hiddenFill>
                        </a:ext>
                      </a:extLst>
                    </p:spPr>
                  </p:pic>
                </p:oleObj>
              </mc:Fallback>
            </mc:AlternateContent>
          </a:graphicData>
        </a:graphic>
      </p:graphicFrame>
      <p:sp>
        <p:nvSpPr>
          <p:cNvPr id="10" name="Text Box 9"/>
          <p:cNvSpPr txBox="1">
            <a:spLocks noChangeArrowheads="1"/>
          </p:cNvSpPr>
          <p:nvPr/>
        </p:nvSpPr>
        <p:spPr bwMode="auto">
          <a:xfrm>
            <a:off x="428596" y="2711231"/>
            <a:ext cx="7858180" cy="646331"/>
          </a:xfrm>
          <a:prstGeom prst="rect">
            <a:avLst/>
          </a:prstGeom>
          <a:noFill/>
          <a:ln w="9525">
            <a:noFill/>
            <a:miter lim="800000"/>
            <a:headEnd/>
            <a:tailEnd/>
          </a:ln>
          <a:effectLst/>
        </p:spPr>
        <p:txBody>
          <a:bodyPr wrap="square">
            <a:spAutoFit/>
          </a:bodyPr>
          <a:lstStyle/>
          <a:p>
            <a:r>
              <a:rPr lang="fr-FR" i="1" dirty="0">
                <a:solidFill>
                  <a:srgbClr val="0000FF"/>
                </a:solidFill>
                <a:latin typeface="Times" pitchFamily="18" charset="0"/>
              </a:rPr>
              <a:t>Avec: N</a:t>
            </a:r>
            <a:r>
              <a:rPr lang="fr-FR" i="1" baseline="-25000" dirty="0">
                <a:solidFill>
                  <a:srgbClr val="0000FF"/>
                </a:solidFill>
                <a:latin typeface="Times" pitchFamily="18" charset="0"/>
              </a:rPr>
              <a:t>s</a:t>
            </a:r>
            <a:r>
              <a:rPr lang="fr-FR" i="1" dirty="0">
                <a:solidFill>
                  <a:srgbClr val="0000FF"/>
                </a:solidFill>
                <a:latin typeface="Times" pitchFamily="18" charset="0"/>
              </a:rPr>
              <a:t> et </a:t>
            </a:r>
            <a:r>
              <a:rPr lang="fr-FR" i="1" dirty="0" err="1">
                <a:solidFill>
                  <a:srgbClr val="0000FF"/>
                </a:solidFill>
                <a:latin typeface="Times" pitchFamily="18" charset="0"/>
              </a:rPr>
              <a:t>N</a:t>
            </a:r>
            <a:r>
              <a:rPr lang="fr-FR" i="1" baseline="-25000" dirty="0" err="1">
                <a:solidFill>
                  <a:srgbClr val="0000FF"/>
                </a:solidFill>
                <a:latin typeface="Times" pitchFamily="18" charset="0"/>
              </a:rPr>
              <a:t>sh</a:t>
            </a:r>
            <a:r>
              <a:rPr lang="fr-FR" i="1" dirty="0">
                <a:solidFill>
                  <a:srgbClr val="0000FF"/>
                </a:solidFill>
                <a:latin typeface="Times" pitchFamily="18" charset="0"/>
              </a:rPr>
              <a:t> sont les nombres de spires respectivement de l’inducteur série et de l’inducteur shunt. </a:t>
            </a:r>
            <a:endParaRPr lang="fr-FR" i="1" dirty="0">
              <a:solidFill>
                <a:srgbClr val="0000FF"/>
              </a:solidFill>
            </a:endParaRPr>
          </a:p>
        </p:txBody>
      </p:sp>
    </p:spTree>
    <p:extLst>
      <p:ext uri="{BB962C8B-B14F-4D97-AF65-F5344CB8AC3E}">
        <p14:creationId xmlns:p14="http://schemas.microsoft.com/office/powerpoint/2010/main" val="113726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6402"/>
                                        </p:tgtEl>
                                        <p:attrNameLst>
                                          <p:attrName>style.visibility</p:attrName>
                                        </p:attrNameLst>
                                      </p:cBhvr>
                                      <p:to>
                                        <p:strVal val="visible"/>
                                      </p:to>
                                    </p:set>
                                    <p:anim calcmode="lin" valueType="num">
                                      <p:cBhvr additive="base">
                                        <p:cTn id="11" dur="500" fill="hold"/>
                                        <p:tgtEl>
                                          <p:spTgt spid="486402"/>
                                        </p:tgtEl>
                                        <p:attrNameLst>
                                          <p:attrName>ppt_x</p:attrName>
                                        </p:attrNameLst>
                                      </p:cBhvr>
                                      <p:tavLst>
                                        <p:tav tm="0">
                                          <p:val>
                                            <p:strVal val="#ppt_x"/>
                                          </p:val>
                                        </p:tav>
                                        <p:tav tm="100000">
                                          <p:val>
                                            <p:strVal val="#ppt_x"/>
                                          </p:val>
                                        </p:tav>
                                      </p:tavLst>
                                    </p:anim>
                                    <p:anim calcmode="lin" valueType="num">
                                      <p:cBhvr additive="base">
                                        <p:cTn id="12" dur="500" fill="hold"/>
                                        <p:tgtEl>
                                          <p:spTgt spid="48640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 calcmode="lin" valueType="num">
                                      <p:cBhvr additive="base">
                                        <p:cTn id="1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5" end="5"/>
                                            </p:txEl>
                                          </p:spTgt>
                                        </p:tgtEl>
                                        <p:attrNameLst>
                                          <p:attrName>style.visibility</p:attrName>
                                        </p:attrNameLst>
                                      </p:cBhvr>
                                      <p:to>
                                        <p:strVal val="visible"/>
                                      </p:to>
                                    </p:set>
                                    <p:anim calcmode="lin" valueType="num">
                                      <p:cBhvr additive="base">
                                        <p:cTn id="34"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5" end="5"/>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a:spLocks noChangeArrowheads="1"/>
          </p:cNvSpPr>
          <p:nvPr/>
        </p:nvSpPr>
        <p:spPr bwMode="auto">
          <a:xfrm>
            <a:off x="428596" y="857232"/>
            <a:ext cx="8715404" cy="923330"/>
          </a:xfrm>
          <a:prstGeom prst="rect">
            <a:avLst/>
          </a:prstGeom>
          <a:noFill/>
          <a:ln w="9525">
            <a:noFill/>
            <a:miter lim="800000"/>
            <a:headEnd/>
            <a:tailEnd/>
          </a:ln>
          <a:effectLst/>
        </p:spPr>
        <p:txBody>
          <a:bodyPr wrap="square">
            <a:spAutoFit/>
          </a:bodyPr>
          <a:lstStyle/>
          <a:p>
            <a:r>
              <a:rPr lang="fr-FR" dirty="0">
                <a:latin typeface="Times" pitchFamily="18" charset="0"/>
              </a:rPr>
              <a:t>Il s’agit d’un courant purement fictif qui s’il traverserait l’inducteur shunt (l’inducteur série étant en circuit ouvert) produirait un flux équivalent à l’action simultanée des deux inducteurs shunt et série.</a:t>
            </a:r>
          </a:p>
        </p:txBody>
      </p:sp>
      <p:sp>
        <p:nvSpPr>
          <p:cNvPr id="3" name="Text Box 4"/>
          <p:cNvSpPr txBox="1">
            <a:spLocks noChangeArrowheads="1"/>
          </p:cNvSpPr>
          <p:nvPr/>
        </p:nvSpPr>
        <p:spPr bwMode="auto">
          <a:xfrm>
            <a:off x="214282" y="260350"/>
            <a:ext cx="4103688"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rPr>
              <a:t>5. Courant équivalent shunt </a:t>
            </a:r>
          </a:p>
        </p:txBody>
      </p:sp>
      <p:graphicFrame>
        <p:nvGraphicFramePr>
          <p:cNvPr id="8" name="Object 2"/>
          <p:cNvGraphicFramePr>
            <a:graphicFrameLocks noChangeAspect="1"/>
          </p:cNvGraphicFramePr>
          <p:nvPr/>
        </p:nvGraphicFramePr>
        <p:xfrm>
          <a:off x="3333750" y="3735393"/>
          <a:ext cx="1652588" cy="407987"/>
        </p:xfrm>
        <a:graphic>
          <a:graphicData uri="http://schemas.openxmlformats.org/presentationml/2006/ole">
            <mc:AlternateContent xmlns:mc="http://schemas.openxmlformats.org/markup-compatibility/2006">
              <mc:Choice xmlns:v="urn:schemas-microsoft-com:vml" Requires="v">
                <p:oleObj spid="_x0000_s613598" name="Equation" r:id="rId3" imgW="875920" imgH="215806" progId="Equation.DSMT4">
                  <p:embed/>
                </p:oleObj>
              </mc:Choice>
              <mc:Fallback>
                <p:oleObj name="Equation" r:id="rId3" imgW="875920" imgH="215806" progId="Equation.DSMT4">
                  <p:embed/>
                  <p:pic>
                    <p:nvPicPr>
                      <p:cNvPr id="0" name="Picture 1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750" y="3735393"/>
                        <a:ext cx="1652588" cy="407987"/>
                      </a:xfrm>
                      <a:prstGeom prst="rect">
                        <a:avLst/>
                      </a:prstGeom>
                      <a:noFill/>
                      <a:extLst>
                        <a:ext uri="{909E8E84-426E-40DD-AFC4-6F175D3DCCD1}">
                          <a14:hiddenFill xmlns:a14="http://schemas.microsoft.com/office/drawing/2010/main">
                            <a:solidFill>
                              <a:schemeClr val="folHlink"/>
                            </a:solidFill>
                          </a14:hiddenFill>
                        </a:ext>
                      </a:extLst>
                    </p:spPr>
                  </p:pic>
                </p:oleObj>
              </mc:Fallback>
            </mc:AlternateContent>
          </a:graphicData>
        </a:graphic>
      </p:graphicFrame>
      <p:sp>
        <p:nvSpPr>
          <p:cNvPr id="10" name="Text Box 9"/>
          <p:cNvSpPr txBox="1">
            <a:spLocks noChangeArrowheads="1"/>
          </p:cNvSpPr>
          <p:nvPr/>
        </p:nvSpPr>
        <p:spPr bwMode="auto">
          <a:xfrm>
            <a:off x="428596" y="1714488"/>
            <a:ext cx="7858180" cy="1892826"/>
          </a:xfrm>
          <a:prstGeom prst="rect">
            <a:avLst/>
          </a:prstGeom>
          <a:noFill/>
          <a:ln w="9525">
            <a:noFill/>
            <a:miter lim="800000"/>
            <a:headEnd/>
            <a:tailEnd/>
          </a:ln>
          <a:effectLst/>
        </p:spPr>
        <p:txBody>
          <a:bodyPr wrap="square">
            <a:spAutoFit/>
          </a:bodyPr>
          <a:lstStyle/>
          <a:p>
            <a:r>
              <a:rPr lang="fr-FR" dirty="0">
                <a:latin typeface="Times"/>
              </a:rPr>
              <a:t>Soit:</a:t>
            </a:r>
          </a:p>
          <a:p>
            <a:pPr marL="447675"/>
            <a:r>
              <a:rPr lang="fr-FR" i="1" dirty="0">
                <a:solidFill>
                  <a:srgbClr val="FF0000"/>
                </a:solidFill>
                <a:latin typeface="Times"/>
              </a:rPr>
              <a:t>I+i</a:t>
            </a:r>
            <a:r>
              <a:rPr lang="fr-FR" i="1" dirty="0">
                <a:solidFill>
                  <a:srgbClr val="0000FF"/>
                </a:solidFill>
                <a:latin typeface="Times"/>
              </a:rPr>
              <a:t> : le courant d’induit ;</a:t>
            </a:r>
          </a:p>
          <a:p>
            <a:pPr marL="447675"/>
            <a:r>
              <a:rPr lang="fr-FR" i="1" dirty="0">
                <a:solidFill>
                  <a:srgbClr val="FF0000"/>
                </a:solidFill>
                <a:latin typeface="Times"/>
              </a:rPr>
              <a:t>I' </a:t>
            </a:r>
            <a:r>
              <a:rPr lang="fr-FR" i="1" dirty="0">
                <a:solidFill>
                  <a:srgbClr val="0000FF"/>
                </a:solidFill>
                <a:latin typeface="Times"/>
              </a:rPr>
              <a:t>: le courant traversant l’inducteur série ;</a:t>
            </a:r>
          </a:p>
          <a:p>
            <a:pPr marL="447675"/>
            <a:r>
              <a:rPr lang="fr-FR" i="1" dirty="0">
                <a:solidFill>
                  <a:srgbClr val="FF0000"/>
                </a:solidFill>
                <a:latin typeface="Times"/>
              </a:rPr>
              <a:t>i </a:t>
            </a:r>
            <a:r>
              <a:rPr lang="fr-FR" i="1" dirty="0">
                <a:solidFill>
                  <a:srgbClr val="0000FF"/>
                </a:solidFill>
                <a:latin typeface="Times"/>
              </a:rPr>
              <a:t>: le courant d’inducteur shunt</a:t>
            </a:r>
          </a:p>
          <a:p>
            <a:pPr marL="447675"/>
            <a:r>
              <a:rPr lang="fr-FR" i="1" dirty="0">
                <a:solidFill>
                  <a:srgbClr val="FF0000"/>
                </a:solidFill>
                <a:latin typeface="Times"/>
              </a:rPr>
              <a:t>i' </a:t>
            </a:r>
            <a:r>
              <a:rPr lang="fr-FR" b="1" i="1" dirty="0">
                <a:solidFill>
                  <a:srgbClr val="0000FF"/>
                </a:solidFill>
                <a:latin typeface="Times"/>
              </a:rPr>
              <a:t>: le courant équivalent shunt,</a:t>
            </a:r>
          </a:p>
          <a:p>
            <a:pPr>
              <a:lnSpc>
                <a:spcPct val="150000"/>
              </a:lnSpc>
            </a:pPr>
            <a:r>
              <a:rPr lang="fr-FR" dirty="0">
                <a:latin typeface="Times"/>
              </a:rPr>
              <a:t>Nous pouvons établir l’expression générale suivante :</a:t>
            </a:r>
            <a:endParaRPr lang="fr-FR" dirty="0">
              <a:solidFill>
                <a:srgbClr val="0000FF"/>
              </a:solidFill>
              <a:latin typeface="Times"/>
            </a:endParaRPr>
          </a:p>
        </p:txBody>
      </p:sp>
      <p:graphicFrame>
        <p:nvGraphicFramePr>
          <p:cNvPr id="24" name="Object 2"/>
          <p:cNvGraphicFramePr>
            <a:graphicFrameLocks noChangeAspect="1"/>
          </p:cNvGraphicFramePr>
          <p:nvPr/>
        </p:nvGraphicFramePr>
        <p:xfrm>
          <a:off x="1631950" y="4179888"/>
          <a:ext cx="1389063" cy="479425"/>
        </p:xfrm>
        <a:graphic>
          <a:graphicData uri="http://schemas.openxmlformats.org/presentationml/2006/ole">
            <mc:AlternateContent xmlns:mc="http://schemas.openxmlformats.org/markup-compatibility/2006">
              <mc:Choice xmlns:v="urn:schemas-microsoft-com:vml" Requires="v">
                <p:oleObj spid="_x0000_s613599" name="Equation" r:id="rId5" imgW="736280" imgH="253890" progId="Equation.DSMT4">
                  <p:embed/>
                </p:oleObj>
              </mc:Choice>
              <mc:Fallback>
                <p:oleObj name="Equation" r:id="rId5" imgW="736280" imgH="253890" progId="Equation.DSMT4">
                  <p:embed/>
                  <p:pic>
                    <p:nvPicPr>
                      <p:cNvPr id="0" name="Picture 1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1950" y="4179888"/>
                        <a:ext cx="1389063" cy="479425"/>
                      </a:xfrm>
                      <a:prstGeom prst="rect">
                        <a:avLst/>
                      </a:prstGeom>
                      <a:noFill/>
                      <a:extLst>
                        <a:ext uri="{909E8E84-426E-40DD-AFC4-6F175D3DCCD1}">
                          <a14:hiddenFill xmlns:a14="http://schemas.microsoft.com/office/drawing/2010/main">
                            <a:solidFill>
                              <a:schemeClr val="folHlink"/>
                            </a:solidFill>
                          </a14:hiddenFill>
                        </a:ext>
                      </a:extLst>
                    </p:spPr>
                  </p:pic>
                </p:oleObj>
              </mc:Fallback>
            </mc:AlternateContent>
          </a:graphicData>
        </a:graphic>
      </p:graphicFrame>
      <p:graphicFrame>
        <p:nvGraphicFramePr>
          <p:cNvPr id="25" name="Object 2"/>
          <p:cNvGraphicFramePr>
            <a:graphicFrameLocks noChangeAspect="1"/>
          </p:cNvGraphicFramePr>
          <p:nvPr/>
        </p:nvGraphicFramePr>
        <p:xfrm>
          <a:off x="5897583" y="4181475"/>
          <a:ext cx="1603375" cy="479425"/>
        </p:xfrm>
        <a:graphic>
          <a:graphicData uri="http://schemas.openxmlformats.org/presentationml/2006/ole">
            <mc:AlternateContent xmlns:mc="http://schemas.openxmlformats.org/markup-compatibility/2006">
              <mc:Choice xmlns:v="urn:schemas-microsoft-com:vml" Requires="v">
                <p:oleObj spid="_x0000_s613600" name="Equation" r:id="rId7" imgW="850531" imgH="253890" progId="Equation.DSMT4">
                  <p:embed/>
                </p:oleObj>
              </mc:Choice>
              <mc:Fallback>
                <p:oleObj name="Equation" r:id="rId7" imgW="850531" imgH="253890" progId="Equation.DSMT4">
                  <p:embed/>
                  <p:pic>
                    <p:nvPicPr>
                      <p:cNvPr id="0" name="Picture 1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97583" y="4181475"/>
                        <a:ext cx="1603375" cy="479425"/>
                      </a:xfrm>
                      <a:prstGeom prst="rect">
                        <a:avLst/>
                      </a:prstGeom>
                      <a:noFill/>
                      <a:extLst>
                        <a:ext uri="{909E8E84-426E-40DD-AFC4-6F175D3DCCD1}">
                          <a14:hiddenFill xmlns:a14="http://schemas.microsoft.com/office/drawing/2010/main">
                            <a:solidFill>
                              <a:schemeClr val="folHlink"/>
                            </a:solidFill>
                          </a14:hiddenFill>
                        </a:ext>
                      </a:extLst>
                    </p:spPr>
                  </p:pic>
                </p:oleObj>
              </mc:Fallback>
            </mc:AlternateContent>
          </a:graphicData>
        </a:graphic>
      </p:graphicFrame>
      <p:graphicFrame>
        <p:nvGraphicFramePr>
          <p:cNvPr id="26" name="Object 2"/>
          <p:cNvGraphicFramePr>
            <a:graphicFrameLocks noChangeAspect="1"/>
          </p:cNvGraphicFramePr>
          <p:nvPr/>
        </p:nvGraphicFramePr>
        <p:xfrm>
          <a:off x="77634" y="5923651"/>
          <a:ext cx="2563813" cy="431800"/>
        </p:xfrm>
        <a:graphic>
          <a:graphicData uri="http://schemas.openxmlformats.org/presentationml/2006/ole">
            <mc:AlternateContent xmlns:mc="http://schemas.openxmlformats.org/markup-compatibility/2006">
              <mc:Choice xmlns:v="urn:schemas-microsoft-com:vml" Requires="v">
                <p:oleObj spid="_x0000_s613601" name="Equation" r:id="rId9" imgW="1358900" imgH="228600" progId="Equation.DSMT4">
                  <p:embed/>
                </p:oleObj>
              </mc:Choice>
              <mc:Fallback>
                <p:oleObj name="Equation" r:id="rId9" imgW="1358900" imgH="228600" progId="Equation.DSMT4">
                  <p:embed/>
                  <p:pic>
                    <p:nvPicPr>
                      <p:cNvPr id="0" name="Picture 1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634" y="5923651"/>
                        <a:ext cx="2563813" cy="431800"/>
                      </a:xfrm>
                      <a:prstGeom prst="rect">
                        <a:avLst/>
                      </a:prstGeom>
                      <a:noFill/>
                      <a:extLst>
                        <a:ext uri="{909E8E84-426E-40DD-AFC4-6F175D3DCCD1}">
                          <a14:hiddenFill xmlns:a14="http://schemas.microsoft.com/office/drawing/2010/main">
                            <a:solidFill>
                              <a:schemeClr val="folHlink"/>
                            </a:solidFill>
                          </a14:hiddenFill>
                        </a:ext>
                      </a:extLst>
                    </p:spPr>
                  </p:pic>
                </p:oleObj>
              </mc:Fallback>
            </mc:AlternateContent>
          </a:graphicData>
        </a:graphic>
      </p:graphicFrame>
      <p:graphicFrame>
        <p:nvGraphicFramePr>
          <p:cNvPr id="29" name="Object 2"/>
          <p:cNvGraphicFramePr>
            <a:graphicFrameLocks noChangeAspect="1"/>
          </p:cNvGraphicFramePr>
          <p:nvPr/>
        </p:nvGraphicFramePr>
        <p:xfrm>
          <a:off x="2797175" y="5937250"/>
          <a:ext cx="1581150" cy="407988"/>
        </p:xfrm>
        <a:graphic>
          <a:graphicData uri="http://schemas.openxmlformats.org/presentationml/2006/ole">
            <mc:AlternateContent xmlns:mc="http://schemas.openxmlformats.org/markup-compatibility/2006">
              <mc:Choice xmlns:v="urn:schemas-microsoft-com:vml" Requires="v">
                <p:oleObj spid="_x0000_s613602" name="Equation" r:id="rId11" imgW="837836" imgH="215806" progId="Equation.DSMT4">
                  <p:embed/>
                </p:oleObj>
              </mc:Choice>
              <mc:Fallback>
                <p:oleObj name="Equation" r:id="rId11" imgW="837836" imgH="215806" progId="Equation.DSMT4">
                  <p:embed/>
                  <p:pic>
                    <p:nvPicPr>
                      <p:cNvPr id="0" name="Picture 18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97175" y="5937250"/>
                        <a:ext cx="1581150" cy="407988"/>
                      </a:xfrm>
                      <a:prstGeom prst="rect">
                        <a:avLst/>
                      </a:prstGeom>
                      <a:noFill/>
                      <a:extLst>
                        <a:ext uri="{909E8E84-426E-40DD-AFC4-6F175D3DCCD1}">
                          <a14:hiddenFill xmlns:a14="http://schemas.microsoft.com/office/drawing/2010/main">
                            <a:solidFill>
                              <a:schemeClr val="folHlink"/>
                            </a:solidFill>
                          </a14:hiddenFill>
                        </a:ext>
                      </a:extLst>
                    </p:spPr>
                  </p:pic>
                </p:oleObj>
              </mc:Fallback>
            </mc:AlternateContent>
          </a:graphicData>
        </a:graphic>
      </p:graphicFrame>
      <p:graphicFrame>
        <p:nvGraphicFramePr>
          <p:cNvPr id="30" name="Object 2"/>
          <p:cNvGraphicFramePr>
            <a:graphicFrameLocks noChangeAspect="1"/>
          </p:cNvGraphicFramePr>
          <p:nvPr/>
        </p:nvGraphicFramePr>
        <p:xfrm>
          <a:off x="1142976" y="5021267"/>
          <a:ext cx="550862" cy="311150"/>
        </p:xfrm>
        <a:graphic>
          <a:graphicData uri="http://schemas.openxmlformats.org/presentationml/2006/ole">
            <mc:AlternateContent xmlns:mc="http://schemas.openxmlformats.org/markup-compatibility/2006">
              <mc:Choice xmlns:v="urn:schemas-microsoft-com:vml" Requires="v">
                <p:oleObj spid="_x0000_s613603" name="Equation" r:id="rId13" imgW="291847" imgH="164957" progId="Equation.DSMT4">
                  <p:embed/>
                </p:oleObj>
              </mc:Choice>
              <mc:Fallback>
                <p:oleObj name="Equation" r:id="rId13" imgW="291847" imgH="164957" progId="Equation.DSMT4">
                  <p:embed/>
                  <p:pic>
                    <p:nvPicPr>
                      <p:cNvPr id="0" name="Picture 18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2976" y="5021267"/>
                        <a:ext cx="550862" cy="311150"/>
                      </a:xfrm>
                      <a:prstGeom prst="rect">
                        <a:avLst/>
                      </a:prstGeom>
                      <a:noFill/>
                      <a:extLst>
                        <a:ext uri="{909E8E84-426E-40DD-AFC4-6F175D3DCCD1}">
                          <a14:hiddenFill xmlns:a14="http://schemas.microsoft.com/office/drawing/2010/main">
                            <a:solidFill>
                              <a:schemeClr val="folHlink"/>
                            </a:solidFill>
                          </a14:hiddenFill>
                        </a:ext>
                      </a:extLst>
                    </p:spPr>
                  </p:pic>
                </p:oleObj>
              </mc:Fallback>
            </mc:AlternateContent>
          </a:graphicData>
        </a:graphic>
      </p:graphicFrame>
      <p:graphicFrame>
        <p:nvGraphicFramePr>
          <p:cNvPr id="31" name="Object 2"/>
          <p:cNvGraphicFramePr>
            <a:graphicFrameLocks noChangeAspect="1"/>
          </p:cNvGraphicFramePr>
          <p:nvPr/>
        </p:nvGraphicFramePr>
        <p:xfrm>
          <a:off x="3428992" y="5046676"/>
          <a:ext cx="550862" cy="311150"/>
        </p:xfrm>
        <a:graphic>
          <a:graphicData uri="http://schemas.openxmlformats.org/presentationml/2006/ole">
            <mc:AlternateContent xmlns:mc="http://schemas.openxmlformats.org/markup-compatibility/2006">
              <mc:Choice xmlns:v="urn:schemas-microsoft-com:vml" Requires="v">
                <p:oleObj spid="_x0000_s613604" name="Equation" r:id="rId15" imgW="291847" imgH="164957" progId="Equation.DSMT4">
                  <p:embed/>
                </p:oleObj>
              </mc:Choice>
              <mc:Fallback>
                <p:oleObj name="Equation" r:id="rId15" imgW="291847" imgH="164957" progId="Equation.DSMT4">
                  <p:embed/>
                  <p:pic>
                    <p:nvPicPr>
                      <p:cNvPr id="0" name="Picture 18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28992" y="5046676"/>
                        <a:ext cx="550862" cy="311150"/>
                      </a:xfrm>
                      <a:prstGeom prst="rect">
                        <a:avLst/>
                      </a:prstGeom>
                      <a:noFill/>
                      <a:extLst>
                        <a:ext uri="{909E8E84-426E-40DD-AFC4-6F175D3DCCD1}">
                          <a14:hiddenFill xmlns:a14="http://schemas.microsoft.com/office/drawing/2010/main">
                            <a:solidFill>
                              <a:schemeClr val="folHlink"/>
                            </a:solidFill>
                          </a14:hiddenFill>
                        </a:ext>
                      </a:extLst>
                    </p:spPr>
                  </p:pic>
                </p:oleObj>
              </mc:Fallback>
            </mc:AlternateContent>
          </a:graphicData>
        </a:graphic>
      </p:graphicFrame>
      <p:grpSp>
        <p:nvGrpSpPr>
          <p:cNvPr id="40" name="Groupe 39"/>
          <p:cNvGrpSpPr/>
          <p:nvPr/>
        </p:nvGrpSpPr>
        <p:grpSpPr>
          <a:xfrm>
            <a:off x="1355702" y="4144174"/>
            <a:ext cx="6754828" cy="1786759"/>
            <a:chOff x="1355702" y="4144174"/>
            <a:chExt cx="6754828" cy="1786759"/>
          </a:xfrm>
        </p:grpSpPr>
        <p:cxnSp>
          <p:nvCxnSpPr>
            <p:cNvPr id="14" name="Connecteur droit 13"/>
            <p:cNvCxnSpPr/>
            <p:nvPr/>
          </p:nvCxnSpPr>
          <p:spPr>
            <a:xfrm rot="5400000">
              <a:off x="3821901" y="4393413"/>
              <a:ext cx="500066"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rot="10800000">
              <a:off x="2296665" y="4643446"/>
              <a:ext cx="4428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rot="5400000">
              <a:off x="1890778" y="5038652"/>
              <a:ext cx="792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rot="10800000">
              <a:off x="1367881" y="5427695"/>
              <a:ext cx="2304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rot="5400000">
              <a:off x="1106463" y="5676934"/>
              <a:ext cx="500066" cy="1588"/>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rot="5400000">
              <a:off x="3430579" y="5676934"/>
              <a:ext cx="500066" cy="1588"/>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rot="5400000">
              <a:off x="6319902" y="5041824"/>
              <a:ext cx="792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a:xfrm rot="10800000">
              <a:off x="5797005" y="5430867"/>
              <a:ext cx="2304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a:xfrm rot="5400000">
              <a:off x="5535587" y="5680106"/>
              <a:ext cx="500066" cy="1588"/>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a:xfrm rot="5400000">
              <a:off x="7859703" y="5680106"/>
              <a:ext cx="500066" cy="1588"/>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aphicFrame>
        <p:nvGraphicFramePr>
          <p:cNvPr id="36" name="Object 2"/>
          <p:cNvGraphicFramePr>
            <a:graphicFrameLocks noChangeAspect="1"/>
          </p:cNvGraphicFramePr>
          <p:nvPr/>
        </p:nvGraphicFramePr>
        <p:xfrm>
          <a:off x="4572114" y="5945666"/>
          <a:ext cx="2516188" cy="431800"/>
        </p:xfrm>
        <a:graphic>
          <a:graphicData uri="http://schemas.openxmlformats.org/presentationml/2006/ole">
            <mc:AlternateContent xmlns:mc="http://schemas.openxmlformats.org/markup-compatibility/2006">
              <mc:Choice xmlns:v="urn:schemas-microsoft-com:vml" Requires="v">
                <p:oleObj spid="_x0000_s613605" name="Equation" r:id="rId17" imgW="1333500" imgH="228600" progId="Equation.DSMT4">
                  <p:embed/>
                </p:oleObj>
              </mc:Choice>
              <mc:Fallback>
                <p:oleObj name="Equation" r:id="rId17" imgW="1333500" imgH="228600" progId="Equation.DSMT4">
                  <p:embed/>
                  <p:pic>
                    <p:nvPicPr>
                      <p:cNvPr id="0" name="Picture 18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72114" y="5945666"/>
                        <a:ext cx="2516188" cy="431800"/>
                      </a:xfrm>
                      <a:prstGeom prst="rect">
                        <a:avLst/>
                      </a:prstGeom>
                      <a:noFill/>
                      <a:extLst>
                        <a:ext uri="{909E8E84-426E-40DD-AFC4-6F175D3DCCD1}">
                          <a14:hiddenFill xmlns:a14="http://schemas.microsoft.com/office/drawing/2010/main">
                            <a:solidFill>
                              <a:schemeClr val="folHlink"/>
                            </a:solidFill>
                          </a14:hiddenFill>
                        </a:ext>
                      </a:extLst>
                    </p:spPr>
                  </p:pic>
                </p:oleObj>
              </mc:Fallback>
            </mc:AlternateContent>
          </a:graphicData>
        </a:graphic>
      </p:graphicFrame>
      <p:graphicFrame>
        <p:nvGraphicFramePr>
          <p:cNvPr id="37" name="Object 2"/>
          <p:cNvGraphicFramePr>
            <a:graphicFrameLocks noChangeAspect="1"/>
          </p:cNvGraphicFramePr>
          <p:nvPr/>
        </p:nvGraphicFramePr>
        <p:xfrm>
          <a:off x="7237413" y="5942013"/>
          <a:ext cx="1557337" cy="406400"/>
        </p:xfrm>
        <a:graphic>
          <a:graphicData uri="http://schemas.openxmlformats.org/presentationml/2006/ole">
            <mc:AlternateContent xmlns:mc="http://schemas.openxmlformats.org/markup-compatibility/2006">
              <mc:Choice xmlns:v="urn:schemas-microsoft-com:vml" Requires="v">
                <p:oleObj spid="_x0000_s613606" name="Equation" r:id="rId19" imgW="825142" imgH="215806" progId="Equation.DSMT4">
                  <p:embed/>
                </p:oleObj>
              </mc:Choice>
              <mc:Fallback>
                <p:oleObj name="Equation" r:id="rId19" imgW="825142" imgH="215806" progId="Equation.DSMT4">
                  <p:embed/>
                  <p:pic>
                    <p:nvPicPr>
                      <p:cNvPr id="0" name="Picture 18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37413" y="5942013"/>
                        <a:ext cx="1557337" cy="406400"/>
                      </a:xfrm>
                      <a:prstGeom prst="rect">
                        <a:avLst/>
                      </a:prstGeom>
                      <a:noFill/>
                      <a:extLst>
                        <a:ext uri="{909E8E84-426E-40DD-AFC4-6F175D3DCCD1}">
                          <a14:hiddenFill xmlns:a14="http://schemas.microsoft.com/office/drawing/2010/main">
                            <a:solidFill>
                              <a:schemeClr val="folHlink"/>
                            </a:solidFill>
                          </a14:hiddenFill>
                        </a:ext>
                      </a:extLst>
                    </p:spPr>
                  </p:pic>
                </p:oleObj>
              </mc:Fallback>
            </mc:AlternateContent>
          </a:graphicData>
        </a:graphic>
      </p:graphicFrame>
      <p:graphicFrame>
        <p:nvGraphicFramePr>
          <p:cNvPr id="38" name="Object 2"/>
          <p:cNvGraphicFramePr>
            <a:graphicFrameLocks noChangeAspect="1"/>
          </p:cNvGraphicFramePr>
          <p:nvPr/>
        </p:nvGraphicFramePr>
        <p:xfrm>
          <a:off x="5572100" y="5024439"/>
          <a:ext cx="550862" cy="311150"/>
        </p:xfrm>
        <a:graphic>
          <a:graphicData uri="http://schemas.openxmlformats.org/presentationml/2006/ole">
            <mc:AlternateContent xmlns:mc="http://schemas.openxmlformats.org/markup-compatibility/2006">
              <mc:Choice xmlns:v="urn:schemas-microsoft-com:vml" Requires="v">
                <p:oleObj spid="_x0000_s613607" name="Equation" r:id="rId21" imgW="291847" imgH="164957" progId="Equation.DSMT4">
                  <p:embed/>
                </p:oleObj>
              </mc:Choice>
              <mc:Fallback>
                <p:oleObj name="Equation" r:id="rId21" imgW="291847" imgH="164957" progId="Equation.DSMT4">
                  <p:embed/>
                  <p:pic>
                    <p:nvPicPr>
                      <p:cNvPr id="0" name="Picture 18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72100" y="5024439"/>
                        <a:ext cx="550862" cy="311150"/>
                      </a:xfrm>
                      <a:prstGeom prst="rect">
                        <a:avLst/>
                      </a:prstGeom>
                      <a:noFill/>
                      <a:extLst>
                        <a:ext uri="{909E8E84-426E-40DD-AFC4-6F175D3DCCD1}">
                          <a14:hiddenFill xmlns:a14="http://schemas.microsoft.com/office/drawing/2010/main">
                            <a:solidFill>
                              <a:schemeClr val="folHlink"/>
                            </a:solidFill>
                          </a14:hiddenFill>
                        </a:ext>
                      </a:extLst>
                    </p:spPr>
                  </p:pic>
                </p:oleObj>
              </mc:Fallback>
            </mc:AlternateContent>
          </a:graphicData>
        </a:graphic>
      </p:graphicFrame>
      <p:graphicFrame>
        <p:nvGraphicFramePr>
          <p:cNvPr id="39" name="Object 2"/>
          <p:cNvGraphicFramePr>
            <a:graphicFrameLocks noChangeAspect="1"/>
          </p:cNvGraphicFramePr>
          <p:nvPr/>
        </p:nvGraphicFramePr>
        <p:xfrm>
          <a:off x="7858116" y="5049848"/>
          <a:ext cx="550862" cy="311150"/>
        </p:xfrm>
        <a:graphic>
          <a:graphicData uri="http://schemas.openxmlformats.org/presentationml/2006/ole">
            <mc:AlternateContent xmlns:mc="http://schemas.openxmlformats.org/markup-compatibility/2006">
              <mc:Choice xmlns:v="urn:schemas-microsoft-com:vml" Requires="v">
                <p:oleObj spid="_x0000_s613608" name="Equation" r:id="rId22" imgW="291847" imgH="164957" progId="Equation.DSMT4">
                  <p:embed/>
                </p:oleObj>
              </mc:Choice>
              <mc:Fallback>
                <p:oleObj name="Equation" r:id="rId22" imgW="291847" imgH="164957" progId="Equation.DSMT4">
                  <p:embed/>
                  <p:pic>
                    <p:nvPicPr>
                      <p:cNvPr id="0" name="Picture 18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58116" y="5049848"/>
                        <a:ext cx="550862" cy="311150"/>
                      </a:xfrm>
                      <a:prstGeom prst="rect">
                        <a:avLst/>
                      </a:prstGeom>
                      <a:noFill/>
                      <a:extLst>
                        <a:ext uri="{909E8E84-426E-40DD-AFC4-6F175D3DCCD1}">
                          <a14:hiddenFill xmlns:a14="http://schemas.microsoft.com/office/drawing/2010/main">
                            <a:solidFill>
                              <a:schemeClr val="folHlink"/>
                            </a:solidFill>
                          </a14:hiddenFill>
                        </a:ext>
                      </a:extLst>
                    </p:spPr>
                  </p:pic>
                </p:oleObj>
              </mc:Fallback>
            </mc:AlternateContent>
          </a:graphicData>
        </a:graphic>
      </p:graphicFrame>
    </p:spTree>
    <p:extLst>
      <p:ext uri="{BB962C8B-B14F-4D97-AF65-F5344CB8AC3E}">
        <p14:creationId xmlns:p14="http://schemas.microsoft.com/office/powerpoint/2010/main" val="186176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 calcmode="lin" valueType="num">
                                      <p:cBhvr additive="base">
                                        <p:cTn id="12"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 calcmode="lin" valueType="num">
                                      <p:cBhvr additive="base">
                                        <p:cTn id="1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 calcmode="lin" valueType="num">
                                      <p:cBhvr additive="base">
                                        <p:cTn id="22"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 calcmode="lin" valueType="num">
                                      <p:cBhvr additive="base">
                                        <p:cTn id="27"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0">
                                            <p:txEl>
                                              <p:pRg st="4" end="4"/>
                                            </p:txEl>
                                          </p:spTgt>
                                        </p:tgtEl>
                                        <p:attrNameLst>
                                          <p:attrName>style.visibility</p:attrName>
                                        </p:attrNameLst>
                                      </p:cBhvr>
                                      <p:to>
                                        <p:strVal val="visible"/>
                                      </p:to>
                                    </p:set>
                                    <p:anim calcmode="lin" valueType="num">
                                      <p:cBhvr additive="base">
                                        <p:cTn id="32"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 calcmode="lin" valueType="num">
                                      <p:cBhvr additive="base">
                                        <p:cTn id="3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blinds(horizontal)">
                                      <p:cBhvr>
                                        <p:cTn id="47" dur="5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500" fill="hold"/>
                                        <p:tgtEl>
                                          <p:spTgt spid="24"/>
                                        </p:tgtEl>
                                        <p:attrNameLst>
                                          <p:attrName>ppt_x</p:attrName>
                                        </p:attrNameLst>
                                      </p:cBhvr>
                                      <p:tavLst>
                                        <p:tav tm="0">
                                          <p:val>
                                            <p:strVal val="#ppt_x"/>
                                          </p:val>
                                        </p:tav>
                                        <p:tav tm="100000">
                                          <p:val>
                                            <p:strVal val="#ppt_x"/>
                                          </p:val>
                                        </p:tav>
                                      </p:tavLst>
                                    </p:anim>
                                    <p:anim calcmode="lin" valueType="num">
                                      <p:cBhvr additive="base">
                                        <p:cTn id="5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additive="base">
                                        <p:cTn id="58" dur="500" fill="hold"/>
                                        <p:tgtEl>
                                          <p:spTgt spid="25"/>
                                        </p:tgtEl>
                                        <p:attrNameLst>
                                          <p:attrName>ppt_x</p:attrName>
                                        </p:attrNameLst>
                                      </p:cBhvr>
                                      <p:tavLst>
                                        <p:tav tm="0">
                                          <p:val>
                                            <p:strVal val="#ppt_x"/>
                                          </p:val>
                                        </p:tav>
                                        <p:tav tm="100000">
                                          <p:val>
                                            <p:strVal val="#ppt_x"/>
                                          </p:val>
                                        </p:tav>
                                      </p:tavLst>
                                    </p:anim>
                                    <p:anim calcmode="lin" valueType="num">
                                      <p:cBhvr additive="base">
                                        <p:cTn id="5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30"/>
                                        </p:tgtEl>
                                        <p:attrNameLst>
                                          <p:attrName>style.visibility</p:attrName>
                                        </p:attrNameLst>
                                      </p:cBhvr>
                                      <p:to>
                                        <p:strVal val="visible"/>
                                      </p:to>
                                    </p:set>
                                    <p:anim calcmode="lin" valueType="num">
                                      <p:cBhvr additive="base">
                                        <p:cTn id="64" dur="500" fill="hold"/>
                                        <p:tgtEl>
                                          <p:spTgt spid="30"/>
                                        </p:tgtEl>
                                        <p:attrNameLst>
                                          <p:attrName>ppt_x</p:attrName>
                                        </p:attrNameLst>
                                      </p:cBhvr>
                                      <p:tavLst>
                                        <p:tav tm="0">
                                          <p:val>
                                            <p:strVal val="#ppt_x"/>
                                          </p:val>
                                        </p:tav>
                                        <p:tav tm="100000">
                                          <p:val>
                                            <p:strVal val="#ppt_x"/>
                                          </p:val>
                                        </p:tav>
                                      </p:tavLst>
                                    </p:anim>
                                    <p:anim calcmode="lin" valueType="num">
                                      <p:cBhvr additive="base">
                                        <p:cTn id="65"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26"/>
                                        </p:tgtEl>
                                        <p:attrNameLst>
                                          <p:attrName>style.visibility</p:attrName>
                                        </p:attrNameLst>
                                      </p:cBhvr>
                                      <p:to>
                                        <p:strVal val="visible"/>
                                      </p:to>
                                    </p:set>
                                    <p:anim calcmode="lin" valueType="num">
                                      <p:cBhvr additive="base">
                                        <p:cTn id="70" dur="500" fill="hold"/>
                                        <p:tgtEl>
                                          <p:spTgt spid="26"/>
                                        </p:tgtEl>
                                        <p:attrNameLst>
                                          <p:attrName>ppt_x</p:attrName>
                                        </p:attrNameLst>
                                      </p:cBhvr>
                                      <p:tavLst>
                                        <p:tav tm="0">
                                          <p:val>
                                            <p:strVal val="#ppt_x"/>
                                          </p:val>
                                        </p:tav>
                                        <p:tav tm="100000">
                                          <p:val>
                                            <p:strVal val="#ppt_x"/>
                                          </p:val>
                                        </p:tav>
                                      </p:tavLst>
                                    </p:anim>
                                    <p:anim calcmode="lin" valueType="num">
                                      <p:cBhvr additive="base">
                                        <p:cTn id="7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31"/>
                                        </p:tgtEl>
                                        <p:attrNameLst>
                                          <p:attrName>style.visibility</p:attrName>
                                        </p:attrNameLst>
                                      </p:cBhvr>
                                      <p:to>
                                        <p:strVal val="visible"/>
                                      </p:to>
                                    </p:set>
                                    <p:anim calcmode="lin" valueType="num">
                                      <p:cBhvr additive="base">
                                        <p:cTn id="76" dur="500" fill="hold"/>
                                        <p:tgtEl>
                                          <p:spTgt spid="31"/>
                                        </p:tgtEl>
                                        <p:attrNameLst>
                                          <p:attrName>ppt_x</p:attrName>
                                        </p:attrNameLst>
                                      </p:cBhvr>
                                      <p:tavLst>
                                        <p:tav tm="0">
                                          <p:val>
                                            <p:strVal val="#ppt_x"/>
                                          </p:val>
                                        </p:tav>
                                        <p:tav tm="100000">
                                          <p:val>
                                            <p:strVal val="#ppt_x"/>
                                          </p:val>
                                        </p:tav>
                                      </p:tavLst>
                                    </p:anim>
                                    <p:anim calcmode="lin" valueType="num">
                                      <p:cBhvr additive="base">
                                        <p:cTn id="7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29"/>
                                        </p:tgtEl>
                                        <p:attrNameLst>
                                          <p:attrName>style.visibility</p:attrName>
                                        </p:attrNameLst>
                                      </p:cBhvr>
                                      <p:to>
                                        <p:strVal val="visible"/>
                                      </p:to>
                                    </p:set>
                                    <p:anim calcmode="lin" valueType="num">
                                      <p:cBhvr additive="base">
                                        <p:cTn id="82" dur="500" fill="hold"/>
                                        <p:tgtEl>
                                          <p:spTgt spid="29"/>
                                        </p:tgtEl>
                                        <p:attrNameLst>
                                          <p:attrName>ppt_x</p:attrName>
                                        </p:attrNameLst>
                                      </p:cBhvr>
                                      <p:tavLst>
                                        <p:tav tm="0">
                                          <p:val>
                                            <p:strVal val="#ppt_x"/>
                                          </p:val>
                                        </p:tav>
                                        <p:tav tm="100000">
                                          <p:val>
                                            <p:strVal val="#ppt_x"/>
                                          </p:val>
                                        </p:tav>
                                      </p:tavLst>
                                    </p:anim>
                                    <p:anim calcmode="lin" valueType="num">
                                      <p:cBhvr additive="base">
                                        <p:cTn id="8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38"/>
                                        </p:tgtEl>
                                        <p:attrNameLst>
                                          <p:attrName>style.visibility</p:attrName>
                                        </p:attrNameLst>
                                      </p:cBhvr>
                                      <p:to>
                                        <p:strVal val="visible"/>
                                      </p:to>
                                    </p:set>
                                    <p:anim calcmode="lin" valueType="num">
                                      <p:cBhvr additive="base">
                                        <p:cTn id="88" dur="500" fill="hold"/>
                                        <p:tgtEl>
                                          <p:spTgt spid="38"/>
                                        </p:tgtEl>
                                        <p:attrNameLst>
                                          <p:attrName>ppt_x</p:attrName>
                                        </p:attrNameLst>
                                      </p:cBhvr>
                                      <p:tavLst>
                                        <p:tav tm="0">
                                          <p:val>
                                            <p:strVal val="#ppt_x"/>
                                          </p:val>
                                        </p:tav>
                                        <p:tav tm="100000">
                                          <p:val>
                                            <p:strVal val="#ppt_x"/>
                                          </p:val>
                                        </p:tav>
                                      </p:tavLst>
                                    </p:anim>
                                    <p:anim calcmode="lin" valueType="num">
                                      <p:cBhvr additive="base">
                                        <p:cTn id="8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nodeType="clickEffect">
                                  <p:stCondLst>
                                    <p:cond delay="0"/>
                                  </p:stCondLst>
                                  <p:childTnLst>
                                    <p:set>
                                      <p:cBhvr>
                                        <p:cTn id="93" dur="1" fill="hold">
                                          <p:stCondLst>
                                            <p:cond delay="0"/>
                                          </p:stCondLst>
                                        </p:cTn>
                                        <p:tgtEl>
                                          <p:spTgt spid="36"/>
                                        </p:tgtEl>
                                        <p:attrNameLst>
                                          <p:attrName>style.visibility</p:attrName>
                                        </p:attrNameLst>
                                      </p:cBhvr>
                                      <p:to>
                                        <p:strVal val="visible"/>
                                      </p:to>
                                    </p:set>
                                    <p:anim calcmode="lin" valueType="num">
                                      <p:cBhvr additive="base">
                                        <p:cTn id="94" dur="500" fill="hold"/>
                                        <p:tgtEl>
                                          <p:spTgt spid="36"/>
                                        </p:tgtEl>
                                        <p:attrNameLst>
                                          <p:attrName>ppt_x</p:attrName>
                                        </p:attrNameLst>
                                      </p:cBhvr>
                                      <p:tavLst>
                                        <p:tav tm="0">
                                          <p:val>
                                            <p:strVal val="#ppt_x"/>
                                          </p:val>
                                        </p:tav>
                                        <p:tav tm="100000">
                                          <p:val>
                                            <p:strVal val="#ppt_x"/>
                                          </p:val>
                                        </p:tav>
                                      </p:tavLst>
                                    </p:anim>
                                    <p:anim calcmode="lin" valueType="num">
                                      <p:cBhvr additive="base">
                                        <p:cTn id="95"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nodeType="clickEffect">
                                  <p:stCondLst>
                                    <p:cond delay="0"/>
                                  </p:stCondLst>
                                  <p:childTnLst>
                                    <p:set>
                                      <p:cBhvr>
                                        <p:cTn id="99" dur="1" fill="hold">
                                          <p:stCondLst>
                                            <p:cond delay="0"/>
                                          </p:stCondLst>
                                        </p:cTn>
                                        <p:tgtEl>
                                          <p:spTgt spid="39"/>
                                        </p:tgtEl>
                                        <p:attrNameLst>
                                          <p:attrName>style.visibility</p:attrName>
                                        </p:attrNameLst>
                                      </p:cBhvr>
                                      <p:to>
                                        <p:strVal val="visible"/>
                                      </p:to>
                                    </p:set>
                                    <p:anim calcmode="lin" valueType="num">
                                      <p:cBhvr additive="base">
                                        <p:cTn id="100" dur="500" fill="hold"/>
                                        <p:tgtEl>
                                          <p:spTgt spid="39"/>
                                        </p:tgtEl>
                                        <p:attrNameLst>
                                          <p:attrName>ppt_x</p:attrName>
                                        </p:attrNameLst>
                                      </p:cBhvr>
                                      <p:tavLst>
                                        <p:tav tm="0">
                                          <p:val>
                                            <p:strVal val="#ppt_x"/>
                                          </p:val>
                                        </p:tav>
                                        <p:tav tm="100000">
                                          <p:val>
                                            <p:strVal val="#ppt_x"/>
                                          </p:val>
                                        </p:tav>
                                      </p:tavLst>
                                    </p:anim>
                                    <p:anim calcmode="lin" valueType="num">
                                      <p:cBhvr additive="base">
                                        <p:cTn id="101"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nodeType="clickEffect">
                                  <p:stCondLst>
                                    <p:cond delay="0"/>
                                  </p:stCondLst>
                                  <p:childTnLst>
                                    <p:set>
                                      <p:cBhvr>
                                        <p:cTn id="105" dur="1" fill="hold">
                                          <p:stCondLst>
                                            <p:cond delay="0"/>
                                          </p:stCondLst>
                                        </p:cTn>
                                        <p:tgtEl>
                                          <p:spTgt spid="37"/>
                                        </p:tgtEl>
                                        <p:attrNameLst>
                                          <p:attrName>style.visibility</p:attrName>
                                        </p:attrNameLst>
                                      </p:cBhvr>
                                      <p:to>
                                        <p:strVal val="visible"/>
                                      </p:to>
                                    </p:set>
                                    <p:anim calcmode="lin" valueType="num">
                                      <p:cBhvr additive="base">
                                        <p:cTn id="106" dur="500" fill="hold"/>
                                        <p:tgtEl>
                                          <p:spTgt spid="37"/>
                                        </p:tgtEl>
                                        <p:attrNameLst>
                                          <p:attrName>ppt_x</p:attrName>
                                        </p:attrNameLst>
                                      </p:cBhvr>
                                      <p:tavLst>
                                        <p:tav tm="0">
                                          <p:val>
                                            <p:strVal val="#ppt_x"/>
                                          </p:val>
                                        </p:tav>
                                        <p:tav tm="100000">
                                          <p:val>
                                            <p:strVal val="#ppt_x"/>
                                          </p:val>
                                        </p:tav>
                                      </p:tavLst>
                                    </p:anim>
                                    <p:anim calcmode="lin" valueType="num">
                                      <p:cBhvr additive="base">
                                        <p:cTn id="10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4"/>
          <p:cNvSpPr txBox="1">
            <a:spLocks noChangeArrowheads="1"/>
          </p:cNvSpPr>
          <p:nvPr/>
        </p:nvSpPr>
        <p:spPr bwMode="auto">
          <a:xfrm>
            <a:off x="214282" y="260350"/>
            <a:ext cx="4103688"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rPr>
              <a:t>6. Caractéristique en charge</a:t>
            </a:r>
          </a:p>
        </p:txBody>
      </p:sp>
      <p:grpSp>
        <p:nvGrpSpPr>
          <p:cNvPr id="3" name="Groupe 14"/>
          <p:cNvGrpSpPr/>
          <p:nvPr/>
        </p:nvGrpSpPr>
        <p:grpSpPr>
          <a:xfrm>
            <a:off x="1785918" y="2071678"/>
            <a:ext cx="5615819" cy="4112683"/>
            <a:chOff x="1918772" y="642918"/>
            <a:chExt cx="4930964" cy="2960854"/>
          </a:xfrm>
        </p:grpSpPr>
        <p:grpSp>
          <p:nvGrpSpPr>
            <p:cNvPr id="4" name="Groupe 64"/>
            <p:cNvGrpSpPr/>
            <p:nvPr/>
          </p:nvGrpSpPr>
          <p:grpSpPr>
            <a:xfrm>
              <a:off x="2106950" y="642918"/>
              <a:ext cx="4742786" cy="2960854"/>
              <a:chOff x="2106949" y="642918"/>
              <a:chExt cx="4742785" cy="2960855"/>
            </a:xfrm>
          </p:grpSpPr>
          <p:sp>
            <p:nvSpPr>
              <p:cNvPr id="18" name="Line 5"/>
              <p:cNvSpPr>
                <a:spLocks noChangeShapeType="1"/>
              </p:cNvSpPr>
              <p:nvPr/>
            </p:nvSpPr>
            <p:spPr bwMode="auto">
              <a:xfrm>
                <a:off x="2366594" y="835915"/>
                <a:ext cx="0" cy="2652188"/>
              </a:xfrm>
              <a:prstGeom prst="line">
                <a:avLst/>
              </a:prstGeom>
              <a:noFill/>
              <a:ln w="19050">
                <a:solidFill>
                  <a:schemeClr val="tx1"/>
                </a:solidFill>
                <a:round/>
                <a:headEnd type="triangle" w="med" len="med"/>
                <a:tailEnd/>
              </a:ln>
              <a:effectLst/>
            </p:spPr>
            <p:txBody>
              <a:bodyPr/>
              <a:lstStyle/>
              <a:p>
                <a:endParaRPr lang="fr-FR"/>
              </a:p>
            </p:txBody>
          </p:sp>
          <p:sp>
            <p:nvSpPr>
              <p:cNvPr id="19" name="Line 6"/>
              <p:cNvSpPr>
                <a:spLocks noChangeShapeType="1"/>
              </p:cNvSpPr>
              <p:nvPr/>
            </p:nvSpPr>
            <p:spPr bwMode="auto">
              <a:xfrm>
                <a:off x="2264066" y="3337988"/>
                <a:ext cx="3024000" cy="0"/>
              </a:xfrm>
              <a:prstGeom prst="line">
                <a:avLst/>
              </a:prstGeom>
              <a:noFill/>
              <a:ln w="19050">
                <a:solidFill>
                  <a:schemeClr val="tx1"/>
                </a:solidFill>
                <a:round/>
                <a:headEnd/>
                <a:tailEnd type="triangle" w="med" len="med"/>
              </a:ln>
              <a:effectLst/>
            </p:spPr>
            <p:txBody>
              <a:bodyPr/>
              <a:lstStyle/>
              <a:p>
                <a:endParaRPr lang="fr-FR"/>
              </a:p>
            </p:txBody>
          </p:sp>
          <p:sp>
            <p:nvSpPr>
              <p:cNvPr id="21" name="Text Box 8"/>
              <p:cNvSpPr txBox="1">
                <a:spLocks noChangeArrowheads="1"/>
              </p:cNvSpPr>
              <p:nvPr/>
            </p:nvSpPr>
            <p:spPr bwMode="auto">
              <a:xfrm>
                <a:off x="2347400" y="642918"/>
                <a:ext cx="392094" cy="369332"/>
              </a:xfrm>
              <a:prstGeom prst="rect">
                <a:avLst/>
              </a:prstGeom>
              <a:noFill/>
              <a:ln w="9525">
                <a:noFill/>
                <a:miter lim="800000"/>
                <a:headEnd/>
                <a:tailEnd/>
              </a:ln>
              <a:effectLst/>
            </p:spPr>
            <p:txBody>
              <a:bodyPr wrap="square">
                <a:spAutoFit/>
              </a:bodyPr>
              <a:lstStyle/>
              <a:p>
                <a:pPr>
                  <a:spcBef>
                    <a:spcPct val="50000"/>
                  </a:spcBef>
                </a:pPr>
                <a:r>
                  <a:rPr lang="fr-FR" b="1" i="1" dirty="0">
                    <a:latin typeface="Euclid" pitchFamily="18" charset="0"/>
                  </a:rPr>
                  <a:t>U</a:t>
                </a:r>
              </a:p>
            </p:txBody>
          </p:sp>
          <p:sp>
            <p:nvSpPr>
              <p:cNvPr id="22" name="Text Box 9"/>
              <p:cNvSpPr txBox="1">
                <a:spLocks noChangeArrowheads="1"/>
              </p:cNvSpPr>
              <p:nvPr/>
            </p:nvSpPr>
            <p:spPr bwMode="auto">
              <a:xfrm>
                <a:off x="5282755" y="3153698"/>
                <a:ext cx="285752" cy="369332"/>
              </a:xfrm>
              <a:prstGeom prst="rect">
                <a:avLst/>
              </a:prstGeom>
              <a:noFill/>
              <a:ln w="9525">
                <a:noFill/>
                <a:miter lim="800000"/>
                <a:headEnd/>
                <a:tailEnd/>
              </a:ln>
              <a:effectLst/>
            </p:spPr>
            <p:txBody>
              <a:bodyPr wrap="square">
                <a:spAutoFit/>
              </a:bodyPr>
              <a:lstStyle/>
              <a:p>
                <a:pPr>
                  <a:spcBef>
                    <a:spcPct val="50000"/>
                  </a:spcBef>
                </a:pPr>
                <a:r>
                  <a:rPr lang="fr-FR" b="1" i="1" dirty="0">
                    <a:latin typeface="Euclid" pitchFamily="18" charset="0"/>
                  </a:rPr>
                  <a:t>I</a:t>
                </a:r>
              </a:p>
            </p:txBody>
          </p:sp>
          <p:sp>
            <p:nvSpPr>
              <p:cNvPr id="23" name="Line 10"/>
              <p:cNvSpPr>
                <a:spLocks noChangeShapeType="1"/>
              </p:cNvSpPr>
              <p:nvPr/>
            </p:nvSpPr>
            <p:spPr bwMode="auto">
              <a:xfrm>
                <a:off x="2366594" y="1357298"/>
                <a:ext cx="2844000" cy="0"/>
              </a:xfrm>
              <a:prstGeom prst="line">
                <a:avLst/>
              </a:prstGeom>
              <a:noFill/>
              <a:ln w="28575">
                <a:solidFill>
                  <a:srgbClr val="FF0000"/>
                </a:solidFill>
                <a:prstDash val="dash"/>
                <a:round/>
                <a:headEnd/>
                <a:tailEnd/>
              </a:ln>
              <a:effectLst/>
            </p:spPr>
            <p:txBody>
              <a:bodyPr/>
              <a:lstStyle/>
              <a:p>
                <a:endParaRPr lang="fr-FR"/>
              </a:p>
            </p:txBody>
          </p:sp>
          <p:sp>
            <p:nvSpPr>
              <p:cNvPr id="28" name="Text Box 12"/>
              <p:cNvSpPr txBox="1">
                <a:spLocks noChangeArrowheads="1"/>
              </p:cNvSpPr>
              <p:nvPr/>
            </p:nvSpPr>
            <p:spPr bwMode="auto">
              <a:xfrm>
                <a:off x="4871077" y="1770962"/>
                <a:ext cx="796464" cy="307777"/>
              </a:xfrm>
              <a:prstGeom prst="rect">
                <a:avLst/>
              </a:prstGeom>
              <a:noFill/>
              <a:ln w="9525">
                <a:noFill/>
                <a:miter lim="800000"/>
                <a:headEnd/>
                <a:tailEnd/>
              </a:ln>
              <a:effectLst/>
            </p:spPr>
            <p:txBody>
              <a:bodyPr>
                <a:spAutoFit/>
              </a:bodyPr>
              <a:lstStyle/>
              <a:p>
                <a:pPr>
                  <a:spcBef>
                    <a:spcPct val="50000"/>
                  </a:spcBef>
                </a:pPr>
                <a:r>
                  <a:rPr lang="fr-FR" sz="1400" b="1" i="1" dirty="0">
                    <a:solidFill>
                      <a:srgbClr val="009900"/>
                    </a:solidFill>
                  </a:rPr>
                  <a:t>Shunt</a:t>
                </a:r>
                <a:endParaRPr lang="el-GR" sz="1400" b="1" i="1" dirty="0">
                  <a:solidFill>
                    <a:srgbClr val="009900"/>
                  </a:solidFill>
                </a:endParaRPr>
              </a:p>
            </p:txBody>
          </p:sp>
          <p:sp>
            <p:nvSpPr>
              <p:cNvPr id="29" name="Text Box 12"/>
              <p:cNvSpPr txBox="1">
                <a:spLocks noChangeArrowheads="1"/>
              </p:cNvSpPr>
              <p:nvPr/>
            </p:nvSpPr>
            <p:spPr bwMode="auto">
              <a:xfrm>
                <a:off x="4992347" y="1362946"/>
                <a:ext cx="1857387" cy="221579"/>
              </a:xfrm>
              <a:prstGeom prst="rect">
                <a:avLst/>
              </a:prstGeom>
              <a:noFill/>
              <a:ln w="9525">
                <a:noFill/>
                <a:miter lim="800000"/>
                <a:headEnd/>
                <a:tailEnd/>
              </a:ln>
              <a:effectLst/>
            </p:spPr>
            <p:txBody>
              <a:bodyPr wrap="square">
                <a:spAutoFit/>
              </a:bodyPr>
              <a:lstStyle/>
              <a:p>
                <a:pPr>
                  <a:spcBef>
                    <a:spcPct val="50000"/>
                  </a:spcBef>
                </a:pPr>
                <a:r>
                  <a:rPr lang="fr-FR" sz="1400" b="1" i="1" dirty="0" err="1">
                    <a:solidFill>
                      <a:srgbClr val="0000FF"/>
                    </a:solidFill>
                  </a:rPr>
                  <a:t>Comp</a:t>
                </a:r>
                <a:r>
                  <a:rPr lang="fr-FR" sz="1400" b="1" i="1" dirty="0">
                    <a:solidFill>
                      <a:srgbClr val="0000FF"/>
                    </a:solidFill>
                  </a:rPr>
                  <a:t>. à flux </a:t>
                </a:r>
                <a:r>
                  <a:rPr lang="fr-FR" sz="1400" b="1" i="1" dirty="0" err="1">
                    <a:solidFill>
                      <a:srgbClr val="0000FF"/>
                    </a:solidFill>
                  </a:rPr>
                  <a:t>add</a:t>
                </a:r>
                <a:r>
                  <a:rPr lang="fr-FR" sz="1400" b="1" i="1" dirty="0">
                    <a:solidFill>
                      <a:srgbClr val="0000FF"/>
                    </a:solidFill>
                  </a:rPr>
                  <a:t>.</a:t>
                </a:r>
                <a:endParaRPr lang="el-GR" sz="1400" b="1" i="1" dirty="0">
                  <a:solidFill>
                    <a:srgbClr val="0000FF"/>
                  </a:solidFill>
                </a:endParaRPr>
              </a:p>
            </p:txBody>
          </p:sp>
          <p:sp>
            <p:nvSpPr>
              <p:cNvPr id="30" name="Line 10"/>
              <p:cNvSpPr>
                <a:spLocks noChangeShapeType="1"/>
              </p:cNvSpPr>
              <p:nvPr/>
            </p:nvSpPr>
            <p:spPr bwMode="auto">
              <a:xfrm>
                <a:off x="2357853" y="1362946"/>
                <a:ext cx="2509042" cy="514306"/>
              </a:xfrm>
              <a:prstGeom prst="line">
                <a:avLst/>
              </a:prstGeom>
              <a:noFill/>
              <a:ln w="28575">
                <a:solidFill>
                  <a:srgbClr val="009900"/>
                </a:solidFill>
                <a:prstDash val="solid"/>
                <a:round/>
                <a:headEnd/>
                <a:tailEnd/>
              </a:ln>
              <a:effectLst/>
            </p:spPr>
            <p:txBody>
              <a:bodyPr/>
              <a:lstStyle/>
              <a:p>
                <a:endParaRPr lang="fr-FR"/>
              </a:p>
            </p:txBody>
          </p:sp>
          <p:sp>
            <p:nvSpPr>
              <p:cNvPr id="31" name="Line 10"/>
              <p:cNvSpPr>
                <a:spLocks noChangeShapeType="1"/>
              </p:cNvSpPr>
              <p:nvPr/>
            </p:nvSpPr>
            <p:spPr bwMode="auto">
              <a:xfrm>
                <a:off x="2357853" y="1362946"/>
                <a:ext cx="2446316" cy="1028611"/>
              </a:xfrm>
              <a:prstGeom prst="line">
                <a:avLst/>
              </a:prstGeom>
              <a:noFill/>
              <a:ln w="28575">
                <a:solidFill>
                  <a:srgbClr val="002060"/>
                </a:solidFill>
                <a:prstDash val="solid"/>
                <a:round/>
                <a:headEnd/>
                <a:tailEnd/>
              </a:ln>
              <a:effectLst/>
            </p:spPr>
            <p:txBody>
              <a:bodyPr/>
              <a:lstStyle/>
              <a:p>
                <a:endParaRPr lang="fr-FR"/>
              </a:p>
            </p:txBody>
          </p:sp>
          <p:sp>
            <p:nvSpPr>
              <p:cNvPr id="32" name="Line 10"/>
              <p:cNvSpPr>
                <a:spLocks noChangeShapeType="1"/>
              </p:cNvSpPr>
              <p:nvPr/>
            </p:nvSpPr>
            <p:spPr bwMode="auto">
              <a:xfrm>
                <a:off x="2357853" y="1362946"/>
                <a:ext cx="2571768" cy="154292"/>
              </a:xfrm>
              <a:prstGeom prst="line">
                <a:avLst/>
              </a:prstGeom>
              <a:noFill/>
              <a:ln w="28575">
                <a:solidFill>
                  <a:srgbClr val="0000FF"/>
                </a:solidFill>
                <a:prstDash val="solid"/>
                <a:round/>
                <a:headEnd/>
                <a:tailEnd/>
              </a:ln>
              <a:effectLst/>
            </p:spPr>
            <p:txBody>
              <a:bodyPr/>
              <a:lstStyle/>
              <a:p>
                <a:endParaRPr lang="fr-FR"/>
              </a:p>
            </p:txBody>
          </p:sp>
          <p:sp>
            <p:nvSpPr>
              <p:cNvPr id="33" name="Text Box 12"/>
              <p:cNvSpPr txBox="1">
                <a:spLocks noChangeArrowheads="1"/>
              </p:cNvSpPr>
              <p:nvPr/>
            </p:nvSpPr>
            <p:spPr bwMode="auto">
              <a:xfrm>
                <a:off x="4804169" y="2324270"/>
                <a:ext cx="1857387" cy="221579"/>
              </a:xfrm>
              <a:prstGeom prst="rect">
                <a:avLst/>
              </a:prstGeom>
              <a:noFill/>
              <a:ln w="9525">
                <a:noFill/>
                <a:miter lim="800000"/>
                <a:headEnd/>
                <a:tailEnd/>
              </a:ln>
              <a:effectLst/>
            </p:spPr>
            <p:txBody>
              <a:bodyPr wrap="square">
                <a:spAutoFit/>
              </a:bodyPr>
              <a:lstStyle/>
              <a:p>
                <a:pPr>
                  <a:spcBef>
                    <a:spcPct val="50000"/>
                  </a:spcBef>
                </a:pPr>
                <a:r>
                  <a:rPr lang="fr-FR" sz="1400" b="1" i="1" dirty="0" err="1"/>
                  <a:t>Comp</a:t>
                </a:r>
                <a:r>
                  <a:rPr lang="fr-FR" sz="1400" b="1" i="1" dirty="0"/>
                  <a:t>. à flux </a:t>
                </a:r>
                <a:r>
                  <a:rPr lang="fr-FR" sz="1400" b="1" i="1" dirty="0" err="1"/>
                  <a:t>soust</a:t>
                </a:r>
                <a:r>
                  <a:rPr lang="fr-FR" sz="1400" b="1" i="1" dirty="0"/>
                  <a:t>.</a:t>
                </a:r>
                <a:endParaRPr lang="el-GR" sz="1400" b="1" i="1" dirty="0"/>
              </a:p>
            </p:txBody>
          </p:sp>
          <p:sp>
            <p:nvSpPr>
              <p:cNvPr id="34" name="Text Box 9"/>
              <p:cNvSpPr txBox="1">
                <a:spLocks noChangeArrowheads="1"/>
              </p:cNvSpPr>
              <p:nvPr/>
            </p:nvSpPr>
            <p:spPr bwMode="auto">
              <a:xfrm>
                <a:off x="2106949" y="3337879"/>
                <a:ext cx="285752" cy="265894"/>
              </a:xfrm>
              <a:prstGeom prst="rect">
                <a:avLst/>
              </a:prstGeom>
              <a:noFill/>
              <a:ln w="9525">
                <a:noFill/>
                <a:miter lim="800000"/>
                <a:headEnd/>
                <a:tailEnd/>
              </a:ln>
              <a:effectLst/>
            </p:spPr>
            <p:txBody>
              <a:bodyPr wrap="square">
                <a:spAutoFit/>
              </a:bodyPr>
              <a:lstStyle/>
              <a:p>
                <a:pPr>
                  <a:spcBef>
                    <a:spcPct val="50000"/>
                  </a:spcBef>
                </a:pPr>
                <a:r>
                  <a:rPr lang="fr-FR" b="1" i="1" dirty="0">
                    <a:latin typeface="Euclid" pitchFamily="18" charset="0"/>
                  </a:rPr>
                  <a:t>0</a:t>
                </a:r>
              </a:p>
            </p:txBody>
          </p:sp>
        </p:grpSp>
        <p:sp>
          <p:nvSpPr>
            <p:cNvPr id="17" name="Rectangle 16"/>
            <p:cNvSpPr/>
            <p:nvPr/>
          </p:nvSpPr>
          <p:spPr>
            <a:xfrm>
              <a:off x="1918772" y="1177104"/>
              <a:ext cx="461947" cy="265894"/>
            </a:xfrm>
            <a:prstGeom prst="rect">
              <a:avLst/>
            </a:prstGeom>
          </p:spPr>
          <p:txBody>
            <a:bodyPr wrap="none">
              <a:spAutoFit/>
            </a:bodyPr>
            <a:lstStyle/>
            <a:p>
              <a:r>
                <a:rPr lang="fr-FR" b="1" i="1" dirty="0" err="1">
                  <a:solidFill>
                    <a:srgbClr val="FF0000"/>
                  </a:solidFill>
                  <a:latin typeface="Euclid" pitchFamily="18" charset="0"/>
                </a:rPr>
                <a:t>E</a:t>
              </a:r>
              <a:r>
                <a:rPr lang="fr-FR" b="1" i="1" baseline="-25000" dirty="0" err="1">
                  <a:solidFill>
                    <a:srgbClr val="FF0000"/>
                  </a:solidFill>
                  <a:latin typeface="Euclid" pitchFamily="18" charset="0"/>
                </a:rPr>
                <a:t>sh</a:t>
              </a:r>
              <a:endParaRPr lang="fr-FR" dirty="0"/>
            </a:p>
          </p:txBody>
        </p:sp>
      </p:grpSp>
      <p:sp>
        <p:nvSpPr>
          <p:cNvPr id="26" name="Text Box 9"/>
          <p:cNvSpPr txBox="1">
            <a:spLocks noChangeArrowheads="1"/>
          </p:cNvSpPr>
          <p:nvPr/>
        </p:nvSpPr>
        <p:spPr bwMode="auto">
          <a:xfrm>
            <a:off x="785786" y="785794"/>
            <a:ext cx="5214974" cy="1123384"/>
          </a:xfrm>
          <a:prstGeom prst="rect">
            <a:avLst/>
          </a:prstGeom>
          <a:noFill/>
          <a:ln w="9525">
            <a:noFill/>
            <a:miter lim="800000"/>
            <a:headEnd/>
            <a:tailEnd/>
          </a:ln>
          <a:effectLst/>
        </p:spPr>
        <p:txBody>
          <a:bodyPr wrap="square">
            <a:spAutoFit/>
          </a:bodyPr>
          <a:lstStyle/>
          <a:p>
            <a:pPr>
              <a:lnSpc>
                <a:spcPct val="150000"/>
              </a:lnSpc>
              <a:spcBef>
                <a:spcPct val="50000"/>
              </a:spcBef>
            </a:pPr>
            <a:r>
              <a:rPr lang="fr-FR" dirty="0">
                <a:latin typeface="Cambria" pitchFamily="18" charset="0"/>
              </a:rPr>
              <a:t>En négligeant </a:t>
            </a:r>
            <a:r>
              <a:rPr lang="fr-FR" b="1" i="1" dirty="0">
                <a:latin typeface="Cambria" pitchFamily="18" charset="0"/>
              </a:rPr>
              <a:t>i</a:t>
            </a:r>
            <a:r>
              <a:rPr lang="fr-FR" dirty="0">
                <a:latin typeface="Cambria" pitchFamily="18" charset="0"/>
              </a:rPr>
              <a:t> devant </a:t>
            </a:r>
            <a:r>
              <a:rPr lang="fr-FR" b="1" i="1" dirty="0">
                <a:latin typeface="Cambria" pitchFamily="18" charset="0"/>
              </a:rPr>
              <a:t>I</a:t>
            </a:r>
            <a:r>
              <a:rPr lang="fr-FR" dirty="0">
                <a:latin typeface="Cambria" pitchFamily="18" charset="0"/>
              </a:rPr>
              <a:t>; on peut écrire:</a:t>
            </a:r>
          </a:p>
          <a:p>
            <a:pPr>
              <a:lnSpc>
                <a:spcPct val="150000"/>
              </a:lnSpc>
              <a:spcBef>
                <a:spcPct val="50000"/>
              </a:spcBef>
            </a:pPr>
            <a:r>
              <a:rPr lang="fr-FR" sz="2000" b="1" i="1" dirty="0">
                <a:solidFill>
                  <a:srgbClr val="0000FF"/>
                </a:solidFill>
                <a:latin typeface="Euclid" pitchFamily="18" charset="0"/>
              </a:rPr>
              <a:t>U=E</a:t>
            </a:r>
            <a:r>
              <a:rPr lang="fr-FR" sz="2000" b="1" i="1" baseline="-25000" dirty="0">
                <a:solidFill>
                  <a:srgbClr val="0000FF"/>
                </a:solidFill>
                <a:latin typeface="Euclid" pitchFamily="18" charset="0"/>
              </a:rPr>
              <a:t>t</a:t>
            </a:r>
            <a:r>
              <a:rPr lang="fr-FR" sz="2000" b="1" i="1" dirty="0">
                <a:solidFill>
                  <a:srgbClr val="0000FF"/>
                </a:solidFill>
                <a:latin typeface="Euclid" pitchFamily="18" charset="0"/>
              </a:rPr>
              <a:t> –(R</a:t>
            </a:r>
            <a:r>
              <a:rPr lang="fr-FR" sz="2000" b="1" baseline="-25000" dirty="0">
                <a:solidFill>
                  <a:srgbClr val="0000FF"/>
                </a:solidFill>
                <a:latin typeface="Cambria" pitchFamily="18" charset="0"/>
              </a:rPr>
              <a:t>a</a:t>
            </a:r>
            <a:r>
              <a:rPr lang="fr-FR" sz="2000" b="1" i="1" dirty="0">
                <a:solidFill>
                  <a:srgbClr val="0000FF"/>
                </a:solidFill>
                <a:latin typeface="Euclid" pitchFamily="18" charset="0"/>
              </a:rPr>
              <a:t>+</a:t>
            </a:r>
            <a:r>
              <a:rPr lang="fr-FR" sz="2000" b="1" i="1" dirty="0" err="1">
                <a:solidFill>
                  <a:srgbClr val="0000FF"/>
                </a:solidFill>
                <a:latin typeface="Euclid" pitchFamily="18" charset="0"/>
              </a:rPr>
              <a:t>R</a:t>
            </a:r>
            <a:r>
              <a:rPr lang="fr-FR" sz="2000" b="1" baseline="-25000" dirty="0" err="1">
                <a:solidFill>
                  <a:srgbClr val="0000FF"/>
                </a:solidFill>
                <a:latin typeface="Cambria" pitchFamily="18" charset="0"/>
              </a:rPr>
              <a:t>s</a:t>
            </a:r>
            <a:r>
              <a:rPr lang="fr-FR" sz="2000" b="1" i="1" dirty="0">
                <a:solidFill>
                  <a:srgbClr val="0000FF"/>
                </a:solidFill>
                <a:latin typeface="Euclid" pitchFamily="18" charset="0"/>
              </a:rPr>
              <a:t>).I=</a:t>
            </a:r>
            <a:r>
              <a:rPr lang="fr-FR" sz="2000" b="1" i="1" dirty="0" err="1">
                <a:solidFill>
                  <a:srgbClr val="0000FF"/>
                </a:solidFill>
                <a:latin typeface="Euclid" pitchFamily="18" charset="0"/>
              </a:rPr>
              <a:t>E</a:t>
            </a:r>
            <a:r>
              <a:rPr lang="fr-FR" sz="2000" b="1" i="1" baseline="-25000" dirty="0" err="1">
                <a:solidFill>
                  <a:srgbClr val="0000FF"/>
                </a:solidFill>
                <a:latin typeface="Euclid" pitchFamily="18" charset="0"/>
              </a:rPr>
              <a:t>sh</a:t>
            </a:r>
            <a:r>
              <a:rPr lang="fr-FR" sz="2000" b="1" i="1" dirty="0">
                <a:solidFill>
                  <a:srgbClr val="0000FF"/>
                </a:solidFill>
                <a:latin typeface="Euclid" pitchFamily="18" charset="0"/>
              </a:rPr>
              <a:t> </a:t>
            </a:r>
            <a:r>
              <a:rPr lang="fr-FR" sz="2000" b="1" i="1" dirty="0">
                <a:solidFill>
                  <a:srgbClr val="0000FF"/>
                </a:solidFill>
                <a:latin typeface="Euclid" pitchFamily="18" charset="0"/>
                <a:sym typeface="Symbol"/>
              </a:rPr>
              <a:t> </a:t>
            </a:r>
            <a:r>
              <a:rPr lang="fr-FR" sz="2000" b="1" i="1" dirty="0">
                <a:solidFill>
                  <a:srgbClr val="0000FF"/>
                </a:solidFill>
                <a:latin typeface="Euclid" pitchFamily="18" charset="0"/>
              </a:rPr>
              <a:t>E</a:t>
            </a:r>
            <a:r>
              <a:rPr lang="fr-FR" sz="2000" b="1" i="1" baseline="-25000" dirty="0">
                <a:solidFill>
                  <a:srgbClr val="0000FF"/>
                </a:solidFill>
                <a:latin typeface="Euclid" pitchFamily="18" charset="0"/>
              </a:rPr>
              <a:t>s</a:t>
            </a:r>
            <a:r>
              <a:rPr lang="fr-FR" sz="2000" b="1" i="1" dirty="0">
                <a:solidFill>
                  <a:srgbClr val="0000FF"/>
                </a:solidFill>
                <a:latin typeface="Euclid" pitchFamily="18" charset="0"/>
              </a:rPr>
              <a:t>–</a:t>
            </a:r>
            <a:r>
              <a:rPr lang="fr-FR" sz="2000" b="1" i="1" dirty="0" err="1">
                <a:solidFill>
                  <a:srgbClr val="0000FF"/>
                </a:solidFill>
                <a:latin typeface="Euclid" pitchFamily="18" charset="0"/>
              </a:rPr>
              <a:t>R</a:t>
            </a:r>
            <a:r>
              <a:rPr lang="fr-FR" sz="2000" b="1" baseline="-25000" dirty="0" err="1">
                <a:solidFill>
                  <a:srgbClr val="0000FF"/>
                </a:solidFill>
                <a:latin typeface="Cambria" pitchFamily="18" charset="0"/>
              </a:rPr>
              <a:t>t</a:t>
            </a:r>
            <a:r>
              <a:rPr lang="fr-FR" sz="2000" b="1" i="1" dirty="0" err="1">
                <a:solidFill>
                  <a:srgbClr val="0000FF"/>
                </a:solidFill>
                <a:latin typeface="Euclid" pitchFamily="18" charset="0"/>
              </a:rPr>
              <a:t>.I</a:t>
            </a:r>
            <a:endParaRPr lang="fr-FR" sz="2000" b="1" i="1" dirty="0">
              <a:solidFill>
                <a:srgbClr val="0000FF"/>
              </a:solidFill>
              <a:latin typeface="Euclid" pitchFamily="18" charset="0"/>
              <a:sym typeface="Symbol"/>
            </a:endParaRPr>
          </a:p>
        </p:txBody>
      </p:sp>
    </p:spTree>
    <p:extLst>
      <p:ext uri="{BB962C8B-B14F-4D97-AF65-F5344CB8AC3E}">
        <p14:creationId xmlns:p14="http://schemas.microsoft.com/office/powerpoint/2010/main" val="167114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
                                            <p:txEl>
                                              <p:pRg st="1" end="1"/>
                                            </p:txEl>
                                          </p:spTgt>
                                        </p:tgtEl>
                                        <p:attrNameLst>
                                          <p:attrName>style.visibility</p:attrName>
                                        </p:attrNameLst>
                                      </p:cBhvr>
                                      <p:to>
                                        <p:strVal val="visible"/>
                                      </p:to>
                                    </p:set>
                                    <p:anim calcmode="lin" valueType="num">
                                      <p:cBhvr additive="base">
                                        <p:cTn id="13"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0148" y="1091781"/>
            <a:ext cx="5534926" cy="2446824"/>
          </a:xfrm>
          <a:prstGeom prst="rect">
            <a:avLst/>
          </a:prstGeom>
        </p:spPr>
        <p:txBody>
          <a:bodyPr wrap="square">
            <a:spAutoFit/>
          </a:bodyPr>
          <a:lstStyle/>
          <a:p>
            <a:pPr algn="just">
              <a:buFont typeface="Wingdings" pitchFamily="2" charset="2"/>
              <a:buChar char="ü"/>
            </a:pPr>
            <a:r>
              <a:rPr lang="fr-FR" b="1" u="sng" dirty="0">
                <a:solidFill>
                  <a:srgbClr val="E00850"/>
                </a:solidFill>
                <a:effectLst>
                  <a:outerShdw blurRad="38100" dist="38100" dir="2700000" algn="tl">
                    <a:srgbClr val="000000">
                      <a:alpha val="43137"/>
                    </a:srgbClr>
                  </a:outerShdw>
                </a:effectLst>
              </a:rPr>
              <a:t> Section :</a:t>
            </a:r>
            <a:r>
              <a:rPr lang="fr-FR" dirty="0"/>
              <a:t> c’est un groupe de spires en série.</a:t>
            </a:r>
          </a:p>
          <a:p>
            <a:pPr algn="just">
              <a:lnSpc>
                <a:spcPct val="150000"/>
              </a:lnSpc>
              <a:tabLst>
                <a:tab pos="6096000" algn="l"/>
                <a:tab pos="6457950" algn="l"/>
              </a:tabLst>
            </a:pPr>
            <a:r>
              <a:rPr lang="fr-FR" dirty="0"/>
              <a:t>                Chacune des extrémités d’une section</a:t>
            </a:r>
          </a:p>
          <a:p>
            <a:pPr algn="just">
              <a:lnSpc>
                <a:spcPct val="150000"/>
              </a:lnSpc>
              <a:tabLst>
                <a:tab pos="6096000" algn="l"/>
                <a:tab pos="6457950" algn="l"/>
              </a:tabLst>
            </a:pPr>
            <a:r>
              <a:rPr lang="fr-FR" dirty="0"/>
              <a:t>                est soudée à une lame du collecteur.</a:t>
            </a:r>
          </a:p>
          <a:p>
            <a:pPr algn="just">
              <a:lnSpc>
                <a:spcPct val="150000"/>
              </a:lnSpc>
              <a:buFont typeface="Wingdings" pitchFamily="2" charset="2"/>
              <a:buChar char="ü"/>
              <a:tabLst>
                <a:tab pos="6096000" algn="l"/>
                <a:tab pos="6457950" algn="l"/>
              </a:tabLst>
            </a:pPr>
            <a:r>
              <a:rPr lang="fr-FR" b="1" u="sng" dirty="0">
                <a:solidFill>
                  <a:srgbClr val="E00850"/>
                </a:solidFill>
                <a:effectLst>
                  <a:outerShdw blurRad="38100" dist="38100" dir="2700000" algn="tl">
                    <a:srgbClr val="000000">
                      <a:alpha val="43137"/>
                    </a:srgbClr>
                  </a:outerShdw>
                </a:effectLst>
              </a:rPr>
              <a:t> Faisceau :</a:t>
            </a:r>
            <a:r>
              <a:rPr lang="fr-FR" dirty="0"/>
              <a:t> chaque section comporte </a:t>
            </a:r>
            <a:r>
              <a:rPr lang="fr-FR" b="1" dirty="0"/>
              <a:t>2</a:t>
            </a:r>
            <a:r>
              <a:rPr lang="fr-FR" dirty="0"/>
              <a:t> faisceaux </a:t>
            </a:r>
          </a:p>
          <a:p>
            <a:pPr algn="just">
              <a:lnSpc>
                <a:spcPct val="150000"/>
              </a:lnSpc>
              <a:tabLst>
                <a:tab pos="6096000" algn="l"/>
                <a:tab pos="6457950" algn="l"/>
              </a:tabLst>
            </a:pPr>
            <a:r>
              <a:rPr lang="fr-FR" dirty="0"/>
              <a:t>                       en général désigné par </a:t>
            </a:r>
            <a:r>
              <a:rPr lang="fr-FR" i="1" dirty="0"/>
              <a:t>faisceau-aller   </a:t>
            </a:r>
          </a:p>
          <a:p>
            <a:pPr algn="just">
              <a:lnSpc>
                <a:spcPct val="150000"/>
              </a:lnSpc>
              <a:tabLst>
                <a:tab pos="6096000" algn="l"/>
                <a:tab pos="6457950" algn="l"/>
              </a:tabLst>
            </a:pPr>
            <a:r>
              <a:rPr lang="fr-FR" i="1" dirty="0"/>
              <a:t>                       et faisceau-retour.</a:t>
            </a:r>
          </a:p>
        </p:txBody>
      </p:sp>
      <p:pic>
        <p:nvPicPr>
          <p:cNvPr id="450562" name="Picture 2" descr="http://public.iutenligne.net/electrotechnique/marty/Electrotechnique/fichiers/MCC1/Im/Image580.gif"/>
          <p:cNvPicPr>
            <a:picLocks noChangeAspect="1" noChangeArrowheads="1"/>
          </p:cNvPicPr>
          <p:nvPr/>
        </p:nvPicPr>
        <p:blipFill>
          <a:blip r:embed="rId2"/>
          <a:srcRect t="12295" r="60410" b="13934"/>
          <a:stretch>
            <a:fillRect/>
          </a:stretch>
        </p:blipFill>
        <p:spPr bwMode="auto">
          <a:xfrm>
            <a:off x="6286512" y="1071546"/>
            <a:ext cx="2571768" cy="1714512"/>
          </a:xfrm>
          <a:prstGeom prst="rect">
            <a:avLst/>
          </a:prstGeom>
          <a:noFill/>
        </p:spPr>
      </p:pic>
      <p:sp>
        <p:nvSpPr>
          <p:cNvPr id="5" name="Rectangle 4"/>
          <p:cNvSpPr/>
          <p:nvPr/>
        </p:nvSpPr>
        <p:spPr>
          <a:xfrm>
            <a:off x="500034" y="285728"/>
            <a:ext cx="4572000" cy="738664"/>
          </a:xfrm>
          <a:prstGeom prst="rect">
            <a:avLst/>
          </a:prstGeom>
        </p:spPr>
        <p:txBody>
          <a:bodyPr>
            <a:spAutoFit/>
          </a:bodyPr>
          <a:lstStyle/>
          <a:p>
            <a:r>
              <a:rPr lang="fr-FR" b="1" dirty="0">
                <a:solidFill>
                  <a:srgbClr val="FF0000"/>
                </a:solidFill>
                <a:latin typeface="+mj-lt"/>
              </a:rPr>
              <a:t>3. Enroulements de l’induit</a:t>
            </a:r>
          </a:p>
          <a:p>
            <a:pPr>
              <a:spcBef>
                <a:spcPct val="50000"/>
              </a:spcBef>
            </a:pPr>
            <a:r>
              <a:rPr lang="fr-FR" sz="1600" b="1" dirty="0">
                <a:solidFill>
                  <a:srgbClr val="0000FF"/>
                </a:solidFill>
                <a:latin typeface="+mj-lt"/>
              </a:rPr>
              <a:t>3.1. Définitions :</a:t>
            </a:r>
          </a:p>
        </p:txBody>
      </p:sp>
      <p:sp>
        <p:nvSpPr>
          <p:cNvPr id="7" name="Rectangle 6"/>
          <p:cNvSpPr/>
          <p:nvPr/>
        </p:nvSpPr>
        <p:spPr>
          <a:xfrm>
            <a:off x="688208" y="1000108"/>
            <a:ext cx="8170072" cy="2585323"/>
          </a:xfrm>
          <a:prstGeom prst="rect">
            <a:avLst/>
          </a:prstGeom>
        </p:spPr>
        <p:txBody>
          <a:bodyPr wrap="square">
            <a:spAutoFit/>
          </a:bodyPr>
          <a:lstStyle/>
          <a:p>
            <a:pPr algn="just">
              <a:lnSpc>
                <a:spcPct val="150000"/>
              </a:lnSpc>
              <a:buFont typeface="Wingdings" pitchFamily="2" charset="2"/>
              <a:buChar char="ü"/>
              <a:tabLst>
                <a:tab pos="6096000" algn="l"/>
                <a:tab pos="6457950" algn="l"/>
              </a:tabLst>
            </a:pPr>
            <a:r>
              <a:rPr lang="fr-FR" b="1" u="sng" dirty="0">
                <a:solidFill>
                  <a:srgbClr val="E00850"/>
                </a:solidFill>
                <a:effectLst>
                  <a:outerShdw blurRad="38100" dist="38100" dir="2700000" algn="tl">
                    <a:srgbClr val="000000">
                      <a:alpha val="43137"/>
                    </a:srgbClr>
                  </a:outerShdw>
                </a:effectLst>
              </a:rPr>
              <a:t> Pas polaire : </a:t>
            </a:r>
            <a:r>
              <a:rPr lang="fr-FR" dirty="0"/>
              <a:t>c’est l’angle d’ouverture entre deux pôles consécutifs, </a:t>
            </a:r>
          </a:p>
          <a:p>
            <a:pPr algn="just">
              <a:lnSpc>
                <a:spcPct val="150000"/>
              </a:lnSpc>
              <a:tabLst>
                <a:tab pos="6096000" algn="l"/>
                <a:tab pos="6457950" algn="l"/>
              </a:tabLst>
            </a:pPr>
            <a:r>
              <a:rPr lang="fr-FR" dirty="0"/>
              <a:t>                           noté (</a:t>
            </a:r>
            <a:r>
              <a:rPr lang="fr-FR" b="1" i="1" dirty="0">
                <a:solidFill>
                  <a:srgbClr val="0000FF"/>
                </a:solidFill>
                <a:effectLst>
                  <a:outerShdw blurRad="38100" dist="38100" dir="2700000" algn="tl">
                    <a:srgbClr val="000000">
                      <a:alpha val="43137"/>
                    </a:srgbClr>
                  </a:outerShdw>
                </a:effectLst>
                <a:sym typeface="Symbol"/>
              </a:rPr>
              <a:t></a:t>
            </a:r>
            <a:r>
              <a:rPr lang="fr-FR" b="1" i="1" baseline="-25000" dirty="0">
                <a:solidFill>
                  <a:srgbClr val="0000FF"/>
                </a:solidFill>
                <a:effectLst>
                  <a:outerShdw blurRad="38100" dist="38100" dir="2700000" algn="tl">
                    <a:srgbClr val="000000">
                      <a:alpha val="43137"/>
                    </a:srgbClr>
                  </a:outerShdw>
                </a:effectLst>
                <a:sym typeface="Symbol"/>
              </a:rPr>
              <a:t>p</a:t>
            </a:r>
            <a:r>
              <a:rPr lang="fr-FR" b="1" dirty="0">
                <a:solidFill>
                  <a:srgbClr val="0000FF"/>
                </a:solidFill>
                <a:effectLst>
                  <a:outerShdw blurRad="38100" dist="38100" dir="2700000" algn="tl">
                    <a:srgbClr val="000000">
                      <a:alpha val="43137"/>
                    </a:srgbClr>
                  </a:outerShdw>
                </a:effectLst>
                <a:sym typeface="Symbol"/>
              </a:rPr>
              <a:t> </a:t>
            </a:r>
            <a:r>
              <a:rPr lang="fr-FR" b="1" i="1" dirty="0">
                <a:solidFill>
                  <a:srgbClr val="0000FF"/>
                </a:solidFill>
                <a:effectLst>
                  <a:outerShdw blurRad="38100" dist="38100" dir="2700000" algn="tl">
                    <a:srgbClr val="000000">
                      <a:alpha val="43137"/>
                    </a:srgbClr>
                  </a:outerShdw>
                </a:effectLst>
              </a:rPr>
              <a:t>=</a:t>
            </a:r>
            <a:r>
              <a:rPr lang="fr-FR" b="1" i="1" dirty="0">
                <a:solidFill>
                  <a:srgbClr val="0000FF"/>
                </a:solidFill>
                <a:effectLst>
                  <a:outerShdw blurRad="38100" dist="38100" dir="2700000" algn="tl">
                    <a:srgbClr val="000000">
                      <a:alpha val="43137"/>
                    </a:srgbClr>
                  </a:outerShdw>
                </a:effectLst>
                <a:sym typeface="Symbol"/>
              </a:rPr>
              <a:t></a:t>
            </a:r>
            <a:r>
              <a:rPr lang="fr-FR" b="1" i="1" dirty="0">
                <a:solidFill>
                  <a:srgbClr val="0000FF"/>
                </a:solidFill>
                <a:effectLst>
                  <a:outerShdw blurRad="38100" dist="38100" dir="2700000" algn="tl">
                    <a:srgbClr val="000000">
                      <a:alpha val="43137"/>
                    </a:srgbClr>
                  </a:outerShdw>
                </a:effectLst>
              </a:rPr>
              <a:t> / p</a:t>
            </a:r>
            <a:r>
              <a:rPr lang="fr-FR" i="1" dirty="0"/>
              <a:t>) avec </a:t>
            </a:r>
            <a:r>
              <a:rPr lang="fr-FR" b="1" i="1" dirty="0"/>
              <a:t>p</a:t>
            </a:r>
            <a:r>
              <a:rPr lang="fr-FR" i="1" dirty="0"/>
              <a:t> est le nombre de </a:t>
            </a:r>
            <a:r>
              <a:rPr lang="fr-FR" dirty="0"/>
              <a:t>paire de pôles.</a:t>
            </a:r>
          </a:p>
          <a:p>
            <a:pPr algn="just">
              <a:lnSpc>
                <a:spcPct val="150000"/>
              </a:lnSpc>
              <a:buFont typeface="Wingdings" pitchFamily="2" charset="2"/>
              <a:buChar char="ü"/>
            </a:pPr>
            <a:r>
              <a:rPr lang="fr-FR" b="1" u="sng" dirty="0">
                <a:solidFill>
                  <a:srgbClr val="E00850"/>
                </a:solidFill>
                <a:effectLst>
                  <a:outerShdw blurRad="38100" dist="38100" dir="2700000" algn="tl">
                    <a:srgbClr val="000000">
                      <a:alpha val="43137"/>
                    </a:srgbClr>
                  </a:outerShdw>
                </a:effectLst>
              </a:rPr>
              <a:t> Dérivation :</a:t>
            </a:r>
            <a:r>
              <a:rPr lang="fr-FR" dirty="0"/>
              <a:t> ou </a:t>
            </a:r>
            <a:r>
              <a:rPr lang="fr-FR" b="1" dirty="0"/>
              <a:t>voie d’enroulement </a:t>
            </a:r>
            <a:r>
              <a:rPr lang="fr-FR" dirty="0"/>
              <a:t>: c’est l’ensemble des sections connectées en série que l’on parcourt entre deux balais consécutifs de polarités inverse ; le nombre de voie d’enroulement est un nombre entier paire qu’on note (</a:t>
            </a:r>
            <a:r>
              <a:rPr lang="fr-FR" b="1" i="1" dirty="0"/>
              <a:t>2a</a:t>
            </a:r>
            <a:r>
              <a:rPr lang="fr-FR" i="1" dirty="0"/>
              <a:t>).</a:t>
            </a:r>
          </a:p>
        </p:txBody>
      </p:sp>
      <p:grpSp>
        <p:nvGrpSpPr>
          <p:cNvPr id="12" name="Groupe 11"/>
          <p:cNvGrpSpPr/>
          <p:nvPr/>
        </p:nvGrpSpPr>
        <p:grpSpPr>
          <a:xfrm>
            <a:off x="4643439" y="3434364"/>
            <a:ext cx="4286247" cy="3209346"/>
            <a:chOff x="4643439" y="3434364"/>
            <a:chExt cx="4286247" cy="3209346"/>
          </a:xfrm>
        </p:grpSpPr>
        <p:pic>
          <p:nvPicPr>
            <p:cNvPr id="450563" name="Picture 3"/>
            <p:cNvPicPr>
              <a:picLocks noChangeAspect="1" noChangeArrowheads="1"/>
            </p:cNvPicPr>
            <p:nvPr/>
          </p:nvPicPr>
          <p:blipFill>
            <a:blip r:embed="rId3"/>
            <a:srcRect/>
            <a:stretch>
              <a:fillRect/>
            </a:stretch>
          </p:blipFill>
          <p:spPr bwMode="auto">
            <a:xfrm>
              <a:off x="4643439" y="3763710"/>
              <a:ext cx="2785851" cy="2880000"/>
            </a:xfrm>
            <a:prstGeom prst="rect">
              <a:avLst/>
            </a:prstGeom>
            <a:noFill/>
            <a:ln w="9525">
              <a:noFill/>
              <a:miter lim="800000"/>
              <a:headEnd/>
              <a:tailEnd/>
            </a:ln>
            <a:effectLst/>
          </p:spPr>
        </p:pic>
        <p:sp>
          <p:nvSpPr>
            <p:cNvPr id="10" name="Rectangle 9"/>
            <p:cNvSpPr/>
            <p:nvPr/>
          </p:nvSpPr>
          <p:spPr>
            <a:xfrm>
              <a:off x="7286644" y="3434364"/>
              <a:ext cx="1643042" cy="923330"/>
            </a:xfrm>
            <a:prstGeom prst="rect">
              <a:avLst/>
            </a:prstGeom>
            <a:solidFill>
              <a:srgbClr val="FFFF9B"/>
            </a:solidFill>
          </p:spPr>
          <p:txBody>
            <a:bodyPr wrap="square">
              <a:spAutoFit/>
            </a:bodyPr>
            <a:lstStyle/>
            <a:p>
              <a:r>
                <a:rPr lang="fr-FR" dirty="0"/>
                <a:t>4 pôles : 2p=4</a:t>
              </a:r>
            </a:p>
            <a:p>
              <a:r>
                <a:rPr lang="fr-FR" dirty="0"/>
                <a:t>4 voies : 2a=4</a:t>
              </a:r>
              <a:endParaRPr lang="fr-FR" i="1" dirty="0"/>
            </a:p>
            <a:p>
              <a:r>
                <a:rPr lang="fr-FR" b="1" dirty="0">
                  <a:solidFill>
                    <a:srgbClr val="FF0000"/>
                  </a:solidFill>
                  <a:sym typeface="Symbol"/>
                </a:rPr>
                <a:t></a:t>
              </a:r>
              <a:r>
                <a:rPr lang="fr-FR" b="1" baseline="-25000" dirty="0">
                  <a:solidFill>
                    <a:srgbClr val="FF0000"/>
                  </a:solidFill>
                  <a:sym typeface="Symbol"/>
                </a:rPr>
                <a:t>p</a:t>
              </a:r>
              <a:r>
                <a:rPr lang="fr-FR" b="1" dirty="0">
                  <a:solidFill>
                    <a:srgbClr val="FF0000"/>
                  </a:solidFill>
                  <a:sym typeface="Symbol"/>
                </a:rPr>
                <a:t> = /2</a:t>
              </a:r>
            </a:p>
          </p:txBody>
        </p:sp>
      </p:grpSp>
      <p:grpSp>
        <p:nvGrpSpPr>
          <p:cNvPr id="11" name="Groupe 10"/>
          <p:cNvGrpSpPr/>
          <p:nvPr/>
        </p:nvGrpSpPr>
        <p:grpSpPr>
          <a:xfrm>
            <a:off x="285182" y="3443288"/>
            <a:ext cx="4214810" cy="3143272"/>
            <a:chOff x="357158" y="3500438"/>
            <a:chExt cx="4214810" cy="3143272"/>
          </a:xfrm>
        </p:grpSpPr>
        <p:pic>
          <p:nvPicPr>
            <p:cNvPr id="450564" name="Picture 4"/>
            <p:cNvPicPr>
              <a:picLocks noChangeAspect="1" noChangeArrowheads="1"/>
            </p:cNvPicPr>
            <p:nvPr/>
          </p:nvPicPr>
          <p:blipFill>
            <a:blip r:embed="rId4"/>
            <a:srcRect/>
            <a:stretch>
              <a:fillRect/>
            </a:stretch>
          </p:blipFill>
          <p:spPr bwMode="auto">
            <a:xfrm>
              <a:off x="357158" y="3763710"/>
              <a:ext cx="2818505" cy="2880000"/>
            </a:xfrm>
            <a:prstGeom prst="rect">
              <a:avLst/>
            </a:prstGeom>
            <a:noFill/>
            <a:ln w="9525">
              <a:noFill/>
              <a:miter lim="800000"/>
              <a:headEnd/>
              <a:tailEnd/>
            </a:ln>
            <a:effectLst/>
          </p:spPr>
        </p:pic>
        <p:sp>
          <p:nvSpPr>
            <p:cNvPr id="8" name="Rectangle 7"/>
            <p:cNvSpPr/>
            <p:nvPr/>
          </p:nvSpPr>
          <p:spPr>
            <a:xfrm>
              <a:off x="2928926" y="3500438"/>
              <a:ext cx="1643042" cy="923330"/>
            </a:xfrm>
            <a:prstGeom prst="rect">
              <a:avLst/>
            </a:prstGeom>
            <a:solidFill>
              <a:srgbClr val="FFFF9B"/>
            </a:solidFill>
          </p:spPr>
          <p:txBody>
            <a:bodyPr wrap="square">
              <a:spAutoFit/>
            </a:bodyPr>
            <a:lstStyle/>
            <a:p>
              <a:r>
                <a:rPr lang="fr-FR" dirty="0"/>
                <a:t>2 pôles : 2p=2</a:t>
              </a:r>
            </a:p>
            <a:p>
              <a:r>
                <a:rPr lang="fr-FR" dirty="0"/>
                <a:t>2 voies : 2a=2</a:t>
              </a:r>
              <a:endParaRPr lang="fr-FR" i="1" dirty="0"/>
            </a:p>
            <a:p>
              <a:r>
                <a:rPr lang="fr-FR" b="1" dirty="0">
                  <a:solidFill>
                    <a:srgbClr val="FF0000"/>
                  </a:solidFill>
                  <a:sym typeface="Symbol"/>
                </a:rPr>
                <a:t></a:t>
              </a:r>
              <a:r>
                <a:rPr lang="fr-FR" b="1" baseline="-25000" dirty="0">
                  <a:solidFill>
                    <a:srgbClr val="FF0000"/>
                  </a:solidFill>
                  <a:sym typeface="Symbol"/>
                </a:rPr>
                <a:t>p</a:t>
              </a:r>
              <a:r>
                <a:rPr lang="fr-FR" b="1" dirty="0">
                  <a:solidFill>
                    <a:srgbClr val="FF0000"/>
                  </a:solidFill>
                  <a:sym typeface="Symbol"/>
                </a:rPr>
                <a:t> =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50562"/>
                                        </p:tgtEl>
                                        <p:attrNameLst>
                                          <p:attrName>style.visibility</p:attrName>
                                        </p:attrNameLst>
                                      </p:cBhvr>
                                      <p:to>
                                        <p:strVal val="hidden"/>
                                      </p:to>
                                    </p:set>
                                  </p:childTnLst>
                                </p:cTn>
                              </p:par>
                              <p:par>
                                <p:cTn id="9" presetID="29" presetClass="entr" presetSubtype="0" fill="hold"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p:cTn id="11" dur="500" fill="hold"/>
                                        <p:tgtEl>
                                          <p:spTgt spid="7">
                                            <p:txEl>
                                              <p:pRg st="0" end="0"/>
                                            </p:txEl>
                                          </p:spTgt>
                                        </p:tgtEl>
                                        <p:attrNameLst>
                                          <p:attrName>ppt_x</p:attrName>
                                        </p:attrNameLst>
                                      </p:cBhvr>
                                      <p:tavLst>
                                        <p:tav tm="0">
                                          <p:val>
                                            <p:strVal val="#ppt_x-.2"/>
                                          </p:val>
                                        </p:tav>
                                        <p:tav tm="100000">
                                          <p:val>
                                            <p:strVal val="#ppt_x"/>
                                          </p:val>
                                        </p:tav>
                                      </p:tavLst>
                                    </p:anim>
                                    <p:anim calcmode="lin" valueType="num">
                                      <p:cBhvr>
                                        <p:cTn id="12" dur="500" fill="hold"/>
                                        <p:tgtEl>
                                          <p:spTgt spid="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3" dur="500"/>
                                        <p:tgtEl>
                                          <p:spTgt spid="7">
                                            <p:txEl>
                                              <p:pRg st="0" end="0"/>
                                            </p:txEl>
                                          </p:spTgt>
                                        </p:tgtEl>
                                      </p:cBhvr>
                                    </p:animEffect>
                                  </p:childTnLst>
                                </p:cTn>
                              </p:par>
                              <p:par>
                                <p:cTn id="14" presetID="29" presetClass="entr" presetSubtype="0" fill="hold" nodeType="with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 calcmode="lin" valueType="num">
                                      <p:cBhvr>
                                        <p:cTn id="16" dur="500" fill="hold"/>
                                        <p:tgtEl>
                                          <p:spTgt spid="7">
                                            <p:txEl>
                                              <p:pRg st="1" end="1"/>
                                            </p:txEl>
                                          </p:spTgt>
                                        </p:tgtEl>
                                        <p:attrNameLst>
                                          <p:attrName>ppt_x</p:attrName>
                                        </p:attrNameLst>
                                      </p:cBhvr>
                                      <p:tavLst>
                                        <p:tav tm="0">
                                          <p:val>
                                            <p:strVal val="#ppt_x-.2"/>
                                          </p:val>
                                        </p:tav>
                                        <p:tav tm="100000">
                                          <p:val>
                                            <p:strVal val="#ppt_x"/>
                                          </p:val>
                                        </p:tav>
                                      </p:tavLst>
                                    </p:anim>
                                    <p:anim calcmode="lin" valueType="num">
                                      <p:cBhvr>
                                        <p:cTn id="17" dur="500" fill="hold"/>
                                        <p:tgtEl>
                                          <p:spTgt spid="7">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8" dur="50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9"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 calcmode="lin" valueType="num">
                                      <p:cBhvr>
                                        <p:cTn id="23" dur="500" fill="hold"/>
                                        <p:tgtEl>
                                          <p:spTgt spid="7">
                                            <p:txEl>
                                              <p:pRg st="2" end="2"/>
                                            </p:txEl>
                                          </p:spTgt>
                                        </p:tgtEl>
                                        <p:attrNameLst>
                                          <p:attrName>ppt_x</p:attrName>
                                        </p:attrNameLst>
                                      </p:cBhvr>
                                      <p:tavLst>
                                        <p:tav tm="0">
                                          <p:val>
                                            <p:strVal val="#ppt_x-.2"/>
                                          </p:val>
                                        </p:tav>
                                        <p:tav tm="100000">
                                          <p:val>
                                            <p:strVal val="#ppt_x"/>
                                          </p:val>
                                        </p:tav>
                                      </p:tavLst>
                                    </p:anim>
                                    <p:anim calcmode="lin" valueType="num">
                                      <p:cBhvr>
                                        <p:cTn id="24" dur="500" fill="hold"/>
                                        <p:tgtEl>
                                          <p:spTgt spid="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5" dur="500"/>
                                        <p:tgtEl>
                                          <p:spTgt spid="7">
                                            <p:txEl>
                                              <p:pRg st="2" end="2"/>
                                            </p:txEl>
                                          </p:spTgt>
                                        </p:tgtEl>
                                      </p:cBhvr>
                                    </p:animEffect>
                                  </p:childTnLst>
                                </p:cTn>
                              </p:par>
                            </p:childTnLst>
                          </p:cTn>
                        </p:par>
                        <p:par>
                          <p:cTn id="26" fill="hold">
                            <p:stCondLst>
                              <p:cond delay="500"/>
                            </p:stCondLst>
                            <p:childTnLst>
                              <p:par>
                                <p:cTn id="27" presetID="4" presetClass="entr" presetSubtype="16"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ox(in)">
                                      <p:cBhvr>
                                        <p:cTn id="29" dur="20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ox(in)">
                                      <p:cBhvr>
                                        <p:cTn id="3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755576" y="3471864"/>
            <a:ext cx="7920880" cy="161332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500" b="1" dirty="0">
                <a:solidFill>
                  <a:srgbClr val="C00000"/>
                </a:solidFill>
                <a:latin typeface="Elephant" pitchFamily="18" charset="0"/>
                <a:ea typeface="Batang" pitchFamily="18" charset="-127"/>
                <a:cs typeface="Times New Roman" pitchFamily="18" charset="0"/>
              </a:rPr>
              <a:t>Le Moteur à Courant Continu</a:t>
            </a:r>
            <a:endParaRPr lang="fr-FR" sz="4500" b="1" dirty="0">
              <a:solidFill>
                <a:srgbClr val="C00000"/>
              </a:solidFill>
              <a:latin typeface="Elephant"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fr-FR" sz="4500" b="1" dirty="0">
              <a:solidFill>
                <a:schemeClr val="tx1"/>
              </a:solidFill>
              <a:latin typeface="Elephant" pitchFamily="18" charset="0"/>
              <a:ea typeface="Batang" pitchFamily="18" charset="-127"/>
              <a:cs typeface="Times New Roman" pitchFamily="18" charset="0"/>
            </a:endParaRPr>
          </a:p>
        </p:txBody>
      </p:sp>
      <p:sp>
        <p:nvSpPr>
          <p:cNvPr id="5" name="Rectangle 4"/>
          <p:cNvSpPr/>
          <p:nvPr/>
        </p:nvSpPr>
        <p:spPr>
          <a:xfrm>
            <a:off x="428596" y="551002"/>
            <a:ext cx="3599830" cy="861774"/>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fr-FR" sz="5000" b="1" dirty="0">
                <a:solidFill>
                  <a:schemeClr val="bg1"/>
                </a:solidFill>
                <a:effectLst>
                  <a:outerShdw blurRad="38100" dist="38100" dir="2700000" algn="tl">
                    <a:srgbClr val="000000">
                      <a:alpha val="43137"/>
                    </a:srgbClr>
                  </a:outerShdw>
                </a:effectLst>
                <a:latin typeface="Arial" pitchFamily="34" charset="0"/>
                <a:cs typeface="Arial" pitchFamily="34" charset="0"/>
              </a:rPr>
              <a:t>Chapitre 3</a:t>
            </a:r>
            <a:endParaRPr lang="fr-FR" sz="5000"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247962937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a:spLocks noChangeArrowheads="1"/>
          </p:cNvSpPr>
          <p:nvPr/>
        </p:nvSpPr>
        <p:spPr bwMode="auto">
          <a:xfrm>
            <a:off x="428596" y="785794"/>
            <a:ext cx="8286808" cy="2585323"/>
          </a:xfrm>
          <a:prstGeom prst="rect">
            <a:avLst/>
          </a:prstGeom>
          <a:noFill/>
          <a:ln w="9525">
            <a:noFill/>
            <a:miter lim="800000"/>
            <a:headEnd/>
            <a:tailEnd/>
          </a:ln>
          <a:effectLst/>
        </p:spPr>
        <p:txBody>
          <a:bodyPr wrap="square">
            <a:spAutoFit/>
          </a:bodyPr>
          <a:lstStyle/>
          <a:p>
            <a:pPr algn="just"/>
            <a:r>
              <a:rPr lang="fr-FR" dirty="0"/>
              <a:t>Le moteur à courant continu était l'actionneur électromécanique le plus employé dans les applications d’entraînements à vitesse variable  (la traction avec les locomotives, la propulsion avec les navires, et les </a:t>
            </a:r>
            <a:r>
              <a:rPr lang="fr-FR" dirty="0" err="1"/>
              <a:t>servo-mécanismes</a:t>
            </a:r>
            <a:r>
              <a:rPr lang="fr-FR" dirty="0"/>
              <a:t> de grandes performances avec les machines-outils et les robots).</a:t>
            </a:r>
          </a:p>
          <a:p>
            <a:pPr algn="just"/>
            <a:r>
              <a:rPr lang="fr-FR" dirty="0"/>
              <a:t>Depuis quelques années, à cause des coûts de fabrication élevés, d'un entretien important (avec le collecteur et les balais) et l'apparition des groupes moto-variateurs alternatifs performants ; le moteur à courant continu est délaissé dans certaines applications. Cependant, il garde une place importante dans les applications industrielles ou le positionnement et la précision sont importants.</a:t>
            </a:r>
            <a:endParaRPr lang="fr-FR" dirty="0">
              <a:latin typeface="Times New Roman" pitchFamily="18" charset="0"/>
              <a:cs typeface="Times New Roman" pitchFamily="18" charset="0"/>
            </a:endParaRPr>
          </a:p>
        </p:txBody>
      </p:sp>
      <p:sp>
        <p:nvSpPr>
          <p:cNvPr id="3" name="Text Box 4"/>
          <p:cNvSpPr txBox="1">
            <a:spLocks noChangeArrowheads="1"/>
          </p:cNvSpPr>
          <p:nvPr/>
        </p:nvSpPr>
        <p:spPr bwMode="auto">
          <a:xfrm>
            <a:off x="214282" y="260350"/>
            <a:ext cx="4103688"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rPr>
              <a:t>1. Introduction</a:t>
            </a:r>
          </a:p>
        </p:txBody>
      </p:sp>
      <p:pic>
        <p:nvPicPr>
          <p:cNvPr id="53253" name="Picture 5" descr="http://www.brushless-dcmotors.com/photo/pl2432856-balayez_le_moteur_de_c_c_pour_le_moteur_de_porte_coulissante_jaune_avec_l_encodeur_24vdc_60w.jpg"/>
          <p:cNvPicPr>
            <a:picLocks noChangeAspect="1" noChangeArrowheads="1"/>
          </p:cNvPicPr>
          <p:nvPr/>
        </p:nvPicPr>
        <p:blipFill>
          <a:blip r:embed="rId2" cstate="print"/>
          <a:srcRect l="1875" t="2613" b="21602"/>
          <a:stretch>
            <a:fillRect/>
          </a:stretch>
        </p:blipFill>
        <p:spPr bwMode="auto">
          <a:xfrm>
            <a:off x="2902092" y="3714752"/>
            <a:ext cx="2598602" cy="1440000"/>
          </a:xfrm>
          <a:prstGeom prst="rect">
            <a:avLst/>
          </a:prstGeom>
          <a:noFill/>
        </p:spPr>
      </p:pic>
      <p:pic>
        <p:nvPicPr>
          <p:cNvPr id="53255" name="Picture 7" descr="http://akizukidenshi.com/img/goods/C/P-06439.jpg"/>
          <p:cNvPicPr>
            <a:picLocks noChangeAspect="1" noChangeArrowheads="1"/>
          </p:cNvPicPr>
          <p:nvPr/>
        </p:nvPicPr>
        <p:blipFill>
          <a:blip r:embed="rId3" cstate="print"/>
          <a:srcRect/>
          <a:stretch>
            <a:fillRect/>
          </a:stretch>
        </p:blipFill>
        <p:spPr bwMode="auto">
          <a:xfrm>
            <a:off x="774546" y="3992074"/>
            <a:ext cx="1440000" cy="1080000"/>
          </a:xfrm>
          <a:prstGeom prst="rect">
            <a:avLst/>
          </a:prstGeom>
          <a:noFill/>
        </p:spPr>
      </p:pic>
      <p:sp>
        <p:nvSpPr>
          <p:cNvPr id="13" name="ZoneTexte 12"/>
          <p:cNvSpPr txBox="1"/>
          <p:nvPr/>
        </p:nvSpPr>
        <p:spPr>
          <a:xfrm>
            <a:off x="142844" y="5497313"/>
            <a:ext cx="2428892" cy="646331"/>
          </a:xfrm>
          <a:prstGeom prst="rect">
            <a:avLst/>
          </a:prstGeom>
          <a:noFill/>
        </p:spPr>
        <p:txBody>
          <a:bodyPr wrap="square" rtlCol="0">
            <a:spAutoFit/>
          </a:bodyPr>
          <a:lstStyle/>
          <a:p>
            <a:pPr algn="ctr"/>
            <a:r>
              <a:rPr lang="fr-FR" dirty="0"/>
              <a:t>Moteur :</a:t>
            </a:r>
          </a:p>
          <a:p>
            <a:pPr algn="ctr"/>
            <a:r>
              <a:rPr lang="fr-FR" dirty="0"/>
              <a:t> 6V-9.5 W-12100 tr/mn</a:t>
            </a:r>
          </a:p>
        </p:txBody>
      </p:sp>
      <p:sp>
        <p:nvSpPr>
          <p:cNvPr id="14" name="ZoneTexte 13"/>
          <p:cNvSpPr txBox="1"/>
          <p:nvPr/>
        </p:nvSpPr>
        <p:spPr>
          <a:xfrm>
            <a:off x="2928926" y="5500702"/>
            <a:ext cx="2500330" cy="646331"/>
          </a:xfrm>
          <a:prstGeom prst="rect">
            <a:avLst/>
          </a:prstGeom>
          <a:noFill/>
        </p:spPr>
        <p:txBody>
          <a:bodyPr wrap="square" rtlCol="0">
            <a:spAutoFit/>
          </a:bodyPr>
          <a:lstStyle/>
          <a:p>
            <a:pPr algn="ctr"/>
            <a:r>
              <a:rPr lang="fr-FR" dirty="0"/>
              <a:t>Moteur :</a:t>
            </a:r>
          </a:p>
          <a:p>
            <a:pPr algn="ctr"/>
            <a:r>
              <a:rPr lang="fr-FR" dirty="0"/>
              <a:t> 24V-60W-250 tr/mn</a:t>
            </a:r>
          </a:p>
        </p:txBody>
      </p:sp>
      <p:pic>
        <p:nvPicPr>
          <p:cNvPr id="53260" name="Picture 12"/>
          <p:cNvPicPr>
            <a:picLocks noChangeAspect="1" noChangeArrowheads="1"/>
          </p:cNvPicPr>
          <p:nvPr/>
        </p:nvPicPr>
        <p:blipFill>
          <a:blip r:embed="rId4" cstate="print"/>
          <a:srcRect/>
          <a:stretch>
            <a:fillRect/>
          </a:stretch>
        </p:blipFill>
        <p:spPr bwMode="auto">
          <a:xfrm>
            <a:off x="5857884" y="3357562"/>
            <a:ext cx="2345294" cy="2160000"/>
          </a:xfrm>
          <a:prstGeom prst="rect">
            <a:avLst/>
          </a:prstGeom>
          <a:noFill/>
          <a:ln w="9525">
            <a:noFill/>
            <a:miter lim="800000"/>
            <a:headEnd/>
            <a:tailEnd/>
          </a:ln>
          <a:effectLst/>
        </p:spPr>
      </p:pic>
      <p:sp>
        <p:nvSpPr>
          <p:cNvPr id="15" name="ZoneTexte 14"/>
          <p:cNvSpPr txBox="1"/>
          <p:nvPr/>
        </p:nvSpPr>
        <p:spPr>
          <a:xfrm>
            <a:off x="5786446" y="5500702"/>
            <a:ext cx="2857520" cy="646331"/>
          </a:xfrm>
          <a:prstGeom prst="rect">
            <a:avLst/>
          </a:prstGeom>
          <a:noFill/>
        </p:spPr>
        <p:txBody>
          <a:bodyPr wrap="square" rtlCol="0">
            <a:spAutoFit/>
          </a:bodyPr>
          <a:lstStyle/>
          <a:p>
            <a:pPr algn="ctr"/>
            <a:r>
              <a:rPr lang="fr-FR" dirty="0"/>
              <a:t>Moteur :</a:t>
            </a:r>
          </a:p>
          <a:p>
            <a:pPr algn="ctr"/>
            <a:r>
              <a:rPr lang="fr-FR" dirty="0"/>
              <a:t> 220V-560 KW-1500 tr/mn</a:t>
            </a:r>
          </a:p>
        </p:txBody>
      </p:sp>
    </p:spTree>
    <p:extLst>
      <p:ext uri="{BB962C8B-B14F-4D97-AF65-F5344CB8AC3E}">
        <p14:creationId xmlns:p14="http://schemas.microsoft.com/office/powerpoint/2010/main" val="19120029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a:spLocks noChangeArrowheads="1"/>
          </p:cNvSpPr>
          <p:nvPr/>
        </p:nvSpPr>
        <p:spPr bwMode="auto">
          <a:xfrm>
            <a:off x="428596" y="785794"/>
            <a:ext cx="8286808" cy="1200329"/>
          </a:xfrm>
          <a:prstGeom prst="rect">
            <a:avLst/>
          </a:prstGeom>
          <a:noFill/>
          <a:ln w="9525">
            <a:noFill/>
            <a:miter lim="800000"/>
            <a:headEnd/>
            <a:tailEnd/>
          </a:ln>
          <a:effectLst/>
        </p:spPr>
        <p:txBody>
          <a:bodyPr wrap="square">
            <a:spAutoFit/>
          </a:bodyPr>
          <a:lstStyle/>
          <a:p>
            <a:pPr algn="just"/>
            <a:r>
              <a:rPr lang="fr-FR" dirty="0">
                <a:latin typeface="Times New Roman" pitchFamily="18" charset="0"/>
                <a:cs typeface="Times New Roman" pitchFamily="18" charset="0"/>
              </a:rPr>
              <a:t>L’inducteur de la machine étant excité, suite à l’alimentation du circuit d’induit par une</a:t>
            </a:r>
          </a:p>
          <a:p>
            <a:pPr algn="just"/>
            <a:r>
              <a:rPr lang="fr-FR" dirty="0">
                <a:latin typeface="Times New Roman" pitchFamily="18" charset="0"/>
                <a:cs typeface="Times New Roman" pitchFamily="18" charset="0"/>
              </a:rPr>
              <a:t>tension continue, des forces de Laplace s’exerceront sur les conducteurs de l’induit et l’entraîne en rotation : c’est le fonctionnement moteur. La rotation de l’induit engendre la naissance d’une f.c.e.m qui tend à réduire le courant dans l’induit (Loi de Lenz) :</a:t>
            </a:r>
          </a:p>
        </p:txBody>
      </p:sp>
      <p:sp>
        <p:nvSpPr>
          <p:cNvPr id="3" name="Text Box 4"/>
          <p:cNvSpPr txBox="1">
            <a:spLocks noChangeArrowheads="1"/>
          </p:cNvSpPr>
          <p:nvPr/>
        </p:nvSpPr>
        <p:spPr bwMode="auto">
          <a:xfrm>
            <a:off x="214282" y="260350"/>
            <a:ext cx="6157918"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rPr>
              <a:t>2. Principe de fonctionnement</a:t>
            </a:r>
          </a:p>
        </p:txBody>
      </p:sp>
      <p:graphicFrame>
        <p:nvGraphicFramePr>
          <p:cNvPr id="486402" name="Object 2"/>
          <p:cNvGraphicFramePr>
            <a:graphicFrameLocks noChangeAspect="1"/>
          </p:cNvGraphicFramePr>
          <p:nvPr/>
        </p:nvGraphicFramePr>
        <p:xfrm>
          <a:off x="1477963" y="2119313"/>
          <a:ext cx="5673725" cy="719137"/>
        </p:xfrm>
        <a:graphic>
          <a:graphicData uri="http://schemas.openxmlformats.org/presentationml/2006/ole">
            <mc:AlternateContent xmlns:mc="http://schemas.openxmlformats.org/markup-compatibility/2006">
              <mc:Choice xmlns:v="urn:schemas-microsoft-com:vml" Requires="v">
                <p:oleObj spid="_x0000_s614442" name="Equation" r:id="rId3" imgW="3009900" imgH="381000" progId="Equation.DSMT4">
                  <p:embed/>
                </p:oleObj>
              </mc:Choice>
              <mc:Fallback>
                <p:oleObj name="Equation" r:id="rId3" imgW="3009900" imgH="381000" progId="Equation.DSMT4">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7963" y="2119313"/>
                        <a:ext cx="5673725" cy="719137"/>
                      </a:xfrm>
                      <a:prstGeom prst="rect">
                        <a:avLst/>
                      </a:prstGeom>
                      <a:noFill/>
                      <a:extLst>
                        <a:ext uri="{909E8E84-426E-40DD-AFC4-6F175D3DCCD1}">
                          <a14:hiddenFill xmlns:a14="http://schemas.microsoft.com/office/drawing/2010/main">
                            <a:solidFill>
                              <a:schemeClr val="folHlink"/>
                            </a:solidFill>
                          </a14:hiddenFill>
                        </a:ext>
                      </a:extLst>
                    </p:spPr>
                  </p:pic>
                </p:oleObj>
              </mc:Fallback>
            </mc:AlternateContent>
          </a:graphicData>
        </a:graphic>
      </p:graphicFrame>
      <p:sp>
        <p:nvSpPr>
          <p:cNvPr id="9" name="Text Box 9"/>
          <p:cNvSpPr txBox="1">
            <a:spLocks noChangeArrowheads="1"/>
          </p:cNvSpPr>
          <p:nvPr/>
        </p:nvSpPr>
        <p:spPr bwMode="auto">
          <a:xfrm>
            <a:off x="428596" y="3005736"/>
            <a:ext cx="8358246" cy="923330"/>
          </a:xfrm>
          <a:prstGeom prst="rect">
            <a:avLst/>
          </a:prstGeom>
          <a:noFill/>
          <a:ln w="9525">
            <a:noFill/>
            <a:miter lim="800000"/>
            <a:headEnd/>
            <a:tailEnd/>
          </a:ln>
          <a:effectLst/>
        </p:spPr>
        <p:txBody>
          <a:bodyPr wrap="square">
            <a:spAutoFit/>
          </a:bodyPr>
          <a:lstStyle/>
          <a:p>
            <a:pPr algn="just"/>
            <a:r>
              <a:rPr lang="fr-FR" dirty="0">
                <a:latin typeface="Times New Roman" pitchFamily="18" charset="0"/>
                <a:cs typeface="Times New Roman" pitchFamily="18" charset="0"/>
              </a:rPr>
              <a:t>Pour inverser le sens de rotation du moteur, il suffit d’inverser soit le sens du courant dans le circuit d’inducteur ou bien dans celui de l’induit.</a:t>
            </a:r>
          </a:p>
          <a:p>
            <a:pPr algn="just"/>
            <a:r>
              <a:rPr lang="fr-FR" dirty="0">
                <a:latin typeface="Times New Roman" pitchFamily="18" charset="0"/>
                <a:cs typeface="Times New Roman" pitchFamily="18" charset="0"/>
              </a:rPr>
              <a:t>La relation fondamentale de la dynamique pour le moteur en rotation s’écrit :</a:t>
            </a:r>
          </a:p>
        </p:txBody>
      </p:sp>
      <p:graphicFrame>
        <p:nvGraphicFramePr>
          <p:cNvPr id="11" name="Object 2"/>
          <p:cNvGraphicFramePr>
            <a:graphicFrameLocks noChangeAspect="1"/>
          </p:cNvGraphicFramePr>
          <p:nvPr/>
        </p:nvGraphicFramePr>
        <p:xfrm>
          <a:off x="1966913" y="4000500"/>
          <a:ext cx="4689475" cy="765175"/>
        </p:xfrm>
        <a:graphic>
          <a:graphicData uri="http://schemas.openxmlformats.org/presentationml/2006/ole">
            <mc:AlternateContent xmlns:mc="http://schemas.openxmlformats.org/markup-compatibility/2006">
              <mc:Choice xmlns:v="urn:schemas-microsoft-com:vml" Requires="v">
                <p:oleObj spid="_x0000_s614443" name="Equation" r:id="rId5" imgW="2489200" imgH="406400" progId="Equation.DSMT4">
                  <p:embed/>
                </p:oleObj>
              </mc:Choice>
              <mc:Fallback>
                <p:oleObj name="Equation" r:id="rId5" imgW="2489200" imgH="406400" progId="Equation.DSMT4">
                  <p:embed/>
                  <p:pic>
                    <p:nvPicPr>
                      <p:cNvPr id="0"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6913" y="4000500"/>
                        <a:ext cx="4689475" cy="765175"/>
                      </a:xfrm>
                      <a:prstGeom prst="rect">
                        <a:avLst/>
                      </a:prstGeom>
                      <a:noFill/>
                      <a:extLst>
                        <a:ext uri="{909E8E84-426E-40DD-AFC4-6F175D3DCCD1}">
                          <a14:hiddenFill xmlns:a14="http://schemas.microsoft.com/office/drawing/2010/main">
                            <a:solidFill>
                              <a:schemeClr val="folHlink"/>
                            </a:solidFill>
                          </a14:hiddenFill>
                        </a:ext>
                      </a:extLst>
                    </p:spPr>
                  </p:pic>
                </p:oleObj>
              </mc:Fallback>
            </mc:AlternateContent>
          </a:graphicData>
        </a:graphic>
      </p:graphicFrame>
      <p:sp>
        <p:nvSpPr>
          <p:cNvPr id="12" name="Text Box 9"/>
          <p:cNvSpPr txBox="1">
            <a:spLocks noChangeArrowheads="1"/>
          </p:cNvSpPr>
          <p:nvPr/>
        </p:nvSpPr>
        <p:spPr bwMode="auto">
          <a:xfrm>
            <a:off x="714348" y="4786322"/>
            <a:ext cx="7858180" cy="1754326"/>
          </a:xfrm>
          <a:prstGeom prst="rect">
            <a:avLst/>
          </a:prstGeom>
          <a:noFill/>
          <a:ln w="9525">
            <a:noFill/>
            <a:miter lim="800000"/>
            <a:headEnd/>
            <a:tailEnd/>
          </a:ln>
          <a:effectLst/>
        </p:spPr>
        <p:txBody>
          <a:bodyPr wrap="square">
            <a:spAutoFit/>
          </a:bodyPr>
          <a:lstStyle/>
          <a:p>
            <a:r>
              <a:rPr lang="fr-FR" dirty="0">
                <a:latin typeface="Times New Roman" pitchFamily="18" charset="0"/>
                <a:cs typeface="Times New Roman" pitchFamily="18" charset="0"/>
              </a:rPr>
              <a:t>Avec:</a:t>
            </a:r>
          </a:p>
          <a:p>
            <a:r>
              <a:rPr lang="fr-FR" i="1" dirty="0">
                <a:sym typeface="Symbol"/>
              </a:rPr>
              <a:t>   </a:t>
            </a:r>
            <a:r>
              <a:rPr lang="fr-FR" b="1" i="1" dirty="0">
                <a:solidFill>
                  <a:srgbClr val="FF0000"/>
                </a:solidFill>
                <a:sym typeface="Symbol"/>
              </a:rPr>
              <a:t></a:t>
            </a:r>
            <a:r>
              <a:rPr lang="fr-FR" b="1" i="1" baseline="-25000" dirty="0" err="1">
                <a:solidFill>
                  <a:srgbClr val="FF0000"/>
                </a:solidFill>
              </a:rPr>
              <a:t>em</a:t>
            </a:r>
            <a:r>
              <a:rPr lang="fr-FR" b="1" i="1" dirty="0">
                <a:solidFill>
                  <a:srgbClr val="FF0000"/>
                </a:solidFill>
              </a:rPr>
              <a:t> </a:t>
            </a:r>
            <a:r>
              <a:rPr lang="fr-FR" i="1" dirty="0"/>
              <a:t>: le couple électromagnétique; </a:t>
            </a:r>
            <a:r>
              <a:rPr lang="fr-FR" i="1" dirty="0">
                <a:sym typeface="Symbol"/>
              </a:rPr>
              <a:t></a:t>
            </a:r>
            <a:endParaRPr lang="fr-FR" dirty="0"/>
          </a:p>
          <a:p>
            <a:r>
              <a:rPr lang="fr-FR" i="1" dirty="0">
                <a:sym typeface="Symbol"/>
              </a:rPr>
              <a:t>  </a:t>
            </a:r>
            <a:r>
              <a:rPr lang="fr-FR" b="1" i="1" dirty="0">
                <a:solidFill>
                  <a:srgbClr val="FF0000"/>
                </a:solidFill>
                <a:sym typeface="Symbol"/>
              </a:rPr>
              <a:t></a:t>
            </a:r>
            <a:r>
              <a:rPr lang="fr-FR" b="1" i="1" baseline="-25000" dirty="0">
                <a:solidFill>
                  <a:srgbClr val="FF0000"/>
                </a:solidFill>
              </a:rPr>
              <a:t>u</a:t>
            </a:r>
            <a:r>
              <a:rPr lang="fr-FR" b="1" i="1" dirty="0">
                <a:solidFill>
                  <a:srgbClr val="FF0000"/>
                </a:solidFill>
              </a:rPr>
              <a:t> </a:t>
            </a:r>
            <a:r>
              <a:rPr lang="fr-FR" i="1" dirty="0"/>
              <a:t>: le couple utile ou couple moteur; </a:t>
            </a:r>
            <a:r>
              <a:rPr lang="fr-FR" i="1" dirty="0">
                <a:sym typeface="Symbol"/>
              </a:rPr>
              <a:t></a:t>
            </a:r>
            <a:endParaRPr lang="fr-FR" dirty="0"/>
          </a:p>
          <a:p>
            <a:r>
              <a:rPr lang="fr-FR" i="1" dirty="0">
                <a:sym typeface="Symbol"/>
              </a:rPr>
              <a:t>  </a:t>
            </a:r>
            <a:r>
              <a:rPr lang="fr-FR" b="1" i="1" dirty="0">
                <a:solidFill>
                  <a:srgbClr val="FF0000"/>
                </a:solidFill>
                <a:sym typeface="Symbol"/>
              </a:rPr>
              <a:t></a:t>
            </a:r>
            <a:r>
              <a:rPr lang="fr-FR" b="1" i="1" baseline="-25000" dirty="0">
                <a:solidFill>
                  <a:srgbClr val="FF0000"/>
                </a:solidFill>
              </a:rPr>
              <a:t>p</a:t>
            </a:r>
            <a:r>
              <a:rPr lang="fr-FR" b="1" i="1" dirty="0">
                <a:solidFill>
                  <a:srgbClr val="FF0000"/>
                </a:solidFill>
              </a:rPr>
              <a:t> </a:t>
            </a:r>
            <a:r>
              <a:rPr lang="fr-FR" i="1" dirty="0"/>
              <a:t>: le couple de perte; </a:t>
            </a:r>
            <a:endParaRPr lang="fr-FR" dirty="0"/>
          </a:p>
          <a:p>
            <a:r>
              <a:rPr lang="fr-FR" i="1" dirty="0">
                <a:sym typeface="Symbol"/>
              </a:rPr>
              <a:t>  </a:t>
            </a:r>
            <a:r>
              <a:rPr lang="fr-FR" b="1" i="1" dirty="0">
                <a:solidFill>
                  <a:srgbClr val="FF0000"/>
                </a:solidFill>
                <a:sym typeface="Symbol"/>
              </a:rPr>
              <a:t></a:t>
            </a:r>
            <a:r>
              <a:rPr lang="fr-FR" b="1" i="1" baseline="-25000" dirty="0">
                <a:solidFill>
                  <a:srgbClr val="FF0000"/>
                </a:solidFill>
              </a:rPr>
              <a:t>r</a:t>
            </a:r>
            <a:r>
              <a:rPr lang="fr-FR" b="1" i="1" dirty="0">
                <a:solidFill>
                  <a:srgbClr val="FF0000"/>
                </a:solidFill>
              </a:rPr>
              <a:t> </a:t>
            </a:r>
            <a:r>
              <a:rPr lang="fr-FR" i="1" dirty="0"/>
              <a:t>: le couple résistant ou couple de charge; </a:t>
            </a:r>
            <a:r>
              <a:rPr lang="fr-FR" i="1" dirty="0">
                <a:sym typeface="Symbol"/>
              </a:rPr>
              <a:t></a:t>
            </a:r>
            <a:endParaRPr lang="fr-FR" dirty="0"/>
          </a:p>
          <a:p>
            <a:pPr marL="447675"/>
            <a:endParaRPr lang="fr-FR" b="1" i="1" dirty="0">
              <a:solidFill>
                <a:srgbClr val="FF0000"/>
              </a:solidFill>
              <a:latin typeface="Times New Roman" pitchFamily="18" charset="0"/>
              <a:cs typeface="Times New Roman" pitchFamily="18" charset="0"/>
              <a:sym typeface="Symbol"/>
            </a:endParaRPr>
          </a:p>
        </p:txBody>
      </p:sp>
    </p:spTree>
    <p:extLst>
      <p:ext uri="{BB962C8B-B14F-4D97-AF65-F5344CB8AC3E}">
        <p14:creationId xmlns:p14="http://schemas.microsoft.com/office/powerpoint/2010/main" val="211206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6402"/>
                                        </p:tgtEl>
                                        <p:attrNameLst>
                                          <p:attrName>style.visibility</p:attrName>
                                        </p:attrNameLst>
                                      </p:cBhvr>
                                      <p:to>
                                        <p:strVal val="visible"/>
                                      </p:to>
                                    </p:set>
                                    <p:anim calcmode="lin" valueType="num">
                                      <p:cBhvr additive="base">
                                        <p:cTn id="7" dur="500" fill="hold"/>
                                        <p:tgtEl>
                                          <p:spTgt spid="486402"/>
                                        </p:tgtEl>
                                        <p:attrNameLst>
                                          <p:attrName>ppt_x</p:attrName>
                                        </p:attrNameLst>
                                      </p:cBhvr>
                                      <p:tavLst>
                                        <p:tav tm="0">
                                          <p:val>
                                            <p:strVal val="#ppt_x"/>
                                          </p:val>
                                        </p:tav>
                                        <p:tav tm="100000">
                                          <p:val>
                                            <p:strVal val="#ppt_x"/>
                                          </p:val>
                                        </p:tav>
                                      </p:tavLst>
                                    </p:anim>
                                    <p:anim calcmode="lin" valueType="num">
                                      <p:cBhvr additive="base">
                                        <p:cTn id="8" dur="500" fill="hold"/>
                                        <p:tgtEl>
                                          <p:spTgt spid="4864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additive="base">
                                        <p:cTn id="1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nodeType="after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anim calcmode="lin" valueType="num">
                                      <p:cBhvr additive="base">
                                        <p:cTn id="29"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4" fill="hold" nodeType="afterEffect">
                                  <p:stCondLst>
                                    <p:cond delay="0"/>
                                  </p:stCondLst>
                                  <p:childTnLst>
                                    <p:set>
                                      <p:cBhvr>
                                        <p:cTn id="33" dur="1" fill="hold">
                                          <p:stCondLst>
                                            <p:cond delay="0"/>
                                          </p:stCondLst>
                                        </p:cTn>
                                        <p:tgtEl>
                                          <p:spTgt spid="12">
                                            <p:txEl>
                                              <p:pRg st="1" end="1"/>
                                            </p:txEl>
                                          </p:spTgt>
                                        </p:tgtEl>
                                        <p:attrNameLst>
                                          <p:attrName>style.visibility</p:attrName>
                                        </p:attrNameLst>
                                      </p:cBhvr>
                                      <p:to>
                                        <p:strVal val="visible"/>
                                      </p:to>
                                    </p:set>
                                    <p:anim calcmode="lin" valueType="num">
                                      <p:cBhvr additive="base">
                                        <p:cTn id="34"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par>
                          <p:cTn id="36" fill="hold">
                            <p:stCondLst>
                              <p:cond delay="2000"/>
                            </p:stCondLst>
                            <p:childTnLst>
                              <p:par>
                                <p:cTn id="37" presetID="2" presetClass="entr" presetSubtype="4" fill="hold" nodeType="afterEffect">
                                  <p:stCondLst>
                                    <p:cond delay="0"/>
                                  </p:stCondLst>
                                  <p:childTnLst>
                                    <p:set>
                                      <p:cBhvr>
                                        <p:cTn id="38" dur="1" fill="hold">
                                          <p:stCondLst>
                                            <p:cond delay="0"/>
                                          </p:stCondLst>
                                        </p:cTn>
                                        <p:tgtEl>
                                          <p:spTgt spid="12">
                                            <p:txEl>
                                              <p:pRg st="2" end="2"/>
                                            </p:txEl>
                                          </p:spTgt>
                                        </p:tgtEl>
                                        <p:attrNameLst>
                                          <p:attrName>style.visibility</p:attrName>
                                        </p:attrNameLst>
                                      </p:cBhvr>
                                      <p:to>
                                        <p:strVal val="visible"/>
                                      </p:to>
                                    </p:set>
                                    <p:anim calcmode="lin" valueType="num">
                                      <p:cBhvr additive="base">
                                        <p:cTn id="3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par>
                          <p:cTn id="41" fill="hold">
                            <p:stCondLst>
                              <p:cond delay="2500"/>
                            </p:stCondLst>
                            <p:childTnLst>
                              <p:par>
                                <p:cTn id="42" presetID="2" presetClass="entr" presetSubtype="4" fill="hold" nodeType="afterEffect">
                                  <p:stCondLst>
                                    <p:cond delay="0"/>
                                  </p:stCondLst>
                                  <p:childTnLst>
                                    <p:set>
                                      <p:cBhvr>
                                        <p:cTn id="43" dur="1" fill="hold">
                                          <p:stCondLst>
                                            <p:cond delay="0"/>
                                          </p:stCondLst>
                                        </p:cTn>
                                        <p:tgtEl>
                                          <p:spTgt spid="12">
                                            <p:txEl>
                                              <p:pRg st="3" end="3"/>
                                            </p:txEl>
                                          </p:spTgt>
                                        </p:tgtEl>
                                        <p:attrNameLst>
                                          <p:attrName>style.visibility</p:attrName>
                                        </p:attrNameLst>
                                      </p:cBhvr>
                                      <p:to>
                                        <p:strVal val="visible"/>
                                      </p:to>
                                    </p:set>
                                    <p:anim calcmode="lin" valueType="num">
                                      <p:cBhvr additive="base">
                                        <p:cTn id="44"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par>
                          <p:cTn id="46" fill="hold">
                            <p:stCondLst>
                              <p:cond delay="3000"/>
                            </p:stCondLst>
                            <p:childTnLst>
                              <p:par>
                                <p:cTn id="47" presetID="2" presetClass="entr" presetSubtype="4" fill="hold" nodeType="afterEffect">
                                  <p:stCondLst>
                                    <p:cond delay="0"/>
                                  </p:stCondLst>
                                  <p:childTnLst>
                                    <p:set>
                                      <p:cBhvr>
                                        <p:cTn id="48" dur="1" fill="hold">
                                          <p:stCondLst>
                                            <p:cond delay="0"/>
                                          </p:stCondLst>
                                        </p:cTn>
                                        <p:tgtEl>
                                          <p:spTgt spid="12">
                                            <p:txEl>
                                              <p:pRg st="4" end="4"/>
                                            </p:txEl>
                                          </p:spTgt>
                                        </p:tgtEl>
                                        <p:attrNameLst>
                                          <p:attrName>style.visibility</p:attrName>
                                        </p:attrNameLst>
                                      </p:cBhvr>
                                      <p:to>
                                        <p:strVal val="visible"/>
                                      </p:to>
                                    </p:set>
                                    <p:anim calcmode="lin" valueType="num">
                                      <p:cBhvr additive="base">
                                        <p:cTn id="49"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1043608" y="980728"/>
            <a:ext cx="3286125" cy="2244725"/>
            <a:chOff x="3424" y="657"/>
            <a:chExt cx="2070" cy="1414"/>
          </a:xfrm>
        </p:grpSpPr>
        <p:sp>
          <p:nvSpPr>
            <p:cNvPr id="72710" name="Rectangle 6"/>
            <p:cNvSpPr>
              <a:spLocks noChangeArrowheads="1"/>
            </p:cNvSpPr>
            <p:nvPr/>
          </p:nvSpPr>
          <p:spPr bwMode="auto">
            <a:xfrm>
              <a:off x="4975" y="1841"/>
              <a:ext cx="136" cy="91"/>
            </a:xfrm>
            <a:prstGeom prst="rect">
              <a:avLst/>
            </a:prstGeom>
            <a:solidFill>
              <a:schemeClr val="tx1"/>
            </a:solidFill>
            <a:ln w="9525">
              <a:solidFill>
                <a:schemeClr val="tx1"/>
              </a:solidFill>
              <a:miter lim="800000"/>
              <a:headEnd/>
              <a:tailEnd/>
            </a:ln>
            <a:effectLst/>
          </p:spPr>
          <p:txBody>
            <a:bodyPr wrap="none" anchor="ctr"/>
            <a:lstStyle/>
            <a:p>
              <a:endParaRPr lang="fr-FR">
                <a:latin typeface="Times New Roman" pitchFamily="18" charset="0"/>
                <a:cs typeface="Times New Roman" pitchFamily="18" charset="0"/>
              </a:endParaRPr>
            </a:p>
          </p:txBody>
        </p:sp>
        <p:sp>
          <p:nvSpPr>
            <p:cNvPr id="72711" name="Rectangle 7"/>
            <p:cNvSpPr>
              <a:spLocks noChangeArrowheads="1"/>
            </p:cNvSpPr>
            <p:nvPr/>
          </p:nvSpPr>
          <p:spPr bwMode="auto">
            <a:xfrm>
              <a:off x="4975" y="1073"/>
              <a:ext cx="136" cy="91"/>
            </a:xfrm>
            <a:prstGeom prst="rect">
              <a:avLst/>
            </a:prstGeom>
            <a:solidFill>
              <a:schemeClr val="tx1"/>
            </a:solidFill>
            <a:ln w="9525">
              <a:solidFill>
                <a:schemeClr val="tx1"/>
              </a:solidFill>
              <a:miter lim="800000"/>
              <a:headEnd/>
              <a:tailEnd/>
            </a:ln>
            <a:effectLst/>
          </p:spPr>
          <p:txBody>
            <a:bodyPr wrap="none" anchor="ctr"/>
            <a:lstStyle/>
            <a:p>
              <a:endParaRPr lang="fr-FR">
                <a:latin typeface="Times New Roman" pitchFamily="18" charset="0"/>
                <a:cs typeface="Times New Roman" pitchFamily="18" charset="0"/>
              </a:endParaRPr>
            </a:p>
          </p:txBody>
        </p:sp>
        <p:grpSp>
          <p:nvGrpSpPr>
            <p:cNvPr id="3" name="Group 8"/>
            <p:cNvGrpSpPr>
              <a:grpSpLocks/>
            </p:cNvGrpSpPr>
            <p:nvPr/>
          </p:nvGrpSpPr>
          <p:grpSpPr bwMode="auto">
            <a:xfrm>
              <a:off x="4476" y="1256"/>
              <a:ext cx="82" cy="452"/>
              <a:chOff x="2381" y="1073"/>
              <a:chExt cx="82" cy="452"/>
            </a:xfrm>
          </p:grpSpPr>
          <p:sp>
            <p:nvSpPr>
              <p:cNvPr id="72713" name="Arc 9"/>
              <p:cNvSpPr>
                <a:spLocks/>
              </p:cNvSpPr>
              <p:nvPr/>
            </p:nvSpPr>
            <p:spPr bwMode="auto">
              <a:xfrm>
                <a:off x="2382" y="1073"/>
                <a:ext cx="81" cy="91"/>
              </a:xfrm>
              <a:custGeom>
                <a:avLst/>
                <a:gdLst>
                  <a:gd name="G0" fmla="+- 2115 0 0"/>
                  <a:gd name="G1" fmla="+- 21600 0 0"/>
                  <a:gd name="G2" fmla="+- 21600 0 0"/>
                  <a:gd name="T0" fmla="*/ 9 w 23715"/>
                  <a:gd name="T1" fmla="*/ 103 h 43200"/>
                  <a:gd name="T2" fmla="*/ 0 w 23715"/>
                  <a:gd name="T3" fmla="*/ 43096 h 43200"/>
                  <a:gd name="T4" fmla="*/ 2115 w 23715"/>
                  <a:gd name="T5" fmla="*/ 21600 h 43200"/>
                </a:gdLst>
                <a:ahLst/>
                <a:cxnLst>
                  <a:cxn ang="0">
                    <a:pos x="T0" y="T1"/>
                  </a:cxn>
                  <a:cxn ang="0">
                    <a:pos x="T2" y="T3"/>
                  </a:cxn>
                  <a:cxn ang="0">
                    <a:pos x="T4" y="T5"/>
                  </a:cxn>
                </a:cxnLst>
                <a:rect l="0" t="0" r="r" b="b"/>
                <a:pathLst>
                  <a:path w="23715" h="43200" fill="none" extrusionOk="0">
                    <a:moveTo>
                      <a:pt x="8" y="102"/>
                    </a:moveTo>
                    <a:cubicBezTo>
                      <a:pt x="708" y="34"/>
                      <a:pt x="1411" y="-1"/>
                      <a:pt x="2115" y="0"/>
                    </a:cubicBezTo>
                    <a:cubicBezTo>
                      <a:pt x="14044" y="0"/>
                      <a:pt x="23715" y="9670"/>
                      <a:pt x="23715" y="21600"/>
                    </a:cubicBezTo>
                    <a:cubicBezTo>
                      <a:pt x="23715" y="33529"/>
                      <a:pt x="14044" y="43200"/>
                      <a:pt x="2115" y="43200"/>
                    </a:cubicBezTo>
                    <a:cubicBezTo>
                      <a:pt x="1408" y="43200"/>
                      <a:pt x="702" y="43165"/>
                      <a:pt x="-1" y="43096"/>
                    </a:cubicBezTo>
                  </a:path>
                  <a:path w="23715" h="43200" stroke="0" extrusionOk="0">
                    <a:moveTo>
                      <a:pt x="8" y="102"/>
                    </a:moveTo>
                    <a:cubicBezTo>
                      <a:pt x="708" y="34"/>
                      <a:pt x="1411" y="-1"/>
                      <a:pt x="2115" y="0"/>
                    </a:cubicBezTo>
                    <a:cubicBezTo>
                      <a:pt x="14044" y="0"/>
                      <a:pt x="23715" y="9670"/>
                      <a:pt x="23715" y="21600"/>
                    </a:cubicBezTo>
                    <a:cubicBezTo>
                      <a:pt x="23715" y="33529"/>
                      <a:pt x="14044" y="43200"/>
                      <a:pt x="2115" y="43200"/>
                    </a:cubicBezTo>
                    <a:cubicBezTo>
                      <a:pt x="1408" y="43200"/>
                      <a:pt x="702" y="43165"/>
                      <a:pt x="-1" y="43096"/>
                    </a:cubicBezTo>
                    <a:lnTo>
                      <a:pt x="2115" y="21600"/>
                    </a:lnTo>
                    <a:close/>
                  </a:path>
                </a:pathLst>
              </a:custGeom>
              <a:noFill/>
              <a:ln w="9525">
                <a:solidFill>
                  <a:schemeClr val="tx1"/>
                </a:solidFill>
                <a:round/>
                <a:headEnd/>
                <a:tailEnd/>
              </a:ln>
              <a:effectLst/>
            </p:spPr>
            <p:txBody>
              <a:bodyPr wrap="none" anchor="ctr"/>
              <a:lstStyle/>
              <a:p>
                <a:endParaRPr lang="fr-FR">
                  <a:latin typeface="Times New Roman" pitchFamily="18" charset="0"/>
                  <a:cs typeface="Times New Roman" pitchFamily="18" charset="0"/>
                </a:endParaRPr>
              </a:p>
            </p:txBody>
          </p:sp>
          <p:sp>
            <p:nvSpPr>
              <p:cNvPr id="72714" name="Arc 10"/>
              <p:cNvSpPr>
                <a:spLocks/>
              </p:cNvSpPr>
              <p:nvPr/>
            </p:nvSpPr>
            <p:spPr bwMode="auto">
              <a:xfrm>
                <a:off x="2381" y="1162"/>
                <a:ext cx="81" cy="91"/>
              </a:xfrm>
              <a:custGeom>
                <a:avLst/>
                <a:gdLst>
                  <a:gd name="G0" fmla="+- 2115 0 0"/>
                  <a:gd name="G1" fmla="+- 21600 0 0"/>
                  <a:gd name="G2" fmla="+- 21600 0 0"/>
                  <a:gd name="T0" fmla="*/ 9 w 23715"/>
                  <a:gd name="T1" fmla="*/ 103 h 43200"/>
                  <a:gd name="T2" fmla="*/ 0 w 23715"/>
                  <a:gd name="T3" fmla="*/ 43096 h 43200"/>
                  <a:gd name="T4" fmla="*/ 2115 w 23715"/>
                  <a:gd name="T5" fmla="*/ 21600 h 43200"/>
                </a:gdLst>
                <a:ahLst/>
                <a:cxnLst>
                  <a:cxn ang="0">
                    <a:pos x="T0" y="T1"/>
                  </a:cxn>
                  <a:cxn ang="0">
                    <a:pos x="T2" y="T3"/>
                  </a:cxn>
                  <a:cxn ang="0">
                    <a:pos x="T4" y="T5"/>
                  </a:cxn>
                </a:cxnLst>
                <a:rect l="0" t="0" r="r" b="b"/>
                <a:pathLst>
                  <a:path w="23715" h="43200" fill="none" extrusionOk="0">
                    <a:moveTo>
                      <a:pt x="8" y="102"/>
                    </a:moveTo>
                    <a:cubicBezTo>
                      <a:pt x="708" y="34"/>
                      <a:pt x="1411" y="-1"/>
                      <a:pt x="2115" y="0"/>
                    </a:cubicBezTo>
                    <a:cubicBezTo>
                      <a:pt x="14044" y="0"/>
                      <a:pt x="23715" y="9670"/>
                      <a:pt x="23715" y="21600"/>
                    </a:cubicBezTo>
                    <a:cubicBezTo>
                      <a:pt x="23715" y="33529"/>
                      <a:pt x="14044" y="43200"/>
                      <a:pt x="2115" y="43200"/>
                    </a:cubicBezTo>
                    <a:cubicBezTo>
                      <a:pt x="1408" y="43200"/>
                      <a:pt x="702" y="43165"/>
                      <a:pt x="-1" y="43096"/>
                    </a:cubicBezTo>
                  </a:path>
                  <a:path w="23715" h="43200" stroke="0" extrusionOk="0">
                    <a:moveTo>
                      <a:pt x="8" y="102"/>
                    </a:moveTo>
                    <a:cubicBezTo>
                      <a:pt x="708" y="34"/>
                      <a:pt x="1411" y="-1"/>
                      <a:pt x="2115" y="0"/>
                    </a:cubicBezTo>
                    <a:cubicBezTo>
                      <a:pt x="14044" y="0"/>
                      <a:pt x="23715" y="9670"/>
                      <a:pt x="23715" y="21600"/>
                    </a:cubicBezTo>
                    <a:cubicBezTo>
                      <a:pt x="23715" y="33529"/>
                      <a:pt x="14044" y="43200"/>
                      <a:pt x="2115" y="43200"/>
                    </a:cubicBezTo>
                    <a:cubicBezTo>
                      <a:pt x="1408" y="43200"/>
                      <a:pt x="702" y="43165"/>
                      <a:pt x="-1" y="43096"/>
                    </a:cubicBezTo>
                    <a:lnTo>
                      <a:pt x="2115" y="21600"/>
                    </a:lnTo>
                    <a:close/>
                  </a:path>
                </a:pathLst>
              </a:custGeom>
              <a:noFill/>
              <a:ln w="9525">
                <a:solidFill>
                  <a:schemeClr val="tx1"/>
                </a:solidFill>
                <a:round/>
                <a:headEnd/>
                <a:tailEnd/>
              </a:ln>
              <a:effectLst/>
            </p:spPr>
            <p:txBody>
              <a:bodyPr wrap="none" anchor="ctr"/>
              <a:lstStyle/>
              <a:p>
                <a:endParaRPr lang="fr-FR">
                  <a:latin typeface="Times New Roman" pitchFamily="18" charset="0"/>
                  <a:cs typeface="Times New Roman" pitchFamily="18" charset="0"/>
                </a:endParaRPr>
              </a:p>
            </p:txBody>
          </p:sp>
          <p:sp>
            <p:nvSpPr>
              <p:cNvPr id="72715" name="Arc 11"/>
              <p:cNvSpPr>
                <a:spLocks/>
              </p:cNvSpPr>
              <p:nvPr/>
            </p:nvSpPr>
            <p:spPr bwMode="auto">
              <a:xfrm>
                <a:off x="2381" y="1253"/>
                <a:ext cx="81" cy="91"/>
              </a:xfrm>
              <a:custGeom>
                <a:avLst/>
                <a:gdLst>
                  <a:gd name="G0" fmla="+- 2115 0 0"/>
                  <a:gd name="G1" fmla="+- 21600 0 0"/>
                  <a:gd name="G2" fmla="+- 21600 0 0"/>
                  <a:gd name="T0" fmla="*/ 9 w 23715"/>
                  <a:gd name="T1" fmla="*/ 103 h 43200"/>
                  <a:gd name="T2" fmla="*/ 0 w 23715"/>
                  <a:gd name="T3" fmla="*/ 43096 h 43200"/>
                  <a:gd name="T4" fmla="*/ 2115 w 23715"/>
                  <a:gd name="T5" fmla="*/ 21600 h 43200"/>
                </a:gdLst>
                <a:ahLst/>
                <a:cxnLst>
                  <a:cxn ang="0">
                    <a:pos x="T0" y="T1"/>
                  </a:cxn>
                  <a:cxn ang="0">
                    <a:pos x="T2" y="T3"/>
                  </a:cxn>
                  <a:cxn ang="0">
                    <a:pos x="T4" y="T5"/>
                  </a:cxn>
                </a:cxnLst>
                <a:rect l="0" t="0" r="r" b="b"/>
                <a:pathLst>
                  <a:path w="23715" h="43200" fill="none" extrusionOk="0">
                    <a:moveTo>
                      <a:pt x="8" y="102"/>
                    </a:moveTo>
                    <a:cubicBezTo>
                      <a:pt x="708" y="34"/>
                      <a:pt x="1411" y="-1"/>
                      <a:pt x="2115" y="0"/>
                    </a:cubicBezTo>
                    <a:cubicBezTo>
                      <a:pt x="14044" y="0"/>
                      <a:pt x="23715" y="9670"/>
                      <a:pt x="23715" y="21600"/>
                    </a:cubicBezTo>
                    <a:cubicBezTo>
                      <a:pt x="23715" y="33529"/>
                      <a:pt x="14044" y="43200"/>
                      <a:pt x="2115" y="43200"/>
                    </a:cubicBezTo>
                    <a:cubicBezTo>
                      <a:pt x="1408" y="43200"/>
                      <a:pt x="702" y="43165"/>
                      <a:pt x="-1" y="43096"/>
                    </a:cubicBezTo>
                  </a:path>
                  <a:path w="23715" h="43200" stroke="0" extrusionOk="0">
                    <a:moveTo>
                      <a:pt x="8" y="102"/>
                    </a:moveTo>
                    <a:cubicBezTo>
                      <a:pt x="708" y="34"/>
                      <a:pt x="1411" y="-1"/>
                      <a:pt x="2115" y="0"/>
                    </a:cubicBezTo>
                    <a:cubicBezTo>
                      <a:pt x="14044" y="0"/>
                      <a:pt x="23715" y="9670"/>
                      <a:pt x="23715" y="21600"/>
                    </a:cubicBezTo>
                    <a:cubicBezTo>
                      <a:pt x="23715" y="33529"/>
                      <a:pt x="14044" y="43200"/>
                      <a:pt x="2115" y="43200"/>
                    </a:cubicBezTo>
                    <a:cubicBezTo>
                      <a:pt x="1408" y="43200"/>
                      <a:pt x="702" y="43165"/>
                      <a:pt x="-1" y="43096"/>
                    </a:cubicBezTo>
                    <a:lnTo>
                      <a:pt x="2115" y="21600"/>
                    </a:lnTo>
                    <a:close/>
                  </a:path>
                </a:pathLst>
              </a:custGeom>
              <a:noFill/>
              <a:ln w="9525">
                <a:solidFill>
                  <a:schemeClr val="tx1"/>
                </a:solidFill>
                <a:round/>
                <a:headEnd/>
                <a:tailEnd/>
              </a:ln>
              <a:effectLst/>
            </p:spPr>
            <p:txBody>
              <a:bodyPr wrap="none" anchor="ctr"/>
              <a:lstStyle/>
              <a:p>
                <a:endParaRPr lang="fr-FR">
                  <a:latin typeface="Times New Roman" pitchFamily="18" charset="0"/>
                  <a:cs typeface="Times New Roman" pitchFamily="18" charset="0"/>
                </a:endParaRPr>
              </a:p>
            </p:txBody>
          </p:sp>
          <p:sp>
            <p:nvSpPr>
              <p:cNvPr id="72716" name="Arc 12"/>
              <p:cNvSpPr>
                <a:spLocks/>
              </p:cNvSpPr>
              <p:nvPr/>
            </p:nvSpPr>
            <p:spPr bwMode="auto">
              <a:xfrm>
                <a:off x="2381" y="1343"/>
                <a:ext cx="81" cy="91"/>
              </a:xfrm>
              <a:custGeom>
                <a:avLst/>
                <a:gdLst>
                  <a:gd name="G0" fmla="+- 2115 0 0"/>
                  <a:gd name="G1" fmla="+- 21600 0 0"/>
                  <a:gd name="G2" fmla="+- 21600 0 0"/>
                  <a:gd name="T0" fmla="*/ 9 w 23715"/>
                  <a:gd name="T1" fmla="*/ 103 h 43200"/>
                  <a:gd name="T2" fmla="*/ 0 w 23715"/>
                  <a:gd name="T3" fmla="*/ 43096 h 43200"/>
                  <a:gd name="T4" fmla="*/ 2115 w 23715"/>
                  <a:gd name="T5" fmla="*/ 21600 h 43200"/>
                </a:gdLst>
                <a:ahLst/>
                <a:cxnLst>
                  <a:cxn ang="0">
                    <a:pos x="T0" y="T1"/>
                  </a:cxn>
                  <a:cxn ang="0">
                    <a:pos x="T2" y="T3"/>
                  </a:cxn>
                  <a:cxn ang="0">
                    <a:pos x="T4" y="T5"/>
                  </a:cxn>
                </a:cxnLst>
                <a:rect l="0" t="0" r="r" b="b"/>
                <a:pathLst>
                  <a:path w="23715" h="43200" fill="none" extrusionOk="0">
                    <a:moveTo>
                      <a:pt x="8" y="102"/>
                    </a:moveTo>
                    <a:cubicBezTo>
                      <a:pt x="708" y="34"/>
                      <a:pt x="1411" y="-1"/>
                      <a:pt x="2115" y="0"/>
                    </a:cubicBezTo>
                    <a:cubicBezTo>
                      <a:pt x="14044" y="0"/>
                      <a:pt x="23715" y="9670"/>
                      <a:pt x="23715" y="21600"/>
                    </a:cubicBezTo>
                    <a:cubicBezTo>
                      <a:pt x="23715" y="33529"/>
                      <a:pt x="14044" y="43200"/>
                      <a:pt x="2115" y="43200"/>
                    </a:cubicBezTo>
                    <a:cubicBezTo>
                      <a:pt x="1408" y="43200"/>
                      <a:pt x="702" y="43165"/>
                      <a:pt x="-1" y="43096"/>
                    </a:cubicBezTo>
                  </a:path>
                  <a:path w="23715" h="43200" stroke="0" extrusionOk="0">
                    <a:moveTo>
                      <a:pt x="8" y="102"/>
                    </a:moveTo>
                    <a:cubicBezTo>
                      <a:pt x="708" y="34"/>
                      <a:pt x="1411" y="-1"/>
                      <a:pt x="2115" y="0"/>
                    </a:cubicBezTo>
                    <a:cubicBezTo>
                      <a:pt x="14044" y="0"/>
                      <a:pt x="23715" y="9670"/>
                      <a:pt x="23715" y="21600"/>
                    </a:cubicBezTo>
                    <a:cubicBezTo>
                      <a:pt x="23715" y="33529"/>
                      <a:pt x="14044" y="43200"/>
                      <a:pt x="2115" y="43200"/>
                    </a:cubicBezTo>
                    <a:cubicBezTo>
                      <a:pt x="1408" y="43200"/>
                      <a:pt x="702" y="43165"/>
                      <a:pt x="-1" y="43096"/>
                    </a:cubicBezTo>
                    <a:lnTo>
                      <a:pt x="2115" y="21600"/>
                    </a:lnTo>
                    <a:close/>
                  </a:path>
                </a:pathLst>
              </a:custGeom>
              <a:noFill/>
              <a:ln w="9525">
                <a:solidFill>
                  <a:schemeClr val="tx1"/>
                </a:solidFill>
                <a:round/>
                <a:headEnd/>
                <a:tailEnd/>
              </a:ln>
              <a:effectLst/>
            </p:spPr>
            <p:txBody>
              <a:bodyPr wrap="none" anchor="ctr"/>
              <a:lstStyle/>
              <a:p>
                <a:endParaRPr lang="fr-FR">
                  <a:latin typeface="Times New Roman" pitchFamily="18" charset="0"/>
                  <a:cs typeface="Times New Roman" pitchFamily="18" charset="0"/>
                </a:endParaRPr>
              </a:p>
            </p:txBody>
          </p:sp>
          <p:sp>
            <p:nvSpPr>
              <p:cNvPr id="72717" name="Arc 13"/>
              <p:cNvSpPr>
                <a:spLocks/>
              </p:cNvSpPr>
              <p:nvPr/>
            </p:nvSpPr>
            <p:spPr bwMode="auto">
              <a:xfrm>
                <a:off x="2381" y="1434"/>
                <a:ext cx="81" cy="91"/>
              </a:xfrm>
              <a:custGeom>
                <a:avLst/>
                <a:gdLst>
                  <a:gd name="G0" fmla="+- 2115 0 0"/>
                  <a:gd name="G1" fmla="+- 21600 0 0"/>
                  <a:gd name="G2" fmla="+- 21600 0 0"/>
                  <a:gd name="T0" fmla="*/ 9 w 23715"/>
                  <a:gd name="T1" fmla="*/ 103 h 43200"/>
                  <a:gd name="T2" fmla="*/ 0 w 23715"/>
                  <a:gd name="T3" fmla="*/ 43096 h 43200"/>
                  <a:gd name="T4" fmla="*/ 2115 w 23715"/>
                  <a:gd name="T5" fmla="*/ 21600 h 43200"/>
                </a:gdLst>
                <a:ahLst/>
                <a:cxnLst>
                  <a:cxn ang="0">
                    <a:pos x="T0" y="T1"/>
                  </a:cxn>
                  <a:cxn ang="0">
                    <a:pos x="T2" y="T3"/>
                  </a:cxn>
                  <a:cxn ang="0">
                    <a:pos x="T4" y="T5"/>
                  </a:cxn>
                </a:cxnLst>
                <a:rect l="0" t="0" r="r" b="b"/>
                <a:pathLst>
                  <a:path w="23715" h="43200" fill="none" extrusionOk="0">
                    <a:moveTo>
                      <a:pt x="8" y="102"/>
                    </a:moveTo>
                    <a:cubicBezTo>
                      <a:pt x="708" y="34"/>
                      <a:pt x="1411" y="-1"/>
                      <a:pt x="2115" y="0"/>
                    </a:cubicBezTo>
                    <a:cubicBezTo>
                      <a:pt x="14044" y="0"/>
                      <a:pt x="23715" y="9670"/>
                      <a:pt x="23715" y="21600"/>
                    </a:cubicBezTo>
                    <a:cubicBezTo>
                      <a:pt x="23715" y="33529"/>
                      <a:pt x="14044" y="43200"/>
                      <a:pt x="2115" y="43200"/>
                    </a:cubicBezTo>
                    <a:cubicBezTo>
                      <a:pt x="1408" y="43200"/>
                      <a:pt x="702" y="43165"/>
                      <a:pt x="-1" y="43096"/>
                    </a:cubicBezTo>
                  </a:path>
                  <a:path w="23715" h="43200" stroke="0" extrusionOk="0">
                    <a:moveTo>
                      <a:pt x="8" y="102"/>
                    </a:moveTo>
                    <a:cubicBezTo>
                      <a:pt x="708" y="34"/>
                      <a:pt x="1411" y="-1"/>
                      <a:pt x="2115" y="0"/>
                    </a:cubicBezTo>
                    <a:cubicBezTo>
                      <a:pt x="14044" y="0"/>
                      <a:pt x="23715" y="9670"/>
                      <a:pt x="23715" y="21600"/>
                    </a:cubicBezTo>
                    <a:cubicBezTo>
                      <a:pt x="23715" y="33529"/>
                      <a:pt x="14044" y="43200"/>
                      <a:pt x="2115" y="43200"/>
                    </a:cubicBezTo>
                    <a:cubicBezTo>
                      <a:pt x="1408" y="43200"/>
                      <a:pt x="702" y="43165"/>
                      <a:pt x="-1" y="43096"/>
                    </a:cubicBezTo>
                    <a:lnTo>
                      <a:pt x="2115" y="21600"/>
                    </a:lnTo>
                    <a:close/>
                  </a:path>
                </a:pathLst>
              </a:custGeom>
              <a:noFill/>
              <a:ln w="9525">
                <a:solidFill>
                  <a:schemeClr val="tx1"/>
                </a:solidFill>
                <a:round/>
                <a:headEnd/>
                <a:tailEnd/>
              </a:ln>
              <a:effectLst/>
            </p:spPr>
            <p:txBody>
              <a:bodyPr wrap="none" anchor="ctr"/>
              <a:lstStyle/>
              <a:p>
                <a:endParaRPr lang="fr-FR">
                  <a:latin typeface="Times New Roman" pitchFamily="18" charset="0"/>
                  <a:cs typeface="Times New Roman" pitchFamily="18" charset="0"/>
                </a:endParaRPr>
              </a:p>
            </p:txBody>
          </p:sp>
        </p:grpSp>
        <p:sp>
          <p:nvSpPr>
            <p:cNvPr id="72718" name="Line 14"/>
            <p:cNvSpPr>
              <a:spLocks noChangeShapeType="1"/>
            </p:cNvSpPr>
            <p:nvPr/>
          </p:nvSpPr>
          <p:spPr bwMode="auto">
            <a:xfrm>
              <a:off x="4113" y="1708"/>
              <a:ext cx="363" cy="0"/>
            </a:xfrm>
            <a:prstGeom prst="line">
              <a:avLst/>
            </a:prstGeom>
            <a:noFill/>
            <a:ln w="9525">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72719" name="Line 15"/>
            <p:cNvSpPr>
              <a:spLocks noChangeShapeType="1"/>
            </p:cNvSpPr>
            <p:nvPr/>
          </p:nvSpPr>
          <p:spPr bwMode="auto">
            <a:xfrm>
              <a:off x="4113" y="1254"/>
              <a:ext cx="363" cy="0"/>
            </a:xfrm>
            <a:prstGeom prst="line">
              <a:avLst/>
            </a:prstGeom>
            <a:noFill/>
            <a:ln w="9525">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72720" name="Line 16"/>
            <p:cNvSpPr>
              <a:spLocks noChangeShapeType="1"/>
            </p:cNvSpPr>
            <p:nvPr/>
          </p:nvSpPr>
          <p:spPr bwMode="auto">
            <a:xfrm>
              <a:off x="4113" y="1300"/>
              <a:ext cx="0" cy="363"/>
            </a:xfrm>
            <a:prstGeom prst="line">
              <a:avLst/>
            </a:prstGeom>
            <a:noFill/>
            <a:ln w="9525">
              <a:solidFill>
                <a:schemeClr val="tx1"/>
              </a:solidFill>
              <a:round/>
              <a:headEnd type="triangle" w="med" len="med"/>
              <a:tailEnd/>
            </a:ln>
            <a:effectLst/>
          </p:spPr>
          <p:txBody>
            <a:bodyPr/>
            <a:lstStyle/>
            <a:p>
              <a:endParaRPr lang="fr-FR">
                <a:latin typeface="Times New Roman" pitchFamily="18" charset="0"/>
                <a:cs typeface="Times New Roman" pitchFamily="18" charset="0"/>
              </a:endParaRPr>
            </a:p>
          </p:txBody>
        </p:sp>
        <p:sp>
          <p:nvSpPr>
            <p:cNvPr id="72721" name="Line 17"/>
            <p:cNvSpPr>
              <a:spLocks noChangeShapeType="1"/>
            </p:cNvSpPr>
            <p:nvPr/>
          </p:nvSpPr>
          <p:spPr bwMode="auto">
            <a:xfrm>
              <a:off x="5042" y="1889"/>
              <a:ext cx="0" cy="182"/>
            </a:xfrm>
            <a:prstGeom prst="line">
              <a:avLst/>
            </a:prstGeom>
            <a:noFill/>
            <a:ln w="28575">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72722" name="Line 18"/>
            <p:cNvSpPr>
              <a:spLocks noChangeShapeType="1"/>
            </p:cNvSpPr>
            <p:nvPr/>
          </p:nvSpPr>
          <p:spPr bwMode="auto">
            <a:xfrm flipH="1">
              <a:off x="3686" y="2071"/>
              <a:ext cx="1361" cy="0"/>
            </a:xfrm>
            <a:prstGeom prst="line">
              <a:avLst/>
            </a:prstGeom>
            <a:noFill/>
            <a:ln w="28575">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72723" name="Line 19"/>
            <p:cNvSpPr>
              <a:spLocks noChangeShapeType="1"/>
            </p:cNvSpPr>
            <p:nvPr/>
          </p:nvSpPr>
          <p:spPr bwMode="auto">
            <a:xfrm flipH="1">
              <a:off x="3680" y="892"/>
              <a:ext cx="1361" cy="0"/>
            </a:xfrm>
            <a:prstGeom prst="line">
              <a:avLst/>
            </a:prstGeom>
            <a:noFill/>
            <a:ln w="28575">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72724" name="Line 20"/>
            <p:cNvSpPr>
              <a:spLocks noChangeShapeType="1"/>
            </p:cNvSpPr>
            <p:nvPr/>
          </p:nvSpPr>
          <p:spPr bwMode="auto">
            <a:xfrm>
              <a:off x="5041" y="892"/>
              <a:ext cx="0" cy="182"/>
            </a:xfrm>
            <a:prstGeom prst="line">
              <a:avLst/>
            </a:prstGeom>
            <a:noFill/>
            <a:ln w="28575">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72725" name="Line 21"/>
            <p:cNvSpPr>
              <a:spLocks noChangeShapeType="1"/>
            </p:cNvSpPr>
            <p:nvPr/>
          </p:nvSpPr>
          <p:spPr bwMode="auto">
            <a:xfrm flipV="1">
              <a:off x="3727" y="937"/>
              <a:ext cx="0" cy="1043"/>
            </a:xfrm>
            <a:prstGeom prst="line">
              <a:avLst/>
            </a:prstGeom>
            <a:noFill/>
            <a:ln w="9525">
              <a:solidFill>
                <a:schemeClr val="tx1"/>
              </a:solidFill>
              <a:round/>
              <a:headEnd/>
              <a:tailEnd type="triangle" w="med" len="med"/>
            </a:ln>
            <a:effectLst/>
          </p:spPr>
          <p:txBody>
            <a:bodyPr/>
            <a:lstStyle/>
            <a:p>
              <a:endParaRPr lang="fr-FR">
                <a:latin typeface="Times New Roman" pitchFamily="18" charset="0"/>
                <a:cs typeface="Times New Roman" pitchFamily="18" charset="0"/>
              </a:endParaRPr>
            </a:p>
          </p:txBody>
        </p:sp>
        <p:sp>
          <p:nvSpPr>
            <p:cNvPr id="72726" name="Text Box 22"/>
            <p:cNvSpPr txBox="1">
              <a:spLocks noChangeArrowheads="1"/>
            </p:cNvSpPr>
            <p:nvPr/>
          </p:nvSpPr>
          <p:spPr bwMode="auto">
            <a:xfrm>
              <a:off x="3424" y="1364"/>
              <a:ext cx="499" cy="231"/>
            </a:xfrm>
            <a:prstGeom prst="rect">
              <a:avLst/>
            </a:prstGeom>
            <a:noFill/>
            <a:ln w="9525">
              <a:noFill/>
              <a:miter lim="800000"/>
              <a:headEnd/>
              <a:tailEnd/>
            </a:ln>
            <a:effectLst/>
          </p:spPr>
          <p:txBody>
            <a:bodyPr>
              <a:spAutoFit/>
            </a:bodyPr>
            <a:lstStyle/>
            <a:p>
              <a:pPr>
                <a:spcBef>
                  <a:spcPct val="50000"/>
                </a:spcBef>
              </a:pPr>
              <a:r>
                <a:rPr lang="fr-FR" dirty="0">
                  <a:latin typeface="Times New Roman" pitchFamily="18" charset="0"/>
                  <a:cs typeface="Times New Roman" pitchFamily="18" charset="0"/>
                </a:rPr>
                <a:t>U</a:t>
              </a:r>
            </a:p>
          </p:txBody>
        </p:sp>
        <p:sp>
          <p:nvSpPr>
            <p:cNvPr id="72727" name="Text Box 23"/>
            <p:cNvSpPr txBox="1">
              <a:spLocks noChangeArrowheads="1"/>
            </p:cNvSpPr>
            <p:nvPr/>
          </p:nvSpPr>
          <p:spPr bwMode="auto">
            <a:xfrm>
              <a:off x="3869" y="1354"/>
              <a:ext cx="499" cy="231"/>
            </a:xfrm>
            <a:prstGeom prst="rect">
              <a:avLst/>
            </a:prstGeom>
            <a:noFill/>
            <a:ln w="9525">
              <a:noFill/>
              <a:miter lim="800000"/>
              <a:headEnd/>
              <a:tailEnd/>
            </a:ln>
            <a:effectLst/>
          </p:spPr>
          <p:txBody>
            <a:bodyPr>
              <a:spAutoFit/>
            </a:bodyPr>
            <a:lstStyle/>
            <a:p>
              <a:pPr>
                <a:spcBef>
                  <a:spcPct val="50000"/>
                </a:spcBef>
              </a:pPr>
              <a:r>
                <a:rPr lang="fr-FR">
                  <a:latin typeface="Times New Roman" pitchFamily="18" charset="0"/>
                  <a:cs typeface="Times New Roman" pitchFamily="18" charset="0"/>
                </a:rPr>
                <a:t>U</a:t>
              </a:r>
              <a:r>
                <a:rPr lang="fr-FR" baseline="-25000">
                  <a:latin typeface="Times New Roman" pitchFamily="18" charset="0"/>
                  <a:cs typeface="Times New Roman" pitchFamily="18" charset="0"/>
                </a:rPr>
                <a:t>e</a:t>
              </a:r>
              <a:endParaRPr lang="fr-FR">
                <a:latin typeface="Times New Roman" pitchFamily="18" charset="0"/>
                <a:cs typeface="Times New Roman" pitchFamily="18" charset="0"/>
              </a:endParaRPr>
            </a:p>
          </p:txBody>
        </p:sp>
        <p:grpSp>
          <p:nvGrpSpPr>
            <p:cNvPr id="4" name="Group 24"/>
            <p:cNvGrpSpPr>
              <a:grpSpLocks/>
            </p:cNvGrpSpPr>
            <p:nvPr/>
          </p:nvGrpSpPr>
          <p:grpSpPr bwMode="auto">
            <a:xfrm>
              <a:off x="4968" y="1218"/>
              <a:ext cx="272" cy="415"/>
              <a:chOff x="4241" y="3339"/>
              <a:chExt cx="272" cy="415"/>
            </a:xfrm>
          </p:grpSpPr>
          <p:sp>
            <p:nvSpPr>
              <p:cNvPr id="72729" name="Text Box 25"/>
              <p:cNvSpPr txBox="1">
                <a:spLocks noChangeArrowheads="1"/>
              </p:cNvSpPr>
              <p:nvPr/>
            </p:nvSpPr>
            <p:spPr bwMode="auto">
              <a:xfrm>
                <a:off x="4241" y="3339"/>
                <a:ext cx="272" cy="231"/>
              </a:xfrm>
              <a:prstGeom prst="rect">
                <a:avLst/>
              </a:prstGeom>
              <a:noFill/>
              <a:ln w="9525">
                <a:noFill/>
                <a:miter lim="800000"/>
                <a:headEnd/>
                <a:tailEnd/>
              </a:ln>
              <a:effectLst/>
            </p:spPr>
            <p:txBody>
              <a:bodyPr>
                <a:spAutoFit/>
              </a:bodyPr>
              <a:lstStyle/>
              <a:p>
                <a:pPr>
                  <a:spcBef>
                    <a:spcPct val="50000"/>
                  </a:spcBef>
                </a:pPr>
                <a:r>
                  <a:rPr lang="fr-FR">
                    <a:latin typeface="Times New Roman" pitchFamily="18" charset="0"/>
                    <a:cs typeface="Times New Roman" pitchFamily="18" charset="0"/>
                  </a:rPr>
                  <a:t>&gt;</a:t>
                </a:r>
              </a:p>
            </p:txBody>
          </p:sp>
          <p:sp>
            <p:nvSpPr>
              <p:cNvPr id="72730" name="Text Box 26"/>
              <p:cNvSpPr txBox="1">
                <a:spLocks noChangeArrowheads="1"/>
              </p:cNvSpPr>
              <p:nvPr/>
            </p:nvSpPr>
            <p:spPr bwMode="auto">
              <a:xfrm>
                <a:off x="4241" y="3406"/>
                <a:ext cx="272" cy="231"/>
              </a:xfrm>
              <a:prstGeom prst="rect">
                <a:avLst/>
              </a:prstGeom>
              <a:noFill/>
              <a:ln w="9525">
                <a:noFill/>
                <a:miter lim="800000"/>
                <a:headEnd/>
                <a:tailEnd/>
              </a:ln>
              <a:effectLst/>
            </p:spPr>
            <p:txBody>
              <a:bodyPr>
                <a:spAutoFit/>
              </a:bodyPr>
              <a:lstStyle/>
              <a:p>
                <a:pPr>
                  <a:spcBef>
                    <a:spcPct val="50000"/>
                  </a:spcBef>
                </a:pPr>
                <a:r>
                  <a:rPr lang="fr-FR">
                    <a:latin typeface="Times New Roman" pitchFamily="18" charset="0"/>
                    <a:cs typeface="Times New Roman" pitchFamily="18" charset="0"/>
                  </a:rPr>
                  <a:t>&gt;</a:t>
                </a:r>
              </a:p>
            </p:txBody>
          </p:sp>
          <p:sp>
            <p:nvSpPr>
              <p:cNvPr id="72731" name="Text Box 27"/>
              <p:cNvSpPr txBox="1">
                <a:spLocks noChangeArrowheads="1"/>
              </p:cNvSpPr>
              <p:nvPr/>
            </p:nvSpPr>
            <p:spPr bwMode="auto">
              <a:xfrm>
                <a:off x="4241" y="3467"/>
                <a:ext cx="272" cy="231"/>
              </a:xfrm>
              <a:prstGeom prst="rect">
                <a:avLst/>
              </a:prstGeom>
              <a:noFill/>
              <a:ln w="9525">
                <a:noFill/>
                <a:miter lim="800000"/>
                <a:headEnd/>
                <a:tailEnd/>
              </a:ln>
              <a:effectLst/>
            </p:spPr>
            <p:txBody>
              <a:bodyPr>
                <a:spAutoFit/>
              </a:bodyPr>
              <a:lstStyle/>
              <a:p>
                <a:pPr>
                  <a:spcBef>
                    <a:spcPct val="50000"/>
                  </a:spcBef>
                </a:pPr>
                <a:r>
                  <a:rPr lang="fr-FR">
                    <a:latin typeface="Times New Roman" pitchFamily="18" charset="0"/>
                    <a:cs typeface="Times New Roman" pitchFamily="18" charset="0"/>
                  </a:rPr>
                  <a:t>&gt;</a:t>
                </a:r>
              </a:p>
            </p:txBody>
          </p:sp>
          <p:sp>
            <p:nvSpPr>
              <p:cNvPr id="72732" name="Text Box 28"/>
              <p:cNvSpPr txBox="1">
                <a:spLocks noChangeArrowheads="1"/>
              </p:cNvSpPr>
              <p:nvPr/>
            </p:nvSpPr>
            <p:spPr bwMode="auto">
              <a:xfrm>
                <a:off x="4241" y="3523"/>
                <a:ext cx="272" cy="231"/>
              </a:xfrm>
              <a:prstGeom prst="rect">
                <a:avLst/>
              </a:prstGeom>
              <a:noFill/>
              <a:ln w="9525">
                <a:noFill/>
                <a:miter lim="800000"/>
                <a:headEnd/>
                <a:tailEnd/>
              </a:ln>
              <a:effectLst/>
            </p:spPr>
            <p:txBody>
              <a:bodyPr>
                <a:spAutoFit/>
              </a:bodyPr>
              <a:lstStyle/>
              <a:p>
                <a:pPr>
                  <a:spcBef>
                    <a:spcPct val="50000"/>
                  </a:spcBef>
                </a:pPr>
                <a:r>
                  <a:rPr lang="fr-FR">
                    <a:latin typeface="Times New Roman" pitchFamily="18" charset="0"/>
                    <a:cs typeface="Times New Roman" pitchFamily="18" charset="0"/>
                  </a:rPr>
                  <a:t>&gt;</a:t>
                </a:r>
              </a:p>
            </p:txBody>
          </p:sp>
        </p:grpSp>
        <p:sp>
          <p:nvSpPr>
            <p:cNvPr id="72733" name="Line 29"/>
            <p:cNvSpPr>
              <a:spLocks noChangeShapeType="1"/>
            </p:cNvSpPr>
            <p:nvPr/>
          </p:nvSpPr>
          <p:spPr bwMode="auto">
            <a:xfrm>
              <a:off x="4929" y="1626"/>
              <a:ext cx="227" cy="0"/>
            </a:xfrm>
            <a:prstGeom prst="line">
              <a:avLst/>
            </a:prstGeom>
            <a:noFill/>
            <a:ln w="19050">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72734" name="Line 30"/>
            <p:cNvSpPr>
              <a:spLocks noChangeShapeType="1"/>
            </p:cNvSpPr>
            <p:nvPr/>
          </p:nvSpPr>
          <p:spPr bwMode="auto">
            <a:xfrm>
              <a:off x="4973" y="1667"/>
              <a:ext cx="137" cy="0"/>
            </a:xfrm>
            <a:prstGeom prst="line">
              <a:avLst/>
            </a:prstGeom>
            <a:noFill/>
            <a:ln w="19050">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72735" name="Line 31"/>
            <p:cNvSpPr>
              <a:spLocks noChangeShapeType="1"/>
            </p:cNvSpPr>
            <p:nvPr/>
          </p:nvSpPr>
          <p:spPr bwMode="auto">
            <a:xfrm>
              <a:off x="5041" y="1668"/>
              <a:ext cx="0" cy="181"/>
            </a:xfrm>
            <a:prstGeom prst="line">
              <a:avLst/>
            </a:prstGeom>
            <a:noFill/>
            <a:ln w="28575">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72736" name="Line 32"/>
            <p:cNvSpPr>
              <a:spLocks noChangeShapeType="1"/>
            </p:cNvSpPr>
            <p:nvPr/>
          </p:nvSpPr>
          <p:spPr bwMode="auto">
            <a:xfrm>
              <a:off x="5041" y="1164"/>
              <a:ext cx="0" cy="136"/>
            </a:xfrm>
            <a:prstGeom prst="line">
              <a:avLst/>
            </a:prstGeom>
            <a:noFill/>
            <a:ln w="28575">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72737" name="Line 33"/>
            <p:cNvSpPr>
              <a:spLocks noChangeShapeType="1"/>
            </p:cNvSpPr>
            <p:nvPr/>
          </p:nvSpPr>
          <p:spPr bwMode="auto">
            <a:xfrm flipV="1">
              <a:off x="5035" y="1551"/>
              <a:ext cx="0" cy="68"/>
            </a:xfrm>
            <a:prstGeom prst="line">
              <a:avLst/>
            </a:prstGeom>
            <a:noFill/>
            <a:ln w="28575">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72738" name="Line 34"/>
            <p:cNvSpPr>
              <a:spLocks noChangeShapeType="1"/>
            </p:cNvSpPr>
            <p:nvPr/>
          </p:nvSpPr>
          <p:spPr bwMode="auto">
            <a:xfrm flipH="1">
              <a:off x="4446" y="892"/>
              <a:ext cx="45" cy="0"/>
            </a:xfrm>
            <a:prstGeom prst="line">
              <a:avLst/>
            </a:prstGeom>
            <a:noFill/>
            <a:ln w="34925">
              <a:solidFill>
                <a:schemeClr val="tx1"/>
              </a:solidFill>
              <a:round/>
              <a:headEnd type="triangle" w="med" len="med"/>
              <a:tailEnd type="none" w="med" len="med"/>
            </a:ln>
            <a:effectLst/>
          </p:spPr>
          <p:txBody>
            <a:bodyPr/>
            <a:lstStyle/>
            <a:p>
              <a:endParaRPr lang="fr-FR">
                <a:latin typeface="Times New Roman" pitchFamily="18" charset="0"/>
                <a:cs typeface="Times New Roman" pitchFamily="18" charset="0"/>
              </a:endParaRPr>
            </a:p>
          </p:txBody>
        </p:sp>
        <p:sp>
          <p:nvSpPr>
            <p:cNvPr id="72739" name="Text Box 35"/>
            <p:cNvSpPr txBox="1">
              <a:spLocks noChangeArrowheads="1"/>
            </p:cNvSpPr>
            <p:nvPr/>
          </p:nvSpPr>
          <p:spPr bwMode="auto">
            <a:xfrm>
              <a:off x="5118" y="1511"/>
              <a:ext cx="376" cy="233"/>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E’</a:t>
              </a:r>
            </a:p>
          </p:txBody>
        </p:sp>
        <p:sp>
          <p:nvSpPr>
            <p:cNvPr id="72740" name="Text Box 36"/>
            <p:cNvSpPr txBox="1">
              <a:spLocks noChangeArrowheads="1"/>
            </p:cNvSpPr>
            <p:nvPr/>
          </p:nvSpPr>
          <p:spPr bwMode="auto">
            <a:xfrm>
              <a:off x="5091" y="1292"/>
              <a:ext cx="301" cy="231"/>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R</a:t>
              </a:r>
              <a:r>
                <a:rPr lang="fr-FR" baseline="-25000" dirty="0">
                  <a:latin typeface="Times New Roman" pitchFamily="18" charset="0"/>
                  <a:cs typeface="Times New Roman" pitchFamily="18" charset="0"/>
                </a:rPr>
                <a:t>a</a:t>
              </a:r>
            </a:p>
          </p:txBody>
        </p:sp>
        <p:sp>
          <p:nvSpPr>
            <p:cNvPr id="72741" name="Text Box 37"/>
            <p:cNvSpPr txBox="1">
              <a:spLocks noChangeArrowheads="1"/>
            </p:cNvSpPr>
            <p:nvPr/>
          </p:nvSpPr>
          <p:spPr bwMode="auto">
            <a:xfrm>
              <a:off x="4368" y="657"/>
              <a:ext cx="169" cy="231"/>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I</a:t>
              </a:r>
            </a:p>
          </p:txBody>
        </p:sp>
        <p:sp>
          <p:nvSpPr>
            <p:cNvPr id="72709" name="Oval 5"/>
            <p:cNvSpPr>
              <a:spLocks noChangeArrowheads="1"/>
            </p:cNvSpPr>
            <p:nvPr/>
          </p:nvSpPr>
          <p:spPr bwMode="auto">
            <a:xfrm>
              <a:off x="4703" y="1164"/>
              <a:ext cx="680" cy="680"/>
            </a:xfrm>
            <a:prstGeom prst="ellipse">
              <a:avLst/>
            </a:prstGeom>
            <a:noFill/>
            <a:ln w="19050">
              <a:solidFill>
                <a:schemeClr val="tx1"/>
              </a:solidFill>
              <a:round/>
              <a:headEnd/>
              <a:tailEnd/>
            </a:ln>
            <a:effectLst/>
          </p:spPr>
          <p:txBody>
            <a:bodyPr wrap="none" anchor="ctr"/>
            <a:lstStyle/>
            <a:p>
              <a:endParaRPr lang="fr-FR">
                <a:latin typeface="Times New Roman" pitchFamily="18" charset="0"/>
                <a:cs typeface="Times New Roman" pitchFamily="18" charset="0"/>
              </a:endParaRPr>
            </a:p>
          </p:txBody>
        </p:sp>
        <p:sp>
          <p:nvSpPr>
            <p:cNvPr id="57" name="Line 34"/>
            <p:cNvSpPr>
              <a:spLocks noChangeShapeType="1"/>
            </p:cNvSpPr>
            <p:nvPr/>
          </p:nvSpPr>
          <p:spPr bwMode="auto">
            <a:xfrm flipH="1">
              <a:off x="4149" y="1256"/>
              <a:ext cx="226" cy="0"/>
            </a:xfrm>
            <a:prstGeom prst="line">
              <a:avLst/>
            </a:prstGeom>
            <a:noFill/>
            <a:ln w="9525">
              <a:solidFill>
                <a:schemeClr val="tx1"/>
              </a:solidFill>
              <a:round/>
              <a:headEnd type="triangle" w="med" len="med"/>
              <a:tailEnd/>
            </a:ln>
            <a:effectLst/>
          </p:spPr>
          <p:txBody>
            <a:bodyPr/>
            <a:lstStyle/>
            <a:p>
              <a:endParaRPr lang="fr-FR">
                <a:latin typeface="Times New Roman" pitchFamily="18" charset="0"/>
                <a:cs typeface="Times New Roman" pitchFamily="18" charset="0"/>
              </a:endParaRPr>
            </a:p>
          </p:txBody>
        </p:sp>
        <p:sp>
          <p:nvSpPr>
            <p:cNvPr id="58" name="Text Box 37"/>
            <p:cNvSpPr txBox="1">
              <a:spLocks noChangeArrowheads="1"/>
            </p:cNvSpPr>
            <p:nvPr/>
          </p:nvSpPr>
          <p:spPr bwMode="auto">
            <a:xfrm>
              <a:off x="4233" y="1017"/>
              <a:ext cx="169" cy="231"/>
            </a:xfrm>
            <a:prstGeom prst="rect">
              <a:avLst/>
            </a:prstGeom>
            <a:noFill/>
            <a:ln w="9525">
              <a:noFill/>
              <a:miter lim="800000"/>
              <a:headEnd/>
              <a:tailEnd/>
            </a:ln>
            <a:effectLst/>
          </p:spPr>
          <p:txBody>
            <a:bodyPr wrap="square">
              <a:spAutoFit/>
            </a:bodyPr>
            <a:lstStyle/>
            <a:p>
              <a:pPr>
                <a:spcBef>
                  <a:spcPct val="50000"/>
                </a:spcBef>
              </a:pPr>
              <a:r>
                <a:rPr lang="fr-FR" i="1" dirty="0">
                  <a:latin typeface="Times New Roman" pitchFamily="18" charset="0"/>
                  <a:cs typeface="Times New Roman" pitchFamily="18" charset="0"/>
                </a:rPr>
                <a:t>i</a:t>
              </a:r>
            </a:p>
          </p:txBody>
        </p:sp>
        <p:sp>
          <p:nvSpPr>
            <p:cNvPr id="59" name="Text Box 36"/>
            <p:cNvSpPr txBox="1">
              <a:spLocks noChangeArrowheads="1"/>
            </p:cNvSpPr>
            <p:nvPr/>
          </p:nvSpPr>
          <p:spPr bwMode="auto">
            <a:xfrm>
              <a:off x="4267" y="1338"/>
              <a:ext cx="301" cy="231"/>
            </a:xfrm>
            <a:prstGeom prst="rect">
              <a:avLst/>
            </a:prstGeom>
            <a:noFill/>
            <a:ln w="9525">
              <a:noFill/>
              <a:miter lim="800000"/>
              <a:headEnd/>
              <a:tailEnd/>
            </a:ln>
            <a:effectLst/>
          </p:spPr>
          <p:txBody>
            <a:bodyPr wrap="square">
              <a:spAutoFit/>
            </a:bodyPr>
            <a:lstStyle/>
            <a:p>
              <a:pPr>
                <a:spcBef>
                  <a:spcPct val="50000"/>
                </a:spcBef>
              </a:pPr>
              <a:r>
                <a:rPr lang="fr-FR" i="1" dirty="0">
                  <a:latin typeface="Times New Roman" pitchFamily="18" charset="0"/>
                  <a:cs typeface="Times New Roman" pitchFamily="18" charset="0"/>
                </a:rPr>
                <a:t>r</a:t>
              </a:r>
            </a:p>
          </p:txBody>
        </p:sp>
      </p:grpSp>
      <p:graphicFrame>
        <p:nvGraphicFramePr>
          <p:cNvPr id="72742" name="Object 38"/>
          <p:cNvGraphicFramePr>
            <a:graphicFrameLocks noChangeAspect="1"/>
          </p:cNvGraphicFramePr>
          <p:nvPr/>
        </p:nvGraphicFramePr>
        <p:xfrm>
          <a:off x="5286380" y="1785926"/>
          <a:ext cx="1566862" cy="422275"/>
        </p:xfrm>
        <a:graphic>
          <a:graphicData uri="http://schemas.openxmlformats.org/presentationml/2006/ole">
            <mc:AlternateContent xmlns:mc="http://schemas.openxmlformats.org/markup-compatibility/2006">
              <mc:Choice xmlns:v="urn:schemas-microsoft-com:vml" Requires="v">
                <p:oleObj spid="_x0000_s615506" name="Equation" r:id="rId3" imgW="850900" imgH="228600" progId="Equation.DSMT4">
                  <p:embed/>
                </p:oleObj>
              </mc:Choice>
              <mc:Fallback>
                <p:oleObj name="Equation" r:id="rId3" imgW="850900" imgH="228600" progId="Equation.DSMT4">
                  <p:embed/>
                  <p:pic>
                    <p:nvPicPr>
                      <p:cNvPr id="0" name="Picture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380" y="1785926"/>
                        <a:ext cx="1566862" cy="422275"/>
                      </a:xfrm>
                      <a:prstGeom prst="rect">
                        <a:avLst/>
                      </a:prstGeom>
                      <a:solidFill>
                        <a:schemeClr val="bg1"/>
                      </a:solidFill>
                    </p:spPr>
                  </p:pic>
                </p:oleObj>
              </mc:Fallback>
            </mc:AlternateContent>
          </a:graphicData>
        </a:graphic>
      </p:graphicFrame>
      <p:sp>
        <p:nvSpPr>
          <p:cNvPr id="72743" name="Text Box 39"/>
          <p:cNvSpPr txBox="1">
            <a:spLocks noChangeArrowheads="1"/>
          </p:cNvSpPr>
          <p:nvPr/>
        </p:nvSpPr>
        <p:spPr bwMode="auto">
          <a:xfrm>
            <a:off x="179388" y="333375"/>
            <a:ext cx="6964380"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rPr>
              <a:t>3. Modèle et équations du moteur</a:t>
            </a:r>
            <a:endParaRPr lang="el-GR" sz="2200" b="1" dirty="0">
              <a:solidFill>
                <a:srgbClr val="FF0000"/>
              </a:solidFill>
            </a:endParaRPr>
          </a:p>
        </p:txBody>
      </p:sp>
      <p:sp>
        <p:nvSpPr>
          <p:cNvPr id="72746" name="Text Box 42"/>
          <p:cNvSpPr txBox="1">
            <a:spLocks noChangeArrowheads="1"/>
          </p:cNvSpPr>
          <p:nvPr/>
        </p:nvSpPr>
        <p:spPr bwMode="auto">
          <a:xfrm>
            <a:off x="4500389" y="1232230"/>
            <a:ext cx="3455987" cy="366712"/>
          </a:xfrm>
          <a:prstGeom prst="rect">
            <a:avLst/>
          </a:prstGeom>
          <a:noFill/>
          <a:ln w="9525">
            <a:noFill/>
            <a:miter lim="800000"/>
            <a:headEnd/>
            <a:tailEnd/>
          </a:ln>
          <a:effectLst/>
        </p:spPr>
        <p:txBody>
          <a:bodyPr>
            <a:spAutoFit/>
          </a:bodyPr>
          <a:lstStyle/>
          <a:p>
            <a:pPr>
              <a:spcBef>
                <a:spcPct val="50000"/>
              </a:spcBef>
            </a:pPr>
            <a:r>
              <a:rPr lang="fr-FR" dirty="0">
                <a:latin typeface="Times New Roman" pitchFamily="18" charset="0"/>
                <a:cs typeface="Times New Roman" pitchFamily="18" charset="0"/>
              </a:rPr>
              <a:t>Au niveau de l’induit, on a: </a:t>
            </a:r>
          </a:p>
        </p:txBody>
      </p:sp>
      <p:sp>
        <p:nvSpPr>
          <p:cNvPr id="72750" name="Rectangle 46"/>
          <p:cNvSpPr>
            <a:spLocks noChangeArrowheads="1"/>
          </p:cNvSpPr>
          <p:nvPr/>
        </p:nvSpPr>
        <p:spPr bwMode="auto">
          <a:xfrm>
            <a:off x="0" y="3338513"/>
            <a:ext cx="9144000" cy="0"/>
          </a:xfrm>
          <a:prstGeom prst="rect">
            <a:avLst/>
          </a:prstGeom>
          <a:noFill/>
          <a:ln w="9525">
            <a:noFill/>
            <a:miter lim="800000"/>
            <a:headEnd/>
            <a:tailEnd/>
          </a:ln>
          <a:effectLst/>
        </p:spPr>
        <p:txBody>
          <a:bodyPr wrap="none" anchor="ctr">
            <a:spAutoFit/>
          </a:bodyPr>
          <a:lstStyle/>
          <a:p>
            <a:endParaRPr lang="fr-FR"/>
          </a:p>
        </p:txBody>
      </p:sp>
      <p:graphicFrame>
        <p:nvGraphicFramePr>
          <p:cNvPr id="60" name="Object 38"/>
          <p:cNvGraphicFramePr>
            <a:graphicFrameLocks noChangeAspect="1"/>
          </p:cNvGraphicFramePr>
          <p:nvPr/>
        </p:nvGraphicFramePr>
        <p:xfrm>
          <a:off x="3929058" y="3500438"/>
          <a:ext cx="3533775" cy="750887"/>
        </p:xfrm>
        <a:graphic>
          <a:graphicData uri="http://schemas.openxmlformats.org/presentationml/2006/ole">
            <mc:AlternateContent xmlns:mc="http://schemas.openxmlformats.org/markup-compatibility/2006">
              <mc:Choice xmlns:v="urn:schemas-microsoft-com:vml" Requires="v">
                <p:oleObj spid="_x0000_s615507" name="Equation" r:id="rId5" imgW="1916868" imgH="406224" progId="Equation.DSMT4">
                  <p:embed/>
                </p:oleObj>
              </mc:Choice>
              <mc:Fallback>
                <p:oleObj name="Equation" r:id="rId5" imgW="1916868" imgH="406224" progId="Equation.DSMT4">
                  <p:embed/>
                  <p:pic>
                    <p:nvPicPr>
                      <p:cNvPr id="0" name="Picture 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9058" y="3500438"/>
                        <a:ext cx="3533775" cy="750887"/>
                      </a:xfrm>
                      <a:prstGeom prst="rect">
                        <a:avLst/>
                      </a:prstGeom>
                      <a:solidFill>
                        <a:schemeClr val="bg1"/>
                      </a:solidFill>
                    </p:spPr>
                  </p:pic>
                </p:oleObj>
              </mc:Fallback>
            </mc:AlternateContent>
          </a:graphicData>
        </a:graphic>
      </p:graphicFrame>
      <p:sp>
        <p:nvSpPr>
          <p:cNvPr id="61" name="Text Box 42"/>
          <p:cNvSpPr txBox="1">
            <a:spLocks noChangeArrowheads="1"/>
          </p:cNvSpPr>
          <p:nvPr/>
        </p:nvSpPr>
        <p:spPr bwMode="auto">
          <a:xfrm>
            <a:off x="800051" y="3683561"/>
            <a:ext cx="3455987" cy="366712"/>
          </a:xfrm>
          <a:prstGeom prst="rect">
            <a:avLst/>
          </a:prstGeom>
          <a:noFill/>
          <a:ln w="9525">
            <a:noFill/>
            <a:miter lim="800000"/>
            <a:headEnd/>
            <a:tailEnd/>
          </a:ln>
          <a:effectLst/>
        </p:spPr>
        <p:txBody>
          <a:bodyPr>
            <a:spAutoFit/>
          </a:bodyPr>
          <a:lstStyle/>
          <a:p>
            <a:pPr>
              <a:spcBef>
                <a:spcPct val="50000"/>
              </a:spcBef>
            </a:pPr>
            <a:r>
              <a:rPr lang="fr-FR" dirty="0">
                <a:latin typeface="Times New Roman" pitchFamily="18" charset="0"/>
                <a:cs typeface="Times New Roman" pitchFamily="18" charset="0"/>
              </a:rPr>
              <a:t>Le couple électromagnétique</a:t>
            </a:r>
          </a:p>
        </p:txBody>
      </p:sp>
      <p:graphicFrame>
        <p:nvGraphicFramePr>
          <p:cNvPr id="62" name="Object 38"/>
          <p:cNvGraphicFramePr>
            <a:graphicFrameLocks noChangeAspect="1"/>
          </p:cNvGraphicFramePr>
          <p:nvPr/>
        </p:nvGraphicFramePr>
        <p:xfrm>
          <a:off x="2684561" y="4557713"/>
          <a:ext cx="3903663" cy="704850"/>
        </p:xfrm>
        <a:graphic>
          <a:graphicData uri="http://schemas.openxmlformats.org/presentationml/2006/ole">
            <mc:AlternateContent xmlns:mc="http://schemas.openxmlformats.org/markup-compatibility/2006">
              <mc:Choice xmlns:v="urn:schemas-microsoft-com:vml" Requires="v">
                <p:oleObj spid="_x0000_s615508" name="Equation" r:id="rId7" imgW="2120900" imgH="381000" progId="Equation.DSMT4">
                  <p:embed/>
                </p:oleObj>
              </mc:Choice>
              <mc:Fallback>
                <p:oleObj name="Equation" r:id="rId7" imgW="2120900" imgH="381000" progId="Equation.DSMT4">
                  <p:embed/>
                  <p:pic>
                    <p:nvPicPr>
                      <p:cNvPr id="0" name="Picture 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4561" y="4557713"/>
                        <a:ext cx="3903663" cy="704850"/>
                      </a:xfrm>
                      <a:prstGeom prst="rect">
                        <a:avLst/>
                      </a:prstGeom>
                      <a:solidFill>
                        <a:schemeClr val="bg1"/>
                      </a:solidFill>
                    </p:spPr>
                  </p:pic>
                </p:oleObj>
              </mc:Fallback>
            </mc:AlternateContent>
          </a:graphicData>
        </a:graphic>
      </p:graphicFrame>
      <p:sp>
        <p:nvSpPr>
          <p:cNvPr id="63" name="Text Box 42"/>
          <p:cNvSpPr txBox="1">
            <a:spLocks noChangeArrowheads="1"/>
          </p:cNvSpPr>
          <p:nvPr/>
        </p:nvSpPr>
        <p:spPr bwMode="auto">
          <a:xfrm>
            <a:off x="827014" y="4692210"/>
            <a:ext cx="3455987" cy="366712"/>
          </a:xfrm>
          <a:prstGeom prst="rect">
            <a:avLst/>
          </a:prstGeom>
          <a:noFill/>
          <a:ln w="9525">
            <a:noFill/>
            <a:miter lim="800000"/>
            <a:headEnd/>
            <a:tailEnd/>
          </a:ln>
          <a:effectLst/>
        </p:spPr>
        <p:txBody>
          <a:bodyPr>
            <a:spAutoFit/>
          </a:bodyPr>
          <a:lstStyle/>
          <a:p>
            <a:pPr>
              <a:spcBef>
                <a:spcPct val="50000"/>
              </a:spcBef>
            </a:pPr>
            <a:r>
              <a:rPr lang="fr-FR" dirty="0">
                <a:latin typeface="Times New Roman" pitchFamily="18" charset="0"/>
                <a:cs typeface="Times New Roman" pitchFamily="18" charset="0"/>
              </a:rPr>
              <a:t>Le couple utile</a:t>
            </a:r>
          </a:p>
        </p:txBody>
      </p:sp>
      <p:graphicFrame>
        <p:nvGraphicFramePr>
          <p:cNvPr id="64" name="Object 38"/>
          <p:cNvGraphicFramePr>
            <a:graphicFrameLocks noChangeAspect="1"/>
          </p:cNvGraphicFramePr>
          <p:nvPr/>
        </p:nvGraphicFramePr>
        <p:xfrm>
          <a:off x="2889206" y="5582815"/>
          <a:ext cx="2408238" cy="798513"/>
        </p:xfrm>
        <a:graphic>
          <a:graphicData uri="http://schemas.openxmlformats.org/presentationml/2006/ole">
            <mc:AlternateContent xmlns:mc="http://schemas.openxmlformats.org/markup-compatibility/2006">
              <mc:Choice xmlns:v="urn:schemas-microsoft-com:vml" Requires="v">
                <p:oleObj spid="_x0000_s615509" name="Equation" r:id="rId9" imgW="1307532" imgH="431613" progId="Equation.DSMT4">
                  <p:embed/>
                </p:oleObj>
              </mc:Choice>
              <mc:Fallback>
                <p:oleObj name="Equation" r:id="rId9" imgW="1307532" imgH="431613" progId="Equation.DSMT4">
                  <p:embed/>
                  <p:pic>
                    <p:nvPicPr>
                      <p:cNvPr id="0" name="Picture 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89206" y="5582815"/>
                        <a:ext cx="2408238" cy="798513"/>
                      </a:xfrm>
                      <a:prstGeom prst="rect">
                        <a:avLst/>
                      </a:prstGeom>
                      <a:solidFill>
                        <a:schemeClr val="bg1"/>
                      </a:solidFill>
                    </p:spPr>
                  </p:pic>
                </p:oleObj>
              </mc:Fallback>
            </mc:AlternateContent>
          </a:graphicData>
        </a:graphic>
      </p:graphicFrame>
      <p:sp>
        <p:nvSpPr>
          <p:cNvPr id="65" name="Text Box 42"/>
          <p:cNvSpPr txBox="1">
            <a:spLocks noChangeArrowheads="1"/>
          </p:cNvSpPr>
          <p:nvPr/>
        </p:nvSpPr>
        <p:spPr bwMode="auto">
          <a:xfrm>
            <a:off x="871489" y="5763780"/>
            <a:ext cx="3455987" cy="366712"/>
          </a:xfrm>
          <a:prstGeom prst="rect">
            <a:avLst/>
          </a:prstGeom>
          <a:noFill/>
          <a:ln w="9525">
            <a:noFill/>
            <a:miter lim="800000"/>
            <a:headEnd/>
            <a:tailEnd/>
          </a:ln>
          <a:effectLst/>
        </p:spPr>
        <p:txBody>
          <a:bodyPr>
            <a:spAutoFit/>
          </a:bodyPr>
          <a:lstStyle/>
          <a:p>
            <a:pPr>
              <a:spcBef>
                <a:spcPct val="50000"/>
              </a:spcBef>
            </a:pPr>
            <a:r>
              <a:rPr lang="fr-FR" dirty="0">
                <a:latin typeface="Times New Roman" pitchFamily="18" charset="0"/>
                <a:cs typeface="Times New Roman" pitchFamily="18" charset="0"/>
              </a:rPr>
              <a:t>La vitesse</a:t>
            </a:r>
          </a:p>
        </p:txBody>
      </p:sp>
    </p:spTree>
    <p:extLst>
      <p:ext uri="{BB962C8B-B14F-4D97-AF65-F5344CB8AC3E}">
        <p14:creationId xmlns:p14="http://schemas.microsoft.com/office/powerpoint/2010/main" val="229430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46"/>
                                        </p:tgtEl>
                                        <p:attrNameLst>
                                          <p:attrName>style.visibility</p:attrName>
                                        </p:attrNameLst>
                                      </p:cBhvr>
                                      <p:to>
                                        <p:strVal val="visible"/>
                                      </p:to>
                                    </p:set>
                                    <p:anim calcmode="lin" valueType="num">
                                      <p:cBhvr additive="base">
                                        <p:cTn id="7" dur="1000" fill="hold"/>
                                        <p:tgtEl>
                                          <p:spTgt spid="72746"/>
                                        </p:tgtEl>
                                        <p:attrNameLst>
                                          <p:attrName>ppt_x</p:attrName>
                                        </p:attrNameLst>
                                      </p:cBhvr>
                                      <p:tavLst>
                                        <p:tav tm="0">
                                          <p:val>
                                            <p:strVal val="0-#ppt_w/2"/>
                                          </p:val>
                                        </p:tav>
                                        <p:tav tm="100000">
                                          <p:val>
                                            <p:strVal val="#ppt_x"/>
                                          </p:val>
                                        </p:tav>
                                      </p:tavLst>
                                    </p:anim>
                                    <p:anim calcmode="lin" valueType="num">
                                      <p:cBhvr additive="base">
                                        <p:cTn id="8" dur="1000" fill="hold"/>
                                        <p:tgtEl>
                                          <p:spTgt spid="727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6" fill="hold" nodeType="clickEffect">
                                  <p:stCondLst>
                                    <p:cond delay="0"/>
                                  </p:stCondLst>
                                  <p:childTnLst>
                                    <p:set>
                                      <p:cBhvr>
                                        <p:cTn id="12" dur="1" fill="hold">
                                          <p:stCondLst>
                                            <p:cond delay="0"/>
                                          </p:stCondLst>
                                        </p:cTn>
                                        <p:tgtEl>
                                          <p:spTgt spid="72742"/>
                                        </p:tgtEl>
                                        <p:attrNameLst>
                                          <p:attrName>style.visibility</p:attrName>
                                        </p:attrNameLst>
                                      </p:cBhvr>
                                      <p:to>
                                        <p:strVal val="visible"/>
                                      </p:to>
                                    </p:set>
                                    <p:animEffect transition="in" filter="barn(inHorizontal)">
                                      <p:cBhvr>
                                        <p:cTn id="13" dur="1000"/>
                                        <p:tgtEl>
                                          <p:spTgt spid="7274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1"/>
                                        </p:tgtEl>
                                        <p:attrNameLst>
                                          <p:attrName>style.visibility</p:attrName>
                                        </p:attrNameLst>
                                      </p:cBhvr>
                                      <p:to>
                                        <p:strVal val="visible"/>
                                      </p:to>
                                    </p:set>
                                    <p:anim calcmode="lin" valueType="num">
                                      <p:cBhvr additive="base">
                                        <p:cTn id="18" dur="1000" fill="hold"/>
                                        <p:tgtEl>
                                          <p:spTgt spid="61"/>
                                        </p:tgtEl>
                                        <p:attrNameLst>
                                          <p:attrName>ppt_x</p:attrName>
                                        </p:attrNameLst>
                                      </p:cBhvr>
                                      <p:tavLst>
                                        <p:tav tm="0">
                                          <p:val>
                                            <p:strVal val="0-#ppt_w/2"/>
                                          </p:val>
                                        </p:tav>
                                        <p:tav tm="100000">
                                          <p:val>
                                            <p:strVal val="#ppt_x"/>
                                          </p:val>
                                        </p:tav>
                                      </p:tavLst>
                                    </p:anim>
                                    <p:anim calcmode="lin" valueType="num">
                                      <p:cBhvr additive="base">
                                        <p:cTn id="19" dur="10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diamond(in)">
                                      <p:cBhvr>
                                        <p:cTn id="24" dur="1000"/>
                                        <p:tgtEl>
                                          <p:spTgt spid="6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63"/>
                                        </p:tgtEl>
                                        <p:attrNameLst>
                                          <p:attrName>style.visibility</p:attrName>
                                        </p:attrNameLst>
                                      </p:cBhvr>
                                      <p:to>
                                        <p:strVal val="visible"/>
                                      </p:to>
                                    </p:set>
                                    <p:anim calcmode="lin" valueType="num">
                                      <p:cBhvr additive="base">
                                        <p:cTn id="29" dur="1000" fill="hold"/>
                                        <p:tgtEl>
                                          <p:spTgt spid="63"/>
                                        </p:tgtEl>
                                        <p:attrNameLst>
                                          <p:attrName>ppt_x</p:attrName>
                                        </p:attrNameLst>
                                      </p:cBhvr>
                                      <p:tavLst>
                                        <p:tav tm="0">
                                          <p:val>
                                            <p:strVal val="0-#ppt_w/2"/>
                                          </p:val>
                                        </p:tav>
                                        <p:tav tm="100000">
                                          <p:val>
                                            <p:strVal val="#ppt_x"/>
                                          </p:val>
                                        </p:tav>
                                      </p:tavLst>
                                    </p:anim>
                                    <p:anim calcmode="lin" valueType="num">
                                      <p:cBhvr additive="base">
                                        <p:cTn id="30" dur="10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nodeType="click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diamond(in)">
                                      <p:cBhvr>
                                        <p:cTn id="35" dur="1000"/>
                                        <p:tgtEl>
                                          <p:spTgt spid="62"/>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65"/>
                                        </p:tgtEl>
                                        <p:attrNameLst>
                                          <p:attrName>style.visibility</p:attrName>
                                        </p:attrNameLst>
                                      </p:cBhvr>
                                      <p:to>
                                        <p:strVal val="visible"/>
                                      </p:to>
                                    </p:set>
                                    <p:anim calcmode="lin" valueType="num">
                                      <p:cBhvr additive="base">
                                        <p:cTn id="40" dur="1000" fill="hold"/>
                                        <p:tgtEl>
                                          <p:spTgt spid="65"/>
                                        </p:tgtEl>
                                        <p:attrNameLst>
                                          <p:attrName>ppt_x</p:attrName>
                                        </p:attrNameLst>
                                      </p:cBhvr>
                                      <p:tavLst>
                                        <p:tav tm="0">
                                          <p:val>
                                            <p:strVal val="0-#ppt_w/2"/>
                                          </p:val>
                                        </p:tav>
                                        <p:tav tm="100000">
                                          <p:val>
                                            <p:strVal val="#ppt_x"/>
                                          </p:val>
                                        </p:tav>
                                      </p:tavLst>
                                    </p:anim>
                                    <p:anim calcmode="lin" valueType="num">
                                      <p:cBhvr additive="base">
                                        <p:cTn id="41" dur="1000" fill="hold"/>
                                        <p:tgtEl>
                                          <p:spTgt spid="65"/>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8" presetClass="entr" presetSubtype="16" fill="hold"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diamond(in)">
                                      <p:cBhvr>
                                        <p:cTn id="46"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46" grpId="0"/>
      <p:bldP spid="61" grpId="0"/>
      <p:bldP spid="63" grpId="0"/>
      <p:bldP spid="65"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42910" y="2571744"/>
            <a:ext cx="7858180" cy="132343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fr-FR" sz="4000" b="1" dirty="0">
                <a:solidFill>
                  <a:srgbClr val="C00000"/>
                </a:solidFill>
                <a:latin typeface="Bodoni MT Black" pitchFamily="18" charset="0"/>
              </a:rPr>
              <a:t>Moteur à excitation</a:t>
            </a:r>
          </a:p>
          <a:p>
            <a:pPr algn="ctr"/>
            <a:r>
              <a:rPr lang="fr-FR" sz="4000" b="1" dirty="0">
                <a:solidFill>
                  <a:srgbClr val="C00000"/>
                </a:solidFill>
                <a:latin typeface="Bodoni MT Black" pitchFamily="18" charset="0"/>
              </a:rPr>
              <a:t>shunt</a:t>
            </a:r>
            <a:endParaRPr lang="fr-FR" sz="4000" dirty="0">
              <a:solidFill>
                <a:srgbClr val="C00000"/>
              </a:solidFill>
              <a:latin typeface="Bodoni MT Black" pitchFamily="18" charset="0"/>
            </a:endParaRPr>
          </a:p>
        </p:txBody>
      </p:sp>
    </p:spTree>
    <p:extLst>
      <p:ext uri="{BB962C8B-B14F-4D97-AF65-F5344CB8AC3E}">
        <p14:creationId xmlns:p14="http://schemas.microsoft.com/office/powerpoint/2010/main" val="12467656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Text Box 4"/>
          <p:cNvSpPr txBox="1">
            <a:spLocks noChangeArrowheads="1"/>
          </p:cNvSpPr>
          <p:nvPr/>
        </p:nvSpPr>
        <p:spPr bwMode="auto">
          <a:xfrm>
            <a:off x="468313" y="404813"/>
            <a:ext cx="2746365" cy="430887"/>
          </a:xfrm>
          <a:prstGeom prst="rect">
            <a:avLst/>
          </a:prstGeom>
          <a:noFill/>
          <a:ln w="9525">
            <a:noFill/>
            <a:miter lim="800000"/>
            <a:headEnd/>
            <a:tailEnd/>
          </a:ln>
          <a:effectLst/>
        </p:spPr>
        <p:txBody>
          <a:bodyPr wrap="square">
            <a:spAutoFit/>
          </a:bodyPr>
          <a:lstStyle/>
          <a:p>
            <a:pPr>
              <a:spcBef>
                <a:spcPct val="50000"/>
              </a:spcBef>
            </a:pPr>
            <a:r>
              <a:rPr lang="fr-FR" sz="2200" b="1" dirty="0">
                <a:solidFill>
                  <a:srgbClr val="FF0000"/>
                </a:solidFill>
              </a:rPr>
              <a:t>4. Moteur shunt</a:t>
            </a:r>
          </a:p>
        </p:txBody>
      </p:sp>
      <p:grpSp>
        <p:nvGrpSpPr>
          <p:cNvPr id="2" name="Groupe 96"/>
          <p:cNvGrpSpPr/>
          <p:nvPr/>
        </p:nvGrpSpPr>
        <p:grpSpPr>
          <a:xfrm>
            <a:off x="1071538" y="857232"/>
            <a:ext cx="3759472" cy="2859012"/>
            <a:chOff x="5143504" y="632048"/>
            <a:chExt cx="3759472" cy="2859012"/>
          </a:xfrm>
        </p:grpSpPr>
        <p:sp>
          <p:nvSpPr>
            <p:cNvPr id="95" name="Line 91"/>
            <p:cNvSpPr>
              <a:spLocks noChangeShapeType="1"/>
            </p:cNvSpPr>
            <p:nvPr/>
          </p:nvSpPr>
          <p:spPr bwMode="auto">
            <a:xfrm flipH="1">
              <a:off x="6753240" y="1190609"/>
              <a:ext cx="1697142" cy="0"/>
            </a:xfrm>
            <a:prstGeom prst="line">
              <a:avLst/>
            </a:prstGeom>
            <a:noFill/>
            <a:ln w="38100">
              <a:solidFill>
                <a:srgbClr val="FF0000"/>
              </a:solidFill>
              <a:round/>
              <a:headEnd/>
              <a:tailEnd/>
            </a:ln>
            <a:effectLst/>
          </p:spPr>
          <p:txBody>
            <a:bodyPr/>
            <a:lstStyle/>
            <a:p>
              <a:endParaRPr lang="fr-FR"/>
            </a:p>
          </p:txBody>
        </p:sp>
        <p:sp>
          <p:nvSpPr>
            <p:cNvPr id="49" name="Line 89"/>
            <p:cNvSpPr>
              <a:spLocks noChangeShapeType="1"/>
            </p:cNvSpPr>
            <p:nvPr/>
          </p:nvSpPr>
          <p:spPr bwMode="auto">
            <a:xfrm>
              <a:off x="6744678" y="1167931"/>
              <a:ext cx="0" cy="2316721"/>
            </a:xfrm>
            <a:prstGeom prst="line">
              <a:avLst/>
            </a:prstGeom>
            <a:noFill/>
            <a:ln w="38100">
              <a:solidFill>
                <a:srgbClr val="FF0000"/>
              </a:solidFill>
              <a:round/>
              <a:headEnd/>
              <a:tailEnd/>
            </a:ln>
            <a:effectLst/>
          </p:spPr>
          <p:txBody>
            <a:bodyPr/>
            <a:lstStyle/>
            <a:p>
              <a:endParaRPr lang="fr-FR"/>
            </a:p>
          </p:txBody>
        </p:sp>
        <p:sp>
          <p:nvSpPr>
            <p:cNvPr id="50" name="Rectangle 3"/>
            <p:cNvSpPr>
              <a:spLocks noChangeArrowheads="1"/>
            </p:cNvSpPr>
            <p:nvPr/>
          </p:nvSpPr>
          <p:spPr bwMode="auto">
            <a:xfrm>
              <a:off x="6580105" y="1768371"/>
              <a:ext cx="336073" cy="211583"/>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51" name="Rectangle 4"/>
            <p:cNvSpPr>
              <a:spLocks noChangeArrowheads="1"/>
            </p:cNvSpPr>
            <p:nvPr/>
          </p:nvSpPr>
          <p:spPr bwMode="auto">
            <a:xfrm>
              <a:off x="6577663" y="3122968"/>
              <a:ext cx="336073" cy="211582"/>
            </a:xfrm>
            <a:prstGeom prst="rect">
              <a:avLst/>
            </a:prstGeom>
            <a:solidFill>
              <a:schemeClr val="tx1"/>
            </a:solidFill>
            <a:ln w="9525">
              <a:solidFill>
                <a:schemeClr val="tx1"/>
              </a:solidFill>
              <a:miter lim="800000"/>
              <a:headEnd/>
              <a:tailEnd/>
            </a:ln>
            <a:effectLst/>
          </p:spPr>
          <p:txBody>
            <a:bodyPr wrap="none" anchor="ctr"/>
            <a:lstStyle/>
            <a:p>
              <a:endParaRPr lang="fr-FR"/>
            </a:p>
          </p:txBody>
        </p:sp>
        <p:sp>
          <p:nvSpPr>
            <p:cNvPr id="52" name="Oval 77"/>
            <p:cNvSpPr>
              <a:spLocks noChangeArrowheads="1"/>
            </p:cNvSpPr>
            <p:nvPr/>
          </p:nvSpPr>
          <p:spPr bwMode="auto">
            <a:xfrm>
              <a:off x="6114107" y="1922576"/>
              <a:ext cx="1260000" cy="1260000"/>
            </a:xfrm>
            <a:prstGeom prst="ellipse">
              <a:avLst/>
            </a:prstGeom>
            <a:solidFill>
              <a:schemeClr val="bg1"/>
            </a:solidFill>
            <a:ln w="28575">
              <a:solidFill>
                <a:srgbClr val="FF0000"/>
              </a:solidFill>
              <a:round/>
              <a:headEnd/>
              <a:tailEnd/>
            </a:ln>
            <a:effectLst/>
          </p:spPr>
          <p:txBody>
            <a:bodyPr wrap="none" anchor="ctr"/>
            <a:lstStyle/>
            <a:p>
              <a:pPr algn="ctr"/>
              <a:r>
                <a:rPr lang="fr-FR" sz="3500" b="1" dirty="0">
                  <a:solidFill>
                    <a:srgbClr val="FF0000"/>
                  </a:solidFill>
                </a:rPr>
                <a:t>M</a:t>
              </a:r>
            </a:p>
          </p:txBody>
        </p:sp>
        <p:sp>
          <p:nvSpPr>
            <p:cNvPr id="53" name="Line 91"/>
            <p:cNvSpPr>
              <a:spLocks noChangeShapeType="1"/>
            </p:cNvSpPr>
            <p:nvPr/>
          </p:nvSpPr>
          <p:spPr bwMode="auto">
            <a:xfrm flipH="1">
              <a:off x="6744112" y="3477426"/>
              <a:ext cx="1697142" cy="0"/>
            </a:xfrm>
            <a:prstGeom prst="line">
              <a:avLst/>
            </a:prstGeom>
            <a:noFill/>
            <a:ln w="38100">
              <a:solidFill>
                <a:srgbClr val="FF0000"/>
              </a:solidFill>
              <a:round/>
              <a:headEnd/>
              <a:tailEnd/>
            </a:ln>
            <a:effectLst/>
          </p:spPr>
          <p:txBody>
            <a:bodyPr/>
            <a:lstStyle/>
            <a:p>
              <a:endParaRPr lang="fr-FR"/>
            </a:p>
          </p:txBody>
        </p:sp>
        <p:sp>
          <p:nvSpPr>
            <p:cNvPr id="54" name="Line 75"/>
            <p:cNvSpPr>
              <a:spLocks noChangeShapeType="1"/>
            </p:cNvSpPr>
            <p:nvPr/>
          </p:nvSpPr>
          <p:spPr bwMode="auto">
            <a:xfrm rot="5400000">
              <a:off x="6746429" y="2654484"/>
              <a:ext cx="0" cy="360000"/>
            </a:xfrm>
            <a:prstGeom prst="line">
              <a:avLst/>
            </a:prstGeom>
            <a:noFill/>
            <a:ln w="76200">
              <a:solidFill>
                <a:srgbClr val="FF0000"/>
              </a:solidFill>
              <a:round/>
              <a:headEnd/>
              <a:tailEnd/>
            </a:ln>
            <a:effectLst/>
          </p:spPr>
          <p:txBody>
            <a:bodyPr/>
            <a:lstStyle/>
            <a:p>
              <a:endParaRPr lang="fr-FR"/>
            </a:p>
          </p:txBody>
        </p:sp>
        <p:sp>
          <p:nvSpPr>
            <p:cNvPr id="55" name="Line 36"/>
            <p:cNvSpPr>
              <a:spLocks noChangeShapeType="1"/>
            </p:cNvSpPr>
            <p:nvPr/>
          </p:nvSpPr>
          <p:spPr bwMode="auto">
            <a:xfrm flipV="1">
              <a:off x="8387186" y="1351808"/>
              <a:ext cx="0" cy="1975680"/>
            </a:xfrm>
            <a:prstGeom prst="line">
              <a:avLst/>
            </a:prstGeom>
            <a:noFill/>
            <a:ln w="38100">
              <a:solidFill>
                <a:schemeClr val="tx1"/>
              </a:solidFill>
              <a:round/>
              <a:headEnd/>
              <a:tailEnd type="triangle" w="med" len="med"/>
            </a:ln>
            <a:effectLst/>
          </p:spPr>
          <p:txBody>
            <a:bodyPr/>
            <a:lstStyle/>
            <a:p>
              <a:endParaRPr lang="fr-FR"/>
            </a:p>
          </p:txBody>
        </p:sp>
        <p:sp>
          <p:nvSpPr>
            <p:cNvPr id="56" name="Text Box 37"/>
            <p:cNvSpPr txBox="1">
              <a:spLocks noChangeArrowheads="1"/>
            </p:cNvSpPr>
            <p:nvPr/>
          </p:nvSpPr>
          <p:spPr bwMode="auto">
            <a:xfrm>
              <a:off x="8458624" y="2164416"/>
              <a:ext cx="444352" cy="553998"/>
            </a:xfrm>
            <a:prstGeom prst="rect">
              <a:avLst/>
            </a:prstGeom>
            <a:noFill/>
            <a:ln w="9525">
              <a:noFill/>
              <a:miter lim="800000"/>
              <a:headEnd/>
              <a:tailEnd/>
            </a:ln>
            <a:effectLst/>
          </p:spPr>
          <p:txBody>
            <a:bodyPr wrap="none">
              <a:spAutoFit/>
            </a:bodyPr>
            <a:lstStyle/>
            <a:p>
              <a:r>
                <a:rPr lang="fr-FR" sz="3000" b="1" dirty="0">
                  <a:latin typeface="Cambria" pitchFamily="18" charset="0"/>
                </a:rPr>
                <a:t>U</a:t>
              </a:r>
              <a:endParaRPr lang="fr-FR" sz="3000" b="1" baseline="-25000" dirty="0">
                <a:latin typeface="Cambria" pitchFamily="18" charset="0"/>
              </a:endParaRPr>
            </a:p>
          </p:txBody>
        </p:sp>
        <p:grpSp>
          <p:nvGrpSpPr>
            <p:cNvPr id="3" name="Groupe 56"/>
            <p:cNvGrpSpPr/>
            <p:nvPr/>
          </p:nvGrpSpPr>
          <p:grpSpPr>
            <a:xfrm flipH="1">
              <a:off x="5766870" y="1169190"/>
              <a:ext cx="972000" cy="11894"/>
              <a:chOff x="741364" y="11632"/>
              <a:chExt cx="1924359" cy="11894"/>
            </a:xfrm>
          </p:grpSpPr>
          <p:sp>
            <p:nvSpPr>
              <p:cNvPr id="93" name="Line 43"/>
              <p:cNvSpPr>
                <a:spLocks noChangeShapeType="1"/>
              </p:cNvSpPr>
              <p:nvPr/>
            </p:nvSpPr>
            <p:spPr bwMode="auto">
              <a:xfrm rot="5400000">
                <a:off x="1703544" y="-950548"/>
                <a:ext cx="0" cy="1924359"/>
              </a:xfrm>
              <a:prstGeom prst="line">
                <a:avLst/>
              </a:prstGeom>
              <a:noFill/>
              <a:ln w="28575">
                <a:solidFill>
                  <a:srgbClr val="0000FF"/>
                </a:solidFill>
                <a:round/>
                <a:headEnd/>
                <a:tailEnd/>
              </a:ln>
              <a:effectLst/>
            </p:spPr>
            <p:txBody>
              <a:bodyPr/>
              <a:lstStyle/>
              <a:p>
                <a:endParaRPr lang="fr-FR"/>
              </a:p>
            </p:txBody>
          </p:sp>
          <p:sp>
            <p:nvSpPr>
              <p:cNvPr id="94" name="Line 43"/>
              <p:cNvSpPr>
                <a:spLocks noChangeShapeType="1"/>
              </p:cNvSpPr>
              <p:nvPr/>
            </p:nvSpPr>
            <p:spPr bwMode="auto">
              <a:xfrm rot="5400000" flipH="1">
                <a:off x="1951032" y="-30474"/>
                <a:ext cx="0" cy="108000"/>
              </a:xfrm>
              <a:prstGeom prst="line">
                <a:avLst/>
              </a:prstGeom>
              <a:noFill/>
              <a:ln w="28575">
                <a:solidFill>
                  <a:srgbClr val="009900"/>
                </a:solidFill>
                <a:round/>
                <a:headEnd type="arrow" w="med" len="med"/>
                <a:tailEnd type="none" w="med" len="med"/>
              </a:ln>
              <a:effectLst/>
            </p:spPr>
            <p:txBody>
              <a:bodyPr/>
              <a:lstStyle/>
              <a:p>
                <a:endParaRPr lang="fr-FR"/>
              </a:p>
            </p:txBody>
          </p:sp>
        </p:grpSp>
        <p:grpSp>
          <p:nvGrpSpPr>
            <p:cNvPr id="4" name="Group 18"/>
            <p:cNvGrpSpPr>
              <a:grpSpLocks/>
            </p:cNvGrpSpPr>
            <p:nvPr/>
          </p:nvGrpSpPr>
          <p:grpSpPr bwMode="auto">
            <a:xfrm rot="16200000" flipH="1">
              <a:off x="5185934" y="2222774"/>
              <a:ext cx="912709" cy="213505"/>
              <a:chOff x="394" y="3588"/>
              <a:chExt cx="1665" cy="311"/>
            </a:xfrm>
          </p:grpSpPr>
          <p:grpSp>
            <p:nvGrpSpPr>
              <p:cNvPr id="5" name="Group 8"/>
              <p:cNvGrpSpPr>
                <a:grpSpLocks/>
              </p:cNvGrpSpPr>
              <p:nvPr/>
            </p:nvGrpSpPr>
            <p:grpSpPr bwMode="auto">
              <a:xfrm>
                <a:off x="394" y="3588"/>
                <a:ext cx="410" cy="311"/>
                <a:chOff x="394" y="3572"/>
                <a:chExt cx="410" cy="311"/>
              </a:xfrm>
            </p:grpSpPr>
            <p:sp>
              <p:nvSpPr>
                <p:cNvPr id="91" name="Arc 6"/>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92" name="Arc 7"/>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6" name="Group 9"/>
              <p:cNvGrpSpPr>
                <a:grpSpLocks/>
              </p:cNvGrpSpPr>
              <p:nvPr/>
            </p:nvGrpSpPr>
            <p:grpSpPr bwMode="auto">
              <a:xfrm>
                <a:off x="808" y="3588"/>
                <a:ext cx="410" cy="311"/>
                <a:chOff x="394" y="3572"/>
                <a:chExt cx="410" cy="311"/>
              </a:xfrm>
            </p:grpSpPr>
            <p:sp>
              <p:nvSpPr>
                <p:cNvPr id="89" name="Arc 10"/>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90" name="Arc 11"/>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7" name="Group 12"/>
              <p:cNvGrpSpPr>
                <a:grpSpLocks/>
              </p:cNvGrpSpPr>
              <p:nvPr/>
            </p:nvGrpSpPr>
            <p:grpSpPr bwMode="auto">
              <a:xfrm>
                <a:off x="1235" y="3588"/>
                <a:ext cx="410" cy="311"/>
                <a:chOff x="394" y="3572"/>
                <a:chExt cx="410" cy="311"/>
              </a:xfrm>
            </p:grpSpPr>
            <p:sp>
              <p:nvSpPr>
                <p:cNvPr id="87" name="Arc 13"/>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88" name="Arc 14"/>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nvGrpSpPr>
              <p:cNvPr id="8" name="Group 15"/>
              <p:cNvGrpSpPr>
                <a:grpSpLocks/>
              </p:cNvGrpSpPr>
              <p:nvPr/>
            </p:nvGrpSpPr>
            <p:grpSpPr bwMode="auto">
              <a:xfrm>
                <a:off x="1649" y="3588"/>
                <a:ext cx="410" cy="311"/>
                <a:chOff x="394" y="3572"/>
                <a:chExt cx="410" cy="311"/>
              </a:xfrm>
            </p:grpSpPr>
            <p:sp>
              <p:nvSpPr>
                <p:cNvPr id="85" name="Arc 16"/>
                <p:cNvSpPr>
                  <a:spLocks/>
                </p:cNvSpPr>
                <p:nvPr/>
              </p:nvSpPr>
              <p:spPr bwMode="auto">
                <a:xfrm>
                  <a:off x="605" y="3575"/>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sp>
              <p:nvSpPr>
                <p:cNvPr id="86" name="Arc 17"/>
                <p:cNvSpPr>
                  <a:spLocks/>
                </p:cNvSpPr>
                <p:nvPr/>
              </p:nvSpPr>
              <p:spPr bwMode="auto">
                <a:xfrm flipH="1">
                  <a:off x="394" y="3572"/>
                  <a:ext cx="199" cy="3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FF"/>
                  </a:solidFill>
                  <a:round/>
                  <a:headEnd/>
                  <a:tailEnd/>
                </a:ln>
                <a:effectLst/>
              </p:spPr>
              <p:txBody>
                <a:bodyPr wrap="none" anchor="ctr"/>
                <a:lstStyle/>
                <a:p>
                  <a:endParaRPr lang="fr-FR"/>
                </a:p>
              </p:txBody>
            </p:sp>
          </p:grpSp>
        </p:grpSp>
        <p:sp>
          <p:nvSpPr>
            <p:cNvPr id="59" name="Line 75"/>
            <p:cNvSpPr>
              <a:spLocks noChangeShapeType="1"/>
            </p:cNvSpPr>
            <p:nvPr/>
          </p:nvSpPr>
          <p:spPr bwMode="auto">
            <a:xfrm flipH="1">
              <a:off x="5757936" y="2785460"/>
              <a:ext cx="0" cy="705600"/>
            </a:xfrm>
            <a:prstGeom prst="line">
              <a:avLst/>
            </a:prstGeom>
            <a:noFill/>
            <a:ln w="19050">
              <a:solidFill>
                <a:srgbClr val="0000FF"/>
              </a:solidFill>
              <a:round/>
              <a:headEnd/>
              <a:tailEnd/>
            </a:ln>
            <a:effectLst/>
          </p:spPr>
          <p:txBody>
            <a:bodyPr/>
            <a:lstStyle/>
            <a:p>
              <a:endParaRPr lang="fr-FR"/>
            </a:p>
          </p:txBody>
        </p:sp>
        <p:sp>
          <p:nvSpPr>
            <p:cNvPr id="60" name="Line 76"/>
            <p:cNvSpPr>
              <a:spLocks noChangeShapeType="1"/>
            </p:cNvSpPr>
            <p:nvPr/>
          </p:nvSpPr>
          <p:spPr bwMode="auto">
            <a:xfrm flipV="1">
              <a:off x="5757936" y="3485333"/>
              <a:ext cx="972000" cy="0"/>
            </a:xfrm>
            <a:prstGeom prst="line">
              <a:avLst/>
            </a:prstGeom>
            <a:noFill/>
            <a:ln w="19050">
              <a:solidFill>
                <a:srgbClr val="0000FF"/>
              </a:solidFill>
              <a:round/>
              <a:headEnd/>
              <a:tailEnd/>
            </a:ln>
            <a:effectLst/>
          </p:spPr>
          <p:txBody>
            <a:bodyPr/>
            <a:lstStyle/>
            <a:p>
              <a:endParaRPr lang="fr-FR"/>
            </a:p>
          </p:txBody>
        </p:sp>
        <p:sp>
          <p:nvSpPr>
            <p:cNvPr id="61" name="Line 75"/>
            <p:cNvSpPr>
              <a:spLocks noChangeShapeType="1"/>
            </p:cNvSpPr>
            <p:nvPr/>
          </p:nvSpPr>
          <p:spPr bwMode="auto">
            <a:xfrm flipH="1">
              <a:off x="5757936" y="1162835"/>
              <a:ext cx="0" cy="720000"/>
            </a:xfrm>
            <a:prstGeom prst="line">
              <a:avLst/>
            </a:prstGeom>
            <a:noFill/>
            <a:ln w="19050">
              <a:solidFill>
                <a:srgbClr val="0000FF"/>
              </a:solidFill>
              <a:round/>
              <a:headEnd/>
              <a:tailEnd/>
            </a:ln>
            <a:effectLst/>
          </p:spPr>
          <p:txBody>
            <a:bodyPr/>
            <a:lstStyle/>
            <a:p>
              <a:endParaRPr lang="fr-FR"/>
            </a:p>
          </p:txBody>
        </p:sp>
        <p:sp>
          <p:nvSpPr>
            <p:cNvPr id="62" name="Text Box 37"/>
            <p:cNvSpPr txBox="1">
              <a:spLocks noChangeArrowheads="1"/>
            </p:cNvSpPr>
            <p:nvPr/>
          </p:nvSpPr>
          <p:spPr bwMode="auto">
            <a:xfrm flipH="1">
              <a:off x="5934411" y="632048"/>
              <a:ext cx="252153" cy="443199"/>
            </a:xfrm>
            <a:prstGeom prst="rect">
              <a:avLst/>
            </a:prstGeom>
            <a:noFill/>
            <a:ln w="9525">
              <a:noFill/>
              <a:miter lim="800000"/>
              <a:headEnd/>
              <a:tailEnd/>
            </a:ln>
            <a:effectLst/>
          </p:spPr>
          <p:txBody>
            <a:bodyPr wrap="none">
              <a:spAutoFit/>
            </a:bodyPr>
            <a:lstStyle/>
            <a:p>
              <a:r>
                <a:rPr lang="fr-FR" sz="3000" b="1" i="1" dirty="0">
                  <a:solidFill>
                    <a:srgbClr val="009900"/>
                  </a:solidFill>
                  <a:latin typeface="Euclid" pitchFamily="18" charset="0"/>
                </a:rPr>
                <a:t>i</a:t>
              </a:r>
            </a:p>
          </p:txBody>
        </p:sp>
        <p:sp>
          <p:nvSpPr>
            <p:cNvPr id="63" name="Text Box 37"/>
            <p:cNvSpPr txBox="1">
              <a:spLocks noChangeArrowheads="1"/>
            </p:cNvSpPr>
            <p:nvPr/>
          </p:nvSpPr>
          <p:spPr bwMode="auto">
            <a:xfrm flipH="1">
              <a:off x="5143504" y="2041604"/>
              <a:ext cx="359394" cy="553998"/>
            </a:xfrm>
            <a:prstGeom prst="rect">
              <a:avLst/>
            </a:prstGeom>
            <a:noFill/>
            <a:ln w="9525">
              <a:noFill/>
              <a:miter lim="800000"/>
              <a:headEnd/>
              <a:tailEnd/>
            </a:ln>
            <a:effectLst/>
          </p:spPr>
          <p:txBody>
            <a:bodyPr wrap="none">
              <a:spAutoFit/>
            </a:bodyPr>
            <a:lstStyle/>
            <a:p>
              <a:r>
                <a:rPr lang="fr-FR" sz="3000" b="1" i="1" dirty="0">
                  <a:solidFill>
                    <a:srgbClr val="0000FF"/>
                  </a:solidFill>
                  <a:latin typeface="Cambria" pitchFamily="18" charset="0"/>
                </a:rPr>
                <a:t>r</a:t>
              </a:r>
            </a:p>
          </p:txBody>
        </p:sp>
        <p:sp>
          <p:nvSpPr>
            <p:cNvPr id="64" name="Text Box 37"/>
            <p:cNvSpPr txBox="1">
              <a:spLocks noChangeArrowheads="1"/>
            </p:cNvSpPr>
            <p:nvPr/>
          </p:nvSpPr>
          <p:spPr bwMode="auto">
            <a:xfrm flipH="1">
              <a:off x="6858016" y="1262848"/>
              <a:ext cx="335348" cy="477054"/>
            </a:xfrm>
            <a:prstGeom prst="rect">
              <a:avLst/>
            </a:prstGeom>
            <a:noFill/>
            <a:ln w="9525">
              <a:noFill/>
              <a:miter lim="800000"/>
              <a:headEnd/>
              <a:tailEnd/>
            </a:ln>
            <a:effectLst/>
          </p:spPr>
          <p:txBody>
            <a:bodyPr wrap="none">
              <a:spAutoFit/>
            </a:bodyPr>
            <a:lstStyle/>
            <a:p>
              <a:r>
                <a:rPr lang="fr-FR" sz="2500" b="1" i="1" dirty="0">
                  <a:solidFill>
                    <a:srgbClr val="009900"/>
                  </a:solidFill>
                  <a:latin typeface="Euclid" pitchFamily="18" charset="0"/>
                </a:rPr>
                <a:t>I</a:t>
              </a:r>
            </a:p>
          </p:txBody>
        </p:sp>
        <p:sp>
          <p:nvSpPr>
            <p:cNvPr id="65" name="Line 43"/>
            <p:cNvSpPr>
              <a:spLocks noChangeShapeType="1"/>
            </p:cNvSpPr>
            <p:nvPr/>
          </p:nvSpPr>
          <p:spPr bwMode="auto">
            <a:xfrm rot="10800000" flipH="1" flipV="1">
              <a:off x="6740690" y="1486755"/>
              <a:ext cx="0" cy="84857"/>
            </a:xfrm>
            <a:prstGeom prst="line">
              <a:avLst/>
            </a:prstGeom>
            <a:noFill/>
            <a:ln w="28575">
              <a:solidFill>
                <a:srgbClr val="009900"/>
              </a:solidFill>
              <a:round/>
              <a:headEnd type="none" w="med" len="med"/>
              <a:tailEnd type="arrow" w="med" len="med"/>
            </a:ln>
            <a:effectLst/>
          </p:spPr>
          <p:txBody>
            <a:bodyPr/>
            <a:lstStyle/>
            <a:p>
              <a:endParaRPr lang="fr-FR"/>
            </a:p>
          </p:txBody>
        </p:sp>
        <p:sp>
          <p:nvSpPr>
            <p:cNvPr id="70" name="Line 43"/>
            <p:cNvSpPr>
              <a:spLocks noChangeShapeType="1"/>
            </p:cNvSpPr>
            <p:nvPr/>
          </p:nvSpPr>
          <p:spPr bwMode="auto">
            <a:xfrm rot="5400000" flipH="1">
              <a:off x="7672090" y="1165180"/>
              <a:ext cx="0" cy="56512"/>
            </a:xfrm>
            <a:prstGeom prst="line">
              <a:avLst/>
            </a:prstGeom>
            <a:noFill/>
            <a:ln w="38100">
              <a:solidFill>
                <a:srgbClr val="009900"/>
              </a:solidFill>
              <a:round/>
              <a:headEnd type="none" w="med" len="med"/>
              <a:tailEnd type="arrow" w="med" len="med"/>
            </a:ln>
            <a:effectLst/>
          </p:spPr>
          <p:txBody>
            <a:bodyPr/>
            <a:lstStyle/>
            <a:p>
              <a:endParaRPr lang="fr-FR"/>
            </a:p>
          </p:txBody>
        </p:sp>
        <p:sp>
          <p:nvSpPr>
            <p:cNvPr id="71" name="Oval 77"/>
            <p:cNvSpPr>
              <a:spLocks noChangeArrowheads="1"/>
            </p:cNvSpPr>
            <p:nvPr/>
          </p:nvSpPr>
          <p:spPr bwMode="auto">
            <a:xfrm>
              <a:off x="6686630" y="1119972"/>
              <a:ext cx="108000" cy="108000"/>
            </a:xfrm>
            <a:prstGeom prst="ellipse">
              <a:avLst/>
            </a:prstGeom>
            <a:solidFill>
              <a:srgbClr val="0000FF"/>
            </a:solidFill>
            <a:ln w="28575">
              <a:solidFill>
                <a:srgbClr val="0000FF"/>
              </a:solidFill>
              <a:round/>
              <a:headEnd/>
              <a:tailEnd/>
            </a:ln>
            <a:effectLst/>
          </p:spPr>
          <p:txBody>
            <a:bodyPr wrap="none" anchor="ctr"/>
            <a:lstStyle/>
            <a:p>
              <a:pPr algn="ctr"/>
              <a:endParaRPr lang="fr-FR" sz="3500" b="1" dirty="0">
                <a:solidFill>
                  <a:srgbClr val="FF0000"/>
                </a:solidFill>
              </a:endParaRPr>
            </a:p>
          </p:txBody>
        </p:sp>
        <p:sp>
          <p:nvSpPr>
            <p:cNvPr id="96" name="Text Box 37"/>
            <p:cNvSpPr txBox="1">
              <a:spLocks noChangeArrowheads="1"/>
            </p:cNvSpPr>
            <p:nvPr/>
          </p:nvSpPr>
          <p:spPr bwMode="auto">
            <a:xfrm flipH="1">
              <a:off x="7572396" y="642918"/>
              <a:ext cx="732893" cy="477054"/>
            </a:xfrm>
            <a:prstGeom prst="rect">
              <a:avLst/>
            </a:prstGeom>
            <a:noFill/>
            <a:ln w="9525">
              <a:noFill/>
              <a:miter lim="800000"/>
              <a:headEnd/>
              <a:tailEnd/>
            </a:ln>
            <a:effectLst/>
          </p:spPr>
          <p:txBody>
            <a:bodyPr wrap="none">
              <a:spAutoFit/>
            </a:bodyPr>
            <a:lstStyle/>
            <a:p>
              <a:r>
                <a:rPr lang="fr-FR" sz="2500" b="1" i="1" dirty="0">
                  <a:solidFill>
                    <a:srgbClr val="009900"/>
                  </a:solidFill>
                  <a:latin typeface="Euclid" pitchFamily="18" charset="0"/>
                </a:rPr>
                <a:t>I+i</a:t>
              </a:r>
            </a:p>
          </p:txBody>
        </p:sp>
      </p:grpSp>
      <p:graphicFrame>
        <p:nvGraphicFramePr>
          <p:cNvPr id="98" name="Object 38"/>
          <p:cNvGraphicFramePr>
            <a:graphicFrameLocks noChangeAspect="1"/>
          </p:cNvGraphicFramePr>
          <p:nvPr/>
        </p:nvGraphicFramePr>
        <p:xfrm>
          <a:off x="3929058" y="4071942"/>
          <a:ext cx="2409825" cy="798513"/>
        </p:xfrm>
        <a:graphic>
          <a:graphicData uri="http://schemas.openxmlformats.org/presentationml/2006/ole">
            <mc:AlternateContent xmlns:mc="http://schemas.openxmlformats.org/markup-compatibility/2006">
              <mc:Choice xmlns:v="urn:schemas-microsoft-com:vml" Requires="v">
                <p:oleObj spid="_x0000_s616490" name="Equation" r:id="rId3" imgW="1307532" imgH="431613" progId="Equation.DSMT4">
                  <p:embed/>
                </p:oleObj>
              </mc:Choice>
              <mc:Fallback>
                <p:oleObj name="Equation" r:id="rId3" imgW="1307532" imgH="431613" progId="Equation.DSMT4">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9058" y="4071942"/>
                        <a:ext cx="2409825" cy="798513"/>
                      </a:xfrm>
                      <a:prstGeom prst="rect">
                        <a:avLst/>
                      </a:prstGeom>
                      <a:solidFill>
                        <a:schemeClr val="bg1"/>
                      </a:solidFill>
                    </p:spPr>
                  </p:pic>
                </p:oleObj>
              </mc:Fallback>
            </mc:AlternateContent>
          </a:graphicData>
        </a:graphic>
      </p:graphicFrame>
      <p:sp>
        <p:nvSpPr>
          <p:cNvPr id="99" name="Text Box 42"/>
          <p:cNvSpPr txBox="1">
            <a:spLocks noChangeArrowheads="1"/>
          </p:cNvSpPr>
          <p:nvPr/>
        </p:nvSpPr>
        <p:spPr bwMode="auto">
          <a:xfrm>
            <a:off x="571472" y="4276734"/>
            <a:ext cx="3455987" cy="366712"/>
          </a:xfrm>
          <a:prstGeom prst="rect">
            <a:avLst/>
          </a:prstGeom>
          <a:noFill/>
          <a:ln w="9525">
            <a:noFill/>
            <a:miter lim="800000"/>
            <a:headEnd/>
            <a:tailEnd/>
          </a:ln>
          <a:effectLst/>
        </p:spPr>
        <p:txBody>
          <a:bodyPr>
            <a:spAutoFit/>
          </a:bodyPr>
          <a:lstStyle/>
          <a:p>
            <a:pPr>
              <a:spcBef>
                <a:spcPct val="50000"/>
              </a:spcBef>
            </a:pPr>
            <a:r>
              <a:rPr lang="fr-FR" dirty="0">
                <a:latin typeface="Times New Roman" pitchFamily="18" charset="0"/>
                <a:cs typeface="Times New Roman" pitchFamily="18" charset="0"/>
              </a:rPr>
              <a:t>L’expression de la vitesse étant:</a:t>
            </a:r>
          </a:p>
        </p:txBody>
      </p:sp>
      <p:graphicFrame>
        <p:nvGraphicFramePr>
          <p:cNvPr id="100" name="Object 38"/>
          <p:cNvGraphicFramePr>
            <a:graphicFrameLocks noChangeAspect="1"/>
          </p:cNvGraphicFramePr>
          <p:nvPr/>
        </p:nvGraphicFramePr>
        <p:xfrm>
          <a:off x="2143108" y="5000636"/>
          <a:ext cx="1776412" cy="750887"/>
        </p:xfrm>
        <a:graphic>
          <a:graphicData uri="http://schemas.openxmlformats.org/presentationml/2006/ole">
            <mc:AlternateContent xmlns:mc="http://schemas.openxmlformats.org/markup-compatibility/2006">
              <mc:Choice xmlns:v="urn:schemas-microsoft-com:vml" Requires="v">
                <p:oleObj spid="_x0000_s616491" name="Equation" r:id="rId5" imgW="964781" imgH="406224" progId="Equation.DSMT4">
                  <p:embed/>
                </p:oleObj>
              </mc:Choice>
              <mc:Fallback>
                <p:oleObj name="Equation" r:id="rId5" imgW="964781" imgH="406224" progId="Equation.DSMT4">
                  <p:embed/>
                  <p:pic>
                    <p:nvPicPr>
                      <p:cNvPr id="0"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108" y="5000636"/>
                        <a:ext cx="1776412" cy="750887"/>
                      </a:xfrm>
                      <a:prstGeom prst="rect">
                        <a:avLst/>
                      </a:prstGeom>
                      <a:solidFill>
                        <a:schemeClr val="bg1"/>
                      </a:solidFill>
                    </p:spPr>
                  </p:pic>
                </p:oleObj>
              </mc:Fallback>
            </mc:AlternateContent>
          </a:graphicData>
        </a:graphic>
      </p:graphicFrame>
      <p:sp>
        <p:nvSpPr>
          <p:cNvPr id="101" name="Text Box 42"/>
          <p:cNvSpPr txBox="1">
            <a:spLocks noChangeArrowheads="1"/>
          </p:cNvSpPr>
          <p:nvPr/>
        </p:nvSpPr>
        <p:spPr bwMode="auto">
          <a:xfrm>
            <a:off x="571472" y="5143512"/>
            <a:ext cx="3455987" cy="366712"/>
          </a:xfrm>
          <a:prstGeom prst="rect">
            <a:avLst/>
          </a:prstGeom>
          <a:noFill/>
          <a:ln w="9525">
            <a:noFill/>
            <a:miter lim="800000"/>
            <a:headEnd/>
            <a:tailEnd/>
          </a:ln>
          <a:effectLst/>
        </p:spPr>
        <p:txBody>
          <a:bodyPr>
            <a:spAutoFit/>
          </a:bodyPr>
          <a:lstStyle/>
          <a:p>
            <a:pPr>
              <a:spcBef>
                <a:spcPct val="50000"/>
              </a:spcBef>
            </a:pPr>
            <a:r>
              <a:rPr lang="fr-FR" dirty="0">
                <a:latin typeface="Times New Roman" pitchFamily="18" charset="0"/>
                <a:cs typeface="Times New Roman" pitchFamily="18" charset="0"/>
              </a:rPr>
              <a:t>A vide, on a:</a:t>
            </a:r>
          </a:p>
        </p:txBody>
      </p:sp>
    </p:spTree>
    <p:extLst>
      <p:ext uri="{BB962C8B-B14F-4D97-AF65-F5344CB8AC3E}">
        <p14:creationId xmlns:p14="http://schemas.microsoft.com/office/powerpoint/2010/main" val="254871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1000" fill="hold"/>
                                        <p:tgtEl>
                                          <p:spTgt spid="99"/>
                                        </p:tgtEl>
                                        <p:attrNameLst>
                                          <p:attrName>ppt_x</p:attrName>
                                        </p:attrNameLst>
                                      </p:cBhvr>
                                      <p:tavLst>
                                        <p:tav tm="0">
                                          <p:val>
                                            <p:strVal val="0-#ppt_w/2"/>
                                          </p:val>
                                        </p:tav>
                                        <p:tav tm="100000">
                                          <p:val>
                                            <p:strVal val="#ppt_x"/>
                                          </p:val>
                                        </p:tav>
                                      </p:tavLst>
                                    </p:anim>
                                    <p:anim calcmode="lin" valueType="num">
                                      <p:cBhvr additive="base">
                                        <p:cTn id="8" dur="1000" fill="hold"/>
                                        <p:tgtEl>
                                          <p:spTgt spid="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98"/>
                                        </p:tgtEl>
                                        <p:attrNameLst>
                                          <p:attrName>style.visibility</p:attrName>
                                        </p:attrNameLst>
                                      </p:cBhvr>
                                      <p:to>
                                        <p:strVal val="visible"/>
                                      </p:to>
                                    </p:set>
                                    <p:animEffect transition="in" filter="diamond(in)">
                                      <p:cBhvr>
                                        <p:cTn id="13" dur="1000"/>
                                        <p:tgtEl>
                                          <p:spTgt spid="9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01"/>
                                        </p:tgtEl>
                                        <p:attrNameLst>
                                          <p:attrName>style.visibility</p:attrName>
                                        </p:attrNameLst>
                                      </p:cBhvr>
                                      <p:to>
                                        <p:strVal val="visible"/>
                                      </p:to>
                                    </p:set>
                                    <p:anim calcmode="lin" valueType="num">
                                      <p:cBhvr additive="base">
                                        <p:cTn id="18" dur="1000" fill="hold"/>
                                        <p:tgtEl>
                                          <p:spTgt spid="101"/>
                                        </p:tgtEl>
                                        <p:attrNameLst>
                                          <p:attrName>ppt_x</p:attrName>
                                        </p:attrNameLst>
                                      </p:cBhvr>
                                      <p:tavLst>
                                        <p:tav tm="0">
                                          <p:val>
                                            <p:strVal val="0-#ppt_w/2"/>
                                          </p:val>
                                        </p:tav>
                                        <p:tav tm="100000">
                                          <p:val>
                                            <p:strVal val="#ppt_x"/>
                                          </p:val>
                                        </p:tav>
                                      </p:tavLst>
                                    </p:anim>
                                    <p:anim calcmode="lin" valueType="num">
                                      <p:cBhvr additive="base">
                                        <p:cTn id="19" dur="1000" fill="hold"/>
                                        <p:tgtEl>
                                          <p:spTgt spid="10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100"/>
                                        </p:tgtEl>
                                        <p:attrNameLst>
                                          <p:attrName>style.visibility</p:attrName>
                                        </p:attrNameLst>
                                      </p:cBhvr>
                                      <p:to>
                                        <p:strVal val="visible"/>
                                      </p:to>
                                    </p:set>
                                    <p:animEffect transition="in" filter="diamond(in)">
                                      <p:cBhvr>
                                        <p:cTn id="24"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1"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 Box 42"/>
          <p:cNvSpPr txBox="1">
            <a:spLocks noChangeArrowheads="1"/>
          </p:cNvSpPr>
          <p:nvPr/>
        </p:nvSpPr>
        <p:spPr bwMode="auto">
          <a:xfrm>
            <a:off x="428596" y="719720"/>
            <a:ext cx="8358246" cy="2031325"/>
          </a:xfrm>
          <a:prstGeom prst="rect">
            <a:avLst/>
          </a:prstGeom>
          <a:noFill/>
          <a:ln w="9525">
            <a:noFill/>
            <a:miter lim="800000"/>
            <a:headEnd/>
            <a:tailEnd/>
          </a:ln>
          <a:effectLst/>
        </p:spPr>
        <p:txBody>
          <a:bodyPr wrap="square">
            <a:spAutoFit/>
          </a:bodyPr>
          <a:lstStyle/>
          <a:p>
            <a:r>
              <a:rPr lang="fr-FR" dirty="0"/>
              <a:t>Théoriquement, si l’intensité du courant d’excitation s’annule (donc le flux) ; la vitesse va tendre vers l’infini.</a:t>
            </a:r>
          </a:p>
          <a:p>
            <a:endParaRPr lang="fr-FR" dirty="0"/>
          </a:p>
          <a:p>
            <a:r>
              <a:rPr lang="fr-FR" dirty="0"/>
              <a:t>Pratiquement, la machine garde un flux rémanent </a:t>
            </a:r>
            <a:r>
              <a:rPr lang="fr-FR" dirty="0">
                <a:sym typeface="Symbol"/>
              </a:rPr>
              <a:t></a:t>
            </a:r>
            <a:r>
              <a:rPr lang="fr-FR" baseline="-25000" dirty="0"/>
              <a:t>r</a:t>
            </a:r>
            <a:r>
              <a:rPr lang="fr-FR" dirty="0"/>
              <a:t>  qui n’est pas nul, mais trop faible.</a:t>
            </a:r>
          </a:p>
          <a:p>
            <a:r>
              <a:rPr lang="fr-FR" dirty="0"/>
              <a:t>Suite à une coupure dans le circuit d’excitation, et en présence de la tension U, la vitesse de rotation du moteur prend une valeur importante et on risque de détériorer les organes mécaniques de la machine. Ce phénomène est appelé </a:t>
            </a:r>
            <a:r>
              <a:rPr lang="fr-FR" b="1" i="1" dirty="0"/>
              <a:t>emballement</a:t>
            </a:r>
            <a:r>
              <a:rPr lang="fr-FR" dirty="0"/>
              <a:t>.</a:t>
            </a:r>
            <a:endParaRPr lang="fr-FR" dirty="0">
              <a:latin typeface="Times New Roman" pitchFamily="18" charset="0"/>
              <a:cs typeface="Times New Roman" pitchFamily="18" charset="0"/>
            </a:endParaRPr>
          </a:p>
        </p:txBody>
      </p:sp>
      <p:sp>
        <p:nvSpPr>
          <p:cNvPr id="105" name="Text Box 42"/>
          <p:cNvSpPr txBox="1">
            <a:spLocks noChangeArrowheads="1"/>
          </p:cNvSpPr>
          <p:nvPr/>
        </p:nvSpPr>
        <p:spPr bwMode="auto">
          <a:xfrm>
            <a:off x="428596" y="350388"/>
            <a:ext cx="4857784" cy="369332"/>
          </a:xfrm>
          <a:prstGeom prst="rect">
            <a:avLst/>
          </a:prstGeom>
          <a:noFill/>
          <a:ln w="9525">
            <a:noFill/>
            <a:miter lim="800000"/>
            <a:headEnd/>
            <a:tailEnd/>
          </a:ln>
          <a:effectLst/>
        </p:spPr>
        <p:txBody>
          <a:bodyPr wrap="square">
            <a:spAutoFit/>
          </a:bodyPr>
          <a:lstStyle/>
          <a:p>
            <a:pPr>
              <a:spcBef>
                <a:spcPct val="50000"/>
              </a:spcBef>
            </a:pPr>
            <a:r>
              <a:rPr lang="fr-FR" b="1" dirty="0">
                <a:solidFill>
                  <a:srgbClr val="009900"/>
                </a:solidFill>
              </a:rPr>
              <a:t>4.1. Problème d’emballement</a:t>
            </a:r>
            <a:endParaRPr lang="fr-FR" b="1" dirty="0">
              <a:solidFill>
                <a:srgbClr val="009900"/>
              </a:solidFill>
              <a:latin typeface="Euclid" pitchFamily="18" charset="0"/>
              <a:cs typeface="Times New Roman" pitchFamily="18" charset="0"/>
            </a:endParaRPr>
          </a:p>
        </p:txBody>
      </p:sp>
      <p:sp>
        <p:nvSpPr>
          <p:cNvPr id="57" name="Text Box 42"/>
          <p:cNvSpPr txBox="1">
            <a:spLocks noChangeArrowheads="1"/>
          </p:cNvSpPr>
          <p:nvPr/>
        </p:nvSpPr>
        <p:spPr bwMode="auto">
          <a:xfrm>
            <a:off x="1000100" y="5648942"/>
            <a:ext cx="7429552" cy="923330"/>
          </a:xfrm>
          <a:prstGeom prst="rect">
            <a:avLst/>
          </a:prstGeom>
          <a:solidFill>
            <a:srgbClr val="FFFF99"/>
          </a:solidFill>
          <a:ln w="28575">
            <a:solidFill>
              <a:srgbClr val="0000FF"/>
            </a:solidFill>
            <a:miter lim="800000"/>
            <a:headEnd/>
            <a:tailEnd/>
          </a:ln>
          <a:effectLst/>
        </p:spPr>
        <p:txBody>
          <a:bodyPr wrap="square">
            <a:spAutoFit/>
          </a:bodyPr>
          <a:lstStyle/>
          <a:p>
            <a:r>
              <a:rPr lang="fr-FR" b="1" i="1" dirty="0">
                <a:solidFill>
                  <a:srgbClr val="FF0000"/>
                </a:solidFill>
              </a:rPr>
              <a:t>Pour éviter le risque d’emballement, il faut toujours alimenter l’inducteur avant l’induit et ne jamais ouvrir le circuit inducteur lorsque le moteur est en fonctionnement.</a:t>
            </a:r>
            <a:endParaRPr lang="fr-FR" b="1" dirty="0">
              <a:solidFill>
                <a:srgbClr val="FF0000"/>
              </a:solidFill>
            </a:endParaRPr>
          </a:p>
        </p:txBody>
      </p:sp>
      <p:grpSp>
        <p:nvGrpSpPr>
          <p:cNvPr id="58" name="Groupe 66"/>
          <p:cNvGrpSpPr/>
          <p:nvPr/>
        </p:nvGrpSpPr>
        <p:grpSpPr>
          <a:xfrm>
            <a:off x="2965395" y="2714620"/>
            <a:ext cx="3035363" cy="2571769"/>
            <a:chOff x="5892808" y="3442720"/>
            <a:chExt cx="2854837" cy="2225200"/>
          </a:xfrm>
        </p:grpSpPr>
        <p:grpSp>
          <p:nvGrpSpPr>
            <p:cNvPr id="67" name="Groupe 105"/>
            <p:cNvGrpSpPr/>
            <p:nvPr/>
          </p:nvGrpSpPr>
          <p:grpSpPr>
            <a:xfrm>
              <a:off x="5892808" y="3442720"/>
              <a:ext cx="2854837" cy="2225200"/>
              <a:chOff x="6156325" y="4092006"/>
              <a:chExt cx="2854837" cy="2225200"/>
            </a:xfrm>
          </p:grpSpPr>
          <p:sp>
            <p:nvSpPr>
              <p:cNvPr id="69" name="Line 49"/>
              <p:cNvSpPr>
                <a:spLocks noChangeShapeType="1"/>
              </p:cNvSpPr>
              <p:nvPr/>
            </p:nvSpPr>
            <p:spPr bwMode="auto">
              <a:xfrm>
                <a:off x="6372225" y="4437063"/>
                <a:ext cx="0" cy="1871662"/>
              </a:xfrm>
              <a:prstGeom prst="line">
                <a:avLst/>
              </a:prstGeom>
              <a:noFill/>
              <a:ln w="9525">
                <a:solidFill>
                  <a:schemeClr val="tx1"/>
                </a:solidFill>
                <a:round/>
                <a:headEnd type="triangle" w="med" len="med"/>
                <a:tailEnd/>
              </a:ln>
              <a:effectLst/>
            </p:spPr>
            <p:txBody>
              <a:bodyPr/>
              <a:lstStyle/>
              <a:p>
                <a:endParaRPr lang="fr-FR"/>
              </a:p>
            </p:txBody>
          </p:sp>
          <p:sp>
            <p:nvSpPr>
              <p:cNvPr id="72" name="Line 50"/>
              <p:cNvSpPr>
                <a:spLocks noChangeShapeType="1"/>
              </p:cNvSpPr>
              <p:nvPr/>
            </p:nvSpPr>
            <p:spPr bwMode="auto">
              <a:xfrm>
                <a:off x="6156325" y="6164263"/>
                <a:ext cx="2376488" cy="0"/>
              </a:xfrm>
              <a:prstGeom prst="line">
                <a:avLst/>
              </a:prstGeom>
              <a:noFill/>
              <a:ln w="9525">
                <a:solidFill>
                  <a:schemeClr val="tx1"/>
                </a:solidFill>
                <a:round/>
                <a:headEnd/>
                <a:tailEnd type="triangle" w="med" len="med"/>
              </a:ln>
              <a:effectLst/>
            </p:spPr>
            <p:txBody>
              <a:bodyPr/>
              <a:lstStyle/>
              <a:p>
                <a:endParaRPr lang="fr-FR"/>
              </a:p>
            </p:txBody>
          </p:sp>
          <p:sp>
            <p:nvSpPr>
              <p:cNvPr id="73" name="Text Box 51"/>
              <p:cNvSpPr txBox="1">
                <a:spLocks noChangeArrowheads="1"/>
              </p:cNvSpPr>
              <p:nvPr/>
            </p:nvSpPr>
            <p:spPr bwMode="auto">
              <a:xfrm>
                <a:off x="6227739" y="4092006"/>
                <a:ext cx="431800" cy="366713"/>
              </a:xfrm>
              <a:prstGeom prst="rect">
                <a:avLst/>
              </a:prstGeom>
              <a:noFill/>
              <a:ln w="9525">
                <a:noFill/>
                <a:miter lim="800000"/>
                <a:headEnd/>
                <a:tailEnd/>
              </a:ln>
              <a:effectLst/>
            </p:spPr>
            <p:txBody>
              <a:bodyPr>
                <a:spAutoFit/>
              </a:bodyPr>
              <a:lstStyle/>
              <a:p>
                <a:pPr>
                  <a:spcBef>
                    <a:spcPct val="50000"/>
                  </a:spcBef>
                </a:pPr>
                <a:r>
                  <a:rPr lang="fr-FR" b="1" i="1" dirty="0">
                    <a:latin typeface="Times New Roman" pitchFamily="18" charset="0"/>
                    <a:cs typeface="Times New Roman" pitchFamily="18" charset="0"/>
                  </a:rPr>
                  <a:t>n</a:t>
                </a:r>
                <a:endParaRPr lang="el-GR" b="1" i="1" dirty="0">
                  <a:latin typeface="Times New Roman" pitchFamily="18" charset="0"/>
                  <a:cs typeface="Times New Roman" pitchFamily="18" charset="0"/>
                </a:endParaRPr>
              </a:p>
            </p:txBody>
          </p:sp>
          <p:sp>
            <p:nvSpPr>
              <p:cNvPr id="74" name="Text Box 52"/>
              <p:cNvSpPr txBox="1">
                <a:spLocks noChangeArrowheads="1"/>
              </p:cNvSpPr>
              <p:nvPr/>
            </p:nvSpPr>
            <p:spPr bwMode="auto">
              <a:xfrm>
                <a:off x="8507925" y="5950494"/>
                <a:ext cx="503237" cy="366712"/>
              </a:xfrm>
              <a:prstGeom prst="rect">
                <a:avLst/>
              </a:prstGeom>
              <a:noFill/>
              <a:ln w="9525">
                <a:noFill/>
                <a:miter lim="800000"/>
                <a:headEnd/>
                <a:tailEnd/>
              </a:ln>
              <a:effectLst/>
            </p:spPr>
            <p:txBody>
              <a:bodyPr>
                <a:spAutoFit/>
              </a:bodyPr>
              <a:lstStyle/>
              <a:p>
                <a:pPr>
                  <a:spcBef>
                    <a:spcPct val="50000"/>
                  </a:spcBef>
                </a:pPr>
                <a:r>
                  <a:rPr lang="fr-FR" b="1" i="1" dirty="0">
                    <a:latin typeface="Times New Roman" pitchFamily="18" charset="0"/>
                    <a:cs typeface="Times New Roman" pitchFamily="18" charset="0"/>
                  </a:rPr>
                  <a:t>i</a:t>
                </a:r>
              </a:p>
            </p:txBody>
          </p:sp>
        </p:grpSp>
        <p:sp>
          <p:nvSpPr>
            <p:cNvPr id="68" name="Freeform 44"/>
            <p:cNvSpPr>
              <a:spLocks/>
            </p:cNvSpPr>
            <p:nvPr/>
          </p:nvSpPr>
          <p:spPr bwMode="auto">
            <a:xfrm rot="221710">
              <a:off x="6185396" y="3867690"/>
              <a:ext cx="1877622" cy="1498881"/>
            </a:xfrm>
            <a:custGeom>
              <a:avLst/>
              <a:gdLst/>
              <a:ahLst/>
              <a:cxnLst>
                <a:cxn ang="0">
                  <a:pos x="0" y="0"/>
                </a:cxn>
                <a:cxn ang="0">
                  <a:pos x="591" y="1933"/>
                </a:cxn>
                <a:cxn ang="0">
                  <a:pos x="2387" y="2478"/>
                </a:cxn>
              </a:cxnLst>
              <a:rect l="0" t="0" r="r" b="b"/>
              <a:pathLst>
                <a:path w="2387" h="2478">
                  <a:moveTo>
                    <a:pt x="0" y="0"/>
                  </a:moveTo>
                  <a:cubicBezTo>
                    <a:pt x="99" y="322"/>
                    <a:pt x="193" y="1520"/>
                    <a:pt x="591" y="1933"/>
                  </a:cubicBezTo>
                  <a:cubicBezTo>
                    <a:pt x="989" y="2346"/>
                    <a:pt x="2013" y="2365"/>
                    <a:pt x="2387" y="2478"/>
                  </a:cubicBezTo>
                </a:path>
              </a:pathLst>
            </a:custGeom>
            <a:noFill/>
            <a:ln w="38100" cap="flat" cmpd="sng">
              <a:solidFill>
                <a:srgbClr val="0000FF"/>
              </a:solidFill>
              <a:prstDash val="solid"/>
              <a:round/>
              <a:headEnd/>
              <a:tailEnd/>
            </a:ln>
            <a:effectLst/>
          </p:spPr>
          <p:txBody>
            <a:bodyPr wrap="none" anchor="ctr"/>
            <a:lstStyle/>
            <a:p>
              <a:endParaRPr lang="fr-FR" sz="2200">
                <a:latin typeface="Times New Roman" pitchFamily="18" charset="0"/>
                <a:cs typeface="Times New Roman" pitchFamily="18" charset="0"/>
              </a:endParaRPr>
            </a:p>
          </p:txBody>
        </p:sp>
      </p:grpSp>
    </p:spTree>
    <p:extLst>
      <p:ext uri="{BB962C8B-B14F-4D97-AF65-F5344CB8AC3E}">
        <p14:creationId xmlns:p14="http://schemas.microsoft.com/office/powerpoint/2010/main" val="44618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anim calcmode="lin" valueType="num">
                                      <p:cBhvr additive="base">
                                        <p:cTn id="7" dur="1000" fill="hold"/>
                                        <p:tgtEl>
                                          <p:spTgt spid="10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
                                            <p:txEl>
                                              <p:pRg st="2" end="2"/>
                                            </p:txEl>
                                          </p:spTgt>
                                        </p:tgtEl>
                                        <p:attrNameLst>
                                          <p:attrName>style.visibility</p:attrName>
                                        </p:attrNameLst>
                                      </p:cBhvr>
                                      <p:to>
                                        <p:strVal val="visible"/>
                                      </p:to>
                                    </p:set>
                                    <p:anim calcmode="lin" valueType="num">
                                      <p:cBhvr additive="base">
                                        <p:cTn id="13" dur="1000" fill="hold"/>
                                        <p:tgtEl>
                                          <p:spTgt spid="102">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0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
                                            <p:txEl>
                                              <p:pRg st="3" end="3"/>
                                            </p:txEl>
                                          </p:spTgt>
                                        </p:tgtEl>
                                        <p:attrNameLst>
                                          <p:attrName>style.visibility</p:attrName>
                                        </p:attrNameLst>
                                      </p:cBhvr>
                                      <p:to>
                                        <p:strVal val="visible"/>
                                      </p:to>
                                    </p:set>
                                    <p:anim calcmode="lin" valueType="num">
                                      <p:cBhvr additive="base">
                                        <p:cTn id="19" dur="1000" fill="hold"/>
                                        <p:tgtEl>
                                          <p:spTgt spid="102">
                                            <p:txEl>
                                              <p:pRg st="3" end="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0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diamond(in)">
                                      <p:cBhvr>
                                        <p:cTn id="25" dur="2000"/>
                                        <p:tgtEl>
                                          <p:spTgt spid="5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57"/>
                                        </p:tgtEl>
                                        <p:attrNameLst>
                                          <p:attrName>style.visibility</p:attrName>
                                        </p:attrNameLst>
                                      </p:cBhvr>
                                      <p:to>
                                        <p:strVal val="visible"/>
                                      </p:to>
                                    </p:set>
                                    <p:anim calcmode="lin" valueType="num">
                                      <p:cBhvr additive="base">
                                        <p:cTn id="30" dur="1000" fill="hold"/>
                                        <p:tgtEl>
                                          <p:spTgt spid="57"/>
                                        </p:tgtEl>
                                        <p:attrNameLst>
                                          <p:attrName>ppt_x</p:attrName>
                                        </p:attrNameLst>
                                      </p:cBhvr>
                                      <p:tavLst>
                                        <p:tav tm="0">
                                          <p:val>
                                            <p:strVal val="0-#ppt_w/2"/>
                                          </p:val>
                                        </p:tav>
                                        <p:tav tm="100000">
                                          <p:val>
                                            <p:strVal val="#ppt_x"/>
                                          </p:val>
                                        </p:tav>
                                      </p:tavLst>
                                    </p:anim>
                                    <p:anim calcmode="lin" valueType="num">
                                      <p:cBhvr additive="base">
                                        <p:cTn id="31" dur="100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build="p"/>
      <p:bldP spid="5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Text Box 4"/>
          <p:cNvSpPr txBox="1">
            <a:spLocks noChangeArrowheads="1"/>
          </p:cNvSpPr>
          <p:nvPr/>
        </p:nvSpPr>
        <p:spPr bwMode="auto">
          <a:xfrm>
            <a:off x="179388" y="357166"/>
            <a:ext cx="3678232" cy="369332"/>
          </a:xfrm>
          <a:prstGeom prst="rect">
            <a:avLst/>
          </a:prstGeom>
          <a:noFill/>
          <a:ln w="9525">
            <a:noFill/>
            <a:miter lim="800000"/>
            <a:headEnd/>
            <a:tailEnd/>
          </a:ln>
          <a:effectLst/>
        </p:spPr>
        <p:txBody>
          <a:bodyPr wrap="square">
            <a:spAutoFit/>
          </a:bodyPr>
          <a:lstStyle/>
          <a:p>
            <a:pPr>
              <a:spcBef>
                <a:spcPct val="50000"/>
              </a:spcBef>
            </a:pPr>
            <a:r>
              <a:rPr lang="fr-FR" b="1" dirty="0">
                <a:solidFill>
                  <a:srgbClr val="009900"/>
                </a:solidFill>
              </a:rPr>
              <a:t>4.2. Démarrage d’un moteur shunt</a:t>
            </a:r>
            <a:endParaRPr lang="el-GR" b="1" dirty="0">
              <a:solidFill>
                <a:srgbClr val="009900"/>
              </a:solidFill>
            </a:endParaRPr>
          </a:p>
        </p:txBody>
      </p:sp>
      <p:graphicFrame>
        <p:nvGraphicFramePr>
          <p:cNvPr id="43" name="Object 38"/>
          <p:cNvGraphicFramePr>
            <a:graphicFrameLocks noChangeAspect="1"/>
          </p:cNvGraphicFramePr>
          <p:nvPr/>
        </p:nvGraphicFramePr>
        <p:xfrm>
          <a:off x="4643438" y="2428875"/>
          <a:ext cx="1590675" cy="773113"/>
        </p:xfrm>
        <a:graphic>
          <a:graphicData uri="http://schemas.openxmlformats.org/presentationml/2006/ole">
            <mc:AlternateContent xmlns:mc="http://schemas.openxmlformats.org/markup-compatibility/2006">
              <mc:Choice xmlns:v="urn:schemas-microsoft-com:vml" Requires="v">
                <p:oleObj spid="_x0000_s617534" name="Equation" r:id="rId3" imgW="863225" imgH="418918" progId="Equation.DSMT4">
                  <p:embed/>
                </p:oleObj>
              </mc:Choice>
              <mc:Fallback>
                <p:oleObj name="Equation" r:id="rId3" imgW="863225" imgH="418918" progId="Equation.DSMT4">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2428875"/>
                        <a:ext cx="1590675" cy="773113"/>
                      </a:xfrm>
                      <a:prstGeom prst="rect">
                        <a:avLst/>
                      </a:prstGeom>
                      <a:solidFill>
                        <a:srgbClr val="FFFF00"/>
                      </a:solidFill>
                    </p:spPr>
                  </p:pic>
                </p:oleObj>
              </mc:Fallback>
            </mc:AlternateContent>
          </a:graphicData>
        </a:graphic>
      </p:graphicFrame>
      <p:sp>
        <p:nvSpPr>
          <p:cNvPr id="44" name="Text Box 42"/>
          <p:cNvSpPr txBox="1">
            <a:spLocks noChangeArrowheads="1"/>
          </p:cNvSpPr>
          <p:nvPr/>
        </p:nvSpPr>
        <p:spPr bwMode="auto">
          <a:xfrm>
            <a:off x="357158" y="5425875"/>
            <a:ext cx="8501122" cy="646331"/>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Donc, Si on applique la pleine tension aux bornes de l’induit, le courant sera trop fort et on risque de détériorer l'induit.</a:t>
            </a:r>
          </a:p>
        </p:txBody>
      </p:sp>
      <p:sp>
        <p:nvSpPr>
          <p:cNvPr id="45" name="Text Box 42"/>
          <p:cNvSpPr txBox="1">
            <a:spLocks noChangeArrowheads="1"/>
          </p:cNvSpPr>
          <p:nvPr/>
        </p:nvSpPr>
        <p:spPr bwMode="auto">
          <a:xfrm>
            <a:off x="357158" y="2607114"/>
            <a:ext cx="3400449" cy="369332"/>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Au démarrage, </a:t>
            </a:r>
            <a:r>
              <a:rPr lang="fr-FR" b="1" dirty="0">
                <a:solidFill>
                  <a:srgbClr val="FF0000"/>
                </a:solidFill>
                <a:latin typeface="Times New Roman" pitchFamily="18" charset="0"/>
                <a:cs typeface="Times New Roman" pitchFamily="18" charset="0"/>
              </a:rPr>
              <a:t>n = 0 </a:t>
            </a:r>
            <a:r>
              <a:rPr lang="fr-FR" b="1" dirty="0">
                <a:solidFill>
                  <a:srgbClr val="FF0000"/>
                </a:solidFill>
                <a:latin typeface="Times New Roman" pitchFamily="18" charset="0"/>
                <a:cs typeface="Times New Roman" pitchFamily="18" charset="0"/>
                <a:sym typeface="Symbol"/>
              </a:rPr>
              <a:t>  E’ = 0</a:t>
            </a:r>
            <a:r>
              <a:rPr lang="fr-FR" b="1" dirty="0">
                <a:solidFill>
                  <a:srgbClr val="FF0000"/>
                </a:solidFill>
                <a:latin typeface="Times New Roman" pitchFamily="18" charset="0"/>
                <a:cs typeface="Times New Roman" pitchFamily="18" charset="0"/>
              </a:rPr>
              <a:t> </a:t>
            </a:r>
          </a:p>
        </p:txBody>
      </p:sp>
      <p:sp>
        <p:nvSpPr>
          <p:cNvPr id="46" name="Text Box 42"/>
          <p:cNvSpPr txBox="1">
            <a:spLocks noChangeArrowheads="1"/>
          </p:cNvSpPr>
          <p:nvPr/>
        </p:nvSpPr>
        <p:spPr bwMode="auto">
          <a:xfrm>
            <a:off x="285720" y="3429000"/>
            <a:ext cx="7858180" cy="369332"/>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Le courant de démarrage n’est limité que par la résistance de l’induit (</a:t>
            </a:r>
            <a:r>
              <a:rPr lang="fr-FR" dirty="0">
                <a:solidFill>
                  <a:srgbClr val="0000FF"/>
                </a:solidFill>
                <a:latin typeface="Times New Roman" pitchFamily="18" charset="0"/>
                <a:cs typeface="Times New Roman" pitchFamily="18" charset="0"/>
              </a:rPr>
              <a:t>R</a:t>
            </a:r>
            <a:r>
              <a:rPr lang="fr-FR" baseline="-25000" dirty="0">
                <a:solidFill>
                  <a:srgbClr val="0000FF"/>
                </a:solidFill>
                <a:latin typeface="Times New Roman" pitchFamily="18" charset="0"/>
                <a:cs typeface="Times New Roman" pitchFamily="18" charset="0"/>
              </a:rPr>
              <a:t>a</a:t>
            </a:r>
            <a:r>
              <a:rPr lang="fr-FR" dirty="0">
                <a:solidFill>
                  <a:srgbClr val="0000FF"/>
                </a:solidFill>
                <a:latin typeface="Times New Roman" pitchFamily="18" charset="0"/>
                <a:cs typeface="Times New Roman" pitchFamily="18" charset="0"/>
              </a:rPr>
              <a:t> faible</a:t>
            </a:r>
            <a:r>
              <a:rPr lang="fr-FR" dirty="0">
                <a:latin typeface="Times New Roman" pitchFamily="18" charset="0"/>
                <a:cs typeface="Times New Roman" pitchFamily="18" charset="0"/>
              </a:rPr>
              <a:t>) </a:t>
            </a:r>
          </a:p>
        </p:txBody>
      </p:sp>
      <p:sp>
        <p:nvSpPr>
          <p:cNvPr id="47" name="Text Box 42"/>
          <p:cNvSpPr txBox="1">
            <a:spLocks noChangeArrowheads="1"/>
          </p:cNvSpPr>
          <p:nvPr/>
        </p:nvSpPr>
        <p:spPr bwMode="auto">
          <a:xfrm>
            <a:off x="357158" y="1630908"/>
            <a:ext cx="714380" cy="369332"/>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On a:</a:t>
            </a:r>
          </a:p>
        </p:txBody>
      </p:sp>
      <p:graphicFrame>
        <p:nvGraphicFramePr>
          <p:cNvPr id="48" name="Object 38"/>
          <p:cNvGraphicFramePr>
            <a:graphicFrameLocks noChangeAspect="1"/>
          </p:cNvGraphicFramePr>
          <p:nvPr/>
        </p:nvGraphicFramePr>
        <p:xfrm>
          <a:off x="1163638" y="1463667"/>
          <a:ext cx="2994025" cy="822325"/>
        </p:xfrm>
        <a:graphic>
          <a:graphicData uri="http://schemas.openxmlformats.org/presentationml/2006/ole">
            <mc:AlternateContent xmlns:mc="http://schemas.openxmlformats.org/markup-compatibility/2006">
              <mc:Choice xmlns:v="urn:schemas-microsoft-com:vml" Requires="v">
                <p:oleObj spid="_x0000_s617535" name="Equation" r:id="rId5" imgW="1624895" imgH="444307" progId="Equation.DSMT4">
                  <p:embed/>
                </p:oleObj>
              </mc:Choice>
              <mc:Fallback>
                <p:oleObj name="Equation" r:id="rId5" imgW="1624895" imgH="444307" progId="Equation.DSMT4">
                  <p:embed/>
                  <p:pic>
                    <p:nvPicPr>
                      <p:cNvPr id="0" name="Picture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638" y="1463667"/>
                        <a:ext cx="2994025" cy="822325"/>
                      </a:xfrm>
                      <a:prstGeom prst="rect">
                        <a:avLst/>
                      </a:prstGeom>
                      <a:solidFill>
                        <a:schemeClr val="bg1"/>
                      </a:solidFill>
                    </p:spPr>
                  </p:pic>
                </p:oleObj>
              </mc:Fallback>
            </mc:AlternateContent>
          </a:graphicData>
        </a:graphic>
      </p:graphicFrame>
      <p:sp>
        <p:nvSpPr>
          <p:cNvPr id="49" name="Text Box 4"/>
          <p:cNvSpPr txBox="1">
            <a:spLocks noChangeArrowheads="1"/>
          </p:cNvSpPr>
          <p:nvPr/>
        </p:nvSpPr>
        <p:spPr bwMode="auto">
          <a:xfrm>
            <a:off x="611560" y="836712"/>
            <a:ext cx="2848970" cy="369332"/>
          </a:xfrm>
          <a:prstGeom prst="rect">
            <a:avLst/>
          </a:prstGeom>
          <a:noFill/>
          <a:ln w="9525">
            <a:noFill/>
            <a:miter lim="800000"/>
            <a:headEnd/>
            <a:tailEnd/>
          </a:ln>
          <a:effectLst/>
        </p:spPr>
        <p:txBody>
          <a:bodyPr wrap="square">
            <a:spAutoFit/>
          </a:bodyPr>
          <a:lstStyle/>
          <a:p>
            <a:pPr>
              <a:spcBef>
                <a:spcPct val="50000"/>
              </a:spcBef>
            </a:pPr>
            <a:r>
              <a:rPr lang="fr-FR" b="1" dirty="0">
                <a:solidFill>
                  <a:srgbClr val="0000FF"/>
                </a:solidFill>
              </a:rPr>
              <a:t>a) Problématiques</a:t>
            </a:r>
            <a:endParaRPr lang="el-GR" b="1" dirty="0">
              <a:solidFill>
                <a:srgbClr val="0000FF"/>
              </a:solidFill>
            </a:endParaRPr>
          </a:p>
        </p:txBody>
      </p:sp>
      <p:sp>
        <p:nvSpPr>
          <p:cNvPr id="52" name="Flèche droite 51"/>
          <p:cNvSpPr/>
          <p:nvPr/>
        </p:nvSpPr>
        <p:spPr>
          <a:xfrm>
            <a:off x="3825625" y="2608254"/>
            <a:ext cx="642942" cy="357190"/>
          </a:xfrm>
          <a:prstGeom prst="right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56326" name="Rectangle 6"/>
          <p:cNvSpPr>
            <a:spLocks noChangeArrowheads="1"/>
          </p:cNvSpPr>
          <p:nvPr/>
        </p:nvSpPr>
        <p:spPr bwMode="auto">
          <a:xfrm>
            <a:off x="0" y="904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zh-CN" sz="1000" b="0" i="0" u="none" strike="noStrike" cap="none" normalizeH="0" baseline="0">
                <a:ln>
                  <a:noFill/>
                </a:ln>
                <a:solidFill>
                  <a:schemeClr val="tx1"/>
                </a:solidFill>
                <a:effectLst/>
                <a:latin typeface="Arial" pitchFamily="34" charset="0"/>
                <a:ea typeface="Times New Roman" pitchFamily="18" charset="0"/>
                <a:cs typeface="Arial" pitchFamily="34" charset="0"/>
              </a:rPr>
              <a:t>                                    </a:t>
            </a:r>
            <a:endParaRPr kumimoji="0" lang="fr-FR" altLang="zh-CN" sz="1800" b="0" i="0" u="none" strike="noStrike" cap="none" normalizeH="0" baseline="0">
              <a:ln>
                <a:noFill/>
              </a:ln>
              <a:solidFill>
                <a:schemeClr val="tx1"/>
              </a:solidFill>
              <a:effectLst/>
              <a:latin typeface="Arial" pitchFamily="34" charset="0"/>
              <a:cs typeface="Arial" pitchFamily="34" charset="0"/>
            </a:endParaRPr>
          </a:p>
        </p:txBody>
      </p:sp>
      <p:sp>
        <p:nvSpPr>
          <p:cNvPr id="14" name="Text Box 42"/>
          <p:cNvSpPr txBox="1">
            <a:spLocks noChangeArrowheads="1"/>
          </p:cNvSpPr>
          <p:nvPr/>
        </p:nvSpPr>
        <p:spPr bwMode="auto">
          <a:xfrm>
            <a:off x="285720" y="3929066"/>
            <a:ext cx="8715436" cy="1061829"/>
          </a:xfrm>
          <a:prstGeom prst="rect">
            <a:avLst/>
          </a:prstGeom>
          <a:noFill/>
          <a:ln w="9525">
            <a:noFill/>
            <a:miter lim="800000"/>
            <a:headEnd/>
            <a:tailEnd/>
          </a:ln>
          <a:effectLst/>
        </p:spPr>
        <p:txBody>
          <a:bodyPr wrap="square">
            <a:spAutoFit/>
          </a:bodyPr>
          <a:lstStyle/>
          <a:p>
            <a:pPr lvl="0">
              <a:spcBef>
                <a:spcPct val="50000"/>
              </a:spcBef>
            </a:pPr>
            <a:r>
              <a:rPr lang="fr-FR" dirty="0">
                <a:latin typeface="Times New Roman" pitchFamily="18" charset="0"/>
                <a:cs typeface="Times New Roman" pitchFamily="18" charset="0"/>
              </a:rPr>
              <a:t>De même, le couple de démarrage est aussi très important et pas forcément toléré par les organes mécaniques:</a:t>
            </a:r>
            <a:endParaRPr lang="fr-FR" altLang="zh-CN" dirty="0">
              <a:latin typeface="Times New Roman" pitchFamily="18" charset="0"/>
              <a:cs typeface="Times New Roman" pitchFamily="18" charset="0"/>
            </a:endParaRPr>
          </a:p>
          <a:p>
            <a:pPr>
              <a:spcBef>
                <a:spcPct val="50000"/>
              </a:spcBef>
            </a:pPr>
            <a:r>
              <a:rPr lang="fr-FR" dirty="0">
                <a:latin typeface="Times New Roman" pitchFamily="18" charset="0"/>
                <a:cs typeface="Times New Roman" pitchFamily="18" charset="0"/>
              </a:rPr>
              <a:t> </a:t>
            </a:r>
          </a:p>
        </p:txBody>
      </p:sp>
      <p:graphicFrame>
        <p:nvGraphicFramePr>
          <p:cNvPr id="15" name="Object 38"/>
          <p:cNvGraphicFramePr>
            <a:graphicFrameLocks noChangeAspect="1"/>
          </p:cNvGraphicFramePr>
          <p:nvPr/>
        </p:nvGraphicFramePr>
        <p:xfrm>
          <a:off x="2159000" y="4630738"/>
          <a:ext cx="2760663" cy="727075"/>
        </p:xfrm>
        <a:graphic>
          <a:graphicData uri="http://schemas.openxmlformats.org/presentationml/2006/ole">
            <mc:AlternateContent xmlns:mc="http://schemas.openxmlformats.org/markup-compatibility/2006">
              <mc:Choice xmlns:v="urn:schemas-microsoft-com:vml" Requires="v">
                <p:oleObj spid="_x0000_s617536" name="Equation" r:id="rId7" imgW="1497950" imgH="393529" progId="Equation.DSMT4">
                  <p:embed/>
                </p:oleObj>
              </mc:Choice>
              <mc:Fallback>
                <p:oleObj name="Equation" r:id="rId7" imgW="1497950" imgH="393529" progId="Equation.DSMT4">
                  <p:embed/>
                  <p:pic>
                    <p:nvPicPr>
                      <p:cNvPr id="0" name="Picture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9000" y="4630738"/>
                        <a:ext cx="2760663" cy="727075"/>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223913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6" fill="hold" nodeType="click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barn(inHorizontal)">
                                      <p:cBhvr>
                                        <p:cTn id="13" dur="10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1000" fill="hold"/>
                                        <p:tgtEl>
                                          <p:spTgt spid="45"/>
                                        </p:tgtEl>
                                        <p:attrNameLst>
                                          <p:attrName>ppt_x</p:attrName>
                                        </p:attrNameLst>
                                      </p:cBhvr>
                                      <p:tavLst>
                                        <p:tav tm="0">
                                          <p:val>
                                            <p:strVal val="0-#ppt_w/2"/>
                                          </p:val>
                                        </p:tav>
                                        <p:tav tm="100000">
                                          <p:val>
                                            <p:strVal val="#ppt_x"/>
                                          </p:val>
                                        </p:tav>
                                      </p:tavLst>
                                    </p:anim>
                                    <p:anim calcmode="lin" valueType="num">
                                      <p:cBhvr additive="base">
                                        <p:cTn id="19" dur="10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cBhvr additive="base">
                                        <p:cTn id="24" dur="1000" fill="hold"/>
                                        <p:tgtEl>
                                          <p:spTgt spid="52"/>
                                        </p:tgtEl>
                                        <p:attrNameLst>
                                          <p:attrName>ppt_x</p:attrName>
                                        </p:attrNameLst>
                                      </p:cBhvr>
                                      <p:tavLst>
                                        <p:tav tm="0">
                                          <p:val>
                                            <p:strVal val="0-#ppt_w/2"/>
                                          </p:val>
                                        </p:tav>
                                        <p:tav tm="100000">
                                          <p:val>
                                            <p:strVal val="#ppt_x"/>
                                          </p:val>
                                        </p:tav>
                                      </p:tavLst>
                                    </p:anim>
                                    <p:anim calcmode="lin" valueType="num">
                                      <p:cBhvr additive="base">
                                        <p:cTn id="25" dur="10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6" fill="hold" nodeType="click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barn(inHorizontal)">
                                      <p:cBhvr>
                                        <p:cTn id="30" dur="1000"/>
                                        <p:tgtEl>
                                          <p:spTgt spid="43"/>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anim calcmode="lin" valueType="num">
                                      <p:cBhvr additive="base">
                                        <p:cTn id="35" dur="1000" fill="hold"/>
                                        <p:tgtEl>
                                          <p:spTgt spid="46"/>
                                        </p:tgtEl>
                                        <p:attrNameLst>
                                          <p:attrName>ppt_x</p:attrName>
                                        </p:attrNameLst>
                                      </p:cBhvr>
                                      <p:tavLst>
                                        <p:tav tm="0">
                                          <p:val>
                                            <p:strVal val="0-#ppt_w/2"/>
                                          </p:val>
                                        </p:tav>
                                        <p:tav tm="100000">
                                          <p:val>
                                            <p:strVal val="#ppt_x"/>
                                          </p:val>
                                        </p:tav>
                                      </p:tavLst>
                                    </p:anim>
                                    <p:anim calcmode="lin" valueType="num">
                                      <p:cBhvr additive="base">
                                        <p:cTn id="36" dur="10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1000" fill="hold"/>
                                        <p:tgtEl>
                                          <p:spTgt spid="14"/>
                                        </p:tgtEl>
                                        <p:attrNameLst>
                                          <p:attrName>ppt_x</p:attrName>
                                        </p:attrNameLst>
                                      </p:cBhvr>
                                      <p:tavLst>
                                        <p:tav tm="0">
                                          <p:val>
                                            <p:strVal val="0-#ppt_w/2"/>
                                          </p:val>
                                        </p:tav>
                                        <p:tav tm="100000">
                                          <p:val>
                                            <p:strVal val="#ppt_x"/>
                                          </p:val>
                                        </p:tav>
                                      </p:tavLst>
                                    </p:anim>
                                    <p:anim calcmode="lin" valueType="num">
                                      <p:cBhvr additive="base">
                                        <p:cTn id="42" dur="10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26"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arn(inHorizontal)">
                                      <p:cBhvr>
                                        <p:cTn id="47" dur="10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44"/>
                                        </p:tgtEl>
                                        <p:attrNameLst>
                                          <p:attrName>style.visibility</p:attrName>
                                        </p:attrNameLst>
                                      </p:cBhvr>
                                      <p:to>
                                        <p:strVal val="visible"/>
                                      </p:to>
                                    </p:set>
                                    <p:anim calcmode="lin" valueType="num">
                                      <p:cBhvr additive="base">
                                        <p:cTn id="52" dur="1000" fill="hold"/>
                                        <p:tgtEl>
                                          <p:spTgt spid="44"/>
                                        </p:tgtEl>
                                        <p:attrNameLst>
                                          <p:attrName>ppt_x</p:attrName>
                                        </p:attrNameLst>
                                      </p:cBhvr>
                                      <p:tavLst>
                                        <p:tav tm="0">
                                          <p:val>
                                            <p:strVal val="0-#ppt_w/2"/>
                                          </p:val>
                                        </p:tav>
                                        <p:tav tm="100000">
                                          <p:val>
                                            <p:strVal val="#ppt_x"/>
                                          </p:val>
                                        </p:tav>
                                      </p:tavLst>
                                    </p:anim>
                                    <p:anim calcmode="lin" valueType="num">
                                      <p:cBhvr additive="base">
                                        <p:cTn id="53" dur="10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52" grpId="0" animBg="1"/>
      <p:bldP spid="14"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5315" name="Picture 3"/>
          <p:cNvPicPr>
            <a:picLocks noChangeAspect="1" noChangeArrowheads="1"/>
          </p:cNvPicPr>
          <p:nvPr/>
        </p:nvPicPr>
        <p:blipFill>
          <a:blip r:embed="rId3" cstate="print"/>
          <a:srcRect/>
          <a:stretch>
            <a:fillRect/>
          </a:stretch>
        </p:blipFill>
        <p:spPr bwMode="auto">
          <a:xfrm>
            <a:off x="4286248" y="1251095"/>
            <a:ext cx="4320000" cy="3106599"/>
          </a:xfrm>
          <a:prstGeom prst="rect">
            <a:avLst/>
          </a:prstGeom>
          <a:noFill/>
          <a:ln w="9525">
            <a:noFill/>
            <a:miter lim="800000"/>
            <a:headEnd/>
            <a:tailEnd/>
          </a:ln>
          <a:effectLst/>
        </p:spPr>
      </p:pic>
      <p:sp>
        <p:nvSpPr>
          <p:cNvPr id="2" name="Text Box 42"/>
          <p:cNvSpPr txBox="1">
            <a:spLocks noChangeArrowheads="1"/>
          </p:cNvSpPr>
          <p:nvPr/>
        </p:nvSpPr>
        <p:spPr bwMode="auto">
          <a:xfrm>
            <a:off x="683568" y="925281"/>
            <a:ext cx="8208912" cy="646331"/>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Pour limiter le courant de démarrage, on ajoute en série avec l’induit un rhéostat </a:t>
            </a:r>
            <a:r>
              <a:rPr lang="fr-FR" b="1" dirty="0">
                <a:latin typeface="Times New Roman" pitchFamily="18" charset="0"/>
                <a:cs typeface="Times New Roman" pitchFamily="18" charset="0"/>
              </a:rPr>
              <a:t>Rh</a:t>
            </a:r>
            <a:r>
              <a:rPr lang="fr-FR" b="1" baseline="-25000" dirty="0">
                <a:latin typeface="Times New Roman" pitchFamily="18" charset="0"/>
                <a:cs typeface="Times New Roman" pitchFamily="18" charset="0"/>
              </a:rPr>
              <a:t>d</a:t>
            </a:r>
            <a:r>
              <a:rPr lang="fr-FR" b="1" dirty="0">
                <a:latin typeface="Times New Roman" pitchFamily="18" charset="0"/>
                <a:cs typeface="Times New Roman" pitchFamily="18" charset="0"/>
              </a:rPr>
              <a:t> </a:t>
            </a:r>
            <a:r>
              <a:rPr lang="fr-FR" dirty="0">
                <a:latin typeface="Times New Roman" pitchFamily="18" charset="0"/>
                <a:cs typeface="Times New Roman" pitchFamily="18" charset="0"/>
              </a:rPr>
              <a:t>de démarrage.</a:t>
            </a:r>
          </a:p>
        </p:txBody>
      </p:sp>
      <p:sp>
        <p:nvSpPr>
          <p:cNvPr id="3" name="Text Box 4"/>
          <p:cNvSpPr txBox="1">
            <a:spLocks noChangeArrowheads="1"/>
          </p:cNvSpPr>
          <p:nvPr/>
        </p:nvSpPr>
        <p:spPr bwMode="auto">
          <a:xfrm>
            <a:off x="612130" y="416462"/>
            <a:ext cx="1102350" cy="369332"/>
          </a:xfrm>
          <a:prstGeom prst="rect">
            <a:avLst/>
          </a:prstGeom>
          <a:noFill/>
          <a:ln w="9525">
            <a:noFill/>
            <a:miter lim="800000"/>
            <a:headEnd/>
            <a:tailEnd/>
          </a:ln>
          <a:effectLst/>
        </p:spPr>
        <p:txBody>
          <a:bodyPr wrap="square">
            <a:spAutoFit/>
          </a:bodyPr>
          <a:lstStyle/>
          <a:p>
            <a:pPr>
              <a:spcBef>
                <a:spcPct val="50000"/>
              </a:spcBef>
            </a:pPr>
            <a:r>
              <a:rPr lang="fr-FR" b="1" dirty="0">
                <a:solidFill>
                  <a:srgbClr val="00B050"/>
                </a:solidFill>
              </a:rPr>
              <a:t>Solution</a:t>
            </a:r>
            <a:endParaRPr lang="el-GR" b="1" dirty="0">
              <a:solidFill>
                <a:srgbClr val="00B050"/>
              </a:solidFill>
            </a:endParaRPr>
          </a:p>
        </p:txBody>
      </p:sp>
      <p:grpSp>
        <p:nvGrpSpPr>
          <p:cNvPr id="4" name="Groupe 59"/>
          <p:cNvGrpSpPr/>
          <p:nvPr/>
        </p:nvGrpSpPr>
        <p:grpSpPr>
          <a:xfrm>
            <a:off x="357158" y="1941912"/>
            <a:ext cx="4214842" cy="3307961"/>
            <a:chOff x="2214546" y="1785926"/>
            <a:chExt cx="4214842" cy="3307961"/>
          </a:xfrm>
        </p:grpSpPr>
        <p:sp>
          <p:nvSpPr>
            <p:cNvPr id="5" name="Rectangle 6"/>
            <p:cNvSpPr>
              <a:spLocks noChangeArrowheads="1"/>
            </p:cNvSpPr>
            <p:nvPr/>
          </p:nvSpPr>
          <p:spPr bwMode="auto">
            <a:xfrm>
              <a:off x="5695962" y="4564073"/>
              <a:ext cx="215900" cy="144463"/>
            </a:xfrm>
            <a:prstGeom prst="rect">
              <a:avLst/>
            </a:prstGeom>
            <a:solidFill>
              <a:schemeClr val="tx1"/>
            </a:solidFill>
            <a:ln w="9525">
              <a:solidFill>
                <a:schemeClr val="tx1"/>
              </a:solidFill>
              <a:miter lim="800000"/>
              <a:headEnd/>
              <a:tailEnd/>
            </a:ln>
            <a:effectLst/>
          </p:spPr>
          <p:txBody>
            <a:bodyPr wrap="none" anchor="ctr"/>
            <a:lstStyle/>
            <a:p>
              <a:endParaRPr lang="fr-FR">
                <a:latin typeface="Times New Roman" pitchFamily="18" charset="0"/>
                <a:cs typeface="Times New Roman" pitchFamily="18" charset="0"/>
              </a:endParaRPr>
            </a:p>
          </p:txBody>
        </p:sp>
        <p:sp>
          <p:nvSpPr>
            <p:cNvPr id="6" name="Rectangle 7"/>
            <p:cNvSpPr>
              <a:spLocks noChangeArrowheads="1"/>
            </p:cNvSpPr>
            <p:nvPr/>
          </p:nvSpPr>
          <p:spPr bwMode="auto">
            <a:xfrm>
              <a:off x="5695962" y="3344873"/>
              <a:ext cx="215900" cy="144463"/>
            </a:xfrm>
            <a:prstGeom prst="rect">
              <a:avLst/>
            </a:prstGeom>
            <a:solidFill>
              <a:schemeClr val="tx1"/>
            </a:solidFill>
            <a:ln w="9525">
              <a:solidFill>
                <a:schemeClr val="tx1"/>
              </a:solidFill>
              <a:miter lim="800000"/>
              <a:headEnd/>
              <a:tailEnd/>
            </a:ln>
            <a:effectLst/>
          </p:spPr>
          <p:txBody>
            <a:bodyPr wrap="none" anchor="ctr"/>
            <a:lstStyle/>
            <a:p>
              <a:endParaRPr lang="fr-FR">
                <a:latin typeface="Times New Roman" pitchFamily="18" charset="0"/>
                <a:cs typeface="Times New Roman" pitchFamily="18" charset="0"/>
              </a:endParaRPr>
            </a:p>
          </p:txBody>
        </p:sp>
        <p:grpSp>
          <p:nvGrpSpPr>
            <p:cNvPr id="7" name="Group 8"/>
            <p:cNvGrpSpPr>
              <a:grpSpLocks/>
            </p:cNvGrpSpPr>
            <p:nvPr/>
          </p:nvGrpSpPr>
          <p:grpSpPr bwMode="auto">
            <a:xfrm>
              <a:off x="4902567" y="3635386"/>
              <a:ext cx="130175" cy="717550"/>
              <a:chOff x="2381" y="1073"/>
              <a:chExt cx="82" cy="452"/>
            </a:xfrm>
          </p:grpSpPr>
          <p:sp>
            <p:nvSpPr>
              <p:cNvPr id="36" name="Arc 9"/>
              <p:cNvSpPr>
                <a:spLocks/>
              </p:cNvSpPr>
              <p:nvPr/>
            </p:nvSpPr>
            <p:spPr bwMode="auto">
              <a:xfrm>
                <a:off x="2382" y="1073"/>
                <a:ext cx="81" cy="91"/>
              </a:xfrm>
              <a:custGeom>
                <a:avLst/>
                <a:gdLst>
                  <a:gd name="G0" fmla="+- 2115 0 0"/>
                  <a:gd name="G1" fmla="+- 21600 0 0"/>
                  <a:gd name="G2" fmla="+- 21600 0 0"/>
                  <a:gd name="T0" fmla="*/ 9 w 23715"/>
                  <a:gd name="T1" fmla="*/ 103 h 43200"/>
                  <a:gd name="T2" fmla="*/ 0 w 23715"/>
                  <a:gd name="T3" fmla="*/ 43096 h 43200"/>
                  <a:gd name="T4" fmla="*/ 2115 w 23715"/>
                  <a:gd name="T5" fmla="*/ 21600 h 43200"/>
                </a:gdLst>
                <a:ahLst/>
                <a:cxnLst>
                  <a:cxn ang="0">
                    <a:pos x="T0" y="T1"/>
                  </a:cxn>
                  <a:cxn ang="0">
                    <a:pos x="T2" y="T3"/>
                  </a:cxn>
                  <a:cxn ang="0">
                    <a:pos x="T4" y="T5"/>
                  </a:cxn>
                </a:cxnLst>
                <a:rect l="0" t="0" r="r" b="b"/>
                <a:pathLst>
                  <a:path w="23715" h="43200" fill="none" extrusionOk="0">
                    <a:moveTo>
                      <a:pt x="8" y="102"/>
                    </a:moveTo>
                    <a:cubicBezTo>
                      <a:pt x="708" y="34"/>
                      <a:pt x="1411" y="-1"/>
                      <a:pt x="2115" y="0"/>
                    </a:cubicBezTo>
                    <a:cubicBezTo>
                      <a:pt x="14044" y="0"/>
                      <a:pt x="23715" y="9670"/>
                      <a:pt x="23715" y="21600"/>
                    </a:cubicBezTo>
                    <a:cubicBezTo>
                      <a:pt x="23715" y="33529"/>
                      <a:pt x="14044" y="43200"/>
                      <a:pt x="2115" y="43200"/>
                    </a:cubicBezTo>
                    <a:cubicBezTo>
                      <a:pt x="1408" y="43200"/>
                      <a:pt x="702" y="43165"/>
                      <a:pt x="-1" y="43096"/>
                    </a:cubicBezTo>
                  </a:path>
                  <a:path w="23715" h="43200" stroke="0" extrusionOk="0">
                    <a:moveTo>
                      <a:pt x="8" y="102"/>
                    </a:moveTo>
                    <a:cubicBezTo>
                      <a:pt x="708" y="34"/>
                      <a:pt x="1411" y="-1"/>
                      <a:pt x="2115" y="0"/>
                    </a:cubicBezTo>
                    <a:cubicBezTo>
                      <a:pt x="14044" y="0"/>
                      <a:pt x="23715" y="9670"/>
                      <a:pt x="23715" y="21600"/>
                    </a:cubicBezTo>
                    <a:cubicBezTo>
                      <a:pt x="23715" y="33529"/>
                      <a:pt x="14044" y="43200"/>
                      <a:pt x="2115" y="43200"/>
                    </a:cubicBezTo>
                    <a:cubicBezTo>
                      <a:pt x="1408" y="43200"/>
                      <a:pt x="702" y="43165"/>
                      <a:pt x="-1" y="43096"/>
                    </a:cubicBezTo>
                    <a:lnTo>
                      <a:pt x="2115" y="21600"/>
                    </a:lnTo>
                    <a:close/>
                  </a:path>
                </a:pathLst>
              </a:custGeom>
              <a:noFill/>
              <a:ln w="9525">
                <a:solidFill>
                  <a:schemeClr val="tx1"/>
                </a:solidFill>
                <a:round/>
                <a:headEnd/>
                <a:tailEnd/>
              </a:ln>
              <a:effectLst/>
            </p:spPr>
            <p:txBody>
              <a:bodyPr wrap="none" anchor="ctr"/>
              <a:lstStyle/>
              <a:p>
                <a:endParaRPr lang="fr-FR">
                  <a:latin typeface="Times New Roman" pitchFamily="18" charset="0"/>
                  <a:cs typeface="Times New Roman" pitchFamily="18" charset="0"/>
                </a:endParaRPr>
              </a:p>
            </p:txBody>
          </p:sp>
          <p:sp>
            <p:nvSpPr>
              <p:cNvPr id="37" name="Arc 10"/>
              <p:cNvSpPr>
                <a:spLocks/>
              </p:cNvSpPr>
              <p:nvPr/>
            </p:nvSpPr>
            <p:spPr bwMode="auto">
              <a:xfrm>
                <a:off x="2381" y="1162"/>
                <a:ext cx="81" cy="91"/>
              </a:xfrm>
              <a:custGeom>
                <a:avLst/>
                <a:gdLst>
                  <a:gd name="G0" fmla="+- 2115 0 0"/>
                  <a:gd name="G1" fmla="+- 21600 0 0"/>
                  <a:gd name="G2" fmla="+- 21600 0 0"/>
                  <a:gd name="T0" fmla="*/ 9 w 23715"/>
                  <a:gd name="T1" fmla="*/ 103 h 43200"/>
                  <a:gd name="T2" fmla="*/ 0 w 23715"/>
                  <a:gd name="T3" fmla="*/ 43096 h 43200"/>
                  <a:gd name="T4" fmla="*/ 2115 w 23715"/>
                  <a:gd name="T5" fmla="*/ 21600 h 43200"/>
                </a:gdLst>
                <a:ahLst/>
                <a:cxnLst>
                  <a:cxn ang="0">
                    <a:pos x="T0" y="T1"/>
                  </a:cxn>
                  <a:cxn ang="0">
                    <a:pos x="T2" y="T3"/>
                  </a:cxn>
                  <a:cxn ang="0">
                    <a:pos x="T4" y="T5"/>
                  </a:cxn>
                </a:cxnLst>
                <a:rect l="0" t="0" r="r" b="b"/>
                <a:pathLst>
                  <a:path w="23715" h="43200" fill="none" extrusionOk="0">
                    <a:moveTo>
                      <a:pt x="8" y="102"/>
                    </a:moveTo>
                    <a:cubicBezTo>
                      <a:pt x="708" y="34"/>
                      <a:pt x="1411" y="-1"/>
                      <a:pt x="2115" y="0"/>
                    </a:cubicBezTo>
                    <a:cubicBezTo>
                      <a:pt x="14044" y="0"/>
                      <a:pt x="23715" y="9670"/>
                      <a:pt x="23715" y="21600"/>
                    </a:cubicBezTo>
                    <a:cubicBezTo>
                      <a:pt x="23715" y="33529"/>
                      <a:pt x="14044" y="43200"/>
                      <a:pt x="2115" y="43200"/>
                    </a:cubicBezTo>
                    <a:cubicBezTo>
                      <a:pt x="1408" y="43200"/>
                      <a:pt x="702" y="43165"/>
                      <a:pt x="-1" y="43096"/>
                    </a:cubicBezTo>
                  </a:path>
                  <a:path w="23715" h="43200" stroke="0" extrusionOk="0">
                    <a:moveTo>
                      <a:pt x="8" y="102"/>
                    </a:moveTo>
                    <a:cubicBezTo>
                      <a:pt x="708" y="34"/>
                      <a:pt x="1411" y="-1"/>
                      <a:pt x="2115" y="0"/>
                    </a:cubicBezTo>
                    <a:cubicBezTo>
                      <a:pt x="14044" y="0"/>
                      <a:pt x="23715" y="9670"/>
                      <a:pt x="23715" y="21600"/>
                    </a:cubicBezTo>
                    <a:cubicBezTo>
                      <a:pt x="23715" y="33529"/>
                      <a:pt x="14044" y="43200"/>
                      <a:pt x="2115" y="43200"/>
                    </a:cubicBezTo>
                    <a:cubicBezTo>
                      <a:pt x="1408" y="43200"/>
                      <a:pt x="702" y="43165"/>
                      <a:pt x="-1" y="43096"/>
                    </a:cubicBezTo>
                    <a:lnTo>
                      <a:pt x="2115" y="21600"/>
                    </a:lnTo>
                    <a:close/>
                  </a:path>
                </a:pathLst>
              </a:custGeom>
              <a:noFill/>
              <a:ln w="9525">
                <a:solidFill>
                  <a:schemeClr val="tx1"/>
                </a:solidFill>
                <a:round/>
                <a:headEnd/>
                <a:tailEnd/>
              </a:ln>
              <a:effectLst/>
            </p:spPr>
            <p:txBody>
              <a:bodyPr wrap="none" anchor="ctr"/>
              <a:lstStyle/>
              <a:p>
                <a:endParaRPr lang="fr-FR">
                  <a:latin typeface="Times New Roman" pitchFamily="18" charset="0"/>
                  <a:cs typeface="Times New Roman" pitchFamily="18" charset="0"/>
                </a:endParaRPr>
              </a:p>
            </p:txBody>
          </p:sp>
          <p:sp>
            <p:nvSpPr>
              <p:cNvPr id="38" name="Arc 11"/>
              <p:cNvSpPr>
                <a:spLocks/>
              </p:cNvSpPr>
              <p:nvPr/>
            </p:nvSpPr>
            <p:spPr bwMode="auto">
              <a:xfrm>
                <a:off x="2381" y="1253"/>
                <a:ext cx="81" cy="91"/>
              </a:xfrm>
              <a:custGeom>
                <a:avLst/>
                <a:gdLst>
                  <a:gd name="G0" fmla="+- 2115 0 0"/>
                  <a:gd name="G1" fmla="+- 21600 0 0"/>
                  <a:gd name="G2" fmla="+- 21600 0 0"/>
                  <a:gd name="T0" fmla="*/ 9 w 23715"/>
                  <a:gd name="T1" fmla="*/ 103 h 43200"/>
                  <a:gd name="T2" fmla="*/ 0 w 23715"/>
                  <a:gd name="T3" fmla="*/ 43096 h 43200"/>
                  <a:gd name="T4" fmla="*/ 2115 w 23715"/>
                  <a:gd name="T5" fmla="*/ 21600 h 43200"/>
                </a:gdLst>
                <a:ahLst/>
                <a:cxnLst>
                  <a:cxn ang="0">
                    <a:pos x="T0" y="T1"/>
                  </a:cxn>
                  <a:cxn ang="0">
                    <a:pos x="T2" y="T3"/>
                  </a:cxn>
                  <a:cxn ang="0">
                    <a:pos x="T4" y="T5"/>
                  </a:cxn>
                </a:cxnLst>
                <a:rect l="0" t="0" r="r" b="b"/>
                <a:pathLst>
                  <a:path w="23715" h="43200" fill="none" extrusionOk="0">
                    <a:moveTo>
                      <a:pt x="8" y="102"/>
                    </a:moveTo>
                    <a:cubicBezTo>
                      <a:pt x="708" y="34"/>
                      <a:pt x="1411" y="-1"/>
                      <a:pt x="2115" y="0"/>
                    </a:cubicBezTo>
                    <a:cubicBezTo>
                      <a:pt x="14044" y="0"/>
                      <a:pt x="23715" y="9670"/>
                      <a:pt x="23715" y="21600"/>
                    </a:cubicBezTo>
                    <a:cubicBezTo>
                      <a:pt x="23715" y="33529"/>
                      <a:pt x="14044" y="43200"/>
                      <a:pt x="2115" y="43200"/>
                    </a:cubicBezTo>
                    <a:cubicBezTo>
                      <a:pt x="1408" y="43200"/>
                      <a:pt x="702" y="43165"/>
                      <a:pt x="-1" y="43096"/>
                    </a:cubicBezTo>
                  </a:path>
                  <a:path w="23715" h="43200" stroke="0" extrusionOk="0">
                    <a:moveTo>
                      <a:pt x="8" y="102"/>
                    </a:moveTo>
                    <a:cubicBezTo>
                      <a:pt x="708" y="34"/>
                      <a:pt x="1411" y="-1"/>
                      <a:pt x="2115" y="0"/>
                    </a:cubicBezTo>
                    <a:cubicBezTo>
                      <a:pt x="14044" y="0"/>
                      <a:pt x="23715" y="9670"/>
                      <a:pt x="23715" y="21600"/>
                    </a:cubicBezTo>
                    <a:cubicBezTo>
                      <a:pt x="23715" y="33529"/>
                      <a:pt x="14044" y="43200"/>
                      <a:pt x="2115" y="43200"/>
                    </a:cubicBezTo>
                    <a:cubicBezTo>
                      <a:pt x="1408" y="43200"/>
                      <a:pt x="702" y="43165"/>
                      <a:pt x="-1" y="43096"/>
                    </a:cubicBezTo>
                    <a:lnTo>
                      <a:pt x="2115" y="21600"/>
                    </a:lnTo>
                    <a:close/>
                  </a:path>
                </a:pathLst>
              </a:custGeom>
              <a:noFill/>
              <a:ln w="9525">
                <a:solidFill>
                  <a:schemeClr val="tx1"/>
                </a:solidFill>
                <a:round/>
                <a:headEnd/>
                <a:tailEnd/>
              </a:ln>
              <a:effectLst/>
            </p:spPr>
            <p:txBody>
              <a:bodyPr wrap="none" anchor="ctr"/>
              <a:lstStyle/>
              <a:p>
                <a:endParaRPr lang="fr-FR">
                  <a:latin typeface="Times New Roman" pitchFamily="18" charset="0"/>
                  <a:cs typeface="Times New Roman" pitchFamily="18" charset="0"/>
                </a:endParaRPr>
              </a:p>
            </p:txBody>
          </p:sp>
          <p:sp>
            <p:nvSpPr>
              <p:cNvPr id="39" name="Arc 12"/>
              <p:cNvSpPr>
                <a:spLocks/>
              </p:cNvSpPr>
              <p:nvPr/>
            </p:nvSpPr>
            <p:spPr bwMode="auto">
              <a:xfrm>
                <a:off x="2381" y="1343"/>
                <a:ext cx="81" cy="91"/>
              </a:xfrm>
              <a:custGeom>
                <a:avLst/>
                <a:gdLst>
                  <a:gd name="G0" fmla="+- 2115 0 0"/>
                  <a:gd name="G1" fmla="+- 21600 0 0"/>
                  <a:gd name="G2" fmla="+- 21600 0 0"/>
                  <a:gd name="T0" fmla="*/ 9 w 23715"/>
                  <a:gd name="T1" fmla="*/ 103 h 43200"/>
                  <a:gd name="T2" fmla="*/ 0 w 23715"/>
                  <a:gd name="T3" fmla="*/ 43096 h 43200"/>
                  <a:gd name="T4" fmla="*/ 2115 w 23715"/>
                  <a:gd name="T5" fmla="*/ 21600 h 43200"/>
                </a:gdLst>
                <a:ahLst/>
                <a:cxnLst>
                  <a:cxn ang="0">
                    <a:pos x="T0" y="T1"/>
                  </a:cxn>
                  <a:cxn ang="0">
                    <a:pos x="T2" y="T3"/>
                  </a:cxn>
                  <a:cxn ang="0">
                    <a:pos x="T4" y="T5"/>
                  </a:cxn>
                </a:cxnLst>
                <a:rect l="0" t="0" r="r" b="b"/>
                <a:pathLst>
                  <a:path w="23715" h="43200" fill="none" extrusionOk="0">
                    <a:moveTo>
                      <a:pt x="8" y="102"/>
                    </a:moveTo>
                    <a:cubicBezTo>
                      <a:pt x="708" y="34"/>
                      <a:pt x="1411" y="-1"/>
                      <a:pt x="2115" y="0"/>
                    </a:cubicBezTo>
                    <a:cubicBezTo>
                      <a:pt x="14044" y="0"/>
                      <a:pt x="23715" y="9670"/>
                      <a:pt x="23715" y="21600"/>
                    </a:cubicBezTo>
                    <a:cubicBezTo>
                      <a:pt x="23715" y="33529"/>
                      <a:pt x="14044" y="43200"/>
                      <a:pt x="2115" y="43200"/>
                    </a:cubicBezTo>
                    <a:cubicBezTo>
                      <a:pt x="1408" y="43200"/>
                      <a:pt x="702" y="43165"/>
                      <a:pt x="-1" y="43096"/>
                    </a:cubicBezTo>
                  </a:path>
                  <a:path w="23715" h="43200" stroke="0" extrusionOk="0">
                    <a:moveTo>
                      <a:pt x="8" y="102"/>
                    </a:moveTo>
                    <a:cubicBezTo>
                      <a:pt x="708" y="34"/>
                      <a:pt x="1411" y="-1"/>
                      <a:pt x="2115" y="0"/>
                    </a:cubicBezTo>
                    <a:cubicBezTo>
                      <a:pt x="14044" y="0"/>
                      <a:pt x="23715" y="9670"/>
                      <a:pt x="23715" y="21600"/>
                    </a:cubicBezTo>
                    <a:cubicBezTo>
                      <a:pt x="23715" y="33529"/>
                      <a:pt x="14044" y="43200"/>
                      <a:pt x="2115" y="43200"/>
                    </a:cubicBezTo>
                    <a:cubicBezTo>
                      <a:pt x="1408" y="43200"/>
                      <a:pt x="702" y="43165"/>
                      <a:pt x="-1" y="43096"/>
                    </a:cubicBezTo>
                    <a:lnTo>
                      <a:pt x="2115" y="21600"/>
                    </a:lnTo>
                    <a:close/>
                  </a:path>
                </a:pathLst>
              </a:custGeom>
              <a:noFill/>
              <a:ln w="9525">
                <a:solidFill>
                  <a:schemeClr val="tx1"/>
                </a:solidFill>
                <a:round/>
                <a:headEnd/>
                <a:tailEnd/>
              </a:ln>
              <a:effectLst/>
            </p:spPr>
            <p:txBody>
              <a:bodyPr wrap="none" anchor="ctr"/>
              <a:lstStyle/>
              <a:p>
                <a:endParaRPr lang="fr-FR">
                  <a:latin typeface="Times New Roman" pitchFamily="18" charset="0"/>
                  <a:cs typeface="Times New Roman" pitchFamily="18" charset="0"/>
                </a:endParaRPr>
              </a:p>
            </p:txBody>
          </p:sp>
          <p:sp>
            <p:nvSpPr>
              <p:cNvPr id="40" name="Arc 13"/>
              <p:cNvSpPr>
                <a:spLocks/>
              </p:cNvSpPr>
              <p:nvPr/>
            </p:nvSpPr>
            <p:spPr bwMode="auto">
              <a:xfrm>
                <a:off x="2381" y="1434"/>
                <a:ext cx="81" cy="91"/>
              </a:xfrm>
              <a:custGeom>
                <a:avLst/>
                <a:gdLst>
                  <a:gd name="G0" fmla="+- 2115 0 0"/>
                  <a:gd name="G1" fmla="+- 21600 0 0"/>
                  <a:gd name="G2" fmla="+- 21600 0 0"/>
                  <a:gd name="T0" fmla="*/ 9 w 23715"/>
                  <a:gd name="T1" fmla="*/ 103 h 43200"/>
                  <a:gd name="T2" fmla="*/ 0 w 23715"/>
                  <a:gd name="T3" fmla="*/ 43096 h 43200"/>
                  <a:gd name="T4" fmla="*/ 2115 w 23715"/>
                  <a:gd name="T5" fmla="*/ 21600 h 43200"/>
                </a:gdLst>
                <a:ahLst/>
                <a:cxnLst>
                  <a:cxn ang="0">
                    <a:pos x="T0" y="T1"/>
                  </a:cxn>
                  <a:cxn ang="0">
                    <a:pos x="T2" y="T3"/>
                  </a:cxn>
                  <a:cxn ang="0">
                    <a:pos x="T4" y="T5"/>
                  </a:cxn>
                </a:cxnLst>
                <a:rect l="0" t="0" r="r" b="b"/>
                <a:pathLst>
                  <a:path w="23715" h="43200" fill="none" extrusionOk="0">
                    <a:moveTo>
                      <a:pt x="8" y="102"/>
                    </a:moveTo>
                    <a:cubicBezTo>
                      <a:pt x="708" y="34"/>
                      <a:pt x="1411" y="-1"/>
                      <a:pt x="2115" y="0"/>
                    </a:cubicBezTo>
                    <a:cubicBezTo>
                      <a:pt x="14044" y="0"/>
                      <a:pt x="23715" y="9670"/>
                      <a:pt x="23715" y="21600"/>
                    </a:cubicBezTo>
                    <a:cubicBezTo>
                      <a:pt x="23715" y="33529"/>
                      <a:pt x="14044" y="43200"/>
                      <a:pt x="2115" y="43200"/>
                    </a:cubicBezTo>
                    <a:cubicBezTo>
                      <a:pt x="1408" y="43200"/>
                      <a:pt x="702" y="43165"/>
                      <a:pt x="-1" y="43096"/>
                    </a:cubicBezTo>
                  </a:path>
                  <a:path w="23715" h="43200" stroke="0" extrusionOk="0">
                    <a:moveTo>
                      <a:pt x="8" y="102"/>
                    </a:moveTo>
                    <a:cubicBezTo>
                      <a:pt x="708" y="34"/>
                      <a:pt x="1411" y="-1"/>
                      <a:pt x="2115" y="0"/>
                    </a:cubicBezTo>
                    <a:cubicBezTo>
                      <a:pt x="14044" y="0"/>
                      <a:pt x="23715" y="9670"/>
                      <a:pt x="23715" y="21600"/>
                    </a:cubicBezTo>
                    <a:cubicBezTo>
                      <a:pt x="23715" y="33529"/>
                      <a:pt x="14044" y="43200"/>
                      <a:pt x="2115" y="43200"/>
                    </a:cubicBezTo>
                    <a:cubicBezTo>
                      <a:pt x="1408" y="43200"/>
                      <a:pt x="702" y="43165"/>
                      <a:pt x="-1" y="43096"/>
                    </a:cubicBezTo>
                    <a:lnTo>
                      <a:pt x="2115" y="21600"/>
                    </a:lnTo>
                    <a:close/>
                  </a:path>
                </a:pathLst>
              </a:custGeom>
              <a:noFill/>
              <a:ln w="9525">
                <a:solidFill>
                  <a:schemeClr val="tx1"/>
                </a:solidFill>
                <a:round/>
                <a:headEnd/>
                <a:tailEnd/>
              </a:ln>
              <a:effectLst/>
            </p:spPr>
            <p:txBody>
              <a:bodyPr wrap="none" anchor="ctr"/>
              <a:lstStyle/>
              <a:p>
                <a:endParaRPr lang="fr-FR">
                  <a:latin typeface="Times New Roman" pitchFamily="18" charset="0"/>
                  <a:cs typeface="Times New Roman" pitchFamily="18" charset="0"/>
                </a:endParaRPr>
              </a:p>
            </p:txBody>
          </p:sp>
        </p:grpSp>
        <p:sp>
          <p:nvSpPr>
            <p:cNvPr id="8" name="Line 14"/>
            <p:cNvSpPr>
              <a:spLocks noChangeShapeType="1"/>
            </p:cNvSpPr>
            <p:nvPr/>
          </p:nvSpPr>
          <p:spPr bwMode="auto">
            <a:xfrm rot="5400000">
              <a:off x="4608984" y="4637258"/>
              <a:ext cx="576263" cy="0"/>
            </a:xfrm>
            <a:prstGeom prst="line">
              <a:avLst/>
            </a:prstGeom>
            <a:noFill/>
            <a:ln w="9525">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9" name="Line 15"/>
            <p:cNvSpPr>
              <a:spLocks noChangeShapeType="1"/>
            </p:cNvSpPr>
            <p:nvPr/>
          </p:nvSpPr>
          <p:spPr bwMode="auto">
            <a:xfrm>
              <a:off x="4607846" y="3636545"/>
              <a:ext cx="252000" cy="0"/>
            </a:xfrm>
            <a:prstGeom prst="line">
              <a:avLst/>
            </a:prstGeom>
            <a:noFill/>
            <a:ln w="9525">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11" name="Line 17"/>
            <p:cNvSpPr>
              <a:spLocks noChangeShapeType="1"/>
            </p:cNvSpPr>
            <p:nvPr/>
          </p:nvSpPr>
          <p:spPr bwMode="auto">
            <a:xfrm>
              <a:off x="5802324" y="4640273"/>
              <a:ext cx="0" cy="288925"/>
            </a:xfrm>
            <a:prstGeom prst="line">
              <a:avLst/>
            </a:prstGeom>
            <a:noFill/>
            <a:ln w="28575">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12" name="Line 18"/>
            <p:cNvSpPr>
              <a:spLocks noChangeShapeType="1"/>
            </p:cNvSpPr>
            <p:nvPr/>
          </p:nvSpPr>
          <p:spPr bwMode="auto">
            <a:xfrm flipH="1">
              <a:off x="2639097" y="4929198"/>
              <a:ext cx="3168000" cy="0"/>
            </a:xfrm>
            <a:prstGeom prst="line">
              <a:avLst/>
            </a:prstGeom>
            <a:noFill/>
            <a:ln w="28575">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13" name="Line 19"/>
            <p:cNvSpPr>
              <a:spLocks noChangeShapeType="1"/>
            </p:cNvSpPr>
            <p:nvPr/>
          </p:nvSpPr>
          <p:spPr bwMode="auto">
            <a:xfrm flipH="1">
              <a:off x="2620946" y="3057536"/>
              <a:ext cx="1368000" cy="0"/>
            </a:xfrm>
            <a:prstGeom prst="line">
              <a:avLst/>
            </a:prstGeom>
            <a:noFill/>
            <a:ln w="28575">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14" name="Line 20"/>
            <p:cNvSpPr>
              <a:spLocks noChangeShapeType="1"/>
            </p:cNvSpPr>
            <p:nvPr/>
          </p:nvSpPr>
          <p:spPr bwMode="auto">
            <a:xfrm>
              <a:off x="5800737" y="3057536"/>
              <a:ext cx="0" cy="288925"/>
            </a:xfrm>
            <a:prstGeom prst="line">
              <a:avLst/>
            </a:prstGeom>
            <a:noFill/>
            <a:ln w="28575">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15" name="Line 21"/>
            <p:cNvSpPr>
              <a:spLocks noChangeShapeType="1"/>
            </p:cNvSpPr>
            <p:nvPr/>
          </p:nvSpPr>
          <p:spPr bwMode="auto">
            <a:xfrm flipV="1">
              <a:off x="2695559" y="3128973"/>
              <a:ext cx="0" cy="1655763"/>
            </a:xfrm>
            <a:prstGeom prst="line">
              <a:avLst/>
            </a:prstGeom>
            <a:noFill/>
            <a:ln w="9525">
              <a:solidFill>
                <a:schemeClr val="tx1"/>
              </a:solidFill>
              <a:round/>
              <a:headEnd/>
              <a:tailEnd type="triangle" w="med" len="med"/>
            </a:ln>
            <a:effectLst/>
          </p:spPr>
          <p:txBody>
            <a:bodyPr/>
            <a:lstStyle/>
            <a:p>
              <a:endParaRPr lang="fr-FR">
                <a:latin typeface="Times New Roman" pitchFamily="18" charset="0"/>
                <a:cs typeface="Times New Roman" pitchFamily="18" charset="0"/>
              </a:endParaRPr>
            </a:p>
          </p:txBody>
        </p:sp>
        <p:sp>
          <p:nvSpPr>
            <p:cNvPr id="16" name="Text Box 22"/>
            <p:cNvSpPr txBox="1">
              <a:spLocks noChangeArrowheads="1"/>
            </p:cNvSpPr>
            <p:nvPr/>
          </p:nvSpPr>
          <p:spPr bwMode="auto">
            <a:xfrm>
              <a:off x="2214546" y="3806836"/>
              <a:ext cx="792163" cy="366713"/>
            </a:xfrm>
            <a:prstGeom prst="rect">
              <a:avLst/>
            </a:prstGeom>
            <a:noFill/>
            <a:ln w="9525">
              <a:noFill/>
              <a:miter lim="800000"/>
              <a:headEnd/>
              <a:tailEnd/>
            </a:ln>
            <a:effectLst/>
          </p:spPr>
          <p:txBody>
            <a:bodyPr>
              <a:spAutoFit/>
            </a:bodyPr>
            <a:lstStyle/>
            <a:p>
              <a:pPr>
                <a:spcBef>
                  <a:spcPct val="50000"/>
                </a:spcBef>
              </a:pPr>
              <a:r>
                <a:rPr lang="fr-FR" dirty="0">
                  <a:latin typeface="Times New Roman" pitchFamily="18" charset="0"/>
                  <a:cs typeface="Times New Roman" pitchFamily="18" charset="0"/>
                </a:rPr>
                <a:t>U</a:t>
              </a:r>
            </a:p>
          </p:txBody>
        </p:sp>
        <p:grpSp>
          <p:nvGrpSpPr>
            <p:cNvPr id="10" name="Group 24"/>
            <p:cNvGrpSpPr>
              <a:grpSpLocks/>
            </p:cNvGrpSpPr>
            <p:nvPr/>
          </p:nvGrpSpPr>
          <p:grpSpPr bwMode="auto">
            <a:xfrm>
              <a:off x="5684849" y="3575061"/>
              <a:ext cx="431800" cy="658813"/>
              <a:chOff x="4241" y="3339"/>
              <a:chExt cx="272" cy="415"/>
            </a:xfrm>
          </p:grpSpPr>
          <p:sp>
            <p:nvSpPr>
              <p:cNvPr id="32" name="Text Box 25"/>
              <p:cNvSpPr txBox="1">
                <a:spLocks noChangeArrowheads="1"/>
              </p:cNvSpPr>
              <p:nvPr/>
            </p:nvSpPr>
            <p:spPr bwMode="auto">
              <a:xfrm>
                <a:off x="4241" y="3339"/>
                <a:ext cx="272" cy="231"/>
              </a:xfrm>
              <a:prstGeom prst="rect">
                <a:avLst/>
              </a:prstGeom>
              <a:noFill/>
              <a:ln w="9525">
                <a:noFill/>
                <a:miter lim="800000"/>
                <a:headEnd/>
                <a:tailEnd/>
              </a:ln>
              <a:effectLst/>
            </p:spPr>
            <p:txBody>
              <a:bodyPr>
                <a:spAutoFit/>
              </a:bodyPr>
              <a:lstStyle/>
              <a:p>
                <a:pPr>
                  <a:spcBef>
                    <a:spcPct val="50000"/>
                  </a:spcBef>
                </a:pPr>
                <a:r>
                  <a:rPr lang="fr-FR" b="1" dirty="0">
                    <a:latin typeface="Times New Roman" pitchFamily="18" charset="0"/>
                    <a:cs typeface="Times New Roman" pitchFamily="18" charset="0"/>
                  </a:rPr>
                  <a:t>&gt;</a:t>
                </a:r>
              </a:p>
            </p:txBody>
          </p:sp>
          <p:sp>
            <p:nvSpPr>
              <p:cNvPr id="33" name="Text Box 26"/>
              <p:cNvSpPr txBox="1">
                <a:spLocks noChangeArrowheads="1"/>
              </p:cNvSpPr>
              <p:nvPr/>
            </p:nvSpPr>
            <p:spPr bwMode="auto">
              <a:xfrm>
                <a:off x="4241" y="3406"/>
                <a:ext cx="272" cy="231"/>
              </a:xfrm>
              <a:prstGeom prst="rect">
                <a:avLst/>
              </a:prstGeom>
              <a:noFill/>
              <a:ln w="9525">
                <a:noFill/>
                <a:miter lim="800000"/>
                <a:headEnd/>
                <a:tailEnd/>
              </a:ln>
              <a:effectLst/>
            </p:spPr>
            <p:txBody>
              <a:bodyPr>
                <a:spAutoFit/>
              </a:bodyPr>
              <a:lstStyle/>
              <a:p>
                <a:pPr>
                  <a:spcBef>
                    <a:spcPct val="50000"/>
                  </a:spcBef>
                </a:pPr>
                <a:r>
                  <a:rPr lang="fr-FR" b="1" dirty="0">
                    <a:latin typeface="Times New Roman" pitchFamily="18" charset="0"/>
                    <a:cs typeface="Times New Roman" pitchFamily="18" charset="0"/>
                  </a:rPr>
                  <a:t>&gt;</a:t>
                </a:r>
              </a:p>
            </p:txBody>
          </p:sp>
          <p:sp>
            <p:nvSpPr>
              <p:cNvPr id="34" name="Text Box 27"/>
              <p:cNvSpPr txBox="1">
                <a:spLocks noChangeArrowheads="1"/>
              </p:cNvSpPr>
              <p:nvPr/>
            </p:nvSpPr>
            <p:spPr bwMode="auto">
              <a:xfrm>
                <a:off x="4241" y="3467"/>
                <a:ext cx="272" cy="231"/>
              </a:xfrm>
              <a:prstGeom prst="rect">
                <a:avLst/>
              </a:prstGeom>
              <a:noFill/>
              <a:ln w="9525">
                <a:noFill/>
                <a:miter lim="800000"/>
                <a:headEnd/>
                <a:tailEnd/>
              </a:ln>
              <a:effectLst/>
            </p:spPr>
            <p:txBody>
              <a:bodyPr>
                <a:spAutoFit/>
              </a:bodyPr>
              <a:lstStyle/>
              <a:p>
                <a:pPr>
                  <a:spcBef>
                    <a:spcPct val="50000"/>
                  </a:spcBef>
                </a:pPr>
                <a:r>
                  <a:rPr lang="fr-FR" b="1" dirty="0">
                    <a:latin typeface="Times New Roman" pitchFamily="18" charset="0"/>
                    <a:cs typeface="Times New Roman" pitchFamily="18" charset="0"/>
                  </a:rPr>
                  <a:t>&gt;</a:t>
                </a:r>
              </a:p>
            </p:txBody>
          </p:sp>
          <p:sp>
            <p:nvSpPr>
              <p:cNvPr id="35" name="Text Box 28"/>
              <p:cNvSpPr txBox="1">
                <a:spLocks noChangeArrowheads="1"/>
              </p:cNvSpPr>
              <p:nvPr/>
            </p:nvSpPr>
            <p:spPr bwMode="auto">
              <a:xfrm>
                <a:off x="4241" y="3523"/>
                <a:ext cx="272" cy="231"/>
              </a:xfrm>
              <a:prstGeom prst="rect">
                <a:avLst/>
              </a:prstGeom>
              <a:noFill/>
              <a:ln w="9525">
                <a:noFill/>
                <a:miter lim="800000"/>
                <a:headEnd/>
                <a:tailEnd/>
              </a:ln>
              <a:effectLst/>
            </p:spPr>
            <p:txBody>
              <a:bodyPr>
                <a:spAutoFit/>
              </a:bodyPr>
              <a:lstStyle/>
              <a:p>
                <a:pPr>
                  <a:spcBef>
                    <a:spcPct val="50000"/>
                  </a:spcBef>
                </a:pPr>
                <a:r>
                  <a:rPr lang="fr-FR" b="1">
                    <a:latin typeface="Times New Roman" pitchFamily="18" charset="0"/>
                    <a:cs typeface="Times New Roman" pitchFamily="18" charset="0"/>
                  </a:rPr>
                  <a:t>&gt;</a:t>
                </a:r>
              </a:p>
            </p:txBody>
          </p:sp>
        </p:grpSp>
        <p:sp>
          <p:nvSpPr>
            <p:cNvPr id="19" name="Line 29"/>
            <p:cNvSpPr>
              <a:spLocks noChangeShapeType="1"/>
            </p:cNvSpPr>
            <p:nvPr/>
          </p:nvSpPr>
          <p:spPr bwMode="auto">
            <a:xfrm>
              <a:off x="5622937" y="4222761"/>
              <a:ext cx="360363" cy="0"/>
            </a:xfrm>
            <a:prstGeom prst="line">
              <a:avLst/>
            </a:prstGeom>
            <a:noFill/>
            <a:ln w="19050">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20" name="Line 30"/>
            <p:cNvSpPr>
              <a:spLocks noChangeShapeType="1"/>
            </p:cNvSpPr>
            <p:nvPr/>
          </p:nvSpPr>
          <p:spPr bwMode="auto">
            <a:xfrm>
              <a:off x="5692787" y="4287848"/>
              <a:ext cx="217488" cy="0"/>
            </a:xfrm>
            <a:prstGeom prst="line">
              <a:avLst/>
            </a:prstGeom>
            <a:noFill/>
            <a:ln w="19050">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21" name="Line 31"/>
            <p:cNvSpPr>
              <a:spLocks noChangeShapeType="1"/>
            </p:cNvSpPr>
            <p:nvPr/>
          </p:nvSpPr>
          <p:spPr bwMode="auto">
            <a:xfrm>
              <a:off x="5800737" y="4289436"/>
              <a:ext cx="0" cy="287338"/>
            </a:xfrm>
            <a:prstGeom prst="line">
              <a:avLst/>
            </a:prstGeom>
            <a:noFill/>
            <a:ln w="28575">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22" name="Line 32"/>
            <p:cNvSpPr>
              <a:spLocks noChangeShapeType="1"/>
            </p:cNvSpPr>
            <p:nvPr/>
          </p:nvSpPr>
          <p:spPr bwMode="auto">
            <a:xfrm>
              <a:off x="5800737" y="3502036"/>
              <a:ext cx="0" cy="215900"/>
            </a:xfrm>
            <a:prstGeom prst="line">
              <a:avLst/>
            </a:prstGeom>
            <a:noFill/>
            <a:ln w="28575">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23" name="Line 33"/>
            <p:cNvSpPr>
              <a:spLocks noChangeShapeType="1"/>
            </p:cNvSpPr>
            <p:nvPr/>
          </p:nvSpPr>
          <p:spPr bwMode="auto">
            <a:xfrm flipV="1">
              <a:off x="5791212" y="4103698"/>
              <a:ext cx="0" cy="107950"/>
            </a:xfrm>
            <a:prstGeom prst="line">
              <a:avLst/>
            </a:prstGeom>
            <a:noFill/>
            <a:ln w="28575">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24" name="Line 34"/>
            <p:cNvSpPr>
              <a:spLocks noChangeShapeType="1"/>
            </p:cNvSpPr>
            <p:nvPr/>
          </p:nvSpPr>
          <p:spPr bwMode="auto">
            <a:xfrm flipH="1">
              <a:off x="5340354" y="3063977"/>
              <a:ext cx="71438" cy="0"/>
            </a:xfrm>
            <a:prstGeom prst="line">
              <a:avLst/>
            </a:prstGeom>
            <a:noFill/>
            <a:ln w="34925">
              <a:solidFill>
                <a:schemeClr val="tx1"/>
              </a:solidFill>
              <a:round/>
              <a:headEnd type="triangle" w="med" len="med"/>
              <a:tailEnd type="none" w="med" len="med"/>
            </a:ln>
            <a:effectLst/>
          </p:spPr>
          <p:txBody>
            <a:bodyPr/>
            <a:lstStyle/>
            <a:p>
              <a:endParaRPr lang="fr-FR">
                <a:latin typeface="Times New Roman" pitchFamily="18" charset="0"/>
                <a:cs typeface="Times New Roman" pitchFamily="18" charset="0"/>
              </a:endParaRPr>
            </a:p>
          </p:txBody>
        </p:sp>
        <p:sp>
          <p:nvSpPr>
            <p:cNvPr id="25" name="Text Box 35"/>
            <p:cNvSpPr txBox="1">
              <a:spLocks noChangeArrowheads="1"/>
            </p:cNvSpPr>
            <p:nvPr/>
          </p:nvSpPr>
          <p:spPr bwMode="auto">
            <a:xfrm>
              <a:off x="5922974" y="4040198"/>
              <a:ext cx="506414" cy="369332"/>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E’</a:t>
              </a:r>
            </a:p>
          </p:txBody>
        </p:sp>
        <p:sp>
          <p:nvSpPr>
            <p:cNvPr id="26" name="Text Box 36"/>
            <p:cNvSpPr txBox="1">
              <a:spLocks noChangeArrowheads="1"/>
            </p:cNvSpPr>
            <p:nvPr/>
          </p:nvSpPr>
          <p:spPr bwMode="auto">
            <a:xfrm>
              <a:off x="5880112" y="3692536"/>
              <a:ext cx="477838" cy="366713"/>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R</a:t>
              </a:r>
              <a:r>
                <a:rPr lang="fr-FR" baseline="-25000" dirty="0">
                  <a:latin typeface="Times New Roman" pitchFamily="18" charset="0"/>
                  <a:cs typeface="Times New Roman" pitchFamily="18" charset="0"/>
                </a:rPr>
                <a:t>a</a:t>
              </a:r>
            </a:p>
          </p:txBody>
        </p:sp>
        <p:sp>
          <p:nvSpPr>
            <p:cNvPr id="27" name="Text Box 37"/>
            <p:cNvSpPr txBox="1">
              <a:spLocks noChangeArrowheads="1"/>
            </p:cNvSpPr>
            <p:nvPr/>
          </p:nvSpPr>
          <p:spPr bwMode="auto">
            <a:xfrm>
              <a:off x="5214942" y="2662864"/>
              <a:ext cx="268288" cy="366713"/>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I</a:t>
              </a:r>
            </a:p>
          </p:txBody>
        </p:sp>
        <p:sp>
          <p:nvSpPr>
            <p:cNvPr id="28" name="Oval 5"/>
            <p:cNvSpPr>
              <a:spLocks noChangeArrowheads="1"/>
            </p:cNvSpPr>
            <p:nvPr/>
          </p:nvSpPr>
          <p:spPr bwMode="auto">
            <a:xfrm>
              <a:off x="5264162" y="3489336"/>
              <a:ext cx="1079500" cy="1079500"/>
            </a:xfrm>
            <a:prstGeom prst="ellipse">
              <a:avLst/>
            </a:prstGeom>
            <a:noFill/>
            <a:ln w="19050">
              <a:solidFill>
                <a:schemeClr val="tx1"/>
              </a:solidFill>
              <a:round/>
              <a:headEnd/>
              <a:tailEnd/>
            </a:ln>
            <a:effectLst/>
          </p:spPr>
          <p:txBody>
            <a:bodyPr wrap="none" anchor="ctr"/>
            <a:lstStyle/>
            <a:p>
              <a:endParaRPr lang="fr-FR">
                <a:latin typeface="Times New Roman" pitchFamily="18" charset="0"/>
                <a:cs typeface="Times New Roman" pitchFamily="18" charset="0"/>
              </a:endParaRPr>
            </a:p>
          </p:txBody>
        </p:sp>
        <p:sp>
          <p:nvSpPr>
            <p:cNvPr id="29" name="Line 34"/>
            <p:cNvSpPr>
              <a:spLocks noChangeShapeType="1"/>
            </p:cNvSpPr>
            <p:nvPr/>
          </p:nvSpPr>
          <p:spPr bwMode="auto">
            <a:xfrm flipH="1">
              <a:off x="4838322" y="3635386"/>
              <a:ext cx="72000" cy="0"/>
            </a:xfrm>
            <a:prstGeom prst="line">
              <a:avLst/>
            </a:prstGeom>
            <a:noFill/>
            <a:ln w="9525">
              <a:solidFill>
                <a:schemeClr val="tx1"/>
              </a:solidFill>
              <a:round/>
              <a:headEnd type="triangle" w="med" len="med"/>
              <a:tailEnd/>
            </a:ln>
            <a:effectLst/>
          </p:spPr>
          <p:txBody>
            <a:bodyPr/>
            <a:lstStyle/>
            <a:p>
              <a:endParaRPr lang="fr-FR">
                <a:latin typeface="Times New Roman" pitchFamily="18" charset="0"/>
                <a:cs typeface="Times New Roman" pitchFamily="18" charset="0"/>
              </a:endParaRPr>
            </a:p>
          </p:txBody>
        </p:sp>
        <p:sp>
          <p:nvSpPr>
            <p:cNvPr id="30" name="Text Box 37"/>
            <p:cNvSpPr txBox="1">
              <a:spLocks noChangeArrowheads="1"/>
            </p:cNvSpPr>
            <p:nvPr/>
          </p:nvSpPr>
          <p:spPr bwMode="auto">
            <a:xfrm>
              <a:off x="4773204" y="3210293"/>
              <a:ext cx="268288" cy="366713"/>
            </a:xfrm>
            <a:prstGeom prst="rect">
              <a:avLst/>
            </a:prstGeom>
            <a:noFill/>
            <a:ln w="9525">
              <a:noFill/>
              <a:miter lim="800000"/>
              <a:headEnd/>
              <a:tailEnd/>
            </a:ln>
            <a:effectLst/>
          </p:spPr>
          <p:txBody>
            <a:bodyPr wrap="square">
              <a:spAutoFit/>
            </a:bodyPr>
            <a:lstStyle/>
            <a:p>
              <a:pPr>
                <a:spcBef>
                  <a:spcPct val="50000"/>
                </a:spcBef>
              </a:pPr>
              <a:r>
                <a:rPr lang="fr-FR" i="1" dirty="0">
                  <a:latin typeface="Times New Roman" pitchFamily="18" charset="0"/>
                  <a:cs typeface="Times New Roman" pitchFamily="18" charset="0"/>
                </a:rPr>
                <a:t>i</a:t>
              </a:r>
            </a:p>
          </p:txBody>
        </p:sp>
        <p:sp>
          <p:nvSpPr>
            <p:cNvPr id="31" name="Text Box 36"/>
            <p:cNvSpPr txBox="1">
              <a:spLocks noChangeArrowheads="1"/>
            </p:cNvSpPr>
            <p:nvPr/>
          </p:nvSpPr>
          <p:spPr bwMode="auto">
            <a:xfrm>
              <a:off x="4619990" y="3786190"/>
              <a:ext cx="477838" cy="366713"/>
            </a:xfrm>
            <a:prstGeom prst="rect">
              <a:avLst/>
            </a:prstGeom>
            <a:noFill/>
            <a:ln w="9525">
              <a:noFill/>
              <a:miter lim="800000"/>
              <a:headEnd/>
              <a:tailEnd/>
            </a:ln>
            <a:effectLst/>
          </p:spPr>
          <p:txBody>
            <a:bodyPr wrap="square">
              <a:spAutoFit/>
            </a:bodyPr>
            <a:lstStyle/>
            <a:p>
              <a:pPr>
                <a:spcBef>
                  <a:spcPct val="50000"/>
                </a:spcBef>
              </a:pPr>
              <a:r>
                <a:rPr lang="fr-FR" i="1" dirty="0">
                  <a:latin typeface="Times New Roman" pitchFamily="18" charset="0"/>
                  <a:cs typeface="Times New Roman" pitchFamily="18" charset="0"/>
                </a:rPr>
                <a:t>r</a:t>
              </a:r>
            </a:p>
          </p:txBody>
        </p:sp>
        <p:sp>
          <p:nvSpPr>
            <p:cNvPr id="41" name="Line 19"/>
            <p:cNvSpPr>
              <a:spLocks noChangeShapeType="1"/>
            </p:cNvSpPr>
            <p:nvPr/>
          </p:nvSpPr>
          <p:spPr bwMode="auto">
            <a:xfrm flipH="1">
              <a:off x="4577218" y="3063184"/>
              <a:ext cx="1224000" cy="0"/>
            </a:xfrm>
            <a:prstGeom prst="line">
              <a:avLst/>
            </a:prstGeom>
            <a:noFill/>
            <a:ln w="28575">
              <a:solidFill>
                <a:schemeClr val="tx1"/>
              </a:solidFill>
              <a:round/>
              <a:headEnd/>
              <a:tailEnd/>
            </a:ln>
            <a:effectLst/>
          </p:spPr>
          <p:txBody>
            <a:bodyPr/>
            <a:lstStyle/>
            <a:p>
              <a:endParaRPr lang="fr-FR">
                <a:latin typeface="Times New Roman" pitchFamily="18" charset="0"/>
                <a:cs typeface="Times New Roman" pitchFamily="18" charset="0"/>
              </a:endParaRPr>
            </a:p>
          </p:txBody>
        </p:sp>
        <p:grpSp>
          <p:nvGrpSpPr>
            <p:cNvPr id="17" name="Groupe 46"/>
            <p:cNvGrpSpPr/>
            <p:nvPr/>
          </p:nvGrpSpPr>
          <p:grpSpPr>
            <a:xfrm>
              <a:off x="3803434" y="2168994"/>
              <a:ext cx="1108504" cy="714380"/>
              <a:chOff x="2643174" y="1714488"/>
              <a:chExt cx="1108504" cy="714380"/>
            </a:xfrm>
          </p:grpSpPr>
          <p:sp>
            <p:nvSpPr>
              <p:cNvPr id="42" name="Rectangle 41"/>
              <p:cNvSpPr/>
              <p:nvPr/>
            </p:nvSpPr>
            <p:spPr>
              <a:xfrm>
                <a:off x="2643174" y="1714488"/>
                <a:ext cx="1000132" cy="7143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Oval 5"/>
              <p:cNvSpPr>
                <a:spLocks noChangeArrowheads="1"/>
              </p:cNvSpPr>
              <p:nvPr/>
            </p:nvSpPr>
            <p:spPr bwMode="auto">
              <a:xfrm>
                <a:off x="2786050" y="2214554"/>
                <a:ext cx="108000" cy="108000"/>
              </a:xfrm>
              <a:prstGeom prst="ellipse">
                <a:avLst/>
              </a:prstGeom>
              <a:noFill/>
              <a:ln w="38100">
                <a:solidFill>
                  <a:schemeClr val="tx1"/>
                </a:solidFill>
                <a:round/>
                <a:headEnd/>
                <a:tailEnd/>
              </a:ln>
              <a:effectLst/>
            </p:spPr>
            <p:txBody>
              <a:bodyPr wrap="none" anchor="ctr"/>
              <a:lstStyle/>
              <a:p>
                <a:endParaRPr lang="fr-FR">
                  <a:latin typeface="Times New Roman" pitchFamily="18" charset="0"/>
                  <a:cs typeface="Times New Roman" pitchFamily="18" charset="0"/>
                </a:endParaRPr>
              </a:p>
            </p:txBody>
          </p:sp>
          <p:sp>
            <p:nvSpPr>
              <p:cNvPr id="44" name="Oval 5"/>
              <p:cNvSpPr>
                <a:spLocks noChangeArrowheads="1"/>
              </p:cNvSpPr>
              <p:nvPr/>
            </p:nvSpPr>
            <p:spPr bwMode="auto">
              <a:xfrm>
                <a:off x="3071802" y="2214554"/>
                <a:ext cx="108000" cy="108000"/>
              </a:xfrm>
              <a:prstGeom prst="ellipse">
                <a:avLst/>
              </a:prstGeom>
              <a:noFill/>
              <a:ln w="38100">
                <a:solidFill>
                  <a:schemeClr val="tx1"/>
                </a:solidFill>
                <a:round/>
                <a:headEnd/>
                <a:tailEnd/>
              </a:ln>
              <a:effectLst/>
            </p:spPr>
            <p:txBody>
              <a:bodyPr wrap="none" anchor="ctr"/>
              <a:lstStyle/>
              <a:p>
                <a:endParaRPr lang="fr-FR">
                  <a:latin typeface="Times New Roman" pitchFamily="18" charset="0"/>
                  <a:cs typeface="Times New Roman" pitchFamily="18" charset="0"/>
                </a:endParaRPr>
              </a:p>
            </p:txBody>
          </p:sp>
          <p:sp>
            <p:nvSpPr>
              <p:cNvPr id="45" name="Oval 5"/>
              <p:cNvSpPr>
                <a:spLocks noChangeArrowheads="1"/>
              </p:cNvSpPr>
              <p:nvPr/>
            </p:nvSpPr>
            <p:spPr bwMode="auto">
              <a:xfrm>
                <a:off x="3357554" y="2214554"/>
                <a:ext cx="108000" cy="108000"/>
              </a:xfrm>
              <a:prstGeom prst="ellipse">
                <a:avLst/>
              </a:prstGeom>
              <a:noFill/>
              <a:ln w="38100">
                <a:solidFill>
                  <a:schemeClr val="tx1"/>
                </a:solidFill>
                <a:round/>
                <a:headEnd/>
                <a:tailEnd/>
              </a:ln>
              <a:effectLst/>
            </p:spPr>
            <p:txBody>
              <a:bodyPr wrap="none" anchor="ctr"/>
              <a:lstStyle/>
              <a:p>
                <a:endParaRPr lang="fr-FR">
                  <a:latin typeface="Times New Roman" pitchFamily="18" charset="0"/>
                  <a:cs typeface="Times New Roman" pitchFamily="18" charset="0"/>
                </a:endParaRPr>
              </a:p>
            </p:txBody>
          </p:sp>
          <p:sp>
            <p:nvSpPr>
              <p:cNvPr id="46" name="Text Box 23"/>
              <p:cNvSpPr txBox="1">
                <a:spLocks noChangeArrowheads="1"/>
              </p:cNvSpPr>
              <p:nvPr/>
            </p:nvSpPr>
            <p:spPr bwMode="auto">
              <a:xfrm>
                <a:off x="2680108" y="1833916"/>
                <a:ext cx="1071570" cy="369332"/>
              </a:xfrm>
              <a:prstGeom prst="rect">
                <a:avLst/>
              </a:prstGeom>
              <a:noFill/>
              <a:ln w="9525">
                <a:noFill/>
                <a:miter lim="800000"/>
                <a:headEnd/>
                <a:tailEnd/>
              </a:ln>
              <a:effectLst/>
            </p:spPr>
            <p:txBody>
              <a:bodyPr wrap="square">
                <a:spAutoFit/>
              </a:bodyPr>
              <a:lstStyle/>
              <a:p>
                <a:pPr>
                  <a:spcBef>
                    <a:spcPct val="50000"/>
                  </a:spcBef>
                </a:pPr>
                <a:r>
                  <a:rPr lang="fr-FR" b="1" dirty="0">
                    <a:latin typeface="Times New Roman" pitchFamily="18" charset="0"/>
                    <a:cs typeface="Times New Roman" pitchFamily="18" charset="0"/>
                  </a:rPr>
                  <a:t>L   E  M</a:t>
                </a:r>
              </a:p>
            </p:txBody>
          </p:sp>
        </p:grpSp>
        <p:sp>
          <p:nvSpPr>
            <p:cNvPr id="48" name="Line 20"/>
            <p:cNvSpPr>
              <a:spLocks noChangeShapeType="1"/>
            </p:cNvSpPr>
            <p:nvPr/>
          </p:nvSpPr>
          <p:spPr bwMode="auto">
            <a:xfrm>
              <a:off x="4572000" y="2786058"/>
              <a:ext cx="0" cy="288925"/>
            </a:xfrm>
            <a:prstGeom prst="line">
              <a:avLst/>
            </a:prstGeom>
            <a:noFill/>
            <a:ln w="28575">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49" name="Line 20"/>
            <p:cNvSpPr>
              <a:spLocks noChangeShapeType="1"/>
            </p:cNvSpPr>
            <p:nvPr/>
          </p:nvSpPr>
          <p:spPr bwMode="auto">
            <a:xfrm>
              <a:off x="4286248" y="2786057"/>
              <a:ext cx="0" cy="468000"/>
            </a:xfrm>
            <a:prstGeom prst="line">
              <a:avLst/>
            </a:prstGeom>
            <a:noFill/>
            <a:ln w="12700">
              <a:solidFill>
                <a:schemeClr val="tx1"/>
              </a:solidFill>
              <a:round/>
              <a:headEnd type="none" w="med" len="med"/>
              <a:tailEnd type="none" w="med" len="med"/>
            </a:ln>
            <a:effectLst/>
          </p:spPr>
          <p:txBody>
            <a:bodyPr/>
            <a:lstStyle/>
            <a:p>
              <a:endParaRPr lang="fr-FR">
                <a:latin typeface="Times New Roman" pitchFamily="18" charset="0"/>
                <a:cs typeface="Times New Roman" pitchFamily="18" charset="0"/>
              </a:endParaRPr>
            </a:p>
          </p:txBody>
        </p:sp>
        <p:sp>
          <p:nvSpPr>
            <p:cNvPr id="50" name="Line 20"/>
            <p:cNvSpPr>
              <a:spLocks noChangeShapeType="1"/>
            </p:cNvSpPr>
            <p:nvPr/>
          </p:nvSpPr>
          <p:spPr bwMode="auto">
            <a:xfrm>
              <a:off x="3991870" y="2777432"/>
              <a:ext cx="0" cy="288925"/>
            </a:xfrm>
            <a:prstGeom prst="line">
              <a:avLst/>
            </a:prstGeom>
            <a:noFill/>
            <a:ln w="28575">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51" name="Text Box 23"/>
            <p:cNvSpPr txBox="1">
              <a:spLocks noChangeArrowheads="1"/>
            </p:cNvSpPr>
            <p:nvPr/>
          </p:nvSpPr>
          <p:spPr bwMode="auto">
            <a:xfrm>
              <a:off x="4006692" y="1785926"/>
              <a:ext cx="792163" cy="366713"/>
            </a:xfrm>
            <a:prstGeom prst="rect">
              <a:avLst/>
            </a:prstGeom>
            <a:noFill/>
            <a:ln w="9525">
              <a:noFill/>
              <a:miter lim="800000"/>
              <a:headEnd/>
              <a:tailEnd/>
            </a:ln>
            <a:effectLst/>
          </p:spPr>
          <p:txBody>
            <a:bodyPr>
              <a:spAutoFit/>
            </a:bodyPr>
            <a:lstStyle/>
            <a:p>
              <a:pPr>
                <a:spcBef>
                  <a:spcPct val="50000"/>
                </a:spcBef>
              </a:pPr>
              <a:r>
                <a:rPr lang="fr-FR" b="1" i="1" dirty="0">
                  <a:latin typeface="Times New Roman" pitchFamily="18" charset="0"/>
                  <a:cs typeface="Times New Roman" pitchFamily="18" charset="0"/>
                </a:rPr>
                <a:t>Rh</a:t>
              </a:r>
              <a:r>
                <a:rPr lang="fr-FR" b="1" i="1" baseline="-25000" dirty="0">
                  <a:latin typeface="Times New Roman" pitchFamily="18" charset="0"/>
                  <a:cs typeface="Times New Roman" pitchFamily="18" charset="0"/>
                </a:rPr>
                <a:t>d</a:t>
              </a:r>
            </a:p>
          </p:txBody>
        </p:sp>
        <p:grpSp>
          <p:nvGrpSpPr>
            <p:cNvPr id="18" name="Group 24"/>
            <p:cNvGrpSpPr>
              <a:grpSpLocks/>
            </p:cNvGrpSpPr>
            <p:nvPr/>
          </p:nvGrpSpPr>
          <p:grpSpPr bwMode="auto">
            <a:xfrm rot="5400000" flipH="1" flipV="1">
              <a:off x="4186821" y="3188533"/>
              <a:ext cx="431800" cy="658813"/>
              <a:chOff x="4241" y="3339"/>
              <a:chExt cx="272" cy="415"/>
            </a:xfrm>
          </p:grpSpPr>
          <p:sp>
            <p:nvSpPr>
              <p:cNvPr id="53" name="Text Box 25"/>
              <p:cNvSpPr txBox="1">
                <a:spLocks noChangeArrowheads="1"/>
              </p:cNvSpPr>
              <p:nvPr/>
            </p:nvSpPr>
            <p:spPr bwMode="auto">
              <a:xfrm>
                <a:off x="4241" y="3339"/>
                <a:ext cx="272" cy="231"/>
              </a:xfrm>
              <a:prstGeom prst="rect">
                <a:avLst/>
              </a:prstGeom>
              <a:noFill/>
              <a:ln w="9525">
                <a:noFill/>
                <a:miter lim="800000"/>
                <a:headEnd/>
                <a:tailEnd/>
              </a:ln>
              <a:effectLst/>
            </p:spPr>
            <p:txBody>
              <a:bodyPr>
                <a:spAutoFit/>
              </a:bodyPr>
              <a:lstStyle/>
              <a:p>
                <a:pPr>
                  <a:spcBef>
                    <a:spcPct val="50000"/>
                  </a:spcBef>
                </a:pPr>
                <a:r>
                  <a:rPr lang="fr-FR" b="1" dirty="0">
                    <a:latin typeface="Times New Roman" pitchFamily="18" charset="0"/>
                    <a:cs typeface="Times New Roman" pitchFamily="18" charset="0"/>
                  </a:rPr>
                  <a:t>&gt;</a:t>
                </a:r>
              </a:p>
            </p:txBody>
          </p:sp>
          <p:sp>
            <p:nvSpPr>
              <p:cNvPr id="54" name="Text Box 26"/>
              <p:cNvSpPr txBox="1">
                <a:spLocks noChangeArrowheads="1"/>
              </p:cNvSpPr>
              <p:nvPr/>
            </p:nvSpPr>
            <p:spPr bwMode="auto">
              <a:xfrm>
                <a:off x="4241" y="3406"/>
                <a:ext cx="272" cy="231"/>
              </a:xfrm>
              <a:prstGeom prst="rect">
                <a:avLst/>
              </a:prstGeom>
              <a:noFill/>
              <a:ln w="9525">
                <a:noFill/>
                <a:miter lim="800000"/>
                <a:headEnd/>
                <a:tailEnd/>
              </a:ln>
              <a:effectLst/>
            </p:spPr>
            <p:txBody>
              <a:bodyPr>
                <a:spAutoFit/>
              </a:bodyPr>
              <a:lstStyle/>
              <a:p>
                <a:pPr>
                  <a:spcBef>
                    <a:spcPct val="50000"/>
                  </a:spcBef>
                </a:pPr>
                <a:r>
                  <a:rPr lang="fr-FR" b="1" dirty="0">
                    <a:latin typeface="Times New Roman" pitchFamily="18" charset="0"/>
                    <a:cs typeface="Times New Roman" pitchFamily="18" charset="0"/>
                  </a:rPr>
                  <a:t>&gt;</a:t>
                </a:r>
              </a:p>
            </p:txBody>
          </p:sp>
          <p:sp>
            <p:nvSpPr>
              <p:cNvPr id="55" name="Text Box 27"/>
              <p:cNvSpPr txBox="1">
                <a:spLocks noChangeArrowheads="1"/>
              </p:cNvSpPr>
              <p:nvPr/>
            </p:nvSpPr>
            <p:spPr bwMode="auto">
              <a:xfrm>
                <a:off x="4241" y="3467"/>
                <a:ext cx="272" cy="231"/>
              </a:xfrm>
              <a:prstGeom prst="rect">
                <a:avLst/>
              </a:prstGeom>
              <a:noFill/>
              <a:ln w="9525">
                <a:noFill/>
                <a:miter lim="800000"/>
                <a:headEnd/>
                <a:tailEnd/>
              </a:ln>
              <a:effectLst/>
            </p:spPr>
            <p:txBody>
              <a:bodyPr>
                <a:spAutoFit/>
              </a:bodyPr>
              <a:lstStyle/>
              <a:p>
                <a:pPr>
                  <a:spcBef>
                    <a:spcPct val="50000"/>
                  </a:spcBef>
                </a:pPr>
                <a:r>
                  <a:rPr lang="fr-FR" b="1" dirty="0">
                    <a:latin typeface="Times New Roman" pitchFamily="18" charset="0"/>
                    <a:cs typeface="Times New Roman" pitchFamily="18" charset="0"/>
                  </a:rPr>
                  <a:t>&gt;</a:t>
                </a:r>
              </a:p>
            </p:txBody>
          </p:sp>
          <p:sp>
            <p:nvSpPr>
              <p:cNvPr id="56" name="Text Box 28"/>
              <p:cNvSpPr txBox="1">
                <a:spLocks noChangeArrowheads="1"/>
              </p:cNvSpPr>
              <p:nvPr/>
            </p:nvSpPr>
            <p:spPr bwMode="auto">
              <a:xfrm>
                <a:off x="4241" y="3523"/>
                <a:ext cx="272" cy="231"/>
              </a:xfrm>
              <a:prstGeom prst="rect">
                <a:avLst/>
              </a:prstGeom>
              <a:noFill/>
              <a:ln w="9525">
                <a:noFill/>
                <a:miter lim="800000"/>
                <a:headEnd/>
                <a:tailEnd/>
              </a:ln>
              <a:effectLst/>
            </p:spPr>
            <p:txBody>
              <a:bodyPr>
                <a:spAutoFit/>
              </a:bodyPr>
              <a:lstStyle/>
              <a:p>
                <a:pPr>
                  <a:spcBef>
                    <a:spcPct val="50000"/>
                  </a:spcBef>
                </a:pPr>
                <a:r>
                  <a:rPr lang="fr-FR" b="1" dirty="0">
                    <a:latin typeface="Times New Roman" pitchFamily="18" charset="0"/>
                    <a:cs typeface="Times New Roman" pitchFamily="18" charset="0"/>
                  </a:rPr>
                  <a:t>&gt;</a:t>
                </a:r>
              </a:p>
            </p:txBody>
          </p:sp>
        </p:grpSp>
        <p:sp>
          <p:nvSpPr>
            <p:cNvPr id="59" name="Text Box 23"/>
            <p:cNvSpPr txBox="1">
              <a:spLocks noChangeArrowheads="1"/>
            </p:cNvSpPr>
            <p:nvPr/>
          </p:nvSpPr>
          <p:spPr bwMode="auto">
            <a:xfrm>
              <a:off x="4168772" y="3620681"/>
              <a:ext cx="500066" cy="366713"/>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Rh</a:t>
              </a:r>
              <a:endParaRPr lang="fr-FR" baseline="-25000" dirty="0">
                <a:latin typeface="Times New Roman" pitchFamily="18" charset="0"/>
                <a:cs typeface="Times New Roman" pitchFamily="18" charset="0"/>
              </a:endParaRPr>
            </a:p>
          </p:txBody>
        </p:sp>
        <p:sp>
          <p:nvSpPr>
            <p:cNvPr id="65" name="Line 15"/>
            <p:cNvSpPr>
              <a:spLocks noChangeShapeType="1"/>
            </p:cNvSpPr>
            <p:nvPr/>
          </p:nvSpPr>
          <p:spPr bwMode="auto">
            <a:xfrm>
              <a:off x="4009410" y="3630204"/>
              <a:ext cx="216000" cy="0"/>
            </a:xfrm>
            <a:prstGeom prst="line">
              <a:avLst/>
            </a:prstGeom>
            <a:noFill/>
            <a:ln w="19050">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66" name="Line 20"/>
            <p:cNvSpPr>
              <a:spLocks noChangeShapeType="1"/>
            </p:cNvSpPr>
            <p:nvPr/>
          </p:nvSpPr>
          <p:spPr bwMode="auto">
            <a:xfrm>
              <a:off x="4378324" y="3326378"/>
              <a:ext cx="0" cy="180000"/>
            </a:xfrm>
            <a:prstGeom prst="line">
              <a:avLst/>
            </a:prstGeom>
            <a:noFill/>
            <a:ln w="12700">
              <a:solidFill>
                <a:schemeClr val="tx1"/>
              </a:solidFill>
              <a:round/>
              <a:headEnd type="none" w="med" len="med"/>
              <a:tailEnd type="arrow" w="med" len="med"/>
            </a:ln>
            <a:effectLst/>
          </p:spPr>
          <p:txBody>
            <a:bodyPr/>
            <a:lstStyle/>
            <a:p>
              <a:endParaRPr lang="fr-FR">
                <a:latin typeface="Times New Roman" pitchFamily="18" charset="0"/>
                <a:cs typeface="Times New Roman" pitchFamily="18" charset="0"/>
              </a:endParaRPr>
            </a:p>
          </p:txBody>
        </p:sp>
        <p:sp>
          <p:nvSpPr>
            <p:cNvPr id="67" name="Line 15"/>
            <p:cNvSpPr>
              <a:spLocks noChangeShapeType="1"/>
            </p:cNvSpPr>
            <p:nvPr/>
          </p:nvSpPr>
          <p:spPr bwMode="auto">
            <a:xfrm>
              <a:off x="4383086" y="3323814"/>
              <a:ext cx="324000" cy="0"/>
            </a:xfrm>
            <a:prstGeom prst="line">
              <a:avLst/>
            </a:prstGeom>
            <a:noFill/>
            <a:ln w="19050">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68" name="Line 15"/>
            <p:cNvSpPr>
              <a:spLocks noChangeShapeType="1"/>
            </p:cNvSpPr>
            <p:nvPr/>
          </p:nvSpPr>
          <p:spPr bwMode="auto">
            <a:xfrm rot="5400000">
              <a:off x="4561876" y="3478402"/>
              <a:ext cx="306000" cy="0"/>
            </a:xfrm>
            <a:prstGeom prst="line">
              <a:avLst/>
            </a:prstGeom>
            <a:noFill/>
            <a:ln w="12700">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69" name="Line 15"/>
            <p:cNvSpPr>
              <a:spLocks noChangeShapeType="1"/>
            </p:cNvSpPr>
            <p:nvPr/>
          </p:nvSpPr>
          <p:spPr bwMode="auto">
            <a:xfrm>
              <a:off x="4013196" y="3253964"/>
              <a:ext cx="270000" cy="0"/>
            </a:xfrm>
            <a:prstGeom prst="line">
              <a:avLst/>
            </a:prstGeom>
            <a:noFill/>
            <a:ln w="19050">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70" name="Line 15"/>
            <p:cNvSpPr>
              <a:spLocks noChangeShapeType="1"/>
            </p:cNvSpPr>
            <p:nvPr/>
          </p:nvSpPr>
          <p:spPr bwMode="auto">
            <a:xfrm rot="5400000">
              <a:off x="3833196" y="3440314"/>
              <a:ext cx="360000" cy="0"/>
            </a:xfrm>
            <a:prstGeom prst="line">
              <a:avLst/>
            </a:prstGeom>
            <a:noFill/>
            <a:ln w="12700">
              <a:solidFill>
                <a:schemeClr val="tx1"/>
              </a:solidFill>
              <a:round/>
              <a:headEnd/>
              <a:tailEnd/>
            </a:ln>
            <a:effectLst/>
          </p:spPr>
          <p:txBody>
            <a:bodyPr/>
            <a:lstStyle/>
            <a:p>
              <a:endParaRPr lang="fr-FR">
                <a:latin typeface="Times New Roman" pitchFamily="18" charset="0"/>
                <a:cs typeface="Times New Roman" pitchFamily="18" charset="0"/>
              </a:endParaRPr>
            </a:p>
          </p:txBody>
        </p:sp>
        <p:sp>
          <p:nvSpPr>
            <p:cNvPr id="71" name="Text Box 22"/>
            <p:cNvSpPr txBox="1">
              <a:spLocks noChangeArrowheads="1"/>
            </p:cNvSpPr>
            <p:nvPr/>
          </p:nvSpPr>
          <p:spPr bwMode="auto">
            <a:xfrm>
              <a:off x="2357422" y="2844386"/>
              <a:ext cx="792163" cy="366713"/>
            </a:xfrm>
            <a:prstGeom prst="rect">
              <a:avLst/>
            </a:prstGeom>
            <a:noFill/>
            <a:ln w="9525">
              <a:noFill/>
              <a:miter lim="800000"/>
              <a:headEnd/>
              <a:tailEnd/>
            </a:ln>
            <a:effectLst/>
          </p:spPr>
          <p:txBody>
            <a:bodyPr>
              <a:spAutoFit/>
            </a:bodyPr>
            <a:lstStyle/>
            <a:p>
              <a:pPr>
                <a:spcBef>
                  <a:spcPct val="50000"/>
                </a:spcBef>
              </a:pPr>
              <a:r>
                <a:rPr lang="fr-FR" b="1" dirty="0">
                  <a:latin typeface="Times New Roman" pitchFamily="18" charset="0"/>
                  <a:cs typeface="Times New Roman" pitchFamily="18" charset="0"/>
                </a:rPr>
                <a:t>+</a:t>
              </a:r>
            </a:p>
          </p:txBody>
        </p:sp>
        <p:sp>
          <p:nvSpPr>
            <p:cNvPr id="72" name="Text Box 22"/>
            <p:cNvSpPr txBox="1">
              <a:spLocks noChangeArrowheads="1"/>
            </p:cNvSpPr>
            <p:nvPr/>
          </p:nvSpPr>
          <p:spPr bwMode="auto">
            <a:xfrm>
              <a:off x="2422510" y="4727174"/>
              <a:ext cx="285752" cy="366713"/>
            </a:xfrm>
            <a:prstGeom prst="rect">
              <a:avLst/>
            </a:prstGeom>
            <a:noFill/>
            <a:ln w="9525">
              <a:noFill/>
              <a:miter lim="800000"/>
              <a:headEnd/>
              <a:tailEnd/>
            </a:ln>
            <a:effectLst/>
          </p:spPr>
          <p:txBody>
            <a:bodyPr wrap="square">
              <a:spAutoFit/>
            </a:bodyPr>
            <a:lstStyle/>
            <a:p>
              <a:pPr>
                <a:spcBef>
                  <a:spcPct val="50000"/>
                </a:spcBef>
              </a:pPr>
              <a:r>
                <a:rPr lang="fr-FR" dirty="0">
                  <a:latin typeface="Times New Roman" pitchFamily="18" charset="0"/>
                  <a:cs typeface="Times New Roman" pitchFamily="18" charset="0"/>
                </a:rPr>
                <a:t>-</a:t>
              </a:r>
            </a:p>
          </p:txBody>
        </p:sp>
      </p:grpSp>
      <p:pic>
        <p:nvPicPr>
          <p:cNvPr id="525314" name="Picture 2" descr="http://prof.guedon.org/local/cache-vignettes/L265xH214/RHDEM-2ccb1.jpg"/>
          <p:cNvPicPr>
            <a:picLocks noChangeAspect="1" noChangeArrowheads="1"/>
          </p:cNvPicPr>
          <p:nvPr/>
        </p:nvPicPr>
        <p:blipFill>
          <a:blip r:embed="rId4" cstate="print"/>
          <a:srcRect/>
          <a:stretch>
            <a:fillRect/>
          </a:stretch>
        </p:blipFill>
        <p:spPr bwMode="auto">
          <a:xfrm rot="10800000">
            <a:off x="5292080" y="4437112"/>
            <a:ext cx="2524125" cy="20383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aphicFrame>
        <p:nvGraphicFramePr>
          <p:cNvPr id="63" name="Object 38"/>
          <p:cNvGraphicFramePr>
            <a:graphicFrameLocks noChangeAspect="1"/>
          </p:cNvGraphicFramePr>
          <p:nvPr/>
        </p:nvGraphicFramePr>
        <p:xfrm>
          <a:off x="1789113" y="5589588"/>
          <a:ext cx="2058987" cy="773112"/>
        </p:xfrm>
        <a:graphic>
          <a:graphicData uri="http://schemas.openxmlformats.org/presentationml/2006/ole">
            <mc:AlternateContent xmlns:mc="http://schemas.openxmlformats.org/markup-compatibility/2006">
              <mc:Choice xmlns:v="urn:schemas-microsoft-com:vml" Requires="v">
                <p:oleObj spid="_x0000_s618518" name="Equation" r:id="rId5" imgW="1117600" imgH="419100" progId="Equation.DSMT4">
                  <p:embed/>
                </p:oleObj>
              </mc:Choice>
              <mc:Fallback>
                <p:oleObj name="Equation" r:id="rId5" imgW="1117600" imgH="419100" progId="Equation.DSMT4">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9113" y="5589588"/>
                        <a:ext cx="2058987" cy="773112"/>
                      </a:xfrm>
                      <a:prstGeom prst="rect">
                        <a:avLst/>
                      </a:prstGeom>
                      <a:solidFill>
                        <a:srgbClr val="00FF00"/>
                      </a:solidFill>
                    </p:spPr>
                  </p:pic>
                </p:oleObj>
              </mc:Fallback>
            </mc:AlternateContent>
          </a:graphicData>
        </a:graphic>
      </p:graphicFrame>
      <p:sp>
        <p:nvSpPr>
          <p:cNvPr id="64" name="Flèche droite 63"/>
          <p:cNvSpPr/>
          <p:nvPr/>
        </p:nvSpPr>
        <p:spPr>
          <a:xfrm>
            <a:off x="971600" y="5733701"/>
            <a:ext cx="642942" cy="357190"/>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3129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0" fill="hold" nodeType="clickEffect">
                                  <p:stCondLst>
                                    <p:cond delay="0"/>
                                  </p:stCondLst>
                                  <p:childTnLst>
                                    <p:set>
                                      <p:cBhvr>
                                        <p:cTn id="17" dur="1" fill="hold">
                                          <p:stCondLst>
                                            <p:cond delay="0"/>
                                          </p:stCondLst>
                                        </p:cTn>
                                        <p:tgtEl>
                                          <p:spTgt spid="525315"/>
                                        </p:tgtEl>
                                        <p:attrNameLst>
                                          <p:attrName>style.visibility</p:attrName>
                                        </p:attrNameLst>
                                      </p:cBhvr>
                                      <p:to>
                                        <p:strVal val="visible"/>
                                      </p:to>
                                    </p:set>
                                    <p:anim calcmode="lin" valueType="num">
                                      <p:cBhvr>
                                        <p:cTn id="18" dur="500" fill="hold"/>
                                        <p:tgtEl>
                                          <p:spTgt spid="525315"/>
                                        </p:tgtEl>
                                        <p:attrNameLst>
                                          <p:attrName>ppt_w</p:attrName>
                                        </p:attrNameLst>
                                      </p:cBhvr>
                                      <p:tavLst>
                                        <p:tav tm="0">
                                          <p:val>
                                            <p:fltVal val="0"/>
                                          </p:val>
                                        </p:tav>
                                        <p:tav tm="100000">
                                          <p:val>
                                            <p:strVal val="#ppt_w"/>
                                          </p:val>
                                        </p:tav>
                                      </p:tavLst>
                                    </p:anim>
                                    <p:anim calcmode="lin" valueType="num">
                                      <p:cBhvr>
                                        <p:cTn id="19" dur="500" fill="hold"/>
                                        <p:tgtEl>
                                          <p:spTgt spid="525315"/>
                                        </p:tgtEl>
                                        <p:attrNameLst>
                                          <p:attrName>ppt_h</p:attrName>
                                        </p:attrNameLst>
                                      </p:cBhvr>
                                      <p:tavLst>
                                        <p:tav tm="0">
                                          <p:val>
                                            <p:fltVal val="0"/>
                                          </p:val>
                                        </p:tav>
                                        <p:tav tm="100000">
                                          <p:val>
                                            <p:strVal val="#ppt_h"/>
                                          </p:val>
                                        </p:tav>
                                      </p:tavLst>
                                    </p:anim>
                                    <p:animEffect transition="in" filter="fade">
                                      <p:cBhvr>
                                        <p:cTn id="20" dur="500"/>
                                        <p:tgtEl>
                                          <p:spTgt spid="525315"/>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6" fill="hold" nodeType="clickEffect">
                                  <p:stCondLst>
                                    <p:cond delay="0"/>
                                  </p:stCondLst>
                                  <p:childTnLst>
                                    <p:set>
                                      <p:cBhvr>
                                        <p:cTn id="24" dur="1" fill="hold">
                                          <p:stCondLst>
                                            <p:cond delay="0"/>
                                          </p:stCondLst>
                                        </p:cTn>
                                        <p:tgtEl>
                                          <p:spTgt spid="525314"/>
                                        </p:tgtEl>
                                        <p:attrNameLst>
                                          <p:attrName>style.visibility</p:attrName>
                                        </p:attrNameLst>
                                      </p:cBhvr>
                                      <p:to>
                                        <p:strVal val="visible"/>
                                      </p:to>
                                    </p:set>
                                    <p:animEffect transition="in" filter="barn(inHorizontal)">
                                      <p:cBhvr>
                                        <p:cTn id="25" dur="500"/>
                                        <p:tgtEl>
                                          <p:spTgt spid="525314"/>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64"/>
                                        </p:tgtEl>
                                        <p:attrNameLst>
                                          <p:attrName>style.visibility</p:attrName>
                                        </p:attrNameLst>
                                      </p:cBhvr>
                                      <p:to>
                                        <p:strVal val="visible"/>
                                      </p:to>
                                    </p:set>
                                    <p:anim calcmode="lin" valueType="num">
                                      <p:cBhvr additive="base">
                                        <p:cTn id="30" dur="1000" fill="hold"/>
                                        <p:tgtEl>
                                          <p:spTgt spid="64"/>
                                        </p:tgtEl>
                                        <p:attrNameLst>
                                          <p:attrName>ppt_x</p:attrName>
                                        </p:attrNameLst>
                                      </p:cBhvr>
                                      <p:tavLst>
                                        <p:tav tm="0">
                                          <p:val>
                                            <p:strVal val="0-#ppt_w/2"/>
                                          </p:val>
                                        </p:tav>
                                        <p:tav tm="100000">
                                          <p:val>
                                            <p:strVal val="#ppt_x"/>
                                          </p:val>
                                        </p:tav>
                                      </p:tavLst>
                                    </p:anim>
                                    <p:anim calcmode="lin" valueType="num">
                                      <p:cBhvr additive="base">
                                        <p:cTn id="31" dur="10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6" fill="hold" nodeType="click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barn(inHorizontal)">
                                      <p:cBhvr>
                                        <p:cTn id="36"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4"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descr="http://www.maxicours.com/img/1/3/2/8/132888.gif"/>
          <p:cNvPicPr>
            <a:picLocks noChangeAspect="1" noChangeArrowheads="1"/>
          </p:cNvPicPr>
          <p:nvPr/>
        </p:nvPicPr>
        <p:blipFill>
          <a:blip r:embed="rId2" cstate="print"/>
          <a:srcRect/>
          <a:stretch>
            <a:fillRect/>
          </a:stretch>
        </p:blipFill>
        <p:spPr bwMode="auto">
          <a:xfrm>
            <a:off x="1928794" y="357166"/>
            <a:ext cx="4829175" cy="6191250"/>
          </a:xfrm>
          <a:prstGeom prst="rect">
            <a:avLst/>
          </a:prstGeom>
          <a:noFill/>
        </p:spPr>
      </p:pic>
    </p:spTree>
    <p:extLst>
      <p:ext uri="{BB962C8B-B14F-4D97-AF65-F5344CB8AC3E}">
        <p14:creationId xmlns:p14="http://schemas.microsoft.com/office/powerpoint/2010/main" val="377686505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Vagues">
  <a:themeElements>
    <a:clrScheme name="Vagues">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Vagues">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Vagues">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3.xml><?xml version="1.0" encoding="utf-8"?>
<a:theme xmlns:a="http://schemas.openxmlformats.org/drawingml/2006/main" name="1_Vagues">
  <a:themeElements>
    <a:clrScheme name="Vagues">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Vagues">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Vagues">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2C461881304DB4B82E0334C0670E00F" ma:contentTypeVersion="0" ma:contentTypeDescription="Crée un document." ma:contentTypeScope="" ma:versionID="505d62a4d07de2ad853b2d828fdb291c">
  <xsd:schema xmlns:xsd="http://www.w3.org/2001/XMLSchema" xmlns:xs="http://www.w3.org/2001/XMLSchema" xmlns:p="http://schemas.microsoft.com/office/2006/metadata/properties" targetNamespace="http://schemas.microsoft.com/office/2006/metadata/properties" ma:root="true" ma:fieldsID="a3d6ca9f312fcd1c0ab10337cdbdb72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5E916E-A40E-4740-BD35-BF2DA22FAA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A46AFDD-99A3-48CD-B619-2A8975334728}">
  <ds:schemaRefs>
    <ds:schemaRef ds:uri="http://schemas.microsoft.com/sharepoint/v3/contenttype/forms"/>
  </ds:schemaRefs>
</ds:datastoreItem>
</file>

<file path=customXml/itemProps3.xml><?xml version="1.0" encoding="utf-8"?>
<ds:datastoreItem xmlns:ds="http://schemas.openxmlformats.org/officeDocument/2006/customXml" ds:itemID="{447F3F2A-E764-486A-9872-DA8654A9570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10616</TotalTime>
  <Words>8668</Words>
  <Application>Microsoft Office PowerPoint</Application>
  <PresentationFormat>Affichage à l'écran (4:3)</PresentationFormat>
  <Paragraphs>1275</Paragraphs>
  <Slides>132</Slides>
  <Notes>11</Notes>
  <HiddenSlides>0</HiddenSlides>
  <MMClips>0</MMClips>
  <ScaleCrop>false</ScaleCrop>
  <HeadingPairs>
    <vt:vector size="8" baseType="variant">
      <vt:variant>
        <vt:lpstr>Polices utilisées</vt:lpstr>
      </vt:variant>
      <vt:variant>
        <vt:i4>17</vt:i4>
      </vt:variant>
      <vt:variant>
        <vt:lpstr>Thème</vt:lpstr>
      </vt:variant>
      <vt:variant>
        <vt:i4>3</vt:i4>
      </vt:variant>
      <vt:variant>
        <vt:lpstr>Serveurs OLE incorporés</vt:lpstr>
      </vt:variant>
      <vt:variant>
        <vt:i4>2</vt:i4>
      </vt:variant>
      <vt:variant>
        <vt:lpstr>Titres des diapositives</vt:lpstr>
      </vt:variant>
      <vt:variant>
        <vt:i4>132</vt:i4>
      </vt:variant>
    </vt:vector>
  </HeadingPairs>
  <TitlesOfParts>
    <vt:vector size="154" baseType="lpstr">
      <vt:lpstr>Arial</vt:lpstr>
      <vt:lpstr>Arial Rounded MT Bold</vt:lpstr>
      <vt:lpstr>Bodoni MT Black</vt:lpstr>
      <vt:lpstr>Bookman Old Style</vt:lpstr>
      <vt:lpstr>Calibri</vt:lpstr>
      <vt:lpstr>Cambria</vt:lpstr>
      <vt:lpstr>Candara</vt:lpstr>
      <vt:lpstr>Elephant</vt:lpstr>
      <vt:lpstr>Euclid</vt:lpstr>
      <vt:lpstr>Monotype Sorts</vt:lpstr>
      <vt:lpstr>MS Sans Serif</vt:lpstr>
      <vt:lpstr>Symbol</vt:lpstr>
      <vt:lpstr>Tahoma</vt:lpstr>
      <vt:lpstr>Times</vt:lpstr>
      <vt:lpstr>Times New Roman</vt:lpstr>
      <vt:lpstr>Wingdings</vt:lpstr>
      <vt:lpstr>Wingdings 2</vt:lpstr>
      <vt:lpstr>Modèle par défaut</vt:lpstr>
      <vt:lpstr>Vagues</vt:lpstr>
      <vt:lpstr>1_Vagues</vt:lpstr>
      <vt:lpstr>Equation</vt:lpstr>
      <vt:lpstr>Image bitmap</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Déformation du champ résultant, donc :</vt:lpstr>
      <vt:lpstr>Comment vaincre la réaction magnétique d’induit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USTHB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Hamdani</dc:creator>
  <cp:lastModifiedBy>ons ABDERRAHIM</cp:lastModifiedBy>
  <cp:revision>830</cp:revision>
  <dcterms:created xsi:type="dcterms:W3CDTF">2011-04-09T18:50:10Z</dcterms:created>
  <dcterms:modified xsi:type="dcterms:W3CDTF">2020-11-02T16:29:10Z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0x010100F2C461881304DB4B82E0334C0670E00F</vt:lpwstr>
  </property>
</Properties>
</file>