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Fira Sans" panose="020B0604020202020204" charset="0"/>
      <p:regular r:id="rId26"/>
      <p:bold r:id="rId27"/>
      <p:italic r:id="rId28"/>
      <p:boldItalic r:id="rId29"/>
    </p:embeddedFont>
    <p:embeddedFont>
      <p:font typeface="Fira Sans Black" panose="020B0604020202020204" charset="0"/>
      <p:bold r:id="rId30"/>
      <p:boldItalic r:id="rId31"/>
    </p:embeddedFont>
    <p:embeddedFont>
      <p:font typeface="Impact" panose="020B0806030902050204" pitchFamily="34" charset="0"/>
      <p:regular r:id="rId32"/>
    </p:embeddedFont>
    <p:embeddedFont>
      <p:font typeface="Tahoma" panose="020B0604030504040204" pitchFamily="34" charset="0"/>
      <p:regular r:id="rId33"/>
      <p:bold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
          <p15:clr>
            <a:srgbClr val="FF0000"/>
          </p15:clr>
        </p15:guide>
        <p15:guide id="2" orient="horz" pos="257">
          <p15:clr>
            <a:srgbClr val="FF0000"/>
          </p15:clr>
        </p15:guide>
        <p15:guide id="3" pos="5472">
          <p15:clr>
            <a:srgbClr val="FF0000"/>
          </p15:clr>
        </p15:guide>
        <p15:guide id="4" orient="horz" pos="2984">
          <p15:clr>
            <a:srgbClr val="FC373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guide pos="288"/>
        <p:guide orient="horz" pos="257"/>
        <p:guide pos="5472"/>
        <p:guide orient="horz" pos="29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174c77f78_2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174c77f78_2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912565456d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912565456d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e9723bf6d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e9723bf6d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be9723bf6d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be9723bf6d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be9723bf6d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be9723bf6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e9723bf6d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e9723bf6d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bebca81351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bebca8135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bebca81351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bebca81351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bebca81351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bebca8135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bebca81351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bebca81351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ebca8135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ebca813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be9723bf6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be9723bf6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be9723bf6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be9723bf6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be9723bf6d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be9723bf6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be9723bf6d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be9723bf6d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ebca8135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ebca8135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174c77f78_2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174c77f78_2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e9723bf6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e9723bf6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e9723bf6d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e9723bf6d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ebca81351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ebca8135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174c77f78_2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174c77f78_2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ebca8135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ebca8135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04482" y="682942"/>
            <a:ext cx="351472" cy="18502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2800"/>
              <a:buNone/>
              <a:defRPr sz="1100" b="1" i="0">
                <a:solidFill>
                  <a:srgbClr val="EC9D00"/>
                </a:solidFill>
                <a:latin typeface="Tahoma"/>
                <a:ea typeface="Tahoma"/>
                <a:cs typeface="Tahoma"/>
                <a:sym typeface="Tahom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183005"/>
            <a:ext cx="822960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800"/>
              <a:buNone/>
              <a:defRPr/>
            </a:lvl1pPr>
            <a:lvl2pPr marL="914400" lvl="1" indent="-228600" algn="l">
              <a:spcBef>
                <a:spcPts val="1600"/>
              </a:spcBef>
              <a:spcAft>
                <a:spcPts val="0"/>
              </a:spcAft>
              <a:buSzPts val="1400"/>
              <a:buNone/>
              <a:defRPr/>
            </a:lvl2pPr>
            <a:lvl3pPr marL="1371600" lvl="2" indent="-228600" algn="l">
              <a:spcBef>
                <a:spcPts val="1600"/>
              </a:spcBef>
              <a:spcAft>
                <a:spcPts val="0"/>
              </a:spcAft>
              <a:buSzPts val="1400"/>
              <a:buNone/>
              <a:defRPr/>
            </a:lvl3pPr>
            <a:lvl4pPr marL="1828800" lvl="3" indent="-228600" algn="l">
              <a:spcBef>
                <a:spcPts val="1600"/>
              </a:spcBef>
              <a:spcAft>
                <a:spcPts val="0"/>
              </a:spcAft>
              <a:buSzPts val="1400"/>
              <a:buNone/>
              <a:defRPr/>
            </a:lvl4pPr>
            <a:lvl5pPr marL="2286000" lvl="4" indent="-228600" algn="l">
              <a:spcBef>
                <a:spcPts val="1600"/>
              </a:spcBef>
              <a:spcAft>
                <a:spcPts val="0"/>
              </a:spcAft>
              <a:buSzPts val="1400"/>
              <a:buNone/>
              <a:defRPr/>
            </a:lvl5pPr>
            <a:lvl6pPr marL="2743200" lvl="5" indent="-228600" algn="l">
              <a:spcBef>
                <a:spcPts val="1600"/>
              </a:spcBef>
              <a:spcAft>
                <a:spcPts val="0"/>
              </a:spcAft>
              <a:buSzPts val="1400"/>
              <a:buNone/>
              <a:defRPr/>
            </a:lvl6pPr>
            <a:lvl7pPr marL="3200400" lvl="6" indent="-228600" algn="l">
              <a:spcBef>
                <a:spcPts val="1600"/>
              </a:spcBef>
              <a:spcAft>
                <a:spcPts val="0"/>
              </a:spcAft>
              <a:buSzPts val="1400"/>
              <a:buNone/>
              <a:defRPr/>
            </a:lvl7pPr>
            <a:lvl8pPr marL="3657600" lvl="7" indent="-228600" algn="l">
              <a:spcBef>
                <a:spcPts val="1600"/>
              </a:spcBef>
              <a:spcAft>
                <a:spcPts val="0"/>
              </a:spcAft>
              <a:buSzPts val="1400"/>
              <a:buNone/>
              <a:defRPr/>
            </a:lvl8pPr>
            <a:lvl9pPr marL="4114800" lvl="8" indent="-228600" algn="l">
              <a:spcBef>
                <a:spcPts val="1600"/>
              </a:spcBef>
              <a:spcAft>
                <a:spcPts val="1600"/>
              </a:spcAft>
              <a:buSzPts val="1400"/>
              <a:buNone/>
              <a:defRPr/>
            </a:lvl9pPr>
          </a:lstStyle>
          <a:p>
            <a:endParaRPr/>
          </a:p>
        </p:txBody>
      </p:sp>
      <p:sp>
        <p:nvSpPr>
          <p:cNvPr id="53" name="Google Shape;53;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‹N°›</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6"/>
        <p:cNvGrpSpPr/>
        <p:nvPr/>
      </p:nvGrpSpPr>
      <p:grpSpPr>
        <a:xfrm>
          <a:off x="0" y="0"/>
          <a:ext cx="0" cy="0"/>
          <a:chOff x="0" y="0"/>
          <a:chExt cx="0" cy="0"/>
        </a:xfrm>
      </p:grpSpPr>
      <p:sp>
        <p:nvSpPr>
          <p:cNvPr id="57" name="Google Shape;57;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‹N°›</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gif"/><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www.piloter.org/techno/ERP/index.htm" TargetMode="External"/><Relationship Id="rId3" Type="http://schemas.openxmlformats.org/officeDocument/2006/relationships/hyperlink" Target="https://www.piloter.org/mesurer/tableau_de_bord/principe-tableau-de-bord.htm" TargetMode="External"/><Relationship Id="rId7" Type="http://schemas.openxmlformats.org/officeDocument/2006/relationships/hyperlink" Target="https://www.piloter.org/formation/cours-tableau-de-bord-excel.htm#tableaudynamique"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www.piloter.org/decision/processus-decision.htm" TargetMode="External"/><Relationship Id="rId5" Type="http://schemas.openxmlformats.org/officeDocument/2006/relationships/hyperlink" Target="https://en.wikipedia.org/wiki/Advanced_planning_and_scheduling" TargetMode="External"/><Relationship Id="rId4" Type="http://schemas.openxmlformats.org/officeDocument/2006/relationships/hyperlink" Target="https://www.piloter.org/techno/SCM/performance-supply-chain.htm" TargetMode="External"/><Relationship Id="rId9" Type="http://schemas.openxmlformats.org/officeDocument/2006/relationships/hyperlink" Target="https://www.piloter.org/techno/CRM/index.ht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piloter.org/projet/methode/planifier-ordonnancer.htm"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fr.wikipedia.org/wiki/Programmation_par_contraint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www.shiptify.com/blog/logiciel-tms-transpor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5"/>
          <p:cNvSpPr txBox="1">
            <a:spLocks noGrp="1"/>
          </p:cNvSpPr>
          <p:nvPr>
            <p:ph type="ctrTitle"/>
          </p:nvPr>
        </p:nvSpPr>
        <p:spPr>
          <a:xfrm>
            <a:off x="538463" y="146175"/>
            <a:ext cx="3642300" cy="142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200" b="1">
                <a:solidFill>
                  <a:srgbClr val="A64D79"/>
                </a:solidFill>
                <a:latin typeface="Fira Sans"/>
                <a:ea typeface="Fira Sans"/>
                <a:cs typeface="Fira Sans"/>
                <a:sym typeface="Fira Sans"/>
              </a:rPr>
              <a:t>Supply Chain Management</a:t>
            </a:r>
            <a:endParaRPr sz="4200" b="1">
              <a:solidFill>
                <a:srgbClr val="A64D79"/>
              </a:solidFill>
              <a:latin typeface="Fira Sans"/>
              <a:ea typeface="Fira Sans"/>
              <a:cs typeface="Fira Sans"/>
              <a:sym typeface="Fira Sans"/>
            </a:endParaRPr>
          </a:p>
        </p:txBody>
      </p:sp>
      <p:sp>
        <p:nvSpPr>
          <p:cNvPr id="65" name="Google Shape;65;p15"/>
          <p:cNvSpPr/>
          <p:nvPr/>
        </p:nvSpPr>
        <p:spPr>
          <a:xfrm>
            <a:off x="5154909" y="2919298"/>
            <a:ext cx="596680" cy="752654"/>
          </a:xfrm>
          <a:custGeom>
            <a:avLst/>
            <a:gdLst/>
            <a:ahLst/>
            <a:cxnLst/>
            <a:rect l="l" t="t" r="r" b="b"/>
            <a:pathLst>
              <a:path w="24885" h="31390" fill="none" extrusionOk="0">
                <a:moveTo>
                  <a:pt x="0" y="1"/>
                </a:moveTo>
                <a:cubicBezTo>
                  <a:pt x="0" y="1"/>
                  <a:pt x="6138" y="22984"/>
                  <a:pt x="24885" y="31390"/>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rot="-321598">
            <a:off x="5306890" y="1370558"/>
            <a:ext cx="240714" cy="10597"/>
          </a:xfrm>
          <a:custGeom>
            <a:avLst/>
            <a:gdLst/>
            <a:ahLst/>
            <a:cxnLst/>
            <a:rect l="l" t="t" r="r" b="b"/>
            <a:pathLst>
              <a:path w="8607" h="435" extrusionOk="0">
                <a:moveTo>
                  <a:pt x="0" y="1"/>
                </a:moveTo>
                <a:lnTo>
                  <a:pt x="8606" y="43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rot="608236">
            <a:off x="5321828" y="1823275"/>
            <a:ext cx="157831" cy="117958"/>
          </a:xfrm>
          <a:custGeom>
            <a:avLst/>
            <a:gdLst/>
            <a:ahLst/>
            <a:cxnLst/>
            <a:rect l="l" t="t" r="r" b="b"/>
            <a:pathLst>
              <a:path w="6072" h="4538" extrusionOk="0">
                <a:moveTo>
                  <a:pt x="1" y="4537"/>
                </a:moveTo>
                <a:lnTo>
                  <a:pt x="607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rot="1041496">
            <a:off x="4608794" y="1349413"/>
            <a:ext cx="269065" cy="189634"/>
          </a:xfrm>
          <a:custGeom>
            <a:avLst/>
            <a:gdLst/>
            <a:ahLst/>
            <a:cxnLst/>
            <a:rect l="l" t="t" r="r" b="b"/>
            <a:pathLst>
              <a:path w="8907" h="6605" extrusionOk="0">
                <a:moveTo>
                  <a:pt x="0" y="6605"/>
                </a:moveTo>
                <a:lnTo>
                  <a:pt x="890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rot="1041496">
            <a:off x="4587564" y="1331554"/>
            <a:ext cx="312414" cy="225838"/>
          </a:xfrm>
          <a:custGeom>
            <a:avLst/>
            <a:gdLst/>
            <a:ahLst/>
            <a:cxnLst/>
            <a:rect l="l" t="t" r="r" b="b"/>
            <a:pathLst>
              <a:path w="10342" h="7866" extrusionOk="0">
                <a:moveTo>
                  <a:pt x="9633" y="1"/>
                </a:moveTo>
                <a:cubicBezTo>
                  <a:pt x="9502" y="1"/>
                  <a:pt x="9366" y="44"/>
                  <a:pt x="9241" y="127"/>
                </a:cubicBezTo>
                <a:lnTo>
                  <a:pt x="334" y="6765"/>
                </a:lnTo>
                <a:cubicBezTo>
                  <a:pt x="34" y="6965"/>
                  <a:pt x="1" y="7332"/>
                  <a:pt x="201" y="7632"/>
                </a:cubicBezTo>
                <a:cubicBezTo>
                  <a:pt x="334" y="7799"/>
                  <a:pt x="501" y="7866"/>
                  <a:pt x="701" y="7866"/>
                </a:cubicBezTo>
                <a:cubicBezTo>
                  <a:pt x="835" y="7866"/>
                  <a:pt x="935" y="7832"/>
                  <a:pt x="1068" y="7766"/>
                </a:cubicBezTo>
                <a:lnTo>
                  <a:pt x="10008" y="1128"/>
                </a:lnTo>
                <a:cubicBezTo>
                  <a:pt x="10275" y="927"/>
                  <a:pt x="10342" y="527"/>
                  <a:pt x="10108" y="260"/>
                </a:cubicBezTo>
                <a:cubicBezTo>
                  <a:pt x="9991" y="85"/>
                  <a:pt x="9817" y="1"/>
                  <a:pt x="96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rot="1041496">
            <a:off x="5084627" y="1422032"/>
            <a:ext cx="65522" cy="47918"/>
          </a:xfrm>
          <a:custGeom>
            <a:avLst/>
            <a:gdLst/>
            <a:ahLst/>
            <a:cxnLst/>
            <a:rect l="l" t="t" r="r" b="b"/>
            <a:pathLst>
              <a:path w="2169" h="1669" extrusionOk="0">
                <a:moveTo>
                  <a:pt x="1" y="1668"/>
                </a:moveTo>
                <a:lnTo>
                  <a:pt x="216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rot="1041496">
            <a:off x="4710406" y="1690117"/>
            <a:ext cx="181401" cy="129313"/>
          </a:xfrm>
          <a:custGeom>
            <a:avLst/>
            <a:gdLst/>
            <a:ahLst/>
            <a:cxnLst/>
            <a:rect l="l" t="t" r="r" b="b"/>
            <a:pathLst>
              <a:path w="6005" h="4504" extrusionOk="0">
                <a:moveTo>
                  <a:pt x="1" y="4504"/>
                </a:moveTo>
                <a:lnTo>
                  <a:pt x="600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rot="1041496">
            <a:off x="4822670" y="1829082"/>
            <a:ext cx="399051" cy="281594"/>
          </a:xfrm>
          <a:custGeom>
            <a:avLst/>
            <a:gdLst/>
            <a:ahLst/>
            <a:cxnLst/>
            <a:rect l="l" t="t" r="r" b="b"/>
            <a:pathLst>
              <a:path w="13210" h="9808" extrusionOk="0">
                <a:moveTo>
                  <a:pt x="0" y="9807"/>
                </a:moveTo>
                <a:lnTo>
                  <a:pt x="132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rot="-470981">
            <a:off x="6453983" y="2087586"/>
            <a:ext cx="332594" cy="204149"/>
          </a:xfrm>
          <a:custGeom>
            <a:avLst/>
            <a:gdLst/>
            <a:ahLst/>
            <a:cxnLst/>
            <a:rect l="l" t="t" r="r" b="b"/>
            <a:pathLst>
              <a:path w="12310" h="7556" extrusionOk="0">
                <a:moveTo>
                  <a:pt x="1954" y="430"/>
                </a:moveTo>
                <a:cubicBezTo>
                  <a:pt x="2013" y="430"/>
                  <a:pt x="2074" y="438"/>
                  <a:pt x="2135" y="450"/>
                </a:cubicBezTo>
                <a:lnTo>
                  <a:pt x="11342" y="3352"/>
                </a:lnTo>
                <a:cubicBezTo>
                  <a:pt x="11509" y="3386"/>
                  <a:pt x="11642" y="3452"/>
                  <a:pt x="11709" y="3619"/>
                </a:cubicBezTo>
                <a:cubicBezTo>
                  <a:pt x="11809" y="3753"/>
                  <a:pt x="11809" y="3919"/>
                  <a:pt x="11776" y="4086"/>
                </a:cubicBezTo>
                <a:lnTo>
                  <a:pt x="10975" y="6688"/>
                </a:lnTo>
                <a:cubicBezTo>
                  <a:pt x="10868" y="6957"/>
                  <a:pt x="10630" y="7117"/>
                  <a:pt x="10368" y="7117"/>
                </a:cubicBezTo>
                <a:cubicBezTo>
                  <a:pt x="10304" y="7117"/>
                  <a:pt x="10239" y="7108"/>
                  <a:pt x="10175" y="7088"/>
                </a:cubicBezTo>
                <a:lnTo>
                  <a:pt x="1001" y="4253"/>
                </a:lnTo>
                <a:cubicBezTo>
                  <a:pt x="668" y="4120"/>
                  <a:pt x="501" y="3786"/>
                  <a:pt x="601" y="3452"/>
                </a:cubicBezTo>
                <a:lnTo>
                  <a:pt x="1368" y="884"/>
                </a:lnTo>
                <a:cubicBezTo>
                  <a:pt x="1435" y="717"/>
                  <a:pt x="1502" y="584"/>
                  <a:pt x="1668" y="517"/>
                </a:cubicBezTo>
                <a:cubicBezTo>
                  <a:pt x="1753" y="454"/>
                  <a:pt x="1851" y="430"/>
                  <a:pt x="1954" y="430"/>
                </a:cubicBezTo>
                <a:close/>
                <a:moveTo>
                  <a:pt x="2023" y="1"/>
                </a:moveTo>
                <a:cubicBezTo>
                  <a:pt x="1849" y="1"/>
                  <a:pt x="1676" y="52"/>
                  <a:pt x="1502" y="117"/>
                </a:cubicBezTo>
                <a:cubicBezTo>
                  <a:pt x="1268" y="250"/>
                  <a:pt x="1101" y="517"/>
                  <a:pt x="1001" y="751"/>
                </a:cubicBezTo>
                <a:lnTo>
                  <a:pt x="234" y="3352"/>
                </a:lnTo>
                <a:cubicBezTo>
                  <a:pt x="1" y="3886"/>
                  <a:pt x="334" y="4453"/>
                  <a:pt x="901" y="4620"/>
                </a:cubicBezTo>
                <a:lnTo>
                  <a:pt x="10108" y="7522"/>
                </a:lnTo>
                <a:cubicBezTo>
                  <a:pt x="10175" y="7555"/>
                  <a:pt x="10308" y="7555"/>
                  <a:pt x="10408" y="7555"/>
                </a:cubicBezTo>
                <a:cubicBezTo>
                  <a:pt x="10808" y="7555"/>
                  <a:pt x="11242" y="7255"/>
                  <a:pt x="11409" y="6855"/>
                </a:cubicBezTo>
                <a:lnTo>
                  <a:pt x="12209" y="4220"/>
                </a:lnTo>
                <a:cubicBezTo>
                  <a:pt x="12309" y="3953"/>
                  <a:pt x="12276" y="3686"/>
                  <a:pt x="12143" y="3419"/>
                </a:cubicBezTo>
                <a:cubicBezTo>
                  <a:pt x="12009" y="3186"/>
                  <a:pt x="11776" y="3019"/>
                  <a:pt x="11509" y="2919"/>
                </a:cubicBezTo>
                <a:lnTo>
                  <a:pt x="2302" y="50"/>
                </a:lnTo>
                <a:cubicBezTo>
                  <a:pt x="2209" y="15"/>
                  <a:pt x="2116"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rot="-470981">
            <a:off x="7144471" y="1811999"/>
            <a:ext cx="328973" cy="203474"/>
          </a:xfrm>
          <a:custGeom>
            <a:avLst/>
            <a:gdLst/>
            <a:ahLst/>
            <a:cxnLst/>
            <a:rect l="l" t="t" r="r" b="b"/>
            <a:pathLst>
              <a:path w="12176" h="7531" extrusionOk="0">
                <a:moveTo>
                  <a:pt x="1797" y="437"/>
                </a:moveTo>
                <a:cubicBezTo>
                  <a:pt x="1863" y="437"/>
                  <a:pt x="1933" y="445"/>
                  <a:pt x="2002" y="459"/>
                </a:cubicBezTo>
                <a:lnTo>
                  <a:pt x="11242" y="3328"/>
                </a:lnTo>
                <a:cubicBezTo>
                  <a:pt x="11408" y="3395"/>
                  <a:pt x="11508" y="3461"/>
                  <a:pt x="11608" y="3628"/>
                </a:cubicBezTo>
                <a:cubicBezTo>
                  <a:pt x="11675" y="3762"/>
                  <a:pt x="11675" y="3928"/>
                  <a:pt x="11642" y="4095"/>
                </a:cubicBezTo>
                <a:lnTo>
                  <a:pt x="10841" y="6664"/>
                </a:lnTo>
                <a:cubicBezTo>
                  <a:pt x="10808" y="6830"/>
                  <a:pt x="10741" y="6964"/>
                  <a:pt x="10574" y="7064"/>
                </a:cubicBezTo>
                <a:cubicBezTo>
                  <a:pt x="10496" y="7103"/>
                  <a:pt x="10407" y="7119"/>
                  <a:pt x="10312" y="7119"/>
                </a:cubicBezTo>
                <a:cubicBezTo>
                  <a:pt x="10246" y="7119"/>
                  <a:pt x="10177" y="7111"/>
                  <a:pt x="10107" y="7097"/>
                </a:cubicBezTo>
                <a:lnTo>
                  <a:pt x="901" y="4229"/>
                </a:lnTo>
                <a:cubicBezTo>
                  <a:pt x="734" y="4162"/>
                  <a:pt x="601" y="4095"/>
                  <a:pt x="501" y="3928"/>
                </a:cubicBezTo>
                <a:cubicBezTo>
                  <a:pt x="434" y="3795"/>
                  <a:pt x="434" y="3628"/>
                  <a:pt x="467" y="3461"/>
                </a:cubicBezTo>
                <a:lnTo>
                  <a:pt x="1268" y="893"/>
                </a:lnTo>
                <a:cubicBezTo>
                  <a:pt x="1301" y="726"/>
                  <a:pt x="1401" y="593"/>
                  <a:pt x="1535" y="493"/>
                </a:cubicBezTo>
                <a:cubicBezTo>
                  <a:pt x="1613" y="453"/>
                  <a:pt x="1702" y="437"/>
                  <a:pt x="1797" y="437"/>
                </a:cubicBezTo>
                <a:close/>
                <a:moveTo>
                  <a:pt x="1869" y="1"/>
                </a:moveTo>
                <a:cubicBezTo>
                  <a:pt x="1708" y="1"/>
                  <a:pt x="1543" y="45"/>
                  <a:pt x="1401" y="126"/>
                </a:cubicBezTo>
                <a:cubicBezTo>
                  <a:pt x="1134" y="259"/>
                  <a:pt x="968" y="493"/>
                  <a:pt x="901" y="759"/>
                </a:cubicBezTo>
                <a:lnTo>
                  <a:pt x="100" y="3328"/>
                </a:lnTo>
                <a:cubicBezTo>
                  <a:pt x="0" y="3595"/>
                  <a:pt x="67" y="3895"/>
                  <a:pt x="167" y="4129"/>
                </a:cubicBezTo>
                <a:cubicBezTo>
                  <a:pt x="300" y="4395"/>
                  <a:pt x="567" y="4562"/>
                  <a:pt x="801" y="4629"/>
                </a:cubicBezTo>
                <a:lnTo>
                  <a:pt x="10007" y="7498"/>
                </a:lnTo>
                <a:cubicBezTo>
                  <a:pt x="10107" y="7531"/>
                  <a:pt x="10174" y="7531"/>
                  <a:pt x="10308" y="7531"/>
                </a:cubicBezTo>
                <a:cubicBezTo>
                  <a:pt x="10474" y="7531"/>
                  <a:pt x="10641" y="7498"/>
                  <a:pt x="10808" y="7431"/>
                </a:cubicBezTo>
                <a:cubicBezTo>
                  <a:pt x="11075" y="7297"/>
                  <a:pt x="11242" y="7064"/>
                  <a:pt x="11308" y="6797"/>
                </a:cubicBezTo>
                <a:lnTo>
                  <a:pt x="12109" y="4229"/>
                </a:lnTo>
                <a:cubicBezTo>
                  <a:pt x="12176" y="3962"/>
                  <a:pt x="12142" y="3662"/>
                  <a:pt x="12009" y="3428"/>
                </a:cubicBezTo>
                <a:cubicBezTo>
                  <a:pt x="11909" y="3161"/>
                  <a:pt x="11642" y="2994"/>
                  <a:pt x="11408" y="2928"/>
                </a:cubicBezTo>
                <a:lnTo>
                  <a:pt x="2168" y="59"/>
                </a:lnTo>
                <a:cubicBezTo>
                  <a:pt x="2076" y="19"/>
                  <a:pt x="1974" y="1"/>
                  <a:pt x="1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rot="-470981">
            <a:off x="6159336" y="2842484"/>
            <a:ext cx="426320" cy="351290"/>
          </a:xfrm>
          <a:custGeom>
            <a:avLst/>
            <a:gdLst/>
            <a:ahLst/>
            <a:cxnLst/>
            <a:rect l="l" t="t" r="r" b="b"/>
            <a:pathLst>
              <a:path w="15779" h="13002" extrusionOk="0">
                <a:moveTo>
                  <a:pt x="5170" y="1"/>
                </a:moveTo>
                <a:cubicBezTo>
                  <a:pt x="3676" y="1"/>
                  <a:pt x="2260" y="970"/>
                  <a:pt x="1802" y="2506"/>
                </a:cubicBezTo>
                <a:lnTo>
                  <a:pt x="601" y="6342"/>
                </a:lnTo>
                <a:cubicBezTo>
                  <a:pt x="1" y="8177"/>
                  <a:pt x="1068" y="10178"/>
                  <a:pt x="2936" y="10745"/>
                </a:cubicBezTo>
                <a:lnTo>
                  <a:pt x="9574" y="12847"/>
                </a:lnTo>
                <a:cubicBezTo>
                  <a:pt x="9914" y="12952"/>
                  <a:pt x="10260" y="13002"/>
                  <a:pt x="10601" y="13002"/>
                </a:cubicBezTo>
                <a:cubicBezTo>
                  <a:pt x="12102" y="13002"/>
                  <a:pt x="13516" y="12034"/>
                  <a:pt x="13978" y="10512"/>
                </a:cubicBezTo>
                <a:lnTo>
                  <a:pt x="15178" y="6676"/>
                </a:lnTo>
                <a:cubicBezTo>
                  <a:pt x="15779" y="4841"/>
                  <a:pt x="14745" y="2840"/>
                  <a:pt x="12843" y="2239"/>
                </a:cubicBezTo>
                <a:lnTo>
                  <a:pt x="6239" y="171"/>
                </a:lnTo>
                <a:cubicBezTo>
                  <a:pt x="5886" y="56"/>
                  <a:pt x="5525" y="1"/>
                  <a:pt x="5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rot="-470981">
            <a:off x="7095810" y="3404764"/>
            <a:ext cx="426293" cy="351236"/>
          </a:xfrm>
          <a:custGeom>
            <a:avLst/>
            <a:gdLst/>
            <a:ahLst/>
            <a:cxnLst/>
            <a:rect l="l" t="t" r="r" b="b"/>
            <a:pathLst>
              <a:path w="15778" h="13000" extrusionOk="0">
                <a:moveTo>
                  <a:pt x="5155" y="1"/>
                </a:moveTo>
                <a:cubicBezTo>
                  <a:pt x="3663" y="1"/>
                  <a:pt x="2261" y="989"/>
                  <a:pt x="1801" y="2504"/>
                </a:cubicBezTo>
                <a:lnTo>
                  <a:pt x="600" y="6340"/>
                </a:lnTo>
                <a:cubicBezTo>
                  <a:pt x="0" y="8174"/>
                  <a:pt x="1034" y="10176"/>
                  <a:pt x="2935" y="10743"/>
                </a:cubicBezTo>
                <a:lnTo>
                  <a:pt x="9540" y="12844"/>
                </a:lnTo>
                <a:cubicBezTo>
                  <a:pt x="9893" y="12949"/>
                  <a:pt x="10246" y="12999"/>
                  <a:pt x="10592" y="12999"/>
                </a:cubicBezTo>
                <a:cubicBezTo>
                  <a:pt x="12113" y="12999"/>
                  <a:pt x="13488" y="12031"/>
                  <a:pt x="13977" y="10509"/>
                </a:cubicBezTo>
                <a:lnTo>
                  <a:pt x="15178" y="6673"/>
                </a:lnTo>
                <a:cubicBezTo>
                  <a:pt x="15778" y="4839"/>
                  <a:pt x="14711" y="2837"/>
                  <a:pt x="12843" y="2237"/>
                </a:cubicBezTo>
                <a:lnTo>
                  <a:pt x="6204" y="169"/>
                </a:lnTo>
                <a:cubicBezTo>
                  <a:pt x="5857" y="55"/>
                  <a:pt x="5504" y="1"/>
                  <a:pt x="5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rot="-3919012">
            <a:off x="3997799" y="2968203"/>
            <a:ext cx="668527" cy="654834"/>
          </a:xfrm>
          <a:custGeom>
            <a:avLst/>
            <a:gdLst/>
            <a:ahLst/>
            <a:cxnLst/>
            <a:rect l="l" t="t" r="r" b="b"/>
            <a:pathLst>
              <a:path w="32191" h="32258" extrusionOk="0">
                <a:moveTo>
                  <a:pt x="16166" y="8148"/>
                </a:moveTo>
                <a:cubicBezTo>
                  <a:pt x="18205" y="8148"/>
                  <a:pt x="20249" y="8924"/>
                  <a:pt x="21816" y="10475"/>
                </a:cubicBezTo>
                <a:cubicBezTo>
                  <a:pt x="24885" y="13611"/>
                  <a:pt x="24885" y="18647"/>
                  <a:pt x="21816" y="21716"/>
                </a:cubicBezTo>
                <a:cubicBezTo>
                  <a:pt x="20265" y="23267"/>
                  <a:pt x="18230" y="24043"/>
                  <a:pt x="16191" y="24043"/>
                </a:cubicBezTo>
                <a:cubicBezTo>
                  <a:pt x="14153" y="24043"/>
                  <a:pt x="12109" y="23267"/>
                  <a:pt x="10542" y="21716"/>
                </a:cubicBezTo>
                <a:cubicBezTo>
                  <a:pt x="7439" y="18647"/>
                  <a:pt x="7439" y="13611"/>
                  <a:pt x="10542" y="10475"/>
                </a:cubicBezTo>
                <a:cubicBezTo>
                  <a:pt x="12093" y="8924"/>
                  <a:pt x="14127" y="8148"/>
                  <a:pt x="16166" y="8148"/>
                </a:cubicBezTo>
                <a:close/>
                <a:moveTo>
                  <a:pt x="13544" y="1"/>
                </a:moveTo>
                <a:lnTo>
                  <a:pt x="10308" y="868"/>
                </a:lnTo>
                <a:lnTo>
                  <a:pt x="10141" y="3470"/>
                </a:lnTo>
                <a:cubicBezTo>
                  <a:pt x="9474" y="3804"/>
                  <a:pt x="8807" y="4170"/>
                  <a:pt x="8173" y="4604"/>
                </a:cubicBezTo>
                <a:lnTo>
                  <a:pt x="5838" y="3470"/>
                </a:lnTo>
                <a:lnTo>
                  <a:pt x="3470" y="5838"/>
                </a:lnTo>
                <a:lnTo>
                  <a:pt x="4571" y="8173"/>
                </a:lnTo>
                <a:cubicBezTo>
                  <a:pt x="4170" y="8807"/>
                  <a:pt x="3803" y="9474"/>
                  <a:pt x="3470" y="10141"/>
                </a:cubicBezTo>
                <a:lnTo>
                  <a:pt x="868" y="10308"/>
                </a:lnTo>
                <a:lnTo>
                  <a:pt x="1" y="13544"/>
                </a:lnTo>
                <a:lnTo>
                  <a:pt x="2169" y="15012"/>
                </a:lnTo>
                <a:cubicBezTo>
                  <a:pt x="2136" y="15378"/>
                  <a:pt x="2136" y="15779"/>
                  <a:pt x="2136" y="16146"/>
                </a:cubicBezTo>
                <a:cubicBezTo>
                  <a:pt x="2136" y="16513"/>
                  <a:pt x="2136" y="16880"/>
                  <a:pt x="2169" y="17246"/>
                </a:cubicBezTo>
                <a:lnTo>
                  <a:pt x="1" y="18714"/>
                </a:lnTo>
                <a:lnTo>
                  <a:pt x="868" y="21983"/>
                </a:lnTo>
                <a:lnTo>
                  <a:pt x="3470" y="22150"/>
                </a:lnTo>
                <a:cubicBezTo>
                  <a:pt x="3803" y="22817"/>
                  <a:pt x="4170" y="23484"/>
                  <a:pt x="4571" y="24085"/>
                </a:cubicBezTo>
                <a:lnTo>
                  <a:pt x="3470" y="26420"/>
                </a:lnTo>
                <a:lnTo>
                  <a:pt x="5838" y="28821"/>
                </a:lnTo>
                <a:lnTo>
                  <a:pt x="8173" y="27687"/>
                </a:lnTo>
                <a:cubicBezTo>
                  <a:pt x="8807" y="28088"/>
                  <a:pt x="9474" y="28488"/>
                  <a:pt x="10141" y="28821"/>
                </a:cubicBezTo>
                <a:lnTo>
                  <a:pt x="10308" y="31390"/>
                </a:lnTo>
                <a:lnTo>
                  <a:pt x="13544" y="32257"/>
                </a:lnTo>
                <a:lnTo>
                  <a:pt x="15011" y="30122"/>
                </a:lnTo>
                <a:cubicBezTo>
                  <a:pt x="15378" y="30156"/>
                  <a:pt x="15745" y="30156"/>
                  <a:pt x="16146" y="30156"/>
                </a:cubicBezTo>
                <a:cubicBezTo>
                  <a:pt x="16513" y="30156"/>
                  <a:pt x="16879" y="30156"/>
                  <a:pt x="17246" y="30122"/>
                </a:cubicBezTo>
                <a:lnTo>
                  <a:pt x="18681" y="32257"/>
                </a:lnTo>
                <a:lnTo>
                  <a:pt x="21916" y="31390"/>
                </a:lnTo>
                <a:lnTo>
                  <a:pt x="22083" y="28821"/>
                </a:lnTo>
                <a:cubicBezTo>
                  <a:pt x="22750" y="28488"/>
                  <a:pt x="23417" y="28088"/>
                  <a:pt x="24051" y="27687"/>
                </a:cubicBezTo>
                <a:lnTo>
                  <a:pt x="26386" y="28855"/>
                </a:lnTo>
                <a:lnTo>
                  <a:pt x="28755" y="26486"/>
                </a:lnTo>
                <a:lnTo>
                  <a:pt x="27587" y="24151"/>
                </a:lnTo>
                <a:cubicBezTo>
                  <a:pt x="28021" y="23518"/>
                  <a:pt x="28388" y="22850"/>
                  <a:pt x="28721" y="22183"/>
                </a:cubicBezTo>
                <a:lnTo>
                  <a:pt x="31290" y="22017"/>
                </a:lnTo>
                <a:lnTo>
                  <a:pt x="32190" y="18781"/>
                </a:lnTo>
                <a:lnTo>
                  <a:pt x="30022" y="17313"/>
                </a:lnTo>
                <a:cubicBezTo>
                  <a:pt x="30056" y="16946"/>
                  <a:pt x="30056" y="16546"/>
                  <a:pt x="30056" y="16179"/>
                </a:cubicBezTo>
                <a:cubicBezTo>
                  <a:pt x="30056" y="15812"/>
                  <a:pt x="30056" y="15445"/>
                  <a:pt x="30022" y="15045"/>
                </a:cubicBezTo>
                <a:lnTo>
                  <a:pt x="32190" y="13611"/>
                </a:lnTo>
                <a:lnTo>
                  <a:pt x="31290" y="10342"/>
                </a:lnTo>
                <a:lnTo>
                  <a:pt x="28721" y="10175"/>
                </a:lnTo>
                <a:cubicBezTo>
                  <a:pt x="28388" y="9508"/>
                  <a:pt x="28021" y="8840"/>
                  <a:pt x="27587" y="8207"/>
                </a:cubicBezTo>
                <a:lnTo>
                  <a:pt x="28821" y="5838"/>
                </a:lnTo>
                <a:lnTo>
                  <a:pt x="26420" y="3470"/>
                </a:lnTo>
                <a:lnTo>
                  <a:pt x="24085" y="4604"/>
                </a:lnTo>
                <a:cubicBezTo>
                  <a:pt x="23484" y="4170"/>
                  <a:pt x="22817" y="3804"/>
                  <a:pt x="22150" y="3470"/>
                </a:cubicBezTo>
                <a:lnTo>
                  <a:pt x="21983" y="868"/>
                </a:lnTo>
                <a:lnTo>
                  <a:pt x="18714" y="1"/>
                </a:lnTo>
                <a:lnTo>
                  <a:pt x="17246" y="2169"/>
                </a:lnTo>
                <a:cubicBezTo>
                  <a:pt x="16879" y="2136"/>
                  <a:pt x="16513" y="2136"/>
                  <a:pt x="16146" y="2136"/>
                </a:cubicBezTo>
                <a:cubicBezTo>
                  <a:pt x="15745" y="2136"/>
                  <a:pt x="15378" y="2136"/>
                  <a:pt x="15011" y="2169"/>
                </a:cubicBezTo>
                <a:lnTo>
                  <a:pt x="13544" y="1"/>
                </a:lnTo>
                <a:close/>
              </a:path>
            </a:pathLst>
          </a:custGeom>
          <a:solidFill>
            <a:schemeClr val="lt1"/>
          </a:solidFill>
          <a:ln w="208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rot="-3918677">
            <a:off x="3617219" y="3250410"/>
            <a:ext cx="617428" cy="659939"/>
          </a:xfrm>
          <a:custGeom>
            <a:avLst/>
            <a:gdLst/>
            <a:ahLst/>
            <a:cxnLst/>
            <a:rect l="l" t="t" r="r" b="b"/>
            <a:pathLst>
              <a:path w="37828" h="37861" extrusionOk="0">
                <a:moveTo>
                  <a:pt x="18960" y="6697"/>
                </a:moveTo>
                <a:cubicBezTo>
                  <a:pt x="22074" y="6697"/>
                  <a:pt x="25185" y="7889"/>
                  <a:pt x="27553" y="10274"/>
                </a:cubicBezTo>
                <a:cubicBezTo>
                  <a:pt x="32323" y="15044"/>
                  <a:pt x="32323" y="22716"/>
                  <a:pt x="27553" y="27487"/>
                </a:cubicBezTo>
                <a:cubicBezTo>
                  <a:pt x="25185" y="29855"/>
                  <a:pt x="22074" y="31039"/>
                  <a:pt x="18960" y="31039"/>
                </a:cubicBezTo>
                <a:cubicBezTo>
                  <a:pt x="15845" y="31039"/>
                  <a:pt x="12726" y="29855"/>
                  <a:pt x="10341" y="27487"/>
                </a:cubicBezTo>
                <a:cubicBezTo>
                  <a:pt x="5604" y="22716"/>
                  <a:pt x="5604" y="15011"/>
                  <a:pt x="10341" y="10274"/>
                </a:cubicBezTo>
                <a:cubicBezTo>
                  <a:pt x="12726" y="7889"/>
                  <a:pt x="15845" y="6697"/>
                  <a:pt x="18960" y="6697"/>
                </a:cubicBezTo>
                <a:close/>
                <a:moveTo>
                  <a:pt x="15878" y="0"/>
                </a:moveTo>
                <a:lnTo>
                  <a:pt x="12109" y="1001"/>
                </a:lnTo>
                <a:lnTo>
                  <a:pt x="11875" y="4036"/>
                </a:lnTo>
                <a:cubicBezTo>
                  <a:pt x="11108" y="4437"/>
                  <a:pt x="10341" y="4837"/>
                  <a:pt x="9607" y="5371"/>
                </a:cubicBezTo>
                <a:lnTo>
                  <a:pt x="6838" y="4036"/>
                </a:lnTo>
                <a:lnTo>
                  <a:pt x="4036" y="6838"/>
                </a:lnTo>
                <a:lnTo>
                  <a:pt x="5371" y="9607"/>
                </a:lnTo>
                <a:cubicBezTo>
                  <a:pt x="4870" y="10341"/>
                  <a:pt x="4437" y="11108"/>
                  <a:pt x="4036" y="11875"/>
                </a:cubicBezTo>
                <a:lnTo>
                  <a:pt x="1001" y="12109"/>
                </a:lnTo>
                <a:lnTo>
                  <a:pt x="0" y="15878"/>
                </a:lnTo>
                <a:lnTo>
                  <a:pt x="2535" y="17613"/>
                </a:lnTo>
                <a:cubicBezTo>
                  <a:pt x="2502" y="18046"/>
                  <a:pt x="2502" y="18480"/>
                  <a:pt x="2502" y="18947"/>
                </a:cubicBezTo>
                <a:cubicBezTo>
                  <a:pt x="2502" y="19381"/>
                  <a:pt x="2502" y="19848"/>
                  <a:pt x="2535" y="20281"/>
                </a:cubicBezTo>
                <a:lnTo>
                  <a:pt x="0" y="21983"/>
                </a:lnTo>
                <a:lnTo>
                  <a:pt x="1001" y="25785"/>
                </a:lnTo>
                <a:lnTo>
                  <a:pt x="4036" y="25985"/>
                </a:lnTo>
                <a:cubicBezTo>
                  <a:pt x="4437" y="26786"/>
                  <a:pt x="4870" y="27520"/>
                  <a:pt x="5371" y="28287"/>
                </a:cubicBezTo>
                <a:lnTo>
                  <a:pt x="4036" y="31022"/>
                </a:lnTo>
                <a:lnTo>
                  <a:pt x="6838" y="33824"/>
                </a:lnTo>
                <a:lnTo>
                  <a:pt x="9607" y="32490"/>
                </a:lnTo>
                <a:cubicBezTo>
                  <a:pt x="10341" y="32990"/>
                  <a:pt x="11108" y="33457"/>
                  <a:pt x="11875" y="33824"/>
                </a:cubicBezTo>
                <a:lnTo>
                  <a:pt x="12109" y="36860"/>
                </a:lnTo>
                <a:lnTo>
                  <a:pt x="15878" y="37861"/>
                </a:lnTo>
                <a:lnTo>
                  <a:pt x="17613" y="35325"/>
                </a:lnTo>
                <a:cubicBezTo>
                  <a:pt x="18046" y="35359"/>
                  <a:pt x="18480" y="35359"/>
                  <a:pt x="18947" y="35359"/>
                </a:cubicBezTo>
                <a:cubicBezTo>
                  <a:pt x="19381" y="35359"/>
                  <a:pt x="19814" y="35359"/>
                  <a:pt x="20281" y="35325"/>
                </a:cubicBezTo>
                <a:lnTo>
                  <a:pt x="21949" y="37861"/>
                </a:lnTo>
                <a:lnTo>
                  <a:pt x="25719" y="36860"/>
                </a:lnTo>
                <a:lnTo>
                  <a:pt x="25952" y="33824"/>
                </a:lnTo>
                <a:cubicBezTo>
                  <a:pt x="26719" y="33457"/>
                  <a:pt x="27486" y="32990"/>
                  <a:pt x="28220" y="32490"/>
                </a:cubicBezTo>
                <a:lnTo>
                  <a:pt x="30989" y="33824"/>
                </a:lnTo>
                <a:lnTo>
                  <a:pt x="33791" y="31022"/>
                </a:lnTo>
                <a:lnTo>
                  <a:pt x="32457" y="28287"/>
                </a:lnTo>
                <a:cubicBezTo>
                  <a:pt x="32957" y="27520"/>
                  <a:pt x="33391" y="26786"/>
                  <a:pt x="33791" y="25985"/>
                </a:cubicBezTo>
                <a:lnTo>
                  <a:pt x="36826" y="25785"/>
                </a:lnTo>
                <a:lnTo>
                  <a:pt x="37827" y="21983"/>
                </a:lnTo>
                <a:lnTo>
                  <a:pt x="35292" y="20281"/>
                </a:lnTo>
                <a:cubicBezTo>
                  <a:pt x="35325" y="19814"/>
                  <a:pt x="35325" y="19381"/>
                  <a:pt x="35325" y="18947"/>
                </a:cubicBezTo>
                <a:cubicBezTo>
                  <a:pt x="35325" y="18513"/>
                  <a:pt x="35325" y="18046"/>
                  <a:pt x="35292" y="17613"/>
                </a:cubicBezTo>
                <a:lnTo>
                  <a:pt x="37827" y="15878"/>
                </a:lnTo>
                <a:lnTo>
                  <a:pt x="36826" y="12109"/>
                </a:lnTo>
                <a:lnTo>
                  <a:pt x="33791" y="11875"/>
                </a:lnTo>
                <a:cubicBezTo>
                  <a:pt x="33391" y="11108"/>
                  <a:pt x="32990" y="10341"/>
                  <a:pt x="32457" y="9607"/>
                </a:cubicBezTo>
                <a:lnTo>
                  <a:pt x="33824" y="6838"/>
                </a:lnTo>
                <a:lnTo>
                  <a:pt x="31022" y="4036"/>
                </a:lnTo>
                <a:lnTo>
                  <a:pt x="28287" y="5371"/>
                </a:lnTo>
                <a:cubicBezTo>
                  <a:pt x="27520" y="4870"/>
                  <a:pt x="26786" y="4437"/>
                  <a:pt x="25985" y="4036"/>
                </a:cubicBezTo>
                <a:lnTo>
                  <a:pt x="25785" y="1001"/>
                </a:lnTo>
                <a:lnTo>
                  <a:pt x="21983" y="0"/>
                </a:lnTo>
                <a:lnTo>
                  <a:pt x="20281" y="2535"/>
                </a:lnTo>
                <a:cubicBezTo>
                  <a:pt x="19814" y="2502"/>
                  <a:pt x="19381" y="2502"/>
                  <a:pt x="18947" y="2502"/>
                </a:cubicBezTo>
                <a:cubicBezTo>
                  <a:pt x="18480" y="2502"/>
                  <a:pt x="18013" y="2502"/>
                  <a:pt x="17613" y="2535"/>
                </a:cubicBezTo>
                <a:lnTo>
                  <a:pt x="15878" y="0"/>
                </a:lnTo>
                <a:close/>
              </a:path>
            </a:pathLst>
          </a:custGeom>
          <a:solidFill>
            <a:srgbClr val="A64D79"/>
          </a:solidFill>
          <a:ln w="208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txBox="1"/>
          <p:nvPr/>
        </p:nvSpPr>
        <p:spPr>
          <a:xfrm>
            <a:off x="538475" y="1666263"/>
            <a:ext cx="3642300" cy="20550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200"/>
              </a:spcBef>
              <a:spcAft>
                <a:spcPts val="0"/>
              </a:spcAft>
              <a:buClr>
                <a:srgbClr val="999999"/>
              </a:buClr>
              <a:buSzPts val="1800"/>
              <a:buFont typeface="Fira Sans"/>
              <a:buAutoNum type="arabicPeriod"/>
            </a:pPr>
            <a:r>
              <a:rPr lang="en" sz="1800" b="1">
                <a:solidFill>
                  <a:srgbClr val="999999"/>
                </a:solidFill>
                <a:latin typeface="Fira Sans"/>
                <a:ea typeface="Fira Sans"/>
                <a:cs typeface="Fira Sans"/>
                <a:sym typeface="Fira Sans"/>
              </a:rPr>
              <a:t>Définition du supply chain</a:t>
            </a:r>
            <a:endParaRPr sz="1800" b="1">
              <a:solidFill>
                <a:srgbClr val="999999"/>
              </a:solidFill>
              <a:latin typeface="Fira Sans"/>
              <a:ea typeface="Fira Sans"/>
              <a:cs typeface="Fira Sans"/>
              <a:sym typeface="Fira Sans"/>
            </a:endParaRPr>
          </a:p>
          <a:p>
            <a:pPr marL="457200" marR="38100" lvl="0" indent="-342900" algn="l" rtl="0">
              <a:lnSpc>
                <a:spcPct val="115000"/>
              </a:lnSpc>
              <a:spcBef>
                <a:spcPts val="0"/>
              </a:spcBef>
              <a:spcAft>
                <a:spcPts val="0"/>
              </a:spcAft>
              <a:buClr>
                <a:srgbClr val="999999"/>
              </a:buClr>
              <a:buSzPts val="1800"/>
              <a:buFont typeface="Fira Sans"/>
              <a:buAutoNum type="arabicPeriod"/>
            </a:pPr>
            <a:r>
              <a:rPr lang="en" sz="1800" b="1">
                <a:solidFill>
                  <a:srgbClr val="999999"/>
                </a:solidFill>
                <a:highlight>
                  <a:schemeClr val="lt1"/>
                </a:highlight>
                <a:latin typeface="Fira Sans"/>
                <a:ea typeface="Fira Sans"/>
                <a:cs typeface="Fira Sans"/>
                <a:sym typeface="Fira Sans"/>
              </a:rPr>
              <a:t>Comment marche le SCM ?</a:t>
            </a:r>
            <a:endParaRPr sz="1800" b="1">
              <a:solidFill>
                <a:srgbClr val="999999"/>
              </a:solidFill>
              <a:highlight>
                <a:schemeClr val="lt1"/>
              </a:highlight>
              <a:latin typeface="Fira Sans"/>
              <a:ea typeface="Fira Sans"/>
              <a:cs typeface="Fira Sans"/>
              <a:sym typeface="Fira Sans"/>
            </a:endParaRPr>
          </a:p>
          <a:p>
            <a:pPr marL="457200" lvl="0" indent="-342900" algn="l" rtl="0">
              <a:lnSpc>
                <a:spcPct val="115000"/>
              </a:lnSpc>
              <a:spcBef>
                <a:spcPts val="0"/>
              </a:spcBef>
              <a:spcAft>
                <a:spcPts val="0"/>
              </a:spcAft>
              <a:buClr>
                <a:srgbClr val="999999"/>
              </a:buClr>
              <a:buSzPts val="1800"/>
              <a:buFont typeface="Fira Sans"/>
              <a:buAutoNum type="arabicPeriod"/>
            </a:pPr>
            <a:r>
              <a:rPr lang="en" sz="1800" b="1">
                <a:solidFill>
                  <a:srgbClr val="999999"/>
                </a:solidFill>
                <a:latin typeface="Fira Sans"/>
                <a:ea typeface="Fira Sans"/>
                <a:cs typeface="Fira Sans"/>
                <a:sym typeface="Fira Sans"/>
              </a:rPr>
              <a:t>Les outils utilisés dans le SC</a:t>
            </a:r>
            <a:endParaRPr sz="1800" b="1">
              <a:solidFill>
                <a:srgbClr val="999999"/>
              </a:solidFill>
              <a:latin typeface="Fira Sans"/>
              <a:ea typeface="Fira Sans"/>
              <a:cs typeface="Fira Sans"/>
              <a:sym typeface="Fira Sans"/>
            </a:endParaRPr>
          </a:p>
          <a:p>
            <a:pPr marL="457200" lvl="0" indent="-342900" algn="l" rtl="0">
              <a:lnSpc>
                <a:spcPct val="115000"/>
              </a:lnSpc>
              <a:spcBef>
                <a:spcPts val="0"/>
              </a:spcBef>
              <a:spcAft>
                <a:spcPts val="0"/>
              </a:spcAft>
              <a:buClr>
                <a:srgbClr val="999999"/>
              </a:buClr>
              <a:buSzPts val="1800"/>
              <a:buFont typeface="Fira Sans"/>
              <a:buAutoNum type="arabicPeriod"/>
            </a:pPr>
            <a:r>
              <a:rPr lang="en" sz="1800" b="1">
                <a:solidFill>
                  <a:srgbClr val="999999"/>
                </a:solidFill>
                <a:latin typeface="Fira Sans"/>
                <a:ea typeface="Fira Sans"/>
                <a:cs typeface="Fira Sans"/>
                <a:sym typeface="Fira Sans"/>
              </a:rPr>
              <a:t>Les méthodes utilisés dans le SCM</a:t>
            </a:r>
            <a:endParaRPr sz="1800" b="1">
              <a:solidFill>
                <a:srgbClr val="999999"/>
              </a:solidFill>
              <a:latin typeface="Fira Sans"/>
              <a:ea typeface="Fira Sans"/>
              <a:cs typeface="Fira Sans"/>
              <a:sym typeface="Fira Sans"/>
            </a:endParaRPr>
          </a:p>
          <a:p>
            <a:pPr marL="457200" marR="38100" lvl="0" indent="-342900" algn="l" rtl="0">
              <a:lnSpc>
                <a:spcPct val="115000"/>
              </a:lnSpc>
              <a:spcBef>
                <a:spcPts val="0"/>
              </a:spcBef>
              <a:spcAft>
                <a:spcPts val="0"/>
              </a:spcAft>
              <a:buClr>
                <a:srgbClr val="999999"/>
              </a:buClr>
              <a:buSzPts val="1800"/>
              <a:buFont typeface="Fira Sans"/>
              <a:buAutoNum type="arabicPeriod"/>
            </a:pPr>
            <a:r>
              <a:rPr lang="en" sz="1800" b="1">
                <a:solidFill>
                  <a:srgbClr val="999999"/>
                </a:solidFill>
                <a:highlight>
                  <a:schemeClr val="lt1"/>
                </a:highlight>
                <a:latin typeface="Fira Sans"/>
                <a:ea typeface="Fira Sans"/>
                <a:cs typeface="Fira Sans"/>
                <a:sym typeface="Fira Sans"/>
              </a:rPr>
              <a:t>Les enjeux du SCM</a:t>
            </a:r>
            <a:endParaRPr sz="1800" b="1">
              <a:solidFill>
                <a:srgbClr val="999999"/>
              </a:solidFill>
              <a:latin typeface="Fira Sans"/>
              <a:ea typeface="Fira Sans"/>
              <a:cs typeface="Fira Sans"/>
              <a:sym typeface="Fira Sans"/>
            </a:endParaRPr>
          </a:p>
        </p:txBody>
      </p:sp>
      <p:sp>
        <p:nvSpPr>
          <p:cNvPr id="80" name="Google Shape;80;p15"/>
          <p:cNvSpPr txBox="1"/>
          <p:nvPr/>
        </p:nvSpPr>
        <p:spPr>
          <a:xfrm>
            <a:off x="1586100" y="4215650"/>
            <a:ext cx="3108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A64D79"/>
                </a:solidFill>
                <a:latin typeface="Fira Sans"/>
                <a:ea typeface="Fira Sans"/>
                <a:cs typeface="Fira Sans"/>
                <a:sym typeface="Fira Sans"/>
              </a:rPr>
              <a:t>Présenté par :  Ons Abderrahim</a:t>
            </a:r>
            <a:endParaRPr sz="1600" b="1" dirty="0">
              <a:solidFill>
                <a:srgbClr val="A64D79"/>
              </a:solidFill>
              <a:latin typeface="Fira Sans"/>
              <a:ea typeface="Fira Sans"/>
              <a:cs typeface="Fira Sans"/>
              <a:sym typeface="Fira Sans"/>
            </a:endParaRPr>
          </a:p>
          <a:p>
            <a:pPr marL="0" lvl="0" indent="0" algn="l" rtl="0">
              <a:spcBef>
                <a:spcPts val="0"/>
              </a:spcBef>
              <a:spcAft>
                <a:spcPts val="0"/>
              </a:spcAft>
              <a:buNone/>
            </a:pPr>
            <a:r>
              <a:rPr lang="en" sz="1600" b="1" dirty="0">
                <a:solidFill>
                  <a:srgbClr val="A64D79"/>
                </a:solidFill>
                <a:latin typeface="Fira Sans"/>
                <a:ea typeface="Fira Sans"/>
                <a:cs typeface="Fira Sans"/>
                <a:sym typeface="Fira Sans"/>
              </a:rPr>
              <a:t>                             Manel Lassoued</a:t>
            </a:r>
            <a:endParaRPr sz="1600" b="1" dirty="0">
              <a:solidFill>
                <a:srgbClr val="A64D79"/>
              </a:solidFill>
              <a:latin typeface="Fira Sans"/>
              <a:ea typeface="Fira Sans"/>
              <a:cs typeface="Fira Sans"/>
              <a:sym typeface="Fira Sans"/>
            </a:endParaRPr>
          </a:p>
          <a:p>
            <a:pPr marL="0" lvl="0" indent="0" algn="l" rtl="0">
              <a:spcBef>
                <a:spcPts val="0"/>
              </a:spcBef>
              <a:spcAft>
                <a:spcPts val="0"/>
              </a:spcAft>
              <a:buNone/>
            </a:pPr>
            <a:endParaRPr sz="1600" b="1" dirty="0">
              <a:solidFill>
                <a:srgbClr val="A64D79"/>
              </a:solidFill>
              <a:latin typeface="Fira Sans"/>
              <a:ea typeface="Fira Sans"/>
              <a:cs typeface="Fira Sans"/>
              <a:sym typeface="Fira Sans"/>
            </a:endParaRPr>
          </a:p>
        </p:txBody>
      </p:sp>
      <p:pic>
        <p:nvPicPr>
          <p:cNvPr id="81" name="Google Shape;81;p15"/>
          <p:cNvPicPr preferRelativeResize="0"/>
          <p:nvPr/>
        </p:nvPicPr>
        <p:blipFill>
          <a:blip r:embed="rId3">
            <a:alphaModFix/>
          </a:blip>
          <a:stretch>
            <a:fillRect/>
          </a:stretch>
        </p:blipFill>
        <p:spPr>
          <a:xfrm>
            <a:off x="4769150" y="0"/>
            <a:ext cx="4401824" cy="51434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p:nvPr/>
        </p:nvSpPr>
        <p:spPr>
          <a:xfrm>
            <a:off x="3624712" y="3982249"/>
            <a:ext cx="252048" cy="273261"/>
          </a:xfrm>
          <a:custGeom>
            <a:avLst/>
            <a:gdLst/>
            <a:ahLst/>
            <a:cxnLst/>
            <a:rect l="l" t="t" r="r" b="b"/>
            <a:pathLst>
              <a:path w="9993" h="10834" extrusionOk="0">
                <a:moveTo>
                  <a:pt x="9228" y="0"/>
                </a:moveTo>
                <a:cubicBezTo>
                  <a:pt x="9093" y="0"/>
                  <a:pt x="8958" y="54"/>
                  <a:pt x="8850" y="162"/>
                </a:cubicBezTo>
                <a:lnTo>
                  <a:pt x="8868" y="162"/>
                </a:lnTo>
                <a:lnTo>
                  <a:pt x="5924" y="3517"/>
                </a:lnTo>
                <a:lnTo>
                  <a:pt x="1249" y="8869"/>
                </a:lnTo>
                <a:lnTo>
                  <a:pt x="179" y="10101"/>
                </a:lnTo>
                <a:cubicBezTo>
                  <a:pt x="0" y="10297"/>
                  <a:pt x="286" y="10636"/>
                  <a:pt x="446" y="10725"/>
                </a:cubicBezTo>
                <a:cubicBezTo>
                  <a:pt x="543" y="10797"/>
                  <a:pt x="654" y="10833"/>
                  <a:pt x="763" y="10833"/>
                </a:cubicBezTo>
                <a:cubicBezTo>
                  <a:pt x="896" y="10833"/>
                  <a:pt x="1026" y="10779"/>
                  <a:pt x="1124" y="10671"/>
                </a:cubicBezTo>
                <a:lnTo>
                  <a:pt x="4069" y="7317"/>
                </a:lnTo>
                <a:lnTo>
                  <a:pt x="8743" y="1964"/>
                </a:lnTo>
                <a:lnTo>
                  <a:pt x="9814" y="733"/>
                </a:lnTo>
                <a:cubicBezTo>
                  <a:pt x="9992" y="537"/>
                  <a:pt x="9707" y="198"/>
                  <a:pt x="9546" y="109"/>
                </a:cubicBezTo>
                <a:cubicBezTo>
                  <a:pt x="9450" y="36"/>
                  <a:pt x="9339" y="0"/>
                  <a:pt x="9228" y="0"/>
                </a:cubicBezTo>
                <a:close/>
              </a:path>
            </a:pathLst>
          </a:custGeom>
          <a:solidFill>
            <a:srgbClr val="95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rot="1489198">
            <a:off x="4005024" y="1310146"/>
            <a:ext cx="23860" cy="437342"/>
          </a:xfrm>
          <a:custGeom>
            <a:avLst/>
            <a:gdLst/>
            <a:ahLst/>
            <a:cxnLst/>
            <a:rect l="l" t="t" r="r" b="b"/>
            <a:pathLst>
              <a:path w="946" h="13177" extrusionOk="0">
                <a:moveTo>
                  <a:pt x="147" y="1"/>
                </a:moveTo>
                <a:cubicBezTo>
                  <a:pt x="64" y="1"/>
                  <a:pt x="0" y="31"/>
                  <a:pt x="0" y="123"/>
                </a:cubicBezTo>
                <a:lnTo>
                  <a:pt x="0" y="12523"/>
                </a:lnTo>
                <a:cubicBezTo>
                  <a:pt x="0" y="12773"/>
                  <a:pt x="268" y="12969"/>
                  <a:pt x="446" y="13076"/>
                </a:cubicBezTo>
                <a:cubicBezTo>
                  <a:pt x="499" y="13108"/>
                  <a:pt x="663" y="13177"/>
                  <a:pt x="789" y="13177"/>
                </a:cubicBezTo>
                <a:cubicBezTo>
                  <a:pt x="877" y="13177"/>
                  <a:pt x="946" y="13143"/>
                  <a:pt x="946" y="13041"/>
                </a:cubicBezTo>
                <a:lnTo>
                  <a:pt x="946" y="640"/>
                </a:lnTo>
                <a:cubicBezTo>
                  <a:pt x="946" y="408"/>
                  <a:pt x="696" y="194"/>
                  <a:pt x="500" y="105"/>
                </a:cubicBezTo>
                <a:cubicBezTo>
                  <a:pt x="446" y="72"/>
                  <a:pt x="274" y="1"/>
                  <a:pt x="147" y="1"/>
                </a:cubicBezTo>
                <a:close/>
              </a:path>
            </a:pathLst>
          </a:custGeom>
          <a:solidFill>
            <a:srgbClr val="95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rot="-724841">
            <a:off x="5598771" y="1653824"/>
            <a:ext cx="1472094" cy="150486"/>
          </a:xfrm>
          <a:custGeom>
            <a:avLst/>
            <a:gdLst/>
            <a:ahLst/>
            <a:cxnLst/>
            <a:rect l="l" t="t" r="r" b="b"/>
            <a:pathLst>
              <a:path w="10153" h="5102" extrusionOk="0">
                <a:moveTo>
                  <a:pt x="9722" y="0"/>
                </a:moveTo>
                <a:cubicBezTo>
                  <a:pt x="9534" y="0"/>
                  <a:pt x="9314" y="80"/>
                  <a:pt x="9189" y="142"/>
                </a:cubicBezTo>
                <a:lnTo>
                  <a:pt x="6192" y="1677"/>
                </a:lnTo>
                <a:lnTo>
                  <a:pt x="1428" y="4139"/>
                </a:lnTo>
                <a:lnTo>
                  <a:pt x="339" y="4710"/>
                </a:lnTo>
                <a:cubicBezTo>
                  <a:pt x="197" y="4781"/>
                  <a:pt x="0" y="4924"/>
                  <a:pt x="215" y="5049"/>
                </a:cubicBezTo>
                <a:cubicBezTo>
                  <a:pt x="274" y="5087"/>
                  <a:pt x="349" y="5102"/>
                  <a:pt x="431" y="5102"/>
                </a:cubicBezTo>
                <a:cubicBezTo>
                  <a:pt x="619" y="5102"/>
                  <a:pt x="839" y="5022"/>
                  <a:pt x="964" y="4960"/>
                </a:cubicBezTo>
                <a:lnTo>
                  <a:pt x="3962" y="3425"/>
                </a:lnTo>
                <a:lnTo>
                  <a:pt x="8726" y="963"/>
                </a:lnTo>
                <a:lnTo>
                  <a:pt x="9814" y="410"/>
                </a:lnTo>
                <a:cubicBezTo>
                  <a:pt x="9957" y="321"/>
                  <a:pt x="10153" y="178"/>
                  <a:pt x="9939" y="53"/>
                </a:cubicBezTo>
                <a:cubicBezTo>
                  <a:pt x="9880" y="15"/>
                  <a:pt x="9804" y="0"/>
                  <a:pt x="9722" y="0"/>
                </a:cubicBezTo>
                <a:close/>
              </a:path>
            </a:pathLst>
          </a:custGeom>
          <a:solidFill>
            <a:srgbClr val="95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rot="545975">
            <a:off x="5647975" y="3413681"/>
            <a:ext cx="1117962" cy="105339"/>
          </a:xfrm>
          <a:custGeom>
            <a:avLst/>
            <a:gdLst/>
            <a:ahLst/>
            <a:cxnLst/>
            <a:rect l="l" t="t" r="r" b="b"/>
            <a:pathLst>
              <a:path w="6188" h="2646" extrusionOk="0">
                <a:moveTo>
                  <a:pt x="162" y="1"/>
                </a:moveTo>
                <a:cubicBezTo>
                  <a:pt x="0" y="1"/>
                  <a:pt x="18" y="241"/>
                  <a:pt x="50" y="369"/>
                </a:cubicBezTo>
                <a:cubicBezTo>
                  <a:pt x="121" y="618"/>
                  <a:pt x="300" y="833"/>
                  <a:pt x="550" y="958"/>
                </a:cubicBezTo>
                <a:lnTo>
                  <a:pt x="5296" y="2421"/>
                </a:lnTo>
                <a:lnTo>
                  <a:pt x="5956" y="2635"/>
                </a:lnTo>
                <a:cubicBezTo>
                  <a:pt x="5981" y="2642"/>
                  <a:pt x="6003" y="2646"/>
                  <a:pt x="6023" y="2646"/>
                </a:cubicBezTo>
                <a:cubicBezTo>
                  <a:pt x="6187" y="2646"/>
                  <a:pt x="6182" y="2405"/>
                  <a:pt x="6134" y="2278"/>
                </a:cubicBezTo>
                <a:cubicBezTo>
                  <a:pt x="6063" y="2028"/>
                  <a:pt x="5884" y="1814"/>
                  <a:pt x="5635" y="1689"/>
                </a:cubicBezTo>
                <a:lnTo>
                  <a:pt x="906" y="226"/>
                </a:lnTo>
                <a:lnTo>
                  <a:pt x="228" y="12"/>
                </a:lnTo>
                <a:cubicBezTo>
                  <a:pt x="203" y="4"/>
                  <a:pt x="181" y="1"/>
                  <a:pt x="162" y="1"/>
                </a:cubicBezTo>
                <a:close/>
              </a:path>
            </a:pathLst>
          </a:custGeom>
          <a:solidFill>
            <a:srgbClr val="95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rot="-3201859">
            <a:off x="2411640" y="1317913"/>
            <a:ext cx="308724" cy="1237579"/>
          </a:xfrm>
          <a:custGeom>
            <a:avLst/>
            <a:gdLst/>
            <a:ahLst/>
            <a:cxnLst/>
            <a:rect l="l" t="t" r="r" b="b"/>
            <a:pathLst>
              <a:path w="14935" h="8581" extrusionOk="0">
                <a:moveTo>
                  <a:pt x="444" y="0"/>
                </a:moveTo>
                <a:cubicBezTo>
                  <a:pt x="317" y="0"/>
                  <a:pt x="196" y="41"/>
                  <a:pt x="125" y="148"/>
                </a:cubicBezTo>
                <a:cubicBezTo>
                  <a:pt x="0" y="380"/>
                  <a:pt x="250" y="647"/>
                  <a:pt x="428" y="754"/>
                </a:cubicBezTo>
                <a:lnTo>
                  <a:pt x="5085" y="3377"/>
                </a:lnTo>
                <a:lnTo>
                  <a:pt x="12454" y="7534"/>
                </a:lnTo>
                <a:lnTo>
                  <a:pt x="14132" y="8480"/>
                </a:lnTo>
                <a:cubicBezTo>
                  <a:pt x="14232" y="8535"/>
                  <a:pt x="14370" y="8581"/>
                  <a:pt x="14501" y="8581"/>
                </a:cubicBezTo>
                <a:cubicBezTo>
                  <a:pt x="14624" y="8581"/>
                  <a:pt x="14740" y="8540"/>
                  <a:pt x="14810" y="8427"/>
                </a:cubicBezTo>
                <a:cubicBezTo>
                  <a:pt x="14934" y="8195"/>
                  <a:pt x="14685" y="7927"/>
                  <a:pt x="14506" y="7820"/>
                </a:cubicBezTo>
                <a:lnTo>
                  <a:pt x="9849" y="5197"/>
                </a:lnTo>
                <a:lnTo>
                  <a:pt x="2480" y="1058"/>
                </a:lnTo>
                <a:lnTo>
                  <a:pt x="803" y="94"/>
                </a:lnTo>
                <a:cubicBezTo>
                  <a:pt x="705" y="41"/>
                  <a:pt x="571" y="0"/>
                  <a:pt x="444" y="0"/>
                </a:cubicBezTo>
                <a:close/>
              </a:path>
            </a:pathLst>
          </a:custGeom>
          <a:solidFill>
            <a:srgbClr val="95BE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a:off x="2568256" y="1501230"/>
            <a:ext cx="3904090" cy="2537812"/>
          </a:xfrm>
          <a:custGeom>
            <a:avLst/>
            <a:gdLst/>
            <a:ahLst/>
            <a:cxnLst/>
            <a:rect l="l" t="t" r="r" b="b"/>
            <a:pathLst>
              <a:path w="154786" h="100617" extrusionOk="0">
                <a:moveTo>
                  <a:pt x="81289" y="0"/>
                </a:moveTo>
                <a:cubicBezTo>
                  <a:pt x="72919" y="0"/>
                  <a:pt x="63548" y="1828"/>
                  <a:pt x="53279" y="6317"/>
                </a:cubicBezTo>
                <a:cubicBezTo>
                  <a:pt x="53279" y="6317"/>
                  <a:pt x="1" y="28139"/>
                  <a:pt x="3837" y="65965"/>
                </a:cubicBezTo>
                <a:cubicBezTo>
                  <a:pt x="6463" y="91742"/>
                  <a:pt x="47876" y="100616"/>
                  <a:pt x="83439" y="100616"/>
                </a:cubicBezTo>
                <a:cubicBezTo>
                  <a:pt x="100063" y="100616"/>
                  <a:pt x="115408" y="98677"/>
                  <a:pt x="124917" y="95619"/>
                </a:cubicBezTo>
                <a:cubicBezTo>
                  <a:pt x="154786" y="86038"/>
                  <a:pt x="132108" y="30797"/>
                  <a:pt x="121099" y="17897"/>
                </a:cubicBezTo>
                <a:cubicBezTo>
                  <a:pt x="113509" y="9004"/>
                  <a:pt x="99865" y="0"/>
                  <a:pt x="812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a:off x="4413348" y="1720049"/>
            <a:ext cx="1090470" cy="1062800"/>
          </a:xfrm>
          <a:custGeom>
            <a:avLst/>
            <a:gdLst/>
            <a:ahLst/>
            <a:cxnLst/>
            <a:rect l="l" t="t" r="r" b="b"/>
            <a:pathLst>
              <a:path w="43234" h="42137" extrusionOk="0">
                <a:moveTo>
                  <a:pt x="43206" y="1"/>
                </a:moveTo>
                <a:cubicBezTo>
                  <a:pt x="43197" y="1"/>
                  <a:pt x="43189" y="5"/>
                  <a:pt x="43180" y="14"/>
                </a:cubicBezTo>
                <a:cubicBezTo>
                  <a:pt x="39433" y="3369"/>
                  <a:pt x="35775" y="6812"/>
                  <a:pt x="32171" y="10292"/>
                </a:cubicBezTo>
                <a:cubicBezTo>
                  <a:pt x="30369" y="12040"/>
                  <a:pt x="28584" y="13824"/>
                  <a:pt x="26800" y="15591"/>
                </a:cubicBezTo>
                <a:cubicBezTo>
                  <a:pt x="25016" y="17357"/>
                  <a:pt x="23249" y="19142"/>
                  <a:pt x="21483" y="20944"/>
                </a:cubicBezTo>
                <a:cubicBezTo>
                  <a:pt x="19717" y="22746"/>
                  <a:pt x="17950" y="24530"/>
                  <a:pt x="16130" y="26261"/>
                </a:cubicBezTo>
                <a:cubicBezTo>
                  <a:pt x="15238" y="27135"/>
                  <a:pt x="14310" y="27974"/>
                  <a:pt x="13382" y="28830"/>
                </a:cubicBezTo>
                <a:lnTo>
                  <a:pt x="10617" y="31399"/>
                </a:lnTo>
                <a:cubicBezTo>
                  <a:pt x="8815" y="33112"/>
                  <a:pt x="7013" y="34897"/>
                  <a:pt x="5246" y="36663"/>
                </a:cubicBezTo>
                <a:cubicBezTo>
                  <a:pt x="3462" y="38447"/>
                  <a:pt x="1713" y="40249"/>
                  <a:pt x="0" y="42087"/>
                </a:cubicBezTo>
                <a:cubicBezTo>
                  <a:pt x="0" y="42105"/>
                  <a:pt x="0" y="42123"/>
                  <a:pt x="0" y="42123"/>
                </a:cubicBezTo>
                <a:cubicBezTo>
                  <a:pt x="9" y="42132"/>
                  <a:pt x="18" y="42136"/>
                  <a:pt x="27" y="42136"/>
                </a:cubicBezTo>
                <a:cubicBezTo>
                  <a:pt x="36" y="42136"/>
                  <a:pt x="45" y="42132"/>
                  <a:pt x="54" y="42123"/>
                </a:cubicBezTo>
                <a:cubicBezTo>
                  <a:pt x="1945" y="40463"/>
                  <a:pt x="3783" y="38768"/>
                  <a:pt x="5603" y="37038"/>
                </a:cubicBezTo>
                <a:cubicBezTo>
                  <a:pt x="7441" y="35307"/>
                  <a:pt x="9243" y="33576"/>
                  <a:pt x="11027" y="31792"/>
                </a:cubicBezTo>
                <a:lnTo>
                  <a:pt x="13650" y="29098"/>
                </a:lnTo>
                <a:cubicBezTo>
                  <a:pt x="14524" y="28206"/>
                  <a:pt x="15399" y="27313"/>
                  <a:pt x="16291" y="26421"/>
                </a:cubicBezTo>
                <a:cubicBezTo>
                  <a:pt x="18075" y="24637"/>
                  <a:pt x="19895" y="22906"/>
                  <a:pt x="21751" y="21211"/>
                </a:cubicBezTo>
                <a:cubicBezTo>
                  <a:pt x="23588" y="19498"/>
                  <a:pt x="25426" y="17768"/>
                  <a:pt x="27228" y="16037"/>
                </a:cubicBezTo>
                <a:cubicBezTo>
                  <a:pt x="29048" y="14306"/>
                  <a:pt x="30886" y="12558"/>
                  <a:pt x="32670" y="10809"/>
                </a:cubicBezTo>
                <a:cubicBezTo>
                  <a:pt x="36239" y="7276"/>
                  <a:pt x="39790" y="3708"/>
                  <a:pt x="43233" y="50"/>
                </a:cubicBezTo>
                <a:cubicBezTo>
                  <a:pt x="43233" y="32"/>
                  <a:pt x="43233" y="14"/>
                  <a:pt x="43233" y="14"/>
                </a:cubicBezTo>
                <a:cubicBezTo>
                  <a:pt x="43224" y="5"/>
                  <a:pt x="43215" y="1"/>
                  <a:pt x="43206" y="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a:off x="4358440" y="2831521"/>
            <a:ext cx="1680903" cy="48654"/>
          </a:xfrm>
          <a:custGeom>
            <a:avLst/>
            <a:gdLst/>
            <a:ahLst/>
            <a:cxnLst/>
            <a:rect l="l" t="t" r="r" b="b"/>
            <a:pathLst>
              <a:path w="66643" h="1929" extrusionOk="0">
                <a:moveTo>
                  <a:pt x="3798" y="1"/>
                </a:moveTo>
                <a:cubicBezTo>
                  <a:pt x="2546" y="1"/>
                  <a:pt x="1293" y="10"/>
                  <a:pt x="36" y="34"/>
                </a:cubicBezTo>
                <a:cubicBezTo>
                  <a:pt x="18" y="34"/>
                  <a:pt x="1" y="52"/>
                  <a:pt x="1" y="70"/>
                </a:cubicBezTo>
                <a:cubicBezTo>
                  <a:pt x="1" y="88"/>
                  <a:pt x="18" y="106"/>
                  <a:pt x="36" y="106"/>
                </a:cubicBezTo>
                <a:cubicBezTo>
                  <a:pt x="2802" y="284"/>
                  <a:pt x="5585" y="427"/>
                  <a:pt x="8351" y="552"/>
                </a:cubicBezTo>
                <a:cubicBezTo>
                  <a:pt x="11117" y="659"/>
                  <a:pt x="13900" y="748"/>
                  <a:pt x="16666" y="784"/>
                </a:cubicBezTo>
                <a:lnTo>
                  <a:pt x="20841" y="819"/>
                </a:lnTo>
                <a:cubicBezTo>
                  <a:pt x="22215" y="819"/>
                  <a:pt x="23606" y="819"/>
                  <a:pt x="24998" y="855"/>
                </a:cubicBezTo>
                <a:cubicBezTo>
                  <a:pt x="27764" y="891"/>
                  <a:pt x="30547" y="1016"/>
                  <a:pt x="33313" y="1141"/>
                </a:cubicBezTo>
                <a:cubicBezTo>
                  <a:pt x="36096" y="1283"/>
                  <a:pt x="38862" y="1408"/>
                  <a:pt x="41645" y="1497"/>
                </a:cubicBezTo>
                <a:cubicBezTo>
                  <a:pt x="44411" y="1605"/>
                  <a:pt x="47177" y="1712"/>
                  <a:pt x="49960" y="1783"/>
                </a:cubicBezTo>
                <a:cubicBezTo>
                  <a:pt x="54059" y="1875"/>
                  <a:pt x="58157" y="1928"/>
                  <a:pt x="62256" y="1928"/>
                </a:cubicBezTo>
                <a:cubicBezTo>
                  <a:pt x="63706" y="1928"/>
                  <a:pt x="65157" y="1922"/>
                  <a:pt x="66607" y="1908"/>
                </a:cubicBezTo>
                <a:cubicBezTo>
                  <a:pt x="66625" y="1908"/>
                  <a:pt x="66643" y="1890"/>
                  <a:pt x="66643" y="1872"/>
                </a:cubicBezTo>
                <a:cubicBezTo>
                  <a:pt x="66643" y="1854"/>
                  <a:pt x="66625" y="1836"/>
                  <a:pt x="66607" y="1836"/>
                </a:cubicBezTo>
                <a:cubicBezTo>
                  <a:pt x="61076" y="1480"/>
                  <a:pt x="55527" y="1248"/>
                  <a:pt x="49978" y="1069"/>
                </a:cubicBezTo>
                <a:cubicBezTo>
                  <a:pt x="47194" y="980"/>
                  <a:pt x="44429" y="926"/>
                  <a:pt x="41645" y="873"/>
                </a:cubicBezTo>
                <a:cubicBezTo>
                  <a:pt x="38880" y="819"/>
                  <a:pt x="36096" y="802"/>
                  <a:pt x="33331" y="784"/>
                </a:cubicBezTo>
                <a:cubicBezTo>
                  <a:pt x="30547" y="766"/>
                  <a:pt x="27782" y="730"/>
                  <a:pt x="24998" y="623"/>
                </a:cubicBezTo>
                <a:cubicBezTo>
                  <a:pt x="23624" y="587"/>
                  <a:pt x="22233" y="516"/>
                  <a:pt x="20841" y="445"/>
                </a:cubicBezTo>
                <a:lnTo>
                  <a:pt x="16683" y="231"/>
                </a:lnTo>
                <a:cubicBezTo>
                  <a:pt x="13918" y="124"/>
                  <a:pt x="11134" y="70"/>
                  <a:pt x="8369" y="34"/>
                </a:cubicBezTo>
                <a:cubicBezTo>
                  <a:pt x="6842" y="15"/>
                  <a:pt x="5320" y="1"/>
                  <a:pt x="3798" y="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a:off x="4358440" y="2831925"/>
            <a:ext cx="1066155" cy="1150323"/>
          </a:xfrm>
          <a:custGeom>
            <a:avLst/>
            <a:gdLst/>
            <a:ahLst/>
            <a:cxnLst/>
            <a:rect l="l" t="t" r="r" b="b"/>
            <a:pathLst>
              <a:path w="42270" h="45607" extrusionOk="0">
                <a:moveTo>
                  <a:pt x="18" y="1"/>
                </a:moveTo>
                <a:cubicBezTo>
                  <a:pt x="1" y="18"/>
                  <a:pt x="1" y="36"/>
                  <a:pt x="18" y="54"/>
                </a:cubicBezTo>
                <a:cubicBezTo>
                  <a:pt x="1678" y="2035"/>
                  <a:pt x="3391" y="3979"/>
                  <a:pt x="5121" y="5906"/>
                </a:cubicBezTo>
                <a:cubicBezTo>
                  <a:pt x="6852" y="7816"/>
                  <a:pt x="8601" y="9725"/>
                  <a:pt x="10385" y="11598"/>
                </a:cubicBezTo>
                <a:lnTo>
                  <a:pt x="13079" y="14382"/>
                </a:lnTo>
                <a:cubicBezTo>
                  <a:pt x="13989" y="15309"/>
                  <a:pt x="14881" y="16237"/>
                  <a:pt x="15773" y="17183"/>
                </a:cubicBezTo>
                <a:cubicBezTo>
                  <a:pt x="17558" y="19056"/>
                  <a:pt x="19289" y="20983"/>
                  <a:pt x="21001" y="22928"/>
                </a:cubicBezTo>
                <a:cubicBezTo>
                  <a:pt x="22714" y="24873"/>
                  <a:pt x="24427" y="26800"/>
                  <a:pt x="26176" y="28709"/>
                </a:cubicBezTo>
                <a:cubicBezTo>
                  <a:pt x="27924" y="30618"/>
                  <a:pt x="29655" y="32545"/>
                  <a:pt x="31422" y="34437"/>
                </a:cubicBezTo>
                <a:cubicBezTo>
                  <a:pt x="34954" y="38202"/>
                  <a:pt x="38541" y="41949"/>
                  <a:pt x="42198" y="45606"/>
                </a:cubicBezTo>
                <a:lnTo>
                  <a:pt x="42252" y="45606"/>
                </a:lnTo>
                <a:cubicBezTo>
                  <a:pt x="42270" y="45588"/>
                  <a:pt x="42270" y="45571"/>
                  <a:pt x="42252" y="45553"/>
                </a:cubicBezTo>
                <a:cubicBezTo>
                  <a:pt x="38898" y="41627"/>
                  <a:pt x="35436" y="37773"/>
                  <a:pt x="31939" y="33955"/>
                </a:cubicBezTo>
                <a:cubicBezTo>
                  <a:pt x="30190" y="32046"/>
                  <a:pt x="28406" y="30172"/>
                  <a:pt x="26640" y="28299"/>
                </a:cubicBezTo>
                <a:cubicBezTo>
                  <a:pt x="24855" y="26408"/>
                  <a:pt x="23071" y="24534"/>
                  <a:pt x="21269" y="22678"/>
                </a:cubicBezTo>
                <a:cubicBezTo>
                  <a:pt x="19467" y="20841"/>
                  <a:pt x="17683" y="18967"/>
                  <a:pt x="15934" y="17040"/>
                </a:cubicBezTo>
                <a:cubicBezTo>
                  <a:pt x="15060" y="16095"/>
                  <a:pt x="14203" y="15113"/>
                  <a:pt x="13347" y="14150"/>
                </a:cubicBezTo>
                <a:lnTo>
                  <a:pt x="10778" y="11241"/>
                </a:lnTo>
                <a:cubicBezTo>
                  <a:pt x="9065" y="9314"/>
                  <a:pt x="7280" y="7441"/>
                  <a:pt x="5496" y="5567"/>
                </a:cubicBezTo>
                <a:cubicBezTo>
                  <a:pt x="3712" y="3694"/>
                  <a:pt x="1910" y="1838"/>
                  <a:pt x="54" y="18"/>
                </a:cubicBezTo>
                <a:cubicBezTo>
                  <a:pt x="54" y="1"/>
                  <a:pt x="36" y="1"/>
                  <a:pt x="18" y="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199176" y="2876036"/>
            <a:ext cx="1103081" cy="970284"/>
          </a:xfrm>
          <a:custGeom>
            <a:avLst/>
            <a:gdLst/>
            <a:ahLst/>
            <a:cxnLst/>
            <a:rect l="l" t="t" r="r" b="b"/>
            <a:pathLst>
              <a:path w="43734" h="38469" extrusionOk="0">
                <a:moveTo>
                  <a:pt x="43680" y="0"/>
                </a:moveTo>
                <a:cubicBezTo>
                  <a:pt x="41788" y="1517"/>
                  <a:pt x="39915" y="3069"/>
                  <a:pt x="38077" y="4639"/>
                </a:cubicBezTo>
                <a:cubicBezTo>
                  <a:pt x="36239" y="6209"/>
                  <a:pt x="34402" y="7797"/>
                  <a:pt x="32617" y="9421"/>
                </a:cubicBezTo>
                <a:lnTo>
                  <a:pt x="29941" y="11901"/>
                </a:lnTo>
                <a:cubicBezTo>
                  <a:pt x="29049" y="12722"/>
                  <a:pt x="28157" y="13543"/>
                  <a:pt x="27265" y="14346"/>
                </a:cubicBezTo>
                <a:cubicBezTo>
                  <a:pt x="25462" y="15969"/>
                  <a:pt x="23607" y="17539"/>
                  <a:pt x="21751" y="19092"/>
                </a:cubicBezTo>
                <a:cubicBezTo>
                  <a:pt x="19895" y="20644"/>
                  <a:pt x="18040" y="22214"/>
                  <a:pt x="16202" y="23802"/>
                </a:cubicBezTo>
                <a:cubicBezTo>
                  <a:pt x="14364" y="25390"/>
                  <a:pt x="12526" y="26960"/>
                  <a:pt x="10724" y="28566"/>
                </a:cubicBezTo>
                <a:cubicBezTo>
                  <a:pt x="7102" y="31796"/>
                  <a:pt x="3516" y="35061"/>
                  <a:pt x="19" y="38415"/>
                </a:cubicBezTo>
                <a:cubicBezTo>
                  <a:pt x="1" y="38433"/>
                  <a:pt x="1" y="38451"/>
                  <a:pt x="19" y="38469"/>
                </a:cubicBezTo>
                <a:lnTo>
                  <a:pt x="72" y="38469"/>
                </a:lnTo>
                <a:cubicBezTo>
                  <a:pt x="3837" y="35418"/>
                  <a:pt x="7531" y="32277"/>
                  <a:pt x="11188" y="29101"/>
                </a:cubicBezTo>
                <a:cubicBezTo>
                  <a:pt x="13008" y="27496"/>
                  <a:pt x="14810" y="25890"/>
                  <a:pt x="16612" y="24266"/>
                </a:cubicBezTo>
                <a:cubicBezTo>
                  <a:pt x="18415" y="22642"/>
                  <a:pt x="20217" y="21001"/>
                  <a:pt x="21983" y="19359"/>
                </a:cubicBezTo>
                <a:cubicBezTo>
                  <a:pt x="23767" y="17718"/>
                  <a:pt x="25569" y="16076"/>
                  <a:pt x="27407" y="14488"/>
                </a:cubicBezTo>
                <a:cubicBezTo>
                  <a:pt x="28317" y="13703"/>
                  <a:pt x="29245" y="12918"/>
                  <a:pt x="30173" y="12151"/>
                </a:cubicBezTo>
                <a:lnTo>
                  <a:pt x="32974" y="9814"/>
                </a:lnTo>
                <a:cubicBezTo>
                  <a:pt x="34812" y="8243"/>
                  <a:pt x="36632" y="6638"/>
                  <a:pt x="38416" y="4996"/>
                </a:cubicBezTo>
                <a:cubicBezTo>
                  <a:pt x="40218" y="3372"/>
                  <a:pt x="41985" y="1713"/>
                  <a:pt x="43715" y="36"/>
                </a:cubicBezTo>
                <a:cubicBezTo>
                  <a:pt x="43733" y="18"/>
                  <a:pt x="43733" y="18"/>
                  <a:pt x="43733" y="0"/>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3449855" y="1900960"/>
            <a:ext cx="916737" cy="953890"/>
          </a:xfrm>
          <a:custGeom>
            <a:avLst/>
            <a:gdLst/>
            <a:ahLst/>
            <a:cxnLst/>
            <a:rect l="l" t="t" r="r" b="b"/>
            <a:pathLst>
              <a:path w="36346" h="37819" extrusionOk="0">
                <a:moveTo>
                  <a:pt x="45" y="1"/>
                </a:moveTo>
                <a:cubicBezTo>
                  <a:pt x="36" y="1"/>
                  <a:pt x="27" y="5"/>
                  <a:pt x="18" y="14"/>
                </a:cubicBezTo>
                <a:cubicBezTo>
                  <a:pt x="0" y="14"/>
                  <a:pt x="0" y="32"/>
                  <a:pt x="18" y="50"/>
                </a:cubicBezTo>
                <a:cubicBezTo>
                  <a:pt x="2891" y="3351"/>
                  <a:pt x="5853" y="6544"/>
                  <a:pt x="8850" y="9720"/>
                </a:cubicBezTo>
                <a:cubicBezTo>
                  <a:pt x="10349" y="11291"/>
                  <a:pt x="11883" y="12843"/>
                  <a:pt x="13418" y="14395"/>
                </a:cubicBezTo>
                <a:cubicBezTo>
                  <a:pt x="14935" y="15965"/>
                  <a:pt x="16487" y="17500"/>
                  <a:pt x="18039" y="19034"/>
                </a:cubicBezTo>
                <a:cubicBezTo>
                  <a:pt x="19609" y="20569"/>
                  <a:pt x="21144" y="22103"/>
                  <a:pt x="22643" y="23691"/>
                </a:cubicBezTo>
                <a:cubicBezTo>
                  <a:pt x="23392" y="24494"/>
                  <a:pt x="24124" y="25297"/>
                  <a:pt x="24855" y="26118"/>
                </a:cubicBezTo>
                <a:lnTo>
                  <a:pt x="27050" y="28544"/>
                </a:lnTo>
                <a:cubicBezTo>
                  <a:pt x="28531" y="30132"/>
                  <a:pt x="30065" y="31702"/>
                  <a:pt x="31600" y="33237"/>
                </a:cubicBezTo>
                <a:cubicBezTo>
                  <a:pt x="33134" y="34789"/>
                  <a:pt x="34686" y="36324"/>
                  <a:pt x="36274" y="37805"/>
                </a:cubicBezTo>
                <a:cubicBezTo>
                  <a:pt x="36283" y="37814"/>
                  <a:pt x="36297" y="37818"/>
                  <a:pt x="36308" y="37818"/>
                </a:cubicBezTo>
                <a:cubicBezTo>
                  <a:pt x="36319" y="37818"/>
                  <a:pt x="36328" y="37814"/>
                  <a:pt x="36328" y="37805"/>
                </a:cubicBezTo>
                <a:cubicBezTo>
                  <a:pt x="36346" y="37787"/>
                  <a:pt x="36346" y="37769"/>
                  <a:pt x="36328" y="37751"/>
                </a:cubicBezTo>
                <a:cubicBezTo>
                  <a:pt x="34918" y="36092"/>
                  <a:pt x="33437" y="34468"/>
                  <a:pt x="31956" y="32880"/>
                </a:cubicBezTo>
                <a:cubicBezTo>
                  <a:pt x="30476" y="31274"/>
                  <a:pt x="28977" y="29686"/>
                  <a:pt x="27442" y="28152"/>
                </a:cubicBezTo>
                <a:lnTo>
                  <a:pt x="25105" y="25850"/>
                </a:lnTo>
                <a:cubicBezTo>
                  <a:pt x="24320" y="25101"/>
                  <a:pt x="23535" y="24333"/>
                  <a:pt x="22785" y="23548"/>
                </a:cubicBezTo>
                <a:cubicBezTo>
                  <a:pt x="21251" y="21996"/>
                  <a:pt x="19752" y="20390"/>
                  <a:pt x="18307" y="18784"/>
                </a:cubicBezTo>
                <a:cubicBezTo>
                  <a:pt x="16844" y="17161"/>
                  <a:pt x="15363" y="15555"/>
                  <a:pt x="13864" y="13967"/>
                </a:cubicBezTo>
                <a:cubicBezTo>
                  <a:pt x="12365" y="12379"/>
                  <a:pt x="10884" y="10791"/>
                  <a:pt x="9368" y="9221"/>
                </a:cubicBezTo>
                <a:cubicBezTo>
                  <a:pt x="6317" y="6098"/>
                  <a:pt x="3230" y="3012"/>
                  <a:pt x="72" y="14"/>
                </a:cubicBezTo>
                <a:cubicBezTo>
                  <a:pt x="63" y="5"/>
                  <a:pt x="54" y="1"/>
                  <a:pt x="45" y="1"/>
                </a:cubicBez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3257237" y="2075793"/>
            <a:ext cx="2319966" cy="1478518"/>
          </a:xfrm>
          <a:custGeom>
            <a:avLst/>
            <a:gdLst/>
            <a:ahLst/>
            <a:cxnLst/>
            <a:rect l="l" t="t" r="r" b="b"/>
            <a:pathLst>
              <a:path w="91980" h="58619" extrusionOk="0">
                <a:moveTo>
                  <a:pt x="49737" y="1"/>
                </a:moveTo>
                <a:cubicBezTo>
                  <a:pt x="44363" y="1"/>
                  <a:pt x="38262" y="1203"/>
                  <a:pt x="31529" y="4144"/>
                </a:cubicBezTo>
                <a:cubicBezTo>
                  <a:pt x="31529" y="4144"/>
                  <a:pt x="1" y="15546"/>
                  <a:pt x="2284" y="38028"/>
                </a:cubicBezTo>
                <a:cubicBezTo>
                  <a:pt x="3841" y="53350"/>
                  <a:pt x="28455" y="58619"/>
                  <a:pt x="49594" y="58619"/>
                </a:cubicBezTo>
                <a:cubicBezTo>
                  <a:pt x="59472" y="58619"/>
                  <a:pt x="68590" y="57469"/>
                  <a:pt x="74244" y="55656"/>
                </a:cubicBezTo>
                <a:cubicBezTo>
                  <a:pt x="91979" y="49964"/>
                  <a:pt x="78526" y="17134"/>
                  <a:pt x="71978" y="9461"/>
                </a:cubicBezTo>
                <a:cubicBezTo>
                  <a:pt x="67674" y="4419"/>
                  <a:pt x="60041" y="1"/>
                  <a:pt x="497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3421051" y="2206641"/>
            <a:ext cx="1978831" cy="1260772"/>
          </a:xfrm>
          <a:custGeom>
            <a:avLst/>
            <a:gdLst/>
            <a:ahLst/>
            <a:cxnLst/>
            <a:rect l="l" t="t" r="r" b="b"/>
            <a:pathLst>
              <a:path w="78455" h="49986" extrusionOk="0">
                <a:moveTo>
                  <a:pt x="42422" y="0"/>
                </a:moveTo>
                <a:cubicBezTo>
                  <a:pt x="37839" y="0"/>
                  <a:pt x="32635" y="1027"/>
                  <a:pt x="26889" y="3542"/>
                </a:cubicBezTo>
                <a:cubicBezTo>
                  <a:pt x="26889" y="3542"/>
                  <a:pt x="0" y="13248"/>
                  <a:pt x="1945" y="32429"/>
                </a:cubicBezTo>
                <a:cubicBezTo>
                  <a:pt x="3271" y="45497"/>
                  <a:pt x="24286" y="49985"/>
                  <a:pt x="42325" y="49985"/>
                </a:cubicBezTo>
                <a:cubicBezTo>
                  <a:pt x="50739" y="49985"/>
                  <a:pt x="58505" y="49009"/>
                  <a:pt x="63324" y="47470"/>
                </a:cubicBezTo>
                <a:cubicBezTo>
                  <a:pt x="78454" y="42635"/>
                  <a:pt x="66964" y="14604"/>
                  <a:pt x="61379" y="8074"/>
                </a:cubicBezTo>
                <a:cubicBezTo>
                  <a:pt x="57709" y="3771"/>
                  <a:pt x="51205" y="0"/>
                  <a:pt x="42422" y="0"/>
                </a:cubicBezTo>
                <a:close/>
              </a:path>
            </a:pathLst>
          </a:custGeom>
          <a:solidFill>
            <a:srgbClr val="E8A33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QUELQUES METHODES</a:t>
            </a:r>
            <a:endParaRPr/>
          </a:p>
        </p:txBody>
      </p:sp>
      <p:sp>
        <p:nvSpPr>
          <p:cNvPr id="194" name="Google Shape;194;p24"/>
          <p:cNvSpPr txBox="1"/>
          <p:nvPr/>
        </p:nvSpPr>
        <p:spPr>
          <a:xfrm>
            <a:off x="717408" y="1362634"/>
            <a:ext cx="1157400" cy="332400"/>
          </a:xfrm>
          <a:prstGeom prst="rect">
            <a:avLst/>
          </a:prstGeom>
          <a:noFill/>
          <a:ln>
            <a:noFill/>
          </a:ln>
        </p:spPr>
        <p:txBody>
          <a:bodyPr spcFirstLastPara="1" wrap="square" lIns="0" tIns="163225" rIns="0" bIns="0" anchor="t" anchorCtr="0">
            <a:noAutofit/>
          </a:bodyPr>
          <a:lstStyle/>
          <a:p>
            <a:pPr marL="0" marR="0" lvl="0" indent="0" algn="l" rtl="0">
              <a:lnSpc>
                <a:spcPct val="100000"/>
              </a:lnSpc>
              <a:spcBef>
                <a:spcPts val="0"/>
              </a:spcBef>
              <a:spcAft>
                <a:spcPts val="0"/>
              </a:spcAft>
              <a:buNone/>
            </a:pPr>
            <a:r>
              <a:rPr lang="en" sz="1300" b="1">
                <a:latin typeface="Fira Sans"/>
                <a:ea typeface="Fira Sans"/>
                <a:cs typeface="Fira Sans"/>
                <a:sym typeface="Fira Sans"/>
              </a:rPr>
              <a:t>ISHIKAWA</a:t>
            </a:r>
            <a:endParaRPr sz="1300" b="1">
              <a:latin typeface="Fira Sans"/>
              <a:ea typeface="Fira Sans"/>
              <a:cs typeface="Fira Sans"/>
              <a:sym typeface="Fira Sans"/>
            </a:endParaRPr>
          </a:p>
          <a:p>
            <a:pPr marL="0" marR="0" lvl="0" indent="0" algn="l" rtl="0">
              <a:lnSpc>
                <a:spcPct val="100000"/>
              </a:lnSpc>
              <a:spcBef>
                <a:spcPts val="0"/>
              </a:spcBef>
              <a:spcAft>
                <a:spcPts val="0"/>
              </a:spcAft>
              <a:buNone/>
            </a:pPr>
            <a:endParaRPr sz="1300" b="1">
              <a:latin typeface="Fira Sans"/>
              <a:ea typeface="Fira Sans"/>
              <a:cs typeface="Fira Sans"/>
              <a:sym typeface="Fira Sans"/>
            </a:endParaRPr>
          </a:p>
          <a:p>
            <a:pPr marL="304800" marR="12700" lvl="0" indent="0" algn="l" rtl="0">
              <a:lnSpc>
                <a:spcPct val="131900"/>
              </a:lnSpc>
              <a:spcBef>
                <a:spcPts val="200"/>
              </a:spcBef>
              <a:spcAft>
                <a:spcPts val="0"/>
              </a:spcAft>
              <a:buNone/>
            </a:pPr>
            <a:endParaRPr sz="1000">
              <a:latin typeface="Fira Sans"/>
              <a:ea typeface="Fira Sans"/>
              <a:cs typeface="Fira Sans"/>
              <a:sym typeface="Fira Sans"/>
            </a:endParaRPr>
          </a:p>
        </p:txBody>
      </p:sp>
      <p:sp>
        <p:nvSpPr>
          <p:cNvPr id="195" name="Google Shape;195;p24"/>
          <p:cNvSpPr txBox="1"/>
          <p:nvPr/>
        </p:nvSpPr>
        <p:spPr>
          <a:xfrm>
            <a:off x="7165794" y="1249801"/>
            <a:ext cx="1160400" cy="352500"/>
          </a:xfrm>
          <a:prstGeom prst="rect">
            <a:avLst/>
          </a:prstGeom>
          <a:noFill/>
          <a:ln>
            <a:noFill/>
          </a:ln>
        </p:spPr>
        <p:txBody>
          <a:bodyPr spcFirstLastPara="1" wrap="square" lIns="0" tIns="163225" rIns="0" bIns="0" anchor="t" anchorCtr="0">
            <a:noAutofit/>
          </a:bodyPr>
          <a:lstStyle/>
          <a:p>
            <a:pPr marL="0" marR="0" lvl="0" indent="0" algn="l" rtl="0">
              <a:lnSpc>
                <a:spcPct val="131900"/>
              </a:lnSpc>
              <a:spcBef>
                <a:spcPts val="200"/>
              </a:spcBef>
              <a:spcAft>
                <a:spcPts val="0"/>
              </a:spcAft>
              <a:buNone/>
            </a:pPr>
            <a:r>
              <a:rPr lang="en" sz="1300" b="1">
                <a:latin typeface="Fira Sans"/>
                <a:ea typeface="Fira Sans"/>
                <a:cs typeface="Fira Sans"/>
                <a:sym typeface="Fira Sans"/>
              </a:rPr>
              <a:t>5S</a:t>
            </a:r>
            <a:endParaRPr sz="1000">
              <a:latin typeface="Fira Sans"/>
              <a:ea typeface="Fira Sans"/>
              <a:cs typeface="Fira Sans"/>
              <a:sym typeface="Fira Sans"/>
            </a:endParaRPr>
          </a:p>
        </p:txBody>
      </p:sp>
      <p:sp>
        <p:nvSpPr>
          <p:cNvPr id="196" name="Google Shape;196;p24"/>
          <p:cNvSpPr txBox="1"/>
          <p:nvPr/>
        </p:nvSpPr>
        <p:spPr>
          <a:xfrm>
            <a:off x="3016313" y="4150150"/>
            <a:ext cx="1783800" cy="331500"/>
          </a:xfrm>
          <a:prstGeom prst="rect">
            <a:avLst/>
          </a:prstGeom>
          <a:noFill/>
          <a:ln>
            <a:noFill/>
          </a:ln>
        </p:spPr>
        <p:txBody>
          <a:bodyPr spcFirstLastPara="1" wrap="square" lIns="0" tIns="163225" rIns="0" bIns="0" anchor="t" anchorCtr="0">
            <a:noAutofit/>
          </a:bodyPr>
          <a:lstStyle/>
          <a:p>
            <a:pPr marL="0" marR="0" lvl="0" indent="0" algn="l" rtl="0">
              <a:lnSpc>
                <a:spcPct val="100000"/>
              </a:lnSpc>
              <a:spcBef>
                <a:spcPts val="0"/>
              </a:spcBef>
              <a:spcAft>
                <a:spcPts val="0"/>
              </a:spcAft>
              <a:buNone/>
            </a:pPr>
            <a:r>
              <a:rPr lang="en" sz="1300" b="1">
                <a:latin typeface="Fira Sans"/>
                <a:ea typeface="Fira Sans"/>
                <a:cs typeface="Fira Sans"/>
                <a:sym typeface="Fira Sans"/>
              </a:rPr>
              <a:t>LEAN MANAGEMENT </a:t>
            </a:r>
            <a:endParaRPr sz="1200">
              <a:latin typeface="Fira Sans"/>
              <a:ea typeface="Fira Sans"/>
              <a:cs typeface="Fira Sans"/>
              <a:sym typeface="Fira Sans"/>
            </a:endParaRPr>
          </a:p>
          <a:p>
            <a:pPr marL="0" marR="0" lvl="0" indent="0" algn="l" rtl="0">
              <a:lnSpc>
                <a:spcPct val="131900"/>
              </a:lnSpc>
              <a:spcBef>
                <a:spcPts val="200"/>
              </a:spcBef>
              <a:spcAft>
                <a:spcPts val="0"/>
              </a:spcAft>
              <a:buNone/>
            </a:pPr>
            <a:endParaRPr sz="1000">
              <a:latin typeface="Fira Sans"/>
              <a:ea typeface="Fira Sans"/>
              <a:cs typeface="Fira Sans"/>
              <a:sym typeface="Fira Sans"/>
            </a:endParaRPr>
          </a:p>
        </p:txBody>
      </p:sp>
      <p:sp>
        <p:nvSpPr>
          <p:cNvPr id="197" name="Google Shape;197;p24"/>
          <p:cNvSpPr txBox="1"/>
          <p:nvPr/>
        </p:nvSpPr>
        <p:spPr>
          <a:xfrm>
            <a:off x="4118137" y="803313"/>
            <a:ext cx="1680900" cy="331500"/>
          </a:xfrm>
          <a:prstGeom prst="rect">
            <a:avLst/>
          </a:prstGeom>
          <a:noFill/>
          <a:ln>
            <a:noFill/>
          </a:ln>
        </p:spPr>
        <p:txBody>
          <a:bodyPr spcFirstLastPara="1" wrap="square" lIns="0" tIns="9625" rIns="0" bIns="0" anchor="t" anchorCtr="0">
            <a:noAutofit/>
          </a:bodyPr>
          <a:lstStyle/>
          <a:p>
            <a:pPr marL="0" marR="0" lvl="0" indent="0" algn="l" rtl="0">
              <a:lnSpc>
                <a:spcPct val="100000"/>
              </a:lnSpc>
              <a:spcBef>
                <a:spcPts val="0"/>
              </a:spcBef>
              <a:spcAft>
                <a:spcPts val="0"/>
              </a:spcAft>
              <a:buNone/>
            </a:pPr>
            <a:r>
              <a:rPr lang="en" sz="1300" b="1">
                <a:latin typeface="Fira Sans"/>
                <a:ea typeface="Fira Sans"/>
                <a:cs typeface="Fira Sans"/>
                <a:sym typeface="Fira Sans"/>
              </a:rPr>
              <a:t>Single Minute Exchange Die</a:t>
            </a:r>
            <a:endParaRPr sz="1300" b="1">
              <a:latin typeface="Fira Sans"/>
              <a:ea typeface="Fira Sans"/>
              <a:cs typeface="Fira Sans"/>
              <a:sym typeface="Fira Sans"/>
            </a:endParaRPr>
          </a:p>
        </p:txBody>
      </p:sp>
      <p:sp>
        <p:nvSpPr>
          <p:cNvPr id="198" name="Google Shape;198;p24"/>
          <p:cNvSpPr txBox="1">
            <a:spLocks noGrp="1"/>
          </p:cNvSpPr>
          <p:nvPr>
            <p:ph type="title"/>
          </p:nvPr>
        </p:nvSpPr>
        <p:spPr>
          <a:xfrm>
            <a:off x="-237250" y="157725"/>
            <a:ext cx="4650600" cy="6543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1200"/>
              </a:spcAft>
              <a:buClr>
                <a:schemeClr val="dk1"/>
              </a:buClr>
              <a:buSzPts val="1100"/>
              <a:buFont typeface="Arial"/>
              <a:buNone/>
            </a:pPr>
            <a:r>
              <a:rPr lang="en" sz="1800" b="1">
                <a:latin typeface="Fira Sans"/>
                <a:ea typeface="Fira Sans"/>
                <a:cs typeface="Fira Sans"/>
                <a:sym typeface="Fira Sans"/>
              </a:rPr>
              <a:t>Les méthodes utilisés dans la SCM</a:t>
            </a:r>
            <a:endParaRPr sz="2600" b="1">
              <a:solidFill>
                <a:srgbClr val="000000"/>
              </a:solidFill>
              <a:latin typeface="Fira Sans"/>
              <a:ea typeface="Fira Sans"/>
              <a:cs typeface="Fira Sans"/>
              <a:sym typeface="Fira Sans"/>
            </a:endParaRPr>
          </a:p>
        </p:txBody>
      </p:sp>
      <p:sp>
        <p:nvSpPr>
          <p:cNvPr id="199" name="Google Shape;199;p24"/>
          <p:cNvSpPr txBox="1"/>
          <p:nvPr/>
        </p:nvSpPr>
        <p:spPr>
          <a:xfrm>
            <a:off x="28000" y="2011225"/>
            <a:ext cx="2808300" cy="888300"/>
          </a:xfrm>
          <a:prstGeom prst="rect">
            <a:avLst/>
          </a:prstGeom>
          <a:noFill/>
          <a:ln>
            <a:noFill/>
          </a:ln>
        </p:spPr>
        <p:txBody>
          <a:bodyPr spcFirstLastPara="1" wrap="square" lIns="0" tIns="7150" rIns="0" bIns="0" anchor="t" anchorCtr="0">
            <a:noAutofit/>
          </a:bodyPr>
          <a:lstStyle/>
          <a:p>
            <a:pPr marL="12700" marR="0" lvl="0" indent="0" algn="l" rtl="0">
              <a:lnSpc>
                <a:spcPct val="115000"/>
              </a:lnSpc>
              <a:spcBef>
                <a:spcPts val="300"/>
              </a:spcBef>
              <a:spcAft>
                <a:spcPts val="0"/>
              </a:spcAft>
              <a:buNone/>
            </a:pPr>
            <a:r>
              <a:rPr lang="en" sz="1050">
                <a:solidFill>
                  <a:srgbClr val="4D5156"/>
                </a:solidFill>
                <a:highlight>
                  <a:srgbClr val="FFFFFF"/>
                </a:highlight>
              </a:rPr>
              <a:t>Le diagramme de causes et effets, ou diagramme d'Ishikawa, ou diagramme en arêtes de poisson ou encore 5M</a:t>
            </a:r>
            <a:endParaRPr sz="1200">
              <a:latin typeface="Fira Sans"/>
              <a:ea typeface="Fira Sans"/>
              <a:cs typeface="Fira Sans"/>
              <a:sym typeface="Fira Sans"/>
            </a:endParaRPr>
          </a:p>
        </p:txBody>
      </p:sp>
      <p:sp>
        <p:nvSpPr>
          <p:cNvPr id="200" name="Google Shape;200;p24"/>
          <p:cNvSpPr txBox="1"/>
          <p:nvPr/>
        </p:nvSpPr>
        <p:spPr>
          <a:xfrm>
            <a:off x="5264373" y="825713"/>
            <a:ext cx="2808300" cy="392700"/>
          </a:xfrm>
          <a:prstGeom prst="rect">
            <a:avLst/>
          </a:prstGeom>
          <a:noFill/>
          <a:ln>
            <a:noFill/>
          </a:ln>
        </p:spPr>
        <p:txBody>
          <a:bodyPr spcFirstLastPara="1" wrap="square" lIns="0" tIns="7150" rIns="0" bIns="0" anchor="t" anchorCtr="0">
            <a:noAutofit/>
          </a:bodyPr>
          <a:lstStyle/>
          <a:p>
            <a:pPr marL="12700" marR="0" lvl="0" indent="0" algn="l" rtl="0">
              <a:lnSpc>
                <a:spcPct val="115000"/>
              </a:lnSpc>
              <a:spcBef>
                <a:spcPts val="300"/>
              </a:spcBef>
              <a:spcAft>
                <a:spcPts val="0"/>
              </a:spcAft>
              <a:buNone/>
            </a:pPr>
            <a:r>
              <a:rPr lang="en" sz="1200">
                <a:solidFill>
                  <a:srgbClr val="040000"/>
                </a:solidFill>
                <a:latin typeface="Fira Sans"/>
                <a:ea typeface="Fira Sans"/>
                <a:cs typeface="Fira Sans"/>
                <a:sym typeface="Fira Sans"/>
              </a:rPr>
              <a:t> Le temps de changement d’outils en minutes  doit comporter un seul chiffre </a:t>
            </a:r>
            <a:endParaRPr sz="1200">
              <a:latin typeface="Fira Sans"/>
              <a:ea typeface="Fira Sans"/>
              <a:cs typeface="Fira Sans"/>
              <a:sym typeface="Fira Sans"/>
            </a:endParaRPr>
          </a:p>
        </p:txBody>
      </p:sp>
      <p:sp>
        <p:nvSpPr>
          <p:cNvPr id="201" name="Google Shape;201;p24"/>
          <p:cNvSpPr txBox="1"/>
          <p:nvPr/>
        </p:nvSpPr>
        <p:spPr>
          <a:xfrm>
            <a:off x="6881869" y="3267750"/>
            <a:ext cx="1160400" cy="331500"/>
          </a:xfrm>
          <a:prstGeom prst="rect">
            <a:avLst/>
          </a:prstGeom>
          <a:noFill/>
          <a:ln>
            <a:noFill/>
          </a:ln>
        </p:spPr>
        <p:txBody>
          <a:bodyPr spcFirstLastPara="1" wrap="square" lIns="0" tIns="163225" rIns="0" bIns="0" anchor="b" anchorCtr="0">
            <a:noAutofit/>
          </a:bodyPr>
          <a:lstStyle/>
          <a:p>
            <a:pPr marL="0" marR="0" lvl="0" indent="0" algn="l" rtl="0">
              <a:lnSpc>
                <a:spcPct val="100000"/>
              </a:lnSpc>
              <a:spcBef>
                <a:spcPts val="0"/>
              </a:spcBef>
              <a:spcAft>
                <a:spcPts val="0"/>
              </a:spcAft>
              <a:buNone/>
            </a:pPr>
            <a:r>
              <a:rPr lang="en" sz="1300" b="1">
                <a:latin typeface="Fira Sans"/>
                <a:ea typeface="Fira Sans"/>
                <a:cs typeface="Fira Sans"/>
                <a:sym typeface="Fira Sans"/>
              </a:rPr>
              <a:t>KAIZEN</a:t>
            </a:r>
            <a:endParaRPr sz="1000">
              <a:latin typeface="Fira Sans"/>
              <a:ea typeface="Fira Sans"/>
              <a:cs typeface="Fira Sans"/>
              <a:sym typeface="Fira Sans"/>
            </a:endParaRPr>
          </a:p>
        </p:txBody>
      </p:sp>
      <p:sp>
        <p:nvSpPr>
          <p:cNvPr id="202" name="Google Shape;202;p24"/>
          <p:cNvSpPr txBox="1"/>
          <p:nvPr/>
        </p:nvSpPr>
        <p:spPr>
          <a:xfrm>
            <a:off x="6823475" y="3698575"/>
            <a:ext cx="1470900" cy="411600"/>
          </a:xfrm>
          <a:prstGeom prst="rect">
            <a:avLst/>
          </a:prstGeom>
          <a:noFill/>
          <a:ln>
            <a:noFill/>
          </a:ln>
        </p:spPr>
        <p:txBody>
          <a:bodyPr spcFirstLastPara="1" wrap="square" lIns="0" tIns="7150" rIns="0" bIns="0" anchor="t" anchorCtr="0">
            <a:noAutofit/>
          </a:bodyPr>
          <a:lstStyle/>
          <a:p>
            <a:pPr marL="12700" marR="0" lvl="0" indent="0" algn="l" rtl="0">
              <a:lnSpc>
                <a:spcPct val="115000"/>
              </a:lnSpc>
              <a:spcBef>
                <a:spcPts val="300"/>
              </a:spcBef>
              <a:spcAft>
                <a:spcPts val="0"/>
              </a:spcAft>
              <a:buNone/>
            </a:pPr>
            <a:r>
              <a:rPr lang="en" sz="1200">
                <a:solidFill>
                  <a:srgbClr val="040000"/>
                </a:solidFill>
                <a:latin typeface="Fira Sans"/>
                <a:ea typeface="Fira Sans"/>
                <a:cs typeface="Fira Sans"/>
                <a:sym typeface="Fira Sans"/>
              </a:rPr>
              <a:t>Kai : changement</a:t>
            </a:r>
            <a:endParaRPr sz="1200">
              <a:solidFill>
                <a:srgbClr val="040000"/>
              </a:solidFill>
              <a:latin typeface="Fira Sans"/>
              <a:ea typeface="Fira Sans"/>
              <a:cs typeface="Fira Sans"/>
              <a:sym typeface="Fira Sans"/>
            </a:endParaRPr>
          </a:p>
          <a:p>
            <a:pPr marL="12700" marR="0" lvl="0" indent="0" algn="l" rtl="0">
              <a:lnSpc>
                <a:spcPct val="115000"/>
              </a:lnSpc>
              <a:spcBef>
                <a:spcPts val="300"/>
              </a:spcBef>
              <a:spcAft>
                <a:spcPts val="0"/>
              </a:spcAft>
              <a:buNone/>
            </a:pPr>
            <a:r>
              <a:rPr lang="en" sz="1200">
                <a:solidFill>
                  <a:srgbClr val="040000"/>
                </a:solidFill>
                <a:latin typeface="Fira Sans"/>
                <a:ea typeface="Fira Sans"/>
                <a:cs typeface="Fira Sans"/>
                <a:sym typeface="Fira Sans"/>
              </a:rPr>
              <a:t>Zen : bon</a:t>
            </a:r>
            <a:endParaRPr sz="1200">
              <a:solidFill>
                <a:srgbClr val="040000"/>
              </a:solidFill>
              <a:latin typeface="Fira Sans"/>
              <a:ea typeface="Fira Sans"/>
              <a:cs typeface="Fira Sans"/>
              <a:sym typeface="Fira Sans"/>
            </a:endParaRPr>
          </a:p>
        </p:txBody>
      </p:sp>
      <p:sp>
        <p:nvSpPr>
          <p:cNvPr id="203" name="Google Shape;203;p24"/>
          <p:cNvSpPr txBox="1"/>
          <p:nvPr/>
        </p:nvSpPr>
        <p:spPr>
          <a:xfrm>
            <a:off x="6410875" y="1718225"/>
            <a:ext cx="2102400" cy="888300"/>
          </a:xfrm>
          <a:prstGeom prst="rect">
            <a:avLst/>
          </a:prstGeom>
          <a:noFill/>
          <a:ln>
            <a:noFill/>
          </a:ln>
        </p:spPr>
        <p:txBody>
          <a:bodyPr spcFirstLastPara="1" wrap="square" lIns="0" tIns="7150" rIns="0" bIns="0" anchor="t" anchorCtr="0">
            <a:noAutofit/>
          </a:bodyPr>
          <a:lstStyle/>
          <a:p>
            <a:pPr marL="12700" marR="0" lvl="0" indent="0" algn="l" rtl="0">
              <a:lnSpc>
                <a:spcPct val="115000"/>
              </a:lnSpc>
              <a:spcBef>
                <a:spcPts val="300"/>
              </a:spcBef>
              <a:spcAft>
                <a:spcPts val="0"/>
              </a:spcAft>
              <a:buNone/>
            </a:pPr>
            <a:r>
              <a:rPr lang="en">
                <a:solidFill>
                  <a:schemeClr val="dk1"/>
                </a:solidFill>
                <a:latin typeface="Fira Sans"/>
                <a:ea typeface="Fira Sans"/>
                <a:cs typeface="Fira Sans"/>
                <a:sym typeface="Fira Sans"/>
              </a:rPr>
              <a:t>Débarrasser, Ranger, Nettoyer, Standardiser, Éduquer &amp; discipliner</a:t>
            </a:r>
            <a:endParaRPr sz="1200">
              <a:latin typeface="Fira Sans"/>
              <a:ea typeface="Fira Sans"/>
              <a:cs typeface="Fira Sans"/>
              <a:sym typeface="Fira Sans"/>
            </a:endParaRPr>
          </a:p>
        </p:txBody>
      </p:sp>
      <p:pic>
        <p:nvPicPr>
          <p:cNvPr id="204" name="Google Shape;204;p24"/>
          <p:cNvPicPr preferRelativeResize="0"/>
          <p:nvPr/>
        </p:nvPicPr>
        <p:blipFill>
          <a:blip r:embed="rId3">
            <a:alphaModFix/>
          </a:blip>
          <a:stretch>
            <a:fillRect/>
          </a:stretch>
        </p:blipFill>
        <p:spPr>
          <a:xfrm>
            <a:off x="-1449" y="2655325"/>
            <a:ext cx="2319974" cy="1943363"/>
          </a:xfrm>
          <a:prstGeom prst="rect">
            <a:avLst/>
          </a:prstGeom>
          <a:noFill/>
          <a:ln>
            <a:noFill/>
          </a:ln>
        </p:spPr>
      </p:pic>
      <p:pic>
        <p:nvPicPr>
          <p:cNvPr id="205" name="Google Shape;205;p24"/>
          <p:cNvPicPr preferRelativeResize="0"/>
          <p:nvPr/>
        </p:nvPicPr>
        <p:blipFill>
          <a:blip r:embed="rId4">
            <a:alphaModFix/>
          </a:blip>
          <a:stretch>
            <a:fillRect/>
          </a:stretch>
        </p:blipFill>
        <p:spPr>
          <a:xfrm>
            <a:off x="7496575" y="4337049"/>
            <a:ext cx="1362125" cy="799113"/>
          </a:xfrm>
          <a:prstGeom prst="rect">
            <a:avLst/>
          </a:prstGeom>
          <a:noFill/>
          <a:ln>
            <a:noFill/>
          </a:ln>
        </p:spPr>
      </p:pic>
      <p:sp>
        <p:nvSpPr>
          <p:cNvPr id="206" name="Google Shape;206;p24"/>
          <p:cNvSpPr txBox="1"/>
          <p:nvPr/>
        </p:nvSpPr>
        <p:spPr>
          <a:xfrm>
            <a:off x="3843775" y="1679150"/>
            <a:ext cx="1157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Fira Sans"/>
                <a:ea typeface="Fira Sans"/>
                <a:cs typeface="Fira Sans"/>
                <a:sym typeface="Fira Sans"/>
              </a:rPr>
              <a:t>SMED</a:t>
            </a:r>
            <a:endParaRPr sz="1500">
              <a:latin typeface="Fira Sans"/>
              <a:ea typeface="Fira Sans"/>
              <a:cs typeface="Fira Sans"/>
              <a:sym typeface="Fira Sans"/>
            </a:endParaRPr>
          </a:p>
        </p:txBody>
      </p:sp>
      <p:sp>
        <p:nvSpPr>
          <p:cNvPr id="207" name="Google Shape;207;p24"/>
          <p:cNvSpPr txBox="1"/>
          <p:nvPr/>
        </p:nvSpPr>
        <p:spPr>
          <a:xfrm>
            <a:off x="5264375" y="2323300"/>
            <a:ext cx="426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Fira Sans"/>
                <a:ea typeface="Fira Sans"/>
                <a:cs typeface="Fira Sans"/>
                <a:sym typeface="Fira Sans"/>
              </a:rPr>
              <a:t>5S</a:t>
            </a:r>
            <a:endParaRPr sz="1500">
              <a:latin typeface="Fira Sans"/>
              <a:ea typeface="Fira Sans"/>
              <a:cs typeface="Fira Sans"/>
              <a:sym typeface="Fira Sans"/>
            </a:endParaRPr>
          </a:p>
        </p:txBody>
      </p:sp>
      <p:sp>
        <p:nvSpPr>
          <p:cNvPr id="208" name="Google Shape;208;p24"/>
          <p:cNvSpPr txBox="1"/>
          <p:nvPr/>
        </p:nvSpPr>
        <p:spPr>
          <a:xfrm>
            <a:off x="5264375" y="3159638"/>
            <a:ext cx="84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KAIZEN</a:t>
            </a:r>
            <a:endParaRPr/>
          </a:p>
        </p:txBody>
      </p:sp>
      <p:sp>
        <p:nvSpPr>
          <p:cNvPr id="209" name="Google Shape;209;p24"/>
          <p:cNvSpPr txBox="1"/>
          <p:nvPr/>
        </p:nvSpPr>
        <p:spPr>
          <a:xfrm>
            <a:off x="3518563" y="3532375"/>
            <a:ext cx="1783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 sz="1300">
                <a:solidFill>
                  <a:schemeClr val="dk1"/>
                </a:solidFill>
                <a:latin typeface="Fira Sans"/>
                <a:ea typeface="Fira Sans"/>
                <a:cs typeface="Fira Sans"/>
                <a:sym typeface="Fira Sans"/>
              </a:rPr>
              <a:t>LEAN MANAGEMENT</a:t>
            </a:r>
            <a:r>
              <a:rPr lang="en" sz="1300" b="1">
                <a:solidFill>
                  <a:schemeClr val="dk1"/>
                </a:solidFill>
                <a:latin typeface="Fira Sans"/>
                <a:ea typeface="Fira Sans"/>
                <a:cs typeface="Fira Sans"/>
                <a:sym typeface="Fira Sans"/>
              </a:rPr>
              <a:t> </a:t>
            </a:r>
            <a:endParaRPr/>
          </a:p>
        </p:txBody>
      </p:sp>
      <p:sp>
        <p:nvSpPr>
          <p:cNvPr id="210" name="Google Shape;210;p24"/>
          <p:cNvSpPr txBox="1"/>
          <p:nvPr/>
        </p:nvSpPr>
        <p:spPr>
          <a:xfrm rot="-2500181">
            <a:off x="2558573" y="2484421"/>
            <a:ext cx="1066279" cy="38481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 sz="1300">
                <a:solidFill>
                  <a:schemeClr val="dk1"/>
                </a:solidFill>
                <a:latin typeface="Fira Sans"/>
                <a:ea typeface="Fira Sans"/>
                <a:cs typeface="Fira Sans"/>
                <a:sym typeface="Fira Sans"/>
              </a:rPr>
              <a:t>ISHIKAWA</a:t>
            </a:r>
            <a:endParaRPr/>
          </a:p>
        </p:txBody>
      </p:sp>
      <p:sp>
        <p:nvSpPr>
          <p:cNvPr id="211" name="Google Shape;211;p24"/>
          <p:cNvSpPr txBox="1"/>
          <p:nvPr/>
        </p:nvSpPr>
        <p:spPr>
          <a:xfrm>
            <a:off x="2081575" y="4451100"/>
            <a:ext cx="5415000" cy="7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50">
                <a:solidFill>
                  <a:srgbClr val="333333"/>
                </a:solidFill>
                <a:highlight>
                  <a:srgbClr val="FFFFFF"/>
                </a:highlight>
                <a:latin typeface="Verdana"/>
                <a:ea typeface="Verdana"/>
                <a:cs typeface="Verdana"/>
                <a:sym typeface="Verdana"/>
              </a:rPr>
              <a:t>Le lean management est un système d'organisation industrielle initié dans les usines japonaises du groupe Toyota au tout début des années cinquante. Jusqu'aux années quatre-vingt</a:t>
            </a:r>
            <a:endParaRPr/>
          </a:p>
        </p:txBody>
      </p:sp>
      <p:pic>
        <p:nvPicPr>
          <p:cNvPr id="212" name="Google Shape;212;p24"/>
          <p:cNvPicPr preferRelativeResize="0"/>
          <p:nvPr/>
        </p:nvPicPr>
        <p:blipFill>
          <a:blip r:embed="rId5">
            <a:alphaModFix/>
          </a:blip>
          <a:stretch>
            <a:fillRect/>
          </a:stretch>
        </p:blipFill>
        <p:spPr>
          <a:xfrm>
            <a:off x="7958350" y="3106353"/>
            <a:ext cx="1090475" cy="654285"/>
          </a:xfrm>
          <a:prstGeom prst="rect">
            <a:avLst/>
          </a:prstGeom>
          <a:noFill/>
          <a:ln>
            <a:noFill/>
          </a:ln>
        </p:spPr>
      </p:pic>
      <p:pic>
        <p:nvPicPr>
          <p:cNvPr id="213" name="Google Shape;213;p24"/>
          <p:cNvPicPr preferRelativeResize="0"/>
          <p:nvPr/>
        </p:nvPicPr>
        <p:blipFill>
          <a:blip r:embed="rId6">
            <a:alphaModFix/>
          </a:blip>
          <a:stretch>
            <a:fillRect/>
          </a:stretch>
        </p:blipFill>
        <p:spPr>
          <a:xfrm>
            <a:off x="8228425" y="1122485"/>
            <a:ext cx="847500" cy="8849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cxnSp>
        <p:nvCxnSpPr>
          <p:cNvPr id="218" name="Google Shape;218;p25"/>
          <p:cNvCxnSpPr/>
          <p:nvPr/>
        </p:nvCxnSpPr>
        <p:spPr>
          <a:xfrm rot="10800000">
            <a:off x="4679813" y="3071272"/>
            <a:ext cx="0" cy="1014300"/>
          </a:xfrm>
          <a:prstGeom prst="straightConnector1">
            <a:avLst/>
          </a:prstGeom>
          <a:noFill/>
          <a:ln w="9525" cap="flat" cmpd="sng">
            <a:solidFill>
              <a:schemeClr val="accent1"/>
            </a:solidFill>
            <a:prstDash val="solid"/>
            <a:round/>
            <a:headEnd type="none" w="med" len="med"/>
            <a:tailEnd type="oval" w="med" len="med"/>
          </a:ln>
        </p:spPr>
      </p:cxnSp>
      <p:cxnSp>
        <p:nvCxnSpPr>
          <p:cNvPr id="219" name="Google Shape;219;p25"/>
          <p:cNvCxnSpPr/>
          <p:nvPr/>
        </p:nvCxnSpPr>
        <p:spPr>
          <a:xfrm>
            <a:off x="457197" y="888252"/>
            <a:ext cx="0" cy="1036500"/>
          </a:xfrm>
          <a:prstGeom prst="straightConnector1">
            <a:avLst/>
          </a:prstGeom>
          <a:noFill/>
          <a:ln w="9525" cap="flat" cmpd="sng">
            <a:solidFill>
              <a:schemeClr val="accent1"/>
            </a:solidFill>
            <a:prstDash val="solid"/>
            <a:round/>
            <a:headEnd type="none" w="med" len="med"/>
            <a:tailEnd type="oval" w="med" len="med"/>
          </a:ln>
        </p:spPr>
      </p:cxnSp>
      <p:sp>
        <p:nvSpPr>
          <p:cNvPr id="220" name="Google Shape;220;p25"/>
          <p:cNvSpPr/>
          <p:nvPr/>
        </p:nvSpPr>
        <p:spPr>
          <a:xfrm>
            <a:off x="4946239" y="4271254"/>
            <a:ext cx="1037339" cy="361636"/>
          </a:xfrm>
          <a:custGeom>
            <a:avLst/>
            <a:gdLst/>
            <a:ahLst/>
            <a:cxnLst/>
            <a:rect l="l" t="t" r="r" b="b"/>
            <a:pathLst>
              <a:path w="28567" h="9959" extrusionOk="0">
                <a:moveTo>
                  <a:pt x="23575" y="1"/>
                </a:moveTo>
                <a:cubicBezTo>
                  <a:pt x="23555" y="1"/>
                  <a:pt x="23536" y="1"/>
                  <a:pt x="23517" y="2"/>
                </a:cubicBezTo>
                <a:lnTo>
                  <a:pt x="0" y="2"/>
                </a:lnTo>
                <a:lnTo>
                  <a:pt x="0" y="9958"/>
                </a:lnTo>
                <a:lnTo>
                  <a:pt x="23517" y="9958"/>
                </a:lnTo>
                <a:cubicBezTo>
                  <a:pt x="24016" y="9958"/>
                  <a:pt x="24480" y="9762"/>
                  <a:pt x="24819" y="9405"/>
                </a:cubicBezTo>
                <a:lnTo>
                  <a:pt x="27888" y="6229"/>
                </a:lnTo>
                <a:cubicBezTo>
                  <a:pt x="28566" y="5533"/>
                  <a:pt x="28566" y="4427"/>
                  <a:pt x="27888" y="3731"/>
                </a:cubicBezTo>
                <a:lnTo>
                  <a:pt x="24819" y="537"/>
                </a:lnTo>
                <a:cubicBezTo>
                  <a:pt x="24493" y="211"/>
                  <a:pt x="24052" y="1"/>
                  <a:pt x="23575" y="1"/>
                </a:cubicBezTo>
                <a:close/>
              </a:path>
            </a:pathLst>
          </a:custGeom>
          <a:solidFill>
            <a:srgbClr val="658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solidFill>
                  <a:srgbClr val="333333"/>
                </a:solidFill>
                <a:latin typeface="Verdana"/>
                <a:ea typeface="Verdana"/>
                <a:cs typeface="Verdana"/>
                <a:sym typeface="Verdana"/>
              </a:rPr>
              <a:t>Kaizen</a:t>
            </a:r>
            <a:endParaRPr/>
          </a:p>
        </p:txBody>
      </p:sp>
      <p:sp>
        <p:nvSpPr>
          <p:cNvPr id="221" name="Google Shape;221;p25"/>
          <p:cNvSpPr/>
          <p:nvPr/>
        </p:nvSpPr>
        <p:spPr>
          <a:xfrm>
            <a:off x="4406694" y="4178641"/>
            <a:ext cx="546249" cy="546866"/>
          </a:xfrm>
          <a:custGeom>
            <a:avLst/>
            <a:gdLst/>
            <a:ahLst/>
            <a:cxnLst/>
            <a:rect l="l" t="t" r="r" b="b"/>
            <a:pathLst>
              <a:path w="15043" h="15060" extrusionOk="0">
                <a:moveTo>
                  <a:pt x="7531" y="0"/>
                </a:moveTo>
                <a:cubicBezTo>
                  <a:pt x="3373" y="0"/>
                  <a:pt x="1" y="3373"/>
                  <a:pt x="1" y="7530"/>
                </a:cubicBezTo>
                <a:cubicBezTo>
                  <a:pt x="1" y="11687"/>
                  <a:pt x="3373" y="15060"/>
                  <a:pt x="7531" y="15060"/>
                </a:cubicBezTo>
                <a:cubicBezTo>
                  <a:pt x="11670" y="15060"/>
                  <a:pt x="15042" y="11687"/>
                  <a:pt x="15042" y="7530"/>
                </a:cubicBezTo>
                <a:cubicBezTo>
                  <a:pt x="15042" y="3373"/>
                  <a:pt x="11670" y="0"/>
                  <a:pt x="7531" y="0"/>
                </a:cubicBezTo>
                <a:close/>
              </a:path>
            </a:pathLst>
          </a:custGeom>
          <a:solidFill>
            <a:srgbClr val="3F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a:off x="4472785" y="4245058"/>
            <a:ext cx="414071" cy="414035"/>
          </a:xfrm>
          <a:custGeom>
            <a:avLst/>
            <a:gdLst/>
            <a:ahLst/>
            <a:cxnLst/>
            <a:rect l="l" t="t" r="r" b="b"/>
            <a:pathLst>
              <a:path w="11403" h="11402" extrusionOk="0">
                <a:moveTo>
                  <a:pt x="5711" y="0"/>
                </a:moveTo>
                <a:cubicBezTo>
                  <a:pt x="2552" y="0"/>
                  <a:pt x="1" y="2552"/>
                  <a:pt x="1" y="5710"/>
                </a:cubicBezTo>
                <a:cubicBezTo>
                  <a:pt x="1" y="8850"/>
                  <a:pt x="2552" y="11402"/>
                  <a:pt x="5711" y="11402"/>
                </a:cubicBezTo>
                <a:cubicBezTo>
                  <a:pt x="8851" y="11402"/>
                  <a:pt x="11402" y="8850"/>
                  <a:pt x="11402" y="5710"/>
                </a:cubicBezTo>
                <a:cubicBezTo>
                  <a:pt x="11402" y="2552"/>
                  <a:pt x="8851" y="0"/>
                  <a:pt x="5711" y="0"/>
                </a:cubicBezTo>
                <a:close/>
              </a:path>
            </a:pathLst>
          </a:custGeom>
          <a:solidFill>
            <a:srgbClr val="658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a:off x="782407" y="434004"/>
            <a:ext cx="1037339" cy="361636"/>
          </a:xfrm>
          <a:custGeom>
            <a:avLst/>
            <a:gdLst/>
            <a:ahLst/>
            <a:cxnLst/>
            <a:rect l="l" t="t" r="r" b="b"/>
            <a:pathLst>
              <a:path w="28567" h="9959" extrusionOk="0">
                <a:moveTo>
                  <a:pt x="23591" y="1"/>
                </a:moveTo>
                <a:cubicBezTo>
                  <a:pt x="23573" y="1"/>
                  <a:pt x="23554" y="1"/>
                  <a:pt x="23535" y="2"/>
                </a:cubicBezTo>
                <a:lnTo>
                  <a:pt x="1" y="2"/>
                </a:lnTo>
                <a:lnTo>
                  <a:pt x="1" y="9958"/>
                </a:lnTo>
                <a:lnTo>
                  <a:pt x="23535" y="9958"/>
                </a:lnTo>
                <a:cubicBezTo>
                  <a:pt x="24017" y="9958"/>
                  <a:pt x="24499" y="9762"/>
                  <a:pt x="24838" y="9405"/>
                </a:cubicBezTo>
                <a:lnTo>
                  <a:pt x="27907" y="6229"/>
                </a:lnTo>
                <a:cubicBezTo>
                  <a:pt x="28567" y="5533"/>
                  <a:pt x="28567" y="4427"/>
                  <a:pt x="27907" y="3731"/>
                </a:cubicBezTo>
                <a:lnTo>
                  <a:pt x="24838" y="537"/>
                </a:lnTo>
                <a:cubicBezTo>
                  <a:pt x="24512" y="211"/>
                  <a:pt x="24054" y="1"/>
                  <a:pt x="23591" y="1"/>
                </a:cubicBezTo>
                <a:close/>
              </a:path>
            </a:pathLst>
          </a:custGeom>
          <a:solidFill>
            <a:srgbClr val="4F9A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5S</a:t>
            </a:r>
            <a:endParaRPr/>
          </a:p>
        </p:txBody>
      </p:sp>
      <p:sp>
        <p:nvSpPr>
          <p:cNvPr id="224" name="Google Shape;224;p25"/>
          <p:cNvSpPr/>
          <p:nvPr/>
        </p:nvSpPr>
        <p:spPr>
          <a:xfrm>
            <a:off x="235524" y="341391"/>
            <a:ext cx="546866" cy="546866"/>
          </a:xfrm>
          <a:custGeom>
            <a:avLst/>
            <a:gdLst/>
            <a:ahLst/>
            <a:cxnLst/>
            <a:rect l="l" t="t" r="r" b="b"/>
            <a:pathLst>
              <a:path w="15060" h="15060" extrusionOk="0">
                <a:moveTo>
                  <a:pt x="7530" y="0"/>
                </a:moveTo>
                <a:cubicBezTo>
                  <a:pt x="3373" y="0"/>
                  <a:pt x="1" y="3373"/>
                  <a:pt x="1" y="7530"/>
                </a:cubicBezTo>
                <a:cubicBezTo>
                  <a:pt x="1" y="11687"/>
                  <a:pt x="3373" y="15060"/>
                  <a:pt x="7530" y="15060"/>
                </a:cubicBezTo>
                <a:cubicBezTo>
                  <a:pt x="11688" y="15060"/>
                  <a:pt x="15060" y="11687"/>
                  <a:pt x="15060" y="7530"/>
                </a:cubicBezTo>
                <a:cubicBezTo>
                  <a:pt x="15060" y="3373"/>
                  <a:pt x="11688" y="0"/>
                  <a:pt x="7530" y="0"/>
                </a:cubicBezTo>
                <a:close/>
              </a:path>
            </a:pathLst>
          </a:custGeom>
          <a:solidFill>
            <a:srgbClr val="3B7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a:off x="301944" y="407807"/>
            <a:ext cx="414035" cy="414035"/>
          </a:xfrm>
          <a:custGeom>
            <a:avLst/>
            <a:gdLst/>
            <a:ahLst/>
            <a:cxnLst/>
            <a:rect l="l" t="t" r="r" b="b"/>
            <a:pathLst>
              <a:path w="11402" h="11402" extrusionOk="0">
                <a:moveTo>
                  <a:pt x="5692" y="0"/>
                </a:moveTo>
                <a:cubicBezTo>
                  <a:pt x="2552" y="0"/>
                  <a:pt x="0" y="2552"/>
                  <a:pt x="0" y="5710"/>
                </a:cubicBezTo>
                <a:cubicBezTo>
                  <a:pt x="0" y="8850"/>
                  <a:pt x="2552" y="11402"/>
                  <a:pt x="5692" y="11402"/>
                </a:cubicBezTo>
                <a:cubicBezTo>
                  <a:pt x="8850" y="11402"/>
                  <a:pt x="11402" y="8850"/>
                  <a:pt x="11402" y="5710"/>
                </a:cubicBezTo>
                <a:cubicBezTo>
                  <a:pt x="11402" y="2552"/>
                  <a:pt x="8850" y="0"/>
                  <a:pt x="5692" y="0"/>
                </a:cubicBezTo>
                <a:close/>
              </a:path>
            </a:pathLst>
          </a:custGeom>
          <a:solidFill>
            <a:srgbClr val="4F9A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txBox="1"/>
          <p:nvPr/>
        </p:nvSpPr>
        <p:spPr>
          <a:xfrm>
            <a:off x="6648632" y="4514892"/>
            <a:ext cx="743700" cy="221700"/>
          </a:xfrm>
          <a:prstGeom prst="rect">
            <a:avLst/>
          </a:prstGeom>
          <a:noFill/>
          <a:ln>
            <a:noFill/>
          </a:ln>
        </p:spPr>
        <p:txBody>
          <a:bodyPr spcFirstLastPara="1" wrap="square" lIns="0" tIns="7150" rIns="0" bIns="0" anchor="ctr" anchorCtr="0">
            <a:noAutofit/>
          </a:bodyPr>
          <a:lstStyle/>
          <a:p>
            <a:pPr marL="0" marR="0" lvl="0" indent="0" algn="l" rtl="0">
              <a:lnSpc>
                <a:spcPct val="115000"/>
              </a:lnSpc>
              <a:spcBef>
                <a:spcPts val="0"/>
              </a:spcBef>
              <a:spcAft>
                <a:spcPts val="0"/>
              </a:spcAft>
              <a:buNone/>
            </a:pPr>
            <a:r>
              <a:rPr lang="en" sz="1000" b="1">
                <a:solidFill>
                  <a:srgbClr val="FFFFFF"/>
                </a:solidFill>
                <a:latin typeface="Fira Sans"/>
                <a:ea typeface="Fira Sans"/>
                <a:cs typeface="Fira Sans"/>
                <a:sym typeface="Fira Sans"/>
              </a:rPr>
              <a:t>STEP 01</a:t>
            </a:r>
            <a:endParaRPr sz="1000">
              <a:solidFill>
                <a:srgbClr val="FFFFFF"/>
              </a:solidFill>
              <a:latin typeface="Fira Sans"/>
              <a:ea typeface="Fira Sans"/>
              <a:cs typeface="Fira Sans"/>
              <a:sym typeface="Fira Sans"/>
            </a:endParaRPr>
          </a:p>
        </p:txBody>
      </p:sp>
      <p:sp>
        <p:nvSpPr>
          <p:cNvPr id="227" name="Google Shape;227;p25"/>
          <p:cNvSpPr txBox="1"/>
          <p:nvPr/>
        </p:nvSpPr>
        <p:spPr>
          <a:xfrm>
            <a:off x="6648636" y="4625742"/>
            <a:ext cx="743700" cy="221700"/>
          </a:xfrm>
          <a:prstGeom prst="rect">
            <a:avLst/>
          </a:prstGeom>
          <a:noFill/>
          <a:ln>
            <a:noFill/>
          </a:ln>
        </p:spPr>
        <p:txBody>
          <a:bodyPr spcFirstLastPara="1" wrap="square" lIns="0" tIns="7150" rIns="0" bIns="0" anchor="ctr" anchorCtr="0">
            <a:noAutofit/>
          </a:bodyPr>
          <a:lstStyle/>
          <a:p>
            <a:pPr marL="0" marR="0" lvl="0" indent="0" algn="l" rtl="0">
              <a:lnSpc>
                <a:spcPct val="115000"/>
              </a:lnSpc>
              <a:spcBef>
                <a:spcPts val="0"/>
              </a:spcBef>
              <a:spcAft>
                <a:spcPts val="0"/>
              </a:spcAft>
              <a:buNone/>
            </a:pPr>
            <a:endParaRPr sz="1000">
              <a:solidFill>
                <a:srgbClr val="FFFFFF"/>
              </a:solidFill>
              <a:latin typeface="Fira Sans"/>
              <a:ea typeface="Fira Sans"/>
              <a:cs typeface="Fira Sans"/>
              <a:sym typeface="Fira Sans"/>
            </a:endParaRPr>
          </a:p>
        </p:txBody>
      </p:sp>
      <p:sp>
        <p:nvSpPr>
          <p:cNvPr id="228" name="Google Shape;228;p25"/>
          <p:cNvSpPr txBox="1"/>
          <p:nvPr/>
        </p:nvSpPr>
        <p:spPr>
          <a:xfrm>
            <a:off x="5991816" y="2730542"/>
            <a:ext cx="743700" cy="221700"/>
          </a:xfrm>
          <a:prstGeom prst="rect">
            <a:avLst/>
          </a:prstGeom>
          <a:noFill/>
          <a:ln>
            <a:noFill/>
          </a:ln>
        </p:spPr>
        <p:txBody>
          <a:bodyPr spcFirstLastPara="1" wrap="square" lIns="0" tIns="7150" rIns="0" bIns="0" anchor="ctr" anchorCtr="0">
            <a:noAutofit/>
          </a:bodyPr>
          <a:lstStyle/>
          <a:p>
            <a:pPr marL="0" marR="0" lvl="0" indent="0" algn="l" rtl="0">
              <a:lnSpc>
                <a:spcPct val="115000"/>
              </a:lnSpc>
              <a:spcBef>
                <a:spcPts val="0"/>
              </a:spcBef>
              <a:spcAft>
                <a:spcPts val="0"/>
              </a:spcAft>
              <a:buNone/>
            </a:pPr>
            <a:r>
              <a:rPr lang="en" sz="1000" b="1">
                <a:solidFill>
                  <a:srgbClr val="FFFFFF"/>
                </a:solidFill>
                <a:latin typeface="Fira Sans"/>
                <a:ea typeface="Fira Sans"/>
                <a:cs typeface="Fira Sans"/>
                <a:sym typeface="Fira Sans"/>
              </a:rPr>
              <a:t>STEP 04</a:t>
            </a:r>
            <a:endParaRPr sz="1000">
              <a:solidFill>
                <a:srgbClr val="FFFFFF"/>
              </a:solidFill>
              <a:latin typeface="Fira Sans"/>
              <a:ea typeface="Fira Sans"/>
              <a:cs typeface="Fira Sans"/>
              <a:sym typeface="Fira Sans"/>
            </a:endParaRPr>
          </a:p>
        </p:txBody>
      </p:sp>
      <p:sp>
        <p:nvSpPr>
          <p:cNvPr id="229" name="Google Shape;229;p25"/>
          <p:cNvSpPr txBox="1"/>
          <p:nvPr/>
        </p:nvSpPr>
        <p:spPr>
          <a:xfrm>
            <a:off x="7132456" y="4271242"/>
            <a:ext cx="743700" cy="221700"/>
          </a:xfrm>
          <a:prstGeom prst="rect">
            <a:avLst/>
          </a:prstGeom>
          <a:noFill/>
          <a:ln>
            <a:noFill/>
          </a:ln>
        </p:spPr>
        <p:txBody>
          <a:bodyPr spcFirstLastPara="1" wrap="square" lIns="0" tIns="7150" rIns="0" bIns="0" anchor="ctr" anchorCtr="0">
            <a:noAutofit/>
          </a:bodyPr>
          <a:lstStyle/>
          <a:p>
            <a:pPr marL="0" marR="0" lvl="0" indent="0" algn="l" rtl="0">
              <a:lnSpc>
                <a:spcPct val="115000"/>
              </a:lnSpc>
              <a:spcBef>
                <a:spcPts val="0"/>
              </a:spcBef>
              <a:spcAft>
                <a:spcPts val="0"/>
              </a:spcAft>
              <a:buNone/>
            </a:pPr>
            <a:r>
              <a:rPr lang="en" sz="1000" b="1">
                <a:solidFill>
                  <a:srgbClr val="FFFFFF"/>
                </a:solidFill>
                <a:latin typeface="Fira Sans"/>
                <a:ea typeface="Fira Sans"/>
                <a:cs typeface="Fira Sans"/>
                <a:sym typeface="Fira Sans"/>
              </a:rPr>
              <a:t>STEP 03</a:t>
            </a:r>
            <a:endParaRPr sz="1000">
              <a:solidFill>
                <a:srgbClr val="FFFFFF"/>
              </a:solidFill>
              <a:latin typeface="Fira Sans"/>
              <a:ea typeface="Fira Sans"/>
              <a:cs typeface="Fira Sans"/>
              <a:sym typeface="Fira Sans"/>
            </a:endParaRPr>
          </a:p>
        </p:txBody>
      </p:sp>
      <p:sp>
        <p:nvSpPr>
          <p:cNvPr id="230" name="Google Shape;230;p25"/>
          <p:cNvSpPr txBox="1"/>
          <p:nvPr/>
        </p:nvSpPr>
        <p:spPr>
          <a:xfrm>
            <a:off x="556600" y="888250"/>
            <a:ext cx="3102300" cy="2878200"/>
          </a:xfrm>
          <a:prstGeom prst="rect">
            <a:avLst/>
          </a:prstGeom>
          <a:noFill/>
          <a:ln>
            <a:noFill/>
          </a:ln>
        </p:spPr>
        <p:txBody>
          <a:bodyPr spcFirstLastPara="1" wrap="square" lIns="91425" tIns="91425" rIns="9737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a:solidFill>
                  <a:srgbClr val="990000"/>
                </a:solidFill>
                <a:highlight>
                  <a:srgbClr val="FFFFFF"/>
                </a:highlight>
              </a:rPr>
              <a:t>L</a:t>
            </a:r>
            <a:r>
              <a:rPr lang="en">
                <a:solidFill>
                  <a:schemeClr val="dk1"/>
                </a:solidFill>
                <a:highlight>
                  <a:srgbClr val="FFFFFF"/>
                </a:highlight>
              </a:rPr>
              <a:t>es 5S sont les initiales en japonais des cinq opérations de base indispensables pour rationaliser les tâches : Débarrasser, Ranger, Nettoyer, Standardiser, Éduquer &amp; discipliner. C'est un mode de gestion dans un esprit d'amélioration continue, partie intégrante du système de production Toyota (TPS).</a:t>
            </a:r>
            <a:endParaRPr>
              <a:solidFill>
                <a:schemeClr val="dk1"/>
              </a:solidFill>
              <a:highlight>
                <a:srgbClr val="FFFFFF"/>
              </a:highlight>
            </a:endParaRPr>
          </a:p>
          <a:p>
            <a:pPr marL="0" lvl="0" indent="0" algn="l" rtl="0">
              <a:spcBef>
                <a:spcPts val="0"/>
              </a:spcBef>
              <a:spcAft>
                <a:spcPts val="0"/>
              </a:spcAft>
              <a:buNone/>
            </a:pPr>
            <a:endParaRPr/>
          </a:p>
        </p:txBody>
      </p:sp>
      <p:sp>
        <p:nvSpPr>
          <p:cNvPr id="231" name="Google Shape;231;p25"/>
          <p:cNvSpPr txBox="1"/>
          <p:nvPr/>
        </p:nvSpPr>
        <p:spPr>
          <a:xfrm>
            <a:off x="214600" y="3429263"/>
            <a:ext cx="3444300" cy="16233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Clr>
                <a:srgbClr val="333333"/>
              </a:buClr>
              <a:buSzPts val="1100"/>
              <a:buChar char="●"/>
            </a:pPr>
            <a:r>
              <a:rPr lang="en" sz="1150" b="1" i="1">
                <a:solidFill>
                  <a:srgbClr val="333333"/>
                </a:solidFill>
                <a:highlight>
                  <a:srgbClr val="FFFFFF"/>
                </a:highlight>
                <a:latin typeface="Verdana"/>
                <a:ea typeface="Verdana"/>
                <a:cs typeface="Verdana"/>
                <a:sym typeface="Verdana"/>
              </a:rPr>
              <a:t>1</a:t>
            </a:r>
            <a:r>
              <a:rPr lang="en" sz="1150" i="1">
                <a:solidFill>
                  <a:srgbClr val="333333"/>
                </a:solidFill>
                <a:highlight>
                  <a:srgbClr val="FFFFFF"/>
                </a:highlight>
                <a:latin typeface="Verdana"/>
                <a:ea typeface="Verdana"/>
                <a:cs typeface="Verdana"/>
                <a:sym typeface="Verdana"/>
              </a:rPr>
              <a:t> Seiri</a:t>
            </a:r>
            <a:r>
              <a:rPr lang="en" sz="1150">
                <a:solidFill>
                  <a:srgbClr val="333333"/>
                </a:solidFill>
                <a:highlight>
                  <a:srgbClr val="FFFFFF"/>
                </a:highlight>
                <a:latin typeface="Verdana"/>
                <a:ea typeface="Verdana"/>
                <a:cs typeface="Verdana"/>
                <a:sym typeface="Verdana"/>
              </a:rPr>
              <a:t> Débarras</a:t>
            </a:r>
            <a:endParaRPr sz="1150">
              <a:solidFill>
                <a:srgbClr val="333333"/>
              </a:solidFill>
              <a:highlight>
                <a:srgbClr val="FFFFFF"/>
              </a:highlight>
              <a:latin typeface="Verdana"/>
              <a:ea typeface="Verdana"/>
              <a:cs typeface="Verdana"/>
              <a:sym typeface="Verdana"/>
            </a:endParaRPr>
          </a:p>
          <a:p>
            <a:pPr marL="457200" lvl="0" indent="-298450" algn="l" rtl="0">
              <a:lnSpc>
                <a:spcPct val="115000"/>
              </a:lnSpc>
              <a:spcBef>
                <a:spcPts val="0"/>
              </a:spcBef>
              <a:spcAft>
                <a:spcPts val="0"/>
              </a:spcAft>
              <a:buClr>
                <a:srgbClr val="333333"/>
              </a:buClr>
              <a:buSzPts val="1100"/>
              <a:buChar char="●"/>
            </a:pPr>
            <a:r>
              <a:rPr lang="en" sz="1150" b="1" i="1">
                <a:solidFill>
                  <a:srgbClr val="333333"/>
                </a:solidFill>
                <a:highlight>
                  <a:srgbClr val="FFFFFF"/>
                </a:highlight>
                <a:latin typeface="Verdana"/>
                <a:ea typeface="Verdana"/>
                <a:cs typeface="Verdana"/>
                <a:sym typeface="Verdana"/>
              </a:rPr>
              <a:t>2</a:t>
            </a:r>
            <a:r>
              <a:rPr lang="en" sz="1150" i="1">
                <a:solidFill>
                  <a:srgbClr val="333333"/>
                </a:solidFill>
                <a:highlight>
                  <a:srgbClr val="FFFFFF"/>
                </a:highlight>
                <a:latin typeface="Verdana"/>
                <a:ea typeface="Verdana"/>
                <a:cs typeface="Verdana"/>
                <a:sym typeface="Verdana"/>
              </a:rPr>
              <a:t> Seiton</a:t>
            </a:r>
            <a:r>
              <a:rPr lang="en" sz="1150">
                <a:solidFill>
                  <a:srgbClr val="333333"/>
                </a:solidFill>
                <a:highlight>
                  <a:srgbClr val="FFFFFF"/>
                </a:highlight>
                <a:latin typeface="Verdana"/>
                <a:ea typeface="Verdana"/>
                <a:cs typeface="Verdana"/>
                <a:sym typeface="Verdana"/>
              </a:rPr>
              <a:t> Rangement</a:t>
            </a:r>
            <a:endParaRPr sz="1150">
              <a:solidFill>
                <a:srgbClr val="333333"/>
              </a:solidFill>
              <a:highlight>
                <a:srgbClr val="FFFFFF"/>
              </a:highlight>
              <a:latin typeface="Verdana"/>
              <a:ea typeface="Verdana"/>
              <a:cs typeface="Verdana"/>
              <a:sym typeface="Verdana"/>
            </a:endParaRPr>
          </a:p>
          <a:p>
            <a:pPr marL="457200" lvl="0" indent="-298450" algn="l" rtl="0">
              <a:lnSpc>
                <a:spcPct val="115000"/>
              </a:lnSpc>
              <a:spcBef>
                <a:spcPts val="0"/>
              </a:spcBef>
              <a:spcAft>
                <a:spcPts val="0"/>
              </a:spcAft>
              <a:buClr>
                <a:srgbClr val="333333"/>
              </a:buClr>
              <a:buSzPts val="1100"/>
              <a:buChar char="●"/>
            </a:pPr>
            <a:r>
              <a:rPr lang="en" sz="1150" b="1" i="1">
                <a:solidFill>
                  <a:srgbClr val="333333"/>
                </a:solidFill>
                <a:highlight>
                  <a:srgbClr val="FFFFFF"/>
                </a:highlight>
                <a:latin typeface="Verdana"/>
                <a:ea typeface="Verdana"/>
                <a:cs typeface="Verdana"/>
                <a:sym typeface="Verdana"/>
              </a:rPr>
              <a:t>3</a:t>
            </a:r>
            <a:r>
              <a:rPr lang="en" sz="1150" i="1">
                <a:solidFill>
                  <a:srgbClr val="333333"/>
                </a:solidFill>
                <a:highlight>
                  <a:srgbClr val="FFFFFF"/>
                </a:highlight>
                <a:latin typeface="Verdana"/>
                <a:ea typeface="Verdana"/>
                <a:cs typeface="Verdana"/>
                <a:sym typeface="Verdana"/>
              </a:rPr>
              <a:t> Seiso</a:t>
            </a:r>
            <a:r>
              <a:rPr lang="en" sz="1150">
                <a:solidFill>
                  <a:srgbClr val="333333"/>
                </a:solidFill>
                <a:highlight>
                  <a:srgbClr val="FFFFFF"/>
                </a:highlight>
                <a:latin typeface="Verdana"/>
                <a:ea typeface="Verdana"/>
                <a:cs typeface="Verdana"/>
                <a:sym typeface="Verdana"/>
              </a:rPr>
              <a:t> Nettoyage</a:t>
            </a:r>
            <a:endParaRPr sz="1150">
              <a:solidFill>
                <a:srgbClr val="333333"/>
              </a:solidFill>
              <a:highlight>
                <a:srgbClr val="FFFFFF"/>
              </a:highlight>
              <a:latin typeface="Verdana"/>
              <a:ea typeface="Verdana"/>
              <a:cs typeface="Verdana"/>
              <a:sym typeface="Verdana"/>
            </a:endParaRPr>
          </a:p>
          <a:p>
            <a:pPr marL="457200" lvl="0" indent="-298450" algn="l" rtl="0">
              <a:lnSpc>
                <a:spcPct val="115000"/>
              </a:lnSpc>
              <a:spcBef>
                <a:spcPts val="0"/>
              </a:spcBef>
              <a:spcAft>
                <a:spcPts val="0"/>
              </a:spcAft>
              <a:buClr>
                <a:srgbClr val="333333"/>
              </a:buClr>
              <a:buSzPts val="1100"/>
              <a:buChar char="●"/>
            </a:pPr>
            <a:r>
              <a:rPr lang="en" sz="1150" b="1" i="1">
                <a:solidFill>
                  <a:srgbClr val="333333"/>
                </a:solidFill>
                <a:highlight>
                  <a:srgbClr val="FFFFFF"/>
                </a:highlight>
                <a:latin typeface="Verdana"/>
                <a:ea typeface="Verdana"/>
                <a:cs typeface="Verdana"/>
                <a:sym typeface="Verdana"/>
              </a:rPr>
              <a:t>4</a:t>
            </a:r>
            <a:r>
              <a:rPr lang="en" sz="1150" i="1">
                <a:solidFill>
                  <a:srgbClr val="333333"/>
                </a:solidFill>
                <a:highlight>
                  <a:srgbClr val="FFFFFF"/>
                </a:highlight>
                <a:latin typeface="Verdana"/>
                <a:ea typeface="Verdana"/>
                <a:cs typeface="Verdana"/>
                <a:sym typeface="Verdana"/>
              </a:rPr>
              <a:t> Seiketsu</a:t>
            </a:r>
            <a:r>
              <a:rPr lang="en" sz="1150">
                <a:solidFill>
                  <a:srgbClr val="333333"/>
                </a:solidFill>
                <a:highlight>
                  <a:srgbClr val="FFFFFF"/>
                </a:highlight>
                <a:latin typeface="Verdana"/>
                <a:ea typeface="Verdana"/>
                <a:cs typeface="Verdana"/>
                <a:sym typeface="Verdana"/>
              </a:rPr>
              <a:t> Standardiser</a:t>
            </a:r>
            <a:endParaRPr sz="1150">
              <a:solidFill>
                <a:srgbClr val="333333"/>
              </a:solidFill>
              <a:highlight>
                <a:srgbClr val="FFFFFF"/>
              </a:highlight>
              <a:latin typeface="Verdana"/>
              <a:ea typeface="Verdana"/>
              <a:cs typeface="Verdana"/>
              <a:sym typeface="Verdana"/>
            </a:endParaRPr>
          </a:p>
          <a:p>
            <a:pPr marL="457200" lvl="0" indent="-298450" algn="l" rtl="0">
              <a:lnSpc>
                <a:spcPct val="115000"/>
              </a:lnSpc>
              <a:spcBef>
                <a:spcPts val="0"/>
              </a:spcBef>
              <a:spcAft>
                <a:spcPts val="0"/>
              </a:spcAft>
              <a:buClr>
                <a:srgbClr val="333333"/>
              </a:buClr>
              <a:buSzPts val="1100"/>
              <a:buChar char="●"/>
            </a:pPr>
            <a:r>
              <a:rPr lang="en" sz="1150" b="1" i="1">
                <a:solidFill>
                  <a:srgbClr val="333333"/>
                </a:solidFill>
                <a:highlight>
                  <a:srgbClr val="FFFFFF"/>
                </a:highlight>
                <a:latin typeface="Verdana"/>
                <a:ea typeface="Verdana"/>
                <a:cs typeface="Verdana"/>
                <a:sym typeface="Verdana"/>
              </a:rPr>
              <a:t>5</a:t>
            </a:r>
            <a:r>
              <a:rPr lang="en" sz="1150" i="1">
                <a:solidFill>
                  <a:srgbClr val="333333"/>
                </a:solidFill>
                <a:highlight>
                  <a:srgbClr val="FFFFFF"/>
                </a:highlight>
                <a:latin typeface="Verdana"/>
                <a:ea typeface="Verdana"/>
                <a:cs typeface="Verdana"/>
                <a:sym typeface="Verdana"/>
              </a:rPr>
              <a:t> Shitsuke</a:t>
            </a:r>
            <a:r>
              <a:rPr lang="en" sz="1150">
                <a:solidFill>
                  <a:srgbClr val="333333"/>
                </a:solidFill>
                <a:highlight>
                  <a:srgbClr val="FFFFFF"/>
                </a:highlight>
                <a:latin typeface="Verdana"/>
                <a:ea typeface="Verdana"/>
                <a:cs typeface="Verdana"/>
                <a:sym typeface="Verdana"/>
              </a:rPr>
              <a:t> Discipline &amp; Éducation</a:t>
            </a:r>
            <a:endParaRPr sz="1150">
              <a:solidFill>
                <a:srgbClr val="333333"/>
              </a:solidFill>
              <a:highlight>
                <a:srgbClr val="FFFFFF"/>
              </a:highlight>
              <a:latin typeface="Verdana"/>
              <a:ea typeface="Verdana"/>
              <a:cs typeface="Verdana"/>
              <a:sym typeface="Verdana"/>
            </a:endParaRPr>
          </a:p>
          <a:p>
            <a:pPr marL="0" lvl="0" indent="0" algn="l" rtl="0">
              <a:spcBef>
                <a:spcPts val="1600"/>
              </a:spcBef>
              <a:spcAft>
                <a:spcPts val="0"/>
              </a:spcAft>
              <a:buNone/>
            </a:pPr>
            <a:endParaRPr/>
          </a:p>
        </p:txBody>
      </p:sp>
      <p:sp>
        <p:nvSpPr>
          <p:cNvPr id="232" name="Google Shape;232;p25"/>
          <p:cNvSpPr txBox="1"/>
          <p:nvPr/>
        </p:nvSpPr>
        <p:spPr>
          <a:xfrm>
            <a:off x="4903500" y="323250"/>
            <a:ext cx="2813100" cy="4218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150">
                <a:solidFill>
                  <a:srgbClr val="333333"/>
                </a:solidFill>
                <a:highlight>
                  <a:srgbClr val="FFFFFF"/>
                </a:highlight>
                <a:latin typeface="Verdana"/>
                <a:ea typeface="Verdana"/>
                <a:cs typeface="Verdana"/>
                <a:sym typeface="Verdana"/>
              </a:rPr>
              <a:t>Le Kaizen est une approche d'amélioration en continue d'origine japonaise, mise en place juste après la deuxième guerre mondiale, au cours de cette large démarche d'amélioration qualité qui eut lieu dès cette époque. Le kaizen n'est ni un outil ni une méthode mais bien avant tout une véritable philosophie de développement qui doit impérativement impliquer l'ensemble des acteurs de l'entreprise. Le concept Kaizen est d'une large portée et ne se limite pas exclusivement au monde de la production ni même à celui de l'entreprise.</a:t>
            </a:r>
            <a:endParaRPr sz="1150">
              <a:solidFill>
                <a:srgbClr val="333333"/>
              </a:solidFill>
              <a:highlight>
                <a:srgbClr val="FFFFFF"/>
              </a:highlight>
              <a:latin typeface="Verdana"/>
              <a:ea typeface="Verdana"/>
              <a:cs typeface="Verdana"/>
              <a:sym typeface="Verdana"/>
            </a:endParaRPr>
          </a:p>
          <a:p>
            <a:pPr marL="0" lvl="0" indent="0" algn="l" rtl="0">
              <a:spcBef>
                <a:spcPts val="1200"/>
              </a:spcBef>
              <a:spcAft>
                <a:spcPts val="0"/>
              </a:spcAft>
              <a:buNone/>
            </a:pPr>
            <a:endParaRPr/>
          </a:p>
        </p:txBody>
      </p:sp>
      <p:pic>
        <p:nvPicPr>
          <p:cNvPr id="233" name="Google Shape;233;p25"/>
          <p:cNvPicPr preferRelativeResize="0"/>
          <p:nvPr/>
        </p:nvPicPr>
        <p:blipFill>
          <a:blip r:embed="rId3">
            <a:alphaModFix/>
          </a:blip>
          <a:stretch>
            <a:fillRect/>
          </a:stretch>
        </p:blipFill>
        <p:spPr>
          <a:xfrm>
            <a:off x="7392325" y="323263"/>
            <a:ext cx="1744400" cy="44969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6"/>
          <p:cNvPicPr preferRelativeResize="0"/>
          <p:nvPr/>
        </p:nvPicPr>
        <p:blipFill>
          <a:blip r:embed="rId3">
            <a:alphaModFix/>
          </a:blip>
          <a:stretch>
            <a:fillRect/>
          </a:stretch>
        </p:blipFill>
        <p:spPr>
          <a:xfrm>
            <a:off x="930875" y="157775"/>
            <a:ext cx="7415475" cy="4827950"/>
          </a:xfrm>
          <a:prstGeom prst="rect">
            <a:avLst/>
          </a:prstGeom>
          <a:noFill/>
          <a:ln>
            <a:noFill/>
          </a:ln>
        </p:spPr>
      </p:pic>
      <p:sp>
        <p:nvSpPr>
          <p:cNvPr id="239" name="Google Shape;239;p26"/>
          <p:cNvSpPr txBox="1"/>
          <p:nvPr/>
        </p:nvSpPr>
        <p:spPr>
          <a:xfrm>
            <a:off x="788875" y="520650"/>
            <a:ext cx="662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Fira Sans"/>
                <a:ea typeface="Fira Sans"/>
                <a:cs typeface="Fira Sans"/>
                <a:sym typeface="Fira Sans"/>
              </a:rPr>
              <a:t>5S</a:t>
            </a:r>
            <a:endParaRPr sz="1800" b="1">
              <a:latin typeface="Fira Sans"/>
              <a:ea typeface="Fira Sans"/>
              <a:cs typeface="Fira Sans"/>
              <a:sym typeface="Fira Sans"/>
            </a:endParaRPr>
          </a:p>
        </p:txBody>
      </p:sp>
      <p:sp>
        <p:nvSpPr>
          <p:cNvPr id="240" name="Google Shape;240;p26"/>
          <p:cNvSpPr/>
          <p:nvPr/>
        </p:nvSpPr>
        <p:spPr>
          <a:xfrm>
            <a:off x="380692" y="691225"/>
            <a:ext cx="550172" cy="291122"/>
          </a:xfrm>
          <a:custGeom>
            <a:avLst/>
            <a:gdLst/>
            <a:ahLst/>
            <a:cxnLst/>
            <a:rect l="l" t="t" r="r" b="b"/>
            <a:pathLst>
              <a:path w="27963" h="13539" extrusionOk="0">
                <a:moveTo>
                  <a:pt x="4217" y="0"/>
                </a:moveTo>
                <a:cubicBezTo>
                  <a:pt x="10139" y="0"/>
                  <a:pt x="16601" y="710"/>
                  <a:pt x="21529" y="3995"/>
                </a:cubicBezTo>
                <a:cubicBezTo>
                  <a:pt x="22391" y="4569"/>
                  <a:pt x="19453" y="4098"/>
                  <a:pt x="18422" y="3995"/>
                </a:cubicBezTo>
                <a:cubicBezTo>
                  <a:pt x="15474" y="3700"/>
                  <a:pt x="12507" y="3551"/>
                  <a:pt x="9544" y="3551"/>
                </a:cubicBezTo>
                <a:cubicBezTo>
                  <a:pt x="7473" y="3551"/>
                  <a:pt x="1259" y="3551"/>
                  <a:pt x="3330" y="3551"/>
                </a:cubicBezTo>
                <a:cubicBezTo>
                  <a:pt x="8065" y="3551"/>
                  <a:pt x="14186" y="203"/>
                  <a:pt x="17534" y="3551"/>
                </a:cubicBezTo>
                <a:cubicBezTo>
                  <a:pt x="18331" y="4348"/>
                  <a:pt x="15538" y="4698"/>
                  <a:pt x="14427" y="4883"/>
                </a:cubicBezTo>
                <a:cubicBezTo>
                  <a:pt x="11593" y="5355"/>
                  <a:pt x="8562" y="5372"/>
                  <a:pt x="5993" y="6658"/>
                </a:cubicBezTo>
                <a:cubicBezTo>
                  <a:pt x="5560" y="6875"/>
                  <a:pt x="8380" y="6936"/>
                  <a:pt x="9544" y="7102"/>
                </a:cubicBezTo>
                <a:cubicBezTo>
                  <a:pt x="13108" y="7611"/>
                  <a:pt x="16633" y="8369"/>
                  <a:pt x="20197" y="8878"/>
                </a:cubicBezTo>
                <a:cubicBezTo>
                  <a:pt x="22413" y="9195"/>
                  <a:pt x="29071" y="9449"/>
                  <a:pt x="26855" y="9765"/>
                </a:cubicBezTo>
                <a:cubicBezTo>
                  <a:pt x="20821" y="10626"/>
                  <a:pt x="14643" y="10400"/>
                  <a:pt x="8656" y="11541"/>
                </a:cubicBezTo>
                <a:cubicBezTo>
                  <a:pt x="6433" y="11965"/>
                  <a:pt x="4194" y="12324"/>
                  <a:pt x="1998" y="12873"/>
                </a:cubicBezTo>
                <a:cubicBezTo>
                  <a:pt x="1317" y="13043"/>
                  <a:pt x="0" y="13539"/>
                  <a:pt x="666" y="13317"/>
                </a:cubicBezTo>
                <a:cubicBezTo>
                  <a:pt x="8237" y="10793"/>
                  <a:pt x="17054" y="12447"/>
                  <a:pt x="24192" y="8878"/>
                </a:cubicBezTo>
                <a:cubicBezTo>
                  <a:pt x="26146" y="7901"/>
                  <a:pt x="19967" y="7315"/>
                  <a:pt x="18422" y="5770"/>
                </a:cubicBezTo>
                <a:cubicBezTo>
                  <a:pt x="17026" y="4374"/>
                  <a:pt x="14377" y="5398"/>
                  <a:pt x="12651" y="4439"/>
                </a:cubicBezTo>
                <a:cubicBezTo>
                  <a:pt x="10627" y="3314"/>
                  <a:pt x="8075" y="-305"/>
                  <a:pt x="6437" y="1332"/>
                </a:cubicBezTo>
                <a:cubicBezTo>
                  <a:pt x="5640" y="2128"/>
                  <a:pt x="7412" y="3370"/>
                  <a:pt x="7768" y="4439"/>
                </a:cubicBezTo>
                <a:cubicBezTo>
                  <a:pt x="8099" y="5432"/>
                  <a:pt x="9258" y="7546"/>
                  <a:pt x="8212" y="7546"/>
                </a:cubicBezTo>
                <a:cubicBezTo>
                  <a:pt x="6816" y="7546"/>
                  <a:pt x="6038" y="5556"/>
                  <a:pt x="4661" y="5327"/>
                </a:cubicBezTo>
                <a:cubicBezTo>
                  <a:pt x="3629" y="5155"/>
                  <a:pt x="814" y="4144"/>
                  <a:pt x="1554" y="4883"/>
                </a:cubicBezTo>
                <a:cubicBezTo>
                  <a:pt x="4696" y="8022"/>
                  <a:pt x="9123" y="9555"/>
                  <a:pt x="13095" y="11541"/>
                </a:cubicBezTo>
              </a:path>
            </a:pathLst>
          </a:custGeom>
          <a:noFill/>
          <a:ln w="76200" cap="flat" cmpd="sng">
            <a:solidFill>
              <a:schemeClr val="accent1"/>
            </a:solidFill>
            <a:prstDash val="solid"/>
            <a:round/>
            <a:headEnd type="none" w="med" len="med"/>
            <a:tailEnd type="none" w="med" len="med"/>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27"/>
          <p:cNvPicPr preferRelativeResize="0"/>
          <p:nvPr/>
        </p:nvPicPr>
        <p:blipFill>
          <a:blip r:embed="rId3">
            <a:alphaModFix/>
          </a:blip>
          <a:stretch>
            <a:fillRect/>
          </a:stretch>
        </p:blipFill>
        <p:spPr>
          <a:xfrm>
            <a:off x="220875" y="776275"/>
            <a:ext cx="8646150" cy="3960325"/>
          </a:xfrm>
          <a:prstGeom prst="rect">
            <a:avLst/>
          </a:prstGeom>
          <a:noFill/>
          <a:ln>
            <a:noFill/>
          </a:ln>
        </p:spPr>
      </p:pic>
      <p:sp>
        <p:nvSpPr>
          <p:cNvPr id="246" name="Google Shape;246;p27"/>
          <p:cNvSpPr txBox="1"/>
          <p:nvPr/>
        </p:nvSpPr>
        <p:spPr>
          <a:xfrm>
            <a:off x="583750" y="284000"/>
            <a:ext cx="1025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Fira Sans"/>
                <a:ea typeface="Fira Sans"/>
                <a:cs typeface="Fira Sans"/>
                <a:sym typeface="Fira Sans"/>
              </a:rPr>
              <a:t>KAIZEN</a:t>
            </a:r>
            <a:endParaRPr sz="1800" b="1">
              <a:latin typeface="Fira Sans"/>
              <a:ea typeface="Fira Sans"/>
              <a:cs typeface="Fira Sans"/>
              <a:sym typeface="Fir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28"/>
          <p:cNvPicPr preferRelativeResize="0"/>
          <p:nvPr/>
        </p:nvPicPr>
        <p:blipFill>
          <a:blip r:embed="rId3">
            <a:alphaModFix/>
          </a:blip>
          <a:stretch>
            <a:fillRect/>
          </a:stretch>
        </p:blipFill>
        <p:spPr>
          <a:xfrm>
            <a:off x="1025550" y="463775"/>
            <a:ext cx="6784375" cy="4215950"/>
          </a:xfrm>
          <a:prstGeom prst="rect">
            <a:avLst/>
          </a:prstGeom>
          <a:noFill/>
          <a:ln>
            <a:noFill/>
          </a:ln>
        </p:spPr>
      </p:pic>
      <p:sp>
        <p:nvSpPr>
          <p:cNvPr id="252" name="Google Shape;252;p28"/>
          <p:cNvSpPr txBox="1"/>
          <p:nvPr/>
        </p:nvSpPr>
        <p:spPr>
          <a:xfrm>
            <a:off x="583775" y="331325"/>
            <a:ext cx="1120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Fira Sans"/>
                <a:ea typeface="Fira Sans"/>
                <a:cs typeface="Fira Sans"/>
                <a:sym typeface="Fira Sans"/>
              </a:rPr>
              <a:t>SMED</a:t>
            </a:r>
            <a:endParaRPr sz="1800" b="1">
              <a:latin typeface="Fira Sans"/>
              <a:ea typeface="Fira Sans"/>
              <a:cs typeface="Fira Sans"/>
              <a:sym typeface="Fir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29"/>
          <p:cNvPicPr preferRelativeResize="0"/>
          <p:nvPr/>
        </p:nvPicPr>
        <p:blipFill>
          <a:blip r:embed="rId3">
            <a:alphaModFix/>
          </a:blip>
          <a:stretch>
            <a:fillRect/>
          </a:stretch>
        </p:blipFill>
        <p:spPr>
          <a:xfrm>
            <a:off x="538138" y="407800"/>
            <a:ext cx="8067725" cy="4154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0"/>
          <p:cNvSpPr txBox="1">
            <a:spLocks noGrp="1"/>
          </p:cNvSpPr>
          <p:nvPr>
            <p:ph type="title"/>
          </p:nvPr>
        </p:nvSpPr>
        <p:spPr>
          <a:xfrm>
            <a:off x="457198" y="321225"/>
            <a:ext cx="6902100" cy="546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a:solidFill>
                  <a:srgbClr val="333333"/>
                </a:solidFill>
                <a:latin typeface="Fira Sans"/>
                <a:ea typeface="Fira Sans"/>
                <a:cs typeface="Fira Sans"/>
                <a:sym typeface="Fira Sans"/>
              </a:rPr>
              <a:t>Lean management</a:t>
            </a:r>
            <a:endParaRPr sz="2300">
              <a:latin typeface="Fira Sans"/>
              <a:ea typeface="Fira Sans"/>
              <a:cs typeface="Fira Sans"/>
              <a:sym typeface="Fira Sans"/>
            </a:endParaRPr>
          </a:p>
        </p:txBody>
      </p:sp>
      <p:sp>
        <p:nvSpPr>
          <p:cNvPr id="263" name="Google Shape;263;p30"/>
          <p:cNvSpPr txBox="1">
            <a:spLocks noGrp="1"/>
          </p:cNvSpPr>
          <p:nvPr>
            <p:ph type="body" idx="1"/>
          </p:nvPr>
        </p:nvSpPr>
        <p:spPr>
          <a:xfrm>
            <a:off x="362875" y="812300"/>
            <a:ext cx="8597100" cy="4175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500">
                <a:solidFill>
                  <a:srgbClr val="333333"/>
                </a:solidFill>
                <a:highlight>
                  <a:srgbClr val="FFFFFF"/>
                </a:highlight>
                <a:latin typeface="Fira Sans"/>
                <a:ea typeface="Fira Sans"/>
                <a:cs typeface="Fira Sans"/>
                <a:sym typeface="Fira Sans"/>
              </a:rPr>
              <a:t>Le lean management est un système d'organisation industrielle initié dans les usines japonaises du groupe Toyota au tout début des années cinquante. Jusqu'aux années quatre-vingt, on parlait alors de TPS pour "Toyota Production System", ou plus simplement de "toyotisme"</a:t>
            </a:r>
            <a:endParaRPr sz="1500">
              <a:solidFill>
                <a:srgbClr val="333333"/>
              </a:solidFill>
              <a:highlight>
                <a:srgbClr val="FFFFFF"/>
              </a:highlight>
              <a:latin typeface="Fira Sans"/>
              <a:ea typeface="Fira Sans"/>
              <a:cs typeface="Fira Sans"/>
              <a:sym typeface="Fira Sans"/>
            </a:endParaRPr>
          </a:p>
          <a:p>
            <a:pPr marL="0" lvl="0" indent="0" algn="l" rtl="0">
              <a:spcBef>
                <a:spcPts val="1600"/>
              </a:spcBef>
              <a:spcAft>
                <a:spcPts val="0"/>
              </a:spcAft>
              <a:buClr>
                <a:schemeClr val="dk1"/>
              </a:buClr>
              <a:buSzPts val="1100"/>
              <a:buFont typeface="Arial"/>
              <a:buNone/>
            </a:pPr>
            <a:r>
              <a:rPr lang="en" sz="1500">
                <a:solidFill>
                  <a:srgbClr val="333333"/>
                </a:solidFill>
                <a:highlight>
                  <a:srgbClr val="FFFFFF"/>
                </a:highlight>
                <a:latin typeface="Fira Sans"/>
                <a:ea typeface="Fira Sans"/>
                <a:cs typeface="Fira Sans"/>
                <a:sym typeface="Fira Sans"/>
              </a:rPr>
              <a:t>L'idée du Lean en substance n'est autre que :</a:t>
            </a:r>
            <a:endParaRPr sz="1500">
              <a:solidFill>
                <a:srgbClr val="333333"/>
              </a:solidFill>
              <a:highlight>
                <a:srgbClr val="FFFFFF"/>
              </a:highlight>
              <a:latin typeface="Fira Sans"/>
              <a:ea typeface="Fira Sans"/>
              <a:cs typeface="Fira Sans"/>
              <a:sym typeface="Fira Sans"/>
            </a:endParaRPr>
          </a:p>
          <a:p>
            <a:pPr marL="457200" lvl="0" indent="-323850" algn="l" rtl="0">
              <a:spcBef>
                <a:spcPts val="1200"/>
              </a:spcBef>
              <a:spcAft>
                <a:spcPts val="0"/>
              </a:spcAft>
              <a:buClr>
                <a:srgbClr val="333333"/>
              </a:buClr>
              <a:buSzPts val="1500"/>
              <a:buChar char="●"/>
            </a:pPr>
            <a:r>
              <a:rPr lang="en" sz="1500">
                <a:solidFill>
                  <a:srgbClr val="333333"/>
                </a:solidFill>
                <a:highlight>
                  <a:srgbClr val="FFFFFF"/>
                </a:highlight>
                <a:latin typeface="Fira Sans"/>
                <a:ea typeface="Fira Sans"/>
                <a:cs typeface="Fira Sans"/>
                <a:sym typeface="Fira Sans"/>
              </a:rPr>
              <a:t>S'appuyer sur la connaissance et l'inventivité des </a:t>
            </a:r>
            <a:r>
              <a:rPr lang="en" sz="1500" b="1">
                <a:solidFill>
                  <a:srgbClr val="333333"/>
                </a:solidFill>
                <a:highlight>
                  <a:srgbClr val="FFFFFF"/>
                </a:highlight>
                <a:latin typeface="Fira Sans"/>
                <a:ea typeface="Fira Sans"/>
                <a:cs typeface="Fira Sans"/>
                <a:sym typeface="Fira Sans"/>
              </a:rPr>
              <a:t>équipes de travail</a:t>
            </a:r>
            <a:endParaRPr sz="1500" b="1">
              <a:solidFill>
                <a:srgbClr val="333333"/>
              </a:solidFill>
              <a:highlight>
                <a:srgbClr val="FFFFFF"/>
              </a:highlight>
              <a:latin typeface="Fira Sans"/>
              <a:ea typeface="Fira Sans"/>
              <a:cs typeface="Fira Sans"/>
              <a:sym typeface="Fira Sans"/>
            </a:endParaRPr>
          </a:p>
          <a:p>
            <a:pPr marL="457200" lvl="0" indent="-323850" algn="l" rtl="0">
              <a:spcBef>
                <a:spcPts val="0"/>
              </a:spcBef>
              <a:spcAft>
                <a:spcPts val="0"/>
              </a:spcAft>
              <a:buClr>
                <a:srgbClr val="333333"/>
              </a:buClr>
              <a:buSzPts val="1500"/>
              <a:buChar char="●"/>
            </a:pPr>
            <a:r>
              <a:rPr lang="en" sz="1500">
                <a:solidFill>
                  <a:srgbClr val="333333"/>
                </a:solidFill>
                <a:highlight>
                  <a:srgbClr val="FFFFFF"/>
                </a:highlight>
                <a:latin typeface="Fira Sans"/>
                <a:ea typeface="Fira Sans"/>
                <a:cs typeface="Fira Sans"/>
                <a:sym typeface="Fira Sans"/>
              </a:rPr>
              <a:t>Centrer l'action sur le </a:t>
            </a:r>
            <a:r>
              <a:rPr lang="en" sz="1500" b="1">
                <a:solidFill>
                  <a:srgbClr val="333333"/>
                </a:solidFill>
                <a:highlight>
                  <a:srgbClr val="FFFFFF"/>
                </a:highlight>
                <a:latin typeface="Fira Sans"/>
                <a:ea typeface="Fira Sans"/>
                <a:cs typeface="Fira Sans"/>
                <a:sym typeface="Fira Sans"/>
              </a:rPr>
              <a:t>terrain</a:t>
            </a:r>
            <a:r>
              <a:rPr lang="en" sz="1500">
                <a:solidFill>
                  <a:srgbClr val="333333"/>
                </a:solidFill>
                <a:highlight>
                  <a:srgbClr val="FFFFFF"/>
                </a:highlight>
                <a:latin typeface="Fira Sans"/>
                <a:ea typeface="Fira Sans"/>
                <a:cs typeface="Fira Sans"/>
                <a:sym typeface="Fira Sans"/>
              </a:rPr>
              <a:t> puisque c'est là que se créée la valeur, et c'est là où les améliorations sont possibles</a:t>
            </a:r>
            <a:endParaRPr sz="1500">
              <a:solidFill>
                <a:srgbClr val="333333"/>
              </a:solidFill>
              <a:highlight>
                <a:srgbClr val="FFFFFF"/>
              </a:highlight>
              <a:latin typeface="Fira Sans"/>
              <a:ea typeface="Fira Sans"/>
              <a:cs typeface="Fira Sans"/>
              <a:sym typeface="Fira Sans"/>
            </a:endParaRPr>
          </a:p>
          <a:p>
            <a:pPr marL="457200" lvl="0" indent="-323850" algn="l" rtl="0">
              <a:spcBef>
                <a:spcPts val="0"/>
              </a:spcBef>
              <a:spcAft>
                <a:spcPts val="0"/>
              </a:spcAft>
              <a:buClr>
                <a:srgbClr val="333333"/>
              </a:buClr>
              <a:buSzPts val="1500"/>
              <a:buChar char="●"/>
            </a:pPr>
            <a:r>
              <a:rPr lang="en" sz="1500">
                <a:solidFill>
                  <a:srgbClr val="333333"/>
                </a:solidFill>
                <a:highlight>
                  <a:srgbClr val="FFFFFF"/>
                </a:highlight>
                <a:latin typeface="Fira Sans"/>
                <a:ea typeface="Fira Sans"/>
                <a:cs typeface="Fira Sans"/>
                <a:sym typeface="Fira Sans"/>
              </a:rPr>
              <a:t>Mettre en place le </a:t>
            </a:r>
            <a:r>
              <a:rPr lang="en" sz="1500" b="1">
                <a:solidFill>
                  <a:srgbClr val="333333"/>
                </a:solidFill>
                <a:highlight>
                  <a:srgbClr val="FFFFFF"/>
                </a:highlight>
                <a:latin typeface="Fira Sans"/>
                <a:ea typeface="Fira Sans"/>
                <a:cs typeface="Fira Sans"/>
                <a:sym typeface="Fira Sans"/>
              </a:rPr>
              <a:t>Juste à Temps</a:t>
            </a:r>
            <a:r>
              <a:rPr lang="en" sz="1500">
                <a:solidFill>
                  <a:srgbClr val="333333"/>
                </a:solidFill>
                <a:highlight>
                  <a:srgbClr val="FFFFFF"/>
                </a:highlight>
                <a:latin typeface="Fira Sans"/>
                <a:ea typeface="Fira Sans"/>
                <a:cs typeface="Fira Sans"/>
                <a:sym typeface="Fira Sans"/>
              </a:rPr>
              <a:t> afin de mieux fluidifier la production selon les attentes des clients</a:t>
            </a:r>
            <a:endParaRPr sz="1500">
              <a:solidFill>
                <a:srgbClr val="333333"/>
              </a:solidFill>
              <a:highlight>
                <a:srgbClr val="FFFFFF"/>
              </a:highlight>
              <a:latin typeface="Fira Sans"/>
              <a:ea typeface="Fira Sans"/>
              <a:cs typeface="Fira Sans"/>
              <a:sym typeface="Fira Sans"/>
            </a:endParaRPr>
          </a:p>
          <a:p>
            <a:pPr marL="457200" lvl="0" indent="-323850" algn="l" rtl="0">
              <a:spcBef>
                <a:spcPts val="0"/>
              </a:spcBef>
              <a:spcAft>
                <a:spcPts val="0"/>
              </a:spcAft>
              <a:buClr>
                <a:srgbClr val="333333"/>
              </a:buClr>
              <a:buSzPts val="1500"/>
              <a:buChar char="●"/>
            </a:pPr>
            <a:r>
              <a:rPr lang="en" sz="1500">
                <a:solidFill>
                  <a:srgbClr val="333333"/>
                </a:solidFill>
                <a:highlight>
                  <a:srgbClr val="FFFFFF"/>
                </a:highlight>
                <a:latin typeface="Fira Sans"/>
                <a:ea typeface="Fira Sans"/>
                <a:cs typeface="Fira Sans"/>
                <a:sym typeface="Fira Sans"/>
              </a:rPr>
              <a:t>Et </a:t>
            </a:r>
            <a:r>
              <a:rPr lang="en" sz="1500" b="1">
                <a:solidFill>
                  <a:srgbClr val="333333"/>
                </a:solidFill>
                <a:highlight>
                  <a:srgbClr val="FFFFFF"/>
                </a:highlight>
                <a:latin typeface="Fira Sans"/>
                <a:ea typeface="Fira Sans"/>
                <a:cs typeface="Fira Sans"/>
                <a:sym typeface="Fira Sans"/>
              </a:rPr>
              <a:t>éliminer les gaspillages</a:t>
            </a:r>
            <a:r>
              <a:rPr lang="en" sz="1500">
                <a:solidFill>
                  <a:srgbClr val="333333"/>
                </a:solidFill>
                <a:highlight>
                  <a:srgbClr val="FFFFFF"/>
                </a:highlight>
                <a:latin typeface="Fira Sans"/>
                <a:ea typeface="Fira Sans"/>
                <a:cs typeface="Fira Sans"/>
                <a:sym typeface="Fira Sans"/>
              </a:rPr>
              <a:t> qui coûtent inutilement et entravent les processus</a:t>
            </a:r>
            <a:endParaRPr sz="1500">
              <a:solidFill>
                <a:srgbClr val="333333"/>
              </a:solidFill>
              <a:highlight>
                <a:srgbClr val="FFFFFF"/>
              </a:highlight>
              <a:latin typeface="Fira Sans"/>
              <a:ea typeface="Fira Sans"/>
              <a:cs typeface="Fira Sans"/>
              <a:sym typeface="Fira Sans"/>
            </a:endParaRPr>
          </a:p>
          <a:p>
            <a:pPr marL="457200" lvl="0" indent="-323850" algn="l" rtl="0">
              <a:spcBef>
                <a:spcPts val="0"/>
              </a:spcBef>
              <a:spcAft>
                <a:spcPts val="0"/>
              </a:spcAft>
              <a:buClr>
                <a:srgbClr val="333333"/>
              </a:buClr>
              <a:buSzPts val="1500"/>
              <a:buChar char="●"/>
            </a:pPr>
            <a:r>
              <a:rPr lang="en" sz="1500">
                <a:solidFill>
                  <a:srgbClr val="333333"/>
                </a:solidFill>
                <a:highlight>
                  <a:srgbClr val="FFFFFF"/>
                </a:highlight>
                <a:latin typeface="Fira Sans"/>
                <a:ea typeface="Fira Sans"/>
                <a:cs typeface="Fira Sans"/>
                <a:sym typeface="Fira Sans"/>
              </a:rPr>
              <a:t>Pour cela, on dispose d'une palette d'instruments, de méthodes et de bonnes pratiques tels que le </a:t>
            </a:r>
            <a:r>
              <a:rPr lang="en" sz="1500" b="1">
                <a:solidFill>
                  <a:srgbClr val="333333"/>
                </a:solidFill>
                <a:highlight>
                  <a:srgbClr val="FFFFFF"/>
                </a:highlight>
                <a:latin typeface="Fira Sans"/>
                <a:ea typeface="Fira Sans"/>
                <a:cs typeface="Fira Sans"/>
                <a:sym typeface="Fira Sans"/>
              </a:rPr>
              <a:t>Kaizen, le Jidoka et les 5s</a:t>
            </a:r>
            <a:r>
              <a:rPr lang="en" sz="1500">
                <a:solidFill>
                  <a:srgbClr val="333333"/>
                </a:solidFill>
                <a:highlight>
                  <a:srgbClr val="FFFFFF"/>
                </a:highlight>
                <a:latin typeface="Fira Sans"/>
                <a:ea typeface="Fira Sans"/>
                <a:cs typeface="Fira Sans"/>
                <a:sym typeface="Fira Sans"/>
              </a:rPr>
              <a:t> pour ne citer que ceux-ci</a:t>
            </a:r>
            <a:endParaRPr sz="1500">
              <a:solidFill>
                <a:srgbClr val="333333"/>
              </a:solidFill>
              <a:highlight>
                <a:srgbClr val="FFFFFF"/>
              </a:highlight>
              <a:latin typeface="Fira Sans"/>
              <a:ea typeface="Fira Sans"/>
              <a:cs typeface="Fira Sans"/>
              <a:sym typeface="Fira Sans"/>
            </a:endParaRPr>
          </a:p>
          <a:p>
            <a:pPr marL="457200" lvl="0" indent="-323850" algn="l" rtl="0">
              <a:spcBef>
                <a:spcPts val="0"/>
              </a:spcBef>
              <a:spcAft>
                <a:spcPts val="0"/>
              </a:spcAft>
              <a:buClr>
                <a:srgbClr val="333333"/>
              </a:buClr>
              <a:buSzPts val="1500"/>
              <a:buChar char="●"/>
            </a:pPr>
            <a:r>
              <a:rPr lang="en" sz="1500">
                <a:solidFill>
                  <a:srgbClr val="333333"/>
                </a:solidFill>
                <a:highlight>
                  <a:srgbClr val="FFFFFF"/>
                </a:highlight>
                <a:latin typeface="Fira Sans"/>
                <a:ea typeface="Fira Sans"/>
                <a:cs typeface="Fira Sans"/>
                <a:sym typeface="Fira Sans"/>
              </a:rPr>
              <a:t>Le résultat que l'on vise, c'est bien la </a:t>
            </a:r>
            <a:r>
              <a:rPr lang="en" sz="1500" b="1">
                <a:solidFill>
                  <a:srgbClr val="333333"/>
                </a:solidFill>
                <a:highlight>
                  <a:srgbClr val="FFFFFF"/>
                </a:highlight>
                <a:latin typeface="Fira Sans"/>
                <a:ea typeface="Fira Sans"/>
                <a:cs typeface="Fira Sans"/>
                <a:sym typeface="Fira Sans"/>
              </a:rPr>
              <a:t>satisfaction du client</a:t>
            </a:r>
            <a:endParaRPr sz="1500" b="1">
              <a:solidFill>
                <a:srgbClr val="333333"/>
              </a:solidFill>
              <a:highlight>
                <a:srgbClr val="FFFFFF"/>
              </a:highlight>
              <a:latin typeface="Fira Sans"/>
              <a:ea typeface="Fira Sans"/>
              <a:cs typeface="Fira Sans"/>
              <a:sym typeface="Fira Sans"/>
            </a:endParaRPr>
          </a:p>
          <a:p>
            <a:pPr marL="457200" lvl="0" indent="-323850" algn="l" rtl="0">
              <a:spcBef>
                <a:spcPts val="0"/>
              </a:spcBef>
              <a:spcAft>
                <a:spcPts val="0"/>
              </a:spcAft>
              <a:buClr>
                <a:srgbClr val="333333"/>
              </a:buClr>
              <a:buSzPts val="1500"/>
              <a:buChar char="●"/>
            </a:pPr>
            <a:r>
              <a:rPr lang="en" sz="1500">
                <a:solidFill>
                  <a:srgbClr val="333333"/>
                </a:solidFill>
                <a:highlight>
                  <a:srgbClr val="FFFFFF"/>
                </a:highlight>
                <a:latin typeface="Fira Sans"/>
                <a:ea typeface="Fira Sans"/>
                <a:cs typeface="Fira Sans"/>
                <a:sym typeface="Fira Sans"/>
              </a:rPr>
              <a:t>Et donc une </a:t>
            </a:r>
            <a:r>
              <a:rPr lang="en" sz="1500" b="1">
                <a:solidFill>
                  <a:srgbClr val="333333"/>
                </a:solidFill>
                <a:highlight>
                  <a:srgbClr val="FFFFFF"/>
                </a:highlight>
                <a:latin typeface="Fira Sans"/>
                <a:ea typeface="Fira Sans"/>
                <a:cs typeface="Fira Sans"/>
                <a:sym typeface="Fira Sans"/>
              </a:rPr>
              <a:t>amélioration de la rentabilité</a:t>
            </a:r>
            <a:r>
              <a:rPr lang="en" sz="1500">
                <a:solidFill>
                  <a:srgbClr val="333333"/>
                </a:solidFill>
                <a:highlight>
                  <a:srgbClr val="FFFFFF"/>
                </a:highlight>
                <a:latin typeface="Fira Sans"/>
                <a:ea typeface="Fira Sans"/>
                <a:cs typeface="Fira Sans"/>
                <a:sym typeface="Fira Sans"/>
              </a:rPr>
              <a:t> significative</a:t>
            </a:r>
            <a:endParaRPr sz="1500">
              <a:solidFill>
                <a:srgbClr val="333333"/>
              </a:solidFill>
              <a:highlight>
                <a:srgbClr val="FFFFFF"/>
              </a:highlight>
              <a:latin typeface="Fira Sans"/>
              <a:ea typeface="Fira Sans"/>
              <a:cs typeface="Fira Sans"/>
              <a:sym typeface="Fira Sans"/>
            </a:endParaRPr>
          </a:p>
          <a:p>
            <a:pPr marL="0" lvl="0" indent="0" algn="l" rtl="0">
              <a:spcBef>
                <a:spcPts val="1600"/>
              </a:spcBef>
              <a:spcAft>
                <a:spcPts val="1600"/>
              </a:spcAft>
              <a:buNone/>
            </a:pPr>
            <a:endParaRPr sz="1550">
              <a:solidFill>
                <a:srgbClr val="333333"/>
              </a:solidFill>
              <a:highlight>
                <a:srgbClr val="FFFFFF"/>
              </a:highlight>
              <a:latin typeface="Fira Sans"/>
              <a:ea typeface="Fira Sans"/>
              <a:cs typeface="Fira Sans"/>
              <a:sym typeface="Fir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31"/>
          <p:cNvPicPr preferRelativeResize="0"/>
          <p:nvPr/>
        </p:nvPicPr>
        <p:blipFill>
          <a:blip r:embed="rId3">
            <a:alphaModFix/>
          </a:blip>
          <a:stretch>
            <a:fillRect/>
          </a:stretch>
        </p:blipFill>
        <p:spPr>
          <a:xfrm>
            <a:off x="0" y="0"/>
            <a:ext cx="9144001"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2"/>
          <p:cNvPicPr preferRelativeResize="0"/>
          <p:nvPr/>
        </p:nvPicPr>
        <p:blipFill>
          <a:blip r:embed="rId3">
            <a:alphaModFix/>
          </a:blip>
          <a:stretch>
            <a:fillRect/>
          </a:stretch>
        </p:blipFill>
        <p:spPr>
          <a:xfrm>
            <a:off x="1341100" y="0"/>
            <a:ext cx="66897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33"/>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2223450" y="228875"/>
            <a:ext cx="5047200" cy="479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2400" b="1"/>
              <a:t>Définition du supply chain </a:t>
            </a:r>
            <a:endParaRPr/>
          </a:p>
        </p:txBody>
      </p:sp>
      <p:sp>
        <p:nvSpPr>
          <p:cNvPr id="87" name="Google Shape;87;p16"/>
          <p:cNvSpPr txBox="1">
            <a:spLocks noGrp="1"/>
          </p:cNvSpPr>
          <p:nvPr>
            <p:ph type="body" idx="1"/>
          </p:nvPr>
        </p:nvSpPr>
        <p:spPr>
          <a:xfrm>
            <a:off x="352100" y="1152475"/>
            <a:ext cx="39999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250">
                <a:solidFill>
                  <a:srgbClr val="333333"/>
                </a:solidFill>
                <a:highlight>
                  <a:srgbClr val="FFFFFF"/>
                </a:highlight>
                <a:latin typeface="Verdana"/>
                <a:ea typeface="Verdana"/>
                <a:cs typeface="Verdana"/>
                <a:sym typeface="Verdana"/>
              </a:rPr>
              <a:t>. Le Supply Chain Management, SCM, définit le pilotage de la chaîne logistique depuis le premier fournisseur jusqu'au client final.</a:t>
            </a:r>
            <a:endParaRPr sz="1250">
              <a:solidFill>
                <a:srgbClr val="333333"/>
              </a:solidFill>
              <a:highlight>
                <a:srgbClr val="FFFFFF"/>
              </a:highlight>
              <a:latin typeface="Verdana"/>
              <a:ea typeface="Verdana"/>
              <a:cs typeface="Verdana"/>
              <a:sym typeface="Verdana"/>
            </a:endParaRPr>
          </a:p>
          <a:p>
            <a:pPr marL="0" lvl="0" indent="0" algn="l" rtl="0">
              <a:spcBef>
                <a:spcPts val="1200"/>
              </a:spcBef>
              <a:spcAft>
                <a:spcPts val="0"/>
              </a:spcAft>
              <a:buClr>
                <a:schemeClr val="dk1"/>
              </a:buClr>
              <a:buSzPts val="1100"/>
              <a:buFont typeface="Arial"/>
              <a:buNone/>
            </a:pPr>
            <a:r>
              <a:rPr lang="en" sz="1250">
                <a:solidFill>
                  <a:srgbClr val="333333"/>
                </a:solidFill>
                <a:highlight>
                  <a:srgbClr val="FFFFFF"/>
                </a:highlight>
                <a:latin typeface="Verdana"/>
                <a:ea typeface="Verdana"/>
                <a:cs typeface="Verdana"/>
                <a:sym typeface="Verdana"/>
              </a:rPr>
              <a:t>. Le SCM a pour objectif d'évaluer au plus juste les besoins, les disponibilités et les capacités de chaque maillon de la chaîne logistique et de fabrication, afin de mieux les synchroniser et servir les clients dans les meilleures conditions possibles.</a:t>
            </a:r>
            <a:endParaRPr sz="1250">
              <a:solidFill>
                <a:srgbClr val="333333"/>
              </a:solidFill>
              <a:highlight>
                <a:srgbClr val="FFFFFF"/>
              </a:highlight>
              <a:latin typeface="Verdana"/>
              <a:ea typeface="Verdana"/>
              <a:cs typeface="Verdana"/>
              <a:sym typeface="Verdana"/>
            </a:endParaRPr>
          </a:p>
          <a:p>
            <a:pPr marL="0" lvl="0" indent="0" algn="l" rtl="0">
              <a:spcBef>
                <a:spcPts val="1100"/>
              </a:spcBef>
              <a:spcAft>
                <a:spcPts val="0"/>
              </a:spcAft>
              <a:buClr>
                <a:schemeClr val="dk1"/>
              </a:buClr>
              <a:buSzPts val="1100"/>
              <a:buFont typeface="Arial"/>
              <a:buNone/>
            </a:pPr>
            <a:r>
              <a:rPr lang="en" sz="1250">
                <a:solidFill>
                  <a:srgbClr val="333333"/>
                </a:solidFill>
                <a:highlight>
                  <a:srgbClr val="FFFFFF"/>
                </a:highlight>
                <a:latin typeface="Verdana"/>
                <a:ea typeface="Verdana"/>
                <a:cs typeface="Verdana"/>
                <a:sym typeface="Verdana"/>
              </a:rPr>
              <a:t>. Le Supply Chain Management permet d'améliorer les flux et les délais tout en maîtrisant les coûts.</a:t>
            </a:r>
            <a:endParaRPr sz="1250">
              <a:solidFill>
                <a:srgbClr val="333333"/>
              </a:solidFill>
              <a:highlight>
                <a:srgbClr val="FFFFFF"/>
              </a:highlight>
              <a:latin typeface="Verdana"/>
              <a:ea typeface="Verdana"/>
              <a:cs typeface="Verdana"/>
              <a:sym typeface="Verdana"/>
            </a:endParaRPr>
          </a:p>
          <a:p>
            <a:pPr marL="0" lvl="0" indent="0" algn="l" rtl="0">
              <a:spcBef>
                <a:spcPts val="1200"/>
              </a:spcBef>
              <a:spcAft>
                <a:spcPts val="0"/>
              </a:spcAft>
              <a:buNone/>
            </a:pPr>
            <a:endParaRPr/>
          </a:p>
          <a:p>
            <a:pPr marL="0" lvl="0" indent="0" algn="l" rtl="0">
              <a:spcBef>
                <a:spcPts val="1200"/>
              </a:spcBef>
              <a:spcAft>
                <a:spcPts val="1600"/>
              </a:spcAft>
              <a:buNone/>
            </a:pPr>
            <a:endParaRPr/>
          </a:p>
        </p:txBody>
      </p:sp>
      <p:sp>
        <p:nvSpPr>
          <p:cNvPr id="88" name="Google Shape;88;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9" name="Google Shape;89;p16"/>
          <p:cNvPicPr preferRelativeResize="0"/>
          <p:nvPr/>
        </p:nvPicPr>
        <p:blipFill>
          <a:blip r:embed="rId3">
            <a:alphaModFix/>
          </a:blip>
          <a:stretch>
            <a:fillRect/>
          </a:stretch>
        </p:blipFill>
        <p:spPr>
          <a:xfrm>
            <a:off x="4832400" y="1152475"/>
            <a:ext cx="3999900" cy="3416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4"/>
          <p:cNvSpPr txBox="1">
            <a:spLocks noGrp="1"/>
          </p:cNvSpPr>
          <p:nvPr>
            <p:ph type="title"/>
          </p:nvPr>
        </p:nvSpPr>
        <p:spPr>
          <a:xfrm>
            <a:off x="457200" y="407800"/>
            <a:ext cx="8057100" cy="460200"/>
          </a:xfrm>
          <a:prstGeom prst="rect">
            <a:avLst/>
          </a:prstGeom>
        </p:spPr>
        <p:txBody>
          <a:bodyPr spcFirstLastPara="1" wrap="square" lIns="0" tIns="0" rIns="0" bIns="0" anchor="t" anchorCtr="0">
            <a:noAutofit/>
          </a:bodyPr>
          <a:lstStyle/>
          <a:p>
            <a:pPr marL="0" marR="38100" lvl="0" indent="0" algn="ctr" rtl="0">
              <a:lnSpc>
                <a:spcPct val="115000"/>
              </a:lnSpc>
              <a:spcBef>
                <a:spcPts val="800"/>
              </a:spcBef>
              <a:spcAft>
                <a:spcPts val="0"/>
              </a:spcAft>
              <a:buNone/>
            </a:pPr>
            <a:r>
              <a:rPr lang="en" sz="2000">
                <a:solidFill>
                  <a:srgbClr val="333333"/>
                </a:solidFill>
                <a:highlight>
                  <a:srgbClr val="FFFFFF"/>
                </a:highlight>
                <a:latin typeface="Fira Sans"/>
                <a:ea typeface="Fira Sans"/>
                <a:cs typeface="Fira Sans"/>
                <a:sym typeface="Fira Sans"/>
              </a:rPr>
              <a:t>Les enjeux du Supply Chain Management</a:t>
            </a:r>
            <a:endParaRPr sz="2000">
              <a:solidFill>
                <a:srgbClr val="333333"/>
              </a:solidFill>
              <a:highlight>
                <a:srgbClr val="FFFFFF"/>
              </a:highlight>
              <a:latin typeface="Fira Sans"/>
              <a:ea typeface="Fira Sans"/>
              <a:cs typeface="Fira Sans"/>
              <a:sym typeface="Fira Sans"/>
            </a:endParaRPr>
          </a:p>
          <a:p>
            <a:pPr marL="0" marR="38100" lvl="0" indent="0" algn="ctr" rtl="0">
              <a:lnSpc>
                <a:spcPct val="115000"/>
              </a:lnSpc>
              <a:spcBef>
                <a:spcPts val="800"/>
              </a:spcBef>
              <a:spcAft>
                <a:spcPts val="0"/>
              </a:spcAft>
              <a:buClr>
                <a:schemeClr val="dk1"/>
              </a:buClr>
              <a:buSzPts val="1100"/>
              <a:buFont typeface="Arial"/>
              <a:buNone/>
            </a:pPr>
            <a:endParaRPr sz="2000">
              <a:solidFill>
                <a:srgbClr val="333333"/>
              </a:solidFill>
              <a:highlight>
                <a:srgbClr val="FFFFFF"/>
              </a:highlight>
              <a:latin typeface="Fira Sans"/>
              <a:ea typeface="Fira Sans"/>
              <a:cs typeface="Fira Sans"/>
              <a:sym typeface="Fira Sans"/>
            </a:endParaRPr>
          </a:p>
          <a:p>
            <a:pPr marL="0" lvl="0" indent="0" algn="l" rtl="0">
              <a:spcBef>
                <a:spcPts val="800"/>
              </a:spcBef>
              <a:spcAft>
                <a:spcPts val="0"/>
              </a:spcAft>
              <a:buNone/>
            </a:pPr>
            <a:endParaRPr/>
          </a:p>
        </p:txBody>
      </p:sp>
      <p:sp>
        <p:nvSpPr>
          <p:cNvPr id="284" name="Google Shape;284;p34"/>
          <p:cNvSpPr txBox="1">
            <a:spLocks noGrp="1"/>
          </p:cNvSpPr>
          <p:nvPr>
            <p:ph type="body" idx="1"/>
          </p:nvPr>
        </p:nvSpPr>
        <p:spPr>
          <a:xfrm>
            <a:off x="336325" y="1087800"/>
            <a:ext cx="5233200" cy="3706200"/>
          </a:xfrm>
          <a:prstGeom prst="rect">
            <a:avLst/>
          </a:prstGeom>
        </p:spPr>
        <p:txBody>
          <a:bodyPr spcFirstLastPara="1" wrap="square" lIns="0" tIns="0" rIns="0" bIns="0" anchor="t" anchorCtr="0">
            <a:noAutofit/>
          </a:bodyPr>
          <a:lstStyle/>
          <a:p>
            <a:pPr marL="0" lvl="0" indent="0" algn="l" rtl="0">
              <a:lnSpc>
                <a:spcPct val="145454"/>
              </a:lnSpc>
              <a:spcBef>
                <a:spcPts val="2300"/>
              </a:spcBef>
              <a:spcAft>
                <a:spcPts val="0"/>
              </a:spcAft>
              <a:buNone/>
            </a:pPr>
            <a:r>
              <a:rPr lang="en" sz="1200" b="1">
                <a:solidFill>
                  <a:srgbClr val="222222"/>
                </a:solidFill>
                <a:highlight>
                  <a:srgbClr val="FFFFFF"/>
                </a:highlight>
                <a:latin typeface="Fira Sans"/>
                <a:ea typeface="Fira Sans"/>
                <a:cs typeface="Fira Sans"/>
                <a:sym typeface="Fira Sans"/>
              </a:rPr>
              <a:t>La réduction des risques, enjeu majeur de la logistique</a:t>
            </a:r>
            <a:endParaRPr sz="1200" b="1">
              <a:solidFill>
                <a:srgbClr val="222222"/>
              </a:solidFill>
              <a:highlight>
                <a:srgbClr val="FFFFFF"/>
              </a:highlight>
              <a:latin typeface="Fira Sans"/>
              <a:ea typeface="Fira Sans"/>
              <a:cs typeface="Fira Sans"/>
              <a:sym typeface="Fira Sans"/>
            </a:endParaRPr>
          </a:p>
          <a:p>
            <a:pPr marL="0" lvl="0" indent="0" algn="l" rtl="0">
              <a:lnSpc>
                <a:spcPct val="145454"/>
              </a:lnSpc>
              <a:spcBef>
                <a:spcPts val="2300"/>
              </a:spcBef>
              <a:spcAft>
                <a:spcPts val="0"/>
              </a:spcAft>
              <a:buClr>
                <a:schemeClr val="dk1"/>
              </a:buClr>
              <a:buSzPts val="1100"/>
              <a:buFont typeface="Arial"/>
              <a:buNone/>
            </a:pPr>
            <a:r>
              <a:rPr lang="en" sz="1300">
                <a:solidFill>
                  <a:srgbClr val="222222"/>
                </a:solidFill>
                <a:highlight>
                  <a:srgbClr val="FFFFFF"/>
                </a:highlight>
                <a:latin typeface="Fira Sans"/>
                <a:ea typeface="Fira Sans"/>
                <a:cs typeface="Fira Sans"/>
                <a:sym typeface="Fira Sans"/>
              </a:rPr>
              <a:t>Principal enjeu de la supply chain: la gestion des risques. Parmi les principaux risques associés à la logistique, on retrouve l'indisponibilité du système d'information, la défaillance d'un fournisseur, les pics de volumes imprévus, le risque social, ou encore la défaillance ponctuelle d'un prestataire. L'impact de ces risques sur l'image de l'entreprise est loin d'être négligeable: la rupture de la chaîne d'approvisionnement peut provoquer une importante baisse de la valeur boursière de la société... Les maîtres-mots en matière de logistique? Flexibilité, agilité, et plan de continuité d'activité!</a:t>
            </a:r>
            <a:endParaRPr sz="1300">
              <a:solidFill>
                <a:srgbClr val="222222"/>
              </a:solidFill>
              <a:highlight>
                <a:srgbClr val="FFFFFF"/>
              </a:highlight>
              <a:latin typeface="Fira Sans"/>
              <a:ea typeface="Fira Sans"/>
              <a:cs typeface="Fira Sans"/>
              <a:sym typeface="Fira Sans"/>
            </a:endParaRPr>
          </a:p>
          <a:p>
            <a:pPr marL="0" lvl="0" indent="0" algn="l" rtl="0">
              <a:spcBef>
                <a:spcPts val="800"/>
              </a:spcBef>
              <a:spcAft>
                <a:spcPts val="1600"/>
              </a:spcAft>
              <a:buNone/>
            </a:pPr>
            <a:endParaRPr sz="2100">
              <a:latin typeface="Fira Sans"/>
              <a:ea typeface="Fira Sans"/>
              <a:cs typeface="Fira Sans"/>
              <a:sym typeface="Fira Sans"/>
            </a:endParaRPr>
          </a:p>
        </p:txBody>
      </p:sp>
      <p:sp>
        <p:nvSpPr>
          <p:cNvPr id="285" name="Google Shape;285;p34"/>
          <p:cNvSpPr txBox="1"/>
          <p:nvPr/>
        </p:nvSpPr>
        <p:spPr>
          <a:xfrm>
            <a:off x="4995775" y="1087800"/>
            <a:ext cx="35184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Clr>
                <a:schemeClr val="dk1"/>
              </a:buClr>
              <a:buSzPts val="1100"/>
              <a:buFont typeface="Arial"/>
              <a:buNone/>
            </a:pPr>
            <a:endParaRPr/>
          </a:p>
        </p:txBody>
      </p:sp>
      <p:pic>
        <p:nvPicPr>
          <p:cNvPr id="286" name="Google Shape;286;p34"/>
          <p:cNvPicPr preferRelativeResize="0"/>
          <p:nvPr/>
        </p:nvPicPr>
        <p:blipFill>
          <a:blip r:embed="rId3">
            <a:alphaModFix/>
          </a:blip>
          <a:stretch>
            <a:fillRect/>
          </a:stretch>
        </p:blipFill>
        <p:spPr>
          <a:xfrm>
            <a:off x="5674600" y="1488012"/>
            <a:ext cx="3269676" cy="29819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5"/>
          <p:cNvSpPr txBox="1">
            <a:spLocks noGrp="1"/>
          </p:cNvSpPr>
          <p:nvPr>
            <p:ph type="body" idx="1"/>
          </p:nvPr>
        </p:nvSpPr>
        <p:spPr>
          <a:xfrm>
            <a:off x="457200" y="376950"/>
            <a:ext cx="3960600" cy="4389600"/>
          </a:xfrm>
          <a:prstGeom prst="rect">
            <a:avLst/>
          </a:prstGeom>
        </p:spPr>
        <p:txBody>
          <a:bodyPr spcFirstLastPara="1" wrap="square" lIns="0" tIns="0" rIns="0" bIns="0" anchor="t" anchorCtr="0">
            <a:noAutofit/>
          </a:bodyPr>
          <a:lstStyle/>
          <a:p>
            <a:pPr marL="0" lvl="0" indent="0" algn="l" rtl="0">
              <a:spcBef>
                <a:spcPts val="900"/>
              </a:spcBef>
              <a:spcAft>
                <a:spcPts val="0"/>
              </a:spcAft>
              <a:buNone/>
            </a:pPr>
            <a:r>
              <a:rPr lang="en" sz="1300">
                <a:solidFill>
                  <a:srgbClr val="222222"/>
                </a:solidFill>
                <a:highlight>
                  <a:srgbClr val="FFFFFF"/>
                </a:highlight>
                <a:latin typeface="Fira Sans"/>
                <a:ea typeface="Fira Sans"/>
                <a:cs typeface="Fira Sans"/>
                <a:sym typeface="Fira Sans"/>
              </a:rPr>
              <a:t>Autre enjeu qui touche directement la supply chain: </a:t>
            </a:r>
            <a:r>
              <a:rPr lang="en" sz="1300" b="1">
                <a:solidFill>
                  <a:srgbClr val="222222"/>
                </a:solidFill>
                <a:highlight>
                  <a:srgbClr val="FFFFFF"/>
                </a:highlight>
                <a:latin typeface="Fira Sans"/>
                <a:ea typeface="Fira Sans"/>
                <a:cs typeface="Fira Sans"/>
                <a:sym typeface="Fira Sans"/>
              </a:rPr>
              <a:t>la RSE</a:t>
            </a:r>
            <a:r>
              <a:rPr lang="en" sz="1300">
                <a:solidFill>
                  <a:srgbClr val="222222"/>
                </a:solidFill>
                <a:highlight>
                  <a:srgbClr val="FFFFFF"/>
                </a:highlight>
                <a:latin typeface="Fira Sans"/>
                <a:ea typeface="Fira Sans"/>
                <a:cs typeface="Fira Sans"/>
                <a:sym typeface="Fira Sans"/>
              </a:rPr>
              <a:t>. </a:t>
            </a:r>
            <a:endParaRPr sz="1300">
              <a:solidFill>
                <a:srgbClr val="222222"/>
              </a:solidFill>
              <a:highlight>
                <a:srgbClr val="FFFFFF"/>
              </a:highlight>
              <a:latin typeface="Fira Sans"/>
              <a:ea typeface="Fira Sans"/>
              <a:cs typeface="Fira Sans"/>
              <a:sym typeface="Fira Sans"/>
            </a:endParaRPr>
          </a:p>
          <a:p>
            <a:pPr marL="0" lvl="0" indent="0" algn="l" rtl="0">
              <a:spcBef>
                <a:spcPts val="900"/>
              </a:spcBef>
              <a:spcAft>
                <a:spcPts val="0"/>
              </a:spcAft>
              <a:buClr>
                <a:schemeClr val="dk1"/>
              </a:buClr>
              <a:buSzPts val="1100"/>
              <a:buFont typeface="Arial"/>
              <a:buNone/>
            </a:pPr>
            <a:r>
              <a:rPr lang="en" sz="1300">
                <a:solidFill>
                  <a:srgbClr val="222222"/>
                </a:solidFill>
                <a:highlight>
                  <a:srgbClr val="FFFFFF"/>
                </a:highlight>
                <a:latin typeface="Fira Sans"/>
                <a:ea typeface="Fira Sans"/>
                <a:cs typeface="Fira Sans"/>
                <a:sym typeface="Fira Sans"/>
              </a:rPr>
              <a:t>Depuis le vote de la loi sur le "devoir de vigilance" en mars 2015, les plus grandes entreprises (plus de 5000 salariés) ont l'obligation de mettre en place un "plan de vigilance", destiné à prévenir les atteintes aux droits de l'homme et à l'environnement ainsi que la corruption chez leurs fournisseurs et sous-traitants récurrents.</a:t>
            </a:r>
            <a:endParaRPr sz="1300">
              <a:solidFill>
                <a:srgbClr val="222222"/>
              </a:solidFill>
              <a:highlight>
                <a:srgbClr val="FFFFFF"/>
              </a:highlight>
              <a:latin typeface="Fira Sans"/>
              <a:ea typeface="Fira Sans"/>
              <a:cs typeface="Fira Sans"/>
              <a:sym typeface="Fira Sans"/>
            </a:endParaRPr>
          </a:p>
          <a:p>
            <a:pPr marL="0" lvl="0" indent="0" algn="l" rtl="0">
              <a:spcBef>
                <a:spcPts val="900"/>
              </a:spcBef>
              <a:spcAft>
                <a:spcPts val="900"/>
              </a:spcAft>
              <a:buClr>
                <a:schemeClr val="dk1"/>
              </a:buClr>
              <a:buSzPts val="1100"/>
              <a:buFont typeface="Arial"/>
              <a:buNone/>
            </a:pPr>
            <a:r>
              <a:rPr lang="en" sz="1300">
                <a:solidFill>
                  <a:srgbClr val="222222"/>
                </a:solidFill>
                <a:highlight>
                  <a:srgbClr val="FFFFFF"/>
                </a:highlight>
                <a:latin typeface="Fira Sans"/>
                <a:ea typeface="Fira Sans"/>
                <a:cs typeface="Fira Sans"/>
                <a:sym typeface="Fira Sans"/>
              </a:rPr>
              <a:t>La question climatique impacte également la logistique: les entreprises impliquent de plus en plus leurs fournisseurs dans la lutte contre le changement climatique, allant parfois jusqu'à accorder à leurs acheteurs de bonus en fonction de la performance de leurs fournisseurs sur le plan climatique.</a:t>
            </a:r>
            <a:endParaRPr sz="1300">
              <a:solidFill>
                <a:srgbClr val="222222"/>
              </a:solidFill>
              <a:highlight>
                <a:srgbClr val="FFFFFF"/>
              </a:highlight>
              <a:latin typeface="Fira Sans"/>
              <a:ea typeface="Fira Sans"/>
              <a:cs typeface="Fira Sans"/>
              <a:sym typeface="Fira Sans"/>
            </a:endParaRPr>
          </a:p>
        </p:txBody>
      </p:sp>
      <p:pic>
        <p:nvPicPr>
          <p:cNvPr id="292" name="Google Shape;292;p35"/>
          <p:cNvPicPr preferRelativeResize="0"/>
          <p:nvPr/>
        </p:nvPicPr>
        <p:blipFill>
          <a:blip r:embed="rId3">
            <a:alphaModFix/>
          </a:blip>
          <a:stretch>
            <a:fillRect/>
          </a:stretch>
        </p:blipFill>
        <p:spPr>
          <a:xfrm>
            <a:off x="4554425" y="473325"/>
            <a:ext cx="4196851" cy="41968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36"/>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37"/>
          <p:cNvPicPr preferRelativeResize="0"/>
          <p:nvPr/>
        </p:nvPicPr>
        <p:blipFill>
          <a:blip r:embed="rId3">
            <a:alphaModFix/>
          </a:blip>
          <a:stretch>
            <a:fillRect/>
          </a:stretch>
        </p:blipFill>
        <p:spPr>
          <a:xfrm>
            <a:off x="1645250" y="631100"/>
            <a:ext cx="5853500" cy="402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p:nvPr/>
        </p:nvSpPr>
        <p:spPr>
          <a:xfrm>
            <a:off x="3455697" y="870185"/>
            <a:ext cx="1181883" cy="1803132"/>
          </a:xfrm>
          <a:custGeom>
            <a:avLst/>
            <a:gdLst/>
            <a:ahLst/>
            <a:cxnLst/>
            <a:rect l="l" t="t" r="r" b="b"/>
            <a:pathLst>
              <a:path w="36793" h="56133" extrusionOk="0">
                <a:moveTo>
                  <a:pt x="18396" y="0"/>
                </a:moveTo>
                <a:lnTo>
                  <a:pt x="1" y="12454"/>
                </a:lnTo>
                <a:lnTo>
                  <a:pt x="1" y="56133"/>
                </a:lnTo>
                <a:lnTo>
                  <a:pt x="36792" y="56133"/>
                </a:lnTo>
                <a:lnTo>
                  <a:pt x="36792" y="12454"/>
                </a:lnTo>
                <a:lnTo>
                  <a:pt x="183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p:nvPr/>
        </p:nvSpPr>
        <p:spPr>
          <a:xfrm>
            <a:off x="4635222" y="1629528"/>
            <a:ext cx="1803743" cy="1181851"/>
          </a:xfrm>
          <a:custGeom>
            <a:avLst/>
            <a:gdLst/>
            <a:ahLst/>
            <a:cxnLst/>
            <a:rect l="l" t="t" r="r" b="b"/>
            <a:pathLst>
              <a:path w="56152" h="36792" extrusionOk="0">
                <a:moveTo>
                  <a:pt x="1" y="0"/>
                </a:moveTo>
                <a:lnTo>
                  <a:pt x="1" y="36792"/>
                </a:lnTo>
                <a:lnTo>
                  <a:pt x="43697" y="36792"/>
                </a:lnTo>
                <a:lnTo>
                  <a:pt x="56151" y="18396"/>
                </a:lnTo>
                <a:lnTo>
                  <a:pt x="43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p:nvPr/>
        </p:nvSpPr>
        <p:spPr>
          <a:xfrm>
            <a:off x="4633591" y="2796347"/>
            <a:ext cx="1181851" cy="1803710"/>
          </a:xfrm>
          <a:custGeom>
            <a:avLst/>
            <a:gdLst/>
            <a:ahLst/>
            <a:cxnLst/>
            <a:rect l="l" t="t" r="r" b="b"/>
            <a:pathLst>
              <a:path w="36792" h="56151" extrusionOk="0">
                <a:moveTo>
                  <a:pt x="0" y="0"/>
                </a:moveTo>
                <a:lnTo>
                  <a:pt x="0" y="43679"/>
                </a:lnTo>
                <a:lnTo>
                  <a:pt x="18396" y="56151"/>
                </a:lnTo>
                <a:lnTo>
                  <a:pt x="36792" y="43679"/>
                </a:lnTo>
                <a:lnTo>
                  <a:pt x="367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p:nvPr/>
        </p:nvSpPr>
        <p:spPr>
          <a:xfrm>
            <a:off x="2832065" y="2672275"/>
            <a:ext cx="1803164" cy="1181851"/>
          </a:xfrm>
          <a:custGeom>
            <a:avLst/>
            <a:gdLst/>
            <a:ahLst/>
            <a:cxnLst/>
            <a:rect l="l" t="t" r="r" b="b"/>
            <a:pathLst>
              <a:path w="56134" h="36792" extrusionOk="0">
                <a:moveTo>
                  <a:pt x="12455" y="0"/>
                </a:moveTo>
                <a:lnTo>
                  <a:pt x="1" y="18396"/>
                </a:lnTo>
                <a:lnTo>
                  <a:pt x="12455" y="36792"/>
                </a:lnTo>
                <a:lnTo>
                  <a:pt x="56134" y="36792"/>
                </a:lnTo>
                <a:lnTo>
                  <a:pt x="56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a:off x="4353318" y="2589715"/>
            <a:ext cx="493498" cy="422411"/>
          </a:xfrm>
          <a:custGeom>
            <a:avLst/>
            <a:gdLst/>
            <a:ahLst/>
            <a:cxnLst/>
            <a:rect l="l" t="t" r="r" b="b"/>
            <a:pathLst>
              <a:path w="15363" h="13150" extrusionOk="0">
                <a:moveTo>
                  <a:pt x="8797" y="1"/>
                </a:moveTo>
                <a:cubicBezTo>
                  <a:pt x="2926" y="1"/>
                  <a:pt x="0" y="7067"/>
                  <a:pt x="4140" y="11224"/>
                </a:cubicBezTo>
                <a:cubicBezTo>
                  <a:pt x="5395" y="12479"/>
                  <a:pt x="7083" y="13150"/>
                  <a:pt x="8800" y="13150"/>
                </a:cubicBezTo>
                <a:cubicBezTo>
                  <a:pt x="9646" y="13150"/>
                  <a:pt x="10500" y="12987"/>
                  <a:pt x="11312" y="12651"/>
                </a:cubicBezTo>
                <a:cubicBezTo>
                  <a:pt x="13757" y="11634"/>
                  <a:pt x="15363" y="9226"/>
                  <a:pt x="15363" y="6567"/>
                </a:cubicBezTo>
                <a:cubicBezTo>
                  <a:pt x="15363" y="2945"/>
                  <a:pt x="12419" y="1"/>
                  <a:pt x="87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457202" y="1968400"/>
            <a:ext cx="2381778" cy="160516"/>
          </a:xfrm>
          <a:custGeom>
            <a:avLst/>
            <a:gdLst/>
            <a:ahLst/>
            <a:cxnLst/>
            <a:rect l="l" t="t" r="r" b="b"/>
            <a:pathLst>
              <a:path w="50424" h="4997" fill="none" extrusionOk="0">
                <a:moveTo>
                  <a:pt x="0" y="4996"/>
                </a:moveTo>
                <a:lnTo>
                  <a:pt x="36346" y="4996"/>
                </a:lnTo>
                <a:lnTo>
                  <a:pt x="41342" y="1"/>
                </a:lnTo>
                <a:lnTo>
                  <a:pt x="50424" y="1"/>
                </a:lnTo>
              </a:path>
            </a:pathLst>
          </a:custGeom>
          <a:noFill/>
          <a:ln w="19050" cap="flat" cmpd="sng">
            <a:solidFill>
              <a:srgbClr val="F7962B"/>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1073915" y="3854135"/>
            <a:ext cx="2381778" cy="160516"/>
          </a:xfrm>
          <a:custGeom>
            <a:avLst/>
            <a:gdLst/>
            <a:ahLst/>
            <a:cxnLst/>
            <a:rect l="l" t="t" r="r" b="b"/>
            <a:pathLst>
              <a:path w="50424" h="4997" fill="none" extrusionOk="0">
                <a:moveTo>
                  <a:pt x="0" y="4996"/>
                </a:moveTo>
                <a:lnTo>
                  <a:pt x="36346" y="4996"/>
                </a:lnTo>
                <a:lnTo>
                  <a:pt x="41342" y="0"/>
                </a:lnTo>
                <a:lnTo>
                  <a:pt x="50424" y="0"/>
                </a:lnTo>
              </a:path>
            </a:pathLst>
          </a:custGeom>
          <a:noFill/>
          <a:ln w="19050" cap="flat" cmpd="sng">
            <a:solidFill>
              <a:srgbClr val="F7962B"/>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6123900" y="1629515"/>
            <a:ext cx="2186889" cy="160529"/>
          </a:xfrm>
          <a:custGeom>
            <a:avLst/>
            <a:gdLst/>
            <a:ahLst/>
            <a:cxnLst/>
            <a:rect l="l" t="t" r="r" b="b"/>
            <a:pathLst>
              <a:path w="50424" h="4997" fill="none" extrusionOk="0">
                <a:moveTo>
                  <a:pt x="50424" y="4996"/>
                </a:moveTo>
                <a:lnTo>
                  <a:pt x="14078" y="4996"/>
                </a:lnTo>
                <a:lnTo>
                  <a:pt x="9082" y="1"/>
                </a:lnTo>
                <a:lnTo>
                  <a:pt x="0" y="1"/>
                </a:lnTo>
              </a:path>
            </a:pathLst>
          </a:custGeom>
          <a:noFill/>
          <a:ln w="19050" cap="flat" cmpd="sng">
            <a:solidFill>
              <a:srgbClr val="F7962B"/>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5985123" y="3950735"/>
            <a:ext cx="2325681" cy="160516"/>
          </a:xfrm>
          <a:custGeom>
            <a:avLst/>
            <a:gdLst/>
            <a:ahLst/>
            <a:cxnLst/>
            <a:rect l="l" t="t" r="r" b="b"/>
            <a:pathLst>
              <a:path w="50424" h="4997" fill="none" extrusionOk="0">
                <a:moveTo>
                  <a:pt x="50424" y="4996"/>
                </a:moveTo>
                <a:lnTo>
                  <a:pt x="14078" y="4996"/>
                </a:lnTo>
                <a:lnTo>
                  <a:pt x="9082" y="0"/>
                </a:lnTo>
                <a:lnTo>
                  <a:pt x="0" y="0"/>
                </a:lnTo>
              </a:path>
            </a:pathLst>
          </a:custGeom>
          <a:noFill/>
          <a:ln w="19050" cap="flat" cmpd="sng">
            <a:solidFill>
              <a:srgbClr val="F7962B"/>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txBox="1"/>
          <p:nvPr/>
        </p:nvSpPr>
        <p:spPr>
          <a:xfrm>
            <a:off x="335100" y="4111250"/>
            <a:ext cx="4123500" cy="953400"/>
          </a:xfrm>
          <a:prstGeom prst="rect">
            <a:avLst/>
          </a:prstGeom>
          <a:noFill/>
          <a:ln>
            <a:noFill/>
          </a:ln>
        </p:spPr>
        <p:txBody>
          <a:bodyPr spcFirstLastPara="1" wrap="square" lIns="0" tIns="9275" rIns="0" bIns="0" anchor="t" anchorCtr="0">
            <a:noAutofit/>
          </a:bodyPr>
          <a:lstStyle/>
          <a:p>
            <a:pPr marL="0" marR="0" lvl="0" indent="0" algn="l" rtl="0">
              <a:lnSpc>
                <a:spcPct val="115000"/>
              </a:lnSpc>
              <a:spcBef>
                <a:spcPts val="0"/>
              </a:spcBef>
              <a:spcAft>
                <a:spcPts val="0"/>
              </a:spcAft>
              <a:buNone/>
            </a:pPr>
            <a:r>
              <a:rPr lang="en" sz="1200">
                <a:solidFill>
                  <a:srgbClr val="333333"/>
                </a:solidFill>
                <a:highlight>
                  <a:srgbClr val="FFFFFF"/>
                </a:highlight>
                <a:latin typeface="Fira Sans"/>
                <a:ea typeface="Fira Sans"/>
                <a:cs typeface="Fira Sans"/>
                <a:sym typeface="Fira Sans"/>
              </a:rPr>
              <a:t>Le système de Supply Chain Management s'inscrit dans une dimension de progrès continu. Le gestionnaire d</a:t>
            </a:r>
            <a:r>
              <a:rPr lang="en" sz="1200">
                <a:highlight>
                  <a:srgbClr val="FFFFFF"/>
                </a:highlight>
                <a:latin typeface="Fira Sans"/>
                <a:ea typeface="Fira Sans"/>
                <a:cs typeface="Fira Sans"/>
                <a:sym typeface="Fira Sans"/>
              </a:rPr>
              <a:t>ispose impérativement d'un </a:t>
            </a:r>
            <a:r>
              <a:rPr lang="en" sz="1200">
                <a:highlight>
                  <a:srgbClr val="FFFFFF"/>
                </a:highlight>
                <a:uFill>
                  <a:noFill/>
                </a:uFill>
                <a:latin typeface="Fira Sans"/>
                <a:ea typeface="Fira Sans"/>
                <a:cs typeface="Fira Sans"/>
                <a:sym typeface="Fira Sans"/>
                <a:hlinkClick r:id="rId3"/>
              </a:rPr>
              <a:t>tableau de bord </a:t>
            </a:r>
            <a:r>
              <a:rPr lang="en" sz="1200">
                <a:highlight>
                  <a:srgbClr val="FFFFFF"/>
                </a:highlight>
                <a:latin typeface="Fira Sans"/>
                <a:ea typeface="Fira Sans"/>
                <a:cs typeface="Fira Sans"/>
                <a:sym typeface="Fira Sans"/>
              </a:rPr>
              <a:t>pour </a:t>
            </a:r>
            <a:r>
              <a:rPr lang="en" sz="1200">
                <a:highlight>
                  <a:srgbClr val="FFFFFF"/>
                </a:highlight>
                <a:uFill>
                  <a:noFill/>
                </a:uFill>
                <a:latin typeface="Fira Sans"/>
                <a:ea typeface="Fira Sans"/>
                <a:cs typeface="Fira Sans"/>
                <a:sym typeface="Fira Sans"/>
                <a:hlinkClick r:id="rId4"/>
              </a:rPr>
              <a:t>piloter sa performance</a:t>
            </a:r>
            <a:r>
              <a:rPr lang="en" sz="1200">
                <a:highlight>
                  <a:srgbClr val="FFFFFF"/>
                </a:highlight>
                <a:latin typeface="Fira Sans"/>
                <a:ea typeface="Fira Sans"/>
                <a:cs typeface="Fira Sans"/>
                <a:sym typeface="Fira Sans"/>
              </a:rPr>
              <a:t> s</a:t>
            </a:r>
            <a:r>
              <a:rPr lang="en" sz="1200">
                <a:solidFill>
                  <a:srgbClr val="333333"/>
                </a:solidFill>
                <a:highlight>
                  <a:srgbClr val="FFFFFF"/>
                </a:highlight>
                <a:latin typeface="Fira Sans"/>
                <a:ea typeface="Fira Sans"/>
                <a:cs typeface="Fira Sans"/>
                <a:sym typeface="Fira Sans"/>
              </a:rPr>
              <a:t>elon les objectifs définis initialement.</a:t>
            </a:r>
            <a:endParaRPr sz="1200">
              <a:latin typeface="Fira Sans"/>
              <a:ea typeface="Fira Sans"/>
              <a:cs typeface="Fira Sans"/>
              <a:sym typeface="Fira Sans"/>
            </a:endParaRPr>
          </a:p>
        </p:txBody>
      </p:sp>
      <p:sp>
        <p:nvSpPr>
          <p:cNvPr id="109" name="Google Shape;109;p18"/>
          <p:cNvSpPr txBox="1"/>
          <p:nvPr/>
        </p:nvSpPr>
        <p:spPr>
          <a:xfrm>
            <a:off x="6439625" y="1854200"/>
            <a:ext cx="2538300" cy="1492500"/>
          </a:xfrm>
          <a:prstGeom prst="rect">
            <a:avLst/>
          </a:prstGeom>
          <a:noFill/>
          <a:ln>
            <a:noFill/>
          </a:ln>
        </p:spPr>
        <p:txBody>
          <a:bodyPr spcFirstLastPara="1" wrap="square" lIns="0" tIns="9275" rIns="0" bIns="0" anchor="t" anchorCtr="0">
            <a:noAutofit/>
          </a:bodyPr>
          <a:lstStyle/>
          <a:p>
            <a:pPr marL="12700" marR="0" lvl="0" indent="0" algn="ctr" rtl="0">
              <a:lnSpc>
                <a:spcPct val="100000"/>
              </a:lnSpc>
              <a:spcBef>
                <a:spcPts val="500"/>
              </a:spcBef>
              <a:spcAft>
                <a:spcPts val="0"/>
              </a:spcAft>
              <a:buNone/>
            </a:pPr>
            <a:r>
              <a:rPr lang="en" sz="1100">
                <a:highlight>
                  <a:srgbClr val="FFFFFF"/>
                </a:highlight>
                <a:latin typeface="Fira Sans"/>
                <a:ea typeface="Fira Sans"/>
                <a:cs typeface="Fira Sans"/>
                <a:sym typeface="Fira Sans"/>
              </a:rPr>
              <a:t>Les outils spécialisés d'APS (</a:t>
            </a:r>
            <a:r>
              <a:rPr lang="en" sz="1100">
                <a:highlight>
                  <a:srgbClr val="FFFFFF"/>
                </a:highlight>
                <a:uFill>
                  <a:noFill/>
                </a:uFill>
                <a:latin typeface="Fira Sans"/>
                <a:ea typeface="Fira Sans"/>
                <a:cs typeface="Fira Sans"/>
                <a:sym typeface="Fira Sans"/>
                <a:hlinkClick r:id="rId5"/>
              </a:rPr>
              <a:t>Advanced Planning and Scheduling</a:t>
            </a:r>
            <a:r>
              <a:rPr lang="en" sz="1100">
                <a:highlight>
                  <a:srgbClr val="FFFFFF"/>
                </a:highlight>
                <a:latin typeface="Fira Sans"/>
                <a:ea typeface="Fira Sans"/>
                <a:cs typeface="Fira Sans"/>
                <a:sym typeface="Fira Sans"/>
              </a:rPr>
              <a:t>) sont une aide essentielle pour le manager en lui proposant divers scénarios viables. Ce sont aussi des outils </a:t>
            </a:r>
            <a:r>
              <a:rPr lang="en" sz="1100">
                <a:highlight>
                  <a:srgbClr val="FFFFFF"/>
                </a:highlight>
                <a:uFill>
                  <a:noFill/>
                </a:uFill>
                <a:latin typeface="Fira Sans"/>
                <a:ea typeface="Fira Sans"/>
                <a:cs typeface="Fira Sans"/>
                <a:sym typeface="Fira Sans"/>
                <a:hlinkClick r:id="rId6"/>
              </a:rPr>
              <a:t>d'aide à la décision</a:t>
            </a:r>
            <a:r>
              <a:rPr lang="en" sz="1100">
                <a:highlight>
                  <a:srgbClr val="FFFFFF"/>
                </a:highlight>
                <a:latin typeface="Fira Sans"/>
                <a:ea typeface="Fira Sans"/>
                <a:cs typeface="Fira Sans"/>
                <a:sym typeface="Fira Sans"/>
              </a:rPr>
              <a:t> de part leurs fonctions de type </a:t>
            </a:r>
            <a:r>
              <a:rPr lang="en" sz="1100" i="1">
                <a:highlight>
                  <a:srgbClr val="FFFFFF"/>
                </a:highlight>
                <a:uFill>
                  <a:noFill/>
                </a:uFill>
                <a:latin typeface="Fira Sans"/>
                <a:ea typeface="Fira Sans"/>
                <a:cs typeface="Fira Sans"/>
                <a:sym typeface="Fira Sans"/>
                <a:hlinkClick r:id="rId7"/>
              </a:rPr>
              <a:t>"What if ?"</a:t>
            </a:r>
            <a:r>
              <a:rPr lang="en" sz="1100">
                <a:highlight>
                  <a:srgbClr val="FFFFFF"/>
                </a:highlight>
                <a:latin typeface="Fira Sans"/>
                <a:ea typeface="Fira Sans"/>
                <a:cs typeface="Fira Sans"/>
                <a:sym typeface="Fira Sans"/>
              </a:rPr>
              <a:t> b</a:t>
            </a:r>
            <a:r>
              <a:rPr lang="en" sz="1100">
                <a:solidFill>
                  <a:srgbClr val="333333"/>
                </a:solidFill>
                <a:highlight>
                  <a:srgbClr val="FFFFFF"/>
                </a:highlight>
                <a:latin typeface="Fira Sans"/>
                <a:ea typeface="Fira Sans"/>
                <a:cs typeface="Fira Sans"/>
                <a:sym typeface="Fira Sans"/>
              </a:rPr>
              <a:t>ien utiles pour raisonner à partir de scénarios possibles</a:t>
            </a:r>
            <a:endParaRPr sz="1100">
              <a:solidFill>
                <a:schemeClr val="dk1"/>
              </a:solidFill>
              <a:latin typeface="Fira Sans"/>
              <a:ea typeface="Fira Sans"/>
              <a:cs typeface="Fira Sans"/>
              <a:sym typeface="Fira Sans"/>
            </a:endParaRPr>
          </a:p>
          <a:p>
            <a:pPr marL="12700" marR="0" lvl="0" indent="0" algn="r" rtl="0">
              <a:lnSpc>
                <a:spcPct val="100000"/>
              </a:lnSpc>
              <a:spcBef>
                <a:spcPts val="500"/>
              </a:spcBef>
              <a:spcAft>
                <a:spcPts val="0"/>
              </a:spcAft>
              <a:buNone/>
            </a:pPr>
            <a:endParaRPr sz="1300">
              <a:solidFill>
                <a:srgbClr val="040000"/>
              </a:solidFill>
              <a:latin typeface="Fira Sans"/>
              <a:ea typeface="Fira Sans"/>
              <a:cs typeface="Fira Sans"/>
              <a:sym typeface="Fira Sans"/>
            </a:endParaRPr>
          </a:p>
        </p:txBody>
      </p:sp>
      <p:sp>
        <p:nvSpPr>
          <p:cNvPr id="110" name="Google Shape;110;p18"/>
          <p:cNvSpPr txBox="1"/>
          <p:nvPr/>
        </p:nvSpPr>
        <p:spPr>
          <a:xfrm>
            <a:off x="335100" y="1875875"/>
            <a:ext cx="2792700" cy="1685400"/>
          </a:xfrm>
          <a:prstGeom prst="rect">
            <a:avLst/>
          </a:prstGeom>
          <a:noFill/>
          <a:ln>
            <a:noFill/>
          </a:ln>
        </p:spPr>
        <p:txBody>
          <a:bodyPr spcFirstLastPara="1" wrap="square" lIns="0" tIns="9275" rIns="0" bIns="0" anchor="t" anchorCtr="0">
            <a:noAutofit/>
          </a:bodyPr>
          <a:lstStyle/>
          <a:p>
            <a:pPr marL="0" marR="0" lvl="0" indent="0" algn="l" rtl="0">
              <a:lnSpc>
                <a:spcPct val="115000"/>
              </a:lnSpc>
              <a:spcBef>
                <a:spcPts val="500"/>
              </a:spcBef>
              <a:spcAft>
                <a:spcPts val="0"/>
              </a:spcAft>
              <a:buNone/>
            </a:pPr>
            <a:endParaRPr sz="1100">
              <a:solidFill>
                <a:schemeClr val="dk1"/>
              </a:solidFill>
              <a:latin typeface="Fira Sans"/>
              <a:ea typeface="Fira Sans"/>
              <a:cs typeface="Fira Sans"/>
              <a:sym typeface="Fira Sans"/>
            </a:endParaRPr>
          </a:p>
          <a:p>
            <a:pPr marL="0" marR="0" lvl="0" indent="0" algn="l" rtl="0">
              <a:lnSpc>
                <a:spcPct val="115000"/>
              </a:lnSpc>
              <a:spcBef>
                <a:spcPts val="500"/>
              </a:spcBef>
              <a:spcAft>
                <a:spcPts val="0"/>
              </a:spcAft>
              <a:buNone/>
            </a:pPr>
            <a:r>
              <a:rPr lang="en" sz="1150">
                <a:solidFill>
                  <a:srgbClr val="333333"/>
                </a:solidFill>
                <a:highlight>
                  <a:srgbClr val="FFFFFF"/>
                </a:highlight>
                <a:latin typeface="Fira Sans"/>
                <a:ea typeface="Fira Sans"/>
                <a:cs typeface="Fira Sans"/>
                <a:sym typeface="Fira Sans"/>
              </a:rPr>
              <a:t>Le SCM nécessite des informations à jour (commandes passées, prévisions, capacités disponibles) collectées auprès des </a:t>
            </a:r>
            <a:r>
              <a:rPr lang="en" sz="1300">
                <a:solidFill>
                  <a:srgbClr val="3388AA"/>
                </a:solidFill>
                <a:highlight>
                  <a:srgbClr val="FFFFFF"/>
                </a:highlight>
                <a:uFill>
                  <a:noFill/>
                </a:uFill>
                <a:latin typeface="Fira Sans"/>
                <a:ea typeface="Fira Sans"/>
                <a:cs typeface="Fira Sans"/>
                <a:sym typeface="Fira Sans"/>
                <a:hlinkClick r:id="rId8">
                  <a:extLst>
                    <a:ext uri="{A12FA001-AC4F-418D-AE19-62706E023703}">
                      <ahyp:hlinkClr xmlns:ahyp="http://schemas.microsoft.com/office/drawing/2018/hyperlinkcolor" val="tx"/>
                    </a:ext>
                  </a:extLst>
                </a:hlinkClick>
              </a:rPr>
              <a:t>ERP</a:t>
            </a:r>
            <a:r>
              <a:rPr lang="en" sz="1150">
                <a:solidFill>
                  <a:srgbClr val="333333"/>
                </a:solidFill>
                <a:highlight>
                  <a:srgbClr val="FFFFFF"/>
                </a:highlight>
                <a:latin typeface="Fira Sans"/>
                <a:ea typeface="Fira Sans"/>
                <a:cs typeface="Fira Sans"/>
                <a:sym typeface="Fira Sans"/>
              </a:rPr>
              <a:t>, Système de Gestion de Production(GPAO) et système commercial, </a:t>
            </a:r>
            <a:r>
              <a:rPr lang="en" sz="1300">
                <a:solidFill>
                  <a:srgbClr val="3388AA"/>
                </a:solidFill>
                <a:highlight>
                  <a:srgbClr val="FFFFFF"/>
                </a:highlight>
                <a:uFill>
                  <a:noFill/>
                </a:uFill>
                <a:latin typeface="Fira Sans"/>
                <a:ea typeface="Fira Sans"/>
                <a:cs typeface="Fira Sans"/>
                <a:sym typeface="Fira Sans"/>
                <a:hlinkClick r:id="rId9">
                  <a:extLst>
                    <a:ext uri="{A12FA001-AC4F-418D-AE19-62706E023703}">
                      <ahyp:hlinkClr xmlns:ahyp="http://schemas.microsoft.com/office/drawing/2018/hyperlinkcolor" val="tx"/>
                    </a:ext>
                  </a:extLst>
                </a:hlinkClick>
              </a:rPr>
              <a:t>CRM</a:t>
            </a:r>
            <a:r>
              <a:rPr lang="en" sz="1150">
                <a:solidFill>
                  <a:srgbClr val="333333"/>
                </a:solidFill>
                <a:highlight>
                  <a:srgbClr val="FFFFFF"/>
                </a:highlight>
                <a:latin typeface="Fira Sans"/>
                <a:ea typeface="Fira Sans"/>
                <a:cs typeface="Fira Sans"/>
                <a:sym typeface="Fira Sans"/>
              </a:rPr>
              <a:t>).</a:t>
            </a:r>
            <a:endParaRPr sz="1300">
              <a:solidFill>
                <a:srgbClr val="040000"/>
              </a:solidFill>
              <a:latin typeface="Fira Sans"/>
              <a:ea typeface="Fira Sans"/>
              <a:cs typeface="Fira Sans"/>
              <a:sym typeface="Fira Sans"/>
            </a:endParaRPr>
          </a:p>
        </p:txBody>
      </p:sp>
      <p:sp>
        <p:nvSpPr>
          <p:cNvPr id="111" name="Google Shape;111;p18"/>
          <p:cNvSpPr txBox="1"/>
          <p:nvPr/>
        </p:nvSpPr>
        <p:spPr>
          <a:xfrm>
            <a:off x="5990450" y="4178300"/>
            <a:ext cx="3082200" cy="819300"/>
          </a:xfrm>
          <a:prstGeom prst="rect">
            <a:avLst/>
          </a:prstGeom>
          <a:noFill/>
          <a:ln>
            <a:noFill/>
          </a:ln>
        </p:spPr>
        <p:txBody>
          <a:bodyPr spcFirstLastPara="1" wrap="square" lIns="0" tIns="9275" rIns="0" bIns="0" anchor="t" anchorCtr="0">
            <a:noAutofit/>
          </a:bodyPr>
          <a:lstStyle/>
          <a:p>
            <a:pPr marL="0" lvl="0" indent="0" algn="l" rtl="0">
              <a:spcBef>
                <a:spcPts val="0"/>
              </a:spcBef>
              <a:spcAft>
                <a:spcPts val="0"/>
              </a:spcAft>
              <a:buNone/>
            </a:pPr>
            <a:r>
              <a:rPr lang="en" sz="1150">
                <a:solidFill>
                  <a:srgbClr val="333333"/>
                </a:solidFill>
                <a:highlight>
                  <a:srgbClr val="FFFFFF"/>
                </a:highlight>
                <a:latin typeface="Verdana"/>
                <a:ea typeface="Verdana"/>
                <a:cs typeface="Verdana"/>
                <a:sym typeface="Verdana"/>
              </a:rPr>
              <a:t>Les informations sont distribuées auprès de l'ensemble des acteurs internes et externes concernés. Ils ajustent ainsi leurs besoins et l'occupation optimale de ressources</a:t>
            </a:r>
            <a:endParaRPr/>
          </a:p>
        </p:txBody>
      </p:sp>
      <p:sp>
        <p:nvSpPr>
          <p:cNvPr id="112" name="Google Shape;112;p18"/>
          <p:cNvSpPr txBox="1"/>
          <p:nvPr/>
        </p:nvSpPr>
        <p:spPr>
          <a:xfrm>
            <a:off x="5095089" y="4043177"/>
            <a:ext cx="328500" cy="3819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2000" i="1">
                <a:solidFill>
                  <a:srgbClr val="FFFFFF"/>
                </a:solidFill>
                <a:latin typeface="Fira Sans Black"/>
                <a:ea typeface="Fira Sans Black"/>
                <a:cs typeface="Fira Sans Black"/>
                <a:sym typeface="Fira Sans Black"/>
              </a:rPr>
              <a:t>03</a:t>
            </a:r>
            <a:endParaRPr sz="2000">
              <a:latin typeface="Fira Sans Black"/>
              <a:ea typeface="Fira Sans Black"/>
              <a:cs typeface="Fira Sans Black"/>
              <a:sym typeface="Fira Sans Black"/>
            </a:endParaRPr>
          </a:p>
        </p:txBody>
      </p:sp>
      <p:sp>
        <p:nvSpPr>
          <p:cNvPr id="113" name="Google Shape;113;p18"/>
          <p:cNvSpPr txBox="1"/>
          <p:nvPr/>
        </p:nvSpPr>
        <p:spPr>
          <a:xfrm>
            <a:off x="3179886" y="3057244"/>
            <a:ext cx="328500" cy="3819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2000" i="1">
                <a:solidFill>
                  <a:srgbClr val="FFFFFF"/>
                </a:solidFill>
                <a:latin typeface="Fira Sans Black"/>
                <a:ea typeface="Fira Sans Black"/>
                <a:cs typeface="Fira Sans Black"/>
                <a:sym typeface="Fira Sans Black"/>
              </a:rPr>
              <a:t>04</a:t>
            </a:r>
            <a:endParaRPr sz="2000">
              <a:latin typeface="Fira Sans Black"/>
              <a:ea typeface="Fira Sans Black"/>
              <a:cs typeface="Fira Sans Black"/>
              <a:sym typeface="Fira Sans Black"/>
            </a:endParaRPr>
          </a:p>
        </p:txBody>
      </p:sp>
      <p:sp>
        <p:nvSpPr>
          <p:cNvPr id="114" name="Google Shape;114;p18"/>
          <p:cNvSpPr txBox="1"/>
          <p:nvPr/>
        </p:nvSpPr>
        <p:spPr>
          <a:xfrm>
            <a:off x="3904558" y="1176958"/>
            <a:ext cx="328500" cy="3819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2000" i="1">
                <a:solidFill>
                  <a:srgbClr val="FFFFFF"/>
                </a:solidFill>
                <a:latin typeface="Fira Sans Black"/>
                <a:ea typeface="Fira Sans Black"/>
                <a:cs typeface="Fira Sans Black"/>
                <a:sym typeface="Fira Sans Black"/>
              </a:rPr>
              <a:t>01</a:t>
            </a:r>
            <a:endParaRPr sz="2000">
              <a:latin typeface="Fira Sans Black"/>
              <a:ea typeface="Fira Sans Black"/>
              <a:cs typeface="Fira Sans Black"/>
              <a:sym typeface="Fira Sans Black"/>
            </a:endParaRPr>
          </a:p>
        </p:txBody>
      </p:sp>
      <p:sp>
        <p:nvSpPr>
          <p:cNvPr id="115" name="Google Shape;115;p18"/>
          <p:cNvSpPr txBox="1"/>
          <p:nvPr/>
        </p:nvSpPr>
        <p:spPr>
          <a:xfrm>
            <a:off x="5656625" y="2029491"/>
            <a:ext cx="328500" cy="381900"/>
          </a:xfrm>
          <a:prstGeom prst="rect">
            <a:avLst/>
          </a:prstGeom>
          <a:noFill/>
          <a:ln>
            <a:noFill/>
          </a:ln>
        </p:spPr>
        <p:txBody>
          <a:bodyPr spcFirstLastPara="1" wrap="square" lIns="0" tIns="9625" rIns="0" bIns="0" anchor="t" anchorCtr="0">
            <a:noAutofit/>
          </a:bodyPr>
          <a:lstStyle/>
          <a:p>
            <a:pPr marL="12700" marR="0" lvl="0" indent="0" algn="l" rtl="0">
              <a:lnSpc>
                <a:spcPct val="100000"/>
              </a:lnSpc>
              <a:spcBef>
                <a:spcPts val="0"/>
              </a:spcBef>
              <a:spcAft>
                <a:spcPts val="0"/>
              </a:spcAft>
              <a:buNone/>
            </a:pPr>
            <a:r>
              <a:rPr lang="en" sz="2000" i="1">
                <a:solidFill>
                  <a:srgbClr val="FFFFFF"/>
                </a:solidFill>
                <a:latin typeface="Fira Sans Black"/>
                <a:ea typeface="Fira Sans Black"/>
                <a:cs typeface="Fira Sans Black"/>
                <a:sym typeface="Fira Sans Black"/>
              </a:rPr>
              <a:t>02</a:t>
            </a:r>
            <a:endParaRPr sz="2000">
              <a:latin typeface="Fira Sans Black"/>
              <a:ea typeface="Fira Sans Black"/>
              <a:cs typeface="Fira Sans Black"/>
              <a:sym typeface="Fira Sans Black"/>
            </a:endParaRPr>
          </a:p>
        </p:txBody>
      </p:sp>
      <p:sp>
        <p:nvSpPr>
          <p:cNvPr id="116" name="Google Shape;116;p18"/>
          <p:cNvSpPr txBox="1">
            <a:spLocks noGrp="1"/>
          </p:cNvSpPr>
          <p:nvPr>
            <p:ph type="title"/>
          </p:nvPr>
        </p:nvSpPr>
        <p:spPr>
          <a:xfrm>
            <a:off x="0" y="357650"/>
            <a:ext cx="4123500" cy="819300"/>
          </a:xfrm>
          <a:prstGeom prst="rect">
            <a:avLst/>
          </a:prstGeom>
        </p:spPr>
        <p:txBody>
          <a:bodyPr spcFirstLastPara="1" wrap="square" lIns="0" tIns="0" rIns="0" bIns="0" anchor="t" anchorCtr="0">
            <a:noAutofit/>
          </a:bodyPr>
          <a:lstStyle/>
          <a:p>
            <a:pPr marL="0" marR="38100" lvl="0" indent="0" algn="ctr" rtl="0">
              <a:lnSpc>
                <a:spcPct val="115000"/>
              </a:lnSpc>
              <a:spcBef>
                <a:spcPts val="800"/>
              </a:spcBef>
              <a:spcAft>
                <a:spcPts val="800"/>
              </a:spcAft>
              <a:buClr>
                <a:schemeClr val="dk1"/>
              </a:buClr>
              <a:buSzPts val="1100"/>
              <a:buFont typeface="Arial"/>
              <a:buNone/>
            </a:pPr>
            <a:r>
              <a:rPr lang="en" sz="1800">
                <a:solidFill>
                  <a:srgbClr val="333333"/>
                </a:solidFill>
                <a:highlight>
                  <a:srgbClr val="FFFFFF"/>
                </a:highlight>
                <a:latin typeface="Fira Sans"/>
                <a:ea typeface="Fira Sans"/>
                <a:cs typeface="Fira Sans"/>
                <a:sym typeface="Fira Sans"/>
              </a:rPr>
              <a:t>Comment marche le supply chain management ?</a:t>
            </a:r>
            <a:endParaRPr sz="2200" b="1">
              <a:solidFill>
                <a:srgbClr val="000000"/>
              </a:solidFill>
              <a:latin typeface="Fira Sans"/>
              <a:ea typeface="Fira Sans"/>
              <a:cs typeface="Fira Sans"/>
              <a:sym typeface="Fira Sans"/>
            </a:endParaRPr>
          </a:p>
        </p:txBody>
      </p:sp>
      <p:sp>
        <p:nvSpPr>
          <p:cNvPr id="117" name="Google Shape;117;p18"/>
          <p:cNvSpPr txBox="1"/>
          <p:nvPr/>
        </p:nvSpPr>
        <p:spPr>
          <a:xfrm>
            <a:off x="457200" y="1747150"/>
            <a:ext cx="1803600" cy="289800"/>
          </a:xfrm>
          <a:prstGeom prst="rect">
            <a:avLst/>
          </a:prstGeom>
          <a:noFill/>
          <a:ln>
            <a:noFill/>
          </a:ln>
        </p:spPr>
        <p:txBody>
          <a:bodyPr spcFirstLastPara="1" wrap="square" lIns="0" tIns="0" rIns="0" bIns="0" anchor="ctr" anchorCtr="0">
            <a:noAutofit/>
          </a:bodyPr>
          <a:lstStyle/>
          <a:p>
            <a:pPr marL="0" lvl="0" indent="0" algn="l" rtl="0">
              <a:lnSpc>
                <a:spcPct val="130000"/>
              </a:lnSpc>
              <a:spcBef>
                <a:spcPts val="900"/>
              </a:spcBef>
              <a:spcAft>
                <a:spcPts val="0"/>
              </a:spcAft>
              <a:buClr>
                <a:schemeClr val="dk1"/>
              </a:buClr>
              <a:buSzPts val="1100"/>
              <a:buFont typeface="Arial"/>
              <a:buNone/>
            </a:pPr>
            <a:r>
              <a:rPr lang="en" sz="1900" b="1">
                <a:solidFill>
                  <a:srgbClr val="00426B"/>
                </a:solidFill>
                <a:highlight>
                  <a:srgbClr val="FFFFFF"/>
                </a:highlight>
                <a:latin typeface="Fira Sans"/>
                <a:ea typeface="Fira Sans"/>
                <a:cs typeface="Fira Sans"/>
                <a:sym typeface="Fira Sans"/>
              </a:rPr>
              <a:t>Collecter</a:t>
            </a:r>
            <a:endParaRPr sz="1900" b="1">
              <a:solidFill>
                <a:srgbClr val="00426B"/>
              </a:solidFill>
              <a:highlight>
                <a:srgbClr val="FFFFFF"/>
              </a:highlight>
              <a:latin typeface="Fira Sans"/>
              <a:ea typeface="Fira Sans"/>
              <a:cs typeface="Fira Sans"/>
              <a:sym typeface="Fira Sans"/>
            </a:endParaRPr>
          </a:p>
          <a:p>
            <a:pPr marL="0" lvl="0" indent="0" algn="l" rtl="0">
              <a:lnSpc>
                <a:spcPct val="115000"/>
              </a:lnSpc>
              <a:spcBef>
                <a:spcPts val="400"/>
              </a:spcBef>
              <a:spcAft>
                <a:spcPts val="0"/>
              </a:spcAft>
              <a:buNone/>
            </a:pPr>
            <a:endParaRPr b="1">
              <a:solidFill>
                <a:schemeClr val="dk1"/>
              </a:solidFill>
              <a:latin typeface="Fira Sans"/>
              <a:ea typeface="Fira Sans"/>
              <a:cs typeface="Fira Sans"/>
              <a:sym typeface="Fira Sans"/>
            </a:endParaRPr>
          </a:p>
        </p:txBody>
      </p:sp>
      <p:sp>
        <p:nvSpPr>
          <p:cNvPr id="118" name="Google Shape;118;p18"/>
          <p:cNvSpPr txBox="1"/>
          <p:nvPr/>
        </p:nvSpPr>
        <p:spPr>
          <a:xfrm>
            <a:off x="1165875" y="3439151"/>
            <a:ext cx="2243400" cy="518100"/>
          </a:xfrm>
          <a:prstGeom prst="rect">
            <a:avLst/>
          </a:prstGeom>
          <a:noFill/>
          <a:ln>
            <a:noFill/>
          </a:ln>
        </p:spPr>
        <p:txBody>
          <a:bodyPr spcFirstLastPara="1" wrap="square" lIns="0" tIns="0" rIns="0" bIns="0" anchor="ctr" anchorCtr="0">
            <a:noAutofit/>
          </a:bodyPr>
          <a:lstStyle/>
          <a:p>
            <a:pPr marL="0" lvl="0" indent="0" algn="l" rtl="0">
              <a:lnSpc>
                <a:spcPct val="130000"/>
              </a:lnSpc>
              <a:spcBef>
                <a:spcPts val="900"/>
              </a:spcBef>
              <a:spcAft>
                <a:spcPts val="0"/>
              </a:spcAft>
              <a:buClr>
                <a:schemeClr val="dk1"/>
              </a:buClr>
              <a:buSzPts val="1100"/>
              <a:buFont typeface="Arial"/>
              <a:buNone/>
            </a:pPr>
            <a:r>
              <a:rPr lang="en" sz="1800" b="1">
                <a:solidFill>
                  <a:srgbClr val="00426B"/>
                </a:solidFill>
                <a:highlight>
                  <a:srgbClr val="FFFFFF"/>
                </a:highlight>
                <a:latin typeface="Fira Sans"/>
                <a:ea typeface="Fira Sans"/>
                <a:cs typeface="Fira Sans"/>
                <a:sym typeface="Fira Sans"/>
              </a:rPr>
              <a:t>Mesurer la performance</a:t>
            </a:r>
            <a:endParaRPr sz="1800" b="1">
              <a:solidFill>
                <a:srgbClr val="00426B"/>
              </a:solidFill>
              <a:highlight>
                <a:srgbClr val="FFFFFF"/>
              </a:highlight>
              <a:latin typeface="Fira Sans"/>
              <a:ea typeface="Fira Sans"/>
              <a:cs typeface="Fira Sans"/>
              <a:sym typeface="Fira Sans"/>
            </a:endParaRPr>
          </a:p>
          <a:p>
            <a:pPr marL="0" lvl="0" indent="0" algn="l" rtl="0">
              <a:lnSpc>
                <a:spcPct val="115000"/>
              </a:lnSpc>
              <a:spcBef>
                <a:spcPts val="400"/>
              </a:spcBef>
              <a:spcAft>
                <a:spcPts val="0"/>
              </a:spcAft>
              <a:buNone/>
            </a:pPr>
            <a:endParaRPr b="1">
              <a:solidFill>
                <a:schemeClr val="dk1"/>
              </a:solidFill>
              <a:latin typeface="Fira Sans"/>
              <a:ea typeface="Fira Sans"/>
              <a:cs typeface="Fira Sans"/>
              <a:sym typeface="Fira Sans"/>
            </a:endParaRPr>
          </a:p>
        </p:txBody>
      </p:sp>
      <p:sp>
        <p:nvSpPr>
          <p:cNvPr id="119" name="Google Shape;119;p18"/>
          <p:cNvSpPr txBox="1"/>
          <p:nvPr/>
        </p:nvSpPr>
        <p:spPr>
          <a:xfrm>
            <a:off x="6786000" y="958250"/>
            <a:ext cx="1900800" cy="819300"/>
          </a:xfrm>
          <a:prstGeom prst="rect">
            <a:avLst/>
          </a:prstGeom>
          <a:noFill/>
          <a:ln>
            <a:noFill/>
          </a:ln>
        </p:spPr>
        <p:txBody>
          <a:bodyPr spcFirstLastPara="1" wrap="square" lIns="0" tIns="0" rIns="0" bIns="0" anchor="ctr" anchorCtr="0">
            <a:noAutofit/>
          </a:bodyPr>
          <a:lstStyle/>
          <a:p>
            <a:pPr marL="0" lvl="0" indent="0" algn="l" rtl="0">
              <a:lnSpc>
                <a:spcPct val="130000"/>
              </a:lnSpc>
              <a:spcBef>
                <a:spcPts val="900"/>
              </a:spcBef>
              <a:spcAft>
                <a:spcPts val="0"/>
              </a:spcAft>
              <a:buClr>
                <a:schemeClr val="dk1"/>
              </a:buClr>
              <a:buSzPts val="1100"/>
              <a:buFont typeface="Arial"/>
              <a:buNone/>
            </a:pPr>
            <a:r>
              <a:rPr lang="en" sz="1900" b="1">
                <a:solidFill>
                  <a:srgbClr val="00426B"/>
                </a:solidFill>
                <a:highlight>
                  <a:srgbClr val="FFFFFF"/>
                </a:highlight>
                <a:latin typeface="Fira Sans"/>
                <a:ea typeface="Fira Sans"/>
                <a:cs typeface="Fira Sans"/>
                <a:sym typeface="Fira Sans"/>
              </a:rPr>
              <a:t>Traiter l'information</a:t>
            </a:r>
            <a:endParaRPr sz="1900" b="1">
              <a:solidFill>
                <a:srgbClr val="00426B"/>
              </a:solidFill>
              <a:highlight>
                <a:srgbClr val="FFFFFF"/>
              </a:highlight>
              <a:latin typeface="Fira Sans"/>
              <a:ea typeface="Fira Sans"/>
              <a:cs typeface="Fira Sans"/>
              <a:sym typeface="Fira Sans"/>
            </a:endParaRPr>
          </a:p>
          <a:p>
            <a:pPr marL="0" lvl="0" indent="0" algn="r" rtl="0">
              <a:lnSpc>
                <a:spcPct val="115000"/>
              </a:lnSpc>
              <a:spcBef>
                <a:spcPts val="400"/>
              </a:spcBef>
              <a:spcAft>
                <a:spcPts val="0"/>
              </a:spcAft>
              <a:buNone/>
            </a:pPr>
            <a:endParaRPr b="1">
              <a:solidFill>
                <a:schemeClr val="dk1"/>
              </a:solidFill>
              <a:latin typeface="Fira Sans"/>
              <a:ea typeface="Fira Sans"/>
              <a:cs typeface="Fira Sans"/>
              <a:sym typeface="Fira Sans"/>
            </a:endParaRPr>
          </a:p>
        </p:txBody>
      </p:sp>
      <p:sp>
        <p:nvSpPr>
          <p:cNvPr id="120" name="Google Shape;120;p18"/>
          <p:cNvSpPr txBox="1"/>
          <p:nvPr/>
        </p:nvSpPr>
        <p:spPr>
          <a:xfrm>
            <a:off x="6439625" y="3570725"/>
            <a:ext cx="2538300" cy="518100"/>
          </a:xfrm>
          <a:prstGeom prst="rect">
            <a:avLst/>
          </a:prstGeom>
          <a:noFill/>
          <a:ln>
            <a:noFill/>
          </a:ln>
        </p:spPr>
        <p:txBody>
          <a:bodyPr spcFirstLastPara="1" wrap="square" lIns="0" tIns="0" rIns="0" bIns="0" anchor="ctr" anchorCtr="0">
            <a:noAutofit/>
          </a:bodyPr>
          <a:lstStyle/>
          <a:p>
            <a:pPr marL="0" lvl="0" indent="0" algn="l" rtl="0">
              <a:lnSpc>
                <a:spcPct val="130000"/>
              </a:lnSpc>
              <a:spcBef>
                <a:spcPts val="900"/>
              </a:spcBef>
              <a:spcAft>
                <a:spcPts val="0"/>
              </a:spcAft>
              <a:buClr>
                <a:schemeClr val="dk1"/>
              </a:buClr>
              <a:buSzPts val="1100"/>
              <a:buFont typeface="Arial"/>
              <a:buNone/>
            </a:pPr>
            <a:r>
              <a:rPr lang="en" sz="1800" b="1">
                <a:solidFill>
                  <a:srgbClr val="00426B"/>
                </a:solidFill>
                <a:highlight>
                  <a:srgbClr val="FFFFFF"/>
                </a:highlight>
                <a:latin typeface="Fira Sans"/>
                <a:ea typeface="Fira Sans"/>
                <a:cs typeface="Fira Sans"/>
                <a:sym typeface="Fira Sans"/>
              </a:rPr>
              <a:t>Dispatcher </a:t>
            </a:r>
            <a:r>
              <a:rPr lang="en" sz="1800" b="1">
                <a:solidFill>
                  <a:srgbClr val="073763"/>
                </a:solidFill>
                <a:highlight>
                  <a:srgbClr val="FFFFFF"/>
                </a:highlight>
                <a:latin typeface="Fira Sans"/>
                <a:ea typeface="Fira Sans"/>
                <a:cs typeface="Fira Sans"/>
                <a:sym typeface="Fira Sans"/>
              </a:rPr>
              <a:t>l'information en interne et en externe</a:t>
            </a:r>
            <a:endParaRPr sz="1800" b="1">
              <a:solidFill>
                <a:srgbClr val="073763"/>
              </a:solidFill>
              <a:highlight>
                <a:srgbClr val="FFFFFF"/>
              </a:highlight>
              <a:latin typeface="Fira Sans"/>
              <a:ea typeface="Fira Sans"/>
              <a:cs typeface="Fira Sans"/>
              <a:sym typeface="Fira Sans"/>
            </a:endParaRPr>
          </a:p>
          <a:p>
            <a:pPr marL="0" lvl="0" indent="0" algn="r" rtl="0">
              <a:lnSpc>
                <a:spcPct val="115000"/>
              </a:lnSpc>
              <a:spcBef>
                <a:spcPts val="400"/>
              </a:spcBef>
              <a:spcAft>
                <a:spcPts val="0"/>
              </a:spcAft>
              <a:buNone/>
            </a:pPr>
            <a:endParaRPr b="1">
              <a:solidFill>
                <a:schemeClr val="dk1"/>
              </a:solidFill>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body" idx="1"/>
          </p:nvPr>
        </p:nvSpPr>
        <p:spPr>
          <a:xfrm>
            <a:off x="311700" y="863550"/>
            <a:ext cx="3999900" cy="3416400"/>
          </a:xfrm>
          <a:prstGeom prst="rect">
            <a:avLst/>
          </a:prstGeom>
        </p:spPr>
        <p:txBody>
          <a:bodyPr spcFirstLastPara="1" wrap="square" lIns="91425" tIns="91425" rIns="91425" bIns="91425" anchor="t" anchorCtr="0">
            <a:noAutofit/>
          </a:bodyPr>
          <a:lstStyle/>
          <a:p>
            <a:pPr marL="0" lvl="0" indent="0" algn="l" rtl="0">
              <a:lnSpc>
                <a:spcPct val="130000"/>
              </a:lnSpc>
              <a:spcBef>
                <a:spcPts val="900"/>
              </a:spcBef>
              <a:spcAft>
                <a:spcPts val="0"/>
              </a:spcAft>
              <a:buNone/>
            </a:pPr>
            <a:r>
              <a:rPr lang="en" sz="1800">
                <a:solidFill>
                  <a:srgbClr val="00426B"/>
                </a:solidFill>
                <a:highlight>
                  <a:srgbClr val="FFFFFF"/>
                </a:highlight>
                <a:latin typeface="Fira Sans"/>
                <a:ea typeface="Fira Sans"/>
                <a:cs typeface="Fira Sans"/>
                <a:sym typeface="Fira Sans"/>
              </a:rPr>
              <a:t>Traitement de l'information :</a:t>
            </a:r>
            <a:endParaRPr sz="1800">
              <a:solidFill>
                <a:srgbClr val="00426B"/>
              </a:solidFill>
              <a:highlight>
                <a:srgbClr val="FFFFFF"/>
              </a:highlight>
              <a:latin typeface="Fira Sans"/>
              <a:ea typeface="Fira Sans"/>
              <a:cs typeface="Fira Sans"/>
              <a:sym typeface="Fira Sans"/>
            </a:endParaRPr>
          </a:p>
          <a:p>
            <a:pPr marL="0" lvl="0" indent="0" algn="l" rtl="0">
              <a:lnSpc>
                <a:spcPct val="130000"/>
              </a:lnSpc>
              <a:spcBef>
                <a:spcPts val="900"/>
              </a:spcBef>
              <a:spcAft>
                <a:spcPts val="0"/>
              </a:spcAft>
              <a:buClr>
                <a:schemeClr val="dk1"/>
              </a:buClr>
              <a:buSzPts val="1100"/>
              <a:buFont typeface="Arial"/>
              <a:buNone/>
            </a:pPr>
            <a:r>
              <a:rPr lang="en" sz="1150">
                <a:solidFill>
                  <a:srgbClr val="000000"/>
                </a:solidFill>
                <a:highlight>
                  <a:srgbClr val="FFFFFF"/>
                </a:highlight>
                <a:latin typeface="Fira Sans"/>
                <a:ea typeface="Fira Sans"/>
                <a:cs typeface="Fira Sans"/>
                <a:sym typeface="Fira Sans"/>
              </a:rPr>
              <a:t>Les outils spécialisés d'APS couvrent, entre autres, les fonctions de prévision, </a:t>
            </a:r>
            <a:r>
              <a:rPr lang="en" sz="1300">
                <a:solidFill>
                  <a:srgbClr val="000000"/>
                </a:solidFill>
                <a:highlight>
                  <a:srgbClr val="FFFFFF"/>
                </a:highlight>
                <a:uFill>
                  <a:noFill/>
                </a:uFill>
                <a:latin typeface="Fira Sans"/>
                <a:ea typeface="Fira Sans"/>
                <a:cs typeface="Fira Sans"/>
                <a:sym typeface="Fira Sans"/>
                <a:hlinkClick r:id="rId3">
                  <a:extLst>
                    <a:ext uri="{A12FA001-AC4F-418D-AE19-62706E023703}">
                      <ahyp:hlinkClr xmlns:ahyp="http://schemas.microsoft.com/office/drawing/2018/hyperlinkcolor" val="tx"/>
                    </a:ext>
                  </a:extLst>
                </a:hlinkClick>
              </a:rPr>
              <a:t>d'ordonnancement</a:t>
            </a:r>
            <a:r>
              <a:rPr lang="en" sz="1150">
                <a:solidFill>
                  <a:srgbClr val="000000"/>
                </a:solidFill>
                <a:highlight>
                  <a:srgbClr val="FFFFFF"/>
                </a:highlight>
                <a:latin typeface="Fira Sans"/>
                <a:ea typeface="Fira Sans"/>
                <a:cs typeface="Fira Sans"/>
                <a:sym typeface="Fira Sans"/>
              </a:rPr>
              <a:t>, de planification étendue et de gestion des approvisionnements (</a:t>
            </a:r>
            <a:r>
              <a:rPr lang="en" sz="1250">
                <a:solidFill>
                  <a:srgbClr val="000000"/>
                </a:solidFill>
                <a:highlight>
                  <a:srgbClr val="FFFFFF"/>
                </a:highlight>
                <a:uFill>
                  <a:noFill/>
                </a:uFill>
                <a:latin typeface="Fira Sans"/>
                <a:ea typeface="Fira Sans"/>
                <a:cs typeface="Fira Sans"/>
                <a:sym typeface="Fira Sans"/>
                <a:hlinkClick r:id="rId4">
                  <a:extLst>
                    <a:ext uri="{A12FA001-AC4F-418D-AE19-62706E023703}">
                      <ahyp:hlinkClr xmlns:ahyp="http://schemas.microsoft.com/office/drawing/2018/hyperlinkcolor" val="tx"/>
                    </a:ext>
                  </a:extLst>
                </a:hlinkClick>
              </a:rPr>
              <a:t>algorithme de programmation par les contraintes</a:t>
            </a:r>
            <a:r>
              <a:rPr lang="en" sz="1150">
                <a:solidFill>
                  <a:srgbClr val="000000"/>
                </a:solidFill>
                <a:highlight>
                  <a:srgbClr val="FFFFFF"/>
                </a:highlight>
                <a:latin typeface="Fira Sans"/>
                <a:ea typeface="Fira Sans"/>
                <a:cs typeface="Fira Sans"/>
                <a:sym typeface="Fira Sans"/>
              </a:rPr>
              <a:t>). D'autres outils de suivi sur le terrain comme les SCE (Supply Chain Execution) complètent la panoplie du gestionnaire pour mieux synchroniser les maillons de la chaîne logistique.</a:t>
            </a:r>
            <a:endParaRPr sz="1800">
              <a:solidFill>
                <a:srgbClr val="000000"/>
              </a:solidFill>
              <a:highlight>
                <a:srgbClr val="FFFFFF"/>
              </a:highlight>
              <a:latin typeface="Fira Sans"/>
              <a:ea typeface="Fira Sans"/>
              <a:cs typeface="Fira Sans"/>
              <a:sym typeface="Fira Sans"/>
            </a:endParaRPr>
          </a:p>
          <a:p>
            <a:pPr marL="0" lvl="0" indent="0" algn="l" rtl="0">
              <a:spcBef>
                <a:spcPts val="400"/>
              </a:spcBef>
              <a:spcAft>
                <a:spcPts val="1600"/>
              </a:spcAft>
              <a:buNone/>
            </a:pPr>
            <a:endParaRPr/>
          </a:p>
        </p:txBody>
      </p:sp>
      <p:sp>
        <p:nvSpPr>
          <p:cNvPr id="126" name="Google Shape;126;p19"/>
          <p:cNvSpPr txBox="1">
            <a:spLocks noGrp="1"/>
          </p:cNvSpPr>
          <p:nvPr>
            <p:ph type="body" idx="2"/>
          </p:nvPr>
        </p:nvSpPr>
        <p:spPr>
          <a:xfrm>
            <a:off x="4402900" y="1165450"/>
            <a:ext cx="3722700" cy="2353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50">
                <a:solidFill>
                  <a:srgbClr val="FFFFFF"/>
                </a:solidFill>
                <a:highlight>
                  <a:srgbClr val="004B76"/>
                </a:highlight>
                <a:latin typeface="Fira Sans"/>
                <a:ea typeface="Fira Sans"/>
                <a:cs typeface="Fira Sans"/>
                <a:sym typeface="Fira Sans"/>
              </a:rPr>
              <a:t>Ces vingt dernières années la règle est passée de : ￼Du flux poussé au flux tiré. Avant, la règle était : on vend ce que l'on fabrique. Aujourd'hui, la règle est : on fabrique ce que l'on vend.</a:t>
            </a:r>
            <a:endParaRPr sz="2000">
              <a:latin typeface="Fira Sans"/>
              <a:ea typeface="Fira Sans"/>
              <a:cs typeface="Fira Sans"/>
              <a:sym typeface="Fira Sans"/>
            </a:endParaRPr>
          </a:p>
        </p:txBody>
      </p:sp>
      <p:sp>
        <p:nvSpPr>
          <p:cNvPr id="127" name="Google Shape;127;p19"/>
          <p:cNvSpPr/>
          <p:nvPr/>
        </p:nvSpPr>
        <p:spPr>
          <a:xfrm rot="-2010052">
            <a:off x="7806162" y="1177310"/>
            <a:ext cx="1387786" cy="833609"/>
          </a:xfrm>
          <a:custGeom>
            <a:avLst/>
            <a:gdLst/>
            <a:ahLst/>
            <a:cxnLst/>
            <a:rect l="l" t="t" r="r" b="b"/>
            <a:pathLst>
              <a:path w="31623" h="25853" extrusionOk="0">
                <a:moveTo>
                  <a:pt x="30055" y="0"/>
                </a:moveTo>
                <a:lnTo>
                  <a:pt x="30055" y="0"/>
                </a:lnTo>
                <a:cubicBezTo>
                  <a:pt x="24948" y="8067"/>
                  <a:pt x="18479" y="9369"/>
                  <a:pt x="14836" y="9369"/>
                </a:cubicBezTo>
                <a:cubicBezTo>
                  <a:pt x="13102" y="9369"/>
                  <a:pt x="12009" y="9074"/>
                  <a:pt x="12009" y="9074"/>
                </a:cubicBezTo>
                <a:lnTo>
                  <a:pt x="12209" y="1902"/>
                </a:lnTo>
                <a:lnTo>
                  <a:pt x="0" y="13543"/>
                </a:lnTo>
                <a:lnTo>
                  <a:pt x="11542" y="25852"/>
                </a:lnTo>
                <a:lnTo>
                  <a:pt x="11775" y="18680"/>
                </a:lnTo>
                <a:cubicBezTo>
                  <a:pt x="12295" y="18711"/>
                  <a:pt x="12796" y="18726"/>
                  <a:pt x="13280" y="18726"/>
                </a:cubicBezTo>
                <a:cubicBezTo>
                  <a:pt x="20124" y="18726"/>
                  <a:pt x="23381" y="15841"/>
                  <a:pt x="23350" y="15778"/>
                </a:cubicBezTo>
                <a:cubicBezTo>
                  <a:pt x="31622" y="9307"/>
                  <a:pt x="30055" y="1"/>
                  <a:pt x="30055" y="0"/>
                </a:cubicBezTo>
                <a:close/>
              </a:path>
            </a:pathLst>
          </a:custGeom>
          <a:solidFill>
            <a:srgbClr val="E06666"/>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1" y="507825"/>
            <a:ext cx="9144000" cy="4635675"/>
          </a:xfrm>
          <a:prstGeom prst="rect">
            <a:avLst/>
          </a:prstGeom>
          <a:noFill/>
          <a:ln>
            <a:noFill/>
          </a:ln>
        </p:spPr>
      </p:pic>
      <p:sp>
        <p:nvSpPr>
          <p:cNvPr id="133" name="Google Shape;133;p20"/>
          <p:cNvSpPr txBox="1"/>
          <p:nvPr/>
        </p:nvSpPr>
        <p:spPr>
          <a:xfrm>
            <a:off x="252450" y="46125"/>
            <a:ext cx="45912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Clr>
                <a:schemeClr val="dk1"/>
              </a:buClr>
              <a:buSzPts val="1100"/>
              <a:buFont typeface="Arial"/>
              <a:buNone/>
            </a:pPr>
            <a:r>
              <a:rPr lang="en" sz="1800" b="1">
                <a:solidFill>
                  <a:schemeClr val="dk1"/>
                </a:solidFill>
                <a:latin typeface="Fira Sans"/>
                <a:ea typeface="Fira Sans"/>
                <a:cs typeface="Fira Sans"/>
                <a:sym typeface="Fira Sans"/>
              </a:rPr>
              <a:t>Les outils utilisés dans la supply chain</a:t>
            </a:r>
            <a:endParaRPr/>
          </a:p>
        </p:txBody>
      </p:sp>
      <p:sp>
        <p:nvSpPr>
          <p:cNvPr id="134" name="Google Shape;134;p20"/>
          <p:cNvSpPr/>
          <p:nvPr/>
        </p:nvSpPr>
        <p:spPr>
          <a:xfrm>
            <a:off x="-8" y="262238"/>
            <a:ext cx="550172" cy="291122"/>
          </a:xfrm>
          <a:custGeom>
            <a:avLst/>
            <a:gdLst/>
            <a:ahLst/>
            <a:cxnLst/>
            <a:rect l="l" t="t" r="r" b="b"/>
            <a:pathLst>
              <a:path w="27963" h="13539" extrusionOk="0">
                <a:moveTo>
                  <a:pt x="4217" y="0"/>
                </a:moveTo>
                <a:cubicBezTo>
                  <a:pt x="10139" y="0"/>
                  <a:pt x="16601" y="710"/>
                  <a:pt x="21529" y="3995"/>
                </a:cubicBezTo>
                <a:cubicBezTo>
                  <a:pt x="22391" y="4569"/>
                  <a:pt x="19453" y="4098"/>
                  <a:pt x="18422" y="3995"/>
                </a:cubicBezTo>
                <a:cubicBezTo>
                  <a:pt x="15474" y="3700"/>
                  <a:pt x="12507" y="3551"/>
                  <a:pt x="9544" y="3551"/>
                </a:cubicBezTo>
                <a:cubicBezTo>
                  <a:pt x="7473" y="3551"/>
                  <a:pt x="1259" y="3551"/>
                  <a:pt x="3330" y="3551"/>
                </a:cubicBezTo>
                <a:cubicBezTo>
                  <a:pt x="8065" y="3551"/>
                  <a:pt x="14186" y="203"/>
                  <a:pt x="17534" y="3551"/>
                </a:cubicBezTo>
                <a:cubicBezTo>
                  <a:pt x="18331" y="4348"/>
                  <a:pt x="15538" y="4698"/>
                  <a:pt x="14427" y="4883"/>
                </a:cubicBezTo>
                <a:cubicBezTo>
                  <a:pt x="11593" y="5355"/>
                  <a:pt x="8562" y="5372"/>
                  <a:pt x="5993" y="6658"/>
                </a:cubicBezTo>
                <a:cubicBezTo>
                  <a:pt x="5560" y="6875"/>
                  <a:pt x="8380" y="6936"/>
                  <a:pt x="9544" y="7102"/>
                </a:cubicBezTo>
                <a:cubicBezTo>
                  <a:pt x="13108" y="7611"/>
                  <a:pt x="16633" y="8369"/>
                  <a:pt x="20197" y="8878"/>
                </a:cubicBezTo>
                <a:cubicBezTo>
                  <a:pt x="22413" y="9195"/>
                  <a:pt x="29071" y="9449"/>
                  <a:pt x="26855" y="9765"/>
                </a:cubicBezTo>
                <a:cubicBezTo>
                  <a:pt x="20821" y="10626"/>
                  <a:pt x="14643" y="10400"/>
                  <a:pt x="8656" y="11541"/>
                </a:cubicBezTo>
                <a:cubicBezTo>
                  <a:pt x="6433" y="11965"/>
                  <a:pt x="4194" y="12324"/>
                  <a:pt x="1998" y="12873"/>
                </a:cubicBezTo>
                <a:cubicBezTo>
                  <a:pt x="1317" y="13043"/>
                  <a:pt x="0" y="13539"/>
                  <a:pt x="666" y="13317"/>
                </a:cubicBezTo>
                <a:cubicBezTo>
                  <a:pt x="8237" y="10793"/>
                  <a:pt x="17054" y="12447"/>
                  <a:pt x="24192" y="8878"/>
                </a:cubicBezTo>
                <a:cubicBezTo>
                  <a:pt x="26146" y="7901"/>
                  <a:pt x="19967" y="7315"/>
                  <a:pt x="18422" y="5770"/>
                </a:cubicBezTo>
                <a:cubicBezTo>
                  <a:pt x="17026" y="4374"/>
                  <a:pt x="14377" y="5398"/>
                  <a:pt x="12651" y="4439"/>
                </a:cubicBezTo>
                <a:cubicBezTo>
                  <a:pt x="10627" y="3314"/>
                  <a:pt x="8075" y="-305"/>
                  <a:pt x="6437" y="1332"/>
                </a:cubicBezTo>
                <a:cubicBezTo>
                  <a:pt x="5640" y="2128"/>
                  <a:pt x="7412" y="3370"/>
                  <a:pt x="7768" y="4439"/>
                </a:cubicBezTo>
                <a:cubicBezTo>
                  <a:pt x="8099" y="5432"/>
                  <a:pt x="9258" y="7546"/>
                  <a:pt x="8212" y="7546"/>
                </a:cubicBezTo>
                <a:cubicBezTo>
                  <a:pt x="6816" y="7546"/>
                  <a:pt x="6038" y="5556"/>
                  <a:pt x="4661" y="5327"/>
                </a:cubicBezTo>
                <a:cubicBezTo>
                  <a:pt x="3629" y="5155"/>
                  <a:pt x="814" y="4144"/>
                  <a:pt x="1554" y="4883"/>
                </a:cubicBezTo>
                <a:cubicBezTo>
                  <a:pt x="4696" y="8022"/>
                  <a:pt x="9123" y="9555"/>
                  <a:pt x="13095" y="11541"/>
                </a:cubicBezTo>
              </a:path>
            </a:pathLst>
          </a:custGeom>
          <a:noFill/>
          <a:ln w="76200" cap="flat" cmpd="sng">
            <a:solidFill>
              <a:schemeClr val="accent1"/>
            </a:solidFill>
            <a:prstDash val="solid"/>
            <a:round/>
            <a:headEnd type="none" w="med" len="med"/>
            <a:tailEnd type="none" w="med" len="med"/>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645200" y="500863"/>
            <a:ext cx="4338300" cy="460200"/>
          </a:xfrm>
          <a:prstGeom prst="rect">
            <a:avLst/>
          </a:prstGeom>
        </p:spPr>
        <p:txBody>
          <a:bodyPr spcFirstLastPara="1" wrap="square" lIns="0" tIns="0" rIns="0" bIns="0" anchor="t" anchorCtr="0">
            <a:noAutofit/>
          </a:bodyPr>
          <a:lstStyle/>
          <a:p>
            <a:pPr marL="0" lvl="0" indent="0" algn="ctr" rtl="0">
              <a:lnSpc>
                <a:spcPct val="115000"/>
              </a:lnSpc>
              <a:spcBef>
                <a:spcPts val="1200"/>
              </a:spcBef>
              <a:spcAft>
                <a:spcPts val="0"/>
              </a:spcAft>
              <a:buClr>
                <a:schemeClr val="dk1"/>
              </a:buClr>
              <a:buSzPts val="1100"/>
              <a:buFont typeface="Arial"/>
              <a:buNone/>
            </a:pPr>
            <a:endParaRPr sz="1800">
              <a:solidFill>
                <a:schemeClr val="dk1"/>
              </a:solidFill>
              <a:latin typeface="Fira Sans"/>
              <a:ea typeface="Fira Sans"/>
              <a:cs typeface="Fira Sans"/>
              <a:sym typeface="Fira Sans"/>
            </a:endParaRPr>
          </a:p>
          <a:p>
            <a:pPr marL="0" lvl="0" indent="0" algn="l" rtl="0">
              <a:spcBef>
                <a:spcPts val="1200"/>
              </a:spcBef>
              <a:spcAft>
                <a:spcPts val="0"/>
              </a:spcAft>
              <a:buNone/>
            </a:pPr>
            <a:endParaRPr/>
          </a:p>
        </p:txBody>
      </p:sp>
      <p:sp>
        <p:nvSpPr>
          <p:cNvPr id="140" name="Google Shape;140;p21"/>
          <p:cNvSpPr txBox="1">
            <a:spLocks noGrp="1"/>
          </p:cNvSpPr>
          <p:nvPr>
            <p:ph type="body" idx="1"/>
          </p:nvPr>
        </p:nvSpPr>
        <p:spPr>
          <a:xfrm>
            <a:off x="457050" y="1135650"/>
            <a:ext cx="4118400" cy="3394800"/>
          </a:xfrm>
          <a:prstGeom prst="rect">
            <a:avLst/>
          </a:prstGeom>
        </p:spPr>
        <p:txBody>
          <a:bodyPr spcFirstLastPara="1" wrap="square" lIns="0" tIns="0" rIns="0" bIns="0" anchor="t" anchorCtr="0">
            <a:noAutofit/>
          </a:bodyPr>
          <a:lstStyle/>
          <a:p>
            <a:pPr marL="0" lvl="0" indent="0" algn="l" rtl="0">
              <a:spcBef>
                <a:spcPts val="1200"/>
              </a:spcBef>
              <a:spcAft>
                <a:spcPts val="0"/>
              </a:spcAft>
              <a:buClr>
                <a:schemeClr val="dk1"/>
              </a:buClr>
              <a:buSzPts val="1100"/>
              <a:buFont typeface="Arial"/>
              <a:buNone/>
            </a:pPr>
            <a:r>
              <a:rPr lang="en" sz="1500">
                <a:solidFill>
                  <a:schemeClr val="dk1"/>
                </a:solidFill>
                <a:highlight>
                  <a:srgbClr val="FFFFFF"/>
                </a:highlight>
                <a:latin typeface="Fira Sans"/>
                <a:ea typeface="Fira Sans"/>
                <a:cs typeface="Fira Sans"/>
                <a:sym typeface="Fira Sans"/>
              </a:rPr>
              <a:t>Aujourd’hui, la majorité des entreprises utilise </a:t>
            </a:r>
            <a:r>
              <a:rPr lang="en" sz="1500">
                <a:solidFill>
                  <a:srgbClr val="38761D"/>
                </a:solidFill>
                <a:highlight>
                  <a:srgbClr val="FFFFFF"/>
                </a:highlight>
                <a:latin typeface="Fira Sans"/>
                <a:ea typeface="Fira Sans"/>
                <a:cs typeface="Fira Sans"/>
                <a:sym typeface="Fira Sans"/>
              </a:rPr>
              <a:t>Excel</a:t>
            </a:r>
            <a:r>
              <a:rPr lang="en" sz="1500">
                <a:solidFill>
                  <a:schemeClr val="dk1"/>
                </a:solidFill>
                <a:highlight>
                  <a:srgbClr val="FFFFFF"/>
                </a:highlight>
                <a:latin typeface="Fira Sans"/>
                <a:ea typeface="Fira Sans"/>
                <a:cs typeface="Fira Sans"/>
                <a:sym typeface="Fira Sans"/>
              </a:rPr>
              <a:t> pour le suivi de leurs activités, mais le tableur de Microsoft atteint vite ses limites. Impossible par exemple de piloter l’approvisionnement d’un magasin à partir de deux usines, de gérer des produits périssables ou encore de remplacer progressivement un produit par un nouveau. Des logiciels spécialisés existent, mais leur taux d’adoption dans l’industrie reste faible, en particulier dans les PME.</a:t>
            </a:r>
            <a:endParaRPr sz="1500">
              <a:solidFill>
                <a:schemeClr val="dk1"/>
              </a:solidFill>
              <a:highlight>
                <a:srgbClr val="FFFFFF"/>
              </a:highlight>
              <a:latin typeface="Fira Sans"/>
              <a:ea typeface="Fira Sans"/>
              <a:cs typeface="Fira Sans"/>
              <a:sym typeface="Fira Sans"/>
            </a:endParaRPr>
          </a:p>
          <a:p>
            <a:pPr marL="0" lvl="0" indent="0" algn="l" rtl="0">
              <a:spcBef>
                <a:spcPts val="1200"/>
              </a:spcBef>
              <a:spcAft>
                <a:spcPts val="1600"/>
              </a:spcAft>
              <a:buNone/>
            </a:pPr>
            <a:endParaRPr/>
          </a:p>
        </p:txBody>
      </p:sp>
      <p:pic>
        <p:nvPicPr>
          <p:cNvPr id="141" name="Google Shape;141;p21"/>
          <p:cNvPicPr preferRelativeResize="0"/>
          <p:nvPr/>
        </p:nvPicPr>
        <p:blipFill>
          <a:blip r:embed="rId3">
            <a:alphaModFix/>
          </a:blip>
          <a:stretch>
            <a:fillRect/>
          </a:stretch>
        </p:blipFill>
        <p:spPr>
          <a:xfrm>
            <a:off x="4754700" y="1294725"/>
            <a:ext cx="4118400" cy="3076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p:nvPr/>
        </p:nvSpPr>
        <p:spPr>
          <a:xfrm>
            <a:off x="3014625" y="320875"/>
            <a:ext cx="3815705" cy="490949"/>
          </a:xfrm>
          <a:custGeom>
            <a:avLst/>
            <a:gdLst/>
            <a:ahLst/>
            <a:cxnLst/>
            <a:rect l="l" t="t" r="r" b="b"/>
            <a:pathLst>
              <a:path w="83977" h="7690" extrusionOk="0">
                <a:moveTo>
                  <a:pt x="56609" y="1"/>
                </a:moveTo>
                <a:lnTo>
                  <a:pt x="46857" y="14"/>
                </a:lnTo>
                <a:lnTo>
                  <a:pt x="37106" y="148"/>
                </a:lnTo>
                <a:lnTo>
                  <a:pt x="27354" y="376"/>
                </a:lnTo>
                <a:lnTo>
                  <a:pt x="17602" y="724"/>
                </a:lnTo>
                <a:lnTo>
                  <a:pt x="7864" y="1179"/>
                </a:lnTo>
                <a:lnTo>
                  <a:pt x="2988" y="1461"/>
                </a:lnTo>
                <a:lnTo>
                  <a:pt x="2626" y="1501"/>
                </a:lnTo>
                <a:lnTo>
                  <a:pt x="1970" y="1675"/>
                </a:lnTo>
                <a:lnTo>
                  <a:pt x="1407" y="1956"/>
                </a:lnTo>
                <a:lnTo>
                  <a:pt x="938" y="2345"/>
                </a:lnTo>
                <a:lnTo>
                  <a:pt x="563" y="2800"/>
                </a:lnTo>
                <a:lnTo>
                  <a:pt x="282" y="3323"/>
                </a:lnTo>
                <a:lnTo>
                  <a:pt x="94" y="3872"/>
                </a:lnTo>
                <a:lnTo>
                  <a:pt x="0" y="4461"/>
                </a:lnTo>
                <a:lnTo>
                  <a:pt x="0" y="5037"/>
                </a:lnTo>
                <a:lnTo>
                  <a:pt x="94" y="5613"/>
                </a:lnTo>
                <a:lnTo>
                  <a:pt x="282" y="6149"/>
                </a:lnTo>
                <a:lnTo>
                  <a:pt x="563" y="6631"/>
                </a:lnTo>
                <a:lnTo>
                  <a:pt x="938" y="7046"/>
                </a:lnTo>
                <a:lnTo>
                  <a:pt x="1407" y="7368"/>
                </a:lnTo>
                <a:lnTo>
                  <a:pt x="1970" y="7596"/>
                </a:lnTo>
                <a:lnTo>
                  <a:pt x="2626" y="7689"/>
                </a:lnTo>
                <a:lnTo>
                  <a:pt x="2988" y="7676"/>
                </a:lnTo>
                <a:lnTo>
                  <a:pt x="7864" y="7408"/>
                </a:lnTo>
                <a:lnTo>
                  <a:pt x="17602" y="6953"/>
                </a:lnTo>
                <a:lnTo>
                  <a:pt x="27354" y="6604"/>
                </a:lnTo>
                <a:lnTo>
                  <a:pt x="37106" y="6363"/>
                </a:lnTo>
                <a:lnTo>
                  <a:pt x="46857" y="6243"/>
                </a:lnTo>
                <a:lnTo>
                  <a:pt x="56609" y="6229"/>
                </a:lnTo>
                <a:lnTo>
                  <a:pt x="66361" y="6323"/>
                </a:lnTo>
                <a:lnTo>
                  <a:pt x="76113" y="6537"/>
                </a:lnTo>
                <a:lnTo>
                  <a:pt x="80989" y="6685"/>
                </a:lnTo>
                <a:lnTo>
                  <a:pt x="81351" y="6685"/>
                </a:lnTo>
                <a:lnTo>
                  <a:pt x="82007" y="6578"/>
                </a:lnTo>
                <a:lnTo>
                  <a:pt x="82570" y="6337"/>
                </a:lnTo>
                <a:lnTo>
                  <a:pt x="83038" y="6002"/>
                </a:lnTo>
                <a:lnTo>
                  <a:pt x="83413" y="5573"/>
                </a:lnTo>
                <a:lnTo>
                  <a:pt x="83695" y="5077"/>
                </a:lnTo>
                <a:lnTo>
                  <a:pt x="83882" y="4542"/>
                </a:lnTo>
                <a:lnTo>
                  <a:pt x="83976" y="3966"/>
                </a:lnTo>
                <a:lnTo>
                  <a:pt x="83976" y="3390"/>
                </a:lnTo>
                <a:lnTo>
                  <a:pt x="83882" y="2814"/>
                </a:lnTo>
                <a:lnTo>
                  <a:pt x="83695" y="2251"/>
                </a:lnTo>
                <a:lnTo>
                  <a:pt x="83413" y="1742"/>
                </a:lnTo>
                <a:lnTo>
                  <a:pt x="83038" y="1300"/>
                </a:lnTo>
                <a:lnTo>
                  <a:pt x="82570" y="925"/>
                </a:lnTo>
                <a:lnTo>
                  <a:pt x="82007" y="657"/>
                </a:lnTo>
                <a:lnTo>
                  <a:pt x="81351" y="496"/>
                </a:lnTo>
                <a:lnTo>
                  <a:pt x="80989" y="469"/>
                </a:lnTo>
                <a:lnTo>
                  <a:pt x="76113" y="322"/>
                </a:lnTo>
                <a:lnTo>
                  <a:pt x="66361" y="108"/>
                </a:lnTo>
                <a:lnTo>
                  <a:pt x="56609" y="1"/>
                </a:lnTo>
                <a:close/>
              </a:path>
            </a:pathLst>
          </a:custGeom>
          <a:solidFill>
            <a:srgbClr val="82C0CC">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Impact"/>
                <a:ea typeface="Impact"/>
                <a:cs typeface="Impact"/>
                <a:sym typeface="Impact"/>
              </a:rPr>
              <a:t>Les </a:t>
            </a:r>
            <a:r>
              <a:rPr lang="en" sz="2400" b="1">
                <a:solidFill>
                  <a:srgbClr val="132348"/>
                </a:solidFill>
                <a:latin typeface="Impact"/>
                <a:ea typeface="Impact"/>
                <a:cs typeface="Impact"/>
                <a:sym typeface="Impact"/>
              </a:rPr>
              <a:t>logiciels Supply chain</a:t>
            </a:r>
            <a:r>
              <a:rPr lang="en" sz="2400">
                <a:solidFill>
                  <a:srgbClr val="132348"/>
                </a:solidFill>
                <a:latin typeface="Impact"/>
                <a:ea typeface="Impact"/>
                <a:cs typeface="Impact"/>
                <a:sym typeface="Impact"/>
              </a:rPr>
              <a:t>.</a:t>
            </a:r>
            <a:r>
              <a:rPr lang="en" sz="1100">
                <a:solidFill>
                  <a:srgbClr val="132348"/>
                </a:solidFill>
                <a:latin typeface="Times New Roman"/>
                <a:ea typeface="Times New Roman"/>
                <a:cs typeface="Times New Roman"/>
                <a:sym typeface="Times New Roman"/>
              </a:rPr>
              <a:t> </a:t>
            </a:r>
            <a:endParaRPr/>
          </a:p>
        </p:txBody>
      </p:sp>
      <p:sp>
        <p:nvSpPr>
          <p:cNvPr id="147" name="Google Shape;147;p22"/>
          <p:cNvSpPr/>
          <p:nvPr/>
        </p:nvSpPr>
        <p:spPr>
          <a:xfrm>
            <a:off x="6171600" y="1006975"/>
            <a:ext cx="2288871" cy="2855287"/>
          </a:xfrm>
          <a:custGeom>
            <a:avLst/>
            <a:gdLst/>
            <a:ahLst/>
            <a:cxnLst/>
            <a:rect l="l" t="t" r="r" b="b"/>
            <a:pathLst>
              <a:path w="65317" h="48894" extrusionOk="0">
                <a:moveTo>
                  <a:pt x="44139" y="1"/>
                </a:moveTo>
                <a:lnTo>
                  <a:pt x="40910" y="14"/>
                </a:lnTo>
                <a:lnTo>
                  <a:pt x="34762" y="175"/>
                </a:lnTo>
                <a:lnTo>
                  <a:pt x="29243" y="429"/>
                </a:lnTo>
                <a:lnTo>
                  <a:pt x="24635" y="724"/>
                </a:lnTo>
                <a:lnTo>
                  <a:pt x="22813" y="858"/>
                </a:lnTo>
                <a:lnTo>
                  <a:pt x="22318" y="912"/>
                </a:lnTo>
                <a:lnTo>
                  <a:pt x="21353" y="1126"/>
                </a:lnTo>
                <a:lnTo>
                  <a:pt x="20442" y="1447"/>
                </a:lnTo>
                <a:lnTo>
                  <a:pt x="19571" y="1903"/>
                </a:lnTo>
                <a:lnTo>
                  <a:pt x="18781" y="2452"/>
                </a:lnTo>
                <a:lnTo>
                  <a:pt x="18071" y="3108"/>
                </a:lnTo>
                <a:lnTo>
                  <a:pt x="17442" y="3859"/>
                </a:lnTo>
                <a:lnTo>
                  <a:pt x="16933" y="4703"/>
                </a:lnTo>
                <a:lnTo>
                  <a:pt x="16718" y="5145"/>
                </a:lnTo>
                <a:lnTo>
                  <a:pt x="16209" y="6350"/>
                </a:lnTo>
                <a:lnTo>
                  <a:pt x="15312" y="8895"/>
                </a:lnTo>
                <a:lnTo>
                  <a:pt x="14562" y="11534"/>
                </a:lnTo>
                <a:lnTo>
                  <a:pt x="13919" y="14173"/>
                </a:lnTo>
                <a:lnTo>
                  <a:pt x="13651" y="15459"/>
                </a:lnTo>
                <a:lnTo>
                  <a:pt x="14213" y="15459"/>
                </a:lnTo>
                <a:lnTo>
                  <a:pt x="14213" y="20509"/>
                </a:lnTo>
                <a:lnTo>
                  <a:pt x="12780" y="20509"/>
                </a:lnTo>
                <a:lnTo>
                  <a:pt x="12365" y="23670"/>
                </a:lnTo>
                <a:lnTo>
                  <a:pt x="12284" y="24447"/>
                </a:lnTo>
                <a:lnTo>
                  <a:pt x="1" y="28305"/>
                </a:lnTo>
                <a:lnTo>
                  <a:pt x="229" y="28560"/>
                </a:lnTo>
                <a:lnTo>
                  <a:pt x="751" y="29029"/>
                </a:lnTo>
                <a:lnTo>
                  <a:pt x="1715" y="29725"/>
                </a:lnTo>
                <a:lnTo>
                  <a:pt x="3229" y="30556"/>
                </a:lnTo>
                <a:lnTo>
                  <a:pt x="4863" y="31279"/>
                </a:lnTo>
                <a:lnTo>
                  <a:pt x="7248" y="32163"/>
                </a:lnTo>
                <a:lnTo>
                  <a:pt x="9445" y="32833"/>
                </a:lnTo>
                <a:lnTo>
                  <a:pt x="9686" y="32886"/>
                </a:lnTo>
                <a:lnTo>
                  <a:pt x="9686" y="44179"/>
                </a:lnTo>
                <a:lnTo>
                  <a:pt x="9686" y="44460"/>
                </a:lnTo>
                <a:lnTo>
                  <a:pt x="9779" y="45009"/>
                </a:lnTo>
                <a:lnTo>
                  <a:pt x="9967" y="45532"/>
                </a:lnTo>
                <a:lnTo>
                  <a:pt x="10222" y="46014"/>
                </a:lnTo>
                <a:lnTo>
                  <a:pt x="10556" y="46456"/>
                </a:lnTo>
                <a:lnTo>
                  <a:pt x="10945" y="46831"/>
                </a:lnTo>
                <a:lnTo>
                  <a:pt x="11400" y="47139"/>
                </a:lnTo>
                <a:lnTo>
                  <a:pt x="11909" y="47380"/>
                </a:lnTo>
                <a:lnTo>
                  <a:pt x="12191" y="47461"/>
                </a:lnTo>
                <a:lnTo>
                  <a:pt x="12927" y="47648"/>
                </a:lnTo>
                <a:lnTo>
                  <a:pt x="14562" y="47983"/>
                </a:lnTo>
                <a:lnTo>
                  <a:pt x="16343" y="48264"/>
                </a:lnTo>
                <a:lnTo>
                  <a:pt x="18286" y="48492"/>
                </a:lnTo>
                <a:lnTo>
                  <a:pt x="21407" y="48733"/>
                </a:lnTo>
                <a:lnTo>
                  <a:pt x="25921" y="48894"/>
                </a:lnTo>
                <a:lnTo>
                  <a:pt x="30542" y="48894"/>
                </a:lnTo>
                <a:lnTo>
                  <a:pt x="35110" y="48773"/>
                </a:lnTo>
                <a:lnTo>
                  <a:pt x="39691" y="48586"/>
                </a:lnTo>
                <a:lnTo>
                  <a:pt x="44179" y="48318"/>
                </a:lnTo>
                <a:lnTo>
                  <a:pt x="50528" y="47849"/>
                </a:lnTo>
                <a:lnTo>
                  <a:pt x="57588" y="47193"/>
                </a:lnTo>
                <a:lnTo>
                  <a:pt x="60173" y="46925"/>
                </a:lnTo>
                <a:lnTo>
                  <a:pt x="60588" y="46871"/>
                </a:lnTo>
                <a:lnTo>
                  <a:pt x="61365" y="46643"/>
                </a:lnTo>
                <a:lnTo>
                  <a:pt x="62075" y="46309"/>
                </a:lnTo>
                <a:lnTo>
                  <a:pt x="62718" y="45866"/>
                </a:lnTo>
                <a:lnTo>
                  <a:pt x="63294" y="45331"/>
                </a:lnTo>
                <a:lnTo>
                  <a:pt x="63763" y="44701"/>
                </a:lnTo>
                <a:lnTo>
                  <a:pt x="64138" y="44005"/>
                </a:lnTo>
                <a:lnTo>
                  <a:pt x="64392" y="43241"/>
                </a:lnTo>
                <a:lnTo>
                  <a:pt x="64473" y="42839"/>
                </a:lnTo>
                <a:lnTo>
                  <a:pt x="64634" y="41741"/>
                </a:lnTo>
                <a:lnTo>
                  <a:pt x="64901" y="39397"/>
                </a:lnTo>
                <a:lnTo>
                  <a:pt x="65102" y="36905"/>
                </a:lnTo>
                <a:lnTo>
                  <a:pt x="65223" y="34293"/>
                </a:lnTo>
                <a:lnTo>
                  <a:pt x="65317" y="30207"/>
                </a:lnTo>
                <a:lnTo>
                  <a:pt x="65263" y="24608"/>
                </a:lnTo>
                <a:lnTo>
                  <a:pt x="65049" y="19076"/>
                </a:lnTo>
                <a:lnTo>
                  <a:pt x="64754" y="13865"/>
                </a:lnTo>
                <a:lnTo>
                  <a:pt x="64245" y="7087"/>
                </a:lnTo>
                <a:lnTo>
                  <a:pt x="63937" y="3952"/>
                </a:lnTo>
                <a:lnTo>
                  <a:pt x="63910" y="3644"/>
                </a:lnTo>
                <a:lnTo>
                  <a:pt x="63749" y="3068"/>
                </a:lnTo>
                <a:lnTo>
                  <a:pt x="63495" y="2532"/>
                </a:lnTo>
                <a:lnTo>
                  <a:pt x="63160" y="2064"/>
                </a:lnTo>
                <a:lnTo>
                  <a:pt x="62745" y="1648"/>
                </a:lnTo>
                <a:lnTo>
                  <a:pt x="62276" y="1300"/>
                </a:lnTo>
                <a:lnTo>
                  <a:pt x="61754" y="1032"/>
                </a:lnTo>
                <a:lnTo>
                  <a:pt x="61178" y="871"/>
                </a:lnTo>
                <a:lnTo>
                  <a:pt x="60869" y="818"/>
                </a:lnTo>
                <a:lnTo>
                  <a:pt x="58874" y="604"/>
                </a:lnTo>
                <a:lnTo>
                  <a:pt x="54734" y="295"/>
                </a:lnTo>
                <a:lnTo>
                  <a:pt x="50501" y="95"/>
                </a:lnTo>
                <a:lnTo>
                  <a:pt x="46242" y="14"/>
                </a:lnTo>
                <a:lnTo>
                  <a:pt x="44139" y="1"/>
                </a:lnTo>
                <a:close/>
              </a:path>
            </a:pathLst>
          </a:cu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7170550" y="3793179"/>
            <a:ext cx="524649" cy="61175"/>
          </a:xfrm>
          <a:custGeom>
            <a:avLst/>
            <a:gdLst/>
            <a:ahLst/>
            <a:cxnLst/>
            <a:rect l="l" t="t" r="r" b="b"/>
            <a:pathLst>
              <a:path w="17361" h="2024" extrusionOk="0">
                <a:moveTo>
                  <a:pt x="402" y="0"/>
                </a:moveTo>
                <a:lnTo>
                  <a:pt x="242" y="14"/>
                </a:lnTo>
                <a:lnTo>
                  <a:pt x="81" y="148"/>
                </a:lnTo>
                <a:lnTo>
                  <a:pt x="1" y="429"/>
                </a:lnTo>
                <a:lnTo>
                  <a:pt x="81" y="630"/>
                </a:lnTo>
                <a:lnTo>
                  <a:pt x="188" y="737"/>
                </a:lnTo>
                <a:lnTo>
                  <a:pt x="282" y="764"/>
                </a:lnTo>
                <a:lnTo>
                  <a:pt x="1313" y="1059"/>
                </a:lnTo>
                <a:lnTo>
                  <a:pt x="3403" y="1514"/>
                </a:lnTo>
                <a:lnTo>
                  <a:pt x="5506" y="1835"/>
                </a:lnTo>
                <a:lnTo>
                  <a:pt x="7609" y="1996"/>
                </a:lnTo>
                <a:lnTo>
                  <a:pt x="9726" y="2023"/>
                </a:lnTo>
                <a:lnTo>
                  <a:pt x="11842" y="1889"/>
                </a:lnTo>
                <a:lnTo>
                  <a:pt x="13945" y="1621"/>
                </a:lnTo>
                <a:lnTo>
                  <a:pt x="16048" y="1206"/>
                </a:lnTo>
                <a:lnTo>
                  <a:pt x="17080" y="938"/>
                </a:lnTo>
                <a:lnTo>
                  <a:pt x="17173" y="898"/>
                </a:lnTo>
                <a:lnTo>
                  <a:pt x="17294" y="804"/>
                </a:lnTo>
                <a:lnTo>
                  <a:pt x="17361" y="603"/>
                </a:lnTo>
                <a:lnTo>
                  <a:pt x="17294" y="322"/>
                </a:lnTo>
                <a:lnTo>
                  <a:pt x="17120" y="188"/>
                </a:lnTo>
                <a:lnTo>
                  <a:pt x="16972" y="161"/>
                </a:lnTo>
                <a:lnTo>
                  <a:pt x="16879" y="188"/>
                </a:lnTo>
                <a:lnTo>
                  <a:pt x="15861" y="442"/>
                </a:lnTo>
                <a:lnTo>
                  <a:pt x="13811" y="858"/>
                </a:lnTo>
                <a:lnTo>
                  <a:pt x="11762" y="1126"/>
                </a:lnTo>
                <a:lnTo>
                  <a:pt x="9699" y="1246"/>
                </a:lnTo>
                <a:lnTo>
                  <a:pt x="7636" y="1219"/>
                </a:lnTo>
                <a:lnTo>
                  <a:pt x="5586" y="1059"/>
                </a:lnTo>
                <a:lnTo>
                  <a:pt x="3537" y="750"/>
                </a:lnTo>
                <a:lnTo>
                  <a:pt x="1501" y="295"/>
                </a:lnTo>
                <a:lnTo>
                  <a:pt x="483" y="14"/>
                </a:lnTo>
                <a:lnTo>
                  <a:pt x="402" y="0"/>
                </a:lnTo>
                <a:close/>
              </a:path>
            </a:pathLst>
          </a:custGeom>
          <a:solidFill>
            <a:srgbClr val="25262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6319825" y="2821449"/>
            <a:ext cx="282194" cy="638642"/>
          </a:xfrm>
          <a:custGeom>
            <a:avLst/>
            <a:gdLst/>
            <a:ahLst/>
            <a:cxnLst/>
            <a:rect l="l" t="t" r="r" b="b"/>
            <a:pathLst>
              <a:path w="9338" h="12647" extrusionOk="0">
                <a:moveTo>
                  <a:pt x="402" y="1"/>
                </a:moveTo>
                <a:lnTo>
                  <a:pt x="242" y="14"/>
                </a:lnTo>
                <a:lnTo>
                  <a:pt x="81" y="148"/>
                </a:lnTo>
                <a:lnTo>
                  <a:pt x="0" y="430"/>
                </a:lnTo>
                <a:lnTo>
                  <a:pt x="81" y="630"/>
                </a:lnTo>
                <a:lnTo>
                  <a:pt x="188" y="738"/>
                </a:lnTo>
                <a:lnTo>
                  <a:pt x="282" y="764"/>
                </a:lnTo>
                <a:lnTo>
                  <a:pt x="2318" y="1421"/>
                </a:lnTo>
                <a:lnTo>
                  <a:pt x="4354" y="2064"/>
                </a:lnTo>
                <a:lnTo>
                  <a:pt x="5439" y="2425"/>
                </a:lnTo>
                <a:lnTo>
                  <a:pt x="6537" y="2774"/>
                </a:lnTo>
                <a:lnTo>
                  <a:pt x="6953" y="2867"/>
                </a:lnTo>
                <a:lnTo>
                  <a:pt x="7864" y="3095"/>
                </a:lnTo>
                <a:lnTo>
                  <a:pt x="8319" y="3269"/>
                </a:lnTo>
                <a:lnTo>
                  <a:pt x="8426" y="3377"/>
                </a:lnTo>
                <a:lnTo>
                  <a:pt x="8480" y="3537"/>
                </a:lnTo>
                <a:lnTo>
                  <a:pt x="8466" y="4073"/>
                </a:lnTo>
                <a:lnTo>
                  <a:pt x="8306" y="5024"/>
                </a:lnTo>
                <a:lnTo>
                  <a:pt x="8239" y="5426"/>
                </a:lnTo>
                <a:lnTo>
                  <a:pt x="8091" y="6431"/>
                </a:lnTo>
                <a:lnTo>
                  <a:pt x="7957" y="7449"/>
                </a:lnTo>
                <a:lnTo>
                  <a:pt x="7636" y="9793"/>
                </a:lnTo>
                <a:lnTo>
                  <a:pt x="7301" y="12150"/>
                </a:lnTo>
                <a:lnTo>
                  <a:pt x="7301" y="12231"/>
                </a:lnTo>
                <a:lnTo>
                  <a:pt x="7341" y="12392"/>
                </a:lnTo>
                <a:lnTo>
                  <a:pt x="7488" y="12566"/>
                </a:lnTo>
                <a:lnTo>
                  <a:pt x="7770" y="12646"/>
                </a:lnTo>
                <a:lnTo>
                  <a:pt x="7957" y="12566"/>
                </a:lnTo>
                <a:lnTo>
                  <a:pt x="8038" y="12445"/>
                </a:lnTo>
                <a:lnTo>
                  <a:pt x="8051" y="12351"/>
                </a:lnTo>
                <a:lnTo>
                  <a:pt x="8453" y="9498"/>
                </a:lnTo>
                <a:lnTo>
                  <a:pt x="8841" y="6645"/>
                </a:lnTo>
                <a:lnTo>
                  <a:pt x="9002" y="5868"/>
                </a:lnTo>
                <a:lnTo>
                  <a:pt x="9324" y="4274"/>
                </a:lnTo>
                <a:lnTo>
                  <a:pt x="9337" y="3551"/>
                </a:lnTo>
                <a:lnTo>
                  <a:pt x="9257" y="3149"/>
                </a:lnTo>
                <a:lnTo>
                  <a:pt x="9176" y="2988"/>
                </a:lnTo>
                <a:lnTo>
                  <a:pt x="9083" y="2854"/>
                </a:lnTo>
                <a:lnTo>
                  <a:pt x="8788" y="2613"/>
                </a:lnTo>
                <a:lnTo>
                  <a:pt x="8212" y="2332"/>
                </a:lnTo>
                <a:lnTo>
                  <a:pt x="6846" y="1997"/>
                </a:lnTo>
                <a:lnTo>
                  <a:pt x="6122" y="1823"/>
                </a:lnTo>
                <a:lnTo>
                  <a:pt x="3309" y="925"/>
                </a:lnTo>
                <a:lnTo>
                  <a:pt x="483" y="14"/>
                </a:lnTo>
                <a:lnTo>
                  <a:pt x="402" y="1"/>
                </a:lnTo>
                <a:close/>
              </a:path>
            </a:pathLst>
          </a:custGeom>
          <a:solidFill>
            <a:srgbClr val="25262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2085875" y="1006975"/>
            <a:ext cx="2168981" cy="2855287"/>
          </a:xfrm>
          <a:custGeom>
            <a:avLst/>
            <a:gdLst/>
            <a:ahLst/>
            <a:cxnLst/>
            <a:rect l="l" t="t" r="r" b="b"/>
            <a:pathLst>
              <a:path w="65316" h="48894" extrusionOk="0">
                <a:moveTo>
                  <a:pt x="44124" y="1"/>
                </a:moveTo>
                <a:lnTo>
                  <a:pt x="40441" y="14"/>
                </a:lnTo>
                <a:lnTo>
                  <a:pt x="33489" y="215"/>
                </a:lnTo>
                <a:lnTo>
                  <a:pt x="27461" y="537"/>
                </a:lnTo>
                <a:lnTo>
                  <a:pt x="22732" y="858"/>
                </a:lnTo>
                <a:lnTo>
                  <a:pt x="21071" y="992"/>
                </a:lnTo>
                <a:lnTo>
                  <a:pt x="20803" y="1019"/>
                </a:lnTo>
                <a:lnTo>
                  <a:pt x="20281" y="1126"/>
                </a:lnTo>
                <a:lnTo>
                  <a:pt x="19785" y="1300"/>
                </a:lnTo>
                <a:lnTo>
                  <a:pt x="19316" y="1541"/>
                </a:lnTo>
                <a:lnTo>
                  <a:pt x="18874" y="1823"/>
                </a:lnTo>
                <a:lnTo>
                  <a:pt x="18472" y="2157"/>
                </a:lnTo>
                <a:lnTo>
                  <a:pt x="18111" y="2546"/>
                </a:lnTo>
                <a:lnTo>
                  <a:pt x="17789" y="2988"/>
                </a:lnTo>
                <a:lnTo>
                  <a:pt x="17655" y="3216"/>
                </a:lnTo>
                <a:lnTo>
                  <a:pt x="17307" y="3872"/>
                </a:lnTo>
                <a:lnTo>
                  <a:pt x="16651" y="5252"/>
                </a:lnTo>
                <a:lnTo>
                  <a:pt x="16061" y="6739"/>
                </a:lnTo>
                <a:lnTo>
                  <a:pt x="15512" y="8279"/>
                </a:lnTo>
                <a:lnTo>
                  <a:pt x="14775" y="10664"/>
                </a:lnTo>
                <a:lnTo>
                  <a:pt x="13971" y="13892"/>
                </a:lnTo>
                <a:lnTo>
                  <a:pt x="13650" y="15446"/>
                </a:lnTo>
                <a:lnTo>
                  <a:pt x="14614" y="15446"/>
                </a:lnTo>
                <a:lnTo>
                  <a:pt x="14614" y="20496"/>
                </a:lnTo>
                <a:lnTo>
                  <a:pt x="12766" y="20496"/>
                </a:lnTo>
                <a:lnTo>
                  <a:pt x="12351" y="23657"/>
                </a:lnTo>
                <a:lnTo>
                  <a:pt x="12284" y="24447"/>
                </a:lnTo>
                <a:lnTo>
                  <a:pt x="0" y="28292"/>
                </a:lnTo>
                <a:lnTo>
                  <a:pt x="214" y="28546"/>
                </a:lnTo>
                <a:lnTo>
                  <a:pt x="750" y="29029"/>
                </a:lnTo>
                <a:lnTo>
                  <a:pt x="1715" y="29712"/>
                </a:lnTo>
                <a:lnTo>
                  <a:pt x="3228" y="30542"/>
                </a:lnTo>
                <a:lnTo>
                  <a:pt x="4863" y="31266"/>
                </a:lnTo>
                <a:lnTo>
                  <a:pt x="7247" y="32150"/>
                </a:lnTo>
                <a:lnTo>
                  <a:pt x="9444" y="32819"/>
                </a:lnTo>
                <a:lnTo>
                  <a:pt x="9672" y="32873"/>
                </a:lnTo>
                <a:lnTo>
                  <a:pt x="9672" y="46523"/>
                </a:lnTo>
                <a:lnTo>
                  <a:pt x="10355" y="46844"/>
                </a:lnTo>
                <a:lnTo>
                  <a:pt x="11989" y="47407"/>
                </a:lnTo>
                <a:lnTo>
                  <a:pt x="13918" y="47862"/>
                </a:lnTo>
                <a:lnTo>
                  <a:pt x="16101" y="48224"/>
                </a:lnTo>
                <a:lnTo>
                  <a:pt x="18513" y="48505"/>
                </a:lnTo>
                <a:lnTo>
                  <a:pt x="21138" y="48706"/>
                </a:lnTo>
                <a:lnTo>
                  <a:pt x="23911" y="48827"/>
                </a:lnTo>
                <a:lnTo>
                  <a:pt x="26804" y="48881"/>
                </a:lnTo>
                <a:lnTo>
                  <a:pt x="28305" y="48894"/>
                </a:lnTo>
                <a:lnTo>
                  <a:pt x="30595" y="48881"/>
                </a:lnTo>
                <a:lnTo>
                  <a:pt x="35270" y="48760"/>
                </a:lnTo>
                <a:lnTo>
                  <a:pt x="39958" y="48559"/>
                </a:lnTo>
                <a:lnTo>
                  <a:pt x="44526" y="48278"/>
                </a:lnTo>
                <a:lnTo>
                  <a:pt x="50983" y="47795"/>
                </a:lnTo>
                <a:lnTo>
                  <a:pt x="58082" y="47139"/>
                </a:lnTo>
                <a:lnTo>
                  <a:pt x="60601" y="46871"/>
                </a:lnTo>
                <a:lnTo>
                  <a:pt x="60962" y="46818"/>
                </a:lnTo>
                <a:lnTo>
                  <a:pt x="61632" y="46630"/>
                </a:lnTo>
                <a:lnTo>
                  <a:pt x="62262" y="46335"/>
                </a:lnTo>
                <a:lnTo>
                  <a:pt x="62824" y="45960"/>
                </a:lnTo>
                <a:lnTo>
                  <a:pt x="63333" y="45491"/>
                </a:lnTo>
                <a:lnTo>
                  <a:pt x="63749" y="44942"/>
                </a:lnTo>
                <a:lnTo>
                  <a:pt x="64084" y="44339"/>
                </a:lnTo>
                <a:lnTo>
                  <a:pt x="64311" y="43683"/>
                </a:lnTo>
                <a:lnTo>
                  <a:pt x="64378" y="43321"/>
                </a:lnTo>
                <a:lnTo>
                  <a:pt x="64593" y="41982"/>
                </a:lnTo>
                <a:lnTo>
                  <a:pt x="64927" y="39035"/>
                </a:lnTo>
                <a:lnTo>
                  <a:pt x="65155" y="35860"/>
                </a:lnTo>
                <a:lnTo>
                  <a:pt x="65276" y="32525"/>
                </a:lnTo>
                <a:lnTo>
                  <a:pt x="65316" y="29055"/>
                </a:lnTo>
                <a:lnTo>
                  <a:pt x="65276" y="25546"/>
                </a:lnTo>
                <a:lnTo>
                  <a:pt x="65102" y="20308"/>
                </a:lnTo>
                <a:lnTo>
                  <a:pt x="64740" y="13731"/>
                </a:lnTo>
                <a:lnTo>
                  <a:pt x="64311" y="8065"/>
                </a:lnTo>
                <a:lnTo>
                  <a:pt x="63749" y="2064"/>
                </a:lnTo>
                <a:lnTo>
                  <a:pt x="63655" y="1180"/>
                </a:lnTo>
                <a:lnTo>
                  <a:pt x="61391" y="872"/>
                </a:lnTo>
                <a:lnTo>
                  <a:pt x="56609" y="403"/>
                </a:lnTo>
                <a:lnTo>
                  <a:pt x="51653" y="135"/>
                </a:lnTo>
                <a:lnTo>
                  <a:pt x="46616" y="1"/>
                </a:lnTo>
                <a:close/>
              </a:path>
            </a:pathLst>
          </a:custGeom>
          <a:solidFill>
            <a:srgbClr val="82C0CC">
              <a:alpha val="9670"/>
            </a:srgbClr>
          </a:solidFill>
          <a:ln>
            <a:noFill/>
          </a:ln>
        </p:spPr>
        <p:txBody>
          <a:bodyPr spcFirstLastPara="1" wrap="square" lIns="91425" tIns="91425" rIns="91425" bIns="91425" anchor="ctr" anchorCtr="0">
            <a:noAutofit/>
          </a:bodyPr>
          <a:lstStyle/>
          <a:p>
            <a:pPr marL="0" lvl="0" indent="0" algn="l" rtl="0">
              <a:spcBef>
                <a:spcPts val="300"/>
              </a:spcBef>
              <a:spcAft>
                <a:spcPts val="0"/>
              </a:spcAft>
              <a:buClr>
                <a:schemeClr val="dk1"/>
              </a:buClr>
              <a:buFont typeface="Arial"/>
              <a:buNone/>
            </a:pPr>
            <a:endParaRPr/>
          </a:p>
        </p:txBody>
      </p:sp>
      <p:sp>
        <p:nvSpPr>
          <p:cNvPr id="151" name="Google Shape;151;p22"/>
          <p:cNvSpPr/>
          <p:nvPr/>
        </p:nvSpPr>
        <p:spPr>
          <a:xfrm>
            <a:off x="2497675" y="1080423"/>
            <a:ext cx="377720" cy="546618"/>
          </a:xfrm>
          <a:custGeom>
            <a:avLst/>
            <a:gdLst/>
            <a:ahLst/>
            <a:cxnLst/>
            <a:rect l="l" t="t" r="r" b="b"/>
            <a:pathLst>
              <a:path w="12499" h="14696" extrusionOk="0">
                <a:moveTo>
                  <a:pt x="12231" y="1"/>
                </a:moveTo>
                <a:lnTo>
                  <a:pt x="12137" y="14"/>
                </a:lnTo>
                <a:lnTo>
                  <a:pt x="10623" y="94"/>
                </a:lnTo>
                <a:lnTo>
                  <a:pt x="8306" y="188"/>
                </a:lnTo>
                <a:lnTo>
                  <a:pt x="6779" y="336"/>
                </a:lnTo>
                <a:lnTo>
                  <a:pt x="6042" y="470"/>
                </a:lnTo>
                <a:lnTo>
                  <a:pt x="5788" y="523"/>
                </a:lnTo>
                <a:lnTo>
                  <a:pt x="5359" y="670"/>
                </a:lnTo>
                <a:lnTo>
                  <a:pt x="4984" y="871"/>
                </a:lnTo>
                <a:lnTo>
                  <a:pt x="4649" y="1113"/>
                </a:lnTo>
                <a:lnTo>
                  <a:pt x="4247" y="1555"/>
                </a:lnTo>
                <a:lnTo>
                  <a:pt x="3792" y="2291"/>
                </a:lnTo>
                <a:lnTo>
                  <a:pt x="3591" y="2733"/>
                </a:lnTo>
                <a:lnTo>
                  <a:pt x="2988" y="4113"/>
                </a:lnTo>
                <a:lnTo>
                  <a:pt x="1930" y="6926"/>
                </a:lnTo>
                <a:lnTo>
                  <a:pt x="1032" y="9806"/>
                </a:lnTo>
                <a:lnTo>
                  <a:pt x="309" y="12726"/>
                </a:lnTo>
                <a:lnTo>
                  <a:pt x="14" y="14200"/>
                </a:lnTo>
                <a:lnTo>
                  <a:pt x="1" y="14294"/>
                </a:lnTo>
                <a:lnTo>
                  <a:pt x="41" y="14454"/>
                </a:lnTo>
                <a:lnTo>
                  <a:pt x="188" y="14615"/>
                </a:lnTo>
                <a:lnTo>
                  <a:pt x="470" y="14695"/>
                </a:lnTo>
                <a:lnTo>
                  <a:pt x="657" y="14615"/>
                </a:lnTo>
                <a:lnTo>
                  <a:pt x="738" y="14494"/>
                </a:lnTo>
                <a:lnTo>
                  <a:pt x="764" y="14414"/>
                </a:lnTo>
                <a:lnTo>
                  <a:pt x="992" y="13262"/>
                </a:lnTo>
                <a:lnTo>
                  <a:pt x="1528" y="10985"/>
                </a:lnTo>
                <a:lnTo>
                  <a:pt x="2157" y="8734"/>
                </a:lnTo>
                <a:lnTo>
                  <a:pt x="2894" y="6511"/>
                </a:lnTo>
                <a:lnTo>
                  <a:pt x="3309" y="5412"/>
                </a:lnTo>
                <a:lnTo>
                  <a:pt x="3564" y="4769"/>
                </a:lnTo>
                <a:lnTo>
                  <a:pt x="4086" y="3457"/>
                </a:lnTo>
                <a:lnTo>
                  <a:pt x="4395" y="2827"/>
                </a:lnTo>
                <a:lnTo>
                  <a:pt x="4622" y="2412"/>
                </a:lnTo>
                <a:lnTo>
                  <a:pt x="5104" y="1822"/>
                </a:lnTo>
                <a:lnTo>
                  <a:pt x="5707" y="1447"/>
                </a:lnTo>
                <a:lnTo>
                  <a:pt x="6511" y="1233"/>
                </a:lnTo>
                <a:lnTo>
                  <a:pt x="7033" y="1153"/>
                </a:lnTo>
                <a:lnTo>
                  <a:pt x="8306" y="1005"/>
                </a:lnTo>
                <a:lnTo>
                  <a:pt x="10864" y="858"/>
                </a:lnTo>
                <a:lnTo>
                  <a:pt x="12137" y="791"/>
                </a:lnTo>
                <a:lnTo>
                  <a:pt x="12231" y="778"/>
                </a:lnTo>
                <a:lnTo>
                  <a:pt x="12365" y="697"/>
                </a:lnTo>
                <a:lnTo>
                  <a:pt x="12499" y="510"/>
                </a:lnTo>
                <a:lnTo>
                  <a:pt x="12499" y="228"/>
                </a:lnTo>
                <a:lnTo>
                  <a:pt x="12365" y="54"/>
                </a:lnTo>
                <a:lnTo>
                  <a:pt x="12231" y="1"/>
                </a:lnTo>
                <a:close/>
              </a:path>
            </a:pathLst>
          </a:custGeom>
          <a:solidFill>
            <a:srgbClr val="25262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2085875" y="2754451"/>
            <a:ext cx="535589" cy="1107800"/>
          </a:xfrm>
          <a:custGeom>
            <a:avLst/>
            <a:gdLst/>
            <a:ahLst/>
            <a:cxnLst/>
            <a:rect l="l" t="t" r="r" b="b"/>
            <a:pathLst>
              <a:path w="17723" h="20335" extrusionOk="0">
                <a:moveTo>
                  <a:pt x="349" y="0"/>
                </a:moveTo>
                <a:lnTo>
                  <a:pt x="148" y="94"/>
                </a:lnTo>
                <a:lnTo>
                  <a:pt x="0" y="348"/>
                </a:lnTo>
                <a:lnTo>
                  <a:pt x="27" y="549"/>
                </a:lnTo>
                <a:lnTo>
                  <a:pt x="121" y="657"/>
                </a:lnTo>
                <a:lnTo>
                  <a:pt x="201" y="697"/>
                </a:lnTo>
                <a:lnTo>
                  <a:pt x="2345" y="1648"/>
                </a:lnTo>
                <a:lnTo>
                  <a:pt x="4474" y="2585"/>
                </a:lnTo>
                <a:lnTo>
                  <a:pt x="5399" y="2987"/>
                </a:lnTo>
                <a:lnTo>
                  <a:pt x="6310" y="3389"/>
                </a:lnTo>
                <a:lnTo>
                  <a:pt x="6725" y="3577"/>
                </a:lnTo>
                <a:lnTo>
                  <a:pt x="7381" y="3992"/>
                </a:lnTo>
                <a:lnTo>
                  <a:pt x="7877" y="4501"/>
                </a:lnTo>
                <a:lnTo>
                  <a:pt x="8252" y="5211"/>
                </a:lnTo>
                <a:lnTo>
                  <a:pt x="8399" y="5666"/>
                </a:lnTo>
                <a:lnTo>
                  <a:pt x="8533" y="6202"/>
                </a:lnTo>
                <a:lnTo>
                  <a:pt x="8654" y="7381"/>
                </a:lnTo>
                <a:lnTo>
                  <a:pt x="8654" y="9243"/>
                </a:lnTo>
                <a:lnTo>
                  <a:pt x="8667" y="10382"/>
                </a:lnTo>
                <a:lnTo>
                  <a:pt x="8721" y="12565"/>
                </a:lnTo>
                <a:lnTo>
                  <a:pt x="8707" y="14762"/>
                </a:lnTo>
                <a:lnTo>
                  <a:pt x="8681" y="15324"/>
                </a:lnTo>
                <a:lnTo>
                  <a:pt x="8547" y="16691"/>
                </a:lnTo>
                <a:lnTo>
                  <a:pt x="8547" y="17749"/>
                </a:lnTo>
                <a:lnTo>
                  <a:pt x="8654" y="18405"/>
                </a:lnTo>
                <a:lnTo>
                  <a:pt x="8881" y="18981"/>
                </a:lnTo>
                <a:lnTo>
                  <a:pt x="9270" y="19437"/>
                </a:lnTo>
                <a:lnTo>
                  <a:pt x="9538" y="19611"/>
                </a:lnTo>
                <a:lnTo>
                  <a:pt x="9873" y="19772"/>
                </a:lnTo>
                <a:lnTo>
                  <a:pt x="10663" y="19973"/>
                </a:lnTo>
                <a:lnTo>
                  <a:pt x="11949" y="20120"/>
                </a:lnTo>
                <a:lnTo>
                  <a:pt x="12726" y="20187"/>
                </a:lnTo>
                <a:lnTo>
                  <a:pt x="13891" y="20294"/>
                </a:lnTo>
                <a:lnTo>
                  <a:pt x="16209" y="20334"/>
                </a:lnTo>
                <a:lnTo>
                  <a:pt x="17361" y="20281"/>
                </a:lnTo>
                <a:lnTo>
                  <a:pt x="17455" y="20267"/>
                </a:lnTo>
                <a:lnTo>
                  <a:pt x="17602" y="20200"/>
                </a:lnTo>
                <a:lnTo>
                  <a:pt x="17722" y="20013"/>
                </a:lnTo>
                <a:lnTo>
                  <a:pt x="17722" y="19718"/>
                </a:lnTo>
                <a:lnTo>
                  <a:pt x="17602" y="19557"/>
                </a:lnTo>
                <a:lnTo>
                  <a:pt x="17455" y="19504"/>
                </a:lnTo>
                <a:lnTo>
                  <a:pt x="17361" y="19504"/>
                </a:lnTo>
                <a:lnTo>
                  <a:pt x="16289" y="19557"/>
                </a:lnTo>
                <a:lnTo>
                  <a:pt x="14132" y="19531"/>
                </a:lnTo>
                <a:lnTo>
                  <a:pt x="13061" y="19450"/>
                </a:lnTo>
                <a:lnTo>
                  <a:pt x="12324" y="19383"/>
                </a:lnTo>
                <a:lnTo>
                  <a:pt x="11319" y="19249"/>
                </a:lnTo>
                <a:lnTo>
                  <a:pt x="10730" y="19089"/>
                </a:lnTo>
                <a:lnTo>
                  <a:pt x="10234" y="18834"/>
                </a:lnTo>
                <a:lnTo>
                  <a:pt x="9846" y="18459"/>
                </a:lnTo>
                <a:lnTo>
                  <a:pt x="9578" y="17937"/>
                </a:lnTo>
                <a:lnTo>
                  <a:pt x="9444" y="17227"/>
                </a:lnTo>
                <a:lnTo>
                  <a:pt x="9444" y="16771"/>
                </a:lnTo>
                <a:lnTo>
                  <a:pt x="9498" y="14668"/>
                </a:lnTo>
                <a:lnTo>
                  <a:pt x="9444" y="10462"/>
                </a:lnTo>
                <a:lnTo>
                  <a:pt x="9350" y="8359"/>
                </a:lnTo>
                <a:lnTo>
                  <a:pt x="9337" y="7783"/>
                </a:lnTo>
                <a:lnTo>
                  <a:pt x="9337" y="6430"/>
                </a:lnTo>
                <a:lnTo>
                  <a:pt x="9257" y="5398"/>
                </a:lnTo>
                <a:lnTo>
                  <a:pt x="9136" y="4755"/>
                </a:lnTo>
                <a:lnTo>
                  <a:pt x="8908" y="4166"/>
                </a:lnTo>
                <a:lnTo>
                  <a:pt x="8560" y="3657"/>
                </a:lnTo>
                <a:lnTo>
                  <a:pt x="8332" y="3456"/>
                </a:lnTo>
                <a:lnTo>
                  <a:pt x="7984" y="3202"/>
                </a:lnTo>
                <a:lnTo>
                  <a:pt x="7127" y="2773"/>
                </a:lnTo>
                <a:lnTo>
                  <a:pt x="5707" y="2251"/>
                </a:lnTo>
                <a:lnTo>
                  <a:pt x="4876" y="1916"/>
                </a:lnTo>
                <a:lnTo>
                  <a:pt x="2733" y="965"/>
                </a:lnTo>
                <a:lnTo>
                  <a:pt x="603" y="27"/>
                </a:lnTo>
                <a:lnTo>
                  <a:pt x="509" y="0"/>
                </a:lnTo>
                <a:close/>
              </a:path>
            </a:pathLst>
          </a:custGeom>
          <a:solidFill>
            <a:srgbClr val="25262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3827839" y="1058557"/>
            <a:ext cx="368019" cy="291109"/>
          </a:xfrm>
          <a:custGeom>
            <a:avLst/>
            <a:gdLst/>
            <a:ahLst/>
            <a:cxnLst/>
            <a:rect l="l" t="t" r="r" b="b"/>
            <a:pathLst>
              <a:path w="12178" h="9633" extrusionOk="0">
                <a:moveTo>
                  <a:pt x="269" y="1"/>
                </a:moveTo>
                <a:lnTo>
                  <a:pt x="135" y="54"/>
                </a:lnTo>
                <a:lnTo>
                  <a:pt x="1" y="215"/>
                </a:lnTo>
                <a:lnTo>
                  <a:pt x="1" y="510"/>
                </a:lnTo>
                <a:lnTo>
                  <a:pt x="135" y="697"/>
                </a:lnTo>
                <a:lnTo>
                  <a:pt x="269" y="764"/>
                </a:lnTo>
                <a:lnTo>
                  <a:pt x="363" y="791"/>
                </a:lnTo>
                <a:lnTo>
                  <a:pt x="4636" y="1193"/>
                </a:lnTo>
                <a:lnTo>
                  <a:pt x="8909" y="1622"/>
                </a:lnTo>
                <a:lnTo>
                  <a:pt x="9324" y="1662"/>
                </a:lnTo>
                <a:lnTo>
                  <a:pt x="10088" y="1715"/>
                </a:lnTo>
                <a:lnTo>
                  <a:pt x="10583" y="1849"/>
                </a:lnTo>
                <a:lnTo>
                  <a:pt x="10864" y="2024"/>
                </a:lnTo>
                <a:lnTo>
                  <a:pt x="11106" y="2291"/>
                </a:lnTo>
                <a:lnTo>
                  <a:pt x="11307" y="2693"/>
                </a:lnTo>
                <a:lnTo>
                  <a:pt x="11400" y="2948"/>
                </a:lnTo>
                <a:lnTo>
                  <a:pt x="11440" y="3149"/>
                </a:lnTo>
                <a:lnTo>
                  <a:pt x="11467" y="3631"/>
                </a:lnTo>
                <a:lnTo>
                  <a:pt x="11414" y="4395"/>
                </a:lnTo>
                <a:lnTo>
                  <a:pt x="11387" y="4850"/>
                </a:lnTo>
                <a:lnTo>
                  <a:pt x="11387" y="7060"/>
                </a:lnTo>
                <a:lnTo>
                  <a:pt x="11374" y="9270"/>
                </a:lnTo>
                <a:lnTo>
                  <a:pt x="11387" y="9364"/>
                </a:lnTo>
                <a:lnTo>
                  <a:pt x="11440" y="9512"/>
                </a:lnTo>
                <a:lnTo>
                  <a:pt x="11615" y="9632"/>
                </a:lnTo>
                <a:lnTo>
                  <a:pt x="11909" y="9632"/>
                </a:lnTo>
                <a:lnTo>
                  <a:pt x="12083" y="9512"/>
                </a:lnTo>
                <a:lnTo>
                  <a:pt x="12150" y="9364"/>
                </a:lnTo>
                <a:lnTo>
                  <a:pt x="12150" y="9270"/>
                </a:lnTo>
                <a:lnTo>
                  <a:pt x="12177" y="6431"/>
                </a:lnTo>
                <a:lnTo>
                  <a:pt x="12164" y="3577"/>
                </a:lnTo>
                <a:lnTo>
                  <a:pt x="12164" y="3229"/>
                </a:lnTo>
                <a:lnTo>
                  <a:pt x="12150" y="2546"/>
                </a:lnTo>
                <a:lnTo>
                  <a:pt x="12043" y="2077"/>
                </a:lnTo>
                <a:lnTo>
                  <a:pt x="11923" y="1782"/>
                </a:lnTo>
                <a:lnTo>
                  <a:pt x="11735" y="1528"/>
                </a:lnTo>
                <a:lnTo>
                  <a:pt x="11467" y="1314"/>
                </a:lnTo>
                <a:lnTo>
                  <a:pt x="11307" y="1220"/>
                </a:lnTo>
                <a:lnTo>
                  <a:pt x="11052" y="1099"/>
                </a:lnTo>
                <a:lnTo>
                  <a:pt x="10516" y="925"/>
                </a:lnTo>
                <a:lnTo>
                  <a:pt x="9619" y="778"/>
                </a:lnTo>
                <a:lnTo>
                  <a:pt x="7743" y="684"/>
                </a:lnTo>
                <a:lnTo>
                  <a:pt x="6605" y="617"/>
                </a:lnTo>
                <a:lnTo>
                  <a:pt x="3484" y="309"/>
                </a:lnTo>
                <a:lnTo>
                  <a:pt x="363" y="1"/>
                </a:lnTo>
                <a:close/>
              </a:path>
            </a:pathLst>
          </a:custGeom>
          <a:solidFill>
            <a:srgbClr val="25262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750564" y="2213067"/>
            <a:ext cx="549762" cy="717362"/>
          </a:xfrm>
          <a:custGeom>
            <a:avLst/>
            <a:gdLst/>
            <a:ahLst/>
            <a:cxnLst/>
            <a:rect l="l" t="t" r="r" b="b"/>
            <a:pathLst>
              <a:path w="18192" h="23738" extrusionOk="0">
                <a:moveTo>
                  <a:pt x="9096" y="1"/>
                </a:moveTo>
                <a:lnTo>
                  <a:pt x="8627" y="14"/>
                </a:lnTo>
                <a:lnTo>
                  <a:pt x="7703" y="135"/>
                </a:lnTo>
                <a:lnTo>
                  <a:pt x="6819" y="376"/>
                </a:lnTo>
                <a:lnTo>
                  <a:pt x="5962" y="724"/>
                </a:lnTo>
                <a:lnTo>
                  <a:pt x="5145" y="1166"/>
                </a:lnTo>
                <a:lnTo>
                  <a:pt x="4381" y="1716"/>
                </a:lnTo>
                <a:lnTo>
                  <a:pt x="3644" y="2359"/>
                </a:lnTo>
                <a:lnTo>
                  <a:pt x="2975" y="3082"/>
                </a:lnTo>
                <a:lnTo>
                  <a:pt x="2358" y="3886"/>
                </a:lnTo>
                <a:lnTo>
                  <a:pt x="1796" y="4770"/>
                </a:lnTo>
                <a:lnTo>
                  <a:pt x="1314" y="5707"/>
                </a:lnTo>
                <a:lnTo>
                  <a:pt x="885" y="6725"/>
                </a:lnTo>
                <a:lnTo>
                  <a:pt x="550" y="7784"/>
                </a:lnTo>
                <a:lnTo>
                  <a:pt x="282" y="8896"/>
                </a:lnTo>
                <a:lnTo>
                  <a:pt x="95" y="10061"/>
                </a:lnTo>
                <a:lnTo>
                  <a:pt x="1" y="11253"/>
                </a:lnTo>
                <a:lnTo>
                  <a:pt x="1" y="11869"/>
                </a:lnTo>
                <a:lnTo>
                  <a:pt x="1" y="12485"/>
                </a:lnTo>
                <a:lnTo>
                  <a:pt x="95" y="13678"/>
                </a:lnTo>
                <a:lnTo>
                  <a:pt x="282" y="14830"/>
                </a:lnTo>
                <a:lnTo>
                  <a:pt x="550" y="15955"/>
                </a:lnTo>
                <a:lnTo>
                  <a:pt x="885" y="17013"/>
                </a:lnTo>
                <a:lnTo>
                  <a:pt x="1314" y="18018"/>
                </a:lnTo>
                <a:lnTo>
                  <a:pt x="1796" y="18969"/>
                </a:lnTo>
                <a:lnTo>
                  <a:pt x="2358" y="19853"/>
                </a:lnTo>
                <a:lnTo>
                  <a:pt x="2975" y="20657"/>
                </a:lnTo>
                <a:lnTo>
                  <a:pt x="3644" y="21380"/>
                </a:lnTo>
                <a:lnTo>
                  <a:pt x="4381" y="22023"/>
                </a:lnTo>
                <a:lnTo>
                  <a:pt x="5145" y="22559"/>
                </a:lnTo>
                <a:lnTo>
                  <a:pt x="5962" y="23014"/>
                </a:lnTo>
                <a:lnTo>
                  <a:pt x="6819" y="23362"/>
                </a:lnTo>
                <a:lnTo>
                  <a:pt x="7703" y="23604"/>
                </a:lnTo>
                <a:lnTo>
                  <a:pt x="8627" y="23724"/>
                </a:lnTo>
                <a:lnTo>
                  <a:pt x="9096" y="23738"/>
                </a:lnTo>
                <a:lnTo>
                  <a:pt x="9565" y="23724"/>
                </a:lnTo>
                <a:lnTo>
                  <a:pt x="10489" y="23604"/>
                </a:lnTo>
                <a:lnTo>
                  <a:pt x="11374" y="23362"/>
                </a:lnTo>
                <a:lnTo>
                  <a:pt x="12231" y="23014"/>
                </a:lnTo>
                <a:lnTo>
                  <a:pt x="13048" y="22559"/>
                </a:lnTo>
                <a:lnTo>
                  <a:pt x="13811" y="22023"/>
                </a:lnTo>
                <a:lnTo>
                  <a:pt x="14548" y="21380"/>
                </a:lnTo>
                <a:lnTo>
                  <a:pt x="15218" y="20657"/>
                </a:lnTo>
                <a:lnTo>
                  <a:pt x="15834" y="19853"/>
                </a:lnTo>
                <a:lnTo>
                  <a:pt x="16397" y="18969"/>
                </a:lnTo>
                <a:lnTo>
                  <a:pt x="16879" y="18018"/>
                </a:lnTo>
                <a:lnTo>
                  <a:pt x="17308" y="17013"/>
                </a:lnTo>
                <a:lnTo>
                  <a:pt x="17643" y="15955"/>
                </a:lnTo>
                <a:lnTo>
                  <a:pt x="17910" y="14830"/>
                </a:lnTo>
                <a:lnTo>
                  <a:pt x="18098" y="13678"/>
                </a:lnTo>
                <a:lnTo>
                  <a:pt x="18192" y="12485"/>
                </a:lnTo>
                <a:lnTo>
                  <a:pt x="18192" y="11869"/>
                </a:lnTo>
                <a:lnTo>
                  <a:pt x="18192" y="11253"/>
                </a:lnTo>
                <a:lnTo>
                  <a:pt x="18098" y="10061"/>
                </a:lnTo>
                <a:lnTo>
                  <a:pt x="17910" y="8896"/>
                </a:lnTo>
                <a:lnTo>
                  <a:pt x="17643" y="7784"/>
                </a:lnTo>
                <a:lnTo>
                  <a:pt x="17308" y="6725"/>
                </a:lnTo>
                <a:lnTo>
                  <a:pt x="16879" y="5707"/>
                </a:lnTo>
                <a:lnTo>
                  <a:pt x="16397" y="4770"/>
                </a:lnTo>
                <a:lnTo>
                  <a:pt x="15834" y="3886"/>
                </a:lnTo>
                <a:lnTo>
                  <a:pt x="15218" y="3082"/>
                </a:lnTo>
                <a:lnTo>
                  <a:pt x="14548" y="2359"/>
                </a:lnTo>
                <a:lnTo>
                  <a:pt x="13811" y="1716"/>
                </a:lnTo>
                <a:lnTo>
                  <a:pt x="13048" y="1166"/>
                </a:lnTo>
                <a:lnTo>
                  <a:pt x="12231" y="724"/>
                </a:lnTo>
                <a:lnTo>
                  <a:pt x="11374" y="376"/>
                </a:lnTo>
                <a:lnTo>
                  <a:pt x="10489" y="135"/>
                </a:lnTo>
                <a:lnTo>
                  <a:pt x="9565" y="14"/>
                </a:lnTo>
                <a:lnTo>
                  <a:pt x="9096" y="1"/>
                </a:lnTo>
                <a:close/>
              </a:path>
            </a:pathLst>
          </a:custGeom>
          <a:solidFill>
            <a:srgbClr val="7AC3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887576" y="2304571"/>
            <a:ext cx="355055" cy="773632"/>
          </a:xfrm>
          <a:custGeom>
            <a:avLst/>
            <a:gdLst/>
            <a:ahLst/>
            <a:cxnLst/>
            <a:rect l="l" t="t" r="r" b="b"/>
            <a:pathLst>
              <a:path w="11749" h="25600" extrusionOk="0">
                <a:moveTo>
                  <a:pt x="8695" y="1"/>
                </a:moveTo>
                <a:lnTo>
                  <a:pt x="8413" y="27"/>
                </a:lnTo>
                <a:lnTo>
                  <a:pt x="8239" y="54"/>
                </a:lnTo>
                <a:lnTo>
                  <a:pt x="7985" y="175"/>
                </a:lnTo>
                <a:lnTo>
                  <a:pt x="7757" y="335"/>
                </a:lnTo>
                <a:lnTo>
                  <a:pt x="7516" y="456"/>
                </a:lnTo>
                <a:lnTo>
                  <a:pt x="7288" y="536"/>
                </a:lnTo>
                <a:lnTo>
                  <a:pt x="7127" y="617"/>
                </a:lnTo>
                <a:lnTo>
                  <a:pt x="7020" y="684"/>
                </a:lnTo>
                <a:lnTo>
                  <a:pt x="6967" y="724"/>
                </a:lnTo>
                <a:lnTo>
                  <a:pt x="6458" y="1474"/>
                </a:lnTo>
                <a:lnTo>
                  <a:pt x="6069" y="1916"/>
                </a:lnTo>
                <a:lnTo>
                  <a:pt x="5520" y="2639"/>
                </a:lnTo>
                <a:lnTo>
                  <a:pt x="5359" y="2934"/>
                </a:lnTo>
                <a:lnTo>
                  <a:pt x="5158" y="3068"/>
                </a:lnTo>
                <a:lnTo>
                  <a:pt x="4917" y="3282"/>
                </a:lnTo>
                <a:lnTo>
                  <a:pt x="4716" y="3483"/>
                </a:lnTo>
                <a:lnTo>
                  <a:pt x="4649" y="3524"/>
                </a:lnTo>
                <a:lnTo>
                  <a:pt x="4636" y="3684"/>
                </a:lnTo>
                <a:lnTo>
                  <a:pt x="4435" y="4033"/>
                </a:lnTo>
                <a:lnTo>
                  <a:pt x="4261" y="4220"/>
                </a:lnTo>
                <a:lnTo>
                  <a:pt x="3859" y="4850"/>
                </a:lnTo>
                <a:lnTo>
                  <a:pt x="3845" y="4957"/>
                </a:lnTo>
                <a:lnTo>
                  <a:pt x="3711" y="5171"/>
                </a:lnTo>
                <a:lnTo>
                  <a:pt x="3591" y="5278"/>
                </a:lnTo>
                <a:lnTo>
                  <a:pt x="3122" y="5680"/>
                </a:lnTo>
                <a:lnTo>
                  <a:pt x="2921" y="5854"/>
                </a:lnTo>
                <a:lnTo>
                  <a:pt x="2881" y="5948"/>
                </a:lnTo>
                <a:lnTo>
                  <a:pt x="2452" y="6270"/>
                </a:lnTo>
                <a:lnTo>
                  <a:pt x="1903" y="6899"/>
                </a:lnTo>
                <a:lnTo>
                  <a:pt x="1783" y="7114"/>
                </a:lnTo>
                <a:lnTo>
                  <a:pt x="1501" y="7515"/>
                </a:lnTo>
                <a:lnTo>
                  <a:pt x="939" y="8105"/>
                </a:lnTo>
                <a:lnTo>
                  <a:pt x="443" y="8466"/>
                </a:lnTo>
                <a:lnTo>
                  <a:pt x="322" y="8560"/>
                </a:lnTo>
                <a:lnTo>
                  <a:pt x="148" y="8761"/>
                </a:lnTo>
                <a:lnTo>
                  <a:pt x="41" y="8975"/>
                </a:lnTo>
                <a:lnTo>
                  <a:pt x="1" y="9230"/>
                </a:lnTo>
                <a:lnTo>
                  <a:pt x="14" y="9364"/>
                </a:lnTo>
                <a:lnTo>
                  <a:pt x="68" y="9618"/>
                </a:lnTo>
                <a:lnTo>
                  <a:pt x="242" y="10007"/>
                </a:lnTo>
                <a:lnTo>
                  <a:pt x="363" y="10154"/>
                </a:lnTo>
                <a:lnTo>
                  <a:pt x="550" y="10288"/>
                </a:lnTo>
                <a:lnTo>
                  <a:pt x="1247" y="10503"/>
                </a:lnTo>
                <a:lnTo>
                  <a:pt x="1742" y="10583"/>
                </a:lnTo>
                <a:lnTo>
                  <a:pt x="2104" y="10663"/>
                </a:lnTo>
                <a:lnTo>
                  <a:pt x="2760" y="10690"/>
                </a:lnTo>
                <a:lnTo>
                  <a:pt x="3310" y="10570"/>
                </a:lnTo>
                <a:lnTo>
                  <a:pt x="3752" y="10302"/>
                </a:lnTo>
                <a:lnTo>
                  <a:pt x="3939" y="10114"/>
                </a:lnTo>
                <a:lnTo>
                  <a:pt x="4167" y="9953"/>
                </a:lnTo>
                <a:lnTo>
                  <a:pt x="4341" y="9806"/>
                </a:lnTo>
                <a:lnTo>
                  <a:pt x="4381" y="9779"/>
                </a:lnTo>
                <a:lnTo>
                  <a:pt x="4582" y="9458"/>
                </a:lnTo>
                <a:lnTo>
                  <a:pt x="4730" y="9176"/>
                </a:lnTo>
                <a:lnTo>
                  <a:pt x="4863" y="9069"/>
                </a:lnTo>
                <a:lnTo>
                  <a:pt x="5078" y="9016"/>
                </a:lnTo>
                <a:lnTo>
                  <a:pt x="5185" y="8975"/>
                </a:lnTo>
                <a:lnTo>
                  <a:pt x="5332" y="8975"/>
                </a:lnTo>
                <a:lnTo>
                  <a:pt x="5359" y="9016"/>
                </a:lnTo>
                <a:lnTo>
                  <a:pt x="5426" y="9083"/>
                </a:lnTo>
                <a:lnTo>
                  <a:pt x="5547" y="9551"/>
                </a:lnTo>
                <a:lnTo>
                  <a:pt x="5640" y="10958"/>
                </a:lnTo>
                <a:lnTo>
                  <a:pt x="5627" y="12472"/>
                </a:lnTo>
                <a:lnTo>
                  <a:pt x="5614" y="14012"/>
                </a:lnTo>
                <a:lnTo>
                  <a:pt x="5533" y="15954"/>
                </a:lnTo>
                <a:lnTo>
                  <a:pt x="5480" y="16356"/>
                </a:lnTo>
                <a:lnTo>
                  <a:pt x="5426" y="16678"/>
                </a:lnTo>
                <a:lnTo>
                  <a:pt x="5439" y="17709"/>
                </a:lnTo>
                <a:lnTo>
                  <a:pt x="5506" y="18433"/>
                </a:lnTo>
                <a:lnTo>
                  <a:pt x="5560" y="18660"/>
                </a:lnTo>
                <a:lnTo>
                  <a:pt x="5560" y="18888"/>
                </a:lnTo>
                <a:lnTo>
                  <a:pt x="5506" y="18915"/>
                </a:lnTo>
                <a:lnTo>
                  <a:pt x="5480" y="19210"/>
                </a:lnTo>
                <a:lnTo>
                  <a:pt x="5480" y="20201"/>
                </a:lnTo>
                <a:lnTo>
                  <a:pt x="5480" y="22518"/>
                </a:lnTo>
                <a:lnTo>
                  <a:pt x="5506" y="23041"/>
                </a:lnTo>
                <a:lnTo>
                  <a:pt x="5640" y="23643"/>
                </a:lnTo>
                <a:lnTo>
                  <a:pt x="5774" y="23938"/>
                </a:lnTo>
                <a:lnTo>
                  <a:pt x="5868" y="24059"/>
                </a:lnTo>
                <a:lnTo>
                  <a:pt x="6042" y="24233"/>
                </a:lnTo>
                <a:lnTo>
                  <a:pt x="6337" y="24434"/>
                </a:lnTo>
                <a:lnTo>
                  <a:pt x="6458" y="24447"/>
                </a:lnTo>
                <a:lnTo>
                  <a:pt x="6605" y="24528"/>
                </a:lnTo>
                <a:lnTo>
                  <a:pt x="6752" y="24675"/>
                </a:lnTo>
                <a:lnTo>
                  <a:pt x="6766" y="24755"/>
                </a:lnTo>
                <a:lnTo>
                  <a:pt x="6819" y="24903"/>
                </a:lnTo>
                <a:lnTo>
                  <a:pt x="6980" y="25144"/>
                </a:lnTo>
                <a:lnTo>
                  <a:pt x="7221" y="25331"/>
                </a:lnTo>
                <a:lnTo>
                  <a:pt x="7556" y="25465"/>
                </a:lnTo>
                <a:lnTo>
                  <a:pt x="7757" y="25505"/>
                </a:lnTo>
                <a:lnTo>
                  <a:pt x="8534" y="25586"/>
                </a:lnTo>
                <a:lnTo>
                  <a:pt x="8788" y="25599"/>
                </a:lnTo>
                <a:lnTo>
                  <a:pt x="9230" y="25505"/>
                </a:lnTo>
                <a:lnTo>
                  <a:pt x="9552" y="25251"/>
                </a:lnTo>
                <a:lnTo>
                  <a:pt x="9793" y="24836"/>
                </a:lnTo>
                <a:lnTo>
                  <a:pt x="9873" y="24568"/>
                </a:lnTo>
                <a:lnTo>
                  <a:pt x="9940" y="23938"/>
                </a:lnTo>
                <a:lnTo>
                  <a:pt x="9954" y="22679"/>
                </a:lnTo>
                <a:lnTo>
                  <a:pt x="9954" y="21969"/>
                </a:lnTo>
                <a:lnTo>
                  <a:pt x="10034" y="20536"/>
                </a:lnTo>
                <a:lnTo>
                  <a:pt x="10101" y="19812"/>
                </a:lnTo>
                <a:lnTo>
                  <a:pt x="10235" y="18486"/>
                </a:lnTo>
                <a:lnTo>
                  <a:pt x="10262" y="17696"/>
                </a:lnTo>
                <a:lnTo>
                  <a:pt x="10289" y="16906"/>
                </a:lnTo>
                <a:lnTo>
                  <a:pt x="10423" y="15807"/>
                </a:lnTo>
                <a:lnTo>
                  <a:pt x="10476" y="13838"/>
                </a:lnTo>
                <a:lnTo>
                  <a:pt x="10637" y="10516"/>
                </a:lnTo>
                <a:lnTo>
                  <a:pt x="10824" y="7931"/>
                </a:lnTo>
                <a:lnTo>
                  <a:pt x="11039" y="6095"/>
                </a:lnTo>
                <a:lnTo>
                  <a:pt x="11173" y="5479"/>
                </a:lnTo>
                <a:lnTo>
                  <a:pt x="11521" y="2264"/>
                </a:lnTo>
                <a:lnTo>
                  <a:pt x="11534" y="2090"/>
                </a:lnTo>
                <a:lnTo>
                  <a:pt x="11642" y="1863"/>
                </a:lnTo>
                <a:lnTo>
                  <a:pt x="11749" y="1796"/>
                </a:lnTo>
                <a:lnTo>
                  <a:pt x="11722" y="1688"/>
                </a:lnTo>
                <a:lnTo>
                  <a:pt x="11548" y="1394"/>
                </a:lnTo>
                <a:lnTo>
                  <a:pt x="11400" y="1206"/>
                </a:lnTo>
                <a:lnTo>
                  <a:pt x="10918" y="978"/>
                </a:lnTo>
                <a:lnTo>
                  <a:pt x="10690" y="925"/>
                </a:lnTo>
                <a:lnTo>
                  <a:pt x="10597" y="804"/>
                </a:lnTo>
                <a:lnTo>
                  <a:pt x="10423" y="657"/>
                </a:lnTo>
                <a:lnTo>
                  <a:pt x="10342" y="657"/>
                </a:lnTo>
                <a:lnTo>
                  <a:pt x="10262" y="644"/>
                </a:lnTo>
                <a:lnTo>
                  <a:pt x="10128" y="563"/>
                </a:lnTo>
                <a:lnTo>
                  <a:pt x="10061" y="496"/>
                </a:lnTo>
                <a:lnTo>
                  <a:pt x="9967" y="322"/>
                </a:lnTo>
                <a:lnTo>
                  <a:pt x="9954" y="215"/>
                </a:lnTo>
                <a:lnTo>
                  <a:pt x="9927" y="175"/>
                </a:lnTo>
                <a:lnTo>
                  <a:pt x="9592" y="108"/>
                </a:lnTo>
                <a:lnTo>
                  <a:pt x="9284" y="68"/>
                </a:lnTo>
                <a:lnTo>
                  <a:pt x="8695" y="1"/>
                </a:lnTo>
                <a:close/>
              </a:path>
            </a:pathLst>
          </a:custGeom>
          <a:solidFill>
            <a:srgbClr val="252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txBox="1"/>
          <p:nvPr/>
        </p:nvSpPr>
        <p:spPr>
          <a:xfrm>
            <a:off x="1421600" y="2178453"/>
            <a:ext cx="1453800" cy="546600"/>
          </a:xfrm>
          <a:prstGeom prst="rect">
            <a:avLst/>
          </a:prstGeom>
          <a:noFill/>
          <a:ln>
            <a:noFill/>
          </a:ln>
        </p:spPr>
        <p:txBody>
          <a:bodyPr spcFirstLastPara="1" wrap="square" lIns="0" tIns="9275" rIns="0" bIns="0" anchor="t" anchorCtr="0">
            <a:noAutofit/>
          </a:bodyPr>
          <a:lstStyle/>
          <a:p>
            <a:pPr marL="0" lvl="0" indent="0" algn="l" rtl="0">
              <a:lnSpc>
                <a:spcPct val="120000"/>
              </a:lnSpc>
              <a:spcBef>
                <a:spcPts val="1400"/>
              </a:spcBef>
              <a:spcAft>
                <a:spcPts val="0"/>
              </a:spcAft>
              <a:buClr>
                <a:schemeClr val="dk1"/>
              </a:buClr>
              <a:buSzPts val="1100"/>
              <a:buFont typeface="Arial"/>
              <a:buNone/>
            </a:pPr>
            <a:r>
              <a:rPr lang="en" sz="1500" b="1">
                <a:solidFill>
                  <a:srgbClr val="132348"/>
                </a:solidFill>
                <a:highlight>
                  <a:srgbClr val="FFFFFF"/>
                </a:highlight>
                <a:latin typeface="Fira Sans"/>
                <a:ea typeface="Fira Sans"/>
                <a:cs typeface="Fira Sans"/>
                <a:sym typeface="Fira Sans"/>
              </a:rPr>
              <a:t>Les WMS </a:t>
            </a:r>
            <a:endParaRPr sz="1500" b="1">
              <a:solidFill>
                <a:srgbClr val="132348"/>
              </a:solidFill>
              <a:highlight>
                <a:srgbClr val="FFFFFF"/>
              </a:highlight>
              <a:latin typeface="Fira Sans"/>
              <a:ea typeface="Fira Sans"/>
              <a:cs typeface="Fira Sans"/>
              <a:sym typeface="Fira Sans"/>
            </a:endParaRPr>
          </a:p>
          <a:p>
            <a:pPr marL="0" marR="0" lvl="0" indent="0" algn="l" rtl="0">
              <a:lnSpc>
                <a:spcPct val="100000"/>
              </a:lnSpc>
              <a:spcBef>
                <a:spcPts val="1300"/>
              </a:spcBef>
              <a:spcAft>
                <a:spcPts val="0"/>
              </a:spcAft>
              <a:buNone/>
            </a:pPr>
            <a:endParaRPr sz="1600" b="1">
              <a:latin typeface="Fira Sans"/>
              <a:ea typeface="Fira Sans"/>
              <a:cs typeface="Fira Sans"/>
              <a:sym typeface="Fira Sans"/>
            </a:endParaRPr>
          </a:p>
          <a:p>
            <a:pPr marL="12700" marR="0" lvl="0" indent="0" algn="l" rtl="0">
              <a:lnSpc>
                <a:spcPct val="131500"/>
              </a:lnSpc>
              <a:spcBef>
                <a:spcPts val="500"/>
              </a:spcBef>
              <a:spcAft>
                <a:spcPts val="0"/>
              </a:spcAft>
              <a:buNone/>
            </a:pPr>
            <a:endParaRPr sz="1600">
              <a:latin typeface="Fira Sans"/>
              <a:ea typeface="Fira Sans"/>
              <a:cs typeface="Fira Sans"/>
              <a:sym typeface="Fira Sans"/>
            </a:endParaRPr>
          </a:p>
        </p:txBody>
      </p:sp>
      <p:sp>
        <p:nvSpPr>
          <p:cNvPr id="157" name="Google Shape;157;p22"/>
          <p:cNvSpPr txBox="1"/>
          <p:nvPr/>
        </p:nvSpPr>
        <p:spPr>
          <a:xfrm>
            <a:off x="5733725" y="2047761"/>
            <a:ext cx="1454400" cy="773700"/>
          </a:xfrm>
          <a:prstGeom prst="rect">
            <a:avLst/>
          </a:prstGeom>
          <a:noFill/>
          <a:ln>
            <a:noFill/>
          </a:ln>
        </p:spPr>
        <p:txBody>
          <a:bodyPr spcFirstLastPara="1" wrap="square" lIns="0" tIns="9275" rIns="0" bIns="0" anchor="t" anchorCtr="0">
            <a:noAutofit/>
          </a:bodyPr>
          <a:lstStyle/>
          <a:p>
            <a:pPr marL="0" lvl="0" indent="0" algn="l" rtl="0">
              <a:lnSpc>
                <a:spcPct val="120000"/>
              </a:lnSpc>
              <a:spcBef>
                <a:spcPts val="1400"/>
              </a:spcBef>
              <a:spcAft>
                <a:spcPts val="0"/>
              </a:spcAft>
              <a:buClr>
                <a:schemeClr val="dk1"/>
              </a:buClr>
              <a:buSzPts val="1100"/>
              <a:buFont typeface="Arial"/>
              <a:buNone/>
            </a:pPr>
            <a:r>
              <a:rPr lang="en" sz="1500" b="1">
                <a:solidFill>
                  <a:srgbClr val="132348"/>
                </a:solidFill>
                <a:highlight>
                  <a:srgbClr val="FFFFFF"/>
                </a:highlight>
                <a:latin typeface="Fira Sans"/>
                <a:ea typeface="Fira Sans"/>
                <a:cs typeface="Fira Sans"/>
                <a:sym typeface="Fira Sans"/>
              </a:rPr>
              <a:t>Les TMS </a:t>
            </a:r>
            <a:endParaRPr sz="1500" b="1">
              <a:solidFill>
                <a:srgbClr val="132348"/>
              </a:solidFill>
              <a:highlight>
                <a:srgbClr val="FFFFFF"/>
              </a:highlight>
              <a:latin typeface="Fira Sans"/>
              <a:ea typeface="Fira Sans"/>
              <a:cs typeface="Fira Sans"/>
              <a:sym typeface="Fira Sans"/>
            </a:endParaRPr>
          </a:p>
          <a:p>
            <a:pPr marL="0" marR="0" lvl="0" indent="0" algn="l" rtl="0">
              <a:lnSpc>
                <a:spcPct val="100000"/>
              </a:lnSpc>
              <a:spcBef>
                <a:spcPts val="1300"/>
              </a:spcBef>
              <a:spcAft>
                <a:spcPts val="0"/>
              </a:spcAft>
              <a:buNone/>
            </a:pPr>
            <a:endParaRPr sz="1600" b="1">
              <a:latin typeface="Fira Sans"/>
              <a:ea typeface="Fira Sans"/>
              <a:cs typeface="Fira Sans"/>
              <a:sym typeface="Fira Sans"/>
            </a:endParaRPr>
          </a:p>
          <a:p>
            <a:pPr marL="12700" marR="0" lvl="0" indent="0" algn="l" rtl="0">
              <a:lnSpc>
                <a:spcPct val="131500"/>
              </a:lnSpc>
              <a:spcBef>
                <a:spcPts val="500"/>
              </a:spcBef>
              <a:spcAft>
                <a:spcPts val="0"/>
              </a:spcAft>
              <a:buNone/>
            </a:pPr>
            <a:endParaRPr sz="1600">
              <a:latin typeface="Fira Sans"/>
              <a:ea typeface="Fira Sans"/>
              <a:cs typeface="Fira Sans"/>
              <a:sym typeface="Fira Sans"/>
            </a:endParaRPr>
          </a:p>
        </p:txBody>
      </p:sp>
      <p:sp>
        <p:nvSpPr>
          <p:cNvPr id="158" name="Google Shape;158;p22"/>
          <p:cNvSpPr txBox="1"/>
          <p:nvPr/>
        </p:nvSpPr>
        <p:spPr>
          <a:xfrm>
            <a:off x="6705975" y="2304575"/>
            <a:ext cx="1453800" cy="70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500"/>
              </a:spcBef>
              <a:spcAft>
                <a:spcPts val="0"/>
              </a:spcAft>
              <a:buNone/>
            </a:pPr>
            <a:endParaRPr sz="1200">
              <a:solidFill>
                <a:schemeClr val="dk1"/>
              </a:solidFill>
              <a:latin typeface="Fira Sans"/>
              <a:ea typeface="Fira Sans"/>
              <a:cs typeface="Fira Sans"/>
              <a:sym typeface="Fira Sans"/>
            </a:endParaRPr>
          </a:p>
        </p:txBody>
      </p:sp>
      <p:sp>
        <p:nvSpPr>
          <p:cNvPr id="159" name="Google Shape;159;p22"/>
          <p:cNvSpPr txBox="1"/>
          <p:nvPr/>
        </p:nvSpPr>
        <p:spPr>
          <a:xfrm>
            <a:off x="6705975" y="1183775"/>
            <a:ext cx="1686600" cy="2415600"/>
          </a:xfrm>
          <a:prstGeom prst="rect">
            <a:avLst/>
          </a:prstGeom>
          <a:noFill/>
          <a:ln>
            <a:noFill/>
          </a:ln>
        </p:spPr>
        <p:txBody>
          <a:bodyPr spcFirstLastPara="1" wrap="square" lIns="91425" tIns="91425" rIns="91425" bIns="91425" anchor="t" anchorCtr="0">
            <a:noAutofit/>
          </a:bodyPr>
          <a:lstStyle/>
          <a:p>
            <a:pPr marL="12700" lvl="0" indent="0" algn="l" rtl="0">
              <a:lnSpc>
                <a:spcPct val="100000"/>
              </a:lnSpc>
              <a:spcBef>
                <a:spcPts val="500"/>
              </a:spcBef>
              <a:spcAft>
                <a:spcPts val="0"/>
              </a:spcAft>
              <a:buNone/>
            </a:pPr>
            <a:r>
              <a:rPr lang="en" sz="1200">
                <a:solidFill>
                  <a:srgbClr val="040000"/>
                </a:solidFill>
                <a:latin typeface="Fira Sans"/>
                <a:ea typeface="Fira Sans"/>
                <a:cs typeface="Fira Sans"/>
                <a:sym typeface="Fira Sans"/>
              </a:rPr>
              <a:t> Transport Management System</a:t>
            </a:r>
            <a:endParaRPr sz="1200">
              <a:solidFill>
                <a:srgbClr val="040000"/>
              </a:solidFill>
              <a:latin typeface="Fira Sans"/>
              <a:ea typeface="Fira Sans"/>
              <a:cs typeface="Fira Sans"/>
              <a:sym typeface="Fira Sans"/>
            </a:endParaRPr>
          </a:p>
          <a:p>
            <a:pPr marL="12700" lvl="0" indent="0" algn="l" rtl="0">
              <a:lnSpc>
                <a:spcPct val="100000"/>
              </a:lnSpc>
              <a:spcBef>
                <a:spcPts val="500"/>
              </a:spcBef>
              <a:spcAft>
                <a:spcPts val="0"/>
              </a:spcAft>
              <a:buNone/>
            </a:pPr>
            <a:r>
              <a:rPr lang="en" sz="1100">
                <a:solidFill>
                  <a:srgbClr val="132348"/>
                </a:solidFill>
                <a:latin typeface="Times New Roman"/>
                <a:ea typeface="Times New Roman"/>
                <a:cs typeface="Times New Roman"/>
                <a:sym typeface="Times New Roman"/>
              </a:rPr>
              <a:t>spécialisés dans la </a:t>
            </a:r>
            <a:r>
              <a:rPr lang="en" sz="1100" b="1">
                <a:solidFill>
                  <a:srgbClr val="132348"/>
                </a:solidFill>
                <a:latin typeface="Times New Roman"/>
                <a:ea typeface="Times New Roman"/>
                <a:cs typeface="Times New Roman"/>
                <a:sym typeface="Times New Roman"/>
              </a:rPr>
              <a:t>gestion des transports de marchandises</a:t>
            </a:r>
            <a:endParaRPr sz="1100" b="1">
              <a:solidFill>
                <a:srgbClr val="132348"/>
              </a:solidFill>
              <a:latin typeface="Times New Roman"/>
              <a:ea typeface="Times New Roman"/>
              <a:cs typeface="Times New Roman"/>
              <a:sym typeface="Times New Roman"/>
            </a:endParaRPr>
          </a:p>
          <a:p>
            <a:pPr marL="12700" lvl="0" indent="0" algn="l" rtl="0">
              <a:lnSpc>
                <a:spcPct val="100000"/>
              </a:lnSpc>
              <a:spcBef>
                <a:spcPts val="500"/>
              </a:spcBef>
              <a:spcAft>
                <a:spcPts val="0"/>
              </a:spcAft>
              <a:buNone/>
            </a:pPr>
            <a:r>
              <a:rPr lang="en" sz="1100">
                <a:latin typeface="Times New Roman"/>
                <a:ea typeface="Times New Roman"/>
                <a:cs typeface="Times New Roman"/>
                <a:sym typeface="Times New Roman"/>
              </a:rPr>
              <a:t>cet </a:t>
            </a:r>
            <a:r>
              <a:rPr lang="en" sz="1100" u="sng">
                <a:latin typeface="Times New Roman"/>
                <a:ea typeface="Times New Roman"/>
                <a:cs typeface="Times New Roman"/>
                <a:sym typeface="Times New Roman"/>
                <a:hlinkClick r:id="rId3"/>
              </a:rPr>
              <a:t>outil de planification de la chaîne logistique</a:t>
            </a:r>
            <a:r>
              <a:rPr lang="en" sz="1100">
                <a:latin typeface="Times New Roman"/>
                <a:ea typeface="Times New Roman"/>
                <a:cs typeface="Times New Roman"/>
                <a:sym typeface="Times New Roman"/>
              </a:rPr>
              <a:t> </a:t>
            </a:r>
            <a:r>
              <a:rPr lang="en" sz="1100">
                <a:solidFill>
                  <a:srgbClr val="132348"/>
                </a:solidFill>
                <a:latin typeface="Times New Roman"/>
                <a:ea typeface="Times New Roman"/>
                <a:cs typeface="Times New Roman"/>
                <a:sym typeface="Times New Roman"/>
              </a:rPr>
              <a:t>va permettre une automatisation des process, une gestion des livraisons grandement facilitée et un </a:t>
            </a:r>
            <a:r>
              <a:rPr lang="en" sz="1100" b="1">
                <a:solidFill>
                  <a:srgbClr val="132348"/>
                </a:solidFill>
                <a:latin typeface="Times New Roman"/>
                <a:ea typeface="Times New Roman"/>
                <a:cs typeface="Times New Roman"/>
                <a:sym typeface="Times New Roman"/>
              </a:rPr>
              <a:t>meilleur suivi des flux transport</a:t>
            </a:r>
            <a:endParaRPr sz="1100" b="1">
              <a:solidFill>
                <a:srgbClr val="132348"/>
              </a:solidFill>
              <a:latin typeface="Times New Roman"/>
              <a:ea typeface="Times New Roman"/>
              <a:cs typeface="Times New Roman"/>
              <a:sym typeface="Times New Roman"/>
            </a:endParaRPr>
          </a:p>
          <a:p>
            <a:pPr marL="12700" lvl="0" indent="0" algn="l" rtl="0">
              <a:lnSpc>
                <a:spcPct val="100000"/>
              </a:lnSpc>
              <a:spcBef>
                <a:spcPts val="500"/>
              </a:spcBef>
              <a:spcAft>
                <a:spcPts val="0"/>
              </a:spcAft>
              <a:buNone/>
            </a:pPr>
            <a:endParaRPr sz="1200">
              <a:solidFill>
                <a:srgbClr val="040000"/>
              </a:solidFill>
              <a:latin typeface="Fira Sans"/>
              <a:ea typeface="Fira Sans"/>
              <a:cs typeface="Fira Sans"/>
              <a:sym typeface="Fira Sans"/>
            </a:endParaRPr>
          </a:p>
        </p:txBody>
      </p:sp>
      <p:sp>
        <p:nvSpPr>
          <p:cNvPr id="160" name="Google Shape;160;p22"/>
          <p:cNvSpPr txBox="1"/>
          <p:nvPr/>
        </p:nvSpPr>
        <p:spPr>
          <a:xfrm>
            <a:off x="2638975" y="1080425"/>
            <a:ext cx="1492800" cy="2622300"/>
          </a:xfrm>
          <a:prstGeom prst="rect">
            <a:avLst/>
          </a:prstGeom>
          <a:noFill/>
          <a:ln>
            <a:noFill/>
          </a:ln>
        </p:spPr>
        <p:txBody>
          <a:bodyPr spcFirstLastPara="1" wrap="square" lIns="91425" tIns="91425" rIns="91425" bIns="91425" anchor="t" anchorCtr="0">
            <a:noAutofit/>
          </a:bodyPr>
          <a:lstStyle/>
          <a:p>
            <a:pPr marL="12700" lvl="0" indent="0" algn="l" rtl="0">
              <a:lnSpc>
                <a:spcPct val="100000"/>
              </a:lnSpc>
              <a:spcBef>
                <a:spcPts val="500"/>
              </a:spcBef>
              <a:spcAft>
                <a:spcPts val="0"/>
              </a:spcAft>
              <a:buNone/>
            </a:pPr>
            <a:r>
              <a:rPr lang="en" sz="1100" b="1">
                <a:solidFill>
                  <a:srgbClr val="132348"/>
                </a:solidFill>
                <a:latin typeface="Times New Roman"/>
                <a:ea typeface="Times New Roman"/>
                <a:cs typeface="Times New Roman"/>
                <a:sym typeface="Times New Roman"/>
              </a:rPr>
              <a:t>Warehouse Management System</a:t>
            </a:r>
            <a:endParaRPr sz="1100" b="1">
              <a:solidFill>
                <a:srgbClr val="132348"/>
              </a:solidFill>
              <a:latin typeface="Times New Roman"/>
              <a:ea typeface="Times New Roman"/>
              <a:cs typeface="Times New Roman"/>
              <a:sym typeface="Times New Roman"/>
            </a:endParaRPr>
          </a:p>
          <a:p>
            <a:pPr marL="12700" lvl="0" indent="0" algn="l" rtl="0">
              <a:lnSpc>
                <a:spcPct val="100000"/>
              </a:lnSpc>
              <a:spcBef>
                <a:spcPts val="500"/>
              </a:spcBef>
              <a:spcAft>
                <a:spcPts val="0"/>
              </a:spcAft>
              <a:buNone/>
            </a:pPr>
            <a:r>
              <a:rPr lang="en" sz="1100">
                <a:solidFill>
                  <a:srgbClr val="132348"/>
                </a:solidFill>
                <a:latin typeface="Times New Roman"/>
                <a:ea typeface="Times New Roman"/>
                <a:cs typeface="Times New Roman"/>
                <a:sym typeface="Times New Roman"/>
              </a:rPr>
              <a:t>des logiciels de </a:t>
            </a:r>
            <a:r>
              <a:rPr lang="en" sz="1100" b="1">
                <a:solidFill>
                  <a:srgbClr val="132348"/>
                </a:solidFill>
                <a:latin typeface="Times New Roman"/>
                <a:ea typeface="Times New Roman"/>
                <a:cs typeface="Times New Roman"/>
                <a:sym typeface="Times New Roman"/>
              </a:rPr>
              <a:t>gestion des stocks et des entrepôts </a:t>
            </a:r>
            <a:endParaRPr sz="1100" b="1">
              <a:solidFill>
                <a:srgbClr val="132348"/>
              </a:solidFill>
              <a:latin typeface="Times New Roman"/>
              <a:ea typeface="Times New Roman"/>
              <a:cs typeface="Times New Roman"/>
              <a:sym typeface="Times New Roman"/>
            </a:endParaRPr>
          </a:p>
          <a:p>
            <a:pPr marL="12700" lvl="0" indent="0" algn="l" rtl="0">
              <a:lnSpc>
                <a:spcPct val="100000"/>
              </a:lnSpc>
              <a:spcBef>
                <a:spcPts val="500"/>
              </a:spcBef>
              <a:spcAft>
                <a:spcPts val="0"/>
              </a:spcAft>
              <a:buNone/>
            </a:pPr>
            <a:r>
              <a:rPr lang="en" sz="1100">
                <a:solidFill>
                  <a:srgbClr val="132348"/>
                </a:solidFill>
                <a:latin typeface="Times New Roman"/>
                <a:ea typeface="Times New Roman"/>
                <a:cs typeface="Times New Roman"/>
                <a:sym typeface="Times New Roman"/>
              </a:rPr>
              <a:t>C’est ainsi l’ensemble des process liés aux entrepôts qui sont optimisés : réception, gestion des stocks, préparation de commandes ou bien encore expédition des marchandises. </a:t>
            </a:r>
            <a:endParaRPr sz="1100" b="1">
              <a:solidFill>
                <a:srgbClr val="132348"/>
              </a:solidFill>
              <a:latin typeface="Times New Roman"/>
              <a:ea typeface="Times New Roman"/>
              <a:cs typeface="Times New Roman"/>
              <a:sym typeface="Times New Roman"/>
            </a:endParaRPr>
          </a:p>
        </p:txBody>
      </p:sp>
      <p:sp>
        <p:nvSpPr>
          <p:cNvPr id="161" name="Google Shape;161;p22"/>
          <p:cNvSpPr txBox="1"/>
          <p:nvPr/>
        </p:nvSpPr>
        <p:spPr>
          <a:xfrm>
            <a:off x="2561625" y="3276450"/>
            <a:ext cx="1453800" cy="704100"/>
          </a:xfrm>
          <a:prstGeom prst="rect">
            <a:avLst/>
          </a:prstGeom>
          <a:noFill/>
          <a:ln>
            <a:noFill/>
          </a:ln>
        </p:spPr>
        <p:txBody>
          <a:bodyPr spcFirstLastPara="1" wrap="square" lIns="91425" tIns="91425" rIns="91425" bIns="91425" anchor="t" anchorCtr="0">
            <a:noAutofit/>
          </a:bodyPr>
          <a:lstStyle/>
          <a:p>
            <a:pPr marL="12700" lvl="0" indent="0" algn="l" rtl="0">
              <a:lnSpc>
                <a:spcPct val="100000"/>
              </a:lnSpc>
              <a:spcBef>
                <a:spcPts val="500"/>
              </a:spcBef>
              <a:spcAft>
                <a:spcPts val="0"/>
              </a:spcAft>
              <a:buNone/>
            </a:pPr>
            <a:endParaRPr sz="1200">
              <a:solidFill>
                <a:schemeClr val="dk1"/>
              </a:solidFill>
            </a:endParaRPr>
          </a:p>
        </p:txBody>
      </p:sp>
      <p:sp>
        <p:nvSpPr>
          <p:cNvPr id="162" name="Google Shape;162;p22"/>
          <p:cNvSpPr/>
          <p:nvPr/>
        </p:nvSpPr>
        <p:spPr>
          <a:xfrm>
            <a:off x="7958063" y="1030545"/>
            <a:ext cx="502407" cy="247381"/>
          </a:xfrm>
          <a:custGeom>
            <a:avLst/>
            <a:gdLst/>
            <a:ahLst/>
            <a:cxnLst/>
            <a:rect l="l" t="t" r="r" b="b"/>
            <a:pathLst>
              <a:path w="16625" h="8186" extrusionOk="0">
                <a:moveTo>
                  <a:pt x="1996" y="1"/>
                </a:moveTo>
                <a:lnTo>
                  <a:pt x="362" y="54"/>
                </a:lnTo>
                <a:lnTo>
                  <a:pt x="268" y="54"/>
                </a:lnTo>
                <a:lnTo>
                  <a:pt x="121" y="135"/>
                </a:lnTo>
                <a:lnTo>
                  <a:pt x="1" y="309"/>
                </a:lnTo>
                <a:lnTo>
                  <a:pt x="1" y="604"/>
                </a:lnTo>
                <a:lnTo>
                  <a:pt x="121" y="764"/>
                </a:lnTo>
                <a:lnTo>
                  <a:pt x="268" y="831"/>
                </a:lnTo>
                <a:lnTo>
                  <a:pt x="362" y="831"/>
                </a:lnTo>
                <a:lnTo>
                  <a:pt x="1648" y="791"/>
                </a:lnTo>
                <a:lnTo>
                  <a:pt x="4234" y="805"/>
                </a:lnTo>
                <a:lnTo>
                  <a:pt x="6805" y="938"/>
                </a:lnTo>
                <a:lnTo>
                  <a:pt x="9377" y="1193"/>
                </a:lnTo>
                <a:lnTo>
                  <a:pt x="10663" y="1367"/>
                </a:lnTo>
                <a:lnTo>
                  <a:pt x="11641" y="1488"/>
                </a:lnTo>
                <a:lnTo>
                  <a:pt x="13342" y="1729"/>
                </a:lnTo>
                <a:lnTo>
                  <a:pt x="14119" y="1970"/>
                </a:lnTo>
                <a:lnTo>
                  <a:pt x="14588" y="2184"/>
                </a:lnTo>
                <a:lnTo>
                  <a:pt x="14789" y="2318"/>
                </a:lnTo>
                <a:lnTo>
                  <a:pt x="15017" y="2506"/>
                </a:lnTo>
                <a:lnTo>
                  <a:pt x="15378" y="3042"/>
                </a:lnTo>
                <a:lnTo>
                  <a:pt x="15606" y="3711"/>
                </a:lnTo>
                <a:lnTo>
                  <a:pt x="15754" y="4475"/>
                </a:lnTo>
                <a:lnTo>
                  <a:pt x="15834" y="5694"/>
                </a:lnTo>
                <a:lnTo>
                  <a:pt x="15834" y="7221"/>
                </a:lnTo>
                <a:lnTo>
                  <a:pt x="15847" y="7824"/>
                </a:lnTo>
                <a:lnTo>
                  <a:pt x="15861" y="7917"/>
                </a:lnTo>
                <a:lnTo>
                  <a:pt x="15928" y="8051"/>
                </a:lnTo>
                <a:lnTo>
                  <a:pt x="16115" y="8185"/>
                </a:lnTo>
                <a:lnTo>
                  <a:pt x="16410" y="8185"/>
                </a:lnTo>
                <a:lnTo>
                  <a:pt x="16571" y="8065"/>
                </a:lnTo>
                <a:lnTo>
                  <a:pt x="16624" y="7917"/>
                </a:lnTo>
                <a:lnTo>
                  <a:pt x="16624" y="7824"/>
                </a:lnTo>
                <a:lnTo>
                  <a:pt x="16597" y="6605"/>
                </a:lnTo>
                <a:lnTo>
                  <a:pt x="16557" y="4636"/>
                </a:lnTo>
                <a:lnTo>
                  <a:pt x="16423" y="3685"/>
                </a:lnTo>
                <a:lnTo>
                  <a:pt x="16263" y="3095"/>
                </a:lnTo>
                <a:lnTo>
                  <a:pt x="16169" y="2814"/>
                </a:lnTo>
                <a:lnTo>
                  <a:pt x="16075" y="2599"/>
                </a:lnTo>
                <a:lnTo>
                  <a:pt x="15834" y="2238"/>
                </a:lnTo>
                <a:lnTo>
                  <a:pt x="15553" y="1943"/>
                </a:lnTo>
                <a:lnTo>
                  <a:pt x="15218" y="1702"/>
                </a:lnTo>
                <a:lnTo>
                  <a:pt x="14669" y="1407"/>
                </a:lnTo>
                <a:lnTo>
                  <a:pt x="13851" y="1153"/>
                </a:lnTo>
                <a:lnTo>
                  <a:pt x="13436" y="1059"/>
                </a:lnTo>
                <a:lnTo>
                  <a:pt x="11829" y="738"/>
                </a:lnTo>
                <a:lnTo>
                  <a:pt x="8574" y="282"/>
                </a:lnTo>
                <a:lnTo>
                  <a:pt x="5278" y="54"/>
                </a:lnTo>
                <a:lnTo>
                  <a:pt x="1996" y="1"/>
                </a:lnTo>
                <a:close/>
              </a:path>
            </a:pathLst>
          </a:custGeom>
          <a:solidFill>
            <a:srgbClr val="25262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5040410" y="2033100"/>
            <a:ext cx="550155" cy="716939"/>
          </a:xfrm>
          <a:custGeom>
            <a:avLst/>
            <a:gdLst/>
            <a:ahLst/>
            <a:cxnLst/>
            <a:rect l="l" t="t" r="r" b="b"/>
            <a:pathLst>
              <a:path w="18205" h="23724" extrusionOk="0">
                <a:moveTo>
                  <a:pt x="9096" y="0"/>
                </a:moveTo>
                <a:lnTo>
                  <a:pt x="8627" y="14"/>
                </a:lnTo>
                <a:lnTo>
                  <a:pt x="7716" y="134"/>
                </a:lnTo>
                <a:lnTo>
                  <a:pt x="6832" y="362"/>
                </a:lnTo>
                <a:lnTo>
                  <a:pt x="5975" y="710"/>
                </a:lnTo>
                <a:lnTo>
                  <a:pt x="5158" y="1166"/>
                </a:lnTo>
                <a:lnTo>
                  <a:pt x="4381" y="1715"/>
                </a:lnTo>
                <a:lnTo>
                  <a:pt x="3658" y="2358"/>
                </a:lnTo>
                <a:lnTo>
                  <a:pt x="2974" y="3081"/>
                </a:lnTo>
                <a:lnTo>
                  <a:pt x="2358" y="3885"/>
                </a:lnTo>
                <a:lnTo>
                  <a:pt x="1809" y="4756"/>
                </a:lnTo>
                <a:lnTo>
                  <a:pt x="1313" y="5707"/>
                </a:lnTo>
                <a:lnTo>
                  <a:pt x="898" y="6711"/>
                </a:lnTo>
                <a:lnTo>
                  <a:pt x="550" y="7783"/>
                </a:lnTo>
                <a:lnTo>
                  <a:pt x="282" y="8895"/>
                </a:lnTo>
                <a:lnTo>
                  <a:pt x="108" y="10060"/>
                </a:lnTo>
                <a:lnTo>
                  <a:pt x="14" y="11252"/>
                </a:lnTo>
                <a:lnTo>
                  <a:pt x="1" y="11869"/>
                </a:lnTo>
                <a:lnTo>
                  <a:pt x="14" y="12471"/>
                </a:lnTo>
                <a:lnTo>
                  <a:pt x="108" y="13677"/>
                </a:lnTo>
                <a:lnTo>
                  <a:pt x="282" y="14829"/>
                </a:lnTo>
                <a:lnTo>
                  <a:pt x="550" y="15941"/>
                </a:lnTo>
                <a:lnTo>
                  <a:pt x="898" y="17012"/>
                </a:lnTo>
                <a:lnTo>
                  <a:pt x="1313" y="18017"/>
                </a:lnTo>
                <a:lnTo>
                  <a:pt x="1809" y="18968"/>
                </a:lnTo>
                <a:lnTo>
                  <a:pt x="2358" y="19839"/>
                </a:lnTo>
                <a:lnTo>
                  <a:pt x="2974" y="20643"/>
                </a:lnTo>
                <a:lnTo>
                  <a:pt x="3658" y="21379"/>
                </a:lnTo>
                <a:lnTo>
                  <a:pt x="4381" y="22009"/>
                </a:lnTo>
                <a:lnTo>
                  <a:pt x="5158" y="22558"/>
                </a:lnTo>
                <a:lnTo>
                  <a:pt x="5975" y="23014"/>
                </a:lnTo>
                <a:lnTo>
                  <a:pt x="6832" y="23362"/>
                </a:lnTo>
                <a:lnTo>
                  <a:pt x="7716" y="23590"/>
                </a:lnTo>
                <a:lnTo>
                  <a:pt x="8627" y="23710"/>
                </a:lnTo>
                <a:lnTo>
                  <a:pt x="9096" y="23723"/>
                </a:lnTo>
                <a:lnTo>
                  <a:pt x="9565" y="23710"/>
                </a:lnTo>
                <a:lnTo>
                  <a:pt x="10489" y="23590"/>
                </a:lnTo>
                <a:lnTo>
                  <a:pt x="11373" y="23362"/>
                </a:lnTo>
                <a:lnTo>
                  <a:pt x="12231" y="23014"/>
                </a:lnTo>
                <a:lnTo>
                  <a:pt x="13048" y="22558"/>
                </a:lnTo>
                <a:lnTo>
                  <a:pt x="13825" y="22009"/>
                </a:lnTo>
                <a:lnTo>
                  <a:pt x="14548" y="21379"/>
                </a:lnTo>
                <a:lnTo>
                  <a:pt x="15218" y="20643"/>
                </a:lnTo>
                <a:lnTo>
                  <a:pt x="15834" y="19839"/>
                </a:lnTo>
                <a:lnTo>
                  <a:pt x="16397" y="18968"/>
                </a:lnTo>
                <a:lnTo>
                  <a:pt x="16892" y="18017"/>
                </a:lnTo>
                <a:lnTo>
                  <a:pt x="17307" y="17012"/>
                </a:lnTo>
                <a:lnTo>
                  <a:pt x="17656" y="15941"/>
                </a:lnTo>
                <a:lnTo>
                  <a:pt x="17924" y="14829"/>
                </a:lnTo>
                <a:lnTo>
                  <a:pt x="18098" y="13677"/>
                </a:lnTo>
                <a:lnTo>
                  <a:pt x="18192" y="12471"/>
                </a:lnTo>
                <a:lnTo>
                  <a:pt x="18205" y="11869"/>
                </a:lnTo>
                <a:lnTo>
                  <a:pt x="18192" y="11252"/>
                </a:lnTo>
                <a:lnTo>
                  <a:pt x="18098" y="10060"/>
                </a:lnTo>
                <a:lnTo>
                  <a:pt x="17924" y="8895"/>
                </a:lnTo>
                <a:lnTo>
                  <a:pt x="17656" y="7783"/>
                </a:lnTo>
                <a:lnTo>
                  <a:pt x="17307" y="6711"/>
                </a:lnTo>
                <a:lnTo>
                  <a:pt x="16892" y="5707"/>
                </a:lnTo>
                <a:lnTo>
                  <a:pt x="16397" y="4756"/>
                </a:lnTo>
                <a:lnTo>
                  <a:pt x="15834" y="3885"/>
                </a:lnTo>
                <a:lnTo>
                  <a:pt x="15218" y="3081"/>
                </a:lnTo>
                <a:lnTo>
                  <a:pt x="14548" y="2358"/>
                </a:lnTo>
                <a:lnTo>
                  <a:pt x="13825" y="1715"/>
                </a:lnTo>
                <a:lnTo>
                  <a:pt x="13048" y="1166"/>
                </a:lnTo>
                <a:lnTo>
                  <a:pt x="12231" y="710"/>
                </a:lnTo>
                <a:lnTo>
                  <a:pt x="11373" y="362"/>
                </a:lnTo>
                <a:lnTo>
                  <a:pt x="10489" y="134"/>
                </a:lnTo>
                <a:lnTo>
                  <a:pt x="9565" y="14"/>
                </a:lnTo>
                <a:lnTo>
                  <a:pt x="9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5098098" y="2174780"/>
            <a:ext cx="434775" cy="798715"/>
          </a:xfrm>
          <a:custGeom>
            <a:avLst/>
            <a:gdLst/>
            <a:ahLst/>
            <a:cxnLst/>
            <a:rect l="l" t="t" r="r" b="b"/>
            <a:pathLst>
              <a:path w="14387" h="26430" extrusionOk="0">
                <a:moveTo>
                  <a:pt x="6725" y="1"/>
                </a:moveTo>
                <a:lnTo>
                  <a:pt x="6350" y="54"/>
                </a:lnTo>
                <a:lnTo>
                  <a:pt x="6256" y="121"/>
                </a:lnTo>
                <a:lnTo>
                  <a:pt x="5613" y="229"/>
                </a:lnTo>
                <a:lnTo>
                  <a:pt x="5225" y="242"/>
                </a:lnTo>
                <a:lnTo>
                  <a:pt x="4943" y="376"/>
                </a:lnTo>
                <a:lnTo>
                  <a:pt x="4756" y="403"/>
                </a:lnTo>
                <a:lnTo>
                  <a:pt x="4488" y="671"/>
                </a:lnTo>
                <a:lnTo>
                  <a:pt x="4354" y="764"/>
                </a:lnTo>
                <a:lnTo>
                  <a:pt x="4206" y="912"/>
                </a:lnTo>
                <a:lnTo>
                  <a:pt x="4032" y="952"/>
                </a:lnTo>
                <a:lnTo>
                  <a:pt x="3711" y="1099"/>
                </a:lnTo>
                <a:lnTo>
                  <a:pt x="3416" y="1314"/>
                </a:lnTo>
                <a:lnTo>
                  <a:pt x="3148" y="1608"/>
                </a:lnTo>
                <a:lnTo>
                  <a:pt x="3028" y="1769"/>
                </a:lnTo>
                <a:lnTo>
                  <a:pt x="2559" y="2640"/>
                </a:lnTo>
                <a:lnTo>
                  <a:pt x="2318" y="2948"/>
                </a:lnTo>
                <a:lnTo>
                  <a:pt x="2358" y="3028"/>
                </a:lnTo>
                <a:lnTo>
                  <a:pt x="2318" y="3296"/>
                </a:lnTo>
                <a:lnTo>
                  <a:pt x="2251" y="3497"/>
                </a:lnTo>
                <a:lnTo>
                  <a:pt x="2130" y="3551"/>
                </a:lnTo>
                <a:lnTo>
                  <a:pt x="1889" y="3832"/>
                </a:lnTo>
                <a:lnTo>
                  <a:pt x="1769" y="4046"/>
                </a:lnTo>
                <a:lnTo>
                  <a:pt x="1769" y="4274"/>
                </a:lnTo>
                <a:lnTo>
                  <a:pt x="1648" y="4636"/>
                </a:lnTo>
                <a:lnTo>
                  <a:pt x="1541" y="4756"/>
                </a:lnTo>
                <a:lnTo>
                  <a:pt x="1434" y="4837"/>
                </a:lnTo>
                <a:lnTo>
                  <a:pt x="1179" y="5185"/>
                </a:lnTo>
                <a:lnTo>
                  <a:pt x="1032" y="5466"/>
                </a:lnTo>
                <a:lnTo>
                  <a:pt x="884" y="5788"/>
                </a:lnTo>
                <a:lnTo>
                  <a:pt x="724" y="6672"/>
                </a:lnTo>
                <a:lnTo>
                  <a:pt x="710" y="7234"/>
                </a:lnTo>
                <a:lnTo>
                  <a:pt x="724" y="7770"/>
                </a:lnTo>
                <a:lnTo>
                  <a:pt x="804" y="8574"/>
                </a:lnTo>
                <a:lnTo>
                  <a:pt x="871" y="8842"/>
                </a:lnTo>
                <a:lnTo>
                  <a:pt x="965" y="9070"/>
                </a:lnTo>
                <a:lnTo>
                  <a:pt x="1300" y="9458"/>
                </a:lnTo>
                <a:lnTo>
                  <a:pt x="1541" y="9632"/>
                </a:lnTo>
                <a:lnTo>
                  <a:pt x="1769" y="9847"/>
                </a:lnTo>
                <a:lnTo>
                  <a:pt x="2157" y="10141"/>
                </a:lnTo>
                <a:lnTo>
                  <a:pt x="2318" y="10222"/>
                </a:lnTo>
                <a:lnTo>
                  <a:pt x="2411" y="10302"/>
                </a:lnTo>
                <a:lnTo>
                  <a:pt x="2599" y="10409"/>
                </a:lnTo>
                <a:lnTo>
                  <a:pt x="2800" y="10449"/>
                </a:lnTo>
                <a:lnTo>
                  <a:pt x="3001" y="10409"/>
                </a:lnTo>
                <a:lnTo>
                  <a:pt x="3108" y="10369"/>
                </a:lnTo>
                <a:lnTo>
                  <a:pt x="3617" y="9498"/>
                </a:lnTo>
                <a:lnTo>
                  <a:pt x="4434" y="8360"/>
                </a:lnTo>
                <a:lnTo>
                  <a:pt x="4997" y="7690"/>
                </a:lnTo>
                <a:lnTo>
                  <a:pt x="5586" y="7087"/>
                </a:lnTo>
                <a:lnTo>
                  <a:pt x="6202" y="6551"/>
                </a:lnTo>
                <a:lnTo>
                  <a:pt x="6832" y="6096"/>
                </a:lnTo>
                <a:lnTo>
                  <a:pt x="7488" y="5707"/>
                </a:lnTo>
                <a:lnTo>
                  <a:pt x="7823" y="5547"/>
                </a:lnTo>
                <a:lnTo>
                  <a:pt x="8051" y="5453"/>
                </a:lnTo>
                <a:lnTo>
                  <a:pt x="8453" y="5372"/>
                </a:lnTo>
                <a:lnTo>
                  <a:pt x="8774" y="5399"/>
                </a:lnTo>
                <a:lnTo>
                  <a:pt x="9029" y="5547"/>
                </a:lnTo>
                <a:lnTo>
                  <a:pt x="9123" y="5654"/>
                </a:lnTo>
                <a:lnTo>
                  <a:pt x="9203" y="5788"/>
                </a:lnTo>
                <a:lnTo>
                  <a:pt x="9310" y="6096"/>
                </a:lnTo>
                <a:lnTo>
                  <a:pt x="9364" y="6618"/>
                </a:lnTo>
                <a:lnTo>
                  <a:pt x="9310" y="7033"/>
                </a:lnTo>
                <a:lnTo>
                  <a:pt x="9149" y="7556"/>
                </a:lnTo>
                <a:lnTo>
                  <a:pt x="8734" y="8547"/>
                </a:lnTo>
                <a:lnTo>
                  <a:pt x="8225" y="9498"/>
                </a:lnTo>
                <a:lnTo>
                  <a:pt x="7622" y="10409"/>
                </a:lnTo>
                <a:lnTo>
                  <a:pt x="7274" y="10838"/>
                </a:lnTo>
                <a:lnTo>
                  <a:pt x="7153" y="11065"/>
                </a:lnTo>
                <a:lnTo>
                  <a:pt x="6912" y="11508"/>
                </a:lnTo>
                <a:lnTo>
                  <a:pt x="6698" y="11963"/>
                </a:lnTo>
                <a:lnTo>
                  <a:pt x="6564" y="12378"/>
                </a:lnTo>
                <a:lnTo>
                  <a:pt x="6323" y="12566"/>
                </a:lnTo>
                <a:lnTo>
                  <a:pt x="5975" y="12901"/>
                </a:lnTo>
                <a:lnTo>
                  <a:pt x="5854" y="13048"/>
                </a:lnTo>
                <a:lnTo>
                  <a:pt x="5734" y="13236"/>
                </a:lnTo>
                <a:lnTo>
                  <a:pt x="5586" y="13436"/>
                </a:lnTo>
                <a:lnTo>
                  <a:pt x="5412" y="13718"/>
                </a:lnTo>
                <a:lnTo>
                  <a:pt x="4997" y="14495"/>
                </a:lnTo>
                <a:lnTo>
                  <a:pt x="4836" y="14803"/>
                </a:lnTo>
                <a:lnTo>
                  <a:pt x="4675" y="15084"/>
                </a:lnTo>
                <a:lnTo>
                  <a:pt x="4515" y="15352"/>
                </a:lnTo>
                <a:lnTo>
                  <a:pt x="4287" y="15794"/>
                </a:lnTo>
                <a:lnTo>
                  <a:pt x="4073" y="15941"/>
                </a:lnTo>
                <a:lnTo>
                  <a:pt x="3711" y="16236"/>
                </a:lnTo>
                <a:lnTo>
                  <a:pt x="3443" y="16544"/>
                </a:lnTo>
                <a:lnTo>
                  <a:pt x="3269" y="16852"/>
                </a:lnTo>
                <a:lnTo>
                  <a:pt x="3229" y="17013"/>
                </a:lnTo>
                <a:lnTo>
                  <a:pt x="3135" y="17214"/>
                </a:lnTo>
                <a:lnTo>
                  <a:pt x="2800" y="17723"/>
                </a:lnTo>
                <a:lnTo>
                  <a:pt x="2559" y="18031"/>
                </a:lnTo>
                <a:lnTo>
                  <a:pt x="2103" y="18580"/>
                </a:lnTo>
                <a:lnTo>
                  <a:pt x="1849" y="18969"/>
                </a:lnTo>
                <a:lnTo>
                  <a:pt x="1581" y="19411"/>
                </a:lnTo>
                <a:lnTo>
                  <a:pt x="1032" y="20188"/>
                </a:lnTo>
                <a:lnTo>
                  <a:pt x="737" y="20590"/>
                </a:lnTo>
                <a:lnTo>
                  <a:pt x="322" y="21259"/>
                </a:lnTo>
                <a:lnTo>
                  <a:pt x="201" y="21527"/>
                </a:lnTo>
                <a:lnTo>
                  <a:pt x="94" y="21728"/>
                </a:lnTo>
                <a:lnTo>
                  <a:pt x="0" y="22157"/>
                </a:lnTo>
                <a:lnTo>
                  <a:pt x="27" y="22639"/>
                </a:lnTo>
                <a:lnTo>
                  <a:pt x="188" y="23162"/>
                </a:lnTo>
                <a:lnTo>
                  <a:pt x="322" y="23443"/>
                </a:lnTo>
                <a:lnTo>
                  <a:pt x="643" y="23992"/>
                </a:lnTo>
                <a:lnTo>
                  <a:pt x="1219" y="24689"/>
                </a:lnTo>
                <a:lnTo>
                  <a:pt x="1635" y="25077"/>
                </a:lnTo>
                <a:lnTo>
                  <a:pt x="1849" y="25251"/>
                </a:lnTo>
                <a:lnTo>
                  <a:pt x="2023" y="25372"/>
                </a:lnTo>
                <a:lnTo>
                  <a:pt x="2211" y="25452"/>
                </a:lnTo>
                <a:lnTo>
                  <a:pt x="2251" y="25412"/>
                </a:lnTo>
                <a:lnTo>
                  <a:pt x="2264" y="25372"/>
                </a:lnTo>
                <a:lnTo>
                  <a:pt x="2345" y="25358"/>
                </a:lnTo>
                <a:lnTo>
                  <a:pt x="2519" y="25425"/>
                </a:lnTo>
                <a:lnTo>
                  <a:pt x="2679" y="25573"/>
                </a:lnTo>
                <a:lnTo>
                  <a:pt x="2854" y="25693"/>
                </a:lnTo>
                <a:lnTo>
                  <a:pt x="3121" y="25827"/>
                </a:lnTo>
                <a:lnTo>
                  <a:pt x="3229" y="25841"/>
                </a:lnTo>
                <a:lnTo>
                  <a:pt x="3697" y="25921"/>
                </a:lnTo>
                <a:lnTo>
                  <a:pt x="3805" y="25961"/>
                </a:lnTo>
                <a:lnTo>
                  <a:pt x="5077" y="26001"/>
                </a:lnTo>
                <a:lnTo>
                  <a:pt x="6256" y="26001"/>
                </a:lnTo>
                <a:lnTo>
                  <a:pt x="7408" y="25934"/>
                </a:lnTo>
                <a:lnTo>
                  <a:pt x="9390" y="25921"/>
                </a:lnTo>
                <a:lnTo>
                  <a:pt x="11400" y="25934"/>
                </a:lnTo>
                <a:lnTo>
                  <a:pt x="12646" y="26001"/>
                </a:lnTo>
                <a:lnTo>
                  <a:pt x="13168" y="26068"/>
                </a:lnTo>
                <a:lnTo>
                  <a:pt x="13704" y="26216"/>
                </a:lnTo>
                <a:lnTo>
                  <a:pt x="13945" y="26350"/>
                </a:lnTo>
                <a:lnTo>
                  <a:pt x="14025" y="26430"/>
                </a:lnTo>
                <a:lnTo>
                  <a:pt x="14173" y="26417"/>
                </a:lnTo>
                <a:lnTo>
                  <a:pt x="14347" y="26216"/>
                </a:lnTo>
                <a:lnTo>
                  <a:pt x="14374" y="26042"/>
                </a:lnTo>
                <a:lnTo>
                  <a:pt x="14387" y="25867"/>
                </a:lnTo>
                <a:lnTo>
                  <a:pt x="14347" y="25613"/>
                </a:lnTo>
                <a:lnTo>
                  <a:pt x="14293" y="25532"/>
                </a:lnTo>
                <a:lnTo>
                  <a:pt x="14253" y="25506"/>
                </a:lnTo>
                <a:lnTo>
                  <a:pt x="14119" y="25251"/>
                </a:lnTo>
                <a:lnTo>
                  <a:pt x="14025" y="25023"/>
                </a:lnTo>
                <a:lnTo>
                  <a:pt x="13985" y="24796"/>
                </a:lnTo>
                <a:lnTo>
                  <a:pt x="13731" y="24153"/>
                </a:lnTo>
                <a:lnTo>
                  <a:pt x="13516" y="23724"/>
                </a:lnTo>
                <a:lnTo>
                  <a:pt x="13088" y="22894"/>
                </a:lnTo>
                <a:lnTo>
                  <a:pt x="12846" y="22545"/>
                </a:lnTo>
                <a:lnTo>
                  <a:pt x="11842" y="21715"/>
                </a:lnTo>
                <a:lnTo>
                  <a:pt x="11547" y="21487"/>
                </a:lnTo>
                <a:lnTo>
                  <a:pt x="11252" y="21447"/>
                </a:lnTo>
                <a:lnTo>
                  <a:pt x="8265" y="21407"/>
                </a:lnTo>
                <a:lnTo>
                  <a:pt x="5586" y="21407"/>
                </a:lnTo>
                <a:lnTo>
                  <a:pt x="6993" y="19853"/>
                </a:lnTo>
                <a:lnTo>
                  <a:pt x="8975" y="17535"/>
                </a:lnTo>
                <a:lnTo>
                  <a:pt x="9551" y="16772"/>
                </a:lnTo>
                <a:lnTo>
                  <a:pt x="10770" y="15057"/>
                </a:lnTo>
                <a:lnTo>
                  <a:pt x="12498" y="12459"/>
                </a:lnTo>
                <a:lnTo>
                  <a:pt x="13007" y="11588"/>
                </a:lnTo>
                <a:lnTo>
                  <a:pt x="13208" y="11199"/>
                </a:lnTo>
                <a:lnTo>
                  <a:pt x="13556" y="10396"/>
                </a:lnTo>
                <a:lnTo>
                  <a:pt x="13798" y="9565"/>
                </a:lnTo>
                <a:lnTo>
                  <a:pt x="13945" y="8721"/>
                </a:lnTo>
                <a:lnTo>
                  <a:pt x="13985" y="8293"/>
                </a:lnTo>
                <a:lnTo>
                  <a:pt x="14012" y="7864"/>
                </a:lnTo>
                <a:lnTo>
                  <a:pt x="14012" y="7100"/>
                </a:lnTo>
                <a:lnTo>
                  <a:pt x="13945" y="6444"/>
                </a:lnTo>
                <a:lnTo>
                  <a:pt x="13784" y="5895"/>
                </a:lnTo>
                <a:lnTo>
                  <a:pt x="13677" y="5654"/>
                </a:lnTo>
                <a:lnTo>
                  <a:pt x="13449" y="5252"/>
                </a:lnTo>
                <a:lnTo>
                  <a:pt x="13007" y="4596"/>
                </a:lnTo>
                <a:lnTo>
                  <a:pt x="12766" y="4274"/>
                </a:lnTo>
                <a:lnTo>
                  <a:pt x="12404" y="3859"/>
                </a:lnTo>
                <a:lnTo>
                  <a:pt x="12297" y="3778"/>
                </a:lnTo>
                <a:lnTo>
                  <a:pt x="12137" y="3631"/>
                </a:lnTo>
                <a:lnTo>
                  <a:pt x="11989" y="3350"/>
                </a:lnTo>
                <a:lnTo>
                  <a:pt x="11895" y="3149"/>
                </a:lnTo>
                <a:lnTo>
                  <a:pt x="11386" y="2519"/>
                </a:lnTo>
                <a:lnTo>
                  <a:pt x="10958" y="2091"/>
                </a:lnTo>
                <a:lnTo>
                  <a:pt x="10234" y="1300"/>
                </a:lnTo>
                <a:lnTo>
                  <a:pt x="10020" y="1140"/>
                </a:lnTo>
                <a:lnTo>
                  <a:pt x="9632" y="831"/>
                </a:lnTo>
                <a:lnTo>
                  <a:pt x="9324" y="470"/>
                </a:lnTo>
                <a:lnTo>
                  <a:pt x="9190" y="403"/>
                </a:lnTo>
                <a:lnTo>
                  <a:pt x="9096" y="389"/>
                </a:lnTo>
                <a:lnTo>
                  <a:pt x="8881" y="363"/>
                </a:lnTo>
                <a:lnTo>
                  <a:pt x="8600" y="309"/>
                </a:lnTo>
                <a:lnTo>
                  <a:pt x="7984" y="242"/>
                </a:lnTo>
                <a:lnTo>
                  <a:pt x="7770" y="135"/>
                </a:lnTo>
                <a:lnTo>
                  <a:pt x="7287" y="14"/>
                </a:lnTo>
                <a:lnTo>
                  <a:pt x="6993" y="1"/>
                </a:lnTo>
                <a:close/>
              </a:path>
            </a:pathLst>
          </a:custGeom>
          <a:solidFill>
            <a:srgbClr val="252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3827849" y="3702713"/>
            <a:ext cx="502397" cy="324576"/>
          </a:xfrm>
          <a:custGeom>
            <a:avLst/>
            <a:gdLst/>
            <a:ahLst/>
            <a:cxnLst/>
            <a:rect l="l" t="t" r="r" b="b"/>
            <a:pathLst>
              <a:path w="15177" h="17455" extrusionOk="0">
                <a:moveTo>
                  <a:pt x="13391" y="3694"/>
                </a:moveTo>
                <a:cubicBezTo>
                  <a:pt x="11072" y="4274"/>
                  <a:pt x="6733" y="3968"/>
                  <a:pt x="6733" y="6358"/>
                </a:cubicBezTo>
                <a:cubicBezTo>
                  <a:pt x="6733" y="6692"/>
                  <a:pt x="15177" y="5009"/>
                  <a:pt x="15166" y="5026"/>
                </a:cubicBezTo>
                <a:cubicBezTo>
                  <a:pt x="14138" y="6568"/>
                  <a:pt x="12066" y="7180"/>
                  <a:pt x="10284" y="7689"/>
                </a:cubicBezTo>
                <a:cubicBezTo>
                  <a:pt x="9558" y="7896"/>
                  <a:pt x="7309" y="8133"/>
                  <a:pt x="8064" y="8133"/>
                </a:cubicBezTo>
                <a:cubicBezTo>
                  <a:pt x="10288" y="8133"/>
                  <a:pt x="16057" y="5910"/>
                  <a:pt x="14722" y="7689"/>
                </a:cubicBezTo>
                <a:cubicBezTo>
                  <a:pt x="12617" y="10495"/>
                  <a:pt x="1915" y="12959"/>
                  <a:pt x="5401" y="12572"/>
                </a:cubicBezTo>
                <a:cubicBezTo>
                  <a:pt x="7626" y="12325"/>
                  <a:pt x="13642" y="11877"/>
                  <a:pt x="12059" y="13460"/>
                </a:cubicBezTo>
                <a:cubicBezTo>
                  <a:pt x="10466" y="15053"/>
                  <a:pt x="7801" y="15005"/>
                  <a:pt x="5845" y="16123"/>
                </a:cubicBezTo>
                <a:cubicBezTo>
                  <a:pt x="5794" y="16152"/>
                  <a:pt x="3288" y="17455"/>
                  <a:pt x="3625" y="17455"/>
                </a:cubicBezTo>
                <a:cubicBezTo>
                  <a:pt x="6154" y="17455"/>
                  <a:pt x="10728" y="17320"/>
                  <a:pt x="10728" y="14791"/>
                </a:cubicBezTo>
                <a:cubicBezTo>
                  <a:pt x="10728" y="11384"/>
                  <a:pt x="3925" y="15235"/>
                  <a:pt x="518" y="15235"/>
                </a:cubicBezTo>
                <a:cubicBezTo>
                  <a:pt x="-518" y="15235"/>
                  <a:pt x="3625" y="16271"/>
                  <a:pt x="3625" y="15235"/>
                </a:cubicBezTo>
                <a:cubicBezTo>
                  <a:pt x="3625" y="12896"/>
                  <a:pt x="-813" y="9317"/>
                  <a:pt x="1406" y="8577"/>
                </a:cubicBezTo>
                <a:cubicBezTo>
                  <a:pt x="4420" y="7572"/>
                  <a:pt x="6998" y="14437"/>
                  <a:pt x="9840" y="13016"/>
                </a:cubicBezTo>
                <a:cubicBezTo>
                  <a:pt x="13188" y="11342"/>
                  <a:pt x="8464" y="5409"/>
                  <a:pt x="6289" y="2363"/>
                </a:cubicBezTo>
                <a:cubicBezTo>
                  <a:pt x="6029" y="1999"/>
                  <a:pt x="5100" y="0"/>
                  <a:pt x="4957" y="143"/>
                </a:cubicBezTo>
                <a:cubicBezTo>
                  <a:pt x="1627" y="3473"/>
                  <a:pt x="10955" y="7801"/>
                  <a:pt x="15166" y="9909"/>
                </a:cubicBezTo>
              </a:path>
            </a:pathLst>
          </a:custGeom>
          <a:noFill/>
          <a:ln w="76200" cap="flat" cmpd="sng">
            <a:solidFill>
              <a:srgbClr val="7AC3C6"/>
            </a:solidFill>
            <a:prstDash val="solid"/>
            <a:round/>
            <a:headEnd type="none" w="med" len="med"/>
            <a:tailEnd type="none" w="med" len="med"/>
          </a:ln>
        </p:spPr>
      </p:sp>
      <p:sp>
        <p:nvSpPr>
          <p:cNvPr id="166" name="Google Shape;166;p22"/>
          <p:cNvSpPr/>
          <p:nvPr/>
        </p:nvSpPr>
        <p:spPr>
          <a:xfrm>
            <a:off x="8159775" y="3599375"/>
            <a:ext cx="550172" cy="291122"/>
          </a:xfrm>
          <a:custGeom>
            <a:avLst/>
            <a:gdLst/>
            <a:ahLst/>
            <a:cxnLst/>
            <a:rect l="l" t="t" r="r" b="b"/>
            <a:pathLst>
              <a:path w="27963" h="13539" extrusionOk="0">
                <a:moveTo>
                  <a:pt x="4217" y="0"/>
                </a:moveTo>
                <a:cubicBezTo>
                  <a:pt x="10139" y="0"/>
                  <a:pt x="16601" y="710"/>
                  <a:pt x="21529" y="3995"/>
                </a:cubicBezTo>
                <a:cubicBezTo>
                  <a:pt x="22391" y="4569"/>
                  <a:pt x="19453" y="4098"/>
                  <a:pt x="18422" y="3995"/>
                </a:cubicBezTo>
                <a:cubicBezTo>
                  <a:pt x="15474" y="3700"/>
                  <a:pt x="12507" y="3551"/>
                  <a:pt x="9544" y="3551"/>
                </a:cubicBezTo>
                <a:cubicBezTo>
                  <a:pt x="7473" y="3551"/>
                  <a:pt x="1259" y="3551"/>
                  <a:pt x="3330" y="3551"/>
                </a:cubicBezTo>
                <a:cubicBezTo>
                  <a:pt x="8065" y="3551"/>
                  <a:pt x="14186" y="203"/>
                  <a:pt x="17534" y="3551"/>
                </a:cubicBezTo>
                <a:cubicBezTo>
                  <a:pt x="18331" y="4348"/>
                  <a:pt x="15538" y="4698"/>
                  <a:pt x="14427" y="4883"/>
                </a:cubicBezTo>
                <a:cubicBezTo>
                  <a:pt x="11593" y="5355"/>
                  <a:pt x="8562" y="5372"/>
                  <a:pt x="5993" y="6658"/>
                </a:cubicBezTo>
                <a:cubicBezTo>
                  <a:pt x="5560" y="6875"/>
                  <a:pt x="8380" y="6936"/>
                  <a:pt x="9544" y="7102"/>
                </a:cubicBezTo>
                <a:cubicBezTo>
                  <a:pt x="13108" y="7611"/>
                  <a:pt x="16633" y="8369"/>
                  <a:pt x="20197" y="8878"/>
                </a:cubicBezTo>
                <a:cubicBezTo>
                  <a:pt x="22413" y="9195"/>
                  <a:pt x="29071" y="9449"/>
                  <a:pt x="26855" y="9765"/>
                </a:cubicBezTo>
                <a:cubicBezTo>
                  <a:pt x="20821" y="10626"/>
                  <a:pt x="14643" y="10400"/>
                  <a:pt x="8656" y="11541"/>
                </a:cubicBezTo>
                <a:cubicBezTo>
                  <a:pt x="6433" y="11965"/>
                  <a:pt x="4194" y="12324"/>
                  <a:pt x="1998" y="12873"/>
                </a:cubicBezTo>
                <a:cubicBezTo>
                  <a:pt x="1317" y="13043"/>
                  <a:pt x="0" y="13539"/>
                  <a:pt x="666" y="13317"/>
                </a:cubicBezTo>
                <a:cubicBezTo>
                  <a:pt x="8237" y="10793"/>
                  <a:pt x="17054" y="12447"/>
                  <a:pt x="24192" y="8878"/>
                </a:cubicBezTo>
                <a:cubicBezTo>
                  <a:pt x="26146" y="7901"/>
                  <a:pt x="19967" y="7315"/>
                  <a:pt x="18422" y="5770"/>
                </a:cubicBezTo>
                <a:cubicBezTo>
                  <a:pt x="17026" y="4374"/>
                  <a:pt x="14377" y="5398"/>
                  <a:pt x="12651" y="4439"/>
                </a:cubicBezTo>
                <a:cubicBezTo>
                  <a:pt x="10627" y="3314"/>
                  <a:pt x="8075" y="-305"/>
                  <a:pt x="6437" y="1332"/>
                </a:cubicBezTo>
                <a:cubicBezTo>
                  <a:pt x="5640" y="2128"/>
                  <a:pt x="7412" y="3370"/>
                  <a:pt x="7768" y="4439"/>
                </a:cubicBezTo>
                <a:cubicBezTo>
                  <a:pt x="8099" y="5432"/>
                  <a:pt x="9258" y="7546"/>
                  <a:pt x="8212" y="7546"/>
                </a:cubicBezTo>
                <a:cubicBezTo>
                  <a:pt x="6816" y="7546"/>
                  <a:pt x="6038" y="5556"/>
                  <a:pt x="4661" y="5327"/>
                </a:cubicBezTo>
                <a:cubicBezTo>
                  <a:pt x="3629" y="5155"/>
                  <a:pt x="814" y="4144"/>
                  <a:pt x="1554" y="4883"/>
                </a:cubicBezTo>
                <a:cubicBezTo>
                  <a:pt x="4696" y="8022"/>
                  <a:pt x="9123" y="9555"/>
                  <a:pt x="13095" y="11541"/>
                </a:cubicBezTo>
              </a:path>
            </a:pathLst>
          </a:custGeom>
          <a:noFill/>
          <a:ln w="76200" cap="flat" cmpd="sng">
            <a:solidFill>
              <a:schemeClr val="accent1"/>
            </a:solidFill>
            <a:prstDash val="solid"/>
            <a:round/>
            <a:headEnd type="none" w="med" len="med"/>
            <a:tailEnd type="none" w="med" len="med"/>
          </a:ln>
        </p:spPr>
      </p:sp>
      <p:sp>
        <p:nvSpPr>
          <p:cNvPr id="167" name="Google Shape;167;p22"/>
          <p:cNvSpPr txBox="1"/>
          <p:nvPr/>
        </p:nvSpPr>
        <p:spPr>
          <a:xfrm>
            <a:off x="533425" y="4172875"/>
            <a:ext cx="38157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132348"/>
                </a:solidFill>
                <a:latin typeface="Times New Roman"/>
                <a:ea typeface="Times New Roman"/>
                <a:cs typeface="Times New Roman"/>
                <a:sym typeface="Times New Roman"/>
              </a:rPr>
              <a:t>Utiliser un logiciel de gestion d’entrepôt permet de connaître en temps réel le niveau des stocks et assure une traçabilité parfaite des colis entreposés, préparés, ou expédiés</a:t>
            </a:r>
            <a:endParaRPr/>
          </a:p>
        </p:txBody>
      </p:sp>
      <p:sp>
        <p:nvSpPr>
          <p:cNvPr id="168" name="Google Shape;168;p22"/>
          <p:cNvSpPr txBox="1"/>
          <p:nvPr/>
        </p:nvSpPr>
        <p:spPr>
          <a:xfrm>
            <a:off x="4714050" y="3914325"/>
            <a:ext cx="4280400" cy="1373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100">
                <a:solidFill>
                  <a:srgbClr val="132348"/>
                </a:solidFill>
                <a:highlight>
                  <a:srgbClr val="FFFFFF"/>
                </a:highlight>
                <a:latin typeface="Times New Roman"/>
                <a:ea typeface="Times New Roman"/>
                <a:cs typeface="Times New Roman"/>
                <a:sym typeface="Times New Roman"/>
              </a:rPr>
              <a:t>De la gestion des plannings de livraison au suivi de la facturation, en passant par les trajets des véhicules de transport, toute la </a:t>
            </a:r>
            <a:r>
              <a:rPr lang="en" sz="1100" b="1">
                <a:solidFill>
                  <a:srgbClr val="132348"/>
                </a:solidFill>
                <a:highlight>
                  <a:srgbClr val="FFFFFF"/>
                </a:highlight>
                <a:latin typeface="Times New Roman"/>
                <a:ea typeface="Times New Roman"/>
                <a:cs typeface="Times New Roman"/>
                <a:sym typeface="Times New Roman"/>
              </a:rPr>
              <a:t>gestion de la logistique</a:t>
            </a:r>
            <a:r>
              <a:rPr lang="en" sz="1100">
                <a:solidFill>
                  <a:srgbClr val="132348"/>
                </a:solidFill>
                <a:highlight>
                  <a:srgbClr val="FFFFFF"/>
                </a:highlight>
                <a:latin typeface="Times New Roman"/>
                <a:ea typeface="Times New Roman"/>
                <a:cs typeface="Times New Roman"/>
                <a:sym typeface="Times New Roman"/>
              </a:rPr>
              <a:t> est optimisée via un logiciel adapté. La simplification des process fait gagner du temps utilisable alors pour des opérations à plus forte valeur ajoutée.</a:t>
            </a:r>
            <a:endParaRPr sz="1100">
              <a:solidFill>
                <a:srgbClr val="132348"/>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311700" y="531850"/>
            <a:ext cx="3655200" cy="572700"/>
          </a:xfrm>
          <a:prstGeom prst="rect">
            <a:avLst/>
          </a:prstGeom>
        </p:spPr>
        <p:txBody>
          <a:bodyPr spcFirstLastPara="1" wrap="square" lIns="91425" tIns="91425" rIns="91425" bIns="91425" anchor="t" anchorCtr="0">
            <a:noAutofit/>
          </a:bodyPr>
          <a:lstStyle/>
          <a:p>
            <a:pPr marL="0" lvl="0" indent="0" algn="ctr" rtl="0">
              <a:lnSpc>
                <a:spcPct val="120000"/>
              </a:lnSpc>
              <a:spcBef>
                <a:spcPts val="1400"/>
              </a:spcBef>
              <a:spcAft>
                <a:spcPts val="1300"/>
              </a:spcAft>
              <a:buClr>
                <a:schemeClr val="dk1"/>
              </a:buClr>
              <a:buSzPts val="1100"/>
              <a:buFont typeface="Arial"/>
              <a:buNone/>
            </a:pPr>
            <a:r>
              <a:rPr lang="en" sz="1800" b="1">
                <a:solidFill>
                  <a:srgbClr val="132348"/>
                </a:solidFill>
                <a:highlight>
                  <a:srgbClr val="FFFFFF"/>
                </a:highlight>
                <a:latin typeface="Fira Sans"/>
                <a:ea typeface="Fira Sans"/>
                <a:cs typeface="Fira Sans"/>
                <a:sym typeface="Fira Sans"/>
              </a:rPr>
              <a:t>Une grande complémentarité</a:t>
            </a:r>
            <a:endParaRPr sz="3100">
              <a:latin typeface="Fira Sans"/>
              <a:ea typeface="Fira Sans"/>
              <a:cs typeface="Fira Sans"/>
              <a:sym typeface="Fira Sans"/>
            </a:endParaRPr>
          </a:p>
        </p:txBody>
      </p:sp>
      <p:sp>
        <p:nvSpPr>
          <p:cNvPr id="174" name="Google Shape;174;p23"/>
          <p:cNvSpPr txBox="1">
            <a:spLocks noGrp="1"/>
          </p:cNvSpPr>
          <p:nvPr>
            <p:ph type="body" idx="1"/>
          </p:nvPr>
        </p:nvSpPr>
        <p:spPr>
          <a:xfrm>
            <a:off x="311700" y="1152475"/>
            <a:ext cx="432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solidFill>
                  <a:srgbClr val="132348"/>
                </a:solidFill>
                <a:highlight>
                  <a:srgbClr val="FFFFFF"/>
                </a:highlight>
                <a:latin typeface="Fira Sans"/>
                <a:ea typeface="Fira Sans"/>
                <a:cs typeface="Fira Sans"/>
                <a:sym typeface="Fira Sans"/>
              </a:rPr>
              <a:t>L’utilisation conjointe d’une </a:t>
            </a:r>
            <a:r>
              <a:rPr lang="en" sz="1500" b="1">
                <a:solidFill>
                  <a:srgbClr val="132348"/>
                </a:solidFill>
                <a:highlight>
                  <a:srgbClr val="FFFFFF"/>
                </a:highlight>
                <a:latin typeface="Fira Sans"/>
                <a:ea typeface="Fira Sans"/>
                <a:cs typeface="Fira Sans"/>
                <a:sym typeface="Fira Sans"/>
              </a:rPr>
              <a:t>solution WMS et d’une solution TMS</a:t>
            </a:r>
            <a:r>
              <a:rPr lang="en" sz="1500">
                <a:solidFill>
                  <a:srgbClr val="132348"/>
                </a:solidFill>
                <a:highlight>
                  <a:srgbClr val="FFFFFF"/>
                </a:highlight>
                <a:latin typeface="Fira Sans"/>
                <a:ea typeface="Fira Sans"/>
                <a:cs typeface="Fira Sans"/>
                <a:sym typeface="Fira Sans"/>
              </a:rPr>
              <a:t> permet ainsi une gestion des ressources humaines et matérielles plus efficace. Grâce à ces solutions, ce sont tous les </a:t>
            </a:r>
            <a:r>
              <a:rPr lang="en" sz="1500" b="1">
                <a:solidFill>
                  <a:srgbClr val="132348"/>
                </a:solidFill>
                <a:highlight>
                  <a:srgbClr val="FFFFFF"/>
                </a:highlight>
                <a:latin typeface="Fira Sans"/>
                <a:ea typeface="Fira Sans"/>
                <a:cs typeface="Fira Sans"/>
                <a:sym typeface="Fira Sans"/>
              </a:rPr>
              <a:t>flux logistiques</a:t>
            </a:r>
            <a:r>
              <a:rPr lang="en" sz="1500">
                <a:solidFill>
                  <a:srgbClr val="132348"/>
                </a:solidFill>
                <a:highlight>
                  <a:srgbClr val="FFFFFF"/>
                </a:highlight>
                <a:latin typeface="Fira Sans"/>
                <a:ea typeface="Fira Sans"/>
                <a:cs typeface="Fira Sans"/>
                <a:sym typeface="Fira Sans"/>
              </a:rPr>
              <a:t> qui sont intégrés.  Cela concerne l’ensemble de la gestion des processus métier de la logistique, de la gestion d’entrepôt jusqu’au client final.  </a:t>
            </a:r>
            <a:endParaRPr sz="1500">
              <a:solidFill>
                <a:srgbClr val="132348"/>
              </a:solidFill>
              <a:highlight>
                <a:srgbClr val="FFFFFF"/>
              </a:highlight>
              <a:latin typeface="Fira Sans"/>
              <a:ea typeface="Fira Sans"/>
              <a:cs typeface="Fira Sans"/>
              <a:sym typeface="Fira Sans"/>
            </a:endParaRPr>
          </a:p>
          <a:p>
            <a:pPr marL="0" lvl="0" indent="0" algn="l" rtl="0">
              <a:spcBef>
                <a:spcPts val="0"/>
              </a:spcBef>
              <a:spcAft>
                <a:spcPts val="1600"/>
              </a:spcAft>
              <a:buNone/>
            </a:pPr>
            <a:r>
              <a:rPr lang="en" sz="1500">
                <a:solidFill>
                  <a:srgbClr val="132348"/>
                </a:solidFill>
                <a:latin typeface="Fira Sans"/>
                <a:ea typeface="Fira Sans"/>
                <a:cs typeface="Fira Sans"/>
                <a:sym typeface="Fira Sans"/>
              </a:rPr>
              <a:t>En outre, la modélisation des processus et l’acquisition et le traitement des données recueillies par ces solutions permettent de maximiser le ROI de l’entreprise . </a:t>
            </a:r>
            <a:endParaRPr sz="2200">
              <a:latin typeface="Fira Sans"/>
              <a:ea typeface="Fira Sans"/>
              <a:cs typeface="Fira Sans"/>
              <a:sym typeface="Fira Sans"/>
            </a:endParaRPr>
          </a:p>
        </p:txBody>
      </p:sp>
      <p:pic>
        <p:nvPicPr>
          <p:cNvPr id="175" name="Google Shape;175;p23"/>
          <p:cNvPicPr preferRelativeResize="0"/>
          <p:nvPr/>
        </p:nvPicPr>
        <p:blipFill>
          <a:blip r:embed="rId3">
            <a:alphaModFix/>
          </a:blip>
          <a:stretch>
            <a:fillRect/>
          </a:stretch>
        </p:blipFill>
        <p:spPr>
          <a:xfrm>
            <a:off x="4955000" y="1235525"/>
            <a:ext cx="3810500" cy="3333350"/>
          </a:xfrm>
          <a:prstGeom prst="rect">
            <a:avLst/>
          </a:prstGeom>
          <a:noFill/>
          <a:ln w="9525" cap="flat" cmpd="sng">
            <a:solidFill>
              <a:schemeClr val="dk2"/>
            </a:solidFill>
            <a:prstDash val="solid"/>
            <a:round/>
            <a:headEnd type="none" w="sm" len="sm"/>
            <a:tailEnd type="none" w="sm" len="sm"/>
          </a:ln>
        </p:spPr>
      </p:pic>
      <p:sp>
        <p:nvSpPr>
          <p:cNvPr id="176" name="Google Shape;176;p23"/>
          <p:cNvSpPr/>
          <p:nvPr/>
        </p:nvSpPr>
        <p:spPr>
          <a:xfrm>
            <a:off x="138849" y="655913"/>
            <a:ext cx="502397" cy="324576"/>
          </a:xfrm>
          <a:custGeom>
            <a:avLst/>
            <a:gdLst/>
            <a:ahLst/>
            <a:cxnLst/>
            <a:rect l="l" t="t" r="r" b="b"/>
            <a:pathLst>
              <a:path w="15177" h="17455" extrusionOk="0">
                <a:moveTo>
                  <a:pt x="13391" y="3694"/>
                </a:moveTo>
                <a:cubicBezTo>
                  <a:pt x="11072" y="4274"/>
                  <a:pt x="6733" y="3968"/>
                  <a:pt x="6733" y="6358"/>
                </a:cubicBezTo>
                <a:cubicBezTo>
                  <a:pt x="6733" y="6692"/>
                  <a:pt x="15177" y="5009"/>
                  <a:pt x="15166" y="5026"/>
                </a:cubicBezTo>
                <a:cubicBezTo>
                  <a:pt x="14138" y="6568"/>
                  <a:pt x="12066" y="7180"/>
                  <a:pt x="10284" y="7689"/>
                </a:cubicBezTo>
                <a:cubicBezTo>
                  <a:pt x="9558" y="7896"/>
                  <a:pt x="7309" y="8133"/>
                  <a:pt x="8064" y="8133"/>
                </a:cubicBezTo>
                <a:cubicBezTo>
                  <a:pt x="10288" y="8133"/>
                  <a:pt x="16057" y="5910"/>
                  <a:pt x="14722" y="7689"/>
                </a:cubicBezTo>
                <a:cubicBezTo>
                  <a:pt x="12617" y="10495"/>
                  <a:pt x="1915" y="12959"/>
                  <a:pt x="5401" y="12572"/>
                </a:cubicBezTo>
                <a:cubicBezTo>
                  <a:pt x="7626" y="12325"/>
                  <a:pt x="13642" y="11877"/>
                  <a:pt x="12059" y="13460"/>
                </a:cubicBezTo>
                <a:cubicBezTo>
                  <a:pt x="10466" y="15053"/>
                  <a:pt x="7801" y="15005"/>
                  <a:pt x="5845" y="16123"/>
                </a:cubicBezTo>
                <a:cubicBezTo>
                  <a:pt x="5794" y="16152"/>
                  <a:pt x="3288" y="17455"/>
                  <a:pt x="3625" y="17455"/>
                </a:cubicBezTo>
                <a:cubicBezTo>
                  <a:pt x="6154" y="17455"/>
                  <a:pt x="10728" y="17320"/>
                  <a:pt x="10728" y="14791"/>
                </a:cubicBezTo>
                <a:cubicBezTo>
                  <a:pt x="10728" y="11384"/>
                  <a:pt x="3925" y="15235"/>
                  <a:pt x="518" y="15235"/>
                </a:cubicBezTo>
                <a:cubicBezTo>
                  <a:pt x="-518" y="15235"/>
                  <a:pt x="3625" y="16271"/>
                  <a:pt x="3625" y="15235"/>
                </a:cubicBezTo>
                <a:cubicBezTo>
                  <a:pt x="3625" y="12896"/>
                  <a:pt x="-813" y="9317"/>
                  <a:pt x="1406" y="8577"/>
                </a:cubicBezTo>
                <a:cubicBezTo>
                  <a:pt x="4420" y="7572"/>
                  <a:pt x="6998" y="14437"/>
                  <a:pt x="9840" y="13016"/>
                </a:cubicBezTo>
                <a:cubicBezTo>
                  <a:pt x="13188" y="11342"/>
                  <a:pt x="8464" y="5409"/>
                  <a:pt x="6289" y="2363"/>
                </a:cubicBezTo>
                <a:cubicBezTo>
                  <a:pt x="6029" y="1999"/>
                  <a:pt x="5100" y="0"/>
                  <a:pt x="4957" y="143"/>
                </a:cubicBezTo>
                <a:cubicBezTo>
                  <a:pt x="1627" y="3473"/>
                  <a:pt x="10955" y="7801"/>
                  <a:pt x="15166" y="9909"/>
                </a:cubicBezTo>
              </a:path>
            </a:pathLst>
          </a:custGeom>
          <a:noFill/>
          <a:ln w="76200" cap="flat" cmpd="sng">
            <a:solidFill>
              <a:srgbClr val="7AC3C6"/>
            </a:solidFill>
            <a:prstDash val="solid"/>
            <a:round/>
            <a:headEnd type="none" w="med" len="med"/>
            <a:tailEnd type="none" w="med" len="med"/>
          </a:ln>
        </p:spPr>
      </p:sp>
    </p:spTree>
  </p:cSld>
  <p:clrMapOvr>
    <a:masterClrMapping/>
  </p:clrMapOvr>
</p:sld>
</file>

<file path=ppt/theme/theme1.xml><?xml version="1.0" encoding="utf-8"?>
<a:theme xmlns:a="http://schemas.openxmlformats.org/drawingml/2006/main" name="Supply Chain Infographics by Slidesgo">
  <a:themeElements>
    <a:clrScheme name="Simple Light">
      <a:dk1>
        <a:srgbClr val="000000"/>
      </a:dk1>
      <a:lt1>
        <a:srgbClr val="FFFFFF"/>
      </a:lt1>
      <a:dk2>
        <a:srgbClr val="16697A"/>
      </a:dk2>
      <a:lt2>
        <a:srgbClr val="EEEEEE"/>
      </a:lt2>
      <a:accent1>
        <a:srgbClr val="FFAB40"/>
      </a:accent1>
      <a:accent2>
        <a:srgbClr val="288681"/>
      </a:accent2>
      <a:accent3>
        <a:srgbClr val="78909C"/>
      </a:accent3>
      <a:accent4>
        <a:srgbClr val="E3E9ED"/>
      </a:accent4>
      <a:accent5>
        <a:srgbClr val="6A9DB2"/>
      </a:accent5>
      <a:accent6>
        <a:srgbClr val="85BCD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AFCB001927304F868771A1C1C7213D" ma:contentTypeVersion="3" ma:contentTypeDescription="Crée un document." ma:contentTypeScope="" ma:versionID="63af8670830d4f2596084dbefb994e17">
  <xsd:schema xmlns:xsd="http://www.w3.org/2001/XMLSchema" xmlns:xs="http://www.w3.org/2001/XMLSchema" xmlns:p="http://schemas.microsoft.com/office/2006/metadata/properties" xmlns:ns2="c95f5190-96ee-4cfe-9918-45cae412b5a9" targetNamespace="http://schemas.microsoft.com/office/2006/metadata/properties" ma:root="true" ma:fieldsID="50f699e570d82750f530097f0ada4600" ns2:_="">
    <xsd:import namespace="c95f5190-96ee-4cfe-9918-45cae412b5a9"/>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5f5190-96ee-4cfe-9918-45cae412b5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F7D8EC-DD3B-4E90-910F-3A382ED33334}"/>
</file>

<file path=customXml/itemProps2.xml><?xml version="1.0" encoding="utf-8"?>
<ds:datastoreItem xmlns:ds="http://schemas.openxmlformats.org/officeDocument/2006/customXml" ds:itemID="{D8DE244F-FFB7-4976-9048-5C826C9C91A4}"/>
</file>

<file path=customXml/itemProps3.xml><?xml version="1.0" encoding="utf-8"?>
<ds:datastoreItem xmlns:ds="http://schemas.openxmlformats.org/officeDocument/2006/customXml" ds:itemID="{B7C95BB8-912D-486D-9C8A-B4E1915EB2D7}"/>
</file>

<file path=docProps/app.xml><?xml version="1.0" encoding="utf-8"?>
<Properties xmlns="http://schemas.openxmlformats.org/officeDocument/2006/extended-properties" xmlns:vt="http://schemas.openxmlformats.org/officeDocument/2006/docPropsVTypes">
  <TotalTime>1</TotalTime>
  <Words>1414</Words>
  <Application>Microsoft Office PowerPoint</Application>
  <PresentationFormat>Affichage à l'écran (16:9)</PresentationFormat>
  <Paragraphs>94</Paragraphs>
  <Slides>23</Slides>
  <Notes>23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23</vt:i4>
      </vt:variant>
    </vt:vector>
  </HeadingPairs>
  <TitlesOfParts>
    <vt:vector size="31" baseType="lpstr">
      <vt:lpstr>Arial</vt:lpstr>
      <vt:lpstr>Fira Sans Black</vt:lpstr>
      <vt:lpstr>Fira Sans</vt:lpstr>
      <vt:lpstr>Verdana</vt:lpstr>
      <vt:lpstr>Times New Roman</vt:lpstr>
      <vt:lpstr>Tahoma</vt:lpstr>
      <vt:lpstr>Impact</vt:lpstr>
      <vt:lpstr>Supply Chain Infographics by Slidesgo</vt:lpstr>
      <vt:lpstr>Supply Chain Management</vt:lpstr>
      <vt:lpstr>Définition du supply chain </vt:lpstr>
      <vt:lpstr>Présentation PowerPoint</vt:lpstr>
      <vt:lpstr>Comment marche le supply chain management ?</vt:lpstr>
      <vt:lpstr>Présentation PowerPoint</vt:lpstr>
      <vt:lpstr>Présentation PowerPoint</vt:lpstr>
      <vt:lpstr> </vt:lpstr>
      <vt:lpstr>Présentation PowerPoint</vt:lpstr>
      <vt:lpstr>Une grande complémentarité</vt:lpstr>
      <vt:lpstr>Les méthodes utilisés dans la SCM</vt:lpstr>
      <vt:lpstr>Présentation PowerPoint</vt:lpstr>
      <vt:lpstr>Présentation PowerPoint</vt:lpstr>
      <vt:lpstr>Présentation PowerPoint</vt:lpstr>
      <vt:lpstr>Présentation PowerPoint</vt:lpstr>
      <vt:lpstr>Présentation PowerPoint</vt:lpstr>
      <vt:lpstr>Lean management</vt:lpstr>
      <vt:lpstr>Présentation PowerPoint</vt:lpstr>
      <vt:lpstr>Présentation PowerPoint</vt:lpstr>
      <vt:lpstr>Présentation PowerPoint</vt:lpstr>
      <vt:lpstr>Les enjeux du Supply Chain Management  </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dc:title>
  <dc:creator>Ons</dc:creator>
  <cp:lastModifiedBy>ons ABDERRAHIM</cp:lastModifiedBy>
  <cp:revision>2</cp:revision>
  <dcterms:modified xsi:type="dcterms:W3CDTF">2021-02-23T16:22:23Z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0x010100C5AFCB001927304F868771A1C1C7213D</vt:lpwstr>
  </property>
</Properties>
</file>