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handoutMasterIdLst>
    <p:handoutMasterId r:id="rId17"/>
  </p:handoutMasterIdLst>
  <p:sldIdLst>
    <p:sldId id="256" r:id="rId2"/>
    <p:sldId id="258" r:id="rId3"/>
    <p:sldId id="265" r:id="rId4"/>
    <p:sldId id="274" r:id="rId5"/>
    <p:sldId id="273" r:id="rId6"/>
    <p:sldId id="275" r:id="rId7"/>
    <p:sldId id="260" r:id="rId8"/>
    <p:sldId id="267" r:id="rId9"/>
    <p:sldId id="266" r:id="rId10"/>
    <p:sldId id="261" r:id="rId11"/>
    <p:sldId id="268" r:id="rId12"/>
    <p:sldId id="270" r:id="rId13"/>
    <p:sldId id="269" r:id="rId14"/>
    <p:sldId id="263"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919191"/>
    <a:srgbClr val="20B8D7"/>
    <a:srgbClr val="5E5B5C"/>
    <a:srgbClr val="F05854"/>
    <a:srgbClr val="FF7E00"/>
    <a:srgbClr val="FFB21A"/>
    <a:srgbClr val="41BA9E"/>
    <a:srgbClr val="009EEE"/>
    <a:srgbClr val="20B8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25/02/2021</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25/02/2021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211767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224298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10</a:t>
            </a:fld>
            <a:endParaRPr lang="fr-FR"/>
          </a:p>
        </p:txBody>
      </p:sp>
    </p:spTree>
    <p:extLst>
      <p:ext uri="{BB962C8B-B14F-4D97-AF65-F5344CB8AC3E}">
        <p14:creationId xmlns:p14="http://schemas.microsoft.com/office/powerpoint/2010/main" val="319772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14</a:t>
            </a:fld>
            <a:endParaRPr lang="fr-FR"/>
          </a:p>
        </p:txBody>
      </p:sp>
    </p:spTree>
    <p:extLst>
      <p:ext uri="{BB962C8B-B14F-4D97-AF65-F5344CB8AC3E}">
        <p14:creationId xmlns:p14="http://schemas.microsoft.com/office/powerpoint/2010/main" val="4193590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25/02/2021</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25/02/2021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25/02/2021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25/02/2021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25/02/2021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25/02/2021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25/02/2021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25/02/2021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25/02/2021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25/02/2021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25/02/2021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25/02/2021</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953306" y="1913855"/>
            <a:ext cx="10637806" cy="2387600"/>
          </a:xfrm>
        </p:spPr>
        <p:txBody>
          <a:bodyPr rtlCol="0">
            <a:normAutofit/>
          </a:bodyPr>
          <a:lstStyle/>
          <a:p>
            <a:pPr algn="ctr" rtl="0"/>
            <a:r>
              <a:rPr lang="fr-FR" sz="5400" dirty="0" err="1">
                <a:latin typeface="Rockwell" panose="02060603020205020403" pitchFamily="18" charset="0"/>
              </a:rPr>
              <a:t>Supply</a:t>
            </a:r>
            <a:r>
              <a:rPr lang="fr-FR" sz="5400" dirty="0">
                <a:latin typeface="Rockwell" panose="02060603020205020403" pitchFamily="18" charset="0"/>
              </a:rPr>
              <a:t> </a:t>
            </a:r>
            <a:r>
              <a:rPr lang="fr-FR" sz="5400" dirty="0" err="1">
                <a:latin typeface="Rockwell" panose="02060603020205020403" pitchFamily="18" charset="0"/>
              </a:rPr>
              <a:t>chain</a:t>
            </a:r>
            <a:r>
              <a:rPr lang="fr-FR" sz="5400" dirty="0">
                <a:latin typeface="Rockwell" panose="02060603020205020403" pitchFamily="18" charset="0"/>
              </a:rPr>
              <a:t> management</a:t>
            </a:r>
            <a:br>
              <a:rPr lang="fr-FR" sz="5400" dirty="0">
                <a:latin typeface="Rockwell" panose="02060603020205020403" pitchFamily="18" charset="0"/>
              </a:rPr>
            </a:br>
            <a:r>
              <a:rPr lang="fr-FR" sz="5400" dirty="0">
                <a:latin typeface="Rockwell" panose="02060603020205020403" pitchFamily="18" charset="0"/>
              </a:rPr>
              <a:t>(</a:t>
            </a:r>
            <a:r>
              <a:rPr lang="fr-FR" sz="5400" dirty="0" err="1">
                <a:latin typeface="Rockwell" panose="02060603020205020403" pitchFamily="18" charset="0"/>
              </a:rPr>
              <a:t>scm</a:t>
            </a:r>
            <a:r>
              <a:rPr lang="fr-FR" sz="5400" dirty="0">
                <a:latin typeface="Rockwell" panose="02060603020205020403" pitchFamily="18" charset="0"/>
              </a:rPr>
              <a:t>)</a:t>
            </a:r>
          </a:p>
        </p:txBody>
      </p:sp>
      <p:sp>
        <p:nvSpPr>
          <p:cNvPr id="5" name="Sous-titre 4">
            <a:extLst>
              <a:ext uri="{FF2B5EF4-FFF2-40B4-BE49-F238E27FC236}">
                <a16:creationId xmlns:a16="http://schemas.microsoft.com/office/drawing/2014/main" id="{1368A9B1-E4B9-49EC-AC73-B7198A4D8928}"/>
              </a:ext>
            </a:extLst>
          </p:cNvPr>
          <p:cNvSpPr>
            <a:spLocks noGrp="1"/>
          </p:cNvSpPr>
          <p:nvPr>
            <p:ph type="subTitle" idx="1"/>
          </p:nvPr>
        </p:nvSpPr>
        <p:spPr>
          <a:xfrm>
            <a:off x="1876422" y="5202238"/>
            <a:ext cx="8791575" cy="1655762"/>
          </a:xfrm>
        </p:spPr>
        <p:txBody>
          <a:bodyPr/>
          <a:lstStyle/>
          <a:p>
            <a:r>
              <a:rPr lang="fr-FR" dirty="0"/>
              <a:t>Réalisé par: </a:t>
            </a:r>
          </a:p>
          <a:p>
            <a:r>
              <a:rPr lang="fr-FR" dirty="0"/>
              <a:t>                    Hajer </a:t>
            </a:r>
            <a:r>
              <a:rPr lang="fr-FR" dirty="0" err="1"/>
              <a:t>Bettayeb</a:t>
            </a:r>
            <a:endParaRPr lang="fr-FR" dirty="0"/>
          </a:p>
          <a:p>
            <a:r>
              <a:rPr lang="fr-FR" dirty="0"/>
              <a:t>                    Mohamed Amine Missaoui</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10231438" cy="1478570"/>
          </a:xfrm>
        </p:spPr>
        <p:txBody>
          <a:bodyPr rtlCol="0">
            <a:normAutofit/>
          </a:bodyPr>
          <a:lstStyle/>
          <a:p>
            <a:pPr rtl="0"/>
            <a:r>
              <a:rPr lang="fr-FR" sz="4400" dirty="0">
                <a:latin typeface="Rockwell" panose="02060603020205020403" pitchFamily="18" charset="0"/>
              </a:rPr>
              <a:t>Stratégie logistique : en quoi cela consiste-t-il ?</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141412" y="2249487"/>
            <a:ext cx="10231438" cy="3541714"/>
          </a:xfrm>
        </p:spPr>
        <p:txBody>
          <a:bodyPr rtlCol="0">
            <a:normAutofit lnSpcReduction="10000"/>
          </a:bodyPr>
          <a:lstStyle/>
          <a:p>
            <a:pPr lvl="1" rtl="0"/>
            <a:r>
              <a:rPr lang="fr-FR" sz="2400" dirty="0">
                <a:latin typeface="Tahoma" panose="020B0604030504040204" pitchFamily="34" charset="0"/>
                <a:ea typeface="Tahoma" panose="020B0604030504040204" pitchFamily="34" charset="0"/>
                <a:cs typeface="Tahoma" panose="020B0604030504040204" pitchFamily="34" charset="0"/>
              </a:rPr>
              <a:t>Le </a:t>
            </a:r>
            <a:r>
              <a:rPr lang="fr-FR" sz="2400" dirty="0" err="1">
                <a:latin typeface="Tahoma" panose="020B0604030504040204" pitchFamily="34" charset="0"/>
                <a:ea typeface="Tahoma" panose="020B0604030504040204" pitchFamily="34" charset="0"/>
                <a:cs typeface="Tahoma" panose="020B0604030504040204" pitchFamily="34" charset="0"/>
              </a:rPr>
              <a:t>supply</a:t>
            </a:r>
            <a:r>
              <a:rPr lang="fr-FR" sz="2400" dirty="0">
                <a:latin typeface="Tahoma" panose="020B0604030504040204" pitchFamily="34" charset="0"/>
                <a:ea typeface="Tahoma" panose="020B0604030504040204" pitchFamily="34" charset="0"/>
                <a:cs typeface="Tahoma" panose="020B0604030504040204" pitchFamily="34" charset="0"/>
              </a:rPr>
              <a:t> </a:t>
            </a:r>
            <a:r>
              <a:rPr lang="fr-FR" sz="2400" dirty="0" err="1">
                <a:latin typeface="Tahoma" panose="020B0604030504040204" pitchFamily="34" charset="0"/>
                <a:ea typeface="Tahoma" panose="020B0604030504040204" pitchFamily="34" charset="0"/>
                <a:cs typeface="Tahoma" panose="020B0604030504040204" pitchFamily="34" charset="0"/>
              </a:rPr>
              <a:t>chain</a:t>
            </a:r>
            <a:r>
              <a:rPr lang="fr-FR" sz="2400" dirty="0">
                <a:latin typeface="Tahoma" panose="020B0604030504040204" pitchFamily="34" charset="0"/>
                <a:ea typeface="Tahoma" panose="020B0604030504040204" pitchFamily="34" charset="0"/>
                <a:cs typeface="Tahoma" panose="020B0604030504040204" pitchFamily="34" charset="0"/>
              </a:rPr>
              <a:t> management désigne l’ensemble des outils et des méthodes à la disposition des entreprises pour optimiser les performances de la chaîne logistique. L’objectif est de proposer les meilleurs produits au prix de plus bas et dans les meilleures conditions (délai de livraison, rareté des ruptures de stock, etc.) Le point clé à ne pas perdre de vue est le suivant : établir une quantité raisonnable de processus efficaces pour être le plus compétitif possible.</a:t>
            </a:r>
          </a:p>
        </p:txBody>
      </p:sp>
    </p:spTree>
    <p:extLst>
      <p:ext uri="{BB962C8B-B14F-4D97-AF65-F5344CB8AC3E}">
        <p14:creationId xmlns:p14="http://schemas.microsoft.com/office/powerpoint/2010/main" val="134831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6AE6DBC-43B7-416A-BB25-69086D88202F}"/>
              </a:ext>
            </a:extLst>
          </p:cNvPr>
          <p:cNvPicPr>
            <a:picLocks noGrp="1" noChangeAspect="1"/>
          </p:cNvPicPr>
          <p:nvPr>
            <p:ph sz="half" idx="2"/>
          </p:nvPr>
        </p:nvPicPr>
        <p:blipFill>
          <a:blip r:embed="rId2"/>
          <a:stretch>
            <a:fillRect/>
          </a:stretch>
        </p:blipFill>
        <p:spPr>
          <a:xfrm>
            <a:off x="1441378" y="1233181"/>
            <a:ext cx="9802722" cy="3721832"/>
          </a:xfrm>
        </p:spPr>
      </p:pic>
    </p:spTree>
    <p:extLst>
      <p:ext uri="{BB962C8B-B14F-4D97-AF65-F5344CB8AC3E}">
        <p14:creationId xmlns:p14="http://schemas.microsoft.com/office/powerpoint/2010/main" val="278880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BF3A0-5156-4AE2-BCB0-6281E1B3F505}"/>
              </a:ext>
            </a:extLst>
          </p:cNvPr>
          <p:cNvSpPr>
            <a:spLocks noGrp="1"/>
          </p:cNvSpPr>
          <p:nvPr>
            <p:ph type="title"/>
          </p:nvPr>
        </p:nvSpPr>
        <p:spPr/>
        <p:txBody>
          <a:bodyPr/>
          <a:lstStyle/>
          <a:p>
            <a:r>
              <a:rPr lang="fr-FR" dirty="0"/>
              <a:t>Quelles sont les étapes à suivre pour la mettre en place ?</a:t>
            </a:r>
          </a:p>
        </p:txBody>
      </p:sp>
      <p:sp>
        <p:nvSpPr>
          <p:cNvPr id="3" name="Espace réservé du contenu 2">
            <a:extLst>
              <a:ext uri="{FF2B5EF4-FFF2-40B4-BE49-F238E27FC236}">
                <a16:creationId xmlns:a16="http://schemas.microsoft.com/office/drawing/2014/main" id="{2E502B9C-E608-4B15-8301-6B8682A2A9AD}"/>
              </a:ext>
            </a:extLst>
          </p:cNvPr>
          <p:cNvSpPr>
            <a:spLocks noGrp="1"/>
          </p:cNvSpPr>
          <p:nvPr>
            <p:ph sz="half" idx="1"/>
          </p:nvPr>
        </p:nvSpPr>
        <p:spPr>
          <a:xfrm>
            <a:off x="1141410" y="2249486"/>
            <a:ext cx="9905998" cy="3541714"/>
          </a:xfrm>
        </p:spPr>
        <p:txBody>
          <a:bodyPr>
            <a:normAutofit fontScale="85000" lnSpcReduction="20000"/>
          </a:bodyPr>
          <a:lstStyle/>
          <a:p>
            <a:r>
              <a:rPr lang="fr-FR" dirty="0">
                <a:latin typeface="Tahoma" panose="020B0604030504040204" pitchFamily="34" charset="0"/>
                <a:ea typeface="Tahoma" panose="020B0604030504040204" pitchFamily="34" charset="0"/>
                <a:cs typeface="Tahoma" panose="020B0604030504040204" pitchFamily="34" charset="0"/>
              </a:rPr>
              <a:t>La chaîne logistique englobe tout le processus de production et ne laisse aucun détail au hasard. Il convient d’effectuer un audit préalable de chaque étape de la </a:t>
            </a:r>
            <a:r>
              <a:rPr lang="fr-FR" dirty="0" err="1">
                <a:latin typeface="Tahoma" panose="020B0604030504040204" pitchFamily="34" charset="0"/>
                <a:ea typeface="Tahoma" panose="020B0604030504040204" pitchFamily="34" charset="0"/>
                <a:cs typeface="Tahoma" panose="020B0604030504040204" pitchFamily="34" charset="0"/>
              </a:rPr>
              <a:t>supply</a:t>
            </a:r>
            <a:r>
              <a:rPr lang="fr-FR" dirty="0">
                <a:latin typeface="Tahoma" panose="020B0604030504040204" pitchFamily="34" charset="0"/>
                <a:ea typeface="Tahoma" panose="020B0604030504040204" pitchFamily="34" charset="0"/>
                <a:cs typeface="Tahoma" panose="020B0604030504040204" pitchFamily="34" charset="0"/>
              </a:rPr>
              <a:t> </a:t>
            </a:r>
            <a:r>
              <a:rPr lang="fr-FR" dirty="0" err="1">
                <a:latin typeface="Tahoma" panose="020B0604030504040204" pitchFamily="34" charset="0"/>
                <a:ea typeface="Tahoma" panose="020B0604030504040204" pitchFamily="34" charset="0"/>
                <a:cs typeface="Tahoma" panose="020B0604030504040204" pitchFamily="34" charset="0"/>
              </a:rPr>
              <a:t>chain</a:t>
            </a:r>
            <a:r>
              <a:rPr lang="fr-FR" dirty="0">
                <a:latin typeface="Tahoma" panose="020B0604030504040204" pitchFamily="34" charset="0"/>
                <a:ea typeface="Tahoma" panose="020B0604030504040204" pitchFamily="34" charset="0"/>
                <a:cs typeface="Tahoma" panose="020B0604030504040204" pitchFamily="34" charset="0"/>
              </a:rPr>
              <a:t> pour identifier tous les points de blocage, ou de ralentissement dans son exécution.</a:t>
            </a:r>
          </a:p>
          <a:p>
            <a:r>
              <a:rPr lang="fr-FR" dirty="0">
                <a:latin typeface="Tahoma" panose="020B0604030504040204" pitchFamily="34" charset="0"/>
                <a:ea typeface="Tahoma" panose="020B0604030504040204" pitchFamily="34" charset="0"/>
                <a:cs typeface="Tahoma" panose="020B0604030504040204" pitchFamily="34" charset="0"/>
              </a:rPr>
              <a:t>L’adéquation entre les attentes des clients et les produits que vous proposez</a:t>
            </a:r>
          </a:p>
          <a:p>
            <a:r>
              <a:rPr lang="fr-FR" dirty="0">
                <a:latin typeface="Tahoma" panose="020B0604030504040204" pitchFamily="34" charset="0"/>
                <a:ea typeface="Tahoma" panose="020B0604030504040204" pitchFamily="34" charset="0"/>
                <a:cs typeface="Tahoma" panose="020B0604030504040204" pitchFamily="34" charset="0"/>
              </a:rPr>
              <a:t>La gestion de vos relations clients et fournisseurs</a:t>
            </a:r>
          </a:p>
          <a:p>
            <a:r>
              <a:rPr lang="fr-FR" dirty="0">
                <a:latin typeface="Tahoma" panose="020B0604030504040204" pitchFamily="34" charset="0"/>
                <a:ea typeface="Tahoma" panose="020B0604030504040204" pitchFamily="34" charset="0"/>
                <a:cs typeface="Tahoma" panose="020B0604030504040204" pitchFamily="34" charset="0"/>
              </a:rPr>
              <a:t>La distribution des biens, et particulièrement la livraison au moment de remettre vos marchandises au transporteur, et ce jusqu’au consommateur.</a:t>
            </a:r>
          </a:p>
          <a:p>
            <a:r>
              <a:rPr lang="fr-FR" dirty="0">
                <a:latin typeface="Tahoma" panose="020B0604030504040204" pitchFamily="34" charset="0"/>
                <a:ea typeface="Tahoma" panose="020B0604030504040204" pitchFamily="34" charset="0"/>
                <a:cs typeface="Tahoma" panose="020B0604030504040204" pitchFamily="34" charset="0"/>
              </a:rPr>
              <a:t>La gestion des stocks</a:t>
            </a:r>
          </a:p>
          <a:p>
            <a:endParaRPr lang="fr-FR" dirty="0"/>
          </a:p>
        </p:txBody>
      </p:sp>
    </p:spTree>
    <p:extLst>
      <p:ext uri="{BB962C8B-B14F-4D97-AF65-F5344CB8AC3E}">
        <p14:creationId xmlns:p14="http://schemas.microsoft.com/office/powerpoint/2010/main" val="78693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452B0031-D41F-4E61-AD16-1EA333848C97}"/>
              </a:ext>
            </a:extLst>
          </p:cNvPr>
          <p:cNvPicPr>
            <a:picLocks noGrp="1" noChangeAspect="1"/>
          </p:cNvPicPr>
          <p:nvPr>
            <p:ph sz="half" idx="2"/>
          </p:nvPr>
        </p:nvPicPr>
        <p:blipFill>
          <a:blip r:embed="rId2"/>
          <a:stretch>
            <a:fillRect/>
          </a:stretch>
        </p:blipFill>
        <p:spPr>
          <a:xfrm>
            <a:off x="837801" y="1048624"/>
            <a:ext cx="10516397" cy="4425797"/>
          </a:xfrm>
        </p:spPr>
      </p:pic>
      <p:sp>
        <p:nvSpPr>
          <p:cNvPr id="7" name="Rectangle 6">
            <a:extLst>
              <a:ext uri="{FF2B5EF4-FFF2-40B4-BE49-F238E27FC236}">
                <a16:creationId xmlns:a16="http://schemas.microsoft.com/office/drawing/2014/main" id="{77FE2833-6313-4894-85B2-E0F888B8BF73}"/>
              </a:ext>
            </a:extLst>
          </p:cNvPr>
          <p:cNvSpPr/>
          <p:nvPr/>
        </p:nvSpPr>
        <p:spPr>
          <a:xfrm>
            <a:off x="1560352" y="5176007"/>
            <a:ext cx="2105637" cy="298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Phase de conception</a:t>
            </a:r>
          </a:p>
        </p:txBody>
      </p:sp>
      <p:sp>
        <p:nvSpPr>
          <p:cNvPr id="8" name="Rectangle 7">
            <a:extLst>
              <a:ext uri="{FF2B5EF4-FFF2-40B4-BE49-F238E27FC236}">
                <a16:creationId xmlns:a16="http://schemas.microsoft.com/office/drawing/2014/main" id="{6E4942EE-C236-4A5A-B3DF-A5D75262B014}"/>
              </a:ext>
            </a:extLst>
          </p:cNvPr>
          <p:cNvSpPr/>
          <p:nvPr/>
        </p:nvSpPr>
        <p:spPr>
          <a:xfrm>
            <a:off x="5696125" y="5176007"/>
            <a:ext cx="2105637" cy="298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Phase de conversion</a:t>
            </a:r>
          </a:p>
        </p:txBody>
      </p:sp>
      <p:sp>
        <p:nvSpPr>
          <p:cNvPr id="9" name="Rectangle 8">
            <a:extLst>
              <a:ext uri="{FF2B5EF4-FFF2-40B4-BE49-F238E27FC236}">
                <a16:creationId xmlns:a16="http://schemas.microsoft.com/office/drawing/2014/main" id="{1979828C-4FFD-408F-9856-FB5B9036DD86}"/>
              </a:ext>
            </a:extLst>
          </p:cNvPr>
          <p:cNvSpPr/>
          <p:nvPr/>
        </p:nvSpPr>
        <p:spPr>
          <a:xfrm>
            <a:off x="4395832" y="1166070"/>
            <a:ext cx="3264714" cy="298414"/>
          </a:xfrm>
          <a:prstGeom prst="rect">
            <a:avLst/>
          </a:prstGeom>
          <a:solidFill>
            <a:srgbClr val="919191"/>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rPr>
              <a:t>Gestion du projet et communication</a:t>
            </a:r>
          </a:p>
        </p:txBody>
      </p:sp>
      <p:sp>
        <p:nvSpPr>
          <p:cNvPr id="10" name="Rectangle 9">
            <a:extLst>
              <a:ext uri="{FF2B5EF4-FFF2-40B4-BE49-F238E27FC236}">
                <a16:creationId xmlns:a16="http://schemas.microsoft.com/office/drawing/2014/main" id="{5495E431-FD55-4E84-969B-FFD5D9EFD01A}"/>
              </a:ext>
            </a:extLst>
          </p:cNvPr>
          <p:cNvSpPr/>
          <p:nvPr/>
        </p:nvSpPr>
        <p:spPr>
          <a:xfrm>
            <a:off x="9202723" y="5146646"/>
            <a:ext cx="1728132" cy="2984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bg1"/>
                </a:solidFill>
              </a:rPr>
              <a:t>Phase d’</a:t>
            </a:r>
            <a:r>
              <a:rPr lang="fr-FR" sz="1600" b="1" dirty="0" err="1">
                <a:solidFill>
                  <a:schemeClr val="bg1"/>
                </a:solidFill>
              </a:rPr>
              <a:t>éxecution</a:t>
            </a:r>
            <a:endParaRPr lang="fr-FR" sz="1600" b="1" dirty="0">
              <a:solidFill>
                <a:schemeClr val="bg1"/>
              </a:solidFill>
            </a:endParaRPr>
          </a:p>
        </p:txBody>
      </p:sp>
      <p:sp>
        <p:nvSpPr>
          <p:cNvPr id="11" name="Rectangle 10">
            <a:extLst>
              <a:ext uri="{FF2B5EF4-FFF2-40B4-BE49-F238E27FC236}">
                <a16:creationId xmlns:a16="http://schemas.microsoft.com/office/drawing/2014/main" id="{F8AFC713-F21C-49FC-B8CC-DE4116E3A225}"/>
              </a:ext>
            </a:extLst>
          </p:cNvPr>
          <p:cNvSpPr/>
          <p:nvPr/>
        </p:nvSpPr>
        <p:spPr>
          <a:xfrm>
            <a:off x="841995" y="3691156"/>
            <a:ext cx="1771175" cy="102345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Évaluer les opportunités du chaine d’approvisionnement</a:t>
            </a:r>
          </a:p>
        </p:txBody>
      </p:sp>
      <p:sp>
        <p:nvSpPr>
          <p:cNvPr id="12" name="Rectangle 11">
            <a:extLst>
              <a:ext uri="{FF2B5EF4-FFF2-40B4-BE49-F238E27FC236}">
                <a16:creationId xmlns:a16="http://schemas.microsoft.com/office/drawing/2014/main" id="{A7572CE4-24DC-4A5C-93AD-C70D72C6B4EC}"/>
              </a:ext>
            </a:extLst>
          </p:cNvPr>
          <p:cNvSpPr/>
          <p:nvPr/>
        </p:nvSpPr>
        <p:spPr>
          <a:xfrm>
            <a:off x="2810312" y="3707933"/>
            <a:ext cx="1182848" cy="88084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solidFill>
              </a:rPr>
              <a:t>Développer la vision du SCM</a:t>
            </a:r>
          </a:p>
        </p:txBody>
      </p:sp>
      <p:sp>
        <p:nvSpPr>
          <p:cNvPr id="13" name="Rectangle 12">
            <a:extLst>
              <a:ext uri="{FF2B5EF4-FFF2-40B4-BE49-F238E27FC236}">
                <a16:creationId xmlns:a16="http://schemas.microsoft.com/office/drawing/2014/main" id="{4E79A965-0085-4944-807B-E5D48C27BFF0}"/>
              </a:ext>
            </a:extLst>
          </p:cNvPr>
          <p:cNvSpPr/>
          <p:nvPr/>
        </p:nvSpPr>
        <p:spPr>
          <a:xfrm>
            <a:off x="4395832" y="3825379"/>
            <a:ext cx="1367405" cy="60400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Développer une stratégie</a:t>
            </a:r>
          </a:p>
        </p:txBody>
      </p:sp>
      <p:sp>
        <p:nvSpPr>
          <p:cNvPr id="14" name="Rectangle 13">
            <a:extLst>
              <a:ext uri="{FF2B5EF4-FFF2-40B4-BE49-F238E27FC236}">
                <a16:creationId xmlns:a16="http://schemas.microsoft.com/office/drawing/2014/main" id="{B3A0C522-3FE2-4A3F-8C2E-3E79DFBF86C3}"/>
              </a:ext>
            </a:extLst>
          </p:cNvPr>
          <p:cNvSpPr/>
          <p:nvPr/>
        </p:nvSpPr>
        <p:spPr>
          <a:xfrm>
            <a:off x="6030011" y="3565320"/>
            <a:ext cx="1437863" cy="872455"/>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Créer une structure organisationnelle</a:t>
            </a:r>
          </a:p>
        </p:txBody>
      </p:sp>
      <p:sp>
        <p:nvSpPr>
          <p:cNvPr id="15" name="Rectangle 14">
            <a:extLst>
              <a:ext uri="{FF2B5EF4-FFF2-40B4-BE49-F238E27FC236}">
                <a16:creationId xmlns:a16="http://schemas.microsoft.com/office/drawing/2014/main" id="{4FF8DEF3-867A-42F0-A21B-4D2A8C088C6F}"/>
              </a:ext>
            </a:extLst>
          </p:cNvPr>
          <p:cNvSpPr/>
          <p:nvPr/>
        </p:nvSpPr>
        <p:spPr>
          <a:xfrm>
            <a:off x="7717296" y="3489818"/>
            <a:ext cx="1437863" cy="1023457"/>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Créer les réseaux de communication et d’information pour la SCM</a:t>
            </a:r>
          </a:p>
        </p:txBody>
      </p:sp>
      <p:sp>
        <p:nvSpPr>
          <p:cNvPr id="16" name="Rectangle 15">
            <a:extLst>
              <a:ext uri="{FF2B5EF4-FFF2-40B4-BE49-F238E27FC236}">
                <a16:creationId xmlns:a16="http://schemas.microsoft.com/office/drawing/2014/main" id="{22761C6D-7E55-464D-8CFC-6C86D5D1556E}"/>
              </a:ext>
            </a:extLst>
          </p:cNvPr>
          <p:cNvSpPr/>
          <p:nvPr/>
        </p:nvSpPr>
        <p:spPr>
          <a:xfrm>
            <a:off x="9381688" y="3691156"/>
            <a:ext cx="1364609" cy="822119"/>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Passer en action</a:t>
            </a:r>
          </a:p>
        </p:txBody>
      </p:sp>
    </p:spTree>
    <p:extLst>
      <p:ext uri="{BB962C8B-B14F-4D97-AF65-F5344CB8AC3E}">
        <p14:creationId xmlns:p14="http://schemas.microsoft.com/office/powerpoint/2010/main" val="408617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FE2EED1-7B48-4025-98C8-ED70874C05C5}"/>
              </a:ext>
            </a:extLst>
          </p:cNvPr>
          <p:cNvPicPr>
            <a:picLocks noGrp="1" noChangeAspect="1"/>
          </p:cNvPicPr>
          <p:nvPr>
            <p:ph idx="1"/>
          </p:nvPr>
        </p:nvPicPr>
        <p:blipFill>
          <a:blip r:embed="rId3"/>
          <a:stretch>
            <a:fillRect/>
          </a:stretch>
        </p:blipFill>
        <p:spPr>
          <a:xfrm>
            <a:off x="1227138" y="689994"/>
            <a:ext cx="9906000" cy="5478011"/>
          </a:xfrm>
        </p:spPr>
      </p:pic>
      <p:sp>
        <p:nvSpPr>
          <p:cNvPr id="6" name="Rectangle 5">
            <a:extLst>
              <a:ext uri="{FF2B5EF4-FFF2-40B4-BE49-F238E27FC236}">
                <a16:creationId xmlns:a16="http://schemas.microsoft.com/office/drawing/2014/main" id="{698E1331-7253-40E3-92D3-AEAF4AAFCE06}"/>
              </a:ext>
            </a:extLst>
          </p:cNvPr>
          <p:cNvSpPr/>
          <p:nvPr/>
        </p:nvSpPr>
        <p:spPr>
          <a:xfrm>
            <a:off x="6096000" y="1048624"/>
            <a:ext cx="4541240" cy="402671"/>
          </a:xfrm>
          <a:prstGeom prst="rect">
            <a:avLst/>
          </a:prstGeom>
          <a:solidFill>
            <a:srgbClr val="20B8D5"/>
          </a:solidFill>
          <a:ln>
            <a:solidFill>
              <a:srgbClr val="20B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Développer les relations avec les clients et un meilleur service </a:t>
            </a:r>
          </a:p>
        </p:txBody>
      </p:sp>
      <p:sp>
        <p:nvSpPr>
          <p:cNvPr id="7" name="Rectangle 6">
            <a:extLst>
              <a:ext uri="{FF2B5EF4-FFF2-40B4-BE49-F238E27FC236}">
                <a16:creationId xmlns:a16="http://schemas.microsoft.com/office/drawing/2014/main" id="{FBD0088A-EFEE-49D5-8389-D23B023C95B0}"/>
              </a:ext>
            </a:extLst>
          </p:cNvPr>
          <p:cNvSpPr/>
          <p:nvPr/>
        </p:nvSpPr>
        <p:spPr>
          <a:xfrm>
            <a:off x="6133750" y="1736521"/>
            <a:ext cx="4465739" cy="461395"/>
          </a:xfrm>
          <a:prstGeom prst="rect">
            <a:avLst/>
          </a:prstGeom>
          <a:solidFill>
            <a:srgbClr val="009EEE"/>
          </a:solidFill>
          <a:ln>
            <a:solidFill>
              <a:srgbClr val="009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Développer les mécanismes de livraison des produits et services avec un minimum de délais</a:t>
            </a:r>
          </a:p>
        </p:txBody>
      </p:sp>
      <p:sp>
        <p:nvSpPr>
          <p:cNvPr id="8" name="Rectangle 7">
            <a:extLst>
              <a:ext uri="{FF2B5EF4-FFF2-40B4-BE49-F238E27FC236}">
                <a16:creationId xmlns:a16="http://schemas.microsoft.com/office/drawing/2014/main" id="{801B44C4-D28B-48CE-9A17-66F56A64E361}"/>
              </a:ext>
            </a:extLst>
          </p:cNvPr>
          <p:cNvSpPr/>
          <p:nvPr/>
        </p:nvSpPr>
        <p:spPr>
          <a:xfrm>
            <a:off x="6096000" y="2525086"/>
            <a:ext cx="4541240" cy="402671"/>
          </a:xfrm>
          <a:prstGeom prst="rect">
            <a:avLst/>
          </a:prstGeom>
          <a:solidFill>
            <a:srgbClr val="41BA9E"/>
          </a:solidFill>
          <a:ln>
            <a:solidFill>
              <a:srgbClr val="41B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Améliorer la productivité et le fonctionnement commercial</a:t>
            </a:r>
          </a:p>
        </p:txBody>
      </p:sp>
      <p:sp>
        <p:nvSpPr>
          <p:cNvPr id="10" name="Rectangle 9">
            <a:extLst>
              <a:ext uri="{FF2B5EF4-FFF2-40B4-BE49-F238E27FC236}">
                <a16:creationId xmlns:a16="http://schemas.microsoft.com/office/drawing/2014/main" id="{CFE77B97-F0A2-400C-8A80-17BF9C938F06}"/>
              </a:ext>
            </a:extLst>
          </p:cNvPr>
          <p:cNvSpPr/>
          <p:nvPr/>
        </p:nvSpPr>
        <p:spPr>
          <a:xfrm>
            <a:off x="6096000" y="3246539"/>
            <a:ext cx="4503489" cy="402671"/>
          </a:xfrm>
          <a:prstGeom prst="rect">
            <a:avLst/>
          </a:prstGeom>
          <a:solidFill>
            <a:srgbClr val="FFB21A"/>
          </a:solidFill>
          <a:ln>
            <a:solidFill>
              <a:srgbClr val="FF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Minimiser les couts de production et du transport</a:t>
            </a:r>
          </a:p>
        </p:txBody>
      </p:sp>
      <p:sp>
        <p:nvSpPr>
          <p:cNvPr id="11" name="Rectangle 10">
            <a:extLst>
              <a:ext uri="{FF2B5EF4-FFF2-40B4-BE49-F238E27FC236}">
                <a16:creationId xmlns:a16="http://schemas.microsoft.com/office/drawing/2014/main" id="{459C1952-9C65-4E5C-A8B3-3BE426901FA2}"/>
              </a:ext>
            </a:extLst>
          </p:cNvPr>
          <p:cNvSpPr/>
          <p:nvPr/>
        </p:nvSpPr>
        <p:spPr>
          <a:xfrm>
            <a:off x="6133750" y="3942826"/>
            <a:ext cx="4465739" cy="478172"/>
          </a:xfrm>
          <a:prstGeom prst="rect">
            <a:avLst/>
          </a:prstGeom>
          <a:solidFill>
            <a:srgbClr val="FF7E00"/>
          </a:solidFill>
          <a:ln>
            <a:solidFill>
              <a:srgbClr val="FF7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Minimiser les dépenses directes et indirectes</a:t>
            </a:r>
          </a:p>
        </p:txBody>
      </p:sp>
      <p:sp>
        <p:nvSpPr>
          <p:cNvPr id="12" name="Rectangle 11">
            <a:extLst>
              <a:ext uri="{FF2B5EF4-FFF2-40B4-BE49-F238E27FC236}">
                <a16:creationId xmlns:a16="http://schemas.microsoft.com/office/drawing/2014/main" id="{A8CC145A-7CF9-49A3-B265-FE5119016ACA}"/>
              </a:ext>
            </a:extLst>
          </p:cNvPr>
          <p:cNvSpPr/>
          <p:nvPr/>
        </p:nvSpPr>
        <p:spPr>
          <a:xfrm>
            <a:off x="6114874" y="4669521"/>
            <a:ext cx="4465739" cy="478172"/>
          </a:xfrm>
          <a:prstGeom prst="rect">
            <a:avLst/>
          </a:prstGeom>
          <a:solidFill>
            <a:srgbClr val="F05854"/>
          </a:solidFill>
          <a:ln>
            <a:solidFill>
              <a:srgbClr val="F058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Minimiser les erreurs de distribution</a:t>
            </a:r>
          </a:p>
        </p:txBody>
      </p:sp>
      <p:sp>
        <p:nvSpPr>
          <p:cNvPr id="14" name="Rectangle 13">
            <a:extLst>
              <a:ext uri="{FF2B5EF4-FFF2-40B4-BE49-F238E27FC236}">
                <a16:creationId xmlns:a16="http://schemas.microsoft.com/office/drawing/2014/main" id="{3FC7BB32-8122-46F9-A8CB-66A09D0A0613}"/>
              </a:ext>
            </a:extLst>
          </p:cNvPr>
          <p:cNvSpPr/>
          <p:nvPr/>
        </p:nvSpPr>
        <p:spPr>
          <a:xfrm>
            <a:off x="6096000" y="5394121"/>
            <a:ext cx="4541240" cy="478172"/>
          </a:xfrm>
          <a:prstGeom prst="rect">
            <a:avLst/>
          </a:prstGeom>
          <a:solidFill>
            <a:srgbClr val="5E5B5C"/>
          </a:solidFill>
          <a:ln>
            <a:solidFill>
              <a:srgbClr val="5E5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Améliorer la gestion des stocks</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Définition:</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p:txBody>
          <a:bodyPr rtlCol="0">
            <a:normAutofit fontScale="92500"/>
          </a:bodyPr>
          <a:lstStyle/>
          <a:p>
            <a:pPr>
              <a:lnSpc>
                <a:spcPct val="107000"/>
              </a:lnSpc>
              <a:spcAft>
                <a:spcPts val="800"/>
              </a:spcAft>
            </a:pPr>
            <a:r>
              <a:rPr lang="fr-FR" dirty="0">
                <a:effectLst/>
                <a:latin typeface="Tahoma" panose="020B0604030504040204" pitchFamily="34" charset="0"/>
                <a:ea typeface="Tahoma" panose="020B0604030504040204" pitchFamily="34" charset="0"/>
                <a:cs typeface="Tahoma" panose="020B0604030504040204" pitchFamily="34" charset="0"/>
              </a:rPr>
              <a:t>Le </a:t>
            </a:r>
            <a:r>
              <a:rPr lang="fr-FR" dirty="0" err="1">
                <a:effectLst/>
                <a:latin typeface="Tahoma" panose="020B0604030504040204" pitchFamily="34" charset="0"/>
                <a:ea typeface="Tahoma" panose="020B0604030504040204" pitchFamily="34" charset="0"/>
                <a:cs typeface="Tahoma" panose="020B0604030504040204" pitchFamily="34" charset="0"/>
              </a:rPr>
              <a:t>Supply</a:t>
            </a:r>
            <a:r>
              <a:rPr lang="fr-FR" dirty="0">
                <a:effectLst/>
                <a:latin typeface="Tahoma" panose="020B0604030504040204" pitchFamily="34" charset="0"/>
                <a:ea typeface="Tahoma" panose="020B0604030504040204" pitchFamily="34" charset="0"/>
                <a:cs typeface="Tahoma" panose="020B0604030504040204" pitchFamily="34" charset="0"/>
              </a:rPr>
              <a:t> Chain Management, SCM, est l’ensemble des activités nécessaires pour planifier le contrôle et exécuter le flux d'un produit depuis le premier fournisseur jusqu'au client final.</a:t>
            </a:r>
          </a:p>
          <a:p>
            <a:pPr>
              <a:lnSpc>
                <a:spcPct val="107000"/>
              </a:lnSpc>
              <a:spcAft>
                <a:spcPts val="800"/>
              </a:spcAft>
            </a:pPr>
            <a:r>
              <a:rPr lang="fr-FR" dirty="0">
                <a:effectLst/>
                <a:latin typeface="Tahoma" panose="020B0604030504040204" pitchFamily="34" charset="0"/>
                <a:ea typeface="Tahoma" panose="020B0604030504040204" pitchFamily="34" charset="0"/>
                <a:cs typeface="Tahoma" panose="020B0604030504040204" pitchFamily="34" charset="0"/>
              </a:rPr>
              <a:t>Le SCM a pour objectif d'évaluer les besoins, les disponibilités et les capacités de chaque maillon de la chaîne logistique et de fabrication, afin de mieux les synchroniser et servir les clients dans les meilleures conditions possibles.</a:t>
            </a:r>
          </a:p>
          <a:p>
            <a:pPr>
              <a:lnSpc>
                <a:spcPct val="107000"/>
              </a:lnSpc>
              <a:spcAft>
                <a:spcPts val="800"/>
              </a:spcAft>
            </a:pPr>
            <a:r>
              <a:rPr lang="fr-FR" dirty="0">
                <a:effectLst/>
                <a:latin typeface="Tahoma" panose="020B0604030504040204" pitchFamily="34" charset="0"/>
                <a:ea typeface="Tahoma" panose="020B0604030504040204" pitchFamily="34" charset="0"/>
                <a:cs typeface="Tahoma" panose="020B0604030504040204" pitchFamily="34" charset="0"/>
              </a:rPr>
              <a:t> Elle permet d'améliorer les flux et les délais tout en maîtrisant les coûts.</a:t>
            </a:r>
          </a:p>
          <a:p>
            <a:pPr rtl="0"/>
            <a:endParaRPr lang="fr-FR"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DDBD82C-B89C-4F9A-8ED7-D05307CCBB64}"/>
              </a:ext>
            </a:extLst>
          </p:cNvPr>
          <p:cNvPicPr>
            <a:picLocks noGrp="1" noChangeAspect="1"/>
          </p:cNvPicPr>
          <p:nvPr>
            <p:ph idx="1"/>
          </p:nvPr>
        </p:nvPicPr>
        <p:blipFill>
          <a:blip r:embed="rId2"/>
          <a:stretch>
            <a:fillRect/>
          </a:stretch>
        </p:blipFill>
        <p:spPr>
          <a:xfrm>
            <a:off x="1676854" y="864066"/>
            <a:ext cx="8997282" cy="5514363"/>
          </a:xfrm>
        </p:spPr>
      </p:pic>
    </p:spTree>
    <p:extLst>
      <p:ext uri="{BB962C8B-B14F-4D97-AF65-F5344CB8AC3E}">
        <p14:creationId xmlns:p14="http://schemas.microsoft.com/office/powerpoint/2010/main" val="34648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23D372-E405-4E77-B6CF-9F31B129E2DB}"/>
              </a:ext>
            </a:extLst>
          </p:cNvPr>
          <p:cNvSpPr>
            <a:spLocks noGrp="1"/>
          </p:cNvSpPr>
          <p:nvPr>
            <p:ph type="title"/>
          </p:nvPr>
        </p:nvSpPr>
        <p:spPr/>
        <p:txBody>
          <a:bodyPr/>
          <a:lstStyle/>
          <a:p>
            <a:r>
              <a:rPr lang="fr-FR" dirty="0"/>
              <a:t>Les enjeux :</a:t>
            </a:r>
          </a:p>
        </p:txBody>
      </p:sp>
      <p:sp>
        <p:nvSpPr>
          <p:cNvPr id="3" name="Espace réservé du contenu 2">
            <a:extLst>
              <a:ext uri="{FF2B5EF4-FFF2-40B4-BE49-F238E27FC236}">
                <a16:creationId xmlns:a16="http://schemas.microsoft.com/office/drawing/2014/main" id="{891A5E61-A20A-40B0-A988-8AEB61F44DD5}"/>
              </a:ext>
            </a:extLst>
          </p:cNvPr>
          <p:cNvSpPr>
            <a:spLocks noGrp="1"/>
          </p:cNvSpPr>
          <p:nvPr>
            <p:ph idx="1"/>
          </p:nvPr>
        </p:nvSpPr>
        <p:spPr/>
        <p:txBody>
          <a:bodyPr>
            <a:normAutofit fontScale="92500" lnSpcReduction="10000"/>
          </a:bodyPr>
          <a:lstStyle/>
          <a:p>
            <a:r>
              <a:rPr lang="fr-FR" dirty="0">
                <a:latin typeface="Tahoma" panose="020B0604030504040204" pitchFamily="34" charset="0"/>
                <a:ea typeface="Tahoma" panose="020B0604030504040204" pitchFamily="34" charset="0"/>
                <a:cs typeface="Tahoma" panose="020B0604030504040204" pitchFamily="34" charset="0"/>
              </a:rPr>
              <a:t>Les acteurs de la chaîne d’approvisionnement gèrent le flux de matières et de marchandises afin de piloter plusieurs éléments indispensables au bon fonctionnement de l’entreprise.</a:t>
            </a:r>
          </a:p>
          <a:p>
            <a:r>
              <a:rPr lang="fr-FR" dirty="0">
                <a:latin typeface="Tahoma" panose="020B0604030504040204" pitchFamily="34" charset="0"/>
                <a:ea typeface="Tahoma" panose="020B0604030504040204" pitchFamily="34" charset="0"/>
                <a:cs typeface="Tahoma" panose="020B0604030504040204" pitchFamily="34" charset="0"/>
              </a:rPr>
              <a:t>Premièrement les différentes ressources humaines en interne doivent être managées afin de tirer le meilleur de chaque poste. À cela s’ajoutent les ressources externes que sont les fournisseurs, les entrepôts, les transporteurs ou encore les magasiniers. Une bonne relation doit être entretenus avec les acteurs de chaque entités car une bonne collaboration est primordiale ici.</a:t>
            </a:r>
          </a:p>
          <a:p>
            <a:endParaRPr lang="fr-FR" dirty="0"/>
          </a:p>
        </p:txBody>
      </p:sp>
    </p:spTree>
    <p:extLst>
      <p:ext uri="{BB962C8B-B14F-4D97-AF65-F5344CB8AC3E}">
        <p14:creationId xmlns:p14="http://schemas.microsoft.com/office/powerpoint/2010/main" val="27198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ECB5E9-68E6-4CAA-AEF8-AD9EEA7B48BC}"/>
              </a:ext>
            </a:extLst>
          </p:cNvPr>
          <p:cNvSpPr>
            <a:spLocks noGrp="1"/>
          </p:cNvSpPr>
          <p:nvPr>
            <p:ph idx="1"/>
          </p:nvPr>
        </p:nvSpPr>
        <p:spPr>
          <a:xfrm>
            <a:off x="1143000" y="755009"/>
            <a:ext cx="9905999" cy="5195583"/>
          </a:xfrm>
        </p:spPr>
        <p:txBody>
          <a:bodyPr>
            <a:normAutofit fontScale="92500"/>
          </a:bodyPr>
          <a:lstStyle/>
          <a:p>
            <a:r>
              <a:rPr lang="fr-FR" dirty="0">
                <a:latin typeface="Tahoma" panose="020B0604030504040204" pitchFamily="34" charset="0"/>
                <a:ea typeface="Tahoma" panose="020B0604030504040204" pitchFamily="34" charset="0"/>
                <a:cs typeface="Tahoma" panose="020B0604030504040204" pitchFamily="34" charset="0"/>
              </a:rPr>
              <a:t>Viennent ensuite les différents services inhérents au bon fonctionnement de la </a:t>
            </a:r>
            <a:r>
              <a:rPr lang="fr-FR" dirty="0" err="1">
                <a:latin typeface="Tahoma" panose="020B0604030504040204" pitchFamily="34" charset="0"/>
                <a:ea typeface="Tahoma" panose="020B0604030504040204" pitchFamily="34" charset="0"/>
                <a:cs typeface="Tahoma" panose="020B0604030504040204" pitchFamily="34" charset="0"/>
              </a:rPr>
              <a:t>supply</a:t>
            </a:r>
            <a:r>
              <a:rPr lang="fr-FR" dirty="0">
                <a:latin typeface="Tahoma" panose="020B0604030504040204" pitchFamily="34" charset="0"/>
                <a:ea typeface="Tahoma" panose="020B0604030504040204" pitchFamily="34" charset="0"/>
                <a:cs typeface="Tahoma" panose="020B0604030504040204" pitchFamily="34" charset="0"/>
              </a:rPr>
              <a:t> </a:t>
            </a:r>
            <a:r>
              <a:rPr lang="fr-FR" dirty="0" err="1">
                <a:latin typeface="Tahoma" panose="020B0604030504040204" pitchFamily="34" charset="0"/>
                <a:ea typeface="Tahoma" panose="020B0604030504040204" pitchFamily="34" charset="0"/>
                <a:cs typeface="Tahoma" panose="020B0604030504040204" pitchFamily="34" charset="0"/>
              </a:rPr>
              <a:t>chain</a:t>
            </a:r>
            <a:r>
              <a:rPr lang="fr-FR" dirty="0">
                <a:latin typeface="Tahoma" panose="020B0604030504040204" pitchFamily="34" charset="0"/>
                <a:ea typeface="Tahoma" panose="020B0604030504040204" pitchFamily="34" charset="0"/>
                <a:cs typeface="Tahoma" panose="020B0604030504040204" pitchFamily="34" charset="0"/>
              </a:rPr>
              <a:t> tels que : la planification, l’</a:t>
            </a:r>
            <a:r>
              <a:rPr lang="fr-FR" dirty="0" err="1">
                <a:latin typeface="Tahoma" panose="020B0604030504040204" pitchFamily="34" charset="0"/>
                <a:ea typeface="Tahoma" panose="020B0604030504040204" pitchFamily="34" charset="0"/>
                <a:cs typeface="Tahoma" panose="020B0604030504040204" pitchFamily="34" charset="0"/>
              </a:rPr>
              <a:t>emballage,la</a:t>
            </a:r>
            <a:r>
              <a:rPr lang="fr-FR" dirty="0">
                <a:latin typeface="Tahoma" panose="020B0604030504040204" pitchFamily="34" charset="0"/>
                <a:ea typeface="Tahoma" panose="020B0604030504040204" pitchFamily="34" charset="0"/>
                <a:cs typeface="Tahoma" panose="020B0604030504040204" pitchFamily="34" charset="0"/>
              </a:rPr>
              <a:t> manutention, le magasinage, l’export, le transport, les douanes, la facturation ou encore les litiges. En complément de cela, la gestion des éléments nécessaires à ces services doit être assurée : les infrastructures de stockage, les entrepôts, les outillages, les machines et véhicules ainsi que les carburants et autres sources d’énergies nécessaires à leur fonctionnement doivent être prises en compte</a:t>
            </a:r>
          </a:p>
          <a:p>
            <a:r>
              <a:rPr lang="fr-FR" dirty="0">
                <a:latin typeface="Tahoma" panose="020B0604030504040204" pitchFamily="34" charset="0"/>
                <a:ea typeface="Tahoma" panose="020B0604030504040204" pitchFamily="34" charset="0"/>
                <a:cs typeface="Tahoma" panose="020B0604030504040204" pitchFamily="34" charset="0"/>
              </a:rPr>
              <a:t> Comme évoqué précédemment, la chaîne d’approvisionnement représente un facteur décisif dans la compétitivité prix ou hors prix et peut être à l’origine d’un avantage concurrentiel déterminant par rapport aux autres compétiteurs du marché.</a:t>
            </a:r>
          </a:p>
          <a:p>
            <a:endParaRPr lang="fr-FR" dirty="0"/>
          </a:p>
        </p:txBody>
      </p:sp>
    </p:spTree>
    <p:extLst>
      <p:ext uri="{BB962C8B-B14F-4D97-AF65-F5344CB8AC3E}">
        <p14:creationId xmlns:p14="http://schemas.microsoft.com/office/powerpoint/2010/main" val="36621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2F6EFB-FA6A-4C8F-B42A-3578A129BCC9}"/>
              </a:ext>
            </a:extLst>
          </p:cNvPr>
          <p:cNvSpPr>
            <a:spLocks noGrp="1"/>
          </p:cNvSpPr>
          <p:nvPr>
            <p:ph idx="1"/>
          </p:nvPr>
        </p:nvSpPr>
        <p:spPr>
          <a:xfrm>
            <a:off x="1141412" y="687897"/>
            <a:ext cx="9905999" cy="5103304"/>
          </a:xfrm>
        </p:spPr>
        <p:txBody>
          <a:bodyPr/>
          <a:lstStyle/>
          <a:p>
            <a:r>
              <a:rPr lang="fr-FR" dirty="0">
                <a:latin typeface="Tahoma" panose="020B0604030504040204" pitchFamily="34" charset="0"/>
                <a:ea typeface="Tahoma" panose="020B0604030504040204" pitchFamily="34" charset="0"/>
                <a:cs typeface="Tahoma" panose="020B0604030504040204" pitchFamily="34" charset="0"/>
              </a:rPr>
              <a:t>Les coûts associés à la </a:t>
            </a:r>
            <a:r>
              <a:rPr lang="fr-FR" dirty="0" err="1">
                <a:latin typeface="Tahoma" panose="020B0604030504040204" pitchFamily="34" charset="0"/>
                <a:ea typeface="Tahoma" panose="020B0604030504040204" pitchFamily="34" charset="0"/>
                <a:cs typeface="Tahoma" panose="020B0604030504040204" pitchFamily="34" charset="0"/>
              </a:rPr>
              <a:t>supply</a:t>
            </a:r>
            <a:r>
              <a:rPr lang="fr-FR" dirty="0">
                <a:latin typeface="Tahoma" panose="020B0604030504040204" pitchFamily="34" charset="0"/>
                <a:ea typeface="Tahoma" panose="020B0604030504040204" pitchFamily="34" charset="0"/>
                <a:cs typeface="Tahoma" panose="020B0604030504040204" pitchFamily="34" charset="0"/>
              </a:rPr>
              <a:t> </a:t>
            </a:r>
            <a:r>
              <a:rPr lang="fr-FR" dirty="0" err="1">
                <a:latin typeface="Tahoma" panose="020B0604030504040204" pitchFamily="34" charset="0"/>
                <a:ea typeface="Tahoma" panose="020B0604030504040204" pitchFamily="34" charset="0"/>
                <a:cs typeface="Tahoma" panose="020B0604030504040204" pitchFamily="34" charset="0"/>
              </a:rPr>
              <a:t>chain</a:t>
            </a:r>
            <a:r>
              <a:rPr lang="fr-FR" dirty="0">
                <a:latin typeface="Tahoma" panose="020B0604030504040204" pitchFamily="34" charset="0"/>
                <a:ea typeface="Tahoma" panose="020B0604030504040204" pitchFamily="34" charset="0"/>
                <a:cs typeface="Tahoma" panose="020B0604030504040204" pitchFamily="34" charset="0"/>
              </a:rPr>
              <a:t> peuvent également très vite déraper et tout simplement couler les résultats d’une entreprise. Il s’agit ainsi d‘anticiper au plus possible les éventuels risques pouvant affecter le système et provoquer des surcoûts imprévus. La marge bénéficiaire de l’entreprise dépend ainsi grandement de ces coûts.</a:t>
            </a:r>
          </a:p>
          <a:p>
            <a:r>
              <a:rPr lang="fr-FR" dirty="0">
                <a:latin typeface="Tahoma" panose="020B0604030504040204" pitchFamily="34" charset="0"/>
                <a:ea typeface="Tahoma" panose="020B0604030504040204" pitchFamily="34" charset="0"/>
                <a:cs typeface="Tahoma" panose="020B0604030504040204" pitchFamily="34" charset="0"/>
              </a:rPr>
              <a:t>Les coûts font par ailleurs partie intégrante des objectifs de productivité établit par la direction. Il n’est pas rare que les budgets </a:t>
            </a:r>
            <a:r>
              <a:rPr lang="fr-FR" dirty="0" err="1">
                <a:latin typeface="Tahoma" panose="020B0604030504040204" pitchFamily="34" charset="0"/>
                <a:ea typeface="Tahoma" panose="020B0604030504040204" pitchFamily="34" charset="0"/>
                <a:cs typeface="Tahoma" panose="020B0604030504040204" pitchFamily="34" charset="0"/>
              </a:rPr>
              <a:t>supply</a:t>
            </a:r>
            <a:r>
              <a:rPr lang="fr-FR" dirty="0">
                <a:latin typeface="Tahoma" panose="020B0604030504040204" pitchFamily="34" charset="0"/>
                <a:ea typeface="Tahoma" panose="020B0604030504040204" pitchFamily="34" charset="0"/>
                <a:cs typeface="Tahoma" panose="020B0604030504040204" pitchFamily="34" charset="0"/>
              </a:rPr>
              <a:t> </a:t>
            </a:r>
            <a:r>
              <a:rPr lang="fr-FR" dirty="0" err="1">
                <a:latin typeface="Tahoma" panose="020B0604030504040204" pitchFamily="34" charset="0"/>
                <a:ea typeface="Tahoma" panose="020B0604030504040204" pitchFamily="34" charset="0"/>
                <a:cs typeface="Tahoma" panose="020B0604030504040204" pitchFamily="34" charset="0"/>
              </a:rPr>
              <a:t>chain</a:t>
            </a:r>
            <a:r>
              <a:rPr lang="fr-FR" dirty="0">
                <a:latin typeface="Tahoma" panose="020B0604030504040204" pitchFamily="34" charset="0"/>
                <a:ea typeface="Tahoma" panose="020B0604030504040204" pitchFamily="34" charset="0"/>
                <a:cs typeface="Tahoma" panose="020B0604030504040204" pitchFamily="34" charset="0"/>
              </a:rPr>
              <a:t> soient considérables pour atteindre ces objectifs.</a:t>
            </a:r>
            <a:endParaRPr lang="fr-FR" dirty="0"/>
          </a:p>
        </p:txBody>
      </p:sp>
    </p:spTree>
    <p:extLst>
      <p:ext uri="{BB962C8B-B14F-4D97-AF65-F5344CB8AC3E}">
        <p14:creationId xmlns:p14="http://schemas.microsoft.com/office/powerpoint/2010/main" val="245586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3F5361-68C0-4BF5-80C8-F1E7BF92B2DB}"/>
              </a:ext>
            </a:extLst>
          </p:cNvPr>
          <p:cNvSpPr>
            <a:spLocks noGrp="1"/>
          </p:cNvSpPr>
          <p:nvPr>
            <p:ph sz="half" idx="1"/>
          </p:nvPr>
        </p:nvSpPr>
        <p:spPr>
          <a:xfrm>
            <a:off x="983163" y="2298584"/>
            <a:ext cx="10225673" cy="2912459"/>
          </a:xfrm>
        </p:spPr>
        <p:txBody>
          <a:bodyPr rtlCol="0">
            <a:normAutofit/>
          </a:bodyPr>
          <a:lstStyle/>
          <a:p>
            <a:pPr marL="457200" lvl="1" indent="0">
              <a:buNone/>
            </a:pPr>
            <a:r>
              <a:rPr lang="fr-FR" sz="2400" dirty="0">
                <a:effectLst/>
                <a:latin typeface="Tahoma" panose="020B0604030504040204" pitchFamily="34" charset="0"/>
                <a:ea typeface="Tahoma" panose="020B0604030504040204" pitchFamily="34" charset="0"/>
                <a:cs typeface="Tahoma" panose="020B0604030504040204" pitchFamily="34" charset="0"/>
              </a:rPr>
              <a:t>Une gestion efficace de la logistique optimise directement la gestion des flux physiques entrants et sortants, et augmente la satisfaction des clients. Il est possible de mettre en place une stratégie véritablement efficace.</a:t>
            </a:r>
          </a:p>
          <a:p>
            <a:pPr marL="457200" lvl="1" indent="0">
              <a:buNone/>
            </a:pPr>
            <a:r>
              <a:rPr lang="fr-FR" sz="2400" dirty="0">
                <a:effectLst/>
                <a:latin typeface="Tahoma" panose="020B0604030504040204" pitchFamily="34" charset="0"/>
                <a:ea typeface="Tahoma" panose="020B0604030504040204" pitchFamily="34" charset="0"/>
                <a:cs typeface="Tahoma" panose="020B0604030504040204" pitchFamily="34" charset="0"/>
              </a:rPr>
              <a:t>La chaîne logistique regroupe l’ensemble des étapes, de la réception de l’ordre de commande à la livraison finale au client.</a:t>
            </a:r>
          </a:p>
          <a:p>
            <a:pPr marL="457200" lvl="1" indent="0">
              <a:buNone/>
            </a:pPr>
            <a:endParaRPr lang="fr-FR" sz="2400" dirty="0">
              <a:effectLst/>
              <a:latin typeface="Tahoma" panose="020B0604030504040204" pitchFamily="34" charset="0"/>
              <a:ea typeface="Tahoma" panose="020B0604030504040204" pitchFamily="34" charset="0"/>
              <a:cs typeface="Tahoma" panose="020B0604030504040204" pitchFamily="34" charset="0"/>
            </a:endParaRPr>
          </a:p>
          <a:p>
            <a:pPr lvl="1" rtl="0"/>
            <a:endParaRPr lang="fr-FR" sz="2400" dirty="0">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contenu 3">
            <a:extLst>
              <a:ext uri="{FF2B5EF4-FFF2-40B4-BE49-F238E27FC236}">
                <a16:creationId xmlns:a16="http://schemas.microsoft.com/office/drawing/2014/main" id="{7B7B7B7B-7D76-4749-8BC0-1A579CBD0BA6}"/>
              </a:ext>
            </a:extLst>
          </p:cNvPr>
          <p:cNvSpPr>
            <a:spLocks noGrp="1"/>
          </p:cNvSpPr>
          <p:nvPr>
            <p:ph sz="half" idx="2"/>
          </p:nvPr>
        </p:nvSpPr>
        <p:spPr>
          <a:xfrm>
            <a:off x="740787" y="7198988"/>
            <a:ext cx="9745452" cy="4285539"/>
          </a:xfrm>
        </p:spPr>
        <p:txBody>
          <a:bodyPr rtlCol="0" anchor="ctr">
            <a:normAutofit/>
          </a:bodyPr>
          <a:lstStyle/>
          <a:p>
            <a:pPr marL="0" indent="0">
              <a:buNone/>
            </a:pPr>
            <a:r>
              <a:rPr lang="fr-FR" dirty="0">
                <a:effectLst/>
                <a:latin typeface="Tahoma" panose="020B0604030504040204" pitchFamily="34" charset="0"/>
                <a:ea typeface="Tahoma" panose="020B0604030504040204" pitchFamily="34" charset="0"/>
                <a:cs typeface="Tahoma" panose="020B0604030504040204" pitchFamily="34" charset="0"/>
              </a:rPr>
              <a:t>La chaîne logistique regroupe l’ensemble des étapes, de la réception de l’ordre de commande à la livraison finale au client.</a:t>
            </a:r>
          </a:p>
        </p:txBody>
      </p:sp>
      <p:sp>
        <p:nvSpPr>
          <p:cNvPr id="2" name="ZoneTexte 1">
            <a:extLst>
              <a:ext uri="{FF2B5EF4-FFF2-40B4-BE49-F238E27FC236}">
                <a16:creationId xmlns:a16="http://schemas.microsoft.com/office/drawing/2014/main" id="{B76B53DE-46F3-427D-9BED-5C9C7838714A}"/>
              </a:ext>
            </a:extLst>
          </p:cNvPr>
          <p:cNvSpPr txBox="1"/>
          <p:nvPr/>
        </p:nvSpPr>
        <p:spPr>
          <a:xfrm>
            <a:off x="1375793" y="1262236"/>
            <a:ext cx="8732941" cy="769441"/>
          </a:xfrm>
          <a:prstGeom prst="rect">
            <a:avLst/>
          </a:prstGeom>
          <a:noFill/>
        </p:spPr>
        <p:txBody>
          <a:bodyPr wrap="square" rtlCol="0">
            <a:spAutoFit/>
          </a:bodyPr>
          <a:lstStyle/>
          <a:p>
            <a:r>
              <a:rPr lang="fr-FR" sz="4400" dirty="0">
                <a:latin typeface="Rockwell" panose="02060603020205020403" pitchFamily="18" charset="0"/>
              </a:rPr>
              <a:t>COMPOSITION &amp; STRATEGIE</a:t>
            </a:r>
          </a:p>
        </p:txBody>
      </p:sp>
    </p:spTree>
    <p:extLst>
      <p:ext uri="{BB962C8B-B14F-4D97-AF65-F5344CB8AC3E}">
        <p14:creationId xmlns:p14="http://schemas.microsoft.com/office/powerpoint/2010/main" val="139841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7ED1A35-8AD5-499B-BD53-8F4ACB16C68C}"/>
              </a:ext>
            </a:extLst>
          </p:cNvPr>
          <p:cNvPicPr>
            <a:picLocks noGrp="1" noChangeAspect="1"/>
          </p:cNvPicPr>
          <p:nvPr>
            <p:ph idx="1"/>
          </p:nvPr>
        </p:nvPicPr>
        <p:blipFill>
          <a:blip r:embed="rId2"/>
          <a:stretch>
            <a:fillRect/>
          </a:stretch>
        </p:blipFill>
        <p:spPr>
          <a:xfrm>
            <a:off x="1149193" y="914400"/>
            <a:ext cx="9893612" cy="4604317"/>
          </a:xfrm>
        </p:spPr>
      </p:pic>
      <p:sp>
        <p:nvSpPr>
          <p:cNvPr id="6" name="Rectangle 5">
            <a:extLst>
              <a:ext uri="{FF2B5EF4-FFF2-40B4-BE49-F238E27FC236}">
                <a16:creationId xmlns:a16="http://schemas.microsoft.com/office/drawing/2014/main" id="{5E51DAA7-8430-4ABF-A88F-B8070CD9DEAA}"/>
              </a:ext>
            </a:extLst>
          </p:cNvPr>
          <p:cNvSpPr/>
          <p:nvPr/>
        </p:nvSpPr>
        <p:spPr>
          <a:xfrm>
            <a:off x="5458436" y="1417739"/>
            <a:ext cx="1275127" cy="4530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chemeClr val="accent4"/>
                </a:solidFill>
                <a:latin typeface="Arial" panose="020B0604020202020204" pitchFamily="34" charset="0"/>
                <a:cs typeface="Arial" panose="020B0604020202020204" pitchFamily="34" charset="0"/>
              </a:rPr>
              <a:t>Exécution</a:t>
            </a:r>
          </a:p>
        </p:txBody>
      </p:sp>
      <p:sp>
        <p:nvSpPr>
          <p:cNvPr id="8" name="Rectangle 7">
            <a:extLst>
              <a:ext uri="{FF2B5EF4-FFF2-40B4-BE49-F238E27FC236}">
                <a16:creationId xmlns:a16="http://schemas.microsoft.com/office/drawing/2014/main" id="{8B93126F-197E-440C-B002-29E7DB3A6B86}"/>
              </a:ext>
            </a:extLst>
          </p:cNvPr>
          <p:cNvSpPr/>
          <p:nvPr/>
        </p:nvSpPr>
        <p:spPr>
          <a:xfrm>
            <a:off x="6979640" y="4681056"/>
            <a:ext cx="2080469" cy="7579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rgbClr val="FFC000"/>
                </a:solidFill>
                <a:latin typeface="Arial" panose="020B0604020202020204" pitchFamily="34" charset="0"/>
                <a:cs typeface="Arial" panose="020B0604020202020204" pitchFamily="34" charset="0"/>
              </a:rPr>
              <a:t>Distribution</a:t>
            </a:r>
          </a:p>
        </p:txBody>
      </p:sp>
      <p:sp>
        <p:nvSpPr>
          <p:cNvPr id="9" name="Rectangle 8">
            <a:extLst>
              <a:ext uri="{FF2B5EF4-FFF2-40B4-BE49-F238E27FC236}">
                <a16:creationId xmlns:a16="http://schemas.microsoft.com/office/drawing/2014/main" id="{15F1EF9B-60F3-48D0-BC72-37F20C337660}"/>
              </a:ext>
            </a:extLst>
          </p:cNvPr>
          <p:cNvSpPr/>
          <p:nvPr/>
        </p:nvSpPr>
        <p:spPr>
          <a:xfrm>
            <a:off x="9244668" y="1417739"/>
            <a:ext cx="1082180" cy="453006"/>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rgbClr val="FF9933"/>
                </a:solidFill>
                <a:latin typeface="Arial" panose="020B0604020202020204" pitchFamily="34" charset="0"/>
                <a:cs typeface="Arial" panose="020B0604020202020204" pitchFamily="34" charset="0"/>
              </a:rPr>
              <a:t>Gain</a:t>
            </a:r>
          </a:p>
        </p:txBody>
      </p:sp>
    </p:spTree>
    <p:extLst>
      <p:ext uri="{BB962C8B-B14F-4D97-AF65-F5344CB8AC3E}">
        <p14:creationId xmlns:p14="http://schemas.microsoft.com/office/powerpoint/2010/main" val="406184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39FEF-0304-4F2C-9562-622D014A863C}"/>
              </a:ext>
            </a:extLst>
          </p:cNvPr>
          <p:cNvSpPr>
            <a:spLocks noGrp="1"/>
          </p:cNvSpPr>
          <p:nvPr>
            <p:ph type="title"/>
          </p:nvPr>
        </p:nvSpPr>
        <p:spPr/>
        <p:txBody>
          <a:bodyPr/>
          <a:lstStyle/>
          <a:p>
            <a:endParaRPr lang="fr-FR" dirty="0"/>
          </a:p>
        </p:txBody>
      </p:sp>
      <p:pic>
        <p:nvPicPr>
          <p:cNvPr id="9" name="Espace réservé du contenu 8">
            <a:extLst>
              <a:ext uri="{FF2B5EF4-FFF2-40B4-BE49-F238E27FC236}">
                <a16:creationId xmlns:a16="http://schemas.microsoft.com/office/drawing/2014/main" id="{4B8F8174-009D-4FC5-8BB7-3878955D1FB5}"/>
              </a:ext>
            </a:extLst>
          </p:cNvPr>
          <p:cNvPicPr>
            <a:picLocks noGrp="1" noChangeAspect="1"/>
          </p:cNvPicPr>
          <p:nvPr>
            <p:ph idx="1"/>
          </p:nvPr>
        </p:nvPicPr>
        <p:blipFill>
          <a:blip r:embed="rId2"/>
          <a:stretch>
            <a:fillRect/>
          </a:stretch>
        </p:blipFill>
        <p:spPr>
          <a:xfrm>
            <a:off x="1040745" y="366850"/>
            <a:ext cx="10351504" cy="5912310"/>
          </a:xfrm>
        </p:spPr>
      </p:pic>
      <p:sp>
        <p:nvSpPr>
          <p:cNvPr id="10" name="Rectangle 9">
            <a:extLst>
              <a:ext uri="{FF2B5EF4-FFF2-40B4-BE49-F238E27FC236}">
                <a16:creationId xmlns:a16="http://schemas.microsoft.com/office/drawing/2014/main" id="{4A704A12-B9BA-4D77-9A2C-941D12D9C14B}"/>
              </a:ext>
            </a:extLst>
          </p:cNvPr>
          <p:cNvSpPr/>
          <p:nvPr/>
        </p:nvSpPr>
        <p:spPr>
          <a:xfrm>
            <a:off x="2306972" y="4760913"/>
            <a:ext cx="1954635" cy="360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latin typeface="Arial" panose="020B0604020202020204" pitchFamily="34" charset="0"/>
                <a:cs typeface="Arial" panose="020B0604020202020204" pitchFamily="34" charset="0"/>
              </a:rPr>
              <a:t>Approvisionnement</a:t>
            </a:r>
          </a:p>
        </p:txBody>
      </p:sp>
      <p:sp>
        <p:nvSpPr>
          <p:cNvPr id="11" name="Rectangle 10">
            <a:extLst>
              <a:ext uri="{FF2B5EF4-FFF2-40B4-BE49-F238E27FC236}">
                <a16:creationId xmlns:a16="http://schemas.microsoft.com/office/drawing/2014/main" id="{7A0925EF-2236-4D71-BF87-2081BE1048CA}"/>
              </a:ext>
            </a:extLst>
          </p:cNvPr>
          <p:cNvSpPr/>
          <p:nvPr/>
        </p:nvSpPr>
        <p:spPr>
          <a:xfrm>
            <a:off x="1292348" y="938353"/>
            <a:ext cx="1216404" cy="419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latin typeface="Arial" panose="020B0604020202020204" pitchFamily="34" charset="0"/>
                <a:cs typeface="Arial" panose="020B0604020202020204" pitchFamily="34" charset="0"/>
              </a:rPr>
              <a:t>Fournisseur</a:t>
            </a:r>
          </a:p>
        </p:txBody>
      </p:sp>
      <p:sp>
        <p:nvSpPr>
          <p:cNvPr id="12" name="Rectangle 11">
            <a:extLst>
              <a:ext uri="{FF2B5EF4-FFF2-40B4-BE49-F238E27FC236}">
                <a16:creationId xmlns:a16="http://schemas.microsoft.com/office/drawing/2014/main" id="{00B501F9-39F7-4633-ACFD-A04E76330FC0}"/>
              </a:ext>
            </a:extLst>
          </p:cNvPr>
          <p:cNvSpPr/>
          <p:nvPr/>
        </p:nvSpPr>
        <p:spPr>
          <a:xfrm>
            <a:off x="8306499" y="4702189"/>
            <a:ext cx="897622" cy="419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1603BEDD-CCCD-4A4C-940B-9FA112019240}"/>
              </a:ext>
            </a:extLst>
          </p:cNvPr>
          <p:cNvSpPr/>
          <p:nvPr/>
        </p:nvSpPr>
        <p:spPr>
          <a:xfrm>
            <a:off x="6713992" y="822121"/>
            <a:ext cx="1981647" cy="7949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latin typeface="Arial" panose="020B0604020202020204" pitchFamily="34" charset="0"/>
                <a:cs typeface="Arial" panose="020B0604020202020204" pitchFamily="34" charset="0"/>
              </a:rPr>
              <a:t>Stock sortant</a:t>
            </a:r>
          </a:p>
        </p:txBody>
      </p:sp>
      <p:sp>
        <p:nvSpPr>
          <p:cNvPr id="14" name="Rectangle 13">
            <a:extLst>
              <a:ext uri="{FF2B5EF4-FFF2-40B4-BE49-F238E27FC236}">
                <a16:creationId xmlns:a16="http://schemas.microsoft.com/office/drawing/2014/main" id="{1509E478-1D62-4AAE-B070-80AC0B1AFA36}"/>
              </a:ext>
            </a:extLst>
          </p:cNvPr>
          <p:cNvSpPr/>
          <p:nvPr/>
        </p:nvSpPr>
        <p:spPr>
          <a:xfrm>
            <a:off x="3875710" y="937963"/>
            <a:ext cx="1602299" cy="597222"/>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latin typeface="Arial" panose="020B0604020202020204" pitchFamily="34" charset="0"/>
                <a:cs typeface="Arial" panose="020B0604020202020204" pitchFamily="34" charset="0"/>
              </a:rPr>
              <a:t>Stock entrant</a:t>
            </a:r>
          </a:p>
        </p:txBody>
      </p:sp>
      <p:sp>
        <p:nvSpPr>
          <p:cNvPr id="15" name="Rectangle 14">
            <a:extLst>
              <a:ext uri="{FF2B5EF4-FFF2-40B4-BE49-F238E27FC236}">
                <a16:creationId xmlns:a16="http://schemas.microsoft.com/office/drawing/2014/main" id="{58D86039-31CE-4C86-9039-00E5ABC80B2F}"/>
              </a:ext>
            </a:extLst>
          </p:cNvPr>
          <p:cNvSpPr/>
          <p:nvPr/>
        </p:nvSpPr>
        <p:spPr>
          <a:xfrm>
            <a:off x="10250457" y="1035433"/>
            <a:ext cx="897622" cy="419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latin typeface="Arial" panose="020B0604020202020204" pitchFamily="34" charset="0"/>
                <a:cs typeface="Arial" panose="020B0604020202020204" pitchFamily="34" charset="0"/>
              </a:rPr>
              <a:t>Client</a:t>
            </a:r>
          </a:p>
        </p:txBody>
      </p:sp>
    </p:spTree>
    <p:extLst>
      <p:ext uri="{BB962C8B-B14F-4D97-AF65-F5344CB8AC3E}">
        <p14:creationId xmlns:p14="http://schemas.microsoft.com/office/powerpoint/2010/main" val="753634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FCB001927304F868771A1C1C7213D" ma:contentTypeVersion="3" ma:contentTypeDescription="Crée un document." ma:contentTypeScope="" ma:versionID="63af8670830d4f2596084dbefb994e17">
  <xsd:schema xmlns:xsd="http://www.w3.org/2001/XMLSchema" xmlns:xs="http://www.w3.org/2001/XMLSchema" xmlns:p="http://schemas.microsoft.com/office/2006/metadata/properties" xmlns:ns2="c95f5190-96ee-4cfe-9918-45cae412b5a9" targetNamespace="http://schemas.microsoft.com/office/2006/metadata/properties" ma:root="true" ma:fieldsID="50f699e570d82750f530097f0ada4600" ns2:_="">
    <xsd:import namespace="c95f5190-96ee-4cfe-9918-45cae412b5a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5f5190-96ee-4cfe-9918-45cae412b5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D9F333-31D9-4B5E-A8A0-9E59887CBEBF}"/>
</file>

<file path=customXml/itemProps2.xml><?xml version="1.0" encoding="utf-8"?>
<ds:datastoreItem xmlns:ds="http://schemas.openxmlformats.org/officeDocument/2006/customXml" ds:itemID="{86DF42C1-69C7-4054-9534-F629D4BEDBCA}"/>
</file>

<file path=customXml/itemProps3.xml><?xml version="1.0" encoding="utf-8"?>
<ds:datastoreItem xmlns:ds="http://schemas.openxmlformats.org/officeDocument/2006/customXml" ds:itemID="{FEB2DE4B-F207-42E6-A22F-2BDA8D1596D0}"/>
</file>

<file path=docProps/app.xml><?xml version="1.0" encoding="utf-8"?>
<Properties xmlns="http://schemas.openxmlformats.org/officeDocument/2006/extended-properties" xmlns:vt="http://schemas.openxmlformats.org/officeDocument/2006/docPropsVTypes">
  <Template>Cycle problèmesolution </Template>
  <TotalTime>147</TotalTime>
  <Words>798</Words>
  <Application>Microsoft Office PowerPoint</Application>
  <PresentationFormat>Grand écran</PresentationFormat>
  <Paragraphs>57</Paragraphs>
  <Slides>14</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Rockwell</vt:lpstr>
      <vt:lpstr>Tahoma</vt:lpstr>
      <vt:lpstr>Tw Cen MT</vt:lpstr>
      <vt:lpstr>Circuit</vt:lpstr>
      <vt:lpstr>Supply chain management (scm)</vt:lpstr>
      <vt:lpstr>Définition:</vt:lpstr>
      <vt:lpstr>Présentation PowerPoint</vt:lpstr>
      <vt:lpstr>Les enjeux :</vt:lpstr>
      <vt:lpstr>Présentation PowerPoint</vt:lpstr>
      <vt:lpstr>Présentation PowerPoint</vt:lpstr>
      <vt:lpstr>Présentation PowerPoint</vt:lpstr>
      <vt:lpstr>Présentation PowerPoint</vt:lpstr>
      <vt:lpstr>Présentation PowerPoint</vt:lpstr>
      <vt:lpstr>Stratégie logistique : en quoi cela consiste-t-il ?</vt:lpstr>
      <vt:lpstr>Présentation PowerPoint</vt:lpstr>
      <vt:lpstr>Quelles sont les étapes à suivre pour la mettre en place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(scm)</dc:title>
  <dc:creator>Amine Missaoui</dc:creator>
  <cp:lastModifiedBy>Amine Missaoui</cp:lastModifiedBy>
  <cp:revision>18</cp:revision>
  <dcterms:created xsi:type="dcterms:W3CDTF">2021-02-24T22:09:58Z</dcterms:created>
  <dcterms:modified xsi:type="dcterms:W3CDTF">2021-02-25T07:08:08Z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0x010100C5AFCB001927304F868771A1C1C7213D</vt:lpwstr>
  </property>
</Properties>
</file>