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3.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1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98" r:id="rId15"/>
    <p:sldId id="270" r:id="rId16"/>
    <p:sldId id="271" r:id="rId17"/>
    <p:sldId id="273" r:id="rId18"/>
    <p:sldId id="272"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344" autoAdjust="0"/>
    <p:restoredTop sz="94660"/>
  </p:normalViewPr>
  <p:slideViewPr>
    <p:cSldViewPr>
      <p:cViewPr>
        <p:scale>
          <a:sx n="80" d="100"/>
          <a:sy n="80" d="100"/>
        </p:scale>
        <p:origin x="-9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47C9B81F-C347-4BEF-BFDF-29C42F48304A}" type="datetimeFigureOut">
              <a:rPr lang="en-US" smtClean="0"/>
              <a:pPr/>
              <a:t>4/7/2020</a:t>
            </a:fld>
            <a:endParaRPr lang="en-US"/>
          </a:p>
        </p:txBody>
      </p:sp>
      <p:sp>
        <p:nvSpPr>
          <p:cNvPr id="19" name="Espace réservé du pied de page 18"/>
          <p:cNvSpPr>
            <a:spLocks noGrp="1"/>
          </p:cNvSpPr>
          <p:nvPr>
            <p:ph type="ftr" sz="quarter" idx="11"/>
          </p:nvPr>
        </p:nvSpPr>
        <p:spPr/>
        <p:txBody>
          <a:bodyPr/>
          <a:lstStyle/>
          <a:p>
            <a:endParaRPr kumimoji="0" lang="en-US"/>
          </a:p>
        </p:txBody>
      </p:sp>
      <p:sp>
        <p:nvSpPr>
          <p:cNvPr id="27" name="Espace réservé du numéro de diapositive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4/7/2020</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4/7/2020</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47C9B81F-C347-4BEF-BFDF-29C42F48304A}" type="datetimeFigureOut">
              <a:rPr lang="en-US" smtClean="0"/>
              <a:pPr/>
              <a:t>4/7/2020</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47C9B81F-C347-4BEF-BFDF-29C42F48304A}" type="datetimeFigureOut">
              <a:rPr lang="en-US" smtClean="0"/>
              <a:pPr/>
              <a:t>4/7/2020</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7C9B81F-C347-4BEF-BFDF-29C42F48304A}" type="datetimeFigureOut">
              <a:rPr lang="en-US" smtClean="0"/>
              <a:pPr/>
              <a:t>4/7/2020</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47C9B81F-C347-4BEF-BFDF-29C42F48304A}" type="datetimeFigureOut">
              <a:rPr lang="en-US" smtClean="0"/>
              <a:pPr/>
              <a:t>4/7/2020</a:t>
            </a:fld>
            <a:endParaRPr lang="en-US"/>
          </a:p>
        </p:txBody>
      </p:sp>
      <p:sp>
        <p:nvSpPr>
          <p:cNvPr id="8" name="Espace réservé du pied de page 7"/>
          <p:cNvSpPr>
            <a:spLocks noGrp="1"/>
          </p:cNvSpPr>
          <p:nvPr>
            <p:ph type="ftr" sz="quarter" idx="11"/>
          </p:nvPr>
        </p:nvSpPr>
        <p:spPr/>
        <p:txBody>
          <a:bodyPr/>
          <a:lstStyle/>
          <a:p>
            <a:endParaRPr kumimoji="0" lang="en-US" dirty="0"/>
          </a:p>
        </p:txBody>
      </p:sp>
      <p:sp>
        <p:nvSpPr>
          <p:cNvPr id="9" name="Espace réservé du numéro de diapositive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47C9B81F-C347-4BEF-BFDF-29C42F48304A}" type="datetimeFigureOut">
              <a:rPr lang="en-US" smtClean="0"/>
              <a:pPr/>
              <a:t>4/7/2020</a:t>
            </a:fld>
            <a:endParaRPr lang="en-US"/>
          </a:p>
        </p:txBody>
      </p:sp>
      <p:sp>
        <p:nvSpPr>
          <p:cNvPr id="4" name="Espace réservé du pied de page 3"/>
          <p:cNvSpPr>
            <a:spLocks noGrp="1"/>
          </p:cNvSpPr>
          <p:nvPr>
            <p:ph type="ftr" sz="quarter" idx="11"/>
          </p:nvPr>
        </p:nvSpPr>
        <p:spPr/>
        <p:txBody>
          <a:bodyPr/>
          <a:lstStyle/>
          <a:p>
            <a:endParaRPr kumimoji="0" lang="en-US"/>
          </a:p>
        </p:txBody>
      </p:sp>
      <p:sp>
        <p:nvSpPr>
          <p:cNvPr id="5" name="Espace réservé du numéro de diapositive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7C9B81F-C347-4BEF-BFDF-29C42F48304A}" type="datetimeFigureOut">
              <a:rPr lang="en-US" smtClean="0"/>
              <a:pPr/>
              <a:t>4/7/2020</a:t>
            </a:fld>
            <a:endParaRPr lang="en-US"/>
          </a:p>
        </p:txBody>
      </p:sp>
      <p:sp>
        <p:nvSpPr>
          <p:cNvPr id="3" name="Espace réservé du pied de page 2"/>
          <p:cNvSpPr>
            <a:spLocks noGrp="1"/>
          </p:cNvSpPr>
          <p:nvPr>
            <p:ph type="ftr" sz="quarter" idx="11"/>
          </p:nvPr>
        </p:nvSpPr>
        <p:spPr/>
        <p:txBody>
          <a:bodyPr/>
          <a:lstStyle/>
          <a:p>
            <a:endParaRPr kumimoji="0" lang="en-US"/>
          </a:p>
        </p:txBody>
      </p:sp>
      <p:sp>
        <p:nvSpPr>
          <p:cNvPr id="4" name="Espace réservé du numéro de diapositive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47C9B81F-C347-4BEF-BFDF-29C42F48304A}" type="datetimeFigureOut">
              <a:rPr lang="en-US" smtClean="0"/>
              <a:pPr/>
              <a:t>4/7/2020</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47C9B81F-C347-4BEF-BFDF-29C42F48304A}" type="datetimeFigureOut">
              <a:rPr lang="en-US" smtClean="0"/>
              <a:pPr/>
              <a:t>4/7/2020</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smtClean="0"/>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4/7/2020</a:t>
            </a:fld>
            <a:endParaRPr lang="en-US" dirty="0">
              <a:solidFill>
                <a:schemeClr val="tx2">
                  <a:shade val="90000"/>
                </a:schemeClr>
              </a:solidFill>
            </a:endParaRP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_rels/slide1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571472" y="1643050"/>
            <a:ext cx="8358246" cy="1815882"/>
          </a:xfrm>
          <a:prstGeom prst="rect">
            <a:avLst/>
          </a:prstGeom>
          <a:solidFill>
            <a:srgbClr val="FFFFFF"/>
          </a:solidFill>
          <a:ln w="9525">
            <a:noFill/>
            <a:miter lim="800000"/>
            <a:headEnd/>
            <a:tailEnd/>
          </a:ln>
          <a:effectLst/>
        </p:spPr>
        <p:txBody>
          <a:bodyPr wrap="square">
            <a:spAutoFit/>
          </a:bodyPr>
          <a:lstStyle/>
          <a:p>
            <a:pPr algn="just"/>
            <a:r>
              <a:rPr lang="fr-FR" sz="2800" i="1" dirty="0" smtClean="0">
                <a:solidFill>
                  <a:srgbClr val="FF0000"/>
                </a:solidFill>
                <a:latin typeface="Arial" pitchFamily="34" charset="0"/>
                <a:cs typeface="Arial" pitchFamily="34" charset="0"/>
              </a:rPr>
              <a:t>1- Calcul des gisements</a:t>
            </a:r>
            <a:endParaRPr lang="fr-FR" sz="2800" dirty="0" smtClean="0">
              <a:solidFill>
                <a:srgbClr val="FF0000"/>
              </a:solidFill>
              <a:latin typeface="Arial" pitchFamily="34" charset="0"/>
              <a:cs typeface="Arial" pitchFamily="34" charset="0"/>
            </a:endParaRPr>
          </a:p>
          <a:p>
            <a:pPr algn="just"/>
            <a:r>
              <a:rPr lang="fr-FR" sz="2800" dirty="0" smtClean="0">
                <a:latin typeface="Arial" pitchFamily="34" charset="0"/>
                <a:cs typeface="Arial" pitchFamily="34" charset="0"/>
              </a:rPr>
              <a:t>Les coordonnées des points A et B sont connues, on peut déterminer le gisement de la direction AB (GAB). </a:t>
            </a:r>
            <a:endParaRPr lang="fr-FR" sz="2800" dirty="0">
              <a:latin typeface="Arial" pitchFamily="34" charset="0"/>
              <a:cs typeface="Arial" pitchFamily="34" charset="0"/>
            </a:endParaRPr>
          </a:p>
        </p:txBody>
      </p:sp>
      <p:sp>
        <p:nvSpPr>
          <p:cNvPr id="23" name="Titre 22"/>
          <p:cNvSpPr>
            <a:spLocks noGrp="1"/>
          </p:cNvSpPr>
          <p:nvPr>
            <p:ph type="title"/>
          </p:nvPr>
        </p:nvSpPr>
        <p:spPr>
          <a:xfrm>
            <a:off x="1071538" y="428612"/>
            <a:ext cx="7786742" cy="11430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fr-FR" sz="4000" dirty="0" smtClean="0">
                <a:solidFill>
                  <a:schemeClr val="bg1"/>
                </a:solidFill>
                <a:latin typeface="+mn-lt"/>
              </a:rPr>
              <a:t>III-   CALCULS DANS LE SYSTEME DE COORDONNEES RECTANGULAIRES</a:t>
            </a:r>
            <a:endParaRPr lang="fr-FR" sz="4000" dirty="0">
              <a:solidFill>
                <a:schemeClr val="bg1"/>
              </a:solidFill>
              <a:latin typeface="+mn-l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025" name="Object 1"/>
          <p:cNvGraphicFramePr>
            <a:graphicFrameLocks noChangeAspect="1"/>
          </p:cNvGraphicFramePr>
          <p:nvPr/>
        </p:nvGraphicFramePr>
        <p:xfrm>
          <a:off x="1928793" y="3000372"/>
          <a:ext cx="6531985" cy="3643338"/>
        </p:xfrm>
        <a:graphic>
          <a:graphicData uri="http://schemas.openxmlformats.org/presentationml/2006/ole">
            <p:oleObj spid="_x0000_s1025" name="Picture" r:id="rId3" imgW="3857767" imgH="2060812" progId="Word.Picture.8">
              <p:embed/>
            </p:oleObj>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1025800"/>
            <a:ext cx="8501122" cy="4832092"/>
          </a:xfrm>
          <a:prstGeom prst="rect">
            <a:avLst/>
          </a:prstGeom>
          <a:solidFill>
            <a:srgbClr val="FFFFFF"/>
          </a:solidFill>
          <a:ln w="9525">
            <a:solidFill>
              <a:srgbClr val="00B050"/>
            </a:solidFill>
            <a:miter lim="800000"/>
            <a:headEnd/>
            <a:tailEnd/>
          </a:ln>
          <a:effectLst/>
        </p:spPr>
        <p:txBody>
          <a:bodyPr wrap="square">
            <a:spAutoFit/>
          </a:bodyPr>
          <a:lstStyle/>
          <a:p>
            <a:pPr>
              <a:buFontTx/>
              <a:buChar char="-"/>
            </a:pPr>
            <a:r>
              <a:rPr lang="fr-FR" sz="2800" dirty="0" smtClean="0">
                <a:solidFill>
                  <a:srgbClr val="FF0000"/>
                </a:solidFill>
                <a:latin typeface="Arial" pitchFamily="34" charset="0"/>
                <a:cs typeface="Arial" pitchFamily="34" charset="0"/>
              </a:rPr>
              <a:t> Exemple</a:t>
            </a:r>
          </a:p>
          <a:p>
            <a:r>
              <a:rPr lang="fr-FR" sz="2800" dirty="0" smtClean="0">
                <a:latin typeface="Arial" pitchFamily="34" charset="0"/>
                <a:cs typeface="Arial" pitchFamily="34" charset="0"/>
              </a:rPr>
              <a:t>Déterminez les coordonnées du point M sachant que: </a:t>
            </a:r>
            <a:r>
              <a:rPr lang="en-GB" sz="2800" dirty="0" smtClean="0">
                <a:latin typeface="Arial" pitchFamily="34" charset="0"/>
                <a:cs typeface="Arial" pitchFamily="34" charset="0"/>
              </a:rPr>
              <a:t>A(4, 1)    B(4, 5)      </a:t>
            </a:r>
            <a:r>
              <a:rPr lang="fr-FR" sz="2800" dirty="0" smtClean="0">
                <a:latin typeface="Symbol" pitchFamily="18" charset="2"/>
                <a:cs typeface="Arial" pitchFamily="34" charset="0"/>
              </a:rPr>
              <a:t>a</a:t>
            </a:r>
            <a:r>
              <a:rPr lang="en-GB" sz="2800" dirty="0" smtClean="0">
                <a:latin typeface="Arial" pitchFamily="34" charset="0"/>
                <a:cs typeface="Arial" pitchFamily="34" charset="0"/>
              </a:rPr>
              <a:t> = </a:t>
            </a:r>
            <a:r>
              <a:rPr lang="fr-FR" sz="2800" dirty="0" smtClean="0">
                <a:latin typeface="Symbol" pitchFamily="18" charset="2"/>
                <a:cs typeface="Arial" pitchFamily="34" charset="0"/>
              </a:rPr>
              <a:t>b</a:t>
            </a:r>
            <a:r>
              <a:rPr lang="en-GB" sz="2800" dirty="0" smtClean="0">
                <a:latin typeface="Arial" pitchFamily="34" charset="0"/>
                <a:cs typeface="Arial" pitchFamily="34" charset="0"/>
              </a:rPr>
              <a:t> = 50 gr.</a:t>
            </a:r>
            <a:endParaRPr lang="fr-FR" sz="2800" dirty="0" smtClean="0">
              <a:latin typeface="Arial" pitchFamily="34" charset="0"/>
              <a:cs typeface="Arial" pitchFamily="34" charset="0"/>
            </a:endParaRPr>
          </a:p>
          <a:p>
            <a:r>
              <a:rPr lang="en-GB" sz="2800" dirty="0" smtClean="0">
                <a:latin typeface="Arial" pitchFamily="34" charset="0"/>
                <a:cs typeface="Arial" pitchFamily="34" charset="0"/>
              </a:rPr>
              <a:t>GAM = GAB + </a:t>
            </a:r>
            <a:r>
              <a:rPr lang="fr-FR" sz="2800" dirty="0" smtClean="0">
                <a:latin typeface="Symbol" pitchFamily="18" charset="2"/>
                <a:cs typeface="Arial" pitchFamily="34" charset="0"/>
              </a:rPr>
              <a:t>a </a:t>
            </a:r>
            <a:r>
              <a:rPr lang="fr-FR" sz="2800" dirty="0" smtClean="0">
                <a:latin typeface="Arial" pitchFamily="34" charset="0"/>
                <a:cs typeface="Arial" pitchFamily="34" charset="0"/>
              </a:rPr>
              <a:t>= 0 + 50 = 50 gr                        tg(GAM) = 1</a:t>
            </a:r>
          </a:p>
          <a:p>
            <a:r>
              <a:rPr lang="en-GB" sz="2800" dirty="0" smtClean="0">
                <a:latin typeface="Arial" pitchFamily="34" charset="0"/>
                <a:cs typeface="Arial" pitchFamily="34" charset="0"/>
              </a:rPr>
              <a:t>GBM = GBA - </a:t>
            </a:r>
            <a:r>
              <a:rPr lang="fr-FR" sz="2800" dirty="0" smtClean="0">
                <a:latin typeface="Symbol" pitchFamily="18" charset="2"/>
                <a:cs typeface="Arial" pitchFamily="34" charset="0"/>
              </a:rPr>
              <a:t>b</a:t>
            </a:r>
            <a:r>
              <a:rPr lang="en-GB" sz="2800" dirty="0" smtClean="0">
                <a:latin typeface="Arial" pitchFamily="34" charset="0"/>
                <a:cs typeface="Arial" pitchFamily="34" charset="0"/>
              </a:rPr>
              <a:t> </a:t>
            </a:r>
            <a:r>
              <a:rPr lang="fr-FR" sz="2800" dirty="0" smtClean="0">
                <a:latin typeface="Arial" pitchFamily="34" charset="0"/>
                <a:cs typeface="Arial" pitchFamily="34" charset="0"/>
              </a:rPr>
              <a:t>= 200 - 50 = 150 gr                    tg(GBM) = -1</a:t>
            </a:r>
          </a:p>
          <a:p>
            <a:r>
              <a:rPr lang="fr-FR" sz="2800" dirty="0" smtClean="0"/>
              <a:t>	</a:t>
            </a:r>
            <a:r>
              <a:rPr lang="en-GB" sz="2800" dirty="0" smtClean="0">
                <a:latin typeface="Arial" pitchFamily="34" charset="0"/>
                <a:cs typeface="Arial" pitchFamily="34" charset="0"/>
              </a:rPr>
              <a:t>YM = 1 + [0 + 4. (-1)]/[(-1) - 1] = 3</a:t>
            </a:r>
            <a:endParaRPr lang="fr-FR" sz="2800" dirty="0" smtClean="0">
              <a:latin typeface="Arial" pitchFamily="34" charset="0"/>
              <a:cs typeface="Arial" pitchFamily="34" charset="0"/>
            </a:endParaRPr>
          </a:p>
          <a:p>
            <a:r>
              <a:rPr lang="en-GB" sz="2800" dirty="0" smtClean="0">
                <a:latin typeface="Arial" pitchFamily="34" charset="0"/>
                <a:cs typeface="Arial" pitchFamily="34" charset="0"/>
              </a:rPr>
              <a:t>	XM = 4 + (3 - 1). (1) = 6          </a:t>
            </a:r>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         M(6, 3)</a:t>
            </a:r>
            <a:endParaRPr lang="fr-FR" sz="2800" dirty="0" smtClean="0">
              <a:latin typeface="Arial" pitchFamily="34" charset="0"/>
              <a:cs typeface="Arial" pitchFamily="34" charset="0"/>
            </a:endParaRPr>
          </a:p>
          <a:p>
            <a:r>
              <a:rPr lang="en-GB" sz="2800" dirty="0" smtClean="0">
                <a:latin typeface="Arial" pitchFamily="34" charset="0"/>
                <a:cs typeface="Arial" pitchFamily="34" charset="0"/>
              </a:rPr>
              <a:t> </a:t>
            </a:r>
            <a:r>
              <a:rPr lang="en-GB" sz="2400" dirty="0" smtClean="0">
                <a:solidFill>
                  <a:srgbClr val="00B050"/>
                </a:solidFill>
                <a:latin typeface="Arial" pitchFamily="34" charset="0"/>
                <a:cs typeface="Arial" pitchFamily="34" charset="0"/>
              </a:rPr>
              <a:t>YM = YA+[(XA–XB)+(YB - YA).</a:t>
            </a:r>
            <a:r>
              <a:rPr lang="en-GB" sz="2400" dirty="0" err="1" smtClean="0">
                <a:solidFill>
                  <a:srgbClr val="00B050"/>
                </a:solidFill>
                <a:latin typeface="Arial" pitchFamily="34" charset="0"/>
                <a:cs typeface="Arial" pitchFamily="34" charset="0"/>
              </a:rPr>
              <a:t>tg</a:t>
            </a:r>
            <a:r>
              <a:rPr lang="en-GB" sz="2400" dirty="0" smtClean="0">
                <a:solidFill>
                  <a:srgbClr val="00B050"/>
                </a:solidFill>
                <a:latin typeface="Arial" pitchFamily="34" charset="0"/>
                <a:cs typeface="Arial" pitchFamily="34" charset="0"/>
              </a:rPr>
              <a:t>(GBM)]/[</a:t>
            </a:r>
            <a:r>
              <a:rPr lang="en-GB" sz="2400" dirty="0" err="1" smtClean="0">
                <a:solidFill>
                  <a:srgbClr val="00B050"/>
                </a:solidFill>
                <a:latin typeface="Arial" pitchFamily="34" charset="0"/>
                <a:cs typeface="Arial" pitchFamily="34" charset="0"/>
              </a:rPr>
              <a:t>tg</a:t>
            </a:r>
            <a:r>
              <a:rPr lang="en-GB" sz="2400" dirty="0" smtClean="0">
                <a:solidFill>
                  <a:srgbClr val="00B050"/>
                </a:solidFill>
                <a:latin typeface="Arial" pitchFamily="34" charset="0"/>
                <a:cs typeface="Arial" pitchFamily="34" charset="0"/>
              </a:rPr>
              <a:t>(GBM)-</a:t>
            </a:r>
            <a:r>
              <a:rPr lang="en-GB" sz="2400" dirty="0" err="1" smtClean="0">
                <a:solidFill>
                  <a:srgbClr val="00B050"/>
                </a:solidFill>
                <a:latin typeface="Arial" pitchFamily="34" charset="0"/>
                <a:cs typeface="Arial" pitchFamily="34" charset="0"/>
              </a:rPr>
              <a:t>tg</a:t>
            </a:r>
            <a:r>
              <a:rPr lang="en-GB" sz="2400" dirty="0" smtClean="0">
                <a:solidFill>
                  <a:srgbClr val="00B050"/>
                </a:solidFill>
                <a:latin typeface="Arial" pitchFamily="34" charset="0"/>
                <a:cs typeface="Arial" pitchFamily="34" charset="0"/>
              </a:rPr>
              <a:t>(GAM)]</a:t>
            </a:r>
            <a:endParaRPr lang="fr-FR" sz="2400" dirty="0" smtClean="0">
              <a:solidFill>
                <a:srgbClr val="00B050"/>
              </a:solidFill>
              <a:latin typeface="Arial" pitchFamily="34" charset="0"/>
              <a:cs typeface="Arial" pitchFamily="34" charset="0"/>
            </a:endParaRPr>
          </a:p>
          <a:p>
            <a:r>
              <a:rPr lang="en-GB" sz="2800" dirty="0" smtClean="0">
                <a:solidFill>
                  <a:srgbClr val="00B050"/>
                </a:solidFill>
                <a:latin typeface="Arial" pitchFamily="34" charset="0"/>
                <a:cs typeface="Arial" pitchFamily="34" charset="0"/>
              </a:rPr>
              <a:t>	XM = XA + (YM - YA). </a:t>
            </a:r>
            <a:r>
              <a:rPr lang="en-GB" sz="2800" dirty="0" err="1" smtClean="0">
                <a:solidFill>
                  <a:srgbClr val="00B050"/>
                </a:solidFill>
                <a:latin typeface="Arial" pitchFamily="34" charset="0"/>
                <a:cs typeface="Arial" pitchFamily="34" charset="0"/>
              </a:rPr>
              <a:t>tg</a:t>
            </a:r>
            <a:r>
              <a:rPr lang="en-GB" sz="2800" dirty="0" smtClean="0">
                <a:solidFill>
                  <a:srgbClr val="00B050"/>
                </a:solidFill>
                <a:latin typeface="Arial" pitchFamily="34" charset="0"/>
                <a:cs typeface="Arial" pitchFamily="34" charset="0"/>
              </a:rPr>
              <a:t>(GAM)</a:t>
            </a:r>
            <a:endParaRPr lang="fr-FR" sz="2800" dirty="0" smtClean="0">
              <a:solidFill>
                <a:srgbClr val="00B050"/>
              </a:solidFill>
              <a:latin typeface="Arial" pitchFamily="34" charset="0"/>
              <a:cs typeface="Arial"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142852"/>
            <a:ext cx="8501122" cy="2246769"/>
          </a:xfrm>
          <a:prstGeom prst="rect">
            <a:avLst/>
          </a:prstGeom>
          <a:solidFill>
            <a:srgbClr val="FFFFFF"/>
          </a:solidFill>
          <a:ln w="9525">
            <a:solidFill>
              <a:srgbClr val="00B050"/>
            </a:solidFill>
            <a:miter lim="800000"/>
            <a:headEnd/>
            <a:tailEnd/>
          </a:ln>
          <a:effectLst/>
        </p:spPr>
        <p:txBody>
          <a:bodyPr wrap="square">
            <a:spAutoFit/>
          </a:bodyPr>
          <a:lstStyle/>
          <a:p>
            <a:pPr>
              <a:buFontTx/>
              <a:buChar char="-"/>
            </a:pPr>
            <a:r>
              <a:rPr lang="fr-FR" sz="2800" dirty="0" smtClean="0">
                <a:solidFill>
                  <a:srgbClr val="FF0000"/>
                </a:solidFill>
                <a:latin typeface="Arial" pitchFamily="34" charset="0"/>
                <a:cs typeface="Arial" pitchFamily="34" charset="0"/>
              </a:rPr>
              <a:t> Exemple</a:t>
            </a:r>
          </a:p>
          <a:p>
            <a:r>
              <a:rPr lang="fr-FR" sz="2800" dirty="0" smtClean="0">
                <a:latin typeface="Arial" pitchFamily="34" charset="0"/>
                <a:cs typeface="Arial" pitchFamily="34" charset="0"/>
              </a:rPr>
              <a:t>Déterminez les coordonnées du point M sachant que: </a:t>
            </a:r>
            <a:r>
              <a:rPr lang="en-GB" sz="2800" dirty="0" smtClean="0">
                <a:latin typeface="Arial" pitchFamily="34" charset="0"/>
                <a:cs typeface="Arial" pitchFamily="34" charset="0"/>
              </a:rPr>
              <a:t>A(4, 1)    B(4, 5)      </a:t>
            </a:r>
            <a:r>
              <a:rPr lang="fr-FR" sz="2800" dirty="0" smtClean="0">
                <a:latin typeface="Symbol" pitchFamily="18" charset="2"/>
                <a:cs typeface="Arial" pitchFamily="34" charset="0"/>
              </a:rPr>
              <a:t>a</a:t>
            </a:r>
            <a:r>
              <a:rPr lang="en-GB" sz="2800" dirty="0" smtClean="0">
                <a:latin typeface="Arial" pitchFamily="34" charset="0"/>
                <a:cs typeface="Arial" pitchFamily="34" charset="0"/>
              </a:rPr>
              <a:t> = </a:t>
            </a:r>
            <a:r>
              <a:rPr lang="fr-FR" sz="2800" dirty="0" smtClean="0">
                <a:latin typeface="Symbol" pitchFamily="18" charset="2"/>
                <a:cs typeface="Arial" pitchFamily="34" charset="0"/>
              </a:rPr>
              <a:t>b</a:t>
            </a:r>
            <a:r>
              <a:rPr lang="en-GB" sz="2800" dirty="0" smtClean="0">
                <a:latin typeface="Arial" pitchFamily="34" charset="0"/>
                <a:cs typeface="Arial" pitchFamily="34" charset="0"/>
              </a:rPr>
              <a:t> = 50 gr.</a:t>
            </a:r>
            <a:endParaRPr lang="fr-FR" sz="2800" dirty="0" smtClean="0">
              <a:latin typeface="Arial" pitchFamily="34" charset="0"/>
              <a:cs typeface="Arial" pitchFamily="34" charset="0"/>
            </a:endParaRPr>
          </a:p>
          <a:p>
            <a:r>
              <a:rPr lang="en-GB" sz="2800" dirty="0" smtClean="0">
                <a:latin typeface="Arial" pitchFamily="34" charset="0"/>
                <a:cs typeface="Arial" pitchFamily="34" charset="0"/>
              </a:rPr>
              <a:t>GAM = GAB + </a:t>
            </a:r>
            <a:r>
              <a:rPr lang="fr-FR" sz="2800" dirty="0" smtClean="0">
                <a:latin typeface="Symbol" pitchFamily="18" charset="2"/>
                <a:cs typeface="Arial" pitchFamily="34" charset="0"/>
              </a:rPr>
              <a:t>a </a:t>
            </a:r>
            <a:r>
              <a:rPr lang="fr-FR" sz="2800" dirty="0" smtClean="0">
                <a:latin typeface="Arial" pitchFamily="34" charset="0"/>
                <a:cs typeface="Arial" pitchFamily="34" charset="0"/>
              </a:rPr>
              <a:t>= 0 + 50 = 50 gr       tg(GAM) = 1</a:t>
            </a:r>
          </a:p>
          <a:p>
            <a:r>
              <a:rPr lang="en-GB" sz="2800" dirty="0" smtClean="0">
                <a:latin typeface="Arial" pitchFamily="34" charset="0"/>
                <a:cs typeface="Arial" pitchFamily="34" charset="0"/>
              </a:rPr>
              <a:t>GBM = GBA - </a:t>
            </a:r>
            <a:r>
              <a:rPr lang="fr-FR" sz="2800" dirty="0" smtClean="0">
                <a:latin typeface="Symbol" pitchFamily="18" charset="2"/>
                <a:cs typeface="Arial" pitchFamily="34" charset="0"/>
              </a:rPr>
              <a:t>b</a:t>
            </a:r>
            <a:r>
              <a:rPr lang="en-GB" sz="2800" dirty="0" smtClean="0">
                <a:latin typeface="Arial" pitchFamily="34" charset="0"/>
                <a:cs typeface="Arial" pitchFamily="34" charset="0"/>
              </a:rPr>
              <a:t> </a:t>
            </a:r>
            <a:r>
              <a:rPr lang="fr-FR" sz="2800" dirty="0" smtClean="0">
                <a:latin typeface="Arial" pitchFamily="34" charset="0"/>
                <a:cs typeface="Arial" pitchFamily="34" charset="0"/>
              </a:rPr>
              <a:t>= 200 - 50 = 150 gr tg(GBM) = -1</a:t>
            </a:r>
            <a:r>
              <a:rPr lang="fr-FR" sz="2800" dirty="0" smtClean="0"/>
              <a:t>	</a:t>
            </a:r>
            <a:endParaRPr lang="fr-FR" sz="2800" dirty="0" smtClean="0">
              <a:solidFill>
                <a:srgbClr val="00B050"/>
              </a:solidFill>
              <a:latin typeface="Arial" pitchFamily="34" charset="0"/>
              <a:cs typeface="Arial"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9458" name="Picture 2"/>
          <p:cNvPicPr>
            <a:picLocks noChangeAspect="1" noChangeArrowheads="1"/>
          </p:cNvPicPr>
          <p:nvPr/>
        </p:nvPicPr>
        <p:blipFill>
          <a:blip r:embed="rId2" cstate="print"/>
          <a:srcRect/>
          <a:stretch>
            <a:fillRect/>
          </a:stretch>
        </p:blipFill>
        <p:spPr bwMode="auto">
          <a:xfrm>
            <a:off x="1981930" y="2357430"/>
            <a:ext cx="5661904" cy="44291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285728"/>
            <a:ext cx="8358246" cy="6124754"/>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latin typeface="Arial" pitchFamily="34" charset="0"/>
                <a:cs typeface="Arial" pitchFamily="34" charset="0"/>
              </a:rPr>
              <a:t>4- Polygonation:</a:t>
            </a:r>
          </a:p>
          <a:p>
            <a:r>
              <a:rPr lang="fr-FR" sz="2800" dirty="0" smtClean="0">
                <a:solidFill>
                  <a:srgbClr val="00B050"/>
                </a:solidFill>
                <a:latin typeface="Arial" pitchFamily="34" charset="0"/>
                <a:cs typeface="Arial" pitchFamily="34" charset="0"/>
              </a:rPr>
              <a:t>1- Coordonnées des sommets:</a:t>
            </a:r>
          </a:p>
          <a:p>
            <a:r>
              <a:rPr lang="fr-FR" sz="2800" dirty="0" smtClean="0">
                <a:latin typeface="Arial" pitchFamily="34" charset="0"/>
                <a:cs typeface="Arial" pitchFamily="34" charset="0"/>
              </a:rPr>
              <a:t>Connaissant les coordonnées du point Pi-1 et Pi , on peut déterminer ceux du point Pi+1.</a:t>
            </a:r>
          </a:p>
          <a:p>
            <a:r>
              <a:rPr lang="fr-FR" sz="2800" dirty="0" smtClean="0">
                <a:latin typeface="Arial" pitchFamily="34" charset="0"/>
                <a:cs typeface="Arial" pitchFamily="34" charset="0"/>
              </a:rPr>
              <a:t>Gi-1,i =</a:t>
            </a:r>
            <a:r>
              <a:rPr lang="fr-FR" sz="2800" dirty="0" err="1" smtClean="0">
                <a:latin typeface="Arial" pitchFamily="34" charset="0"/>
                <a:cs typeface="Arial" pitchFamily="34" charset="0"/>
              </a:rPr>
              <a:t>Arctg</a:t>
            </a:r>
            <a:r>
              <a:rPr lang="fr-FR" sz="2800" dirty="0" smtClean="0">
                <a:latin typeface="Arial" pitchFamily="34" charset="0"/>
                <a:cs typeface="Arial" pitchFamily="34" charset="0"/>
              </a:rPr>
              <a:t>((Xi- Xi-1)/(Yi - Yi-1)) + (0, 200 ou 400 suivant le quadrant)</a:t>
            </a:r>
          </a:p>
          <a:p>
            <a:r>
              <a:rPr lang="de-DE" sz="2800" dirty="0" smtClean="0">
                <a:latin typeface="Arial" pitchFamily="34" charset="0"/>
                <a:cs typeface="Arial" pitchFamily="34" charset="0"/>
              </a:rPr>
              <a:t>Gi,i+1 = Gi-1,i + 200 + </a:t>
            </a:r>
            <a:r>
              <a:rPr lang="fr-FR" sz="2800" dirty="0" smtClean="0">
                <a:latin typeface="Symbol" pitchFamily="18" charset="2"/>
                <a:cs typeface="Arial" pitchFamily="34" charset="0"/>
              </a:rPr>
              <a:t>a</a:t>
            </a:r>
            <a:r>
              <a:rPr lang="de-DE" sz="2800" dirty="0" smtClean="0">
                <a:latin typeface="Arial" pitchFamily="34" charset="0"/>
                <a:cs typeface="Arial" pitchFamily="34" charset="0"/>
              </a:rPr>
              <a:t>i</a:t>
            </a:r>
            <a:endParaRPr lang="fr-FR" sz="2800" dirty="0" smtClean="0">
              <a:latin typeface="Arial" pitchFamily="34" charset="0"/>
              <a:cs typeface="Arial" pitchFamily="34" charset="0"/>
            </a:endParaRPr>
          </a:p>
          <a:p>
            <a:r>
              <a:rPr lang="de-DE" sz="2800" dirty="0" smtClean="0">
                <a:latin typeface="Arial" pitchFamily="34" charset="0"/>
                <a:cs typeface="Arial" pitchFamily="34" charset="0"/>
              </a:rPr>
              <a:t>Xi+1  = </a:t>
            </a:r>
            <a:r>
              <a:rPr lang="de-DE" sz="2800" dirty="0" err="1" smtClean="0">
                <a:latin typeface="Arial" pitchFamily="34" charset="0"/>
                <a:cs typeface="Arial" pitchFamily="34" charset="0"/>
              </a:rPr>
              <a:t>Xi</a:t>
            </a:r>
            <a:r>
              <a:rPr lang="de-DE" sz="2800" dirty="0" smtClean="0">
                <a:latin typeface="Arial" pitchFamily="34" charset="0"/>
                <a:cs typeface="Arial" pitchFamily="34" charset="0"/>
              </a:rPr>
              <a:t> + di, i+1 sin(Gi,i+1)</a:t>
            </a:r>
            <a:endParaRPr lang="fr-FR" sz="2800" dirty="0" smtClean="0">
              <a:latin typeface="Arial" pitchFamily="34" charset="0"/>
              <a:cs typeface="Arial" pitchFamily="34" charset="0"/>
            </a:endParaRPr>
          </a:p>
          <a:p>
            <a:r>
              <a:rPr lang="en-US" sz="2800" dirty="0" smtClean="0">
                <a:latin typeface="Arial" pitchFamily="34" charset="0"/>
                <a:cs typeface="Arial" pitchFamily="34" charset="0"/>
              </a:rPr>
              <a:t>Yi+1  = Yi + </a:t>
            </a:r>
            <a:r>
              <a:rPr lang="en-US" sz="2800" dirty="0" err="1" smtClean="0">
                <a:latin typeface="Arial" pitchFamily="34" charset="0"/>
                <a:cs typeface="Arial" pitchFamily="34" charset="0"/>
              </a:rPr>
              <a:t>di</a:t>
            </a:r>
            <a:r>
              <a:rPr lang="en-US" sz="2800" dirty="0" smtClean="0">
                <a:latin typeface="Arial" pitchFamily="34" charset="0"/>
                <a:cs typeface="Arial" pitchFamily="34" charset="0"/>
              </a:rPr>
              <a:t>, i+1 </a:t>
            </a:r>
            <a:r>
              <a:rPr lang="en-US" sz="2800" dirty="0" err="1" smtClean="0">
                <a:latin typeface="Arial" pitchFamily="34" charset="0"/>
                <a:cs typeface="Arial" pitchFamily="34" charset="0"/>
              </a:rPr>
              <a:t>cos</a:t>
            </a:r>
            <a:r>
              <a:rPr lang="en-US" sz="2800" dirty="0" smtClean="0">
                <a:latin typeface="Arial" pitchFamily="34" charset="0"/>
                <a:cs typeface="Arial" pitchFamily="34" charset="0"/>
              </a:rPr>
              <a:t>(Gi,i+1)</a:t>
            </a:r>
          </a:p>
          <a:p>
            <a:pPr algn="just"/>
            <a:r>
              <a:rPr lang="fr-FR" sz="2800" dirty="0" smtClean="0">
                <a:latin typeface="Arial" pitchFamily="34" charset="0"/>
                <a:cs typeface="Arial" pitchFamily="34" charset="0"/>
              </a:rPr>
              <a:t>Ces relations permettent de calculer les coordonnées des différents sommets de proche en proche. Chaque mesure est entachée de deux types d'erreurs: erreurs angulaires et erreurs linéaires.</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214290"/>
            <a:ext cx="8358246" cy="1384995"/>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00B050"/>
                </a:solidFill>
                <a:latin typeface="Arial" pitchFamily="34" charset="0"/>
                <a:cs typeface="Arial" pitchFamily="34" charset="0"/>
              </a:rPr>
              <a:t>1- Coordonnées des sommets:</a:t>
            </a:r>
          </a:p>
          <a:p>
            <a:r>
              <a:rPr lang="de-DE" sz="2800" dirty="0" smtClean="0">
                <a:latin typeface="Arial" pitchFamily="34" charset="0"/>
                <a:cs typeface="Arial" pitchFamily="34" charset="0"/>
              </a:rPr>
              <a:t>Xi+1  = </a:t>
            </a:r>
            <a:r>
              <a:rPr lang="de-DE" sz="2800" dirty="0" err="1" smtClean="0">
                <a:latin typeface="Arial" pitchFamily="34" charset="0"/>
                <a:cs typeface="Arial" pitchFamily="34" charset="0"/>
              </a:rPr>
              <a:t>Xi</a:t>
            </a:r>
            <a:r>
              <a:rPr lang="de-DE" sz="2800" dirty="0" smtClean="0">
                <a:latin typeface="Arial" pitchFamily="34" charset="0"/>
                <a:cs typeface="Arial" pitchFamily="34" charset="0"/>
              </a:rPr>
              <a:t> + di, i+1 sin(Gi,i+1)</a:t>
            </a:r>
            <a:endParaRPr lang="fr-FR" sz="2800" dirty="0" smtClean="0">
              <a:latin typeface="Arial" pitchFamily="34" charset="0"/>
              <a:cs typeface="Arial" pitchFamily="34" charset="0"/>
            </a:endParaRPr>
          </a:p>
          <a:p>
            <a:r>
              <a:rPr lang="en-US" sz="2800" dirty="0" smtClean="0">
                <a:latin typeface="Arial" pitchFamily="34" charset="0"/>
                <a:cs typeface="Arial" pitchFamily="34" charset="0"/>
              </a:rPr>
              <a:t>Yi+1  = Yi + </a:t>
            </a:r>
            <a:r>
              <a:rPr lang="en-US" sz="2800" dirty="0" err="1" smtClean="0">
                <a:latin typeface="Arial" pitchFamily="34" charset="0"/>
                <a:cs typeface="Arial" pitchFamily="34" charset="0"/>
              </a:rPr>
              <a:t>di</a:t>
            </a:r>
            <a:r>
              <a:rPr lang="en-US" sz="2800" dirty="0" smtClean="0">
                <a:latin typeface="Arial" pitchFamily="34" charset="0"/>
                <a:cs typeface="Arial" pitchFamily="34" charset="0"/>
              </a:rPr>
              <a:t>, i+1 </a:t>
            </a:r>
            <a:r>
              <a:rPr lang="en-US" sz="2800" dirty="0" err="1" smtClean="0">
                <a:latin typeface="Arial" pitchFamily="34" charset="0"/>
                <a:cs typeface="Arial" pitchFamily="34" charset="0"/>
              </a:rPr>
              <a:t>cos</a:t>
            </a:r>
            <a:r>
              <a:rPr lang="en-US" sz="2800" dirty="0" smtClean="0">
                <a:latin typeface="Arial" pitchFamily="34" charset="0"/>
                <a:cs typeface="Arial" pitchFamily="34" charset="0"/>
              </a:rPr>
              <a:t>(Gi,i+1)</a:t>
            </a:r>
            <a:endParaRPr lang="fr-FR" sz="2800" dirty="0" smtClean="0">
              <a:latin typeface="Arial" pitchFamily="34" charset="0"/>
              <a:cs typeface="Arial"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pSp>
        <p:nvGrpSpPr>
          <p:cNvPr id="2" name="Group 2"/>
          <p:cNvGrpSpPr>
            <a:grpSpLocks/>
          </p:cNvGrpSpPr>
          <p:nvPr/>
        </p:nvGrpSpPr>
        <p:grpSpPr bwMode="auto">
          <a:xfrm>
            <a:off x="714348" y="2285992"/>
            <a:ext cx="7572428" cy="3000396"/>
            <a:chOff x="1872" y="9711"/>
            <a:chExt cx="7632" cy="2448"/>
          </a:xfrm>
        </p:grpSpPr>
        <p:sp>
          <p:nvSpPr>
            <p:cNvPr id="16387" name="Line 3"/>
            <p:cNvSpPr>
              <a:spLocks noChangeShapeType="1"/>
            </p:cNvSpPr>
            <p:nvPr/>
          </p:nvSpPr>
          <p:spPr bwMode="auto">
            <a:xfrm>
              <a:off x="2160" y="10353"/>
              <a:ext cx="0" cy="100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88" name="Line 4"/>
            <p:cNvSpPr>
              <a:spLocks noChangeShapeType="1"/>
            </p:cNvSpPr>
            <p:nvPr/>
          </p:nvSpPr>
          <p:spPr bwMode="auto">
            <a:xfrm flipV="1">
              <a:off x="2160" y="10641"/>
              <a:ext cx="1872" cy="7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89" name="Line 5"/>
            <p:cNvSpPr>
              <a:spLocks noChangeShapeType="1"/>
            </p:cNvSpPr>
            <p:nvPr/>
          </p:nvSpPr>
          <p:spPr bwMode="auto">
            <a:xfrm>
              <a:off x="4032" y="10641"/>
              <a:ext cx="1728" cy="86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90" name="Line 6"/>
            <p:cNvSpPr>
              <a:spLocks noChangeShapeType="1"/>
            </p:cNvSpPr>
            <p:nvPr/>
          </p:nvSpPr>
          <p:spPr bwMode="auto">
            <a:xfrm flipV="1">
              <a:off x="5760" y="10641"/>
              <a:ext cx="1440" cy="86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91" name="Line 7"/>
            <p:cNvSpPr>
              <a:spLocks noChangeShapeType="1"/>
            </p:cNvSpPr>
            <p:nvPr/>
          </p:nvSpPr>
          <p:spPr bwMode="auto">
            <a:xfrm>
              <a:off x="7200" y="10641"/>
              <a:ext cx="1728" cy="86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92" name="Arc 8"/>
            <p:cNvSpPr>
              <a:spLocks/>
            </p:cNvSpPr>
            <p:nvPr/>
          </p:nvSpPr>
          <p:spPr bwMode="auto">
            <a:xfrm>
              <a:off x="2160" y="10785"/>
              <a:ext cx="432"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93" name="Text Box 9"/>
            <p:cNvSpPr txBox="1">
              <a:spLocks noChangeArrowheads="1"/>
            </p:cNvSpPr>
            <p:nvPr/>
          </p:nvSpPr>
          <p:spPr bwMode="auto">
            <a:xfrm>
              <a:off x="2061" y="9820"/>
              <a:ext cx="576" cy="43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ea typeface="Arial" pitchFamily="34" charset="0"/>
                  <a:cs typeface="Arial" pitchFamily="34" charset="0"/>
                </a:rPr>
                <a:t>NL</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394" name="Text Box 10"/>
            <p:cNvSpPr txBox="1">
              <a:spLocks noChangeArrowheads="1"/>
            </p:cNvSpPr>
            <p:nvPr/>
          </p:nvSpPr>
          <p:spPr bwMode="auto">
            <a:xfrm>
              <a:off x="5616" y="11583"/>
              <a:ext cx="432" cy="576"/>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ea typeface="Arial" pitchFamily="34" charset="0"/>
                  <a:cs typeface="Arial" pitchFamily="34" charset="0"/>
                </a:rPr>
                <a:t>3</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395" name="Text Box 11"/>
            <p:cNvSpPr txBox="1">
              <a:spLocks noChangeArrowheads="1"/>
            </p:cNvSpPr>
            <p:nvPr/>
          </p:nvSpPr>
          <p:spPr bwMode="auto">
            <a:xfrm>
              <a:off x="3744" y="10929"/>
              <a:ext cx="432" cy="4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ea typeface="Arial" pitchFamily="34" charset="0"/>
                  <a:cs typeface="Arial" pitchFamily="34" charset="0"/>
                </a:rPr>
                <a:t>2</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396" name="Text Box 12"/>
            <p:cNvSpPr txBox="1">
              <a:spLocks noChangeArrowheads="1"/>
            </p:cNvSpPr>
            <p:nvPr/>
          </p:nvSpPr>
          <p:spPr bwMode="auto">
            <a:xfrm>
              <a:off x="7056" y="10929"/>
              <a:ext cx="432" cy="4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ea typeface="Arial" pitchFamily="34" charset="0"/>
                  <a:cs typeface="Arial" pitchFamily="34" charset="0"/>
                </a:rPr>
                <a:t>4</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397" name="Text Box 13"/>
            <p:cNvSpPr txBox="1">
              <a:spLocks noChangeArrowheads="1"/>
            </p:cNvSpPr>
            <p:nvPr/>
          </p:nvSpPr>
          <p:spPr bwMode="auto">
            <a:xfrm>
              <a:off x="9072" y="11361"/>
              <a:ext cx="432" cy="432"/>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ea typeface="Arial" pitchFamily="34" charset="0"/>
                  <a:cs typeface="Arial" pitchFamily="34" charset="0"/>
                </a:rPr>
                <a:t>5</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398" name="Text Box 14"/>
            <p:cNvSpPr txBox="1">
              <a:spLocks noChangeArrowheads="1"/>
            </p:cNvSpPr>
            <p:nvPr/>
          </p:nvSpPr>
          <p:spPr bwMode="auto">
            <a:xfrm>
              <a:off x="1872" y="11361"/>
              <a:ext cx="432" cy="4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ea typeface="Arial" pitchFamily="34" charset="0"/>
                  <a:cs typeface="Arial" pitchFamily="34" charset="0"/>
                </a:rPr>
                <a:t>1</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399" name="Arc 15"/>
            <p:cNvSpPr>
              <a:spLocks/>
            </p:cNvSpPr>
            <p:nvPr/>
          </p:nvSpPr>
          <p:spPr bwMode="auto">
            <a:xfrm>
              <a:off x="3601" y="10143"/>
              <a:ext cx="1008" cy="717"/>
            </a:xfrm>
            <a:custGeom>
              <a:avLst/>
              <a:gdLst>
                <a:gd name="G0" fmla="+- 21600 0 0"/>
                <a:gd name="G1" fmla="+- 21600 0 0"/>
                <a:gd name="G2" fmla="+- 21600 0 0"/>
                <a:gd name="T0" fmla="*/ 563 w 43200"/>
                <a:gd name="T1" fmla="*/ 26499 h 30897"/>
                <a:gd name="T2" fmla="*/ 41097 w 43200"/>
                <a:gd name="T3" fmla="*/ 30897 h 30897"/>
                <a:gd name="T4" fmla="*/ 21600 w 43200"/>
                <a:gd name="T5" fmla="*/ 21600 h 30897"/>
              </a:gdLst>
              <a:ahLst/>
              <a:cxnLst>
                <a:cxn ang="0">
                  <a:pos x="T0" y="T1"/>
                </a:cxn>
                <a:cxn ang="0">
                  <a:pos x="T2" y="T3"/>
                </a:cxn>
                <a:cxn ang="0">
                  <a:pos x="T4" y="T5"/>
                </a:cxn>
              </a:cxnLst>
              <a:rect l="0" t="0" r="r" b="b"/>
              <a:pathLst>
                <a:path w="43200" h="30897" fill="none" extrusionOk="0">
                  <a:moveTo>
                    <a:pt x="562" y="26499"/>
                  </a:moveTo>
                  <a:cubicBezTo>
                    <a:pt x="188" y="24892"/>
                    <a:pt x="0" y="23249"/>
                    <a:pt x="0" y="21600"/>
                  </a:cubicBezTo>
                  <a:cubicBezTo>
                    <a:pt x="0" y="9670"/>
                    <a:pt x="9670" y="0"/>
                    <a:pt x="21600" y="0"/>
                  </a:cubicBezTo>
                  <a:cubicBezTo>
                    <a:pt x="33529" y="0"/>
                    <a:pt x="43200" y="9670"/>
                    <a:pt x="43200" y="21600"/>
                  </a:cubicBezTo>
                  <a:cubicBezTo>
                    <a:pt x="43200" y="24816"/>
                    <a:pt x="42481" y="27993"/>
                    <a:pt x="41096" y="30896"/>
                  </a:cubicBezTo>
                </a:path>
                <a:path w="43200" h="30897" stroke="0" extrusionOk="0">
                  <a:moveTo>
                    <a:pt x="562" y="26499"/>
                  </a:moveTo>
                  <a:cubicBezTo>
                    <a:pt x="188" y="24892"/>
                    <a:pt x="0" y="23249"/>
                    <a:pt x="0" y="21600"/>
                  </a:cubicBezTo>
                  <a:cubicBezTo>
                    <a:pt x="0" y="9670"/>
                    <a:pt x="9670" y="0"/>
                    <a:pt x="21600" y="0"/>
                  </a:cubicBezTo>
                  <a:cubicBezTo>
                    <a:pt x="33529" y="0"/>
                    <a:pt x="43200" y="9670"/>
                    <a:pt x="43200" y="21600"/>
                  </a:cubicBezTo>
                  <a:cubicBezTo>
                    <a:pt x="43200" y="24816"/>
                    <a:pt x="42481" y="27993"/>
                    <a:pt x="41096" y="30896"/>
                  </a:cubicBezTo>
                  <a:lnTo>
                    <a:pt x="2160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400" name="Arc 16"/>
            <p:cNvSpPr>
              <a:spLocks/>
            </p:cNvSpPr>
            <p:nvPr/>
          </p:nvSpPr>
          <p:spPr bwMode="auto">
            <a:xfrm>
              <a:off x="6769" y="10143"/>
              <a:ext cx="1008" cy="717"/>
            </a:xfrm>
            <a:custGeom>
              <a:avLst/>
              <a:gdLst>
                <a:gd name="G0" fmla="+- 21600 0 0"/>
                <a:gd name="G1" fmla="+- 21600 0 0"/>
                <a:gd name="G2" fmla="+- 21600 0 0"/>
                <a:gd name="T0" fmla="*/ 1430 w 43200"/>
                <a:gd name="T1" fmla="*/ 29328 h 30897"/>
                <a:gd name="T2" fmla="*/ 41097 w 43200"/>
                <a:gd name="T3" fmla="*/ 30897 h 30897"/>
                <a:gd name="T4" fmla="*/ 21600 w 43200"/>
                <a:gd name="T5" fmla="*/ 21600 h 30897"/>
              </a:gdLst>
              <a:ahLst/>
              <a:cxnLst>
                <a:cxn ang="0">
                  <a:pos x="T0" y="T1"/>
                </a:cxn>
                <a:cxn ang="0">
                  <a:pos x="T2" y="T3"/>
                </a:cxn>
                <a:cxn ang="0">
                  <a:pos x="T4" y="T5"/>
                </a:cxn>
              </a:cxnLst>
              <a:rect l="0" t="0" r="r" b="b"/>
              <a:pathLst>
                <a:path w="43200" h="30897" fill="none" extrusionOk="0">
                  <a:moveTo>
                    <a:pt x="1429" y="29328"/>
                  </a:moveTo>
                  <a:cubicBezTo>
                    <a:pt x="484" y="26861"/>
                    <a:pt x="0" y="24241"/>
                    <a:pt x="0" y="21600"/>
                  </a:cubicBezTo>
                  <a:cubicBezTo>
                    <a:pt x="0" y="9670"/>
                    <a:pt x="9670" y="0"/>
                    <a:pt x="21600" y="0"/>
                  </a:cubicBezTo>
                  <a:cubicBezTo>
                    <a:pt x="33529" y="0"/>
                    <a:pt x="43200" y="9670"/>
                    <a:pt x="43200" y="21600"/>
                  </a:cubicBezTo>
                  <a:cubicBezTo>
                    <a:pt x="43200" y="24816"/>
                    <a:pt x="42481" y="27993"/>
                    <a:pt x="41096" y="30896"/>
                  </a:cubicBezTo>
                </a:path>
                <a:path w="43200" h="30897" stroke="0" extrusionOk="0">
                  <a:moveTo>
                    <a:pt x="1429" y="29328"/>
                  </a:moveTo>
                  <a:cubicBezTo>
                    <a:pt x="484" y="26861"/>
                    <a:pt x="0" y="24241"/>
                    <a:pt x="0" y="21600"/>
                  </a:cubicBezTo>
                  <a:cubicBezTo>
                    <a:pt x="0" y="9670"/>
                    <a:pt x="9670" y="0"/>
                    <a:pt x="21600" y="0"/>
                  </a:cubicBezTo>
                  <a:cubicBezTo>
                    <a:pt x="33529" y="0"/>
                    <a:pt x="43200" y="9670"/>
                    <a:pt x="43200" y="21600"/>
                  </a:cubicBezTo>
                  <a:cubicBezTo>
                    <a:pt x="43200" y="24816"/>
                    <a:pt x="42481" y="27993"/>
                    <a:pt x="41096" y="30896"/>
                  </a:cubicBezTo>
                  <a:lnTo>
                    <a:pt x="2160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401" name="Arc 17"/>
            <p:cNvSpPr>
              <a:spLocks/>
            </p:cNvSpPr>
            <p:nvPr/>
          </p:nvSpPr>
          <p:spPr bwMode="auto">
            <a:xfrm>
              <a:off x="5343" y="10865"/>
              <a:ext cx="951" cy="501"/>
            </a:xfrm>
            <a:custGeom>
              <a:avLst/>
              <a:gdLst>
                <a:gd name="G0" fmla="+- 21032 0 0"/>
                <a:gd name="G1" fmla="+- 21600 0 0"/>
                <a:gd name="G2" fmla="+- 21600 0 0"/>
                <a:gd name="T0" fmla="*/ 0 w 40735"/>
                <a:gd name="T1" fmla="*/ 16679 h 21600"/>
                <a:gd name="T2" fmla="*/ 40735 w 40735"/>
                <a:gd name="T3" fmla="*/ 12748 h 21600"/>
                <a:gd name="T4" fmla="*/ 21032 w 40735"/>
                <a:gd name="T5" fmla="*/ 21600 h 21600"/>
              </a:gdLst>
              <a:ahLst/>
              <a:cxnLst>
                <a:cxn ang="0">
                  <a:pos x="T0" y="T1"/>
                </a:cxn>
                <a:cxn ang="0">
                  <a:pos x="T2" y="T3"/>
                </a:cxn>
                <a:cxn ang="0">
                  <a:pos x="T4" y="T5"/>
                </a:cxn>
              </a:cxnLst>
              <a:rect l="0" t="0" r="r" b="b"/>
              <a:pathLst>
                <a:path w="40735" h="21600" fill="none" extrusionOk="0">
                  <a:moveTo>
                    <a:pt x="0" y="16679"/>
                  </a:moveTo>
                  <a:cubicBezTo>
                    <a:pt x="2285" y="6909"/>
                    <a:pt x="10998" y="-1"/>
                    <a:pt x="21032" y="0"/>
                  </a:cubicBezTo>
                  <a:cubicBezTo>
                    <a:pt x="29536" y="0"/>
                    <a:pt x="37249" y="4990"/>
                    <a:pt x="40734" y="12748"/>
                  </a:cubicBezTo>
                </a:path>
                <a:path w="40735" h="21600" stroke="0" extrusionOk="0">
                  <a:moveTo>
                    <a:pt x="0" y="16679"/>
                  </a:moveTo>
                  <a:cubicBezTo>
                    <a:pt x="2285" y="6909"/>
                    <a:pt x="10998" y="-1"/>
                    <a:pt x="21032" y="0"/>
                  </a:cubicBezTo>
                  <a:cubicBezTo>
                    <a:pt x="29536" y="0"/>
                    <a:pt x="37249" y="4990"/>
                    <a:pt x="40734" y="12748"/>
                  </a:cubicBezTo>
                  <a:lnTo>
                    <a:pt x="21032"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402" name="Text Box 18"/>
            <p:cNvSpPr txBox="1">
              <a:spLocks noChangeArrowheads="1"/>
            </p:cNvSpPr>
            <p:nvPr/>
          </p:nvSpPr>
          <p:spPr bwMode="auto">
            <a:xfrm>
              <a:off x="7776" y="9999"/>
              <a:ext cx="576" cy="43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Symbol" pitchFamily="18" charset="2"/>
                  <a:ea typeface="Arial" pitchFamily="34" charset="0"/>
                  <a:cs typeface="Arial" pitchFamily="34" charset="0"/>
                </a:rPr>
                <a:t>a</a:t>
              </a:r>
              <a:r>
                <a:rPr kumimoji="0" lang="fr-FR" sz="1100" b="0" i="0" u="none" strike="noStrike" cap="none" normalizeH="0" baseline="0" smtClean="0">
                  <a:ln>
                    <a:noFill/>
                  </a:ln>
                  <a:solidFill>
                    <a:schemeClr val="tx1"/>
                  </a:solidFill>
                  <a:effectLst/>
                  <a:latin typeface="Calibri" pitchFamily="34" charset="0"/>
                  <a:ea typeface="Arial" pitchFamily="34" charset="0"/>
                  <a:cs typeface="Arial" pitchFamily="34" charset="0"/>
                </a:rPr>
                <a:t>4</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403" name="Text Box 19"/>
            <p:cNvSpPr txBox="1">
              <a:spLocks noChangeArrowheads="1"/>
            </p:cNvSpPr>
            <p:nvPr/>
          </p:nvSpPr>
          <p:spPr bwMode="auto">
            <a:xfrm>
              <a:off x="5616" y="10287"/>
              <a:ext cx="576" cy="43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Symbol" pitchFamily="18" charset="2"/>
                  <a:ea typeface="Arial" pitchFamily="34" charset="0"/>
                  <a:cs typeface="Arial" pitchFamily="34" charset="0"/>
                </a:rPr>
                <a:t>a</a:t>
              </a:r>
              <a:r>
                <a:rPr kumimoji="0" lang="fr-FR" sz="1100" b="0" i="0" u="none" strike="noStrike" cap="none" normalizeH="0" baseline="0" smtClean="0">
                  <a:ln>
                    <a:noFill/>
                  </a:ln>
                  <a:solidFill>
                    <a:schemeClr val="tx1"/>
                  </a:solidFill>
                  <a:effectLst/>
                  <a:latin typeface="Calibri" pitchFamily="34" charset="0"/>
                  <a:ea typeface="Arial" pitchFamily="34" charset="0"/>
                  <a:cs typeface="Arial" pitchFamily="34" charset="0"/>
                </a:rPr>
                <a:t>3</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404" name="Text Box 20"/>
            <p:cNvSpPr txBox="1">
              <a:spLocks noChangeArrowheads="1"/>
            </p:cNvSpPr>
            <p:nvPr/>
          </p:nvSpPr>
          <p:spPr bwMode="auto">
            <a:xfrm>
              <a:off x="4320" y="9711"/>
              <a:ext cx="576" cy="43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Symbol" pitchFamily="18" charset="2"/>
                  <a:ea typeface="Arial" pitchFamily="34" charset="0"/>
                  <a:cs typeface="Arial" pitchFamily="34" charset="0"/>
                </a:rPr>
                <a:t>a</a:t>
              </a:r>
              <a:r>
                <a:rPr kumimoji="0" lang="fr-FR" sz="1100" b="0" i="0" u="none" strike="noStrike" cap="none" normalizeH="0" baseline="0" smtClean="0">
                  <a:ln>
                    <a:noFill/>
                  </a:ln>
                  <a:solidFill>
                    <a:schemeClr val="tx1"/>
                  </a:solidFill>
                  <a:effectLst/>
                  <a:latin typeface="Calibri" pitchFamily="34" charset="0"/>
                  <a:ea typeface="Arial" pitchFamily="34" charset="0"/>
                  <a:cs typeface="Arial" pitchFamily="34" charset="0"/>
                </a:rPr>
                <a:t>2</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405" name="Text Box 21"/>
            <p:cNvSpPr txBox="1">
              <a:spLocks noChangeArrowheads="1"/>
            </p:cNvSpPr>
            <p:nvPr/>
          </p:nvSpPr>
          <p:spPr bwMode="auto">
            <a:xfrm>
              <a:off x="2241" y="10360"/>
              <a:ext cx="720" cy="432"/>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0" i="0" u="none" strike="noStrike" cap="none" normalizeH="0" baseline="0" smtClean="0">
                  <a:ln>
                    <a:noFill/>
                  </a:ln>
                  <a:solidFill>
                    <a:schemeClr val="tx1"/>
                  </a:solidFill>
                  <a:effectLst/>
                  <a:latin typeface="Calibri" pitchFamily="34" charset="0"/>
                  <a:ea typeface="Arial" pitchFamily="34" charset="0"/>
                  <a:cs typeface="Arial" pitchFamily="34" charset="0"/>
                </a:rPr>
                <a:t>G1-2</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cxnSp>
        <p:nvCxnSpPr>
          <p:cNvPr id="27" name="Connecteur droit avec flèche 26"/>
          <p:cNvCxnSpPr/>
          <p:nvPr/>
        </p:nvCxnSpPr>
        <p:spPr>
          <a:xfrm>
            <a:off x="827584" y="5517232"/>
            <a:ext cx="7488832" cy="72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214290"/>
            <a:ext cx="8358246" cy="1384995"/>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00B050"/>
                </a:solidFill>
                <a:latin typeface="Arial" pitchFamily="34" charset="0"/>
                <a:cs typeface="Arial" pitchFamily="34" charset="0"/>
              </a:rPr>
              <a:t>1- Coordonnées des sommets:</a:t>
            </a:r>
          </a:p>
          <a:p>
            <a:r>
              <a:rPr lang="de-DE" sz="2800" dirty="0" smtClean="0">
                <a:latin typeface="Arial" pitchFamily="34" charset="0"/>
                <a:cs typeface="Arial" pitchFamily="34" charset="0"/>
              </a:rPr>
              <a:t>Xi+1  = </a:t>
            </a:r>
            <a:r>
              <a:rPr lang="de-DE" sz="2800" dirty="0" err="1" smtClean="0">
                <a:latin typeface="Arial" pitchFamily="34" charset="0"/>
                <a:cs typeface="Arial" pitchFamily="34" charset="0"/>
              </a:rPr>
              <a:t>Xi</a:t>
            </a:r>
            <a:r>
              <a:rPr lang="de-DE" sz="2800" dirty="0" smtClean="0">
                <a:latin typeface="Arial" pitchFamily="34" charset="0"/>
                <a:cs typeface="Arial" pitchFamily="34" charset="0"/>
              </a:rPr>
              <a:t> + di, i+1 sin(Gi,i+1)</a:t>
            </a:r>
            <a:endParaRPr lang="fr-FR" sz="2800" dirty="0" smtClean="0">
              <a:latin typeface="Arial" pitchFamily="34" charset="0"/>
              <a:cs typeface="Arial" pitchFamily="34" charset="0"/>
            </a:endParaRPr>
          </a:p>
          <a:p>
            <a:r>
              <a:rPr lang="en-US" sz="2800" dirty="0" smtClean="0">
                <a:latin typeface="Arial" pitchFamily="34" charset="0"/>
                <a:cs typeface="Arial" pitchFamily="34" charset="0"/>
              </a:rPr>
              <a:t>Yi+1  = Yi + </a:t>
            </a:r>
            <a:r>
              <a:rPr lang="en-US" sz="2800" dirty="0" err="1" smtClean="0">
                <a:latin typeface="Arial" pitchFamily="34" charset="0"/>
                <a:cs typeface="Arial" pitchFamily="34" charset="0"/>
              </a:rPr>
              <a:t>di</a:t>
            </a:r>
            <a:r>
              <a:rPr lang="en-US" sz="2800" dirty="0" smtClean="0">
                <a:latin typeface="Arial" pitchFamily="34" charset="0"/>
                <a:cs typeface="Arial" pitchFamily="34" charset="0"/>
              </a:rPr>
              <a:t>, i+1 </a:t>
            </a:r>
            <a:r>
              <a:rPr lang="en-US" sz="2800" dirty="0" err="1" smtClean="0">
                <a:latin typeface="Arial" pitchFamily="34" charset="0"/>
                <a:cs typeface="Arial" pitchFamily="34" charset="0"/>
              </a:rPr>
              <a:t>cos</a:t>
            </a:r>
            <a:r>
              <a:rPr lang="en-US" sz="2800" dirty="0" smtClean="0">
                <a:latin typeface="Arial" pitchFamily="34" charset="0"/>
                <a:cs typeface="Arial" pitchFamily="34" charset="0"/>
              </a:rPr>
              <a:t>(Gi,i+1)</a:t>
            </a:r>
            <a:endParaRPr lang="fr-FR" sz="2800" dirty="0" smtClean="0">
              <a:latin typeface="Arial" pitchFamily="34" charset="0"/>
              <a:cs typeface="Arial"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6385" name="Object 1"/>
          <p:cNvGraphicFramePr>
            <a:graphicFrameLocks noChangeAspect="1"/>
          </p:cNvGraphicFramePr>
          <p:nvPr/>
        </p:nvGraphicFramePr>
        <p:xfrm>
          <a:off x="285720" y="1643050"/>
          <a:ext cx="8539808" cy="4643470"/>
        </p:xfrm>
        <a:graphic>
          <a:graphicData uri="http://schemas.openxmlformats.org/presentationml/2006/ole">
            <p:oleObj spid="_x0000_s46082" name="Picture" r:id="rId3" imgW="5895833" imgH="2793242" progId="Word.Picture.8">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500034" y="357166"/>
            <a:ext cx="8358246" cy="1815882"/>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00B050"/>
                </a:solidFill>
                <a:latin typeface="Arial" pitchFamily="34" charset="0"/>
                <a:cs typeface="Arial" pitchFamily="34" charset="0"/>
              </a:rPr>
              <a:t>1- Coordonnées des sommets:</a:t>
            </a:r>
          </a:p>
          <a:p>
            <a:r>
              <a:rPr lang="de-DE" sz="2800" dirty="0" smtClean="0">
                <a:solidFill>
                  <a:srgbClr val="FF0000"/>
                </a:solidFill>
                <a:latin typeface="Arial" pitchFamily="34" charset="0"/>
                <a:cs typeface="Arial" pitchFamily="34" charset="0"/>
              </a:rPr>
              <a:t>Gi,i+1 = Gi-1,i + 200 + </a:t>
            </a:r>
            <a:r>
              <a:rPr lang="fr-FR" sz="2800" dirty="0" smtClean="0">
                <a:solidFill>
                  <a:srgbClr val="FF0000"/>
                </a:solidFill>
                <a:latin typeface="Symbol" pitchFamily="18" charset="2"/>
                <a:cs typeface="Arial" pitchFamily="34" charset="0"/>
              </a:rPr>
              <a:t>a</a:t>
            </a:r>
            <a:r>
              <a:rPr lang="de-DE" sz="2800" dirty="0" smtClean="0">
                <a:solidFill>
                  <a:srgbClr val="FF0000"/>
                </a:solidFill>
                <a:latin typeface="Arial" pitchFamily="34" charset="0"/>
                <a:cs typeface="Arial" pitchFamily="34" charset="0"/>
              </a:rPr>
              <a:t>i</a:t>
            </a:r>
            <a:endParaRPr lang="fr-FR" sz="2800" dirty="0" smtClean="0">
              <a:solidFill>
                <a:srgbClr val="FF0000"/>
              </a:solidFill>
              <a:latin typeface="Arial" pitchFamily="34" charset="0"/>
              <a:cs typeface="Arial" pitchFamily="34" charset="0"/>
            </a:endParaRPr>
          </a:p>
          <a:p>
            <a:r>
              <a:rPr lang="de-DE" sz="2800" dirty="0" smtClean="0">
                <a:latin typeface="Arial" pitchFamily="34" charset="0"/>
                <a:cs typeface="Arial" pitchFamily="34" charset="0"/>
              </a:rPr>
              <a:t>Xi+1  = </a:t>
            </a:r>
            <a:r>
              <a:rPr lang="de-DE" sz="2800" dirty="0" err="1" smtClean="0">
                <a:latin typeface="Arial" pitchFamily="34" charset="0"/>
                <a:cs typeface="Arial" pitchFamily="34" charset="0"/>
              </a:rPr>
              <a:t>Xi</a:t>
            </a:r>
            <a:r>
              <a:rPr lang="de-DE" sz="2800" dirty="0" smtClean="0">
                <a:latin typeface="Arial" pitchFamily="34" charset="0"/>
                <a:cs typeface="Arial" pitchFamily="34" charset="0"/>
              </a:rPr>
              <a:t> + di, i+1 sin(Gi,i+1)</a:t>
            </a:r>
            <a:endParaRPr lang="fr-FR" sz="2800" dirty="0" smtClean="0">
              <a:latin typeface="Arial" pitchFamily="34" charset="0"/>
              <a:cs typeface="Arial" pitchFamily="34" charset="0"/>
            </a:endParaRPr>
          </a:p>
          <a:p>
            <a:r>
              <a:rPr lang="en-US" sz="2800" dirty="0" smtClean="0">
                <a:latin typeface="Arial" pitchFamily="34" charset="0"/>
                <a:cs typeface="Arial" pitchFamily="34" charset="0"/>
              </a:rPr>
              <a:t>Yi+1  = Yi + </a:t>
            </a:r>
            <a:r>
              <a:rPr lang="en-US" sz="2800" dirty="0" err="1" smtClean="0">
                <a:latin typeface="Arial" pitchFamily="34" charset="0"/>
                <a:cs typeface="Arial" pitchFamily="34" charset="0"/>
              </a:rPr>
              <a:t>di</a:t>
            </a:r>
            <a:r>
              <a:rPr lang="en-US" sz="2800" dirty="0" smtClean="0">
                <a:latin typeface="Arial" pitchFamily="34" charset="0"/>
                <a:cs typeface="Arial" pitchFamily="34" charset="0"/>
              </a:rPr>
              <a:t>, i+1 </a:t>
            </a:r>
            <a:r>
              <a:rPr lang="en-US" sz="2800" dirty="0" err="1" smtClean="0">
                <a:latin typeface="Arial" pitchFamily="34" charset="0"/>
                <a:cs typeface="Arial" pitchFamily="34" charset="0"/>
              </a:rPr>
              <a:t>cos</a:t>
            </a:r>
            <a:r>
              <a:rPr lang="en-US" sz="2800" dirty="0" smtClean="0">
                <a:latin typeface="Arial" pitchFamily="34" charset="0"/>
                <a:cs typeface="Arial" pitchFamily="34" charset="0"/>
              </a:rPr>
              <a:t>(Gi,i+1)</a:t>
            </a:r>
            <a:endParaRPr lang="fr-FR" sz="2800" dirty="0" smtClean="0">
              <a:latin typeface="Arial" pitchFamily="34" charset="0"/>
              <a:cs typeface="Arial"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 name="Forme libre 15"/>
          <p:cNvSpPr/>
          <p:nvPr/>
        </p:nvSpPr>
        <p:spPr>
          <a:xfrm>
            <a:off x="5957455" y="3401291"/>
            <a:ext cx="581890" cy="367145"/>
          </a:xfrm>
          <a:custGeom>
            <a:avLst/>
            <a:gdLst>
              <a:gd name="connsiteX0" fmla="*/ 0 w 581890"/>
              <a:gd name="connsiteY0" fmla="*/ 20782 h 367145"/>
              <a:gd name="connsiteX1" fmla="*/ 193963 w 581890"/>
              <a:gd name="connsiteY1" fmla="*/ 6927 h 367145"/>
              <a:gd name="connsiteX2" fmla="*/ 318654 w 581890"/>
              <a:gd name="connsiteY2" fmla="*/ 62345 h 367145"/>
              <a:gd name="connsiteX3" fmla="*/ 457200 w 581890"/>
              <a:gd name="connsiteY3" fmla="*/ 145473 h 367145"/>
              <a:gd name="connsiteX4" fmla="*/ 581890 w 581890"/>
              <a:gd name="connsiteY4" fmla="*/ 367145 h 36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890" h="367145">
                <a:moveTo>
                  <a:pt x="0" y="20782"/>
                </a:moveTo>
                <a:cubicBezTo>
                  <a:pt x="70427" y="10391"/>
                  <a:pt x="140854" y="0"/>
                  <a:pt x="193963" y="6927"/>
                </a:cubicBezTo>
                <a:cubicBezTo>
                  <a:pt x="247072" y="13854"/>
                  <a:pt x="274781" y="39254"/>
                  <a:pt x="318654" y="62345"/>
                </a:cubicBezTo>
                <a:cubicBezTo>
                  <a:pt x="362527" y="85436"/>
                  <a:pt x="413327" y="94673"/>
                  <a:pt x="457200" y="145473"/>
                </a:cubicBezTo>
                <a:cubicBezTo>
                  <a:pt x="501073" y="196273"/>
                  <a:pt x="563417" y="350982"/>
                  <a:pt x="581890" y="367145"/>
                </a:cubicBezTo>
              </a:path>
            </a:pathLst>
          </a:cu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Forme libre 21"/>
          <p:cNvSpPr/>
          <p:nvPr/>
        </p:nvSpPr>
        <p:spPr>
          <a:xfrm>
            <a:off x="5971309" y="3685309"/>
            <a:ext cx="438727" cy="858982"/>
          </a:xfrm>
          <a:custGeom>
            <a:avLst/>
            <a:gdLst>
              <a:gd name="connsiteX0" fmla="*/ 0 w 438727"/>
              <a:gd name="connsiteY0" fmla="*/ 0 h 858982"/>
              <a:gd name="connsiteX1" fmla="*/ 110836 w 438727"/>
              <a:gd name="connsiteY1" fmla="*/ 27709 h 858982"/>
              <a:gd name="connsiteX2" fmla="*/ 235527 w 438727"/>
              <a:gd name="connsiteY2" fmla="*/ 124691 h 858982"/>
              <a:gd name="connsiteX3" fmla="*/ 346364 w 438727"/>
              <a:gd name="connsiteY3" fmla="*/ 346364 h 858982"/>
              <a:gd name="connsiteX4" fmla="*/ 429491 w 438727"/>
              <a:gd name="connsiteY4" fmla="*/ 665018 h 858982"/>
              <a:gd name="connsiteX5" fmla="*/ 401782 w 438727"/>
              <a:gd name="connsiteY5" fmla="*/ 858982 h 85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727" h="858982">
                <a:moveTo>
                  <a:pt x="0" y="0"/>
                </a:moveTo>
                <a:cubicBezTo>
                  <a:pt x="35791" y="3463"/>
                  <a:pt x="71582" y="6927"/>
                  <a:pt x="110836" y="27709"/>
                </a:cubicBezTo>
                <a:cubicBezTo>
                  <a:pt x="150090" y="48491"/>
                  <a:pt x="196272" y="71582"/>
                  <a:pt x="235527" y="124691"/>
                </a:cubicBezTo>
                <a:cubicBezTo>
                  <a:pt x="274782" y="177800"/>
                  <a:pt x="314037" y="256310"/>
                  <a:pt x="346364" y="346364"/>
                </a:cubicBezTo>
                <a:cubicBezTo>
                  <a:pt x="378691" y="436419"/>
                  <a:pt x="420255" y="579582"/>
                  <a:pt x="429491" y="665018"/>
                </a:cubicBezTo>
                <a:cubicBezTo>
                  <a:pt x="438727" y="750454"/>
                  <a:pt x="411018" y="838200"/>
                  <a:pt x="401782" y="858982"/>
                </a:cubicBezTo>
              </a:path>
            </a:pathLst>
          </a:cu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8" name="Connecteur droit 47"/>
          <p:cNvCxnSpPr/>
          <p:nvPr/>
        </p:nvCxnSpPr>
        <p:spPr>
          <a:xfrm rot="10800000">
            <a:off x="2357422" y="5585995"/>
            <a:ext cx="5143536" cy="1588"/>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rot="10800000">
            <a:off x="2357422" y="5456974"/>
            <a:ext cx="875442" cy="18187"/>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61" name="Groupe 60"/>
          <p:cNvGrpSpPr/>
          <p:nvPr/>
        </p:nvGrpSpPr>
        <p:grpSpPr>
          <a:xfrm>
            <a:off x="1142976" y="2285992"/>
            <a:ext cx="7643866" cy="4500594"/>
            <a:chOff x="1142976" y="2285992"/>
            <a:chExt cx="7643866" cy="4500594"/>
          </a:xfrm>
        </p:grpSpPr>
        <p:pic>
          <p:nvPicPr>
            <p:cNvPr id="27651" name="Picture 3"/>
            <p:cNvPicPr>
              <a:picLocks noChangeAspect="1" noChangeArrowheads="1"/>
            </p:cNvPicPr>
            <p:nvPr/>
          </p:nvPicPr>
          <p:blipFill>
            <a:blip r:embed="rId2" cstate="print"/>
            <a:srcRect/>
            <a:stretch>
              <a:fillRect/>
            </a:stretch>
          </p:blipFill>
          <p:spPr bwMode="auto">
            <a:xfrm>
              <a:off x="1142976" y="2285992"/>
              <a:ext cx="6960480" cy="4441359"/>
            </a:xfrm>
            <a:prstGeom prst="rect">
              <a:avLst/>
            </a:prstGeom>
            <a:noFill/>
            <a:ln w="9525">
              <a:noFill/>
              <a:miter lim="800000"/>
              <a:headEnd/>
              <a:tailEnd/>
            </a:ln>
          </p:spPr>
        </p:pic>
        <p:sp>
          <p:nvSpPr>
            <p:cNvPr id="12" name="Forme libre 11"/>
            <p:cNvSpPr/>
            <p:nvPr/>
          </p:nvSpPr>
          <p:spPr>
            <a:xfrm>
              <a:off x="5084618" y="3782291"/>
              <a:ext cx="1530928" cy="1376218"/>
            </a:xfrm>
            <a:custGeom>
              <a:avLst/>
              <a:gdLst>
                <a:gd name="connsiteX0" fmla="*/ 1454727 w 1530928"/>
                <a:gd name="connsiteY0" fmla="*/ 0 h 1376218"/>
                <a:gd name="connsiteX1" fmla="*/ 1510146 w 1530928"/>
                <a:gd name="connsiteY1" fmla="*/ 235527 h 1376218"/>
                <a:gd name="connsiteX2" fmla="*/ 1510146 w 1530928"/>
                <a:gd name="connsiteY2" fmla="*/ 554182 h 1376218"/>
                <a:gd name="connsiteX3" fmla="*/ 1385455 w 1530928"/>
                <a:gd name="connsiteY3" fmla="*/ 1052945 h 1376218"/>
                <a:gd name="connsiteX4" fmla="*/ 872837 w 1530928"/>
                <a:gd name="connsiteY4" fmla="*/ 1357745 h 1376218"/>
                <a:gd name="connsiteX5" fmla="*/ 277091 w 1530928"/>
                <a:gd name="connsiteY5" fmla="*/ 1163782 h 1376218"/>
                <a:gd name="connsiteX6" fmla="*/ 0 w 1530928"/>
                <a:gd name="connsiteY6" fmla="*/ 789709 h 1376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0928" h="1376218">
                  <a:moveTo>
                    <a:pt x="1454727" y="0"/>
                  </a:moveTo>
                  <a:cubicBezTo>
                    <a:pt x="1477818" y="71581"/>
                    <a:pt x="1500910" y="143163"/>
                    <a:pt x="1510146" y="235527"/>
                  </a:cubicBezTo>
                  <a:cubicBezTo>
                    <a:pt x="1519382" y="327891"/>
                    <a:pt x="1530928" y="417946"/>
                    <a:pt x="1510146" y="554182"/>
                  </a:cubicBezTo>
                  <a:cubicBezTo>
                    <a:pt x="1489364" y="690418"/>
                    <a:pt x="1491673" y="919018"/>
                    <a:pt x="1385455" y="1052945"/>
                  </a:cubicBezTo>
                  <a:cubicBezTo>
                    <a:pt x="1279237" y="1186872"/>
                    <a:pt x="1057564" y="1339272"/>
                    <a:pt x="872837" y="1357745"/>
                  </a:cubicBezTo>
                  <a:cubicBezTo>
                    <a:pt x="688110" y="1376218"/>
                    <a:pt x="422564" y="1258455"/>
                    <a:pt x="277091" y="1163782"/>
                  </a:cubicBezTo>
                  <a:cubicBezTo>
                    <a:pt x="131618" y="1069109"/>
                    <a:pt x="53109" y="865909"/>
                    <a:pt x="0" y="789709"/>
                  </a:cubicBezTo>
                </a:path>
              </a:pathLst>
            </a:cu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Forme libre 16"/>
            <p:cNvSpPr/>
            <p:nvPr/>
          </p:nvSpPr>
          <p:spPr>
            <a:xfrm>
              <a:off x="5056910" y="3431309"/>
              <a:ext cx="1447799" cy="1182255"/>
            </a:xfrm>
            <a:custGeom>
              <a:avLst/>
              <a:gdLst>
                <a:gd name="connsiteX0" fmla="*/ 27708 w 1447799"/>
                <a:gd name="connsiteY0" fmla="*/ 1112982 h 1182255"/>
                <a:gd name="connsiteX1" fmla="*/ 13854 w 1447799"/>
                <a:gd name="connsiteY1" fmla="*/ 794327 h 1182255"/>
                <a:gd name="connsiteX2" fmla="*/ 110835 w 1447799"/>
                <a:gd name="connsiteY2" fmla="*/ 350982 h 1182255"/>
                <a:gd name="connsiteX3" fmla="*/ 387926 w 1447799"/>
                <a:gd name="connsiteY3" fmla="*/ 87746 h 1182255"/>
                <a:gd name="connsiteX4" fmla="*/ 734290 w 1447799"/>
                <a:gd name="connsiteY4" fmla="*/ 4618 h 1182255"/>
                <a:gd name="connsiteX5" fmla="*/ 1163781 w 1447799"/>
                <a:gd name="connsiteY5" fmla="*/ 115455 h 1182255"/>
                <a:gd name="connsiteX6" fmla="*/ 1371599 w 1447799"/>
                <a:gd name="connsiteY6" fmla="*/ 475673 h 1182255"/>
                <a:gd name="connsiteX7" fmla="*/ 1440872 w 1447799"/>
                <a:gd name="connsiteY7" fmla="*/ 766618 h 1182255"/>
                <a:gd name="connsiteX8" fmla="*/ 1413163 w 1447799"/>
                <a:gd name="connsiteY8" fmla="*/ 1182255 h 1182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799" h="1182255">
                  <a:moveTo>
                    <a:pt x="27708" y="1112982"/>
                  </a:moveTo>
                  <a:cubicBezTo>
                    <a:pt x="13854" y="1017154"/>
                    <a:pt x="0" y="921327"/>
                    <a:pt x="13854" y="794327"/>
                  </a:cubicBezTo>
                  <a:cubicBezTo>
                    <a:pt x="27708" y="667327"/>
                    <a:pt x="48490" y="468745"/>
                    <a:pt x="110835" y="350982"/>
                  </a:cubicBezTo>
                  <a:cubicBezTo>
                    <a:pt x="173180" y="233219"/>
                    <a:pt x="284017" y="145473"/>
                    <a:pt x="387926" y="87746"/>
                  </a:cubicBezTo>
                  <a:cubicBezTo>
                    <a:pt x="491835" y="30019"/>
                    <a:pt x="604981" y="0"/>
                    <a:pt x="734290" y="4618"/>
                  </a:cubicBezTo>
                  <a:cubicBezTo>
                    <a:pt x="863599" y="9236"/>
                    <a:pt x="1057563" y="36946"/>
                    <a:pt x="1163781" y="115455"/>
                  </a:cubicBezTo>
                  <a:cubicBezTo>
                    <a:pt x="1269999" y="193964"/>
                    <a:pt x="1325417" y="367146"/>
                    <a:pt x="1371599" y="475673"/>
                  </a:cubicBezTo>
                  <a:cubicBezTo>
                    <a:pt x="1417781" y="584200"/>
                    <a:pt x="1433945" y="648854"/>
                    <a:pt x="1440872" y="766618"/>
                  </a:cubicBezTo>
                  <a:cubicBezTo>
                    <a:pt x="1447799" y="884382"/>
                    <a:pt x="1417781" y="1133764"/>
                    <a:pt x="1413163" y="1182255"/>
                  </a:cubicBezTo>
                </a:path>
              </a:pathLst>
            </a:cu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Rectangle à coins arrondis 17"/>
            <p:cNvSpPr/>
            <p:nvPr/>
          </p:nvSpPr>
          <p:spPr>
            <a:xfrm>
              <a:off x="6215074" y="3071810"/>
              <a:ext cx="857256" cy="3571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Arial" pitchFamily="34" charset="0"/>
                  <a:cs typeface="Arial" pitchFamily="34" charset="0"/>
                </a:rPr>
                <a:t>Gi-1,i</a:t>
              </a:r>
              <a:endParaRPr lang="fr-FR" dirty="0"/>
            </a:p>
          </p:txBody>
        </p:sp>
        <p:sp>
          <p:nvSpPr>
            <p:cNvPr id="19" name="Rectangle à coins arrondis 18"/>
            <p:cNvSpPr/>
            <p:nvPr/>
          </p:nvSpPr>
          <p:spPr>
            <a:xfrm>
              <a:off x="4929190" y="3000372"/>
              <a:ext cx="428628" cy="35719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bg1"/>
                  </a:solidFill>
                  <a:latin typeface="Symbol" pitchFamily="18" charset="2"/>
                  <a:cs typeface="Arial" pitchFamily="34" charset="0"/>
                </a:rPr>
                <a:t>a</a:t>
              </a:r>
              <a:r>
                <a:rPr lang="de-DE" dirty="0" smtClean="0">
                  <a:solidFill>
                    <a:schemeClr val="bg1"/>
                  </a:solidFill>
                  <a:latin typeface="Arial" pitchFamily="34" charset="0"/>
                  <a:cs typeface="Arial" pitchFamily="34" charset="0"/>
                </a:rPr>
                <a:t>i</a:t>
              </a:r>
              <a:endParaRPr lang="fr-FR" dirty="0">
                <a:solidFill>
                  <a:schemeClr val="bg1"/>
                </a:solidFill>
              </a:endParaRPr>
            </a:p>
          </p:txBody>
        </p:sp>
        <p:sp>
          <p:nvSpPr>
            <p:cNvPr id="20" name="Rectangle à coins arrondis 19"/>
            <p:cNvSpPr/>
            <p:nvPr/>
          </p:nvSpPr>
          <p:spPr>
            <a:xfrm>
              <a:off x="6643702" y="4214818"/>
              <a:ext cx="857256" cy="35719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Arial" pitchFamily="34" charset="0"/>
                  <a:cs typeface="Arial" pitchFamily="34" charset="0"/>
                </a:rPr>
                <a:t>Gi,i+1</a:t>
              </a:r>
              <a:endParaRPr lang="fr-FR" dirty="0"/>
            </a:p>
          </p:txBody>
        </p:sp>
        <p:sp>
          <p:nvSpPr>
            <p:cNvPr id="21" name="Rectangle à coins arrondis 20"/>
            <p:cNvSpPr/>
            <p:nvPr/>
          </p:nvSpPr>
          <p:spPr>
            <a:xfrm>
              <a:off x="6143636" y="5072074"/>
              <a:ext cx="642942" cy="35719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Arial" pitchFamily="34" charset="0"/>
                  <a:cs typeface="Arial" pitchFamily="34" charset="0"/>
                </a:rPr>
                <a:t>200</a:t>
              </a:r>
              <a:endParaRPr lang="fr-FR" dirty="0"/>
            </a:p>
          </p:txBody>
        </p:sp>
        <p:sp>
          <p:nvSpPr>
            <p:cNvPr id="24" name="Rectangle à coins arrondis 23"/>
            <p:cNvSpPr/>
            <p:nvPr/>
          </p:nvSpPr>
          <p:spPr>
            <a:xfrm>
              <a:off x="3428992" y="4572008"/>
              <a:ext cx="857256" cy="35719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latin typeface="Arial" pitchFamily="34" charset="0"/>
                  <a:cs typeface="Arial" pitchFamily="34" charset="0"/>
                </a:rPr>
                <a:t>Gi-1,i</a:t>
              </a:r>
              <a:endParaRPr lang="fr-FR" dirty="0"/>
            </a:p>
          </p:txBody>
        </p:sp>
        <p:sp>
          <p:nvSpPr>
            <p:cNvPr id="25" name="Forme libre 24"/>
            <p:cNvSpPr/>
            <p:nvPr/>
          </p:nvSpPr>
          <p:spPr>
            <a:xfrm>
              <a:off x="3286116" y="5000636"/>
              <a:ext cx="428628" cy="285752"/>
            </a:xfrm>
            <a:custGeom>
              <a:avLst/>
              <a:gdLst>
                <a:gd name="connsiteX0" fmla="*/ 0 w 581890"/>
                <a:gd name="connsiteY0" fmla="*/ 20782 h 367145"/>
                <a:gd name="connsiteX1" fmla="*/ 193963 w 581890"/>
                <a:gd name="connsiteY1" fmla="*/ 6927 h 367145"/>
                <a:gd name="connsiteX2" fmla="*/ 318654 w 581890"/>
                <a:gd name="connsiteY2" fmla="*/ 62345 h 367145"/>
                <a:gd name="connsiteX3" fmla="*/ 457200 w 581890"/>
                <a:gd name="connsiteY3" fmla="*/ 145473 h 367145"/>
                <a:gd name="connsiteX4" fmla="*/ 581890 w 581890"/>
                <a:gd name="connsiteY4" fmla="*/ 367145 h 36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1890" h="367145">
                  <a:moveTo>
                    <a:pt x="0" y="20782"/>
                  </a:moveTo>
                  <a:cubicBezTo>
                    <a:pt x="70427" y="10391"/>
                    <a:pt x="140854" y="0"/>
                    <a:pt x="193963" y="6927"/>
                  </a:cubicBezTo>
                  <a:cubicBezTo>
                    <a:pt x="247072" y="13854"/>
                    <a:pt x="274781" y="39254"/>
                    <a:pt x="318654" y="62345"/>
                  </a:cubicBezTo>
                  <a:cubicBezTo>
                    <a:pt x="362527" y="85436"/>
                    <a:pt x="413327" y="94673"/>
                    <a:pt x="457200" y="145473"/>
                  </a:cubicBezTo>
                  <a:cubicBezTo>
                    <a:pt x="501073" y="196273"/>
                    <a:pt x="563417" y="350982"/>
                    <a:pt x="581890" y="367145"/>
                  </a:cubicBezTo>
                </a:path>
              </a:pathLst>
            </a:custGeom>
            <a:ln w="28575">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27" name="Connecteur droit avec flèche 26"/>
            <p:cNvCxnSpPr/>
            <p:nvPr/>
          </p:nvCxnSpPr>
          <p:spPr>
            <a:xfrm rot="5400000" flipH="1" flipV="1">
              <a:off x="2258274" y="4572008"/>
              <a:ext cx="200026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flipV="1">
              <a:off x="3214678" y="4143380"/>
              <a:ext cx="2714644" cy="13573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rot="5400000" flipH="1" flipV="1">
              <a:off x="5344757" y="3428206"/>
              <a:ext cx="1285884"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V="1">
              <a:off x="6000760" y="3143248"/>
              <a:ext cx="1714512" cy="92869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a:off x="5929322" y="4115670"/>
              <a:ext cx="1571636" cy="15001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rot="5400000" flipH="1" flipV="1">
              <a:off x="607191" y="4536289"/>
              <a:ext cx="3643338"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Connecteur droit avec flèche 41"/>
            <p:cNvCxnSpPr/>
            <p:nvPr/>
          </p:nvCxnSpPr>
          <p:spPr>
            <a:xfrm>
              <a:off x="2398987" y="6341940"/>
              <a:ext cx="5744913" cy="160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 name="Rectangle à coins arrondis 44"/>
            <p:cNvSpPr/>
            <p:nvPr/>
          </p:nvSpPr>
          <p:spPr>
            <a:xfrm>
              <a:off x="1785918" y="2643182"/>
              <a:ext cx="35719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Y</a:t>
              </a:r>
              <a:endParaRPr lang="fr-FR" dirty="0"/>
            </a:p>
          </p:txBody>
        </p:sp>
        <p:sp>
          <p:nvSpPr>
            <p:cNvPr id="46" name="Rectangle à coins arrondis 45"/>
            <p:cNvSpPr/>
            <p:nvPr/>
          </p:nvSpPr>
          <p:spPr>
            <a:xfrm>
              <a:off x="8429652" y="6143644"/>
              <a:ext cx="35719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a:t>
              </a:r>
              <a:endParaRPr lang="fr-FR" dirty="0"/>
            </a:p>
          </p:txBody>
        </p:sp>
        <p:cxnSp>
          <p:nvCxnSpPr>
            <p:cNvPr id="49" name="Connecteur droit 48"/>
            <p:cNvCxnSpPr/>
            <p:nvPr/>
          </p:nvCxnSpPr>
          <p:spPr>
            <a:xfrm rot="10800000" flipV="1">
              <a:off x="2186836" y="4115668"/>
              <a:ext cx="3786214" cy="1"/>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53" name="Rectangle à coins arrondis 52"/>
            <p:cNvSpPr/>
            <p:nvPr/>
          </p:nvSpPr>
          <p:spPr>
            <a:xfrm>
              <a:off x="1643042" y="4000504"/>
              <a:ext cx="500066"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Yi</a:t>
              </a:r>
              <a:endParaRPr lang="fr-FR" dirty="0"/>
            </a:p>
          </p:txBody>
        </p:sp>
        <p:sp>
          <p:nvSpPr>
            <p:cNvPr id="54" name="Rectangle à coins arrondis 53"/>
            <p:cNvSpPr/>
            <p:nvPr/>
          </p:nvSpPr>
          <p:spPr>
            <a:xfrm>
              <a:off x="1571604" y="5643578"/>
              <a:ext cx="642942" cy="35719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Yi+1</a:t>
              </a:r>
              <a:endParaRPr lang="fr-FR" dirty="0"/>
            </a:p>
          </p:txBody>
        </p:sp>
        <p:sp>
          <p:nvSpPr>
            <p:cNvPr id="55" name="Rectangle à coins arrondis 54"/>
            <p:cNvSpPr/>
            <p:nvPr/>
          </p:nvSpPr>
          <p:spPr>
            <a:xfrm>
              <a:off x="1571604" y="5214950"/>
              <a:ext cx="71438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Yi-1</a:t>
              </a:r>
              <a:endParaRPr lang="fr-FR" dirty="0"/>
            </a:p>
          </p:txBody>
        </p:sp>
        <p:sp>
          <p:nvSpPr>
            <p:cNvPr id="58" name="Rectangle à coins arrondis 57"/>
            <p:cNvSpPr/>
            <p:nvPr/>
          </p:nvSpPr>
          <p:spPr>
            <a:xfrm>
              <a:off x="2928926" y="6429396"/>
              <a:ext cx="71438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Xi-1</a:t>
              </a:r>
              <a:endParaRPr lang="fr-FR" dirty="0"/>
            </a:p>
          </p:txBody>
        </p:sp>
        <p:sp>
          <p:nvSpPr>
            <p:cNvPr id="59" name="Rectangle à coins arrondis 58"/>
            <p:cNvSpPr/>
            <p:nvPr/>
          </p:nvSpPr>
          <p:spPr>
            <a:xfrm>
              <a:off x="5643570" y="6419848"/>
              <a:ext cx="428628" cy="2953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Xi</a:t>
              </a:r>
              <a:endParaRPr lang="fr-FR" dirty="0"/>
            </a:p>
          </p:txBody>
        </p:sp>
        <p:sp>
          <p:nvSpPr>
            <p:cNvPr id="60" name="Rectangle à coins arrondis 59"/>
            <p:cNvSpPr/>
            <p:nvPr/>
          </p:nvSpPr>
          <p:spPr>
            <a:xfrm>
              <a:off x="7143768" y="6429396"/>
              <a:ext cx="71438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Xi+1</a:t>
              </a:r>
              <a:endParaRPr lang="fr-FR" dirty="0"/>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428604"/>
            <a:ext cx="8358246" cy="2677656"/>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00B050"/>
                </a:solidFill>
                <a:latin typeface="Arial" pitchFamily="34" charset="0"/>
                <a:cs typeface="Arial" pitchFamily="34" charset="0"/>
              </a:rPr>
              <a:t>2- Cas des erreurs angulaires</a:t>
            </a:r>
          </a:p>
          <a:p>
            <a:pPr algn="just"/>
            <a:r>
              <a:rPr lang="fr-FR" sz="2800" dirty="0" smtClean="0">
                <a:latin typeface="Arial" pitchFamily="34" charset="0"/>
                <a:cs typeface="Arial" pitchFamily="34" charset="0"/>
              </a:rPr>
              <a:t>Ces erreurs déplacent le point final perpendiculairement à la direction générale du cheminement. L'erreur moyenne quadratique (a) qu'on fait au bout d'un cheminement comportant n tronçons peut être obtenue par la formule suivante:</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28675" name="Object 3"/>
          <p:cNvGraphicFramePr>
            <a:graphicFrameLocks noChangeAspect="1"/>
          </p:cNvGraphicFramePr>
          <p:nvPr/>
        </p:nvGraphicFramePr>
        <p:xfrm>
          <a:off x="642910" y="3429000"/>
          <a:ext cx="7841371" cy="2714644"/>
        </p:xfrm>
        <a:graphic>
          <a:graphicData uri="http://schemas.openxmlformats.org/presentationml/2006/ole">
            <p:oleObj spid="_x0000_s28675" name="Picture" r:id="rId3" imgW="5954861" imgH="1252233" progId="Word.Picture.8">
              <p:embed/>
            </p:oleObj>
          </a:graphicData>
        </a:graphic>
      </p:graphicFrame>
      <p:cxnSp>
        <p:nvCxnSpPr>
          <p:cNvPr id="8" name="Connecteur droit avec flèche 7"/>
          <p:cNvCxnSpPr/>
          <p:nvPr/>
        </p:nvCxnSpPr>
        <p:spPr>
          <a:xfrm>
            <a:off x="827584" y="5805264"/>
            <a:ext cx="7488832" cy="72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571472" y="428604"/>
            <a:ext cx="8215370" cy="3108543"/>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00B050"/>
                </a:solidFill>
                <a:latin typeface="Arial" pitchFamily="34" charset="0"/>
                <a:cs typeface="Arial" pitchFamily="34" charset="0"/>
              </a:rPr>
              <a:t>2- Cas des erreurs angulaires</a:t>
            </a:r>
          </a:p>
          <a:p>
            <a:r>
              <a:rPr lang="fr-FR" sz="2800" dirty="0" smtClean="0">
                <a:latin typeface="Arial" pitchFamily="34" charset="0"/>
                <a:cs typeface="Arial" pitchFamily="34" charset="0"/>
              </a:rPr>
              <a:t>e0: erreur moyenne quadratique qu'on fait sur la mesure d'un angle (rd).</a:t>
            </a:r>
          </a:p>
          <a:p>
            <a:r>
              <a:rPr lang="fr-FR" sz="2800" dirty="0" smtClean="0">
                <a:latin typeface="Arial" pitchFamily="34" charset="0"/>
                <a:cs typeface="Arial" pitchFamily="34" charset="0"/>
              </a:rPr>
              <a:t>e: erreur moyenne quadratique qu'on fait sur la mesure d'un angle (cgr).    L (m), e (cgr)  </a:t>
            </a:r>
          </a:p>
          <a:p>
            <a:r>
              <a:rPr lang="fr-FR" sz="2800" dirty="0" smtClean="0">
                <a:latin typeface="Arial" pitchFamily="34" charset="0"/>
                <a:cs typeface="Arial" pitchFamily="34" charset="0"/>
              </a:rPr>
              <a:t>Tang (m) : </a:t>
            </a:r>
            <a:r>
              <a:rPr lang="fr-FR" sz="2800" dirty="0" smtClean="0">
                <a:solidFill>
                  <a:srgbClr val="FF0000"/>
                </a:solidFill>
                <a:latin typeface="Arial" pitchFamily="34" charset="0"/>
                <a:cs typeface="Arial" pitchFamily="34" charset="0"/>
              </a:rPr>
              <a:t>Tolérance linéaire due aux erreurs angulaires.</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0723" name="Object 3"/>
          <p:cNvGraphicFramePr>
            <a:graphicFrameLocks noChangeAspect="1"/>
          </p:cNvGraphicFramePr>
          <p:nvPr/>
        </p:nvGraphicFramePr>
        <p:xfrm>
          <a:off x="2285984" y="3286124"/>
          <a:ext cx="6228869" cy="3429024"/>
        </p:xfrm>
        <a:graphic>
          <a:graphicData uri="http://schemas.openxmlformats.org/presentationml/2006/ole">
            <p:oleObj spid="_x0000_s31746" name="Équation" r:id="rId3" imgW="1704975" imgH="1143000" progId="Equation.3">
              <p:embed/>
            </p:oleObj>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428604"/>
            <a:ext cx="8358246" cy="3108543"/>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00B050"/>
                </a:solidFill>
                <a:latin typeface="Arial" pitchFamily="34" charset="0"/>
                <a:cs typeface="Arial" pitchFamily="34" charset="0"/>
              </a:rPr>
              <a:t>3- Cas des erreurs linéaires</a:t>
            </a:r>
          </a:p>
          <a:p>
            <a:pPr algn="just"/>
            <a:r>
              <a:rPr lang="fr-FR" sz="2800" dirty="0" smtClean="0">
                <a:latin typeface="Arial" pitchFamily="34" charset="0"/>
                <a:cs typeface="Arial" pitchFamily="34" charset="0"/>
              </a:rPr>
              <a:t>Ces erreurs déplacent le point final dans la direction générale du cheminement. L'erreur moyenne quadratique (b) qu'on fait au bout d'un cheminement de longueur L  et comportant n tronçons peut être obtenue par l'une des formules suivantes: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0725" name="Object 5"/>
          <p:cNvGraphicFramePr>
            <a:graphicFrameLocks noChangeAspect="1"/>
          </p:cNvGraphicFramePr>
          <p:nvPr/>
        </p:nvGraphicFramePr>
        <p:xfrm>
          <a:off x="500034" y="4000504"/>
          <a:ext cx="8401823" cy="2214578"/>
        </p:xfrm>
        <a:graphic>
          <a:graphicData uri="http://schemas.openxmlformats.org/presentationml/2006/ole">
            <p:oleObj spid="_x0000_s30725" name="Picture" r:id="rId3" imgW="5369285" imgH="828816" progId="Word.Picture.8">
              <p:embed/>
            </p:oleObj>
          </a:graphicData>
        </a:graphic>
      </p:graphicFrame>
      <p:cxnSp>
        <p:nvCxnSpPr>
          <p:cNvPr id="10" name="Connecteur droit avec flèche 9"/>
          <p:cNvCxnSpPr/>
          <p:nvPr/>
        </p:nvCxnSpPr>
        <p:spPr>
          <a:xfrm>
            <a:off x="827584" y="6165304"/>
            <a:ext cx="7488832" cy="72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539289"/>
            <a:ext cx="8358246" cy="2246769"/>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00B050"/>
                </a:solidFill>
                <a:latin typeface="Arial" pitchFamily="34" charset="0"/>
                <a:cs typeface="Arial" pitchFamily="34" charset="0"/>
              </a:rPr>
              <a:t>3- Cas des erreurs linéaires</a:t>
            </a:r>
          </a:p>
          <a:p>
            <a:r>
              <a:rPr lang="fr-FR" sz="2800" dirty="0" smtClean="0">
                <a:latin typeface="Arial" pitchFamily="34" charset="0"/>
                <a:cs typeface="Arial" pitchFamily="34" charset="0"/>
              </a:rPr>
              <a:t>e0: erreur moyenne quadratique qu'on fait sur la mesure d'une distance en (m/m) pour b1 et en (m/portée ou tronçon) pour b2.</a:t>
            </a:r>
          </a:p>
          <a:p>
            <a:r>
              <a:rPr lang="fr-FR" sz="2800" dirty="0" smtClean="0">
                <a:latin typeface="Arial" pitchFamily="34" charset="0"/>
                <a:cs typeface="Arial" pitchFamily="34" charset="0"/>
              </a:rPr>
              <a:t>L (m) et </a:t>
            </a:r>
            <a:r>
              <a:rPr lang="fr-FR" sz="2800" dirty="0" err="1" smtClean="0">
                <a:latin typeface="Arial" pitchFamily="34" charset="0"/>
                <a:cs typeface="Arial" pitchFamily="34" charset="0"/>
              </a:rPr>
              <a:t>Tlin</a:t>
            </a:r>
            <a:r>
              <a:rPr lang="fr-FR" sz="2800" dirty="0" smtClean="0">
                <a:latin typeface="Arial" pitchFamily="34" charset="0"/>
                <a:cs typeface="Arial" pitchFamily="34" charset="0"/>
              </a:rPr>
              <a:t> (m).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2771" name="Object 3"/>
          <p:cNvGraphicFramePr>
            <a:graphicFrameLocks noChangeAspect="1"/>
          </p:cNvGraphicFramePr>
          <p:nvPr/>
        </p:nvGraphicFramePr>
        <p:xfrm>
          <a:off x="1761325" y="2928934"/>
          <a:ext cx="6025385" cy="3500462"/>
        </p:xfrm>
        <a:graphic>
          <a:graphicData uri="http://schemas.openxmlformats.org/presentationml/2006/ole">
            <p:oleObj spid="_x0000_s32771" name="Équation" r:id="rId3" imgW="1314450" imgH="762000" progId="Equation.3">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571472" y="1643050"/>
            <a:ext cx="8358246" cy="2246769"/>
          </a:xfrm>
          <a:prstGeom prst="rect">
            <a:avLst/>
          </a:prstGeom>
          <a:solidFill>
            <a:srgbClr val="FFFFFF"/>
          </a:solidFill>
          <a:ln w="9525">
            <a:noFill/>
            <a:miter lim="800000"/>
            <a:headEnd/>
            <a:tailEnd/>
          </a:ln>
          <a:effectLst/>
        </p:spPr>
        <p:txBody>
          <a:bodyPr wrap="square">
            <a:spAutoFit/>
          </a:bodyPr>
          <a:lstStyle/>
          <a:p>
            <a:pPr algn="just"/>
            <a:r>
              <a:rPr lang="fr-FR" sz="2800" dirty="0" smtClean="0">
                <a:latin typeface="Arial" pitchFamily="34" charset="0"/>
                <a:cs typeface="Arial" pitchFamily="34" charset="0"/>
              </a:rPr>
              <a:t>La valeur de la tangente ne suffit pas à déterminer un gisement, il faut également connaître les signes de DX et de DY. Il faut déterminer le quadrant au quel appartient le gisement et d'appliquer la formule convenable.</a:t>
            </a:r>
            <a:endParaRPr lang="fr-FR" sz="2800" dirty="0">
              <a:latin typeface="Arial" pitchFamily="34" charset="0"/>
              <a:cs typeface="Arial" pitchFamily="34" charset="0"/>
            </a:endParaRPr>
          </a:p>
        </p:txBody>
      </p:sp>
      <p:sp>
        <p:nvSpPr>
          <p:cNvPr id="23" name="Titre 22"/>
          <p:cNvSpPr>
            <a:spLocks noGrp="1"/>
          </p:cNvSpPr>
          <p:nvPr>
            <p:ph type="title"/>
          </p:nvPr>
        </p:nvSpPr>
        <p:spPr>
          <a:xfrm>
            <a:off x="1071538" y="428612"/>
            <a:ext cx="7786742" cy="11430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fr-FR" sz="4000" dirty="0" smtClean="0">
                <a:solidFill>
                  <a:schemeClr val="bg1"/>
                </a:solidFill>
                <a:latin typeface="+mn-lt"/>
              </a:rPr>
              <a:t>III-   CALCULS DANS LE SYSTEME DE COORDONNEES RECTANGULAIRES</a:t>
            </a:r>
            <a:endParaRPr lang="fr-FR" sz="4000" dirty="0">
              <a:solidFill>
                <a:schemeClr val="bg1"/>
              </a:solidFill>
              <a:latin typeface="+mn-l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15363" name="Object 3"/>
          <p:cNvGraphicFramePr>
            <a:graphicFrameLocks noChangeAspect="1"/>
          </p:cNvGraphicFramePr>
          <p:nvPr/>
        </p:nvGraphicFramePr>
        <p:xfrm>
          <a:off x="2143108" y="3103619"/>
          <a:ext cx="6643734" cy="3611529"/>
        </p:xfrm>
        <a:graphic>
          <a:graphicData uri="http://schemas.openxmlformats.org/presentationml/2006/ole">
            <p:oleObj spid="_x0000_s15363" name="Picture" r:id="rId3" imgW="4844955" imgH="2533934" progId="Word.Picture.8">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214290"/>
            <a:ext cx="8358246" cy="3108543"/>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latin typeface="Arial" pitchFamily="34" charset="0"/>
                <a:cs typeface="Arial" pitchFamily="34" charset="0"/>
              </a:rPr>
              <a:t>Exemple:</a:t>
            </a:r>
          </a:p>
          <a:p>
            <a:r>
              <a:rPr lang="fr-FR" sz="2800" dirty="0" smtClean="0">
                <a:latin typeface="Arial" pitchFamily="34" charset="0"/>
                <a:cs typeface="Arial" pitchFamily="34" charset="0"/>
              </a:rPr>
              <a:t>Soit un cheminement de 2500 m de longueur effectué en 10 tronçons.</a:t>
            </a:r>
          </a:p>
          <a:p>
            <a:r>
              <a:rPr lang="fr-FR" sz="2800" dirty="0" smtClean="0">
                <a:latin typeface="Arial" pitchFamily="34" charset="0"/>
                <a:cs typeface="Arial" pitchFamily="34" charset="0"/>
              </a:rPr>
              <a:t>L'erreur moyenne quadratique angulaire </a:t>
            </a:r>
          </a:p>
          <a:p>
            <a:r>
              <a:rPr lang="fr-FR" sz="2800" dirty="0" smtClean="0">
                <a:latin typeface="Arial" pitchFamily="34" charset="0"/>
                <a:cs typeface="Arial" pitchFamily="34" charset="0"/>
              </a:rPr>
              <a:t>	e= ±1 </a:t>
            </a:r>
            <a:r>
              <a:rPr lang="fr-FR" sz="2800" dirty="0" err="1" smtClean="0">
                <a:latin typeface="Arial" pitchFamily="34" charset="0"/>
                <a:cs typeface="Arial" pitchFamily="34" charset="0"/>
              </a:rPr>
              <a:t>mgr</a:t>
            </a:r>
            <a:r>
              <a:rPr lang="fr-FR" sz="2800" dirty="0" smtClean="0">
                <a:latin typeface="Arial" pitchFamily="34" charset="0"/>
                <a:cs typeface="Arial" pitchFamily="34" charset="0"/>
              </a:rPr>
              <a:t> = ± 0,1 cgr.</a:t>
            </a:r>
          </a:p>
          <a:p>
            <a:r>
              <a:rPr lang="fr-FR" sz="2800" dirty="0" smtClean="0">
                <a:latin typeface="Arial" pitchFamily="34" charset="0"/>
                <a:cs typeface="Arial" pitchFamily="34" charset="0"/>
              </a:rPr>
              <a:t>L'erreur moyenne quadratique linéaire </a:t>
            </a:r>
          </a:p>
          <a:p>
            <a:r>
              <a:rPr lang="fr-FR" sz="2800" dirty="0" smtClean="0">
                <a:latin typeface="Arial" pitchFamily="34" charset="0"/>
                <a:cs typeface="Arial" pitchFamily="34" charset="0"/>
              </a:rPr>
              <a:t>	e0= ±10</a:t>
            </a:r>
            <a:r>
              <a:rPr lang="fr-FR" sz="2800" baseline="30000" dirty="0" smtClean="0">
                <a:latin typeface="Arial" pitchFamily="34" charset="0"/>
                <a:cs typeface="Arial" pitchFamily="34" charset="0"/>
              </a:rPr>
              <a:t>-3</a:t>
            </a:r>
            <a:r>
              <a:rPr lang="fr-FR" sz="2800" dirty="0" smtClean="0">
                <a:latin typeface="Arial" pitchFamily="34" charset="0"/>
                <a:cs typeface="Arial" pitchFamily="34" charset="0"/>
              </a:rPr>
              <a:t> m/m.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aphicFrame>
        <p:nvGraphicFramePr>
          <p:cNvPr id="33795" name="Object 3"/>
          <p:cNvGraphicFramePr>
            <a:graphicFrameLocks noChangeAspect="1"/>
          </p:cNvGraphicFramePr>
          <p:nvPr/>
        </p:nvGraphicFramePr>
        <p:xfrm>
          <a:off x="1928794" y="3071810"/>
          <a:ext cx="5920424" cy="3643338"/>
        </p:xfrm>
        <a:graphic>
          <a:graphicData uri="http://schemas.openxmlformats.org/presentationml/2006/ole">
            <p:oleObj spid="_x0000_s33795" name="Équation" r:id="rId3" imgW="1628775" imgH="1428750"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668610"/>
            <a:ext cx="8501122" cy="5262979"/>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00B050"/>
                </a:solidFill>
                <a:latin typeface="Arial" pitchFamily="34" charset="0"/>
                <a:cs typeface="Arial" pitchFamily="34" charset="0"/>
              </a:rPr>
              <a:t>4- Ecart de fermeture</a:t>
            </a:r>
          </a:p>
          <a:p>
            <a:pPr algn="just"/>
            <a:r>
              <a:rPr lang="fr-FR" sz="2800" dirty="0" smtClean="0">
                <a:latin typeface="Arial" pitchFamily="34" charset="0"/>
                <a:cs typeface="Arial" pitchFamily="34" charset="0"/>
              </a:rPr>
              <a:t> En raison des erreurs de mesure, on obtient pour B un point B' différent de sa position exacte. L'écart BB' s'appelle l'écart de fermeture linéaire. cet écart nous renseigne sur la précision du cheminement. Si cet écart est satisfaisant, il sera réparti sur les différentes mesures effectuées précédemment constituant ainsi la compensation des erreurs d'observation. </a:t>
            </a:r>
          </a:p>
          <a:p>
            <a:pPr algn="just"/>
            <a:r>
              <a:rPr lang="fr-FR" sz="2800" dirty="0" smtClean="0">
                <a:latin typeface="Arial" pitchFamily="34" charset="0"/>
                <a:cs typeface="Arial" pitchFamily="34" charset="0"/>
              </a:rPr>
              <a:t>On définit de la même manière un écart de fermeture angulaire </a:t>
            </a:r>
            <a:r>
              <a:rPr lang="fr-FR" sz="2800" dirty="0" err="1" smtClean="0">
                <a:latin typeface="Symbol" pitchFamily="18" charset="2"/>
                <a:cs typeface="Arial" pitchFamily="34" charset="0"/>
              </a:rPr>
              <a:t>a</a:t>
            </a:r>
            <a:r>
              <a:rPr lang="fr-FR" sz="2800" dirty="0" err="1" smtClean="0">
                <a:latin typeface="Arial" pitchFamily="34" charset="0"/>
                <a:cs typeface="Arial" pitchFamily="34" charset="0"/>
              </a:rPr>
              <a:t>BB</a:t>
            </a:r>
            <a:r>
              <a:rPr lang="fr-FR" sz="2800" dirty="0" smtClean="0">
                <a:latin typeface="Arial" pitchFamily="34" charset="0"/>
                <a:cs typeface="Arial" pitchFamily="34" charset="0"/>
              </a:rPr>
              <a:t>’ qui est la différence entre les angles horizontaux </a:t>
            </a:r>
            <a:r>
              <a:rPr lang="fr-FR" sz="2800" dirty="0" err="1" smtClean="0">
                <a:latin typeface="Symbol" pitchFamily="18" charset="2"/>
                <a:cs typeface="Arial" pitchFamily="34" charset="0"/>
              </a:rPr>
              <a:t>a</a:t>
            </a:r>
            <a:r>
              <a:rPr lang="fr-FR" sz="2800" dirty="0" err="1" smtClean="0">
                <a:latin typeface="Arial" pitchFamily="34" charset="0"/>
                <a:cs typeface="Arial" pitchFamily="34" charset="0"/>
              </a:rPr>
              <a:t>B</a:t>
            </a:r>
            <a:r>
              <a:rPr lang="fr-FR" sz="2800" dirty="0" smtClean="0">
                <a:latin typeface="Arial" pitchFamily="34" charset="0"/>
                <a:cs typeface="Arial" pitchFamily="34" charset="0"/>
              </a:rPr>
              <a:t> et </a:t>
            </a:r>
            <a:r>
              <a:rPr lang="fr-FR" sz="2800" dirty="0" err="1" smtClean="0">
                <a:latin typeface="Symbol" pitchFamily="18" charset="2"/>
                <a:cs typeface="Arial" pitchFamily="34" charset="0"/>
              </a:rPr>
              <a:t>a</a:t>
            </a:r>
            <a:r>
              <a:rPr lang="fr-FR" sz="2800" dirty="0" err="1" smtClean="0">
                <a:latin typeface="Arial" pitchFamily="34" charset="0"/>
                <a:cs typeface="Arial" pitchFamily="34" charset="0"/>
              </a:rPr>
              <a:t>'B</a:t>
            </a:r>
            <a:r>
              <a:rPr lang="fr-FR" sz="2800" dirty="0" smtClean="0">
                <a:latin typeface="Arial" pitchFamily="34" charset="0"/>
                <a:cs typeface="Arial" pitchFamily="34" charset="0"/>
              </a:rPr>
              <a:t>.</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214290"/>
            <a:ext cx="8358246" cy="2677656"/>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00B050"/>
                </a:solidFill>
                <a:latin typeface="Arial" pitchFamily="34" charset="0"/>
                <a:cs typeface="Arial" pitchFamily="34" charset="0"/>
              </a:rPr>
              <a:t>4- Ecart de fermeture</a:t>
            </a:r>
          </a:p>
          <a:p>
            <a:r>
              <a:rPr lang="fr-FR" sz="2800" dirty="0" smtClean="0">
                <a:latin typeface="Arial" pitchFamily="34" charset="0"/>
                <a:cs typeface="Arial" pitchFamily="34" charset="0"/>
              </a:rPr>
              <a:t>Tous les points B’ qui se trouvent à l’intérieur de l’ellipse défini par les axes (±Tang et ± </a:t>
            </a:r>
            <a:r>
              <a:rPr lang="fr-FR" sz="2800" dirty="0" err="1" smtClean="0">
                <a:latin typeface="Arial" pitchFamily="34" charset="0"/>
                <a:cs typeface="Arial" pitchFamily="34" charset="0"/>
              </a:rPr>
              <a:t>Tlin</a:t>
            </a:r>
            <a:r>
              <a:rPr lang="fr-FR" sz="2800" dirty="0" smtClean="0">
                <a:latin typeface="Arial" pitchFamily="34" charset="0"/>
                <a:cs typeface="Arial" pitchFamily="34" charset="0"/>
              </a:rPr>
              <a:t>) sont admis justes. Par contre, les points qui tombent à l’extérieur de l’ellipse sont considérés faux. Dans ce cas, il faut refaire le travail.  </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07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pSp>
        <p:nvGrpSpPr>
          <p:cNvPr id="35842" name="Group 2"/>
          <p:cNvGrpSpPr>
            <a:grpSpLocks/>
          </p:cNvGrpSpPr>
          <p:nvPr/>
        </p:nvGrpSpPr>
        <p:grpSpPr bwMode="auto">
          <a:xfrm>
            <a:off x="2214546" y="2500306"/>
            <a:ext cx="5929354" cy="4143404"/>
            <a:chOff x="2564" y="9456"/>
            <a:chExt cx="7103" cy="4479"/>
          </a:xfrm>
        </p:grpSpPr>
        <p:sp>
          <p:nvSpPr>
            <p:cNvPr id="35843" name="Oval 3"/>
            <p:cNvSpPr>
              <a:spLocks noChangeArrowheads="1"/>
            </p:cNvSpPr>
            <p:nvPr/>
          </p:nvSpPr>
          <p:spPr bwMode="auto">
            <a:xfrm>
              <a:off x="6260" y="9456"/>
              <a:ext cx="2615" cy="3722"/>
            </a:xfrm>
            <a:prstGeom prst="ellipse">
              <a:avLst/>
            </a:prstGeom>
            <a:solidFill>
              <a:srgbClr val="DDDDD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5844" name="Line 4"/>
            <p:cNvSpPr>
              <a:spLocks noChangeShapeType="1"/>
            </p:cNvSpPr>
            <p:nvPr/>
          </p:nvSpPr>
          <p:spPr bwMode="auto">
            <a:xfrm>
              <a:off x="6287" y="11360"/>
              <a:ext cx="261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845" name="Line 5"/>
            <p:cNvSpPr>
              <a:spLocks noChangeShapeType="1"/>
            </p:cNvSpPr>
            <p:nvPr/>
          </p:nvSpPr>
          <p:spPr bwMode="auto">
            <a:xfrm>
              <a:off x="7525" y="9485"/>
              <a:ext cx="0" cy="374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846" name="Line 6"/>
            <p:cNvSpPr>
              <a:spLocks noChangeShapeType="1"/>
            </p:cNvSpPr>
            <p:nvPr/>
          </p:nvSpPr>
          <p:spPr bwMode="auto">
            <a:xfrm flipH="1">
              <a:off x="2913" y="11385"/>
              <a:ext cx="4583" cy="24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847" name="Line 7"/>
            <p:cNvSpPr>
              <a:spLocks noChangeShapeType="1"/>
            </p:cNvSpPr>
            <p:nvPr/>
          </p:nvSpPr>
          <p:spPr bwMode="auto">
            <a:xfrm flipH="1">
              <a:off x="2913" y="12017"/>
              <a:ext cx="5174" cy="18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848" name="Line 8"/>
            <p:cNvSpPr>
              <a:spLocks noChangeShapeType="1"/>
            </p:cNvSpPr>
            <p:nvPr/>
          </p:nvSpPr>
          <p:spPr bwMode="auto">
            <a:xfrm>
              <a:off x="7552" y="11411"/>
              <a:ext cx="508" cy="607"/>
            </a:xfrm>
            <a:prstGeom prst="line">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849" name="Line 9"/>
            <p:cNvSpPr>
              <a:spLocks noChangeShapeType="1"/>
            </p:cNvSpPr>
            <p:nvPr/>
          </p:nvSpPr>
          <p:spPr bwMode="auto">
            <a:xfrm flipV="1">
              <a:off x="8087" y="11297"/>
              <a:ext cx="0" cy="72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850" name="Line 10"/>
            <p:cNvSpPr>
              <a:spLocks noChangeShapeType="1"/>
            </p:cNvSpPr>
            <p:nvPr/>
          </p:nvSpPr>
          <p:spPr bwMode="auto">
            <a:xfrm flipH="1">
              <a:off x="7496" y="12045"/>
              <a:ext cx="59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851" name="Text Box 11"/>
            <p:cNvSpPr txBox="1">
              <a:spLocks noChangeArrowheads="1"/>
            </p:cNvSpPr>
            <p:nvPr/>
          </p:nvSpPr>
          <p:spPr bwMode="auto">
            <a:xfrm>
              <a:off x="7912" y="11859"/>
              <a:ext cx="900" cy="7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5852" name="Text Box 12"/>
            <p:cNvSpPr txBox="1">
              <a:spLocks noChangeArrowheads="1"/>
            </p:cNvSpPr>
            <p:nvPr/>
          </p:nvSpPr>
          <p:spPr bwMode="auto">
            <a:xfrm>
              <a:off x="7161" y="10972"/>
              <a:ext cx="704" cy="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5853" name="Text Box 13"/>
            <p:cNvSpPr txBox="1">
              <a:spLocks noChangeArrowheads="1"/>
            </p:cNvSpPr>
            <p:nvPr/>
          </p:nvSpPr>
          <p:spPr bwMode="auto">
            <a:xfrm>
              <a:off x="2564" y="13381"/>
              <a:ext cx="759" cy="5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R</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5854" name="Text Box 14"/>
            <p:cNvSpPr txBox="1">
              <a:spLocks noChangeArrowheads="1"/>
            </p:cNvSpPr>
            <p:nvPr/>
          </p:nvSpPr>
          <p:spPr bwMode="auto">
            <a:xfrm>
              <a:off x="7587" y="9857"/>
              <a:ext cx="995" cy="5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Arial" pitchFamily="34" charset="0"/>
                </a:rPr>
                <a:t>±</a:t>
              </a: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Tang</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5855" name="Text Box 15"/>
            <p:cNvSpPr txBox="1">
              <a:spLocks noChangeArrowheads="1"/>
            </p:cNvSpPr>
            <p:nvPr/>
          </p:nvSpPr>
          <p:spPr bwMode="auto">
            <a:xfrm>
              <a:off x="7660" y="10780"/>
              <a:ext cx="1151" cy="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Times New Roman" pitchFamily="18" charset="0"/>
                  <a:ea typeface="Arial" pitchFamily="34" charset="0"/>
                  <a:cs typeface="Arial" pitchFamily="34" charset="0"/>
                </a:rPr>
                <a:t>±</a:t>
              </a: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Tlin</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5856" name="Arc 16"/>
            <p:cNvSpPr>
              <a:spLocks/>
            </p:cNvSpPr>
            <p:nvPr/>
          </p:nvSpPr>
          <p:spPr bwMode="auto">
            <a:xfrm>
              <a:off x="4687" y="12901"/>
              <a:ext cx="264" cy="24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857" name="Text Box 17"/>
            <p:cNvSpPr txBox="1">
              <a:spLocks noChangeArrowheads="1"/>
            </p:cNvSpPr>
            <p:nvPr/>
          </p:nvSpPr>
          <p:spPr bwMode="auto">
            <a:xfrm>
              <a:off x="5046" y="13142"/>
              <a:ext cx="897" cy="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Symbol" pitchFamily="18" charset="2"/>
                  <a:ea typeface="Arial" pitchFamily="34" charset="0"/>
                  <a:cs typeface="Arial" pitchFamily="34" charset="0"/>
                </a:rPr>
                <a:t>a</a:t>
              </a: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BB’</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5858" name="Text Box 18"/>
            <p:cNvSpPr txBox="1">
              <a:spLocks noChangeArrowheads="1"/>
            </p:cNvSpPr>
            <p:nvPr/>
          </p:nvSpPr>
          <p:spPr bwMode="auto">
            <a:xfrm>
              <a:off x="8297" y="11439"/>
              <a:ext cx="1370" cy="6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100" b="0" i="0" u="none" strike="noStrike" cap="none" normalizeH="0" baseline="0" smtClean="0">
                  <a:ln>
                    <a:noFill/>
                  </a:ln>
                  <a:solidFill>
                    <a:schemeClr val="tx1"/>
                  </a:solidFill>
                  <a:effectLst/>
                  <a:latin typeface="Calibri" pitchFamily="34" charset="0"/>
                  <a:ea typeface="Arial" pitchFamily="34" charset="0"/>
                  <a:cs typeface="Arial" pitchFamily="34" charset="0"/>
                </a:rPr>
                <a:t>BB’ =EFL</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36" name="Rectangle à coins arrondis 35"/>
          <p:cNvSpPr/>
          <p:nvPr/>
        </p:nvSpPr>
        <p:spPr>
          <a:xfrm>
            <a:off x="428596" y="3214686"/>
            <a:ext cx="4786346" cy="71438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rgbClr val="00B050"/>
                </a:solidFill>
                <a:latin typeface="Arial" pitchFamily="34" charset="0"/>
                <a:cs typeface="Arial" pitchFamily="34" charset="0"/>
              </a:rPr>
              <a:t>BB’=EFL</a:t>
            </a:r>
          </a:p>
          <a:p>
            <a:pPr algn="ctr"/>
            <a:r>
              <a:rPr lang="fr-FR" sz="2400" dirty="0" smtClean="0">
                <a:solidFill>
                  <a:srgbClr val="00B050"/>
                </a:solidFill>
                <a:latin typeface="Arial" pitchFamily="34" charset="0"/>
                <a:cs typeface="Arial" pitchFamily="34" charset="0"/>
              </a:rPr>
              <a:t>Ecart de fermeture linéaire</a:t>
            </a:r>
            <a:endParaRPr lang="fr-FR" sz="2400" dirty="0">
              <a:solidFill>
                <a:srgbClr val="00B050"/>
              </a:solidFill>
            </a:endParaRPr>
          </a:p>
        </p:txBody>
      </p:sp>
      <p:sp>
        <p:nvSpPr>
          <p:cNvPr id="57" name="Arc 56"/>
          <p:cNvSpPr/>
          <p:nvPr/>
        </p:nvSpPr>
        <p:spPr>
          <a:xfrm>
            <a:off x="1785918" y="5357826"/>
            <a:ext cx="1500198" cy="1285884"/>
          </a:xfrm>
          <a:prstGeom prst="arc">
            <a:avLst>
              <a:gd name="adj1" fmla="val 10528422"/>
              <a:gd name="adj2" fmla="val 786026"/>
            </a:avLst>
          </a:prstGeom>
          <a:ln w="28575">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70" name="Groupe 69"/>
          <p:cNvGrpSpPr/>
          <p:nvPr/>
        </p:nvGrpSpPr>
        <p:grpSpPr>
          <a:xfrm>
            <a:off x="285720" y="2500305"/>
            <a:ext cx="8143932" cy="4078650"/>
            <a:chOff x="285720" y="2500305"/>
            <a:chExt cx="8143932" cy="4078650"/>
          </a:xfrm>
        </p:grpSpPr>
        <p:sp>
          <p:nvSpPr>
            <p:cNvPr id="29" name="Rectangle à coins arrondis 28"/>
            <p:cNvSpPr/>
            <p:nvPr/>
          </p:nvSpPr>
          <p:spPr>
            <a:xfrm>
              <a:off x="6500826" y="3643314"/>
              <a:ext cx="571504" cy="4286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6" name="Connecteur droit 45"/>
            <p:cNvCxnSpPr>
              <a:stCxn id="35844" idx="0"/>
              <a:endCxn id="35844" idx="1"/>
            </p:cNvCxnSpPr>
            <p:nvPr/>
          </p:nvCxnSpPr>
          <p:spPr>
            <a:xfrm rot="16200000" flipH="1">
              <a:off x="6413844" y="3170187"/>
              <a:ext cx="1588" cy="21829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Connecteur droit 48"/>
            <p:cNvCxnSpPr>
              <a:stCxn id="35848" idx="0"/>
            </p:cNvCxnSpPr>
            <p:nvPr/>
          </p:nvCxnSpPr>
          <p:spPr>
            <a:xfrm rot="16200000" flipH="1">
              <a:off x="6308005" y="4379186"/>
              <a:ext cx="548937" cy="40821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2" name="Rectangle à coins arrondis 51"/>
            <p:cNvSpPr/>
            <p:nvPr/>
          </p:nvSpPr>
          <p:spPr>
            <a:xfrm>
              <a:off x="6500826" y="2857496"/>
              <a:ext cx="571504" cy="285752"/>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Rectangle à coins arrondis 52"/>
            <p:cNvSpPr/>
            <p:nvPr/>
          </p:nvSpPr>
          <p:spPr>
            <a:xfrm>
              <a:off x="6929454" y="4357694"/>
              <a:ext cx="500066" cy="285752"/>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à coins arrondis 54"/>
            <p:cNvSpPr/>
            <p:nvPr/>
          </p:nvSpPr>
          <p:spPr>
            <a:xfrm>
              <a:off x="7516976" y="4357694"/>
              <a:ext cx="142876" cy="28575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68" name="Groupe 67"/>
            <p:cNvGrpSpPr/>
            <p:nvPr/>
          </p:nvGrpSpPr>
          <p:grpSpPr>
            <a:xfrm>
              <a:off x="285720" y="2500305"/>
              <a:ext cx="8143932" cy="4078650"/>
              <a:chOff x="285720" y="2500305"/>
              <a:chExt cx="8143932" cy="4078650"/>
            </a:xfrm>
          </p:grpSpPr>
          <p:sp>
            <p:nvSpPr>
              <p:cNvPr id="33" name="Rectangle à coins arrondis 32"/>
              <p:cNvSpPr/>
              <p:nvPr/>
            </p:nvSpPr>
            <p:spPr>
              <a:xfrm>
                <a:off x="6357950" y="3071810"/>
                <a:ext cx="1214446" cy="4286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1"/>
                    </a:solidFill>
                    <a:latin typeface="Arial" pitchFamily="34" charset="0"/>
                    <a:cs typeface="Arial" pitchFamily="34" charset="0"/>
                  </a:rPr>
                  <a:t>±Tang </a:t>
                </a:r>
                <a:endParaRPr lang="fr-FR" sz="2400" dirty="0">
                  <a:solidFill>
                    <a:schemeClr val="accent1"/>
                  </a:solidFill>
                </a:endParaRPr>
              </a:p>
            </p:txBody>
          </p:sp>
          <p:sp>
            <p:nvSpPr>
              <p:cNvPr id="34" name="Rectangle à coins arrondis 33"/>
              <p:cNvSpPr/>
              <p:nvPr/>
            </p:nvSpPr>
            <p:spPr>
              <a:xfrm>
                <a:off x="5786446" y="3786190"/>
                <a:ext cx="500066"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Arial" pitchFamily="34" charset="0"/>
                    <a:cs typeface="Arial" pitchFamily="34" charset="0"/>
                  </a:rPr>
                  <a:t>B</a:t>
                </a:r>
                <a:endParaRPr lang="fr-FR" dirty="0">
                  <a:latin typeface="Arial" pitchFamily="34" charset="0"/>
                  <a:cs typeface="Arial" pitchFamily="34" charset="0"/>
                </a:endParaRPr>
              </a:p>
            </p:txBody>
          </p:sp>
          <p:sp>
            <p:nvSpPr>
              <p:cNvPr id="35" name="Rectangle à coins arrondis 34"/>
              <p:cNvSpPr/>
              <p:nvPr/>
            </p:nvSpPr>
            <p:spPr>
              <a:xfrm>
                <a:off x="7072330" y="3714752"/>
                <a:ext cx="1285884" cy="4286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rgbClr val="FF0000"/>
                    </a:solidFill>
                    <a:latin typeface="Arial" pitchFamily="34" charset="0"/>
                    <a:cs typeface="Arial" pitchFamily="34" charset="0"/>
                  </a:rPr>
                  <a:t>±</a:t>
                </a:r>
                <a:r>
                  <a:rPr lang="fr-FR" sz="2400" dirty="0" err="1" smtClean="0">
                    <a:solidFill>
                      <a:srgbClr val="FF0000"/>
                    </a:solidFill>
                    <a:latin typeface="Arial" pitchFamily="34" charset="0"/>
                    <a:cs typeface="Arial" pitchFamily="34" charset="0"/>
                  </a:rPr>
                  <a:t>Tlin</a:t>
                </a:r>
                <a:r>
                  <a:rPr lang="fr-FR" sz="2400" dirty="0" smtClean="0">
                    <a:solidFill>
                      <a:srgbClr val="FF0000"/>
                    </a:solidFill>
                    <a:latin typeface="Arial" pitchFamily="34" charset="0"/>
                    <a:cs typeface="Arial" pitchFamily="34" charset="0"/>
                  </a:rPr>
                  <a:t> </a:t>
                </a:r>
                <a:endParaRPr lang="fr-FR" sz="2400" dirty="0">
                  <a:solidFill>
                    <a:srgbClr val="FF0000"/>
                  </a:solidFill>
                </a:endParaRPr>
              </a:p>
            </p:txBody>
          </p:sp>
          <p:sp>
            <p:nvSpPr>
              <p:cNvPr id="37" name="Rectangle à coins arrondis 36"/>
              <p:cNvSpPr/>
              <p:nvPr/>
            </p:nvSpPr>
            <p:spPr>
              <a:xfrm>
                <a:off x="6858016" y="4857760"/>
                <a:ext cx="500066"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Arial" pitchFamily="34" charset="0"/>
                    <a:cs typeface="Arial" pitchFamily="34" charset="0"/>
                  </a:rPr>
                  <a:t>B’</a:t>
                </a:r>
                <a:endParaRPr lang="fr-FR" dirty="0">
                  <a:latin typeface="Arial" pitchFamily="34" charset="0"/>
                  <a:cs typeface="Arial" pitchFamily="34" charset="0"/>
                </a:endParaRPr>
              </a:p>
            </p:txBody>
          </p:sp>
          <p:cxnSp>
            <p:nvCxnSpPr>
              <p:cNvPr id="45" name="Connecteur droit 44"/>
              <p:cNvCxnSpPr/>
              <p:nvPr/>
            </p:nvCxnSpPr>
            <p:spPr>
              <a:xfrm rot="16200000" flipH="1" flipV="1">
                <a:off x="4613173" y="4229105"/>
                <a:ext cx="3493077" cy="35478"/>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67" name="Groupe 66"/>
              <p:cNvGrpSpPr/>
              <p:nvPr/>
            </p:nvGrpSpPr>
            <p:grpSpPr>
              <a:xfrm>
                <a:off x="285720" y="4786322"/>
                <a:ext cx="4857784" cy="1792633"/>
                <a:chOff x="285720" y="4786322"/>
                <a:chExt cx="4857784" cy="1792633"/>
              </a:xfrm>
            </p:grpSpPr>
            <p:sp>
              <p:nvSpPr>
                <p:cNvPr id="31" name="Rectangle à coins arrondis 30"/>
                <p:cNvSpPr/>
                <p:nvPr/>
              </p:nvSpPr>
              <p:spPr>
                <a:xfrm>
                  <a:off x="4286248" y="5929330"/>
                  <a:ext cx="857256"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latin typeface="Symbol" pitchFamily="18" charset="2"/>
                    </a:rPr>
                    <a:t>a</a:t>
                  </a:r>
                  <a:r>
                    <a:rPr lang="fr-FR" dirty="0" err="1" smtClean="0"/>
                    <a:t>BB</a:t>
                  </a:r>
                  <a:r>
                    <a:rPr lang="fr-FR" dirty="0" smtClean="0"/>
                    <a:t>’</a:t>
                  </a:r>
                  <a:endParaRPr lang="fr-FR" dirty="0"/>
                </a:p>
              </p:txBody>
            </p:sp>
            <p:sp>
              <p:nvSpPr>
                <p:cNvPr id="32" name="Rectangle à coins arrondis 31"/>
                <p:cNvSpPr/>
                <p:nvPr/>
              </p:nvSpPr>
              <p:spPr>
                <a:xfrm>
                  <a:off x="2285984" y="5929330"/>
                  <a:ext cx="500066"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Arial" pitchFamily="34" charset="0"/>
                      <a:cs typeface="Arial" pitchFamily="34" charset="0"/>
                    </a:rPr>
                    <a:t>R</a:t>
                  </a:r>
                  <a:endParaRPr lang="fr-FR" dirty="0">
                    <a:latin typeface="Arial" pitchFamily="34" charset="0"/>
                    <a:cs typeface="Arial" pitchFamily="34" charset="0"/>
                  </a:endParaRPr>
                </a:p>
              </p:txBody>
            </p:sp>
            <p:cxnSp>
              <p:nvCxnSpPr>
                <p:cNvPr id="39" name="Connecteur droit 38"/>
                <p:cNvCxnSpPr>
                  <a:stCxn id="35847" idx="1"/>
                </p:cNvCxnSpPr>
                <p:nvPr/>
              </p:nvCxnSpPr>
              <p:spPr>
                <a:xfrm rot="16200000" flipV="1">
                  <a:off x="1106708" y="5179782"/>
                  <a:ext cx="1149690" cy="164865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rot="5400000" flipH="1" flipV="1">
                  <a:off x="223807" y="5491177"/>
                  <a:ext cx="704855" cy="58102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Rectangle à coins arrondis 41"/>
                <p:cNvSpPr/>
                <p:nvPr/>
              </p:nvSpPr>
              <p:spPr>
                <a:xfrm>
                  <a:off x="642910" y="4857760"/>
                  <a:ext cx="500066"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Arial" pitchFamily="34" charset="0"/>
                      <a:cs typeface="Arial" pitchFamily="34" charset="0"/>
                    </a:rPr>
                    <a:t>Q</a:t>
                  </a:r>
                  <a:endParaRPr lang="fr-FR" dirty="0">
                    <a:latin typeface="Arial" pitchFamily="34" charset="0"/>
                    <a:cs typeface="Arial" pitchFamily="34" charset="0"/>
                  </a:endParaRPr>
                </a:p>
              </p:txBody>
            </p:sp>
            <p:sp>
              <p:nvSpPr>
                <p:cNvPr id="56" name="Rectangle à coins arrondis 55"/>
                <p:cNvSpPr/>
                <p:nvPr/>
              </p:nvSpPr>
              <p:spPr>
                <a:xfrm>
                  <a:off x="2214546" y="4786322"/>
                  <a:ext cx="642942"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latin typeface="Symbol" pitchFamily="18" charset="2"/>
                    </a:rPr>
                    <a:t>a</a:t>
                  </a:r>
                  <a:r>
                    <a:rPr lang="fr-FR" dirty="0" err="1" smtClean="0"/>
                    <a:t>B</a:t>
                  </a:r>
                  <a:endParaRPr lang="fr-FR" dirty="0"/>
                </a:p>
              </p:txBody>
            </p:sp>
          </p:grpSp>
          <p:sp>
            <p:nvSpPr>
              <p:cNvPr id="62" name="Rectangle à coins arrondis 61"/>
              <p:cNvSpPr/>
              <p:nvPr/>
            </p:nvSpPr>
            <p:spPr>
              <a:xfrm>
                <a:off x="7715272" y="4286256"/>
                <a:ext cx="714380" cy="35719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Arial" pitchFamily="34" charset="0"/>
                    <a:cs typeface="Arial" pitchFamily="34" charset="0"/>
                  </a:rPr>
                  <a:t>EFL</a:t>
                </a:r>
                <a:endParaRPr lang="fr-FR" dirty="0">
                  <a:latin typeface="Arial" pitchFamily="34" charset="0"/>
                  <a:cs typeface="Arial" pitchFamily="34" charset="0"/>
                </a:endParaRPr>
              </a:p>
            </p:txBody>
          </p:sp>
          <p:cxnSp>
            <p:nvCxnSpPr>
              <p:cNvPr id="64" name="Connecteur droit avec flèche 63"/>
              <p:cNvCxnSpPr/>
              <p:nvPr/>
            </p:nvCxnSpPr>
            <p:spPr>
              <a:xfrm rot="10800000" flipV="1">
                <a:off x="6673575" y="4464850"/>
                <a:ext cx="1071570" cy="178595"/>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cxnSp>
        <p:nvCxnSpPr>
          <p:cNvPr id="58" name="Connecteur droit avec flèche 57"/>
          <p:cNvCxnSpPr/>
          <p:nvPr/>
        </p:nvCxnSpPr>
        <p:spPr>
          <a:xfrm>
            <a:off x="428596" y="6610372"/>
            <a:ext cx="8215370" cy="158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355783" y="6202940"/>
            <a:ext cx="3826689" cy="369332"/>
          </a:xfrm>
          <a:prstGeom prst="rect">
            <a:avLst/>
          </a:prstGeom>
        </p:spPr>
        <p:txBody>
          <a:bodyPr wrap="none">
            <a:spAutoFit/>
          </a:bodyPr>
          <a:lstStyle/>
          <a:p>
            <a:r>
              <a:rPr lang="fr-FR" dirty="0" smtClean="0">
                <a:latin typeface="Arial" pitchFamily="34" charset="0"/>
                <a:cs typeface="Arial" pitchFamily="34" charset="0"/>
              </a:rPr>
              <a:t>Direction </a:t>
            </a:r>
            <a:r>
              <a:rPr lang="fr-FR" dirty="0" smtClean="0">
                <a:latin typeface="Arial" pitchFamily="34" charset="0"/>
                <a:cs typeface="Arial" pitchFamily="34" charset="0"/>
              </a:rPr>
              <a:t>générale du cheminement</a:t>
            </a:r>
            <a:endParaRPr lang="fr-F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214282" y="1714488"/>
            <a:ext cx="8715436" cy="4401205"/>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latin typeface="Arial" pitchFamily="34" charset="0"/>
                <a:cs typeface="Arial" pitchFamily="34" charset="0"/>
              </a:rPr>
              <a:t>- Quadrant N°1:</a:t>
            </a:r>
          </a:p>
          <a:p>
            <a:r>
              <a:rPr lang="fr-FR" sz="2800" dirty="0" smtClean="0">
                <a:latin typeface="Arial" pitchFamily="34" charset="0"/>
                <a:cs typeface="Arial" pitchFamily="34" charset="0"/>
              </a:rPr>
              <a:t>DX &gt; 0    DY &gt; 0	DX/DY &gt; 0    </a:t>
            </a:r>
          </a:p>
          <a:p>
            <a:r>
              <a:rPr lang="fr-FR" sz="2800" dirty="0" err="1" smtClean="0">
                <a:latin typeface="Arial" pitchFamily="34" charset="0"/>
                <a:cs typeface="Arial" pitchFamily="34" charset="0"/>
              </a:rPr>
              <a:t>Arctg</a:t>
            </a:r>
            <a:r>
              <a:rPr lang="fr-FR" sz="2800" dirty="0" smtClean="0">
                <a:latin typeface="Arial" pitchFamily="34" charset="0"/>
                <a:cs typeface="Arial" pitchFamily="34" charset="0"/>
              </a:rPr>
              <a:t> DX/DY </a:t>
            </a:r>
            <a:r>
              <a:rPr lang="fr-FR" sz="2800" dirty="0" smtClean="0">
                <a:latin typeface="Arial" pitchFamily="34" charset="0"/>
                <a:cs typeface="Arial" pitchFamily="34" charset="0"/>
                <a:sym typeface="Symbol"/>
              </a:rPr>
              <a:t></a:t>
            </a:r>
            <a:r>
              <a:rPr lang="fr-FR" sz="2800" dirty="0" smtClean="0">
                <a:latin typeface="Arial" pitchFamily="34" charset="0"/>
                <a:cs typeface="Arial" pitchFamily="34" charset="0"/>
              </a:rPr>
              <a:t> [0, 100[ 	</a:t>
            </a:r>
          </a:p>
          <a:p>
            <a:r>
              <a:rPr lang="en-GB" sz="2800" dirty="0" smtClean="0">
                <a:latin typeface="Arial" pitchFamily="34" charset="0"/>
                <a:cs typeface="Arial" pitchFamily="34" charset="0"/>
              </a:rPr>
              <a:t>GOM1 </a:t>
            </a:r>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 [0, 100[		</a:t>
            </a:r>
            <a:endParaRPr lang="fr-FR" sz="2800" dirty="0" smtClean="0">
              <a:latin typeface="Arial" pitchFamily="34" charset="0"/>
              <a:cs typeface="Arial" pitchFamily="34" charset="0"/>
            </a:endParaRPr>
          </a:p>
          <a:p>
            <a:r>
              <a:rPr lang="en-GB" sz="2800" dirty="0" smtClean="0">
                <a:solidFill>
                  <a:srgbClr val="00B050"/>
                </a:solidFill>
                <a:latin typeface="Arial" pitchFamily="34" charset="0"/>
                <a:cs typeface="Arial" pitchFamily="34" charset="0"/>
              </a:rPr>
              <a:t>GOM1 = </a:t>
            </a:r>
            <a:r>
              <a:rPr lang="en-GB" sz="2800" dirty="0" err="1" smtClean="0">
                <a:solidFill>
                  <a:srgbClr val="00B050"/>
                </a:solidFill>
                <a:latin typeface="Arial" pitchFamily="34" charset="0"/>
                <a:cs typeface="Arial" pitchFamily="34" charset="0"/>
              </a:rPr>
              <a:t>Arctg</a:t>
            </a:r>
            <a:r>
              <a:rPr lang="en-GB" sz="2800" dirty="0" smtClean="0">
                <a:solidFill>
                  <a:srgbClr val="00B050"/>
                </a:solidFill>
                <a:latin typeface="Arial" pitchFamily="34" charset="0"/>
                <a:cs typeface="Arial" pitchFamily="34" charset="0"/>
              </a:rPr>
              <a:t> </a:t>
            </a:r>
            <a:r>
              <a:rPr lang="fr-FR" sz="2800" dirty="0" smtClean="0">
                <a:solidFill>
                  <a:srgbClr val="00B050"/>
                </a:solidFill>
                <a:latin typeface="Arial" pitchFamily="34" charset="0"/>
                <a:cs typeface="Arial" pitchFamily="34" charset="0"/>
              </a:rPr>
              <a:t>D</a:t>
            </a:r>
            <a:r>
              <a:rPr lang="en-GB" sz="2800" dirty="0" smtClean="0">
                <a:solidFill>
                  <a:srgbClr val="00B050"/>
                </a:solidFill>
                <a:latin typeface="Arial" pitchFamily="34" charset="0"/>
                <a:cs typeface="Arial" pitchFamily="34" charset="0"/>
              </a:rPr>
              <a:t>X/</a:t>
            </a:r>
            <a:r>
              <a:rPr lang="fr-FR" sz="2800" dirty="0" smtClean="0">
                <a:solidFill>
                  <a:srgbClr val="00B050"/>
                </a:solidFill>
                <a:latin typeface="Arial" pitchFamily="34" charset="0"/>
                <a:cs typeface="Arial" pitchFamily="34" charset="0"/>
              </a:rPr>
              <a:t>D</a:t>
            </a:r>
            <a:r>
              <a:rPr lang="en-GB" sz="2800" dirty="0" smtClean="0">
                <a:solidFill>
                  <a:srgbClr val="00B050"/>
                </a:solidFill>
                <a:latin typeface="Arial" pitchFamily="34" charset="0"/>
                <a:cs typeface="Arial" pitchFamily="34" charset="0"/>
              </a:rPr>
              <a:t>Y.</a:t>
            </a:r>
            <a:endParaRPr lang="fr-FR" sz="2800" dirty="0" smtClean="0">
              <a:solidFill>
                <a:srgbClr val="00B050"/>
              </a:solidFill>
              <a:latin typeface="Arial" pitchFamily="34" charset="0"/>
              <a:cs typeface="Arial" pitchFamily="34" charset="0"/>
            </a:endParaRPr>
          </a:p>
          <a:p>
            <a:r>
              <a:rPr lang="fr-FR" sz="2800" dirty="0" smtClean="0">
                <a:solidFill>
                  <a:srgbClr val="FF0000"/>
                </a:solidFill>
                <a:latin typeface="Arial" pitchFamily="34" charset="0"/>
                <a:cs typeface="Arial" pitchFamily="34" charset="0"/>
              </a:rPr>
              <a:t>- Quadrant N°2:</a:t>
            </a:r>
          </a:p>
          <a:p>
            <a:r>
              <a:rPr lang="fr-FR" sz="2800" dirty="0" smtClean="0">
                <a:latin typeface="Arial" pitchFamily="34" charset="0"/>
                <a:cs typeface="Arial" pitchFamily="34" charset="0"/>
              </a:rPr>
              <a:t>DX &gt; 0    DY &lt; 0    DX/DY &lt; 0     </a:t>
            </a:r>
          </a:p>
          <a:p>
            <a:r>
              <a:rPr lang="en-GB" sz="2800" dirty="0" err="1" smtClean="0">
                <a:latin typeface="Arial" pitchFamily="34" charset="0"/>
                <a:cs typeface="Arial" pitchFamily="34" charset="0"/>
              </a:rPr>
              <a:t>Arctg</a:t>
            </a:r>
            <a:r>
              <a:rPr lang="en-GB" sz="2800" dirty="0" smtClean="0">
                <a:latin typeface="Arial" pitchFamily="34" charset="0"/>
                <a:cs typeface="Arial" pitchFamily="34" charset="0"/>
              </a:rPr>
              <a:t> </a:t>
            </a:r>
            <a:r>
              <a:rPr lang="fr-FR" sz="2800" dirty="0" smtClean="0">
                <a:latin typeface="Arial" pitchFamily="34" charset="0"/>
                <a:cs typeface="Arial" pitchFamily="34" charset="0"/>
              </a:rPr>
              <a:t>D</a:t>
            </a:r>
            <a:r>
              <a:rPr lang="en-GB" sz="2800" dirty="0" smtClean="0">
                <a:latin typeface="Arial" pitchFamily="34" charset="0"/>
                <a:cs typeface="Arial" pitchFamily="34" charset="0"/>
              </a:rPr>
              <a:t>X/</a:t>
            </a:r>
            <a:r>
              <a:rPr lang="fr-FR" sz="2800" dirty="0" smtClean="0">
                <a:latin typeface="Arial" pitchFamily="34" charset="0"/>
                <a:cs typeface="Arial" pitchFamily="34" charset="0"/>
              </a:rPr>
              <a:t>D</a:t>
            </a:r>
            <a:r>
              <a:rPr lang="en-GB" sz="2800" dirty="0" smtClean="0">
                <a:latin typeface="Arial" pitchFamily="34" charset="0"/>
                <a:cs typeface="Arial" pitchFamily="34" charset="0"/>
              </a:rPr>
              <a:t>Y </a:t>
            </a:r>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 ]-100, 0]      </a:t>
            </a:r>
            <a:endParaRPr lang="fr-FR" sz="2800" dirty="0" smtClean="0">
              <a:latin typeface="Arial" pitchFamily="34" charset="0"/>
              <a:cs typeface="Arial" pitchFamily="34" charset="0"/>
            </a:endParaRPr>
          </a:p>
          <a:p>
            <a:r>
              <a:rPr lang="en-GB" sz="2800" dirty="0" smtClean="0">
                <a:latin typeface="Arial" pitchFamily="34" charset="0"/>
                <a:cs typeface="Arial" pitchFamily="34" charset="0"/>
              </a:rPr>
              <a:t>GOM2 </a:t>
            </a:r>
            <a:r>
              <a:rPr lang="fr-FR" sz="2800" dirty="0" smtClean="0">
                <a:latin typeface="Arial" pitchFamily="34" charset="0"/>
                <a:cs typeface="Arial" pitchFamily="34" charset="0"/>
                <a:sym typeface="Symbol"/>
              </a:rPr>
              <a:t></a:t>
            </a:r>
            <a:r>
              <a:rPr lang="fr-FR" sz="2800" dirty="0" smtClean="0">
                <a:latin typeface="Arial" pitchFamily="34" charset="0"/>
                <a:cs typeface="Arial" pitchFamily="34" charset="0"/>
              </a:rPr>
              <a:t> </a:t>
            </a:r>
            <a:r>
              <a:rPr lang="en-GB" sz="2800" dirty="0" smtClean="0">
                <a:latin typeface="Arial" pitchFamily="34" charset="0"/>
                <a:cs typeface="Arial" pitchFamily="34" charset="0"/>
              </a:rPr>
              <a:t>]100, 200]</a:t>
            </a:r>
            <a:endParaRPr lang="fr-FR" sz="2800" dirty="0" smtClean="0">
              <a:latin typeface="Arial" pitchFamily="34" charset="0"/>
              <a:cs typeface="Arial" pitchFamily="34" charset="0"/>
            </a:endParaRPr>
          </a:p>
          <a:p>
            <a:r>
              <a:rPr lang="en-GB" sz="2800" dirty="0" smtClean="0">
                <a:solidFill>
                  <a:srgbClr val="00B050"/>
                </a:solidFill>
                <a:latin typeface="Arial" pitchFamily="34" charset="0"/>
                <a:cs typeface="Arial" pitchFamily="34" charset="0"/>
              </a:rPr>
              <a:t>GOM2=</a:t>
            </a:r>
            <a:r>
              <a:rPr lang="en-GB" sz="2800" dirty="0" err="1" smtClean="0">
                <a:solidFill>
                  <a:srgbClr val="00B050"/>
                </a:solidFill>
                <a:latin typeface="Arial" pitchFamily="34" charset="0"/>
                <a:cs typeface="Arial" pitchFamily="34" charset="0"/>
              </a:rPr>
              <a:t>Arctg</a:t>
            </a:r>
            <a:r>
              <a:rPr lang="en-GB" sz="2800" dirty="0" smtClean="0">
                <a:solidFill>
                  <a:srgbClr val="00B050"/>
                </a:solidFill>
                <a:latin typeface="Arial" pitchFamily="34" charset="0"/>
                <a:cs typeface="Arial" pitchFamily="34" charset="0"/>
              </a:rPr>
              <a:t> (</a:t>
            </a:r>
            <a:r>
              <a:rPr lang="fr-FR" sz="2800" dirty="0" smtClean="0">
                <a:solidFill>
                  <a:srgbClr val="00B050"/>
                </a:solidFill>
                <a:latin typeface="Arial" pitchFamily="34" charset="0"/>
                <a:cs typeface="Arial" pitchFamily="34" charset="0"/>
              </a:rPr>
              <a:t>D</a:t>
            </a:r>
            <a:r>
              <a:rPr lang="en-GB" sz="2800" dirty="0" smtClean="0">
                <a:solidFill>
                  <a:srgbClr val="00B050"/>
                </a:solidFill>
                <a:latin typeface="Arial" pitchFamily="34" charset="0"/>
                <a:cs typeface="Arial" pitchFamily="34" charset="0"/>
              </a:rPr>
              <a:t>X/</a:t>
            </a:r>
            <a:r>
              <a:rPr lang="fr-FR" sz="2800" dirty="0" smtClean="0">
                <a:solidFill>
                  <a:srgbClr val="00B050"/>
                </a:solidFill>
                <a:latin typeface="Arial" pitchFamily="34" charset="0"/>
                <a:cs typeface="Arial" pitchFamily="34" charset="0"/>
              </a:rPr>
              <a:t>D</a:t>
            </a:r>
            <a:r>
              <a:rPr lang="en-GB" sz="2800" dirty="0" smtClean="0">
                <a:solidFill>
                  <a:srgbClr val="00B050"/>
                </a:solidFill>
                <a:latin typeface="Arial" pitchFamily="34" charset="0"/>
                <a:cs typeface="Arial" pitchFamily="34" charset="0"/>
              </a:rPr>
              <a:t>Y) + 200.</a:t>
            </a:r>
            <a:endParaRPr lang="fr-FR" sz="2800" dirty="0" smtClean="0">
              <a:solidFill>
                <a:srgbClr val="00B050"/>
              </a:solidFill>
              <a:latin typeface="Arial" pitchFamily="34" charset="0"/>
              <a:cs typeface="Arial" pitchFamily="34" charset="0"/>
            </a:endParaRPr>
          </a:p>
        </p:txBody>
      </p:sp>
      <p:sp>
        <p:nvSpPr>
          <p:cNvPr id="23" name="Titre 22"/>
          <p:cNvSpPr>
            <a:spLocks noGrp="1"/>
          </p:cNvSpPr>
          <p:nvPr>
            <p:ph type="title"/>
          </p:nvPr>
        </p:nvSpPr>
        <p:spPr>
          <a:xfrm>
            <a:off x="1071538" y="428612"/>
            <a:ext cx="7786742" cy="11430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fr-FR" sz="4000" dirty="0" smtClean="0">
                <a:solidFill>
                  <a:schemeClr val="bg1"/>
                </a:solidFill>
                <a:latin typeface="+mn-lt"/>
              </a:rPr>
              <a:t>III-   CALCULS DANS LE SYSTEME DE COORDONNEES RECTANGULAIRES</a:t>
            </a:r>
            <a:endParaRPr lang="fr-FR" sz="4000" dirty="0">
              <a:solidFill>
                <a:schemeClr val="bg1"/>
              </a:solidFill>
              <a:latin typeface="+mn-l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6387" name="Picture 3"/>
          <p:cNvPicPr>
            <a:picLocks noChangeAspect="1" noChangeArrowheads="1"/>
          </p:cNvPicPr>
          <p:nvPr/>
        </p:nvPicPr>
        <p:blipFill>
          <a:blip r:embed="rId2" cstate="print"/>
          <a:srcRect/>
          <a:stretch>
            <a:fillRect/>
          </a:stretch>
        </p:blipFill>
        <p:spPr bwMode="auto">
          <a:xfrm>
            <a:off x="3824287" y="2214554"/>
            <a:ext cx="5319713" cy="3535363"/>
          </a:xfrm>
          <a:prstGeom prst="rect">
            <a:avLst/>
          </a:prstGeom>
          <a:noFill/>
          <a:ln w="9525">
            <a:noFill/>
            <a:miter lim="800000"/>
            <a:headEnd/>
            <a:tailEnd/>
          </a:ln>
        </p:spPr>
      </p:pic>
      <p:cxnSp>
        <p:nvCxnSpPr>
          <p:cNvPr id="9" name="Connecteur droit 8"/>
          <p:cNvCxnSpPr/>
          <p:nvPr/>
        </p:nvCxnSpPr>
        <p:spPr>
          <a:xfrm rot="5400000" flipH="1" flipV="1">
            <a:off x="6250793" y="2821777"/>
            <a:ext cx="1143008" cy="9286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571472" y="1643050"/>
            <a:ext cx="8358246" cy="4832092"/>
          </a:xfrm>
          <a:prstGeom prst="rect">
            <a:avLst/>
          </a:prstGeom>
          <a:solidFill>
            <a:srgbClr val="FFFFFF"/>
          </a:solidFill>
          <a:ln w="9525">
            <a:noFill/>
            <a:miter lim="800000"/>
            <a:headEnd/>
            <a:tailEnd/>
          </a:ln>
          <a:effectLst/>
        </p:spPr>
        <p:txBody>
          <a:bodyPr wrap="square">
            <a:spAutoFit/>
          </a:bodyPr>
          <a:lstStyle/>
          <a:p>
            <a:r>
              <a:rPr lang="en-GB" sz="2800" dirty="0" smtClean="0">
                <a:solidFill>
                  <a:srgbClr val="FF0000"/>
                </a:solidFill>
                <a:latin typeface="Arial" pitchFamily="34" charset="0"/>
                <a:cs typeface="Arial" pitchFamily="34" charset="0"/>
              </a:rPr>
              <a:t>- Quadrant N°3</a:t>
            </a:r>
            <a:endParaRPr lang="fr-FR" sz="2800" dirty="0" smtClean="0">
              <a:solidFill>
                <a:srgbClr val="FF0000"/>
              </a:solidFill>
              <a:latin typeface="Arial" pitchFamily="34" charset="0"/>
              <a:cs typeface="Arial" pitchFamily="34" charset="0"/>
            </a:endParaRPr>
          </a:p>
          <a:p>
            <a:r>
              <a:rPr lang="fr-FR" sz="2800" dirty="0" smtClean="0">
                <a:latin typeface="Arial" pitchFamily="34" charset="0"/>
                <a:cs typeface="Arial" pitchFamily="34" charset="0"/>
              </a:rPr>
              <a:t>D</a:t>
            </a:r>
            <a:r>
              <a:rPr lang="en-GB" sz="2800" dirty="0" smtClean="0">
                <a:latin typeface="Arial" pitchFamily="34" charset="0"/>
                <a:cs typeface="Arial" pitchFamily="34" charset="0"/>
              </a:rPr>
              <a:t>X &lt; 0    </a:t>
            </a:r>
            <a:r>
              <a:rPr lang="fr-FR" sz="2800" dirty="0" smtClean="0">
                <a:latin typeface="Arial" pitchFamily="34" charset="0"/>
                <a:cs typeface="Arial" pitchFamily="34" charset="0"/>
              </a:rPr>
              <a:t>D</a:t>
            </a:r>
            <a:r>
              <a:rPr lang="en-GB" sz="2800" dirty="0" smtClean="0">
                <a:latin typeface="Arial" pitchFamily="34" charset="0"/>
                <a:cs typeface="Arial" pitchFamily="34" charset="0"/>
              </a:rPr>
              <a:t>Y &lt; 0    </a:t>
            </a:r>
            <a:r>
              <a:rPr lang="fr-FR" sz="2800" dirty="0" smtClean="0">
                <a:latin typeface="Arial" pitchFamily="34" charset="0"/>
                <a:cs typeface="Arial" pitchFamily="34" charset="0"/>
              </a:rPr>
              <a:t>D</a:t>
            </a:r>
            <a:r>
              <a:rPr lang="en-GB" sz="2800" dirty="0" smtClean="0">
                <a:latin typeface="Arial" pitchFamily="34" charset="0"/>
                <a:cs typeface="Arial" pitchFamily="34" charset="0"/>
              </a:rPr>
              <a:t>X/</a:t>
            </a:r>
            <a:r>
              <a:rPr lang="fr-FR" sz="2800" dirty="0" smtClean="0">
                <a:latin typeface="Arial" pitchFamily="34" charset="0"/>
                <a:cs typeface="Arial" pitchFamily="34" charset="0"/>
              </a:rPr>
              <a:t>D</a:t>
            </a:r>
            <a:r>
              <a:rPr lang="en-GB" sz="2800" dirty="0" smtClean="0">
                <a:latin typeface="Arial" pitchFamily="34" charset="0"/>
                <a:cs typeface="Arial" pitchFamily="34" charset="0"/>
              </a:rPr>
              <a:t>Y &gt; 0      </a:t>
            </a:r>
          </a:p>
          <a:p>
            <a:r>
              <a:rPr lang="en-GB" sz="2800" dirty="0" err="1" smtClean="0">
                <a:latin typeface="Arial" pitchFamily="34" charset="0"/>
                <a:cs typeface="Arial" pitchFamily="34" charset="0"/>
              </a:rPr>
              <a:t>Arctg</a:t>
            </a:r>
            <a:r>
              <a:rPr lang="en-GB" sz="2800" dirty="0" smtClean="0">
                <a:latin typeface="Arial" pitchFamily="34" charset="0"/>
                <a:cs typeface="Arial" pitchFamily="34" charset="0"/>
              </a:rPr>
              <a:t> </a:t>
            </a:r>
            <a:r>
              <a:rPr lang="fr-FR" sz="2800" dirty="0" smtClean="0">
                <a:latin typeface="Arial" pitchFamily="34" charset="0"/>
                <a:cs typeface="Arial" pitchFamily="34" charset="0"/>
              </a:rPr>
              <a:t>D</a:t>
            </a:r>
            <a:r>
              <a:rPr lang="en-GB" sz="2800" dirty="0" smtClean="0">
                <a:latin typeface="Arial" pitchFamily="34" charset="0"/>
                <a:cs typeface="Arial" pitchFamily="34" charset="0"/>
              </a:rPr>
              <a:t>X/</a:t>
            </a:r>
            <a:r>
              <a:rPr lang="fr-FR" sz="2800" dirty="0" smtClean="0">
                <a:latin typeface="Arial" pitchFamily="34" charset="0"/>
                <a:cs typeface="Arial" pitchFamily="34" charset="0"/>
              </a:rPr>
              <a:t>D</a:t>
            </a:r>
            <a:r>
              <a:rPr lang="en-GB" sz="2800" dirty="0" smtClean="0">
                <a:latin typeface="Arial" pitchFamily="34" charset="0"/>
                <a:cs typeface="Arial" pitchFamily="34" charset="0"/>
              </a:rPr>
              <a:t>Y </a:t>
            </a:r>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 [0, 100[     </a:t>
            </a:r>
          </a:p>
          <a:p>
            <a:r>
              <a:rPr lang="en-GB" sz="2800" dirty="0" smtClean="0">
                <a:latin typeface="Arial" pitchFamily="34" charset="0"/>
                <a:cs typeface="Arial" pitchFamily="34" charset="0"/>
              </a:rPr>
              <a:t>GOM3 </a:t>
            </a:r>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 [200, 300[</a:t>
            </a:r>
            <a:endParaRPr lang="fr-FR" sz="2800" dirty="0" smtClean="0">
              <a:latin typeface="Arial" pitchFamily="34" charset="0"/>
              <a:cs typeface="Arial" pitchFamily="34" charset="0"/>
            </a:endParaRPr>
          </a:p>
          <a:p>
            <a:r>
              <a:rPr lang="en-GB" sz="2800" dirty="0" smtClean="0">
                <a:solidFill>
                  <a:srgbClr val="00B050"/>
                </a:solidFill>
                <a:latin typeface="Arial" pitchFamily="34" charset="0"/>
                <a:cs typeface="Arial" pitchFamily="34" charset="0"/>
              </a:rPr>
              <a:t>GOM3 =</a:t>
            </a:r>
            <a:r>
              <a:rPr lang="en-GB" sz="2800" dirty="0" err="1" smtClean="0">
                <a:solidFill>
                  <a:srgbClr val="00B050"/>
                </a:solidFill>
                <a:latin typeface="Arial" pitchFamily="34" charset="0"/>
                <a:cs typeface="Arial" pitchFamily="34" charset="0"/>
              </a:rPr>
              <a:t>Arctg</a:t>
            </a:r>
            <a:r>
              <a:rPr lang="en-GB" sz="2800" dirty="0" smtClean="0">
                <a:solidFill>
                  <a:srgbClr val="00B050"/>
                </a:solidFill>
                <a:latin typeface="Arial" pitchFamily="34" charset="0"/>
                <a:cs typeface="Arial" pitchFamily="34" charset="0"/>
              </a:rPr>
              <a:t> (</a:t>
            </a:r>
            <a:r>
              <a:rPr lang="fr-FR" sz="2800" dirty="0" smtClean="0">
                <a:solidFill>
                  <a:srgbClr val="00B050"/>
                </a:solidFill>
                <a:latin typeface="Arial" pitchFamily="34" charset="0"/>
                <a:cs typeface="Arial" pitchFamily="34" charset="0"/>
              </a:rPr>
              <a:t>D</a:t>
            </a:r>
            <a:r>
              <a:rPr lang="en-GB" sz="2800" dirty="0" smtClean="0">
                <a:solidFill>
                  <a:srgbClr val="00B050"/>
                </a:solidFill>
                <a:latin typeface="Arial" pitchFamily="34" charset="0"/>
                <a:cs typeface="Arial" pitchFamily="34" charset="0"/>
              </a:rPr>
              <a:t>X/</a:t>
            </a:r>
            <a:r>
              <a:rPr lang="fr-FR" sz="2800" dirty="0" smtClean="0">
                <a:solidFill>
                  <a:srgbClr val="00B050"/>
                </a:solidFill>
                <a:latin typeface="Arial" pitchFamily="34" charset="0"/>
                <a:cs typeface="Arial" pitchFamily="34" charset="0"/>
              </a:rPr>
              <a:t>D</a:t>
            </a:r>
            <a:r>
              <a:rPr lang="en-GB" sz="2800" dirty="0" smtClean="0">
                <a:solidFill>
                  <a:srgbClr val="00B050"/>
                </a:solidFill>
                <a:latin typeface="Arial" pitchFamily="34" charset="0"/>
                <a:cs typeface="Arial" pitchFamily="34" charset="0"/>
              </a:rPr>
              <a:t>Y)+200.</a:t>
            </a:r>
            <a:endParaRPr lang="fr-FR" sz="2800" dirty="0" smtClean="0">
              <a:solidFill>
                <a:srgbClr val="00B050"/>
              </a:solidFill>
              <a:latin typeface="Arial" pitchFamily="34" charset="0"/>
              <a:cs typeface="Arial" pitchFamily="34" charset="0"/>
            </a:endParaRPr>
          </a:p>
          <a:p>
            <a:r>
              <a:rPr lang="en-GB" sz="2800" dirty="0" smtClean="0">
                <a:latin typeface="Arial" pitchFamily="34" charset="0"/>
                <a:cs typeface="Arial" pitchFamily="34" charset="0"/>
              </a:rPr>
              <a:t> </a:t>
            </a:r>
            <a:endParaRPr lang="fr-FR" sz="2800" dirty="0" smtClean="0">
              <a:latin typeface="Arial" pitchFamily="34" charset="0"/>
              <a:cs typeface="Arial" pitchFamily="34" charset="0"/>
            </a:endParaRPr>
          </a:p>
          <a:p>
            <a:r>
              <a:rPr lang="en-GB" sz="2800" dirty="0" smtClean="0">
                <a:solidFill>
                  <a:srgbClr val="FF0000"/>
                </a:solidFill>
                <a:latin typeface="Arial" pitchFamily="34" charset="0"/>
                <a:cs typeface="Arial" pitchFamily="34" charset="0"/>
              </a:rPr>
              <a:t>- Quadrant N°4</a:t>
            </a:r>
            <a:endParaRPr lang="fr-FR" sz="2800" dirty="0" smtClean="0">
              <a:solidFill>
                <a:srgbClr val="FF0000"/>
              </a:solidFill>
              <a:latin typeface="Arial" pitchFamily="34" charset="0"/>
              <a:cs typeface="Arial" pitchFamily="34" charset="0"/>
            </a:endParaRPr>
          </a:p>
          <a:p>
            <a:r>
              <a:rPr lang="fr-FR" sz="2800" dirty="0" smtClean="0">
                <a:latin typeface="Arial" pitchFamily="34" charset="0"/>
                <a:cs typeface="Arial" pitchFamily="34" charset="0"/>
              </a:rPr>
              <a:t>D</a:t>
            </a:r>
            <a:r>
              <a:rPr lang="en-GB" sz="2800" dirty="0" smtClean="0">
                <a:latin typeface="Arial" pitchFamily="34" charset="0"/>
                <a:cs typeface="Arial" pitchFamily="34" charset="0"/>
              </a:rPr>
              <a:t>X &lt; 0    </a:t>
            </a:r>
            <a:r>
              <a:rPr lang="fr-FR" sz="2800" dirty="0" smtClean="0">
                <a:latin typeface="Arial" pitchFamily="34" charset="0"/>
                <a:cs typeface="Arial" pitchFamily="34" charset="0"/>
              </a:rPr>
              <a:t>D</a:t>
            </a:r>
            <a:r>
              <a:rPr lang="en-GB" sz="2800" dirty="0" smtClean="0">
                <a:latin typeface="Arial" pitchFamily="34" charset="0"/>
                <a:cs typeface="Arial" pitchFamily="34" charset="0"/>
              </a:rPr>
              <a:t>Y &gt; 0    </a:t>
            </a:r>
            <a:r>
              <a:rPr lang="fr-FR" sz="2800" dirty="0" smtClean="0">
                <a:latin typeface="Arial" pitchFamily="34" charset="0"/>
                <a:cs typeface="Arial" pitchFamily="34" charset="0"/>
              </a:rPr>
              <a:t>D</a:t>
            </a:r>
            <a:r>
              <a:rPr lang="en-GB" sz="2800" dirty="0" smtClean="0">
                <a:latin typeface="Arial" pitchFamily="34" charset="0"/>
                <a:cs typeface="Arial" pitchFamily="34" charset="0"/>
              </a:rPr>
              <a:t>X/</a:t>
            </a:r>
            <a:r>
              <a:rPr lang="fr-FR" sz="2800" dirty="0" smtClean="0">
                <a:latin typeface="Arial" pitchFamily="34" charset="0"/>
                <a:cs typeface="Arial" pitchFamily="34" charset="0"/>
              </a:rPr>
              <a:t>D</a:t>
            </a:r>
            <a:r>
              <a:rPr lang="en-GB" sz="2800" dirty="0" smtClean="0">
                <a:latin typeface="Arial" pitchFamily="34" charset="0"/>
                <a:cs typeface="Arial" pitchFamily="34" charset="0"/>
              </a:rPr>
              <a:t>Y &lt; 0        </a:t>
            </a:r>
          </a:p>
          <a:p>
            <a:r>
              <a:rPr lang="en-GB" sz="2800" dirty="0" smtClean="0">
                <a:latin typeface="Arial" pitchFamily="34" charset="0"/>
                <a:cs typeface="Arial" pitchFamily="34" charset="0"/>
              </a:rPr>
              <a:t> </a:t>
            </a:r>
            <a:r>
              <a:rPr lang="en-GB" sz="2800" dirty="0" err="1" smtClean="0">
                <a:latin typeface="Arial" pitchFamily="34" charset="0"/>
                <a:cs typeface="Arial" pitchFamily="34" charset="0"/>
              </a:rPr>
              <a:t>Arctg</a:t>
            </a:r>
            <a:r>
              <a:rPr lang="en-GB" sz="2800" dirty="0" smtClean="0">
                <a:latin typeface="Arial" pitchFamily="34" charset="0"/>
                <a:cs typeface="Arial" pitchFamily="34" charset="0"/>
              </a:rPr>
              <a:t> </a:t>
            </a:r>
            <a:r>
              <a:rPr lang="fr-FR" sz="2800" dirty="0" smtClean="0">
                <a:latin typeface="Arial" pitchFamily="34" charset="0"/>
                <a:cs typeface="Arial" pitchFamily="34" charset="0"/>
              </a:rPr>
              <a:t>D</a:t>
            </a:r>
            <a:r>
              <a:rPr lang="en-GB" sz="2800" dirty="0" smtClean="0">
                <a:latin typeface="Arial" pitchFamily="34" charset="0"/>
                <a:cs typeface="Arial" pitchFamily="34" charset="0"/>
              </a:rPr>
              <a:t>X/</a:t>
            </a:r>
            <a:r>
              <a:rPr lang="fr-FR" sz="2800" dirty="0" smtClean="0">
                <a:latin typeface="Arial" pitchFamily="34" charset="0"/>
                <a:cs typeface="Arial" pitchFamily="34" charset="0"/>
              </a:rPr>
              <a:t>D</a:t>
            </a:r>
            <a:r>
              <a:rPr lang="en-GB" sz="2800" dirty="0" smtClean="0">
                <a:latin typeface="Arial" pitchFamily="34" charset="0"/>
                <a:cs typeface="Arial" pitchFamily="34" charset="0"/>
              </a:rPr>
              <a:t>Y </a:t>
            </a:r>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 ]-100, 0]    </a:t>
            </a:r>
          </a:p>
          <a:p>
            <a:r>
              <a:rPr lang="en-GB" sz="2800" dirty="0" smtClean="0">
                <a:latin typeface="Arial" pitchFamily="34" charset="0"/>
                <a:cs typeface="Arial" pitchFamily="34" charset="0"/>
              </a:rPr>
              <a:t>GOM4  </a:t>
            </a:r>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 ]300, 400] </a:t>
            </a:r>
            <a:endParaRPr lang="fr-FR" sz="2800" dirty="0" smtClean="0">
              <a:latin typeface="Arial" pitchFamily="34" charset="0"/>
              <a:cs typeface="Arial" pitchFamily="34" charset="0"/>
            </a:endParaRPr>
          </a:p>
          <a:p>
            <a:r>
              <a:rPr lang="en-GB" sz="2800" dirty="0" smtClean="0">
                <a:solidFill>
                  <a:srgbClr val="00B050"/>
                </a:solidFill>
                <a:latin typeface="Arial" pitchFamily="34" charset="0"/>
                <a:cs typeface="Arial" pitchFamily="34" charset="0"/>
              </a:rPr>
              <a:t>GOM4 =</a:t>
            </a:r>
            <a:r>
              <a:rPr lang="en-GB" sz="2800" dirty="0" err="1" smtClean="0">
                <a:solidFill>
                  <a:srgbClr val="00B050"/>
                </a:solidFill>
                <a:latin typeface="Arial" pitchFamily="34" charset="0"/>
                <a:cs typeface="Arial" pitchFamily="34" charset="0"/>
              </a:rPr>
              <a:t>Arctg</a:t>
            </a:r>
            <a:r>
              <a:rPr lang="en-GB" sz="2800" dirty="0" smtClean="0">
                <a:solidFill>
                  <a:srgbClr val="00B050"/>
                </a:solidFill>
                <a:latin typeface="Arial" pitchFamily="34" charset="0"/>
                <a:cs typeface="Arial" pitchFamily="34" charset="0"/>
              </a:rPr>
              <a:t>(</a:t>
            </a:r>
            <a:r>
              <a:rPr lang="fr-FR" sz="2800" dirty="0" smtClean="0">
                <a:solidFill>
                  <a:srgbClr val="00B050"/>
                </a:solidFill>
                <a:latin typeface="Arial" pitchFamily="34" charset="0"/>
                <a:cs typeface="Arial" pitchFamily="34" charset="0"/>
              </a:rPr>
              <a:t>D</a:t>
            </a:r>
            <a:r>
              <a:rPr lang="en-GB" sz="2800" dirty="0" smtClean="0">
                <a:solidFill>
                  <a:srgbClr val="00B050"/>
                </a:solidFill>
                <a:latin typeface="Arial" pitchFamily="34" charset="0"/>
                <a:cs typeface="Arial" pitchFamily="34" charset="0"/>
              </a:rPr>
              <a:t>X/</a:t>
            </a:r>
            <a:r>
              <a:rPr lang="fr-FR" sz="2800" dirty="0" smtClean="0">
                <a:solidFill>
                  <a:srgbClr val="00B050"/>
                </a:solidFill>
                <a:latin typeface="Arial" pitchFamily="34" charset="0"/>
                <a:cs typeface="Arial" pitchFamily="34" charset="0"/>
              </a:rPr>
              <a:t>D</a:t>
            </a:r>
            <a:r>
              <a:rPr lang="en-GB" sz="2800" dirty="0" smtClean="0">
                <a:solidFill>
                  <a:srgbClr val="00B050"/>
                </a:solidFill>
                <a:latin typeface="Arial" pitchFamily="34" charset="0"/>
                <a:cs typeface="Arial" pitchFamily="34" charset="0"/>
              </a:rPr>
              <a:t>Y) + 400.</a:t>
            </a:r>
            <a:endParaRPr lang="fr-FR" sz="2800" dirty="0" smtClean="0">
              <a:solidFill>
                <a:srgbClr val="00B050"/>
              </a:solidFill>
              <a:latin typeface="Arial" pitchFamily="34" charset="0"/>
              <a:cs typeface="Arial" pitchFamily="34" charset="0"/>
            </a:endParaRPr>
          </a:p>
        </p:txBody>
      </p:sp>
      <p:sp>
        <p:nvSpPr>
          <p:cNvPr id="23" name="Titre 22"/>
          <p:cNvSpPr>
            <a:spLocks noGrp="1"/>
          </p:cNvSpPr>
          <p:nvPr>
            <p:ph type="title"/>
          </p:nvPr>
        </p:nvSpPr>
        <p:spPr>
          <a:xfrm>
            <a:off x="1071538" y="428612"/>
            <a:ext cx="7786742" cy="1143000"/>
          </a:xfrm>
        </p:spPr>
        <p:style>
          <a:lnRef idx="2">
            <a:schemeClr val="accent1">
              <a:shade val="50000"/>
            </a:schemeClr>
          </a:lnRef>
          <a:fillRef idx="1">
            <a:schemeClr val="accent1"/>
          </a:fillRef>
          <a:effectRef idx="0">
            <a:schemeClr val="accent1"/>
          </a:effectRef>
          <a:fontRef idx="minor">
            <a:schemeClr val="lt1"/>
          </a:fontRef>
        </p:style>
        <p:txBody>
          <a:bodyPr>
            <a:normAutofit fontScale="90000"/>
          </a:bodyPr>
          <a:lstStyle/>
          <a:p>
            <a:r>
              <a:rPr lang="fr-FR" sz="4000" dirty="0" smtClean="0">
                <a:solidFill>
                  <a:schemeClr val="bg1"/>
                </a:solidFill>
                <a:latin typeface="+mn-lt"/>
              </a:rPr>
              <a:t>III-   CALCULS DANS LE SYSTEME DE COORDONNEES RECTANGULAIRES</a:t>
            </a:r>
            <a:endParaRPr lang="fr-FR" sz="4000" dirty="0">
              <a:solidFill>
                <a:schemeClr val="bg1"/>
              </a:solidFill>
              <a:latin typeface="+mn-lt"/>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357166"/>
            <a:ext cx="8358246" cy="6124754"/>
          </a:xfrm>
          <a:prstGeom prst="rect">
            <a:avLst/>
          </a:prstGeom>
          <a:solidFill>
            <a:srgbClr val="FFFFFF"/>
          </a:solidFill>
          <a:ln w="9525">
            <a:noFill/>
            <a:miter lim="800000"/>
            <a:headEnd/>
            <a:tailEnd/>
          </a:ln>
          <a:effectLst/>
        </p:spPr>
        <p:txBody>
          <a:bodyPr wrap="square">
            <a:spAutoFit/>
          </a:bodyPr>
          <a:lstStyle/>
          <a:p>
            <a:r>
              <a:rPr lang="en-GB" sz="2800" dirty="0" smtClean="0">
                <a:solidFill>
                  <a:srgbClr val="FF0000"/>
                </a:solidFill>
                <a:latin typeface="Arial" pitchFamily="34" charset="0"/>
                <a:cs typeface="Arial" pitchFamily="34" charset="0"/>
              </a:rPr>
              <a:t>- </a:t>
            </a:r>
            <a:r>
              <a:rPr lang="fr-FR" sz="2800" dirty="0" smtClean="0">
                <a:solidFill>
                  <a:srgbClr val="FF0000"/>
                </a:solidFill>
                <a:latin typeface="Arial" pitchFamily="34" charset="0"/>
                <a:cs typeface="Arial" pitchFamily="34" charset="0"/>
              </a:rPr>
              <a:t>Exemple</a:t>
            </a:r>
          </a:p>
          <a:p>
            <a:r>
              <a:rPr lang="fr-FR" sz="2800" dirty="0" smtClean="0">
                <a:latin typeface="Arial" pitchFamily="34" charset="0"/>
                <a:cs typeface="Arial" pitchFamily="34" charset="0"/>
              </a:rPr>
              <a:t>Soit à calculer les gisements des directions définies par les points suivants: </a:t>
            </a:r>
          </a:p>
          <a:p>
            <a:r>
              <a:rPr lang="fr-FR" sz="2800" dirty="0" smtClean="0">
                <a:latin typeface="Arial" pitchFamily="34" charset="0"/>
                <a:cs typeface="Arial" pitchFamily="34" charset="0"/>
              </a:rPr>
              <a:t>A(-5, 3)   B(2, -7)   C(5, 3)   D(2, 7)</a:t>
            </a:r>
          </a:p>
          <a:p>
            <a:r>
              <a:rPr lang="fr-FR" sz="2800" dirty="0" smtClean="0">
                <a:solidFill>
                  <a:srgbClr val="00B050"/>
                </a:solidFill>
                <a:latin typeface="Arial" pitchFamily="34" charset="0"/>
                <a:cs typeface="Arial" pitchFamily="34" charset="0"/>
              </a:rPr>
              <a:t>a- GAB? </a:t>
            </a:r>
          </a:p>
          <a:p>
            <a:r>
              <a:rPr lang="fr-FR" sz="2800" dirty="0" smtClean="0">
                <a:latin typeface="Arial" pitchFamily="34" charset="0"/>
                <a:cs typeface="Arial" pitchFamily="34" charset="0"/>
              </a:rPr>
              <a:t>DX = XB - XA = 7 &gt; 0      </a:t>
            </a:r>
          </a:p>
          <a:p>
            <a:r>
              <a:rPr lang="fr-FR" sz="2800" dirty="0" smtClean="0">
                <a:latin typeface="Arial" pitchFamily="34" charset="0"/>
                <a:cs typeface="Arial" pitchFamily="34" charset="0"/>
              </a:rPr>
              <a:t>DY = YB - YA = -10 &lt; 0       </a:t>
            </a:r>
          </a:p>
          <a:p>
            <a:r>
              <a:rPr lang="fr-FR" sz="2800" dirty="0" smtClean="0">
                <a:latin typeface="Arial" pitchFamily="34" charset="0"/>
                <a:cs typeface="Arial" pitchFamily="34" charset="0"/>
              </a:rPr>
              <a:t>DX/DY = -0.7 &lt; 0  </a:t>
            </a:r>
            <a:r>
              <a:rPr lang="fr-FR" sz="2800" dirty="0" smtClean="0">
                <a:latin typeface="Arial" pitchFamily="34" charset="0"/>
                <a:cs typeface="Arial" pitchFamily="34" charset="0"/>
                <a:sym typeface="Symbol"/>
              </a:rPr>
              <a:t></a:t>
            </a:r>
            <a:r>
              <a:rPr lang="fr-FR" sz="2800" dirty="0" smtClean="0">
                <a:latin typeface="Arial" pitchFamily="34" charset="0"/>
                <a:cs typeface="Arial" pitchFamily="34" charset="0"/>
              </a:rPr>
              <a:t>   quadrant N°2  </a:t>
            </a:r>
          </a:p>
          <a:p>
            <a:r>
              <a:rPr lang="en-GB" sz="2800" dirty="0" smtClean="0">
                <a:solidFill>
                  <a:srgbClr val="00B050"/>
                </a:solidFill>
                <a:latin typeface="Arial" pitchFamily="34" charset="0"/>
                <a:cs typeface="Arial" pitchFamily="34" charset="0"/>
              </a:rPr>
              <a:t>GAB = </a:t>
            </a:r>
            <a:r>
              <a:rPr lang="en-GB" sz="2800" dirty="0" err="1" smtClean="0">
                <a:solidFill>
                  <a:srgbClr val="00B050"/>
                </a:solidFill>
                <a:latin typeface="Arial" pitchFamily="34" charset="0"/>
                <a:cs typeface="Arial" pitchFamily="34" charset="0"/>
              </a:rPr>
              <a:t>Arctg</a:t>
            </a:r>
            <a:r>
              <a:rPr lang="en-GB" sz="2800" dirty="0" smtClean="0">
                <a:solidFill>
                  <a:srgbClr val="00B050"/>
                </a:solidFill>
                <a:latin typeface="Arial" pitchFamily="34" charset="0"/>
                <a:cs typeface="Arial" pitchFamily="34" charset="0"/>
              </a:rPr>
              <a:t> (</a:t>
            </a:r>
            <a:r>
              <a:rPr lang="fr-FR" sz="2800" dirty="0" smtClean="0">
                <a:solidFill>
                  <a:srgbClr val="00B050"/>
                </a:solidFill>
                <a:latin typeface="Arial" pitchFamily="34" charset="0"/>
                <a:cs typeface="Arial" pitchFamily="34" charset="0"/>
              </a:rPr>
              <a:t>D</a:t>
            </a:r>
            <a:r>
              <a:rPr lang="en-GB" sz="2800" dirty="0" smtClean="0">
                <a:solidFill>
                  <a:srgbClr val="00B050"/>
                </a:solidFill>
                <a:latin typeface="Arial" pitchFamily="34" charset="0"/>
                <a:cs typeface="Arial" pitchFamily="34" charset="0"/>
              </a:rPr>
              <a:t>X/</a:t>
            </a:r>
            <a:r>
              <a:rPr lang="fr-FR" sz="2800" dirty="0" smtClean="0">
                <a:solidFill>
                  <a:srgbClr val="00B050"/>
                </a:solidFill>
                <a:latin typeface="Arial" pitchFamily="34" charset="0"/>
                <a:cs typeface="Arial" pitchFamily="34" charset="0"/>
              </a:rPr>
              <a:t>D</a:t>
            </a:r>
            <a:r>
              <a:rPr lang="en-GB" sz="2800" dirty="0" smtClean="0">
                <a:solidFill>
                  <a:srgbClr val="00B050"/>
                </a:solidFill>
                <a:latin typeface="Arial" pitchFamily="34" charset="0"/>
                <a:cs typeface="Arial" pitchFamily="34" charset="0"/>
              </a:rPr>
              <a:t>Y) + 200 </a:t>
            </a:r>
            <a:endParaRPr lang="en-GB" sz="2800" dirty="0" smtClean="0">
              <a:latin typeface="Arial" pitchFamily="34" charset="0"/>
              <a:cs typeface="Arial" pitchFamily="34" charset="0"/>
            </a:endParaRPr>
          </a:p>
          <a:p>
            <a:r>
              <a:rPr lang="en-GB" sz="2800" dirty="0" smtClean="0"/>
              <a:t>	</a:t>
            </a:r>
            <a:r>
              <a:rPr lang="en-GB" sz="2800" dirty="0" smtClean="0">
                <a:latin typeface="Arial" pitchFamily="34" charset="0"/>
                <a:cs typeface="Arial" pitchFamily="34" charset="0"/>
              </a:rPr>
              <a:t>= </a:t>
            </a:r>
            <a:r>
              <a:rPr lang="en-GB" sz="2800" dirty="0" smtClean="0">
                <a:solidFill>
                  <a:srgbClr val="FF0000"/>
                </a:solidFill>
                <a:latin typeface="Arial" pitchFamily="34" charset="0"/>
                <a:cs typeface="Arial" pitchFamily="34" charset="0"/>
              </a:rPr>
              <a:t>-38.88</a:t>
            </a:r>
            <a:r>
              <a:rPr lang="en-GB" sz="2800" dirty="0" smtClean="0">
                <a:latin typeface="Arial" pitchFamily="34" charset="0"/>
                <a:cs typeface="Arial" pitchFamily="34" charset="0"/>
              </a:rPr>
              <a:t>  + 200 = 161.120 gr.</a:t>
            </a:r>
          </a:p>
          <a:p>
            <a:r>
              <a:rPr lang="en-GB" sz="2800" dirty="0" smtClean="0">
                <a:solidFill>
                  <a:srgbClr val="00B050"/>
                </a:solidFill>
                <a:latin typeface="Arial" pitchFamily="34" charset="0"/>
                <a:cs typeface="Arial" pitchFamily="34" charset="0"/>
              </a:rPr>
              <a:t>b- GAD?</a:t>
            </a:r>
            <a:endParaRPr lang="fr-FR" sz="2800" dirty="0" smtClean="0">
              <a:solidFill>
                <a:srgbClr val="00B050"/>
              </a:solidFill>
              <a:latin typeface="Arial" pitchFamily="34" charset="0"/>
              <a:cs typeface="Arial" pitchFamily="34" charset="0"/>
            </a:endParaRPr>
          </a:p>
          <a:p>
            <a:r>
              <a:rPr lang="fr-FR" sz="2800" dirty="0" smtClean="0">
                <a:latin typeface="Arial" pitchFamily="34" charset="0"/>
                <a:cs typeface="Arial" pitchFamily="34" charset="0"/>
              </a:rPr>
              <a:t>D</a:t>
            </a:r>
            <a:r>
              <a:rPr lang="en-GB" sz="2800" dirty="0" smtClean="0">
                <a:latin typeface="Arial" pitchFamily="34" charset="0"/>
                <a:cs typeface="Arial" pitchFamily="34" charset="0"/>
              </a:rPr>
              <a:t>X = 7 &gt; 0          </a:t>
            </a:r>
            <a:r>
              <a:rPr lang="fr-FR" sz="2800" dirty="0" smtClean="0">
                <a:latin typeface="Arial" pitchFamily="34" charset="0"/>
                <a:cs typeface="Arial" pitchFamily="34" charset="0"/>
              </a:rPr>
              <a:t>D</a:t>
            </a:r>
            <a:r>
              <a:rPr lang="en-GB" sz="2800" dirty="0" smtClean="0">
                <a:latin typeface="Arial" pitchFamily="34" charset="0"/>
                <a:cs typeface="Arial" pitchFamily="34" charset="0"/>
              </a:rPr>
              <a:t>Y = 4 &gt; 0         </a:t>
            </a:r>
            <a:r>
              <a:rPr lang="fr-FR" sz="2800" dirty="0" smtClean="0">
                <a:latin typeface="Arial" pitchFamily="34" charset="0"/>
                <a:cs typeface="Arial" pitchFamily="34" charset="0"/>
              </a:rPr>
              <a:t>D</a:t>
            </a:r>
            <a:r>
              <a:rPr lang="en-GB" sz="2800" dirty="0" smtClean="0">
                <a:latin typeface="Arial" pitchFamily="34" charset="0"/>
                <a:cs typeface="Arial" pitchFamily="34" charset="0"/>
              </a:rPr>
              <a:t>X/</a:t>
            </a:r>
            <a:r>
              <a:rPr lang="fr-FR" sz="2800" dirty="0" smtClean="0">
                <a:latin typeface="Arial" pitchFamily="34" charset="0"/>
                <a:cs typeface="Arial" pitchFamily="34" charset="0"/>
              </a:rPr>
              <a:t>D</a:t>
            </a:r>
            <a:r>
              <a:rPr lang="en-GB" sz="2800" dirty="0" smtClean="0">
                <a:latin typeface="Arial" pitchFamily="34" charset="0"/>
                <a:cs typeface="Arial" pitchFamily="34" charset="0"/>
              </a:rPr>
              <a:t>Y = 7/4 &gt; 0</a:t>
            </a:r>
            <a:endParaRPr lang="fr-FR" sz="2800" dirty="0" smtClean="0">
              <a:latin typeface="Arial" pitchFamily="34" charset="0"/>
              <a:cs typeface="Arial" pitchFamily="34" charset="0"/>
            </a:endParaRPr>
          </a:p>
          <a:p>
            <a:pPr>
              <a:buFont typeface="Symbol" pitchFamily="18" charset="2"/>
              <a:buChar char="Þ"/>
            </a:pPr>
            <a:r>
              <a:rPr lang="de-DE" sz="2800" dirty="0" err="1" smtClean="0">
                <a:latin typeface="Arial" pitchFamily="34" charset="0"/>
                <a:cs typeface="Arial" pitchFamily="34" charset="0"/>
              </a:rPr>
              <a:t>quadrant</a:t>
            </a:r>
            <a:r>
              <a:rPr lang="de-DE" sz="2800" dirty="0" smtClean="0">
                <a:latin typeface="Arial" pitchFamily="34" charset="0"/>
                <a:cs typeface="Arial" pitchFamily="34" charset="0"/>
              </a:rPr>
              <a:t> N°1              </a:t>
            </a:r>
          </a:p>
          <a:p>
            <a:pPr>
              <a:buFont typeface="Symbol" pitchFamily="18" charset="2"/>
              <a:buChar char="Þ"/>
            </a:pPr>
            <a:r>
              <a:rPr lang="de-DE" sz="2800" dirty="0" smtClean="0">
                <a:solidFill>
                  <a:srgbClr val="00B050"/>
                </a:solidFill>
                <a:latin typeface="Arial" pitchFamily="34" charset="0"/>
                <a:cs typeface="Arial" pitchFamily="34" charset="0"/>
              </a:rPr>
              <a:t>GAD = Arctg (7/4) </a:t>
            </a:r>
            <a:r>
              <a:rPr lang="de-DE" sz="2800" dirty="0" smtClean="0">
                <a:latin typeface="Arial" pitchFamily="34" charset="0"/>
                <a:cs typeface="Arial" pitchFamily="34" charset="0"/>
              </a:rPr>
              <a:t>= 66.950 gr.</a:t>
            </a:r>
            <a:endParaRPr lang="en-GB" sz="2800" dirty="0" smtClean="0">
              <a:latin typeface="Arial" pitchFamily="34" charset="0"/>
              <a:cs typeface="Arial"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285728"/>
            <a:ext cx="8358246" cy="6555641"/>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latin typeface="Arial" pitchFamily="34" charset="0"/>
                <a:cs typeface="Arial" pitchFamily="34" charset="0"/>
              </a:rPr>
              <a:t>2- Calcul des coordonnées</a:t>
            </a:r>
          </a:p>
          <a:p>
            <a:pPr algn="just"/>
            <a:r>
              <a:rPr lang="fr-FR" sz="2800" dirty="0" smtClean="0">
                <a:latin typeface="Arial" pitchFamily="34" charset="0"/>
                <a:cs typeface="Arial" pitchFamily="34" charset="0"/>
              </a:rPr>
              <a:t>   Soit à calculer les coordonnées d'un point M (XM,YM) levé par rayonnement, connaissant les coordonnées du point A, le gisement de AM et la distance AM.  </a:t>
            </a:r>
            <a:r>
              <a:rPr lang="fr-FR" sz="2800" dirty="0" smtClean="0">
                <a:solidFill>
                  <a:srgbClr val="FF0000"/>
                </a:solidFill>
                <a:latin typeface="Arial" pitchFamily="34" charset="0"/>
                <a:cs typeface="Arial" pitchFamily="34" charset="0"/>
              </a:rPr>
              <a:t>B=M ici</a:t>
            </a:r>
          </a:p>
          <a:p>
            <a:pPr algn="just"/>
            <a:r>
              <a:rPr lang="fr-FR" sz="2800" dirty="0" smtClean="0">
                <a:latin typeface="Arial" pitchFamily="34" charset="0"/>
                <a:cs typeface="Arial" pitchFamily="34" charset="0"/>
              </a:rPr>
              <a:t>Les formules à appliquer sont:</a:t>
            </a:r>
          </a:p>
          <a:p>
            <a:pPr algn="just"/>
            <a:r>
              <a:rPr lang="de-DE" sz="2800" dirty="0" smtClean="0">
                <a:latin typeface="Arial" pitchFamily="34" charset="0"/>
                <a:cs typeface="Arial" pitchFamily="34" charset="0"/>
              </a:rPr>
              <a:t>sin(GAM) = (XM – XA)/ AM 	</a:t>
            </a:r>
          </a:p>
          <a:p>
            <a:pPr algn="just"/>
            <a:r>
              <a:rPr lang="en-GB" sz="2800" dirty="0" err="1" smtClean="0">
                <a:latin typeface="Arial" pitchFamily="34" charset="0"/>
                <a:cs typeface="Arial" pitchFamily="34" charset="0"/>
              </a:rPr>
              <a:t>cos</a:t>
            </a:r>
            <a:r>
              <a:rPr lang="en-GB" sz="2800" dirty="0" smtClean="0">
                <a:latin typeface="Arial" pitchFamily="34" charset="0"/>
                <a:cs typeface="Arial" pitchFamily="34" charset="0"/>
              </a:rPr>
              <a:t>(GAM)= (YM- YA)/ AM </a:t>
            </a:r>
            <a:endParaRPr lang="fr-FR" sz="2800" dirty="0" smtClean="0">
              <a:latin typeface="Arial" pitchFamily="34" charset="0"/>
              <a:cs typeface="Arial" pitchFamily="34" charset="0"/>
            </a:endParaRPr>
          </a:p>
          <a:p>
            <a:pPr algn="just"/>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	</a:t>
            </a:r>
            <a:r>
              <a:rPr lang="de-DE" sz="2800" dirty="0" smtClean="0">
                <a:latin typeface="Arial" pitchFamily="34" charset="0"/>
                <a:cs typeface="Arial" pitchFamily="34" charset="0"/>
              </a:rPr>
              <a:t>XM = XA + AM sin(GAM)</a:t>
            </a:r>
            <a:endParaRPr lang="fr-FR" sz="2800" dirty="0" smtClean="0">
              <a:latin typeface="Arial" pitchFamily="34" charset="0"/>
              <a:cs typeface="Arial" pitchFamily="34" charset="0"/>
            </a:endParaRPr>
          </a:p>
          <a:p>
            <a:pPr algn="just"/>
            <a:r>
              <a:rPr lang="fr-FR" sz="2800" dirty="0" smtClean="0">
                <a:latin typeface="Arial" pitchFamily="34" charset="0"/>
                <a:cs typeface="Arial" pitchFamily="34" charset="0"/>
                <a:sym typeface="Symbol"/>
              </a:rPr>
              <a:t></a:t>
            </a:r>
            <a:r>
              <a:rPr lang="de-DE" sz="2800" dirty="0" smtClean="0">
                <a:latin typeface="Arial" pitchFamily="34" charset="0"/>
                <a:cs typeface="Arial" pitchFamily="34" charset="0"/>
              </a:rPr>
              <a:t>	</a:t>
            </a:r>
            <a:r>
              <a:rPr lang="en-GB" sz="2800" dirty="0" smtClean="0">
                <a:latin typeface="Arial" pitchFamily="34" charset="0"/>
                <a:cs typeface="Arial" pitchFamily="34" charset="0"/>
              </a:rPr>
              <a:t>YM = YA + AM </a:t>
            </a:r>
            <a:r>
              <a:rPr lang="en-GB" sz="2800" dirty="0" err="1" smtClean="0">
                <a:latin typeface="Arial" pitchFamily="34" charset="0"/>
                <a:cs typeface="Arial" pitchFamily="34" charset="0"/>
              </a:rPr>
              <a:t>cos</a:t>
            </a:r>
            <a:r>
              <a:rPr lang="en-GB" sz="2800" dirty="0" smtClean="0">
                <a:latin typeface="Arial" pitchFamily="34" charset="0"/>
                <a:cs typeface="Arial" pitchFamily="34" charset="0"/>
              </a:rPr>
              <a:t>(GAM)</a:t>
            </a:r>
            <a:endParaRPr lang="fr-FR" sz="2800" dirty="0" smtClean="0">
              <a:latin typeface="Arial" pitchFamily="34" charset="0"/>
              <a:cs typeface="Arial" pitchFamily="34" charset="0"/>
            </a:endParaRPr>
          </a:p>
          <a:p>
            <a:pPr algn="just"/>
            <a:r>
              <a:rPr lang="en-GB" sz="2800" dirty="0" err="1" smtClean="0">
                <a:solidFill>
                  <a:srgbClr val="00B050"/>
                </a:solidFill>
                <a:latin typeface="Arial" pitchFamily="34" charset="0"/>
                <a:cs typeface="Arial" pitchFamily="34" charset="0"/>
              </a:rPr>
              <a:t>Exemple</a:t>
            </a:r>
            <a:r>
              <a:rPr lang="en-GB" sz="2800" dirty="0" smtClean="0">
                <a:solidFill>
                  <a:srgbClr val="00B050"/>
                </a:solidFill>
                <a:latin typeface="Arial" pitchFamily="34" charset="0"/>
                <a:cs typeface="Arial" pitchFamily="34" charset="0"/>
              </a:rPr>
              <a:t>:</a:t>
            </a:r>
            <a:r>
              <a:rPr lang="en-GB" sz="2800" dirty="0" smtClean="0">
                <a:latin typeface="Arial" pitchFamily="34" charset="0"/>
                <a:cs typeface="Arial" pitchFamily="34" charset="0"/>
              </a:rPr>
              <a:t> </a:t>
            </a:r>
          </a:p>
          <a:p>
            <a:pPr algn="just"/>
            <a:r>
              <a:rPr lang="de-DE" sz="2800" dirty="0" smtClean="0">
                <a:latin typeface="Arial" pitchFamily="34" charset="0"/>
                <a:cs typeface="Arial" pitchFamily="34" charset="0"/>
              </a:rPr>
              <a:t>A(-5, 3)  AM = 12.2 m   GAM = 161.120 </a:t>
            </a:r>
            <a:r>
              <a:rPr lang="de-DE" sz="2800" dirty="0" err="1" smtClean="0">
                <a:latin typeface="Arial" pitchFamily="34" charset="0"/>
                <a:cs typeface="Arial" pitchFamily="34" charset="0"/>
              </a:rPr>
              <a:t>gr</a:t>
            </a:r>
            <a:endParaRPr lang="fr-FR" sz="2800" dirty="0" smtClean="0">
              <a:latin typeface="Arial" pitchFamily="34" charset="0"/>
              <a:cs typeface="Arial" pitchFamily="34" charset="0"/>
            </a:endParaRPr>
          </a:p>
          <a:p>
            <a:pPr algn="just"/>
            <a:r>
              <a:rPr lang="de-DE" sz="2800" dirty="0" smtClean="0">
                <a:latin typeface="Arial" pitchFamily="34" charset="0"/>
                <a:cs typeface="Arial" pitchFamily="34" charset="0"/>
              </a:rPr>
              <a:t>XM =  -5 + 12.2 sin(161.12) = 1.996 m</a:t>
            </a:r>
            <a:endParaRPr lang="fr-FR" sz="2800" dirty="0" smtClean="0">
              <a:latin typeface="Arial" pitchFamily="34" charset="0"/>
              <a:cs typeface="Arial" pitchFamily="34" charset="0"/>
            </a:endParaRPr>
          </a:p>
          <a:p>
            <a:pPr algn="just"/>
            <a:r>
              <a:rPr lang="en-GB" sz="2800" dirty="0" smtClean="0">
                <a:latin typeface="Arial" pitchFamily="34" charset="0"/>
                <a:cs typeface="Arial" pitchFamily="34" charset="0"/>
              </a:rPr>
              <a:t>YM = 3 + 12.2 </a:t>
            </a:r>
            <a:r>
              <a:rPr lang="en-GB" sz="2800" dirty="0" err="1" smtClean="0">
                <a:latin typeface="Arial" pitchFamily="34" charset="0"/>
                <a:cs typeface="Arial" pitchFamily="34" charset="0"/>
              </a:rPr>
              <a:t>cos</a:t>
            </a:r>
            <a:r>
              <a:rPr lang="en-GB" sz="2800" dirty="0" smtClean="0">
                <a:latin typeface="Arial" pitchFamily="34" charset="0"/>
                <a:cs typeface="Arial" pitchFamily="34" charset="0"/>
              </a:rPr>
              <a:t>(161.12) = -6.994 m</a:t>
            </a:r>
            <a:endParaRPr lang="fr-FR" sz="2800" dirty="0" smtClean="0">
              <a:latin typeface="Arial" pitchFamily="34" charset="0"/>
              <a:cs typeface="Arial" pitchFamily="34" charset="0"/>
            </a:endParaRPr>
          </a:p>
          <a:p>
            <a:pPr algn="just"/>
            <a:r>
              <a:rPr lang="en-GB" sz="2800" dirty="0" smtClean="0">
                <a:latin typeface="Arial" pitchFamily="34" charset="0"/>
                <a:cs typeface="Arial" pitchFamily="34" charset="0"/>
              </a:rPr>
              <a:t>	</a:t>
            </a:r>
            <a:r>
              <a:rPr lang="fr-FR" sz="2800" dirty="0" smtClean="0">
                <a:latin typeface="Arial" pitchFamily="34" charset="0"/>
                <a:cs typeface="Arial" pitchFamily="34" charset="0"/>
              </a:rPr>
              <a:t>M(1.996, -6.994).</a:t>
            </a: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grpSp>
        <p:nvGrpSpPr>
          <p:cNvPr id="18" name="Groupe 17"/>
          <p:cNvGrpSpPr/>
          <p:nvPr/>
        </p:nvGrpSpPr>
        <p:grpSpPr>
          <a:xfrm>
            <a:off x="5357818" y="2143116"/>
            <a:ext cx="3587375" cy="2857520"/>
            <a:chOff x="5432027" y="2071678"/>
            <a:chExt cx="3587375" cy="2857520"/>
          </a:xfrm>
        </p:grpSpPr>
        <p:pic>
          <p:nvPicPr>
            <p:cNvPr id="17411" name="Picture 3"/>
            <p:cNvPicPr>
              <a:picLocks noChangeAspect="1" noChangeArrowheads="1"/>
            </p:cNvPicPr>
            <p:nvPr/>
          </p:nvPicPr>
          <p:blipFill>
            <a:blip r:embed="rId2" cstate="print"/>
            <a:srcRect/>
            <a:stretch>
              <a:fillRect/>
            </a:stretch>
          </p:blipFill>
          <p:spPr bwMode="auto">
            <a:xfrm>
              <a:off x="5432027" y="2071678"/>
              <a:ext cx="3587375" cy="2857520"/>
            </a:xfrm>
            <a:prstGeom prst="rect">
              <a:avLst/>
            </a:prstGeom>
            <a:noFill/>
            <a:ln w="9525">
              <a:noFill/>
              <a:miter lim="800000"/>
              <a:headEnd/>
              <a:tailEnd/>
            </a:ln>
            <a:effectLst/>
          </p:spPr>
        </p:pic>
        <p:grpSp>
          <p:nvGrpSpPr>
            <p:cNvPr id="17" name="Groupe 16"/>
            <p:cNvGrpSpPr/>
            <p:nvPr/>
          </p:nvGrpSpPr>
          <p:grpSpPr>
            <a:xfrm>
              <a:off x="6285718" y="2429662"/>
              <a:ext cx="2072496" cy="1571636"/>
              <a:chOff x="6285718" y="2429662"/>
              <a:chExt cx="2072496" cy="1571636"/>
            </a:xfrm>
          </p:grpSpPr>
          <p:cxnSp>
            <p:nvCxnSpPr>
              <p:cNvPr id="8" name="Connecteur droit 7"/>
              <p:cNvCxnSpPr/>
              <p:nvPr/>
            </p:nvCxnSpPr>
            <p:spPr>
              <a:xfrm flipV="1">
                <a:off x="6429388" y="2928934"/>
                <a:ext cx="1928826" cy="10715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5400000" flipH="1" flipV="1">
                <a:off x="5657858" y="3214686"/>
                <a:ext cx="1571636" cy="158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6429388" y="2786058"/>
                <a:ext cx="1928826" cy="158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flipH="1" flipV="1">
                <a:off x="5750727" y="3436143"/>
                <a:ext cx="1071570" cy="1588"/>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grpSp>
      </p:grpSp>
      <p:sp>
        <p:nvSpPr>
          <p:cNvPr id="13" name="Rectangle à coins arrondis 12"/>
          <p:cNvSpPr/>
          <p:nvPr/>
        </p:nvSpPr>
        <p:spPr>
          <a:xfrm>
            <a:off x="8372502" y="2662232"/>
            <a:ext cx="357190"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M</a:t>
            </a:r>
            <a:endParaRPr lang="fr-FR" dirty="0"/>
          </a:p>
        </p:txBody>
      </p:sp>
      <p:sp>
        <p:nvSpPr>
          <p:cNvPr id="14" name="Rectangle à coins arrondis 13"/>
          <p:cNvSpPr/>
          <p:nvPr/>
        </p:nvSpPr>
        <p:spPr>
          <a:xfrm>
            <a:off x="6424626" y="3267074"/>
            <a:ext cx="785818"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Arial" pitchFamily="34" charset="0"/>
                <a:cs typeface="Arial" pitchFamily="34" charset="0"/>
              </a:rPr>
              <a:t>GAM</a:t>
            </a:r>
            <a:endParaRPr lang="fr-FR" dirty="0">
              <a:latin typeface="Arial" pitchFamily="34" charset="0"/>
              <a:cs typeface="Arial" pitchFamily="34" charset="0"/>
            </a:endParaRPr>
          </a:p>
        </p:txBody>
      </p:sp>
      <p:sp>
        <p:nvSpPr>
          <p:cNvPr id="16" name="Rectangle à coins arrondis 15"/>
          <p:cNvSpPr/>
          <p:nvPr/>
        </p:nvSpPr>
        <p:spPr>
          <a:xfrm>
            <a:off x="5220072" y="2852936"/>
            <a:ext cx="6115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YM</a:t>
            </a:r>
            <a:endParaRPr lang="fr-FR" dirty="0"/>
          </a:p>
        </p:txBody>
      </p:sp>
      <p:sp>
        <p:nvSpPr>
          <p:cNvPr id="19" name="Rectangle à coins arrondis 18"/>
          <p:cNvSpPr/>
          <p:nvPr/>
        </p:nvSpPr>
        <p:spPr>
          <a:xfrm>
            <a:off x="7956376" y="4797152"/>
            <a:ext cx="619098" cy="4291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XM</a:t>
            </a: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799344"/>
            <a:ext cx="8358246" cy="5201424"/>
          </a:xfrm>
          <a:prstGeom prst="rect">
            <a:avLst/>
          </a:prstGeom>
          <a:solidFill>
            <a:srgbClr val="FFFFFF"/>
          </a:solidFill>
          <a:ln w="9525">
            <a:noFill/>
            <a:miter lim="800000"/>
            <a:headEnd/>
            <a:tailEnd/>
          </a:ln>
          <a:effectLst/>
        </p:spPr>
        <p:txBody>
          <a:bodyPr wrap="square">
            <a:spAutoFit/>
          </a:bodyPr>
          <a:lstStyle/>
          <a:p>
            <a:r>
              <a:rPr lang="fr-FR" sz="2800" dirty="0" smtClean="0">
                <a:solidFill>
                  <a:srgbClr val="FF0000"/>
                </a:solidFill>
                <a:latin typeface="Arial" pitchFamily="34" charset="0"/>
                <a:cs typeface="Arial" pitchFamily="34" charset="0"/>
              </a:rPr>
              <a:t>3- Triangulation</a:t>
            </a:r>
          </a:p>
          <a:p>
            <a:r>
              <a:rPr lang="fr-FR" sz="2800" dirty="0" smtClean="0">
                <a:solidFill>
                  <a:srgbClr val="00B050"/>
                </a:solidFill>
                <a:latin typeface="Arial" pitchFamily="34" charset="0"/>
                <a:cs typeface="Arial" pitchFamily="34" charset="0"/>
              </a:rPr>
              <a:t>3-1- Principe de calcul de l'intersection à partir de deux visées</a:t>
            </a:r>
          </a:p>
          <a:p>
            <a:pPr algn="just"/>
            <a:endParaRPr lang="fr-FR" sz="2800" dirty="0" smtClean="0">
              <a:latin typeface="Arial" pitchFamily="34" charset="0"/>
              <a:cs typeface="Arial" pitchFamily="34" charset="0"/>
            </a:endParaRPr>
          </a:p>
          <a:p>
            <a:pPr algn="just"/>
            <a:r>
              <a:rPr lang="fr-FR" sz="2800" dirty="0" smtClean="0">
                <a:latin typeface="Arial" pitchFamily="34" charset="0"/>
                <a:cs typeface="Arial" pitchFamily="34" charset="0"/>
              </a:rPr>
              <a:t>Les points A et B sont connus et </a:t>
            </a:r>
            <a:r>
              <a:rPr lang="fr-FR" sz="2800" dirty="0" err="1" smtClean="0">
                <a:latin typeface="Arial" pitchFamily="34" charset="0"/>
                <a:cs typeface="Arial" pitchFamily="34" charset="0"/>
              </a:rPr>
              <a:t>stationnables</a:t>
            </a:r>
            <a:r>
              <a:rPr lang="fr-FR" sz="2800" dirty="0" smtClean="0">
                <a:latin typeface="Arial" pitchFamily="34" charset="0"/>
                <a:cs typeface="Arial" pitchFamily="34" charset="0"/>
              </a:rPr>
              <a:t>, on cherche à déterminer la position d'un point M non </a:t>
            </a:r>
            <a:r>
              <a:rPr lang="fr-FR" sz="2800" dirty="0" err="1" smtClean="0">
                <a:latin typeface="Arial" pitchFamily="34" charset="0"/>
                <a:cs typeface="Arial" pitchFamily="34" charset="0"/>
              </a:rPr>
              <a:t>stationnable</a:t>
            </a:r>
            <a:r>
              <a:rPr lang="fr-FR" sz="2800" dirty="0" smtClean="0">
                <a:latin typeface="Arial" pitchFamily="34" charset="0"/>
                <a:cs typeface="Arial" pitchFamily="34" charset="0"/>
              </a:rPr>
              <a:t>. Sur le terrain on mesure les angles horizontaux </a:t>
            </a:r>
            <a:r>
              <a:rPr lang="fr-FR" sz="2800" dirty="0" smtClean="0">
                <a:latin typeface="Symbol" pitchFamily="18" charset="2"/>
                <a:cs typeface="Arial" pitchFamily="34" charset="0"/>
              </a:rPr>
              <a:t>a</a:t>
            </a:r>
            <a:r>
              <a:rPr lang="fr-FR" sz="2800" dirty="0" smtClean="0">
                <a:latin typeface="Arial" pitchFamily="34" charset="0"/>
                <a:cs typeface="Arial" pitchFamily="34" charset="0"/>
              </a:rPr>
              <a:t> et </a:t>
            </a:r>
            <a:r>
              <a:rPr lang="fr-FR" sz="2800" dirty="0" smtClean="0">
                <a:latin typeface="Symbol" pitchFamily="18" charset="2"/>
                <a:cs typeface="Arial" pitchFamily="34" charset="0"/>
              </a:rPr>
              <a:t>b</a:t>
            </a:r>
            <a:r>
              <a:rPr lang="fr-FR" sz="2800" dirty="0" smtClean="0">
                <a:latin typeface="Arial" pitchFamily="34" charset="0"/>
                <a:cs typeface="Arial" pitchFamily="34" charset="0"/>
              </a:rPr>
              <a:t>.</a:t>
            </a:r>
          </a:p>
          <a:p>
            <a:r>
              <a:rPr lang="fr-FR" sz="2800" dirty="0" smtClean="0">
                <a:latin typeface="Arial" pitchFamily="34" charset="0"/>
                <a:cs typeface="Arial" pitchFamily="34" charset="0"/>
              </a:rPr>
              <a:t>Nous avons besoin des gisements AM et BM.</a:t>
            </a:r>
          </a:p>
          <a:p>
            <a:r>
              <a:rPr lang="fr-FR" sz="2400" dirty="0" smtClean="0">
                <a:latin typeface="Arial" pitchFamily="34" charset="0"/>
                <a:cs typeface="Arial" pitchFamily="34" charset="0"/>
              </a:rPr>
              <a:t>YM = YA+[(XA-XB) + (YB-YA)tg(GBM)]/[tg(GBM)-tg(GAM)]</a:t>
            </a:r>
          </a:p>
          <a:p>
            <a:r>
              <a:rPr lang="en-GB" sz="2800" dirty="0" smtClean="0">
                <a:latin typeface="Arial" pitchFamily="34" charset="0"/>
                <a:cs typeface="Arial" pitchFamily="34" charset="0"/>
              </a:rPr>
              <a:t>XM = XA+(YM-YA) </a:t>
            </a:r>
            <a:r>
              <a:rPr lang="en-GB" sz="2800" dirty="0" err="1" smtClean="0">
                <a:latin typeface="Arial" pitchFamily="34" charset="0"/>
                <a:cs typeface="Arial" pitchFamily="34" charset="0"/>
              </a:rPr>
              <a:t>tg</a:t>
            </a:r>
            <a:r>
              <a:rPr lang="en-GB" sz="2800" dirty="0" smtClean="0">
                <a:latin typeface="Arial" pitchFamily="34" charset="0"/>
                <a:cs typeface="Arial" pitchFamily="34" charset="0"/>
              </a:rPr>
              <a:t>(GAM)</a:t>
            </a:r>
            <a:endParaRPr lang="fr-FR" sz="2800" dirty="0" smtClean="0">
              <a:latin typeface="Arial" pitchFamily="34" charset="0"/>
              <a:cs typeface="Arial" pitchFamily="34" charset="0"/>
            </a:endParaRPr>
          </a:p>
          <a:p>
            <a:pPr algn="just"/>
            <a:endParaRPr lang="fr-FR" sz="2800" dirty="0" smtClean="0">
              <a:latin typeface="Arial" pitchFamily="34" charset="0"/>
              <a:cs typeface="Arial"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cxnSp>
        <p:nvCxnSpPr>
          <p:cNvPr id="8" name="Connecteur droit 7"/>
          <p:cNvCxnSpPr/>
          <p:nvPr/>
        </p:nvCxnSpPr>
        <p:spPr>
          <a:xfrm rot="16200000" flipH="1">
            <a:off x="5945340" y="2700765"/>
            <a:ext cx="2127122" cy="20717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4" name="Groupe 23"/>
          <p:cNvGrpSpPr/>
          <p:nvPr/>
        </p:nvGrpSpPr>
        <p:grpSpPr>
          <a:xfrm>
            <a:off x="285720" y="357190"/>
            <a:ext cx="8572560" cy="5643578"/>
            <a:chOff x="285720" y="357190"/>
            <a:chExt cx="8572560" cy="5643578"/>
          </a:xfrm>
        </p:grpSpPr>
        <p:pic>
          <p:nvPicPr>
            <p:cNvPr id="18434" name="Picture 2"/>
            <p:cNvPicPr>
              <a:picLocks noChangeAspect="1" noChangeArrowheads="1"/>
            </p:cNvPicPr>
            <p:nvPr/>
          </p:nvPicPr>
          <p:blipFill>
            <a:blip r:embed="rId2" cstate="print"/>
            <a:srcRect/>
            <a:stretch>
              <a:fillRect/>
            </a:stretch>
          </p:blipFill>
          <p:spPr bwMode="auto">
            <a:xfrm>
              <a:off x="285720" y="357190"/>
              <a:ext cx="8572560" cy="5643578"/>
            </a:xfrm>
            <a:prstGeom prst="rect">
              <a:avLst/>
            </a:prstGeom>
            <a:noFill/>
            <a:ln w="9525">
              <a:noFill/>
              <a:miter lim="800000"/>
              <a:headEnd/>
              <a:tailEnd/>
            </a:ln>
          </p:spPr>
        </p:pic>
        <p:grpSp>
          <p:nvGrpSpPr>
            <p:cNvPr id="23" name="Groupe 22"/>
            <p:cNvGrpSpPr/>
            <p:nvPr/>
          </p:nvGrpSpPr>
          <p:grpSpPr>
            <a:xfrm>
              <a:off x="2785256" y="928671"/>
              <a:ext cx="5344789" cy="3929089"/>
              <a:chOff x="2785256" y="928671"/>
              <a:chExt cx="5344789" cy="3929089"/>
            </a:xfrm>
          </p:grpSpPr>
          <p:cxnSp>
            <p:nvCxnSpPr>
              <p:cNvPr id="9" name="Connecteur droit 8"/>
              <p:cNvCxnSpPr/>
              <p:nvPr/>
            </p:nvCxnSpPr>
            <p:spPr>
              <a:xfrm>
                <a:off x="2786050" y="4415277"/>
                <a:ext cx="5214974" cy="4424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rot="5400000" flipH="1" flipV="1">
                <a:off x="1250133" y="2893215"/>
                <a:ext cx="3071834" cy="1588"/>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flipV="1">
                <a:off x="2786050" y="2643182"/>
                <a:ext cx="3214710" cy="177209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5400000" flipH="1" flipV="1">
                <a:off x="5128567" y="1787008"/>
                <a:ext cx="1730530" cy="13855"/>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V="1">
                <a:off x="5986905" y="2514161"/>
                <a:ext cx="2143140" cy="142876"/>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428596" y="725647"/>
            <a:ext cx="8358246" cy="5632311"/>
          </a:xfrm>
          <a:prstGeom prst="rect">
            <a:avLst/>
          </a:prstGeom>
          <a:solidFill>
            <a:srgbClr val="FFFFFF"/>
          </a:solidFill>
          <a:ln w="9525">
            <a:solidFill>
              <a:srgbClr val="00B050"/>
            </a:solidFill>
            <a:miter lim="800000"/>
            <a:headEnd/>
            <a:tailEnd/>
          </a:ln>
          <a:effectLst/>
        </p:spPr>
        <p:txBody>
          <a:bodyPr wrap="square">
            <a:spAutoFit/>
          </a:bodyPr>
          <a:lstStyle/>
          <a:p>
            <a:r>
              <a:rPr lang="fr-FR" sz="2800" dirty="0" smtClean="0">
                <a:solidFill>
                  <a:srgbClr val="00B050"/>
                </a:solidFill>
                <a:latin typeface="Arial" pitchFamily="34" charset="0"/>
                <a:cs typeface="Arial" pitchFamily="34" charset="0"/>
              </a:rPr>
              <a:t>3-1- Principe de calcul de l'intersection à partir de deux visées</a:t>
            </a:r>
          </a:p>
          <a:p>
            <a:r>
              <a:rPr lang="fr-FR" sz="2800" dirty="0" smtClean="0">
                <a:latin typeface="Arial" pitchFamily="34" charset="0"/>
                <a:cs typeface="Arial" pitchFamily="34" charset="0"/>
              </a:rPr>
              <a:t>On commence par le calcul de GAB.</a:t>
            </a:r>
          </a:p>
          <a:p>
            <a:r>
              <a:rPr lang="de-DE" sz="2800" dirty="0" smtClean="0">
                <a:latin typeface="Arial" pitchFamily="34" charset="0"/>
                <a:cs typeface="Arial" pitchFamily="34" charset="0"/>
              </a:rPr>
              <a:t>XM = XA + AM sin(GAM)</a:t>
            </a:r>
            <a:endParaRPr lang="fr-FR" sz="2800" dirty="0" smtClean="0">
              <a:latin typeface="Arial" pitchFamily="34" charset="0"/>
              <a:cs typeface="Arial" pitchFamily="34" charset="0"/>
            </a:endParaRPr>
          </a:p>
          <a:p>
            <a:r>
              <a:rPr lang="en-GB" sz="2800" dirty="0" smtClean="0">
                <a:latin typeface="Arial" pitchFamily="34" charset="0"/>
                <a:cs typeface="Arial" pitchFamily="34" charset="0"/>
              </a:rPr>
              <a:t>YM = YA+ AM </a:t>
            </a:r>
            <a:r>
              <a:rPr lang="en-GB" sz="2800" dirty="0" err="1" smtClean="0">
                <a:latin typeface="Arial" pitchFamily="34" charset="0"/>
                <a:cs typeface="Arial" pitchFamily="34" charset="0"/>
              </a:rPr>
              <a:t>cos</a:t>
            </a:r>
            <a:r>
              <a:rPr lang="en-GB" sz="2800" dirty="0" smtClean="0">
                <a:latin typeface="Arial" pitchFamily="34" charset="0"/>
                <a:cs typeface="Arial" pitchFamily="34" charset="0"/>
              </a:rPr>
              <a:t>(GAM)</a:t>
            </a:r>
          </a:p>
          <a:p>
            <a:r>
              <a:rPr lang="en-GB" sz="2800" dirty="0" smtClean="0">
                <a:latin typeface="Arial" pitchFamily="34" charset="0"/>
                <a:cs typeface="Arial" pitchFamily="34" charset="0"/>
                <a:sym typeface="Symbol"/>
              </a:rPr>
              <a:t>	</a:t>
            </a:r>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AM=(YM–YA)/</a:t>
            </a:r>
            <a:r>
              <a:rPr lang="en-GB" sz="2800" dirty="0" err="1" smtClean="0">
                <a:latin typeface="Arial" pitchFamily="34" charset="0"/>
                <a:cs typeface="Arial" pitchFamily="34" charset="0"/>
              </a:rPr>
              <a:t>cos</a:t>
            </a:r>
            <a:r>
              <a:rPr lang="en-GB" sz="2800" dirty="0" smtClean="0">
                <a:latin typeface="Arial" pitchFamily="34" charset="0"/>
                <a:cs typeface="Arial" pitchFamily="34" charset="0"/>
              </a:rPr>
              <a:t>(GAM)</a:t>
            </a:r>
            <a:endParaRPr lang="fr-FR" sz="2800" dirty="0" smtClean="0">
              <a:latin typeface="Arial" pitchFamily="34" charset="0"/>
              <a:cs typeface="Arial" pitchFamily="34" charset="0"/>
            </a:endParaRPr>
          </a:p>
          <a:p>
            <a:r>
              <a:rPr lang="en-GB" sz="2800" dirty="0" smtClean="0">
                <a:latin typeface="Arial" pitchFamily="34" charset="0"/>
                <a:cs typeface="Arial" pitchFamily="34" charset="0"/>
              </a:rPr>
              <a:t>	GAM = GAB + </a:t>
            </a:r>
            <a:r>
              <a:rPr lang="fr-FR" sz="2800" dirty="0" smtClean="0">
                <a:latin typeface="Symbol" pitchFamily="18" charset="2"/>
                <a:cs typeface="Arial" pitchFamily="34" charset="0"/>
              </a:rPr>
              <a:t>a</a:t>
            </a:r>
            <a:r>
              <a:rPr lang="en-GB" sz="2800" dirty="0" smtClean="0">
                <a:latin typeface="Arial" pitchFamily="34" charset="0"/>
                <a:cs typeface="Arial" pitchFamily="34" charset="0"/>
              </a:rPr>
              <a:t>	 </a:t>
            </a:r>
            <a:endParaRPr lang="fr-FR" sz="2800" dirty="0" smtClean="0">
              <a:latin typeface="Arial" pitchFamily="34" charset="0"/>
              <a:cs typeface="Arial" pitchFamily="34" charset="0"/>
            </a:endParaRPr>
          </a:p>
          <a:p>
            <a:r>
              <a:rPr lang="en-GB" sz="2800" dirty="0" smtClean="0">
                <a:latin typeface="Arial" pitchFamily="34" charset="0"/>
                <a:cs typeface="Arial" pitchFamily="34" charset="0"/>
              </a:rPr>
              <a:t>	GBM = GBA - </a:t>
            </a:r>
            <a:r>
              <a:rPr lang="fr-FR" sz="2800" dirty="0" smtClean="0">
                <a:latin typeface="Symbol" pitchFamily="18" charset="2"/>
                <a:cs typeface="Arial" pitchFamily="34" charset="0"/>
              </a:rPr>
              <a:t>b</a:t>
            </a:r>
            <a:r>
              <a:rPr lang="en-GB" sz="2800" dirty="0" smtClean="0">
                <a:latin typeface="Arial" pitchFamily="34" charset="0"/>
                <a:cs typeface="Arial" pitchFamily="34" charset="0"/>
              </a:rPr>
              <a:t>     </a:t>
            </a:r>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       </a:t>
            </a:r>
            <a:r>
              <a:rPr lang="fr-FR" sz="2800" dirty="0" smtClean="0">
                <a:latin typeface="Symbol" pitchFamily="18" charset="2"/>
                <a:cs typeface="Arial" pitchFamily="34" charset="0"/>
              </a:rPr>
              <a:t>b</a:t>
            </a:r>
            <a:r>
              <a:rPr lang="en-GB" sz="2800" dirty="0" smtClean="0">
                <a:latin typeface="Arial" pitchFamily="34" charset="0"/>
                <a:cs typeface="Arial" pitchFamily="34" charset="0"/>
              </a:rPr>
              <a:t> = GBA - GBM</a:t>
            </a:r>
            <a:endParaRPr lang="fr-FR" sz="2800" dirty="0" smtClean="0">
              <a:latin typeface="Arial" pitchFamily="34" charset="0"/>
              <a:cs typeface="Arial" pitchFamily="34" charset="0"/>
            </a:endParaRPr>
          </a:p>
          <a:p>
            <a:r>
              <a:rPr lang="en-GB" sz="2800" dirty="0" smtClean="0">
                <a:latin typeface="Arial" pitchFamily="34" charset="0"/>
                <a:cs typeface="Arial" pitchFamily="34" charset="0"/>
              </a:rPr>
              <a:t>	GBM = GAB +200 - </a:t>
            </a:r>
            <a:r>
              <a:rPr lang="fr-FR" sz="2800" dirty="0" smtClean="0">
                <a:latin typeface="Symbol" pitchFamily="18" charset="2"/>
                <a:cs typeface="Arial" pitchFamily="34" charset="0"/>
              </a:rPr>
              <a:t>b</a:t>
            </a:r>
            <a:r>
              <a:rPr lang="fr-FR" sz="2800" dirty="0" smtClean="0">
                <a:latin typeface="Arial" pitchFamily="34" charset="0"/>
                <a:cs typeface="Arial" pitchFamily="34" charset="0"/>
              </a:rPr>
              <a:t>  </a:t>
            </a:r>
          </a:p>
          <a:p>
            <a:r>
              <a:rPr lang="en-GB" sz="2800" dirty="0" smtClean="0">
                <a:latin typeface="Arial" pitchFamily="34" charset="0"/>
                <a:cs typeface="Arial" pitchFamily="34" charset="0"/>
              </a:rPr>
              <a:t>	GMB = GMA + </a:t>
            </a:r>
            <a:r>
              <a:rPr lang="fr-FR" sz="2800" dirty="0" smtClean="0">
                <a:latin typeface="Symbol" pitchFamily="18" charset="2"/>
                <a:cs typeface="Arial" pitchFamily="34" charset="0"/>
              </a:rPr>
              <a:t>m</a:t>
            </a:r>
            <a:r>
              <a:rPr lang="en-GB" sz="2800" dirty="0" smtClean="0">
                <a:latin typeface="Arial" pitchFamily="34" charset="0"/>
                <a:cs typeface="Arial" pitchFamily="34" charset="0"/>
              </a:rPr>
              <a:t>    </a:t>
            </a:r>
            <a:r>
              <a:rPr lang="fr-FR" sz="2800" dirty="0" smtClean="0">
                <a:latin typeface="Arial" pitchFamily="34" charset="0"/>
                <a:cs typeface="Arial" pitchFamily="34" charset="0"/>
                <a:sym typeface="Symbol"/>
              </a:rPr>
              <a:t></a:t>
            </a:r>
            <a:r>
              <a:rPr lang="en-GB" sz="2800" dirty="0" smtClean="0">
                <a:latin typeface="Arial" pitchFamily="34" charset="0"/>
                <a:cs typeface="Arial" pitchFamily="34" charset="0"/>
              </a:rPr>
              <a:t>      </a:t>
            </a:r>
            <a:r>
              <a:rPr lang="fr-FR" sz="2800" dirty="0" smtClean="0">
                <a:latin typeface="Symbol" pitchFamily="18" charset="2"/>
                <a:cs typeface="Arial" pitchFamily="34" charset="0"/>
              </a:rPr>
              <a:t>m</a:t>
            </a:r>
            <a:r>
              <a:rPr lang="en-GB" sz="2800" dirty="0" smtClean="0">
                <a:latin typeface="Arial" pitchFamily="34" charset="0"/>
                <a:cs typeface="Arial" pitchFamily="34" charset="0"/>
              </a:rPr>
              <a:t> = GBM - GAM.</a:t>
            </a:r>
            <a:endParaRPr lang="fr-FR" sz="2800" dirty="0" smtClean="0">
              <a:latin typeface="Arial" pitchFamily="34" charset="0"/>
              <a:cs typeface="Arial" pitchFamily="34" charset="0"/>
            </a:endParaRPr>
          </a:p>
          <a:p>
            <a:r>
              <a:rPr lang="en-GB" sz="2800" dirty="0" smtClean="0">
                <a:latin typeface="Arial" pitchFamily="34" charset="0"/>
                <a:cs typeface="Arial" pitchFamily="34" charset="0"/>
              </a:rPr>
              <a:t> </a:t>
            </a:r>
            <a:endParaRPr lang="fr-FR" sz="2800" dirty="0" smtClean="0">
              <a:latin typeface="Arial" pitchFamily="34" charset="0"/>
              <a:cs typeface="Arial" pitchFamily="34" charset="0"/>
            </a:endParaRPr>
          </a:p>
          <a:p>
            <a:r>
              <a:rPr lang="en-GB" sz="2400" dirty="0" smtClean="0">
                <a:solidFill>
                  <a:srgbClr val="00B050"/>
                </a:solidFill>
                <a:latin typeface="Arial" pitchFamily="34" charset="0"/>
                <a:cs typeface="Arial" pitchFamily="34" charset="0"/>
              </a:rPr>
              <a:t>YM = YA+[(XA–XB)+(YB - YA).</a:t>
            </a:r>
            <a:r>
              <a:rPr lang="en-GB" sz="2400" dirty="0" err="1" smtClean="0">
                <a:solidFill>
                  <a:srgbClr val="00B050"/>
                </a:solidFill>
                <a:latin typeface="Arial" pitchFamily="34" charset="0"/>
                <a:cs typeface="Arial" pitchFamily="34" charset="0"/>
              </a:rPr>
              <a:t>tg</a:t>
            </a:r>
            <a:r>
              <a:rPr lang="en-GB" sz="2400" dirty="0" smtClean="0">
                <a:solidFill>
                  <a:srgbClr val="00B050"/>
                </a:solidFill>
                <a:latin typeface="Arial" pitchFamily="34" charset="0"/>
                <a:cs typeface="Arial" pitchFamily="34" charset="0"/>
              </a:rPr>
              <a:t>(GBM)]/[</a:t>
            </a:r>
            <a:r>
              <a:rPr lang="en-GB" sz="2400" dirty="0" err="1" smtClean="0">
                <a:solidFill>
                  <a:srgbClr val="00B050"/>
                </a:solidFill>
                <a:latin typeface="Arial" pitchFamily="34" charset="0"/>
                <a:cs typeface="Arial" pitchFamily="34" charset="0"/>
              </a:rPr>
              <a:t>tg</a:t>
            </a:r>
            <a:r>
              <a:rPr lang="en-GB" sz="2400" dirty="0" smtClean="0">
                <a:solidFill>
                  <a:srgbClr val="00B050"/>
                </a:solidFill>
                <a:latin typeface="Arial" pitchFamily="34" charset="0"/>
                <a:cs typeface="Arial" pitchFamily="34" charset="0"/>
              </a:rPr>
              <a:t>(GBM)-</a:t>
            </a:r>
            <a:r>
              <a:rPr lang="en-GB" sz="2400" dirty="0" err="1" smtClean="0">
                <a:solidFill>
                  <a:srgbClr val="00B050"/>
                </a:solidFill>
                <a:latin typeface="Arial" pitchFamily="34" charset="0"/>
                <a:cs typeface="Arial" pitchFamily="34" charset="0"/>
              </a:rPr>
              <a:t>tg</a:t>
            </a:r>
            <a:r>
              <a:rPr lang="en-GB" sz="2400" dirty="0" smtClean="0">
                <a:solidFill>
                  <a:srgbClr val="00B050"/>
                </a:solidFill>
                <a:latin typeface="Arial" pitchFamily="34" charset="0"/>
                <a:cs typeface="Arial" pitchFamily="34" charset="0"/>
              </a:rPr>
              <a:t>(GAM)]</a:t>
            </a:r>
            <a:endParaRPr lang="fr-FR" sz="2400" dirty="0" smtClean="0">
              <a:solidFill>
                <a:srgbClr val="00B050"/>
              </a:solidFill>
              <a:latin typeface="Arial" pitchFamily="34" charset="0"/>
              <a:cs typeface="Arial" pitchFamily="34" charset="0"/>
            </a:endParaRPr>
          </a:p>
          <a:p>
            <a:r>
              <a:rPr lang="en-GB" sz="2800" dirty="0" smtClean="0">
                <a:solidFill>
                  <a:srgbClr val="00B050"/>
                </a:solidFill>
                <a:latin typeface="Arial" pitchFamily="34" charset="0"/>
                <a:cs typeface="Arial" pitchFamily="34" charset="0"/>
              </a:rPr>
              <a:t>	XM = XA + (YM - YA). </a:t>
            </a:r>
            <a:r>
              <a:rPr lang="en-GB" sz="2800" dirty="0" err="1" smtClean="0">
                <a:solidFill>
                  <a:srgbClr val="00B050"/>
                </a:solidFill>
                <a:latin typeface="Arial" pitchFamily="34" charset="0"/>
                <a:cs typeface="Arial" pitchFamily="34" charset="0"/>
              </a:rPr>
              <a:t>tg</a:t>
            </a:r>
            <a:r>
              <a:rPr lang="en-GB" sz="2800" dirty="0" smtClean="0">
                <a:solidFill>
                  <a:srgbClr val="00B050"/>
                </a:solidFill>
                <a:latin typeface="Arial" pitchFamily="34" charset="0"/>
                <a:cs typeface="Arial" pitchFamily="34" charset="0"/>
              </a:rPr>
              <a:t>(GAM)</a:t>
            </a:r>
            <a:endParaRPr lang="fr-FR" sz="2800" dirty="0" smtClean="0">
              <a:solidFill>
                <a:srgbClr val="00B050"/>
              </a:solidFill>
              <a:latin typeface="Arial" pitchFamily="34" charset="0"/>
              <a:cs typeface="Arial" pitchFamily="34"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5D0F399FE42F49BBEA743D0E180FA6" ma:contentTypeVersion="2" ma:contentTypeDescription="Crée un document." ma:contentTypeScope="" ma:versionID="bedcd54a62d9db34a74112e3158e3fe5">
  <xsd:schema xmlns:xsd="http://www.w3.org/2001/XMLSchema" xmlns:xs="http://www.w3.org/2001/XMLSchema" xmlns:p="http://schemas.microsoft.com/office/2006/metadata/properties" xmlns:ns2="07560b6e-dd2e-4510-8b1c-cd40aac556f7" targetNamespace="http://schemas.microsoft.com/office/2006/metadata/properties" ma:root="true" ma:fieldsID="030cbd73f8348e6c443a8e4462ec91d2" ns2:_="">
    <xsd:import namespace="07560b6e-dd2e-4510-8b1c-cd40aac556f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560b6e-dd2e-4510-8b1c-cd40aac556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FD1548-D969-4AED-8E7A-EF0E0DC5F3E1}"/>
</file>

<file path=customXml/itemProps2.xml><?xml version="1.0" encoding="utf-8"?>
<ds:datastoreItem xmlns:ds="http://schemas.openxmlformats.org/officeDocument/2006/customXml" ds:itemID="{E00711CB-C0F8-4762-A373-DBEC52BB0452}"/>
</file>

<file path=customXml/itemProps3.xml><?xml version="1.0" encoding="utf-8"?>
<ds:datastoreItem xmlns:ds="http://schemas.openxmlformats.org/officeDocument/2006/customXml" ds:itemID="{23F1FC8E-C559-4C16-B3E9-98A5332CC621}"/>
</file>

<file path=docProps/app.xml><?xml version="1.0" encoding="utf-8"?>
<Properties xmlns="http://schemas.openxmlformats.org/officeDocument/2006/extended-properties" xmlns:vt="http://schemas.openxmlformats.org/officeDocument/2006/docPropsVTypes">
  <Template>Flow</Template>
  <TotalTime>3557</TotalTime>
  <Words>1014</Words>
  <Application>Microsoft Office PowerPoint</Application>
  <PresentationFormat>On-screen Show (4:3)</PresentationFormat>
  <Paragraphs>170</Paragraphs>
  <Slides>22</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5" baseType="lpstr">
      <vt:lpstr>Flow</vt:lpstr>
      <vt:lpstr>Picture</vt:lpstr>
      <vt:lpstr>Équation</vt:lpstr>
      <vt:lpstr>III-   CALCULS DANS LE SYSTEME DE COORDONNEES RECTANGULAIRES</vt:lpstr>
      <vt:lpstr>III-   CALCULS DANS LE SYSTEME DE COORDONNEES RECTANGULAIRES</vt:lpstr>
      <vt:lpstr>III-   CALCULS DANS LE SYSTEME DE COORDONNEES RECTANGULAIRES</vt:lpstr>
      <vt:lpstr>III-   CALCULS DANS LE SYSTEME DE COORDONNEES RECTANGULAIRES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   CALCULS DANS LE SYSTEME DE COORDONNEES RECTANGULAIRES</dc:title>
  <dc:creator>nejib</dc:creator>
  <cp:lastModifiedBy>KM</cp:lastModifiedBy>
  <cp:revision>228</cp:revision>
  <dcterms:created xsi:type="dcterms:W3CDTF">2009-02-01T16:41:51Z</dcterms:created>
  <dcterms:modified xsi:type="dcterms:W3CDTF">2020-04-07T10:47:39Z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0x010100BC5D0F399FE42F49BBEA743D0E180FA6</vt:lpwstr>
  </property>
</Properties>
</file>