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313" r:id="rId2"/>
    <p:sldId id="256" r:id="rId3"/>
    <p:sldId id="259" r:id="rId4"/>
    <p:sldId id="258" r:id="rId5"/>
    <p:sldId id="260" r:id="rId6"/>
    <p:sldId id="261" r:id="rId7"/>
    <p:sldId id="262" r:id="rId8"/>
    <p:sldId id="265" r:id="rId9"/>
    <p:sldId id="264" r:id="rId10"/>
    <p:sldId id="266" r:id="rId11"/>
    <p:sldId id="267" r:id="rId12"/>
    <p:sldId id="263" r:id="rId13"/>
    <p:sldId id="268" r:id="rId14"/>
    <p:sldId id="269" r:id="rId15"/>
    <p:sldId id="271" r:id="rId16"/>
    <p:sldId id="272"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27024F64-F9F3-4ACD-9049-AB027F51FD1F}" type="datetimeFigureOut">
              <a:rPr lang="fr-FR" smtClean="0"/>
              <a:pPr/>
              <a:t>07/04/2020</a:t>
            </a:fld>
            <a:endParaRPr lang="fr-FR" dirty="0"/>
          </a:p>
        </p:txBody>
      </p:sp>
      <p:sp>
        <p:nvSpPr>
          <p:cNvPr id="19" name="Espace réservé du pied de page 18"/>
          <p:cNvSpPr>
            <a:spLocks noGrp="1"/>
          </p:cNvSpPr>
          <p:nvPr>
            <p:ph type="ftr" sz="quarter" idx="11"/>
          </p:nvPr>
        </p:nvSpPr>
        <p:spPr/>
        <p:txBody>
          <a:bodyPr/>
          <a:lstStyle/>
          <a:p>
            <a:endParaRPr lang="fr-FR" dirty="0"/>
          </a:p>
        </p:txBody>
      </p:sp>
      <p:sp>
        <p:nvSpPr>
          <p:cNvPr id="27" name="Espace réservé du numéro de diapositive 26"/>
          <p:cNvSpPr>
            <a:spLocks noGrp="1"/>
          </p:cNvSpPr>
          <p:nvPr>
            <p:ph type="sldNum" sz="quarter" idx="12"/>
          </p:nvPr>
        </p:nvSpPr>
        <p:spPr/>
        <p:txBody>
          <a:bodyPr/>
          <a:lstStyle/>
          <a:p>
            <a:fld id="{9B0D1CD2-4EE9-47FA-916B-0AF9855318AE}" type="slidenum">
              <a:rPr lang="fr-FR" smtClean="0"/>
              <a:pPr/>
              <a:t>‹#›</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7024F64-F9F3-4ACD-9049-AB027F51FD1F}" type="datetimeFigureOut">
              <a:rPr lang="fr-FR" smtClean="0"/>
              <a:pPr/>
              <a:t>07/04/2020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9B0D1CD2-4EE9-47FA-916B-0AF9855318AE}" type="slidenum">
              <a:rPr lang="fr-FR" smtClean="0"/>
              <a:pPr/>
              <a:t>‹#›</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7024F64-F9F3-4ACD-9049-AB027F51FD1F}" type="datetimeFigureOut">
              <a:rPr lang="fr-FR" smtClean="0"/>
              <a:pPr/>
              <a:t>07/04/2020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9B0D1CD2-4EE9-47FA-916B-0AF9855318AE}" type="slidenum">
              <a:rPr lang="fr-FR" smtClean="0"/>
              <a:pPr/>
              <a:t>‹#›</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7024F64-F9F3-4ACD-9049-AB027F51FD1F}" type="datetimeFigureOut">
              <a:rPr lang="fr-FR" smtClean="0"/>
              <a:pPr/>
              <a:t>07/04/2020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9B0D1CD2-4EE9-47FA-916B-0AF9855318AE}" type="slidenum">
              <a:rPr lang="fr-FR" smtClean="0"/>
              <a:pPr/>
              <a:t>‹#›</a:t>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27024F64-F9F3-4ACD-9049-AB027F51FD1F}" type="datetimeFigureOut">
              <a:rPr lang="fr-FR" smtClean="0"/>
              <a:pPr/>
              <a:t>07/04/2020</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9B0D1CD2-4EE9-47FA-916B-0AF9855318AE}" type="slidenum">
              <a:rPr lang="fr-FR" smtClean="0"/>
              <a:pPr/>
              <a:t>‹#›</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27024F64-F9F3-4ACD-9049-AB027F51FD1F}" type="datetimeFigureOut">
              <a:rPr lang="fr-FR" smtClean="0"/>
              <a:pPr/>
              <a:t>07/04/2020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9B0D1CD2-4EE9-47FA-916B-0AF9855318AE}" type="slidenum">
              <a:rPr lang="fr-FR" smtClean="0"/>
              <a:pPr/>
              <a:t>‹#›</a:t>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27024F64-F9F3-4ACD-9049-AB027F51FD1F}" type="datetimeFigureOut">
              <a:rPr lang="fr-FR" smtClean="0"/>
              <a:pPr/>
              <a:t>07/04/2020</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9B0D1CD2-4EE9-47FA-916B-0AF9855318AE}" type="slidenum">
              <a:rPr lang="fr-FR" smtClean="0"/>
              <a:pPr/>
              <a:t>‹#›</a:t>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27024F64-F9F3-4ACD-9049-AB027F51FD1F}" type="datetimeFigureOut">
              <a:rPr lang="fr-FR" smtClean="0"/>
              <a:pPr/>
              <a:t>07/04/2020</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9B0D1CD2-4EE9-47FA-916B-0AF9855318AE}" type="slidenum">
              <a:rPr lang="fr-FR" smtClean="0"/>
              <a:pPr/>
              <a:t>‹#›</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7024F64-F9F3-4ACD-9049-AB027F51FD1F}" type="datetimeFigureOut">
              <a:rPr lang="fr-FR" smtClean="0"/>
              <a:pPr/>
              <a:t>07/04/2020</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9B0D1CD2-4EE9-47FA-916B-0AF9855318AE}" type="slidenum">
              <a:rPr lang="fr-FR" smtClean="0"/>
              <a:pPr/>
              <a:t>‹#›</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27024F64-F9F3-4ACD-9049-AB027F51FD1F}" type="datetimeFigureOut">
              <a:rPr lang="fr-FR" smtClean="0"/>
              <a:pPr/>
              <a:t>07/04/2020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9B0D1CD2-4EE9-47FA-916B-0AF9855318AE}" type="slidenum">
              <a:rPr lang="fr-FR" smtClean="0"/>
              <a:pPr/>
              <a:t>‹#›</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27024F64-F9F3-4ACD-9049-AB027F51FD1F}" type="datetimeFigureOut">
              <a:rPr lang="fr-FR" smtClean="0"/>
              <a:pPr/>
              <a:t>07/04/2020</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a:xfrm>
            <a:off x="8077200" y="6356350"/>
            <a:ext cx="609600" cy="365125"/>
          </a:xfrm>
        </p:spPr>
        <p:txBody>
          <a:bodyPr/>
          <a:lstStyle/>
          <a:p>
            <a:fld id="{9B0D1CD2-4EE9-47FA-916B-0AF9855318AE}" type="slidenum">
              <a:rPr lang="fr-FR" smtClean="0"/>
              <a:pPr/>
              <a:t>‹#›</a:t>
            </a:fld>
            <a:endParaRPr lang="fr-FR" dirty="0"/>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7024F64-F9F3-4ACD-9049-AB027F51FD1F}" type="datetimeFigureOut">
              <a:rPr lang="fr-FR" smtClean="0"/>
              <a:pPr/>
              <a:t>07/04/2020</a:t>
            </a:fld>
            <a:endParaRPr lang="fr-FR" dirty="0"/>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dirty="0"/>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0D1CD2-4EE9-47FA-916B-0AF9855318AE}" type="slidenum">
              <a:rPr lang="fr-FR" smtClean="0"/>
              <a:pPr/>
              <a:t>‹#›</a:t>
            </a:fld>
            <a:endParaRPr lang="fr-FR" dirty="0"/>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p:cNvSpPr>
            <a:spLocks noGrp="1"/>
          </p:cNvSpPr>
          <p:nvPr>
            <p:ph type="sldNum" sz="quarter" idx="12"/>
          </p:nvPr>
        </p:nvSpPr>
        <p:spPr/>
        <p:txBody>
          <a:bodyPr/>
          <a:lstStyle/>
          <a:p>
            <a:fld id="{017D55D4-CA53-4354-BDF6-F192F3503BD6}" type="slidenum">
              <a:rPr lang="fr-FR" smtClean="0"/>
              <a:pPr/>
              <a:t>1</a:t>
            </a:fld>
            <a:endParaRPr lang="fr-FR"/>
          </a:p>
        </p:txBody>
      </p:sp>
      <p:sp>
        <p:nvSpPr>
          <p:cNvPr id="9" name="Rectangle à coins arrondis 8"/>
          <p:cNvSpPr/>
          <p:nvPr/>
        </p:nvSpPr>
        <p:spPr>
          <a:xfrm>
            <a:off x="785786" y="4357694"/>
            <a:ext cx="7429552" cy="20717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b="1" i="1" dirty="0" smtClean="0">
                <a:solidFill>
                  <a:schemeClr val="bg1"/>
                </a:solidFill>
                <a:latin typeface="Constantia" pitchFamily="18" charset="0"/>
              </a:rPr>
              <a:t>Cours de topographie</a:t>
            </a:r>
          </a:p>
          <a:p>
            <a:pPr algn="ctr"/>
            <a:r>
              <a:rPr lang="fr-FR" sz="3200" b="1" i="1" dirty="0" smtClean="0">
                <a:solidFill>
                  <a:schemeClr val="bg1"/>
                </a:solidFill>
                <a:latin typeface="Constantia" pitchFamily="18" charset="0"/>
              </a:rPr>
              <a:t>Pr. Néjib BEN JAMAA</a:t>
            </a:r>
          </a:p>
          <a:p>
            <a:pPr algn="ctr"/>
            <a:r>
              <a:rPr lang="fr-FR" sz="3200" dirty="0" smtClean="0"/>
              <a:t>CH-IV -   LES PROCEDES PLANIMETRIQUES</a:t>
            </a:r>
            <a:endParaRPr lang="fr-FR" sz="4400" dirty="0">
              <a:solidFill>
                <a:schemeClr val="bg1"/>
              </a:solidFill>
              <a:latin typeface="Constantia" pitchFamily="18" charset="0"/>
            </a:endParaRPr>
          </a:p>
        </p:txBody>
      </p:sp>
      <p:sp>
        <p:nvSpPr>
          <p:cNvPr id="10" name="Rectangle à coins arrondis 9"/>
          <p:cNvSpPr/>
          <p:nvPr/>
        </p:nvSpPr>
        <p:spPr>
          <a:xfrm>
            <a:off x="785786" y="2928934"/>
            <a:ext cx="7429552" cy="12144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fr-FR" sz="3600" b="1" dirty="0" smtClean="0">
                <a:solidFill>
                  <a:schemeClr val="bg1"/>
                </a:solidFill>
                <a:latin typeface="Tahoma" pitchFamily="34" charset="0"/>
                <a:ea typeface="Tahoma" pitchFamily="34" charset="0"/>
                <a:cs typeface="Tahoma" pitchFamily="34" charset="0"/>
              </a:rPr>
              <a:t>GENIE CIVIL - 1</a:t>
            </a:r>
          </a:p>
        </p:txBody>
      </p:sp>
      <p:sp>
        <p:nvSpPr>
          <p:cNvPr id="6" name="Rectangle à coins arrondis 5"/>
          <p:cNvSpPr/>
          <p:nvPr/>
        </p:nvSpPr>
        <p:spPr>
          <a:xfrm>
            <a:off x="285720" y="1196752"/>
            <a:ext cx="8858280" cy="171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fr-FR" sz="3600" b="1" dirty="0" smtClean="0">
                <a:solidFill>
                  <a:schemeClr val="bg1"/>
                </a:solidFill>
                <a:latin typeface="Tahoma" pitchFamily="34" charset="0"/>
                <a:ea typeface="Tahoma" pitchFamily="34" charset="0"/>
                <a:cs typeface="Tahoma" pitchFamily="34" charset="0"/>
              </a:rPr>
              <a:t>Ecole Nationale d’Ingénieurs de Gabès</a:t>
            </a:r>
          </a:p>
        </p:txBody>
      </p:sp>
      <p:grpSp>
        <p:nvGrpSpPr>
          <p:cNvPr id="2" name="Group 2"/>
          <p:cNvGrpSpPr>
            <a:grpSpLocks/>
          </p:cNvGrpSpPr>
          <p:nvPr/>
        </p:nvGrpSpPr>
        <p:grpSpPr bwMode="auto">
          <a:xfrm>
            <a:off x="4071934" y="0"/>
            <a:ext cx="1214446" cy="1643050"/>
            <a:chOff x="1969" y="8598"/>
            <a:chExt cx="760" cy="1134"/>
          </a:xfrm>
        </p:grpSpPr>
        <p:grpSp>
          <p:nvGrpSpPr>
            <p:cNvPr id="3" name="Group 3"/>
            <p:cNvGrpSpPr>
              <a:grpSpLocks noChangeAspect="1"/>
            </p:cNvGrpSpPr>
            <p:nvPr/>
          </p:nvGrpSpPr>
          <p:grpSpPr bwMode="auto">
            <a:xfrm>
              <a:off x="1969" y="8598"/>
              <a:ext cx="760" cy="1057"/>
              <a:chOff x="621" y="364"/>
              <a:chExt cx="1432" cy="1910"/>
            </a:xfrm>
          </p:grpSpPr>
          <p:sp>
            <p:nvSpPr>
              <p:cNvPr id="1028" name="AutoShape 4"/>
              <p:cNvSpPr>
                <a:spLocks noChangeAspect="1" noChangeArrowheads="1"/>
              </p:cNvSpPr>
              <p:nvPr/>
            </p:nvSpPr>
            <p:spPr bwMode="auto">
              <a:xfrm rot="16216428">
                <a:off x="1062" y="400"/>
                <a:ext cx="494" cy="422"/>
              </a:xfrm>
              <a:prstGeom prst="hexagon">
                <a:avLst>
                  <a:gd name="adj" fmla="val 29265"/>
                  <a:gd name="vf" fmla="val 115470"/>
                </a:avLst>
              </a:prstGeom>
              <a:solidFill>
                <a:srgbClr val="008000"/>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fr-FR"/>
              </a:p>
            </p:txBody>
          </p:sp>
          <p:sp>
            <p:nvSpPr>
              <p:cNvPr id="1029" name="AutoShape 5"/>
              <p:cNvSpPr>
                <a:spLocks noChangeAspect="1" noChangeArrowheads="1"/>
              </p:cNvSpPr>
              <p:nvPr/>
            </p:nvSpPr>
            <p:spPr bwMode="auto">
              <a:xfrm rot="16216428">
                <a:off x="1322" y="812"/>
                <a:ext cx="494" cy="421"/>
              </a:xfrm>
              <a:prstGeom prst="hexagon">
                <a:avLst>
                  <a:gd name="adj" fmla="val 29335"/>
                  <a:gd name="vf" fmla="val 115470"/>
                </a:avLst>
              </a:prstGeom>
              <a:solidFill>
                <a:srgbClr val="008000"/>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fr-FR"/>
              </a:p>
            </p:txBody>
          </p:sp>
          <p:sp>
            <p:nvSpPr>
              <p:cNvPr id="1030" name="AutoShape 6"/>
              <p:cNvSpPr>
                <a:spLocks noChangeAspect="1" noChangeArrowheads="1"/>
              </p:cNvSpPr>
              <p:nvPr/>
            </p:nvSpPr>
            <p:spPr bwMode="auto">
              <a:xfrm rot="16216428">
                <a:off x="843" y="836"/>
                <a:ext cx="494" cy="421"/>
              </a:xfrm>
              <a:prstGeom prst="hexagon">
                <a:avLst>
                  <a:gd name="adj" fmla="val 29335"/>
                  <a:gd name="vf" fmla="val 115470"/>
                </a:avLst>
              </a:prstGeom>
              <a:solidFill>
                <a:srgbClr val="008000"/>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fr-FR"/>
              </a:p>
            </p:txBody>
          </p:sp>
          <p:sp>
            <p:nvSpPr>
              <p:cNvPr id="1031" name="AutoShape 7"/>
              <p:cNvSpPr>
                <a:spLocks noChangeAspect="1" noChangeArrowheads="1"/>
              </p:cNvSpPr>
              <p:nvPr/>
            </p:nvSpPr>
            <p:spPr bwMode="auto">
              <a:xfrm rot="16216428">
                <a:off x="1096" y="1250"/>
                <a:ext cx="494" cy="421"/>
              </a:xfrm>
              <a:prstGeom prst="hexagon">
                <a:avLst>
                  <a:gd name="adj" fmla="val 29335"/>
                  <a:gd name="vf" fmla="val 115470"/>
                </a:avLst>
              </a:prstGeom>
              <a:solidFill>
                <a:srgbClr val="008000"/>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fr-FR"/>
              </a:p>
            </p:txBody>
          </p:sp>
          <p:sp>
            <p:nvSpPr>
              <p:cNvPr id="1032" name="AutoShape 8"/>
              <p:cNvSpPr>
                <a:spLocks noChangeAspect="1" noChangeArrowheads="1"/>
              </p:cNvSpPr>
              <p:nvPr/>
            </p:nvSpPr>
            <p:spPr bwMode="auto">
              <a:xfrm rot="16216428">
                <a:off x="594" y="1250"/>
                <a:ext cx="494" cy="421"/>
              </a:xfrm>
              <a:prstGeom prst="hexagon">
                <a:avLst>
                  <a:gd name="adj" fmla="val 29335"/>
                  <a:gd name="vf" fmla="val 115470"/>
                </a:avLst>
              </a:prstGeom>
              <a:solidFill>
                <a:srgbClr val="008000"/>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fr-FR"/>
              </a:p>
            </p:txBody>
          </p:sp>
          <p:sp>
            <p:nvSpPr>
              <p:cNvPr id="1033" name="AutoShape 9"/>
              <p:cNvSpPr>
                <a:spLocks noChangeAspect="1" noChangeArrowheads="1"/>
              </p:cNvSpPr>
              <p:nvPr/>
            </p:nvSpPr>
            <p:spPr bwMode="auto">
              <a:xfrm rot="16216428">
                <a:off x="1584" y="1234"/>
                <a:ext cx="494" cy="421"/>
              </a:xfrm>
              <a:prstGeom prst="hexagon">
                <a:avLst>
                  <a:gd name="adj" fmla="val 29335"/>
                  <a:gd name="vf" fmla="val 115470"/>
                </a:avLst>
              </a:prstGeom>
              <a:solidFill>
                <a:srgbClr val="008000"/>
              </a:solidFill>
              <a:ln w="9525">
                <a:solidFill>
                  <a:schemeClr val="tx1"/>
                </a:solidFill>
                <a:miter lim="800000"/>
                <a:headEnd/>
                <a:tailEnd/>
              </a:ln>
            </p:spPr>
            <p:txBody>
              <a:bodyPr vert="horz" wrap="square" lIns="91440" tIns="45720" rIns="91440" bIns="45720" numCol="1" anchor="ctr" anchorCtr="0" compatLnSpc="1">
                <a:prstTxWarp prst="textNoShape">
                  <a:avLst/>
                </a:prstTxWarp>
              </a:bodyPr>
              <a:lstStyle/>
              <a:p>
                <a:endParaRPr lang="fr-FR"/>
              </a:p>
            </p:txBody>
          </p:sp>
          <p:sp>
            <p:nvSpPr>
              <p:cNvPr id="1034" name="AutoShape 10"/>
              <p:cNvSpPr>
                <a:spLocks noChangeAspect="1" noChangeArrowheads="1"/>
              </p:cNvSpPr>
              <p:nvPr/>
            </p:nvSpPr>
            <p:spPr bwMode="auto">
              <a:xfrm>
                <a:off x="621" y="1780"/>
                <a:ext cx="1432" cy="494"/>
              </a:xfrm>
              <a:prstGeom prst="roundRect">
                <a:avLst>
                  <a:gd name="adj" fmla="val 16667"/>
                </a:avLst>
              </a:prstGeom>
              <a:solidFill>
                <a:srgbClr val="008000"/>
              </a:solidFill>
              <a:ln w="9525">
                <a:solidFill>
                  <a:schemeClr val="tx1"/>
                </a:solidFill>
                <a:round/>
                <a:headEnd/>
                <a:tailEnd/>
              </a:ln>
            </p:spPr>
            <p:txBody>
              <a:bodyPr vert="horz" wrap="square" lIns="91440" tIns="45720" rIns="91440" bIns="45720" numCol="1" anchor="ctr" anchorCtr="0" compatLnSpc="1">
                <a:prstTxWarp prst="textNoShape">
                  <a:avLst/>
                </a:prstTxWarp>
              </a:bodyPr>
              <a:lstStyle/>
              <a:p>
                <a:endParaRPr lang="fr-FR"/>
              </a:p>
            </p:txBody>
          </p:sp>
        </p:grpSp>
        <p:sp>
          <p:nvSpPr>
            <p:cNvPr id="1035" name="Text Box 11"/>
            <p:cNvSpPr txBox="1">
              <a:spLocks noChangeAspect="1" noChangeArrowheads="1"/>
            </p:cNvSpPr>
            <p:nvPr/>
          </p:nvSpPr>
          <p:spPr bwMode="auto">
            <a:xfrm>
              <a:off x="2057" y="9363"/>
              <a:ext cx="631" cy="369"/>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fr-FR" sz="1800" b="0" i="0" u="none" strike="noStrike" cap="none" normalizeH="0" baseline="0" dirty="0" smtClean="0">
                  <a:ln>
                    <a:noFill/>
                  </a:ln>
                  <a:solidFill>
                    <a:srgbClr val="FFFF66"/>
                  </a:solidFill>
                  <a:effectLst/>
                  <a:latin typeface="Arial Black" pitchFamily="34" charset="0"/>
                  <a:ea typeface="Arial" pitchFamily="34" charset="0"/>
                  <a:cs typeface="Arial" pitchFamily="34" charset="0"/>
                </a:rPr>
                <a:t>E N I G</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57158" y="785794"/>
            <a:ext cx="8358246" cy="2246769"/>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FF0000"/>
                </a:solidFill>
              </a:rPr>
              <a:t>2- Recoupement</a:t>
            </a:r>
          </a:p>
          <a:p>
            <a:r>
              <a:rPr lang="fr-FR" sz="2800" dirty="0" smtClean="0">
                <a:solidFill>
                  <a:schemeClr val="bg1"/>
                </a:solidFill>
              </a:rPr>
              <a:t>Les points A, B, C sont connus, on veut lever le point inconnu P. On fait une visée d'intersection AP orientée à partir de la direction connue AC ou AB. Depuis P, on vise A et B pour déterminer </a:t>
            </a:r>
            <a:r>
              <a:rPr lang="fr-FR" sz="2800" dirty="0" smtClean="0">
                <a:solidFill>
                  <a:schemeClr val="bg1"/>
                </a:solidFill>
                <a:latin typeface="Symbol" pitchFamily="18" charset="2"/>
              </a:rPr>
              <a:t>b</a:t>
            </a:r>
            <a:r>
              <a:rPr lang="fr-FR" sz="2800" dirty="0" smtClean="0">
                <a:solidFill>
                  <a:schemeClr val="bg1"/>
                </a:solidFill>
              </a:rPr>
              <a:t>.</a:t>
            </a:r>
          </a:p>
        </p:txBody>
      </p:sp>
      <p:sp>
        <p:nvSpPr>
          <p:cNvPr id="5" name="Titre 22"/>
          <p:cNvSpPr txBox="1">
            <a:spLocks/>
          </p:cNvSpPr>
          <p:nvPr/>
        </p:nvSpPr>
        <p:spPr>
          <a:xfrm>
            <a:off x="785786" y="71414"/>
            <a:ext cx="778674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0" rIns="18288" bIns="0" anchor="b">
            <a:normAutofit fontScale="97500"/>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fr-FR" sz="3600" b="1" dirty="0" smtClean="0">
                <a:solidFill>
                  <a:schemeClr val="tx1"/>
                </a:solidFill>
              </a:rPr>
              <a:t>Mesures angulaires seules</a:t>
            </a:r>
            <a:endParaRPr kumimoji="0" lang="fr-FR" sz="4000" b="1" i="0" u="none" strike="noStrike" kern="1200" cap="none" spc="0" normalizeH="0" baseline="0" noProof="0" dirty="0">
              <a:ln>
                <a:noFill/>
              </a:ln>
              <a:solidFill>
                <a:schemeClr val="tx1"/>
              </a:solidFill>
              <a:effectLst>
                <a:outerShdw blurRad="38100" dist="25400" dir="5400000" algn="tl" rotWithShape="0">
                  <a:srgbClr val="000000">
                    <a:alpha val="43000"/>
                  </a:srgbClr>
                </a:outerShdw>
              </a:effectLst>
              <a:uLnTx/>
              <a:uFillTx/>
              <a:latin typeface="+mn-lt"/>
              <a:ea typeface="+mj-ea"/>
              <a:cs typeface="+mj-cs"/>
            </a:endParaRPr>
          </a:p>
        </p:txBody>
      </p:sp>
      <p:sp>
        <p:nvSpPr>
          <p:cNvPr id="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cxnSp>
        <p:nvCxnSpPr>
          <p:cNvPr id="8" name="Connecteur droit avec flèche 7"/>
          <p:cNvCxnSpPr/>
          <p:nvPr/>
        </p:nvCxnSpPr>
        <p:spPr>
          <a:xfrm>
            <a:off x="5429256" y="4714884"/>
            <a:ext cx="1643074" cy="1357322"/>
          </a:xfrm>
          <a:prstGeom prst="straightConnector1">
            <a:avLst/>
          </a:prstGeom>
          <a:ln w="38100">
            <a:solidFill>
              <a:srgbClr val="FFFF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rot="16200000" flipV="1">
            <a:off x="1678761" y="4464851"/>
            <a:ext cx="2214578" cy="1143008"/>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V="1">
            <a:off x="3357554" y="3643314"/>
            <a:ext cx="3714776" cy="2500330"/>
          </a:xfrm>
          <a:prstGeom prst="straightConnector1">
            <a:avLst/>
          </a:prstGeom>
          <a:ln w="38100">
            <a:solidFill>
              <a:srgbClr val="FFFF0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2" cstate="print"/>
          <a:srcRect/>
          <a:stretch>
            <a:fillRect/>
          </a:stretch>
        </p:blipFill>
        <p:spPr bwMode="auto">
          <a:xfrm>
            <a:off x="1428728" y="3000372"/>
            <a:ext cx="5960500" cy="3571900"/>
          </a:xfrm>
          <a:prstGeom prst="rect">
            <a:avLst/>
          </a:prstGeom>
          <a:noFill/>
          <a:ln w="9525">
            <a:noFill/>
            <a:miter lim="800000"/>
            <a:headEnd/>
            <a:tailEnd/>
          </a:ln>
        </p:spPr>
      </p:pic>
      <p:cxnSp>
        <p:nvCxnSpPr>
          <p:cNvPr id="9" name="Connecteur droit avec flèche 8"/>
          <p:cNvCxnSpPr/>
          <p:nvPr/>
        </p:nvCxnSpPr>
        <p:spPr>
          <a:xfrm>
            <a:off x="6357950" y="4143380"/>
            <a:ext cx="1643074" cy="1357322"/>
          </a:xfrm>
          <a:prstGeom prst="straightConnector1">
            <a:avLst/>
          </a:prstGeom>
          <a:ln w="38100">
            <a:solidFill>
              <a:srgbClr val="FFFF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 name="Rectangle à coins arrondis 9"/>
          <p:cNvSpPr/>
          <p:nvPr/>
        </p:nvSpPr>
        <p:spPr>
          <a:xfrm>
            <a:off x="6143636" y="4572008"/>
            <a:ext cx="35719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latin typeface="Symbol" pitchFamily="18" charset="2"/>
                <a:sym typeface="Symbol"/>
              </a:rPr>
              <a:t></a:t>
            </a:r>
            <a:endParaRPr lang="fr-FR" sz="2000" dirty="0">
              <a:latin typeface="Symbol" pitchFamily="18" charset="2"/>
            </a:endParaRPr>
          </a:p>
        </p:txBody>
      </p:sp>
      <p:sp>
        <p:nvSpPr>
          <p:cNvPr id="12" name="Forme libre 11"/>
          <p:cNvSpPr/>
          <p:nvPr/>
        </p:nvSpPr>
        <p:spPr>
          <a:xfrm>
            <a:off x="6068291" y="4336473"/>
            <a:ext cx="554182" cy="161636"/>
          </a:xfrm>
          <a:custGeom>
            <a:avLst/>
            <a:gdLst>
              <a:gd name="connsiteX0" fmla="*/ 0 w 554182"/>
              <a:gd name="connsiteY0" fmla="*/ 0 h 161636"/>
              <a:gd name="connsiteX1" fmla="*/ 180109 w 554182"/>
              <a:gd name="connsiteY1" fmla="*/ 138545 h 161636"/>
              <a:gd name="connsiteX2" fmla="*/ 374073 w 554182"/>
              <a:gd name="connsiteY2" fmla="*/ 138545 h 161636"/>
              <a:gd name="connsiteX3" fmla="*/ 554182 w 554182"/>
              <a:gd name="connsiteY3" fmla="*/ 13854 h 161636"/>
            </a:gdLst>
            <a:ahLst/>
            <a:cxnLst>
              <a:cxn ang="0">
                <a:pos x="connsiteX0" y="connsiteY0"/>
              </a:cxn>
              <a:cxn ang="0">
                <a:pos x="connsiteX1" y="connsiteY1"/>
              </a:cxn>
              <a:cxn ang="0">
                <a:pos x="connsiteX2" y="connsiteY2"/>
              </a:cxn>
              <a:cxn ang="0">
                <a:pos x="connsiteX3" y="connsiteY3"/>
              </a:cxn>
            </a:cxnLst>
            <a:rect l="l" t="t" r="r" b="b"/>
            <a:pathLst>
              <a:path w="554182" h="161636">
                <a:moveTo>
                  <a:pt x="0" y="0"/>
                </a:moveTo>
                <a:cubicBezTo>
                  <a:pt x="58882" y="57727"/>
                  <a:pt x="117764" y="115454"/>
                  <a:pt x="180109" y="138545"/>
                </a:cubicBezTo>
                <a:cubicBezTo>
                  <a:pt x="242454" y="161636"/>
                  <a:pt x="311727" y="159327"/>
                  <a:pt x="374073" y="138545"/>
                </a:cubicBezTo>
                <a:cubicBezTo>
                  <a:pt x="436419" y="117763"/>
                  <a:pt x="489528" y="71581"/>
                  <a:pt x="554182" y="13854"/>
                </a:cubicBezTo>
              </a:path>
            </a:pathLst>
          </a:cu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4" name="Connecteur droit avec flèche 13"/>
          <p:cNvCxnSpPr/>
          <p:nvPr/>
        </p:nvCxnSpPr>
        <p:spPr>
          <a:xfrm rot="5400000">
            <a:off x="6572264" y="4929198"/>
            <a:ext cx="642942" cy="500066"/>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Rectangle à coins arrondis 17"/>
          <p:cNvSpPr/>
          <p:nvPr/>
        </p:nvSpPr>
        <p:spPr>
          <a:xfrm>
            <a:off x="5929322" y="3643314"/>
            <a:ext cx="500034" cy="35719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P’</a:t>
            </a:r>
            <a:endParaRPr lang="fr-FR" sz="2000" dirty="0"/>
          </a:p>
        </p:txBody>
      </p:sp>
      <p:sp>
        <p:nvSpPr>
          <p:cNvPr id="17" name="Rectangle à coins arrondis 16"/>
          <p:cNvSpPr/>
          <p:nvPr/>
        </p:nvSpPr>
        <p:spPr>
          <a:xfrm>
            <a:off x="3275856" y="5085184"/>
            <a:ext cx="500034" cy="357190"/>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2000" dirty="0" smtClean="0"/>
              <a:t>α</a:t>
            </a:r>
            <a:endParaRPr lang="fr-FR"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57158" y="785794"/>
            <a:ext cx="8358246" cy="2677656"/>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FF0000"/>
                </a:solidFill>
              </a:rPr>
              <a:t>1- Intersection</a:t>
            </a:r>
          </a:p>
          <a:p>
            <a:r>
              <a:rPr lang="fr-FR" sz="2800" dirty="0" smtClean="0">
                <a:solidFill>
                  <a:schemeClr val="bg1"/>
                </a:solidFill>
              </a:rPr>
              <a:t>A partir de A et B on mesure les angles horizontaux </a:t>
            </a:r>
            <a:r>
              <a:rPr lang="fr-FR" sz="2800" dirty="0" smtClean="0">
                <a:solidFill>
                  <a:schemeClr val="bg1"/>
                </a:solidFill>
                <a:latin typeface="Symbol" pitchFamily="18" charset="2"/>
              </a:rPr>
              <a:t>a</a:t>
            </a:r>
            <a:r>
              <a:rPr lang="fr-FR" sz="2800" dirty="0" smtClean="0">
                <a:solidFill>
                  <a:schemeClr val="bg1"/>
                </a:solidFill>
              </a:rPr>
              <a:t> et </a:t>
            </a:r>
            <a:r>
              <a:rPr lang="fr-FR" sz="2800" dirty="0" smtClean="0">
                <a:solidFill>
                  <a:schemeClr val="bg1"/>
                </a:solidFill>
                <a:latin typeface="Symbol" pitchFamily="18" charset="2"/>
              </a:rPr>
              <a:t>b</a:t>
            </a:r>
            <a:r>
              <a:rPr lang="fr-FR" sz="2800" dirty="0" smtClean="0">
                <a:solidFill>
                  <a:schemeClr val="bg1"/>
                </a:solidFill>
              </a:rPr>
              <a:t>. Analytiquement on applique les formules suivantes: </a:t>
            </a:r>
          </a:p>
          <a:p>
            <a:r>
              <a:rPr lang="en-GB" sz="2400" dirty="0" smtClean="0">
                <a:solidFill>
                  <a:srgbClr val="00B050"/>
                </a:solidFill>
                <a:latin typeface="Arial" pitchFamily="34" charset="0"/>
                <a:cs typeface="Arial" pitchFamily="34" charset="0"/>
              </a:rPr>
              <a:t>YM = YA+[(XA–XB)+(YB - YA).</a:t>
            </a:r>
            <a:r>
              <a:rPr lang="en-GB" sz="2400" dirty="0" err="1" smtClean="0">
                <a:solidFill>
                  <a:srgbClr val="00B050"/>
                </a:solidFill>
                <a:latin typeface="Arial" pitchFamily="34" charset="0"/>
                <a:cs typeface="Arial" pitchFamily="34" charset="0"/>
              </a:rPr>
              <a:t>tg</a:t>
            </a:r>
            <a:r>
              <a:rPr lang="en-GB" sz="2400" dirty="0" smtClean="0">
                <a:solidFill>
                  <a:srgbClr val="00B050"/>
                </a:solidFill>
                <a:latin typeface="Arial" pitchFamily="34" charset="0"/>
                <a:cs typeface="Arial" pitchFamily="34" charset="0"/>
              </a:rPr>
              <a:t>(GBM)]/[</a:t>
            </a:r>
            <a:r>
              <a:rPr lang="en-GB" sz="2400" dirty="0" err="1" smtClean="0">
                <a:solidFill>
                  <a:srgbClr val="00B050"/>
                </a:solidFill>
                <a:latin typeface="Arial" pitchFamily="34" charset="0"/>
                <a:cs typeface="Arial" pitchFamily="34" charset="0"/>
              </a:rPr>
              <a:t>tg</a:t>
            </a:r>
            <a:r>
              <a:rPr lang="en-GB" sz="2400" dirty="0" smtClean="0">
                <a:solidFill>
                  <a:srgbClr val="00B050"/>
                </a:solidFill>
                <a:latin typeface="Arial" pitchFamily="34" charset="0"/>
                <a:cs typeface="Arial" pitchFamily="34" charset="0"/>
              </a:rPr>
              <a:t>(GBM)-</a:t>
            </a:r>
            <a:r>
              <a:rPr lang="en-GB" sz="2400" dirty="0" err="1" smtClean="0">
                <a:solidFill>
                  <a:srgbClr val="00B050"/>
                </a:solidFill>
                <a:latin typeface="Arial" pitchFamily="34" charset="0"/>
                <a:cs typeface="Arial" pitchFamily="34" charset="0"/>
              </a:rPr>
              <a:t>tg</a:t>
            </a:r>
            <a:r>
              <a:rPr lang="en-GB" sz="2400" dirty="0" smtClean="0">
                <a:solidFill>
                  <a:srgbClr val="00B050"/>
                </a:solidFill>
                <a:latin typeface="Arial" pitchFamily="34" charset="0"/>
                <a:cs typeface="Arial" pitchFamily="34" charset="0"/>
              </a:rPr>
              <a:t>(GAM)]</a:t>
            </a:r>
            <a:endParaRPr lang="fr-FR" sz="2400" dirty="0" smtClean="0">
              <a:solidFill>
                <a:srgbClr val="00B050"/>
              </a:solidFill>
              <a:latin typeface="Arial" pitchFamily="34" charset="0"/>
              <a:cs typeface="Arial" pitchFamily="34" charset="0"/>
            </a:endParaRPr>
          </a:p>
          <a:p>
            <a:r>
              <a:rPr lang="en-GB" sz="3200" dirty="0" smtClean="0">
                <a:solidFill>
                  <a:srgbClr val="00B050"/>
                </a:solidFill>
                <a:latin typeface="Arial" pitchFamily="34" charset="0"/>
                <a:cs typeface="Arial" pitchFamily="34" charset="0"/>
              </a:rPr>
              <a:t>	XM = XA + (YM - YA). </a:t>
            </a:r>
            <a:r>
              <a:rPr lang="en-GB" sz="3200" dirty="0" err="1" smtClean="0">
                <a:solidFill>
                  <a:srgbClr val="00B050"/>
                </a:solidFill>
                <a:latin typeface="Arial" pitchFamily="34" charset="0"/>
                <a:cs typeface="Arial" pitchFamily="34" charset="0"/>
              </a:rPr>
              <a:t>tg</a:t>
            </a:r>
            <a:r>
              <a:rPr lang="en-GB" sz="3200" dirty="0" smtClean="0">
                <a:solidFill>
                  <a:srgbClr val="00B050"/>
                </a:solidFill>
                <a:latin typeface="Arial" pitchFamily="34" charset="0"/>
                <a:cs typeface="Arial" pitchFamily="34" charset="0"/>
              </a:rPr>
              <a:t>(GAM)</a:t>
            </a:r>
            <a:endParaRPr lang="fr-FR" sz="2800" dirty="0" smtClean="0">
              <a:solidFill>
                <a:schemeClr val="bg1"/>
              </a:solidFill>
            </a:endParaRPr>
          </a:p>
        </p:txBody>
      </p:sp>
      <p:sp>
        <p:nvSpPr>
          <p:cNvPr id="5" name="Titre 22"/>
          <p:cNvSpPr txBox="1">
            <a:spLocks/>
          </p:cNvSpPr>
          <p:nvPr/>
        </p:nvSpPr>
        <p:spPr>
          <a:xfrm>
            <a:off x="785786" y="71414"/>
            <a:ext cx="778674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0" rIns="18288" bIns="0" anchor="b">
            <a:normAutofit fontScale="97500"/>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fr-FR" sz="3600" b="1" dirty="0" smtClean="0">
                <a:solidFill>
                  <a:schemeClr val="tx1"/>
                </a:solidFill>
              </a:rPr>
              <a:t>Mesures angulaires seules</a:t>
            </a:r>
            <a:endParaRPr kumimoji="0" lang="fr-FR" sz="4000" b="1" i="0" u="none" strike="noStrike" kern="1200" cap="none" spc="0" normalizeH="0" baseline="0" noProof="0" dirty="0">
              <a:ln>
                <a:noFill/>
              </a:ln>
              <a:solidFill>
                <a:schemeClr val="tx1"/>
              </a:solidFill>
              <a:effectLst>
                <a:outerShdw blurRad="38100" dist="25400" dir="5400000" algn="tl" rotWithShape="0">
                  <a:srgbClr val="000000">
                    <a:alpha val="43000"/>
                  </a:srgbClr>
                </a:outerShdw>
              </a:effectLst>
              <a:uLnTx/>
              <a:uFillTx/>
              <a:latin typeface="+mn-lt"/>
              <a:ea typeface="+mj-ea"/>
              <a:cs typeface="+mj-cs"/>
            </a:endParaRPr>
          </a:p>
        </p:txBody>
      </p:sp>
      <p:sp>
        <p:nvSpPr>
          <p:cNvPr id="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pSp>
        <p:nvGrpSpPr>
          <p:cNvPr id="14" name="Groupe 13"/>
          <p:cNvGrpSpPr/>
          <p:nvPr/>
        </p:nvGrpSpPr>
        <p:grpSpPr>
          <a:xfrm>
            <a:off x="1643042" y="3113399"/>
            <a:ext cx="5286412" cy="3571876"/>
            <a:chOff x="1643042" y="3113399"/>
            <a:chExt cx="5286412" cy="3571876"/>
          </a:xfrm>
        </p:grpSpPr>
        <p:pic>
          <p:nvPicPr>
            <p:cNvPr id="3074" name="Picture 2"/>
            <p:cNvPicPr>
              <a:picLocks noChangeAspect="1" noChangeArrowheads="1"/>
            </p:cNvPicPr>
            <p:nvPr/>
          </p:nvPicPr>
          <p:blipFill>
            <a:blip r:embed="rId2" cstate="print"/>
            <a:srcRect/>
            <a:stretch>
              <a:fillRect/>
            </a:stretch>
          </p:blipFill>
          <p:spPr bwMode="auto">
            <a:xfrm>
              <a:off x="1643042" y="3113399"/>
              <a:ext cx="5072155" cy="3571876"/>
            </a:xfrm>
            <a:prstGeom prst="rect">
              <a:avLst/>
            </a:prstGeom>
            <a:noFill/>
            <a:ln w="9525">
              <a:noFill/>
              <a:miter lim="800000"/>
              <a:headEnd/>
              <a:tailEnd/>
            </a:ln>
          </p:spPr>
        </p:pic>
        <p:cxnSp>
          <p:nvCxnSpPr>
            <p:cNvPr id="8" name="Connecteur droit avec flèche 7"/>
            <p:cNvCxnSpPr/>
            <p:nvPr/>
          </p:nvCxnSpPr>
          <p:spPr>
            <a:xfrm rot="16200000" flipH="1">
              <a:off x="4143372" y="4572008"/>
              <a:ext cx="2857520" cy="1143008"/>
            </a:xfrm>
            <a:prstGeom prst="straightConnector1">
              <a:avLst/>
            </a:prstGeom>
            <a:ln w="38100">
              <a:solidFill>
                <a:srgbClr val="FFFF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rot="5400000" flipH="1" flipV="1">
              <a:off x="2500298" y="3714752"/>
              <a:ext cx="2571768" cy="2571768"/>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V="1">
              <a:off x="2500298" y="5643578"/>
              <a:ext cx="4429156" cy="642942"/>
            </a:xfrm>
            <a:prstGeom prst="straightConnector1">
              <a:avLst/>
            </a:prstGeom>
            <a:ln w="38100">
              <a:solidFill>
                <a:srgbClr val="FFFF00"/>
              </a:solidFill>
              <a:prstDash val="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57158" y="928670"/>
            <a:ext cx="8358246" cy="3539430"/>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FF0000"/>
                </a:solidFill>
              </a:rPr>
              <a:t>1- Levé par abscisses et ordonnées</a:t>
            </a:r>
          </a:p>
          <a:p>
            <a:pPr algn="just"/>
            <a:r>
              <a:rPr lang="fr-FR" sz="2800" dirty="0" smtClean="0">
                <a:solidFill>
                  <a:schemeClr val="bg1"/>
                </a:solidFill>
              </a:rPr>
              <a:t>C'est un procédé analogue à la méthode des fausses abscisses et ordonnées mais il se pratique à l'aide de l'équerre optique. Ce dernier permet de placer les points M1, M2 et M3 pieds des perpendiculaires abaissées de P, Q et R sur la ligne de base AB. Chaque point est défini par son abscisse </a:t>
            </a:r>
            <a:r>
              <a:rPr lang="fr-FR" sz="2800" dirty="0" err="1" smtClean="0">
                <a:solidFill>
                  <a:schemeClr val="bg1"/>
                </a:solidFill>
              </a:rPr>
              <a:t>AMi</a:t>
            </a:r>
            <a:r>
              <a:rPr lang="fr-FR" sz="2800" dirty="0" smtClean="0">
                <a:solidFill>
                  <a:schemeClr val="bg1"/>
                </a:solidFill>
              </a:rPr>
              <a:t> et son ordonnée </a:t>
            </a:r>
            <a:r>
              <a:rPr lang="fr-FR" sz="2800" dirty="0" err="1" smtClean="0">
                <a:solidFill>
                  <a:schemeClr val="bg1"/>
                </a:solidFill>
              </a:rPr>
              <a:t>MiPi</a:t>
            </a:r>
            <a:r>
              <a:rPr lang="fr-FR" sz="2800" dirty="0" smtClean="0">
                <a:solidFill>
                  <a:schemeClr val="bg1"/>
                </a:solidFill>
              </a:rPr>
              <a:t>. </a:t>
            </a:r>
          </a:p>
        </p:txBody>
      </p:sp>
      <p:sp>
        <p:nvSpPr>
          <p:cNvPr id="5" name="Titre 22"/>
          <p:cNvSpPr txBox="1">
            <a:spLocks/>
          </p:cNvSpPr>
          <p:nvPr/>
        </p:nvSpPr>
        <p:spPr>
          <a:xfrm>
            <a:off x="785786" y="142852"/>
            <a:ext cx="77867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0" rIns="18288" bIns="0" anchor="b">
            <a:normAutofit fontScale="82500" lnSpcReduction="10000"/>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fr-FR" sz="3600" b="1" dirty="0" smtClean="0">
                <a:solidFill>
                  <a:schemeClr val="tx1"/>
                </a:solidFill>
              </a:rPr>
              <a:t>Mesures linéaires et angulaires combinées</a:t>
            </a:r>
            <a:endParaRPr lang="fr-FR" sz="3600" b="1" dirty="0">
              <a:solidFill>
                <a:schemeClr val="tx1"/>
              </a:solidFill>
            </a:endParaRPr>
          </a:p>
        </p:txBody>
      </p:sp>
      <p:sp>
        <p:nvSpPr>
          <p:cNvPr id="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pSp>
        <p:nvGrpSpPr>
          <p:cNvPr id="31" name="Groupe 30"/>
          <p:cNvGrpSpPr/>
          <p:nvPr/>
        </p:nvGrpSpPr>
        <p:grpSpPr>
          <a:xfrm>
            <a:off x="1571604" y="3803876"/>
            <a:ext cx="5000660" cy="2839834"/>
            <a:chOff x="1285852" y="3803876"/>
            <a:chExt cx="5000660" cy="2839834"/>
          </a:xfrm>
        </p:grpSpPr>
        <p:pic>
          <p:nvPicPr>
            <p:cNvPr id="3" name="Picture 2"/>
            <p:cNvPicPr>
              <a:picLocks noChangeAspect="1" noChangeArrowheads="1"/>
            </p:cNvPicPr>
            <p:nvPr/>
          </p:nvPicPr>
          <p:blipFill>
            <a:blip r:embed="rId2" cstate="print"/>
            <a:srcRect/>
            <a:stretch>
              <a:fillRect/>
            </a:stretch>
          </p:blipFill>
          <p:spPr bwMode="auto">
            <a:xfrm>
              <a:off x="1285852" y="3803876"/>
              <a:ext cx="5000660" cy="2839834"/>
            </a:xfrm>
            <a:prstGeom prst="rect">
              <a:avLst/>
            </a:prstGeom>
            <a:noFill/>
            <a:ln w="9525">
              <a:noFill/>
              <a:miter lim="800000"/>
              <a:headEnd/>
              <a:tailEnd/>
            </a:ln>
          </p:spPr>
        </p:pic>
        <p:cxnSp>
          <p:nvCxnSpPr>
            <p:cNvPr id="8" name="Connecteur droit avec flèche 7"/>
            <p:cNvCxnSpPr/>
            <p:nvPr/>
          </p:nvCxnSpPr>
          <p:spPr>
            <a:xfrm rot="16200000" flipV="1">
              <a:off x="2188740" y="5496635"/>
              <a:ext cx="1570793" cy="29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2214546" y="6286520"/>
              <a:ext cx="789636"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a:off x="3000364" y="6286520"/>
              <a:ext cx="1143008"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rot="5400000" flipH="1" flipV="1">
              <a:off x="3154865" y="5274763"/>
              <a:ext cx="1998579" cy="2156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rot="5400000" flipH="1" flipV="1">
              <a:off x="4690784" y="5631753"/>
              <a:ext cx="1307946"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a:off x="4143372" y="6286520"/>
              <a:ext cx="1214446"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a:off x="5357818" y="6286520"/>
              <a:ext cx="714380"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57158" y="928670"/>
            <a:ext cx="8358246" cy="3970318"/>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FF0000"/>
                </a:solidFill>
              </a:rPr>
              <a:t>2-</a:t>
            </a:r>
            <a:r>
              <a:rPr lang="fr-FR" sz="2800" b="1" dirty="0" smtClean="0"/>
              <a:t>-</a:t>
            </a:r>
            <a:r>
              <a:rPr lang="fr-FR" sz="2800" dirty="0" smtClean="0">
                <a:solidFill>
                  <a:schemeClr val="bg1"/>
                </a:solidFill>
              </a:rPr>
              <a:t> </a:t>
            </a:r>
            <a:r>
              <a:rPr lang="fr-FR" sz="2800" dirty="0" smtClean="0">
                <a:solidFill>
                  <a:srgbClr val="FF0000"/>
                </a:solidFill>
              </a:rPr>
              <a:t>Levé par rayonnement</a:t>
            </a:r>
          </a:p>
          <a:p>
            <a:pPr algn="just"/>
            <a:r>
              <a:rPr lang="fr-FR" sz="2800" dirty="0" smtClean="0">
                <a:solidFill>
                  <a:schemeClr val="bg1"/>
                </a:solidFill>
              </a:rPr>
              <a:t>Le rayonnement est un procédé topographique associant à une mesure d'angle ou tracé d'une direction, une mesure de distance dite porté du rayonnement. C'est une méthode de levé de détail pouvant être employée avec le tachéomètre, le théodolite et l'alidade optoréductrice. Ce levé s'appuie sur un système de coordonnées polaires (r, </a:t>
            </a:r>
            <a:r>
              <a:rPr lang="fr-FR" sz="2800" dirty="0" smtClean="0">
                <a:solidFill>
                  <a:schemeClr val="bg1"/>
                </a:solidFill>
                <a:latin typeface="Symbol" pitchFamily="18" charset="2"/>
              </a:rPr>
              <a:t>a</a:t>
            </a:r>
            <a:r>
              <a:rPr lang="fr-FR" sz="2800" dirty="0" smtClean="0">
                <a:solidFill>
                  <a:schemeClr val="bg1"/>
                </a:solidFill>
              </a:rPr>
              <a:t>).</a:t>
            </a:r>
          </a:p>
        </p:txBody>
      </p:sp>
      <p:sp>
        <p:nvSpPr>
          <p:cNvPr id="5" name="Titre 22"/>
          <p:cNvSpPr txBox="1">
            <a:spLocks/>
          </p:cNvSpPr>
          <p:nvPr/>
        </p:nvSpPr>
        <p:spPr>
          <a:xfrm>
            <a:off x="785786" y="142852"/>
            <a:ext cx="77867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0" rIns="18288" bIns="0" anchor="b">
            <a:normAutofit fontScale="82500" lnSpcReduction="10000"/>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fr-FR" sz="3600" b="1" dirty="0" smtClean="0">
                <a:solidFill>
                  <a:schemeClr val="tx1"/>
                </a:solidFill>
              </a:rPr>
              <a:t>Mesures linéaires et angulaires combinées</a:t>
            </a:r>
            <a:endParaRPr lang="fr-FR" sz="3600" b="1" dirty="0">
              <a:solidFill>
                <a:schemeClr val="tx1"/>
              </a:solidFill>
            </a:endParaRPr>
          </a:p>
        </p:txBody>
      </p:sp>
      <p:sp>
        <p:nvSpPr>
          <p:cNvPr id="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ctrTitle"/>
          </p:nvPr>
        </p:nvSpPr>
        <p:spPr bwMode="auto">
          <a:xfrm>
            <a:off x="571472" y="142852"/>
            <a:ext cx="7851648" cy="1846659"/>
          </a:xfrm>
          <a:prstGeom prst="rect">
            <a:avLst/>
          </a:prstGeom>
          <a:solidFill>
            <a:srgbClr val="FFFFFF"/>
          </a:solidFill>
          <a:ln w="9525">
            <a:noFill/>
            <a:miter lim="800000"/>
            <a:headEnd/>
            <a:tailEnd/>
          </a:ln>
          <a:effectLst/>
        </p:spPr>
        <p:txBody>
          <a:bodyPr wrap="square">
            <a:spAutoFit/>
          </a:bodyPr>
          <a:lstStyle/>
          <a:p>
            <a:pPr algn="just"/>
            <a:r>
              <a:rPr lang="fr-FR" sz="2400" dirty="0" smtClean="0">
                <a:solidFill>
                  <a:srgbClr val="FF0000"/>
                </a:solidFill>
                <a:effectLst/>
                <a:latin typeface="Arial" pitchFamily="34" charset="0"/>
                <a:cs typeface="Arial" pitchFamily="34" charset="0"/>
              </a:rPr>
              <a:t>2- Levé par rayonnement</a:t>
            </a:r>
          </a:p>
          <a:p>
            <a:pPr algn="just"/>
            <a:r>
              <a:rPr lang="fr-FR" sz="2400" b="0" dirty="0" smtClean="0">
                <a:solidFill>
                  <a:schemeClr val="bg1"/>
                </a:solidFill>
                <a:effectLst/>
                <a:latin typeface="Arial" pitchFamily="34" charset="0"/>
                <a:cs typeface="Arial" pitchFamily="34" charset="0"/>
              </a:rPr>
              <a:t>C'est une méthode de levé de détail pouvant être employée avec le tachéomètre, le théodolite et l'alidade optoréductrice. Ce levé s'appuie sur un système de coordonnées polaires (r, </a:t>
            </a:r>
            <a:r>
              <a:rPr lang="fr-FR" sz="2400" b="0" dirty="0" smtClean="0">
                <a:solidFill>
                  <a:schemeClr val="bg1"/>
                </a:solidFill>
                <a:effectLst/>
                <a:latin typeface="Symbol" pitchFamily="18" charset="2"/>
                <a:cs typeface="Arial" pitchFamily="34" charset="0"/>
              </a:rPr>
              <a:t>a</a:t>
            </a:r>
            <a:r>
              <a:rPr lang="fr-FR" sz="2400" b="0" dirty="0" smtClean="0">
                <a:solidFill>
                  <a:schemeClr val="bg1"/>
                </a:solidFill>
                <a:effectLst/>
                <a:latin typeface="Arial" pitchFamily="34" charset="0"/>
                <a:cs typeface="Arial" pitchFamily="34" charset="0"/>
              </a:rPr>
              <a:t>).</a:t>
            </a:r>
          </a:p>
        </p:txBody>
      </p:sp>
      <p:pic>
        <p:nvPicPr>
          <p:cNvPr id="2050" name="Picture 2"/>
          <p:cNvPicPr>
            <a:picLocks noChangeAspect="1" noChangeArrowheads="1"/>
          </p:cNvPicPr>
          <p:nvPr/>
        </p:nvPicPr>
        <p:blipFill>
          <a:blip r:embed="rId2" cstate="print"/>
          <a:srcRect/>
          <a:stretch>
            <a:fillRect/>
          </a:stretch>
        </p:blipFill>
        <p:spPr bwMode="auto">
          <a:xfrm>
            <a:off x="810967" y="2000240"/>
            <a:ext cx="7904437" cy="4214842"/>
          </a:xfrm>
          <a:prstGeom prst="rect">
            <a:avLst/>
          </a:prstGeom>
          <a:noFill/>
          <a:ln w="9525">
            <a:noFill/>
            <a:miter lim="800000"/>
            <a:headEnd/>
            <a:tailEnd/>
          </a:ln>
        </p:spPr>
      </p:pic>
      <p:sp>
        <p:nvSpPr>
          <p:cNvPr id="6" name="Rectangle à coins arrondis 5"/>
          <p:cNvSpPr/>
          <p:nvPr/>
        </p:nvSpPr>
        <p:spPr>
          <a:xfrm>
            <a:off x="6429388" y="5857892"/>
            <a:ext cx="57150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latin typeface="Arial" pitchFamily="34" charset="0"/>
                <a:cs typeface="Arial" pitchFamily="34" charset="0"/>
              </a:rPr>
              <a:t>S1</a:t>
            </a:r>
            <a:endParaRPr lang="fr-F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ctrTitle"/>
          </p:nvPr>
        </p:nvSpPr>
        <p:spPr bwMode="auto">
          <a:xfrm>
            <a:off x="357158" y="142852"/>
            <a:ext cx="8286808" cy="1846659"/>
          </a:xfrm>
          <a:prstGeom prst="rect">
            <a:avLst/>
          </a:prstGeom>
          <a:solidFill>
            <a:srgbClr val="FFFFFF"/>
          </a:solidFill>
          <a:ln w="9525">
            <a:noFill/>
            <a:miter lim="800000"/>
            <a:headEnd/>
            <a:tailEnd/>
          </a:ln>
          <a:effectLst/>
        </p:spPr>
        <p:txBody>
          <a:bodyPr wrap="square">
            <a:spAutoFit/>
          </a:bodyPr>
          <a:lstStyle/>
          <a:p>
            <a:pPr algn="just"/>
            <a:r>
              <a:rPr lang="fr-FR" sz="2400" dirty="0" smtClean="0">
                <a:solidFill>
                  <a:srgbClr val="FF0000"/>
                </a:solidFill>
                <a:effectLst/>
                <a:latin typeface="Arial" pitchFamily="34" charset="0"/>
                <a:cs typeface="Arial" pitchFamily="34" charset="0"/>
              </a:rPr>
              <a:t>2- Levé par rayonnement</a:t>
            </a:r>
          </a:p>
          <a:p>
            <a:pPr algn="just"/>
            <a:r>
              <a:rPr lang="fr-FR" sz="2400" dirty="0" smtClean="0">
                <a:solidFill>
                  <a:schemeClr val="bg1"/>
                </a:solidFill>
                <a:effectLst/>
                <a:latin typeface="+mn-lt"/>
                <a:ea typeface="+mn-ea"/>
                <a:cs typeface="+mn-cs"/>
              </a:rPr>
              <a:t>C'est une méthode de levé de détail pouvant être employée avec le tachéomètre, le théodolite et l'alidade optoréductrice. Ce levé s'appuie sur un système de coordonnées polaires </a:t>
            </a:r>
            <a:r>
              <a:rPr lang="fr-FR" sz="2400" b="0" dirty="0" smtClean="0">
                <a:solidFill>
                  <a:schemeClr val="bg1"/>
                </a:solidFill>
                <a:effectLst/>
                <a:latin typeface="Arial" pitchFamily="34" charset="0"/>
                <a:cs typeface="Arial" pitchFamily="34" charset="0"/>
              </a:rPr>
              <a:t>(r, </a:t>
            </a:r>
            <a:r>
              <a:rPr lang="fr-FR" sz="2400" b="0" dirty="0" smtClean="0">
                <a:solidFill>
                  <a:schemeClr val="bg1"/>
                </a:solidFill>
                <a:effectLst/>
                <a:latin typeface="Symbol" pitchFamily="18" charset="2"/>
                <a:cs typeface="Arial" pitchFamily="34" charset="0"/>
              </a:rPr>
              <a:t>a</a:t>
            </a:r>
            <a:r>
              <a:rPr lang="fr-FR" sz="2400" b="0" dirty="0" smtClean="0">
                <a:solidFill>
                  <a:schemeClr val="bg1"/>
                </a:solidFill>
                <a:effectLst/>
                <a:latin typeface="Arial" pitchFamily="34" charset="0"/>
                <a:cs typeface="Arial" pitchFamily="34" charset="0"/>
              </a:rPr>
              <a:t>).</a:t>
            </a:r>
          </a:p>
        </p:txBody>
      </p:sp>
      <p:pic>
        <p:nvPicPr>
          <p:cNvPr id="2050" name="Picture 2"/>
          <p:cNvPicPr>
            <a:picLocks noChangeAspect="1" noChangeArrowheads="1"/>
          </p:cNvPicPr>
          <p:nvPr/>
        </p:nvPicPr>
        <p:blipFill>
          <a:blip r:embed="rId2" cstate="print"/>
          <a:srcRect/>
          <a:stretch>
            <a:fillRect/>
          </a:stretch>
        </p:blipFill>
        <p:spPr bwMode="auto">
          <a:xfrm>
            <a:off x="810967" y="2000240"/>
            <a:ext cx="7904437" cy="4214842"/>
          </a:xfrm>
          <a:prstGeom prst="rect">
            <a:avLst/>
          </a:prstGeom>
          <a:noFill/>
          <a:ln w="9525">
            <a:noFill/>
            <a:miter lim="800000"/>
            <a:headEnd/>
            <a:tailEnd/>
          </a:ln>
        </p:spPr>
      </p:pic>
      <p:sp>
        <p:nvSpPr>
          <p:cNvPr id="6" name="Rectangle à coins arrondis 5"/>
          <p:cNvSpPr/>
          <p:nvPr/>
        </p:nvSpPr>
        <p:spPr>
          <a:xfrm>
            <a:off x="6429388" y="5857892"/>
            <a:ext cx="57150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latin typeface="Arial" pitchFamily="34" charset="0"/>
                <a:cs typeface="Arial" pitchFamily="34" charset="0"/>
              </a:rPr>
              <a:t>S1</a:t>
            </a:r>
            <a:endParaRPr lang="fr-FR" sz="2000" dirty="0">
              <a:latin typeface="Arial" pitchFamily="34" charset="0"/>
              <a:cs typeface="Arial" pitchFamily="34" charset="0"/>
            </a:endParaRPr>
          </a:p>
        </p:txBody>
      </p:sp>
      <p:cxnSp>
        <p:nvCxnSpPr>
          <p:cNvPr id="5" name="Connecteur droit 4"/>
          <p:cNvCxnSpPr/>
          <p:nvPr/>
        </p:nvCxnSpPr>
        <p:spPr>
          <a:xfrm rot="10800000" flipV="1">
            <a:off x="578398" y="5721942"/>
            <a:ext cx="6072230" cy="5000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rot="10800000" flipV="1">
            <a:off x="578398" y="5650504"/>
            <a:ext cx="857256" cy="571504"/>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rot="5400000">
            <a:off x="-100263" y="3828835"/>
            <a:ext cx="3071834" cy="1714512"/>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à coins arrondis 8"/>
          <p:cNvSpPr/>
          <p:nvPr/>
        </p:nvSpPr>
        <p:spPr>
          <a:xfrm>
            <a:off x="292646" y="6293446"/>
            <a:ext cx="57150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latin typeface="Arial" pitchFamily="34" charset="0"/>
                <a:cs typeface="Arial" pitchFamily="34" charset="0"/>
              </a:rPr>
              <a:t>S2</a:t>
            </a:r>
            <a:endParaRPr lang="fr-FR" sz="2000" dirty="0">
              <a:latin typeface="Arial" pitchFamily="34" charset="0"/>
              <a:cs typeface="Arial" pitchFamily="34" charset="0"/>
            </a:endParaRPr>
          </a:p>
        </p:txBody>
      </p:sp>
      <p:sp>
        <p:nvSpPr>
          <p:cNvPr id="10" name="Rectangle à coins arrondis 9"/>
          <p:cNvSpPr/>
          <p:nvPr/>
        </p:nvSpPr>
        <p:spPr>
          <a:xfrm>
            <a:off x="6436314" y="5864818"/>
            <a:ext cx="57150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latin typeface="Arial" pitchFamily="34" charset="0"/>
                <a:cs typeface="Arial" pitchFamily="34" charset="0"/>
              </a:rPr>
              <a:t>S1</a:t>
            </a:r>
            <a:endParaRPr lang="fr-FR" sz="20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ctrTitle"/>
          </p:nvPr>
        </p:nvSpPr>
        <p:spPr bwMode="auto">
          <a:xfrm>
            <a:off x="649442" y="214290"/>
            <a:ext cx="7851648" cy="6647974"/>
          </a:xfrm>
          <a:prstGeom prst="rect">
            <a:avLst/>
          </a:prstGeom>
          <a:solidFill>
            <a:schemeClr val="tx1"/>
          </a:solidFill>
          <a:ln w="28575">
            <a:solidFill>
              <a:schemeClr val="tx1"/>
            </a:solidFill>
            <a:miter lim="800000"/>
            <a:headEnd/>
            <a:tailEnd/>
          </a:ln>
          <a:effectLst/>
        </p:spPr>
        <p:txBody>
          <a:bodyPr wrap="square">
            <a:spAutoFit/>
          </a:bodyPr>
          <a:lstStyle/>
          <a:p>
            <a:pPr algn="l"/>
            <a:r>
              <a:rPr lang="fr-FR" sz="2400" b="0" dirty="0" smtClean="0">
                <a:solidFill>
                  <a:srgbClr val="FF0000"/>
                </a:solidFill>
                <a:effectLst/>
                <a:cs typeface="Arial" pitchFamily="34" charset="0"/>
              </a:rPr>
              <a:t>2-Levé par cheminement</a:t>
            </a:r>
            <a:br>
              <a:rPr lang="fr-FR" sz="2400" b="0" dirty="0" smtClean="0">
                <a:solidFill>
                  <a:srgbClr val="FF0000"/>
                </a:solidFill>
                <a:effectLst/>
                <a:cs typeface="Arial" pitchFamily="34" charset="0"/>
              </a:rPr>
            </a:br>
            <a:r>
              <a:rPr lang="fr-FR" sz="2400" b="0" dirty="0" smtClean="0">
                <a:solidFill>
                  <a:schemeClr val="bg1"/>
                </a:solidFill>
                <a:effectLst/>
                <a:latin typeface="+mn-lt"/>
                <a:cs typeface="Arial" pitchFamily="34" charset="0"/>
              </a:rPr>
              <a:t>Lorsque le point final B est différent du point de départ A, on dit que le cheminement est ouvert. Il est d'autant plus tendu que les angles </a:t>
            </a:r>
            <a:r>
              <a:rPr lang="fr-FR" sz="2400" b="0" dirty="0" err="1" smtClean="0">
                <a:solidFill>
                  <a:schemeClr val="bg1"/>
                </a:solidFill>
                <a:effectLst/>
                <a:latin typeface="+mn-lt"/>
                <a:cs typeface="Arial" pitchFamily="34" charset="0"/>
              </a:rPr>
              <a:t>aA</a:t>
            </a:r>
            <a:r>
              <a:rPr lang="fr-FR" sz="2400" b="0" dirty="0" smtClean="0">
                <a:solidFill>
                  <a:schemeClr val="bg1"/>
                </a:solidFill>
                <a:effectLst/>
                <a:latin typeface="+mn-lt"/>
                <a:cs typeface="Arial" pitchFamily="34" charset="0"/>
              </a:rPr>
              <a:t>, a1, a2,..., </a:t>
            </a:r>
            <a:r>
              <a:rPr lang="fr-FR" sz="2400" b="0" dirty="0" err="1" smtClean="0">
                <a:solidFill>
                  <a:schemeClr val="bg1"/>
                </a:solidFill>
                <a:effectLst/>
                <a:latin typeface="+mn-lt"/>
                <a:cs typeface="Arial" pitchFamily="34" charset="0"/>
              </a:rPr>
              <a:t>aB</a:t>
            </a:r>
            <a:r>
              <a:rPr lang="fr-FR" sz="2400" b="0" dirty="0" smtClean="0">
                <a:solidFill>
                  <a:schemeClr val="bg1"/>
                </a:solidFill>
                <a:effectLst/>
                <a:latin typeface="+mn-lt"/>
                <a:cs typeface="Arial" pitchFamily="34" charset="0"/>
              </a:rPr>
              <a:t> sont plus voisins de 200 gr et qu'ils se rapprochent de l'alignement. Lorsque le cheminement revient à son point de départ, on dit qu'il est fermé.</a:t>
            </a:r>
            <a:r>
              <a:rPr lang="fr-FR" sz="2400" b="0" dirty="0" smtClean="0">
                <a:solidFill>
                  <a:schemeClr val="bg1"/>
                </a:solidFill>
                <a:latin typeface="Arial" pitchFamily="34" charset="0"/>
                <a:cs typeface="Arial" pitchFamily="34" charset="0"/>
              </a:rPr>
              <a:t/>
            </a:r>
            <a:br>
              <a:rPr lang="fr-FR" sz="2400" b="0" dirty="0" smtClean="0">
                <a:solidFill>
                  <a:schemeClr val="bg1"/>
                </a:solidFill>
                <a:latin typeface="Arial" pitchFamily="34" charset="0"/>
                <a:cs typeface="Arial" pitchFamily="34" charset="0"/>
              </a:rPr>
            </a:br>
            <a:r>
              <a:rPr lang="fr-FR" sz="2400" b="0" dirty="0" smtClean="0">
                <a:solidFill>
                  <a:schemeClr val="bg1"/>
                </a:solidFill>
                <a:latin typeface="Arial" pitchFamily="34" charset="0"/>
                <a:cs typeface="Arial" pitchFamily="34" charset="0"/>
              </a:rPr>
              <a:t/>
            </a:r>
            <a:br>
              <a:rPr lang="fr-FR" sz="2400" b="0" dirty="0" smtClean="0">
                <a:solidFill>
                  <a:schemeClr val="bg1"/>
                </a:solidFill>
                <a:latin typeface="Arial" pitchFamily="34" charset="0"/>
                <a:cs typeface="Arial" pitchFamily="34" charset="0"/>
              </a:rPr>
            </a:br>
            <a:r>
              <a:rPr lang="fr-FR" sz="2400" b="0" dirty="0" smtClean="0">
                <a:solidFill>
                  <a:schemeClr val="bg1"/>
                </a:solidFill>
                <a:latin typeface="Arial" pitchFamily="34" charset="0"/>
                <a:cs typeface="Arial" pitchFamily="34" charset="0"/>
              </a:rPr>
              <a:t/>
            </a:r>
            <a:br>
              <a:rPr lang="fr-FR" sz="2400" b="0" dirty="0" smtClean="0">
                <a:solidFill>
                  <a:schemeClr val="bg1"/>
                </a:solidFill>
                <a:latin typeface="Arial" pitchFamily="34" charset="0"/>
                <a:cs typeface="Arial" pitchFamily="34" charset="0"/>
              </a:rPr>
            </a:br>
            <a:r>
              <a:rPr lang="fr-FR" sz="2400" b="0" dirty="0" smtClean="0">
                <a:solidFill>
                  <a:schemeClr val="bg1"/>
                </a:solidFill>
                <a:latin typeface="Arial" pitchFamily="34" charset="0"/>
                <a:cs typeface="Arial" pitchFamily="34" charset="0"/>
              </a:rPr>
              <a:t/>
            </a:r>
            <a:br>
              <a:rPr lang="fr-FR" sz="2400" b="0" dirty="0" smtClean="0">
                <a:solidFill>
                  <a:schemeClr val="bg1"/>
                </a:solidFill>
                <a:latin typeface="Arial" pitchFamily="34" charset="0"/>
                <a:cs typeface="Arial" pitchFamily="34" charset="0"/>
              </a:rPr>
            </a:br>
            <a:r>
              <a:rPr lang="fr-FR" sz="2400" b="0" dirty="0" smtClean="0">
                <a:solidFill>
                  <a:schemeClr val="bg1"/>
                </a:solidFill>
                <a:latin typeface="Arial" pitchFamily="34" charset="0"/>
                <a:cs typeface="Arial" pitchFamily="34" charset="0"/>
              </a:rPr>
              <a:t/>
            </a:r>
            <a:br>
              <a:rPr lang="fr-FR" sz="2400" b="0" dirty="0" smtClean="0">
                <a:solidFill>
                  <a:schemeClr val="bg1"/>
                </a:solidFill>
                <a:latin typeface="Arial" pitchFamily="34" charset="0"/>
                <a:cs typeface="Arial" pitchFamily="34" charset="0"/>
              </a:rPr>
            </a:br>
            <a:r>
              <a:rPr lang="fr-FR" sz="2400" b="0" dirty="0" smtClean="0">
                <a:solidFill>
                  <a:schemeClr val="bg1"/>
                </a:solidFill>
                <a:latin typeface="Arial" pitchFamily="34" charset="0"/>
                <a:cs typeface="Arial" pitchFamily="34" charset="0"/>
              </a:rPr>
              <a:t/>
            </a:r>
            <a:br>
              <a:rPr lang="fr-FR" sz="2400" b="0" dirty="0" smtClean="0">
                <a:solidFill>
                  <a:schemeClr val="bg1"/>
                </a:solidFill>
                <a:latin typeface="Arial" pitchFamily="34" charset="0"/>
                <a:cs typeface="Arial" pitchFamily="34" charset="0"/>
              </a:rPr>
            </a:br>
            <a:r>
              <a:rPr lang="fr-FR" sz="2400" b="0" dirty="0" smtClean="0">
                <a:solidFill>
                  <a:schemeClr val="bg1"/>
                </a:solidFill>
                <a:latin typeface="Arial" pitchFamily="34" charset="0"/>
                <a:cs typeface="Arial" pitchFamily="34" charset="0"/>
              </a:rPr>
              <a:t/>
            </a:r>
            <a:br>
              <a:rPr lang="fr-FR" sz="2400" b="0" dirty="0" smtClean="0">
                <a:solidFill>
                  <a:schemeClr val="bg1"/>
                </a:solidFill>
                <a:latin typeface="Arial" pitchFamily="34" charset="0"/>
                <a:cs typeface="Arial" pitchFamily="34" charset="0"/>
              </a:rPr>
            </a:br>
            <a:r>
              <a:rPr lang="fr-FR" sz="2400" b="0" dirty="0" smtClean="0">
                <a:solidFill>
                  <a:schemeClr val="bg1"/>
                </a:solidFill>
                <a:latin typeface="Arial" pitchFamily="34" charset="0"/>
                <a:cs typeface="Arial" pitchFamily="34" charset="0"/>
              </a:rPr>
              <a:t/>
            </a:r>
            <a:br>
              <a:rPr lang="fr-FR" sz="2400" b="0" dirty="0" smtClean="0">
                <a:solidFill>
                  <a:schemeClr val="bg1"/>
                </a:solidFill>
                <a:latin typeface="Arial" pitchFamily="34" charset="0"/>
                <a:cs typeface="Arial" pitchFamily="34" charset="0"/>
              </a:rPr>
            </a:br>
            <a:r>
              <a:rPr lang="fr-FR" sz="2400" b="0" dirty="0" smtClean="0">
                <a:solidFill>
                  <a:schemeClr val="bg1"/>
                </a:solidFill>
                <a:latin typeface="Arial" pitchFamily="34" charset="0"/>
                <a:cs typeface="Arial" pitchFamily="34" charset="0"/>
              </a:rPr>
              <a:t/>
            </a:r>
            <a:br>
              <a:rPr lang="fr-FR" sz="2400" b="0" dirty="0" smtClean="0">
                <a:solidFill>
                  <a:schemeClr val="bg1"/>
                </a:solidFill>
                <a:latin typeface="Arial" pitchFamily="34" charset="0"/>
                <a:cs typeface="Arial" pitchFamily="34" charset="0"/>
              </a:rPr>
            </a:br>
            <a:r>
              <a:rPr lang="fr-FR" sz="2400" b="0" dirty="0" smtClean="0">
                <a:solidFill>
                  <a:schemeClr val="bg1"/>
                </a:solidFill>
                <a:latin typeface="Arial" pitchFamily="34" charset="0"/>
                <a:cs typeface="Arial" pitchFamily="34" charset="0"/>
              </a:rPr>
              <a:t/>
            </a:r>
            <a:br>
              <a:rPr lang="fr-FR" sz="2400" b="0" dirty="0" smtClean="0">
                <a:solidFill>
                  <a:schemeClr val="bg1"/>
                </a:solidFill>
                <a:latin typeface="Arial" pitchFamily="34" charset="0"/>
                <a:cs typeface="Arial" pitchFamily="34" charset="0"/>
              </a:rPr>
            </a:br>
            <a:r>
              <a:rPr lang="fr-FR" sz="2400" b="0" dirty="0" smtClean="0">
                <a:solidFill>
                  <a:schemeClr val="bg1"/>
                </a:solidFill>
                <a:latin typeface="Arial" pitchFamily="34" charset="0"/>
                <a:cs typeface="Arial" pitchFamily="34" charset="0"/>
              </a:rPr>
              <a:t/>
            </a:r>
            <a:br>
              <a:rPr lang="fr-FR" sz="2400" b="0" dirty="0" smtClean="0">
                <a:solidFill>
                  <a:schemeClr val="bg1"/>
                </a:solidFill>
                <a:latin typeface="Arial" pitchFamily="34" charset="0"/>
                <a:cs typeface="Arial" pitchFamily="34" charset="0"/>
              </a:rPr>
            </a:br>
            <a:endParaRPr lang="fr-FR" sz="2400" b="0" dirty="0" smtClean="0">
              <a:solidFill>
                <a:schemeClr val="bg1"/>
              </a:solidFill>
              <a:latin typeface="Arial" pitchFamily="34" charset="0"/>
              <a:cs typeface="Arial" pitchFamily="34" charset="0"/>
            </a:endParaRPr>
          </a:p>
        </p:txBody>
      </p:sp>
      <p:sp>
        <p:nvSpPr>
          <p:cNvPr id="1027" name="Line 3"/>
          <p:cNvSpPr>
            <a:spLocks noChangeShapeType="1"/>
          </p:cNvSpPr>
          <p:nvPr/>
        </p:nvSpPr>
        <p:spPr bwMode="auto">
          <a:xfrm>
            <a:off x="1478600" y="4110462"/>
            <a:ext cx="0" cy="1294288"/>
          </a:xfrm>
          <a:prstGeom prst="line">
            <a:avLst/>
          </a:prstGeom>
          <a:noFill/>
          <a:ln w="28575">
            <a:solidFill>
              <a:srgbClr val="002060"/>
            </a:solidFill>
            <a:round/>
            <a:headEnd/>
            <a:tailEnd/>
          </a:ln>
        </p:spPr>
        <p:txBody>
          <a:bodyPr vert="horz" wrap="square" lIns="91440" tIns="45720" rIns="91440" bIns="45720" numCol="1" anchor="t" anchorCtr="0" compatLnSpc="1">
            <a:prstTxWarp prst="textNoShape">
              <a:avLst/>
            </a:prstTxWarp>
          </a:bodyPr>
          <a:lstStyle/>
          <a:p>
            <a:endParaRPr lang="fr-FR" sz="2000">
              <a:solidFill>
                <a:srgbClr val="FF0000"/>
              </a:solidFill>
            </a:endParaRPr>
          </a:p>
        </p:txBody>
      </p:sp>
      <p:sp>
        <p:nvSpPr>
          <p:cNvPr id="1028" name="Line 4"/>
          <p:cNvSpPr>
            <a:spLocks noChangeShapeType="1"/>
          </p:cNvSpPr>
          <p:nvPr/>
        </p:nvSpPr>
        <p:spPr bwMode="auto">
          <a:xfrm flipV="1">
            <a:off x="1478600" y="4480259"/>
            <a:ext cx="1717208" cy="924492"/>
          </a:xfrm>
          <a:prstGeom prst="line">
            <a:avLst/>
          </a:prstGeom>
          <a:noFill/>
          <a:ln w="28575">
            <a:solidFill>
              <a:srgbClr val="002060"/>
            </a:solidFill>
            <a:round/>
            <a:headEnd/>
            <a:tailEnd/>
          </a:ln>
        </p:spPr>
        <p:txBody>
          <a:bodyPr vert="horz" wrap="square" lIns="91440" tIns="45720" rIns="91440" bIns="45720" numCol="1" anchor="t" anchorCtr="0" compatLnSpc="1">
            <a:prstTxWarp prst="textNoShape">
              <a:avLst/>
            </a:prstTxWarp>
          </a:bodyPr>
          <a:lstStyle/>
          <a:p>
            <a:endParaRPr lang="fr-FR" sz="2000">
              <a:solidFill>
                <a:srgbClr val="FF0000"/>
              </a:solidFill>
            </a:endParaRPr>
          </a:p>
        </p:txBody>
      </p:sp>
      <p:sp>
        <p:nvSpPr>
          <p:cNvPr id="1029" name="Line 5"/>
          <p:cNvSpPr>
            <a:spLocks noChangeShapeType="1"/>
          </p:cNvSpPr>
          <p:nvPr/>
        </p:nvSpPr>
        <p:spPr bwMode="auto">
          <a:xfrm>
            <a:off x="3195808" y="4480259"/>
            <a:ext cx="1585115" cy="1109390"/>
          </a:xfrm>
          <a:prstGeom prst="line">
            <a:avLst/>
          </a:prstGeom>
          <a:noFill/>
          <a:ln w="28575">
            <a:solidFill>
              <a:srgbClr val="002060"/>
            </a:solidFill>
            <a:round/>
            <a:headEnd/>
            <a:tailEnd/>
          </a:ln>
        </p:spPr>
        <p:txBody>
          <a:bodyPr vert="horz" wrap="square" lIns="91440" tIns="45720" rIns="91440" bIns="45720" numCol="1" anchor="t" anchorCtr="0" compatLnSpc="1">
            <a:prstTxWarp prst="textNoShape">
              <a:avLst/>
            </a:prstTxWarp>
          </a:bodyPr>
          <a:lstStyle/>
          <a:p>
            <a:endParaRPr lang="fr-FR" sz="2000">
              <a:solidFill>
                <a:srgbClr val="FF0000"/>
              </a:solidFill>
            </a:endParaRPr>
          </a:p>
        </p:txBody>
      </p:sp>
      <p:sp>
        <p:nvSpPr>
          <p:cNvPr id="1030" name="Line 6"/>
          <p:cNvSpPr>
            <a:spLocks noChangeShapeType="1"/>
          </p:cNvSpPr>
          <p:nvPr/>
        </p:nvSpPr>
        <p:spPr bwMode="auto">
          <a:xfrm flipV="1">
            <a:off x="4780922" y="4480259"/>
            <a:ext cx="1320929" cy="1109390"/>
          </a:xfrm>
          <a:prstGeom prst="line">
            <a:avLst/>
          </a:prstGeom>
          <a:noFill/>
          <a:ln w="28575">
            <a:solidFill>
              <a:srgbClr val="002060"/>
            </a:solidFill>
            <a:round/>
            <a:headEnd/>
            <a:tailEnd/>
          </a:ln>
        </p:spPr>
        <p:txBody>
          <a:bodyPr vert="horz" wrap="square" lIns="91440" tIns="45720" rIns="91440" bIns="45720" numCol="1" anchor="t" anchorCtr="0" compatLnSpc="1">
            <a:prstTxWarp prst="textNoShape">
              <a:avLst/>
            </a:prstTxWarp>
          </a:bodyPr>
          <a:lstStyle/>
          <a:p>
            <a:endParaRPr lang="fr-FR" sz="2000">
              <a:solidFill>
                <a:srgbClr val="FF0000"/>
              </a:solidFill>
            </a:endParaRPr>
          </a:p>
        </p:txBody>
      </p:sp>
      <p:sp>
        <p:nvSpPr>
          <p:cNvPr id="1031" name="Line 7"/>
          <p:cNvSpPr>
            <a:spLocks noChangeShapeType="1"/>
          </p:cNvSpPr>
          <p:nvPr/>
        </p:nvSpPr>
        <p:spPr bwMode="auto">
          <a:xfrm>
            <a:off x="6101852" y="4480259"/>
            <a:ext cx="1585115" cy="1109390"/>
          </a:xfrm>
          <a:prstGeom prst="line">
            <a:avLst/>
          </a:prstGeom>
          <a:noFill/>
          <a:ln w="28575">
            <a:solidFill>
              <a:srgbClr val="002060"/>
            </a:solidFill>
            <a:round/>
            <a:headEnd/>
            <a:tailEnd/>
          </a:ln>
        </p:spPr>
        <p:txBody>
          <a:bodyPr vert="horz" wrap="square" lIns="91440" tIns="45720" rIns="91440" bIns="45720" numCol="1" anchor="t" anchorCtr="0" compatLnSpc="1">
            <a:prstTxWarp prst="textNoShape">
              <a:avLst/>
            </a:prstTxWarp>
          </a:bodyPr>
          <a:lstStyle/>
          <a:p>
            <a:endParaRPr lang="fr-FR" sz="2000">
              <a:solidFill>
                <a:srgbClr val="FF0000"/>
              </a:solidFill>
            </a:endParaRPr>
          </a:p>
        </p:txBody>
      </p:sp>
      <p:sp>
        <p:nvSpPr>
          <p:cNvPr id="1032" name="Arc 8"/>
          <p:cNvSpPr>
            <a:spLocks/>
          </p:cNvSpPr>
          <p:nvPr/>
        </p:nvSpPr>
        <p:spPr bwMode="auto">
          <a:xfrm>
            <a:off x="1478600" y="4665158"/>
            <a:ext cx="396279" cy="55469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0000"/>
            </a:solidFill>
            <a:round/>
            <a:headEnd/>
            <a:tailEnd/>
          </a:ln>
        </p:spPr>
        <p:txBody>
          <a:bodyPr vert="horz" wrap="square" lIns="91440" tIns="45720" rIns="91440" bIns="45720" numCol="1" anchor="t" anchorCtr="0" compatLnSpc="1">
            <a:prstTxWarp prst="textNoShape">
              <a:avLst/>
            </a:prstTxWarp>
          </a:bodyPr>
          <a:lstStyle/>
          <a:p>
            <a:endParaRPr lang="fr-FR" sz="2000">
              <a:solidFill>
                <a:srgbClr val="FF0000"/>
              </a:solidFill>
            </a:endParaRPr>
          </a:p>
        </p:txBody>
      </p:sp>
      <p:sp>
        <p:nvSpPr>
          <p:cNvPr id="1033" name="Text Box 9"/>
          <p:cNvSpPr txBox="1">
            <a:spLocks noChangeArrowheads="1"/>
          </p:cNvSpPr>
          <p:nvPr/>
        </p:nvSpPr>
        <p:spPr bwMode="auto">
          <a:xfrm>
            <a:off x="1387786" y="3426082"/>
            <a:ext cx="528372" cy="554695"/>
          </a:xfrm>
          <a:prstGeom prst="rect">
            <a:avLst/>
          </a:prstGeom>
          <a:solidFill>
            <a:srgbClr val="FF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2000" b="1" i="0" u="none" strike="noStrike" cap="none" normalizeH="0" baseline="0" smtClean="0">
                <a:ln>
                  <a:noFill/>
                </a:ln>
                <a:solidFill>
                  <a:srgbClr val="0070C0"/>
                </a:solidFill>
                <a:effectLst/>
                <a:latin typeface="Calibri" pitchFamily="34" charset="0"/>
                <a:ea typeface="Arial" pitchFamily="34" charset="0"/>
                <a:cs typeface="Arial" pitchFamily="34" charset="0"/>
              </a:rPr>
              <a:t>NL</a:t>
            </a:r>
            <a:endParaRPr kumimoji="0" lang="fr-FR" sz="2000" b="1" i="0" u="none" strike="noStrike" cap="none" normalizeH="0" baseline="0" smtClean="0">
              <a:ln>
                <a:noFill/>
              </a:ln>
              <a:solidFill>
                <a:srgbClr val="0070C0"/>
              </a:solidFill>
              <a:effectLst/>
              <a:latin typeface="Arial" pitchFamily="34" charset="0"/>
              <a:cs typeface="Arial" pitchFamily="34" charset="0"/>
            </a:endParaRPr>
          </a:p>
        </p:txBody>
      </p:sp>
      <p:sp>
        <p:nvSpPr>
          <p:cNvPr id="1034" name="Text Box 10"/>
          <p:cNvSpPr txBox="1">
            <a:spLocks noChangeArrowheads="1"/>
          </p:cNvSpPr>
          <p:nvPr/>
        </p:nvSpPr>
        <p:spPr bwMode="auto">
          <a:xfrm>
            <a:off x="4648830" y="5689803"/>
            <a:ext cx="396279" cy="739593"/>
          </a:xfrm>
          <a:prstGeom prst="rect">
            <a:avLst/>
          </a:prstGeom>
          <a:solidFill>
            <a:srgbClr val="FF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2000" b="1" i="0" u="none" strike="noStrike" cap="none" normalizeH="0" baseline="0" smtClean="0">
                <a:ln>
                  <a:noFill/>
                </a:ln>
                <a:solidFill>
                  <a:srgbClr val="0070C0"/>
                </a:solidFill>
                <a:effectLst/>
                <a:latin typeface="Calibri" pitchFamily="34" charset="0"/>
                <a:ea typeface="Arial" pitchFamily="34" charset="0"/>
                <a:cs typeface="Arial" pitchFamily="34" charset="0"/>
              </a:rPr>
              <a:t>3</a:t>
            </a:r>
            <a:endParaRPr kumimoji="0" lang="fr-FR" sz="2000" b="1" i="0" u="none" strike="noStrike" cap="none" normalizeH="0" baseline="0" smtClean="0">
              <a:ln>
                <a:noFill/>
              </a:ln>
              <a:solidFill>
                <a:srgbClr val="0070C0"/>
              </a:solidFill>
              <a:effectLst/>
              <a:latin typeface="Arial" pitchFamily="34" charset="0"/>
              <a:cs typeface="Arial" pitchFamily="34" charset="0"/>
            </a:endParaRPr>
          </a:p>
        </p:txBody>
      </p:sp>
      <p:sp>
        <p:nvSpPr>
          <p:cNvPr id="1035" name="Text Box 11"/>
          <p:cNvSpPr txBox="1">
            <a:spLocks noChangeArrowheads="1"/>
          </p:cNvSpPr>
          <p:nvPr/>
        </p:nvSpPr>
        <p:spPr bwMode="auto">
          <a:xfrm>
            <a:off x="2931622" y="4850056"/>
            <a:ext cx="396279" cy="554695"/>
          </a:xfrm>
          <a:prstGeom prst="rect">
            <a:avLst/>
          </a:prstGeom>
          <a:solidFill>
            <a:srgbClr val="FF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2000" b="1" i="0" u="none" strike="noStrike" cap="none" normalizeH="0" baseline="0" dirty="0" smtClean="0">
                <a:ln>
                  <a:noFill/>
                </a:ln>
                <a:solidFill>
                  <a:srgbClr val="0070C0"/>
                </a:solidFill>
                <a:effectLst/>
                <a:latin typeface="Calibri" pitchFamily="34" charset="0"/>
                <a:ea typeface="Arial" pitchFamily="34" charset="0"/>
                <a:cs typeface="Arial" pitchFamily="34" charset="0"/>
              </a:rPr>
              <a:t>2</a:t>
            </a:r>
            <a:endParaRPr kumimoji="0" lang="fr-FR" sz="2000" b="1" i="0" u="none" strike="noStrike" cap="none" normalizeH="0" baseline="0" dirty="0" smtClean="0">
              <a:ln>
                <a:noFill/>
              </a:ln>
              <a:solidFill>
                <a:srgbClr val="0070C0"/>
              </a:solidFill>
              <a:effectLst/>
              <a:latin typeface="Arial" pitchFamily="34" charset="0"/>
              <a:cs typeface="Arial" pitchFamily="34" charset="0"/>
            </a:endParaRPr>
          </a:p>
        </p:txBody>
      </p:sp>
      <p:sp>
        <p:nvSpPr>
          <p:cNvPr id="1036" name="Text Box 12"/>
          <p:cNvSpPr txBox="1">
            <a:spLocks noChangeArrowheads="1"/>
          </p:cNvSpPr>
          <p:nvPr/>
        </p:nvSpPr>
        <p:spPr bwMode="auto">
          <a:xfrm>
            <a:off x="5969759" y="4850056"/>
            <a:ext cx="396279" cy="554695"/>
          </a:xfrm>
          <a:prstGeom prst="rect">
            <a:avLst/>
          </a:prstGeom>
          <a:solidFill>
            <a:srgbClr val="FF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2000" b="1" i="0" u="none" strike="noStrike" cap="none" normalizeH="0" baseline="0" smtClean="0">
                <a:ln>
                  <a:noFill/>
                </a:ln>
                <a:solidFill>
                  <a:srgbClr val="0070C0"/>
                </a:solidFill>
                <a:effectLst/>
                <a:latin typeface="Calibri" pitchFamily="34" charset="0"/>
                <a:ea typeface="Arial" pitchFamily="34" charset="0"/>
                <a:cs typeface="Arial" pitchFamily="34" charset="0"/>
              </a:rPr>
              <a:t>4</a:t>
            </a:r>
            <a:endParaRPr kumimoji="0" lang="fr-FR" sz="2000" b="1" i="0" u="none" strike="noStrike" cap="none" normalizeH="0" baseline="0" smtClean="0">
              <a:ln>
                <a:noFill/>
              </a:ln>
              <a:solidFill>
                <a:srgbClr val="0070C0"/>
              </a:solidFill>
              <a:effectLst/>
              <a:latin typeface="Arial" pitchFamily="34" charset="0"/>
              <a:cs typeface="Arial" pitchFamily="34" charset="0"/>
            </a:endParaRPr>
          </a:p>
        </p:txBody>
      </p:sp>
      <p:sp>
        <p:nvSpPr>
          <p:cNvPr id="1037" name="Text Box 13"/>
          <p:cNvSpPr txBox="1">
            <a:spLocks noChangeArrowheads="1"/>
          </p:cNvSpPr>
          <p:nvPr/>
        </p:nvSpPr>
        <p:spPr bwMode="auto">
          <a:xfrm>
            <a:off x="7819059" y="5404751"/>
            <a:ext cx="396279" cy="554695"/>
          </a:xfrm>
          <a:prstGeom prst="rect">
            <a:avLst/>
          </a:prstGeom>
          <a:solidFill>
            <a:srgbClr val="FF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2000" b="1" i="0" u="none" strike="noStrike" cap="none" normalizeH="0" baseline="0" smtClean="0">
                <a:ln>
                  <a:noFill/>
                </a:ln>
                <a:solidFill>
                  <a:srgbClr val="0070C0"/>
                </a:solidFill>
                <a:effectLst/>
                <a:latin typeface="Calibri" pitchFamily="34" charset="0"/>
                <a:ea typeface="Arial" pitchFamily="34" charset="0"/>
                <a:cs typeface="Arial" pitchFamily="34" charset="0"/>
              </a:rPr>
              <a:t>5</a:t>
            </a:r>
            <a:endParaRPr kumimoji="0" lang="fr-FR" sz="2000" b="1" i="0" u="none" strike="noStrike" cap="none" normalizeH="0" baseline="0" smtClean="0">
              <a:ln>
                <a:noFill/>
              </a:ln>
              <a:solidFill>
                <a:srgbClr val="0070C0"/>
              </a:solidFill>
              <a:effectLst/>
              <a:latin typeface="Arial" pitchFamily="34" charset="0"/>
              <a:cs typeface="Arial" pitchFamily="34" charset="0"/>
            </a:endParaRPr>
          </a:p>
        </p:txBody>
      </p:sp>
      <p:sp>
        <p:nvSpPr>
          <p:cNvPr id="1038" name="Text Box 14"/>
          <p:cNvSpPr txBox="1">
            <a:spLocks noChangeArrowheads="1"/>
          </p:cNvSpPr>
          <p:nvPr/>
        </p:nvSpPr>
        <p:spPr bwMode="auto">
          <a:xfrm>
            <a:off x="1214414" y="5404751"/>
            <a:ext cx="396279" cy="554695"/>
          </a:xfrm>
          <a:prstGeom prst="rect">
            <a:avLst/>
          </a:prstGeom>
          <a:solidFill>
            <a:schemeClr val="tx1"/>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2000" b="1" i="0" u="none" strike="noStrike" cap="none" normalizeH="0" baseline="0" dirty="0" smtClean="0">
                <a:ln>
                  <a:noFill/>
                </a:ln>
                <a:solidFill>
                  <a:srgbClr val="0070C0"/>
                </a:solidFill>
                <a:effectLst/>
                <a:latin typeface="Calibri" pitchFamily="34" charset="0"/>
                <a:ea typeface="Arial" pitchFamily="34" charset="0"/>
                <a:cs typeface="Arial" pitchFamily="34" charset="0"/>
              </a:rPr>
              <a:t>1</a:t>
            </a:r>
            <a:endParaRPr kumimoji="0" lang="fr-FR" sz="2000" b="1" i="0" u="none" strike="noStrike" cap="none" normalizeH="0" baseline="0" dirty="0" smtClean="0">
              <a:ln>
                <a:noFill/>
              </a:ln>
              <a:solidFill>
                <a:srgbClr val="0070C0"/>
              </a:solidFill>
              <a:effectLst/>
              <a:latin typeface="Arial" pitchFamily="34" charset="0"/>
              <a:cs typeface="Arial" pitchFamily="34" charset="0"/>
            </a:endParaRPr>
          </a:p>
        </p:txBody>
      </p:sp>
      <p:sp>
        <p:nvSpPr>
          <p:cNvPr id="1039" name="Arc 15"/>
          <p:cNvSpPr>
            <a:spLocks/>
          </p:cNvSpPr>
          <p:nvPr/>
        </p:nvSpPr>
        <p:spPr bwMode="auto">
          <a:xfrm>
            <a:off x="2800446" y="3840819"/>
            <a:ext cx="924650" cy="920640"/>
          </a:xfrm>
          <a:custGeom>
            <a:avLst/>
            <a:gdLst>
              <a:gd name="G0" fmla="+- 21600 0 0"/>
              <a:gd name="G1" fmla="+- 21600 0 0"/>
              <a:gd name="G2" fmla="+- 21600 0 0"/>
              <a:gd name="T0" fmla="*/ 563 w 43200"/>
              <a:gd name="T1" fmla="*/ 26499 h 30897"/>
              <a:gd name="T2" fmla="*/ 41097 w 43200"/>
              <a:gd name="T3" fmla="*/ 30897 h 30897"/>
              <a:gd name="T4" fmla="*/ 21600 w 43200"/>
              <a:gd name="T5" fmla="*/ 21600 h 30897"/>
            </a:gdLst>
            <a:ahLst/>
            <a:cxnLst>
              <a:cxn ang="0">
                <a:pos x="T0" y="T1"/>
              </a:cxn>
              <a:cxn ang="0">
                <a:pos x="T2" y="T3"/>
              </a:cxn>
              <a:cxn ang="0">
                <a:pos x="T4" y="T5"/>
              </a:cxn>
            </a:cxnLst>
            <a:rect l="0" t="0" r="r" b="b"/>
            <a:pathLst>
              <a:path w="43200" h="30897" fill="none" extrusionOk="0">
                <a:moveTo>
                  <a:pt x="562" y="26499"/>
                </a:moveTo>
                <a:cubicBezTo>
                  <a:pt x="188" y="24892"/>
                  <a:pt x="0" y="23249"/>
                  <a:pt x="0" y="21600"/>
                </a:cubicBezTo>
                <a:cubicBezTo>
                  <a:pt x="0" y="9670"/>
                  <a:pt x="9670" y="0"/>
                  <a:pt x="21600" y="0"/>
                </a:cubicBezTo>
                <a:cubicBezTo>
                  <a:pt x="33529" y="0"/>
                  <a:pt x="43200" y="9670"/>
                  <a:pt x="43200" y="21600"/>
                </a:cubicBezTo>
                <a:cubicBezTo>
                  <a:pt x="43200" y="24816"/>
                  <a:pt x="42481" y="27993"/>
                  <a:pt x="41096" y="30896"/>
                </a:cubicBezTo>
              </a:path>
              <a:path w="43200" h="30897" stroke="0" extrusionOk="0">
                <a:moveTo>
                  <a:pt x="562" y="26499"/>
                </a:moveTo>
                <a:cubicBezTo>
                  <a:pt x="188" y="24892"/>
                  <a:pt x="0" y="23249"/>
                  <a:pt x="0" y="21600"/>
                </a:cubicBezTo>
                <a:cubicBezTo>
                  <a:pt x="0" y="9670"/>
                  <a:pt x="9670" y="0"/>
                  <a:pt x="21600" y="0"/>
                </a:cubicBezTo>
                <a:cubicBezTo>
                  <a:pt x="33529" y="0"/>
                  <a:pt x="43200" y="9670"/>
                  <a:pt x="43200" y="21600"/>
                </a:cubicBezTo>
                <a:cubicBezTo>
                  <a:pt x="43200" y="24816"/>
                  <a:pt x="42481" y="27993"/>
                  <a:pt x="41096" y="30896"/>
                </a:cubicBezTo>
                <a:lnTo>
                  <a:pt x="21600" y="21600"/>
                </a:lnTo>
                <a:close/>
              </a:path>
            </a:pathLst>
          </a:custGeom>
          <a:noFill/>
          <a:ln w="28575">
            <a:solidFill>
              <a:srgbClr val="FF0000"/>
            </a:solidFill>
            <a:round/>
            <a:headEnd/>
            <a:tailEnd/>
          </a:ln>
        </p:spPr>
        <p:txBody>
          <a:bodyPr vert="horz" wrap="square" lIns="91440" tIns="45720" rIns="91440" bIns="45720" numCol="1" anchor="t" anchorCtr="0" compatLnSpc="1">
            <a:prstTxWarp prst="textNoShape">
              <a:avLst/>
            </a:prstTxWarp>
          </a:bodyPr>
          <a:lstStyle/>
          <a:p>
            <a:endParaRPr lang="fr-FR" sz="2000">
              <a:solidFill>
                <a:srgbClr val="FF0000"/>
              </a:solidFill>
            </a:endParaRPr>
          </a:p>
        </p:txBody>
      </p:sp>
      <p:sp>
        <p:nvSpPr>
          <p:cNvPr id="1040" name="Arc 16"/>
          <p:cNvSpPr>
            <a:spLocks/>
          </p:cNvSpPr>
          <p:nvPr/>
        </p:nvSpPr>
        <p:spPr bwMode="auto">
          <a:xfrm>
            <a:off x="5706490" y="3840819"/>
            <a:ext cx="924650" cy="920640"/>
          </a:xfrm>
          <a:custGeom>
            <a:avLst/>
            <a:gdLst>
              <a:gd name="G0" fmla="+- 21600 0 0"/>
              <a:gd name="G1" fmla="+- 21600 0 0"/>
              <a:gd name="G2" fmla="+- 21600 0 0"/>
              <a:gd name="T0" fmla="*/ 1430 w 43200"/>
              <a:gd name="T1" fmla="*/ 29328 h 30897"/>
              <a:gd name="T2" fmla="*/ 41097 w 43200"/>
              <a:gd name="T3" fmla="*/ 30897 h 30897"/>
              <a:gd name="T4" fmla="*/ 21600 w 43200"/>
              <a:gd name="T5" fmla="*/ 21600 h 30897"/>
            </a:gdLst>
            <a:ahLst/>
            <a:cxnLst>
              <a:cxn ang="0">
                <a:pos x="T0" y="T1"/>
              </a:cxn>
              <a:cxn ang="0">
                <a:pos x="T2" y="T3"/>
              </a:cxn>
              <a:cxn ang="0">
                <a:pos x="T4" y="T5"/>
              </a:cxn>
            </a:cxnLst>
            <a:rect l="0" t="0" r="r" b="b"/>
            <a:pathLst>
              <a:path w="43200" h="30897" fill="none" extrusionOk="0">
                <a:moveTo>
                  <a:pt x="1429" y="29328"/>
                </a:moveTo>
                <a:cubicBezTo>
                  <a:pt x="484" y="26861"/>
                  <a:pt x="0" y="24241"/>
                  <a:pt x="0" y="21600"/>
                </a:cubicBezTo>
                <a:cubicBezTo>
                  <a:pt x="0" y="9670"/>
                  <a:pt x="9670" y="0"/>
                  <a:pt x="21600" y="0"/>
                </a:cubicBezTo>
                <a:cubicBezTo>
                  <a:pt x="33529" y="0"/>
                  <a:pt x="43200" y="9670"/>
                  <a:pt x="43200" y="21600"/>
                </a:cubicBezTo>
                <a:cubicBezTo>
                  <a:pt x="43200" y="24816"/>
                  <a:pt x="42481" y="27993"/>
                  <a:pt x="41096" y="30896"/>
                </a:cubicBezTo>
              </a:path>
              <a:path w="43200" h="30897" stroke="0" extrusionOk="0">
                <a:moveTo>
                  <a:pt x="1429" y="29328"/>
                </a:moveTo>
                <a:cubicBezTo>
                  <a:pt x="484" y="26861"/>
                  <a:pt x="0" y="24241"/>
                  <a:pt x="0" y="21600"/>
                </a:cubicBezTo>
                <a:cubicBezTo>
                  <a:pt x="0" y="9670"/>
                  <a:pt x="9670" y="0"/>
                  <a:pt x="21600" y="0"/>
                </a:cubicBezTo>
                <a:cubicBezTo>
                  <a:pt x="33529" y="0"/>
                  <a:pt x="43200" y="9670"/>
                  <a:pt x="43200" y="21600"/>
                </a:cubicBezTo>
                <a:cubicBezTo>
                  <a:pt x="43200" y="24816"/>
                  <a:pt x="42481" y="27993"/>
                  <a:pt x="41096" y="30896"/>
                </a:cubicBezTo>
                <a:lnTo>
                  <a:pt x="21600" y="21600"/>
                </a:lnTo>
                <a:close/>
              </a:path>
            </a:pathLst>
          </a:custGeom>
          <a:noFill/>
          <a:ln w="28575">
            <a:solidFill>
              <a:srgbClr val="FF0000"/>
            </a:solidFill>
            <a:round/>
            <a:headEnd/>
            <a:tailEnd/>
          </a:ln>
        </p:spPr>
        <p:txBody>
          <a:bodyPr vert="horz" wrap="square" lIns="91440" tIns="45720" rIns="91440" bIns="45720" numCol="1" anchor="t" anchorCtr="0" compatLnSpc="1">
            <a:prstTxWarp prst="textNoShape">
              <a:avLst/>
            </a:prstTxWarp>
          </a:bodyPr>
          <a:lstStyle/>
          <a:p>
            <a:endParaRPr lang="fr-FR" sz="2000">
              <a:solidFill>
                <a:srgbClr val="FF0000"/>
              </a:solidFill>
            </a:endParaRPr>
          </a:p>
        </p:txBody>
      </p:sp>
      <p:sp>
        <p:nvSpPr>
          <p:cNvPr id="1041" name="Arc 17"/>
          <p:cNvSpPr>
            <a:spLocks/>
          </p:cNvSpPr>
          <p:nvPr/>
        </p:nvSpPr>
        <p:spPr bwMode="auto">
          <a:xfrm>
            <a:off x="4398403" y="4767879"/>
            <a:ext cx="872364" cy="643292"/>
          </a:xfrm>
          <a:custGeom>
            <a:avLst/>
            <a:gdLst>
              <a:gd name="G0" fmla="+- 21032 0 0"/>
              <a:gd name="G1" fmla="+- 21600 0 0"/>
              <a:gd name="G2" fmla="+- 21600 0 0"/>
              <a:gd name="T0" fmla="*/ 0 w 40735"/>
              <a:gd name="T1" fmla="*/ 16679 h 21600"/>
              <a:gd name="T2" fmla="*/ 40735 w 40735"/>
              <a:gd name="T3" fmla="*/ 12748 h 21600"/>
              <a:gd name="T4" fmla="*/ 21032 w 40735"/>
              <a:gd name="T5" fmla="*/ 21600 h 21600"/>
            </a:gdLst>
            <a:ahLst/>
            <a:cxnLst>
              <a:cxn ang="0">
                <a:pos x="T0" y="T1"/>
              </a:cxn>
              <a:cxn ang="0">
                <a:pos x="T2" y="T3"/>
              </a:cxn>
              <a:cxn ang="0">
                <a:pos x="T4" y="T5"/>
              </a:cxn>
            </a:cxnLst>
            <a:rect l="0" t="0" r="r" b="b"/>
            <a:pathLst>
              <a:path w="40735" h="21600" fill="none" extrusionOk="0">
                <a:moveTo>
                  <a:pt x="0" y="16679"/>
                </a:moveTo>
                <a:cubicBezTo>
                  <a:pt x="2285" y="6909"/>
                  <a:pt x="10998" y="-1"/>
                  <a:pt x="21032" y="0"/>
                </a:cubicBezTo>
                <a:cubicBezTo>
                  <a:pt x="29536" y="0"/>
                  <a:pt x="37249" y="4990"/>
                  <a:pt x="40734" y="12748"/>
                </a:cubicBezTo>
              </a:path>
              <a:path w="40735" h="21600" stroke="0" extrusionOk="0">
                <a:moveTo>
                  <a:pt x="0" y="16679"/>
                </a:moveTo>
                <a:cubicBezTo>
                  <a:pt x="2285" y="6909"/>
                  <a:pt x="10998" y="-1"/>
                  <a:pt x="21032" y="0"/>
                </a:cubicBezTo>
                <a:cubicBezTo>
                  <a:pt x="29536" y="0"/>
                  <a:pt x="37249" y="4990"/>
                  <a:pt x="40734" y="12748"/>
                </a:cubicBezTo>
                <a:lnTo>
                  <a:pt x="21032" y="21600"/>
                </a:lnTo>
                <a:close/>
              </a:path>
            </a:pathLst>
          </a:custGeom>
          <a:noFill/>
          <a:ln w="28575">
            <a:solidFill>
              <a:srgbClr val="FF0000"/>
            </a:solidFill>
            <a:round/>
            <a:headEnd/>
            <a:tailEnd/>
          </a:ln>
        </p:spPr>
        <p:txBody>
          <a:bodyPr vert="horz" wrap="square" lIns="91440" tIns="45720" rIns="91440" bIns="45720" numCol="1" anchor="t" anchorCtr="0" compatLnSpc="1">
            <a:prstTxWarp prst="textNoShape">
              <a:avLst/>
            </a:prstTxWarp>
          </a:bodyPr>
          <a:lstStyle/>
          <a:p>
            <a:endParaRPr lang="fr-FR" sz="2000">
              <a:solidFill>
                <a:srgbClr val="FF0000"/>
              </a:solidFill>
            </a:endParaRPr>
          </a:p>
        </p:txBody>
      </p:sp>
      <p:sp>
        <p:nvSpPr>
          <p:cNvPr id="1042" name="Text Box 18"/>
          <p:cNvSpPr txBox="1">
            <a:spLocks noChangeArrowheads="1"/>
          </p:cNvSpPr>
          <p:nvPr/>
        </p:nvSpPr>
        <p:spPr bwMode="auto">
          <a:xfrm>
            <a:off x="6630223" y="3655921"/>
            <a:ext cx="528372" cy="554695"/>
          </a:xfrm>
          <a:prstGeom prst="rect">
            <a:avLst/>
          </a:prstGeom>
          <a:solidFill>
            <a:srgbClr val="FF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2000" b="1" i="0" u="none" strike="noStrike" cap="none" normalizeH="0" baseline="0" smtClean="0">
                <a:ln>
                  <a:noFill/>
                </a:ln>
                <a:solidFill>
                  <a:srgbClr val="0070C0"/>
                </a:solidFill>
                <a:effectLst/>
                <a:latin typeface="Symbol" pitchFamily="18" charset="2"/>
                <a:ea typeface="Arial" pitchFamily="34" charset="0"/>
                <a:cs typeface="Arial" pitchFamily="34" charset="0"/>
              </a:rPr>
              <a:t>a</a:t>
            </a:r>
            <a:r>
              <a:rPr kumimoji="0" lang="fr-FR" sz="2000" b="1" i="0" u="none" strike="noStrike" cap="none" normalizeH="0" baseline="0" smtClean="0">
                <a:ln>
                  <a:noFill/>
                </a:ln>
                <a:solidFill>
                  <a:srgbClr val="0070C0"/>
                </a:solidFill>
                <a:effectLst/>
                <a:latin typeface="Calibri" pitchFamily="34" charset="0"/>
                <a:ea typeface="Arial" pitchFamily="34" charset="0"/>
                <a:cs typeface="Arial" pitchFamily="34" charset="0"/>
              </a:rPr>
              <a:t>4</a:t>
            </a:r>
            <a:endParaRPr kumimoji="0" lang="fr-FR" sz="2000" b="1" i="0" u="none" strike="noStrike" cap="none" normalizeH="0" baseline="0" smtClean="0">
              <a:ln>
                <a:noFill/>
              </a:ln>
              <a:solidFill>
                <a:srgbClr val="0070C0"/>
              </a:solidFill>
              <a:effectLst/>
              <a:latin typeface="Arial" pitchFamily="34" charset="0"/>
              <a:cs typeface="Arial" pitchFamily="34" charset="0"/>
            </a:endParaRPr>
          </a:p>
        </p:txBody>
      </p:sp>
      <p:sp>
        <p:nvSpPr>
          <p:cNvPr id="1043" name="Text Box 19"/>
          <p:cNvSpPr txBox="1">
            <a:spLocks noChangeArrowheads="1"/>
          </p:cNvSpPr>
          <p:nvPr/>
        </p:nvSpPr>
        <p:spPr bwMode="auto">
          <a:xfrm>
            <a:off x="4648830" y="4025717"/>
            <a:ext cx="528372" cy="554695"/>
          </a:xfrm>
          <a:prstGeom prst="rect">
            <a:avLst/>
          </a:prstGeom>
          <a:solidFill>
            <a:srgbClr val="FF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2000" b="1" i="0" u="none" strike="noStrike" cap="none" normalizeH="0" baseline="0" smtClean="0">
                <a:ln>
                  <a:noFill/>
                </a:ln>
                <a:solidFill>
                  <a:srgbClr val="0070C0"/>
                </a:solidFill>
                <a:effectLst/>
                <a:latin typeface="Symbol" pitchFamily="18" charset="2"/>
                <a:ea typeface="Arial" pitchFamily="34" charset="0"/>
                <a:cs typeface="Arial" pitchFamily="34" charset="0"/>
              </a:rPr>
              <a:t>a</a:t>
            </a:r>
            <a:r>
              <a:rPr kumimoji="0" lang="fr-FR" sz="2000" b="1" i="0" u="none" strike="noStrike" cap="none" normalizeH="0" baseline="0" smtClean="0">
                <a:ln>
                  <a:noFill/>
                </a:ln>
                <a:solidFill>
                  <a:srgbClr val="0070C0"/>
                </a:solidFill>
                <a:effectLst/>
                <a:latin typeface="Calibri" pitchFamily="34" charset="0"/>
                <a:ea typeface="Arial" pitchFamily="34" charset="0"/>
                <a:cs typeface="Arial" pitchFamily="34" charset="0"/>
              </a:rPr>
              <a:t>3</a:t>
            </a:r>
            <a:endParaRPr kumimoji="0" lang="fr-FR" sz="2000" b="1" i="0" u="none" strike="noStrike" cap="none" normalizeH="0" baseline="0" smtClean="0">
              <a:ln>
                <a:noFill/>
              </a:ln>
              <a:solidFill>
                <a:srgbClr val="0070C0"/>
              </a:solidFill>
              <a:effectLst/>
              <a:latin typeface="Arial" pitchFamily="34" charset="0"/>
              <a:cs typeface="Arial" pitchFamily="34" charset="0"/>
            </a:endParaRPr>
          </a:p>
        </p:txBody>
      </p:sp>
      <p:sp>
        <p:nvSpPr>
          <p:cNvPr id="1044" name="Text Box 20"/>
          <p:cNvSpPr txBox="1">
            <a:spLocks noChangeArrowheads="1"/>
          </p:cNvSpPr>
          <p:nvPr/>
        </p:nvSpPr>
        <p:spPr bwMode="auto">
          <a:xfrm>
            <a:off x="3459993" y="3286124"/>
            <a:ext cx="528372" cy="554695"/>
          </a:xfrm>
          <a:prstGeom prst="rect">
            <a:avLst/>
          </a:prstGeom>
          <a:solidFill>
            <a:srgbClr val="FF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2000" b="1" i="0" u="none" strike="noStrike" cap="none" normalizeH="0" baseline="0" smtClean="0">
                <a:ln>
                  <a:noFill/>
                </a:ln>
                <a:solidFill>
                  <a:srgbClr val="0070C0"/>
                </a:solidFill>
                <a:effectLst/>
                <a:latin typeface="Symbol" pitchFamily="18" charset="2"/>
                <a:ea typeface="Arial" pitchFamily="34" charset="0"/>
                <a:cs typeface="Arial" pitchFamily="34" charset="0"/>
              </a:rPr>
              <a:t>a</a:t>
            </a:r>
            <a:r>
              <a:rPr kumimoji="0" lang="fr-FR" sz="2000" b="1" i="0" u="none" strike="noStrike" cap="none" normalizeH="0" baseline="0" smtClean="0">
                <a:ln>
                  <a:noFill/>
                </a:ln>
                <a:solidFill>
                  <a:srgbClr val="0070C0"/>
                </a:solidFill>
                <a:effectLst/>
                <a:latin typeface="Calibri" pitchFamily="34" charset="0"/>
                <a:ea typeface="Arial" pitchFamily="34" charset="0"/>
                <a:cs typeface="Arial" pitchFamily="34" charset="0"/>
              </a:rPr>
              <a:t>2</a:t>
            </a:r>
            <a:endParaRPr kumimoji="0" lang="fr-FR" sz="2000" b="1" i="0" u="none" strike="noStrike" cap="none" normalizeH="0" baseline="0" smtClean="0">
              <a:ln>
                <a:noFill/>
              </a:ln>
              <a:solidFill>
                <a:srgbClr val="0070C0"/>
              </a:solidFill>
              <a:effectLst/>
              <a:latin typeface="Arial" pitchFamily="34" charset="0"/>
              <a:cs typeface="Arial" pitchFamily="34" charset="0"/>
            </a:endParaRPr>
          </a:p>
        </p:txBody>
      </p:sp>
      <p:sp>
        <p:nvSpPr>
          <p:cNvPr id="1045" name="Text Box 21"/>
          <p:cNvSpPr txBox="1">
            <a:spLocks noChangeArrowheads="1"/>
          </p:cNvSpPr>
          <p:nvPr/>
        </p:nvSpPr>
        <p:spPr bwMode="auto">
          <a:xfrm>
            <a:off x="1552902" y="4119451"/>
            <a:ext cx="804520" cy="554695"/>
          </a:xfrm>
          <a:prstGeom prst="rect">
            <a:avLst/>
          </a:prstGeom>
          <a:solidFill>
            <a:srgbClr val="FFFFFF"/>
          </a:solid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2000" b="1" i="0" u="none" strike="noStrike" cap="none" normalizeH="0" baseline="0" smtClean="0">
                <a:ln>
                  <a:noFill/>
                </a:ln>
                <a:solidFill>
                  <a:srgbClr val="0070C0"/>
                </a:solidFill>
                <a:effectLst/>
                <a:latin typeface="Calibri" pitchFamily="34" charset="0"/>
                <a:ea typeface="Arial" pitchFamily="34" charset="0"/>
                <a:cs typeface="Arial" pitchFamily="34" charset="0"/>
              </a:rPr>
              <a:t>G1-2</a:t>
            </a:r>
            <a:endParaRPr kumimoji="0" lang="fr-FR" sz="2000" b="1" i="0" u="none" strike="noStrike" cap="none" normalizeH="0" baseline="0" smtClean="0">
              <a:ln>
                <a:noFill/>
              </a:ln>
              <a:solidFill>
                <a:srgbClr val="0070C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500034" y="1744698"/>
            <a:ext cx="8358246" cy="3970318"/>
          </a:xfrm>
          <a:prstGeom prst="rect">
            <a:avLst/>
          </a:prstGeom>
          <a:solidFill>
            <a:srgbClr val="FFFFFF"/>
          </a:solidFill>
          <a:ln w="9525">
            <a:noFill/>
            <a:miter lim="800000"/>
            <a:headEnd/>
            <a:tailEnd/>
          </a:ln>
          <a:effectLst/>
        </p:spPr>
        <p:txBody>
          <a:bodyPr wrap="square">
            <a:spAutoFit/>
          </a:bodyPr>
          <a:lstStyle/>
          <a:p>
            <a:pPr algn="just"/>
            <a:r>
              <a:rPr lang="fr-FR" sz="2800" dirty="0" smtClean="0">
                <a:solidFill>
                  <a:schemeClr val="bg1"/>
                </a:solidFill>
              </a:rPr>
              <a:t>On détermine </a:t>
            </a:r>
            <a:r>
              <a:rPr lang="fr-FR" sz="2800" dirty="0" err="1" smtClean="0">
                <a:solidFill>
                  <a:schemeClr val="bg1"/>
                </a:solidFill>
              </a:rPr>
              <a:t>planimétriquement</a:t>
            </a:r>
            <a:r>
              <a:rPr lang="fr-FR" sz="2800" dirty="0" smtClean="0">
                <a:solidFill>
                  <a:schemeClr val="bg1"/>
                </a:solidFill>
              </a:rPr>
              <a:t> les points d'un levé en les rattachant à certains points d'un canevas. Ce rattachement peut se faire:</a:t>
            </a:r>
          </a:p>
          <a:p>
            <a:pPr algn="just"/>
            <a:r>
              <a:rPr lang="fr-FR" sz="2800" dirty="0" smtClean="0">
                <a:solidFill>
                  <a:schemeClr val="bg1"/>
                </a:solidFill>
              </a:rPr>
              <a:t>	- par des mesures linéaires seules,</a:t>
            </a:r>
          </a:p>
          <a:p>
            <a:pPr algn="just"/>
            <a:r>
              <a:rPr lang="fr-FR" sz="2800" dirty="0" smtClean="0">
                <a:solidFill>
                  <a:schemeClr val="bg1"/>
                </a:solidFill>
              </a:rPr>
              <a:t>	- par des mesures angulaires seules,</a:t>
            </a:r>
          </a:p>
          <a:p>
            <a:pPr algn="just"/>
            <a:r>
              <a:rPr lang="fr-FR" sz="2800" dirty="0" smtClean="0">
                <a:solidFill>
                  <a:schemeClr val="bg1"/>
                </a:solidFill>
              </a:rPr>
              <a:t>	- par des mesures linéaires et angulaires.</a:t>
            </a:r>
          </a:p>
          <a:p>
            <a:pPr algn="just"/>
            <a:r>
              <a:rPr lang="fr-FR" sz="2800" dirty="0" smtClean="0">
                <a:solidFill>
                  <a:schemeClr val="bg1"/>
                </a:solidFill>
              </a:rPr>
              <a:t>Mais quel que soit le procédé employé, toute opération de détermination doit comporter une vérification.</a:t>
            </a:r>
          </a:p>
        </p:txBody>
      </p:sp>
      <p:sp>
        <p:nvSpPr>
          <p:cNvPr id="5" name="Titre 22"/>
          <p:cNvSpPr txBox="1">
            <a:spLocks/>
          </p:cNvSpPr>
          <p:nvPr/>
        </p:nvSpPr>
        <p:spPr>
          <a:xfrm>
            <a:off x="785786" y="500042"/>
            <a:ext cx="778674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0" rIns="18288" bIns="0" anchor="b">
            <a:normAutofit fontScale="97500"/>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fr-FR" sz="3600" b="1" dirty="0" smtClean="0">
                <a:solidFill>
                  <a:schemeClr val="tx1"/>
                </a:solidFill>
              </a:rPr>
              <a:t>Généralités</a:t>
            </a:r>
            <a:endParaRPr kumimoji="0" lang="fr-FR" sz="4000" b="1" i="0" u="none" strike="noStrike" kern="1200" cap="none" spc="0" normalizeH="0" baseline="0" noProof="0" dirty="0">
              <a:ln>
                <a:noFill/>
              </a:ln>
              <a:solidFill>
                <a:schemeClr val="tx1"/>
              </a:solidFill>
              <a:effectLst>
                <a:outerShdw blurRad="38100" dist="25400" dir="5400000" algn="tl" rotWithShape="0">
                  <a:srgbClr val="000000">
                    <a:alpha val="43000"/>
                  </a:srgbClr>
                </a:outerShdw>
              </a:effectLst>
              <a:uLnTx/>
              <a:uFillTx/>
              <a:latin typeface="+mn-lt"/>
              <a:ea typeface="+mj-ea"/>
              <a:cs typeface="+mj-cs"/>
            </a:endParaRPr>
          </a:p>
        </p:txBody>
      </p:sp>
      <p:sp>
        <p:nvSpPr>
          <p:cNvPr id="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0"/>
          <p:cNvGrpSpPr/>
          <p:nvPr/>
        </p:nvGrpSpPr>
        <p:grpSpPr>
          <a:xfrm>
            <a:off x="1214414" y="0"/>
            <a:ext cx="7072362" cy="6858000"/>
            <a:chOff x="1455738" y="-500090"/>
            <a:chExt cx="6161086" cy="7318395"/>
          </a:xfrm>
        </p:grpSpPr>
        <p:pic>
          <p:nvPicPr>
            <p:cNvPr id="3075" name="Picture 3" descr="C:\Users\nejib\Desktop\pphototopo2\File0007.jpg"/>
            <p:cNvPicPr>
              <a:picLocks noChangeAspect="1" noChangeArrowheads="1"/>
            </p:cNvPicPr>
            <p:nvPr/>
          </p:nvPicPr>
          <p:blipFill>
            <a:blip r:embed="rId2" cstate="print"/>
            <a:srcRect/>
            <a:stretch>
              <a:fillRect/>
            </a:stretch>
          </p:blipFill>
          <p:spPr bwMode="auto">
            <a:xfrm>
              <a:off x="4429124" y="2428868"/>
              <a:ext cx="3187700" cy="4389437"/>
            </a:xfrm>
            <a:prstGeom prst="rect">
              <a:avLst/>
            </a:prstGeom>
            <a:noFill/>
          </p:spPr>
        </p:pic>
        <p:pic>
          <p:nvPicPr>
            <p:cNvPr id="3076" name="Picture 4" descr="C:\Users\nejib\Desktop\pphototopo2\File0009.jpg"/>
            <p:cNvPicPr>
              <a:picLocks noChangeAspect="1" noChangeArrowheads="1"/>
            </p:cNvPicPr>
            <p:nvPr/>
          </p:nvPicPr>
          <p:blipFill>
            <a:blip r:embed="rId3" cstate="print"/>
            <a:srcRect/>
            <a:stretch>
              <a:fillRect/>
            </a:stretch>
          </p:blipFill>
          <p:spPr bwMode="auto">
            <a:xfrm>
              <a:off x="1455738" y="-460371"/>
              <a:ext cx="3187700" cy="4389437"/>
            </a:xfrm>
            <a:prstGeom prst="rect">
              <a:avLst/>
            </a:prstGeom>
            <a:noFill/>
          </p:spPr>
        </p:pic>
        <p:pic>
          <p:nvPicPr>
            <p:cNvPr id="3077" name="Picture 5" descr="C:\Users\nejib\Desktop\pphototopo2\File0006.jpg"/>
            <p:cNvPicPr>
              <a:picLocks noChangeAspect="1" noChangeArrowheads="1"/>
            </p:cNvPicPr>
            <p:nvPr/>
          </p:nvPicPr>
          <p:blipFill>
            <a:blip r:embed="rId4" cstate="print"/>
            <a:srcRect/>
            <a:stretch>
              <a:fillRect/>
            </a:stretch>
          </p:blipFill>
          <p:spPr bwMode="auto">
            <a:xfrm>
              <a:off x="1455738" y="2397148"/>
              <a:ext cx="3187699" cy="4389437"/>
            </a:xfrm>
            <a:prstGeom prst="rect">
              <a:avLst/>
            </a:prstGeom>
            <a:noFill/>
          </p:spPr>
        </p:pic>
        <p:pic>
          <p:nvPicPr>
            <p:cNvPr id="3078" name="Picture 6" descr="C:\Users\nejib\Desktop\pphototopo2\File0008.jpg"/>
            <p:cNvPicPr>
              <a:picLocks noChangeAspect="1" noChangeArrowheads="1"/>
            </p:cNvPicPr>
            <p:nvPr/>
          </p:nvPicPr>
          <p:blipFill>
            <a:blip r:embed="rId5" cstate="print"/>
            <a:srcRect/>
            <a:stretch>
              <a:fillRect/>
            </a:stretch>
          </p:blipFill>
          <p:spPr bwMode="auto">
            <a:xfrm>
              <a:off x="4429124" y="-500090"/>
              <a:ext cx="3187700" cy="4389437"/>
            </a:xfrm>
            <a:prstGeom prst="rect">
              <a:avLst/>
            </a:prstGeom>
            <a:noFill/>
          </p:spPr>
        </p:pic>
      </p:grpSp>
      <p:sp>
        <p:nvSpPr>
          <p:cNvPr id="13" name="Rectangle 12"/>
          <p:cNvSpPr/>
          <p:nvPr/>
        </p:nvSpPr>
        <p:spPr>
          <a:xfrm>
            <a:off x="6143636" y="5500702"/>
            <a:ext cx="2127505" cy="215444"/>
          </a:xfrm>
          <a:prstGeom prst="rect">
            <a:avLst/>
          </a:prstGeom>
        </p:spPr>
        <p:txBody>
          <a:bodyPr wrap="square">
            <a:spAutoFit/>
          </a:bodyPr>
          <a:lstStyle/>
          <a:p>
            <a:r>
              <a:rPr lang="fr-FR" sz="800" dirty="0" smtClean="0">
                <a:solidFill>
                  <a:srgbClr val="002060"/>
                </a:solidFill>
                <a:latin typeface="Arial" pitchFamily="34" charset="0"/>
                <a:cs typeface="Arial" pitchFamily="34" charset="0"/>
              </a:rPr>
              <a:t>HERITIERS AMOR BEN BOUBAKER</a:t>
            </a:r>
            <a:endParaRPr lang="fr-FR" sz="800" dirty="0"/>
          </a:p>
        </p:txBody>
      </p:sp>
      <p:cxnSp>
        <p:nvCxnSpPr>
          <p:cNvPr id="9" name="Connecteur droit 8"/>
          <p:cNvCxnSpPr/>
          <p:nvPr/>
        </p:nvCxnSpPr>
        <p:spPr>
          <a:xfrm rot="10800000" flipV="1">
            <a:off x="2214546" y="4286256"/>
            <a:ext cx="2428892" cy="114300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rot="16200000" flipH="1">
            <a:off x="2643174" y="3929066"/>
            <a:ext cx="1143008" cy="71438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3300864" y="4443880"/>
            <a:ext cx="71438" cy="7143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3419872" y="4149080"/>
            <a:ext cx="432048" cy="461665"/>
          </a:xfrm>
          <a:prstGeom prst="rect">
            <a:avLst/>
          </a:prstGeom>
          <a:noFill/>
          <a:ln w="12700">
            <a:noFill/>
          </a:ln>
        </p:spPr>
        <p:txBody>
          <a:bodyPr wrap="square" rtlCol="0">
            <a:spAutoFit/>
          </a:bodyPr>
          <a:lstStyle/>
          <a:p>
            <a:r>
              <a:rPr lang="fr-FR" sz="2400" dirty="0" smtClean="0">
                <a:solidFill>
                  <a:srgbClr val="FF0000"/>
                </a:solidFill>
              </a:rPr>
              <a:t>P</a:t>
            </a:r>
            <a:endParaRPr lang="fr-FR" sz="2400" dirty="0">
              <a:solidFill>
                <a:srgbClr val="FF0000"/>
              </a:solidFill>
            </a:endParaRPr>
          </a:p>
        </p:txBody>
      </p:sp>
      <p:sp>
        <p:nvSpPr>
          <p:cNvPr id="12" name="Rectangle 11"/>
          <p:cNvSpPr/>
          <p:nvPr/>
        </p:nvSpPr>
        <p:spPr>
          <a:xfrm>
            <a:off x="1874388" y="5354437"/>
            <a:ext cx="357790" cy="677108"/>
          </a:xfrm>
          <a:prstGeom prst="rect">
            <a:avLst/>
          </a:prstGeom>
        </p:spPr>
        <p:txBody>
          <a:bodyPr wrap="none">
            <a:spAutoFit/>
          </a:bodyPr>
          <a:lstStyle/>
          <a:p>
            <a:r>
              <a:rPr lang="fr-FR" sz="2000" dirty="0" smtClean="0">
                <a:solidFill>
                  <a:srgbClr val="FF0000"/>
                </a:solidFill>
              </a:rPr>
              <a:t>A</a:t>
            </a:r>
          </a:p>
          <a:p>
            <a:endParaRPr lang="fr-FR" dirty="0">
              <a:solidFill>
                <a:srgbClr val="FF0000"/>
              </a:solidFill>
            </a:endParaRPr>
          </a:p>
        </p:txBody>
      </p:sp>
      <p:sp>
        <p:nvSpPr>
          <p:cNvPr id="15" name="ZoneTexte 10"/>
          <p:cNvSpPr txBox="1"/>
          <p:nvPr/>
        </p:nvSpPr>
        <p:spPr>
          <a:xfrm>
            <a:off x="4572000" y="4429132"/>
            <a:ext cx="432048" cy="461665"/>
          </a:xfrm>
          <a:prstGeom prst="rect">
            <a:avLst/>
          </a:prstGeom>
          <a:noFill/>
          <a:ln w="12700">
            <a:noFill/>
          </a:ln>
        </p:spPr>
        <p:txBody>
          <a:bodyPr wrap="square" rtlCol="0">
            <a:spAutoFit/>
          </a:bodyPr>
          <a:lstStyle/>
          <a:p>
            <a:r>
              <a:rPr lang="fr-FR" sz="2400" dirty="0" smtClean="0">
                <a:solidFill>
                  <a:srgbClr val="FF0000"/>
                </a:solidFill>
              </a:rPr>
              <a:t>B</a:t>
            </a:r>
            <a:endParaRPr lang="fr-FR" sz="2400" dirty="0">
              <a:solidFill>
                <a:srgbClr val="FF0000"/>
              </a:solidFill>
            </a:endParaRPr>
          </a:p>
        </p:txBody>
      </p:sp>
      <p:sp>
        <p:nvSpPr>
          <p:cNvPr id="16" name="ZoneTexte 10"/>
          <p:cNvSpPr txBox="1"/>
          <p:nvPr/>
        </p:nvSpPr>
        <p:spPr>
          <a:xfrm>
            <a:off x="2786050" y="3395963"/>
            <a:ext cx="432048" cy="461665"/>
          </a:xfrm>
          <a:prstGeom prst="rect">
            <a:avLst/>
          </a:prstGeom>
          <a:noFill/>
          <a:ln w="12700">
            <a:noFill/>
          </a:ln>
        </p:spPr>
        <p:txBody>
          <a:bodyPr wrap="square" rtlCol="0">
            <a:spAutoFit/>
          </a:bodyPr>
          <a:lstStyle/>
          <a:p>
            <a:r>
              <a:rPr lang="fr-FR" sz="2400" dirty="0" smtClean="0">
                <a:solidFill>
                  <a:srgbClr val="FF0000"/>
                </a:solidFill>
              </a:rPr>
              <a:t>C</a:t>
            </a:r>
            <a:endParaRPr lang="fr-FR" sz="2400" dirty="0">
              <a:solidFill>
                <a:srgbClr val="FF0000"/>
              </a:solidFill>
            </a:endParaRPr>
          </a:p>
        </p:txBody>
      </p:sp>
      <p:sp>
        <p:nvSpPr>
          <p:cNvPr id="17" name="ZoneTexte 10"/>
          <p:cNvSpPr txBox="1"/>
          <p:nvPr/>
        </p:nvSpPr>
        <p:spPr>
          <a:xfrm>
            <a:off x="3357554" y="4857760"/>
            <a:ext cx="432048" cy="461665"/>
          </a:xfrm>
          <a:prstGeom prst="rect">
            <a:avLst/>
          </a:prstGeom>
          <a:noFill/>
          <a:ln w="12700">
            <a:noFill/>
          </a:ln>
        </p:spPr>
        <p:txBody>
          <a:bodyPr wrap="square" rtlCol="0">
            <a:spAutoFit/>
          </a:bodyPr>
          <a:lstStyle/>
          <a:p>
            <a:r>
              <a:rPr lang="fr-FR" sz="2400" dirty="0" smtClean="0">
                <a:solidFill>
                  <a:srgbClr val="FF0000"/>
                </a:solidFill>
              </a:rPr>
              <a:t>F</a:t>
            </a:r>
            <a:endParaRPr lang="fr-FR" sz="2400"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57158" y="928670"/>
            <a:ext cx="8358246" cy="2677656"/>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FF0000"/>
                </a:solidFill>
              </a:rPr>
              <a:t>1- </a:t>
            </a:r>
            <a:r>
              <a:rPr lang="fr-FR" sz="2800" dirty="0" err="1" smtClean="0">
                <a:solidFill>
                  <a:srgbClr val="FF0000"/>
                </a:solidFill>
              </a:rPr>
              <a:t>Trilatération</a:t>
            </a:r>
            <a:endParaRPr lang="fr-FR" sz="2800" dirty="0" smtClean="0">
              <a:solidFill>
                <a:srgbClr val="FF0000"/>
              </a:solidFill>
            </a:endParaRPr>
          </a:p>
          <a:p>
            <a:r>
              <a:rPr lang="fr-FR" sz="2800" dirty="0" smtClean="0">
                <a:solidFill>
                  <a:schemeClr val="bg1"/>
                </a:solidFill>
              </a:rPr>
              <a:t> Les points A et B sont connus, on veut lever le point P. On mesure les distances AP et BP. Les coordonnées de P sont obtenues soit graphiquement (intersection de deux cercles) soit par le calcul. La vérification se fait à l'aide d'un point C connu en mesurant CP.</a:t>
            </a:r>
            <a:endParaRPr lang="fr-FR" sz="2800" dirty="0">
              <a:latin typeface="Arial" pitchFamily="34" charset="0"/>
              <a:cs typeface="Arial" pitchFamily="34" charset="0"/>
            </a:endParaRPr>
          </a:p>
        </p:txBody>
      </p:sp>
      <p:sp>
        <p:nvSpPr>
          <p:cNvPr id="5" name="Titre 22"/>
          <p:cNvSpPr txBox="1">
            <a:spLocks/>
          </p:cNvSpPr>
          <p:nvPr/>
        </p:nvSpPr>
        <p:spPr>
          <a:xfrm>
            <a:off x="785786" y="214290"/>
            <a:ext cx="778674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0" rIns="18288" bIns="0" anchor="b">
            <a:normAutofit fontScale="97500"/>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fr-FR" sz="3600" b="1" dirty="0" smtClean="0">
                <a:solidFill>
                  <a:schemeClr val="tx1"/>
                </a:solidFill>
              </a:rPr>
              <a:t>Mesures linéaires seules</a:t>
            </a:r>
            <a:endParaRPr kumimoji="0" lang="fr-FR" sz="4000" b="1" i="0" u="none" strike="noStrike" kern="1200" cap="none" spc="0" normalizeH="0" baseline="0" noProof="0" dirty="0">
              <a:ln>
                <a:noFill/>
              </a:ln>
              <a:solidFill>
                <a:schemeClr val="tx1"/>
              </a:solidFill>
              <a:effectLst>
                <a:outerShdw blurRad="38100" dist="25400" dir="5400000" algn="tl" rotWithShape="0">
                  <a:srgbClr val="000000">
                    <a:alpha val="43000"/>
                  </a:srgbClr>
                </a:outerShdw>
              </a:effectLst>
              <a:uLnTx/>
              <a:uFillTx/>
              <a:latin typeface="+mn-lt"/>
              <a:ea typeface="+mj-ea"/>
              <a:cs typeface="+mj-cs"/>
            </a:endParaRPr>
          </a:p>
        </p:txBody>
      </p:sp>
      <p:sp>
        <p:nvSpPr>
          <p:cNvPr id="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027" name="Picture 3"/>
          <p:cNvPicPr>
            <a:picLocks noChangeAspect="1" noChangeArrowheads="1"/>
          </p:cNvPicPr>
          <p:nvPr/>
        </p:nvPicPr>
        <p:blipFill>
          <a:blip r:embed="rId2" cstate="print"/>
          <a:srcRect/>
          <a:stretch>
            <a:fillRect/>
          </a:stretch>
        </p:blipFill>
        <p:spPr bwMode="auto">
          <a:xfrm>
            <a:off x="1857356" y="3500438"/>
            <a:ext cx="6092315" cy="3352818"/>
          </a:xfrm>
          <a:prstGeom prst="rect">
            <a:avLst/>
          </a:prstGeom>
          <a:noFill/>
          <a:ln w="9525">
            <a:noFill/>
            <a:miter lim="800000"/>
            <a:headEnd/>
            <a:tailEnd/>
          </a:ln>
          <a:effectLst/>
        </p:spPr>
      </p:pic>
      <p:grpSp>
        <p:nvGrpSpPr>
          <p:cNvPr id="10" name="Groupe 9"/>
          <p:cNvGrpSpPr/>
          <p:nvPr/>
        </p:nvGrpSpPr>
        <p:grpSpPr>
          <a:xfrm>
            <a:off x="2357422" y="4071942"/>
            <a:ext cx="5072098" cy="2000264"/>
            <a:chOff x="2357422" y="4071942"/>
            <a:chExt cx="5072098" cy="2000264"/>
          </a:xfrm>
        </p:grpSpPr>
        <p:cxnSp>
          <p:nvCxnSpPr>
            <p:cNvPr id="8" name="Connecteur droit avec flèche 7"/>
            <p:cNvCxnSpPr/>
            <p:nvPr/>
          </p:nvCxnSpPr>
          <p:spPr>
            <a:xfrm>
              <a:off x="2357422" y="4071942"/>
              <a:ext cx="35719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rot="5400000" flipH="1" flipV="1">
              <a:off x="4143372" y="4357694"/>
              <a:ext cx="2000264" cy="14287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rot="16200000" flipV="1">
              <a:off x="5643570" y="4286256"/>
              <a:ext cx="2000264" cy="15716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57158" y="1671001"/>
            <a:ext cx="8358246" cy="4401205"/>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FF0000"/>
                </a:solidFill>
                <a:latin typeface="Arial" pitchFamily="34" charset="0"/>
                <a:cs typeface="Arial" pitchFamily="34" charset="0"/>
              </a:rPr>
              <a:t>2- Fausses abscisses et ordonnées</a:t>
            </a:r>
          </a:p>
          <a:p>
            <a:pPr algn="just"/>
            <a:r>
              <a:rPr lang="fr-FR" sz="2800" dirty="0" smtClean="0">
                <a:solidFill>
                  <a:schemeClr val="bg1"/>
                </a:solidFill>
                <a:latin typeface="Arial" pitchFamily="34" charset="0"/>
                <a:cs typeface="Arial" pitchFamily="34" charset="0"/>
              </a:rPr>
              <a:t>Les points A et B sont connus, on veut lever les points P, Q et R. Sur le terrain on aligne M1, M2 et M3 sur AB approximativement à l'intersection des perpendiculaires abaissées de P, Q et R sur AB. On mesure les longueurs AM1, M1M2, M2M3, M3B (fausses abscisses) puis M1P, M2Q, M3R (fausses ordonnées), les diagonales AP, M1Q et M2R puis les diagonales de contrôle M2P, M3Q, et BR. Il s'agit d'une méthode graphique.</a:t>
            </a:r>
          </a:p>
        </p:txBody>
      </p:sp>
      <p:sp>
        <p:nvSpPr>
          <p:cNvPr id="5" name="Titre 22"/>
          <p:cNvSpPr txBox="1">
            <a:spLocks/>
          </p:cNvSpPr>
          <p:nvPr/>
        </p:nvSpPr>
        <p:spPr>
          <a:xfrm>
            <a:off x="785786" y="214290"/>
            <a:ext cx="778674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0" rIns="18288" bIns="0" anchor="b">
            <a:normAutofit fontScale="97500"/>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fr-FR" sz="3600" b="1" dirty="0" smtClean="0">
                <a:solidFill>
                  <a:schemeClr val="tx1"/>
                </a:solidFill>
              </a:rPr>
              <a:t>Mesures linéaires seules</a:t>
            </a:r>
            <a:endParaRPr kumimoji="0" lang="fr-FR" sz="4000" b="1" i="0" u="none" strike="noStrike" kern="1200" cap="none" spc="0" normalizeH="0" baseline="0" noProof="0" dirty="0">
              <a:ln>
                <a:noFill/>
              </a:ln>
              <a:solidFill>
                <a:schemeClr val="tx1"/>
              </a:solidFill>
              <a:effectLst>
                <a:outerShdw blurRad="38100" dist="25400" dir="5400000" algn="tl" rotWithShape="0">
                  <a:srgbClr val="000000">
                    <a:alpha val="43000"/>
                  </a:srgbClr>
                </a:outerShdw>
              </a:effectLst>
              <a:uLnTx/>
              <a:uFillTx/>
              <a:latin typeface="+mn-lt"/>
              <a:ea typeface="+mj-ea"/>
              <a:cs typeface="+mj-cs"/>
            </a:endParaRPr>
          </a:p>
        </p:txBody>
      </p:sp>
      <p:sp>
        <p:nvSpPr>
          <p:cNvPr id="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57158" y="928670"/>
            <a:ext cx="8358246" cy="2677656"/>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FF0000"/>
                </a:solidFill>
              </a:rPr>
              <a:t>2- Fausses abscisses et ordonnées:</a:t>
            </a:r>
          </a:p>
          <a:p>
            <a:r>
              <a:rPr lang="fr-FR" sz="2800" dirty="0" smtClean="0">
                <a:solidFill>
                  <a:schemeClr val="bg1"/>
                </a:solidFill>
              </a:rPr>
              <a:t>On mesure les longueurs AM1, M1M2, M2M3, M3B (fausses abscisses) puis M1P, M2Q, M3R (fausses ordonnées), les diagonales AP, M1Q et M2R puis les diagonales de contrôle M2P, M3Q, et BR. Il s'agit d'une méthode graphique.</a:t>
            </a:r>
          </a:p>
        </p:txBody>
      </p:sp>
      <p:sp>
        <p:nvSpPr>
          <p:cNvPr id="5" name="Titre 22"/>
          <p:cNvSpPr txBox="1">
            <a:spLocks/>
          </p:cNvSpPr>
          <p:nvPr/>
        </p:nvSpPr>
        <p:spPr>
          <a:xfrm>
            <a:off x="785786" y="214290"/>
            <a:ext cx="778674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0" rIns="18288" bIns="0" anchor="b">
            <a:normAutofit fontScale="97500"/>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fr-FR" sz="3600" b="1" dirty="0" smtClean="0">
                <a:solidFill>
                  <a:schemeClr val="tx1"/>
                </a:solidFill>
              </a:rPr>
              <a:t>Mesures linéaires seules</a:t>
            </a:r>
            <a:endParaRPr kumimoji="0" lang="fr-FR" sz="4000" b="1" i="0" u="none" strike="noStrike" kern="1200" cap="none" spc="0" normalizeH="0" baseline="0" noProof="0" dirty="0">
              <a:ln>
                <a:noFill/>
              </a:ln>
              <a:solidFill>
                <a:schemeClr val="tx1"/>
              </a:solidFill>
              <a:effectLst>
                <a:outerShdw blurRad="38100" dist="25400" dir="5400000" algn="tl" rotWithShape="0">
                  <a:srgbClr val="000000">
                    <a:alpha val="43000"/>
                  </a:srgbClr>
                </a:outerShdw>
              </a:effectLst>
              <a:uLnTx/>
              <a:uFillTx/>
              <a:latin typeface="+mn-lt"/>
              <a:ea typeface="+mj-ea"/>
              <a:cs typeface="+mj-cs"/>
            </a:endParaRPr>
          </a:p>
        </p:txBody>
      </p:sp>
      <p:sp>
        <p:nvSpPr>
          <p:cNvPr id="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cxnSp>
        <p:nvCxnSpPr>
          <p:cNvPr id="8" name="Connecteur droit avec flèche 7"/>
          <p:cNvCxnSpPr/>
          <p:nvPr/>
        </p:nvCxnSpPr>
        <p:spPr>
          <a:xfrm rot="5400000" flipH="1" flipV="1">
            <a:off x="2606661" y="5322107"/>
            <a:ext cx="1786744" cy="79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2500298" y="6215082"/>
            <a:ext cx="1000132"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rot="5400000" flipH="1" flipV="1">
            <a:off x="2143108" y="4857760"/>
            <a:ext cx="1714512" cy="1000132"/>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cstate="print"/>
          <a:srcRect/>
          <a:stretch>
            <a:fillRect/>
          </a:stretch>
        </p:blipFill>
        <p:spPr bwMode="auto">
          <a:xfrm>
            <a:off x="1474643" y="3214686"/>
            <a:ext cx="5954877" cy="3429024"/>
          </a:xfrm>
          <a:prstGeom prst="rect">
            <a:avLst/>
          </a:prstGeom>
          <a:noFill/>
          <a:ln w="9525">
            <a:noFill/>
            <a:miter lim="800000"/>
            <a:headEnd/>
            <a:tailEnd/>
          </a:ln>
        </p:spPr>
      </p:pic>
      <p:cxnSp>
        <p:nvCxnSpPr>
          <p:cNvPr id="22" name="Connecteur droit avec flèche 21"/>
          <p:cNvCxnSpPr/>
          <p:nvPr/>
        </p:nvCxnSpPr>
        <p:spPr>
          <a:xfrm>
            <a:off x="3500430" y="6215082"/>
            <a:ext cx="1357322"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37" name="Groupe 36"/>
          <p:cNvGrpSpPr/>
          <p:nvPr/>
        </p:nvGrpSpPr>
        <p:grpSpPr>
          <a:xfrm>
            <a:off x="3486142" y="3914778"/>
            <a:ext cx="3657626" cy="2301892"/>
            <a:chOff x="3486142" y="3914778"/>
            <a:chExt cx="3657626" cy="2301892"/>
          </a:xfrm>
        </p:grpSpPr>
        <p:cxnSp>
          <p:nvCxnSpPr>
            <p:cNvPr id="15" name="Connecteur droit avec flèche 14"/>
            <p:cNvCxnSpPr/>
            <p:nvPr/>
          </p:nvCxnSpPr>
          <p:spPr>
            <a:xfrm rot="5400000" flipH="1" flipV="1">
              <a:off x="3736573" y="5064533"/>
              <a:ext cx="2286016" cy="1508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rot="5400000" flipH="1" flipV="1">
              <a:off x="5536016" y="5465380"/>
              <a:ext cx="1500992"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avec flèche 22"/>
            <p:cNvCxnSpPr/>
            <p:nvPr/>
          </p:nvCxnSpPr>
          <p:spPr>
            <a:xfrm>
              <a:off x="4857752" y="6215082"/>
              <a:ext cx="1428760" cy="1588"/>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rot="5400000" flipH="1" flipV="1">
              <a:off x="3057514" y="4343406"/>
              <a:ext cx="2286016" cy="142876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rot="5400000" flipH="1" flipV="1">
              <a:off x="4857752" y="4714884"/>
              <a:ext cx="1500198" cy="150019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rot="16200000" flipV="1">
              <a:off x="5965041" y="5036355"/>
              <a:ext cx="1500198" cy="857256"/>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57158" y="785794"/>
            <a:ext cx="8358246" cy="3539430"/>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FF0000"/>
                </a:solidFill>
              </a:rPr>
              <a:t>3- Alignement</a:t>
            </a:r>
          </a:p>
          <a:p>
            <a:r>
              <a:rPr lang="fr-FR" sz="2800" dirty="0" smtClean="0">
                <a:solidFill>
                  <a:schemeClr val="bg1"/>
                </a:solidFill>
              </a:rPr>
              <a:t>Les points A, B et C sont connus, on veut lever le point P. On détermine tout d'abord la position du point F, intersection de l'alignement AB et du prolongement de l'alignement CP. On mesure les longueurs AF, FB, CP et PF. Il s'agit d'une méthode graphique. Ce procédé est utilisé pour des levés parcellaires au 1/500eme.</a:t>
            </a:r>
          </a:p>
        </p:txBody>
      </p:sp>
      <p:sp>
        <p:nvSpPr>
          <p:cNvPr id="5" name="Titre 22"/>
          <p:cNvSpPr txBox="1">
            <a:spLocks/>
          </p:cNvSpPr>
          <p:nvPr/>
        </p:nvSpPr>
        <p:spPr>
          <a:xfrm>
            <a:off x="785786" y="71414"/>
            <a:ext cx="778674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0" rIns="18288" bIns="0" anchor="b">
            <a:normAutofit fontScale="97500"/>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fr-FR" sz="3600" b="1" dirty="0" smtClean="0">
                <a:solidFill>
                  <a:schemeClr val="tx1"/>
                </a:solidFill>
              </a:rPr>
              <a:t>Mesures linéaires seules</a:t>
            </a:r>
            <a:endParaRPr kumimoji="0" lang="fr-FR" sz="4000" b="1" i="0" u="none" strike="noStrike" kern="1200" cap="none" spc="0" normalizeH="0" baseline="0" noProof="0" dirty="0">
              <a:ln>
                <a:noFill/>
              </a:ln>
              <a:solidFill>
                <a:schemeClr val="tx1"/>
              </a:solidFill>
              <a:effectLst>
                <a:outerShdw blurRad="38100" dist="25400" dir="5400000" algn="tl" rotWithShape="0">
                  <a:srgbClr val="000000">
                    <a:alpha val="43000"/>
                  </a:srgbClr>
                </a:outerShdw>
              </a:effectLst>
              <a:uLnTx/>
              <a:uFillTx/>
              <a:latin typeface="+mn-lt"/>
              <a:ea typeface="+mj-ea"/>
              <a:cs typeface="+mj-cs"/>
            </a:endParaRPr>
          </a:p>
        </p:txBody>
      </p:sp>
      <p:sp>
        <p:nvSpPr>
          <p:cNvPr id="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cxnSp>
        <p:nvCxnSpPr>
          <p:cNvPr id="8" name="Connecteur droit avec flèche 7"/>
          <p:cNvCxnSpPr/>
          <p:nvPr/>
        </p:nvCxnSpPr>
        <p:spPr>
          <a:xfrm rot="10800000">
            <a:off x="4214810" y="5114936"/>
            <a:ext cx="2071702" cy="1071570"/>
          </a:xfrm>
          <a:prstGeom prst="straightConnector1">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rot="5400000" flipH="1" flipV="1">
            <a:off x="2928926" y="4171956"/>
            <a:ext cx="2214578" cy="2214578"/>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cstate="print"/>
          <a:srcRect/>
          <a:stretch>
            <a:fillRect/>
          </a:stretch>
        </p:blipFill>
        <p:spPr bwMode="auto">
          <a:xfrm>
            <a:off x="2285984" y="3643314"/>
            <a:ext cx="4214843" cy="2957312"/>
          </a:xfrm>
          <a:prstGeom prst="rect">
            <a:avLst/>
          </a:prstGeom>
          <a:noFill/>
          <a:ln w="9525">
            <a:noFill/>
            <a:miter lim="800000"/>
            <a:headEnd/>
            <a:tailEnd/>
          </a:ln>
        </p:spPr>
      </p:pic>
      <p:sp>
        <p:nvSpPr>
          <p:cNvPr id="27" name="Rectangle à coins arrondis 26"/>
          <p:cNvSpPr/>
          <p:nvPr/>
        </p:nvSpPr>
        <p:spPr>
          <a:xfrm>
            <a:off x="5286380" y="4071942"/>
            <a:ext cx="35719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B</a:t>
            </a:r>
            <a:endParaRPr lang="fr-FR" sz="2000" dirty="0"/>
          </a:p>
        </p:txBody>
      </p:sp>
      <p:sp>
        <p:nvSpPr>
          <p:cNvPr id="28" name="Rectangle à coins arrondis 27"/>
          <p:cNvSpPr/>
          <p:nvPr/>
        </p:nvSpPr>
        <p:spPr>
          <a:xfrm>
            <a:off x="3857620" y="4714884"/>
            <a:ext cx="35719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F</a:t>
            </a:r>
            <a:endParaRPr lang="fr-FR" sz="2000" dirty="0"/>
          </a:p>
        </p:txBody>
      </p:sp>
      <p:sp>
        <p:nvSpPr>
          <p:cNvPr id="31" name="Rectangle à coins arrondis 30"/>
          <p:cNvSpPr/>
          <p:nvPr/>
        </p:nvSpPr>
        <p:spPr>
          <a:xfrm>
            <a:off x="5214942" y="5214950"/>
            <a:ext cx="35719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P</a:t>
            </a:r>
            <a:endParaRPr lang="fr-FR" sz="2000" dirty="0"/>
          </a:p>
        </p:txBody>
      </p:sp>
      <p:sp>
        <p:nvSpPr>
          <p:cNvPr id="32" name="Rectangle à coins arrondis 31"/>
          <p:cNvSpPr/>
          <p:nvPr/>
        </p:nvSpPr>
        <p:spPr>
          <a:xfrm>
            <a:off x="6286512" y="6143644"/>
            <a:ext cx="35719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C</a:t>
            </a:r>
            <a:endParaRPr lang="fr-FR" sz="2000" dirty="0"/>
          </a:p>
        </p:txBody>
      </p:sp>
      <p:sp>
        <p:nvSpPr>
          <p:cNvPr id="34" name="Rectangle à coins arrondis 33"/>
          <p:cNvSpPr/>
          <p:nvPr/>
        </p:nvSpPr>
        <p:spPr>
          <a:xfrm>
            <a:off x="3071802" y="6357958"/>
            <a:ext cx="35719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smtClean="0"/>
              <a:t>A</a:t>
            </a:r>
            <a:endParaRPr lang="fr-FR"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57158" y="785794"/>
            <a:ext cx="8358246" cy="2677656"/>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FF0000"/>
                </a:solidFill>
              </a:rPr>
              <a:t>1- Intersection</a:t>
            </a:r>
          </a:p>
          <a:p>
            <a:r>
              <a:rPr lang="fr-FR" sz="2800" dirty="0" smtClean="0">
                <a:solidFill>
                  <a:schemeClr val="bg1"/>
                </a:solidFill>
              </a:rPr>
              <a:t>Les points A et B sont connus et </a:t>
            </a:r>
            <a:r>
              <a:rPr lang="fr-FR" sz="2800" dirty="0" err="1" smtClean="0">
                <a:solidFill>
                  <a:schemeClr val="bg1"/>
                </a:solidFill>
              </a:rPr>
              <a:t>stationnables</a:t>
            </a:r>
            <a:r>
              <a:rPr lang="fr-FR" sz="2800" dirty="0" smtClean="0">
                <a:solidFill>
                  <a:schemeClr val="bg1"/>
                </a:solidFill>
              </a:rPr>
              <a:t>, on veut déterminer la position du point inconnu P. A partir de A et B on mesure les angles horizontaux </a:t>
            </a:r>
            <a:r>
              <a:rPr lang="fr-FR" sz="2800" dirty="0" smtClean="0">
                <a:solidFill>
                  <a:schemeClr val="bg1"/>
                </a:solidFill>
                <a:latin typeface="Symbol" pitchFamily="18" charset="2"/>
              </a:rPr>
              <a:t>a</a:t>
            </a:r>
            <a:r>
              <a:rPr lang="fr-FR" sz="2800" dirty="0" smtClean="0">
                <a:solidFill>
                  <a:schemeClr val="bg1"/>
                </a:solidFill>
              </a:rPr>
              <a:t> et </a:t>
            </a:r>
            <a:r>
              <a:rPr lang="fr-FR" sz="2800" dirty="0" smtClean="0">
                <a:solidFill>
                  <a:schemeClr val="bg1"/>
                </a:solidFill>
                <a:latin typeface="Symbol" pitchFamily="18" charset="2"/>
              </a:rPr>
              <a:t>b</a:t>
            </a:r>
            <a:r>
              <a:rPr lang="fr-FR" sz="2800" dirty="0" smtClean="0">
                <a:solidFill>
                  <a:schemeClr val="bg1"/>
                </a:solidFill>
              </a:rPr>
              <a:t>. Graphiquement, on trace les directions </a:t>
            </a:r>
            <a:r>
              <a:rPr lang="fr-FR" sz="2800" dirty="0" err="1" smtClean="0">
                <a:solidFill>
                  <a:schemeClr val="bg1"/>
                </a:solidFill>
              </a:rPr>
              <a:t>At</a:t>
            </a:r>
            <a:r>
              <a:rPr lang="fr-FR" sz="2800" dirty="0" smtClean="0">
                <a:solidFill>
                  <a:schemeClr val="bg1"/>
                </a:solidFill>
              </a:rPr>
              <a:t> et Bu. L'intersection donne le point P.</a:t>
            </a:r>
            <a:r>
              <a:rPr lang="en-GB" sz="2800" dirty="0" smtClean="0">
                <a:solidFill>
                  <a:srgbClr val="00B050"/>
                </a:solidFill>
                <a:latin typeface="Arial" pitchFamily="34" charset="0"/>
                <a:cs typeface="Arial" pitchFamily="34" charset="0"/>
              </a:rPr>
              <a:t> </a:t>
            </a:r>
            <a:endParaRPr lang="fr-FR" sz="2800" dirty="0" smtClean="0">
              <a:solidFill>
                <a:schemeClr val="bg1"/>
              </a:solidFill>
            </a:endParaRPr>
          </a:p>
        </p:txBody>
      </p:sp>
      <p:sp>
        <p:nvSpPr>
          <p:cNvPr id="5" name="Titre 22"/>
          <p:cNvSpPr txBox="1">
            <a:spLocks/>
          </p:cNvSpPr>
          <p:nvPr/>
        </p:nvSpPr>
        <p:spPr>
          <a:xfrm>
            <a:off x="785786" y="71414"/>
            <a:ext cx="778674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0" rIns="18288" bIns="0" anchor="b">
            <a:normAutofit fontScale="97500"/>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fr-FR" sz="3600" b="1" dirty="0" smtClean="0">
                <a:solidFill>
                  <a:schemeClr val="tx1"/>
                </a:solidFill>
              </a:rPr>
              <a:t>Mesures angulaires seules</a:t>
            </a:r>
            <a:endParaRPr kumimoji="0" lang="fr-FR" sz="4000" b="1" i="0" u="none" strike="noStrike" kern="1200" cap="none" spc="0" normalizeH="0" baseline="0" noProof="0" dirty="0">
              <a:ln>
                <a:noFill/>
              </a:ln>
              <a:solidFill>
                <a:schemeClr val="tx1"/>
              </a:solidFill>
              <a:effectLst>
                <a:outerShdw blurRad="38100" dist="25400" dir="5400000" algn="tl" rotWithShape="0">
                  <a:srgbClr val="000000">
                    <a:alpha val="43000"/>
                  </a:srgbClr>
                </a:outerShdw>
              </a:effectLst>
              <a:uLnTx/>
              <a:uFillTx/>
              <a:latin typeface="+mn-lt"/>
              <a:ea typeface="+mj-ea"/>
              <a:cs typeface="+mj-cs"/>
            </a:endParaRPr>
          </a:p>
        </p:txBody>
      </p:sp>
      <p:sp>
        <p:nvSpPr>
          <p:cNvPr id="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cxnSp>
        <p:nvCxnSpPr>
          <p:cNvPr id="8" name="Connecteur droit avec flèche 7"/>
          <p:cNvCxnSpPr/>
          <p:nvPr/>
        </p:nvCxnSpPr>
        <p:spPr>
          <a:xfrm rot="16200000" flipH="1">
            <a:off x="4143372" y="4572008"/>
            <a:ext cx="2857520" cy="1143008"/>
          </a:xfrm>
          <a:prstGeom prst="straightConnector1">
            <a:avLst/>
          </a:prstGeom>
          <a:ln w="38100">
            <a:solidFill>
              <a:srgbClr val="FFFF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rot="5400000" flipH="1" flipV="1">
            <a:off x="2500298" y="3714752"/>
            <a:ext cx="2571768" cy="2571768"/>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2" cstate="print"/>
          <a:srcRect/>
          <a:stretch>
            <a:fillRect/>
          </a:stretch>
        </p:blipFill>
        <p:spPr bwMode="auto">
          <a:xfrm>
            <a:off x="1643042" y="3113399"/>
            <a:ext cx="5072155" cy="3571876"/>
          </a:xfrm>
          <a:prstGeom prst="rect">
            <a:avLst/>
          </a:prstGeom>
          <a:noFill/>
          <a:ln w="9525">
            <a:noFill/>
            <a:miter lim="800000"/>
            <a:headEnd/>
            <a:tailEnd/>
          </a:ln>
        </p:spPr>
      </p:pic>
      <p:cxnSp>
        <p:nvCxnSpPr>
          <p:cNvPr id="16" name="Connecteur droit avec flèche 15"/>
          <p:cNvCxnSpPr/>
          <p:nvPr/>
        </p:nvCxnSpPr>
        <p:spPr>
          <a:xfrm flipV="1">
            <a:off x="2500298" y="5643578"/>
            <a:ext cx="4429156" cy="642942"/>
          </a:xfrm>
          <a:prstGeom prst="straightConnector1">
            <a:avLst/>
          </a:prstGeom>
          <a:ln w="38100">
            <a:solidFill>
              <a:srgbClr val="FFFF00"/>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57158" y="785794"/>
            <a:ext cx="8358246" cy="2246769"/>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FF0000"/>
                </a:solidFill>
              </a:rPr>
              <a:t>2- Recoupement</a:t>
            </a:r>
          </a:p>
          <a:p>
            <a:r>
              <a:rPr lang="fr-FR" sz="2800" dirty="0" smtClean="0">
                <a:solidFill>
                  <a:schemeClr val="bg1"/>
                </a:solidFill>
              </a:rPr>
              <a:t>Les points A, B, C sont connus, on veut lever le point inconnu P. On fait une visée d'intersection AP orientée à partir de la direction connue AC ou AB. Depuis P, on vise A et B pour déterminer </a:t>
            </a:r>
            <a:r>
              <a:rPr lang="fr-FR" sz="2800" dirty="0" smtClean="0">
                <a:solidFill>
                  <a:schemeClr val="bg1"/>
                </a:solidFill>
                <a:latin typeface="Symbol" pitchFamily="18" charset="2"/>
              </a:rPr>
              <a:t>b</a:t>
            </a:r>
            <a:r>
              <a:rPr lang="fr-FR" sz="2800" dirty="0" smtClean="0">
                <a:solidFill>
                  <a:schemeClr val="bg1"/>
                </a:solidFill>
              </a:rPr>
              <a:t>.</a:t>
            </a:r>
          </a:p>
        </p:txBody>
      </p:sp>
      <p:sp>
        <p:nvSpPr>
          <p:cNvPr id="5" name="Titre 22"/>
          <p:cNvSpPr txBox="1">
            <a:spLocks/>
          </p:cNvSpPr>
          <p:nvPr/>
        </p:nvSpPr>
        <p:spPr>
          <a:xfrm>
            <a:off x="785786" y="71414"/>
            <a:ext cx="7786742"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0" rIns="18288" bIns="0" anchor="b">
            <a:normAutofit fontScale="97500"/>
            <a:scene3d>
              <a:camera prst="orthographicFront"/>
              <a:lightRig rig="freezing" dir="t">
                <a:rot lat="0" lon="0" rev="5640000"/>
              </a:lightRig>
            </a:scene3d>
            <a:sp3d prstMaterial="flat">
              <a:bevelT w="38100" h="38100"/>
              <a:contourClr>
                <a:schemeClr val="tx2"/>
              </a:contourClr>
            </a:sp3d>
          </a:bodyPr>
          <a:lstStyle/>
          <a:p>
            <a:pPr lvl="0" algn="ctr">
              <a:spcBef>
                <a:spcPct val="0"/>
              </a:spcBef>
              <a:defRPr/>
            </a:pPr>
            <a:r>
              <a:rPr lang="fr-FR" sz="3600" b="1" dirty="0" smtClean="0">
                <a:solidFill>
                  <a:schemeClr val="tx1"/>
                </a:solidFill>
              </a:rPr>
              <a:t>Mesures angulaires seules</a:t>
            </a:r>
            <a:endParaRPr kumimoji="0" lang="fr-FR" sz="4000" b="1" i="0" u="none" strike="noStrike" kern="1200" cap="none" spc="0" normalizeH="0" baseline="0" noProof="0" dirty="0">
              <a:ln>
                <a:noFill/>
              </a:ln>
              <a:solidFill>
                <a:schemeClr val="tx1"/>
              </a:solidFill>
              <a:effectLst>
                <a:outerShdw blurRad="38100" dist="25400" dir="5400000" algn="tl" rotWithShape="0">
                  <a:srgbClr val="000000">
                    <a:alpha val="43000"/>
                  </a:srgbClr>
                </a:outerShdw>
              </a:effectLst>
              <a:uLnTx/>
              <a:uFillTx/>
              <a:latin typeface="+mn-lt"/>
              <a:ea typeface="+mj-ea"/>
              <a:cs typeface="+mj-cs"/>
            </a:endParaRPr>
          </a:p>
        </p:txBody>
      </p:sp>
      <p:sp>
        <p:nvSpPr>
          <p:cNvPr id="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cxnSp>
        <p:nvCxnSpPr>
          <p:cNvPr id="8" name="Connecteur droit avec flèche 7"/>
          <p:cNvCxnSpPr/>
          <p:nvPr/>
        </p:nvCxnSpPr>
        <p:spPr>
          <a:xfrm>
            <a:off x="5429256" y="4714884"/>
            <a:ext cx="1643074" cy="1357322"/>
          </a:xfrm>
          <a:prstGeom prst="straightConnector1">
            <a:avLst/>
          </a:prstGeom>
          <a:ln w="38100">
            <a:solidFill>
              <a:srgbClr val="FFFF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rot="16200000" flipV="1">
            <a:off x="1678761" y="4464851"/>
            <a:ext cx="2214578" cy="1143008"/>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V="1">
            <a:off x="3357554" y="3643314"/>
            <a:ext cx="3714776" cy="2500330"/>
          </a:xfrm>
          <a:prstGeom prst="straightConnector1">
            <a:avLst/>
          </a:prstGeom>
          <a:ln w="38100">
            <a:solidFill>
              <a:srgbClr val="FFFF0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2" cstate="print"/>
          <a:srcRect/>
          <a:stretch>
            <a:fillRect/>
          </a:stretch>
        </p:blipFill>
        <p:spPr bwMode="auto">
          <a:xfrm>
            <a:off x="1404622" y="3000372"/>
            <a:ext cx="5960500" cy="3571900"/>
          </a:xfrm>
          <a:prstGeom prst="rect">
            <a:avLst/>
          </a:prstGeom>
          <a:noFill/>
          <a:ln w="9525">
            <a:noFill/>
            <a:miter lim="800000"/>
            <a:headEnd/>
            <a:tailEnd/>
          </a:ln>
        </p:spPr>
      </p:pic>
      <p:sp>
        <p:nvSpPr>
          <p:cNvPr id="9" name="Ellipse 8"/>
          <p:cNvSpPr/>
          <p:nvPr/>
        </p:nvSpPr>
        <p:spPr>
          <a:xfrm>
            <a:off x="3275856" y="4869160"/>
            <a:ext cx="504056" cy="504056"/>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latin typeface="Symbol" pitchFamily="18" charset="2"/>
              </a:rPr>
              <a:t>a</a:t>
            </a:r>
            <a:endParaRPr lang="fr-FR" sz="2800" dirty="0">
              <a:latin typeface="Symbol" pitchFamily="18" charset="2"/>
            </a:endParaRPr>
          </a:p>
        </p:txBody>
      </p:sp>
      <p:sp>
        <p:nvSpPr>
          <p:cNvPr id="10" name="Forme libre 9"/>
          <p:cNvSpPr/>
          <p:nvPr/>
        </p:nvSpPr>
        <p:spPr>
          <a:xfrm>
            <a:off x="3147237" y="5578549"/>
            <a:ext cx="723014" cy="226828"/>
          </a:xfrm>
          <a:custGeom>
            <a:avLst/>
            <a:gdLst>
              <a:gd name="connsiteX0" fmla="*/ 0 w 723014"/>
              <a:gd name="connsiteY0" fmla="*/ 141767 h 226828"/>
              <a:gd name="connsiteX1" fmla="*/ 297712 w 723014"/>
              <a:gd name="connsiteY1" fmla="*/ 14177 h 226828"/>
              <a:gd name="connsiteX2" fmla="*/ 574158 w 723014"/>
              <a:gd name="connsiteY2" fmla="*/ 56707 h 226828"/>
              <a:gd name="connsiteX3" fmla="*/ 723014 w 723014"/>
              <a:gd name="connsiteY3" fmla="*/ 226828 h 226828"/>
            </a:gdLst>
            <a:ahLst/>
            <a:cxnLst>
              <a:cxn ang="0">
                <a:pos x="connsiteX0" y="connsiteY0"/>
              </a:cxn>
              <a:cxn ang="0">
                <a:pos x="connsiteX1" y="connsiteY1"/>
              </a:cxn>
              <a:cxn ang="0">
                <a:pos x="connsiteX2" y="connsiteY2"/>
              </a:cxn>
              <a:cxn ang="0">
                <a:pos x="connsiteX3" y="connsiteY3"/>
              </a:cxn>
            </a:cxnLst>
            <a:rect l="l" t="t" r="r" b="b"/>
            <a:pathLst>
              <a:path w="723014" h="226828">
                <a:moveTo>
                  <a:pt x="0" y="141767"/>
                </a:moveTo>
                <a:cubicBezTo>
                  <a:pt x="101009" y="85060"/>
                  <a:pt x="202019" y="28354"/>
                  <a:pt x="297712" y="14177"/>
                </a:cubicBezTo>
                <a:cubicBezTo>
                  <a:pt x="393405" y="0"/>
                  <a:pt x="503274" y="21265"/>
                  <a:pt x="574158" y="56707"/>
                </a:cubicBezTo>
                <a:cubicBezTo>
                  <a:pt x="645042" y="92149"/>
                  <a:pt x="684028" y="159488"/>
                  <a:pt x="723014" y="226828"/>
                </a:cubicBezTo>
              </a:path>
            </a:pathLst>
          </a:cu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5D0F399FE42F49BBEA743D0E180FA6" ma:contentTypeVersion="2" ma:contentTypeDescription="Create a new document." ma:contentTypeScope="" ma:versionID="64e83f3ae5c29d5e34f1da2aa1cc3e70">
  <xsd:schema xmlns:xsd="http://www.w3.org/2001/XMLSchema" xmlns:xs="http://www.w3.org/2001/XMLSchema" xmlns:p="http://schemas.microsoft.com/office/2006/metadata/properties" xmlns:ns2="07560b6e-dd2e-4510-8b1c-cd40aac556f7" targetNamespace="http://schemas.microsoft.com/office/2006/metadata/properties" ma:root="true" ma:fieldsID="6de2e9e9d2bb1a6113a06cab67730f86" ns2:_="">
    <xsd:import namespace="07560b6e-dd2e-4510-8b1c-cd40aac556f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560b6e-dd2e-4510-8b1c-cd40aac556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9566EA-9CC9-4D66-A934-87E590C95DC9}"/>
</file>

<file path=customXml/itemProps2.xml><?xml version="1.0" encoding="utf-8"?>
<ds:datastoreItem xmlns:ds="http://schemas.openxmlformats.org/officeDocument/2006/customXml" ds:itemID="{51938084-4840-4BE6-A9E5-DBD9B4755715}"/>
</file>

<file path=customXml/itemProps3.xml><?xml version="1.0" encoding="utf-8"?>
<ds:datastoreItem xmlns:ds="http://schemas.openxmlformats.org/officeDocument/2006/customXml" ds:itemID="{B97E0782-4492-4E80-9C57-F9EF27C27378}"/>
</file>

<file path=docProps/app.xml><?xml version="1.0" encoding="utf-8"?>
<Properties xmlns="http://schemas.openxmlformats.org/officeDocument/2006/extended-properties" xmlns:vt="http://schemas.openxmlformats.org/officeDocument/2006/docPropsVTypes">
  <Template>Flow</Template>
  <TotalTime>1699</TotalTime>
  <Words>749</Words>
  <Application>Microsoft Office PowerPoint</Application>
  <PresentationFormat>On-screen Show (4:3)</PresentationFormat>
  <Paragraphs>79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Débit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2- Levé par rayonnement C'est une méthode de levé de détail pouvant être employée avec le tachéomètre, le théodolite et l'alidade optoréductrice. Ce levé s'appuie sur un système de coordonnées polaires (r, a).</vt:lpstr>
      <vt:lpstr>2- Levé par rayonnement C'est une méthode de levé de détail pouvant être employée avec le tachéomètre, le théodolite et l'alidade optoréductrice. Ce levé s'appuie sur un système de coordonnées polaires (r, a).</vt:lpstr>
      <vt:lpstr>2-Levé par cheminement Lorsque le point final B est différent du point de départ A, on dit que le cheminement est ouvert. Il est d'autant plus tendu que les angles aA, a1, a2,..., aB sont plus voisins de 200 gr et qu'ils se rapprochent de l'alignement. Lorsque le cheminement revient à son point de départ, on dit qu'il est fermé.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nejib</dc:creator>
  <cp:lastModifiedBy>KM</cp:lastModifiedBy>
  <cp:revision>131</cp:revision>
  <dcterms:created xsi:type="dcterms:W3CDTF">2009-02-12T14:50:08Z</dcterms:created>
  <dcterms:modified xsi:type="dcterms:W3CDTF">2020-04-07T11:23:18Z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0x010100BC5D0F399FE42F49BBEA743D0E180FA6</vt:lpwstr>
  </property>
</Properties>
</file>