
<file path=[Content_Types].xml><?xml version="1.0" encoding="utf-8"?>
<Types xmlns="http://schemas.openxmlformats.org/package/2006/content-types">
  <Default Extension="png" ContentType="image/png"/>
  <Default Extension="xls" ContentType="application/vnd.ms-excel"/>
  <Default Extension="rels" ContentType="application/vnd.openxmlformats-package.relationships+xml"/>
  <Default Extension="jpeg" ContentType="image/jpeg"/>
  <Default Extension="emf" ContentType="image/x-e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3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94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9" r:id="rId13"/>
    <p:sldId id="290" r:id="rId14"/>
    <p:sldId id="291" r:id="rId15"/>
    <p:sldId id="292" r:id="rId16"/>
    <p:sldId id="293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7" r:id="rId25"/>
    <p:sldId id="274" r:id="rId26"/>
    <p:sldId id="278" r:id="rId27"/>
    <p:sldId id="275" r:id="rId28"/>
    <p:sldId id="276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24949" autoAdjust="0"/>
    <p:restoredTop sz="90847" autoAdjust="0"/>
  </p:normalViewPr>
  <p:slideViewPr>
    <p:cSldViewPr snapToGrid="0">
      <p:cViewPr varScale="1">
        <p:scale>
          <a:sx n="70" d="100"/>
          <a:sy n="70" d="100"/>
        </p:scale>
        <p:origin x="-8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17.xml"/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hidden">
          <a:xfrm>
            <a:off x="1752600" y="1600200"/>
            <a:ext cx="73914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91" name="Group 3"/>
          <p:cNvGrpSpPr>
            <a:grpSpLocks/>
          </p:cNvGrpSpPr>
          <p:nvPr/>
        </p:nvGrpSpPr>
        <p:grpSpPr bwMode="auto">
          <a:xfrm>
            <a:off x="0" y="-19050"/>
            <a:ext cx="9144000" cy="933450"/>
            <a:chOff x="0" y="-9"/>
            <a:chExt cx="5760" cy="1045"/>
          </a:xfrm>
        </p:grpSpPr>
        <p:sp>
          <p:nvSpPr>
            <p:cNvPr id="12292" name="Freeform 4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/>
              <a:ahLst/>
              <a:cxnLst>
                <a:cxn ang="0">
                  <a:pos x="4848" y="432"/>
                </a:cxn>
                <a:cxn ang="0">
                  <a:pos x="0" y="432"/>
                </a:cxn>
                <a:cxn ang="0">
                  <a:pos x="0" y="0"/>
                </a:cxn>
                <a:cxn ang="0">
                  <a:pos x="4848" y="0"/>
                </a:cxn>
                <a:cxn ang="0">
                  <a:pos x="4848" y="432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293" name="Group 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12294" name="Freeform 6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/>
                <a:ahLst/>
                <a:cxnLst>
                  <a:cxn ang="0">
                    <a:pos x="5" y="11"/>
                  </a:cxn>
                  <a:cxn ang="0">
                    <a:pos x="15" y="5"/>
                  </a:cxn>
                  <a:cxn ang="0">
                    <a:pos x="13" y="17"/>
                  </a:cxn>
                  <a:cxn ang="0">
                    <a:pos x="5" y="11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5" name="Freeform 7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/>
                <a:ahLst/>
                <a:cxnLst>
                  <a:cxn ang="0">
                    <a:pos x="3" y="13"/>
                  </a:cxn>
                  <a:cxn ang="0">
                    <a:pos x="11" y="3"/>
                  </a:cxn>
                  <a:cxn ang="0">
                    <a:pos x="7" y="19"/>
                  </a:cxn>
                  <a:cxn ang="0">
                    <a:pos x="3" y="13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6" name="Freeform 8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/>
                <a:ahLst/>
                <a:cxnLst>
                  <a:cxn ang="0">
                    <a:pos x="16" y="33"/>
                  </a:cxn>
                  <a:cxn ang="0">
                    <a:pos x="8" y="21"/>
                  </a:cxn>
                  <a:cxn ang="0">
                    <a:pos x="0" y="9"/>
                  </a:cxn>
                  <a:cxn ang="0">
                    <a:pos x="16" y="3"/>
                  </a:cxn>
                  <a:cxn ang="0">
                    <a:pos x="30" y="23"/>
                  </a:cxn>
                  <a:cxn ang="0">
                    <a:pos x="28" y="31"/>
                  </a:cxn>
                  <a:cxn ang="0">
                    <a:pos x="16" y="3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7" name="Freeform 9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/>
                <a:ahLst/>
                <a:cxnLst>
                  <a:cxn ang="0">
                    <a:pos x="15" y="16"/>
                  </a:cxn>
                  <a:cxn ang="0">
                    <a:pos x="3" y="8"/>
                  </a:cxn>
                  <a:cxn ang="0">
                    <a:pos x="15" y="0"/>
                  </a:cxn>
                  <a:cxn ang="0">
                    <a:pos x="15" y="16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8" name="Freeform 10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/>
                <a:ahLst/>
                <a:cxnLst>
                  <a:cxn ang="0">
                    <a:pos x="14" y="24"/>
                  </a:cxn>
                  <a:cxn ang="0">
                    <a:pos x="30" y="4"/>
                  </a:cxn>
                  <a:cxn ang="0">
                    <a:pos x="42" y="0"/>
                  </a:cxn>
                  <a:cxn ang="0">
                    <a:pos x="58" y="12"/>
                  </a:cxn>
                  <a:cxn ang="0">
                    <a:pos x="32" y="26"/>
                  </a:cxn>
                  <a:cxn ang="0">
                    <a:pos x="12" y="46"/>
                  </a:cxn>
                  <a:cxn ang="0">
                    <a:pos x="8" y="20"/>
                  </a:cxn>
                  <a:cxn ang="0">
                    <a:pos x="12" y="14"/>
                  </a:cxn>
                  <a:cxn ang="0">
                    <a:pos x="14" y="24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99" name="Freeform 11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/>
                <a:ahLst/>
                <a:cxnLst>
                  <a:cxn ang="0">
                    <a:pos x="0" y="31"/>
                  </a:cxn>
                  <a:cxn ang="0">
                    <a:pos x="18" y="25"/>
                  </a:cxn>
                  <a:cxn ang="0">
                    <a:pos x="52" y="1"/>
                  </a:cxn>
                  <a:cxn ang="0">
                    <a:pos x="64" y="3"/>
                  </a:cxn>
                  <a:cxn ang="0">
                    <a:pos x="50" y="19"/>
                  </a:cxn>
                  <a:cxn ang="0">
                    <a:pos x="28" y="33"/>
                  </a:cxn>
                  <a:cxn ang="0">
                    <a:pos x="22" y="47"/>
                  </a:cxn>
                  <a:cxn ang="0">
                    <a:pos x="16" y="45"/>
                  </a:cxn>
                  <a:cxn ang="0">
                    <a:pos x="12" y="39"/>
                  </a:cxn>
                  <a:cxn ang="0">
                    <a:pos x="0" y="35"/>
                  </a:cxn>
                  <a:cxn ang="0">
                    <a:pos x="0" y="3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0" name="Freeform 12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/>
                <a:ahLst/>
                <a:cxnLst>
                  <a:cxn ang="0">
                    <a:pos x="10" y="4"/>
                  </a:cxn>
                  <a:cxn ang="0">
                    <a:pos x="36" y="18"/>
                  </a:cxn>
                  <a:cxn ang="0">
                    <a:pos x="46" y="30"/>
                  </a:cxn>
                  <a:cxn ang="0">
                    <a:pos x="76" y="52"/>
                  </a:cxn>
                  <a:cxn ang="0">
                    <a:pos x="92" y="66"/>
                  </a:cxn>
                  <a:cxn ang="0">
                    <a:pos x="122" y="98"/>
                  </a:cxn>
                  <a:cxn ang="0">
                    <a:pos x="136" y="128"/>
                  </a:cxn>
                  <a:cxn ang="0">
                    <a:pos x="148" y="132"/>
                  </a:cxn>
                  <a:cxn ang="0">
                    <a:pos x="154" y="150"/>
                  </a:cxn>
                  <a:cxn ang="0">
                    <a:pos x="176" y="152"/>
                  </a:cxn>
                  <a:cxn ang="0">
                    <a:pos x="170" y="196"/>
                  </a:cxn>
                  <a:cxn ang="0">
                    <a:pos x="180" y="224"/>
                  </a:cxn>
                  <a:cxn ang="0">
                    <a:pos x="198" y="232"/>
                  </a:cxn>
                  <a:cxn ang="0">
                    <a:pos x="216" y="234"/>
                  </a:cxn>
                  <a:cxn ang="0">
                    <a:pos x="236" y="242"/>
                  </a:cxn>
                  <a:cxn ang="0">
                    <a:pos x="254" y="236"/>
                  </a:cxn>
                  <a:cxn ang="0">
                    <a:pos x="272" y="248"/>
                  </a:cxn>
                  <a:cxn ang="0">
                    <a:pos x="296" y="256"/>
                  </a:cxn>
                  <a:cxn ang="0">
                    <a:pos x="314" y="264"/>
                  </a:cxn>
                  <a:cxn ang="0">
                    <a:pos x="352" y="266"/>
                  </a:cxn>
                  <a:cxn ang="0">
                    <a:pos x="342" y="274"/>
                  </a:cxn>
                  <a:cxn ang="0">
                    <a:pos x="322" y="272"/>
                  </a:cxn>
                  <a:cxn ang="0">
                    <a:pos x="300" y="270"/>
                  </a:cxn>
                  <a:cxn ang="0">
                    <a:pos x="288" y="266"/>
                  </a:cxn>
                  <a:cxn ang="0">
                    <a:pos x="252" y="264"/>
                  </a:cxn>
                  <a:cxn ang="0">
                    <a:pos x="234" y="260"/>
                  </a:cxn>
                  <a:cxn ang="0">
                    <a:pos x="172" y="242"/>
                  </a:cxn>
                  <a:cxn ang="0">
                    <a:pos x="160" y="216"/>
                  </a:cxn>
                  <a:cxn ang="0">
                    <a:pos x="126" y="200"/>
                  </a:cxn>
                  <a:cxn ang="0">
                    <a:pos x="108" y="186"/>
                  </a:cxn>
                  <a:cxn ang="0">
                    <a:pos x="94" y="158"/>
                  </a:cxn>
                  <a:cxn ang="0">
                    <a:pos x="68" y="108"/>
                  </a:cxn>
                  <a:cxn ang="0">
                    <a:pos x="64" y="102"/>
                  </a:cxn>
                  <a:cxn ang="0">
                    <a:pos x="58" y="100"/>
                  </a:cxn>
                  <a:cxn ang="0">
                    <a:pos x="54" y="88"/>
                  </a:cxn>
                  <a:cxn ang="0">
                    <a:pos x="38" y="58"/>
                  </a:cxn>
                  <a:cxn ang="0">
                    <a:pos x="20" y="40"/>
                  </a:cxn>
                  <a:cxn ang="0">
                    <a:pos x="4" y="22"/>
                  </a:cxn>
                  <a:cxn ang="0">
                    <a:pos x="10" y="2"/>
                  </a:cxn>
                  <a:cxn ang="0">
                    <a:pos x="10" y="4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1" name="Freeform 13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/>
                <a:ahLst/>
                <a:cxnLst>
                  <a:cxn ang="0">
                    <a:pos x="54" y="66"/>
                  </a:cxn>
                  <a:cxn ang="0">
                    <a:pos x="66" y="58"/>
                  </a:cxn>
                  <a:cxn ang="0">
                    <a:pos x="68" y="52"/>
                  </a:cxn>
                  <a:cxn ang="0">
                    <a:pos x="80" y="44"/>
                  </a:cxn>
                  <a:cxn ang="0">
                    <a:pos x="106" y="22"/>
                  </a:cxn>
                  <a:cxn ang="0">
                    <a:pos x="112" y="4"/>
                  </a:cxn>
                  <a:cxn ang="0">
                    <a:pos x="124" y="0"/>
                  </a:cxn>
                  <a:cxn ang="0">
                    <a:pos x="150" y="28"/>
                  </a:cxn>
                  <a:cxn ang="0">
                    <a:pos x="146" y="44"/>
                  </a:cxn>
                  <a:cxn ang="0">
                    <a:pos x="126" y="64"/>
                  </a:cxn>
                  <a:cxn ang="0">
                    <a:pos x="132" y="94"/>
                  </a:cxn>
                  <a:cxn ang="0">
                    <a:pos x="142" y="110"/>
                  </a:cxn>
                  <a:cxn ang="0">
                    <a:pos x="146" y="128"/>
                  </a:cxn>
                  <a:cxn ang="0">
                    <a:pos x="128" y="128"/>
                  </a:cxn>
                  <a:cxn ang="0">
                    <a:pos x="116" y="146"/>
                  </a:cxn>
                  <a:cxn ang="0">
                    <a:pos x="104" y="156"/>
                  </a:cxn>
                  <a:cxn ang="0">
                    <a:pos x="100" y="198"/>
                  </a:cxn>
                  <a:cxn ang="0">
                    <a:pos x="88" y="202"/>
                  </a:cxn>
                  <a:cxn ang="0">
                    <a:pos x="82" y="206"/>
                  </a:cxn>
                  <a:cxn ang="0">
                    <a:pos x="76" y="202"/>
                  </a:cxn>
                  <a:cxn ang="0">
                    <a:pos x="72" y="190"/>
                  </a:cxn>
                  <a:cxn ang="0">
                    <a:pos x="60" y="186"/>
                  </a:cxn>
                  <a:cxn ang="0">
                    <a:pos x="42" y="194"/>
                  </a:cxn>
                  <a:cxn ang="0">
                    <a:pos x="28" y="186"/>
                  </a:cxn>
                  <a:cxn ang="0">
                    <a:pos x="10" y="148"/>
                  </a:cxn>
                  <a:cxn ang="0">
                    <a:pos x="4" y="130"/>
                  </a:cxn>
                  <a:cxn ang="0">
                    <a:pos x="0" y="118"/>
                  </a:cxn>
                  <a:cxn ang="0">
                    <a:pos x="20" y="96"/>
                  </a:cxn>
                  <a:cxn ang="0">
                    <a:pos x="32" y="104"/>
                  </a:cxn>
                  <a:cxn ang="0">
                    <a:pos x="34" y="80"/>
                  </a:cxn>
                  <a:cxn ang="0">
                    <a:pos x="52" y="70"/>
                  </a:cxn>
                  <a:cxn ang="0">
                    <a:pos x="54" y="66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2" name="Freeform 14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/>
                <a:ahLst/>
                <a:cxnLst>
                  <a:cxn ang="0">
                    <a:pos x="4" y="32"/>
                  </a:cxn>
                  <a:cxn ang="0">
                    <a:pos x="18" y="10"/>
                  </a:cxn>
                  <a:cxn ang="0">
                    <a:pos x="46" y="20"/>
                  </a:cxn>
                  <a:cxn ang="0">
                    <a:pos x="72" y="14"/>
                  </a:cxn>
                  <a:cxn ang="0">
                    <a:pos x="90" y="0"/>
                  </a:cxn>
                  <a:cxn ang="0">
                    <a:pos x="76" y="26"/>
                  </a:cxn>
                  <a:cxn ang="0">
                    <a:pos x="60" y="38"/>
                  </a:cxn>
                  <a:cxn ang="0">
                    <a:pos x="42" y="32"/>
                  </a:cxn>
                  <a:cxn ang="0">
                    <a:pos x="14" y="30"/>
                  </a:cxn>
                  <a:cxn ang="0">
                    <a:pos x="4" y="32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3" name="Freeform 15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/>
                <a:ahLst/>
                <a:cxnLst>
                  <a:cxn ang="0">
                    <a:pos x="8" y="18"/>
                  </a:cxn>
                  <a:cxn ang="0">
                    <a:pos x="18" y="0"/>
                  </a:cxn>
                  <a:cxn ang="0">
                    <a:pos x="34" y="18"/>
                  </a:cxn>
                  <a:cxn ang="0">
                    <a:pos x="62" y="4"/>
                  </a:cxn>
                  <a:cxn ang="0">
                    <a:pos x="46" y="34"/>
                  </a:cxn>
                  <a:cxn ang="0">
                    <a:pos x="54" y="48"/>
                  </a:cxn>
                  <a:cxn ang="0">
                    <a:pos x="58" y="60"/>
                  </a:cxn>
                  <a:cxn ang="0">
                    <a:pos x="46" y="74"/>
                  </a:cxn>
                  <a:cxn ang="0">
                    <a:pos x="34" y="60"/>
                  </a:cxn>
                  <a:cxn ang="0">
                    <a:pos x="22" y="48"/>
                  </a:cxn>
                  <a:cxn ang="0">
                    <a:pos x="28" y="68"/>
                  </a:cxn>
                  <a:cxn ang="0">
                    <a:pos x="30" y="74"/>
                  </a:cxn>
                  <a:cxn ang="0">
                    <a:pos x="20" y="104"/>
                  </a:cxn>
                  <a:cxn ang="0">
                    <a:pos x="12" y="102"/>
                  </a:cxn>
                  <a:cxn ang="0">
                    <a:pos x="8" y="90"/>
                  </a:cxn>
                  <a:cxn ang="0">
                    <a:pos x="0" y="54"/>
                  </a:cxn>
                  <a:cxn ang="0">
                    <a:pos x="2" y="30"/>
                  </a:cxn>
                  <a:cxn ang="0">
                    <a:pos x="8" y="18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Freeform 16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/>
                <a:ahLst/>
                <a:cxnLst>
                  <a:cxn ang="0">
                    <a:pos x="3" y="28"/>
                  </a:cxn>
                  <a:cxn ang="0">
                    <a:pos x="13" y="0"/>
                  </a:cxn>
                  <a:cxn ang="0">
                    <a:pos x="15" y="28"/>
                  </a:cxn>
                  <a:cxn ang="0">
                    <a:pos x="37" y="38"/>
                  </a:cxn>
                  <a:cxn ang="0">
                    <a:pos x="19" y="44"/>
                  </a:cxn>
                  <a:cxn ang="0">
                    <a:pos x="5" y="58"/>
                  </a:cxn>
                  <a:cxn ang="0">
                    <a:pos x="1" y="34"/>
                  </a:cxn>
                  <a:cxn ang="0">
                    <a:pos x="3" y="28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Freeform 17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9" y="0"/>
                  </a:cxn>
                  <a:cxn ang="0">
                    <a:pos x="49" y="16"/>
                  </a:cxn>
                  <a:cxn ang="0">
                    <a:pos x="35" y="14"/>
                  </a:cxn>
                  <a:cxn ang="0">
                    <a:pos x="3" y="16"/>
                  </a:cxn>
                  <a:cxn ang="0">
                    <a:pos x="7" y="0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6" name="Freeform 18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/>
                <a:ahLst/>
                <a:cxnLst>
                  <a:cxn ang="0">
                    <a:pos x="21" y="38"/>
                  </a:cxn>
                  <a:cxn ang="0">
                    <a:pos x="15" y="26"/>
                  </a:cxn>
                  <a:cxn ang="0">
                    <a:pos x="3" y="22"/>
                  </a:cxn>
                  <a:cxn ang="0">
                    <a:pos x="13" y="8"/>
                  </a:cxn>
                  <a:cxn ang="0">
                    <a:pos x="25" y="0"/>
                  </a:cxn>
                  <a:cxn ang="0">
                    <a:pos x="49" y="10"/>
                  </a:cxn>
                  <a:cxn ang="0">
                    <a:pos x="53" y="20"/>
                  </a:cxn>
                  <a:cxn ang="0">
                    <a:pos x="61" y="32"/>
                  </a:cxn>
                  <a:cxn ang="0">
                    <a:pos x="41" y="38"/>
                  </a:cxn>
                  <a:cxn ang="0">
                    <a:pos x="23" y="44"/>
                  </a:cxn>
                  <a:cxn ang="0">
                    <a:pos x="21" y="38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Freeform 19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/>
                <a:ahLst/>
                <a:cxnLst>
                  <a:cxn ang="0">
                    <a:pos x="46" y="28"/>
                  </a:cxn>
                  <a:cxn ang="0">
                    <a:pos x="36" y="14"/>
                  </a:cxn>
                  <a:cxn ang="0">
                    <a:pos x="26" y="30"/>
                  </a:cxn>
                  <a:cxn ang="0">
                    <a:pos x="0" y="24"/>
                  </a:cxn>
                  <a:cxn ang="0">
                    <a:pos x="10" y="42"/>
                  </a:cxn>
                  <a:cxn ang="0">
                    <a:pos x="16" y="62"/>
                  </a:cxn>
                  <a:cxn ang="0">
                    <a:pos x="24" y="48"/>
                  </a:cxn>
                  <a:cxn ang="0">
                    <a:pos x="30" y="44"/>
                  </a:cxn>
                  <a:cxn ang="0">
                    <a:pos x="48" y="56"/>
                  </a:cxn>
                  <a:cxn ang="0">
                    <a:pos x="70" y="62"/>
                  </a:cxn>
                  <a:cxn ang="0">
                    <a:pos x="88" y="72"/>
                  </a:cxn>
                  <a:cxn ang="0">
                    <a:pos x="106" y="102"/>
                  </a:cxn>
                  <a:cxn ang="0">
                    <a:pos x="104" y="122"/>
                  </a:cxn>
                  <a:cxn ang="0">
                    <a:pos x="98" y="134"/>
                  </a:cxn>
                  <a:cxn ang="0">
                    <a:pos x="122" y="128"/>
                  </a:cxn>
                  <a:cxn ang="0">
                    <a:pos x="140" y="140"/>
                  </a:cxn>
                  <a:cxn ang="0">
                    <a:pos x="168" y="148"/>
                  </a:cxn>
                  <a:cxn ang="0">
                    <a:pos x="174" y="146"/>
                  </a:cxn>
                  <a:cxn ang="0">
                    <a:pos x="168" y="134"/>
                  </a:cxn>
                  <a:cxn ang="0">
                    <a:pos x="178" y="136"/>
                  </a:cxn>
                  <a:cxn ang="0">
                    <a:pos x="186" y="118"/>
                  </a:cxn>
                  <a:cxn ang="0">
                    <a:pos x="202" y="122"/>
                  </a:cxn>
                  <a:cxn ang="0">
                    <a:pos x="214" y="130"/>
                  </a:cxn>
                  <a:cxn ang="0">
                    <a:pos x="244" y="168"/>
                  </a:cxn>
                  <a:cxn ang="0">
                    <a:pos x="262" y="178"/>
                  </a:cxn>
                  <a:cxn ang="0">
                    <a:pos x="284" y="170"/>
                  </a:cxn>
                  <a:cxn ang="0">
                    <a:pos x="268" y="160"/>
                  </a:cxn>
                  <a:cxn ang="0">
                    <a:pos x="256" y="138"/>
                  </a:cxn>
                  <a:cxn ang="0">
                    <a:pos x="250" y="132"/>
                  </a:cxn>
                  <a:cxn ang="0">
                    <a:pos x="248" y="122"/>
                  </a:cxn>
                  <a:cxn ang="0">
                    <a:pos x="236" y="116"/>
                  </a:cxn>
                  <a:cxn ang="0">
                    <a:pos x="240" y="96"/>
                  </a:cxn>
                  <a:cxn ang="0">
                    <a:pos x="220" y="86"/>
                  </a:cxn>
                  <a:cxn ang="0">
                    <a:pos x="210" y="70"/>
                  </a:cxn>
                  <a:cxn ang="0">
                    <a:pos x="190" y="54"/>
                  </a:cxn>
                  <a:cxn ang="0">
                    <a:pos x="168" y="38"/>
                  </a:cxn>
                  <a:cxn ang="0">
                    <a:pos x="156" y="34"/>
                  </a:cxn>
                  <a:cxn ang="0">
                    <a:pos x="120" y="16"/>
                  </a:cxn>
                  <a:cxn ang="0">
                    <a:pos x="102" y="4"/>
                  </a:cxn>
                  <a:cxn ang="0">
                    <a:pos x="96" y="0"/>
                  </a:cxn>
                  <a:cxn ang="0">
                    <a:pos x="70" y="10"/>
                  </a:cxn>
                  <a:cxn ang="0">
                    <a:pos x="56" y="32"/>
                  </a:cxn>
                  <a:cxn ang="0">
                    <a:pos x="46" y="28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Freeform 20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/>
                <a:ahLst/>
                <a:cxnLst>
                  <a:cxn ang="0">
                    <a:pos x="1" y="58"/>
                  </a:cxn>
                  <a:cxn ang="0">
                    <a:pos x="27" y="60"/>
                  </a:cxn>
                  <a:cxn ang="0">
                    <a:pos x="45" y="48"/>
                  </a:cxn>
                  <a:cxn ang="0">
                    <a:pos x="57" y="30"/>
                  </a:cxn>
                  <a:cxn ang="0">
                    <a:pos x="43" y="14"/>
                  </a:cxn>
                  <a:cxn ang="0">
                    <a:pos x="43" y="4"/>
                  </a:cxn>
                  <a:cxn ang="0">
                    <a:pos x="71" y="26"/>
                  </a:cxn>
                  <a:cxn ang="0">
                    <a:pos x="67" y="54"/>
                  </a:cxn>
                  <a:cxn ang="0">
                    <a:pos x="33" y="78"/>
                  </a:cxn>
                  <a:cxn ang="0">
                    <a:pos x="9" y="66"/>
                  </a:cxn>
                  <a:cxn ang="0">
                    <a:pos x="3" y="62"/>
                  </a:cxn>
                  <a:cxn ang="0">
                    <a:pos x="1" y="58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Freeform 21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3" y="14"/>
                  </a:cxn>
                  <a:cxn ang="0">
                    <a:pos x="3" y="4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Freeform 22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/>
                <a:ahLst/>
                <a:cxnLst>
                  <a:cxn ang="0">
                    <a:pos x="8" y="14"/>
                  </a:cxn>
                  <a:cxn ang="0">
                    <a:pos x="14" y="0"/>
                  </a:cxn>
                  <a:cxn ang="0">
                    <a:pos x="14" y="22"/>
                  </a:cxn>
                  <a:cxn ang="0">
                    <a:pos x="8" y="14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Freeform 23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17" y="2"/>
                  </a:cxn>
                  <a:cxn ang="0">
                    <a:pos x="9" y="12"/>
                  </a:cxn>
                  <a:cxn ang="0">
                    <a:pos x="7" y="12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Freeform 24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15" y="2"/>
                  </a:cxn>
                  <a:cxn ang="0">
                    <a:pos x="15" y="14"/>
                  </a:cxn>
                  <a:cxn ang="0">
                    <a:pos x="7" y="12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Freeform 25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14" y="24"/>
                  </a:cxn>
                  <a:cxn ang="0">
                    <a:pos x="26" y="20"/>
                  </a:cxn>
                  <a:cxn ang="0">
                    <a:pos x="48" y="18"/>
                  </a:cxn>
                  <a:cxn ang="0">
                    <a:pos x="58" y="0"/>
                  </a:cxn>
                  <a:cxn ang="0">
                    <a:pos x="80" y="40"/>
                  </a:cxn>
                  <a:cxn ang="0">
                    <a:pos x="70" y="56"/>
                  </a:cxn>
                  <a:cxn ang="0">
                    <a:pos x="54" y="62"/>
                  </a:cxn>
                  <a:cxn ang="0">
                    <a:pos x="48" y="80"/>
                  </a:cxn>
                  <a:cxn ang="0">
                    <a:pos x="32" y="68"/>
                  </a:cxn>
                  <a:cxn ang="0">
                    <a:pos x="38" y="52"/>
                  </a:cxn>
                  <a:cxn ang="0">
                    <a:pos x="30" y="28"/>
                  </a:cxn>
                  <a:cxn ang="0">
                    <a:pos x="20" y="48"/>
                  </a:cxn>
                  <a:cxn ang="0">
                    <a:pos x="8" y="56"/>
                  </a:cxn>
                  <a:cxn ang="0">
                    <a:pos x="0" y="50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4" name="Freeform 26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/>
                <a:ahLst/>
                <a:cxnLst>
                  <a:cxn ang="0">
                    <a:pos x="14" y="96"/>
                  </a:cxn>
                  <a:cxn ang="0">
                    <a:pos x="26" y="128"/>
                  </a:cxn>
                  <a:cxn ang="0">
                    <a:pos x="32" y="108"/>
                  </a:cxn>
                  <a:cxn ang="0">
                    <a:pos x="52" y="100"/>
                  </a:cxn>
                  <a:cxn ang="0">
                    <a:pos x="46" y="124"/>
                  </a:cxn>
                  <a:cxn ang="0">
                    <a:pos x="66" y="126"/>
                  </a:cxn>
                  <a:cxn ang="0">
                    <a:pos x="76" y="142"/>
                  </a:cxn>
                  <a:cxn ang="0">
                    <a:pos x="58" y="148"/>
                  </a:cxn>
                  <a:cxn ang="0">
                    <a:pos x="74" y="174"/>
                  </a:cxn>
                  <a:cxn ang="0">
                    <a:pos x="84" y="154"/>
                  </a:cxn>
                  <a:cxn ang="0">
                    <a:pos x="82" y="112"/>
                  </a:cxn>
                  <a:cxn ang="0">
                    <a:pos x="60" y="106"/>
                  </a:cxn>
                  <a:cxn ang="0">
                    <a:pos x="50" y="82"/>
                  </a:cxn>
                  <a:cxn ang="0">
                    <a:pos x="34" y="82"/>
                  </a:cxn>
                  <a:cxn ang="0">
                    <a:pos x="30" y="70"/>
                  </a:cxn>
                  <a:cxn ang="0">
                    <a:pos x="42" y="42"/>
                  </a:cxn>
                  <a:cxn ang="0">
                    <a:pos x="30" y="0"/>
                  </a:cxn>
                  <a:cxn ang="0">
                    <a:pos x="18" y="22"/>
                  </a:cxn>
                  <a:cxn ang="0">
                    <a:pos x="4" y="46"/>
                  </a:cxn>
                  <a:cxn ang="0">
                    <a:pos x="14" y="76"/>
                  </a:cxn>
                  <a:cxn ang="0">
                    <a:pos x="14" y="96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5" name="Freeform 27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/>
                <a:ahLst/>
                <a:cxnLst>
                  <a:cxn ang="0">
                    <a:pos x="6" y="24"/>
                  </a:cxn>
                  <a:cxn ang="0">
                    <a:pos x="12" y="0"/>
                  </a:cxn>
                  <a:cxn ang="0">
                    <a:pos x="20" y="16"/>
                  </a:cxn>
                  <a:cxn ang="0">
                    <a:pos x="22" y="24"/>
                  </a:cxn>
                  <a:cxn ang="0">
                    <a:pos x="28" y="26"/>
                  </a:cxn>
                  <a:cxn ang="0">
                    <a:pos x="32" y="38"/>
                  </a:cxn>
                  <a:cxn ang="0">
                    <a:pos x="18" y="50"/>
                  </a:cxn>
                  <a:cxn ang="0">
                    <a:pos x="6" y="24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6" name="Freeform 28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/>
                <a:ahLst/>
                <a:cxnLst>
                  <a:cxn ang="0">
                    <a:pos x="0" y="44"/>
                  </a:cxn>
                  <a:cxn ang="0">
                    <a:pos x="22" y="20"/>
                  </a:cxn>
                  <a:cxn ang="0">
                    <a:pos x="36" y="0"/>
                  </a:cxn>
                  <a:cxn ang="0">
                    <a:pos x="24" y="28"/>
                  </a:cxn>
                  <a:cxn ang="0">
                    <a:pos x="2" y="50"/>
                  </a:cxn>
                  <a:cxn ang="0">
                    <a:pos x="0" y="44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7" name="Freeform 29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/>
                <a:ahLst/>
                <a:cxnLst>
                  <a:cxn ang="0">
                    <a:pos x="21" y="280"/>
                  </a:cxn>
                  <a:cxn ang="0">
                    <a:pos x="24" y="250"/>
                  </a:cxn>
                  <a:cxn ang="0">
                    <a:pos x="22" y="245"/>
                  </a:cxn>
                  <a:cxn ang="0">
                    <a:pos x="16" y="218"/>
                  </a:cxn>
                  <a:cxn ang="0">
                    <a:pos x="4" y="215"/>
                  </a:cxn>
                  <a:cxn ang="0">
                    <a:pos x="0" y="191"/>
                  </a:cxn>
                  <a:cxn ang="0">
                    <a:pos x="12" y="180"/>
                  </a:cxn>
                  <a:cxn ang="0">
                    <a:pos x="6" y="165"/>
                  </a:cxn>
                  <a:cxn ang="0">
                    <a:pos x="2" y="160"/>
                  </a:cxn>
                  <a:cxn ang="0">
                    <a:pos x="28" y="120"/>
                  </a:cxn>
                  <a:cxn ang="0">
                    <a:pos x="44" y="96"/>
                  </a:cxn>
                  <a:cxn ang="0">
                    <a:pos x="42" y="70"/>
                  </a:cxn>
                  <a:cxn ang="0">
                    <a:pos x="24" y="43"/>
                  </a:cxn>
                  <a:cxn ang="0">
                    <a:pos x="20" y="32"/>
                  </a:cxn>
                  <a:cxn ang="0">
                    <a:pos x="26" y="36"/>
                  </a:cxn>
                  <a:cxn ang="0">
                    <a:pos x="48" y="35"/>
                  </a:cxn>
                  <a:cxn ang="0">
                    <a:pos x="64" y="11"/>
                  </a:cxn>
                  <a:cxn ang="0">
                    <a:pos x="82" y="0"/>
                  </a:cxn>
                  <a:cxn ang="0">
                    <a:pos x="88" y="2"/>
                  </a:cxn>
                  <a:cxn ang="0">
                    <a:pos x="92" y="9"/>
                  </a:cxn>
                  <a:cxn ang="0">
                    <a:pos x="98" y="5"/>
                  </a:cxn>
                  <a:cxn ang="0">
                    <a:pos x="110" y="8"/>
                  </a:cxn>
                  <a:cxn ang="0">
                    <a:pos x="116" y="9"/>
                  </a:cxn>
                  <a:cxn ang="0">
                    <a:pos x="141" y="14"/>
                  </a:cxn>
                  <a:cxn ang="0">
                    <a:pos x="155" y="24"/>
                  </a:cxn>
                  <a:cxn ang="0">
                    <a:pos x="167" y="17"/>
                  </a:cxn>
                  <a:cxn ang="0">
                    <a:pos x="173" y="14"/>
                  </a:cxn>
                  <a:cxn ang="0">
                    <a:pos x="195" y="14"/>
                  </a:cxn>
                  <a:cxn ang="0">
                    <a:pos x="211" y="32"/>
                  </a:cxn>
                  <a:cxn ang="0">
                    <a:pos x="231" y="59"/>
                  </a:cxn>
                  <a:cxn ang="0">
                    <a:pos x="245" y="70"/>
                  </a:cxn>
                  <a:cxn ang="0">
                    <a:pos x="257" y="68"/>
                  </a:cxn>
                  <a:cxn ang="0">
                    <a:pos x="270" y="65"/>
                  </a:cxn>
                  <a:cxn ang="0">
                    <a:pos x="290" y="71"/>
                  </a:cxn>
                  <a:cxn ang="0">
                    <a:pos x="300" y="81"/>
                  </a:cxn>
                  <a:cxn ang="0">
                    <a:pos x="308" y="90"/>
                  </a:cxn>
                  <a:cxn ang="0">
                    <a:pos x="318" y="111"/>
                  </a:cxn>
                  <a:cxn ang="0">
                    <a:pos x="322" y="120"/>
                  </a:cxn>
                  <a:cxn ang="0">
                    <a:pos x="324" y="125"/>
                  </a:cxn>
                  <a:cxn ang="0">
                    <a:pos x="310" y="142"/>
                  </a:cxn>
                  <a:cxn ang="0">
                    <a:pos x="322" y="141"/>
                  </a:cxn>
                  <a:cxn ang="0">
                    <a:pos x="342" y="155"/>
                  </a:cxn>
                  <a:cxn ang="0">
                    <a:pos x="364" y="157"/>
                  </a:cxn>
                  <a:cxn ang="0">
                    <a:pos x="380" y="168"/>
                  </a:cxn>
                  <a:cxn ang="0">
                    <a:pos x="382" y="172"/>
                  </a:cxn>
                  <a:cxn ang="0">
                    <a:pos x="382" y="176"/>
                  </a:cxn>
                  <a:cxn ang="0">
                    <a:pos x="394" y="172"/>
                  </a:cxn>
                  <a:cxn ang="0">
                    <a:pos x="400" y="171"/>
                  </a:cxn>
                  <a:cxn ang="0">
                    <a:pos x="439" y="185"/>
                  </a:cxn>
                  <a:cxn ang="0">
                    <a:pos x="447" y="199"/>
                  </a:cxn>
                  <a:cxn ang="0">
                    <a:pos x="465" y="201"/>
                  </a:cxn>
                  <a:cxn ang="0">
                    <a:pos x="471" y="215"/>
                  </a:cxn>
                  <a:cxn ang="0">
                    <a:pos x="451" y="258"/>
                  </a:cxn>
                  <a:cxn ang="0">
                    <a:pos x="435" y="281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8" name="Freeform 30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/>
                <a:ahLst/>
                <a:cxnLst>
                  <a:cxn ang="0">
                    <a:pos x="406" y="6"/>
                  </a:cxn>
                  <a:cxn ang="0">
                    <a:pos x="502" y="34"/>
                  </a:cxn>
                  <a:cxn ang="0">
                    <a:pos x="550" y="38"/>
                  </a:cxn>
                  <a:cxn ang="0">
                    <a:pos x="578" y="130"/>
                  </a:cxn>
                  <a:cxn ang="0">
                    <a:pos x="586" y="90"/>
                  </a:cxn>
                  <a:cxn ang="0">
                    <a:pos x="606" y="70"/>
                  </a:cxn>
                  <a:cxn ang="0">
                    <a:pos x="642" y="126"/>
                  </a:cxn>
                  <a:cxn ang="0">
                    <a:pos x="682" y="98"/>
                  </a:cxn>
                  <a:cxn ang="0">
                    <a:pos x="706" y="86"/>
                  </a:cxn>
                  <a:cxn ang="0">
                    <a:pos x="762" y="2"/>
                  </a:cxn>
                  <a:cxn ang="0">
                    <a:pos x="798" y="70"/>
                  </a:cxn>
                  <a:cxn ang="0">
                    <a:pos x="798" y="130"/>
                  </a:cxn>
                  <a:cxn ang="0">
                    <a:pos x="790" y="158"/>
                  </a:cxn>
                  <a:cxn ang="0">
                    <a:pos x="766" y="162"/>
                  </a:cxn>
                  <a:cxn ang="0">
                    <a:pos x="762" y="186"/>
                  </a:cxn>
                  <a:cxn ang="0">
                    <a:pos x="802" y="226"/>
                  </a:cxn>
                  <a:cxn ang="0">
                    <a:pos x="786" y="322"/>
                  </a:cxn>
                  <a:cxn ang="0">
                    <a:pos x="830" y="414"/>
                  </a:cxn>
                  <a:cxn ang="0">
                    <a:pos x="854" y="450"/>
                  </a:cxn>
                  <a:cxn ang="0">
                    <a:pos x="830" y="450"/>
                  </a:cxn>
                  <a:cxn ang="0">
                    <a:pos x="746" y="378"/>
                  </a:cxn>
                  <a:cxn ang="0">
                    <a:pos x="678" y="402"/>
                  </a:cxn>
                  <a:cxn ang="0">
                    <a:pos x="590" y="442"/>
                  </a:cxn>
                  <a:cxn ang="0">
                    <a:pos x="642" y="578"/>
                  </a:cxn>
                  <a:cxn ang="0">
                    <a:pos x="710" y="610"/>
                  </a:cxn>
                  <a:cxn ang="0">
                    <a:pos x="738" y="550"/>
                  </a:cxn>
                  <a:cxn ang="0">
                    <a:pos x="774" y="570"/>
                  </a:cxn>
                  <a:cxn ang="0">
                    <a:pos x="766" y="630"/>
                  </a:cxn>
                  <a:cxn ang="0">
                    <a:pos x="802" y="670"/>
                  </a:cxn>
                  <a:cxn ang="0">
                    <a:pos x="838" y="658"/>
                  </a:cxn>
                  <a:cxn ang="0">
                    <a:pos x="922" y="806"/>
                  </a:cxn>
                  <a:cxn ang="0">
                    <a:pos x="942" y="826"/>
                  </a:cxn>
                  <a:cxn ang="0">
                    <a:pos x="874" y="810"/>
                  </a:cxn>
                  <a:cxn ang="0">
                    <a:pos x="830" y="758"/>
                  </a:cxn>
                  <a:cxn ang="0">
                    <a:pos x="778" y="710"/>
                  </a:cxn>
                  <a:cxn ang="0">
                    <a:pos x="702" y="662"/>
                  </a:cxn>
                  <a:cxn ang="0">
                    <a:pos x="614" y="646"/>
                  </a:cxn>
                  <a:cxn ang="0">
                    <a:pos x="506" y="594"/>
                  </a:cxn>
                  <a:cxn ang="0">
                    <a:pos x="462" y="506"/>
                  </a:cxn>
                  <a:cxn ang="0">
                    <a:pos x="430" y="462"/>
                  </a:cxn>
                  <a:cxn ang="0">
                    <a:pos x="382" y="430"/>
                  </a:cxn>
                  <a:cxn ang="0">
                    <a:pos x="342" y="370"/>
                  </a:cxn>
                  <a:cxn ang="0">
                    <a:pos x="354" y="414"/>
                  </a:cxn>
                  <a:cxn ang="0">
                    <a:pos x="418" y="494"/>
                  </a:cxn>
                  <a:cxn ang="0">
                    <a:pos x="422" y="526"/>
                  </a:cxn>
                  <a:cxn ang="0">
                    <a:pos x="394" y="498"/>
                  </a:cxn>
                  <a:cxn ang="0">
                    <a:pos x="354" y="466"/>
                  </a:cxn>
                  <a:cxn ang="0">
                    <a:pos x="314" y="402"/>
                  </a:cxn>
                  <a:cxn ang="0">
                    <a:pos x="266" y="346"/>
                  </a:cxn>
                  <a:cxn ang="0">
                    <a:pos x="210" y="314"/>
                  </a:cxn>
                  <a:cxn ang="0">
                    <a:pos x="154" y="238"/>
                  </a:cxn>
                  <a:cxn ang="0">
                    <a:pos x="66" y="66"/>
                  </a:cxn>
                  <a:cxn ang="0">
                    <a:pos x="34" y="38"/>
                  </a:cxn>
                  <a:cxn ang="0">
                    <a:pos x="46" y="22"/>
                  </a:cxn>
                  <a:cxn ang="0">
                    <a:pos x="102" y="70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9" name="Freeform 31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/>
                <a:ahLst/>
                <a:cxnLst>
                  <a:cxn ang="0">
                    <a:pos x="6" y="28"/>
                  </a:cxn>
                  <a:cxn ang="0">
                    <a:pos x="10" y="48"/>
                  </a:cxn>
                  <a:cxn ang="0">
                    <a:pos x="6" y="28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0" name="Freeform 32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2" y="1"/>
                  </a:cxn>
                  <a:cxn ang="0">
                    <a:pos x="36" y="17"/>
                  </a:cxn>
                  <a:cxn ang="0">
                    <a:pos x="8" y="17"/>
                  </a:cxn>
                  <a:cxn ang="0">
                    <a:pos x="0" y="5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1" name="Freeform 33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28" y="25"/>
                  </a:cxn>
                  <a:cxn ang="0">
                    <a:pos x="56" y="21"/>
                  </a:cxn>
                  <a:cxn ang="0">
                    <a:pos x="80" y="9"/>
                  </a:cxn>
                  <a:cxn ang="0">
                    <a:pos x="64" y="25"/>
                  </a:cxn>
                  <a:cxn ang="0">
                    <a:pos x="124" y="49"/>
                  </a:cxn>
                  <a:cxn ang="0">
                    <a:pos x="160" y="65"/>
                  </a:cxn>
                  <a:cxn ang="0">
                    <a:pos x="116" y="77"/>
                  </a:cxn>
                  <a:cxn ang="0">
                    <a:pos x="88" y="57"/>
                  </a:cxn>
                  <a:cxn ang="0">
                    <a:pos x="76" y="53"/>
                  </a:cxn>
                  <a:cxn ang="0">
                    <a:pos x="24" y="41"/>
                  </a:cxn>
                  <a:cxn ang="0">
                    <a:pos x="0" y="49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2" name="Freeform 34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2" y="4"/>
                  </a:cxn>
                  <a:cxn ang="0">
                    <a:pos x="88" y="24"/>
                  </a:cxn>
                  <a:cxn ang="0">
                    <a:pos x="112" y="20"/>
                  </a:cxn>
                  <a:cxn ang="0">
                    <a:pos x="108" y="44"/>
                  </a:cxn>
                  <a:cxn ang="0">
                    <a:pos x="64" y="40"/>
                  </a:cxn>
                  <a:cxn ang="0">
                    <a:pos x="0" y="36"/>
                  </a:cxn>
                  <a:cxn ang="0">
                    <a:pos x="28" y="20"/>
                  </a:cxn>
                  <a:cxn ang="0">
                    <a:pos x="0" y="0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3" name="Freeform 35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/>
                <a:ahLst/>
                <a:cxnLst>
                  <a:cxn ang="0">
                    <a:pos x="17" y="25"/>
                  </a:cxn>
                  <a:cxn ang="0">
                    <a:pos x="37" y="13"/>
                  </a:cxn>
                  <a:cxn ang="0">
                    <a:pos x="17" y="2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4" name="Freeform 36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/>
                <a:ahLst/>
                <a:cxnLst>
                  <a:cxn ang="0">
                    <a:pos x="19" y="32"/>
                  </a:cxn>
                  <a:cxn ang="0">
                    <a:pos x="19" y="0"/>
                  </a:cxn>
                  <a:cxn ang="0">
                    <a:pos x="19" y="32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5" name="Freeform 37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/>
                <a:ahLst/>
                <a:cxnLst>
                  <a:cxn ang="0">
                    <a:pos x="4" y="9"/>
                  </a:cxn>
                  <a:cxn ang="0">
                    <a:pos x="20" y="33"/>
                  </a:cxn>
                  <a:cxn ang="0">
                    <a:pos x="24" y="49"/>
                  </a:cxn>
                  <a:cxn ang="0">
                    <a:pos x="36" y="53"/>
                  </a:cxn>
                  <a:cxn ang="0">
                    <a:pos x="24" y="73"/>
                  </a:cxn>
                  <a:cxn ang="0">
                    <a:pos x="0" y="21"/>
                  </a:cxn>
                  <a:cxn ang="0">
                    <a:pos x="4" y="9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6" name="Freeform 38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/>
                <a:ahLst/>
                <a:cxnLst>
                  <a:cxn ang="0">
                    <a:pos x="220" y="1"/>
                  </a:cxn>
                  <a:cxn ang="0">
                    <a:pos x="231" y="8"/>
                  </a:cxn>
                  <a:cxn ang="0">
                    <a:pos x="235" y="0"/>
                  </a:cxn>
                  <a:cxn ang="0">
                    <a:pos x="265" y="0"/>
                  </a:cxn>
                  <a:cxn ang="0">
                    <a:pos x="287" y="17"/>
                  </a:cxn>
                  <a:cxn ang="0">
                    <a:pos x="319" y="10"/>
                  </a:cxn>
                  <a:cxn ang="0">
                    <a:pos x="314" y="29"/>
                  </a:cxn>
                  <a:cxn ang="0">
                    <a:pos x="298" y="46"/>
                  </a:cxn>
                  <a:cxn ang="0">
                    <a:pos x="295" y="29"/>
                  </a:cxn>
                  <a:cxn ang="0">
                    <a:pos x="287" y="31"/>
                  </a:cxn>
                  <a:cxn ang="0">
                    <a:pos x="279" y="29"/>
                  </a:cxn>
                  <a:cxn ang="0">
                    <a:pos x="263" y="21"/>
                  </a:cxn>
                  <a:cxn ang="0">
                    <a:pos x="228" y="38"/>
                  </a:cxn>
                  <a:cxn ang="0">
                    <a:pos x="201" y="44"/>
                  </a:cxn>
                  <a:cxn ang="0">
                    <a:pos x="212" y="57"/>
                  </a:cxn>
                  <a:cxn ang="0">
                    <a:pos x="188" y="63"/>
                  </a:cxn>
                  <a:cxn ang="0">
                    <a:pos x="169" y="61"/>
                  </a:cxn>
                  <a:cxn ang="0">
                    <a:pos x="177" y="57"/>
                  </a:cxn>
                  <a:cxn ang="0">
                    <a:pos x="171" y="40"/>
                  </a:cxn>
                  <a:cxn ang="0">
                    <a:pos x="169" y="31"/>
                  </a:cxn>
                  <a:cxn ang="0">
                    <a:pos x="158" y="23"/>
                  </a:cxn>
                  <a:cxn ang="0">
                    <a:pos x="142" y="27"/>
                  </a:cxn>
                  <a:cxn ang="0">
                    <a:pos x="134" y="27"/>
                  </a:cxn>
                  <a:cxn ang="0">
                    <a:pos x="123" y="25"/>
                  </a:cxn>
                  <a:cxn ang="0">
                    <a:pos x="83" y="2"/>
                  </a:cxn>
                  <a:cxn ang="0">
                    <a:pos x="59" y="14"/>
                  </a:cxn>
                  <a:cxn ang="0">
                    <a:pos x="1" y="0"/>
                  </a:cxn>
                  <a:cxn ang="0">
                    <a:pos x="220" y="1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7" name="Freeform 39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/>
                <a:ahLst/>
                <a:cxnLst>
                  <a:cxn ang="0">
                    <a:pos x="105" y="31"/>
                  </a:cxn>
                  <a:cxn ang="0">
                    <a:pos x="30" y="1"/>
                  </a:cxn>
                  <a:cxn ang="0">
                    <a:pos x="285" y="0"/>
                  </a:cxn>
                  <a:cxn ang="0">
                    <a:pos x="296" y="14"/>
                  </a:cxn>
                  <a:cxn ang="0">
                    <a:pos x="264" y="16"/>
                  </a:cxn>
                  <a:cxn ang="0">
                    <a:pos x="105" y="3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8" name="Freeform 40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12" y="29"/>
                  </a:cxn>
                  <a:cxn ang="0">
                    <a:pos x="0" y="2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9" name="Freeform 41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/>
                <a:ahLst/>
                <a:cxnLst>
                  <a:cxn ang="0">
                    <a:pos x="73" y="1"/>
                  </a:cxn>
                  <a:cxn ang="0">
                    <a:pos x="436" y="0"/>
                  </a:cxn>
                  <a:cxn ang="0">
                    <a:pos x="416" y="54"/>
                  </a:cxn>
                  <a:cxn ang="0">
                    <a:pos x="397" y="68"/>
                  </a:cxn>
                  <a:cxn ang="0">
                    <a:pos x="392" y="70"/>
                  </a:cxn>
                  <a:cxn ang="0">
                    <a:pos x="375" y="73"/>
                  </a:cxn>
                  <a:cxn ang="0">
                    <a:pos x="361" y="88"/>
                  </a:cxn>
                  <a:cxn ang="0">
                    <a:pos x="362" y="99"/>
                  </a:cxn>
                  <a:cxn ang="0">
                    <a:pos x="364" y="107"/>
                  </a:cxn>
                  <a:cxn ang="0">
                    <a:pos x="366" y="113"/>
                  </a:cxn>
                  <a:cxn ang="0">
                    <a:pos x="362" y="122"/>
                  </a:cxn>
                  <a:cxn ang="0">
                    <a:pos x="351" y="120"/>
                  </a:cxn>
                  <a:cxn ang="0">
                    <a:pos x="342" y="129"/>
                  </a:cxn>
                  <a:cxn ang="0">
                    <a:pos x="347" y="105"/>
                  </a:cxn>
                  <a:cxn ang="0">
                    <a:pos x="338" y="100"/>
                  </a:cxn>
                  <a:cxn ang="0">
                    <a:pos x="344" y="93"/>
                  </a:cxn>
                  <a:cxn ang="0">
                    <a:pos x="342" y="89"/>
                  </a:cxn>
                  <a:cxn ang="0">
                    <a:pos x="320" y="94"/>
                  </a:cxn>
                  <a:cxn ang="0">
                    <a:pos x="317" y="85"/>
                  </a:cxn>
                  <a:cxn ang="0">
                    <a:pos x="297" y="94"/>
                  </a:cxn>
                  <a:cxn ang="0">
                    <a:pos x="320" y="103"/>
                  </a:cxn>
                  <a:cxn ang="0">
                    <a:pos x="305" y="117"/>
                  </a:cxn>
                  <a:cxn ang="0">
                    <a:pos x="311" y="126"/>
                  </a:cxn>
                  <a:cxn ang="0">
                    <a:pos x="315" y="138"/>
                  </a:cxn>
                  <a:cxn ang="0">
                    <a:pos x="309" y="139"/>
                  </a:cxn>
                  <a:cxn ang="0">
                    <a:pos x="314" y="144"/>
                  </a:cxn>
                  <a:cxn ang="0">
                    <a:pos x="307" y="152"/>
                  </a:cxn>
                  <a:cxn ang="0">
                    <a:pos x="0" y="149"/>
                  </a:cxn>
                  <a:cxn ang="0">
                    <a:pos x="73" y="1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0" name="Freeform 42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/>
                <a:ahLst/>
                <a:cxnLst>
                  <a:cxn ang="0">
                    <a:pos x="5" y="156"/>
                  </a:cxn>
                  <a:cxn ang="0">
                    <a:pos x="15" y="108"/>
                  </a:cxn>
                  <a:cxn ang="0">
                    <a:pos x="17" y="68"/>
                  </a:cxn>
                  <a:cxn ang="0">
                    <a:pos x="11" y="40"/>
                  </a:cxn>
                  <a:cxn ang="0">
                    <a:pos x="17" y="12"/>
                  </a:cxn>
                  <a:cxn ang="0">
                    <a:pos x="21" y="0"/>
                  </a:cxn>
                  <a:cxn ang="0">
                    <a:pos x="31" y="30"/>
                  </a:cxn>
                  <a:cxn ang="0">
                    <a:pos x="47" y="98"/>
                  </a:cxn>
                  <a:cxn ang="0">
                    <a:pos x="31" y="108"/>
                  </a:cxn>
                  <a:cxn ang="0">
                    <a:pos x="23" y="126"/>
                  </a:cxn>
                  <a:cxn ang="0">
                    <a:pos x="21" y="132"/>
                  </a:cxn>
                  <a:cxn ang="0">
                    <a:pos x="27" y="134"/>
                  </a:cxn>
                  <a:cxn ang="0">
                    <a:pos x="31" y="146"/>
                  </a:cxn>
                  <a:cxn ang="0">
                    <a:pos x="13" y="148"/>
                  </a:cxn>
                  <a:cxn ang="0">
                    <a:pos x="7" y="160"/>
                  </a:cxn>
                  <a:cxn ang="0">
                    <a:pos x="3" y="154"/>
                  </a:cxn>
                  <a:cxn ang="0">
                    <a:pos x="5" y="156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1" name="Freeform 43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/>
                <a:ahLst/>
                <a:cxnLst>
                  <a:cxn ang="0">
                    <a:pos x="26" y="61"/>
                  </a:cxn>
                  <a:cxn ang="0">
                    <a:pos x="30" y="43"/>
                  </a:cxn>
                  <a:cxn ang="0">
                    <a:pos x="50" y="33"/>
                  </a:cxn>
                  <a:cxn ang="0">
                    <a:pos x="54" y="45"/>
                  </a:cxn>
                  <a:cxn ang="0">
                    <a:pos x="66" y="49"/>
                  </a:cxn>
                  <a:cxn ang="0">
                    <a:pos x="80" y="55"/>
                  </a:cxn>
                  <a:cxn ang="0">
                    <a:pos x="116" y="33"/>
                  </a:cxn>
                  <a:cxn ang="0">
                    <a:pos x="130" y="17"/>
                  </a:cxn>
                  <a:cxn ang="0">
                    <a:pos x="138" y="11"/>
                  </a:cxn>
                  <a:cxn ang="0">
                    <a:pos x="106" y="49"/>
                  </a:cxn>
                  <a:cxn ang="0">
                    <a:pos x="84" y="67"/>
                  </a:cxn>
                  <a:cxn ang="0">
                    <a:pos x="66" y="81"/>
                  </a:cxn>
                  <a:cxn ang="0">
                    <a:pos x="48" y="103"/>
                  </a:cxn>
                  <a:cxn ang="0">
                    <a:pos x="26" y="89"/>
                  </a:cxn>
                  <a:cxn ang="0">
                    <a:pos x="20" y="87"/>
                  </a:cxn>
                  <a:cxn ang="0">
                    <a:pos x="22" y="97"/>
                  </a:cxn>
                  <a:cxn ang="0">
                    <a:pos x="0" y="97"/>
                  </a:cxn>
                  <a:cxn ang="0">
                    <a:pos x="10" y="79"/>
                  </a:cxn>
                  <a:cxn ang="0">
                    <a:pos x="26" y="61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2" name="Freeform 44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/>
                <a:ahLst/>
                <a:cxnLst>
                  <a:cxn ang="0">
                    <a:pos x="158" y="24"/>
                  </a:cxn>
                  <a:cxn ang="0">
                    <a:pos x="160" y="6"/>
                  </a:cxn>
                  <a:cxn ang="0">
                    <a:pos x="170" y="0"/>
                  </a:cxn>
                  <a:cxn ang="0">
                    <a:pos x="182" y="24"/>
                  </a:cxn>
                  <a:cxn ang="0">
                    <a:pos x="188" y="42"/>
                  </a:cxn>
                  <a:cxn ang="0">
                    <a:pos x="178" y="58"/>
                  </a:cxn>
                  <a:cxn ang="0">
                    <a:pos x="170" y="76"/>
                  </a:cxn>
                  <a:cxn ang="0">
                    <a:pos x="162" y="126"/>
                  </a:cxn>
                  <a:cxn ang="0">
                    <a:pos x="144" y="136"/>
                  </a:cxn>
                  <a:cxn ang="0">
                    <a:pos x="120" y="138"/>
                  </a:cxn>
                  <a:cxn ang="0">
                    <a:pos x="112" y="124"/>
                  </a:cxn>
                  <a:cxn ang="0">
                    <a:pos x="102" y="146"/>
                  </a:cxn>
                  <a:cxn ang="0">
                    <a:pos x="90" y="150"/>
                  </a:cxn>
                  <a:cxn ang="0">
                    <a:pos x="80" y="132"/>
                  </a:cxn>
                  <a:cxn ang="0">
                    <a:pos x="58" y="144"/>
                  </a:cxn>
                  <a:cxn ang="0">
                    <a:pos x="76" y="142"/>
                  </a:cxn>
                  <a:cxn ang="0">
                    <a:pos x="78" y="160"/>
                  </a:cxn>
                  <a:cxn ang="0">
                    <a:pos x="58" y="166"/>
                  </a:cxn>
                  <a:cxn ang="0">
                    <a:pos x="34" y="166"/>
                  </a:cxn>
                  <a:cxn ang="0">
                    <a:pos x="36" y="154"/>
                  </a:cxn>
                  <a:cxn ang="0">
                    <a:pos x="46" y="144"/>
                  </a:cxn>
                  <a:cxn ang="0">
                    <a:pos x="34" y="148"/>
                  </a:cxn>
                  <a:cxn ang="0">
                    <a:pos x="26" y="166"/>
                  </a:cxn>
                  <a:cxn ang="0">
                    <a:pos x="30" y="190"/>
                  </a:cxn>
                  <a:cxn ang="0">
                    <a:pos x="14" y="200"/>
                  </a:cxn>
                  <a:cxn ang="0">
                    <a:pos x="0" y="214"/>
                  </a:cxn>
                  <a:cxn ang="0">
                    <a:pos x="8" y="188"/>
                  </a:cxn>
                  <a:cxn ang="0">
                    <a:pos x="0" y="164"/>
                  </a:cxn>
                  <a:cxn ang="0">
                    <a:pos x="14" y="152"/>
                  </a:cxn>
                  <a:cxn ang="0">
                    <a:pos x="32" y="134"/>
                  </a:cxn>
                  <a:cxn ang="0">
                    <a:pos x="44" y="118"/>
                  </a:cxn>
                  <a:cxn ang="0">
                    <a:pos x="72" y="116"/>
                  </a:cxn>
                  <a:cxn ang="0">
                    <a:pos x="84" y="112"/>
                  </a:cxn>
                  <a:cxn ang="0">
                    <a:pos x="114" y="78"/>
                  </a:cxn>
                  <a:cxn ang="0">
                    <a:pos x="120" y="92"/>
                  </a:cxn>
                  <a:cxn ang="0">
                    <a:pos x="132" y="76"/>
                  </a:cxn>
                  <a:cxn ang="0">
                    <a:pos x="150" y="54"/>
                  </a:cxn>
                  <a:cxn ang="0">
                    <a:pos x="154" y="42"/>
                  </a:cxn>
                  <a:cxn ang="0">
                    <a:pos x="148" y="38"/>
                  </a:cxn>
                  <a:cxn ang="0">
                    <a:pos x="152" y="32"/>
                  </a:cxn>
                  <a:cxn ang="0">
                    <a:pos x="158" y="24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3" name="Freeform 45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4" y="13"/>
                  </a:cxn>
                  <a:cxn ang="0">
                    <a:pos x="0" y="9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4" name="Freeform 46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/>
                <a:ahLst/>
                <a:cxnLst>
                  <a:cxn ang="0">
                    <a:pos x="812" y="26"/>
                  </a:cxn>
                  <a:cxn ang="0">
                    <a:pos x="778" y="78"/>
                  </a:cxn>
                  <a:cxn ang="0">
                    <a:pos x="748" y="122"/>
                  </a:cxn>
                  <a:cxn ang="0">
                    <a:pos x="722" y="142"/>
                  </a:cxn>
                  <a:cxn ang="0">
                    <a:pos x="634" y="180"/>
                  </a:cxn>
                  <a:cxn ang="0">
                    <a:pos x="632" y="210"/>
                  </a:cxn>
                  <a:cxn ang="0">
                    <a:pos x="604" y="230"/>
                  </a:cxn>
                  <a:cxn ang="0">
                    <a:pos x="620" y="178"/>
                  </a:cxn>
                  <a:cxn ang="0">
                    <a:pos x="576" y="188"/>
                  </a:cxn>
                  <a:cxn ang="0">
                    <a:pos x="556" y="218"/>
                  </a:cxn>
                  <a:cxn ang="0">
                    <a:pos x="596" y="280"/>
                  </a:cxn>
                  <a:cxn ang="0">
                    <a:pos x="594" y="368"/>
                  </a:cxn>
                  <a:cxn ang="0">
                    <a:pos x="542" y="406"/>
                  </a:cxn>
                  <a:cxn ang="0">
                    <a:pos x="522" y="386"/>
                  </a:cxn>
                  <a:cxn ang="0">
                    <a:pos x="482" y="348"/>
                  </a:cxn>
                  <a:cxn ang="0">
                    <a:pos x="462" y="348"/>
                  </a:cxn>
                  <a:cxn ang="0">
                    <a:pos x="450" y="394"/>
                  </a:cxn>
                  <a:cxn ang="0">
                    <a:pos x="500" y="464"/>
                  </a:cxn>
                  <a:cxn ang="0">
                    <a:pos x="510" y="524"/>
                  </a:cxn>
                  <a:cxn ang="0">
                    <a:pos x="526" y="560"/>
                  </a:cxn>
                  <a:cxn ang="0">
                    <a:pos x="492" y="544"/>
                  </a:cxn>
                  <a:cxn ang="0">
                    <a:pos x="470" y="518"/>
                  </a:cxn>
                  <a:cxn ang="0">
                    <a:pos x="422" y="424"/>
                  </a:cxn>
                  <a:cxn ang="0">
                    <a:pos x="426" y="310"/>
                  </a:cxn>
                  <a:cxn ang="0">
                    <a:pos x="422" y="268"/>
                  </a:cxn>
                  <a:cxn ang="0">
                    <a:pos x="412" y="276"/>
                  </a:cxn>
                  <a:cxn ang="0">
                    <a:pos x="386" y="266"/>
                  </a:cxn>
                  <a:cxn ang="0">
                    <a:pos x="360" y="170"/>
                  </a:cxn>
                  <a:cxn ang="0">
                    <a:pos x="330" y="166"/>
                  </a:cxn>
                  <a:cxn ang="0">
                    <a:pos x="288" y="172"/>
                  </a:cxn>
                  <a:cxn ang="0">
                    <a:pos x="242" y="232"/>
                  </a:cxn>
                  <a:cxn ang="0">
                    <a:pos x="196" y="268"/>
                  </a:cxn>
                  <a:cxn ang="0">
                    <a:pos x="184" y="274"/>
                  </a:cxn>
                  <a:cxn ang="0">
                    <a:pos x="160" y="328"/>
                  </a:cxn>
                  <a:cxn ang="0">
                    <a:pos x="152" y="354"/>
                  </a:cxn>
                  <a:cxn ang="0">
                    <a:pos x="128" y="404"/>
                  </a:cxn>
                  <a:cxn ang="0">
                    <a:pos x="94" y="392"/>
                  </a:cxn>
                  <a:cxn ang="0">
                    <a:pos x="66" y="258"/>
                  </a:cxn>
                  <a:cxn ang="0">
                    <a:pos x="72" y="156"/>
                  </a:cxn>
                  <a:cxn ang="0">
                    <a:pos x="44" y="180"/>
                  </a:cxn>
                  <a:cxn ang="0">
                    <a:pos x="20" y="150"/>
                  </a:cxn>
                  <a:cxn ang="0">
                    <a:pos x="24" y="138"/>
                  </a:cxn>
                  <a:cxn ang="0">
                    <a:pos x="0" y="92"/>
                  </a:cxn>
                  <a:cxn ang="0">
                    <a:pos x="798" y="6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5" name="Freeform 47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/>
                <a:ahLst/>
                <a:cxnLst>
                  <a:cxn ang="0">
                    <a:pos x="7" y="11"/>
                  </a:cxn>
                  <a:cxn ang="0">
                    <a:pos x="17" y="3"/>
                  </a:cxn>
                  <a:cxn ang="0">
                    <a:pos x="37" y="33"/>
                  </a:cxn>
                  <a:cxn ang="0">
                    <a:pos x="19" y="85"/>
                  </a:cxn>
                  <a:cxn ang="0">
                    <a:pos x="1" y="69"/>
                  </a:cxn>
                  <a:cxn ang="0">
                    <a:pos x="7" y="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6" name="Freeform 48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/>
                <a:ahLst/>
                <a:cxnLst>
                  <a:cxn ang="0">
                    <a:pos x="13" y="28"/>
                  </a:cxn>
                  <a:cxn ang="0">
                    <a:pos x="29" y="2"/>
                  </a:cxn>
                  <a:cxn ang="0">
                    <a:pos x="43" y="4"/>
                  </a:cxn>
                  <a:cxn ang="0">
                    <a:pos x="39" y="26"/>
                  </a:cxn>
                  <a:cxn ang="0">
                    <a:pos x="13" y="74"/>
                  </a:cxn>
                  <a:cxn ang="0">
                    <a:pos x="7" y="60"/>
                  </a:cxn>
                  <a:cxn ang="0">
                    <a:pos x="3" y="36"/>
                  </a:cxn>
                  <a:cxn ang="0">
                    <a:pos x="13" y="28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7" name="Freeform 49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/>
                <a:ahLst/>
                <a:cxnLst>
                  <a:cxn ang="0">
                    <a:pos x="7" y="16"/>
                  </a:cxn>
                  <a:cxn ang="0">
                    <a:pos x="5" y="30"/>
                  </a:cxn>
                  <a:cxn ang="0">
                    <a:pos x="7" y="16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8" name="Freeform 50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/>
                <a:ahLst/>
                <a:cxnLst>
                  <a:cxn ang="0">
                    <a:pos x="481" y="464"/>
                  </a:cxn>
                  <a:cxn ang="0">
                    <a:pos x="486" y="451"/>
                  </a:cxn>
                  <a:cxn ang="0">
                    <a:pos x="500" y="413"/>
                  </a:cxn>
                  <a:cxn ang="0">
                    <a:pos x="309" y="287"/>
                  </a:cxn>
                  <a:cxn ang="0">
                    <a:pos x="282" y="346"/>
                  </a:cxn>
                  <a:cxn ang="0">
                    <a:pos x="303" y="556"/>
                  </a:cxn>
                  <a:cxn ang="0">
                    <a:pos x="282" y="494"/>
                  </a:cxn>
                  <a:cxn ang="0">
                    <a:pos x="242" y="439"/>
                  </a:cxn>
                  <a:cxn ang="0">
                    <a:pos x="245" y="413"/>
                  </a:cxn>
                  <a:cxn ang="0">
                    <a:pos x="247" y="394"/>
                  </a:cxn>
                  <a:cxn ang="0">
                    <a:pos x="220" y="375"/>
                  </a:cxn>
                  <a:cxn ang="0">
                    <a:pos x="194" y="346"/>
                  </a:cxn>
                  <a:cxn ang="0">
                    <a:pos x="148" y="354"/>
                  </a:cxn>
                  <a:cxn ang="0">
                    <a:pos x="126" y="365"/>
                  </a:cxn>
                  <a:cxn ang="0">
                    <a:pos x="78" y="365"/>
                  </a:cxn>
                  <a:cxn ang="0">
                    <a:pos x="22" y="312"/>
                  </a:cxn>
                  <a:cxn ang="0">
                    <a:pos x="11" y="295"/>
                  </a:cxn>
                  <a:cxn ang="0">
                    <a:pos x="0" y="264"/>
                  </a:cxn>
                  <a:cxn ang="0">
                    <a:pos x="24" y="213"/>
                  </a:cxn>
                  <a:cxn ang="0">
                    <a:pos x="32" y="181"/>
                  </a:cxn>
                  <a:cxn ang="0">
                    <a:pos x="51" y="143"/>
                  </a:cxn>
                  <a:cxn ang="0">
                    <a:pos x="81" y="116"/>
                  </a:cxn>
                  <a:cxn ang="0">
                    <a:pos x="167" y="67"/>
                  </a:cxn>
                  <a:cxn ang="0">
                    <a:pos x="220" y="30"/>
                  </a:cxn>
                  <a:cxn ang="0">
                    <a:pos x="258" y="6"/>
                  </a:cxn>
                  <a:cxn ang="0">
                    <a:pos x="363" y="2"/>
                  </a:cxn>
                  <a:cxn ang="0">
                    <a:pos x="398" y="0"/>
                  </a:cxn>
                  <a:cxn ang="0">
                    <a:pos x="384" y="34"/>
                  </a:cxn>
                  <a:cxn ang="0">
                    <a:pos x="443" y="84"/>
                  </a:cxn>
                  <a:cxn ang="0">
                    <a:pos x="497" y="74"/>
                  </a:cxn>
                  <a:cxn ang="0">
                    <a:pos x="529" y="82"/>
                  </a:cxn>
                  <a:cxn ang="0">
                    <a:pos x="559" y="97"/>
                  </a:cxn>
                  <a:cxn ang="0">
                    <a:pos x="572" y="188"/>
                  </a:cxn>
                  <a:cxn ang="0">
                    <a:pos x="572" y="240"/>
                  </a:cxn>
                  <a:cxn ang="0">
                    <a:pos x="599" y="283"/>
                  </a:cxn>
                  <a:cxn ang="0">
                    <a:pos x="645" y="300"/>
                  </a:cxn>
                  <a:cxn ang="0">
                    <a:pos x="680" y="295"/>
                  </a:cxn>
                  <a:cxn ang="0">
                    <a:pos x="664" y="340"/>
                  </a:cxn>
                  <a:cxn ang="0">
                    <a:pos x="599" y="407"/>
                  </a:cxn>
                  <a:cxn ang="0">
                    <a:pos x="548" y="485"/>
                  </a:cxn>
                  <a:cxn ang="0">
                    <a:pos x="556" y="508"/>
                  </a:cxn>
                  <a:cxn ang="0">
                    <a:pos x="435" y="556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9" name="Freeform 51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/>
                <a:ahLst/>
                <a:cxnLst>
                  <a:cxn ang="0">
                    <a:pos x="243" y="347"/>
                  </a:cxn>
                  <a:cxn ang="0">
                    <a:pos x="233" y="301"/>
                  </a:cxn>
                  <a:cxn ang="0">
                    <a:pos x="217" y="288"/>
                  </a:cxn>
                  <a:cxn ang="0">
                    <a:pos x="215" y="269"/>
                  </a:cxn>
                  <a:cxn ang="0">
                    <a:pos x="209" y="254"/>
                  </a:cxn>
                  <a:cxn ang="0">
                    <a:pos x="209" y="229"/>
                  </a:cxn>
                  <a:cxn ang="0">
                    <a:pos x="207" y="214"/>
                  </a:cxn>
                  <a:cxn ang="0">
                    <a:pos x="228" y="202"/>
                  </a:cxn>
                  <a:cxn ang="0">
                    <a:pos x="257" y="197"/>
                  </a:cxn>
                  <a:cxn ang="0">
                    <a:pos x="257" y="136"/>
                  </a:cxn>
                  <a:cxn ang="0">
                    <a:pos x="54" y="96"/>
                  </a:cxn>
                  <a:cxn ang="0">
                    <a:pos x="32" y="98"/>
                  </a:cxn>
                  <a:cxn ang="0">
                    <a:pos x="16" y="102"/>
                  </a:cxn>
                  <a:cxn ang="0">
                    <a:pos x="0" y="149"/>
                  </a:cxn>
                  <a:cxn ang="0">
                    <a:pos x="93" y="346"/>
                  </a:cxn>
                  <a:cxn ang="0">
                    <a:pos x="243" y="347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0" name="Freeform 52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/>
                <a:ahLst/>
                <a:cxnLst>
                  <a:cxn ang="0">
                    <a:pos x="7" y="25"/>
                  </a:cxn>
                  <a:cxn ang="0">
                    <a:pos x="19" y="21"/>
                  </a:cxn>
                  <a:cxn ang="0">
                    <a:pos x="7" y="2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1" name="Freeform 53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6" y="0"/>
                  </a:cxn>
                  <a:cxn ang="0">
                    <a:pos x="20" y="12"/>
                  </a:cxn>
                  <a:cxn ang="0">
                    <a:pos x="8" y="20"/>
                  </a:cxn>
                  <a:cxn ang="0">
                    <a:pos x="12" y="12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2" name="Freeform 54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/>
                <a:ahLst/>
                <a:cxnLst>
                  <a:cxn ang="0">
                    <a:pos x="24" y="18"/>
                  </a:cxn>
                  <a:cxn ang="0">
                    <a:pos x="32" y="6"/>
                  </a:cxn>
                  <a:cxn ang="0">
                    <a:pos x="36" y="30"/>
                  </a:cxn>
                  <a:cxn ang="0">
                    <a:pos x="24" y="18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3" name="Freeform 55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/>
                <a:ahLst/>
                <a:cxnLst>
                  <a:cxn ang="0">
                    <a:pos x="473" y="464"/>
                  </a:cxn>
                  <a:cxn ang="0">
                    <a:pos x="393" y="452"/>
                  </a:cxn>
                  <a:cxn ang="0">
                    <a:pos x="325" y="412"/>
                  </a:cxn>
                  <a:cxn ang="0">
                    <a:pos x="265" y="400"/>
                  </a:cxn>
                  <a:cxn ang="0">
                    <a:pos x="237" y="416"/>
                  </a:cxn>
                  <a:cxn ang="0">
                    <a:pos x="261" y="428"/>
                  </a:cxn>
                  <a:cxn ang="0">
                    <a:pos x="293" y="468"/>
                  </a:cxn>
                  <a:cxn ang="0">
                    <a:pos x="321" y="476"/>
                  </a:cxn>
                  <a:cxn ang="0">
                    <a:pos x="333" y="536"/>
                  </a:cxn>
                  <a:cxn ang="0">
                    <a:pos x="313" y="552"/>
                  </a:cxn>
                  <a:cxn ang="0">
                    <a:pos x="261" y="616"/>
                  </a:cxn>
                  <a:cxn ang="0">
                    <a:pos x="225" y="628"/>
                  </a:cxn>
                  <a:cxn ang="0">
                    <a:pos x="97" y="696"/>
                  </a:cxn>
                  <a:cxn ang="0">
                    <a:pos x="77" y="616"/>
                  </a:cxn>
                  <a:cxn ang="0">
                    <a:pos x="45" y="524"/>
                  </a:cxn>
                  <a:cxn ang="0">
                    <a:pos x="33" y="448"/>
                  </a:cxn>
                  <a:cxn ang="0">
                    <a:pos x="53" y="344"/>
                  </a:cxn>
                  <a:cxn ang="0">
                    <a:pos x="17" y="392"/>
                  </a:cxn>
                  <a:cxn ang="0">
                    <a:pos x="81" y="280"/>
                  </a:cxn>
                  <a:cxn ang="0">
                    <a:pos x="113" y="204"/>
                  </a:cxn>
                  <a:cxn ang="0">
                    <a:pos x="37" y="204"/>
                  </a:cxn>
                  <a:cxn ang="0">
                    <a:pos x="1" y="196"/>
                  </a:cxn>
                  <a:cxn ang="0">
                    <a:pos x="25" y="140"/>
                  </a:cxn>
                  <a:cxn ang="0">
                    <a:pos x="97" y="112"/>
                  </a:cxn>
                  <a:cxn ang="0">
                    <a:pos x="221" y="124"/>
                  </a:cxn>
                  <a:cxn ang="0">
                    <a:pos x="229" y="64"/>
                  </a:cxn>
                  <a:cxn ang="0">
                    <a:pos x="261" y="0"/>
                  </a:cxn>
                  <a:cxn ang="0">
                    <a:pos x="357" y="44"/>
                  </a:cxn>
                  <a:cxn ang="0">
                    <a:pos x="329" y="88"/>
                  </a:cxn>
                  <a:cxn ang="0">
                    <a:pos x="301" y="176"/>
                  </a:cxn>
                  <a:cxn ang="0">
                    <a:pos x="361" y="192"/>
                  </a:cxn>
                  <a:cxn ang="0">
                    <a:pos x="373" y="136"/>
                  </a:cxn>
                  <a:cxn ang="0">
                    <a:pos x="417" y="92"/>
                  </a:cxn>
                  <a:cxn ang="0">
                    <a:pos x="497" y="88"/>
                  </a:cxn>
                  <a:cxn ang="0">
                    <a:pos x="529" y="52"/>
                  </a:cxn>
                  <a:cxn ang="0">
                    <a:pos x="541" y="460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4" name="Freeform 56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/>
                <a:ahLst/>
                <a:cxnLst>
                  <a:cxn ang="0">
                    <a:pos x="825" y="0"/>
                  </a:cxn>
                  <a:cxn ang="0">
                    <a:pos x="143" y="29"/>
                  </a:cxn>
                  <a:cxn ang="0">
                    <a:pos x="91" y="42"/>
                  </a:cxn>
                  <a:cxn ang="0">
                    <a:pos x="62" y="42"/>
                  </a:cxn>
                  <a:cxn ang="0">
                    <a:pos x="22" y="77"/>
                  </a:cxn>
                  <a:cxn ang="0">
                    <a:pos x="0" y="105"/>
                  </a:cxn>
                  <a:cxn ang="0">
                    <a:pos x="59" y="115"/>
                  </a:cxn>
                  <a:cxn ang="0">
                    <a:pos x="97" y="96"/>
                  </a:cxn>
                  <a:cxn ang="0">
                    <a:pos x="108" y="84"/>
                  </a:cxn>
                  <a:cxn ang="0">
                    <a:pos x="167" y="52"/>
                  </a:cxn>
                  <a:cxn ang="0">
                    <a:pos x="215" y="46"/>
                  </a:cxn>
                  <a:cxn ang="0">
                    <a:pos x="237" y="94"/>
                  </a:cxn>
                  <a:cxn ang="0">
                    <a:pos x="188" y="109"/>
                  </a:cxn>
                  <a:cxn ang="0">
                    <a:pos x="231" y="113"/>
                  </a:cxn>
                  <a:cxn ang="0">
                    <a:pos x="250" y="90"/>
                  </a:cxn>
                  <a:cxn ang="0">
                    <a:pos x="266" y="92"/>
                  </a:cxn>
                  <a:cxn ang="0">
                    <a:pos x="253" y="54"/>
                  </a:cxn>
                  <a:cxn ang="0">
                    <a:pos x="266" y="44"/>
                  </a:cxn>
                  <a:cxn ang="0">
                    <a:pos x="277" y="88"/>
                  </a:cxn>
                  <a:cxn ang="0">
                    <a:pos x="266" y="113"/>
                  </a:cxn>
                  <a:cxn ang="0">
                    <a:pos x="296" y="130"/>
                  </a:cxn>
                  <a:cxn ang="0">
                    <a:pos x="299" y="92"/>
                  </a:cxn>
                  <a:cxn ang="0">
                    <a:pos x="331" y="103"/>
                  </a:cxn>
                  <a:cxn ang="0">
                    <a:pos x="382" y="73"/>
                  </a:cxn>
                  <a:cxn ang="0">
                    <a:pos x="409" y="50"/>
                  </a:cxn>
                  <a:cxn ang="0">
                    <a:pos x="439" y="56"/>
                  </a:cxn>
                  <a:cxn ang="0">
                    <a:pos x="455" y="50"/>
                  </a:cxn>
                  <a:cxn ang="0">
                    <a:pos x="431" y="44"/>
                  </a:cxn>
                  <a:cxn ang="0">
                    <a:pos x="474" y="35"/>
                  </a:cxn>
                  <a:cxn ang="0">
                    <a:pos x="544" y="54"/>
                  </a:cxn>
                  <a:cxn ang="0">
                    <a:pos x="581" y="42"/>
                  </a:cxn>
                  <a:cxn ang="0">
                    <a:pos x="584" y="63"/>
                  </a:cxn>
                  <a:cxn ang="0">
                    <a:pos x="568" y="101"/>
                  </a:cxn>
                  <a:cxn ang="0">
                    <a:pos x="611" y="88"/>
                  </a:cxn>
                  <a:cxn ang="0">
                    <a:pos x="624" y="80"/>
                  </a:cxn>
                  <a:cxn ang="0">
                    <a:pos x="648" y="61"/>
                  </a:cxn>
                  <a:cxn ang="0">
                    <a:pos x="794" y="84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5" name="Freeform 57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/>
                <a:ahLst/>
                <a:cxnLst>
                  <a:cxn ang="0">
                    <a:pos x="3" y="28"/>
                  </a:cxn>
                  <a:cxn ang="0">
                    <a:pos x="31" y="0"/>
                  </a:cxn>
                  <a:cxn ang="0">
                    <a:pos x="19" y="24"/>
                  </a:cxn>
                  <a:cxn ang="0">
                    <a:pos x="3" y="28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6" name="Freeform 58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/>
                <a:ahLst/>
                <a:cxnLst>
                  <a:cxn ang="0">
                    <a:pos x="6" y="32"/>
                  </a:cxn>
                  <a:cxn ang="0">
                    <a:pos x="22" y="0"/>
                  </a:cxn>
                  <a:cxn ang="0">
                    <a:pos x="38" y="4"/>
                  </a:cxn>
                  <a:cxn ang="0">
                    <a:pos x="6" y="32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7" name="Freeform 59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/>
                <a:ahLst/>
                <a:cxnLst>
                  <a:cxn ang="0">
                    <a:pos x="37" y="18"/>
                  </a:cxn>
                  <a:cxn ang="0">
                    <a:pos x="25" y="2"/>
                  </a:cxn>
                  <a:cxn ang="0">
                    <a:pos x="37" y="18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8" name="Freeform 60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2" y="9"/>
                  </a:cxn>
                  <a:cxn ang="0">
                    <a:pos x="0" y="21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9" name="Freeform 61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/>
                <a:ahLst/>
                <a:cxnLst>
                  <a:cxn ang="0">
                    <a:pos x="7" y="22"/>
                  </a:cxn>
                  <a:cxn ang="0">
                    <a:pos x="31" y="10"/>
                  </a:cxn>
                  <a:cxn ang="0">
                    <a:pos x="7" y="22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50" name="Group 62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12351" name="Line 63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2" name="Line 64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3" name="Line 65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4" name="Line 66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5" name="Line 67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6" name="Line 68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7" name="Line 69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8" name="Line 70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9" name="Line 71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0" name="Line 72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1" name="Line 73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62" name="Group 74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12363" name="Line 75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4" name="Line 76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5" name="Line 77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6" name="Line 78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7" name="Line 79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8" name="Line 80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9" name="Line 81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0" name="Line 82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1" name="Line 83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2" name="Line 84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3" name="Line 85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4" name="Line 86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5" name="Line 87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6" name="Line 88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7" name="Line 89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378" name="Rectangle 90"/>
          <p:cNvSpPr>
            <a:spLocks noGrp="1" noChangeArrowheads="1"/>
          </p:cNvSpPr>
          <p:nvPr>
            <p:ph type="ctrTitle"/>
          </p:nvPr>
        </p:nvSpPr>
        <p:spPr>
          <a:xfrm>
            <a:off x="1828800" y="1447800"/>
            <a:ext cx="6934200" cy="2362200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Cliquez pour modifier le style du titre du masque</a:t>
            </a:r>
          </a:p>
        </p:txBody>
      </p:sp>
      <p:sp>
        <p:nvSpPr>
          <p:cNvPr id="12379" name="Rectangle 91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12380" name="Rectangle 92"/>
          <p:cNvSpPr>
            <a:spLocks noGrp="1" noChangeArrowheads="1"/>
          </p:cNvSpPr>
          <p:nvPr>
            <p:ph type="dt" sz="half" idx="2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12381" name="Rectangle 93"/>
          <p:cNvSpPr>
            <a:spLocks noGrp="1" noChangeArrowheads="1"/>
          </p:cNvSpPr>
          <p:nvPr>
            <p:ph type="ftr" sz="quarter" idx="3"/>
          </p:nvPr>
        </p:nvSpPr>
        <p:spPr>
          <a:xfrm>
            <a:off x="32004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12382" name="Rectangle 9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3BFC567-08EF-49C6-86D2-C597F471529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91ABC1-D10C-454A-B503-3DD004F13CCA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5888" y="752475"/>
            <a:ext cx="1992312" cy="5510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7363" y="752475"/>
            <a:ext cx="5826125" cy="5510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A34F-FD9A-40E4-A5EF-BC558E3983D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363" y="752475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2147888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23D5985-39A1-42A5-86D0-AF3B0629533D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70F01-6DDF-4FC0-8F12-7D4C94D05951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F4248-0570-4B9E-8338-2C79ADC1BE7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ECA679-9EFB-400F-8010-35C8D03D3AB2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374D7-7B60-4D25-B4E0-DAAAC958405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598F8B-5369-4686-AB01-C796D824C1C6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143C1-83D9-477D-A203-E5428AF5318C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29A59-99A6-49A7-B56E-60611ED74717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06C8E-5329-4589-A88F-B607C8D7C885}" type="slidenum">
              <a:rPr lang="fr-FR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28" name="Picture 164" descr="D:\En cours\Cours\MSTE\illustrations\repere nivt.gif"/>
          <p:cNvPicPr>
            <a:picLocks noChangeAspect="1" noChangeArrowheads="1"/>
          </p:cNvPicPr>
          <p:nvPr userDrawn="1"/>
        </p:nvPicPr>
        <p:blipFill>
          <a:blip r:embed="rId14">
            <a:lum bright="70000" contrast="-82000"/>
          </a:blip>
          <a:srcRect/>
          <a:stretch>
            <a:fillRect/>
          </a:stretch>
        </p:blipFill>
        <p:spPr bwMode="auto">
          <a:xfrm>
            <a:off x="2222500" y="1376363"/>
            <a:ext cx="4994275" cy="4994275"/>
          </a:xfrm>
          <a:prstGeom prst="rect">
            <a:avLst/>
          </a:prstGeom>
          <a:noFill/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7363" y="7524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 du masque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fr-F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fr-FR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DF28879-4B87-4D06-BB4D-B59712FF4793}" type="slidenum">
              <a:rPr lang="fr-FR"/>
              <a:pPr/>
              <a:t>‹#›</a:t>
            </a:fld>
            <a:endParaRPr lang="fr-FR"/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1054100" y="165100"/>
            <a:ext cx="7050088" cy="685800"/>
            <a:chOff x="664" y="104"/>
            <a:chExt cx="4848" cy="432"/>
          </a:xfrm>
        </p:grpSpPr>
        <p:sp>
          <p:nvSpPr>
            <p:cNvPr id="11272" name="Freeform 8"/>
            <p:cNvSpPr>
              <a:spLocks/>
            </p:cNvSpPr>
            <p:nvPr/>
          </p:nvSpPr>
          <p:spPr bwMode="ltGray">
            <a:xfrm>
              <a:off x="664" y="104"/>
              <a:ext cx="4848" cy="432"/>
            </a:xfrm>
            <a:custGeom>
              <a:avLst/>
              <a:gdLst/>
              <a:ahLst/>
              <a:cxnLst>
                <a:cxn ang="0">
                  <a:pos x="4848" y="48"/>
                </a:cxn>
                <a:cxn ang="0">
                  <a:pos x="4848" y="432"/>
                </a:cxn>
                <a:cxn ang="0">
                  <a:pos x="0" y="432"/>
                </a:cxn>
                <a:cxn ang="0">
                  <a:pos x="0" y="0"/>
                </a:cxn>
                <a:cxn ang="0">
                  <a:pos x="4848" y="0"/>
                </a:cxn>
                <a:cxn ang="0">
                  <a:pos x="4848" y="48"/>
                </a:cxn>
              </a:cxnLst>
              <a:rect l="0" t="0" r="r" b="b"/>
              <a:pathLst>
                <a:path w="4848" h="432">
                  <a:moveTo>
                    <a:pt x="4848" y="48"/>
                  </a:moveTo>
                  <a:lnTo>
                    <a:pt x="4848" y="432"/>
                  </a:lnTo>
                  <a:cubicBezTo>
                    <a:pt x="4848" y="432"/>
                    <a:pt x="2424" y="432"/>
                    <a:pt x="0" y="432"/>
                  </a:cubicBezTo>
                  <a:cubicBezTo>
                    <a:pt x="161" y="345"/>
                    <a:pt x="169" y="61"/>
                    <a:pt x="0" y="0"/>
                  </a:cubicBezTo>
                  <a:cubicBezTo>
                    <a:pt x="2424" y="0"/>
                    <a:pt x="4848" y="0"/>
                    <a:pt x="4848" y="0"/>
                  </a:cubicBezTo>
                  <a:lnTo>
                    <a:pt x="4848" y="48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3" name="Group 9"/>
            <p:cNvGrpSpPr>
              <a:grpSpLocks/>
            </p:cNvGrpSpPr>
            <p:nvPr/>
          </p:nvGrpSpPr>
          <p:grpSpPr bwMode="auto">
            <a:xfrm>
              <a:off x="1195" y="104"/>
              <a:ext cx="3827" cy="429"/>
              <a:chOff x="1021" y="240"/>
              <a:chExt cx="3827" cy="429"/>
            </a:xfrm>
          </p:grpSpPr>
          <p:grpSp>
            <p:nvGrpSpPr>
              <p:cNvPr id="11274" name="Group 10"/>
              <p:cNvGrpSpPr>
                <a:grpSpLocks/>
              </p:cNvGrpSpPr>
              <p:nvPr/>
            </p:nvGrpSpPr>
            <p:grpSpPr bwMode="auto">
              <a:xfrm>
                <a:off x="1021" y="241"/>
                <a:ext cx="2208" cy="427"/>
                <a:chOff x="1021" y="241"/>
                <a:chExt cx="2208" cy="427"/>
              </a:xfrm>
            </p:grpSpPr>
            <p:sp>
              <p:nvSpPr>
                <p:cNvPr id="11275" name="Freeform 11"/>
                <p:cNvSpPr>
                  <a:spLocks/>
                </p:cNvSpPr>
                <p:nvPr/>
              </p:nvSpPr>
              <p:spPr bwMode="ltGray">
                <a:xfrm>
                  <a:off x="2257" y="633"/>
                  <a:ext cx="7" cy="8"/>
                </a:xfrm>
                <a:custGeom>
                  <a:avLst/>
                  <a:gdLst/>
                  <a:ahLst/>
                  <a:cxnLst>
                    <a:cxn ang="0">
                      <a:pos x="5" y="11"/>
                    </a:cxn>
                    <a:cxn ang="0">
                      <a:pos x="15" y="5"/>
                    </a:cxn>
                    <a:cxn ang="0">
                      <a:pos x="13" y="17"/>
                    </a:cxn>
                    <a:cxn ang="0">
                      <a:pos x="5" y="11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76" name="Freeform 12"/>
                <p:cNvSpPr>
                  <a:spLocks/>
                </p:cNvSpPr>
                <p:nvPr/>
              </p:nvSpPr>
              <p:spPr bwMode="ltGray">
                <a:xfrm>
                  <a:off x="2332" y="660"/>
                  <a:ext cx="9" cy="8"/>
                </a:xfrm>
                <a:custGeom>
                  <a:avLst/>
                  <a:gdLst/>
                  <a:ahLst/>
                  <a:cxnLst>
                    <a:cxn ang="0">
                      <a:pos x="3" y="13"/>
                    </a:cxn>
                    <a:cxn ang="0">
                      <a:pos x="11" y="3"/>
                    </a:cxn>
                    <a:cxn ang="0">
                      <a:pos x="7" y="19"/>
                    </a:cxn>
                    <a:cxn ang="0">
                      <a:pos x="3" y="13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77" name="Freeform 13"/>
                <p:cNvSpPr>
                  <a:spLocks/>
                </p:cNvSpPr>
                <p:nvPr/>
              </p:nvSpPr>
              <p:spPr bwMode="ltGray">
                <a:xfrm>
                  <a:off x="2120" y="616"/>
                  <a:ext cx="13" cy="14"/>
                </a:xfrm>
                <a:custGeom>
                  <a:avLst/>
                  <a:gdLst/>
                  <a:ahLst/>
                  <a:cxnLst>
                    <a:cxn ang="0">
                      <a:pos x="16" y="33"/>
                    </a:cxn>
                    <a:cxn ang="0">
                      <a:pos x="8" y="21"/>
                    </a:cxn>
                    <a:cxn ang="0">
                      <a:pos x="0" y="9"/>
                    </a:cxn>
                    <a:cxn ang="0">
                      <a:pos x="16" y="3"/>
                    </a:cxn>
                    <a:cxn ang="0">
                      <a:pos x="30" y="23"/>
                    </a:cxn>
                    <a:cxn ang="0">
                      <a:pos x="28" y="31"/>
                    </a:cxn>
                    <a:cxn ang="0">
                      <a:pos x="16" y="3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78" name="Freeform 14"/>
                <p:cNvSpPr>
                  <a:spLocks/>
                </p:cNvSpPr>
                <p:nvPr/>
              </p:nvSpPr>
              <p:spPr bwMode="ltGray">
                <a:xfrm>
                  <a:off x="1967" y="629"/>
                  <a:ext cx="11" cy="5"/>
                </a:xfrm>
                <a:custGeom>
                  <a:avLst/>
                  <a:gdLst/>
                  <a:ahLst/>
                  <a:cxnLst>
                    <a:cxn ang="0">
                      <a:pos x="15" y="16"/>
                    </a:cxn>
                    <a:cxn ang="0">
                      <a:pos x="3" y="8"/>
                    </a:cxn>
                    <a:cxn ang="0">
                      <a:pos x="15" y="0"/>
                    </a:cxn>
                    <a:cxn ang="0">
                      <a:pos x="15" y="16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79" name="Freeform 15"/>
                <p:cNvSpPr>
                  <a:spLocks/>
                </p:cNvSpPr>
                <p:nvPr/>
              </p:nvSpPr>
              <p:spPr bwMode="ltGray">
                <a:xfrm>
                  <a:off x="1921" y="635"/>
                  <a:ext cx="28" cy="16"/>
                </a:xfrm>
                <a:custGeom>
                  <a:avLst/>
                  <a:gdLst/>
                  <a:ahLst/>
                  <a:cxnLst>
                    <a:cxn ang="0">
                      <a:pos x="14" y="24"/>
                    </a:cxn>
                    <a:cxn ang="0">
                      <a:pos x="30" y="4"/>
                    </a:cxn>
                    <a:cxn ang="0">
                      <a:pos x="42" y="0"/>
                    </a:cxn>
                    <a:cxn ang="0">
                      <a:pos x="58" y="12"/>
                    </a:cxn>
                    <a:cxn ang="0">
                      <a:pos x="32" y="26"/>
                    </a:cxn>
                    <a:cxn ang="0">
                      <a:pos x="12" y="46"/>
                    </a:cxn>
                    <a:cxn ang="0">
                      <a:pos x="8" y="20"/>
                    </a:cxn>
                    <a:cxn ang="0">
                      <a:pos x="12" y="14"/>
                    </a:cxn>
                    <a:cxn ang="0">
                      <a:pos x="14" y="24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80" name="Freeform 16"/>
                <p:cNvSpPr>
                  <a:spLocks/>
                </p:cNvSpPr>
                <p:nvPr/>
              </p:nvSpPr>
              <p:spPr bwMode="ltGray">
                <a:xfrm>
                  <a:off x="1892" y="634"/>
                  <a:ext cx="29" cy="16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18" y="25"/>
                    </a:cxn>
                    <a:cxn ang="0">
                      <a:pos x="52" y="1"/>
                    </a:cxn>
                    <a:cxn ang="0">
                      <a:pos x="64" y="3"/>
                    </a:cxn>
                    <a:cxn ang="0">
                      <a:pos x="50" y="19"/>
                    </a:cxn>
                    <a:cxn ang="0">
                      <a:pos x="28" y="33"/>
                    </a:cxn>
                    <a:cxn ang="0">
                      <a:pos x="22" y="47"/>
                    </a:cxn>
                    <a:cxn ang="0">
                      <a:pos x="16" y="45"/>
                    </a:cxn>
                    <a:cxn ang="0">
                      <a:pos x="12" y="39"/>
                    </a:cxn>
                    <a:cxn ang="0">
                      <a:pos x="0" y="35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81" name="Freeform 17"/>
                <p:cNvSpPr>
                  <a:spLocks/>
                </p:cNvSpPr>
                <p:nvPr/>
              </p:nvSpPr>
              <p:spPr bwMode="ltGray">
                <a:xfrm>
                  <a:off x="1735" y="547"/>
                  <a:ext cx="151" cy="93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36" y="18"/>
                    </a:cxn>
                    <a:cxn ang="0">
                      <a:pos x="46" y="30"/>
                    </a:cxn>
                    <a:cxn ang="0">
                      <a:pos x="76" y="52"/>
                    </a:cxn>
                    <a:cxn ang="0">
                      <a:pos x="92" y="66"/>
                    </a:cxn>
                    <a:cxn ang="0">
                      <a:pos x="122" y="98"/>
                    </a:cxn>
                    <a:cxn ang="0">
                      <a:pos x="136" y="128"/>
                    </a:cxn>
                    <a:cxn ang="0">
                      <a:pos x="148" y="132"/>
                    </a:cxn>
                    <a:cxn ang="0">
                      <a:pos x="154" y="150"/>
                    </a:cxn>
                    <a:cxn ang="0">
                      <a:pos x="176" y="152"/>
                    </a:cxn>
                    <a:cxn ang="0">
                      <a:pos x="170" y="196"/>
                    </a:cxn>
                    <a:cxn ang="0">
                      <a:pos x="180" y="224"/>
                    </a:cxn>
                    <a:cxn ang="0">
                      <a:pos x="198" y="232"/>
                    </a:cxn>
                    <a:cxn ang="0">
                      <a:pos x="216" y="234"/>
                    </a:cxn>
                    <a:cxn ang="0">
                      <a:pos x="236" y="242"/>
                    </a:cxn>
                    <a:cxn ang="0">
                      <a:pos x="254" y="236"/>
                    </a:cxn>
                    <a:cxn ang="0">
                      <a:pos x="272" y="248"/>
                    </a:cxn>
                    <a:cxn ang="0">
                      <a:pos x="296" y="256"/>
                    </a:cxn>
                    <a:cxn ang="0">
                      <a:pos x="314" y="264"/>
                    </a:cxn>
                    <a:cxn ang="0">
                      <a:pos x="352" y="266"/>
                    </a:cxn>
                    <a:cxn ang="0">
                      <a:pos x="342" y="274"/>
                    </a:cxn>
                    <a:cxn ang="0">
                      <a:pos x="322" y="272"/>
                    </a:cxn>
                    <a:cxn ang="0">
                      <a:pos x="300" y="270"/>
                    </a:cxn>
                    <a:cxn ang="0">
                      <a:pos x="288" y="266"/>
                    </a:cxn>
                    <a:cxn ang="0">
                      <a:pos x="252" y="264"/>
                    </a:cxn>
                    <a:cxn ang="0">
                      <a:pos x="234" y="260"/>
                    </a:cxn>
                    <a:cxn ang="0">
                      <a:pos x="172" y="242"/>
                    </a:cxn>
                    <a:cxn ang="0">
                      <a:pos x="160" y="216"/>
                    </a:cxn>
                    <a:cxn ang="0">
                      <a:pos x="126" y="200"/>
                    </a:cxn>
                    <a:cxn ang="0">
                      <a:pos x="108" y="186"/>
                    </a:cxn>
                    <a:cxn ang="0">
                      <a:pos x="94" y="158"/>
                    </a:cxn>
                    <a:cxn ang="0">
                      <a:pos x="68" y="108"/>
                    </a:cxn>
                    <a:cxn ang="0">
                      <a:pos x="64" y="102"/>
                    </a:cxn>
                    <a:cxn ang="0">
                      <a:pos x="58" y="100"/>
                    </a:cxn>
                    <a:cxn ang="0">
                      <a:pos x="54" y="88"/>
                    </a:cxn>
                    <a:cxn ang="0">
                      <a:pos x="38" y="58"/>
                    </a:cxn>
                    <a:cxn ang="0">
                      <a:pos x="20" y="40"/>
                    </a:cxn>
                    <a:cxn ang="0">
                      <a:pos x="4" y="22"/>
                    </a:cxn>
                    <a:cxn ang="0">
                      <a:pos x="10" y="2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82" name="Freeform 18"/>
                <p:cNvSpPr>
                  <a:spLocks/>
                </p:cNvSpPr>
                <p:nvPr/>
              </p:nvSpPr>
              <p:spPr bwMode="ltGray">
                <a:xfrm>
                  <a:off x="1827" y="541"/>
                  <a:ext cx="67" cy="68"/>
                </a:xfrm>
                <a:custGeom>
                  <a:avLst/>
                  <a:gdLst/>
                  <a:ahLst/>
                  <a:cxnLst>
                    <a:cxn ang="0">
                      <a:pos x="54" y="66"/>
                    </a:cxn>
                    <a:cxn ang="0">
                      <a:pos x="66" y="58"/>
                    </a:cxn>
                    <a:cxn ang="0">
                      <a:pos x="68" y="52"/>
                    </a:cxn>
                    <a:cxn ang="0">
                      <a:pos x="80" y="44"/>
                    </a:cxn>
                    <a:cxn ang="0">
                      <a:pos x="106" y="22"/>
                    </a:cxn>
                    <a:cxn ang="0">
                      <a:pos x="112" y="4"/>
                    </a:cxn>
                    <a:cxn ang="0">
                      <a:pos x="124" y="0"/>
                    </a:cxn>
                    <a:cxn ang="0">
                      <a:pos x="150" y="28"/>
                    </a:cxn>
                    <a:cxn ang="0">
                      <a:pos x="146" y="44"/>
                    </a:cxn>
                    <a:cxn ang="0">
                      <a:pos x="126" y="64"/>
                    </a:cxn>
                    <a:cxn ang="0">
                      <a:pos x="132" y="94"/>
                    </a:cxn>
                    <a:cxn ang="0">
                      <a:pos x="142" y="110"/>
                    </a:cxn>
                    <a:cxn ang="0">
                      <a:pos x="146" y="128"/>
                    </a:cxn>
                    <a:cxn ang="0">
                      <a:pos x="128" y="128"/>
                    </a:cxn>
                    <a:cxn ang="0">
                      <a:pos x="116" y="146"/>
                    </a:cxn>
                    <a:cxn ang="0">
                      <a:pos x="104" y="156"/>
                    </a:cxn>
                    <a:cxn ang="0">
                      <a:pos x="100" y="198"/>
                    </a:cxn>
                    <a:cxn ang="0">
                      <a:pos x="88" y="202"/>
                    </a:cxn>
                    <a:cxn ang="0">
                      <a:pos x="82" y="206"/>
                    </a:cxn>
                    <a:cxn ang="0">
                      <a:pos x="76" y="202"/>
                    </a:cxn>
                    <a:cxn ang="0">
                      <a:pos x="72" y="190"/>
                    </a:cxn>
                    <a:cxn ang="0">
                      <a:pos x="60" y="186"/>
                    </a:cxn>
                    <a:cxn ang="0">
                      <a:pos x="42" y="194"/>
                    </a:cxn>
                    <a:cxn ang="0">
                      <a:pos x="28" y="186"/>
                    </a:cxn>
                    <a:cxn ang="0">
                      <a:pos x="10" y="148"/>
                    </a:cxn>
                    <a:cxn ang="0">
                      <a:pos x="4" y="130"/>
                    </a:cxn>
                    <a:cxn ang="0">
                      <a:pos x="0" y="118"/>
                    </a:cxn>
                    <a:cxn ang="0">
                      <a:pos x="20" y="96"/>
                    </a:cxn>
                    <a:cxn ang="0">
                      <a:pos x="32" y="104"/>
                    </a:cxn>
                    <a:cxn ang="0">
                      <a:pos x="34" y="80"/>
                    </a:cxn>
                    <a:cxn ang="0">
                      <a:pos x="52" y="70"/>
                    </a:cxn>
                    <a:cxn ang="0">
                      <a:pos x="54" y="66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83" name="Freeform 19"/>
                <p:cNvSpPr>
                  <a:spLocks/>
                </p:cNvSpPr>
                <p:nvPr/>
              </p:nvSpPr>
              <p:spPr bwMode="ltGray">
                <a:xfrm>
                  <a:off x="1892" y="572"/>
                  <a:ext cx="47" cy="13"/>
                </a:xfrm>
                <a:custGeom>
                  <a:avLst/>
                  <a:gdLst/>
                  <a:ahLst/>
                  <a:cxnLst>
                    <a:cxn ang="0">
                      <a:pos x="4" y="32"/>
                    </a:cxn>
                    <a:cxn ang="0">
                      <a:pos x="18" y="10"/>
                    </a:cxn>
                    <a:cxn ang="0">
                      <a:pos x="46" y="20"/>
                    </a:cxn>
                    <a:cxn ang="0">
                      <a:pos x="72" y="14"/>
                    </a:cxn>
                    <a:cxn ang="0">
                      <a:pos x="90" y="0"/>
                    </a:cxn>
                    <a:cxn ang="0">
                      <a:pos x="76" y="26"/>
                    </a:cxn>
                    <a:cxn ang="0">
                      <a:pos x="60" y="38"/>
                    </a:cxn>
                    <a:cxn ang="0">
                      <a:pos x="42" y="32"/>
                    </a:cxn>
                    <a:cxn ang="0">
                      <a:pos x="14" y="30"/>
                    </a:cxn>
                    <a:cxn ang="0">
                      <a:pos x="4" y="32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84" name="Freeform 20"/>
                <p:cNvSpPr>
                  <a:spLocks/>
                </p:cNvSpPr>
                <p:nvPr/>
              </p:nvSpPr>
              <p:spPr bwMode="ltGray">
                <a:xfrm>
                  <a:off x="1890" y="588"/>
                  <a:ext cx="32" cy="34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18" y="0"/>
                    </a:cxn>
                    <a:cxn ang="0">
                      <a:pos x="34" y="18"/>
                    </a:cxn>
                    <a:cxn ang="0">
                      <a:pos x="62" y="4"/>
                    </a:cxn>
                    <a:cxn ang="0">
                      <a:pos x="46" y="34"/>
                    </a:cxn>
                    <a:cxn ang="0">
                      <a:pos x="54" y="48"/>
                    </a:cxn>
                    <a:cxn ang="0">
                      <a:pos x="58" y="60"/>
                    </a:cxn>
                    <a:cxn ang="0">
                      <a:pos x="46" y="74"/>
                    </a:cxn>
                    <a:cxn ang="0">
                      <a:pos x="34" y="60"/>
                    </a:cxn>
                    <a:cxn ang="0">
                      <a:pos x="22" y="48"/>
                    </a:cxn>
                    <a:cxn ang="0">
                      <a:pos x="28" y="68"/>
                    </a:cxn>
                    <a:cxn ang="0">
                      <a:pos x="30" y="74"/>
                    </a:cxn>
                    <a:cxn ang="0">
                      <a:pos x="20" y="104"/>
                    </a:cxn>
                    <a:cxn ang="0">
                      <a:pos x="12" y="102"/>
                    </a:cxn>
                    <a:cxn ang="0">
                      <a:pos x="8" y="90"/>
                    </a:cxn>
                    <a:cxn ang="0">
                      <a:pos x="0" y="54"/>
                    </a:cxn>
                    <a:cxn ang="0">
                      <a:pos x="2" y="30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85" name="Freeform 21"/>
                <p:cNvSpPr>
                  <a:spLocks/>
                </p:cNvSpPr>
                <p:nvPr/>
              </p:nvSpPr>
              <p:spPr bwMode="ltGray">
                <a:xfrm>
                  <a:off x="1944" y="569"/>
                  <a:ext cx="16" cy="20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13" y="0"/>
                    </a:cxn>
                    <a:cxn ang="0">
                      <a:pos x="15" y="28"/>
                    </a:cxn>
                    <a:cxn ang="0">
                      <a:pos x="37" y="38"/>
                    </a:cxn>
                    <a:cxn ang="0">
                      <a:pos x="19" y="44"/>
                    </a:cxn>
                    <a:cxn ang="0">
                      <a:pos x="5" y="58"/>
                    </a:cxn>
                    <a:cxn ang="0">
                      <a:pos x="1" y="3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86" name="Freeform 22"/>
                <p:cNvSpPr>
                  <a:spLocks/>
                </p:cNvSpPr>
                <p:nvPr/>
              </p:nvSpPr>
              <p:spPr bwMode="ltGray">
                <a:xfrm>
                  <a:off x="1948" y="600"/>
                  <a:ext cx="20" cy="1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9" y="0"/>
                    </a:cxn>
                    <a:cxn ang="0">
                      <a:pos x="49" y="16"/>
                    </a:cxn>
                    <a:cxn ang="0">
                      <a:pos x="35" y="14"/>
                    </a:cxn>
                    <a:cxn ang="0">
                      <a:pos x="3" y="1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87" name="Freeform 23"/>
                <p:cNvSpPr>
                  <a:spLocks/>
                </p:cNvSpPr>
                <p:nvPr/>
              </p:nvSpPr>
              <p:spPr bwMode="ltGray">
                <a:xfrm>
                  <a:off x="1969" y="585"/>
                  <a:ext cx="26" cy="17"/>
                </a:xfrm>
                <a:custGeom>
                  <a:avLst/>
                  <a:gdLst/>
                  <a:ahLst/>
                  <a:cxnLst>
                    <a:cxn ang="0">
                      <a:pos x="21" y="38"/>
                    </a:cxn>
                    <a:cxn ang="0">
                      <a:pos x="15" y="26"/>
                    </a:cxn>
                    <a:cxn ang="0">
                      <a:pos x="3" y="22"/>
                    </a:cxn>
                    <a:cxn ang="0">
                      <a:pos x="13" y="8"/>
                    </a:cxn>
                    <a:cxn ang="0">
                      <a:pos x="25" y="0"/>
                    </a:cxn>
                    <a:cxn ang="0">
                      <a:pos x="49" y="10"/>
                    </a:cxn>
                    <a:cxn ang="0">
                      <a:pos x="53" y="20"/>
                    </a:cxn>
                    <a:cxn ang="0">
                      <a:pos x="61" y="32"/>
                    </a:cxn>
                    <a:cxn ang="0">
                      <a:pos x="41" y="38"/>
                    </a:cxn>
                    <a:cxn ang="0">
                      <a:pos x="23" y="44"/>
                    </a:cxn>
                    <a:cxn ang="0">
                      <a:pos x="21" y="38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88" name="Freeform 24"/>
                <p:cNvSpPr>
                  <a:spLocks/>
                </p:cNvSpPr>
                <p:nvPr/>
              </p:nvSpPr>
              <p:spPr bwMode="ltGray">
                <a:xfrm>
                  <a:off x="1976" y="593"/>
                  <a:ext cx="122" cy="61"/>
                </a:xfrm>
                <a:custGeom>
                  <a:avLst/>
                  <a:gdLst/>
                  <a:ahLst/>
                  <a:cxnLst>
                    <a:cxn ang="0">
                      <a:pos x="46" y="28"/>
                    </a:cxn>
                    <a:cxn ang="0">
                      <a:pos x="36" y="14"/>
                    </a:cxn>
                    <a:cxn ang="0">
                      <a:pos x="26" y="30"/>
                    </a:cxn>
                    <a:cxn ang="0">
                      <a:pos x="0" y="24"/>
                    </a:cxn>
                    <a:cxn ang="0">
                      <a:pos x="10" y="42"/>
                    </a:cxn>
                    <a:cxn ang="0">
                      <a:pos x="16" y="62"/>
                    </a:cxn>
                    <a:cxn ang="0">
                      <a:pos x="24" y="48"/>
                    </a:cxn>
                    <a:cxn ang="0">
                      <a:pos x="30" y="44"/>
                    </a:cxn>
                    <a:cxn ang="0">
                      <a:pos x="48" y="56"/>
                    </a:cxn>
                    <a:cxn ang="0">
                      <a:pos x="70" y="62"/>
                    </a:cxn>
                    <a:cxn ang="0">
                      <a:pos x="88" y="72"/>
                    </a:cxn>
                    <a:cxn ang="0">
                      <a:pos x="106" y="102"/>
                    </a:cxn>
                    <a:cxn ang="0">
                      <a:pos x="104" y="122"/>
                    </a:cxn>
                    <a:cxn ang="0">
                      <a:pos x="98" y="134"/>
                    </a:cxn>
                    <a:cxn ang="0">
                      <a:pos x="122" y="128"/>
                    </a:cxn>
                    <a:cxn ang="0">
                      <a:pos x="140" y="140"/>
                    </a:cxn>
                    <a:cxn ang="0">
                      <a:pos x="168" y="148"/>
                    </a:cxn>
                    <a:cxn ang="0">
                      <a:pos x="174" y="146"/>
                    </a:cxn>
                    <a:cxn ang="0">
                      <a:pos x="168" y="134"/>
                    </a:cxn>
                    <a:cxn ang="0">
                      <a:pos x="178" y="136"/>
                    </a:cxn>
                    <a:cxn ang="0">
                      <a:pos x="186" y="118"/>
                    </a:cxn>
                    <a:cxn ang="0">
                      <a:pos x="202" y="122"/>
                    </a:cxn>
                    <a:cxn ang="0">
                      <a:pos x="214" y="130"/>
                    </a:cxn>
                    <a:cxn ang="0">
                      <a:pos x="244" y="168"/>
                    </a:cxn>
                    <a:cxn ang="0">
                      <a:pos x="262" y="178"/>
                    </a:cxn>
                    <a:cxn ang="0">
                      <a:pos x="284" y="170"/>
                    </a:cxn>
                    <a:cxn ang="0">
                      <a:pos x="268" y="160"/>
                    </a:cxn>
                    <a:cxn ang="0">
                      <a:pos x="256" y="138"/>
                    </a:cxn>
                    <a:cxn ang="0">
                      <a:pos x="250" y="132"/>
                    </a:cxn>
                    <a:cxn ang="0">
                      <a:pos x="248" y="122"/>
                    </a:cxn>
                    <a:cxn ang="0">
                      <a:pos x="236" y="116"/>
                    </a:cxn>
                    <a:cxn ang="0">
                      <a:pos x="240" y="96"/>
                    </a:cxn>
                    <a:cxn ang="0">
                      <a:pos x="220" y="86"/>
                    </a:cxn>
                    <a:cxn ang="0">
                      <a:pos x="210" y="70"/>
                    </a:cxn>
                    <a:cxn ang="0">
                      <a:pos x="190" y="54"/>
                    </a:cxn>
                    <a:cxn ang="0">
                      <a:pos x="168" y="38"/>
                    </a:cxn>
                    <a:cxn ang="0">
                      <a:pos x="156" y="34"/>
                    </a:cxn>
                    <a:cxn ang="0">
                      <a:pos x="120" y="16"/>
                    </a:cxn>
                    <a:cxn ang="0">
                      <a:pos x="102" y="4"/>
                    </a:cxn>
                    <a:cxn ang="0">
                      <a:pos x="96" y="0"/>
                    </a:cxn>
                    <a:cxn ang="0">
                      <a:pos x="70" y="10"/>
                    </a:cxn>
                    <a:cxn ang="0">
                      <a:pos x="56" y="32"/>
                    </a:cxn>
                    <a:cxn ang="0">
                      <a:pos x="46" y="28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89" name="Freeform 25"/>
                <p:cNvSpPr>
                  <a:spLocks/>
                </p:cNvSpPr>
                <p:nvPr/>
              </p:nvSpPr>
              <p:spPr bwMode="ltGray">
                <a:xfrm>
                  <a:off x="2082" y="599"/>
                  <a:ext cx="33" cy="26"/>
                </a:xfrm>
                <a:custGeom>
                  <a:avLst/>
                  <a:gdLst/>
                  <a:ahLst/>
                  <a:cxnLst>
                    <a:cxn ang="0">
                      <a:pos x="1" y="58"/>
                    </a:cxn>
                    <a:cxn ang="0">
                      <a:pos x="27" y="60"/>
                    </a:cxn>
                    <a:cxn ang="0">
                      <a:pos x="45" y="48"/>
                    </a:cxn>
                    <a:cxn ang="0">
                      <a:pos x="57" y="30"/>
                    </a:cxn>
                    <a:cxn ang="0">
                      <a:pos x="43" y="14"/>
                    </a:cxn>
                    <a:cxn ang="0">
                      <a:pos x="43" y="4"/>
                    </a:cxn>
                    <a:cxn ang="0">
                      <a:pos x="71" y="26"/>
                    </a:cxn>
                    <a:cxn ang="0">
                      <a:pos x="67" y="54"/>
                    </a:cxn>
                    <a:cxn ang="0">
                      <a:pos x="33" y="78"/>
                    </a:cxn>
                    <a:cxn ang="0">
                      <a:pos x="9" y="66"/>
                    </a:cxn>
                    <a:cxn ang="0">
                      <a:pos x="3" y="62"/>
                    </a:cxn>
                    <a:cxn ang="0">
                      <a:pos x="1" y="58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0" name="Freeform 26"/>
                <p:cNvSpPr>
                  <a:spLocks/>
                </p:cNvSpPr>
                <p:nvPr/>
              </p:nvSpPr>
              <p:spPr bwMode="ltGray">
                <a:xfrm>
                  <a:off x="2152" y="544"/>
                  <a:ext cx="8" cy="6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14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1" name="Freeform 27"/>
                <p:cNvSpPr>
                  <a:spLocks/>
                </p:cNvSpPr>
                <p:nvPr/>
              </p:nvSpPr>
              <p:spPr bwMode="ltGray">
                <a:xfrm>
                  <a:off x="2194" y="584"/>
                  <a:ext cx="11" cy="8"/>
                </a:xfrm>
                <a:custGeom>
                  <a:avLst/>
                  <a:gdLst/>
                  <a:ahLst/>
                  <a:cxnLst>
                    <a:cxn ang="0">
                      <a:pos x="8" y="14"/>
                    </a:cxn>
                    <a:cxn ang="0">
                      <a:pos x="14" y="0"/>
                    </a:cxn>
                    <a:cxn ang="0">
                      <a:pos x="14" y="22"/>
                    </a:cxn>
                    <a:cxn ang="0">
                      <a:pos x="8" y="14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2" name="Freeform 28"/>
                <p:cNvSpPr>
                  <a:spLocks/>
                </p:cNvSpPr>
                <p:nvPr/>
              </p:nvSpPr>
              <p:spPr bwMode="ltGray">
                <a:xfrm>
                  <a:off x="2059" y="494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7" y="2"/>
                    </a:cxn>
                    <a:cxn ang="0">
                      <a:pos x="9" y="12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3" name="Freeform 29"/>
                <p:cNvSpPr>
                  <a:spLocks/>
                </p:cNvSpPr>
                <p:nvPr/>
              </p:nvSpPr>
              <p:spPr bwMode="ltGray">
                <a:xfrm>
                  <a:off x="1988" y="536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5" y="2"/>
                    </a:cxn>
                    <a:cxn ang="0">
                      <a:pos x="15" y="14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4" name="Freeform 30"/>
                <p:cNvSpPr>
                  <a:spLocks/>
                </p:cNvSpPr>
                <p:nvPr/>
              </p:nvSpPr>
              <p:spPr bwMode="ltGray">
                <a:xfrm>
                  <a:off x="1910" y="523"/>
                  <a:ext cx="34" cy="27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14" y="24"/>
                    </a:cxn>
                    <a:cxn ang="0">
                      <a:pos x="26" y="20"/>
                    </a:cxn>
                    <a:cxn ang="0">
                      <a:pos x="48" y="18"/>
                    </a:cxn>
                    <a:cxn ang="0">
                      <a:pos x="58" y="0"/>
                    </a:cxn>
                    <a:cxn ang="0">
                      <a:pos x="80" y="40"/>
                    </a:cxn>
                    <a:cxn ang="0">
                      <a:pos x="70" y="56"/>
                    </a:cxn>
                    <a:cxn ang="0">
                      <a:pos x="54" y="62"/>
                    </a:cxn>
                    <a:cxn ang="0">
                      <a:pos x="48" y="80"/>
                    </a:cxn>
                    <a:cxn ang="0">
                      <a:pos x="32" y="68"/>
                    </a:cxn>
                    <a:cxn ang="0">
                      <a:pos x="38" y="52"/>
                    </a:cxn>
                    <a:cxn ang="0">
                      <a:pos x="30" y="28"/>
                    </a:cxn>
                    <a:cxn ang="0">
                      <a:pos x="20" y="48"/>
                    </a:cxn>
                    <a:cxn ang="0">
                      <a:pos x="8" y="56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5" name="Freeform 31"/>
                <p:cNvSpPr>
                  <a:spLocks/>
                </p:cNvSpPr>
                <p:nvPr/>
              </p:nvSpPr>
              <p:spPr bwMode="ltGray">
                <a:xfrm>
                  <a:off x="1899" y="466"/>
                  <a:ext cx="40" cy="58"/>
                </a:xfrm>
                <a:custGeom>
                  <a:avLst/>
                  <a:gdLst/>
                  <a:ahLst/>
                  <a:cxnLst>
                    <a:cxn ang="0">
                      <a:pos x="14" y="96"/>
                    </a:cxn>
                    <a:cxn ang="0">
                      <a:pos x="26" y="128"/>
                    </a:cxn>
                    <a:cxn ang="0">
                      <a:pos x="32" y="108"/>
                    </a:cxn>
                    <a:cxn ang="0">
                      <a:pos x="52" y="100"/>
                    </a:cxn>
                    <a:cxn ang="0">
                      <a:pos x="46" y="124"/>
                    </a:cxn>
                    <a:cxn ang="0">
                      <a:pos x="66" y="126"/>
                    </a:cxn>
                    <a:cxn ang="0">
                      <a:pos x="76" y="142"/>
                    </a:cxn>
                    <a:cxn ang="0">
                      <a:pos x="58" y="148"/>
                    </a:cxn>
                    <a:cxn ang="0">
                      <a:pos x="74" y="174"/>
                    </a:cxn>
                    <a:cxn ang="0">
                      <a:pos x="84" y="154"/>
                    </a:cxn>
                    <a:cxn ang="0">
                      <a:pos x="82" y="112"/>
                    </a:cxn>
                    <a:cxn ang="0">
                      <a:pos x="60" y="106"/>
                    </a:cxn>
                    <a:cxn ang="0">
                      <a:pos x="50" y="82"/>
                    </a:cxn>
                    <a:cxn ang="0">
                      <a:pos x="34" y="82"/>
                    </a:cxn>
                    <a:cxn ang="0">
                      <a:pos x="30" y="70"/>
                    </a:cxn>
                    <a:cxn ang="0">
                      <a:pos x="42" y="42"/>
                    </a:cxn>
                    <a:cxn ang="0">
                      <a:pos x="30" y="0"/>
                    </a:cxn>
                    <a:cxn ang="0">
                      <a:pos x="18" y="22"/>
                    </a:cxn>
                    <a:cxn ang="0">
                      <a:pos x="4" y="46"/>
                    </a:cxn>
                    <a:cxn ang="0">
                      <a:pos x="14" y="76"/>
                    </a:cxn>
                    <a:cxn ang="0">
                      <a:pos x="14" y="96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6" name="Freeform 32"/>
                <p:cNvSpPr>
                  <a:spLocks/>
                </p:cNvSpPr>
                <p:nvPr/>
              </p:nvSpPr>
              <p:spPr bwMode="ltGray">
                <a:xfrm>
                  <a:off x="1909" y="508"/>
                  <a:ext cx="14" cy="17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" y="0"/>
                    </a:cxn>
                    <a:cxn ang="0">
                      <a:pos x="20" y="16"/>
                    </a:cxn>
                    <a:cxn ang="0">
                      <a:pos x="22" y="24"/>
                    </a:cxn>
                    <a:cxn ang="0">
                      <a:pos x="28" y="26"/>
                    </a:cxn>
                    <a:cxn ang="0">
                      <a:pos x="32" y="38"/>
                    </a:cxn>
                    <a:cxn ang="0">
                      <a:pos x="18" y="50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7" name="Freeform 33"/>
                <p:cNvSpPr>
                  <a:spLocks/>
                </p:cNvSpPr>
                <p:nvPr/>
              </p:nvSpPr>
              <p:spPr bwMode="ltGray">
                <a:xfrm>
                  <a:off x="1881" y="512"/>
                  <a:ext cx="19" cy="17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22" y="20"/>
                    </a:cxn>
                    <a:cxn ang="0">
                      <a:pos x="36" y="0"/>
                    </a:cxn>
                    <a:cxn ang="0">
                      <a:pos x="24" y="28"/>
                    </a:cxn>
                    <a:cxn ang="0">
                      <a:pos x="2" y="5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8" name="Freeform 34"/>
                <p:cNvSpPr>
                  <a:spLocks/>
                </p:cNvSpPr>
                <p:nvPr/>
              </p:nvSpPr>
              <p:spPr bwMode="ltGray">
                <a:xfrm>
                  <a:off x="2930" y="489"/>
                  <a:ext cx="299" cy="179"/>
                </a:xfrm>
                <a:custGeom>
                  <a:avLst/>
                  <a:gdLst/>
                  <a:ahLst/>
                  <a:cxnLst>
                    <a:cxn ang="0">
                      <a:pos x="21" y="280"/>
                    </a:cxn>
                    <a:cxn ang="0">
                      <a:pos x="24" y="250"/>
                    </a:cxn>
                    <a:cxn ang="0">
                      <a:pos x="22" y="245"/>
                    </a:cxn>
                    <a:cxn ang="0">
                      <a:pos x="16" y="218"/>
                    </a:cxn>
                    <a:cxn ang="0">
                      <a:pos x="4" y="215"/>
                    </a:cxn>
                    <a:cxn ang="0">
                      <a:pos x="0" y="191"/>
                    </a:cxn>
                    <a:cxn ang="0">
                      <a:pos x="12" y="180"/>
                    </a:cxn>
                    <a:cxn ang="0">
                      <a:pos x="6" y="165"/>
                    </a:cxn>
                    <a:cxn ang="0">
                      <a:pos x="2" y="160"/>
                    </a:cxn>
                    <a:cxn ang="0">
                      <a:pos x="28" y="120"/>
                    </a:cxn>
                    <a:cxn ang="0">
                      <a:pos x="44" y="96"/>
                    </a:cxn>
                    <a:cxn ang="0">
                      <a:pos x="42" y="70"/>
                    </a:cxn>
                    <a:cxn ang="0">
                      <a:pos x="24" y="43"/>
                    </a:cxn>
                    <a:cxn ang="0">
                      <a:pos x="20" y="32"/>
                    </a:cxn>
                    <a:cxn ang="0">
                      <a:pos x="26" y="36"/>
                    </a:cxn>
                    <a:cxn ang="0">
                      <a:pos x="48" y="35"/>
                    </a:cxn>
                    <a:cxn ang="0">
                      <a:pos x="64" y="11"/>
                    </a:cxn>
                    <a:cxn ang="0">
                      <a:pos x="82" y="0"/>
                    </a:cxn>
                    <a:cxn ang="0">
                      <a:pos x="88" y="2"/>
                    </a:cxn>
                    <a:cxn ang="0">
                      <a:pos x="92" y="9"/>
                    </a:cxn>
                    <a:cxn ang="0">
                      <a:pos x="98" y="5"/>
                    </a:cxn>
                    <a:cxn ang="0">
                      <a:pos x="110" y="8"/>
                    </a:cxn>
                    <a:cxn ang="0">
                      <a:pos x="116" y="9"/>
                    </a:cxn>
                    <a:cxn ang="0">
                      <a:pos x="141" y="14"/>
                    </a:cxn>
                    <a:cxn ang="0">
                      <a:pos x="155" y="24"/>
                    </a:cxn>
                    <a:cxn ang="0">
                      <a:pos x="167" y="17"/>
                    </a:cxn>
                    <a:cxn ang="0">
                      <a:pos x="173" y="14"/>
                    </a:cxn>
                    <a:cxn ang="0">
                      <a:pos x="195" y="14"/>
                    </a:cxn>
                    <a:cxn ang="0">
                      <a:pos x="211" y="32"/>
                    </a:cxn>
                    <a:cxn ang="0">
                      <a:pos x="231" y="59"/>
                    </a:cxn>
                    <a:cxn ang="0">
                      <a:pos x="245" y="70"/>
                    </a:cxn>
                    <a:cxn ang="0">
                      <a:pos x="257" y="68"/>
                    </a:cxn>
                    <a:cxn ang="0">
                      <a:pos x="270" y="65"/>
                    </a:cxn>
                    <a:cxn ang="0">
                      <a:pos x="290" y="71"/>
                    </a:cxn>
                    <a:cxn ang="0">
                      <a:pos x="300" y="81"/>
                    </a:cxn>
                    <a:cxn ang="0">
                      <a:pos x="308" y="90"/>
                    </a:cxn>
                    <a:cxn ang="0">
                      <a:pos x="318" y="111"/>
                    </a:cxn>
                    <a:cxn ang="0">
                      <a:pos x="322" y="120"/>
                    </a:cxn>
                    <a:cxn ang="0">
                      <a:pos x="324" y="125"/>
                    </a:cxn>
                    <a:cxn ang="0">
                      <a:pos x="310" y="142"/>
                    </a:cxn>
                    <a:cxn ang="0">
                      <a:pos x="322" y="141"/>
                    </a:cxn>
                    <a:cxn ang="0">
                      <a:pos x="342" y="155"/>
                    </a:cxn>
                    <a:cxn ang="0">
                      <a:pos x="364" y="157"/>
                    </a:cxn>
                    <a:cxn ang="0">
                      <a:pos x="380" y="168"/>
                    </a:cxn>
                    <a:cxn ang="0">
                      <a:pos x="382" y="172"/>
                    </a:cxn>
                    <a:cxn ang="0">
                      <a:pos x="382" y="176"/>
                    </a:cxn>
                    <a:cxn ang="0">
                      <a:pos x="394" y="172"/>
                    </a:cxn>
                    <a:cxn ang="0">
                      <a:pos x="400" y="171"/>
                    </a:cxn>
                    <a:cxn ang="0">
                      <a:pos x="439" y="185"/>
                    </a:cxn>
                    <a:cxn ang="0">
                      <a:pos x="447" y="199"/>
                    </a:cxn>
                    <a:cxn ang="0">
                      <a:pos x="465" y="201"/>
                    </a:cxn>
                    <a:cxn ang="0">
                      <a:pos x="471" y="215"/>
                    </a:cxn>
                    <a:cxn ang="0">
                      <a:pos x="451" y="258"/>
                    </a:cxn>
                    <a:cxn ang="0">
                      <a:pos x="435" y="281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9" name="Freeform 35"/>
                <p:cNvSpPr>
                  <a:spLocks/>
                </p:cNvSpPr>
                <p:nvPr/>
              </p:nvSpPr>
              <p:spPr bwMode="ltGray">
                <a:xfrm>
                  <a:off x="2534" y="242"/>
                  <a:ext cx="420" cy="283"/>
                </a:xfrm>
                <a:custGeom>
                  <a:avLst/>
                  <a:gdLst/>
                  <a:ahLst/>
                  <a:cxnLst>
                    <a:cxn ang="0">
                      <a:pos x="406" y="6"/>
                    </a:cxn>
                    <a:cxn ang="0">
                      <a:pos x="502" y="34"/>
                    </a:cxn>
                    <a:cxn ang="0">
                      <a:pos x="550" y="38"/>
                    </a:cxn>
                    <a:cxn ang="0">
                      <a:pos x="578" y="130"/>
                    </a:cxn>
                    <a:cxn ang="0">
                      <a:pos x="586" y="90"/>
                    </a:cxn>
                    <a:cxn ang="0">
                      <a:pos x="606" y="70"/>
                    </a:cxn>
                    <a:cxn ang="0">
                      <a:pos x="642" y="126"/>
                    </a:cxn>
                    <a:cxn ang="0">
                      <a:pos x="682" y="98"/>
                    </a:cxn>
                    <a:cxn ang="0">
                      <a:pos x="706" y="86"/>
                    </a:cxn>
                    <a:cxn ang="0">
                      <a:pos x="762" y="2"/>
                    </a:cxn>
                    <a:cxn ang="0">
                      <a:pos x="798" y="70"/>
                    </a:cxn>
                    <a:cxn ang="0">
                      <a:pos x="798" y="130"/>
                    </a:cxn>
                    <a:cxn ang="0">
                      <a:pos x="790" y="158"/>
                    </a:cxn>
                    <a:cxn ang="0">
                      <a:pos x="766" y="162"/>
                    </a:cxn>
                    <a:cxn ang="0">
                      <a:pos x="762" y="186"/>
                    </a:cxn>
                    <a:cxn ang="0">
                      <a:pos x="802" y="226"/>
                    </a:cxn>
                    <a:cxn ang="0">
                      <a:pos x="786" y="322"/>
                    </a:cxn>
                    <a:cxn ang="0">
                      <a:pos x="830" y="414"/>
                    </a:cxn>
                    <a:cxn ang="0">
                      <a:pos x="854" y="450"/>
                    </a:cxn>
                    <a:cxn ang="0">
                      <a:pos x="830" y="450"/>
                    </a:cxn>
                    <a:cxn ang="0">
                      <a:pos x="746" y="378"/>
                    </a:cxn>
                    <a:cxn ang="0">
                      <a:pos x="678" y="402"/>
                    </a:cxn>
                    <a:cxn ang="0">
                      <a:pos x="590" y="442"/>
                    </a:cxn>
                    <a:cxn ang="0">
                      <a:pos x="642" y="578"/>
                    </a:cxn>
                    <a:cxn ang="0">
                      <a:pos x="710" y="610"/>
                    </a:cxn>
                    <a:cxn ang="0">
                      <a:pos x="738" y="550"/>
                    </a:cxn>
                    <a:cxn ang="0">
                      <a:pos x="774" y="570"/>
                    </a:cxn>
                    <a:cxn ang="0">
                      <a:pos x="766" y="630"/>
                    </a:cxn>
                    <a:cxn ang="0">
                      <a:pos x="802" y="670"/>
                    </a:cxn>
                    <a:cxn ang="0">
                      <a:pos x="838" y="658"/>
                    </a:cxn>
                    <a:cxn ang="0">
                      <a:pos x="922" y="806"/>
                    </a:cxn>
                    <a:cxn ang="0">
                      <a:pos x="942" y="826"/>
                    </a:cxn>
                    <a:cxn ang="0">
                      <a:pos x="874" y="810"/>
                    </a:cxn>
                    <a:cxn ang="0">
                      <a:pos x="830" y="758"/>
                    </a:cxn>
                    <a:cxn ang="0">
                      <a:pos x="778" y="710"/>
                    </a:cxn>
                    <a:cxn ang="0">
                      <a:pos x="702" y="662"/>
                    </a:cxn>
                    <a:cxn ang="0">
                      <a:pos x="614" y="646"/>
                    </a:cxn>
                    <a:cxn ang="0">
                      <a:pos x="506" y="594"/>
                    </a:cxn>
                    <a:cxn ang="0">
                      <a:pos x="462" y="506"/>
                    </a:cxn>
                    <a:cxn ang="0">
                      <a:pos x="430" y="462"/>
                    </a:cxn>
                    <a:cxn ang="0">
                      <a:pos x="382" y="430"/>
                    </a:cxn>
                    <a:cxn ang="0">
                      <a:pos x="342" y="370"/>
                    </a:cxn>
                    <a:cxn ang="0">
                      <a:pos x="354" y="414"/>
                    </a:cxn>
                    <a:cxn ang="0">
                      <a:pos x="418" y="494"/>
                    </a:cxn>
                    <a:cxn ang="0">
                      <a:pos x="422" y="526"/>
                    </a:cxn>
                    <a:cxn ang="0">
                      <a:pos x="394" y="498"/>
                    </a:cxn>
                    <a:cxn ang="0">
                      <a:pos x="354" y="466"/>
                    </a:cxn>
                    <a:cxn ang="0">
                      <a:pos x="314" y="402"/>
                    </a:cxn>
                    <a:cxn ang="0">
                      <a:pos x="266" y="346"/>
                    </a:cxn>
                    <a:cxn ang="0">
                      <a:pos x="210" y="314"/>
                    </a:cxn>
                    <a:cxn ang="0">
                      <a:pos x="154" y="238"/>
                    </a:cxn>
                    <a:cxn ang="0">
                      <a:pos x="66" y="66"/>
                    </a:cxn>
                    <a:cxn ang="0">
                      <a:pos x="34" y="38"/>
                    </a:cxn>
                    <a:cxn ang="0">
                      <a:pos x="46" y="22"/>
                    </a:cxn>
                    <a:cxn ang="0">
                      <a:pos x="102" y="70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0" name="Freeform 36"/>
                <p:cNvSpPr>
                  <a:spLocks/>
                </p:cNvSpPr>
                <p:nvPr/>
              </p:nvSpPr>
              <p:spPr bwMode="ltGray">
                <a:xfrm>
                  <a:off x="2405" y="445"/>
                  <a:ext cx="15" cy="16"/>
                </a:xfrm>
                <a:custGeom>
                  <a:avLst/>
                  <a:gdLst/>
                  <a:ahLst/>
                  <a:cxnLst>
                    <a:cxn ang="0">
                      <a:pos x="6" y="28"/>
                    </a:cxn>
                    <a:cxn ang="0">
                      <a:pos x="10" y="48"/>
                    </a:cxn>
                    <a:cxn ang="0">
                      <a:pos x="6" y="28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1" name="Freeform 37"/>
                <p:cNvSpPr>
                  <a:spLocks/>
                </p:cNvSpPr>
                <p:nvPr/>
              </p:nvSpPr>
              <p:spPr bwMode="ltGray">
                <a:xfrm>
                  <a:off x="2393" y="439"/>
                  <a:ext cx="16" cy="12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12" y="1"/>
                    </a:cxn>
                    <a:cxn ang="0">
                      <a:pos x="36" y="17"/>
                    </a:cxn>
                    <a:cxn ang="0">
                      <a:pos x="8" y="17"/>
                    </a:cxn>
                    <a:cxn ang="0">
                      <a:pos x="0" y="5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2" name="Freeform 38"/>
                <p:cNvSpPr>
                  <a:spLocks/>
                </p:cNvSpPr>
                <p:nvPr/>
              </p:nvSpPr>
              <p:spPr bwMode="ltGray">
                <a:xfrm>
                  <a:off x="2878" y="406"/>
                  <a:ext cx="73" cy="33"/>
                </a:xfrm>
                <a:custGeom>
                  <a:avLst/>
                  <a:gdLst/>
                  <a:ahLst/>
                  <a:cxnLst>
                    <a:cxn ang="0">
                      <a:pos x="0" y="49"/>
                    </a:cxn>
                    <a:cxn ang="0">
                      <a:pos x="28" y="25"/>
                    </a:cxn>
                    <a:cxn ang="0">
                      <a:pos x="56" y="21"/>
                    </a:cxn>
                    <a:cxn ang="0">
                      <a:pos x="80" y="9"/>
                    </a:cxn>
                    <a:cxn ang="0">
                      <a:pos x="64" y="25"/>
                    </a:cxn>
                    <a:cxn ang="0">
                      <a:pos x="124" y="49"/>
                    </a:cxn>
                    <a:cxn ang="0">
                      <a:pos x="160" y="65"/>
                    </a:cxn>
                    <a:cxn ang="0">
                      <a:pos x="116" y="77"/>
                    </a:cxn>
                    <a:cxn ang="0">
                      <a:pos x="88" y="57"/>
                    </a:cxn>
                    <a:cxn ang="0">
                      <a:pos x="76" y="53"/>
                    </a:cxn>
                    <a:cxn ang="0">
                      <a:pos x="24" y="41"/>
                    </a:cxn>
                    <a:cxn ang="0">
                      <a:pos x="0" y="49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3" name="Freeform 39"/>
                <p:cNvSpPr>
                  <a:spLocks/>
                </p:cNvSpPr>
                <p:nvPr/>
              </p:nvSpPr>
              <p:spPr bwMode="ltGray">
                <a:xfrm>
                  <a:off x="2955" y="433"/>
                  <a:ext cx="59" cy="1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2" y="4"/>
                    </a:cxn>
                    <a:cxn ang="0">
                      <a:pos x="88" y="24"/>
                    </a:cxn>
                    <a:cxn ang="0">
                      <a:pos x="112" y="20"/>
                    </a:cxn>
                    <a:cxn ang="0">
                      <a:pos x="108" y="44"/>
                    </a:cxn>
                    <a:cxn ang="0">
                      <a:pos x="64" y="40"/>
                    </a:cxn>
                    <a:cxn ang="0">
                      <a:pos x="0" y="36"/>
                    </a:cxn>
                    <a:cxn ang="0">
                      <a:pos x="28" y="2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4" name="Freeform 40"/>
                <p:cNvSpPr>
                  <a:spLocks/>
                </p:cNvSpPr>
                <p:nvPr/>
              </p:nvSpPr>
              <p:spPr bwMode="ltGray">
                <a:xfrm>
                  <a:off x="2924" y="441"/>
                  <a:ext cx="24" cy="14"/>
                </a:xfrm>
                <a:custGeom>
                  <a:avLst/>
                  <a:gdLst/>
                  <a:ahLst/>
                  <a:cxnLst>
                    <a:cxn ang="0">
                      <a:pos x="17" y="25"/>
                    </a:cxn>
                    <a:cxn ang="0">
                      <a:pos x="37" y="13"/>
                    </a:cxn>
                    <a:cxn ang="0">
                      <a:pos x="17" y="2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5" name="Freeform 41"/>
                <p:cNvSpPr>
                  <a:spLocks/>
                </p:cNvSpPr>
                <p:nvPr/>
              </p:nvSpPr>
              <p:spPr bwMode="ltGray">
                <a:xfrm>
                  <a:off x="2908" y="398"/>
                  <a:ext cx="16" cy="18"/>
                </a:xfrm>
                <a:custGeom>
                  <a:avLst/>
                  <a:gdLst/>
                  <a:ahLst/>
                  <a:cxnLst>
                    <a:cxn ang="0">
                      <a:pos x="19" y="32"/>
                    </a:cxn>
                    <a:cxn ang="0">
                      <a:pos x="19" y="0"/>
                    </a:cxn>
                    <a:cxn ang="0">
                      <a:pos x="19" y="32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6" name="Freeform 42"/>
                <p:cNvSpPr>
                  <a:spLocks/>
                </p:cNvSpPr>
                <p:nvPr/>
              </p:nvSpPr>
              <p:spPr bwMode="ltGray">
                <a:xfrm>
                  <a:off x="3035" y="452"/>
                  <a:ext cx="19" cy="27"/>
                </a:xfrm>
                <a:custGeom>
                  <a:avLst/>
                  <a:gdLst/>
                  <a:ahLst/>
                  <a:cxnLst>
                    <a:cxn ang="0">
                      <a:pos x="4" y="9"/>
                    </a:cxn>
                    <a:cxn ang="0">
                      <a:pos x="20" y="33"/>
                    </a:cxn>
                    <a:cxn ang="0">
                      <a:pos x="24" y="49"/>
                    </a:cxn>
                    <a:cxn ang="0">
                      <a:pos x="36" y="53"/>
                    </a:cxn>
                    <a:cxn ang="0">
                      <a:pos x="24" y="73"/>
                    </a:cxn>
                    <a:cxn ang="0">
                      <a:pos x="0" y="21"/>
                    </a:cxn>
                    <a:cxn ang="0">
                      <a:pos x="4" y="9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7" name="Freeform 43"/>
                <p:cNvSpPr>
                  <a:spLocks/>
                </p:cNvSpPr>
                <p:nvPr/>
              </p:nvSpPr>
              <p:spPr bwMode="ltGray">
                <a:xfrm>
                  <a:off x="2696" y="247"/>
                  <a:ext cx="205" cy="41"/>
                </a:xfrm>
                <a:custGeom>
                  <a:avLst/>
                  <a:gdLst/>
                  <a:ahLst/>
                  <a:cxnLst>
                    <a:cxn ang="0">
                      <a:pos x="220" y="1"/>
                    </a:cxn>
                    <a:cxn ang="0">
                      <a:pos x="231" y="8"/>
                    </a:cxn>
                    <a:cxn ang="0">
                      <a:pos x="235" y="0"/>
                    </a:cxn>
                    <a:cxn ang="0">
                      <a:pos x="265" y="0"/>
                    </a:cxn>
                    <a:cxn ang="0">
                      <a:pos x="287" y="17"/>
                    </a:cxn>
                    <a:cxn ang="0">
                      <a:pos x="319" y="10"/>
                    </a:cxn>
                    <a:cxn ang="0">
                      <a:pos x="314" y="29"/>
                    </a:cxn>
                    <a:cxn ang="0">
                      <a:pos x="298" y="46"/>
                    </a:cxn>
                    <a:cxn ang="0">
                      <a:pos x="295" y="29"/>
                    </a:cxn>
                    <a:cxn ang="0">
                      <a:pos x="287" y="31"/>
                    </a:cxn>
                    <a:cxn ang="0">
                      <a:pos x="279" y="29"/>
                    </a:cxn>
                    <a:cxn ang="0">
                      <a:pos x="263" y="21"/>
                    </a:cxn>
                    <a:cxn ang="0">
                      <a:pos x="228" y="38"/>
                    </a:cxn>
                    <a:cxn ang="0">
                      <a:pos x="201" y="44"/>
                    </a:cxn>
                    <a:cxn ang="0">
                      <a:pos x="212" y="57"/>
                    </a:cxn>
                    <a:cxn ang="0">
                      <a:pos x="188" y="63"/>
                    </a:cxn>
                    <a:cxn ang="0">
                      <a:pos x="169" y="61"/>
                    </a:cxn>
                    <a:cxn ang="0">
                      <a:pos x="177" y="57"/>
                    </a:cxn>
                    <a:cxn ang="0">
                      <a:pos x="171" y="40"/>
                    </a:cxn>
                    <a:cxn ang="0">
                      <a:pos x="169" y="31"/>
                    </a:cxn>
                    <a:cxn ang="0">
                      <a:pos x="158" y="23"/>
                    </a:cxn>
                    <a:cxn ang="0">
                      <a:pos x="142" y="27"/>
                    </a:cxn>
                    <a:cxn ang="0">
                      <a:pos x="134" y="27"/>
                    </a:cxn>
                    <a:cxn ang="0">
                      <a:pos x="123" y="25"/>
                    </a:cxn>
                    <a:cxn ang="0">
                      <a:pos x="83" y="2"/>
                    </a:cxn>
                    <a:cxn ang="0">
                      <a:pos x="59" y="14"/>
                    </a:cxn>
                    <a:cxn ang="0">
                      <a:pos x="1" y="0"/>
                    </a:cxn>
                    <a:cxn ang="0">
                      <a:pos x="220" y="1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8" name="Freeform 44"/>
                <p:cNvSpPr>
                  <a:spLocks/>
                </p:cNvSpPr>
                <p:nvPr/>
              </p:nvSpPr>
              <p:spPr bwMode="ltGray">
                <a:xfrm>
                  <a:off x="2515" y="246"/>
                  <a:ext cx="190" cy="20"/>
                </a:xfrm>
                <a:custGeom>
                  <a:avLst/>
                  <a:gdLst/>
                  <a:ahLst/>
                  <a:cxnLst>
                    <a:cxn ang="0">
                      <a:pos x="105" y="31"/>
                    </a:cxn>
                    <a:cxn ang="0">
                      <a:pos x="30" y="1"/>
                    </a:cxn>
                    <a:cxn ang="0">
                      <a:pos x="285" y="0"/>
                    </a:cxn>
                    <a:cxn ang="0">
                      <a:pos x="296" y="14"/>
                    </a:cxn>
                    <a:cxn ang="0">
                      <a:pos x="264" y="16"/>
                    </a:cxn>
                    <a:cxn ang="0">
                      <a:pos x="105" y="3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9" name="Freeform 45"/>
                <p:cNvSpPr>
                  <a:spLocks/>
                </p:cNvSpPr>
                <p:nvPr/>
              </p:nvSpPr>
              <p:spPr bwMode="ltGray">
                <a:xfrm>
                  <a:off x="2096" y="275"/>
                  <a:ext cx="18" cy="10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2" y="29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0" name="Freeform 46"/>
                <p:cNvSpPr>
                  <a:spLocks/>
                </p:cNvSpPr>
                <p:nvPr/>
              </p:nvSpPr>
              <p:spPr bwMode="ltGray">
                <a:xfrm>
                  <a:off x="1606" y="246"/>
                  <a:ext cx="436" cy="152"/>
                </a:xfrm>
                <a:custGeom>
                  <a:avLst/>
                  <a:gdLst/>
                  <a:ahLst/>
                  <a:cxnLst>
                    <a:cxn ang="0">
                      <a:pos x="73" y="1"/>
                    </a:cxn>
                    <a:cxn ang="0">
                      <a:pos x="436" y="0"/>
                    </a:cxn>
                    <a:cxn ang="0">
                      <a:pos x="416" y="54"/>
                    </a:cxn>
                    <a:cxn ang="0">
                      <a:pos x="397" y="68"/>
                    </a:cxn>
                    <a:cxn ang="0">
                      <a:pos x="392" y="70"/>
                    </a:cxn>
                    <a:cxn ang="0">
                      <a:pos x="375" y="73"/>
                    </a:cxn>
                    <a:cxn ang="0">
                      <a:pos x="361" y="88"/>
                    </a:cxn>
                    <a:cxn ang="0">
                      <a:pos x="362" y="99"/>
                    </a:cxn>
                    <a:cxn ang="0">
                      <a:pos x="364" y="107"/>
                    </a:cxn>
                    <a:cxn ang="0">
                      <a:pos x="366" y="113"/>
                    </a:cxn>
                    <a:cxn ang="0">
                      <a:pos x="362" y="122"/>
                    </a:cxn>
                    <a:cxn ang="0">
                      <a:pos x="351" y="120"/>
                    </a:cxn>
                    <a:cxn ang="0">
                      <a:pos x="342" y="129"/>
                    </a:cxn>
                    <a:cxn ang="0">
                      <a:pos x="347" y="105"/>
                    </a:cxn>
                    <a:cxn ang="0">
                      <a:pos x="338" y="100"/>
                    </a:cxn>
                    <a:cxn ang="0">
                      <a:pos x="344" y="93"/>
                    </a:cxn>
                    <a:cxn ang="0">
                      <a:pos x="342" y="89"/>
                    </a:cxn>
                    <a:cxn ang="0">
                      <a:pos x="320" y="94"/>
                    </a:cxn>
                    <a:cxn ang="0">
                      <a:pos x="317" y="85"/>
                    </a:cxn>
                    <a:cxn ang="0">
                      <a:pos x="297" y="94"/>
                    </a:cxn>
                    <a:cxn ang="0">
                      <a:pos x="320" y="103"/>
                    </a:cxn>
                    <a:cxn ang="0">
                      <a:pos x="305" y="117"/>
                    </a:cxn>
                    <a:cxn ang="0">
                      <a:pos x="311" y="126"/>
                    </a:cxn>
                    <a:cxn ang="0">
                      <a:pos x="315" y="138"/>
                    </a:cxn>
                    <a:cxn ang="0">
                      <a:pos x="309" y="139"/>
                    </a:cxn>
                    <a:cxn ang="0">
                      <a:pos x="314" y="144"/>
                    </a:cxn>
                    <a:cxn ang="0">
                      <a:pos x="307" y="152"/>
                    </a:cxn>
                    <a:cxn ang="0">
                      <a:pos x="0" y="149"/>
                    </a:cxn>
                    <a:cxn ang="0">
                      <a:pos x="73" y="1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1" name="Freeform 47"/>
                <p:cNvSpPr>
                  <a:spLocks/>
                </p:cNvSpPr>
                <p:nvPr/>
              </p:nvSpPr>
              <p:spPr bwMode="ltGray">
                <a:xfrm>
                  <a:off x="2043" y="241"/>
                  <a:ext cx="20" cy="55"/>
                </a:xfrm>
                <a:custGeom>
                  <a:avLst/>
                  <a:gdLst/>
                  <a:ahLst/>
                  <a:cxnLst>
                    <a:cxn ang="0">
                      <a:pos x="5" y="156"/>
                    </a:cxn>
                    <a:cxn ang="0">
                      <a:pos x="15" y="108"/>
                    </a:cxn>
                    <a:cxn ang="0">
                      <a:pos x="17" y="68"/>
                    </a:cxn>
                    <a:cxn ang="0">
                      <a:pos x="11" y="40"/>
                    </a:cxn>
                    <a:cxn ang="0">
                      <a:pos x="17" y="12"/>
                    </a:cxn>
                    <a:cxn ang="0">
                      <a:pos x="21" y="0"/>
                    </a:cxn>
                    <a:cxn ang="0">
                      <a:pos x="31" y="30"/>
                    </a:cxn>
                    <a:cxn ang="0">
                      <a:pos x="47" y="98"/>
                    </a:cxn>
                    <a:cxn ang="0">
                      <a:pos x="31" y="108"/>
                    </a:cxn>
                    <a:cxn ang="0">
                      <a:pos x="23" y="126"/>
                    </a:cxn>
                    <a:cxn ang="0">
                      <a:pos x="21" y="132"/>
                    </a:cxn>
                    <a:cxn ang="0">
                      <a:pos x="27" y="134"/>
                    </a:cxn>
                    <a:cxn ang="0">
                      <a:pos x="31" y="146"/>
                    </a:cxn>
                    <a:cxn ang="0">
                      <a:pos x="13" y="148"/>
                    </a:cxn>
                    <a:cxn ang="0">
                      <a:pos x="7" y="160"/>
                    </a:cxn>
                    <a:cxn ang="0">
                      <a:pos x="3" y="154"/>
                    </a:cxn>
                    <a:cxn ang="0">
                      <a:pos x="5" y="156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2" name="Freeform 48"/>
                <p:cNvSpPr>
                  <a:spLocks/>
                </p:cNvSpPr>
                <p:nvPr/>
              </p:nvSpPr>
              <p:spPr bwMode="ltGray">
                <a:xfrm>
                  <a:off x="2031" y="287"/>
                  <a:ext cx="59" cy="34"/>
                </a:xfrm>
                <a:custGeom>
                  <a:avLst/>
                  <a:gdLst/>
                  <a:ahLst/>
                  <a:cxnLst>
                    <a:cxn ang="0">
                      <a:pos x="26" y="61"/>
                    </a:cxn>
                    <a:cxn ang="0">
                      <a:pos x="30" y="43"/>
                    </a:cxn>
                    <a:cxn ang="0">
                      <a:pos x="50" y="33"/>
                    </a:cxn>
                    <a:cxn ang="0">
                      <a:pos x="54" y="45"/>
                    </a:cxn>
                    <a:cxn ang="0">
                      <a:pos x="66" y="49"/>
                    </a:cxn>
                    <a:cxn ang="0">
                      <a:pos x="80" y="55"/>
                    </a:cxn>
                    <a:cxn ang="0">
                      <a:pos x="116" y="33"/>
                    </a:cxn>
                    <a:cxn ang="0">
                      <a:pos x="130" y="17"/>
                    </a:cxn>
                    <a:cxn ang="0">
                      <a:pos x="138" y="11"/>
                    </a:cxn>
                    <a:cxn ang="0">
                      <a:pos x="106" y="49"/>
                    </a:cxn>
                    <a:cxn ang="0">
                      <a:pos x="84" y="67"/>
                    </a:cxn>
                    <a:cxn ang="0">
                      <a:pos x="66" y="81"/>
                    </a:cxn>
                    <a:cxn ang="0">
                      <a:pos x="48" y="103"/>
                    </a:cxn>
                    <a:cxn ang="0">
                      <a:pos x="26" y="89"/>
                    </a:cxn>
                    <a:cxn ang="0">
                      <a:pos x="20" y="87"/>
                    </a:cxn>
                    <a:cxn ang="0">
                      <a:pos x="22" y="97"/>
                    </a:cxn>
                    <a:cxn ang="0">
                      <a:pos x="0" y="97"/>
                    </a:cxn>
                    <a:cxn ang="0">
                      <a:pos x="10" y="79"/>
                    </a:cxn>
                    <a:cxn ang="0">
                      <a:pos x="26" y="61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3" name="Freeform 49"/>
                <p:cNvSpPr>
                  <a:spLocks/>
                </p:cNvSpPr>
                <p:nvPr/>
              </p:nvSpPr>
              <p:spPr bwMode="ltGray">
                <a:xfrm>
                  <a:off x="1968" y="319"/>
                  <a:ext cx="80" cy="72"/>
                </a:xfrm>
                <a:custGeom>
                  <a:avLst/>
                  <a:gdLst/>
                  <a:ahLst/>
                  <a:cxnLst>
                    <a:cxn ang="0">
                      <a:pos x="158" y="24"/>
                    </a:cxn>
                    <a:cxn ang="0">
                      <a:pos x="160" y="6"/>
                    </a:cxn>
                    <a:cxn ang="0">
                      <a:pos x="170" y="0"/>
                    </a:cxn>
                    <a:cxn ang="0">
                      <a:pos x="182" y="24"/>
                    </a:cxn>
                    <a:cxn ang="0">
                      <a:pos x="188" y="42"/>
                    </a:cxn>
                    <a:cxn ang="0">
                      <a:pos x="178" y="58"/>
                    </a:cxn>
                    <a:cxn ang="0">
                      <a:pos x="170" y="76"/>
                    </a:cxn>
                    <a:cxn ang="0">
                      <a:pos x="162" y="126"/>
                    </a:cxn>
                    <a:cxn ang="0">
                      <a:pos x="144" y="136"/>
                    </a:cxn>
                    <a:cxn ang="0">
                      <a:pos x="120" y="138"/>
                    </a:cxn>
                    <a:cxn ang="0">
                      <a:pos x="112" y="124"/>
                    </a:cxn>
                    <a:cxn ang="0">
                      <a:pos x="102" y="146"/>
                    </a:cxn>
                    <a:cxn ang="0">
                      <a:pos x="90" y="150"/>
                    </a:cxn>
                    <a:cxn ang="0">
                      <a:pos x="80" y="132"/>
                    </a:cxn>
                    <a:cxn ang="0">
                      <a:pos x="58" y="144"/>
                    </a:cxn>
                    <a:cxn ang="0">
                      <a:pos x="76" y="142"/>
                    </a:cxn>
                    <a:cxn ang="0">
                      <a:pos x="78" y="160"/>
                    </a:cxn>
                    <a:cxn ang="0">
                      <a:pos x="58" y="166"/>
                    </a:cxn>
                    <a:cxn ang="0">
                      <a:pos x="34" y="166"/>
                    </a:cxn>
                    <a:cxn ang="0">
                      <a:pos x="36" y="154"/>
                    </a:cxn>
                    <a:cxn ang="0">
                      <a:pos x="46" y="144"/>
                    </a:cxn>
                    <a:cxn ang="0">
                      <a:pos x="34" y="148"/>
                    </a:cxn>
                    <a:cxn ang="0">
                      <a:pos x="26" y="166"/>
                    </a:cxn>
                    <a:cxn ang="0">
                      <a:pos x="30" y="190"/>
                    </a:cxn>
                    <a:cxn ang="0">
                      <a:pos x="14" y="200"/>
                    </a:cxn>
                    <a:cxn ang="0">
                      <a:pos x="0" y="214"/>
                    </a:cxn>
                    <a:cxn ang="0">
                      <a:pos x="8" y="188"/>
                    </a:cxn>
                    <a:cxn ang="0">
                      <a:pos x="0" y="164"/>
                    </a:cxn>
                    <a:cxn ang="0">
                      <a:pos x="14" y="152"/>
                    </a:cxn>
                    <a:cxn ang="0">
                      <a:pos x="32" y="134"/>
                    </a:cxn>
                    <a:cxn ang="0">
                      <a:pos x="44" y="118"/>
                    </a:cxn>
                    <a:cxn ang="0">
                      <a:pos x="72" y="116"/>
                    </a:cxn>
                    <a:cxn ang="0">
                      <a:pos x="84" y="112"/>
                    </a:cxn>
                    <a:cxn ang="0">
                      <a:pos x="114" y="78"/>
                    </a:cxn>
                    <a:cxn ang="0">
                      <a:pos x="120" y="92"/>
                    </a:cxn>
                    <a:cxn ang="0">
                      <a:pos x="132" y="76"/>
                    </a:cxn>
                    <a:cxn ang="0">
                      <a:pos x="150" y="54"/>
                    </a:cxn>
                    <a:cxn ang="0">
                      <a:pos x="154" y="42"/>
                    </a:cxn>
                    <a:cxn ang="0">
                      <a:pos x="148" y="38"/>
                    </a:cxn>
                    <a:cxn ang="0">
                      <a:pos x="152" y="32"/>
                    </a:cxn>
                    <a:cxn ang="0">
                      <a:pos x="158" y="24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4" name="Freeform 50"/>
                <p:cNvSpPr>
                  <a:spLocks/>
                </p:cNvSpPr>
                <p:nvPr/>
              </p:nvSpPr>
              <p:spPr bwMode="ltGray">
                <a:xfrm>
                  <a:off x="2021" y="340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4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5" name="Freeform 51"/>
                <p:cNvSpPr>
                  <a:spLocks/>
                </p:cNvSpPr>
                <p:nvPr/>
              </p:nvSpPr>
              <p:spPr bwMode="ltGray">
                <a:xfrm>
                  <a:off x="1573" y="389"/>
                  <a:ext cx="347" cy="189"/>
                </a:xfrm>
                <a:custGeom>
                  <a:avLst/>
                  <a:gdLst/>
                  <a:ahLst/>
                  <a:cxnLst>
                    <a:cxn ang="0">
                      <a:pos x="812" y="26"/>
                    </a:cxn>
                    <a:cxn ang="0">
                      <a:pos x="778" y="78"/>
                    </a:cxn>
                    <a:cxn ang="0">
                      <a:pos x="748" y="122"/>
                    </a:cxn>
                    <a:cxn ang="0">
                      <a:pos x="722" y="142"/>
                    </a:cxn>
                    <a:cxn ang="0">
                      <a:pos x="634" y="180"/>
                    </a:cxn>
                    <a:cxn ang="0">
                      <a:pos x="632" y="210"/>
                    </a:cxn>
                    <a:cxn ang="0">
                      <a:pos x="604" y="230"/>
                    </a:cxn>
                    <a:cxn ang="0">
                      <a:pos x="620" y="178"/>
                    </a:cxn>
                    <a:cxn ang="0">
                      <a:pos x="576" y="188"/>
                    </a:cxn>
                    <a:cxn ang="0">
                      <a:pos x="556" y="218"/>
                    </a:cxn>
                    <a:cxn ang="0">
                      <a:pos x="596" y="280"/>
                    </a:cxn>
                    <a:cxn ang="0">
                      <a:pos x="594" y="368"/>
                    </a:cxn>
                    <a:cxn ang="0">
                      <a:pos x="542" y="406"/>
                    </a:cxn>
                    <a:cxn ang="0">
                      <a:pos x="522" y="386"/>
                    </a:cxn>
                    <a:cxn ang="0">
                      <a:pos x="482" y="348"/>
                    </a:cxn>
                    <a:cxn ang="0">
                      <a:pos x="462" y="348"/>
                    </a:cxn>
                    <a:cxn ang="0">
                      <a:pos x="450" y="394"/>
                    </a:cxn>
                    <a:cxn ang="0">
                      <a:pos x="500" y="464"/>
                    </a:cxn>
                    <a:cxn ang="0">
                      <a:pos x="510" y="524"/>
                    </a:cxn>
                    <a:cxn ang="0">
                      <a:pos x="526" y="560"/>
                    </a:cxn>
                    <a:cxn ang="0">
                      <a:pos x="492" y="544"/>
                    </a:cxn>
                    <a:cxn ang="0">
                      <a:pos x="470" y="518"/>
                    </a:cxn>
                    <a:cxn ang="0">
                      <a:pos x="422" y="424"/>
                    </a:cxn>
                    <a:cxn ang="0">
                      <a:pos x="426" y="310"/>
                    </a:cxn>
                    <a:cxn ang="0">
                      <a:pos x="422" y="268"/>
                    </a:cxn>
                    <a:cxn ang="0">
                      <a:pos x="412" y="276"/>
                    </a:cxn>
                    <a:cxn ang="0">
                      <a:pos x="386" y="266"/>
                    </a:cxn>
                    <a:cxn ang="0">
                      <a:pos x="360" y="170"/>
                    </a:cxn>
                    <a:cxn ang="0">
                      <a:pos x="330" y="166"/>
                    </a:cxn>
                    <a:cxn ang="0">
                      <a:pos x="288" y="172"/>
                    </a:cxn>
                    <a:cxn ang="0">
                      <a:pos x="242" y="232"/>
                    </a:cxn>
                    <a:cxn ang="0">
                      <a:pos x="196" y="268"/>
                    </a:cxn>
                    <a:cxn ang="0">
                      <a:pos x="184" y="274"/>
                    </a:cxn>
                    <a:cxn ang="0">
                      <a:pos x="160" y="328"/>
                    </a:cxn>
                    <a:cxn ang="0">
                      <a:pos x="152" y="354"/>
                    </a:cxn>
                    <a:cxn ang="0">
                      <a:pos x="128" y="404"/>
                    </a:cxn>
                    <a:cxn ang="0">
                      <a:pos x="94" y="392"/>
                    </a:cxn>
                    <a:cxn ang="0">
                      <a:pos x="66" y="258"/>
                    </a:cxn>
                    <a:cxn ang="0">
                      <a:pos x="72" y="156"/>
                    </a:cxn>
                    <a:cxn ang="0">
                      <a:pos x="44" y="180"/>
                    </a:cxn>
                    <a:cxn ang="0">
                      <a:pos x="20" y="150"/>
                    </a:cxn>
                    <a:cxn ang="0">
                      <a:pos x="24" y="138"/>
                    </a:cxn>
                    <a:cxn ang="0">
                      <a:pos x="0" y="92"/>
                    </a:cxn>
                    <a:cxn ang="0">
                      <a:pos x="798" y="6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6" name="Freeform 52"/>
                <p:cNvSpPr>
                  <a:spLocks/>
                </p:cNvSpPr>
                <p:nvPr/>
              </p:nvSpPr>
              <p:spPr bwMode="ltGray">
                <a:xfrm>
                  <a:off x="1634" y="519"/>
                  <a:ext cx="19" cy="29"/>
                </a:xfrm>
                <a:custGeom>
                  <a:avLst/>
                  <a:gdLst/>
                  <a:ahLst/>
                  <a:cxnLst>
                    <a:cxn ang="0">
                      <a:pos x="7" y="11"/>
                    </a:cxn>
                    <a:cxn ang="0">
                      <a:pos x="17" y="3"/>
                    </a:cxn>
                    <a:cxn ang="0">
                      <a:pos x="37" y="33"/>
                    </a:cxn>
                    <a:cxn ang="0">
                      <a:pos x="19" y="85"/>
                    </a:cxn>
                    <a:cxn ang="0">
                      <a:pos x="1" y="69"/>
                    </a:cxn>
                    <a:cxn ang="0">
                      <a:pos x="7" y="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7" name="Freeform 53"/>
                <p:cNvSpPr>
                  <a:spLocks/>
                </p:cNvSpPr>
                <p:nvPr/>
              </p:nvSpPr>
              <p:spPr bwMode="ltGray">
                <a:xfrm>
                  <a:off x="1900" y="421"/>
                  <a:ext cx="18" cy="24"/>
                </a:xfrm>
                <a:custGeom>
                  <a:avLst/>
                  <a:gdLst/>
                  <a:ahLst/>
                  <a:cxnLst>
                    <a:cxn ang="0">
                      <a:pos x="13" y="28"/>
                    </a:cxn>
                    <a:cxn ang="0">
                      <a:pos x="29" y="2"/>
                    </a:cxn>
                    <a:cxn ang="0">
                      <a:pos x="43" y="4"/>
                    </a:cxn>
                    <a:cxn ang="0">
                      <a:pos x="39" y="26"/>
                    </a:cxn>
                    <a:cxn ang="0">
                      <a:pos x="13" y="74"/>
                    </a:cxn>
                    <a:cxn ang="0">
                      <a:pos x="7" y="60"/>
                    </a:cxn>
                    <a:cxn ang="0">
                      <a:pos x="3" y="36"/>
                    </a:cxn>
                    <a:cxn ang="0">
                      <a:pos x="13" y="28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8" name="Freeform 54"/>
                <p:cNvSpPr>
                  <a:spLocks/>
                </p:cNvSpPr>
                <p:nvPr/>
              </p:nvSpPr>
              <p:spPr bwMode="ltGray">
                <a:xfrm>
                  <a:off x="1951" y="409"/>
                  <a:ext cx="9" cy="10"/>
                </a:xfrm>
                <a:custGeom>
                  <a:avLst/>
                  <a:gdLst/>
                  <a:ahLst/>
                  <a:cxnLst>
                    <a:cxn ang="0">
                      <a:pos x="7" y="16"/>
                    </a:cxn>
                    <a:cxn ang="0">
                      <a:pos x="5" y="30"/>
                    </a:cxn>
                    <a:cxn ang="0">
                      <a:pos x="7" y="16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9" name="Freeform 55"/>
                <p:cNvSpPr>
                  <a:spLocks/>
                </p:cNvSpPr>
                <p:nvPr/>
              </p:nvSpPr>
              <p:spPr bwMode="ltGray">
                <a:xfrm>
                  <a:off x="1021" y="314"/>
                  <a:ext cx="433" cy="354"/>
                </a:xfrm>
                <a:custGeom>
                  <a:avLst/>
                  <a:gdLst/>
                  <a:ahLst/>
                  <a:cxnLst>
                    <a:cxn ang="0">
                      <a:pos x="481" y="464"/>
                    </a:cxn>
                    <a:cxn ang="0">
                      <a:pos x="486" y="451"/>
                    </a:cxn>
                    <a:cxn ang="0">
                      <a:pos x="500" y="413"/>
                    </a:cxn>
                    <a:cxn ang="0">
                      <a:pos x="309" y="287"/>
                    </a:cxn>
                    <a:cxn ang="0">
                      <a:pos x="282" y="346"/>
                    </a:cxn>
                    <a:cxn ang="0">
                      <a:pos x="303" y="556"/>
                    </a:cxn>
                    <a:cxn ang="0">
                      <a:pos x="282" y="494"/>
                    </a:cxn>
                    <a:cxn ang="0">
                      <a:pos x="242" y="439"/>
                    </a:cxn>
                    <a:cxn ang="0">
                      <a:pos x="245" y="413"/>
                    </a:cxn>
                    <a:cxn ang="0">
                      <a:pos x="247" y="394"/>
                    </a:cxn>
                    <a:cxn ang="0">
                      <a:pos x="220" y="375"/>
                    </a:cxn>
                    <a:cxn ang="0">
                      <a:pos x="194" y="346"/>
                    </a:cxn>
                    <a:cxn ang="0">
                      <a:pos x="148" y="354"/>
                    </a:cxn>
                    <a:cxn ang="0">
                      <a:pos x="126" y="365"/>
                    </a:cxn>
                    <a:cxn ang="0">
                      <a:pos x="78" y="365"/>
                    </a:cxn>
                    <a:cxn ang="0">
                      <a:pos x="22" y="312"/>
                    </a:cxn>
                    <a:cxn ang="0">
                      <a:pos x="11" y="295"/>
                    </a:cxn>
                    <a:cxn ang="0">
                      <a:pos x="0" y="264"/>
                    </a:cxn>
                    <a:cxn ang="0">
                      <a:pos x="24" y="213"/>
                    </a:cxn>
                    <a:cxn ang="0">
                      <a:pos x="32" y="181"/>
                    </a:cxn>
                    <a:cxn ang="0">
                      <a:pos x="51" y="143"/>
                    </a:cxn>
                    <a:cxn ang="0">
                      <a:pos x="81" y="116"/>
                    </a:cxn>
                    <a:cxn ang="0">
                      <a:pos x="167" y="67"/>
                    </a:cxn>
                    <a:cxn ang="0">
                      <a:pos x="220" y="30"/>
                    </a:cxn>
                    <a:cxn ang="0">
                      <a:pos x="258" y="6"/>
                    </a:cxn>
                    <a:cxn ang="0">
                      <a:pos x="363" y="2"/>
                    </a:cxn>
                    <a:cxn ang="0">
                      <a:pos x="398" y="0"/>
                    </a:cxn>
                    <a:cxn ang="0">
                      <a:pos x="384" y="34"/>
                    </a:cxn>
                    <a:cxn ang="0">
                      <a:pos x="443" y="84"/>
                    </a:cxn>
                    <a:cxn ang="0">
                      <a:pos x="497" y="74"/>
                    </a:cxn>
                    <a:cxn ang="0">
                      <a:pos x="529" y="82"/>
                    </a:cxn>
                    <a:cxn ang="0">
                      <a:pos x="559" y="97"/>
                    </a:cxn>
                    <a:cxn ang="0">
                      <a:pos x="572" y="188"/>
                    </a:cxn>
                    <a:cxn ang="0">
                      <a:pos x="572" y="240"/>
                    </a:cxn>
                    <a:cxn ang="0">
                      <a:pos x="599" y="283"/>
                    </a:cxn>
                    <a:cxn ang="0">
                      <a:pos x="645" y="300"/>
                    </a:cxn>
                    <a:cxn ang="0">
                      <a:pos x="680" y="295"/>
                    </a:cxn>
                    <a:cxn ang="0">
                      <a:pos x="664" y="340"/>
                    </a:cxn>
                    <a:cxn ang="0">
                      <a:pos x="599" y="407"/>
                    </a:cxn>
                    <a:cxn ang="0">
                      <a:pos x="548" y="485"/>
                    </a:cxn>
                    <a:cxn ang="0">
                      <a:pos x="556" y="508"/>
                    </a:cxn>
                    <a:cxn ang="0">
                      <a:pos x="435" y="556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0" name="Freeform 56"/>
                <p:cNvSpPr>
                  <a:spLocks/>
                </p:cNvSpPr>
                <p:nvPr/>
              </p:nvSpPr>
              <p:spPr bwMode="ltGray">
                <a:xfrm>
                  <a:off x="1189" y="447"/>
                  <a:ext cx="163" cy="221"/>
                </a:xfrm>
                <a:custGeom>
                  <a:avLst/>
                  <a:gdLst/>
                  <a:ahLst/>
                  <a:cxnLst>
                    <a:cxn ang="0">
                      <a:pos x="243" y="347"/>
                    </a:cxn>
                    <a:cxn ang="0">
                      <a:pos x="233" y="301"/>
                    </a:cxn>
                    <a:cxn ang="0">
                      <a:pos x="217" y="288"/>
                    </a:cxn>
                    <a:cxn ang="0">
                      <a:pos x="215" y="269"/>
                    </a:cxn>
                    <a:cxn ang="0">
                      <a:pos x="209" y="254"/>
                    </a:cxn>
                    <a:cxn ang="0">
                      <a:pos x="209" y="229"/>
                    </a:cxn>
                    <a:cxn ang="0">
                      <a:pos x="207" y="214"/>
                    </a:cxn>
                    <a:cxn ang="0">
                      <a:pos x="228" y="202"/>
                    </a:cxn>
                    <a:cxn ang="0">
                      <a:pos x="257" y="197"/>
                    </a:cxn>
                    <a:cxn ang="0">
                      <a:pos x="257" y="136"/>
                    </a:cxn>
                    <a:cxn ang="0">
                      <a:pos x="54" y="96"/>
                    </a:cxn>
                    <a:cxn ang="0">
                      <a:pos x="32" y="98"/>
                    </a:cxn>
                    <a:cxn ang="0">
                      <a:pos x="16" y="102"/>
                    </a:cxn>
                    <a:cxn ang="0">
                      <a:pos x="0" y="149"/>
                    </a:cxn>
                    <a:cxn ang="0">
                      <a:pos x="93" y="346"/>
                    </a:cxn>
                    <a:cxn ang="0">
                      <a:pos x="243" y="347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1" name="Freeform 57"/>
                <p:cNvSpPr>
                  <a:spLocks/>
                </p:cNvSpPr>
                <p:nvPr/>
              </p:nvSpPr>
              <p:spPr bwMode="ltGray">
                <a:xfrm>
                  <a:off x="1476" y="611"/>
                  <a:ext cx="7" cy="12"/>
                </a:xfrm>
                <a:custGeom>
                  <a:avLst/>
                  <a:gdLst/>
                  <a:ahLst/>
                  <a:cxnLst>
                    <a:cxn ang="0">
                      <a:pos x="7" y="25"/>
                    </a:cxn>
                    <a:cxn ang="0">
                      <a:pos x="19" y="21"/>
                    </a:cxn>
                    <a:cxn ang="0">
                      <a:pos x="7" y="2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2" name="Freeform 58"/>
                <p:cNvSpPr>
                  <a:spLocks/>
                </p:cNvSpPr>
                <p:nvPr/>
              </p:nvSpPr>
              <p:spPr bwMode="ltGray">
                <a:xfrm>
                  <a:off x="1467" y="497"/>
                  <a:ext cx="9" cy="7"/>
                </a:xfrm>
                <a:custGeom>
                  <a:avLst/>
                  <a:gdLst/>
                  <a:ahLst/>
                  <a:cxnLst>
                    <a:cxn ang="0">
                      <a:pos x="12" y="12"/>
                    </a:cxn>
                    <a:cxn ang="0">
                      <a:pos x="16" y="0"/>
                    </a:cxn>
                    <a:cxn ang="0">
                      <a:pos x="20" y="12"/>
                    </a:cxn>
                    <a:cxn ang="0">
                      <a:pos x="8" y="20"/>
                    </a:cxn>
                    <a:cxn ang="0">
                      <a:pos x="12" y="12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3" name="Freeform 59"/>
                <p:cNvSpPr>
                  <a:spLocks/>
                </p:cNvSpPr>
                <p:nvPr/>
              </p:nvSpPr>
              <p:spPr bwMode="ltGray">
                <a:xfrm>
                  <a:off x="1072" y="357"/>
                  <a:ext cx="25" cy="10"/>
                </a:xfrm>
                <a:custGeom>
                  <a:avLst/>
                  <a:gdLst/>
                  <a:ahLst/>
                  <a:cxnLst>
                    <a:cxn ang="0">
                      <a:pos x="24" y="18"/>
                    </a:cxn>
                    <a:cxn ang="0">
                      <a:pos x="32" y="6"/>
                    </a:cxn>
                    <a:cxn ang="0">
                      <a:pos x="36" y="30"/>
                    </a:cxn>
                    <a:cxn ang="0">
                      <a:pos x="24" y="18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4" name="Freeform 60"/>
                <p:cNvSpPr>
                  <a:spLocks/>
                </p:cNvSpPr>
                <p:nvPr/>
              </p:nvSpPr>
              <p:spPr bwMode="ltGray">
                <a:xfrm>
                  <a:off x="1374" y="265"/>
                  <a:ext cx="295" cy="233"/>
                </a:xfrm>
                <a:custGeom>
                  <a:avLst/>
                  <a:gdLst/>
                  <a:ahLst/>
                  <a:cxnLst>
                    <a:cxn ang="0">
                      <a:pos x="473" y="464"/>
                    </a:cxn>
                    <a:cxn ang="0">
                      <a:pos x="393" y="452"/>
                    </a:cxn>
                    <a:cxn ang="0">
                      <a:pos x="325" y="412"/>
                    </a:cxn>
                    <a:cxn ang="0">
                      <a:pos x="265" y="400"/>
                    </a:cxn>
                    <a:cxn ang="0">
                      <a:pos x="237" y="416"/>
                    </a:cxn>
                    <a:cxn ang="0">
                      <a:pos x="261" y="428"/>
                    </a:cxn>
                    <a:cxn ang="0">
                      <a:pos x="293" y="468"/>
                    </a:cxn>
                    <a:cxn ang="0">
                      <a:pos x="321" y="476"/>
                    </a:cxn>
                    <a:cxn ang="0">
                      <a:pos x="333" y="536"/>
                    </a:cxn>
                    <a:cxn ang="0">
                      <a:pos x="313" y="552"/>
                    </a:cxn>
                    <a:cxn ang="0">
                      <a:pos x="261" y="616"/>
                    </a:cxn>
                    <a:cxn ang="0">
                      <a:pos x="225" y="628"/>
                    </a:cxn>
                    <a:cxn ang="0">
                      <a:pos x="97" y="696"/>
                    </a:cxn>
                    <a:cxn ang="0">
                      <a:pos x="77" y="616"/>
                    </a:cxn>
                    <a:cxn ang="0">
                      <a:pos x="45" y="524"/>
                    </a:cxn>
                    <a:cxn ang="0">
                      <a:pos x="33" y="448"/>
                    </a:cxn>
                    <a:cxn ang="0">
                      <a:pos x="53" y="344"/>
                    </a:cxn>
                    <a:cxn ang="0">
                      <a:pos x="17" y="392"/>
                    </a:cxn>
                    <a:cxn ang="0">
                      <a:pos x="81" y="280"/>
                    </a:cxn>
                    <a:cxn ang="0">
                      <a:pos x="113" y="204"/>
                    </a:cxn>
                    <a:cxn ang="0">
                      <a:pos x="37" y="204"/>
                    </a:cxn>
                    <a:cxn ang="0">
                      <a:pos x="1" y="196"/>
                    </a:cxn>
                    <a:cxn ang="0">
                      <a:pos x="25" y="140"/>
                    </a:cxn>
                    <a:cxn ang="0">
                      <a:pos x="97" y="112"/>
                    </a:cxn>
                    <a:cxn ang="0">
                      <a:pos x="221" y="124"/>
                    </a:cxn>
                    <a:cxn ang="0">
                      <a:pos x="229" y="64"/>
                    </a:cxn>
                    <a:cxn ang="0">
                      <a:pos x="261" y="0"/>
                    </a:cxn>
                    <a:cxn ang="0">
                      <a:pos x="357" y="44"/>
                    </a:cxn>
                    <a:cxn ang="0">
                      <a:pos x="329" y="88"/>
                    </a:cxn>
                    <a:cxn ang="0">
                      <a:pos x="301" y="176"/>
                    </a:cxn>
                    <a:cxn ang="0">
                      <a:pos x="361" y="192"/>
                    </a:cxn>
                    <a:cxn ang="0">
                      <a:pos x="373" y="136"/>
                    </a:cxn>
                    <a:cxn ang="0">
                      <a:pos x="417" y="92"/>
                    </a:cxn>
                    <a:cxn ang="0">
                      <a:pos x="497" y="88"/>
                    </a:cxn>
                    <a:cxn ang="0">
                      <a:pos x="529" y="52"/>
                    </a:cxn>
                    <a:cxn ang="0">
                      <a:pos x="541" y="460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5" name="Freeform 61"/>
                <p:cNvSpPr>
                  <a:spLocks/>
                </p:cNvSpPr>
                <p:nvPr/>
              </p:nvSpPr>
              <p:spPr bwMode="ltGray">
                <a:xfrm>
                  <a:off x="1173" y="247"/>
                  <a:ext cx="591" cy="95"/>
                </a:xfrm>
                <a:custGeom>
                  <a:avLst/>
                  <a:gdLst/>
                  <a:ahLst/>
                  <a:cxnLst>
                    <a:cxn ang="0">
                      <a:pos x="825" y="0"/>
                    </a:cxn>
                    <a:cxn ang="0">
                      <a:pos x="143" y="29"/>
                    </a:cxn>
                    <a:cxn ang="0">
                      <a:pos x="91" y="42"/>
                    </a:cxn>
                    <a:cxn ang="0">
                      <a:pos x="62" y="42"/>
                    </a:cxn>
                    <a:cxn ang="0">
                      <a:pos x="22" y="77"/>
                    </a:cxn>
                    <a:cxn ang="0">
                      <a:pos x="0" y="105"/>
                    </a:cxn>
                    <a:cxn ang="0">
                      <a:pos x="59" y="115"/>
                    </a:cxn>
                    <a:cxn ang="0">
                      <a:pos x="97" y="96"/>
                    </a:cxn>
                    <a:cxn ang="0">
                      <a:pos x="108" y="84"/>
                    </a:cxn>
                    <a:cxn ang="0">
                      <a:pos x="167" y="52"/>
                    </a:cxn>
                    <a:cxn ang="0">
                      <a:pos x="215" y="46"/>
                    </a:cxn>
                    <a:cxn ang="0">
                      <a:pos x="237" y="94"/>
                    </a:cxn>
                    <a:cxn ang="0">
                      <a:pos x="188" y="109"/>
                    </a:cxn>
                    <a:cxn ang="0">
                      <a:pos x="231" y="113"/>
                    </a:cxn>
                    <a:cxn ang="0">
                      <a:pos x="250" y="90"/>
                    </a:cxn>
                    <a:cxn ang="0">
                      <a:pos x="266" y="92"/>
                    </a:cxn>
                    <a:cxn ang="0">
                      <a:pos x="253" y="54"/>
                    </a:cxn>
                    <a:cxn ang="0">
                      <a:pos x="266" y="44"/>
                    </a:cxn>
                    <a:cxn ang="0">
                      <a:pos x="277" y="88"/>
                    </a:cxn>
                    <a:cxn ang="0">
                      <a:pos x="266" y="113"/>
                    </a:cxn>
                    <a:cxn ang="0">
                      <a:pos x="296" y="130"/>
                    </a:cxn>
                    <a:cxn ang="0">
                      <a:pos x="299" y="92"/>
                    </a:cxn>
                    <a:cxn ang="0">
                      <a:pos x="331" y="103"/>
                    </a:cxn>
                    <a:cxn ang="0">
                      <a:pos x="382" y="73"/>
                    </a:cxn>
                    <a:cxn ang="0">
                      <a:pos x="409" y="50"/>
                    </a:cxn>
                    <a:cxn ang="0">
                      <a:pos x="439" y="56"/>
                    </a:cxn>
                    <a:cxn ang="0">
                      <a:pos x="455" y="50"/>
                    </a:cxn>
                    <a:cxn ang="0">
                      <a:pos x="431" y="44"/>
                    </a:cxn>
                    <a:cxn ang="0">
                      <a:pos x="474" y="35"/>
                    </a:cxn>
                    <a:cxn ang="0">
                      <a:pos x="544" y="54"/>
                    </a:cxn>
                    <a:cxn ang="0">
                      <a:pos x="581" y="42"/>
                    </a:cxn>
                    <a:cxn ang="0">
                      <a:pos x="584" y="63"/>
                    </a:cxn>
                    <a:cxn ang="0">
                      <a:pos x="568" y="101"/>
                    </a:cxn>
                    <a:cxn ang="0">
                      <a:pos x="611" y="88"/>
                    </a:cxn>
                    <a:cxn ang="0">
                      <a:pos x="624" y="80"/>
                    </a:cxn>
                    <a:cxn ang="0">
                      <a:pos x="648" y="61"/>
                    </a:cxn>
                    <a:cxn ang="0">
                      <a:pos x="794" y="84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6" name="Freeform 62"/>
                <p:cNvSpPr>
                  <a:spLocks/>
                </p:cNvSpPr>
                <p:nvPr/>
              </p:nvSpPr>
              <p:spPr bwMode="ltGray">
                <a:xfrm>
                  <a:off x="1293" y="282"/>
                  <a:ext cx="13" cy="10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31" y="0"/>
                    </a:cxn>
                    <a:cxn ang="0">
                      <a:pos x="19" y="2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7" name="Freeform 63"/>
                <p:cNvSpPr>
                  <a:spLocks/>
                </p:cNvSpPr>
                <p:nvPr/>
              </p:nvSpPr>
              <p:spPr bwMode="ltGray">
                <a:xfrm>
                  <a:off x="1278" y="296"/>
                  <a:ext cx="19" cy="11"/>
                </a:xfrm>
                <a:custGeom>
                  <a:avLst/>
                  <a:gdLst/>
                  <a:ahLst/>
                  <a:cxnLst>
                    <a:cxn ang="0">
                      <a:pos x="6" y="32"/>
                    </a:cxn>
                    <a:cxn ang="0">
                      <a:pos x="22" y="0"/>
                    </a:cxn>
                    <a:cxn ang="0">
                      <a:pos x="38" y="4"/>
                    </a:cxn>
                    <a:cxn ang="0">
                      <a:pos x="6" y="32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8" name="Freeform 64"/>
                <p:cNvSpPr>
                  <a:spLocks/>
                </p:cNvSpPr>
                <p:nvPr/>
              </p:nvSpPr>
              <p:spPr bwMode="ltGray">
                <a:xfrm>
                  <a:off x="1340" y="337"/>
                  <a:ext cx="32" cy="6"/>
                </a:xfrm>
                <a:custGeom>
                  <a:avLst/>
                  <a:gdLst/>
                  <a:ahLst/>
                  <a:cxnLst>
                    <a:cxn ang="0">
                      <a:pos x="37" y="18"/>
                    </a:cxn>
                    <a:cxn ang="0">
                      <a:pos x="25" y="2"/>
                    </a:cxn>
                    <a:cxn ang="0">
                      <a:pos x="37" y="18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9" name="Freeform 65"/>
                <p:cNvSpPr>
                  <a:spLocks/>
                </p:cNvSpPr>
                <p:nvPr/>
              </p:nvSpPr>
              <p:spPr bwMode="ltGray">
                <a:xfrm>
                  <a:off x="1395" y="336"/>
                  <a:ext cx="18" cy="15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12" y="9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0" name="Freeform 66"/>
                <p:cNvSpPr>
                  <a:spLocks/>
                </p:cNvSpPr>
                <p:nvPr/>
              </p:nvSpPr>
              <p:spPr bwMode="ltGray">
                <a:xfrm>
                  <a:off x="1248" y="295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31" y="10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331" name="Group 67"/>
              <p:cNvGrpSpPr>
                <a:grpSpLocks/>
              </p:cNvGrpSpPr>
              <p:nvPr/>
            </p:nvGrpSpPr>
            <p:grpSpPr bwMode="auto">
              <a:xfrm>
                <a:off x="3709" y="240"/>
                <a:ext cx="1139" cy="429"/>
                <a:chOff x="3709" y="240"/>
                <a:chExt cx="1139" cy="429"/>
              </a:xfrm>
            </p:grpSpPr>
            <p:sp>
              <p:nvSpPr>
                <p:cNvPr id="11332" name="Freeform 68"/>
                <p:cNvSpPr>
                  <a:spLocks/>
                </p:cNvSpPr>
                <p:nvPr/>
              </p:nvSpPr>
              <p:spPr bwMode="ltGray">
                <a:xfrm>
                  <a:off x="4808" y="616"/>
                  <a:ext cx="13" cy="14"/>
                </a:xfrm>
                <a:custGeom>
                  <a:avLst/>
                  <a:gdLst/>
                  <a:ahLst/>
                  <a:cxnLst>
                    <a:cxn ang="0">
                      <a:pos x="16" y="33"/>
                    </a:cxn>
                    <a:cxn ang="0">
                      <a:pos x="8" y="21"/>
                    </a:cxn>
                    <a:cxn ang="0">
                      <a:pos x="0" y="9"/>
                    </a:cxn>
                    <a:cxn ang="0">
                      <a:pos x="16" y="3"/>
                    </a:cxn>
                    <a:cxn ang="0">
                      <a:pos x="30" y="23"/>
                    </a:cxn>
                    <a:cxn ang="0">
                      <a:pos x="28" y="31"/>
                    </a:cxn>
                    <a:cxn ang="0">
                      <a:pos x="16" y="3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3" name="Freeform 69"/>
                <p:cNvSpPr>
                  <a:spLocks/>
                </p:cNvSpPr>
                <p:nvPr/>
              </p:nvSpPr>
              <p:spPr bwMode="ltGray">
                <a:xfrm>
                  <a:off x="4655" y="629"/>
                  <a:ext cx="11" cy="5"/>
                </a:xfrm>
                <a:custGeom>
                  <a:avLst/>
                  <a:gdLst/>
                  <a:ahLst/>
                  <a:cxnLst>
                    <a:cxn ang="0">
                      <a:pos x="15" y="16"/>
                    </a:cxn>
                    <a:cxn ang="0">
                      <a:pos x="3" y="8"/>
                    </a:cxn>
                    <a:cxn ang="0">
                      <a:pos x="15" y="0"/>
                    </a:cxn>
                    <a:cxn ang="0">
                      <a:pos x="15" y="16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4" name="Freeform 70"/>
                <p:cNvSpPr>
                  <a:spLocks/>
                </p:cNvSpPr>
                <p:nvPr/>
              </p:nvSpPr>
              <p:spPr bwMode="ltGray">
                <a:xfrm>
                  <a:off x="4609" y="635"/>
                  <a:ext cx="28" cy="16"/>
                </a:xfrm>
                <a:custGeom>
                  <a:avLst/>
                  <a:gdLst/>
                  <a:ahLst/>
                  <a:cxnLst>
                    <a:cxn ang="0">
                      <a:pos x="14" y="24"/>
                    </a:cxn>
                    <a:cxn ang="0">
                      <a:pos x="30" y="4"/>
                    </a:cxn>
                    <a:cxn ang="0">
                      <a:pos x="42" y="0"/>
                    </a:cxn>
                    <a:cxn ang="0">
                      <a:pos x="58" y="12"/>
                    </a:cxn>
                    <a:cxn ang="0">
                      <a:pos x="32" y="26"/>
                    </a:cxn>
                    <a:cxn ang="0">
                      <a:pos x="12" y="46"/>
                    </a:cxn>
                    <a:cxn ang="0">
                      <a:pos x="8" y="20"/>
                    </a:cxn>
                    <a:cxn ang="0">
                      <a:pos x="12" y="14"/>
                    </a:cxn>
                    <a:cxn ang="0">
                      <a:pos x="14" y="24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5" name="Freeform 71"/>
                <p:cNvSpPr>
                  <a:spLocks/>
                </p:cNvSpPr>
                <p:nvPr/>
              </p:nvSpPr>
              <p:spPr bwMode="ltGray">
                <a:xfrm>
                  <a:off x="4580" y="634"/>
                  <a:ext cx="29" cy="16"/>
                </a:xfrm>
                <a:custGeom>
                  <a:avLst/>
                  <a:gdLst/>
                  <a:ahLst/>
                  <a:cxnLst>
                    <a:cxn ang="0">
                      <a:pos x="0" y="31"/>
                    </a:cxn>
                    <a:cxn ang="0">
                      <a:pos x="18" y="25"/>
                    </a:cxn>
                    <a:cxn ang="0">
                      <a:pos x="52" y="1"/>
                    </a:cxn>
                    <a:cxn ang="0">
                      <a:pos x="64" y="3"/>
                    </a:cxn>
                    <a:cxn ang="0">
                      <a:pos x="50" y="19"/>
                    </a:cxn>
                    <a:cxn ang="0">
                      <a:pos x="28" y="33"/>
                    </a:cxn>
                    <a:cxn ang="0">
                      <a:pos x="22" y="47"/>
                    </a:cxn>
                    <a:cxn ang="0">
                      <a:pos x="16" y="45"/>
                    </a:cxn>
                    <a:cxn ang="0">
                      <a:pos x="12" y="39"/>
                    </a:cxn>
                    <a:cxn ang="0">
                      <a:pos x="0" y="35"/>
                    </a:cxn>
                    <a:cxn ang="0">
                      <a:pos x="0" y="3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6" name="Freeform 72"/>
                <p:cNvSpPr>
                  <a:spLocks/>
                </p:cNvSpPr>
                <p:nvPr/>
              </p:nvSpPr>
              <p:spPr bwMode="ltGray">
                <a:xfrm>
                  <a:off x="4423" y="547"/>
                  <a:ext cx="151" cy="93"/>
                </a:xfrm>
                <a:custGeom>
                  <a:avLst/>
                  <a:gdLst/>
                  <a:ahLst/>
                  <a:cxnLst>
                    <a:cxn ang="0">
                      <a:pos x="10" y="4"/>
                    </a:cxn>
                    <a:cxn ang="0">
                      <a:pos x="36" y="18"/>
                    </a:cxn>
                    <a:cxn ang="0">
                      <a:pos x="46" y="30"/>
                    </a:cxn>
                    <a:cxn ang="0">
                      <a:pos x="76" y="52"/>
                    </a:cxn>
                    <a:cxn ang="0">
                      <a:pos x="92" y="66"/>
                    </a:cxn>
                    <a:cxn ang="0">
                      <a:pos x="122" y="98"/>
                    </a:cxn>
                    <a:cxn ang="0">
                      <a:pos x="136" y="128"/>
                    </a:cxn>
                    <a:cxn ang="0">
                      <a:pos x="148" y="132"/>
                    </a:cxn>
                    <a:cxn ang="0">
                      <a:pos x="154" y="150"/>
                    </a:cxn>
                    <a:cxn ang="0">
                      <a:pos x="176" y="152"/>
                    </a:cxn>
                    <a:cxn ang="0">
                      <a:pos x="170" y="196"/>
                    </a:cxn>
                    <a:cxn ang="0">
                      <a:pos x="180" y="224"/>
                    </a:cxn>
                    <a:cxn ang="0">
                      <a:pos x="198" y="232"/>
                    </a:cxn>
                    <a:cxn ang="0">
                      <a:pos x="216" y="234"/>
                    </a:cxn>
                    <a:cxn ang="0">
                      <a:pos x="236" y="242"/>
                    </a:cxn>
                    <a:cxn ang="0">
                      <a:pos x="254" y="236"/>
                    </a:cxn>
                    <a:cxn ang="0">
                      <a:pos x="272" y="248"/>
                    </a:cxn>
                    <a:cxn ang="0">
                      <a:pos x="296" y="256"/>
                    </a:cxn>
                    <a:cxn ang="0">
                      <a:pos x="314" y="264"/>
                    </a:cxn>
                    <a:cxn ang="0">
                      <a:pos x="352" y="266"/>
                    </a:cxn>
                    <a:cxn ang="0">
                      <a:pos x="342" y="274"/>
                    </a:cxn>
                    <a:cxn ang="0">
                      <a:pos x="322" y="272"/>
                    </a:cxn>
                    <a:cxn ang="0">
                      <a:pos x="300" y="270"/>
                    </a:cxn>
                    <a:cxn ang="0">
                      <a:pos x="288" y="266"/>
                    </a:cxn>
                    <a:cxn ang="0">
                      <a:pos x="252" y="264"/>
                    </a:cxn>
                    <a:cxn ang="0">
                      <a:pos x="234" y="260"/>
                    </a:cxn>
                    <a:cxn ang="0">
                      <a:pos x="172" y="242"/>
                    </a:cxn>
                    <a:cxn ang="0">
                      <a:pos x="160" y="216"/>
                    </a:cxn>
                    <a:cxn ang="0">
                      <a:pos x="126" y="200"/>
                    </a:cxn>
                    <a:cxn ang="0">
                      <a:pos x="108" y="186"/>
                    </a:cxn>
                    <a:cxn ang="0">
                      <a:pos x="94" y="158"/>
                    </a:cxn>
                    <a:cxn ang="0">
                      <a:pos x="68" y="108"/>
                    </a:cxn>
                    <a:cxn ang="0">
                      <a:pos x="64" y="102"/>
                    </a:cxn>
                    <a:cxn ang="0">
                      <a:pos x="58" y="100"/>
                    </a:cxn>
                    <a:cxn ang="0">
                      <a:pos x="54" y="88"/>
                    </a:cxn>
                    <a:cxn ang="0">
                      <a:pos x="38" y="58"/>
                    </a:cxn>
                    <a:cxn ang="0">
                      <a:pos x="20" y="40"/>
                    </a:cxn>
                    <a:cxn ang="0">
                      <a:pos x="4" y="22"/>
                    </a:cxn>
                    <a:cxn ang="0">
                      <a:pos x="10" y="2"/>
                    </a:cxn>
                    <a:cxn ang="0">
                      <a:pos x="10" y="4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7" name="Freeform 73"/>
                <p:cNvSpPr>
                  <a:spLocks/>
                </p:cNvSpPr>
                <p:nvPr/>
              </p:nvSpPr>
              <p:spPr bwMode="ltGray">
                <a:xfrm>
                  <a:off x="4515" y="541"/>
                  <a:ext cx="67" cy="68"/>
                </a:xfrm>
                <a:custGeom>
                  <a:avLst/>
                  <a:gdLst/>
                  <a:ahLst/>
                  <a:cxnLst>
                    <a:cxn ang="0">
                      <a:pos x="54" y="66"/>
                    </a:cxn>
                    <a:cxn ang="0">
                      <a:pos x="66" y="58"/>
                    </a:cxn>
                    <a:cxn ang="0">
                      <a:pos x="68" y="52"/>
                    </a:cxn>
                    <a:cxn ang="0">
                      <a:pos x="80" y="44"/>
                    </a:cxn>
                    <a:cxn ang="0">
                      <a:pos x="106" y="22"/>
                    </a:cxn>
                    <a:cxn ang="0">
                      <a:pos x="112" y="4"/>
                    </a:cxn>
                    <a:cxn ang="0">
                      <a:pos x="124" y="0"/>
                    </a:cxn>
                    <a:cxn ang="0">
                      <a:pos x="150" y="28"/>
                    </a:cxn>
                    <a:cxn ang="0">
                      <a:pos x="146" y="44"/>
                    </a:cxn>
                    <a:cxn ang="0">
                      <a:pos x="126" y="64"/>
                    </a:cxn>
                    <a:cxn ang="0">
                      <a:pos x="132" y="94"/>
                    </a:cxn>
                    <a:cxn ang="0">
                      <a:pos x="142" y="110"/>
                    </a:cxn>
                    <a:cxn ang="0">
                      <a:pos x="146" y="128"/>
                    </a:cxn>
                    <a:cxn ang="0">
                      <a:pos x="128" y="128"/>
                    </a:cxn>
                    <a:cxn ang="0">
                      <a:pos x="116" y="146"/>
                    </a:cxn>
                    <a:cxn ang="0">
                      <a:pos x="104" y="156"/>
                    </a:cxn>
                    <a:cxn ang="0">
                      <a:pos x="100" y="198"/>
                    </a:cxn>
                    <a:cxn ang="0">
                      <a:pos x="88" y="202"/>
                    </a:cxn>
                    <a:cxn ang="0">
                      <a:pos x="82" y="206"/>
                    </a:cxn>
                    <a:cxn ang="0">
                      <a:pos x="76" y="202"/>
                    </a:cxn>
                    <a:cxn ang="0">
                      <a:pos x="72" y="190"/>
                    </a:cxn>
                    <a:cxn ang="0">
                      <a:pos x="60" y="186"/>
                    </a:cxn>
                    <a:cxn ang="0">
                      <a:pos x="42" y="194"/>
                    </a:cxn>
                    <a:cxn ang="0">
                      <a:pos x="28" y="186"/>
                    </a:cxn>
                    <a:cxn ang="0">
                      <a:pos x="10" y="148"/>
                    </a:cxn>
                    <a:cxn ang="0">
                      <a:pos x="4" y="130"/>
                    </a:cxn>
                    <a:cxn ang="0">
                      <a:pos x="0" y="118"/>
                    </a:cxn>
                    <a:cxn ang="0">
                      <a:pos x="20" y="96"/>
                    </a:cxn>
                    <a:cxn ang="0">
                      <a:pos x="32" y="104"/>
                    </a:cxn>
                    <a:cxn ang="0">
                      <a:pos x="34" y="80"/>
                    </a:cxn>
                    <a:cxn ang="0">
                      <a:pos x="52" y="70"/>
                    </a:cxn>
                    <a:cxn ang="0">
                      <a:pos x="54" y="66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8" name="Freeform 74"/>
                <p:cNvSpPr>
                  <a:spLocks/>
                </p:cNvSpPr>
                <p:nvPr/>
              </p:nvSpPr>
              <p:spPr bwMode="ltGray">
                <a:xfrm>
                  <a:off x="4580" y="572"/>
                  <a:ext cx="47" cy="13"/>
                </a:xfrm>
                <a:custGeom>
                  <a:avLst/>
                  <a:gdLst/>
                  <a:ahLst/>
                  <a:cxnLst>
                    <a:cxn ang="0">
                      <a:pos x="4" y="32"/>
                    </a:cxn>
                    <a:cxn ang="0">
                      <a:pos x="18" y="10"/>
                    </a:cxn>
                    <a:cxn ang="0">
                      <a:pos x="46" y="20"/>
                    </a:cxn>
                    <a:cxn ang="0">
                      <a:pos x="72" y="14"/>
                    </a:cxn>
                    <a:cxn ang="0">
                      <a:pos x="90" y="0"/>
                    </a:cxn>
                    <a:cxn ang="0">
                      <a:pos x="76" y="26"/>
                    </a:cxn>
                    <a:cxn ang="0">
                      <a:pos x="60" y="38"/>
                    </a:cxn>
                    <a:cxn ang="0">
                      <a:pos x="42" y="32"/>
                    </a:cxn>
                    <a:cxn ang="0">
                      <a:pos x="14" y="30"/>
                    </a:cxn>
                    <a:cxn ang="0">
                      <a:pos x="4" y="32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9" name="Freeform 75"/>
                <p:cNvSpPr>
                  <a:spLocks/>
                </p:cNvSpPr>
                <p:nvPr/>
              </p:nvSpPr>
              <p:spPr bwMode="ltGray">
                <a:xfrm>
                  <a:off x="4578" y="588"/>
                  <a:ext cx="32" cy="34"/>
                </a:xfrm>
                <a:custGeom>
                  <a:avLst/>
                  <a:gdLst/>
                  <a:ahLst/>
                  <a:cxnLst>
                    <a:cxn ang="0">
                      <a:pos x="8" y="18"/>
                    </a:cxn>
                    <a:cxn ang="0">
                      <a:pos x="18" y="0"/>
                    </a:cxn>
                    <a:cxn ang="0">
                      <a:pos x="34" y="18"/>
                    </a:cxn>
                    <a:cxn ang="0">
                      <a:pos x="62" y="4"/>
                    </a:cxn>
                    <a:cxn ang="0">
                      <a:pos x="46" y="34"/>
                    </a:cxn>
                    <a:cxn ang="0">
                      <a:pos x="54" y="48"/>
                    </a:cxn>
                    <a:cxn ang="0">
                      <a:pos x="58" y="60"/>
                    </a:cxn>
                    <a:cxn ang="0">
                      <a:pos x="46" y="74"/>
                    </a:cxn>
                    <a:cxn ang="0">
                      <a:pos x="34" y="60"/>
                    </a:cxn>
                    <a:cxn ang="0">
                      <a:pos x="22" y="48"/>
                    </a:cxn>
                    <a:cxn ang="0">
                      <a:pos x="28" y="68"/>
                    </a:cxn>
                    <a:cxn ang="0">
                      <a:pos x="30" y="74"/>
                    </a:cxn>
                    <a:cxn ang="0">
                      <a:pos x="20" y="104"/>
                    </a:cxn>
                    <a:cxn ang="0">
                      <a:pos x="12" y="102"/>
                    </a:cxn>
                    <a:cxn ang="0">
                      <a:pos x="8" y="90"/>
                    </a:cxn>
                    <a:cxn ang="0">
                      <a:pos x="0" y="54"/>
                    </a:cxn>
                    <a:cxn ang="0">
                      <a:pos x="2" y="30"/>
                    </a:cxn>
                    <a:cxn ang="0">
                      <a:pos x="8" y="18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0" name="Freeform 76"/>
                <p:cNvSpPr>
                  <a:spLocks/>
                </p:cNvSpPr>
                <p:nvPr/>
              </p:nvSpPr>
              <p:spPr bwMode="ltGray">
                <a:xfrm>
                  <a:off x="4632" y="569"/>
                  <a:ext cx="16" cy="20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13" y="0"/>
                    </a:cxn>
                    <a:cxn ang="0">
                      <a:pos x="15" y="28"/>
                    </a:cxn>
                    <a:cxn ang="0">
                      <a:pos x="37" y="38"/>
                    </a:cxn>
                    <a:cxn ang="0">
                      <a:pos x="19" y="44"/>
                    </a:cxn>
                    <a:cxn ang="0">
                      <a:pos x="5" y="58"/>
                    </a:cxn>
                    <a:cxn ang="0">
                      <a:pos x="1" y="3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1" name="Freeform 77"/>
                <p:cNvSpPr>
                  <a:spLocks/>
                </p:cNvSpPr>
                <p:nvPr/>
              </p:nvSpPr>
              <p:spPr bwMode="ltGray">
                <a:xfrm>
                  <a:off x="4636" y="600"/>
                  <a:ext cx="20" cy="10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29" y="0"/>
                    </a:cxn>
                    <a:cxn ang="0">
                      <a:pos x="49" y="16"/>
                    </a:cxn>
                    <a:cxn ang="0">
                      <a:pos x="35" y="14"/>
                    </a:cxn>
                    <a:cxn ang="0">
                      <a:pos x="3" y="16"/>
                    </a:cxn>
                    <a:cxn ang="0">
                      <a:pos x="7" y="0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2" name="Freeform 78"/>
                <p:cNvSpPr>
                  <a:spLocks/>
                </p:cNvSpPr>
                <p:nvPr/>
              </p:nvSpPr>
              <p:spPr bwMode="ltGray">
                <a:xfrm>
                  <a:off x="4657" y="585"/>
                  <a:ext cx="26" cy="17"/>
                </a:xfrm>
                <a:custGeom>
                  <a:avLst/>
                  <a:gdLst/>
                  <a:ahLst/>
                  <a:cxnLst>
                    <a:cxn ang="0">
                      <a:pos x="21" y="38"/>
                    </a:cxn>
                    <a:cxn ang="0">
                      <a:pos x="15" y="26"/>
                    </a:cxn>
                    <a:cxn ang="0">
                      <a:pos x="3" y="22"/>
                    </a:cxn>
                    <a:cxn ang="0">
                      <a:pos x="13" y="8"/>
                    </a:cxn>
                    <a:cxn ang="0">
                      <a:pos x="25" y="0"/>
                    </a:cxn>
                    <a:cxn ang="0">
                      <a:pos x="49" y="10"/>
                    </a:cxn>
                    <a:cxn ang="0">
                      <a:pos x="53" y="20"/>
                    </a:cxn>
                    <a:cxn ang="0">
                      <a:pos x="61" y="32"/>
                    </a:cxn>
                    <a:cxn ang="0">
                      <a:pos x="41" y="38"/>
                    </a:cxn>
                    <a:cxn ang="0">
                      <a:pos x="23" y="44"/>
                    </a:cxn>
                    <a:cxn ang="0">
                      <a:pos x="21" y="38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3" name="Freeform 79"/>
                <p:cNvSpPr>
                  <a:spLocks/>
                </p:cNvSpPr>
                <p:nvPr/>
              </p:nvSpPr>
              <p:spPr bwMode="ltGray">
                <a:xfrm>
                  <a:off x="4664" y="593"/>
                  <a:ext cx="122" cy="61"/>
                </a:xfrm>
                <a:custGeom>
                  <a:avLst/>
                  <a:gdLst/>
                  <a:ahLst/>
                  <a:cxnLst>
                    <a:cxn ang="0">
                      <a:pos x="46" y="28"/>
                    </a:cxn>
                    <a:cxn ang="0">
                      <a:pos x="36" y="14"/>
                    </a:cxn>
                    <a:cxn ang="0">
                      <a:pos x="26" y="30"/>
                    </a:cxn>
                    <a:cxn ang="0">
                      <a:pos x="0" y="24"/>
                    </a:cxn>
                    <a:cxn ang="0">
                      <a:pos x="10" y="42"/>
                    </a:cxn>
                    <a:cxn ang="0">
                      <a:pos x="16" y="62"/>
                    </a:cxn>
                    <a:cxn ang="0">
                      <a:pos x="24" y="48"/>
                    </a:cxn>
                    <a:cxn ang="0">
                      <a:pos x="30" y="44"/>
                    </a:cxn>
                    <a:cxn ang="0">
                      <a:pos x="48" y="56"/>
                    </a:cxn>
                    <a:cxn ang="0">
                      <a:pos x="70" y="62"/>
                    </a:cxn>
                    <a:cxn ang="0">
                      <a:pos x="88" y="72"/>
                    </a:cxn>
                    <a:cxn ang="0">
                      <a:pos x="106" y="102"/>
                    </a:cxn>
                    <a:cxn ang="0">
                      <a:pos x="104" y="122"/>
                    </a:cxn>
                    <a:cxn ang="0">
                      <a:pos x="98" y="134"/>
                    </a:cxn>
                    <a:cxn ang="0">
                      <a:pos x="122" y="128"/>
                    </a:cxn>
                    <a:cxn ang="0">
                      <a:pos x="140" y="140"/>
                    </a:cxn>
                    <a:cxn ang="0">
                      <a:pos x="168" y="148"/>
                    </a:cxn>
                    <a:cxn ang="0">
                      <a:pos x="174" y="146"/>
                    </a:cxn>
                    <a:cxn ang="0">
                      <a:pos x="168" y="134"/>
                    </a:cxn>
                    <a:cxn ang="0">
                      <a:pos x="178" y="136"/>
                    </a:cxn>
                    <a:cxn ang="0">
                      <a:pos x="186" y="118"/>
                    </a:cxn>
                    <a:cxn ang="0">
                      <a:pos x="202" y="122"/>
                    </a:cxn>
                    <a:cxn ang="0">
                      <a:pos x="214" y="130"/>
                    </a:cxn>
                    <a:cxn ang="0">
                      <a:pos x="244" y="168"/>
                    </a:cxn>
                    <a:cxn ang="0">
                      <a:pos x="262" y="178"/>
                    </a:cxn>
                    <a:cxn ang="0">
                      <a:pos x="284" y="170"/>
                    </a:cxn>
                    <a:cxn ang="0">
                      <a:pos x="268" y="160"/>
                    </a:cxn>
                    <a:cxn ang="0">
                      <a:pos x="256" y="138"/>
                    </a:cxn>
                    <a:cxn ang="0">
                      <a:pos x="250" y="132"/>
                    </a:cxn>
                    <a:cxn ang="0">
                      <a:pos x="248" y="122"/>
                    </a:cxn>
                    <a:cxn ang="0">
                      <a:pos x="236" y="116"/>
                    </a:cxn>
                    <a:cxn ang="0">
                      <a:pos x="240" y="96"/>
                    </a:cxn>
                    <a:cxn ang="0">
                      <a:pos x="220" y="86"/>
                    </a:cxn>
                    <a:cxn ang="0">
                      <a:pos x="210" y="70"/>
                    </a:cxn>
                    <a:cxn ang="0">
                      <a:pos x="190" y="54"/>
                    </a:cxn>
                    <a:cxn ang="0">
                      <a:pos x="168" y="38"/>
                    </a:cxn>
                    <a:cxn ang="0">
                      <a:pos x="156" y="34"/>
                    </a:cxn>
                    <a:cxn ang="0">
                      <a:pos x="120" y="16"/>
                    </a:cxn>
                    <a:cxn ang="0">
                      <a:pos x="102" y="4"/>
                    </a:cxn>
                    <a:cxn ang="0">
                      <a:pos x="96" y="0"/>
                    </a:cxn>
                    <a:cxn ang="0">
                      <a:pos x="70" y="10"/>
                    </a:cxn>
                    <a:cxn ang="0">
                      <a:pos x="56" y="32"/>
                    </a:cxn>
                    <a:cxn ang="0">
                      <a:pos x="46" y="28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4" name="Freeform 80"/>
                <p:cNvSpPr>
                  <a:spLocks/>
                </p:cNvSpPr>
                <p:nvPr/>
              </p:nvSpPr>
              <p:spPr bwMode="ltGray">
                <a:xfrm>
                  <a:off x="4770" y="599"/>
                  <a:ext cx="33" cy="26"/>
                </a:xfrm>
                <a:custGeom>
                  <a:avLst/>
                  <a:gdLst/>
                  <a:ahLst/>
                  <a:cxnLst>
                    <a:cxn ang="0">
                      <a:pos x="1" y="58"/>
                    </a:cxn>
                    <a:cxn ang="0">
                      <a:pos x="27" y="60"/>
                    </a:cxn>
                    <a:cxn ang="0">
                      <a:pos x="45" y="48"/>
                    </a:cxn>
                    <a:cxn ang="0">
                      <a:pos x="57" y="30"/>
                    </a:cxn>
                    <a:cxn ang="0">
                      <a:pos x="43" y="14"/>
                    </a:cxn>
                    <a:cxn ang="0">
                      <a:pos x="43" y="4"/>
                    </a:cxn>
                    <a:cxn ang="0">
                      <a:pos x="71" y="26"/>
                    </a:cxn>
                    <a:cxn ang="0">
                      <a:pos x="67" y="54"/>
                    </a:cxn>
                    <a:cxn ang="0">
                      <a:pos x="33" y="78"/>
                    </a:cxn>
                    <a:cxn ang="0">
                      <a:pos x="9" y="66"/>
                    </a:cxn>
                    <a:cxn ang="0">
                      <a:pos x="3" y="62"/>
                    </a:cxn>
                    <a:cxn ang="0">
                      <a:pos x="1" y="58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5" name="Freeform 81"/>
                <p:cNvSpPr>
                  <a:spLocks/>
                </p:cNvSpPr>
                <p:nvPr/>
              </p:nvSpPr>
              <p:spPr bwMode="ltGray">
                <a:xfrm>
                  <a:off x="4840" y="544"/>
                  <a:ext cx="8" cy="6"/>
                </a:xfrm>
                <a:custGeom>
                  <a:avLst/>
                  <a:gdLst/>
                  <a:ahLst/>
                  <a:cxnLst>
                    <a:cxn ang="0">
                      <a:pos x="3" y="4"/>
                    </a:cxn>
                    <a:cxn ang="0">
                      <a:pos x="3" y="14"/>
                    </a:cxn>
                    <a:cxn ang="0">
                      <a:pos x="3" y="4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6" name="Freeform 82"/>
                <p:cNvSpPr>
                  <a:spLocks/>
                </p:cNvSpPr>
                <p:nvPr/>
              </p:nvSpPr>
              <p:spPr bwMode="ltGray">
                <a:xfrm>
                  <a:off x="4747" y="494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7" y="2"/>
                    </a:cxn>
                    <a:cxn ang="0">
                      <a:pos x="9" y="12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7" name="Freeform 83"/>
                <p:cNvSpPr>
                  <a:spLocks/>
                </p:cNvSpPr>
                <p:nvPr/>
              </p:nvSpPr>
              <p:spPr bwMode="ltGray">
                <a:xfrm>
                  <a:off x="4676" y="536"/>
                  <a:ext cx="8" cy="5"/>
                </a:xfrm>
                <a:custGeom>
                  <a:avLst/>
                  <a:gdLst/>
                  <a:ahLst/>
                  <a:cxnLst>
                    <a:cxn ang="0">
                      <a:pos x="7" y="12"/>
                    </a:cxn>
                    <a:cxn ang="0">
                      <a:pos x="15" y="2"/>
                    </a:cxn>
                    <a:cxn ang="0">
                      <a:pos x="15" y="14"/>
                    </a:cxn>
                    <a:cxn ang="0">
                      <a:pos x="7" y="12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8" name="Freeform 84"/>
                <p:cNvSpPr>
                  <a:spLocks/>
                </p:cNvSpPr>
                <p:nvPr/>
              </p:nvSpPr>
              <p:spPr bwMode="ltGray">
                <a:xfrm>
                  <a:off x="4598" y="523"/>
                  <a:ext cx="34" cy="27"/>
                </a:xfrm>
                <a:custGeom>
                  <a:avLst/>
                  <a:gdLst/>
                  <a:ahLst/>
                  <a:cxnLst>
                    <a:cxn ang="0">
                      <a:pos x="0" y="50"/>
                    </a:cxn>
                    <a:cxn ang="0">
                      <a:pos x="14" y="24"/>
                    </a:cxn>
                    <a:cxn ang="0">
                      <a:pos x="26" y="20"/>
                    </a:cxn>
                    <a:cxn ang="0">
                      <a:pos x="48" y="18"/>
                    </a:cxn>
                    <a:cxn ang="0">
                      <a:pos x="58" y="0"/>
                    </a:cxn>
                    <a:cxn ang="0">
                      <a:pos x="80" y="40"/>
                    </a:cxn>
                    <a:cxn ang="0">
                      <a:pos x="70" y="56"/>
                    </a:cxn>
                    <a:cxn ang="0">
                      <a:pos x="54" y="62"/>
                    </a:cxn>
                    <a:cxn ang="0">
                      <a:pos x="48" y="80"/>
                    </a:cxn>
                    <a:cxn ang="0">
                      <a:pos x="32" y="68"/>
                    </a:cxn>
                    <a:cxn ang="0">
                      <a:pos x="38" y="52"/>
                    </a:cxn>
                    <a:cxn ang="0">
                      <a:pos x="30" y="28"/>
                    </a:cxn>
                    <a:cxn ang="0">
                      <a:pos x="20" y="48"/>
                    </a:cxn>
                    <a:cxn ang="0">
                      <a:pos x="8" y="56"/>
                    </a:cxn>
                    <a:cxn ang="0">
                      <a:pos x="0" y="50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9" name="Freeform 85"/>
                <p:cNvSpPr>
                  <a:spLocks/>
                </p:cNvSpPr>
                <p:nvPr/>
              </p:nvSpPr>
              <p:spPr bwMode="ltGray">
                <a:xfrm>
                  <a:off x="4587" y="466"/>
                  <a:ext cx="40" cy="58"/>
                </a:xfrm>
                <a:custGeom>
                  <a:avLst/>
                  <a:gdLst/>
                  <a:ahLst/>
                  <a:cxnLst>
                    <a:cxn ang="0">
                      <a:pos x="14" y="96"/>
                    </a:cxn>
                    <a:cxn ang="0">
                      <a:pos x="26" y="128"/>
                    </a:cxn>
                    <a:cxn ang="0">
                      <a:pos x="32" y="108"/>
                    </a:cxn>
                    <a:cxn ang="0">
                      <a:pos x="52" y="100"/>
                    </a:cxn>
                    <a:cxn ang="0">
                      <a:pos x="46" y="124"/>
                    </a:cxn>
                    <a:cxn ang="0">
                      <a:pos x="66" y="126"/>
                    </a:cxn>
                    <a:cxn ang="0">
                      <a:pos x="76" y="142"/>
                    </a:cxn>
                    <a:cxn ang="0">
                      <a:pos x="58" y="148"/>
                    </a:cxn>
                    <a:cxn ang="0">
                      <a:pos x="74" y="174"/>
                    </a:cxn>
                    <a:cxn ang="0">
                      <a:pos x="84" y="154"/>
                    </a:cxn>
                    <a:cxn ang="0">
                      <a:pos x="82" y="112"/>
                    </a:cxn>
                    <a:cxn ang="0">
                      <a:pos x="60" y="106"/>
                    </a:cxn>
                    <a:cxn ang="0">
                      <a:pos x="50" y="82"/>
                    </a:cxn>
                    <a:cxn ang="0">
                      <a:pos x="34" y="82"/>
                    </a:cxn>
                    <a:cxn ang="0">
                      <a:pos x="30" y="70"/>
                    </a:cxn>
                    <a:cxn ang="0">
                      <a:pos x="42" y="42"/>
                    </a:cxn>
                    <a:cxn ang="0">
                      <a:pos x="30" y="0"/>
                    </a:cxn>
                    <a:cxn ang="0">
                      <a:pos x="18" y="22"/>
                    </a:cxn>
                    <a:cxn ang="0">
                      <a:pos x="4" y="46"/>
                    </a:cxn>
                    <a:cxn ang="0">
                      <a:pos x="14" y="76"/>
                    </a:cxn>
                    <a:cxn ang="0">
                      <a:pos x="14" y="96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0" name="Freeform 86"/>
                <p:cNvSpPr>
                  <a:spLocks/>
                </p:cNvSpPr>
                <p:nvPr/>
              </p:nvSpPr>
              <p:spPr bwMode="ltGray">
                <a:xfrm>
                  <a:off x="4597" y="508"/>
                  <a:ext cx="14" cy="17"/>
                </a:xfrm>
                <a:custGeom>
                  <a:avLst/>
                  <a:gdLst/>
                  <a:ahLst/>
                  <a:cxnLst>
                    <a:cxn ang="0">
                      <a:pos x="6" y="24"/>
                    </a:cxn>
                    <a:cxn ang="0">
                      <a:pos x="12" y="0"/>
                    </a:cxn>
                    <a:cxn ang="0">
                      <a:pos x="20" y="16"/>
                    </a:cxn>
                    <a:cxn ang="0">
                      <a:pos x="22" y="24"/>
                    </a:cxn>
                    <a:cxn ang="0">
                      <a:pos x="28" y="26"/>
                    </a:cxn>
                    <a:cxn ang="0">
                      <a:pos x="32" y="38"/>
                    </a:cxn>
                    <a:cxn ang="0">
                      <a:pos x="18" y="50"/>
                    </a:cxn>
                    <a:cxn ang="0">
                      <a:pos x="6" y="24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1" name="Freeform 87"/>
                <p:cNvSpPr>
                  <a:spLocks/>
                </p:cNvSpPr>
                <p:nvPr/>
              </p:nvSpPr>
              <p:spPr bwMode="ltGray">
                <a:xfrm>
                  <a:off x="4569" y="512"/>
                  <a:ext cx="19" cy="17"/>
                </a:xfrm>
                <a:custGeom>
                  <a:avLst/>
                  <a:gdLst/>
                  <a:ahLst/>
                  <a:cxnLst>
                    <a:cxn ang="0">
                      <a:pos x="0" y="44"/>
                    </a:cxn>
                    <a:cxn ang="0">
                      <a:pos x="22" y="20"/>
                    </a:cxn>
                    <a:cxn ang="0">
                      <a:pos x="36" y="0"/>
                    </a:cxn>
                    <a:cxn ang="0">
                      <a:pos x="24" y="28"/>
                    </a:cxn>
                    <a:cxn ang="0">
                      <a:pos x="2" y="50"/>
                    </a:cxn>
                    <a:cxn ang="0">
                      <a:pos x="0" y="44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2" name="Freeform 88"/>
                <p:cNvSpPr>
                  <a:spLocks/>
                </p:cNvSpPr>
                <p:nvPr/>
              </p:nvSpPr>
              <p:spPr bwMode="ltGray">
                <a:xfrm>
                  <a:off x="4784" y="275"/>
                  <a:ext cx="18" cy="10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12" y="29"/>
                    </a:cxn>
                    <a:cxn ang="0">
                      <a:pos x="0" y="2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3" name="Freeform 89"/>
                <p:cNvSpPr>
                  <a:spLocks/>
                </p:cNvSpPr>
                <p:nvPr/>
              </p:nvSpPr>
              <p:spPr bwMode="ltGray">
                <a:xfrm>
                  <a:off x="4293" y="246"/>
                  <a:ext cx="438" cy="152"/>
                </a:xfrm>
                <a:custGeom>
                  <a:avLst/>
                  <a:gdLst/>
                  <a:ahLst/>
                  <a:cxnLst>
                    <a:cxn ang="0">
                      <a:pos x="73" y="1"/>
                    </a:cxn>
                    <a:cxn ang="0">
                      <a:pos x="438" y="0"/>
                    </a:cxn>
                    <a:cxn ang="0">
                      <a:pos x="416" y="54"/>
                    </a:cxn>
                    <a:cxn ang="0">
                      <a:pos x="397" y="68"/>
                    </a:cxn>
                    <a:cxn ang="0">
                      <a:pos x="392" y="70"/>
                    </a:cxn>
                    <a:cxn ang="0">
                      <a:pos x="375" y="73"/>
                    </a:cxn>
                    <a:cxn ang="0">
                      <a:pos x="361" y="88"/>
                    </a:cxn>
                    <a:cxn ang="0">
                      <a:pos x="362" y="99"/>
                    </a:cxn>
                    <a:cxn ang="0">
                      <a:pos x="364" y="107"/>
                    </a:cxn>
                    <a:cxn ang="0">
                      <a:pos x="366" y="113"/>
                    </a:cxn>
                    <a:cxn ang="0">
                      <a:pos x="362" y="122"/>
                    </a:cxn>
                    <a:cxn ang="0">
                      <a:pos x="351" y="120"/>
                    </a:cxn>
                    <a:cxn ang="0">
                      <a:pos x="342" y="129"/>
                    </a:cxn>
                    <a:cxn ang="0">
                      <a:pos x="347" y="105"/>
                    </a:cxn>
                    <a:cxn ang="0">
                      <a:pos x="338" y="100"/>
                    </a:cxn>
                    <a:cxn ang="0">
                      <a:pos x="344" y="93"/>
                    </a:cxn>
                    <a:cxn ang="0">
                      <a:pos x="342" y="89"/>
                    </a:cxn>
                    <a:cxn ang="0">
                      <a:pos x="320" y="94"/>
                    </a:cxn>
                    <a:cxn ang="0">
                      <a:pos x="317" y="85"/>
                    </a:cxn>
                    <a:cxn ang="0">
                      <a:pos x="297" y="94"/>
                    </a:cxn>
                    <a:cxn ang="0">
                      <a:pos x="320" y="103"/>
                    </a:cxn>
                    <a:cxn ang="0">
                      <a:pos x="305" y="117"/>
                    </a:cxn>
                    <a:cxn ang="0">
                      <a:pos x="311" y="126"/>
                    </a:cxn>
                    <a:cxn ang="0">
                      <a:pos x="315" y="138"/>
                    </a:cxn>
                    <a:cxn ang="0">
                      <a:pos x="309" y="139"/>
                    </a:cxn>
                    <a:cxn ang="0">
                      <a:pos x="314" y="144"/>
                    </a:cxn>
                    <a:cxn ang="0">
                      <a:pos x="307" y="152"/>
                    </a:cxn>
                    <a:cxn ang="0">
                      <a:pos x="0" y="149"/>
                    </a:cxn>
                    <a:cxn ang="0">
                      <a:pos x="73" y="1"/>
                    </a:cxn>
                  </a:cxnLst>
                  <a:rect l="0" t="0" r="r" b="b"/>
                  <a:pathLst>
                    <a:path w="438" h="152">
                      <a:moveTo>
                        <a:pt x="73" y="1"/>
                      </a:moveTo>
                      <a:lnTo>
                        <a:pt x="438" y="0"/>
                      </a:lnTo>
                      <a:cubicBezTo>
                        <a:pt x="432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4" name="Freeform 90"/>
                <p:cNvSpPr>
                  <a:spLocks/>
                </p:cNvSpPr>
                <p:nvPr/>
              </p:nvSpPr>
              <p:spPr bwMode="ltGray">
                <a:xfrm>
                  <a:off x="4731" y="240"/>
                  <a:ext cx="20" cy="55"/>
                </a:xfrm>
                <a:custGeom>
                  <a:avLst/>
                  <a:gdLst/>
                  <a:ahLst/>
                  <a:cxnLst>
                    <a:cxn ang="0">
                      <a:pos x="5" y="156"/>
                    </a:cxn>
                    <a:cxn ang="0">
                      <a:pos x="15" y="108"/>
                    </a:cxn>
                    <a:cxn ang="0">
                      <a:pos x="17" y="68"/>
                    </a:cxn>
                    <a:cxn ang="0">
                      <a:pos x="11" y="40"/>
                    </a:cxn>
                    <a:cxn ang="0">
                      <a:pos x="17" y="12"/>
                    </a:cxn>
                    <a:cxn ang="0">
                      <a:pos x="21" y="0"/>
                    </a:cxn>
                    <a:cxn ang="0">
                      <a:pos x="31" y="30"/>
                    </a:cxn>
                    <a:cxn ang="0">
                      <a:pos x="47" y="98"/>
                    </a:cxn>
                    <a:cxn ang="0">
                      <a:pos x="31" y="108"/>
                    </a:cxn>
                    <a:cxn ang="0">
                      <a:pos x="23" y="126"/>
                    </a:cxn>
                    <a:cxn ang="0">
                      <a:pos x="21" y="132"/>
                    </a:cxn>
                    <a:cxn ang="0">
                      <a:pos x="27" y="134"/>
                    </a:cxn>
                    <a:cxn ang="0">
                      <a:pos x="31" y="146"/>
                    </a:cxn>
                    <a:cxn ang="0">
                      <a:pos x="13" y="148"/>
                    </a:cxn>
                    <a:cxn ang="0">
                      <a:pos x="7" y="160"/>
                    </a:cxn>
                    <a:cxn ang="0">
                      <a:pos x="3" y="154"/>
                    </a:cxn>
                    <a:cxn ang="0">
                      <a:pos x="5" y="156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5" name="Freeform 91"/>
                <p:cNvSpPr>
                  <a:spLocks/>
                </p:cNvSpPr>
                <p:nvPr/>
              </p:nvSpPr>
              <p:spPr bwMode="ltGray">
                <a:xfrm>
                  <a:off x="4719" y="287"/>
                  <a:ext cx="59" cy="34"/>
                </a:xfrm>
                <a:custGeom>
                  <a:avLst/>
                  <a:gdLst/>
                  <a:ahLst/>
                  <a:cxnLst>
                    <a:cxn ang="0">
                      <a:pos x="26" y="61"/>
                    </a:cxn>
                    <a:cxn ang="0">
                      <a:pos x="30" y="43"/>
                    </a:cxn>
                    <a:cxn ang="0">
                      <a:pos x="50" y="33"/>
                    </a:cxn>
                    <a:cxn ang="0">
                      <a:pos x="54" y="45"/>
                    </a:cxn>
                    <a:cxn ang="0">
                      <a:pos x="66" y="49"/>
                    </a:cxn>
                    <a:cxn ang="0">
                      <a:pos x="80" y="55"/>
                    </a:cxn>
                    <a:cxn ang="0">
                      <a:pos x="116" y="33"/>
                    </a:cxn>
                    <a:cxn ang="0">
                      <a:pos x="130" y="17"/>
                    </a:cxn>
                    <a:cxn ang="0">
                      <a:pos x="138" y="11"/>
                    </a:cxn>
                    <a:cxn ang="0">
                      <a:pos x="106" y="49"/>
                    </a:cxn>
                    <a:cxn ang="0">
                      <a:pos x="84" y="67"/>
                    </a:cxn>
                    <a:cxn ang="0">
                      <a:pos x="66" y="81"/>
                    </a:cxn>
                    <a:cxn ang="0">
                      <a:pos x="48" y="103"/>
                    </a:cxn>
                    <a:cxn ang="0">
                      <a:pos x="26" y="89"/>
                    </a:cxn>
                    <a:cxn ang="0">
                      <a:pos x="20" y="87"/>
                    </a:cxn>
                    <a:cxn ang="0">
                      <a:pos x="22" y="97"/>
                    </a:cxn>
                    <a:cxn ang="0">
                      <a:pos x="0" y="97"/>
                    </a:cxn>
                    <a:cxn ang="0">
                      <a:pos x="10" y="79"/>
                    </a:cxn>
                    <a:cxn ang="0">
                      <a:pos x="26" y="61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6" name="Freeform 92"/>
                <p:cNvSpPr>
                  <a:spLocks/>
                </p:cNvSpPr>
                <p:nvPr/>
              </p:nvSpPr>
              <p:spPr bwMode="ltGray">
                <a:xfrm>
                  <a:off x="4656" y="319"/>
                  <a:ext cx="80" cy="72"/>
                </a:xfrm>
                <a:custGeom>
                  <a:avLst/>
                  <a:gdLst/>
                  <a:ahLst/>
                  <a:cxnLst>
                    <a:cxn ang="0">
                      <a:pos x="158" y="24"/>
                    </a:cxn>
                    <a:cxn ang="0">
                      <a:pos x="160" y="6"/>
                    </a:cxn>
                    <a:cxn ang="0">
                      <a:pos x="170" y="0"/>
                    </a:cxn>
                    <a:cxn ang="0">
                      <a:pos x="182" y="24"/>
                    </a:cxn>
                    <a:cxn ang="0">
                      <a:pos x="188" y="42"/>
                    </a:cxn>
                    <a:cxn ang="0">
                      <a:pos x="178" y="58"/>
                    </a:cxn>
                    <a:cxn ang="0">
                      <a:pos x="170" y="76"/>
                    </a:cxn>
                    <a:cxn ang="0">
                      <a:pos x="162" y="126"/>
                    </a:cxn>
                    <a:cxn ang="0">
                      <a:pos x="144" y="136"/>
                    </a:cxn>
                    <a:cxn ang="0">
                      <a:pos x="120" y="138"/>
                    </a:cxn>
                    <a:cxn ang="0">
                      <a:pos x="112" y="124"/>
                    </a:cxn>
                    <a:cxn ang="0">
                      <a:pos x="102" y="146"/>
                    </a:cxn>
                    <a:cxn ang="0">
                      <a:pos x="90" y="150"/>
                    </a:cxn>
                    <a:cxn ang="0">
                      <a:pos x="80" y="132"/>
                    </a:cxn>
                    <a:cxn ang="0">
                      <a:pos x="58" y="144"/>
                    </a:cxn>
                    <a:cxn ang="0">
                      <a:pos x="76" y="142"/>
                    </a:cxn>
                    <a:cxn ang="0">
                      <a:pos x="78" y="160"/>
                    </a:cxn>
                    <a:cxn ang="0">
                      <a:pos x="58" y="166"/>
                    </a:cxn>
                    <a:cxn ang="0">
                      <a:pos x="34" y="166"/>
                    </a:cxn>
                    <a:cxn ang="0">
                      <a:pos x="36" y="154"/>
                    </a:cxn>
                    <a:cxn ang="0">
                      <a:pos x="46" y="144"/>
                    </a:cxn>
                    <a:cxn ang="0">
                      <a:pos x="34" y="148"/>
                    </a:cxn>
                    <a:cxn ang="0">
                      <a:pos x="26" y="166"/>
                    </a:cxn>
                    <a:cxn ang="0">
                      <a:pos x="30" y="190"/>
                    </a:cxn>
                    <a:cxn ang="0">
                      <a:pos x="14" y="200"/>
                    </a:cxn>
                    <a:cxn ang="0">
                      <a:pos x="0" y="214"/>
                    </a:cxn>
                    <a:cxn ang="0">
                      <a:pos x="8" y="188"/>
                    </a:cxn>
                    <a:cxn ang="0">
                      <a:pos x="0" y="164"/>
                    </a:cxn>
                    <a:cxn ang="0">
                      <a:pos x="14" y="152"/>
                    </a:cxn>
                    <a:cxn ang="0">
                      <a:pos x="32" y="134"/>
                    </a:cxn>
                    <a:cxn ang="0">
                      <a:pos x="44" y="118"/>
                    </a:cxn>
                    <a:cxn ang="0">
                      <a:pos x="72" y="116"/>
                    </a:cxn>
                    <a:cxn ang="0">
                      <a:pos x="84" y="112"/>
                    </a:cxn>
                    <a:cxn ang="0">
                      <a:pos x="114" y="78"/>
                    </a:cxn>
                    <a:cxn ang="0">
                      <a:pos x="120" y="92"/>
                    </a:cxn>
                    <a:cxn ang="0">
                      <a:pos x="132" y="76"/>
                    </a:cxn>
                    <a:cxn ang="0">
                      <a:pos x="150" y="54"/>
                    </a:cxn>
                    <a:cxn ang="0">
                      <a:pos x="154" y="42"/>
                    </a:cxn>
                    <a:cxn ang="0">
                      <a:pos x="148" y="38"/>
                    </a:cxn>
                    <a:cxn ang="0">
                      <a:pos x="152" y="32"/>
                    </a:cxn>
                    <a:cxn ang="0">
                      <a:pos x="158" y="24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7" name="Freeform 93"/>
                <p:cNvSpPr>
                  <a:spLocks/>
                </p:cNvSpPr>
                <p:nvPr/>
              </p:nvSpPr>
              <p:spPr bwMode="ltGray">
                <a:xfrm>
                  <a:off x="4709" y="340"/>
                  <a:ext cx="6" cy="4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4" y="13"/>
                    </a:cxn>
                    <a:cxn ang="0">
                      <a:pos x="0" y="9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8" name="Freeform 94"/>
                <p:cNvSpPr>
                  <a:spLocks/>
                </p:cNvSpPr>
                <p:nvPr/>
              </p:nvSpPr>
              <p:spPr bwMode="ltGray">
                <a:xfrm>
                  <a:off x="4261" y="389"/>
                  <a:ext cx="347" cy="189"/>
                </a:xfrm>
                <a:custGeom>
                  <a:avLst/>
                  <a:gdLst/>
                  <a:ahLst/>
                  <a:cxnLst>
                    <a:cxn ang="0">
                      <a:pos x="812" y="26"/>
                    </a:cxn>
                    <a:cxn ang="0">
                      <a:pos x="778" y="78"/>
                    </a:cxn>
                    <a:cxn ang="0">
                      <a:pos x="748" y="122"/>
                    </a:cxn>
                    <a:cxn ang="0">
                      <a:pos x="722" y="142"/>
                    </a:cxn>
                    <a:cxn ang="0">
                      <a:pos x="634" y="180"/>
                    </a:cxn>
                    <a:cxn ang="0">
                      <a:pos x="632" y="210"/>
                    </a:cxn>
                    <a:cxn ang="0">
                      <a:pos x="604" y="230"/>
                    </a:cxn>
                    <a:cxn ang="0">
                      <a:pos x="620" y="178"/>
                    </a:cxn>
                    <a:cxn ang="0">
                      <a:pos x="576" y="188"/>
                    </a:cxn>
                    <a:cxn ang="0">
                      <a:pos x="556" y="218"/>
                    </a:cxn>
                    <a:cxn ang="0">
                      <a:pos x="596" y="280"/>
                    </a:cxn>
                    <a:cxn ang="0">
                      <a:pos x="594" y="368"/>
                    </a:cxn>
                    <a:cxn ang="0">
                      <a:pos x="542" y="406"/>
                    </a:cxn>
                    <a:cxn ang="0">
                      <a:pos x="522" y="386"/>
                    </a:cxn>
                    <a:cxn ang="0">
                      <a:pos x="482" y="348"/>
                    </a:cxn>
                    <a:cxn ang="0">
                      <a:pos x="462" y="348"/>
                    </a:cxn>
                    <a:cxn ang="0">
                      <a:pos x="450" y="394"/>
                    </a:cxn>
                    <a:cxn ang="0">
                      <a:pos x="500" y="464"/>
                    </a:cxn>
                    <a:cxn ang="0">
                      <a:pos x="510" y="524"/>
                    </a:cxn>
                    <a:cxn ang="0">
                      <a:pos x="526" y="560"/>
                    </a:cxn>
                    <a:cxn ang="0">
                      <a:pos x="492" y="544"/>
                    </a:cxn>
                    <a:cxn ang="0">
                      <a:pos x="470" y="518"/>
                    </a:cxn>
                    <a:cxn ang="0">
                      <a:pos x="422" y="424"/>
                    </a:cxn>
                    <a:cxn ang="0">
                      <a:pos x="426" y="310"/>
                    </a:cxn>
                    <a:cxn ang="0">
                      <a:pos x="422" y="268"/>
                    </a:cxn>
                    <a:cxn ang="0">
                      <a:pos x="412" y="276"/>
                    </a:cxn>
                    <a:cxn ang="0">
                      <a:pos x="386" y="266"/>
                    </a:cxn>
                    <a:cxn ang="0">
                      <a:pos x="360" y="170"/>
                    </a:cxn>
                    <a:cxn ang="0">
                      <a:pos x="330" y="166"/>
                    </a:cxn>
                    <a:cxn ang="0">
                      <a:pos x="288" y="172"/>
                    </a:cxn>
                    <a:cxn ang="0">
                      <a:pos x="242" y="232"/>
                    </a:cxn>
                    <a:cxn ang="0">
                      <a:pos x="196" y="268"/>
                    </a:cxn>
                    <a:cxn ang="0">
                      <a:pos x="184" y="274"/>
                    </a:cxn>
                    <a:cxn ang="0">
                      <a:pos x="160" y="328"/>
                    </a:cxn>
                    <a:cxn ang="0">
                      <a:pos x="152" y="354"/>
                    </a:cxn>
                    <a:cxn ang="0">
                      <a:pos x="128" y="404"/>
                    </a:cxn>
                    <a:cxn ang="0">
                      <a:pos x="94" y="392"/>
                    </a:cxn>
                    <a:cxn ang="0">
                      <a:pos x="66" y="258"/>
                    </a:cxn>
                    <a:cxn ang="0">
                      <a:pos x="72" y="156"/>
                    </a:cxn>
                    <a:cxn ang="0">
                      <a:pos x="44" y="180"/>
                    </a:cxn>
                    <a:cxn ang="0">
                      <a:pos x="20" y="150"/>
                    </a:cxn>
                    <a:cxn ang="0">
                      <a:pos x="24" y="138"/>
                    </a:cxn>
                    <a:cxn ang="0">
                      <a:pos x="0" y="92"/>
                    </a:cxn>
                    <a:cxn ang="0">
                      <a:pos x="798" y="6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9" name="Freeform 95"/>
                <p:cNvSpPr>
                  <a:spLocks/>
                </p:cNvSpPr>
                <p:nvPr/>
              </p:nvSpPr>
              <p:spPr bwMode="ltGray">
                <a:xfrm>
                  <a:off x="4322" y="519"/>
                  <a:ext cx="19" cy="29"/>
                </a:xfrm>
                <a:custGeom>
                  <a:avLst/>
                  <a:gdLst/>
                  <a:ahLst/>
                  <a:cxnLst>
                    <a:cxn ang="0">
                      <a:pos x="7" y="11"/>
                    </a:cxn>
                    <a:cxn ang="0">
                      <a:pos x="17" y="3"/>
                    </a:cxn>
                    <a:cxn ang="0">
                      <a:pos x="37" y="33"/>
                    </a:cxn>
                    <a:cxn ang="0">
                      <a:pos x="19" y="85"/>
                    </a:cxn>
                    <a:cxn ang="0">
                      <a:pos x="1" y="69"/>
                    </a:cxn>
                    <a:cxn ang="0">
                      <a:pos x="7" y="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60" name="Freeform 96"/>
                <p:cNvSpPr>
                  <a:spLocks/>
                </p:cNvSpPr>
                <p:nvPr/>
              </p:nvSpPr>
              <p:spPr bwMode="ltGray">
                <a:xfrm>
                  <a:off x="4588" y="421"/>
                  <a:ext cx="18" cy="24"/>
                </a:xfrm>
                <a:custGeom>
                  <a:avLst/>
                  <a:gdLst/>
                  <a:ahLst/>
                  <a:cxnLst>
                    <a:cxn ang="0">
                      <a:pos x="13" y="28"/>
                    </a:cxn>
                    <a:cxn ang="0">
                      <a:pos x="29" y="2"/>
                    </a:cxn>
                    <a:cxn ang="0">
                      <a:pos x="43" y="4"/>
                    </a:cxn>
                    <a:cxn ang="0">
                      <a:pos x="39" y="26"/>
                    </a:cxn>
                    <a:cxn ang="0">
                      <a:pos x="13" y="74"/>
                    </a:cxn>
                    <a:cxn ang="0">
                      <a:pos x="7" y="60"/>
                    </a:cxn>
                    <a:cxn ang="0">
                      <a:pos x="3" y="36"/>
                    </a:cxn>
                    <a:cxn ang="0">
                      <a:pos x="13" y="28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61" name="Freeform 97"/>
                <p:cNvSpPr>
                  <a:spLocks/>
                </p:cNvSpPr>
                <p:nvPr/>
              </p:nvSpPr>
              <p:spPr bwMode="ltGray">
                <a:xfrm>
                  <a:off x="4639" y="409"/>
                  <a:ext cx="9" cy="10"/>
                </a:xfrm>
                <a:custGeom>
                  <a:avLst/>
                  <a:gdLst/>
                  <a:ahLst/>
                  <a:cxnLst>
                    <a:cxn ang="0">
                      <a:pos x="7" y="16"/>
                    </a:cxn>
                    <a:cxn ang="0">
                      <a:pos x="5" y="30"/>
                    </a:cxn>
                    <a:cxn ang="0">
                      <a:pos x="7" y="16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62" name="Freeform 98"/>
                <p:cNvSpPr>
                  <a:spLocks/>
                </p:cNvSpPr>
                <p:nvPr/>
              </p:nvSpPr>
              <p:spPr bwMode="ltGray">
                <a:xfrm>
                  <a:off x="3709" y="315"/>
                  <a:ext cx="433" cy="354"/>
                </a:xfrm>
                <a:custGeom>
                  <a:avLst/>
                  <a:gdLst/>
                  <a:ahLst/>
                  <a:cxnLst>
                    <a:cxn ang="0">
                      <a:pos x="481" y="464"/>
                    </a:cxn>
                    <a:cxn ang="0">
                      <a:pos x="486" y="451"/>
                    </a:cxn>
                    <a:cxn ang="0">
                      <a:pos x="500" y="413"/>
                    </a:cxn>
                    <a:cxn ang="0">
                      <a:pos x="309" y="287"/>
                    </a:cxn>
                    <a:cxn ang="0">
                      <a:pos x="282" y="346"/>
                    </a:cxn>
                    <a:cxn ang="0">
                      <a:pos x="303" y="556"/>
                    </a:cxn>
                    <a:cxn ang="0">
                      <a:pos x="282" y="494"/>
                    </a:cxn>
                    <a:cxn ang="0">
                      <a:pos x="242" y="439"/>
                    </a:cxn>
                    <a:cxn ang="0">
                      <a:pos x="245" y="413"/>
                    </a:cxn>
                    <a:cxn ang="0">
                      <a:pos x="247" y="394"/>
                    </a:cxn>
                    <a:cxn ang="0">
                      <a:pos x="220" y="375"/>
                    </a:cxn>
                    <a:cxn ang="0">
                      <a:pos x="194" y="346"/>
                    </a:cxn>
                    <a:cxn ang="0">
                      <a:pos x="148" y="354"/>
                    </a:cxn>
                    <a:cxn ang="0">
                      <a:pos x="126" y="365"/>
                    </a:cxn>
                    <a:cxn ang="0">
                      <a:pos x="78" y="365"/>
                    </a:cxn>
                    <a:cxn ang="0">
                      <a:pos x="22" y="312"/>
                    </a:cxn>
                    <a:cxn ang="0">
                      <a:pos x="11" y="295"/>
                    </a:cxn>
                    <a:cxn ang="0">
                      <a:pos x="0" y="264"/>
                    </a:cxn>
                    <a:cxn ang="0">
                      <a:pos x="24" y="213"/>
                    </a:cxn>
                    <a:cxn ang="0">
                      <a:pos x="32" y="181"/>
                    </a:cxn>
                    <a:cxn ang="0">
                      <a:pos x="51" y="143"/>
                    </a:cxn>
                    <a:cxn ang="0">
                      <a:pos x="81" y="116"/>
                    </a:cxn>
                    <a:cxn ang="0">
                      <a:pos x="167" y="67"/>
                    </a:cxn>
                    <a:cxn ang="0">
                      <a:pos x="220" y="30"/>
                    </a:cxn>
                    <a:cxn ang="0">
                      <a:pos x="258" y="6"/>
                    </a:cxn>
                    <a:cxn ang="0">
                      <a:pos x="363" y="2"/>
                    </a:cxn>
                    <a:cxn ang="0">
                      <a:pos x="398" y="0"/>
                    </a:cxn>
                    <a:cxn ang="0">
                      <a:pos x="384" y="34"/>
                    </a:cxn>
                    <a:cxn ang="0">
                      <a:pos x="443" y="84"/>
                    </a:cxn>
                    <a:cxn ang="0">
                      <a:pos x="497" y="74"/>
                    </a:cxn>
                    <a:cxn ang="0">
                      <a:pos x="529" y="82"/>
                    </a:cxn>
                    <a:cxn ang="0">
                      <a:pos x="559" y="97"/>
                    </a:cxn>
                    <a:cxn ang="0">
                      <a:pos x="572" y="188"/>
                    </a:cxn>
                    <a:cxn ang="0">
                      <a:pos x="572" y="240"/>
                    </a:cxn>
                    <a:cxn ang="0">
                      <a:pos x="599" y="283"/>
                    </a:cxn>
                    <a:cxn ang="0">
                      <a:pos x="645" y="300"/>
                    </a:cxn>
                    <a:cxn ang="0">
                      <a:pos x="680" y="295"/>
                    </a:cxn>
                    <a:cxn ang="0">
                      <a:pos x="664" y="340"/>
                    </a:cxn>
                    <a:cxn ang="0">
                      <a:pos x="599" y="407"/>
                    </a:cxn>
                    <a:cxn ang="0">
                      <a:pos x="548" y="485"/>
                    </a:cxn>
                    <a:cxn ang="0">
                      <a:pos x="556" y="508"/>
                    </a:cxn>
                    <a:cxn ang="0">
                      <a:pos x="435" y="556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63" name="Freeform 99"/>
                <p:cNvSpPr>
                  <a:spLocks/>
                </p:cNvSpPr>
                <p:nvPr/>
              </p:nvSpPr>
              <p:spPr bwMode="ltGray">
                <a:xfrm>
                  <a:off x="3877" y="448"/>
                  <a:ext cx="163" cy="221"/>
                </a:xfrm>
                <a:custGeom>
                  <a:avLst/>
                  <a:gdLst/>
                  <a:ahLst/>
                  <a:cxnLst>
                    <a:cxn ang="0">
                      <a:pos x="243" y="347"/>
                    </a:cxn>
                    <a:cxn ang="0">
                      <a:pos x="233" y="301"/>
                    </a:cxn>
                    <a:cxn ang="0">
                      <a:pos x="217" y="288"/>
                    </a:cxn>
                    <a:cxn ang="0">
                      <a:pos x="215" y="269"/>
                    </a:cxn>
                    <a:cxn ang="0">
                      <a:pos x="209" y="254"/>
                    </a:cxn>
                    <a:cxn ang="0">
                      <a:pos x="209" y="229"/>
                    </a:cxn>
                    <a:cxn ang="0">
                      <a:pos x="207" y="214"/>
                    </a:cxn>
                    <a:cxn ang="0">
                      <a:pos x="228" y="202"/>
                    </a:cxn>
                    <a:cxn ang="0">
                      <a:pos x="257" y="197"/>
                    </a:cxn>
                    <a:cxn ang="0">
                      <a:pos x="257" y="136"/>
                    </a:cxn>
                    <a:cxn ang="0">
                      <a:pos x="54" y="96"/>
                    </a:cxn>
                    <a:cxn ang="0">
                      <a:pos x="32" y="98"/>
                    </a:cxn>
                    <a:cxn ang="0">
                      <a:pos x="16" y="102"/>
                    </a:cxn>
                    <a:cxn ang="0">
                      <a:pos x="0" y="149"/>
                    </a:cxn>
                    <a:cxn ang="0">
                      <a:pos x="93" y="346"/>
                    </a:cxn>
                    <a:cxn ang="0">
                      <a:pos x="243" y="347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64" name="Freeform 100"/>
                <p:cNvSpPr>
                  <a:spLocks/>
                </p:cNvSpPr>
                <p:nvPr/>
              </p:nvSpPr>
              <p:spPr bwMode="ltGray">
                <a:xfrm>
                  <a:off x="4164" y="611"/>
                  <a:ext cx="7" cy="12"/>
                </a:xfrm>
                <a:custGeom>
                  <a:avLst/>
                  <a:gdLst/>
                  <a:ahLst/>
                  <a:cxnLst>
                    <a:cxn ang="0">
                      <a:pos x="7" y="25"/>
                    </a:cxn>
                    <a:cxn ang="0">
                      <a:pos x="19" y="21"/>
                    </a:cxn>
                    <a:cxn ang="0">
                      <a:pos x="7" y="2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65" name="Freeform 101"/>
                <p:cNvSpPr>
                  <a:spLocks/>
                </p:cNvSpPr>
                <p:nvPr/>
              </p:nvSpPr>
              <p:spPr bwMode="ltGray">
                <a:xfrm>
                  <a:off x="4155" y="497"/>
                  <a:ext cx="9" cy="7"/>
                </a:xfrm>
                <a:custGeom>
                  <a:avLst/>
                  <a:gdLst/>
                  <a:ahLst/>
                  <a:cxnLst>
                    <a:cxn ang="0">
                      <a:pos x="12" y="12"/>
                    </a:cxn>
                    <a:cxn ang="0">
                      <a:pos x="16" y="0"/>
                    </a:cxn>
                    <a:cxn ang="0">
                      <a:pos x="20" y="12"/>
                    </a:cxn>
                    <a:cxn ang="0">
                      <a:pos x="8" y="20"/>
                    </a:cxn>
                    <a:cxn ang="0">
                      <a:pos x="12" y="12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66" name="Freeform 102"/>
                <p:cNvSpPr>
                  <a:spLocks/>
                </p:cNvSpPr>
                <p:nvPr/>
              </p:nvSpPr>
              <p:spPr bwMode="ltGray">
                <a:xfrm>
                  <a:off x="3760" y="357"/>
                  <a:ext cx="25" cy="10"/>
                </a:xfrm>
                <a:custGeom>
                  <a:avLst/>
                  <a:gdLst/>
                  <a:ahLst/>
                  <a:cxnLst>
                    <a:cxn ang="0">
                      <a:pos x="24" y="18"/>
                    </a:cxn>
                    <a:cxn ang="0">
                      <a:pos x="32" y="6"/>
                    </a:cxn>
                    <a:cxn ang="0">
                      <a:pos x="36" y="30"/>
                    </a:cxn>
                    <a:cxn ang="0">
                      <a:pos x="24" y="18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67" name="Freeform 103"/>
                <p:cNvSpPr>
                  <a:spLocks/>
                </p:cNvSpPr>
                <p:nvPr/>
              </p:nvSpPr>
              <p:spPr bwMode="ltGray">
                <a:xfrm>
                  <a:off x="4062" y="265"/>
                  <a:ext cx="295" cy="233"/>
                </a:xfrm>
                <a:custGeom>
                  <a:avLst/>
                  <a:gdLst/>
                  <a:ahLst/>
                  <a:cxnLst>
                    <a:cxn ang="0">
                      <a:pos x="473" y="464"/>
                    </a:cxn>
                    <a:cxn ang="0">
                      <a:pos x="393" y="452"/>
                    </a:cxn>
                    <a:cxn ang="0">
                      <a:pos x="325" y="412"/>
                    </a:cxn>
                    <a:cxn ang="0">
                      <a:pos x="265" y="400"/>
                    </a:cxn>
                    <a:cxn ang="0">
                      <a:pos x="237" y="416"/>
                    </a:cxn>
                    <a:cxn ang="0">
                      <a:pos x="261" y="428"/>
                    </a:cxn>
                    <a:cxn ang="0">
                      <a:pos x="293" y="468"/>
                    </a:cxn>
                    <a:cxn ang="0">
                      <a:pos x="321" y="476"/>
                    </a:cxn>
                    <a:cxn ang="0">
                      <a:pos x="333" y="536"/>
                    </a:cxn>
                    <a:cxn ang="0">
                      <a:pos x="313" y="552"/>
                    </a:cxn>
                    <a:cxn ang="0">
                      <a:pos x="261" y="616"/>
                    </a:cxn>
                    <a:cxn ang="0">
                      <a:pos x="225" y="628"/>
                    </a:cxn>
                    <a:cxn ang="0">
                      <a:pos x="97" y="696"/>
                    </a:cxn>
                    <a:cxn ang="0">
                      <a:pos x="77" y="616"/>
                    </a:cxn>
                    <a:cxn ang="0">
                      <a:pos x="45" y="524"/>
                    </a:cxn>
                    <a:cxn ang="0">
                      <a:pos x="33" y="448"/>
                    </a:cxn>
                    <a:cxn ang="0">
                      <a:pos x="53" y="344"/>
                    </a:cxn>
                    <a:cxn ang="0">
                      <a:pos x="17" y="392"/>
                    </a:cxn>
                    <a:cxn ang="0">
                      <a:pos x="81" y="280"/>
                    </a:cxn>
                    <a:cxn ang="0">
                      <a:pos x="113" y="204"/>
                    </a:cxn>
                    <a:cxn ang="0">
                      <a:pos x="37" y="204"/>
                    </a:cxn>
                    <a:cxn ang="0">
                      <a:pos x="1" y="196"/>
                    </a:cxn>
                    <a:cxn ang="0">
                      <a:pos x="25" y="140"/>
                    </a:cxn>
                    <a:cxn ang="0">
                      <a:pos x="97" y="112"/>
                    </a:cxn>
                    <a:cxn ang="0">
                      <a:pos x="221" y="124"/>
                    </a:cxn>
                    <a:cxn ang="0">
                      <a:pos x="229" y="64"/>
                    </a:cxn>
                    <a:cxn ang="0">
                      <a:pos x="261" y="0"/>
                    </a:cxn>
                    <a:cxn ang="0">
                      <a:pos x="357" y="44"/>
                    </a:cxn>
                    <a:cxn ang="0">
                      <a:pos x="329" y="88"/>
                    </a:cxn>
                    <a:cxn ang="0">
                      <a:pos x="301" y="176"/>
                    </a:cxn>
                    <a:cxn ang="0">
                      <a:pos x="361" y="192"/>
                    </a:cxn>
                    <a:cxn ang="0">
                      <a:pos x="373" y="136"/>
                    </a:cxn>
                    <a:cxn ang="0">
                      <a:pos x="417" y="92"/>
                    </a:cxn>
                    <a:cxn ang="0">
                      <a:pos x="497" y="88"/>
                    </a:cxn>
                    <a:cxn ang="0">
                      <a:pos x="529" y="52"/>
                    </a:cxn>
                    <a:cxn ang="0">
                      <a:pos x="541" y="460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68" name="Freeform 104"/>
                <p:cNvSpPr>
                  <a:spLocks/>
                </p:cNvSpPr>
                <p:nvPr/>
              </p:nvSpPr>
              <p:spPr bwMode="ltGray">
                <a:xfrm>
                  <a:off x="3861" y="247"/>
                  <a:ext cx="591" cy="95"/>
                </a:xfrm>
                <a:custGeom>
                  <a:avLst/>
                  <a:gdLst/>
                  <a:ahLst/>
                  <a:cxnLst>
                    <a:cxn ang="0">
                      <a:pos x="825" y="0"/>
                    </a:cxn>
                    <a:cxn ang="0">
                      <a:pos x="143" y="29"/>
                    </a:cxn>
                    <a:cxn ang="0">
                      <a:pos x="91" y="42"/>
                    </a:cxn>
                    <a:cxn ang="0">
                      <a:pos x="62" y="42"/>
                    </a:cxn>
                    <a:cxn ang="0">
                      <a:pos x="22" y="77"/>
                    </a:cxn>
                    <a:cxn ang="0">
                      <a:pos x="0" y="105"/>
                    </a:cxn>
                    <a:cxn ang="0">
                      <a:pos x="59" y="115"/>
                    </a:cxn>
                    <a:cxn ang="0">
                      <a:pos x="97" y="96"/>
                    </a:cxn>
                    <a:cxn ang="0">
                      <a:pos x="108" y="84"/>
                    </a:cxn>
                    <a:cxn ang="0">
                      <a:pos x="167" y="52"/>
                    </a:cxn>
                    <a:cxn ang="0">
                      <a:pos x="215" y="46"/>
                    </a:cxn>
                    <a:cxn ang="0">
                      <a:pos x="237" y="94"/>
                    </a:cxn>
                    <a:cxn ang="0">
                      <a:pos x="188" y="109"/>
                    </a:cxn>
                    <a:cxn ang="0">
                      <a:pos x="231" y="113"/>
                    </a:cxn>
                    <a:cxn ang="0">
                      <a:pos x="250" y="90"/>
                    </a:cxn>
                    <a:cxn ang="0">
                      <a:pos x="266" y="92"/>
                    </a:cxn>
                    <a:cxn ang="0">
                      <a:pos x="253" y="54"/>
                    </a:cxn>
                    <a:cxn ang="0">
                      <a:pos x="266" y="44"/>
                    </a:cxn>
                    <a:cxn ang="0">
                      <a:pos x="277" y="88"/>
                    </a:cxn>
                    <a:cxn ang="0">
                      <a:pos x="266" y="113"/>
                    </a:cxn>
                    <a:cxn ang="0">
                      <a:pos x="296" y="130"/>
                    </a:cxn>
                    <a:cxn ang="0">
                      <a:pos x="299" y="92"/>
                    </a:cxn>
                    <a:cxn ang="0">
                      <a:pos x="331" y="103"/>
                    </a:cxn>
                    <a:cxn ang="0">
                      <a:pos x="382" y="73"/>
                    </a:cxn>
                    <a:cxn ang="0">
                      <a:pos x="409" y="50"/>
                    </a:cxn>
                    <a:cxn ang="0">
                      <a:pos x="439" y="56"/>
                    </a:cxn>
                    <a:cxn ang="0">
                      <a:pos x="455" y="50"/>
                    </a:cxn>
                    <a:cxn ang="0">
                      <a:pos x="431" y="44"/>
                    </a:cxn>
                    <a:cxn ang="0">
                      <a:pos x="474" y="35"/>
                    </a:cxn>
                    <a:cxn ang="0">
                      <a:pos x="544" y="54"/>
                    </a:cxn>
                    <a:cxn ang="0">
                      <a:pos x="581" y="42"/>
                    </a:cxn>
                    <a:cxn ang="0">
                      <a:pos x="584" y="63"/>
                    </a:cxn>
                    <a:cxn ang="0">
                      <a:pos x="568" y="101"/>
                    </a:cxn>
                    <a:cxn ang="0">
                      <a:pos x="611" y="88"/>
                    </a:cxn>
                    <a:cxn ang="0">
                      <a:pos x="624" y="80"/>
                    </a:cxn>
                    <a:cxn ang="0">
                      <a:pos x="648" y="61"/>
                    </a:cxn>
                    <a:cxn ang="0">
                      <a:pos x="794" y="84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69" name="Freeform 105"/>
                <p:cNvSpPr>
                  <a:spLocks/>
                </p:cNvSpPr>
                <p:nvPr/>
              </p:nvSpPr>
              <p:spPr bwMode="ltGray">
                <a:xfrm>
                  <a:off x="3981" y="282"/>
                  <a:ext cx="13" cy="10"/>
                </a:xfrm>
                <a:custGeom>
                  <a:avLst/>
                  <a:gdLst/>
                  <a:ahLst/>
                  <a:cxnLst>
                    <a:cxn ang="0">
                      <a:pos x="3" y="28"/>
                    </a:cxn>
                    <a:cxn ang="0">
                      <a:pos x="31" y="0"/>
                    </a:cxn>
                    <a:cxn ang="0">
                      <a:pos x="19" y="24"/>
                    </a:cxn>
                    <a:cxn ang="0">
                      <a:pos x="3" y="28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70" name="Freeform 106"/>
                <p:cNvSpPr>
                  <a:spLocks/>
                </p:cNvSpPr>
                <p:nvPr/>
              </p:nvSpPr>
              <p:spPr bwMode="ltGray">
                <a:xfrm>
                  <a:off x="3966" y="296"/>
                  <a:ext cx="19" cy="11"/>
                </a:xfrm>
                <a:custGeom>
                  <a:avLst/>
                  <a:gdLst/>
                  <a:ahLst/>
                  <a:cxnLst>
                    <a:cxn ang="0">
                      <a:pos x="6" y="32"/>
                    </a:cxn>
                    <a:cxn ang="0">
                      <a:pos x="22" y="0"/>
                    </a:cxn>
                    <a:cxn ang="0">
                      <a:pos x="38" y="4"/>
                    </a:cxn>
                    <a:cxn ang="0">
                      <a:pos x="6" y="32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71" name="Freeform 107"/>
                <p:cNvSpPr>
                  <a:spLocks/>
                </p:cNvSpPr>
                <p:nvPr/>
              </p:nvSpPr>
              <p:spPr bwMode="ltGray">
                <a:xfrm>
                  <a:off x="4028" y="337"/>
                  <a:ext cx="32" cy="6"/>
                </a:xfrm>
                <a:custGeom>
                  <a:avLst/>
                  <a:gdLst/>
                  <a:ahLst/>
                  <a:cxnLst>
                    <a:cxn ang="0">
                      <a:pos x="37" y="18"/>
                    </a:cxn>
                    <a:cxn ang="0">
                      <a:pos x="25" y="2"/>
                    </a:cxn>
                    <a:cxn ang="0">
                      <a:pos x="37" y="18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72" name="Freeform 108"/>
                <p:cNvSpPr>
                  <a:spLocks/>
                </p:cNvSpPr>
                <p:nvPr/>
              </p:nvSpPr>
              <p:spPr bwMode="ltGray">
                <a:xfrm>
                  <a:off x="4083" y="336"/>
                  <a:ext cx="18" cy="15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12" y="9"/>
                    </a:cxn>
                    <a:cxn ang="0">
                      <a:pos x="0" y="21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73" name="Freeform 109"/>
                <p:cNvSpPr>
                  <a:spLocks/>
                </p:cNvSpPr>
                <p:nvPr/>
              </p:nvSpPr>
              <p:spPr bwMode="ltGray">
                <a:xfrm>
                  <a:off x="3936" y="295"/>
                  <a:ext cx="14" cy="10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31" y="10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74" name="Group 110"/>
            <p:cNvGrpSpPr>
              <a:grpSpLocks/>
            </p:cNvGrpSpPr>
            <p:nvPr/>
          </p:nvGrpSpPr>
          <p:grpSpPr bwMode="auto">
            <a:xfrm>
              <a:off x="798" y="111"/>
              <a:ext cx="4702" cy="418"/>
              <a:chOff x="798" y="255"/>
              <a:chExt cx="4702" cy="418"/>
            </a:xfrm>
          </p:grpSpPr>
          <p:sp>
            <p:nvSpPr>
              <p:cNvPr id="11375" name="Line 111"/>
              <p:cNvSpPr>
                <a:spLocks noChangeShapeType="1"/>
              </p:cNvSpPr>
              <p:nvPr/>
            </p:nvSpPr>
            <p:spPr bwMode="white">
              <a:xfrm>
                <a:off x="798" y="476"/>
                <a:ext cx="470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6" name="Line 112"/>
              <p:cNvSpPr>
                <a:spLocks noChangeShapeType="1"/>
              </p:cNvSpPr>
              <p:nvPr/>
            </p:nvSpPr>
            <p:spPr bwMode="white">
              <a:xfrm>
                <a:off x="1026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7" name="Line 113"/>
              <p:cNvSpPr>
                <a:spLocks noChangeShapeType="1"/>
              </p:cNvSpPr>
              <p:nvPr/>
            </p:nvSpPr>
            <p:spPr bwMode="white">
              <a:xfrm>
                <a:off x="1254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8" name="Line 114"/>
              <p:cNvSpPr>
                <a:spLocks noChangeShapeType="1"/>
              </p:cNvSpPr>
              <p:nvPr/>
            </p:nvSpPr>
            <p:spPr bwMode="white">
              <a:xfrm>
                <a:off x="1482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" name="Line 115"/>
              <p:cNvSpPr>
                <a:spLocks noChangeShapeType="1"/>
              </p:cNvSpPr>
              <p:nvPr/>
            </p:nvSpPr>
            <p:spPr bwMode="white">
              <a:xfrm>
                <a:off x="1710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0" name="Line 116"/>
              <p:cNvSpPr>
                <a:spLocks noChangeShapeType="1"/>
              </p:cNvSpPr>
              <p:nvPr/>
            </p:nvSpPr>
            <p:spPr bwMode="white">
              <a:xfrm>
                <a:off x="1938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1" name="Line 117"/>
              <p:cNvSpPr>
                <a:spLocks noChangeShapeType="1"/>
              </p:cNvSpPr>
              <p:nvPr/>
            </p:nvSpPr>
            <p:spPr bwMode="white">
              <a:xfrm>
                <a:off x="2166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2" name="Line 118"/>
              <p:cNvSpPr>
                <a:spLocks noChangeShapeType="1"/>
              </p:cNvSpPr>
              <p:nvPr/>
            </p:nvSpPr>
            <p:spPr bwMode="white">
              <a:xfrm>
                <a:off x="2394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3" name="Line 119"/>
              <p:cNvSpPr>
                <a:spLocks noChangeShapeType="1"/>
              </p:cNvSpPr>
              <p:nvPr/>
            </p:nvSpPr>
            <p:spPr bwMode="white">
              <a:xfrm>
                <a:off x="2622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4" name="Line 120"/>
              <p:cNvSpPr>
                <a:spLocks noChangeShapeType="1"/>
              </p:cNvSpPr>
              <p:nvPr/>
            </p:nvSpPr>
            <p:spPr bwMode="white">
              <a:xfrm>
                <a:off x="2850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5" name="Line 121"/>
              <p:cNvSpPr>
                <a:spLocks noChangeShapeType="1"/>
              </p:cNvSpPr>
              <p:nvPr/>
            </p:nvSpPr>
            <p:spPr bwMode="white">
              <a:xfrm>
                <a:off x="3078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6" name="Line 122"/>
              <p:cNvSpPr>
                <a:spLocks noChangeShapeType="1"/>
              </p:cNvSpPr>
              <p:nvPr/>
            </p:nvSpPr>
            <p:spPr bwMode="white">
              <a:xfrm>
                <a:off x="3306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7" name="Line 123"/>
              <p:cNvSpPr>
                <a:spLocks noChangeShapeType="1"/>
              </p:cNvSpPr>
              <p:nvPr/>
            </p:nvSpPr>
            <p:spPr bwMode="white">
              <a:xfrm>
                <a:off x="3534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8" name="Line 124"/>
              <p:cNvSpPr>
                <a:spLocks noChangeShapeType="1"/>
              </p:cNvSpPr>
              <p:nvPr/>
            </p:nvSpPr>
            <p:spPr bwMode="white">
              <a:xfrm>
                <a:off x="3762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89" name="Line 125"/>
              <p:cNvSpPr>
                <a:spLocks noChangeShapeType="1"/>
              </p:cNvSpPr>
              <p:nvPr/>
            </p:nvSpPr>
            <p:spPr bwMode="white">
              <a:xfrm>
                <a:off x="3990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0" name="Line 126"/>
              <p:cNvSpPr>
                <a:spLocks noChangeShapeType="1"/>
              </p:cNvSpPr>
              <p:nvPr/>
            </p:nvSpPr>
            <p:spPr bwMode="white">
              <a:xfrm>
                <a:off x="4218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1" name="Line 127"/>
              <p:cNvSpPr>
                <a:spLocks noChangeShapeType="1"/>
              </p:cNvSpPr>
              <p:nvPr/>
            </p:nvSpPr>
            <p:spPr bwMode="white">
              <a:xfrm>
                <a:off x="4446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2" name="Line 128"/>
              <p:cNvSpPr>
                <a:spLocks noChangeShapeType="1"/>
              </p:cNvSpPr>
              <p:nvPr/>
            </p:nvSpPr>
            <p:spPr bwMode="white">
              <a:xfrm>
                <a:off x="4674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3" name="Line 129"/>
              <p:cNvSpPr>
                <a:spLocks noChangeShapeType="1"/>
              </p:cNvSpPr>
              <p:nvPr/>
            </p:nvSpPr>
            <p:spPr bwMode="white">
              <a:xfrm>
                <a:off x="4902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4" name="Line 130"/>
              <p:cNvSpPr>
                <a:spLocks noChangeShapeType="1"/>
              </p:cNvSpPr>
              <p:nvPr/>
            </p:nvSpPr>
            <p:spPr bwMode="white">
              <a:xfrm>
                <a:off x="5130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5" name="Line 131"/>
              <p:cNvSpPr>
                <a:spLocks noChangeShapeType="1"/>
              </p:cNvSpPr>
              <p:nvPr/>
            </p:nvSpPr>
            <p:spPr bwMode="white">
              <a:xfrm>
                <a:off x="5358" y="255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96" name="Group 132"/>
            <p:cNvGrpSpPr>
              <a:grpSpLocks/>
            </p:cNvGrpSpPr>
            <p:nvPr/>
          </p:nvGrpSpPr>
          <p:grpSpPr bwMode="auto">
            <a:xfrm>
              <a:off x="1208" y="109"/>
              <a:ext cx="3694" cy="423"/>
              <a:chOff x="1034" y="245"/>
              <a:chExt cx="3694" cy="423"/>
            </a:xfrm>
          </p:grpSpPr>
          <p:sp>
            <p:nvSpPr>
              <p:cNvPr id="11397" name="Line 133"/>
              <p:cNvSpPr>
                <a:spLocks noChangeShapeType="1"/>
              </p:cNvSpPr>
              <p:nvPr/>
            </p:nvSpPr>
            <p:spPr bwMode="ltGray">
              <a:xfrm>
                <a:off x="2676" y="246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8" name="Line 134"/>
              <p:cNvSpPr>
                <a:spLocks noChangeShapeType="1"/>
              </p:cNvSpPr>
              <p:nvPr/>
            </p:nvSpPr>
            <p:spPr bwMode="ltGray">
              <a:xfrm>
                <a:off x="2798" y="468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99" name="Line 135"/>
              <p:cNvSpPr>
                <a:spLocks noChangeShapeType="1"/>
              </p:cNvSpPr>
              <p:nvPr/>
            </p:nvSpPr>
            <p:spPr bwMode="ltGray">
              <a:xfrm>
                <a:off x="2904" y="486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0" name="Line 136"/>
              <p:cNvSpPr>
                <a:spLocks noChangeShapeType="1"/>
              </p:cNvSpPr>
              <p:nvPr/>
            </p:nvSpPr>
            <p:spPr bwMode="ltGray">
              <a:xfrm>
                <a:off x="3132" y="586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1" name="Line 137"/>
              <p:cNvSpPr>
                <a:spLocks noChangeShapeType="1"/>
              </p:cNvSpPr>
              <p:nvPr/>
            </p:nvSpPr>
            <p:spPr bwMode="ltGray">
              <a:xfrm>
                <a:off x="3816" y="358"/>
                <a:ext cx="0" cy="18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2" name="Line 138"/>
              <p:cNvSpPr>
                <a:spLocks noChangeShapeType="1"/>
              </p:cNvSpPr>
              <p:nvPr/>
            </p:nvSpPr>
            <p:spPr bwMode="ltGray">
              <a:xfrm>
                <a:off x="3722" y="468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3" name="Line 139"/>
              <p:cNvSpPr>
                <a:spLocks noChangeShapeType="1"/>
              </p:cNvSpPr>
              <p:nvPr/>
            </p:nvSpPr>
            <p:spPr bwMode="ltGray">
              <a:xfrm>
                <a:off x="4044" y="372"/>
                <a:ext cx="0" cy="29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4" name="Line 140"/>
              <p:cNvSpPr>
                <a:spLocks noChangeShapeType="1"/>
              </p:cNvSpPr>
              <p:nvPr/>
            </p:nvSpPr>
            <p:spPr bwMode="ltGray">
              <a:xfrm flipV="1">
                <a:off x="4046" y="248"/>
                <a:ext cx="0" cy="5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5" name="Line 141"/>
              <p:cNvSpPr>
                <a:spLocks noChangeShapeType="1"/>
              </p:cNvSpPr>
              <p:nvPr/>
            </p:nvSpPr>
            <p:spPr bwMode="ltGray">
              <a:xfrm flipV="1">
                <a:off x="4272" y="246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6" name="Line 142"/>
              <p:cNvSpPr>
                <a:spLocks noChangeShapeType="1"/>
              </p:cNvSpPr>
              <p:nvPr/>
            </p:nvSpPr>
            <p:spPr bwMode="ltGray">
              <a:xfrm flipH="1">
                <a:off x="4422" y="468"/>
                <a:ext cx="7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7" name="Line 143"/>
              <p:cNvSpPr>
                <a:spLocks noChangeShapeType="1"/>
              </p:cNvSpPr>
              <p:nvPr/>
            </p:nvSpPr>
            <p:spPr bwMode="ltGray">
              <a:xfrm flipH="1">
                <a:off x="4290" y="468"/>
                <a:ext cx="6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8" name="Line 144"/>
              <p:cNvSpPr>
                <a:spLocks noChangeShapeType="1"/>
              </p:cNvSpPr>
              <p:nvPr/>
            </p:nvSpPr>
            <p:spPr bwMode="ltGray">
              <a:xfrm flipV="1">
                <a:off x="4500" y="246"/>
                <a:ext cx="0" cy="27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09" name="Line 145"/>
              <p:cNvSpPr>
                <a:spLocks noChangeShapeType="1"/>
              </p:cNvSpPr>
              <p:nvPr/>
            </p:nvSpPr>
            <p:spPr bwMode="ltGray">
              <a:xfrm>
                <a:off x="4728" y="606"/>
                <a:ext cx="0" cy="3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0" name="Line 146"/>
              <p:cNvSpPr>
                <a:spLocks noChangeShapeType="1"/>
              </p:cNvSpPr>
              <p:nvPr/>
            </p:nvSpPr>
            <p:spPr bwMode="ltGray">
              <a:xfrm>
                <a:off x="1992" y="250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1" name="Line 147"/>
              <p:cNvSpPr>
                <a:spLocks noChangeShapeType="1"/>
              </p:cNvSpPr>
              <p:nvPr/>
            </p:nvSpPr>
            <p:spPr bwMode="ltGray">
              <a:xfrm>
                <a:off x="1764" y="247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2" name="Line 148"/>
              <p:cNvSpPr>
                <a:spLocks noChangeShapeType="1"/>
              </p:cNvSpPr>
              <p:nvPr/>
            </p:nvSpPr>
            <p:spPr bwMode="ltGray">
              <a:xfrm flipH="1">
                <a:off x="1738" y="468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3" name="Line 149"/>
              <p:cNvSpPr>
                <a:spLocks noChangeShapeType="1"/>
              </p:cNvSpPr>
              <p:nvPr/>
            </p:nvSpPr>
            <p:spPr bwMode="ltGray">
              <a:xfrm>
                <a:off x="1604" y="46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4" name="Line 150"/>
              <p:cNvSpPr>
                <a:spLocks noChangeShapeType="1"/>
              </p:cNvSpPr>
              <p:nvPr/>
            </p:nvSpPr>
            <p:spPr bwMode="ltGray">
              <a:xfrm flipH="1">
                <a:off x="1404" y="468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5" name="Line 151"/>
              <p:cNvSpPr>
                <a:spLocks noChangeShapeType="1"/>
              </p:cNvSpPr>
              <p:nvPr/>
            </p:nvSpPr>
            <p:spPr bwMode="ltGray">
              <a:xfrm>
                <a:off x="1034" y="468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6" name="Line 152"/>
              <p:cNvSpPr>
                <a:spLocks noChangeShapeType="1"/>
              </p:cNvSpPr>
              <p:nvPr/>
            </p:nvSpPr>
            <p:spPr bwMode="ltGray">
              <a:xfrm>
                <a:off x="1306" y="370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7" name="Line 153"/>
              <p:cNvSpPr>
                <a:spLocks noChangeShapeType="1"/>
              </p:cNvSpPr>
              <p:nvPr/>
            </p:nvSpPr>
            <p:spPr bwMode="ltGray">
              <a:xfrm>
                <a:off x="1080" y="388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8" name="Line 154"/>
              <p:cNvSpPr>
                <a:spLocks noChangeShapeType="1"/>
              </p:cNvSpPr>
              <p:nvPr/>
            </p:nvSpPr>
            <p:spPr bwMode="ltGray">
              <a:xfrm flipH="1" flipV="1">
                <a:off x="1308" y="245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9" name="Line 155"/>
              <p:cNvSpPr>
                <a:spLocks noChangeShapeType="1"/>
              </p:cNvSpPr>
              <p:nvPr/>
            </p:nvSpPr>
            <p:spPr bwMode="ltGray">
              <a:xfrm>
                <a:off x="1536" y="3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20" name="Line 156"/>
              <p:cNvSpPr>
                <a:spLocks noChangeShapeType="1"/>
              </p:cNvSpPr>
              <p:nvPr/>
            </p:nvSpPr>
            <p:spPr bwMode="ltGray">
              <a:xfrm flipV="1">
                <a:off x="1536" y="247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21" name="Line 157"/>
              <p:cNvSpPr>
                <a:spLocks noChangeShapeType="1"/>
              </p:cNvSpPr>
              <p:nvPr/>
            </p:nvSpPr>
            <p:spPr bwMode="ltGray">
              <a:xfrm>
                <a:off x="4095" y="467"/>
                <a:ext cx="8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11424" name="Picture 160" descr="D:\Archives\logos\ulp_new.gif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178800" y="203200"/>
            <a:ext cx="914400" cy="596900"/>
          </a:xfrm>
          <a:prstGeom prst="rect">
            <a:avLst/>
          </a:prstGeom>
          <a:noFill/>
        </p:spPr>
      </p:pic>
      <p:pic>
        <p:nvPicPr>
          <p:cNvPr id="11427" name="Picture 163" descr="C:\My Documents\bits\earth.GIF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1938" y="87313"/>
            <a:ext cx="892175" cy="8318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75000"/>
        <a:buBlip>
          <a:blip r:embed="rId18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2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file:///C:/perso_applis/convers/CONVERS.exe" TargetMode="External"/><Relationship Id="rId2" Type="http://schemas.openxmlformats.org/officeDocument/2006/relationships/hyperlink" Target="file:///C:/Program%20Files/Institut%20G&#233;ographique%20National/Circ&#233;%202000/circe2000.ex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55D4-CA53-4354-BDF6-F192F3503BD6}" type="slidenum">
              <a:rPr lang="fr-FR" smtClean="0">
                <a:solidFill>
                  <a:srgbClr val="002060"/>
                </a:solidFill>
              </a:rPr>
              <a:pPr/>
              <a:t>1</a:t>
            </a:fld>
            <a:endParaRPr lang="fr-FR">
              <a:solidFill>
                <a:srgbClr val="002060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785786" y="4357694"/>
            <a:ext cx="7429552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i="1" dirty="0" smtClean="0">
                <a:solidFill>
                  <a:srgbClr val="002060"/>
                </a:solidFill>
                <a:latin typeface="Constantia" pitchFamily="18" charset="0"/>
              </a:rPr>
              <a:t>Cours de topographie</a:t>
            </a:r>
          </a:p>
          <a:p>
            <a:pPr algn="ctr"/>
            <a:r>
              <a:rPr lang="fr-FR" sz="3200" b="1" i="1" dirty="0" smtClean="0">
                <a:solidFill>
                  <a:srgbClr val="002060"/>
                </a:solidFill>
                <a:latin typeface="Constantia" pitchFamily="18" charset="0"/>
              </a:rPr>
              <a:t>Pr. Néjib BEN JAMAA</a:t>
            </a:r>
          </a:p>
          <a:p>
            <a:pPr algn="ctr"/>
            <a:r>
              <a:rPr lang="fr-FR" sz="3200" dirty="0" smtClean="0">
                <a:solidFill>
                  <a:srgbClr val="002060"/>
                </a:solidFill>
              </a:rPr>
              <a:t>CH-VIII – </a:t>
            </a:r>
            <a:r>
              <a:rPr lang="fr-FR" sz="3200" b="1" dirty="0" smtClean="0">
                <a:solidFill>
                  <a:srgbClr val="002060"/>
                </a:solidFill>
              </a:rPr>
              <a:t>LE GPS</a:t>
            </a:r>
            <a:endParaRPr lang="fr-FR" sz="3200" dirty="0" smtClean="0">
              <a:solidFill>
                <a:srgbClr val="002060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785786" y="2928934"/>
            <a:ext cx="7429552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fr-FR" sz="36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GENIE CIVIL - 1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285720" y="1196752"/>
            <a:ext cx="8858280" cy="1714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fr-FR" sz="3600" b="1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Ecole Nationale d’Ingénieurs de Gabès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71934" y="0"/>
            <a:ext cx="1214446" cy="1643050"/>
            <a:chOff x="1969" y="8598"/>
            <a:chExt cx="760" cy="1134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 bwMode="auto">
            <a:xfrm>
              <a:off x="1969" y="8598"/>
              <a:ext cx="760" cy="1057"/>
              <a:chOff x="621" y="364"/>
              <a:chExt cx="1432" cy="1910"/>
            </a:xfrm>
          </p:grpSpPr>
          <p:sp>
            <p:nvSpPr>
              <p:cNvPr id="1028" name="AutoShape 4"/>
              <p:cNvSpPr>
                <a:spLocks noChangeAspect="1" noChangeArrowheads="1"/>
              </p:cNvSpPr>
              <p:nvPr/>
            </p:nvSpPr>
            <p:spPr bwMode="auto">
              <a:xfrm rot="16216428">
                <a:off x="1062" y="400"/>
                <a:ext cx="494" cy="422"/>
              </a:xfrm>
              <a:prstGeom prst="hexagon">
                <a:avLst>
                  <a:gd name="adj" fmla="val 29265"/>
                  <a:gd name="vf" fmla="val 115470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002060"/>
                  </a:solidFill>
                </a:endParaRPr>
              </a:p>
            </p:txBody>
          </p:sp>
          <p:sp>
            <p:nvSpPr>
              <p:cNvPr id="1029" name="AutoShape 5"/>
              <p:cNvSpPr>
                <a:spLocks noChangeAspect="1" noChangeArrowheads="1"/>
              </p:cNvSpPr>
              <p:nvPr/>
            </p:nvSpPr>
            <p:spPr bwMode="auto">
              <a:xfrm rot="16216428">
                <a:off x="1322" y="812"/>
                <a:ext cx="494" cy="421"/>
              </a:xfrm>
              <a:prstGeom prst="hexagon">
                <a:avLst>
                  <a:gd name="adj" fmla="val 29335"/>
                  <a:gd name="vf" fmla="val 115470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002060"/>
                  </a:solidFill>
                </a:endParaRPr>
              </a:p>
            </p:txBody>
          </p:sp>
          <p:sp>
            <p:nvSpPr>
              <p:cNvPr id="1030" name="AutoShape 6"/>
              <p:cNvSpPr>
                <a:spLocks noChangeAspect="1" noChangeArrowheads="1"/>
              </p:cNvSpPr>
              <p:nvPr/>
            </p:nvSpPr>
            <p:spPr bwMode="auto">
              <a:xfrm rot="16216428">
                <a:off x="843" y="836"/>
                <a:ext cx="494" cy="421"/>
              </a:xfrm>
              <a:prstGeom prst="hexagon">
                <a:avLst>
                  <a:gd name="adj" fmla="val 29335"/>
                  <a:gd name="vf" fmla="val 115470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002060"/>
                  </a:solidFill>
                </a:endParaRPr>
              </a:p>
            </p:txBody>
          </p:sp>
          <p:sp>
            <p:nvSpPr>
              <p:cNvPr id="1031" name="AutoShape 7"/>
              <p:cNvSpPr>
                <a:spLocks noChangeAspect="1" noChangeArrowheads="1"/>
              </p:cNvSpPr>
              <p:nvPr/>
            </p:nvSpPr>
            <p:spPr bwMode="auto">
              <a:xfrm rot="16216428">
                <a:off x="1096" y="1250"/>
                <a:ext cx="494" cy="421"/>
              </a:xfrm>
              <a:prstGeom prst="hexagon">
                <a:avLst>
                  <a:gd name="adj" fmla="val 29335"/>
                  <a:gd name="vf" fmla="val 115470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002060"/>
                  </a:solidFill>
                </a:endParaRPr>
              </a:p>
            </p:txBody>
          </p:sp>
          <p:sp>
            <p:nvSpPr>
              <p:cNvPr id="1032" name="AutoShape 8"/>
              <p:cNvSpPr>
                <a:spLocks noChangeAspect="1" noChangeArrowheads="1"/>
              </p:cNvSpPr>
              <p:nvPr/>
            </p:nvSpPr>
            <p:spPr bwMode="auto">
              <a:xfrm rot="16216428">
                <a:off x="594" y="1250"/>
                <a:ext cx="494" cy="421"/>
              </a:xfrm>
              <a:prstGeom prst="hexagon">
                <a:avLst>
                  <a:gd name="adj" fmla="val 29335"/>
                  <a:gd name="vf" fmla="val 115470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002060"/>
                  </a:solidFill>
                </a:endParaRPr>
              </a:p>
            </p:txBody>
          </p:sp>
          <p:sp>
            <p:nvSpPr>
              <p:cNvPr id="1033" name="AutoShape 9"/>
              <p:cNvSpPr>
                <a:spLocks noChangeAspect="1" noChangeArrowheads="1"/>
              </p:cNvSpPr>
              <p:nvPr/>
            </p:nvSpPr>
            <p:spPr bwMode="auto">
              <a:xfrm rot="16216428">
                <a:off x="1584" y="1234"/>
                <a:ext cx="494" cy="421"/>
              </a:xfrm>
              <a:prstGeom prst="hexagon">
                <a:avLst>
                  <a:gd name="adj" fmla="val 29335"/>
                  <a:gd name="vf" fmla="val 115470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002060"/>
                  </a:solidFill>
                </a:endParaRPr>
              </a:p>
            </p:txBody>
          </p:sp>
          <p:sp>
            <p:nvSpPr>
              <p:cNvPr id="1034" name="AutoShape 10"/>
              <p:cNvSpPr>
                <a:spLocks noChangeAspect="1" noChangeArrowheads="1"/>
              </p:cNvSpPr>
              <p:nvPr/>
            </p:nvSpPr>
            <p:spPr bwMode="auto">
              <a:xfrm>
                <a:off x="621" y="1780"/>
                <a:ext cx="1432" cy="494"/>
              </a:xfrm>
              <a:prstGeom prst="roundRect">
                <a:avLst>
                  <a:gd name="adj" fmla="val 16667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035" name="Text Box 11"/>
            <p:cNvSpPr txBox="1">
              <a:spLocks noChangeAspect="1" noChangeArrowheads="1"/>
            </p:cNvSpPr>
            <p:nvPr/>
          </p:nvSpPr>
          <p:spPr bwMode="auto">
            <a:xfrm>
              <a:off x="2057" y="9363"/>
              <a:ext cx="631" cy="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fr-FR" sz="18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 Black" pitchFamily="34" charset="0"/>
                  <a:ea typeface="Arial" pitchFamily="34" charset="0"/>
                  <a:cs typeface="Arial" pitchFamily="34" charset="0"/>
                </a:rPr>
                <a:t>E N I G</a:t>
              </a:r>
              <a:endParaRPr kumimoji="0" lang="fr-FR" sz="1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1928813" y="1039813"/>
            <a:ext cx="5686425" cy="566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services de GPS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93750" y="3532188"/>
            <a:ext cx="4516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Éphémérides précises sous 10 jours</a:t>
            </a:r>
          </a:p>
        </p:txBody>
      </p:sp>
      <p:pic>
        <p:nvPicPr>
          <p:cNvPr id="61445" name="Picture 5" descr="Y:\En cours\Cours\MSTE\illustrations\IG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675" y="1839913"/>
            <a:ext cx="4351338" cy="1609725"/>
          </a:xfrm>
          <a:prstGeom prst="rect">
            <a:avLst/>
          </a:prstGeom>
          <a:noFill/>
        </p:spPr>
      </p:pic>
      <p:pic>
        <p:nvPicPr>
          <p:cNvPr id="61446" name="Picture 6" descr="Y:\En cours\Cours\MSTE\illustrations\usc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4465638"/>
            <a:ext cx="6157913" cy="1139825"/>
          </a:xfrm>
          <a:prstGeom prst="rect">
            <a:avLst/>
          </a:prstGeom>
          <a:noFill/>
        </p:spPr>
      </p:pic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4494213" y="5783263"/>
            <a:ext cx="326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Etat de la constellation…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Méthodes de positionnement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Principe de la mesure GPS</a:t>
            </a:r>
          </a:p>
          <a:p>
            <a:r>
              <a:rPr lang="fr-FR"/>
              <a:t>Les pseudo-distances</a:t>
            </a:r>
          </a:p>
          <a:p>
            <a:pPr lvl="1"/>
            <a:r>
              <a:rPr lang="fr-FR"/>
              <a:t>Positionnement autonome</a:t>
            </a:r>
          </a:p>
          <a:p>
            <a:pPr lvl="1"/>
            <a:r>
              <a:rPr lang="fr-FR"/>
              <a:t>Positionnement différentiel</a:t>
            </a:r>
          </a:p>
          <a:p>
            <a:r>
              <a:rPr lang="fr-FR"/>
              <a:t>La phase</a:t>
            </a:r>
          </a:p>
          <a:p>
            <a:pPr lvl="1"/>
            <a:r>
              <a:rPr lang="fr-FR"/>
              <a:t>Mode statique</a:t>
            </a:r>
          </a:p>
          <a:p>
            <a:pPr lvl="1"/>
            <a:r>
              <a:rPr lang="fr-FR"/>
              <a:t>Mode dynamique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6963" y="569595"/>
            <a:ext cx="7772400" cy="1143000"/>
          </a:xfrm>
        </p:spPr>
        <p:txBody>
          <a:bodyPr/>
          <a:lstStyle/>
          <a:p>
            <a:r>
              <a:rPr lang="fr-FR" dirty="0"/>
              <a:t>Méthodes de positionnement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184" y="1465136"/>
            <a:ext cx="8595360" cy="4789360"/>
          </a:xfrm>
        </p:spPr>
        <p:txBody>
          <a:bodyPr/>
          <a:lstStyle/>
          <a:p>
            <a:r>
              <a:rPr lang="fr-FR" i="1" dirty="0" smtClean="0"/>
              <a:t>Il existe 2 modes d'utilisation du système GPS :</a:t>
            </a:r>
          </a:p>
          <a:p>
            <a:pPr>
              <a:buNone/>
            </a:pPr>
            <a:r>
              <a:rPr lang="fr-FR" dirty="0" smtClean="0"/>
              <a:t>- </a:t>
            </a:r>
            <a:r>
              <a:rPr lang="fr-FR" i="1" dirty="0" smtClean="0"/>
              <a:t>Le positionnement absolu ou la pseudo-distance ou le mode autonome</a:t>
            </a:r>
          </a:p>
          <a:p>
            <a:r>
              <a:rPr lang="fr-FR" dirty="0" smtClean="0"/>
              <a:t>Il est calculé par le récepteur de l'utilisateur qui mesure la distance entre lui et les différents satellites à l'aide des codes C/A ou P. Ce positionnement est peu précis, il varie de quelques mètres à 100 mètres.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488" y="892112"/>
            <a:ext cx="8497824" cy="5679376"/>
          </a:xfrm>
        </p:spPr>
        <p:txBody>
          <a:bodyPr/>
          <a:lstStyle/>
          <a:p>
            <a:r>
              <a:rPr lang="fr-FR" dirty="0" smtClean="0"/>
              <a:t>Son utilisation principale est la navigation maritime ou terrestre. On l'emploi avec les GPS dits de 1ère catégorie.</a:t>
            </a:r>
          </a:p>
          <a:p>
            <a:r>
              <a:rPr lang="fr-FR" dirty="0" smtClean="0"/>
              <a:t>- </a:t>
            </a:r>
            <a:r>
              <a:rPr lang="fr-FR" b="1" i="1" dirty="0" smtClean="0"/>
              <a:t>Le positionnement relatif ou différentiel</a:t>
            </a:r>
          </a:p>
          <a:p>
            <a:r>
              <a:rPr lang="fr-FR" dirty="0" smtClean="0"/>
              <a:t>La distance est calculée soit à partir des codes ou de la phase simultanément en deux stations (récepteurs). Un récepteur est fixe, appelé la station </a:t>
            </a:r>
            <a:r>
              <a:rPr lang="en-US" dirty="0" smtClean="0"/>
              <a:t>et, </a:t>
            </a:r>
            <a:r>
              <a:rPr lang="en-US" dirty="0" err="1" smtClean="0"/>
              <a:t>l'autre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mobile.</a:t>
            </a:r>
          </a:p>
          <a:p>
            <a:r>
              <a:rPr lang="fr-FR" dirty="0" smtClean="0"/>
              <a:t>Le résultat est le vecteur entre ces deux GPS.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477" y="892112"/>
            <a:ext cx="8766835" cy="5965888"/>
          </a:xfrm>
        </p:spPr>
        <p:txBody>
          <a:bodyPr/>
          <a:lstStyle/>
          <a:p>
            <a:r>
              <a:rPr lang="fr-FR" dirty="0" smtClean="0"/>
              <a:t>Ce mode permet de corriger en grande partie les sources d'erreur. La précision est ainsi améliorée, pouvant atteindre le </a:t>
            </a:r>
            <a:r>
              <a:rPr lang="fr-FR" dirty="0" err="1" smtClean="0"/>
              <a:t>subcentimétrique</a:t>
            </a:r>
            <a:r>
              <a:rPr lang="fr-FR" dirty="0" smtClean="0"/>
              <a:t>. Ce positionnement peut être :</a:t>
            </a:r>
          </a:p>
          <a:p>
            <a:r>
              <a:rPr lang="fr-FR" dirty="0" smtClean="0"/>
              <a:t> </a:t>
            </a:r>
            <a:r>
              <a:rPr lang="fr-FR" i="1" dirty="0" smtClean="0"/>
              <a:t>en temps différé (avec un post-traitement)</a:t>
            </a:r>
          </a:p>
          <a:p>
            <a:r>
              <a:rPr lang="fr-FR" dirty="0" smtClean="0"/>
              <a:t> </a:t>
            </a:r>
            <a:r>
              <a:rPr lang="fr-FR" i="1" dirty="0" smtClean="0"/>
              <a:t>en temps réel </a:t>
            </a:r>
          </a:p>
          <a:p>
            <a:r>
              <a:rPr lang="fr-FR" i="1" dirty="0" smtClean="0"/>
              <a:t> les observations de la station sont envoyées grâce à un équipement radio au récepteur mobile pour permettre une </a:t>
            </a:r>
            <a:r>
              <a:rPr lang="fr-FR" dirty="0" smtClean="0"/>
              <a:t>correction et une précision instantanées sur le terrain.</a:t>
            </a:r>
          </a:p>
          <a:p>
            <a:endParaRPr lang="fr-FR" dirty="0" smtClean="0"/>
          </a:p>
          <a:p>
            <a:r>
              <a:rPr lang="fr-FR" dirty="0" smtClean="0"/>
              <a:t>Principe </a:t>
            </a:r>
            <a:r>
              <a:rPr lang="fr-FR" dirty="0"/>
              <a:t>de la mesure GPS</a:t>
            </a:r>
          </a:p>
          <a:p>
            <a:r>
              <a:rPr lang="fr-FR" dirty="0"/>
              <a:t>Les pseudo-distances</a:t>
            </a:r>
          </a:p>
          <a:p>
            <a:pPr lvl="1"/>
            <a:r>
              <a:rPr lang="fr-FR" dirty="0"/>
              <a:t>Positionnement autonome</a:t>
            </a:r>
          </a:p>
          <a:p>
            <a:pPr lvl="1"/>
            <a:r>
              <a:rPr lang="fr-FR" dirty="0"/>
              <a:t>Positionnement différentiel</a:t>
            </a:r>
          </a:p>
          <a:p>
            <a:r>
              <a:rPr lang="fr-FR" dirty="0"/>
              <a:t>La phase</a:t>
            </a:r>
          </a:p>
          <a:p>
            <a:pPr lvl="1"/>
            <a:r>
              <a:rPr lang="fr-FR" dirty="0"/>
              <a:t>Mode statique</a:t>
            </a:r>
          </a:p>
          <a:p>
            <a:pPr lvl="1"/>
            <a:r>
              <a:rPr lang="fr-FR" dirty="0"/>
              <a:t>Mode dynamique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488" y="892112"/>
            <a:ext cx="8497824" cy="4789360"/>
          </a:xfrm>
        </p:spPr>
        <p:txBody>
          <a:bodyPr/>
          <a:lstStyle/>
          <a:p>
            <a:r>
              <a:rPr lang="fr-FR" sz="2400" dirty="0" smtClean="0"/>
              <a:t>Son utilisation principale est la navigation maritime ou terrestre. On l'emploi avec les GPS dits de 1ère catégorie.</a:t>
            </a:r>
          </a:p>
          <a:p>
            <a:r>
              <a:rPr lang="fr-FR" sz="2400" dirty="0" smtClean="0"/>
              <a:t>- </a:t>
            </a:r>
            <a:r>
              <a:rPr lang="fr-FR" sz="2400" b="1" i="1" dirty="0" smtClean="0"/>
              <a:t>Le positionnement relatif ou différentiel</a:t>
            </a:r>
          </a:p>
          <a:p>
            <a:r>
              <a:rPr lang="fr-FR" sz="2400" dirty="0" smtClean="0"/>
              <a:t>La distance est calculée soit à partir des codes ou de la phase simultanément en deux stations (récepteurs). Un récepteur est fixe, appelé la station </a:t>
            </a:r>
            <a:r>
              <a:rPr lang="en-US" sz="2400" dirty="0" smtClean="0"/>
              <a:t>et, </a:t>
            </a:r>
            <a:r>
              <a:rPr lang="en-US" sz="2400" dirty="0" err="1" smtClean="0"/>
              <a:t>l'autre</a:t>
            </a:r>
            <a:r>
              <a:rPr lang="en-US" sz="2400" dirty="0" smtClean="0"/>
              <a:t> </a:t>
            </a:r>
            <a:r>
              <a:rPr lang="en-US" sz="2400" dirty="0" err="1" smtClean="0"/>
              <a:t>est</a:t>
            </a:r>
            <a:r>
              <a:rPr lang="en-US" sz="2400" dirty="0" smtClean="0"/>
              <a:t> mobile.</a:t>
            </a:r>
          </a:p>
          <a:p>
            <a:r>
              <a:rPr lang="fr-FR" sz="2400" dirty="0" smtClean="0"/>
              <a:t>Le résultat est le vecteur entre ces deux GPS. Ce mode permet de corriger en grande partie les sources d'erreur. La précision est ainsi améliorée,</a:t>
            </a:r>
          </a:p>
          <a:p>
            <a:r>
              <a:rPr lang="fr-FR" sz="2400" dirty="0" smtClean="0"/>
              <a:t>pouvant atteindre le </a:t>
            </a:r>
            <a:r>
              <a:rPr lang="fr-FR" sz="2400" dirty="0" err="1" smtClean="0"/>
              <a:t>subcentimétrique</a:t>
            </a:r>
            <a:r>
              <a:rPr lang="fr-FR" sz="2400" dirty="0" smtClean="0"/>
              <a:t>. Ce positionnement peut être :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488" y="892112"/>
            <a:ext cx="8497824" cy="5801296"/>
          </a:xfrm>
        </p:spPr>
        <p:txBody>
          <a:bodyPr/>
          <a:lstStyle/>
          <a:p>
            <a:r>
              <a:rPr lang="fr-FR" sz="2400" dirty="0" smtClean="0"/>
              <a:t> </a:t>
            </a:r>
            <a:r>
              <a:rPr lang="fr-FR" sz="2400" i="1" dirty="0" smtClean="0"/>
              <a:t>en temps différé (avec un post-traitement)</a:t>
            </a:r>
          </a:p>
          <a:p>
            <a:r>
              <a:rPr lang="fr-FR" sz="2400" dirty="0" smtClean="0"/>
              <a:t> </a:t>
            </a:r>
            <a:r>
              <a:rPr lang="fr-FR" sz="2400" i="1" dirty="0" smtClean="0"/>
              <a:t>en temps réel : les observations de la station sont envoyées grâce à un équipement radio au récepteur mobile pour permettre une </a:t>
            </a:r>
            <a:r>
              <a:rPr lang="fr-FR" sz="2400" dirty="0" smtClean="0"/>
              <a:t>correction et une précision instantanées sur le terrain.</a:t>
            </a:r>
          </a:p>
          <a:p>
            <a:r>
              <a:rPr lang="fr-FR" sz="2400" dirty="0" smtClean="0"/>
              <a:t>Il sert à la localisation précise et aux relevés.</a:t>
            </a:r>
          </a:p>
          <a:p>
            <a:r>
              <a:rPr lang="fr-FR" sz="2400" i="1" dirty="0" smtClean="0"/>
              <a:t>Le calcul de la distance entre le satellite et le récepteur se fait selon 4 principes :</a:t>
            </a:r>
          </a:p>
          <a:p>
            <a:r>
              <a:rPr lang="fr-FR" sz="2400" dirty="0" smtClean="0"/>
              <a:t>• </a:t>
            </a:r>
            <a:r>
              <a:rPr lang="fr-FR" sz="2400" b="1" i="1" dirty="0" smtClean="0"/>
              <a:t>l'intersection spatiale ou la </a:t>
            </a:r>
            <a:r>
              <a:rPr lang="fr-FR" sz="2400" b="1" i="1" dirty="0" err="1" smtClean="0"/>
              <a:t>trilatération</a:t>
            </a:r>
            <a:r>
              <a:rPr lang="fr-FR" sz="2400" b="1" i="1" dirty="0" smtClean="0"/>
              <a:t> : Il faut 4 satellites minimum pour résoudre les 4 inconnues, X, Y, Z et le temps.</a:t>
            </a:r>
          </a:p>
          <a:p>
            <a:r>
              <a:rPr lang="fr-FR" sz="2400" dirty="0" smtClean="0"/>
              <a:t>• le signal se propage à la vitesse de la lumière, soit </a:t>
            </a:r>
            <a:r>
              <a:rPr lang="fr-FR" sz="2400" b="1" i="1" dirty="0" smtClean="0"/>
              <a:t>l'équation :</a:t>
            </a:r>
          </a:p>
          <a:p>
            <a:r>
              <a:rPr lang="fr-FR" sz="2400" dirty="0" smtClean="0"/>
              <a:t>Distance = Temps de trajet x Vitesse de la lumière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1928813" y="1039813"/>
            <a:ext cx="5686425" cy="566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Principe de la mesure de code</a:t>
            </a:r>
          </a:p>
        </p:txBody>
      </p:sp>
      <p:pic>
        <p:nvPicPr>
          <p:cNvPr id="64517" name="Picture 5" descr="Y:\En cours\Cours\MSTE\illustrations\gps_localisat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3225"/>
            <a:ext cx="6858000" cy="4711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928813" y="1039813"/>
            <a:ext cx="5686425" cy="566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Principe de la mesure de code</a:t>
            </a:r>
          </a:p>
        </p:txBody>
      </p:sp>
      <p:pic>
        <p:nvPicPr>
          <p:cNvPr id="65545" name="Picture 9" descr="Y:\En cours\Cours\MSTE\illustrations\gps_localisation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50" y="1797050"/>
            <a:ext cx="7531100" cy="5060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928813" y="1039813"/>
            <a:ext cx="5686425" cy="566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Principe de la mesure de phase</a:t>
            </a:r>
          </a:p>
        </p:txBody>
      </p:sp>
      <p:pic>
        <p:nvPicPr>
          <p:cNvPr id="66566" name="Picture 6" descr="Y:\En cours\Cours\MSTE\illustrations\gps_phase.jpg"/>
          <p:cNvPicPr>
            <a:picLocks noChangeAspect="1" noChangeArrowheads="1"/>
          </p:cNvPicPr>
          <p:nvPr/>
        </p:nvPicPr>
        <p:blipFill>
          <a:blip r:embed="rId2">
            <a:lum contrast="12000"/>
          </a:blip>
          <a:srcRect/>
          <a:stretch>
            <a:fillRect/>
          </a:stretch>
        </p:blipFill>
        <p:spPr bwMode="auto">
          <a:xfrm>
            <a:off x="0" y="2176463"/>
            <a:ext cx="9144000" cy="4406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80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470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0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1862138"/>
            <a:ext cx="2209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5725" y="4610100"/>
            <a:ext cx="4758476" cy="224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ounded Rectangle 6"/>
          <p:cNvSpPr/>
          <p:nvPr/>
        </p:nvSpPr>
        <p:spPr bwMode="auto">
          <a:xfrm>
            <a:off x="4724400" y="0"/>
            <a:ext cx="4419600" cy="15240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facteurs de qualité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3725" y="2162175"/>
            <a:ext cx="8250238" cy="3800475"/>
          </a:xfrm>
        </p:spPr>
        <p:txBody>
          <a:bodyPr/>
          <a:lstStyle/>
          <a:p>
            <a:r>
              <a:rPr lang="fr-FR" sz="2800">
                <a:cs typeface="Times New Roman" pitchFamily="18" charset="0"/>
              </a:rPr>
              <a:t>Un positionnement planimétrique : HDOP (</a:t>
            </a:r>
            <a:r>
              <a:rPr lang="fr-FR" sz="2800" i="1">
                <a:cs typeface="Times New Roman" pitchFamily="18" charset="0"/>
              </a:rPr>
              <a:t>Horizontal DOP</a:t>
            </a:r>
            <a:r>
              <a:rPr lang="fr-FR" sz="2800">
                <a:cs typeface="Times New Roman" pitchFamily="18" charset="0"/>
              </a:rPr>
              <a:t>) </a:t>
            </a:r>
          </a:p>
          <a:p>
            <a:r>
              <a:rPr lang="fr-FR" sz="2800">
                <a:cs typeface="Times New Roman" pitchFamily="18" charset="0"/>
              </a:rPr>
              <a:t>Un positionnement altimétrique : VDOP (</a:t>
            </a:r>
            <a:r>
              <a:rPr lang="fr-FR" sz="2800" i="1">
                <a:cs typeface="Times New Roman" pitchFamily="18" charset="0"/>
              </a:rPr>
              <a:t>Vertical DOP</a:t>
            </a:r>
            <a:r>
              <a:rPr lang="fr-FR" sz="2800">
                <a:cs typeface="Times New Roman" pitchFamily="18" charset="0"/>
              </a:rPr>
              <a:t>)</a:t>
            </a:r>
          </a:p>
          <a:p>
            <a:r>
              <a:rPr lang="fr-FR" sz="2800">
                <a:cs typeface="Times New Roman" pitchFamily="18" charset="0"/>
              </a:rPr>
              <a:t>Une détermination du temps : TDOP (</a:t>
            </a:r>
            <a:r>
              <a:rPr lang="fr-FR" sz="2800" i="1">
                <a:cs typeface="Times New Roman" pitchFamily="18" charset="0"/>
              </a:rPr>
              <a:t>Time DOP</a:t>
            </a:r>
            <a:r>
              <a:rPr lang="fr-FR" sz="2800">
                <a:cs typeface="Times New Roman" pitchFamily="18" charset="0"/>
              </a:rPr>
              <a:t>)</a:t>
            </a:r>
          </a:p>
          <a:p>
            <a:r>
              <a:rPr lang="fr-FR" sz="2800">
                <a:cs typeface="Times New Roman" pitchFamily="18" charset="0"/>
              </a:rPr>
              <a:t>Un positionnement 3D (avec un minimum de trois satellites) : PDOP (</a:t>
            </a:r>
            <a:r>
              <a:rPr lang="fr-FR" sz="2800" i="1">
                <a:cs typeface="Times New Roman" pitchFamily="18" charset="0"/>
              </a:rPr>
              <a:t>Position DOP</a:t>
            </a:r>
            <a:r>
              <a:rPr lang="fr-FR" sz="2800">
                <a:cs typeface="Times New Roman" pitchFamily="18" charset="0"/>
              </a:rPr>
              <a:t>)</a:t>
            </a:r>
          </a:p>
          <a:p>
            <a:endParaRPr lang="fr-FR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1928813" y="1039813"/>
            <a:ext cx="5686425" cy="566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GDOP</a:t>
            </a:r>
          </a:p>
        </p:txBody>
      </p:sp>
      <p:pic>
        <p:nvPicPr>
          <p:cNvPr id="68623" name="Picture 15" descr="poor_gdo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163" y="2514600"/>
            <a:ext cx="1876425" cy="2257425"/>
          </a:xfrm>
          <a:prstGeom prst="rect">
            <a:avLst/>
          </a:prstGeom>
          <a:noFill/>
        </p:spPr>
      </p:pic>
      <p:pic>
        <p:nvPicPr>
          <p:cNvPr id="68622" name="Picture 14" descr="good_gdo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325" y="2662238"/>
            <a:ext cx="2659063" cy="2066925"/>
          </a:xfrm>
          <a:prstGeom prst="rect">
            <a:avLst/>
          </a:prstGeom>
          <a:noFill/>
        </p:spPr>
      </p:pic>
      <p:pic>
        <p:nvPicPr>
          <p:cNvPr id="68621" name="Picture 13" descr="good_gdop_b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3238" y="2408238"/>
            <a:ext cx="3005137" cy="2330450"/>
          </a:xfrm>
          <a:prstGeom prst="rect">
            <a:avLst/>
          </a:prstGeom>
          <a:noFill/>
        </p:spPr>
      </p:pic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669925" y="4205288"/>
            <a:ext cx="2128838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2798763" y="4205288"/>
            <a:ext cx="2697162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5495925" y="4205288"/>
            <a:ext cx="30194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641350" y="4886325"/>
            <a:ext cx="1657350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>
                <a:solidFill>
                  <a:srgbClr val="001821"/>
                </a:solidFill>
                <a:latin typeface="Times" pitchFamily="18" charset="0"/>
                <a:cs typeface="Times New Roman" pitchFamily="18" charset="0"/>
              </a:rPr>
              <a:t>Mauvais GDOP</a:t>
            </a:r>
          </a:p>
          <a:p>
            <a:pPr algn="ctr" eaLnBrk="0" hangingPunct="0"/>
            <a:endParaRPr lang="en-US"/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3498850" y="4886325"/>
            <a:ext cx="11969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>
                <a:solidFill>
                  <a:srgbClr val="001821"/>
                </a:solidFill>
                <a:latin typeface="Times" pitchFamily="18" charset="0"/>
                <a:cs typeface="Times New Roman" pitchFamily="18" charset="0"/>
              </a:rPr>
              <a:t>Bon GDOP</a:t>
            </a:r>
          </a:p>
          <a:p>
            <a:pPr algn="ctr" eaLnBrk="0" hangingPunct="0"/>
            <a:endParaRPr lang="en-US"/>
          </a:p>
        </p:txBody>
      </p:sp>
      <p:sp>
        <p:nvSpPr>
          <p:cNvPr id="68629" name="Rectangle 21"/>
          <p:cNvSpPr>
            <a:spLocks noChangeArrowheads="1"/>
          </p:cNvSpPr>
          <p:nvPr/>
        </p:nvSpPr>
        <p:spPr bwMode="auto">
          <a:xfrm>
            <a:off x="6024563" y="4886325"/>
            <a:ext cx="2319337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1200">
                <a:solidFill>
                  <a:srgbClr val="001821"/>
                </a:solidFill>
                <a:latin typeface="Times" pitchFamily="18" charset="0"/>
                <a:cs typeface="Times New Roman" pitchFamily="18" charset="0"/>
              </a:rPr>
              <a:t>Mauvais GDOP dus aux obstacles</a:t>
            </a:r>
          </a:p>
          <a:p>
            <a:pPr algn="ctr"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sources d’erreur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Le bruit</a:t>
            </a:r>
          </a:p>
          <a:p>
            <a:r>
              <a:rPr lang="fr-FR"/>
              <a:t>Les biais</a:t>
            </a:r>
          </a:p>
          <a:p>
            <a:pPr lvl="2"/>
            <a:r>
              <a:rPr lang="fr-FR"/>
              <a:t>Dérive d’horloge, jusqu’à 1 m</a:t>
            </a:r>
          </a:p>
          <a:p>
            <a:pPr lvl="2"/>
            <a:r>
              <a:rPr lang="fr-FR"/>
              <a:t>Précision des éphémérides, 1 m</a:t>
            </a:r>
          </a:p>
          <a:p>
            <a:pPr lvl="2"/>
            <a:r>
              <a:rPr lang="fr-FR"/>
              <a:t>Délai troposphérique, 1 m</a:t>
            </a:r>
          </a:p>
          <a:p>
            <a:pPr lvl="2"/>
            <a:r>
              <a:rPr lang="fr-FR"/>
              <a:t>Délai ionosphérique, 10 m</a:t>
            </a:r>
          </a:p>
          <a:p>
            <a:pPr lvl="2"/>
            <a:r>
              <a:rPr lang="fr-FR"/>
              <a:t>Multi-trajet</a:t>
            </a:r>
          </a:p>
          <a:p>
            <a:r>
              <a:rPr lang="fr-FR"/>
              <a:t>Les fautes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pseudo-distances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Efficacité du positionnement autonome depuis la levée du SA</a:t>
            </a:r>
          </a:p>
          <a:p>
            <a:pPr>
              <a:buFontTx/>
              <a:buNone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1026" descr="D:\En cours\Cours\MSTE\illustrations\ecart_dist_geo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pseudo-distances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Efficacité du positionnement autonome depuis la levée du SA</a:t>
            </a:r>
          </a:p>
          <a:p>
            <a:r>
              <a:rPr lang="fr-FR"/>
              <a:t>Stabilité spatiale des mesures instantanées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D:\En cours\Cours\MSTE\illustrations\527_X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pseudo-distances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Efficacité du positionnement autonome depuis la levée du SA</a:t>
            </a:r>
          </a:p>
          <a:p>
            <a:r>
              <a:rPr lang="fr-FR"/>
              <a:t>Stabilité spatiale des mesures instantanées</a:t>
            </a:r>
          </a:p>
          <a:p>
            <a:r>
              <a:rPr lang="fr-FR"/>
              <a:t>Intérêt du calcul de la moyenne temporelle des observations</a:t>
            </a:r>
          </a:p>
          <a:p>
            <a:pPr>
              <a:buFontTx/>
              <a:buNone/>
            </a:pPr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 descr="D:\En cours\Cours\MSTE\illustrations\convergence_moy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pseudos-distances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Positionnement différentiel</a:t>
            </a:r>
          </a:p>
          <a:p>
            <a:pPr lvl="1"/>
            <a:r>
              <a:rPr lang="fr-FR"/>
              <a:t>Temps réel</a:t>
            </a:r>
          </a:p>
          <a:p>
            <a:pPr lvl="1"/>
            <a:r>
              <a:rPr lang="fr-FR"/>
              <a:t>Post-traitement</a:t>
            </a:r>
          </a:p>
          <a:p>
            <a:r>
              <a:rPr lang="fr-FR"/>
              <a:t>La question de la base</a:t>
            </a:r>
          </a:p>
          <a:p>
            <a:pPr lvl="1"/>
            <a:r>
              <a:rPr lang="fr-FR"/>
              <a:t>Courte (&lt;5 km)</a:t>
            </a:r>
          </a:p>
          <a:p>
            <a:pPr lvl="1"/>
            <a:r>
              <a:rPr lang="fr-FR"/>
              <a:t>Moyenne (5 à 20 km)</a:t>
            </a:r>
          </a:p>
          <a:p>
            <a:pPr lvl="1"/>
            <a:r>
              <a:rPr lang="fr-FR"/>
              <a:t>Longue (&gt;20 km)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1928813" y="1039813"/>
            <a:ext cx="5686425" cy="566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3253" name="Picture 5" descr="D:\En cours\Cours\MSTE\illustrations\gps_segment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525" y="1370013"/>
            <a:ext cx="8197850" cy="5487987"/>
          </a:xfrm>
          <a:prstGeom prst="rect">
            <a:avLst/>
          </a:prstGeom>
          <a:noFill/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système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 phase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Mode statique</a:t>
            </a:r>
          </a:p>
          <a:p>
            <a:r>
              <a:rPr lang="fr-FR"/>
              <a:t>Mode dynamique</a:t>
            </a:r>
          </a:p>
          <a:p>
            <a:pPr lvl="1"/>
            <a:r>
              <a:rPr lang="fr-FR"/>
              <a:t>Cinématique</a:t>
            </a:r>
          </a:p>
          <a:p>
            <a:pPr lvl="1"/>
            <a:r>
              <a:rPr lang="fr-FR"/>
              <a:t>Stop-and-Go</a:t>
            </a:r>
          </a:p>
          <a:p>
            <a:pPr lvl="1"/>
            <a:r>
              <a:rPr lang="fr-FR"/>
              <a:t>Pseudo-cinématique</a:t>
            </a:r>
          </a:p>
          <a:p>
            <a:pPr lvl="1"/>
            <a:r>
              <a:rPr lang="fr-FR"/>
              <a:t>Statique rapide</a:t>
            </a:r>
          </a:p>
          <a:p>
            <a:pPr lvl="1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Récapitulatif des méthodes GPS</a:t>
            </a:r>
          </a:p>
        </p:txBody>
      </p:sp>
      <p:graphicFrame>
        <p:nvGraphicFramePr>
          <p:cNvPr id="87040" name="Object 0"/>
          <p:cNvGraphicFramePr>
            <a:graphicFrameLocks noChangeAspect="1"/>
          </p:cNvGraphicFramePr>
          <p:nvPr>
            <p:ph type="tbl" idx="1"/>
          </p:nvPr>
        </p:nvGraphicFramePr>
        <p:xfrm>
          <a:off x="498475" y="2474913"/>
          <a:ext cx="8255000" cy="2800350"/>
        </p:xfrm>
        <a:graphic>
          <a:graphicData uri="http://schemas.openxmlformats.org/presentationml/2006/ole">
            <p:oleObj spid="_x0000_s87040" name="Feuille de calcul" r:id="rId3" imgW="6333840" imgH="214884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20" name="Rectangle 24"/>
          <p:cNvSpPr>
            <a:spLocks noChangeArrowheads="1"/>
          </p:cNvSpPr>
          <p:nvPr/>
        </p:nvSpPr>
        <p:spPr bwMode="auto">
          <a:xfrm>
            <a:off x="1928813" y="1039813"/>
            <a:ext cx="5686425" cy="566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de la méthode</a:t>
            </a:r>
          </a:p>
        </p:txBody>
      </p:sp>
      <p:pic>
        <p:nvPicPr>
          <p:cNvPr id="80919" name="Picture 23" descr="D:\En cours\Cours\MSTE\illustrations\méthodes gp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975" y="2413000"/>
            <a:ext cx="8335963" cy="2079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Choix d’un récepteur</a:t>
            </a:r>
          </a:p>
        </p:txBody>
      </p:sp>
      <p:graphicFrame>
        <p:nvGraphicFramePr>
          <p:cNvPr id="88064" name="Object 0"/>
          <p:cNvGraphicFramePr>
            <a:graphicFrameLocks noChangeAspect="1"/>
          </p:cNvGraphicFramePr>
          <p:nvPr/>
        </p:nvGraphicFramePr>
        <p:xfrm>
          <a:off x="842963" y="2211388"/>
          <a:ext cx="7586662" cy="3125787"/>
        </p:xfrm>
        <a:graphic>
          <a:graphicData uri="http://schemas.openxmlformats.org/presentationml/2006/ole">
            <p:oleObj spid="_x0000_s88064" name="Feuille de calcul" r:id="rId3" imgW="3633840" imgH="1620000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2948" name="AutoShap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oundRect">
            <a:avLst>
              <a:gd name="adj" fmla="val 1644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>
              <a:spcBef>
                <a:spcPts val="1100"/>
              </a:spcBef>
            </a:pPr>
            <a:endParaRPr lang="fr-FR" sz="1000">
              <a:latin typeface="Times" pitchFamily="18" charset="0"/>
            </a:endParaRP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>
            <a:off x="173038" y="187325"/>
            <a:ext cx="4318000" cy="2727325"/>
          </a:xfrm>
          <a:prstGeom prst="roundRect">
            <a:avLst>
              <a:gd name="adj" fmla="val 5398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/>
            <a:r>
              <a:rPr lang="fr-FR" sz="1800" b="1">
                <a:latin typeface="Times" pitchFamily="18" charset="0"/>
              </a:rPr>
              <a:t>Considérations techniques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2000">
                <a:latin typeface="Times" pitchFamily="18" charset="0"/>
              </a:rPr>
              <a:t>Types de mesures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2000">
                <a:latin typeface="Times" pitchFamily="18" charset="0"/>
              </a:rPr>
              <a:t>Mono ou bi-fréquence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2000">
                <a:latin typeface="Times" pitchFamily="18" charset="0"/>
              </a:rPr>
              <a:t>Nombre de circuits de poursuite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2000">
                <a:latin typeface="Times" pitchFamily="18" charset="0"/>
              </a:rPr>
              <a:t>Circuits séquencés ou parallèles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2000">
                <a:latin typeface="Times" pitchFamily="18" charset="0"/>
              </a:rPr>
              <a:t>Type d’antenne,</a:t>
            </a:r>
          </a:p>
          <a:p>
            <a:pPr eaLnBrk="0" hangingPunct="0"/>
            <a:r>
              <a:rPr lang="fr-FR" sz="2000">
                <a:latin typeface="Times" pitchFamily="18" charset="0"/>
              </a:rPr>
              <a:t>caractéristique du bruit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2000">
                <a:latin typeface="Times" pitchFamily="18" charset="0"/>
              </a:rPr>
              <a:t>Exactitude des mesures de code</a:t>
            </a:r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>
            <a:off x="207963" y="3067050"/>
            <a:ext cx="3670300" cy="1731963"/>
          </a:xfrm>
          <a:prstGeom prst="roundRect">
            <a:avLst>
              <a:gd name="adj" fmla="val 5398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/>
            <a:r>
              <a:rPr lang="fr-FR" sz="1600" b="1">
                <a:latin typeface="Times" pitchFamily="18" charset="0"/>
              </a:rPr>
              <a:t>Logiciels connexes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Prévision de constellation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Téléchargement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Options de post-traitement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Fonds cartographiques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4894263" y="242888"/>
            <a:ext cx="3162300" cy="2247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fr-FR" sz="1600" b="1">
                <a:latin typeface="Times" pitchFamily="18" charset="0"/>
              </a:rPr>
              <a:t>Adéquation pour les travaux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Poids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Taille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Robustesse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Températures de</a:t>
            </a:r>
            <a:br>
              <a:rPr lang="fr-FR" sz="1800">
                <a:latin typeface="Times" pitchFamily="18" charset="0"/>
              </a:rPr>
            </a:br>
            <a:r>
              <a:rPr lang="fr-FR" sz="1800">
                <a:latin typeface="Times" pitchFamily="18" charset="0"/>
              </a:rPr>
              <a:t>fonctionnement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Alimentation</a:t>
            </a:r>
          </a:p>
        </p:txBody>
      </p:sp>
      <p:sp>
        <p:nvSpPr>
          <p:cNvPr id="82952" name="AutoShape 8"/>
          <p:cNvSpPr>
            <a:spLocks noChangeArrowheads="1"/>
          </p:cNvSpPr>
          <p:nvPr/>
        </p:nvSpPr>
        <p:spPr bwMode="auto">
          <a:xfrm>
            <a:off x="4337050" y="4622800"/>
            <a:ext cx="4673600" cy="2046288"/>
          </a:xfrm>
          <a:prstGeom prst="roundRect">
            <a:avLst>
              <a:gd name="adj" fmla="val 5398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/>
            <a:r>
              <a:rPr lang="fr-FR" sz="1600" b="1">
                <a:latin typeface="Times" pitchFamily="18" charset="0"/>
              </a:rPr>
              <a:t>Stockage de données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Support de mémoire pour les données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Nature des données enregistrées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Débit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Capacité (Mo, temps de mesure…)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Mode de récupération</a:t>
            </a:r>
          </a:p>
        </p:txBody>
      </p:sp>
      <p:sp>
        <p:nvSpPr>
          <p:cNvPr id="82953" name="AutoShape 9"/>
          <p:cNvSpPr>
            <a:spLocks noChangeArrowheads="1"/>
          </p:cNvSpPr>
          <p:nvPr/>
        </p:nvSpPr>
        <p:spPr bwMode="auto">
          <a:xfrm>
            <a:off x="207963" y="4935538"/>
            <a:ext cx="3348037" cy="1733550"/>
          </a:xfrm>
          <a:prstGeom prst="roundRect">
            <a:avLst>
              <a:gd name="adj" fmla="val 5398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/>
            <a:r>
              <a:rPr lang="fr-FR" sz="1600" b="1">
                <a:latin typeface="Times" pitchFamily="18" charset="0"/>
              </a:rPr>
              <a:t>Considérations commerciales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Garanties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Coûts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Support technique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Formation</a:t>
            </a:r>
          </a:p>
        </p:txBody>
      </p:sp>
      <p:sp>
        <p:nvSpPr>
          <p:cNvPr id="82954" name="AutoShape 10"/>
          <p:cNvSpPr>
            <a:spLocks noChangeArrowheads="1"/>
          </p:cNvSpPr>
          <p:nvPr/>
        </p:nvSpPr>
        <p:spPr bwMode="auto">
          <a:xfrm>
            <a:off x="4983163" y="2632075"/>
            <a:ext cx="3722687" cy="1824038"/>
          </a:xfrm>
          <a:prstGeom prst="roundRect">
            <a:avLst>
              <a:gd name="adj" fmla="val 5398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just" eaLnBrk="0" hangingPunct="0"/>
            <a:r>
              <a:rPr lang="fr-FR" sz="1600" b="1">
                <a:latin typeface="Times" pitchFamily="18" charset="0"/>
              </a:rPr>
              <a:t>Fonctionnement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Facilité d’emploi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Applications prévues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Contrôle de la constellation</a:t>
            </a:r>
          </a:p>
          <a:p>
            <a:pPr eaLnBrk="0" hangingPunct="0">
              <a:buFont typeface="Symbol" pitchFamily="18" charset="2"/>
              <a:buChar char="·"/>
            </a:pPr>
            <a:r>
              <a:rPr lang="fr-FR" sz="1800">
                <a:latin typeface="Times" pitchFamily="18" charset="0"/>
              </a:rPr>
              <a:t>Caractérisation des 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 autoUpdateAnimBg="0"/>
      <p:bldP spid="82950" grpId="0" animBg="1" autoUpdateAnimBg="0"/>
      <p:bldP spid="82951" grpId="0" animBg="1" autoUpdateAnimBg="0"/>
      <p:bldP spid="82952" grpId="0" animBg="1" autoUpdateAnimBg="0"/>
      <p:bldP spid="82953" grpId="0" animBg="1" autoUpdateAnimBg="0"/>
      <p:bldP spid="82954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Validation des procédures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Trois composantes à éprouver :</a:t>
            </a:r>
          </a:p>
          <a:p>
            <a:pPr lvl="1"/>
            <a:r>
              <a:rPr lang="fr-FR"/>
              <a:t>Technique de positionnement</a:t>
            </a:r>
          </a:p>
          <a:p>
            <a:pPr lvl="1"/>
            <a:r>
              <a:rPr lang="fr-FR"/>
              <a:t>Équipement</a:t>
            </a:r>
          </a:p>
          <a:p>
            <a:pPr lvl="1"/>
            <a:r>
              <a:rPr lang="fr-FR"/>
              <a:t>Méthode de traitement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bldLvl="2" autoUpdateAnimBg="0" advAuto="100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Reconnaissance de terrain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785938"/>
            <a:ext cx="7772400" cy="1597025"/>
          </a:xfrm>
        </p:spPr>
        <p:txBody>
          <a:bodyPr/>
          <a:lstStyle/>
          <a:p>
            <a:r>
              <a:rPr lang="fr-FR"/>
              <a:t>Récolte des informations nécessaires à un déroulement efficace de la campagne de mesures</a:t>
            </a:r>
          </a:p>
        </p:txBody>
      </p:sp>
      <p:grpSp>
        <p:nvGrpSpPr>
          <p:cNvPr id="85022" name="Group 30"/>
          <p:cNvGrpSpPr>
            <a:grpSpLocks/>
          </p:cNvGrpSpPr>
          <p:nvPr/>
        </p:nvGrpSpPr>
        <p:grpSpPr bwMode="auto">
          <a:xfrm>
            <a:off x="579438" y="3467100"/>
            <a:ext cx="8307387" cy="3003550"/>
            <a:chOff x="-3" y="-3"/>
            <a:chExt cx="3151" cy="2998"/>
          </a:xfrm>
        </p:grpSpPr>
        <p:grpSp>
          <p:nvGrpSpPr>
            <p:cNvPr id="85020" name="Group 28"/>
            <p:cNvGrpSpPr>
              <a:grpSpLocks/>
            </p:cNvGrpSpPr>
            <p:nvPr/>
          </p:nvGrpSpPr>
          <p:grpSpPr bwMode="auto">
            <a:xfrm>
              <a:off x="0" y="0"/>
              <a:ext cx="3145" cy="2992"/>
              <a:chOff x="0" y="0"/>
              <a:chExt cx="3145" cy="2992"/>
            </a:xfrm>
          </p:grpSpPr>
          <p:grpSp>
            <p:nvGrpSpPr>
              <p:cNvPr id="85005" name="Group 13"/>
              <p:cNvGrpSpPr>
                <a:grpSpLocks/>
              </p:cNvGrpSpPr>
              <p:nvPr/>
            </p:nvGrpSpPr>
            <p:grpSpPr bwMode="auto">
              <a:xfrm>
                <a:off x="0" y="0"/>
                <a:ext cx="1785" cy="633"/>
                <a:chOff x="0" y="0"/>
                <a:chExt cx="1785" cy="633"/>
              </a:xfrm>
            </p:grpSpPr>
            <p:sp>
              <p:nvSpPr>
                <p:cNvPr id="84996" name="Rectangle 4"/>
                <p:cNvSpPr>
                  <a:spLocks noChangeArrowheads="1"/>
                </p:cNvSpPr>
                <p:nvPr/>
              </p:nvSpPr>
              <p:spPr bwMode="auto">
                <a:xfrm>
                  <a:off x="28" y="0"/>
                  <a:ext cx="1729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bIns="0"/>
                <a:lstStyle/>
                <a:p>
                  <a:pPr algn="just"/>
                  <a:r>
                    <a:rPr lang="en-US" sz="1600" b="1">
                      <a:latin typeface="Times" pitchFamily="18" charset="0"/>
                    </a:rPr>
                    <a:t>Vérifier si les emplacements conviennent au GPS</a:t>
                  </a:r>
                </a:p>
                <a:p>
                  <a:pPr algn="just" eaLnBrk="0" hangingPunct="0"/>
                  <a:endParaRPr lang="en-US" sz="4400"/>
                </a:p>
              </p:txBody>
            </p:sp>
            <p:sp>
              <p:nvSpPr>
                <p:cNvPr id="85004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85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5007" name="Group 15"/>
              <p:cNvGrpSpPr>
                <a:grpSpLocks/>
              </p:cNvGrpSpPr>
              <p:nvPr/>
            </p:nvGrpSpPr>
            <p:grpSpPr bwMode="auto">
              <a:xfrm>
                <a:off x="1785" y="0"/>
                <a:ext cx="1360" cy="633"/>
                <a:chOff x="1785" y="0"/>
                <a:chExt cx="1360" cy="633"/>
              </a:xfrm>
            </p:grpSpPr>
            <p:sp>
              <p:nvSpPr>
                <p:cNvPr id="84997" name="Rectangle 5"/>
                <p:cNvSpPr>
                  <a:spLocks noChangeArrowheads="1"/>
                </p:cNvSpPr>
                <p:nvPr/>
              </p:nvSpPr>
              <p:spPr bwMode="auto">
                <a:xfrm>
                  <a:off x="1813" y="0"/>
                  <a:ext cx="1304" cy="6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indent="223838" algn="just"/>
                  <a:r>
                    <a:rPr lang="en-US" sz="1400">
                      <a:solidFill>
                        <a:srgbClr val="001821"/>
                      </a:solidFill>
                      <a:latin typeface="Times" pitchFamily="18" charset="0"/>
                      <a:cs typeface="Times New Roman" pitchFamily="18" charset="0"/>
                    </a:rPr>
                    <a:t>Absence d’obstacles</a:t>
                  </a:r>
                </a:p>
                <a:p>
                  <a:pPr indent="223838" algn="just" eaLnBrk="0" hangingPunct="0"/>
                  <a:r>
                    <a:rPr lang="en-US" sz="1400">
                      <a:solidFill>
                        <a:srgbClr val="001821"/>
                      </a:solidFill>
                      <a:latin typeface="Times" pitchFamily="18" charset="0"/>
                      <a:cs typeface="Times New Roman" pitchFamily="18" charset="0"/>
                    </a:rPr>
                    <a:t>Absence de sources d’interférences</a:t>
                  </a:r>
                  <a:endParaRPr lang="en-US" sz="2800"/>
                </a:p>
              </p:txBody>
            </p:sp>
            <p:sp>
              <p:nvSpPr>
                <p:cNvPr id="85006" name="Rectangle 14"/>
                <p:cNvSpPr>
                  <a:spLocks noChangeArrowheads="1"/>
                </p:cNvSpPr>
                <p:nvPr/>
              </p:nvSpPr>
              <p:spPr bwMode="auto">
                <a:xfrm>
                  <a:off x="1785" y="0"/>
                  <a:ext cx="1360" cy="63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5009" name="Group 17"/>
              <p:cNvGrpSpPr>
                <a:grpSpLocks/>
              </p:cNvGrpSpPr>
              <p:nvPr/>
            </p:nvGrpSpPr>
            <p:grpSpPr bwMode="auto">
              <a:xfrm>
                <a:off x="0" y="633"/>
                <a:ext cx="1785" cy="518"/>
                <a:chOff x="0" y="633"/>
                <a:chExt cx="1785" cy="518"/>
              </a:xfrm>
            </p:grpSpPr>
            <p:sp>
              <p:nvSpPr>
                <p:cNvPr id="84998" name="Rectangle 6"/>
                <p:cNvSpPr>
                  <a:spLocks noChangeArrowheads="1"/>
                </p:cNvSpPr>
                <p:nvPr/>
              </p:nvSpPr>
              <p:spPr bwMode="auto">
                <a:xfrm>
                  <a:off x="28" y="633"/>
                  <a:ext cx="1729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sz="1600" b="1">
                      <a:solidFill>
                        <a:srgbClr val="001821"/>
                      </a:solidFill>
                      <a:latin typeface="Times" pitchFamily="18" charset="0"/>
                      <a:cs typeface="Times New Roman" pitchFamily="18" charset="0"/>
                    </a:rPr>
                    <a:t>Vérifier l’existence de points géodésiques</a:t>
                  </a:r>
                  <a:endParaRPr lang="en-US" sz="1600">
                    <a:solidFill>
                      <a:srgbClr val="001821"/>
                    </a:solidFill>
                    <a:latin typeface="Times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lang="en-US" sz="3200"/>
                </a:p>
              </p:txBody>
            </p:sp>
            <p:sp>
              <p:nvSpPr>
                <p:cNvPr id="85008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633"/>
                  <a:ext cx="178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5011" name="Group 19"/>
              <p:cNvGrpSpPr>
                <a:grpSpLocks/>
              </p:cNvGrpSpPr>
              <p:nvPr/>
            </p:nvGrpSpPr>
            <p:grpSpPr bwMode="auto">
              <a:xfrm>
                <a:off x="1785" y="633"/>
                <a:ext cx="1360" cy="518"/>
                <a:chOff x="1785" y="633"/>
                <a:chExt cx="1360" cy="518"/>
              </a:xfrm>
            </p:grpSpPr>
            <p:sp>
              <p:nvSpPr>
                <p:cNvPr id="84999" name="Rectangle 7"/>
                <p:cNvSpPr>
                  <a:spLocks noChangeArrowheads="1"/>
                </p:cNvSpPr>
                <p:nvPr/>
              </p:nvSpPr>
              <p:spPr bwMode="auto">
                <a:xfrm>
                  <a:off x="1813" y="633"/>
                  <a:ext cx="1304" cy="5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indent="223838" algn="just"/>
                  <a:r>
                    <a:rPr lang="en-US" sz="1400">
                      <a:solidFill>
                        <a:srgbClr val="001821"/>
                      </a:solidFill>
                      <a:latin typeface="Times" pitchFamily="18" charset="0"/>
                      <a:cs typeface="Times New Roman" pitchFamily="18" charset="0"/>
                    </a:rPr>
                    <a:t>Matérialisations des points</a:t>
                  </a:r>
                </a:p>
                <a:p>
                  <a:pPr indent="223838" algn="just" eaLnBrk="0" hangingPunct="0"/>
                  <a:r>
                    <a:rPr lang="en-US" sz="1400">
                      <a:solidFill>
                        <a:srgbClr val="001821"/>
                      </a:solidFill>
                      <a:latin typeface="Times" pitchFamily="18" charset="0"/>
                      <a:cs typeface="Times New Roman" pitchFamily="18" charset="0"/>
                    </a:rPr>
                    <a:t>Stabilité des points</a:t>
                  </a:r>
                </a:p>
                <a:p>
                  <a:pPr indent="223838" algn="just" eaLnBrk="0" hangingPunct="0"/>
                  <a:endParaRPr lang="en-US"/>
                </a:p>
              </p:txBody>
            </p:sp>
            <p:sp>
              <p:nvSpPr>
                <p:cNvPr id="85010" name="Rectangle 18"/>
                <p:cNvSpPr>
                  <a:spLocks noChangeArrowheads="1"/>
                </p:cNvSpPr>
                <p:nvPr/>
              </p:nvSpPr>
              <p:spPr bwMode="auto">
                <a:xfrm>
                  <a:off x="1785" y="633"/>
                  <a:ext cx="1360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5013" name="Group 21"/>
              <p:cNvGrpSpPr>
                <a:grpSpLocks/>
              </p:cNvGrpSpPr>
              <p:nvPr/>
            </p:nvGrpSpPr>
            <p:grpSpPr bwMode="auto">
              <a:xfrm>
                <a:off x="0" y="1151"/>
                <a:ext cx="1785" cy="748"/>
                <a:chOff x="0" y="1151"/>
                <a:chExt cx="1785" cy="748"/>
              </a:xfrm>
            </p:grpSpPr>
            <p:sp>
              <p:nvSpPr>
                <p:cNvPr id="85000" name="Rectangle 8"/>
                <p:cNvSpPr>
                  <a:spLocks noChangeArrowheads="1"/>
                </p:cNvSpPr>
                <p:nvPr/>
              </p:nvSpPr>
              <p:spPr bwMode="auto">
                <a:xfrm>
                  <a:off x="28" y="1151"/>
                  <a:ext cx="1729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sz="1600" b="1">
                      <a:solidFill>
                        <a:srgbClr val="001821"/>
                      </a:solidFill>
                      <a:latin typeface="Times" pitchFamily="18" charset="0"/>
                      <a:cs typeface="Times New Roman" pitchFamily="18" charset="0"/>
                    </a:rPr>
                    <a:t>Formuler les besoins logistiques</a:t>
                  </a:r>
                  <a:endParaRPr lang="en-US" sz="1600">
                    <a:solidFill>
                      <a:srgbClr val="001821"/>
                    </a:solidFill>
                    <a:latin typeface="Times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lang="en-US" sz="3200"/>
                </a:p>
              </p:txBody>
            </p:sp>
            <p:sp>
              <p:nvSpPr>
                <p:cNvPr id="85012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1151"/>
                  <a:ext cx="1785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5015" name="Group 23"/>
              <p:cNvGrpSpPr>
                <a:grpSpLocks/>
              </p:cNvGrpSpPr>
              <p:nvPr/>
            </p:nvGrpSpPr>
            <p:grpSpPr bwMode="auto">
              <a:xfrm>
                <a:off x="1785" y="1151"/>
                <a:ext cx="1360" cy="748"/>
                <a:chOff x="1785" y="1151"/>
                <a:chExt cx="1360" cy="748"/>
              </a:xfrm>
            </p:grpSpPr>
            <p:sp>
              <p:nvSpPr>
                <p:cNvPr id="85001" name="Rectangle 9"/>
                <p:cNvSpPr>
                  <a:spLocks noChangeArrowheads="1"/>
                </p:cNvSpPr>
                <p:nvPr/>
              </p:nvSpPr>
              <p:spPr bwMode="auto">
                <a:xfrm>
                  <a:off x="1813" y="1151"/>
                  <a:ext cx="1304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indent="223838" algn="just"/>
                  <a:r>
                    <a:rPr lang="en-US" sz="1400">
                      <a:solidFill>
                        <a:srgbClr val="001821"/>
                      </a:solidFill>
                      <a:latin typeface="Times" pitchFamily="18" charset="0"/>
                      <a:cs typeface="Times New Roman" pitchFamily="18" charset="0"/>
                    </a:rPr>
                    <a:t>Mode de transport</a:t>
                  </a:r>
                </a:p>
                <a:p>
                  <a:pPr indent="223838" algn="just" eaLnBrk="0" hangingPunct="0"/>
                  <a:r>
                    <a:rPr lang="en-US" sz="1400">
                      <a:solidFill>
                        <a:srgbClr val="001821"/>
                      </a:solidFill>
                      <a:latin typeface="Times" pitchFamily="18" charset="0"/>
                      <a:cs typeface="Times New Roman" pitchFamily="18" charset="0"/>
                    </a:rPr>
                    <a:t>Temps d’accès, de déplacements</a:t>
                  </a:r>
                </a:p>
                <a:p>
                  <a:pPr indent="223838" algn="just" eaLnBrk="0" hangingPunct="0"/>
                  <a:r>
                    <a:rPr lang="en-US" sz="1400">
                      <a:solidFill>
                        <a:srgbClr val="001821"/>
                      </a:solidFill>
                      <a:latin typeface="Times" pitchFamily="18" charset="0"/>
                      <a:cs typeface="Times New Roman" pitchFamily="18" charset="0"/>
                    </a:rPr>
                    <a:t>Equipements spéciaux</a:t>
                  </a:r>
                </a:p>
                <a:p>
                  <a:pPr indent="223838" algn="just" eaLnBrk="0" hangingPunct="0"/>
                  <a:endParaRPr lang="en-US"/>
                </a:p>
              </p:txBody>
            </p:sp>
            <p:sp>
              <p:nvSpPr>
                <p:cNvPr id="85014" name="Rectangle 22"/>
                <p:cNvSpPr>
                  <a:spLocks noChangeArrowheads="1"/>
                </p:cNvSpPr>
                <p:nvPr/>
              </p:nvSpPr>
              <p:spPr bwMode="auto">
                <a:xfrm>
                  <a:off x="1785" y="1151"/>
                  <a:ext cx="1360" cy="74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5017" name="Group 25"/>
              <p:cNvGrpSpPr>
                <a:grpSpLocks/>
              </p:cNvGrpSpPr>
              <p:nvPr/>
            </p:nvGrpSpPr>
            <p:grpSpPr bwMode="auto">
              <a:xfrm>
                <a:off x="0" y="1899"/>
                <a:ext cx="1785" cy="1093"/>
                <a:chOff x="0" y="1899"/>
                <a:chExt cx="1785" cy="1093"/>
              </a:xfrm>
            </p:grpSpPr>
            <p:sp>
              <p:nvSpPr>
                <p:cNvPr id="85002" name="Rectangle 10"/>
                <p:cNvSpPr>
                  <a:spLocks noChangeArrowheads="1"/>
                </p:cNvSpPr>
                <p:nvPr/>
              </p:nvSpPr>
              <p:spPr bwMode="auto">
                <a:xfrm>
                  <a:off x="28" y="1899"/>
                  <a:ext cx="1729" cy="10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just"/>
                  <a:r>
                    <a:rPr lang="en-US" sz="1600" b="1">
                      <a:solidFill>
                        <a:srgbClr val="001821"/>
                      </a:solidFill>
                      <a:latin typeface="Times" pitchFamily="18" charset="0"/>
                      <a:cs typeface="Times New Roman" pitchFamily="18" charset="0"/>
                    </a:rPr>
                    <a:t>Mesures à adopter</a:t>
                  </a:r>
                  <a:endParaRPr lang="en-US" sz="1600">
                    <a:solidFill>
                      <a:srgbClr val="001821"/>
                    </a:solidFill>
                    <a:latin typeface="Times" pitchFamily="18" charset="0"/>
                    <a:cs typeface="Times New Roman" pitchFamily="18" charset="0"/>
                  </a:endParaRPr>
                </a:p>
                <a:p>
                  <a:pPr algn="just" eaLnBrk="0" hangingPunct="0"/>
                  <a:endParaRPr lang="en-US" sz="3200"/>
                </a:p>
              </p:txBody>
            </p:sp>
            <p:sp>
              <p:nvSpPr>
                <p:cNvPr id="85016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1899"/>
                  <a:ext cx="1785" cy="10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5019" name="Group 27"/>
              <p:cNvGrpSpPr>
                <a:grpSpLocks/>
              </p:cNvGrpSpPr>
              <p:nvPr/>
            </p:nvGrpSpPr>
            <p:grpSpPr bwMode="auto">
              <a:xfrm>
                <a:off x="1785" y="1899"/>
                <a:ext cx="1360" cy="1093"/>
                <a:chOff x="1785" y="1899"/>
                <a:chExt cx="1360" cy="1093"/>
              </a:xfrm>
            </p:grpSpPr>
            <p:sp>
              <p:nvSpPr>
                <p:cNvPr id="85003" name="Rectangle 11"/>
                <p:cNvSpPr>
                  <a:spLocks noChangeArrowheads="1"/>
                </p:cNvSpPr>
                <p:nvPr/>
              </p:nvSpPr>
              <p:spPr bwMode="auto">
                <a:xfrm>
                  <a:off x="1813" y="1899"/>
                  <a:ext cx="1304" cy="109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indent="223838" algn="just"/>
                  <a:r>
                    <a:rPr lang="en-US" sz="1400">
                      <a:solidFill>
                        <a:srgbClr val="001821"/>
                      </a:solidFill>
                      <a:latin typeface="Times" pitchFamily="18" charset="0"/>
                      <a:cs typeface="Times New Roman" pitchFamily="18" charset="0"/>
                    </a:rPr>
                    <a:t>Choix d’autres emplacements</a:t>
                  </a:r>
                </a:p>
                <a:p>
                  <a:pPr indent="223838" algn="just" eaLnBrk="0" hangingPunct="0"/>
                  <a:r>
                    <a:rPr lang="en-US" sz="1400">
                      <a:solidFill>
                        <a:srgbClr val="001821"/>
                      </a:solidFill>
                      <a:latin typeface="Times" pitchFamily="18" charset="0"/>
                      <a:cs typeface="Times New Roman" pitchFamily="18" charset="0"/>
                    </a:rPr>
                    <a:t>Etablissement de stations excentrées</a:t>
                  </a:r>
                </a:p>
                <a:p>
                  <a:pPr indent="223838" algn="just" eaLnBrk="0" hangingPunct="0"/>
                  <a:r>
                    <a:rPr lang="en-US" sz="1400">
                      <a:solidFill>
                        <a:srgbClr val="001821"/>
                      </a:solidFill>
                      <a:latin typeface="Times" pitchFamily="18" charset="0"/>
                      <a:cs typeface="Times New Roman" pitchFamily="18" charset="0"/>
                    </a:rPr>
                    <a:t>Etablissement de descriptions</a:t>
                  </a:r>
                </a:p>
                <a:p>
                  <a:pPr indent="223838" algn="just" eaLnBrk="0" hangingPunct="0"/>
                  <a:r>
                    <a:rPr lang="en-US" sz="1400">
                      <a:solidFill>
                        <a:srgbClr val="001821"/>
                      </a:solidFill>
                      <a:latin typeface="Times" pitchFamily="18" charset="0"/>
                      <a:cs typeface="Times New Roman" pitchFamily="18" charset="0"/>
                    </a:rPr>
                    <a:t>Levés de masques</a:t>
                  </a:r>
                </a:p>
                <a:p>
                  <a:pPr indent="223838" algn="just" eaLnBrk="0" hangingPunct="0"/>
                  <a:endParaRPr lang="en-US"/>
                </a:p>
              </p:txBody>
            </p:sp>
            <p:sp>
              <p:nvSpPr>
                <p:cNvPr id="85018" name="Rectangle 26"/>
                <p:cNvSpPr>
                  <a:spLocks noChangeArrowheads="1"/>
                </p:cNvSpPr>
                <p:nvPr/>
              </p:nvSpPr>
              <p:spPr bwMode="auto">
                <a:xfrm>
                  <a:off x="1785" y="1899"/>
                  <a:ext cx="1360" cy="109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85021" name="Rectangle 29"/>
            <p:cNvSpPr>
              <a:spLocks noChangeArrowheads="1"/>
            </p:cNvSpPr>
            <p:nvPr/>
          </p:nvSpPr>
          <p:spPr bwMode="auto">
            <a:xfrm>
              <a:off x="-3" y="-3"/>
              <a:ext cx="3151" cy="2998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Rattachement de chantier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Les logiciels de transformation</a:t>
            </a:r>
          </a:p>
          <a:p>
            <a:pPr lvl="1"/>
            <a:r>
              <a:rPr lang="fr-FR">
                <a:hlinkClick r:id="rId2" action="ppaction://hlinkfile"/>
              </a:rPr>
              <a:t>CIRCE</a:t>
            </a:r>
            <a:r>
              <a:rPr lang="fr-FR"/>
              <a:t> 2000 © IGN</a:t>
            </a:r>
          </a:p>
          <a:p>
            <a:pPr lvl="1"/>
            <a:r>
              <a:rPr lang="fr-FR">
                <a:hlinkClick r:id="rId3" action="ppaction://hlinkfile"/>
              </a:rPr>
              <a:t>CONVERS</a:t>
            </a:r>
            <a:endParaRPr lang="fr-FR"/>
          </a:p>
          <a:p>
            <a:r>
              <a:rPr lang="fr-FR"/>
              <a:t>Pratiquement :</a:t>
            </a:r>
          </a:p>
          <a:p>
            <a:pPr lvl="1"/>
            <a:r>
              <a:rPr lang="fr-FR"/>
              <a:t>Colocation de un ou plusieurs points</a:t>
            </a:r>
          </a:p>
          <a:p>
            <a:pPr lvl="1"/>
            <a:r>
              <a:rPr lang="fr-FR"/>
              <a:t>Calcul d’une transformation d’ajustement</a:t>
            </a:r>
          </a:p>
          <a:p>
            <a:pPr lvl="1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928813" y="1039813"/>
            <a:ext cx="5686425" cy="566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segment spatial</a:t>
            </a:r>
          </a:p>
        </p:txBody>
      </p:sp>
      <p:pic>
        <p:nvPicPr>
          <p:cNvPr id="54276" name="Picture 4" descr="D:\En cours\Cours\MSTE\illustrations\satellit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5754688" y="1436688"/>
            <a:ext cx="2273300" cy="2103437"/>
          </a:xfrm>
          <a:prstGeom prst="rect">
            <a:avLst/>
          </a:prstGeom>
          <a:noFill/>
        </p:spPr>
      </p:pic>
      <p:pic>
        <p:nvPicPr>
          <p:cNvPr id="54277" name="Picture 5" descr="D:\En cours\Cours\MSTE\illustrations\constellation gp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188" y="1703388"/>
            <a:ext cx="5091112" cy="4843462"/>
          </a:xfrm>
          <a:prstGeom prst="rect">
            <a:avLst/>
          </a:prstGeom>
          <a:noFill/>
        </p:spPr>
      </p:pic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5780088" y="4254500"/>
            <a:ext cx="28606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21 satellites + 3</a:t>
            </a:r>
          </a:p>
          <a:p>
            <a:r>
              <a:rPr lang="fr-FR"/>
              <a:t>20200 km</a:t>
            </a:r>
          </a:p>
          <a:p>
            <a:r>
              <a:rPr lang="fr-FR"/>
              <a:t>6 plans orbitaux à 60°</a:t>
            </a:r>
          </a:p>
          <a:p>
            <a:r>
              <a:rPr lang="fr-FR"/>
              <a:t>11h 58min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928813" y="1039813"/>
            <a:ext cx="5686425" cy="566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signal GPS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47888"/>
            <a:ext cx="7772400" cy="1922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FR"/>
              <a:t>Deux fréquences L1 et L2</a:t>
            </a:r>
          </a:p>
          <a:p>
            <a:pPr lvl="2">
              <a:lnSpc>
                <a:spcPct val="90000"/>
              </a:lnSpc>
            </a:pPr>
            <a:r>
              <a:rPr lang="fr-FR"/>
              <a:t>L1 = </a:t>
            </a:r>
            <a:r>
              <a:rPr lang="fr-FR">
                <a:latin typeface="Times" pitchFamily="18" charset="0"/>
                <a:cs typeface="Times New Roman" pitchFamily="18" charset="0"/>
              </a:rPr>
              <a:t>1575.42 MHz</a:t>
            </a:r>
            <a:r>
              <a:rPr lang="fr-FR"/>
              <a:t> </a:t>
            </a:r>
          </a:p>
          <a:p>
            <a:pPr lvl="2">
              <a:lnSpc>
                <a:spcPct val="90000"/>
              </a:lnSpc>
            </a:pPr>
            <a:r>
              <a:rPr lang="fr-FR"/>
              <a:t>L2 = </a:t>
            </a:r>
            <a:r>
              <a:rPr lang="fr-FR">
                <a:latin typeface="Times" pitchFamily="18" charset="0"/>
                <a:cs typeface="Times New Roman" pitchFamily="18" charset="0"/>
              </a:rPr>
              <a:t>1227.60 MHz</a:t>
            </a:r>
            <a:r>
              <a:rPr lang="fr-FR"/>
              <a:t> </a:t>
            </a:r>
          </a:p>
          <a:p>
            <a:pPr>
              <a:lnSpc>
                <a:spcPct val="90000"/>
              </a:lnSpc>
            </a:pPr>
            <a:r>
              <a:rPr lang="fr-FR"/>
              <a:t>Des codes de modulation</a:t>
            </a:r>
          </a:p>
        </p:txBody>
      </p:sp>
      <p:pic>
        <p:nvPicPr>
          <p:cNvPr id="55300" name="Picture 4" descr="codes GPS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1309688" y="4195763"/>
            <a:ext cx="6756400" cy="24939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message de navigation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Temps GPS (origine 6 janvier 80, 0h00)</a:t>
            </a:r>
          </a:p>
          <a:p>
            <a:r>
              <a:rPr lang="fr-FR"/>
              <a:t>Éphémérides</a:t>
            </a:r>
          </a:p>
          <a:p>
            <a:r>
              <a:rPr lang="fr-FR"/>
              <a:t>Almanachs</a:t>
            </a:r>
          </a:p>
          <a:p>
            <a:r>
              <a:rPr lang="fr-FR"/>
              <a:t>Correction ionosphérique</a:t>
            </a:r>
          </a:p>
          <a:p>
            <a:r>
              <a:rPr lang="fr-FR"/>
              <a:t>État de la constellation</a:t>
            </a:r>
          </a:p>
          <a:p>
            <a:r>
              <a:rPr lang="fr-FR"/>
              <a:t>Paramètres de transformation UTC</a:t>
            </a:r>
          </a:p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segment de contrôle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Enregistrement des signaux</a:t>
            </a:r>
          </a:p>
          <a:p>
            <a:r>
              <a:rPr lang="fr-FR" dirty="0"/>
              <a:t>Prédiction des éphémérides</a:t>
            </a:r>
          </a:p>
          <a:p>
            <a:r>
              <a:rPr lang="fr-FR" dirty="0"/>
              <a:t>Observation du comportement des oscillateurs</a:t>
            </a:r>
          </a:p>
          <a:p>
            <a:r>
              <a:rPr lang="fr-FR" dirty="0"/>
              <a:t>Collecte d’informations météorologiques</a:t>
            </a:r>
          </a:p>
          <a:p>
            <a:r>
              <a:rPr lang="fr-FR" dirty="0"/>
              <a:t>Envoi des informations nécessaires au message de navigation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 segment utilisateur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Types de récepteur et services</a:t>
            </a:r>
          </a:p>
          <a:p>
            <a:r>
              <a:rPr lang="fr-FR"/>
              <a:t>Méthodes de positionnement</a:t>
            </a:r>
          </a:p>
          <a:p>
            <a:r>
              <a:rPr lang="fr-FR"/>
              <a:t>Planification et préparation de mission</a:t>
            </a:r>
          </a:p>
          <a:p>
            <a:r>
              <a:rPr lang="fr-FR"/>
              <a:t>Rattachement de chantier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928813" y="1039813"/>
            <a:ext cx="5686425" cy="5661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Types de récepteur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65138" y="2060575"/>
            <a:ext cx="314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Récepteur de navigation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861050" y="6042025"/>
            <a:ext cx="286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Récepteur géodésique</a:t>
            </a:r>
          </a:p>
        </p:txBody>
      </p:sp>
      <p:pic>
        <p:nvPicPr>
          <p:cNvPr id="59399" name="Picture 7" descr="Y:\En cours\Cours\MSTE\illustrations\choke ring trim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5225" y="3913188"/>
            <a:ext cx="2540000" cy="2032000"/>
          </a:xfrm>
          <a:prstGeom prst="rect">
            <a:avLst/>
          </a:prstGeom>
          <a:noFill/>
        </p:spPr>
      </p:pic>
      <p:pic>
        <p:nvPicPr>
          <p:cNvPr id="59400" name="Picture 8" descr="Y:\En cours\Cours\MSTE\illustrations\gpsm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00" y="4119563"/>
            <a:ext cx="3533775" cy="2360612"/>
          </a:xfrm>
          <a:prstGeom prst="rect">
            <a:avLst/>
          </a:prstGeom>
          <a:noFill/>
        </p:spPr>
      </p:pic>
      <p:pic>
        <p:nvPicPr>
          <p:cNvPr id="59401" name="Picture 9" descr="Y:\En cours\Cours\MSTE\illustrations\gps48PIC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0475" y="2846388"/>
            <a:ext cx="2794000" cy="965200"/>
          </a:xfrm>
          <a:prstGeom prst="rect">
            <a:avLst/>
          </a:prstGeom>
          <a:noFill/>
        </p:spPr>
      </p:pic>
      <p:pic>
        <p:nvPicPr>
          <p:cNvPr id="59402" name="Picture 10" descr="Y:\En cours\Cours\MSTE\illustrations\GPS_trimble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4963" y="1900238"/>
            <a:ext cx="228600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  <p:bldP spid="59397" grpId="0" autoUpdateAnimBg="0"/>
    </p:bldLst>
  </p:timing>
</p:sld>
</file>

<file path=ppt/theme/theme1.xml><?xml version="1.0" encoding="utf-8"?>
<a:theme xmlns:a="http://schemas.openxmlformats.org/drawingml/2006/main" name="Présentation claire">
  <a:themeElements>
    <a:clrScheme name="Présentation claire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Présentation claire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ésentation claire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 claire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 clair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 claire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 claire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 claire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ésentation claire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ésentation claire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E3D38333F9DD4FBC71060FE9DF3AD9" ma:contentTypeVersion="2" ma:contentTypeDescription="Create a new document." ma:contentTypeScope="" ma:versionID="c09fd643066e3c92b8aacea12123c1fe">
  <xsd:schema xmlns:xsd="http://www.w3.org/2001/XMLSchema" xmlns:xs="http://www.w3.org/2001/XMLSchema" xmlns:p="http://schemas.microsoft.com/office/2006/metadata/properties" xmlns:ns2="bac68bdf-1423-461c-87be-29357ec8ac08" targetNamespace="http://schemas.microsoft.com/office/2006/metadata/properties" ma:root="true" ma:fieldsID="415905deaba6790588ecf8545f2927be" ns2:_="">
    <xsd:import namespace="bac68bdf-1423-461c-87be-29357ec8ac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c68bdf-1423-461c-87be-29357ec8ac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3A1DE6-9D88-457D-BF5B-C4E7B66FEA46}"/>
</file>

<file path=customXml/itemProps2.xml><?xml version="1.0" encoding="utf-8"?>
<ds:datastoreItem xmlns:ds="http://schemas.openxmlformats.org/officeDocument/2006/customXml" ds:itemID="{DBEC23FC-7715-47E2-8954-A437029CE334}"/>
</file>

<file path=customXml/itemProps3.xml><?xml version="1.0" encoding="utf-8"?>
<ds:datastoreItem xmlns:ds="http://schemas.openxmlformats.org/officeDocument/2006/customXml" ds:itemID="{88FBAA10-DF3F-4356-AB0F-A3E8B9D8A6FF}"/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Settings\jean-baptiste\Application Data\Microsoft\Modèles\Présentation claire.pot</Template>
  <TotalTime>1222</TotalTime>
  <Words>959</Words>
  <Application>Microsoft PowerPoint</Application>
  <PresentationFormat>On-screen Show (4:3)</PresentationFormat>
  <Paragraphs>194</Paragraphs>
  <Slides>37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Présentation claire</vt:lpstr>
      <vt:lpstr>Feuille de calcul</vt:lpstr>
      <vt:lpstr>Slide 1</vt:lpstr>
      <vt:lpstr>Slide 2</vt:lpstr>
      <vt:lpstr>Le système</vt:lpstr>
      <vt:lpstr>Le segment spatial</vt:lpstr>
      <vt:lpstr>Le signal GPS</vt:lpstr>
      <vt:lpstr>Le message de navigation</vt:lpstr>
      <vt:lpstr>Le segment de contrôle</vt:lpstr>
      <vt:lpstr>Le segment utilisateur</vt:lpstr>
      <vt:lpstr>Types de récepteur</vt:lpstr>
      <vt:lpstr>Les services de GPS</vt:lpstr>
      <vt:lpstr>Méthodes de positionnement</vt:lpstr>
      <vt:lpstr>Méthodes de positionnement</vt:lpstr>
      <vt:lpstr>Slide 13</vt:lpstr>
      <vt:lpstr>Slide 14</vt:lpstr>
      <vt:lpstr>Slide 15</vt:lpstr>
      <vt:lpstr>Slide 16</vt:lpstr>
      <vt:lpstr>Principe de la mesure de code</vt:lpstr>
      <vt:lpstr>Principe de la mesure de code</vt:lpstr>
      <vt:lpstr>Principe de la mesure de phase</vt:lpstr>
      <vt:lpstr>Les facteurs de qualité</vt:lpstr>
      <vt:lpstr>Le GDOP</vt:lpstr>
      <vt:lpstr>Les sources d’erreur</vt:lpstr>
      <vt:lpstr>Les pseudo-distances</vt:lpstr>
      <vt:lpstr>Slide 24</vt:lpstr>
      <vt:lpstr>Les pseudo-distances</vt:lpstr>
      <vt:lpstr>Slide 26</vt:lpstr>
      <vt:lpstr>Les pseudo-distances</vt:lpstr>
      <vt:lpstr>Slide 28</vt:lpstr>
      <vt:lpstr>Les pseudos-distances</vt:lpstr>
      <vt:lpstr>La phase</vt:lpstr>
      <vt:lpstr>Récapitulatif des méthodes GPS</vt:lpstr>
      <vt:lpstr>Choix de la méthode</vt:lpstr>
      <vt:lpstr>Choix d’un récepteur</vt:lpstr>
      <vt:lpstr>Slide 34</vt:lpstr>
      <vt:lpstr>Validation des procédures</vt:lpstr>
      <vt:lpstr>Reconnaissance de terrain</vt:lpstr>
      <vt:lpstr>Rattachement de chantier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KM</cp:lastModifiedBy>
  <cp:revision>63</cp:revision>
  <dcterms:created xsi:type="dcterms:W3CDTF">1601-01-01T00:00:00Z</dcterms:created>
  <dcterms:modified xsi:type="dcterms:W3CDTF">2020-04-07T12:55:03Z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0x01010007E3D38333F9DD4FBC71060FE9DF3AD9</vt:lpwstr>
  </property>
</Properties>
</file>