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Default Extension="emf" ContentType="image/x-emf"/>
  <Default Extension="xml" ContentType="application/xml"/>
  <Override PartName="/ppt/diagrams/data1.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handoutMasters/handoutMaster1.xml" ContentType="application/vnd.openxmlformats-officedocument.presentationml.handoutMaster+xml"/>
  <Override PartName="/ppt/diagrams/quickStyle1.xml" ContentType="application/vnd.openxmlformats-officedocument.drawingml.diagramStyle+xml"/>
  <Override PartName="/ppt/diagrams/colors2.xml" ContentType="application/vnd.openxmlformats-officedocument.drawingml.diagramColors+xml"/>
  <Override PartName="/ppt/diagrams/layout2.xml" ContentType="application/vnd.openxmlformats-officedocument.drawingml.diagramLayout+xml"/>
  <Override PartName="/ppt/diagrams/quickStyle2.xml" ContentType="application/vnd.openxmlformats-officedocument.drawingml.diagramStyle+xml"/>
  <Override PartName="/ppt/diagrams/colors1.xml" ContentType="application/vnd.openxmlformats-officedocument.drawingml.diagramColors+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diagrams/drawing1.xml" ContentType="application/vnd.ms-office.drawingml.diagramDrawing+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handoutMasterIdLst>
    <p:handoutMasterId r:id="rId26"/>
  </p:handoutMasterIdLst>
  <p:sldIdLst>
    <p:sldId id="256" r:id="rId2"/>
    <p:sldId id="257" r:id="rId3"/>
    <p:sldId id="258" r:id="rId4"/>
    <p:sldId id="259" r:id="rId5"/>
    <p:sldId id="279" r:id="rId6"/>
    <p:sldId id="278" r:id="rId7"/>
    <p:sldId id="309" r:id="rId8"/>
    <p:sldId id="285" r:id="rId9"/>
    <p:sldId id="263" r:id="rId10"/>
    <p:sldId id="291" r:id="rId11"/>
    <p:sldId id="287" r:id="rId12"/>
    <p:sldId id="288" r:id="rId13"/>
    <p:sldId id="289" r:id="rId14"/>
    <p:sldId id="294" r:id="rId15"/>
    <p:sldId id="296" r:id="rId16"/>
    <p:sldId id="290" r:id="rId17"/>
    <p:sldId id="297" r:id="rId18"/>
    <p:sldId id="274" r:id="rId19"/>
    <p:sldId id="301" r:id="rId20"/>
    <p:sldId id="311" r:id="rId21"/>
    <p:sldId id="310" r:id="rId22"/>
    <p:sldId id="300" r:id="rId23"/>
    <p:sldId id="308" r:id="rId2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4" d="100"/>
          <a:sy n="64" d="100"/>
        </p:scale>
        <p:origin x="-845" y="2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84"/>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B2C2DA-BA7B-4301-BEEB-1B3D7319C3E0}"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36913A90-A9D7-477B-830B-A9072A1E879C}">
      <dgm:prSet phldrT="[Texte]" custT="1"/>
      <dgm:spPr/>
      <dgm:t>
        <a:bodyPr/>
        <a:lstStyle/>
        <a:p>
          <a:r>
            <a:rPr lang="fr-FR" sz="2000" dirty="0" smtClean="0"/>
            <a:t>Direction Générale </a:t>
          </a:r>
          <a:endParaRPr lang="fr-FR" sz="2000" dirty="0"/>
        </a:p>
      </dgm:t>
    </dgm:pt>
    <dgm:pt modelId="{8BD0705A-2797-4AD1-8DD6-D0C3B2979A06}" type="parTrans" cxnId="{1D1CF29E-09CA-45A7-B113-A833F9D5F1DB}">
      <dgm:prSet/>
      <dgm:spPr/>
      <dgm:t>
        <a:bodyPr/>
        <a:lstStyle/>
        <a:p>
          <a:endParaRPr lang="fr-FR"/>
        </a:p>
      </dgm:t>
    </dgm:pt>
    <dgm:pt modelId="{917303E6-2ABD-4267-A50B-E420870FF595}" type="sibTrans" cxnId="{1D1CF29E-09CA-45A7-B113-A833F9D5F1DB}">
      <dgm:prSet/>
      <dgm:spPr/>
      <dgm:t>
        <a:bodyPr/>
        <a:lstStyle/>
        <a:p>
          <a:endParaRPr lang="fr-FR"/>
        </a:p>
      </dgm:t>
    </dgm:pt>
    <dgm:pt modelId="{77F6AE44-C817-4445-BE5C-9D7C33DCBF9E}">
      <dgm:prSet phldrT="[Texte]" custT="1"/>
      <dgm:spPr/>
      <dgm:t>
        <a:bodyPr/>
        <a:lstStyle/>
        <a:p>
          <a:r>
            <a:rPr lang="fr-FR" sz="2000" dirty="0" smtClean="0"/>
            <a:t>Production </a:t>
          </a:r>
          <a:endParaRPr lang="fr-FR" sz="2000" dirty="0"/>
        </a:p>
      </dgm:t>
    </dgm:pt>
    <dgm:pt modelId="{3CEF7145-B8AC-4D18-9380-B120C087150F}" type="parTrans" cxnId="{41F78D2D-CC89-4C21-AF26-2038DBEA29B2}">
      <dgm:prSet/>
      <dgm:spPr/>
      <dgm:t>
        <a:bodyPr/>
        <a:lstStyle/>
        <a:p>
          <a:endParaRPr lang="fr-FR"/>
        </a:p>
      </dgm:t>
    </dgm:pt>
    <dgm:pt modelId="{A7E24060-D3B6-4A8E-8923-3DBECBC9A815}" type="sibTrans" cxnId="{41F78D2D-CC89-4C21-AF26-2038DBEA29B2}">
      <dgm:prSet/>
      <dgm:spPr/>
      <dgm:t>
        <a:bodyPr/>
        <a:lstStyle/>
        <a:p>
          <a:endParaRPr lang="fr-FR"/>
        </a:p>
      </dgm:t>
    </dgm:pt>
    <dgm:pt modelId="{BA8DE6A1-58EF-4633-BE9C-242262495F7B}">
      <dgm:prSet phldrT="[Texte]" custT="1"/>
      <dgm:spPr/>
      <dgm:t>
        <a:bodyPr/>
        <a:lstStyle/>
        <a:p>
          <a:r>
            <a:rPr lang="fr-FR" sz="2000" dirty="0" smtClean="0"/>
            <a:t>GRH</a:t>
          </a:r>
          <a:endParaRPr lang="fr-FR" sz="2000" dirty="0"/>
        </a:p>
      </dgm:t>
    </dgm:pt>
    <dgm:pt modelId="{69E7DCDC-0A7C-48EE-869E-DEED6C5B1041}" type="parTrans" cxnId="{0D391159-88D3-45FE-BBF3-FE8D2D266662}">
      <dgm:prSet/>
      <dgm:spPr/>
      <dgm:t>
        <a:bodyPr/>
        <a:lstStyle/>
        <a:p>
          <a:endParaRPr lang="fr-FR"/>
        </a:p>
      </dgm:t>
    </dgm:pt>
    <dgm:pt modelId="{1D8723AF-3DCA-44EA-B144-BABB574B43F8}" type="sibTrans" cxnId="{0D391159-88D3-45FE-BBF3-FE8D2D266662}">
      <dgm:prSet/>
      <dgm:spPr/>
      <dgm:t>
        <a:bodyPr/>
        <a:lstStyle/>
        <a:p>
          <a:endParaRPr lang="fr-FR"/>
        </a:p>
      </dgm:t>
    </dgm:pt>
    <dgm:pt modelId="{F73C014F-F529-4018-B4BC-19FACD57D846}">
      <dgm:prSet custT="1"/>
      <dgm:spPr/>
      <dgm:t>
        <a:bodyPr/>
        <a:lstStyle/>
        <a:p>
          <a:r>
            <a:rPr lang="fr-FR" sz="2000" dirty="0" smtClean="0"/>
            <a:t>Commerciale </a:t>
          </a:r>
          <a:endParaRPr lang="fr-FR" sz="2000" dirty="0"/>
        </a:p>
      </dgm:t>
    </dgm:pt>
    <dgm:pt modelId="{AD4FAC94-3B6F-402C-9626-0E22F802B40F}" type="parTrans" cxnId="{26F65112-3B58-4B7D-8216-BF4964E1C89D}">
      <dgm:prSet/>
      <dgm:spPr/>
      <dgm:t>
        <a:bodyPr/>
        <a:lstStyle/>
        <a:p>
          <a:endParaRPr lang="fr-FR"/>
        </a:p>
      </dgm:t>
    </dgm:pt>
    <dgm:pt modelId="{567F81C1-E253-41AF-BD01-091351286700}" type="sibTrans" cxnId="{26F65112-3B58-4B7D-8216-BF4964E1C89D}">
      <dgm:prSet/>
      <dgm:spPr/>
      <dgm:t>
        <a:bodyPr/>
        <a:lstStyle/>
        <a:p>
          <a:endParaRPr lang="fr-FR"/>
        </a:p>
      </dgm:t>
    </dgm:pt>
    <dgm:pt modelId="{E6F126E2-6295-477D-A47F-7EFA7923C275}">
      <dgm:prSet custT="1"/>
      <dgm:spPr/>
      <dgm:t>
        <a:bodyPr/>
        <a:lstStyle/>
        <a:p>
          <a:r>
            <a:rPr lang="fr-FR" sz="2000" dirty="0" smtClean="0"/>
            <a:t>Financière </a:t>
          </a:r>
          <a:endParaRPr lang="fr-FR" sz="2000" dirty="0"/>
        </a:p>
      </dgm:t>
    </dgm:pt>
    <dgm:pt modelId="{118BB34E-F3FB-450B-BD8D-F5B78F875C15}" type="parTrans" cxnId="{87B9E9F9-E338-4946-AC63-3D504C0A5AB1}">
      <dgm:prSet/>
      <dgm:spPr/>
      <dgm:t>
        <a:bodyPr/>
        <a:lstStyle/>
        <a:p>
          <a:endParaRPr lang="fr-FR"/>
        </a:p>
      </dgm:t>
    </dgm:pt>
    <dgm:pt modelId="{325C9111-34F1-4112-B02A-101764536652}" type="sibTrans" cxnId="{87B9E9F9-E338-4946-AC63-3D504C0A5AB1}">
      <dgm:prSet/>
      <dgm:spPr/>
      <dgm:t>
        <a:bodyPr/>
        <a:lstStyle/>
        <a:p>
          <a:endParaRPr lang="fr-FR"/>
        </a:p>
      </dgm:t>
    </dgm:pt>
    <dgm:pt modelId="{97F3BB0C-5691-41F2-ADED-78CFD8D35630}" type="pres">
      <dgm:prSet presAssocID="{0FB2C2DA-BA7B-4301-BEEB-1B3D7319C3E0}" presName="hierChild1" presStyleCnt="0">
        <dgm:presLayoutVars>
          <dgm:chPref val="1"/>
          <dgm:dir/>
          <dgm:animOne val="branch"/>
          <dgm:animLvl val="lvl"/>
          <dgm:resizeHandles/>
        </dgm:presLayoutVars>
      </dgm:prSet>
      <dgm:spPr/>
      <dgm:t>
        <a:bodyPr/>
        <a:lstStyle/>
        <a:p>
          <a:endParaRPr lang="fr-FR"/>
        </a:p>
      </dgm:t>
    </dgm:pt>
    <dgm:pt modelId="{2CA99C5B-BC43-4E51-9840-ECEDFF18D0C2}" type="pres">
      <dgm:prSet presAssocID="{36913A90-A9D7-477B-830B-A9072A1E879C}" presName="hierRoot1" presStyleCnt="0"/>
      <dgm:spPr/>
    </dgm:pt>
    <dgm:pt modelId="{5C83CA09-96F7-4C67-BB62-686EB1ACAB8A}" type="pres">
      <dgm:prSet presAssocID="{36913A90-A9D7-477B-830B-A9072A1E879C}" presName="composite" presStyleCnt="0"/>
      <dgm:spPr/>
    </dgm:pt>
    <dgm:pt modelId="{6D088CD3-78F3-4A66-A7E2-FB032B889CB0}" type="pres">
      <dgm:prSet presAssocID="{36913A90-A9D7-477B-830B-A9072A1E879C}" presName="background" presStyleLbl="node0" presStyleIdx="0" presStyleCnt="1"/>
      <dgm:spPr/>
    </dgm:pt>
    <dgm:pt modelId="{9B39FCDE-BBE4-4081-9F34-12C9587F8BBA}" type="pres">
      <dgm:prSet presAssocID="{36913A90-A9D7-477B-830B-A9072A1E879C}" presName="text" presStyleLbl="fgAcc0" presStyleIdx="0" presStyleCnt="1" custLinFactNeighborX="-224" custLinFactNeighborY="-53308">
        <dgm:presLayoutVars>
          <dgm:chPref val="3"/>
        </dgm:presLayoutVars>
      </dgm:prSet>
      <dgm:spPr/>
      <dgm:t>
        <a:bodyPr/>
        <a:lstStyle/>
        <a:p>
          <a:endParaRPr lang="fr-FR"/>
        </a:p>
      </dgm:t>
    </dgm:pt>
    <dgm:pt modelId="{B50F4993-B098-42F7-91DB-B9D9EED573FD}" type="pres">
      <dgm:prSet presAssocID="{36913A90-A9D7-477B-830B-A9072A1E879C}" presName="hierChild2" presStyleCnt="0"/>
      <dgm:spPr/>
    </dgm:pt>
    <dgm:pt modelId="{0DEADBA6-F9F5-4C1B-9C05-28BD0572B8A9}" type="pres">
      <dgm:prSet presAssocID="{3CEF7145-B8AC-4D18-9380-B120C087150F}" presName="Name10" presStyleLbl="parChTrans1D2" presStyleIdx="0" presStyleCnt="4"/>
      <dgm:spPr/>
      <dgm:t>
        <a:bodyPr/>
        <a:lstStyle/>
        <a:p>
          <a:endParaRPr lang="fr-FR"/>
        </a:p>
      </dgm:t>
    </dgm:pt>
    <dgm:pt modelId="{CE5E4FC4-CC74-45F7-B72F-D87865586970}" type="pres">
      <dgm:prSet presAssocID="{77F6AE44-C817-4445-BE5C-9D7C33DCBF9E}" presName="hierRoot2" presStyleCnt="0"/>
      <dgm:spPr/>
    </dgm:pt>
    <dgm:pt modelId="{7A1D11D2-D508-4D5B-8524-FFFF022EFD64}" type="pres">
      <dgm:prSet presAssocID="{77F6AE44-C817-4445-BE5C-9D7C33DCBF9E}" presName="composite2" presStyleCnt="0"/>
      <dgm:spPr/>
    </dgm:pt>
    <dgm:pt modelId="{6D212A00-FE64-4033-9F94-17DF9C2064B2}" type="pres">
      <dgm:prSet presAssocID="{77F6AE44-C817-4445-BE5C-9D7C33DCBF9E}" presName="background2" presStyleLbl="node2" presStyleIdx="0" presStyleCnt="4"/>
      <dgm:spPr/>
    </dgm:pt>
    <dgm:pt modelId="{F3D8F50A-DE48-472C-8941-11A779EFFE5B}" type="pres">
      <dgm:prSet presAssocID="{77F6AE44-C817-4445-BE5C-9D7C33DCBF9E}" presName="text2" presStyleLbl="fgAcc2" presStyleIdx="0" presStyleCnt="4">
        <dgm:presLayoutVars>
          <dgm:chPref val="3"/>
        </dgm:presLayoutVars>
      </dgm:prSet>
      <dgm:spPr/>
      <dgm:t>
        <a:bodyPr/>
        <a:lstStyle/>
        <a:p>
          <a:endParaRPr lang="fr-FR"/>
        </a:p>
      </dgm:t>
    </dgm:pt>
    <dgm:pt modelId="{3C6C5146-D1BC-4344-A7DF-09080F03F9AE}" type="pres">
      <dgm:prSet presAssocID="{77F6AE44-C817-4445-BE5C-9D7C33DCBF9E}" presName="hierChild3" presStyleCnt="0"/>
      <dgm:spPr/>
    </dgm:pt>
    <dgm:pt modelId="{75D8A86C-8078-4862-8BAD-ED77D3A453CE}" type="pres">
      <dgm:prSet presAssocID="{AD4FAC94-3B6F-402C-9626-0E22F802B40F}" presName="Name10" presStyleLbl="parChTrans1D2" presStyleIdx="1" presStyleCnt="4"/>
      <dgm:spPr/>
      <dgm:t>
        <a:bodyPr/>
        <a:lstStyle/>
        <a:p>
          <a:endParaRPr lang="fr-FR"/>
        </a:p>
      </dgm:t>
    </dgm:pt>
    <dgm:pt modelId="{9384E4A9-9521-429D-B988-41B8CE563F32}" type="pres">
      <dgm:prSet presAssocID="{F73C014F-F529-4018-B4BC-19FACD57D846}" presName="hierRoot2" presStyleCnt="0"/>
      <dgm:spPr/>
    </dgm:pt>
    <dgm:pt modelId="{85CD74CD-ED5C-4589-BD82-11BF93CFEF3B}" type="pres">
      <dgm:prSet presAssocID="{F73C014F-F529-4018-B4BC-19FACD57D846}" presName="composite2" presStyleCnt="0"/>
      <dgm:spPr/>
    </dgm:pt>
    <dgm:pt modelId="{CB6B1528-6B0C-4EC5-9237-69A6B2225B1B}" type="pres">
      <dgm:prSet presAssocID="{F73C014F-F529-4018-B4BC-19FACD57D846}" presName="background2" presStyleLbl="node2" presStyleIdx="1" presStyleCnt="4"/>
      <dgm:spPr/>
    </dgm:pt>
    <dgm:pt modelId="{8554652C-297A-4ECD-9E53-69671772EB4E}" type="pres">
      <dgm:prSet presAssocID="{F73C014F-F529-4018-B4BC-19FACD57D846}" presName="text2" presStyleLbl="fgAcc2" presStyleIdx="1" presStyleCnt="4">
        <dgm:presLayoutVars>
          <dgm:chPref val="3"/>
        </dgm:presLayoutVars>
      </dgm:prSet>
      <dgm:spPr/>
      <dgm:t>
        <a:bodyPr/>
        <a:lstStyle/>
        <a:p>
          <a:endParaRPr lang="fr-FR"/>
        </a:p>
      </dgm:t>
    </dgm:pt>
    <dgm:pt modelId="{BCEFA0E9-DCFC-4233-82B7-CDFFCEFB851A}" type="pres">
      <dgm:prSet presAssocID="{F73C014F-F529-4018-B4BC-19FACD57D846}" presName="hierChild3" presStyleCnt="0"/>
      <dgm:spPr/>
    </dgm:pt>
    <dgm:pt modelId="{3A9B91A7-418C-4F44-B13D-F33E41CAEC91}" type="pres">
      <dgm:prSet presAssocID="{69E7DCDC-0A7C-48EE-869E-DEED6C5B1041}" presName="Name10" presStyleLbl="parChTrans1D2" presStyleIdx="2" presStyleCnt="4"/>
      <dgm:spPr/>
      <dgm:t>
        <a:bodyPr/>
        <a:lstStyle/>
        <a:p>
          <a:endParaRPr lang="fr-FR"/>
        </a:p>
      </dgm:t>
    </dgm:pt>
    <dgm:pt modelId="{5628887A-93C4-495E-A061-809FABDB03ED}" type="pres">
      <dgm:prSet presAssocID="{BA8DE6A1-58EF-4633-BE9C-242262495F7B}" presName="hierRoot2" presStyleCnt="0"/>
      <dgm:spPr/>
    </dgm:pt>
    <dgm:pt modelId="{FBD0C42B-594A-4E17-841C-173B11EA1C18}" type="pres">
      <dgm:prSet presAssocID="{BA8DE6A1-58EF-4633-BE9C-242262495F7B}" presName="composite2" presStyleCnt="0"/>
      <dgm:spPr/>
    </dgm:pt>
    <dgm:pt modelId="{AC248FB3-E8C3-4CF7-A695-231E1218DF56}" type="pres">
      <dgm:prSet presAssocID="{BA8DE6A1-58EF-4633-BE9C-242262495F7B}" presName="background2" presStyleLbl="node2" presStyleIdx="2" presStyleCnt="4"/>
      <dgm:spPr/>
    </dgm:pt>
    <dgm:pt modelId="{E0EB809F-C0E4-4550-A30F-731C43AEA10F}" type="pres">
      <dgm:prSet presAssocID="{BA8DE6A1-58EF-4633-BE9C-242262495F7B}" presName="text2" presStyleLbl="fgAcc2" presStyleIdx="2" presStyleCnt="4">
        <dgm:presLayoutVars>
          <dgm:chPref val="3"/>
        </dgm:presLayoutVars>
      </dgm:prSet>
      <dgm:spPr/>
      <dgm:t>
        <a:bodyPr/>
        <a:lstStyle/>
        <a:p>
          <a:endParaRPr lang="fr-FR"/>
        </a:p>
      </dgm:t>
    </dgm:pt>
    <dgm:pt modelId="{B93C87F9-F2FB-4562-A2B0-E2369DEAABD1}" type="pres">
      <dgm:prSet presAssocID="{BA8DE6A1-58EF-4633-BE9C-242262495F7B}" presName="hierChild3" presStyleCnt="0"/>
      <dgm:spPr/>
    </dgm:pt>
    <dgm:pt modelId="{AB36781E-593C-4EFE-852E-3B38F07290D4}" type="pres">
      <dgm:prSet presAssocID="{118BB34E-F3FB-450B-BD8D-F5B78F875C15}" presName="Name10" presStyleLbl="parChTrans1D2" presStyleIdx="3" presStyleCnt="4"/>
      <dgm:spPr/>
      <dgm:t>
        <a:bodyPr/>
        <a:lstStyle/>
        <a:p>
          <a:endParaRPr lang="fr-FR"/>
        </a:p>
      </dgm:t>
    </dgm:pt>
    <dgm:pt modelId="{266B134E-A868-401A-ADAE-9AEC8FBEA48B}" type="pres">
      <dgm:prSet presAssocID="{E6F126E2-6295-477D-A47F-7EFA7923C275}" presName="hierRoot2" presStyleCnt="0"/>
      <dgm:spPr/>
    </dgm:pt>
    <dgm:pt modelId="{5B8954A5-840E-466D-8267-B0386F31C3C7}" type="pres">
      <dgm:prSet presAssocID="{E6F126E2-6295-477D-A47F-7EFA7923C275}" presName="composite2" presStyleCnt="0"/>
      <dgm:spPr/>
    </dgm:pt>
    <dgm:pt modelId="{26829D19-F116-4FF3-A4A7-595F09ED069D}" type="pres">
      <dgm:prSet presAssocID="{E6F126E2-6295-477D-A47F-7EFA7923C275}" presName="background2" presStyleLbl="node2" presStyleIdx="3" presStyleCnt="4"/>
      <dgm:spPr/>
    </dgm:pt>
    <dgm:pt modelId="{8213F1C9-7E13-4F79-9A9D-418F543ABA56}" type="pres">
      <dgm:prSet presAssocID="{E6F126E2-6295-477D-A47F-7EFA7923C275}" presName="text2" presStyleLbl="fgAcc2" presStyleIdx="3" presStyleCnt="4">
        <dgm:presLayoutVars>
          <dgm:chPref val="3"/>
        </dgm:presLayoutVars>
      </dgm:prSet>
      <dgm:spPr/>
      <dgm:t>
        <a:bodyPr/>
        <a:lstStyle/>
        <a:p>
          <a:endParaRPr lang="fr-FR"/>
        </a:p>
      </dgm:t>
    </dgm:pt>
    <dgm:pt modelId="{3B0CC23B-A143-4A58-AD0B-B9818ED17A9F}" type="pres">
      <dgm:prSet presAssocID="{E6F126E2-6295-477D-A47F-7EFA7923C275}" presName="hierChild3" presStyleCnt="0"/>
      <dgm:spPr/>
    </dgm:pt>
  </dgm:ptLst>
  <dgm:cxnLst>
    <dgm:cxn modelId="{996E49FE-F6AC-4897-AA0D-A44C20066A52}" type="presOf" srcId="{3CEF7145-B8AC-4D18-9380-B120C087150F}" destId="{0DEADBA6-F9F5-4C1B-9C05-28BD0572B8A9}" srcOrd="0" destOrd="0" presId="urn:microsoft.com/office/officeart/2005/8/layout/hierarchy1"/>
    <dgm:cxn modelId="{05F72DBE-9B28-41BA-BB30-30C3271EF216}" type="presOf" srcId="{36913A90-A9D7-477B-830B-A9072A1E879C}" destId="{9B39FCDE-BBE4-4081-9F34-12C9587F8BBA}" srcOrd="0" destOrd="0" presId="urn:microsoft.com/office/officeart/2005/8/layout/hierarchy1"/>
    <dgm:cxn modelId="{26F65112-3B58-4B7D-8216-BF4964E1C89D}" srcId="{36913A90-A9D7-477B-830B-A9072A1E879C}" destId="{F73C014F-F529-4018-B4BC-19FACD57D846}" srcOrd="1" destOrd="0" parTransId="{AD4FAC94-3B6F-402C-9626-0E22F802B40F}" sibTransId="{567F81C1-E253-41AF-BD01-091351286700}"/>
    <dgm:cxn modelId="{3A361237-2FC1-49B7-9C1B-4D6E08803149}" type="presOf" srcId="{0FB2C2DA-BA7B-4301-BEEB-1B3D7319C3E0}" destId="{97F3BB0C-5691-41F2-ADED-78CFD8D35630}" srcOrd="0" destOrd="0" presId="urn:microsoft.com/office/officeart/2005/8/layout/hierarchy1"/>
    <dgm:cxn modelId="{0C1C80A0-9BB2-4BF1-9190-4E20A0340593}" type="presOf" srcId="{AD4FAC94-3B6F-402C-9626-0E22F802B40F}" destId="{75D8A86C-8078-4862-8BAD-ED77D3A453CE}" srcOrd="0" destOrd="0" presId="urn:microsoft.com/office/officeart/2005/8/layout/hierarchy1"/>
    <dgm:cxn modelId="{41F78D2D-CC89-4C21-AF26-2038DBEA29B2}" srcId="{36913A90-A9D7-477B-830B-A9072A1E879C}" destId="{77F6AE44-C817-4445-BE5C-9D7C33DCBF9E}" srcOrd="0" destOrd="0" parTransId="{3CEF7145-B8AC-4D18-9380-B120C087150F}" sibTransId="{A7E24060-D3B6-4A8E-8923-3DBECBC9A815}"/>
    <dgm:cxn modelId="{DE1A72E4-05D3-4A9A-8B00-6026CEF22C38}" type="presOf" srcId="{69E7DCDC-0A7C-48EE-869E-DEED6C5B1041}" destId="{3A9B91A7-418C-4F44-B13D-F33E41CAEC91}" srcOrd="0" destOrd="0" presId="urn:microsoft.com/office/officeart/2005/8/layout/hierarchy1"/>
    <dgm:cxn modelId="{0D391159-88D3-45FE-BBF3-FE8D2D266662}" srcId="{36913A90-A9D7-477B-830B-A9072A1E879C}" destId="{BA8DE6A1-58EF-4633-BE9C-242262495F7B}" srcOrd="2" destOrd="0" parTransId="{69E7DCDC-0A7C-48EE-869E-DEED6C5B1041}" sibTransId="{1D8723AF-3DCA-44EA-B144-BABB574B43F8}"/>
    <dgm:cxn modelId="{64FEA545-4ED6-455D-8088-D187E95192CE}" type="presOf" srcId="{77F6AE44-C817-4445-BE5C-9D7C33DCBF9E}" destId="{F3D8F50A-DE48-472C-8941-11A779EFFE5B}" srcOrd="0" destOrd="0" presId="urn:microsoft.com/office/officeart/2005/8/layout/hierarchy1"/>
    <dgm:cxn modelId="{6E87AAC5-12D3-483A-AE4A-BCE0D8CF64C7}" type="presOf" srcId="{F73C014F-F529-4018-B4BC-19FACD57D846}" destId="{8554652C-297A-4ECD-9E53-69671772EB4E}" srcOrd="0" destOrd="0" presId="urn:microsoft.com/office/officeart/2005/8/layout/hierarchy1"/>
    <dgm:cxn modelId="{1D1CF29E-09CA-45A7-B113-A833F9D5F1DB}" srcId="{0FB2C2DA-BA7B-4301-BEEB-1B3D7319C3E0}" destId="{36913A90-A9D7-477B-830B-A9072A1E879C}" srcOrd="0" destOrd="0" parTransId="{8BD0705A-2797-4AD1-8DD6-D0C3B2979A06}" sibTransId="{917303E6-2ABD-4267-A50B-E420870FF595}"/>
    <dgm:cxn modelId="{6E293DCA-E6CC-4E1A-B857-065BB070C3A7}" type="presOf" srcId="{E6F126E2-6295-477D-A47F-7EFA7923C275}" destId="{8213F1C9-7E13-4F79-9A9D-418F543ABA56}" srcOrd="0" destOrd="0" presId="urn:microsoft.com/office/officeart/2005/8/layout/hierarchy1"/>
    <dgm:cxn modelId="{87B9E9F9-E338-4946-AC63-3D504C0A5AB1}" srcId="{36913A90-A9D7-477B-830B-A9072A1E879C}" destId="{E6F126E2-6295-477D-A47F-7EFA7923C275}" srcOrd="3" destOrd="0" parTransId="{118BB34E-F3FB-450B-BD8D-F5B78F875C15}" sibTransId="{325C9111-34F1-4112-B02A-101764536652}"/>
    <dgm:cxn modelId="{96606940-9B46-4554-AEFE-487B0540CB8A}" type="presOf" srcId="{118BB34E-F3FB-450B-BD8D-F5B78F875C15}" destId="{AB36781E-593C-4EFE-852E-3B38F07290D4}" srcOrd="0" destOrd="0" presId="urn:microsoft.com/office/officeart/2005/8/layout/hierarchy1"/>
    <dgm:cxn modelId="{EA9139CC-A390-4B57-B56A-7DFCE597BBCC}" type="presOf" srcId="{BA8DE6A1-58EF-4633-BE9C-242262495F7B}" destId="{E0EB809F-C0E4-4550-A30F-731C43AEA10F}" srcOrd="0" destOrd="0" presId="urn:microsoft.com/office/officeart/2005/8/layout/hierarchy1"/>
    <dgm:cxn modelId="{7BF57295-37F0-48B3-BB22-75747B99223B}" type="presParOf" srcId="{97F3BB0C-5691-41F2-ADED-78CFD8D35630}" destId="{2CA99C5B-BC43-4E51-9840-ECEDFF18D0C2}" srcOrd="0" destOrd="0" presId="urn:microsoft.com/office/officeart/2005/8/layout/hierarchy1"/>
    <dgm:cxn modelId="{C2364510-DB54-4597-B00E-51515BDA5692}" type="presParOf" srcId="{2CA99C5B-BC43-4E51-9840-ECEDFF18D0C2}" destId="{5C83CA09-96F7-4C67-BB62-686EB1ACAB8A}" srcOrd="0" destOrd="0" presId="urn:microsoft.com/office/officeart/2005/8/layout/hierarchy1"/>
    <dgm:cxn modelId="{621A5BE5-DFF2-42BE-9A00-704AF77DD646}" type="presParOf" srcId="{5C83CA09-96F7-4C67-BB62-686EB1ACAB8A}" destId="{6D088CD3-78F3-4A66-A7E2-FB032B889CB0}" srcOrd="0" destOrd="0" presId="urn:microsoft.com/office/officeart/2005/8/layout/hierarchy1"/>
    <dgm:cxn modelId="{92E33599-B9F4-49EC-AB37-A781283D4863}" type="presParOf" srcId="{5C83CA09-96F7-4C67-BB62-686EB1ACAB8A}" destId="{9B39FCDE-BBE4-4081-9F34-12C9587F8BBA}" srcOrd="1" destOrd="0" presId="urn:microsoft.com/office/officeart/2005/8/layout/hierarchy1"/>
    <dgm:cxn modelId="{2EB43BD9-440D-45AE-9ED5-24ECE765B29D}" type="presParOf" srcId="{2CA99C5B-BC43-4E51-9840-ECEDFF18D0C2}" destId="{B50F4993-B098-42F7-91DB-B9D9EED573FD}" srcOrd="1" destOrd="0" presId="urn:microsoft.com/office/officeart/2005/8/layout/hierarchy1"/>
    <dgm:cxn modelId="{6FA00084-97B7-4567-9447-D035778ED9CB}" type="presParOf" srcId="{B50F4993-B098-42F7-91DB-B9D9EED573FD}" destId="{0DEADBA6-F9F5-4C1B-9C05-28BD0572B8A9}" srcOrd="0" destOrd="0" presId="urn:microsoft.com/office/officeart/2005/8/layout/hierarchy1"/>
    <dgm:cxn modelId="{A8F500B2-96A7-44A3-AB98-1975A9C5019F}" type="presParOf" srcId="{B50F4993-B098-42F7-91DB-B9D9EED573FD}" destId="{CE5E4FC4-CC74-45F7-B72F-D87865586970}" srcOrd="1" destOrd="0" presId="urn:microsoft.com/office/officeart/2005/8/layout/hierarchy1"/>
    <dgm:cxn modelId="{18413ABA-7475-445C-9DED-2CC4477F1889}" type="presParOf" srcId="{CE5E4FC4-CC74-45F7-B72F-D87865586970}" destId="{7A1D11D2-D508-4D5B-8524-FFFF022EFD64}" srcOrd="0" destOrd="0" presId="urn:microsoft.com/office/officeart/2005/8/layout/hierarchy1"/>
    <dgm:cxn modelId="{F40520E6-8087-455C-ADF8-05E72995C1DE}" type="presParOf" srcId="{7A1D11D2-D508-4D5B-8524-FFFF022EFD64}" destId="{6D212A00-FE64-4033-9F94-17DF9C2064B2}" srcOrd="0" destOrd="0" presId="urn:microsoft.com/office/officeart/2005/8/layout/hierarchy1"/>
    <dgm:cxn modelId="{4C15ADA0-D6D2-4FC7-BAAA-1097490906C9}" type="presParOf" srcId="{7A1D11D2-D508-4D5B-8524-FFFF022EFD64}" destId="{F3D8F50A-DE48-472C-8941-11A779EFFE5B}" srcOrd="1" destOrd="0" presId="urn:microsoft.com/office/officeart/2005/8/layout/hierarchy1"/>
    <dgm:cxn modelId="{9F3F7C7A-A5FB-46EF-9B92-FDF254DF1A50}" type="presParOf" srcId="{CE5E4FC4-CC74-45F7-B72F-D87865586970}" destId="{3C6C5146-D1BC-4344-A7DF-09080F03F9AE}" srcOrd="1" destOrd="0" presId="urn:microsoft.com/office/officeart/2005/8/layout/hierarchy1"/>
    <dgm:cxn modelId="{2A7F2A5F-7DE6-45E0-ACCB-E683384608A4}" type="presParOf" srcId="{B50F4993-B098-42F7-91DB-B9D9EED573FD}" destId="{75D8A86C-8078-4862-8BAD-ED77D3A453CE}" srcOrd="2" destOrd="0" presId="urn:microsoft.com/office/officeart/2005/8/layout/hierarchy1"/>
    <dgm:cxn modelId="{56312E70-87D8-40D7-8292-2F795F93CB95}" type="presParOf" srcId="{B50F4993-B098-42F7-91DB-B9D9EED573FD}" destId="{9384E4A9-9521-429D-B988-41B8CE563F32}" srcOrd="3" destOrd="0" presId="urn:microsoft.com/office/officeart/2005/8/layout/hierarchy1"/>
    <dgm:cxn modelId="{908FCF0D-8765-4183-BA3A-A8242DDA6F07}" type="presParOf" srcId="{9384E4A9-9521-429D-B988-41B8CE563F32}" destId="{85CD74CD-ED5C-4589-BD82-11BF93CFEF3B}" srcOrd="0" destOrd="0" presId="urn:microsoft.com/office/officeart/2005/8/layout/hierarchy1"/>
    <dgm:cxn modelId="{968AAF28-4341-4143-B555-5AC73AC6260D}" type="presParOf" srcId="{85CD74CD-ED5C-4589-BD82-11BF93CFEF3B}" destId="{CB6B1528-6B0C-4EC5-9237-69A6B2225B1B}" srcOrd="0" destOrd="0" presId="urn:microsoft.com/office/officeart/2005/8/layout/hierarchy1"/>
    <dgm:cxn modelId="{A2E3A9D7-89FB-4DAC-9E48-6C8DF0738D1C}" type="presParOf" srcId="{85CD74CD-ED5C-4589-BD82-11BF93CFEF3B}" destId="{8554652C-297A-4ECD-9E53-69671772EB4E}" srcOrd="1" destOrd="0" presId="urn:microsoft.com/office/officeart/2005/8/layout/hierarchy1"/>
    <dgm:cxn modelId="{2F6CD5AE-54FC-4321-849D-7D74C49562EC}" type="presParOf" srcId="{9384E4A9-9521-429D-B988-41B8CE563F32}" destId="{BCEFA0E9-DCFC-4233-82B7-CDFFCEFB851A}" srcOrd="1" destOrd="0" presId="urn:microsoft.com/office/officeart/2005/8/layout/hierarchy1"/>
    <dgm:cxn modelId="{C8A65729-100F-4D79-9DCA-535B6C5A9998}" type="presParOf" srcId="{B50F4993-B098-42F7-91DB-B9D9EED573FD}" destId="{3A9B91A7-418C-4F44-B13D-F33E41CAEC91}" srcOrd="4" destOrd="0" presId="urn:microsoft.com/office/officeart/2005/8/layout/hierarchy1"/>
    <dgm:cxn modelId="{B787C53F-FF3B-41A8-9A56-BB3768E5C1EA}" type="presParOf" srcId="{B50F4993-B098-42F7-91DB-B9D9EED573FD}" destId="{5628887A-93C4-495E-A061-809FABDB03ED}" srcOrd="5" destOrd="0" presId="urn:microsoft.com/office/officeart/2005/8/layout/hierarchy1"/>
    <dgm:cxn modelId="{4890F31A-8D77-43F7-9A4B-C15871918D6B}" type="presParOf" srcId="{5628887A-93C4-495E-A061-809FABDB03ED}" destId="{FBD0C42B-594A-4E17-841C-173B11EA1C18}" srcOrd="0" destOrd="0" presId="urn:microsoft.com/office/officeart/2005/8/layout/hierarchy1"/>
    <dgm:cxn modelId="{182EA15D-52B8-43B7-9B3F-3BB2A3C46FAF}" type="presParOf" srcId="{FBD0C42B-594A-4E17-841C-173B11EA1C18}" destId="{AC248FB3-E8C3-4CF7-A695-231E1218DF56}" srcOrd="0" destOrd="0" presId="urn:microsoft.com/office/officeart/2005/8/layout/hierarchy1"/>
    <dgm:cxn modelId="{C004F1BA-5FF0-4F42-AB0F-434FF9858617}" type="presParOf" srcId="{FBD0C42B-594A-4E17-841C-173B11EA1C18}" destId="{E0EB809F-C0E4-4550-A30F-731C43AEA10F}" srcOrd="1" destOrd="0" presId="urn:microsoft.com/office/officeart/2005/8/layout/hierarchy1"/>
    <dgm:cxn modelId="{490F01D9-31C4-428E-9CF0-C0FBF6684701}" type="presParOf" srcId="{5628887A-93C4-495E-A061-809FABDB03ED}" destId="{B93C87F9-F2FB-4562-A2B0-E2369DEAABD1}" srcOrd="1" destOrd="0" presId="urn:microsoft.com/office/officeart/2005/8/layout/hierarchy1"/>
    <dgm:cxn modelId="{FDE8D87E-E749-4763-8239-501869A877C3}" type="presParOf" srcId="{B50F4993-B098-42F7-91DB-B9D9EED573FD}" destId="{AB36781E-593C-4EFE-852E-3B38F07290D4}" srcOrd="6" destOrd="0" presId="urn:microsoft.com/office/officeart/2005/8/layout/hierarchy1"/>
    <dgm:cxn modelId="{BEB98044-112C-4EF0-94EA-297DC38C3C65}" type="presParOf" srcId="{B50F4993-B098-42F7-91DB-B9D9EED573FD}" destId="{266B134E-A868-401A-ADAE-9AEC8FBEA48B}" srcOrd="7" destOrd="0" presId="urn:microsoft.com/office/officeart/2005/8/layout/hierarchy1"/>
    <dgm:cxn modelId="{57B5DDC5-3072-4B9B-A26D-337E7044151A}" type="presParOf" srcId="{266B134E-A868-401A-ADAE-9AEC8FBEA48B}" destId="{5B8954A5-840E-466D-8267-B0386F31C3C7}" srcOrd="0" destOrd="0" presId="urn:microsoft.com/office/officeart/2005/8/layout/hierarchy1"/>
    <dgm:cxn modelId="{3BF8FF1C-C167-4E1D-A44C-58D2275873B0}" type="presParOf" srcId="{5B8954A5-840E-466D-8267-B0386F31C3C7}" destId="{26829D19-F116-4FF3-A4A7-595F09ED069D}" srcOrd="0" destOrd="0" presId="urn:microsoft.com/office/officeart/2005/8/layout/hierarchy1"/>
    <dgm:cxn modelId="{E990B77F-BC36-4D3A-9D61-A9B90BC85AF5}" type="presParOf" srcId="{5B8954A5-840E-466D-8267-B0386F31C3C7}" destId="{8213F1C9-7E13-4F79-9A9D-418F543ABA56}" srcOrd="1" destOrd="0" presId="urn:microsoft.com/office/officeart/2005/8/layout/hierarchy1"/>
    <dgm:cxn modelId="{872DAB39-08B9-4B02-9B09-09138E833D52}" type="presParOf" srcId="{266B134E-A868-401A-ADAE-9AEC8FBEA48B}" destId="{3B0CC23B-A143-4A58-AD0B-B9818ED17A9F}"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CD7E2-4A14-46D1-A1EF-D27E858C51AF}" type="doc">
      <dgm:prSet loTypeId="urn:microsoft.com/office/officeart/2005/8/layout/radial1" loCatId="cycle" qsTypeId="urn:microsoft.com/office/officeart/2005/8/quickstyle/simple1" qsCatId="simple" csTypeId="urn:microsoft.com/office/officeart/2005/8/colors/colorful5" csCatId="colorful" phldr="1"/>
      <dgm:spPr/>
      <dgm:t>
        <a:bodyPr/>
        <a:lstStyle/>
        <a:p>
          <a:endParaRPr lang="fr-FR"/>
        </a:p>
      </dgm:t>
    </dgm:pt>
    <dgm:pt modelId="{EB2F40D1-8D45-4153-8C35-1309CD036284}">
      <dgm:prSet phldrT="[Texte]" custT="1"/>
      <dgm:spPr/>
      <dgm:t>
        <a:bodyPr/>
        <a:lstStyle/>
        <a:p>
          <a:pPr algn="ctr"/>
          <a:r>
            <a:rPr lang="fr-FR" sz="1400" b="1" dirty="0" smtClean="0"/>
            <a:t>entreprise</a:t>
          </a:r>
          <a:endParaRPr lang="fr-FR" sz="1400" b="1" dirty="0"/>
        </a:p>
      </dgm:t>
    </dgm:pt>
    <dgm:pt modelId="{DD05F8F7-56AE-4FB0-BCAE-8E4B83CCB189}" type="parTrans" cxnId="{10D78AFE-4CB9-4843-A430-1E6F091245B0}">
      <dgm:prSet/>
      <dgm:spPr/>
      <dgm:t>
        <a:bodyPr/>
        <a:lstStyle/>
        <a:p>
          <a:pPr algn="ctr"/>
          <a:endParaRPr lang="fr-FR" sz="1400" b="1"/>
        </a:p>
      </dgm:t>
    </dgm:pt>
    <dgm:pt modelId="{85D2253E-D7C9-4E0A-B817-2B3625A2B5CA}" type="sibTrans" cxnId="{10D78AFE-4CB9-4843-A430-1E6F091245B0}">
      <dgm:prSet/>
      <dgm:spPr/>
      <dgm:t>
        <a:bodyPr/>
        <a:lstStyle/>
        <a:p>
          <a:pPr algn="ctr"/>
          <a:endParaRPr lang="fr-FR" sz="1400" b="1"/>
        </a:p>
      </dgm:t>
    </dgm:pt>
    <dgm:pt modelId="{FB7663DF-5E0D-4913-A08A-B39ADB1D11F9}">
      <dgm:prSet phldrT="[Texte]" custT="1"/>
      <dgm:spPr/>
      <dgm:t>
        <a:bodyPr/>
        <a:lstStyle/>
        <a:p>
          <a:pPr algn="ctr"/>
          <a:r>
            <a:rPr lang="fr-FR" sz="1400" b="1" dirty="0" smtClean="0"/>
            <a:t>concurrents</a:t>
          </a:r>
          <a:endParaRPr lang="fr-FR" sz="1400" b="1" dirty="0"/>
        </a:p>
      </dgm:t>
    </dgm:pt>
    <dgm:pt modelId="{904FB7F4-EF37-4701-9362-A03C1E84EA37}" type="parTrans" cxnId="{839415A8-81C8-4F9E-A349-E93CEA031D1A}">
      <dgm:prSet custT="1"/>
      <dgm:spPr/>
      <dgm:t>
        <a:bodyPr/>
        <a:lstStyle/>
        <a:p>
          <a:pPr algn="ctr"/>
          <a:endParaRPr lang="fr-FR" sz="1400" b="1"/>
        </a:p>
      </dgm:t>
    </dgm:pt>
    <dgm:pt modelId="{B513ED83-4375-4594-A517-F08CED6AA927}" type="sibTrans" cxnId="{839415A8-81C8-4F9E-A349-E93CEA031D1A}">
      <dgm:prSet/>
      <dgm:spPr/>
      <dgm:t>
        <a:bodyPr/>
        <a:lstStyle/>
        <a:p>
          <a:pPr algn="ctr"/>
          <a:endParaRPr lang="fr-FR" sz="1400" b="1"/>
        </a:p>
      </dgm:t>
    </dgm:pt>
    <dgm:pt modelId="{27E2ADAE-1D87-49F0-8285-618F009721D9}">
      <dgm:prSet phldrT="[Texte]" custT="1"/>
      <dgm:spPr/>
      <dgm:t>
        <a:bodyPr/>
        <a:lstStyle/>
        <a:p>
          <a:pPr algn="ctr"/>
          <a:r>
            <a:rPr lang="fr-FR" sz="1400" b="1" dirty="0" smtClean="0"/>
            <a:t>Clients </a:t>
          </a:r>
          <a:endParaRPr lang="fr-FR" sz="1400" b="1" dirty="0"/>
        </a:p>
      </dgm:t>
    </dgm:pt>
    <dgm:pt modelId="{EB3BE395-A618-4C1B-B904-3EABE46B4C7F}" type="parTrans" cxnId="{D1E11C86-B7D4-462F-8802-94BFED686698}">
      <dgm:prSet custT="1"/>
      <dgm:spPr/>
      <dgm:t>
        <a:bodyPr/>
        <a:lstStyle/>
        <a:p>
          <a:pPr algn="ctr"/>
          <a:endParaRPr lang="fr-FR" sz="1400" b="1"/>
        </a:p>
      </dgm:t>
    </dgm:pt>
    <dgm:pt modelId="{7666A0EA-4FF9-4234-B5FC-EE666265F7A2}" type="sibTrans" cxnId="{D1E11C86-B7D4-462F-8802-94BFED686698}">
      <dgm:prSet/>
      <dgm:spPr/>
      <dgm:t>
        <a:bodyPr/>
        <a:lstStyle/>
        <a:p>
          <a:pPr algn="ctr"/>
          <a:endParaRPr lang="fr-FR" sz="1400" b="1"/>
        </a:p>
      </dgm:t>
    </dgm:pt>
    <dgm:pt modelId="{A69E9C7C-6559-42A6-9A41-D28995092733}">
      <dgm:prSet phldrT="[Texte]" custT="1"/>
      <dgm:spPr/>
      <dgm:t>
        <a:bodyPr/>
        <a:lstStyle/>
        <a:p>
          <a:pPr algn="ctr"/>
          <a:r>
            <a:rPr lang="fr-FR" sz="1400" b="1" dirty="0" smtClean="0"/>
            <a:t>Etat (administration)</a:t>
          </a:r>
          <a:endParaRPr lang="fr-FR" sz="1400" b="1" dirty="0"/>
        </a:p>
      </dgm:t>
    </dgm:pt>
    <dgm:pt modelId="{B60CACEB-91FB-482C-A06F-B9D3335C970C}" type="parTrans" cxnId="{19102854-49CE-49B5-B6E3-42AF83226832}">
      <dgm:prSet custT="1"/>
      <dgm:spPr/>
      <dgm:t>
        <a:bodyPr/>
        <a:lstStyle/>
        <a:p>
          <a:pPr algn="ctr"/>
          <a:endParaRPr lang="fr-FR" sz="1400" b="1"/>
        </a:p>
      </dgm:t>
    </dgm:pt>
    <dgm:pt modelId="{922F81B0-E33E-4DCC-8EFC-EF8A333D8138}" type="sibTrans" cxnId="{19102854-49CE-49B5-B6E3-42AF83226832}">
      <dgm:prSet/>
      <dgm:spPr/>
      <dgm:t>
        <a:bodyPr/>
        <a:lstStyle/>
        <a:p>
          <a:pPr algn="ctr"/>
          <a:endParaRPr lang="fr-FR" sz="1400" b="1"/>
        </a:p>
      </dgm:t>
    </dgm:pt>
    <dgm:pt modelId="{9833510A-07CD-45DB-B6C4-E51AFC6221A3}">
      <dgm:prSet phldrT="[Texte]" custT="1"/>
      <dgm:spPr/>
      <dgm:t>
        <a:bodyPr/>
        <a:lstStyle/>
        <a:p>
          <a:pPr algn="ctr"/>
          <a:r>
            <a:rPr lang="fr-FR" sz="1400" b="1" dirty="0" smtClean="0"/>
            <a:t>Fournisseurs </a:t>
          </a:r>
          <a:endParaRPr lang="fr-FR" sz="1400" b="1" dirty="0"/>
        </a:p>
      </dgm:t>
    </dgm:pt>
    <dgm:pt modelId="{68F2C62E-3ECA-44B1-A9C8-A330D450BD44}" type="parTrans" cxnId="{0D0317D1-9A7F-4749-8582-F167D4513D70}">
      <dgm:prSet custT="1"/>
      <dgm:spPr/>
      <dgm:t>
        <a:bodyPr/>
        <a:lstStyle/>
        <a:p>
          <a:pPr algn="ctr"/>
          <a:endParaRPr lang="fr-FR" sz="1400" b="1"/>
        </a:p>
      </dgm:t>
    </dgm:pt>
    <dgm:pt modelId="{1C77CD00-FB11-48CF-9752-1808CD51D9DD}" type="sibTrans" cxnId="{0D0317D1-9A7F-4749-8582-F167D4513D70}">
      <dgm:prSet/>
      <dgm:spPr/>
      <dgm:t>
        <a:bodyPr/>
        <a:lstStyle/>
        <a:p>
          <a:pPr algn="ctr"/>
          <a:endParaRPr lang="fr-FR" sz="1400" b="1"/>
        </a:p>
      </dgm:t>
    </dgm:pt>
    <dgm:pt modelId="{7B5D21FE-1E18-440A-827B-FBEDF7256DD1}">
      <dgm:prSet phldrT="[Texte]" custT="1"/>
      <dgm:spPr/>
      <dgm:t>
        <a:bodyPr/>
        <a:lstStyle/>
        <a:p>
          <a:pPr algn="ctr"/>
          <a:r>
            <a:rPr lang="fr-FR" sz="1400" b="1" dirty="0" smtClean="0"/>
            <a:t>Banques</a:t>
          </a:r>
          <a:endParaRPr lang="fr-FR" sz="1400" b="1" dirty="0"/>
        </a:p>
      </dgm:t>
    </dgm:pt>
    <dgm:pt modelId="{DE6DA0C3-78B3-4BF2-9C05-102CF6FC3E4A}" type="parTrans" cxnId="{A9B02634-EB54-47CA-83C2-B3C4E8CFF644}">
      <dgm:prSet custT="1"/>
      <dgm:spPr/>
      <dgm:t>
        <a:bodyPr/>
        <a:lstStyle/>
        <a:p>
          <a:pPr algn="ctr"/>
          <a:endParaRPr lang="fr-FR" sz="1400" b="1"/>
        </a:p>
      </dgm:t>
    </dgm:pt>
    <dgm:pt modelId="{60EB2177-6BA1-4079-9C28-EEBB2B0ABECD}" type="sibTrans" cxnId="{A9B02634-EB54-47CA-83C2-B3C4E8CFF644}">
      <dgm:prSet/>
      <dgm:spPr/>
      <dgm:t>
        <a:bodyPr/>
        <a:lstStyle/>
        <a:p>
          <a:pPr algn="ctr"/>
          <a:endParaRPr lang="fr-FR" sz="1400" b="1"/>
        </a:p>
      </dgm:t>
    </dgm:pt>
    <dgm:pt modelId="{BE80847B-1028-4308-ACB2-2245354B6BDC}">
      <dgm:prSet phldrT="[Texte]" custT="1"/>
      <dgm:spPr/>
      <dgm:t>
        <a:bodyPr/>
        <a:lstStyle/>
        <a:p>
          <a:pPr algn="ctr"/>
          <a:r>
            <a:rPr lang="fr-FR" sz="1400" b="1" dirty="0" smtClean="0"/>
            <a:t>Syndicats </a:t>
          </a:r>
          <a:endParaRPr lang="fr-FR" sz="1400" b="1" dirty="0"/>
        </a:p>
      </dgm:t>
    </dgm:pt>
    <dgm:pt modelId="{C7CD7D63-DCC4-4CFC-9C84-7D9E3191238A}" type="parTrans" cxnId="{F7B8A9E7-3933-4629-9C31-4F6C2DC9377F}">
      <dgm:prSet custT="1"/>
      <dgm:spPr/>
      <dgm:t>
        <a:bodyPr/>
        <a:lstStyle/>
        <a:p>
          <a:pPr algn="ctr"/>
          <a:endParaRPr lang="fr-FR" sz="1400" b="1"/>
        </a:p>
      </dgm:t>
    </dgm:pt>
    <dgm:pt modelId="{E6D75872-3E9A-4DCC-BDB8-36405D0F0BD4}" type="sibTrans" cxnId="{F7B8A9E7-3933-4629-9C31-4F6C2DC9377F}">
      <dgm:prSet/>
      <dgm:spPr/>
      <dgm:t>
        <a:bodyPr/>
        <a:lstStyle/>
        <a:p>
          <a:pPr algn="ctr"/>
          <a:endParaRPr lang="fr-FR" sz="1400" b="1"/>
        </a:p>
      </dgm:t>
    </dgm:pt>
    <dgm:pt modelId="{F897E100-0948-4A53-B80D-EFB9280883EE}" type="pres">
      <dgm:prSet presAssocID="{9B5CD7E2-4A14-46D1-A1EF-D27E858C51AF}" presName="cycle" presStyleCnt="0">
        <dgm:presLayoutVars>
          <dgm:chMax val="1"/>
          <dgm:dir/>
          <dgm:animLvl val="ctr"/>
          <dgm:resizeHandles val="exact"/>
        </dgm:presLayoutVars>
      </dgm:prSet>
      <dgm:spPr/>
    </dgm:pt>
    <dgm:pt modelId="{597267E4-CA07-420A-83CC-41105E597EA0}" type="pres">
      <dgm:prSet presAssocID="{EB2F40D1-8D45-4153-8C35-1309CD036284}" presName="centerShape" presStyleLbl="node0" presStyleIdx="0" presStyleCnt="1" custScaleX="115701"/>
      <dgm:spPr/>
    </dgm:pt>
    <dgm:pt modelId="{1D423CBA-0C0F-4CBA-A34D-CD7978D77727}" type="pres">
      <dgm:prSet presAssocID="{904FB7F4-EF37-4701-9362-A03C1E84EA37}" presName="Name9" presStyleLbl="parChTrans1D2" presStyleIdx="0" presStyleCnt="6"/>
      <dgm:spPr/>
    </dgm:pt>
    <dgm:pt modelId="{894C9DBE-5419-49FC-837D-175A7B9569E1}" type="pres">
      <dgm:prSet presAssocID="{904FB7F4-EF37-4701-9362-A03C1E84EA37}" presName="connTx" presStyleLbl="parChTrans1D2" presStyleIdx="0" presStyleCnt="6"/>
      <dgm:spPr/>
    </dgm:pt>
    <dgm:pt modelId="{6F62C2A1-69D1-4B0A-A251-21F163051403}" type="pres">
      <dgm:prSet presAssocID="{FB7663DF-5E0D-4913-A08A-B39ADB1D11F9}" presName="node" presStyleLbl="node1" presStyleIdx="0" presStyleCnt="6" custScaleX="118034">
        <dgm:presLayoutVars>
          <dgm:bulletEnabled val="1"/>
        </dgm:presLayoutVars>
      </dgm:prSet>
      <dgm:spPr/>
    </dgm:pt>
    <dgm:pt modelId="{C8263273-A195-466A-9569-D8D6AE20D005}" type="pres">
      <dgm:prSet presAssocID="{EB3BE395-A618-4C1B-B904-3EABE46B4C7F}" presName="Name9" presStyleLbl="parChTrans1D2" presStyleIdx="1" presStyleCnt="6"/>
      <dgm:spPr/>
    </dgm:pt>
    <dgm:pt modelId="{FE194E25-2C80-4EA2-8741-97A475E0A059}" type="pres">
      <dgm:prSet presAssocID="{EB3BE395-A618-4C1B-B904-3EABE46B4C7F}" presName="connTx" presStyleLbl="parChTrans1D2" presStyleIdx="1" presStyleCnt="6"/>
      <dgm:spPr/>
    </dgm:pt>
    <dgm:pt modelId="{C86A3139-9502-49A7-BCD5-2456BC4F45C6}" type="pres">
      <dgm:prSet presAssocID="{27E2ADAE-1D87-49F0-8285-618F009721D9}" presName="node" presStyleLbl="node1" presStyleIdx="1" presStyleCnt="6" custScaleX="118623">
        <dgm:presLayoutVars>
          <dgm:bulletEnabled val="1"/>
        </dgm:presLayoutVars>
      </dgm:prSet>
      <dgm:spPr/>
    </dgm:pt>
    <dgm:pt modelId="{86339425-9B76-4941-A2D1-F259DED23944}" type="pres">
      <dgm:prSet presAssocID="{B60CACEB-91FB-482C-A06F-B9D3335C970C}" presName="Name9" presStyleLbl="parChTrans1D2" presStyleIdx="2" presStyleCnt="6"/>
      <dgm:spPr/>
    </dgm:pt>
    <dgm:pt modelId="{561C67A3-B0D5-4967-BEB3-FCDA6F596DDD}" type="pres">
      <dgm:prSet presAssocID="{B60CACEB-91FB-482C-A06F-B9D3335C970C}" presName="connTx" presStyleLbl="parChTrans1D2" presStyleIdx="2" presStyleCnt="6"/>
      <dgm:spPr/>
    </dgm:pt>
    <dgm:pt modelId="{DBA0BB0D-BDF6-46E1-AD76-D3A72723AC3C}" type="pres">
      <dgm:prSet presAssocID="{A69E9C7C-6559-42A6-9A41-D28995092733}" presName="node" presStyleLbl="node1" presStyleIdx="2" presStyleCnt="6" custScaleX="119839">
        <dgm:presLayoutVars>
          <dgm:bulletEnabled val="1"/>
        </dgm:presLayoutVars>
      </dgm:prSet>
      <dgm:spPr/>
    </dgm:pt>
    <dgm:pt modelId="{AE05B375-DBAF-4363-BACE-520B8A0AA3FE}" type="pres">
      <dgm:prSet presAssocID="{68F2C62E-3ECA-44B1-A9C8-A330D450BD44}" presName="Name9" presStyleLbl="parChTrans1D2" presStyleIdx="3" presStyleCnt="6"/>
      <dgm:spPr/>
    </dgm:pt>
    <dgm:pt modelId="{9736E5BF-A6B3-4985-BC7E-6131C19813C5}" type="pres">
      <dgm:prSet presAssocID="{68F2C62E-3ECA-44B1-A9C8-A330D450BD44}" presName="connTx" presStyleLbl="parChTrans1D2" presStyleIdx="3" presStyleCnt="6"/>
      <dgm:spPr/>
    </dgm:pt>
    <dgm:pt modelId="{8B0C6C18-1558-4BB5-8659-F495EC129619}" type="pres">
      <dgm:prSet presAssocID="{9833510A-07CD-45DB-B6C4-E51AFC6221A3}" presName="node" presStyleLbl="node1" presStyleIdx="3" presStyleCnt="6" custScaleX="121474">
        <dgm:presLayoutVars>
          <dgm:bulletEnabled val="1"/>
        </dgm:presLayoutVars>
      </dgm:prSet>
      <dgm:spPr/>
      <dgm:t>
        <a:bodyPr/>
        <a:lstStyle/>
        <a:p>
          <a:endParaRPr lang="fr-FR"/>
        </a:p>
      </dgm:t>
    </dgm:pt>
    <dgm:pt modelId="{7BCCB6FD-B2DB-444A-83AA-C216EECA68EC}" type="pres">
      <dgm:prSet presAssocID="{DE6DA0C3-78B3-4BF2-9C05-102CF6FC3E4A}" presName="Name9" presStyleLbl="parChTrans1D2" presStyleIdx="4" presStyleCnt="6"/>
      <dgm:spPr/>
    </dgm:pt>
    <dgm:pt modelId="{ACE47911-06A5-4529-95AB-EF09A7C68B08}" type="pres">
      <dgm:prSet presAssocID="{DE6DA0C3-78B3-4BF2-9C05-102CF6FC3E4A}" presName="connTx" presStyleLbl="parChTrans1D2" presStyleIdx="4" presStyleCnt="6"/>
      <dgm:spPr/>
    </dgm:pt>
    <dgm:pt modelId="{29070EA3-8E85-40CC-BB58-593548742F8B}" type="pres">
      <dgm:prSet presAssocID="{7B5D21FE-1E18-440A-827B-FBEDF7256DD1}" presName="node" presStyleLbl="node1" presStyleIdx="4" presStyleCnt="6" custScaleX="120657">
        <dgm:presLayoutVars>
          <dgm:bulletEnabled val="1"/>
        </dgm:presLayoutVars>
      </dgm:prSet>
      <dgm:spPr/>
    </dgm:pt>
    <dgm:pt modelId="{0C7E563C-7A26-468C-A301-32191AA6CEB7}" type="pres">
      <dgm:prSet presAssocID="{C7CD7D63-DCC4-4CFC-9C84-7D9E3191238A}" presName="Name9" presStyleLbl="parChTrans1D2" presStyleIdx="5" presStyleCnt="6"/>
      <dgm:spPr/>
    </dgm:pt>
    <dgm:pt modelId="{2FF6639D-1712-48E7-814B-F09B2A6D7677}" type="pres">
      <dgm:prSet presAssocID="{C7CD7D63-DCC4-4CFC-9C84-7D9E3191238A}" presName="connTx" presStyleLbl="parChTrans1D2" presStyleIdx="5" presStyleCnt="6"/>
      <dgm:spPr/>
    </dgm:pt>
    <dgm:pt modelId="{C5202C9D-5775-4B09-A5C2-30FB487CA510}" type="pres">
      <dgm:prSet presAssocID="{BE80847B-1028-4308-ACB2-2245354B6BDC}" presName="node" presStyleLbl="node1" presStyleIdx="5" presStyleCnt="6" custScaleX="124505">
        <dgm:presLayoutVars>
          <dgm:bulletEnabled val="1"/>
        </dgm:presLayoutVars>
      </dgm:prSet>
      <dgm:spPr/>
    </dgm:pt>
  </dgm:ptLst>
  <dgm:cxnLst>
    <dgm:cxn modelId="{49D4ACF3-F318-4A32-93D2-14A8CDC53248}" type="presOf" srcId="{EB3BE395-A618-4C1B-B904-3EABE46B4C7F}" destId="{FE194E25-2C80-4EA2-8741-97A475E0A059}" srcOrd="1" destOrd="0" presId="urn:microsoft.com/office/officeart/2005/8/layout/radial1"/>
    <dgm:cxn modelId="{28D70B73-777D-42B0-856B-32E4F18E0704}" type="presOf" srcId="{9833510A-07CD-45DB-B6C4-E51AFC6221A3}" destId="{8B0C6C18-1558-4BB5-8659-F495EC129619}" srcOrd="0" destOrd="0" presId="urn:microsoft.com/office/officeart/2005/8/layout/radial1"/>
    <dgm:cxn modelId="{DE0726B2-F044-4ED0-9647-50077918C918}" type="presOf" srcId="{7B5D21FE-1E18-440A-827B-FBEDF7256DD1}" destId="{29070EA3-8E85-40CC-BB58-593548742F8B}" srcOrd="0" destOrd="0" presId="urn:microsoft.com/office/officeart/2005/8/layout/radial1"/>
    <dgm:cxn modelId="{839415A8-81C8-4F9E-A349-E93CEA031D1A}" srcId="{EB2F40D1-8D45-4153-8C35-1309CD036284}" destId="{FB7663DF-5E0D-4913-A08A-B39ADB1D11F9}" srcOrd="0" destOrd="0" parTransId="{904FB7F4-EF37-4701-9362-A03C1E84EA37}" sibTransId="{B513ED83-4375-4594-A517-F08CED6AA927}"/>
    <dgm:cxn modelId="{6C1A9426-524F-43A1-A755-A19C0844ADDB}" type="presOf" srcId="{904FB7F4-EF37-4701-9362-A03C1E84EA37}" destId="{894C9DBE-5419-49FC-837D-175A7B9569E1}" srcOrd="1" destOrd="0" presId="urn:microsoft.com/office/officeart/2005/8/layout/radial1"/>
    <dgm:cxn modelId="{D1E11C86-B7D4-462F-8802-94BFED686698}" srcId="{EB2F40D1-8D45-4153-8C35-1309CD036284}" destId="{27E2ADAE-1D87-49F0-8285-618F009721D9}" srcOrd="1" destOrd="0" parTransId="{EB3BE395-A618-4C1B-B904-3EABE46B4C7F}" sibTransId="{7666A0EA-4FF9-4234-B5FC-EE666265F7A2}"/>
    <dgm:cxn modelId="{F7B8A9E7-3933-4629-9C31-4F6C2DC9377F}" srcId="{EB2F40D1-8D45-4153-8C35-1309CD036284}" destId="{BE80847B-1028-4308-ACB2-2245354B6BDC}" srcOrd="5" destOrd="0" parTransId="{C7CD7D63-DCC4-4CFC-9C84-7D9E3191238A}" sibTransId="{E6D75872-3E9A-4DCC-BDB8-36405D0F0BD4}"/>
    <dgm:cxn modelId="{10D78AFE-4CB9-4843-A430-1E6F091245B0}" srcId="{9B5CD7E2-4A14-46D1-A1EF-D27E858C51AF}" destId="{EB2F40D1-8D45-4153-8C35-1309CD036284}" srcOrd="0" destOrd="0" parTransId="{DD05F8F7-56AE-4FB0-BCAE-8E4B83CCB189}" sibTransId="{85D2253E-D7C9-4E0A-B817-2B3625A2B5CA}"/>
    <dgm:cxn modelId="{69EEDB7E-4BBB-4E55-BF0E-E1C3EF0B352B}" type="presOf" srcId="{9B5CD7E2-4A14-46D1-A1EF-D27E858C51AF}" destId="{F897E100-0948-4A53-B80D-EFB9280883EE}" srcOrd="0" destOrd="0" presId="urn:microsoft.com/office/officeart/2005/8/layout/radial1"/>
    <dgm:cxn modelId="{A9B02634-EB54-47CA-83C2-B3C4E8CFF644}" srcId="{EB2F40D1-8D45-4153-8C35-1309CD036284}" destId="{7B5D21FE-1E18-440A-827B-FBEDF7256DD1}" srcOrd="4" destOrd="0" parTransId="{DE6DA0C3-78B3-4BF2-9C05-102CF6FC3E4A}" sibTransId="{60EB2177-6BA1-4079-9C28-EEBB2B0ABECD}"/>
    <dgm:cxn modelId="{538A29CF-3A5A-4341-AE8C-201EB7C9BD09}" type="presOf" srcId="{68F2C62E-3ECA-44B1-A9C8-A330D450BD44}" destId="{AE05B375-DBAF-4363-BACE-520B8A0AA3FE}" srcOrd="0" destOrd="0" presId="urn:microsoft.com/office/officeart/2005/8/layout/radial1"/>
    <dgm:cxn modelId="{C664E45B-66B2-4713-BEC8-E7C0814CF6A8}" type="presOf" srcId="{EB3BE395-A618-4C1B-B904-3EABE46B4C7F}" destId="{C8263273-A195-466A-9569-D8D6AE20D005}" srcOrd="0" destOrd="0" presId="urn:microsoft.com/office/officeart/2005/8/layout/radial1"/>
    <dgm:cxn modelId="{DE911554-5E3C-4109-B0F6-CDCAE495414F}" type="presOf" srcId="{BE80847B-1028-4308-ACB2-2245354B6BDC}" destId="{C5202C9D-5775-4B09-A5C2-30FB487CA510}" srcOrd="0" destOrd="0" presId="urn:microsoft.com/office/officeart/2005/8/layout/radial1"/>
    <dgm:cxn modelId="{BFDA4312-4536-4081-84D8-53BDA8F105FA}" type="presOf" srcId="{C7CD7D63-DCC4-4CFC-9C84-7D9E3191238A}" destId="{0C7E563C-7A26-468C-A301-32191AA6CEB7}" srcOrd="0" destOrd="0" presId="urn:microsoft.com/office/officeart/2005/8/layout/radial1"/>
    <dgm:cxn modelId="{19102854-49CE-49B5-B6E3-42AF83226832}" srcId="{EB2F40D1-8D45-4153-8C35-1309CD036284}" destId="{A69E9C7C-6559-42A6-9A41-D28995092733}" srcOrd="2" destOrd="0" parTransId="{B60CACEB-91FB-482C-A06F-B9D3335C970C}" sibTransId="{922F81B0-E33E-4DCC-8EFC-EF8A333D8138}"/>
    <dgm:cxn modelId="{0D0317D1-9A7F-4749-8582-F167D4513D70}" srcId="{EB2F40D1-8D45-4153-8C35-1309CD036284}" destId="{9833510A-07CD-45DB-B6C4-E51AFC6221A3}" srcOrd="3" destOrd="0" parTransId="{68F2C62E-3ECA-44B1-A9C8-A330D450BD44}" sibTransId="{1C77CD00-FB11-48CF-9752-1808CD51D9DD}"/>
    <dgm:cxn modelId="{4644CA59-7AB3-40EC-91B1-555343DA3F27}" type="presOf" srcId="{EB2F40D1-8D45-4153-8C35-1309CD036284}" destId="{597267E4-CA07-420A-83CC-41105E597EA0}" srcOrd="0" destOrd="0" presId="urn:microsoft.com/office/officeart/2005/8/layout/radial1"/>
    <dgm:cxn modelId="{42567BD8-1A90-4E7D-BB05-012DF9A8CFFE}" type="presOf" srcId="{68F2C62E-3ECA-44B1-A9C8-A330D450BD44}" destId="{9736E5BF-A6B3-4985-BC7E-6131C19813C5}" srcOrd="1" destOrd="0" presId="urn:microsoft.com/office/officeart/2005/8/layout/radial1"/>
    <dgm:cxn modelId="{85FF50A4-3A72-497F-A593-7858C41A84DC}" type="presOf" srcId="{B60CACEB-91FB-482C-A06F-B9D3335C970C}" destId="{561C67A3-B0D5-4967-BEB3-FCDA6F596DDD}" srcOrd="1" destOrd="0" presId="urn:microsoft.com/office/officeart/2005/8/layout/radial1"/>
    <dgm:cxn modelId="{B08DA728-478D-4919-82A9-5240242CE010}" type="presOf" srcId="{DE6DA0C3-78B3-4BF2-9C05-102CF6FC3E4A}" destId="{7BCCB6FD-B2DB-444A-83AA-C216EECA68EC}" srcOrd="0" destOrd="0" presId="urn:microsoft.com/office/officeart/2005/8/layout/radial1"/>
    <dgm:cxn modelId="{76A33C47-6F83-43FD-B599-C59ADD790567}" type="presOf" srcId="{27E2ADAE-1D87-49F0-8285-618F009721D9}" destId="{C86A3139-9502-49A7-BCD5-2456BC4F45C6}" srcOrd="0" destOrd="0" presId="urn:microsoft.com/office/officeart/2005/8/layout/radial1"/>
    <dgm:cxn modelId="{401C1AF0-4B74-46F2-8CD5-9B3E74757A10}" type="presOf" srcId="{904FB7F4-EF37-4701-9362-A03C1E84EA37}" destId="{1D423CBA-0C0F-4CBA-A34D-CD7978D77727}" srcOrd="0" destOrd="0" presId="urn:microsoft.com/office/officeart/2005/8/layout/radial1"/>
    <dgm:cxn modelId="{F7646B72-FFF4-4AEC-8AB1-8597F47B11E7}" type="presOf" srcId="{B60CACEB-91FB-482C-A06F-B9D3335C970C}" destId="{86339425-9B76-4941-A2D1-F259DED23944}" srcOrd="0" destOrd="0" presId="urn:microsoft.com/office/officeart/2005/8/layout/radial1"/>
    <dgm:cxn modelId="{E4CE8144-53BC-4483-9423-D2AE315C69D8}" type="presOf" srcId="{FB7663DF-5E0D-4913-A08A-B39ADB1D11F9}" destId="{6F62C2A1-69D1-4B0A-A251-21F163051403}" srcOrd="0" destOrd="0" presId="urn:microsoft.com/office/officeart/2005/8/layout/radial1"/>
    <dgm:cxn modelId="{FBEABC65-CE50-490D-93FA-BA9A4923768A}" type="presOf" srcId="{DE6DA0C3-78B3-4BF2-9C05-102CF6FC3E4A}" destId="{ACE47911-06A5-4529-95AB-EF09A7C68B08}" srcOrd="1" destOrd="0" presId="urn:microsoft.com/office/officeart/2005/8/layout/radial1"/>
    <dgm:cxn modelId="{B628A08D-B7CE-4B08-80E3-3B33858A3472}" type="presOf" srcId="{C7CD7D63-DCC4-4CFC-9C84-7D9E3191238A}" destId="{2FF6639D-1712-48E7-814B-F09B2A6D7677}" srcOrd="1" destOrd="0" presId="urn:microsoft.com/office/officeart/2005/8/layout/radial1"/>
    <dgm:cxn modelId="{C8097DAA-293E-499F-BDE9-A6746AD8E8B6}" type="presOf" srcId="{A69E9C7C-6559-42A6-9A41-D28995092733}" destId="{DBA0BB0D-BDF6-46E1-AD76-D3A72723AC3C}" srcOrd="0" destOrd="0" presId="urn:microsoft.com/office/officeart/2005/8/layout/radial1"/>
    <dgm:cxn modelId="{162CBB7C-53DF-4800-A16F-E5C6DC116B5B}" type="presParOf" srcId="{F897E100-0948-4A53-B80D-EFB9280883EE}" destId="{597267E4-CA07-420A-83CC-41105E597EA0}" srcOrd="0" destOrd="0" presId="urn:microsoft.com/office/officeart/2005/8/layout/radial1"/>
    <dgm:cxn modelId="{F54A40F3-F10A-4251-A7AA-9F6D642408CA}" type="presParOf" srcId="{F897E100-0948-4A53-B80D-EFB9280883EE}" destId="{1D423CBA-0C0F-4CBA-A34D-CD7978D77727}" srcOrd="1" destOrd="0" presId="urn:microsoft.com/office/officeart/2005/8/layout/radial1"/>
    <dgm:cxn modelId="{323AF71A-5D4E-4864-B32C-714867A3377D}" type="presParOf" srcId="{1D423CBA-0C0F-4CBA-A34D-CD7978D77727}" destId="{894C9DBE-5419-49FC-837D-175A7B9569E1}" srcOrd="0" destOrd="0" presId="urn:microsoft.com/office/officeart/2005/8/layout/radial1"/>
    <dgm:cxn modelId="{42579E2E-0056-4A6D-9813-36A681D086AC}" type="presParOf" srcId="{F897E100-0948-4A53-B80D-EFB9280883EE}" destId="{6F62C2A1-69D1-4B0A-A251-21F163051403}" srcOrd="2" destOrd="0" presId="urn:microsoft.com/office/officeart/2005/8/layout/radial1"/>
    <dgm:cxn modelId="{5F4D2729-5774-4F52-9B9C-6F70A9F7B2DC}" type="presParOf" srcId="{F897E100-0948-4A53-B80D-EFB9280883EE}" destId="{C8263273-A195-466A-9569-D8D6AE20D005}" srcOrd="3" destOrd="0" presId="urn:microsoft.com/office/officeart/2005/8/layout/radial1"/>
    <dgm:cxn modelId="{5F380980-5C7D-4230-9525-A0603A1D0048}" type="presParOf" srcId="{C8263273-A195-466A-9569-D8D6AE20D005}" destId="{FE194E25-2C80-4EA2-8741-97A475E0A059}" srcOrd="0" destOrd="0" presId="urn:microsoft.com/office/officeart/2005/8/layout/radial1"/>
    <dgm:cxn modelId="{0E0F260C-F009-4229-83C9-A194E331101B}" type="presParOf" srcId="{F897E100-0948-4A53-B80D-EFB9280883EE}" destId="{C86A3139-9502-49A7-BCD5-2456BC4F45C6}" srcOrd="4" destOrd="0" presId="urn:microsoft.com/office/officeart/2005/8/layout/radial1"/>
    <dgm:cxn modelId="{232A60E3-A5F8-44B4-BCF0-750DA4751E6A}" type="presParOf" srcId="{F897E100-0948-4A53-B80D-EFB9280883EE}" destId="{86339425-9B76-4941-A2D1-F259DED23944}" srcOrd="5" destOrd="0" presId="urn:microsoft.com/office/officeart/2005/8/layout/radial1"/>
    <dgm:cxn modelId="{FAB4F26E-3AC9-4919-9E0D-AF4B0F57BF95}" type="presParOf" srcId="{86339425-9B76-4941-A2D1-F259DED23944}" destId="{561C67A3-B0D5-4967-BEB3-FCDA6F596DDD}" srcOrd="0" destOrd="0" presId="urn:microsoft.com/office/officeart/2005/8/layout/radial1"/>
    <dgm:cxn modelId="{529D6FEA-F949-46EB-9838-480843F5E56D}" type="presParOf" srcId="{F897E100-0948-4A53-B80D-EFB9280883EE}" destId="{DBA0BB0D-BDF6-46E1-AD76-D3A72723AC3C}" srcOrd="6" destOrd="0" presId="urn:microsoft.com/office/officeart/2005/8/layout/radial1"/>
    <dgm:cxn modelId="{BF294511-FABF-4C25-B167-28CB1321ADD1}" type="presParOf" srcId="{F897E100-0948-4A53-B80D-EFB9280883EE}" destId="{AE05B375-DBAF-4363-BACE-520B8A0AA3FE}" srcOrd="7" destOrd="0" presId="urn:microsoft.com/office/officeart/2005/8/layout/radial1"/>
    <dgm:cxn modelId="{AF96D8CE-0D82-4FC6-8E9C-AFB1168B1B41}" type="presParOf" srcId="{AE05B375-DBAF-4363-BACE-520B8A0AA3FE}" destId="{9736E5BF-A6B3-4985-BC7E-6131C19813C5}" srcOrd="0" destOrd="0" presId="urn:microsoft.com/office/officeart/2005/8/layout/radial1"/>
    <dgm:cxn modelId="{743BBD18-3F50-49AE-8698-53BE0AD12EBD}" type="presParOf" srcId="{F897E100-0948-4A53-B80D-EFB9280883EE}" destId="{8B0C6C18-1558-4BB5-8659-F495EC129619}" srcOrd="8" destOrd="0" presId="urn:microsoft.com/office/officeart/2005/8/layout/radial1"/>
    <dgm:cxn modelId="{AF97E368-56A0-4EC3-B5FC-D9C0E2E38EFF}" type="presParOf" srcId="{F897E100-0948-4A53-B80D-EFB9280883EE}" destId="{7BCCB6FD-B2DB-444A-83AA-C216EECA68EC}" srcOrd="9" destOrd="0" presId="urn:microsoft.com/office/officeart/2005/8/layout/radial1"/>
    <dgm:cxn modelId="{FE3CD161-F08C-4CC1-9913-D9B214336A43}" type="presParOf" srcId="{7BCCB6FD-B2DB-444A-83AA-C216EECA68EC}" destId="{ACE47911-06A5-4529-95AB-EF09A7C68B08}" srcOrd="0" destOrd="0" presId="urn:microsoft.com/office/officeart/2005/8/layout/radial1"/>
    <dgm:cxn modelId="{3D579D98-766D-40C8-B31F-B1830A5698E0}" type="presParOf" srcId="{F897E100-0948-4A53-B80D-EFB9280883EE}" destId="{29070EA3-8E85-40CC-BB58-593548742F8B}" srcOrd="10" destOrd="0" presId="urn:microsoft.com/office/officeart/2005/8/layout/radial1"/>
    <dgm:cxn modelId="{F2197DB5-392D-4624-8058-05DEDC6BB5CB}" type="presParOf" srcId="{F897E100-0948-4A53-B80D-EFB9280883EE}" destId="{0C7E563C-7A26-468C-A301-32191AA6CEB7}" srcOrd="11" destOrd="0" presId="urn:microsoft.com/office/officeart/2005/8/layout/radial1"/>
    <dgm:cxn modelId="{C7F10D16-83E6-4592-A511-D5057461A126}" type="presParOf" srcId="{0C7E563C-7A26-468C-A301-32191AA6CEB7}" destId="{2FF6639D-1712-48E7-814B-F09B2A6D7677}" srcOrd="0" destOrd="0" presId="urn:microsoft.com/office/officeart/2005/8/layout/radial1"/>
    <dgm:cxn modelId="{17745310-9240-41CD-949E-D7BA175D3C11}" type="presParOf" srcId="{F897E100-0948-4A53-B80D-EFB9280883EE}" destId="{C5202C9D-5775-4B09-A5C2-30FB487CA510}" srcOrd="12" destOrd="0" presId="urn:microsoft.com/office/officeart/2005/8/layout/radial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6781E-593C-4EFE-852E-3B38F07290D4}">
      <dsp:nvSpPr>
        <dsp:cNvPr id="0" name=""/>
        <dsp:cNvSpPr/>
      </dsp:nvSpPr>
      <dsp:spPr>
        <a:xfrm>
          <a:off x="3975126" y="1371334"/>
          <a:ext cx="3128255" cy="1072544"/>
        </a:xfrm>
        <a:custGeom>
          <a:avLst/>
          <a:gdLst/>
          <a:ahLst/>
          <a:cxnLst/>
          <a:rect l="0" t="0" r="0" b="0"/>
          <a:pathLst>
            <a:path>
              <a:moveTo>
                <a:pt x="0" y="0"/>
              </a:moveTo>
              <a:lnTo>
                <a:pt x="0" y="914665"/>
              </a:lnTo>
              <a:lnTo>
                <a:pt x="3128255" y="914665"/>
              </a:lnTo>
              <a:lnTo>
                <a:pt x="3128255" y="10725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9B91A7-418C-4F44-B13D-F33E41CAEC91}">
      <dsp:nvSpPr>
        <dsp:cNvPr id="0" name=""/>
        <dsp:cNvSpPr/>
      </dsp:nvSpPr>
      <dsp:spPr>
        <a:xfrm>
          <a:off x="3975126" y="1371334"/>
          <a:ext cx="1045296" cy="1072544"/>
        </a:xfrm>
        <a:custGeom>
          <a:avLst/>
          <a:gdLst/>
          <a:ahLst/>
          <a:cxnLst/>
          <a:rect l="0" t="0" r="0" b="0"/>
          <a:pathLst>
            <a:path>
              <a:moveTo>
                <a:pt x="0" y="0"/>
              </a:moveTo>
              <a:lnTo>
                <a:pt x="0" y="914665"/>
              </a:lnTo>
              <a:lnTo>
                <a:pt x="1045296" y="914665"/>
              </a:lnTo>
              <a:lnTo>
                <a:pt x="1045296" y="10725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8A86C-8078-4862-8BAD-ED77D3A453CE}">
      <dsp:nvSpPr>
        <dsp:cNvPr id="0" name=""/>
        <dsp:cNvSpPr/>
      </dsp:nvSpPr>
      <dsp:spPr>
        <a:xfrm>
          <a:off x="2937464" y="1371334"/>
          <a:ext cx="1037661" cy="1072544"/>
        </a:xfrm>
        <a:custGeom>
          <a:avLst/>
          <a:gdLst/>
          <a:ahLst/>
          <a:cxnLst/>
          <a:rect l="0" t="0" r="0" b="0"/>
          <a:pathLst>
            <a:path>
              <a:moveTo>
                <a:pt x="1037661" y="0"/>
              </a:moveTo>
              <a:lnTo>
                <a:pt x="1037661" y="914665"/>
              </a:lnTo>
              <a:lnTo>
                <a:pt x="0" y="914665"/>
              </a:lnTo>
              <a:lnTo>
                <a:pt x="0" y="10725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ADBA6-F9F5-4C1B-9C05-28BD0572B8A9}">
      <dsp:nvSpPr>
        <dsp:cNvPr id="0" name=""/>
        <dsp:cNvSpPr/>
      </dsp:nvSpPr>
      <dsp:spPr>
        <a:xfrm>
          <a:off x="854506" y="1371334"/>
          <a:ext cx="3120620" cy="1072544"/>
        </a:xfrm>
        <a:custGeom>
          <a:avLst/>
          <a:gdLst/>
          <a:ahLst/>
          <a:cxnLst/>
          <a:rect l="0" t="0" r="0" b="0"/>
          <a:pathLst>
            <a:path>
              <a:moveTo>
                <a:pt x="3120620" y="0"/>
              </a:moveTo>
              <a:lnTo>
                <a:pt x="3120620" y="914665"/>
              </a:lnTo>
              <a:lnTo>
                <a:pt x="0" y="914665"/>
              </a:lnTo>
              <a:lnTo>
                <a:pt x="0" y="1072544"/>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088CD3-78F3-4A66-A7E2-FB032B889CB0}">
      <dsp:nvSpPr>
        <dsp:cNvPr id="0" name=""/>
        <dsp:cNvSpPr/>
      </dsp:nvSpPr>
      <dsp:spPr>
        <a:xfrm>
          <a:off x="3123007" y="289142"/>
          <a:ext cx="1704238" cy="1082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9FCDE-BBE4-4081-9F34-12C9587F8BBA}">
      <dsp:nvSpPr>
        <dsp:cNvPr id="0" name=""/>
        <dsp:cNvSpPr/>
      </dsp:nvSpPr>
      <dsp:spPr>
        <a:xfrm>
          <a:off x="3312367" y="469034"/>
          <a:ext cx="1704238" cy="10821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Direction Générale </a:t>
          </a:r>
          <a:endParaRPr lang="fr-FR" sz="2000" kern="1200" dirty="0"/>
        </a:p>
      </dsp:txBody>
      <dsp:txXfrm>
        <a:off x="3344063" y="500730"/>
        <a:ext cx="1640846" cy="1018799"/>
      </dsp:txXfrm>
    </dsp:sp>
    <dsp:sp modelId="{6D212A00-FE64-4033-9F94-17DF9C2064B2}">
      <dsp:nvSpPr>
        <dsp:cNvPr id="0" name=""/>
        <dsp:cNvSpPr/>
      </dsp:nvSpPr>
      <dsp:spPr>
        <a:xfrm>
          <a:off x="2386" y="2443878"/>
          <a:ext cx="1704238" cy="1082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D8F50A-DE48-472C-8941-11A779EFFE5B}">
      <dsp:nvSpPr>
        <dsp:cNvPr id="0" name=""/>
        <dsp:cNvSpPr/>
      </dsp:nvSpPr>
      <dsp:spPr>
        <a:xfrm>
          <a:off x="191746" y="2623770"/>
          <a:ext cx="1704238" cy="10821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Production </a:t>
          </a:r>
          <a:endParaRPr lang="fr-FR" sz="2000" kern="1200" dirty="0"/>
        </a:p>
      </dsp:txBody>
      <dsp:txXfrm>
        <a:off x="223442" y="2655466"/>
        <a:ext cx="1640846" cy="1018799"/>
      </dsp:txXfrm>
    </dsp:sp>
    <dsp:sp modelId="{CB6B1528-6B0C-4EC5-9237-69A6B2225B1B}">
      <dsp:nvSpPr>
        <dsp:cNvPr id="0" name=""/>
        <dsp:cNvSpPr/>
      </dsp:nvSpPr>
      <dsp:spPr>
        <a:xfrm>
          <a:off x="2085345" y="2443878"/>
          <a:ext cx="1704238" cy="1082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54652C-297A-4ECD-9E53-69671772EB4E}">
      <dsp:nvSpPr>
        <dsp:cNvPr id="0" name=""/>
        <dsp:cNvSpPr/>
      </dsp:nvSpPr>
      <dsp:spPr>
        <a:xfrm>
          <a:off x="2274705" y="2623770"/>
          <a:ext cx="1704238" cy="10821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Commerciale </a:t>
          </a:r>
          <a:endParaRPr lang="fr-FR" sz="2000" kern="1200" dirty="0"/>
        </a:p>
      </dsp:txBody>
      <dsp:txXfrm>
        <a:off x="2306401" y="2655466"/>
        <a:ext cx="1640846" cy="1018799"/>
      </dsp:txXfrm>
    </dsp:sp>
    <dsp:sp modelId="{AC248FB3-E8C3-4CF7-A695-231E1218DF56}">
      <dsp:nvSpPr>
        <dsp:cNvPr id="0" name=""/>
        <dsp:cNvSpPr/>
      </dsp:nvSpPr>
      <dsp:spPr>
        <a:xfrm>
          <a:off x="4168303" y="2443878"/>
          <a:ext cx="1704238" cy="1082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EB809F-C0E4-4550-A30F-731C43AEA10F}">
      <dsp:nvSpPr>
        <dsp:cNvPr id="0" name=""/>
        <dsp:cNvSpPr/>
      </dsp:nvSpPr>
      <dsp:spPr>
        <a:xfrm>
          <a:off x="4357663" y="2623770"/>
          <a:ext cx="1704238" cy="10821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GRH</a:t>
          </a:r>
          <a:endParaRPr lang="fr-FR" sz="2000" kern="1200" dirty="0"/>
        </a:p>
      </dsp:txBody>
      <dsp:txXfrm>
        <a:off x="4389359" y="2655466"/>
        <a:ext cx="1640846" cy="1018799"/>
      </dsp:txXfrm>
    </dsp:sp>
    <dsp:sp modelId="{26829D19-F116-4FF3-A4A7-595F09ED069D}">
      <dsp:nvSpPr>
        <dsp:cNvPr id="0" name=""/>
        <dsp:cNvSpPr/>
      </dsp:nvSpPr>
      <dsp:spPr>
        <a:xfrm>
          <a:off x="6251262" y="2443878"/>
          <a:ext cx="1704238" cy="10821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13F1C9-7E13-4F79-9A9D-418F543ABA56}">
      <dsp:nvSpPr>
        <dsp:cNvPr id="0" name=""/>
        <dsp:cNvSpPr/>
      </dsp:nvSpPr>
      <dsp:spPr>
        <a:xfrm>
          <a:off x="6440622" y="2623770"/>
          <a:ext cx="1704238" cy="10821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fr-FR" sz="2000" kern="1200" dirty="0" smtClean="0"/>
            <a:t>Financière </a:t>
          </a:r>
          <a:endParaRPr lang="fr-FR" sz="2000" kern="1200" dirty="0"/>
        </a:p>
      </dsp:txBody>
      <dsp:txXfrm>
        <a:off x="6472318" y="2655466"/>
        <a:ext cx="1640846" cy="10187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ENIG</a:t>
            </a:r>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BC706F-3712-4CD3-BFE2-9D49880309A9}" type="datetimeFigureOut">
              <a:rPr lang="fr-FR" smtClean="0"/>
              <a:pPr/>
              <a:t>06/11/2020</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69CF1D-2D4D-4D8F-8DAE-88511E6C91DD}" type="slidenum">
              <a:rPr lang="fr-FR" smtClean="0"/>
              <a:pPr/>
              <a:t>‹N°›</a:t>
            </a:fld>
            <a:endParaRPr lang="fr-FR"/>
          </a:p>
        </p:txBody>
      </p:sp>
    </p:spTree>
    <p:extLst>
      <p:ext uri="{BB962C8B-B14F-4D97-AF65-F5344CB8AC3E}">
        <p14:creationId xmlns:p14="http://schemas.microsoft.com/office/powerpoint/2010/main" xmlns="" val="25142700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fr-FR" smtClean="0"/>
              <a:t>ENIG</a:t>
            </a: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09D024-9699-4E70-B7D0-ABAC51367A2B}" type="datetimeFigureOut">
              <a:rPr lang="fr-FR" smtClean="0"/>
              <a:pPr/>
              <a:t>06/11/2020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D1F4-5BDA-4FD5-A1C8-3B2D43C9F4DE}" type="slidenum">
              <a:rPr lang="fr-FR" smtClean="0"/>
              <a:pPr/>
              <a:t>‹N°›</a:t>
            </a:fld>
            <a:endParaRPr lang="fr-FR"/>
          </a:p>
        </p:txBody>
      </p:sp>
    </p:spTree>
    <p:extLst>
      <p:ext uri="{BB962C8B-B14F-4D97-AF65-F5344CB8AC3E}">
        <p14:creationId xmlns:p14="http://schemas.microsoft.com/office/powerpoint/2010/main" xmlns="" val="1770477740"/>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5" name="Espace réservé de l'en-tête 4"/>
          <p:cNvSpPr>
            <a:spLocks noGrp="1"/>
          </p:cNvSpPr>
          <p:nvPr>
            <p:ph type="hdr" sz="quarter" idx="10"/>
          </p:nvPr>
        </p:nvSpPr>
        <p:spPr/>
        <p:txBody>
          <a:bodyPr/>
          <a:lstStyle/>
          <a:p>
            <a:r>
              <a:rPr lang="fr-FR" smtClean="0"/>
              <a:t>ENIG</a:t>
            </a:r>
            <a:endParaRPr lang="fr-FR"/>
          </a:p>
        </p:txBody>
      </p:sp>
    </p:spTree>
    <p:extLst>
      <p:ext uri="{BB962C8B-B14F-4D97-AF65-F5344CB8AC3E}">
        <p14:creationId xmlns:p14="http://schemas.microsoft.com/office/powerpoint/2010/main" xmlns="" val="1856187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ctangle à coins arrondis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ous-titr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229903E2-6F94-4647-ADA5-6A812726FD3C}" type="datetime1">
              <a:rPr lang="fr-FR" smtClean="0"/>
              <a:t>06/11/2020</a:t>
            </a:fld>
            <a:endParaRPr lang="fr-BE"/>
          </a:p>
        </p:txBody>
      </p:sp>
      <p:sp>
        <p:nvSpPr>
          <p:cNvPr id="17" name="Espace réservé du pied de page 16"/>
          <p:cNvSpPr>
            <a:spLocks noGrp="1"/>
          </p:cNvSpPr>
          <p:nvPr>
            <p:ph type="ftr" sz="quarter" idx="11"/>
          </p:nvPr>
        </p:nvSpPr>
        <p:spPr/>
        <p:txBody>
          <a:bodyPr/>
          <a:lstStyle/>
          <a:p>
            <a:r>
              <a:rPr lang="fr-BE" smtClean="0"/>
              <a:t>GCV2</a:t>
            </a:r>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1400">
                <a:solidFill>
                  <a:srgbClr val="FFFFFF"/>
                </a:solidFill>
              </a:defRPr>
            </a:lvl1pPr>
          </a:lstStyle>
          <a:p>
            <a:fld id="{CF4668DC-857F-487D-BFFA-8C0CA5037977}" type="slidenum">
              <a:rPr lang="fr-BE" smtClean="0"/>
              <a:pPr/>
              <a:t>‹N°›</a:t>
            </a:fld>
            <a:endParaRPr lang="fr-BE"/>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EF04A68E-962C-44CC-AC2B-61584CF03DC1}" type="datetime1">
              <a:rPr lang="fr-FR" smtClean="0"/>
              <a:t>06/11/2020</a:t>
            </a:fld>
            <a:endParaRPr lang="fr-BE"/>
          </a:p>
        </p:txBody>
      </p:sp>
      <p:sp>
        <p:nvSpPr>
          <p:cNvPr id="5" name="Espace réservé du pied de page 4"/>
          <p:cNvSpPr>
            <a:spLocks noGrp="1"/>
          </p:cNvSpPr>
          <p:nvPr>
            <p:ph type="ftr" sz="quarter" idx="11"/>
          </p:nvPr>
        </p:nvSpPr>
        <p:spPr/>
        <p:txBody>
          <a:bodyPr/>
          <a:lstStyle/>
          <a:p>
            <a:r>
              <a:rPr lang="fr-BE" smtClean="0"/>
              <a:t>GCV2</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41"/>
            <a:ext cx="2011680" cy="5851525"/>
          </a:xfrm>
        </p:spPr>
        <p:txBody>
          <a:bodyPr vert="eaVert"/>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a:xfrm>
            <a:off x="914400" y="274640"/>
            <a:ext cx="5562600" cy="5851525"/>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D553E260-194A-4C49-8D15-15AB37492444}" type="datetime1">
              <a:rPr lang="fr-FR" smtClean="0"/>
              <a:t>06/11/2020</a:t>
            </a:fld>
            <a:endParaRPr lang="fr-BE"/>
          </a:p>
        </p:txBody>
      </p:sp>
      <p:sp>
        <p:nvSpPr>
          <p:cNvPr id="5" name="Espace réservé du pied de page 4"/>
          <p:cNvSpPr>
            <a:spLocks noGrp="1"/>
          </p:cNvSpPr>
          <p:nvPr>
            <p:ph type="ftr" sz="quarter" idx="11"/>
          </p:nvPr>
        </p:nvSpPr>
        <p:spPr/>
        <p:txBody>
          <a:bodyPr/>
          <a:lstStyle/>
          <a:p>
            <a:r>
              <a:rPr lang="fr-BE" smtClean="0"/>
              <a:t>GCV2</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3573C456-9CF7-4825-AB03-0000B7DB2EB1}" type="datetime1">
              <a:rPr lang="fr-FR" smtClean="0"/>
              <a:t>06/11/2020</a:t>
            </a:fld>
            <a:endParaRPr lang="fr-BE"/>
          </a:p>
        </p:txBody>
      </p:sp>
      <p:sp>
        <p:nvSpPr>
          <p:cNvPr id="5" name="Espace réservé du pied de page 4"/>
          <p:cNvSpPr>
            <a:spLocks noGrp="1"/>
          </p:cNvSpPr>
          <p:nvPr>
            <p:ph type="ftr" sz="quarter" idx="11"/>
          </p:nvPr>
        </p:nvSpPr>
        <p:spPr/>
        <p:txBody>
          <a:bodyPr/>
          <a:lstStyle/>
          <a:p>
            <a:r>
              <a:rPr lang="fr-BE" smtClean="0"/>
              <a:t>GCV2</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914400" y="1447800"/>
            <a:ext cx="777240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ctangle à coins arrondis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4" name="Espace réservé de la date 3"/>
          <p:cNvSpPr>
            <a:spLocks noGrp="1"/>
          </p:cNvSpPr>
          <p:nvPr>
            <p:ph type="dt" sz="half" idx="10"/>
          </p:nvPr>
        </p:nvSpPr>
        <p:spPr/>
        <p:txBody>
          <a:bodyPr/>
          <a:lstStyle/>
          <a:p>
            <a:fld id="{F269BABE-E9CD-4DD9-BAFF-26D0B296D677}" type="datetime1">
              <a:rPr lang="fr-FR" smtClean="0"/>
              <a:t>06/11/2020</a:t>
            </a:fld>
            <a:endParaRPr lang="fr-BE"/>
          </a:p>
        </p:txBody>
      </p:sp>
      <p:sp>
        <p:nvSpPr>
          <p:cNvPr id="5" name="Espace réservé du pied de page 4"/>
          <p:cNvSpPr>
            <a:spLocks noGrp="1"/>
          </p:cNvSpPr>
          <p:nvPr>
            <p:ph type="ftr" sz="quarter" idx="11"/>
          </p:nvPr>
        </p:nvSpPr>
        <p:spPr>
          <a:xfrm>
            <a:off x="800100" y="6172200"/>
            <a:ext cx="4000500" cy="457200"/>
          </a:xfrm>
        </p:spPr>
        <p:txBody>
          <a:bodyPr/>
          <a:lstStyle/>
          <a:p>
            <a:r>
              <a:rPr lang="fr-BE" smtClean="0"/>
              <a:t>GCV2</a:t>
            </a:r>
            <a:endParaRPr lang="fr-BE"/>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p:txBody>
          <a:bodyPr/>
          <a:lstStyle/>
          <a:p>
            <a:fld id="{4AF56CB3-82B3-4832-9294-6714F0A598BA}" type="datetime1">
              <a:rPr lang="fr-FR" smtClean="0"/>
              <a:t>06/11/2020</a:t>
            </a:fld>
            <a:endParaRPr lang="fr-BE"/>
          </a:p>
        </p:txBody>
      </p:sp>
      <p:sp>
        <p:nvSpPr>
          <p:cNvPr id="6" name="Espace réservé du pied de page 5"/>
          <p:cNvSpPr>
            <a:spLocks noGrp="1"/>
          </p:cNvSpPr>
          <p:nvPr>
            <p:ph type="ftr" sz="quarter" idx="11"/>
          </p:nvPr>
        </p:nvSpPr>
        <p:spPr/>
        <p:txBody>
          <a:bodyPr/>
          <a:lstStyle/>
          <a:p>
            <a:r>
              <a:rPr lang="fr-BE" smtClean="0"/>
              <a:t>GCV2</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91440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933950" y="1447800"/>
            <a:ext cx="3749040" cy="45720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914400" y="273050"/>
            <a:ext cx="7772400" cy="1143000"/>
          </a:xfrm>
        </p:spPr>
        <p:txBody>
          <a:bodyPr anchor="b" anchorCtr="0"/>
          <a:lstStyle>
            <a:lvl1pPr>
              <a:defRPr/>
            </a:lvl1pPr>
          </a:lstStyle>
          <a:p>
            <a:r>
              <a:rPr kumimoji="0" lang="fr-FR" smtClean="0"/>
              <a:t>Modifiez le style du titre</a:t>
            </a:r>
            <a:endParaRPr kumimoji="0" lang="en-US"/>
          </a:p>
        </p:txBody>
      </p:sp>
      <p:sp>
        <p:nvSpPr>
          <p:cNvPr id="3" name="Espace réservé du texte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4D0610FE-DF53-40F7-A5D3-83CDAE4F7C5A}" type="datetime1">
              <a:rPr lang="fr-FR" smtClean="0"/>
              <a:t>06/11/2020</a:t>
            </a:fld>
            <a:endParaRPr lang="fr-BE"/>
          </a:p>
        </p:txBody>
      </p:sp>
      <p:sp>
        <p:nvSpPr>
          <p:cNvPr id="8" name="Espace réservé du pied de page 7"/>
          <p:cNvSpPr>
            <a:spLocks noGrp="1"/>
          </p:cNvSpPr>
          <p:nvPr>
            <p:ph type="ftr" sz="quarter" idx="11"/>
          </p:nvPr>
        </p:nvSpPr>
        <p:spPr/>
        <p:txBody>
          <a:bodyPr/>
          <a:lstStyle/>
          <a:p>
            <a:r>
              <a:rPr lang="fr-BE" smtClean="0"/>
              <a:t>GCV2</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half" idx="2"/>
          </p:nvPr>
        </p:nvSpPr>
        <p:spPr>
          <a:xfrm>
            <a:off x="9144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4953000" y="2247900"/>
            <a:ext cx="3733800" cy="38862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EED5D15E-02EA-4F09-B6A6-6D3E3E3D1C3B}" type="datetime1">
              <a:rPr lang="fr-FR" smtClean="0"/>
              <a:t>06/11/2020</a:t>
            </a:fld>
            <a:endParaRPr lang="fr-BE"/>
          </a:p>
        </p:txBody>
      </p:sp>
      <p:sp>
        <p:nvSpPr>
          <p:cNvPr id="4" name="Espace réservé du pied de page 3"/>
          <p:cNvSpPr>
            <a:spLocks noGrp="1"/>
          </p:cNvSpPr>
          <p:nvPr>
            <p:ph type="ftr" sz="quarter" idx="11"/>
          </p:nvPr>
        </p:nvSpPr>
        <p:spPr/>
        <p:txBody>
          <a:bodyPr/>
          <a:lstStyle/>
          <a:p>
            <a:r>
              <a:rPr lang="fr-BE" smtClean="0"/>
              <a:t>GCV2</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E22EF77-EB38-4D86-BEF5-7EF63B8698A2}" type="datetime1">
              <a:rPr lang="fr-FR" smtClean="0"/>
              <a:t>06/11/2020</a:t>
            </a:fld>
            <a:endParaRPr lang="fr-BE"/>
          </a:p>
        </p:txBody>
      </p:sp>
      <p:sp>
        <p:nvSpPr>
          <p:cNvPr id="3" name="Espace réservé du pied de page 2"/>
          <p:cNvSpPr>
            <a:spLocks noGrp="1"/>
          </p:cNvSpPr>
          <p:nvPr>
            <p:ph type="ftr" sz="quarter" idx="11"/>
          </p:nvPr>
        </p:nvSpPr>
        <p:spPr/>
        <p:txBody>
          <a:bodyPr/>
          <a:lstStyle/>
          <a:p>
            <a:r>
              <a:rPr lang="fr-BE" smtClean="0"/>
              <a:t>GCV2</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ctangle à coins arrondis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914400" y="273050"/>
            <a:ext cx="7772400" cy="1143000"/>
          </a:xfrm>
        </p:spPr>
        <p:txBody>
          <a:bodyPr anchor="b" anchorCtr="0"/>
          <a:lstStyle>
            <a:lvl1pPr algn="l">
              <a:buNone/>
              <a:defRPr sz="4000" b="0"/>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587AE930-6CF9-47E7-B827-74F93867B839}" type="datetime1">
              <a:rPr lang="fr-FR" smtClean="0"/>
              <a:t>06/11/2020</a:t>
            </a:fld>
            <a:endParaRPr lang="fr-BE"/>
          </a:p>
        </p:txBody>
      </p:sp>
      <p:sp>
        <p:nvSpPr>
          <p:cNvPr id="6" name="Espace réservé du pied de page 5"/>
          <p:cNvSpPr>
            <a:spLocks noGrp="1"/>
          </p:cNvSpPr>
          <p:nvPr>
            <p:ph type="ftr" sz="quarter" idx="11"/>
          </p:nvPr>
        </p:nvSpPr>
        <p:spPr/>
        <p:txBody>
          <a:bodyPr/>
          <a:lstStyle/>
          <a:p>
            <a:r>
              <a:rPr lang="fr-BE" smtClean="0"/>
              <a:t>GCV2</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1"/>
          </p:nvPr>
        </p:nvSpPr>
        <p:spPr>
          <a:xfrm>
            <a:off x="2971800" y="1600200"/>
            <a:ext cx="5715000" cy="4495800"/>
          </a:xfrm>
        </p:spPr>
        <p:txBody>
          <a:bodyPr vert="horz"/>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fr-FR" smtClean="0"/>
              <a:t>Modifiez le style du titre</a:t>
            </a:r>
            <a:endParaRPr kumimoji="0" lang="en-US"/>
          </a:p>
        </p:txBody>
      </p:sp>
      <p:sp>
        <p:nvSpPr>
          <p:cNvPr id="4" name="Espace réservé du texte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5" name="Espace réservé de la date 4"/>
          <p:cNvSpPr>
            <a:spLocks noGrp="1"/>
          </p:cNvSpPr>
          <p:nvPr>
            <p:ph type="dt" sz="half" idx="10"/>
          </p:nvPr>
        </p:nvSpPr>
        <p:spPr/>
        <p:txBody>
          <a:bodyPr/>
          <a:lstStyle/>
          <a:p>
            <a:fld id="{C4BF19A2-7C5C-4CCF-AE4F-3FFAC41F91D2}" type="datetime1">
              <a:rPr lang="fr-FR" smtClean="0"/>
              <a:t>06/11/2020</a:t>
            </a:fld>
            <a:endParaRPr lang="fr-BE"/>
          </a:p>
        </p:txBody>
      </p:sp>
      <p:sp>
        <p:nvSpPr>
          <p:cNvPr id="6" name="Espace réservé du pied de page 5"/>
          <p:cNvSpPr>
            <a:spLocks noGrp="1"/>
          </p:cNvSpPr>
          <p:nvPr>
            <p:ph type="ftr" sz="quarter" idx="11"/>
          </p:nvPr>
        </p:nvSpPr>
        <p:spPr>
          <a:xfrm>
            <a:off x="914400" y="6172200"/>
            <a:ext cx="3886200" cy="457200"/>
          </a:xfrm>
        </p:spPr>
        <p:txBody>
          <a:bodyPr/>
          <a:lstStyle/>
          <a:p>
            <a:r>
              <a:rPr lang="fr-BE" smtClean="0"/>
              <a:t>GCV2</a:t>
            </a:r>
            <a:endParaRPr lang="fr-BE"/>
          </a:p>
        </p:txBody>
      </p:sp>
      <p:sp>
        <p:nvSpPr>
          <p:cNvPr id="7" name="Espace réservé du numéro de diapositive 6"/>
          <p:cNvSpPr>
            <a:spLocks noGrp="1"/>
          </p:cNvSpPr>
          <p:nvPr>
            <p:ph type="sldNum" sz="quarter" idx="12"/>
          </p:nvPr>
        </p:nvSpPr>
        <p:spPr>
          <a:xfrm>
            <a:off x="146304" y="6208776"/>
            <a:ext cx="457200" cy="457200"/>
          </a:xfrm>
        </p:spPr>
        <p:txBody>
          <a:bodyPr/>
          <a:lstStyle/>
          <a:p>
            <a:fld id="{CF4668DC-857F-487D-BFFA-8C0CA5037977}" type="slidenum">
              <a:rPr lang="fr-BE" smtClean="0"/>
              <a:pPr/>
              <a:t>‹N°›</a:t>
            </a:fld>
            <a:endParaRPr lang="fr-BE"/>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Espace réservé pour une image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ctangle à coins arrondis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Espace réservé du titre 21"/>
          <p:cNvSpPr>
            <a:spLocks noGrp="1"/>
          </p:cNvSpPr>
          <p:nvPr>
            <p:ph type="title"/>
          </p:nvPr>
        </p:nvSpPr>
        <p:spPr>
          <a:xfrm>
            <a:off x="914400" y="274638"/>
            <a:ext cx="7772400" cy="1143000"/>
          </a:xfrm>
          <a:prstGeom prst="rect">
            <a:avLst/>
          </a:prstGeom>
        </p:spPr>
        <p:txBody>
          <a:bodyPr bIns="91440" anchor="b" anchorCtr="0">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8A05535-791F-4115-8E71-945CCFC942B8}" type="datetime1">
              <a:rPr lang="fr-FR" smtClean="0"/>
              <a:t>06/11/2020</a:t>
            </a:fld>
            <a:endParaRPr lang="fr-BE"/>
          </a:p>
        </p:txBody>
      </p:sp>
      <p:sp>
        <p:nvSpPr>
          <p:cNvPr id="3" name="Espace réservé du pied de page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fr-BE" smtClean="0"/>
              <a:t>GCV2</a:t>
            </a:r>
            <a:endParaRPr lang="fr-BE"/>
          </a:p>
        </p:txBody>
      </p:sp>
      <p:sp>
        <p:nvSpPr>
          <p:cNvPr id="23" name="Espace réservé du numéro de diapositive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nnajehleila@yahoo.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295400" y="3200400"/>
            <a:ext cx="6400800" cy="1871674"/>
          </a:xfrm>
        </p:spPr>
        <p:txBody>
          <a:bodyPr>
            <a:normAutofit fontScale="92500" lnSpcReduction="10000"/>
          </a:bodyPr>
          <a:lstStyle/>
          <a:p>
            <a:r>
              <a:rPr lang="fr-FR" b="1" dirty="0" smtClean="0"/>
              <a:t>Année universitaire </a:t>
            </a:r>
            <a:r>
              <a:rPr lang="fr-FR" b="1" dirty="0" smtClean="0"/>
              <a:t>2020-2021</a:t>
            </a:r>
            <a:endParaRPr lang="fr-FR" b="1" dirty="0" smtClean="0"/>
          </a:p>
          <a:p>
            <a:r>
              <a:rPr lang="fr-FR" b="1" dirty="0" smtClean="0"/>
              <a:t>GEA1</a:t>
            </a:r>
            <a:endParaRPr lang="fr-FR" b="1" dirty="0" smtClean="0"/>
          </a:p>
          <a:p>
            <a:r>
              <a:rPr lang="fr-FR" b="1" dirty="0" smtClean="0"/>
              <a:t>Enseignante : Leila </a:t>
            </a:r>
            <a:r>
              <a:rPr lang="fr-FR" b="1" dirty="0" err="1" smtClean="0"/>
              <a:t>Ennajeh</a:t>
            </a:r>
            <a:endParaRPr lang="fr-FR" b="1" dirty="0" smtClean="0"/>
          </a:p>
          <a:p>
            <a:r>
              <a:rPr lang="fr-FR" sz="1500" dirty="0" smtClean="0">
                <a:hlinkClick r:id="rId2"/>
              </a:rPr>
              <a:t>ennajehleila@yahoo.fr</a:t>
            </a:r>
            <a:endParaRPr lang="fr-FR" sz="1500" dirty="0" smtClean="0"/>
          </a:p>
          <a:p>
            <a:r>
              <a:rPr lang="fr-FR" sz="1500" dirty="0" smtClean="0"/>
              <a:t>leila.ennajeh@enig.u-gabes.tn</a:t>
            </a:r>
          </a:p>
          <a:p>
            <a:endParaRPr lang="fr-FR" sz="1500" dirty="0"/>
          </a:p>
        </p:txBody>
      </p:sp>
      <p:sp>
        <p:nvSpPr>
          <p:cNvPr id="2" name="Titre 1"/>
          <p:cNvSpPr>
            <a:spLocks noGrp="1"/>
          </p:cNvSpPr>
          <p:nvPr>
            <p:ph type="ctrTitle"/>
          </p:nvPr>
        </p:nvSpPr>
        <p:spPr/>
        <p:txBody>
          <a:bodyPr>
            <a:normAutofit/>
          </a:bodyPr>
          <a:lstStyle/>
          <a:p>
            <a:r>
              <a:rPr lang="fr-FR" sz="1300" b="1" dirty="0" smtClean="0">
                <a:solidFill>
                  <a:schemeClr val="tx1"/>
                </a:solidFill>
              </a:rPr>
              <a:t>Ecole Nationale d’ingénieurs de Gabès </a:t>
            </a:r>
            <a:br>
              <a:rPr lang="fr-FR" sz="1300" b="1" dirty="0" smtClean="0">
                <a:solidFill>
                  <a:schemeClr val="tx1"/>
                </a:solidFill>
              </a:rPr>
            </a:br>
            <a:r>
              <a:rPr lang="fr-FR" sz="3200" b="1" dirty="0" smtClean="0">
                <a:solidFill>
                  <a:schemeClr val="tx1"/>
                </a:solidFill>
              </a:rPr>
              <a:t>Cours </a:t>
            </a:r>
            <a:r>
              <a:rPr lang="fr-FR" sz="3200" b="1" dirty="0" smtClean="0">
                <a:solidFill>
                  <a:schemeClr val="tx1"/>
                </a:solidFill>
              </a:rPr>
              <a:t>Introduction </a:t>
            </a:r>
            <a:r>
              <a:rPr lang="fr-FR" sz="3200" b="1" dirty="0" smtClean="0">
                <a:solidFill>
                  <a:schemeClr val="tx1"/>
                </a:solidFill>
              </a:rPr>
              <a:t>à l’économie et à la gestion</a:t>
            </a:r>
            <a:br>
              <a:rPr lang="fr-FR" sz="3200" b="1" dirty="0" smtClean="0">
                <a:solidFill>
                  <a:schemeClr val="tx1"/>
                </a:solidFill>
              </a:rPr>
            </a:br>
            <a:r>
              <a:rPr lang="fr-FR" sz="3200" b="1" dirty="0" smtClean="0">
                <a:solidFill>
                  <a:schemeClr val="tx1"/>
                </a:solidFill>
              </a:rPr>
              <a:t>IEG</a:t>
            </a:r>
            <a:endParaRPr lang="fr-FR" sz="3200" b="1" dirty="0">
              <a:solidFill>
                <a:schemeClr val="tx1"/>
              </a:solidFill>
            </a:endParaRPr>
          </a:p>
        </p:txBody>
      </p:sp>
    </p:spTree>
    <p:extLst>
      <p:ext uri="{BB962C8B-B14F-4D97-AF65-F5344CB8AC3E}">
        <p14:creationId xmlns:p14="http://schemas.microsoft.com/office/powerpoint/2010/main" xmlns="" val="1244196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9672" y="188640"/>
            <a:ext cx="5328592" cy="580926"/>
          </a:xfrm>
        </p:spPr>
        <p:txBody>
          <a:bodyPr>
            <a:normAutofit/>
          </a:bodyPr>
          <a:lstStyle/>
          <a:p>
            <a:pPr algn="ctr"/>
            <a:r>
              <a:rPr lang="fr-FR" sz="2400" b="1" dirty="0">
                <a:solidFill>
                  <a:schemeClr val="tx1"/>
                </a:solidFill>
              </a:rPr>
              <a:t>3- La structure d’une entreprise </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10</a:t>
            </a:fld>
            <a:endParaRPr lang="fr-BE"/>
          </a:p>
        </p:txBody>
      </p:sp>
      <p:sp>
        <p:nvSpPr>
          <p:cNvPr id="5" name="Espace réservé du contenu 4"/>
          <p:cNvSpPr>
            <a:spLocks noGrp="1"/>
          </p:cNvSpPr>
          <p:nvPr>
            <p:ph sz="quarter" idx="1"/>
          </p:nvPr>
        </p:nvSpPr>
        <p:spPr>
          <a:xfrm>
            <a:off x="323528" y="1196752"/>
            <a:ext cx="8496944" cy="4823048"/>
          </a:xfrm>
        </p:spPr>
        <p:txBody>
          <a:bodyPr>
            <a:normAutofit/>
          </a:bodyPr>
          <a:lstStyle/>
          <a:p>
            <a:pPr marL="0" indent="0">
              <a:buNone/>
            </a:pPr>
            <a:r>
              <a:rPr lang="fr-FR" dirty="0"/>
              <a:t>Une structure peut être schématisé graphiquement par un </a:t>
            </a:r>
            <a:r>
              <a:rPr lang="fr-FR" b="1" dirty="0"/>
              <a:t>organigramme.</a:t>
            </a:r>
            <a:r>
              <a:rPr lang="fr-FR" dirty="0"/>
              <a:t> </a:t>
            </a:r>
          </a:p>
          <a:p>
            <a:pPr marL="0" indent="0">
              <a:buNone/>
            </a:pPr>
            <a:r>
              <a:rPr lang="fr-FR" dirty="0" smtClean="0"/>
              <a:t>La </a:t>
            </a:r>
            <a:r>
              <a:rPr lang="fr-FR" dirty="0"/>
              <a:t>matérialisation d'une structure est un </a:t>
            </a:r>
            <a:r>
              <a:rPr lang="fr-FR" dirty="0" smtClean="0"/>
              <a:t>schéma </a:t>
            </a:r>
            <a:r>
              <a:rPr lang="fr-FR" dirty="0"/>
              <a:t>représentatif à un moment donné de la structure interne de l'entreprise.</a:t>
            </a:r>
          </a:p>
          <a:p>
            <a:pPr marL="0" indent="0">
              <a:buNone/>
            </a:pPr>
            <a:r>
              <a:rPr lang="fr-FR" dirty="0"/>
              <a:t>Ce schéma permet de visualiser :</a:t>
            </a:r>
          </a:p>
          <a:p>
            <a:pPr lvl="0"/>
            <a:r>
              <a:rPr lang="fr-FR" dirty="0"/>
              <a:t>Le titre et la position de chacun.</a:t>
            </a:r>
          </a:p>
          <a:p>
            <a:pPr lvl="0"/>
            <a:r>
              <a:rPr lang="fr-FR" dirty="0"/>
              <a:t>Les tâches à remplir.</a:t>
            </a:r>
          </a:p>
          <a:p>
            <a:pPr lvl="0"/>
            <a:r>
              <a:rPr lang="fr-FR" dirty="0"/>
              <a:t>Les différents services.</a:t>
            </a:r>
          </a:p>
          <a:p>
            <a:pPr lvl="0"/>
            <a:r>
              <a:rPr lang="fr-FR" dirty="0"/>
              <a:t>Les liaisons (hiérarchiques, fonctionnelles...) entre les différents services.</a:t>
            </a:r>
          </a:p>
          <a:p>
            <a:pPr marL="0" indent="0">
              <a:buNone/>
            </a:pPr>
            <a:endParaRPr lang="fr-FR" dirty="0"/>
          </a:p>
        </p:txBody>
      </p:sp>
    </p:spTree>
    <p:extLst>
      <p:ext uri="{BB962C8B-B14F-4D97-AF65-F5344CB8AC3E}">
        <p14:creationId xmlns:p14="http://schemas.microsoft.com/office/powerpoint/2010/main" xmlns="" val="154984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210544" y="260648"/>
            <a:ext cx="4665712" cy="580926"/>
          </a:xfrm>
        </p:spPr>
        <p:txBody>
          <a:bodyPr>
            <a:normAutofit/>
          </a:bodyPr>
          <a:lstStyle/>
          <a:p>
            <a:r>
              <a:rPr lang="fr-FR" sz="2400" b="1" dirty="0">
                <a:solidFill>
                  <a:schemeClr val="tx1"/>
                </a:solidFill>
              </a:rPr>
              <a:t>4- </a:t>
            </a:r>
            <a:r>
              <a:rPr lang="fr-FR" sz="2400" b="1" dirty="0" smtClean="0">
                <a:solidFill>
                  <a:schemeClr val="tx1"/>
                </a:solidFill>
              </a:rPr>
              <a:t>Classification </a:t>
            </a:r>
            <a:r>
              <a:rPr lang="fr-FR" sz="2400" b="1" dirty="0">
                <a:solidFill>
                  <a:schemeClr val="tx1"/>
                </a:solidFill>
              </a:rPr>
              <a:t>des entreprises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11</a:t>
            </a:fld>
            <a:endParaRPr lang="fr-BE"/>
          </a:p>
        </p:txBody>
      </p:sp>
      <p:sp>
        <p:nvSpPr>
          <p:cNvPr id="5" name="Espace réservé du contenu 4"/>
          <p:cNvSpPr>
            <a:spLocks noGrp="1"/>
          </p:cNvSpPr>
          <p:nvPr>
            <p:ph sz="quarter" idx="1"/>
          </p:nvPr>
        </p:nvSpPr>
        <p:spPr>
          <a:xfrm>
            <a:off x="467544" y="1268760"/>
            <a:ext cx="8424936" cy="4751040"/>
          </a:xfrm>
        </p:spPr>
        <p:txBody>
          <a:bodyPr>
            <a:normAutofit lnSpcReduction="10000"/>
          </a:bodyPr>
          <a:lstStyle/>
          <a:p>
            <a:r>
              <a:rPr lang="fr-FR" b="1" i="1" dirty="0" smtClean="0"/>
              <a:t>Les critères de classification ?</a:t>
            </a:r>
          </a:p>
          <a:p>
            <a:endParaRPr lang="fr-FR" dirty="0"/>
          </a:p>
          <a:p>
            <a:pPr>
              <a:buFont typeface="Wingdings" panose="05000000000000000000" pitchFamily="2" charset="2"/>
              <a:buChar char="v"/>
            </a:pPr>
            <a:r>
              <a:rPr lang="fr-FR" dirty="0" smtClean="0"/>
              <a:t> </a:t>
            </a:r>
            <a:r>
              <a:rPr lang="fr-FR" b="1" dirty="0" smtClean="0"/>
              <a:t>Secteur d’activité : </a:t>
            </a:r>
            <a:r>
              <a:rPr lang="fr-FR" dirty="0"/>
              <a:t>regroupement des entreprises selon leur activités de base. </a:t>
            </a:r>
          </a:p>
          <a:p>
            <a:pPr marL="0" indent="0">
              <a:buNone/>
            </a:pPr>
            <a:endParaRPr lang="fr-FR" b="1" dirty="0" smtClean="0"/>
          </a:p>
          <a:p>
            <a:pPr>
              <a:buFont typeface="Wingdings" panose="05000000000000000000" pitchFamily="2" charset="2"/>
              <a:buChar char="v"/>
            </a:pPr>
            <a:r>
              <a:rPr lang="fr-FR" b="1" dirty="0" smtClean="0"/>
              <a:t> Taille : </a:t>
            </a:r>
            <a:r>
              <a:rPr lang="fr-FR" dirty="0"/>
              <a:t>la taille de l’entreprise peut être déterminée selon son chiffre d’affaire, son capital, son effectif… </a:t>
            </a:r>
          </a:p>
          <a:p>
            <a:pPr marL="0" indent="0">
              <a:buNone/>
            </a:pPr>
            <a:endParaRPr lang="fr-FR" b="1" dirty="0" smtClean="0"/>
          </a:p>
          <a:p>
            <a:pPr>
              <a:buFont typeface="Wingdings" panose="05000000000000000000" pitchFamily="2" charset="2"/>
              <a:buChar char="v"/>
            </a:pPr>
            <a:r>
              <a:rPr lang="fr-FR" b="1" dirty="0" smtClean="0"/>
              <a:t> Forme juridique : </a:t>
            </a:r>
            <a:r>
              <a:rPr lang="fr-FR" dirty="0"/>
              <a:t>le statut </a:t>
            </a:r>
            <a:r>
              <a:rPr lang="fr-FR" dirty="0" smtClean="0"/>
              <a:t>légal choisi pour l’entreprise (personne morale) qui dépend des associés, du capital, des responsabilités.. </a:t>
            </a:r>
            <a:endParaRPr lang="fr-FR" dirty="0"/>
          </a:p>
        </p:txBody>
      </p:sp>
    </p:spTree>
    <p:extLst>
      <p:ext uri="{BB962C8B-B14F-4D97-AF65-F5344CB8AC3E}">
        <p14:creationId xmlns:p14="http://schemas.microsoft.com/office/powerpoint/2010/main" xmlns="" val="362185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95736" y="116632"/>
            <a:ext cx="4593704" cy="652934"/>
          </a:xfrm>
        </p:spPr>
        <p:txBody>
          <a:bodyPr>
            <a:normAutofit/>
          </a:bodyPr>
          <a:lstStyle/>
          <a:p>
            <a:pPr algn="ctr"/>
            <a:r>
              <a:rPr lang="fr-FR" sz="2400" b="1" dirty="0">
                <a:solidFill>
                  <a:schemeClr val="tx1"/>
                </a:solidFill>
              </a:rPr>
              <a:t>4- classification des entreprises </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12</a:t>
            </a:fld>
            <a:endParaRPr lang="fr-BE"/>
          </a:p>
        </p:txBody>
      </p:sp>
      <p:sp>
        <p:nvSpPr>
          <p:cNvPr id="5" name="Espace réservé du contenu 4"/>
          <p:cNvSpPr>
            <a:spLocks noGrp="1"/>
          </p:cNvSpPr>
          <p:nvPr>
            <p:ph sz="quarter" idx="1"/>
          </p:nvPr>
        </p:nvSpPr>
        <p:spPr>
          <a:xfrm>
            <a:off x="251520" y="1052736"/>
            <a:ext cx="8640960" cy="5256584"/>
          </a:xfrm>
        </p:spPr>
        <p:txBody>
          <a:bodyPr>
            <a:normAutofit fontScale="92500" lnSpcReduction="20000"/>
          </a:bodyPr>
          <a:lstStyle/>
          <a:p>
            <a:pPr marL="0" indent="0">
              <a:buNone/>
            </a:pPr>
            <a:r>
              <a:rPr lang="fr-FR" b="1" dirty="0" smtClean="0"/>
              <a:t>4.1 Classification selon le secteur d’activité : </a:t>
            </a:r>
          </a:p>
          <a:p>
            <a:pPr>
              <a:buFont typeface="Wingdings" panose="05000000000000000000" pitchFamily="2" charset="2"/>
              <a:buChar char="Ø"/>
            </a:pPr>
            <a:r>
              <a:rPr lang="fr-FR" b="1" dirty="0" smtClean="0"/>
              <a:t>Secteur primaire : </a:t>
            </a:r>
            <a:r>
              <a:rPr lang="fr-FR" dirty="0" smtClean="0"/>
              <a:t>regroupe </a:t>
            </a:r>
            <a:r>
              <a:rPr lang="fr-FR" dirty="0"/>
              <a:t>les activités économiques productives de matières premières (agriculture, pêche, extraction des ressources naturelles</a:t>
            </a:r>
            <a:r>
              <a:rPr lang="fr-FR" dirty="0" smtClean="0"/>
              <a:t>).</a:t>
            </a:r>
          </a:p>
          <a:p>
            <a:pPr>
              <a:buNone/>
            </a:pPr>
            <a:endParaRPr lang="fr-FR" dirty="0"/>
          </a:p>
          <a:p>
            <a:pPr>
              <a:buFont typeface="Wingdings" panose="05000000000000000000" pitchFamily="2" charset="2"/>
              <a:buChar char="Ø"/>
            </a:pPr>
            <a:r>
              <a:rPr lang="fr-FR" b="1" dirty="0" smtClean="0"/>
              <a:t>Secteur secondaire : </a:t>
            </a:r>
            <a:r>
              <a:rPr lang="fr-FR" dirty="0" smtClean="0"/>
              <a:t>regroupe </a:t>
            </a:r>
            <a:r>
              <a:rPr lang="fr-FR" dirty="0"/>
              <a:t>les activités destinées à transformer des matières premières en bien productif ou de consommation (agroalimentaire, textile, industrie automobile, </a:t>
            </a:r>
            <a:r>
              <a:rPr lang="fr-FR" dirty="0" smtClean="0"/>
              <a:t>…)</a:t>
            </a:r>
          </a:p>
          <a:p>
            <a:pPr>
              <a:buNone/>
            </a:pPr>
            <a:endParaRPr lang="fr-FR" dirty="0"/>
          </a:p>
          <a:p>
            <a:pPr>
              <a:buFont typeface="Wingdings" panose="05000000000000000000" pitchFamily="2" charset="2"/>
              <a:buChar char="Ø"/>
            </a:pPr>
            <a:r>
              <a:rPr lang="fr-FR" b="1" dirty="0" smtClean="0"/>
              <a:t>Secteur tertiaire : </a:t>
            </a:r>
            <a:r>
              <a:rPr lang="fr-FR" dirty="0" smtClean="0"/>
              <a:t>englobe </a:t>
            </a:r>
            <a:r>
              <a:rPr lang="fr-FR" dirty="0"/>
              <a:t>les activités de services tels que le commerce, </a:t>
            </a:r>
            <a:r>
              <a:rPr lang="fr-FR" dirty="0" smtClean="0"/>
              <a:t>l’administration</a:t>
            </a:r>
            <a:r>
              <a:rPr lang="fr-FR" dirty="0"/>
              <a:t>, </a:t>
            </a:r>
            <a:r>
              <a:rPr lang="fr-FR" dirty="0" smtClean="0"/>
              <a:t>les banques</a:t>
            </a:r>
            <a:r>
              <a:rPr lang="fr-FR" dirty="0"/>
              <a:t>, </a:t>
            </a:r>
            <a:r>
              <a:rPr lang="fr-FR" dirty="0" smtClean="0"/>
              <a:t>les assurances</a:t>
            </a:r>
            <a:r>
              <a:rPr lang="fr-FR" dirty="0" smtClean="0"/>
              <a:t>,…</a:t>
            </a:r>
          </a:p>
          <a:p>
            <a:pPr>
              <a:buNone/>
            </a:pPr>
            <a:endParaRPr lang="fr-FR" dirty="0"/>
          </a:p>
          <a:p>
            <a:pPr>
              <a:buFont typeface="Wingdings" panose="05000000000000000000" pitchFamily="2" charset="2"/>
              <a:buChar char="Ø"/>
            </a:pPr>
            <a:r>
              <a:rPr lang="fr-FR" b="1" dirty="0" smtClean="0"/>
              <a:t>Secteur quaternaire : </a:t>
            </a:r>
            <a:r>
              <a:rPr lang="fr-FR" dirty="0" smtClean="0"/>
              <a:t>regroupe </a:t>
            </a:r>
            <a:r>
              <a:rPr lang="fr-FR" dirty="0"/>
              <a:t>les entreprises qui fournissent des services en relation avec l’information, l’informatique, la presse, la radio, la télévision et les loisirs. </a:t>
            </a:r>
            <a:endParaRPr lang="fr-FR" b="1" dirty="0"/>
          </a:p>
        </p:txBody>
      </p:sp>
    </p:spTree>
    <p:extLst>
      <p:ext uri="{BB962C8B-B14F-4D97-AF65-F5344CB8AC3E}">
        <p14:creationId xmlns:p14="http://schemas.microsoft.com/office/powerpoint/2010/main" xmlns="" val="2576140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20" y="188640"/>
            <a:ext cx="4737720" cy="652934"/>
          </a:xfrm>
        </p:spPr>
        <p:txBody>
          <a:bodyPr/>
          <a:lstStyle/>
          <a:p>
            <a:pPr algn="ctr"/>
            <a:r>
              <a:rPr lang="fr-FR" sz="2400" b="1" dirty="0">
                <a:solidFill>
                  <a:prstClr val="black"/>
                </a:solidFill>
              </a:rPr>
              <a:t>4- classification des entreprises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13</a:t>
            </a:fld>
            <a:endParaRPr lang="fr-BE"/>
          </a:p>
        </p:txBody>
      </p:sp>
      <p:sp>
        <p:nvSpPr>
          <p:cNvPr id="5" name="Espace réservé du contenu 4"/>
          <p:cNvSpPr>
            <a:spLocks noGrp="1"/>
          </p:cNvSpPr>
          <p:nvPr>
            <p:ph sz="quarter" idx="1"/>
          </p:nvPr>
        </p:nvSpPr>
        <p:spPr>
          <a:xfrm>
            <a:off x="323528" y="1124744"/>
            <a:ext cx="8568952" cy="4895056"/>
          </a:xfrm>
        </p:spPr>
        <p:txBody>
          <a:bodyPr>
            <a:normAutofit fontScale="92500" lnSpcReduction="20000"/>
          </a:bodyPr>
          <a:lstStyle/>
          <a:p>
            <a:pPr marL="0" indent="0">
              <a:buNone/>
            </a:pPr>
            <a:r>
              <a:rPr lang="fr-FR" b="1" dirty="0" smtClean="0"/>
              <a:t>4.2 Classification selon la taille : </a:t>
            </a:r>
          </a:p>
          <a:p>
            <a:pPr marL="0" indent="0">
              <a:buNone/>
            </a:pPr>
            <a:endParaRPr lang="fr-FR" b="1" dirty="0" smtClean="0"/>
          </a:p>
          <a:p>
            <a:pPr>
              <a:buFont typeface="Wingdings" panose="05000000000000000000" pitchFamily="2" charset="2"/>
              <a:buChar char="Ø"/>
            </a:pPr>
            <a:r>
              <a:rPr lang="fr-FR" b="1" dirty="0" smtClean="0"/>
              <a:t>Très petite </a:t>
            </a:r>
            <a:r>
              <a:rPr lang="fr-FR" dirty="0" smtClean="0"/>
              <a:t>: entre 1 et 10 employés. </a:t>
            </a:r>
          </a:p>
          <a:p>
            <a:pPr marL="0" indent="0">
              <a:buNone/>
            </a:pPr>
            <a:endParaRPr lang="fr-FR" dirty="0" smtClean="0"/>
          </a:p>
          <a:p>
            <a:pPr>
              <a:buFont typeface="Wingdings" panose="05000000000000000000" pitchFamily="2" charset="2"/>
              <a:buChar char="Ø"/>
            </a:pPr>
            <a:r>
              <a:rPr lang="fr-FR" b="1" dirty="0" smtClean="0"/>
              <a:t>Petite</a:t>
            </a:r>
            <a:r>
              <a:rPr lang="fr-FR" dirty="0" smtClean="0"/>
              <a:t> : entre 10 et 50 </a:t>
            </a:r>
            <a:r>
              <a:rPr lang="fr-FR" dirty="0"/>
              <a:t>employés</a:t>
            </a:r>
            <a:r>
              <a:rPr lang="fr-FR" dirty="0" smtClean="0"/>
              <a:t>.</a:t>
            </a:r>
          </a:p>
          <a:p>
            <a:pPr marL="0" indent="0">
              <a:buNone/>
            </a:pPr>
            <a:endParaRPr lang="fr-FR" dirty="0" smtClean="0"/>
          </a:p>
          <a:p>
            <a:pPr>
              <a:buFont typeface="Wingdings" panose="05000000000000000000" pitchFamily="2" charset="2"/>
              <a:buChar char="Ø"/>
            </a:pPr>
            <a:r>
              <a:rPr lang="fr-FR" b="1" dirty="0" smtClean="0"/>
              <a:t>Moyenne </a:t>
            </a:r>
            <a:r>
              <a:rPr lang="fr-FR" dirty="0" smtClean="0"/>
              <a:t>: entre 50 et 500 </a:t>
            </a:r>
            <a:r>
              <a:rPr lang="fr-FR" dirty="0"/>
              <a:t>employés</a:t>
            </a:r>
            <a:r>
              <a:rPr lang="fr-FR" dirty="0" smtClean="0"/>
              <a:t>.</a:t>
            </a:r>
          </a:p>
          <a:p>
            <a:pPr marL="0" indent="0">
              <a:buNone/>
            </a:pPr>
            <a:endParaRPr lang="fr-FR" dirty="0" smtClean="0"/>
          </a:p>
          <a:p>
            <a:pPr>
              <a:buFont typeface="Wingdings" panose="05000000000000000000" pitchFamily="2" charset="2"/>
              <a:buChar char="Ø"/>
            </a:pPr>
            <a:r>
              <a:rPr lang="fr-FR" b="1" dirty="0" smtClean="0"/>
              <a:t>Grande</a:t>
            </a:r>
            <a:r>
              <a:rPr lang="fr-FR" dirty="0" smtClean="0"/>
              <a:t> : plus de 500 </a:t>
            </a:r>
            <a:r>
              <a:rPr lang="fr-FR" dirty="0"/>
              <a:t>employés</a:t>
            </a:r>
            <a:r>
              <a:rPr lang="fr-FR" dirty="0" smtClean="0"/>
              <a:t>.</a:t>
            </a:r>
          </a:p>
          <a:p>
            <a:pPr marL="0" indent="0">
              <a:buNone/>
            </a:pPr>
            <a:endParaRPr lang="fr-FR" b="1" dirty="0" smtClean="0"/>
          </a:p>
          <a:p>
            <a:pPr marL="0" indent="0">
              <a:buNone/>
            </a:pPr>
            <a:endParaRPr lang="fr-FR" b="1" dirty="0" smtClean="0"/>
          </a:p>
          <a:p>
            <a:pPr>
              <a:buFont typeface="Wingdings" panose="05000000000000000000" pitchFamily="2" charset="2"/>
              <a:buChar char="Ø"/>
            </a:pPr>
            <a:r>
              <a:rPr lang="fr-FR" dirty="0" smtClean="0"/>
              <a:t>Dans l’économie on utilise souvent l’appellation PME pour indiquer </a:t>
            </a:r>
            <a:r>
              <a:rPr lang="fr-FR" b="1" dirty="0" smtClean="0"/>
              <a:t>les </a:t>
            </a:r>
            <a:r>
              <a:rPr lang="fr-FR" b="1" dirty="0" smtClean="0"/>
              <a:t>petites et moyennes entreprises. </a:t>
            </a:r>
            <a:endParaRPr lang="fr-FR" b="1" dirty="0"/>
          </a:p>
        </p:txBody>
      </p:sp>
    </p:spTree>
    <p:extLst>
      <p:ext uri="{BB962C8B-B14F-4D97-AF65-F5344CB8AC3E}">
        <p14:creationId xmlns:p14="http://schemas.microsoft.com/office/powerpoint/2010/main" xmlns="" val="4166216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11760" y="116632"/>
            <a:ext cx="4521696" cy="652934"/>
          </a:xfrm>
        </p:spPr>
        <p:txBody>
          <a:bodyPr/>
          <a:lstStyle/>
          <a:p>
            <a:r>
              <a:rPr lang="fr-FR" sz="2400" b="1" dirty="0">
                <a:solidFill>
                  <a:prstClr val="black"/>
                </a:solidFill>
              </a:rPr>
              <a:t>4- classification des entreprises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14</a:t>
            </a:fld>
            <a:endParaRPr lang="fr-BE"/>
          </a:p>
        </p:txBody>
      </p:sp>
      <p:sp>
        <p:nvSpPr>
          <p:cNvPr id="5" name="Espace réservé du contenu 4"/>
          <p:cNvSpPr>
            <a:spLocks noGrp="1"/>
          </p:cNvSpPr>
          <p:nvPr>
            <p:ph sz="quarter" idx="1"/>
          </p:nvPr>
        </p:nvSpPr>
        <p:spPr>
          <a:xfrm>
            <a:off x="467544" y="1052736"/>
            <a:ext cx="8424936" cy="5184576"/>
          </a:xfrm>
        </p:spPr>
        <p:txBody>
          <a:bodyPr>
            <a:normAutofit lnSpcReduction="10000"/>
          </a:bodyPr>
          <a:lstStyle/>
          <a:p>
            <a:pPr>
              <a:buNone/>
            </a:pPr>
            <a:r>
              <a:rPr lang="fr-FR" b="1" dirty="0" smtClean="0"/>
              <a:t>4.3 Classification selon la forme juridique </a:t>
            </a:r>
          </a:p>
          <a:p>
            <a:pPr>
              <a:buNone/>
            </a:pPr>
            <a:endParaRPr lang="fr-FR" b="1" dirty="0" smtClean="0"/>
          </a:p>
          <a:p>
            <a:r>
              <a:rPr lang="fr-FR" b="1" dirty="0" smtClean="0"/>
              <a:t>Les </a:t>
            </a:r>
            <a:r>
              <a:rPr lang="fr-FR" b="1" dirty="0" smtClean="0"/>
              <a:t>entreprises publiques : </a:t>
            </a:r>
            <a:r>
              <a:rPr lang="fr-FR" dirty="0" smtClean="0"/>
              <a:t>Ces </a:t>
            </a:r>
            <a:r>
              <a:rPr lang="fr-FR" dirty="0"/>
              <a:t>entreprises sont considérées comme la propriété </a:t>
            </a:r>
            <a:r>
              <a:rPr lang="fr-FR" dirty="0" smtClean="0"/>
              <a:t>de </a:t>
            </a:r>
            <a:r>
              <a:rPr lang="fr-FR" dirty="0"/>
              <a:t>l’Etat ou des collectivités </a:t>
            </a:r>
            <a:r>
              <a:rPr lang="fr-FR" dirty="0" smtClean="0"/>
              <a:t>publiques (propriété entière ou à plus de 50% du capital). </a:t>
            </a:r>
          </a:p>
          <a:p>
            <a:pPr>
              <a:buNone/>
            </a:pPr>
            <a:endParaRPr lang="fr-FR" dirty="0"/>
          </a:p>
          <a:p>
            <a:pPr lvl="0">
              <a:buFont typeface="Wingdings" panose="05000000000000000000" pitchFamily="2" charset="2"/>
              <a:buChar char="Ø"/>
            </a:pPr>
            <a:r>
              <a:rPr lang="fr-FR" dirty="0" smtClean="0"/>
              <a:t>Exemple : STEG</a:t>
            </a:r>
            <a:r>
              <a:rPr lang="fr-FR" dirty="0"/>
              <a:t>, SONEDE, pharmacie centrale, </a:t>
            </a:r>
            <a:r>
              <a:rPr lang="fr-FR" dirty="0" smtClean="0"/>
              <a:t>la </a:t>
            </a:r>
            <a:r>
              <a:rPr lang="fr-FR" dirty="0"/>
              <a:t>banque de </a:t>
            </a:r>
            <a:r>
              <a:rPr lang="fr-FR" dirty="0" smtClean="0"/>
              <a:t>l’habitat, </a:t>
            </a:r>
            <a:r>
              <a:rPr lang="fr-FR" dirty="0" smtClean="0"/>
              <a:t>T</a:t>
            </a:r>
            <a:r>
              <a:rPr lang="fr-FR" dirty="0" smtClean="0"/>
              <a:t>unisie télécom,.. </a:t>
            </a:r>
            <a:endParaRPr lang="fr-FR" dirty="0" smtClean="0"/>
          </a:p>
          <a:p>
            <a:pPr lvl="0">
              <a:buNone/>
            </a:pPr>
            <a:endParaRPr lang="fr-FR" dirty="0"/>
          </a:p>
          <a:p>
            <a:r>
              <a:rPr lang="fr-FR" b="1" dirty="0" smtClean="0"/>
              <a:t>Les </a:t>
            </a:r>
            <a:r>
              <a:rPr lang="fr-FR" b="1" dirty="0"/>
              <a:t>entreprises privées :</a:t>
            </a:r>
            <a:r>
              <a:rPr lang="fr-FR" dirty="0"/>
              <a:t> sont la propriété des personnes physiques ou morales privées, on trouve généralement les sociétés de capitaux et les sociétés de personnes. </a:t>
            </a:r>
          </a:p>
          <a:p>
            <a:pPr marL="0" indent="0">
              <a:buNone/>
            </a:pPr>
            <a:endParaRPr lang="fr-FR" dirty="0" smtClean="0"/>
          </a:p>
          <a:p>
            <a:pPr marL="0" indent="0">
              <a:buNone/>
            </a:pPr>
            <a:endParaRPr lang="fr-FR" dirty="0"/>
          </a:p>
          <a:p>
            <a:pPr marL="0" indent="0">
              <a:buNone/>
            </a:pPr>
            <a:endParaRPr lang="fr-FR" dirty="0"/>
          </a:p>
        </p:txBody>
      </p:sp>
    </p:spTree>
    <p:extLst>
      <p:ext uri="{BB962C8B-B14F-4D97-AF65-F5344CB8AC3E}">
        <p14:creationId xmlns:p14="http://schemas.microsoft.com/office/powerpoint/2010/main" xmlns="" val="4246366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8536" y="188640"/>
            <a:ext cx="4377680" cy="508918"/>
          </a:xfrm>
        </p:spPr>
        <p:txBody>
          <a:bodyPr>
            <a:normAutofit/>
          </a:bodyPr>
          <a:lstStyle/>
          <a:p>
            <a:r>
              <a:rPr lang="fr-FR" sz="2400" b="1" dirty="0">
                <a:solidFill>
                  <a:prstClr val="black"/>
                </a:solidFill>
              </a:rPr>
              <a:t>4- classification des entreprises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15</a:t>
            </a:fld>
            <a:endParaRPr lang="fr-BE"/>
          </a:p>
        </p:txBody>
      </p:sp>
      <p:sp>
        <p:nvSpPr>
          <p:cNvPr id="5" name="Espace réservé du contenu 4"/>
          <p:cNvSpPr>
            <a:spLocks noGrp="1"/>
          </p:cNvSpPr>
          <p:nvPr>
            <p:ph sz="quarter" idx="1"/>
          </p:nvPr>
        </p:nvSpPr>
        <p:spPr>
          <a:xfrm>
            <a:off x="251520" y="908720"/>
            <a:ext cx="8712968" cy="5111080"/>
          </a:xfrm>
        </p:spPr>
        <p:txBody>
          <a:bodyPr/>
          <a:lstStyle/>
          <a:p>
            <a:pPr>
              <a:buNone/>
            </a:pPr>
            <a:r>
              <a:rPr lang="fr-FR" b="1" dirty="0" smtClean="0"/>
              <a:t>4.3 Classification selon la forme juridique </a:t>
            </a:r>
          </a:p>
          <a:p>
            <a:pPr>
              <a:buNone/>
            </a:pPr>
            <a:r>
              <a:rPr lang="fr-FR" dirty="0" smtClean="0"/>
              <a:t>   Le </a:t>
            </a:r>
            <a:r>
              <a:rPr lang="fr-FR" dirty="0" smtClean="0"/>
              <a:t>choix de la forme juridique de l’entreprise dépend des facteurs suivants : </a:t>
            </a:r>
          </a:p>
          <a:p>
            <a:endParaRPr lang="fr-FR" dirty="0" smtClean="0"/>
          </a:p>
          <a:p>
            <a:pPr>
              <a:buFont typeface="Wingdings" panose="05000000000000000000" pitchFamily="2" charset="2"/>
              <a:buChar char="Ø"/>
            </a:pPr>
            <a:r>
              <a:rPr lang="fr-FR" b="1" i="1" dirty="0" smtClean="0"/>
              <a:t>Le capital </a:t>
            </a:r>
          </a:p>
          <a:p>
            <a:pPr>
              <a:buFont typeface="Wingdings" panose="05000000000000000000" pitchFamily="2" charset="2"/>
              <a:buChar char="Ø"/>
            </a:pPr>
            <a:r>
              <a:rPr lang="fr-FR" b="1" i="1" dirty="0" smtClean="0"/>
              <a:t>Le nombre d’associés</a:t>
            </a:r>
          </a:p>
          <a:p>
            <a:pPr>
              <a:buFont typeface="Wingdings" panose="05000000000000000000" pitchFamily="2" charset="2"/>
              <a:buChar char="Ø"/>
            </a:pPr>
            <a:r>
              <a:rPr lang="fr-FR" b="1" i="1" dirty="0" smtClean="0"/>
              <a:t>La responsabilité des associés en cas de perte </a:t>
            </a:r>
          </a:p>
          <a:p>
            <a:pPr>
              <a:buFont typeface="Wingdings" panose="05000000000000000000" pitchFamily="2" charset="2"/>
              <a:buChar char="Ø"/>
            </a:pPr>
            <a:r>
              <a:rPr lang="fr-FR" b="1" i="1" dirty="0" smtClean="0"/>
              <a:t>La gestion de l’entreprise/la gérance  </a:t>
            </a:r>
          </a:p>
          <a:p>
            <a:pPr>
              <a:buFont typeface="Wingdings" panose="05000000000000000000" pitchFamily="2" charset="2"/>
              <a:buChar char="Ø"/>
            </a:pPr>
            <a:endParaRPr lang="fr-FR" dirty="0"/>
          </a:p>
        </p:txBody>
      </p:sp>
    </p:spTree>
    <p:extLst>
      <p:ext uri="{BB962C8B-B14F-4D97-AF65-F5344CB8AC3E}">
        <p14:creationId xmlns:p14="http://schemas.microsoft.com/office/powerpoint/2010/main" xmlns="" val="58594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95736" y="188640"/>
            <a:ext cx="4593704" cy="580926"/>
          </a:xfrm>
        </p:spPr>
        <p:txBody>
          <a:bodyPr/>
          <a:lstStyle/>
          <a:p>
            <a:r>
              <a:rPr lang="fr-FR" sz="2400" b="1" dirty="0">
                <a:solidFill>
                  <a:prstClr val="black"/>
                </a:solidFill>
              </a:rPr>
              <a:t>4- classification des entreprises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16</a:t>
            </a:fld>
            <a:endParaRPr lang="fr-BE"/>
          </a:p>
        </p:txBody>
      </p:sp>
      <p:sp>
        <p:nvSpPr>
          <p:cNvPr id="5" name="Espace réservé du contenu 4"/>
          <p:cNvSpPr>
            <a:spLocks noGrp="1"/>
          </p:cNvSpPr>
          <p:nvPr>
            <p:ph sz="quarter" idx="1"/>
          </p:nvPr>
        </p:nvSpPr>
        <p:spPr>
          <a:xfrm>
            <a:off x="251520" y="908720"/>
            <a:ext cx="8640960" cy="5111080"/>
          </a:xfrm>
        </p:spPr>
        <p:txBody>
          <a:bodyPr>
            <a:normAutofit/>
          </a:bodyPr>
          <a:lstStyle/>
          <a:p>
            <a:pPr marL="0" indent="0">
              <a:buNone/>
            </a:pPr>
            <a:r>
              <a:rPr lang="fr-FR" sz="2400" b="1" dirty="0"/>
              <a:t>4.3 Classification selon la forme juridique : </a:t>
            </a:r>
            <a:endParaRPr lang="fr-FR" sz="2400" b="1" dirty="0" smtClean="0"/>
          </a:p>
          <a:p>
            <a:pPr marL="0" indent="0">
              <a:buNone/>
            </a:pPr>
            <a:endParaRPr lang="fr-FR" sz="2400" b="1"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528" y="1458912"/>
            <a:ext cx="8496944" cy="46343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625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xmlns="" val="1063712354"/>
              </p:ext>
            </p:extLst>
          </p:nvPr>
        </p:nvGraphicFramePr>
        <p:xfrm>
          <a:off x="0" y="116633"/>
          <a:ext cx="9144000" cy="6444109"/>
        </p:xfrm>
        <a:graphic>
          <a:graphicData uri="http://schemas.openxmlformats.org/drawingml/2006/table">
            <a:tbl>
              <a:tblPr firstRow="1" bandRow="1">
                <a:tableStyleId>{5940675A-B579-460E-94D1-54222C63F5DA}</a:tableStyleId>
              </a:tblPr>
              <a:tblGrid>
                <a:gridCol w="1979712"/>
                <a:gridCol w="3456384"/>
                <a:gridCol w="3707904"/>
              </a:tblGrid>
              <a:tr h="360753">
                <a:tc>
                  <a:txBody>
                    <a:bodyPr/>
                    <a:lstStyle/>
                    <a:p>
                      <a:pPr algn="ctr"/>
                      <a:r>
                        <a:rPr lang="fr-FR" sz="1600" b="1" dirty="0" smtClean="0"/>
                        <a:t>Critère</a:t>
                      </a:r>
                      <a:endParaRPr lang="fr-FR" sz="1600" b="1" dirty="0"/>
                    </a:p>
                  </a:txBody>
                  <a:tcPr/>
                </a:tc>
                <a:tc>
                  <a:txBody>
                    <a:bodyPr/>
                    <a:lstStyle/>
                    <a:p>
                      <a:pPr algn="ctr"/>
                      <a:r>
                        <a:rPr lang="fr-FR" sz="1600" b="1" dirty="0" smtClean="0"/>
                        <a:t>Société de personnes </a:t>
                      </a:r>
                      <a:endParaRPr lang="fr-FR" sz="1600" b="1" dirty="0"/>
                    </a:p>
                  </a:txBody>
                  <a:tcPr/>
                </a:tc>
                <a:tc>
                  <a:txBody>
                    <a:bodyPr/>
                    <a:lstStyle/>
                    <a:p>
                      <a:pPr algn="ctr"/>
                      <a:r>
                        <a:rPr lang="fr-FR" sz="1600" b="1" dirty="0" smtClean="0"/>
                        <a:t>Société de capitaux </a:t>
                      </a:r>
                      <a:endParaRPr lang="fr-FR" sz="1600" b="1" dirty="0"/>
                    </a:p>
                  </a:txBody>
                  <a:tcPr/>
                </a:tc>
              </a:tr>
              <a:tr h="1410216">
                <a:tc>
                  <a:txBody>
                    <a:bodyPr/>
                    <a:lstStyle/>
                    <a:p>
                      <a:r>
                        <a:rPr lang="fr-FR" sz="1600" b="1" dirty="0" smtClean="0">
                          <a:effectLst/>
                        </a:rPr>
                        <a:t>La relation entre  les apporteurs </a:t>
                      </a:r>
                      <a:endParaRPr lang="fr-FR"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le contrat se créé entre des personnes précisément identifiés et en fonction de la qualité et de la personnalité de ces personnes ce qui donne naissance à des rapports de personnes. </a:t>
                      </a:r>
                      <a:endParaRPr kumimoji="0" lang="fr-FR" sz="1600" kern="1200" dirty="0" smtClean="0">
                        <a:solidFill>
                          <a:schemeClr val="dk1"/>
                        </a:solidFill>
                        <a:effectLst/>
                        <a:latin typeface="+mn-lt"/>
                        <a:ea typeface="+mn-ea"/>
                        <a:cs typeface="+mn-cs"/>
                      </a:endParaRPr>
                    </a:p>
                  </a:txBody>
                  <a:tcPr/>
                </a:tc>
                <a:tc>
                  <a:txBody>
                    <a:bodyPr/>
                    <a:lstStyle/>
                    <a:p>
                      <a:r>
                        <a:rPr kumimoji="0" lang="fr-FR" sz="1600" kern="1200" dirty="0" smtClean="0">
                          <a:effectLst/>
                        </a:rPr>
                        <a:t>Dans les sociétés de capitaux, on note l’existence des rapports de capitaux entre les apporteurs, le nom et la qualité de la personne n’ont aucune importance.</a:t>
                      </a:r>
                      <a:endParaRPr lang="fr-FR" sz="1600" dirty="0"/>
                    </a:p>
                  </a:txBody>
                  <a:tcPr/>
                </a:tc>
              </a:tr>
              <a:tr h="1147850">
                <a:tc>
                  <a:txBody>
                    <a:bodyPr/>
                    <a:lstStyle/>
                    <a:p>
                      <a:r>
                        <a:rPr lang="fr-FR" sz="1600" b="1" dirty="0" smtClean="0">
                          <a:effectLst/>
                        </a:rPr>
                        <a:t>Le type des titres émis</a:t>
                      </a:r>
                      <a:endParaRPr lang="fr-FR" sz="1600" b="1" dirty="0"/>
                    </a:p>
                  </a:txBody>
                  <a:tcPr/>
                </a:tc>
                <a:tc>
                  <a:txBody>
                    <a:bodyPr/>
                    <a:lstStyle/>
                    <a:p>
                      <a:r>
                        <a:rPr lang="fr-FR" sz="1600" b="1" dirty="0" smtClean="0"/>
                        <a:t>Part</a:t>
                      </a:r>
                      <a:r>
                        <a:rPr lang="fr-FR" sz="1600" b="1" baseline="0" dirty="0" smtClean="0"/>
                        <a:t> sociale </a:t>
                      </a:r>
                    </a:p>
                    <a:p>
                      <a:r>
                        <a:rPr kumimoji="0" lang="fr-FR" sz="1600" kern="1200" dirty="0" smtClean="0">
                          <a:effectLst/>
                        </a:rPr>
                        <a:t>Il est ainsi difficile de céder ou acheter des parts sociales sans l’accord de tous les autres associés</a:t>
                      </a:r>
                      <a:endParaRPr lang="fr-FR" sz="1600" dirty="0"/>
                    </a:p>
                  </a:txBody>
                  <a:tcPr/>
                </a:tc>
                <a:tc>
                  <a:txBody>
                    <a:bodyPr/>
                    <a:lstStyle/>
                    <a:p>
                      <a:r>
                        <a:rPr lang="fr-FR" sz="1600" b="1" dirty="0" smtClean="0"/>
                        <a:t>Actions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Les cessions et les ventes des actions sont libres et peuvent être échangées sur les marchés boursiers. </a:t>
                      </a:r>
                      <a:endParaRPr kumimoji="0" lang="fr-FR" sz="1600" kern="1200" dirty="0" smtClean="0">
                        <a:solidFill>
                          <a:schemeClr val="dk1"/>
                        </a:solidFill>
                        <a:effectLst/>
                        <a:latin typeface="+mn-lt"/>
                        <a:ea typeface="+mn-ea"/>
                        <a:cs typeface="+mn-cs"/>
                      </a:endParaRPr>
                    </a:p>
                  </a:txBody>
                  <a:tcPr/>
                </a:tc>
              </a:tr>
              <a:tr h="8854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600" b="1" dirty="0" smtClean="0">
                          <a:effectLst/>
                        </a:rPr>
                        <a:t>La qualité des apporteurs </a:t>
                      </a:r>
                      <a:endParaRPr lang="fr-FR" sz="1600" b="1" dirty="0" smtClean="0"/>
                    </a:p>
                    <a:p>
                      <a:endParaRPr lang="fr-F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Les apporteurs sont appelés associés et ils détiennent des </a:t>
                      </a:r>
                      <a:r>
                        <a:rPr kumimoji="0" lang="fr-FR" sz="1600" b="1" kern="1200" dirty="0" smtClean="0">
                          <a:effectLst/>
                        </a:rPr>
                        <a:t>parts sociales </a:t>
                      </a:r>
                      <a:r>
                        <a:rPr kumimoji="0" lang="fr-FR" sz="1600" kern="1200" dirty="0" smtClean="0">
                          <a:effectLst/>
                        </a:rPr>
                        <a:t>en fonction de leur part dans le capital social de la société..  </a:t>
                      </a:r>
                      <a:endParaRPr lang="fr-F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Les apporteurs sont appelés des actionnaires et détiennent </a:t>
                      </a:r>
                      <a:r>
                        <a:rPr kumimoji="0" lang="fr-FR" sz="1600" b="1" kern="1200" dirty="0" smtClean="0">
                          <a:effectLst/>
                        </a:rPr>
                        <a:t>des actions </a:t>
                      </a:r>
                      <a:r>
                        <a:rPr kumimoji="0" lang="fr-FR" sz="1600" kern="1200" dirty="0" smtClean="0">
                          <a:effectLst/>
                        </a:rPr>
                        <a:t>en fonction du montant de leur souscription. </a:t>
                      </a:r>
                      <a:endParaRPr kumimoji="0" lang="fr-FR" sz="1600" kern="1200" dirty="0" smtClean="0">
                        <a:solidFill>
                          <a:schemeClr val="dk1"/>
                        </a:solidFill>
                        <a:effectLst/>
                        <a:latin typeface="+mn-lt"/>
                        <a:ea typeface="+mn-ea"/>
                        <a:cs typeface="+mn-cs"/>
                      </a:endParaRPr>
                    </a:p>
                  </a:txBody>
                  <a:tcPr/>
                </a:tc>
              </a:tr>
              <a:tr h="1184136">
                <a:tc>
                  <a:txBody>
                    <a:bodyPr/>
                    <a:lstStyle/>
                    <a:p>
                      <a:r>
                        <a:rPr kumimoji="0" lang="fr-FR" sz="1600" b="1" kern="1200" dirty="0" smtClean="0">
                          <a:effectLst/>
                        </a:rPr>
                        <a:t>L’étendue et la responsabilité des apporteurs </a:t>
                      </a:r>
                      <a:endParaRPr kumimoji="0" lang="fr-FR" sz="1600" b="1" kern="1200" dirty="0">
                        <a:solidFill>
                          <a:schemeClr val="dk1"/>
                        </a:solidFill>
                        <a:effectLst/>
                        <a:latin typeface="Calibri"/>
                        <a:ea typeface="Calibri"/>
                        <a:cs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u="sng" kern="1200" dirty="0" smtClean="0">
                          <a:effectLst/>
                        </a:rPr>
                        <a:t>La responsabilité des apporteurs est illimitée </a:t>
                      </a:r>
                      <a:r>
                        <a:rPr kumimoji="0" lang="fr-FR" sz="1600" kern="1200" dirty="0" smtClean="0">
                          <a:effectLst/>
                        </a:rPr>
                        <a:t>sur les dettes de l’entreprise, les créanciers pourront se faire rembourser </a:t>
                      </a:r>
                      <a:r>
                        <a:rPr kumimoji="0" lang="fr-FR" sz="1600" kern="1200" dirty="0" smtClean="0">
                          <a:effectLst/>
                        </a:rPr>
                        <a:t>en </a:t>
                      </a:r>
                      <a:r>
                        <a:rPr kumimoji="0" lang="fr-FR" sz="1600" kern="1200" dirty="0" smtClean="0">
                          <a:effectLst/>
                        </a:rPr>
                        <a:t>faisant vendre une partie </a:t>
                      </a:r>
                      <a:r>
                        <a:rPr kumimoji="0" lang="fr-FR" sz="1600" b="1" kern="1200" dirty="0" smtClean="0">
                          <a:effectLst/>
                        </a:rPr>
                        <a:t>du</a:t>
                      </a:r>
                      <a:r>
                        <a:rPr kumimoji="0" lang="fr-FR" sz="1600" b="1" kern="1200" baseline="0" dirty="0" smtClean="0">
                          <a:effectLst/>
                        </a:rPr>
                        <a:t> </a:t>
                      </a:r>
                      <a:r>
                        <a:rPr kumimoji="0" lang="fr-FR" sz="1600" b="1" kern="1200" dirty="0" smtClean="0">
                          <a:effectLst/>
                        </a:rPr>
                        <a:t>patrimoine </a:t>
                      </a:r>
                      <a:r>
                        <a:rPr kumimoji="0" lang="fr-FR" sz="1600" b="1" kern="1200" dirty="0" smtClean="0">
                          <a:effectLst/>
                        </a:rPr>
                        <a:t>personnel</a:t>
                      </a:r>
                      <a:r>
                        <a:rPr kumimoji="0" lang="fr-FR" sz="1600" kern="1200" dirty="0" smtClean="0">
                          <a:effectLst/>
                        </a:rPr>
                        <a:t>. </a:t>
                      </a:r>
                      <a:endParaRPr kumimoji="0" lang="fr-FR" sz="1600" kern="1200" dirty="0" smtClean="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Dans les sociétés de capitaux, les apporteurs ont </a:t>
                      </a:r>
                      <a:r>
                        <a:rPr kumimoji="0" lang="fr-FR" sz="1600" u="sng" kern="1200" dirty="0" smtClean="0">
                          <a:effectLst/>
                        </a:rPr>
                        <a:t>une responsabilité limitée</a:t>
                      </a:r>
                      <a:r>
                        <a:rPr kumimoji="0" lang="fr-FR" sz="1600" kern="1200" dirty="0" smtClean="0">
                          <a:effectLst/>
                        </a:rPr>
                        <a:t>, </a:t>
                      </a:r>
                      <a:r>
                        <a:rPr kumimoji="0" lang="fr-FR" sz="1600" b="1" kern="1200" dirty="0" smtClean="0">
                          <a:effectLst/>
                        </a:rPr>
                        <a:t>l’actionnaire risque de perdre au plus son apport</a:t>
                      </a:r>
                      <a:r>
                        <a:rPr kumimoji="0" lang="fr-FR" sz="1600" kern="1200" dirty="0" smtClean="0">
                          <a:effectLst/>
                        </a:rPr>
                        <a:t> en cas de liquidation de la société. </a:t>
                      </a:r>
                    </a:p>
                  </a:txBody>
                  <a:tcPr/>
                </a:tc>
              </a:tr>
              <a:tr h="1147850">
                <a:tc>
                  <a:txBody>
                    <a:bodyPr/>
                    <a:lstStyle/>
                    <a:p>
                      <a:r>
                        <a:rPr kumimoji="0" lang="fr-FR" sz="1600" b="1" kern="1200" dirty="0" smtClean="0">
                          <a:effectLst/>
                        </a:rPr>
                        <a:t>La gestion de l’entreprise </a:t>
                      </a:r>
                      <a:endParaRPr lang="fr-FR" sz="16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Tous les associés peuvent participer à la gestion de l’entreprise et les décisions sont prises en commun. </a:t>
                      </a:r>
                      <a:endParaRPr lang="fr-F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600" kern="1200" dirty="0" smtClean="0">
                          <a:effectLst/>
                        </a:rPr>
                        <a:t>Les actionnaires ne peuvent s’occuper eux même de l’administration de l’entreprise, ils confient cette responsabilité à un conseil d’administration. </a:t>
                      </a:r>
                      <a:endParaRPr kumimoji="0" lang="fr-FR" sz="1600" kern="1200" dirty="0" smtClean="0">
                        <a:solidFill>
                          <a:schemeClr val="dk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xmlns="" val="15893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214290"/>
            <a:ext cx="7772400" cy="628994"/>
          </a:xfrm>
        </p:spPr>
        <p:txBody>
          <a:bodyPr/>
          <a:lstStyle/>
          <a:p>
            <a:pPr algn="ctr"/>
            <a:r>
              <a:rPr lang="fr-FR" sz="2400" b="1" dirty="0" smtClean="0">
                <a:solidFill>
                  <a:schemeClr val="tx1"/>
                </a:solidFill>
              </a:rPr>
              <a:t>4. L’environnement de l’entreprise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18</a:t>
            </a:fld>
            <a:endParaRPr lang="fr-BE"/>
          </a:p>
        </p:txBody>
      </p:sp>
      <p:pic>
        <p:nvPicPr>
          <p:cNvPr id="6" name="Image 5" descr="Pas de description"/>
          <p:cNvPicPr/>
          <p:nvPr/>
        </p:nvPicPr>
        <p:blipFill>
          <a:blip r:embed="rId2">
            <a:extLst>
              <a:ext uri="{28A0092B-C50C-407E-A947-70E740481C1C}">
                <a14:useLocalDpi xmlns:a14="http://schemas.microsoft.com/office/drawing/2010/main" xmlns="" val="0"/>
              </a:ext>
            </a:extLst>
          </a:blip>
          <a:srcRect/>
          <a:stretch>
            <a:fillRect/>
          </a:stretch>
        </p:blipFill>
        <p:spPr bwMode="auto">
          <a:xfrm>
            <a:off x="1643042" y="1571612"/>
            <a:ext cx="5867400" cy="4103538"/>
          </a:xfrm>
          <a:prstGeom prst="rect">
            <a:avLst/>
          </a:prstGeom>
          <a:noFill/>
          <a:ln>
            <a:noFill/>
          </a:ln>
        </p:spPr>
      </p:pic>
    </p:spTree>
    <p:extLst>
      <p:ext uri="{BB962C8B-B14F-4D97-AF65-F5344CB8AC3E}">
        <p14:creationId xmlns:p14="http://schemas.microsoft.com/office/powerpoint/2010/main" xmlns="" val="117792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9752" y="188640"/>
            <a:ext cx="4809728" cy="652934"/>
          </a:xfrm>
        </p:spPr>
        <p:txBody>
          <a:bodyPr/>
          <a:lstStyle/>
          <a:p>
            <a:r>
              <a:rPr lang="fr-FR" sz="2400" b="1" dirty="0">
                <a:solidFill>
                  <a:prstClr val="black"/>
                </a:solidFill>
              </a:rPr>
              <a:t>5. L’environnement de l’entreprise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19</a:t>
            </a:fld>
            <a:endParaRPr lang="fr-BE"/>
          </a:p>
        </p:txBody>
      </p:sp>
      <p:pic>
        <p:nvPicPr>
          <p:cNvPr id="7" name="Espace réservé du contenu 6" descr="FR-SWOT.png"/>
          <p:cNvPicPr>
            <a:picLocks noGrp="1" noChangeAspect="1"/>
          </p:cNvPicPr>
          <p:nvPr>
            <p:ph sz="quarter" idx="1"/>
          </p:nvPr>
        </p:nvPicPr>
        <p:blipFill>
          <a:blip r:embed="rId2"/>
          <a:stretch>
            <a:fillRect/>
          </a:stretch>
        </p:blipFill>
        <p:spPr>
          <a:xfrm>
            <a:off x="1142976" y="1214422"/>
            <a:ext cx="7286676" cy="4572032"/>
          </a:xfrm>
        </p:spPr>
      </p:pic>
    </p:spTree>
    <p:extLst>
      <p:ext uri="{BB962C8B-B14F-4D97-AF65-F5344CB8AC3E}">
        <p14:creationId xmlns:p14="http://schemas.microsoft.com/office/powerpoint/2010/main" xmlns="" val="193073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76672"/>
            <a:ext cx="8229600" cy="1008112"/>
          </a:xfrm>
        </p:spPr>
        <p:txBody>
          <a:bodyPr>
            <a:normAutofit/>
          </a:bodyPr>
          <a:lstStyle/>
          <a:p>
            <a:pPr algn="ctr"/>
            <a:r>
              <a:rPr lang="fr-FR" sz="2800" b="1" dirty="0" smtClean="0">
                <a:solidFill>
                  <a:schemeClr val="tx1"/>
                </a:solidFill>
              </a:rPr>
              <a:t>CHAPITRE II</a:t>
            </a:r>
            <a:br>
              <a:rPr lang="fr-FR" sz="2800" b="1" dirty="0" smtClean="0">
                <a:solidFill>
                  <a:schemeClr val="tx1"/>
                </a:solidFill>
              </a:rPr>
            </a:br>
            <a:r>
              <a:rPr lang="fr-FR" sz="2800" b="1" dirty="0" smtClean="0">
                <a:solidFill>
                  <a:schemeClr val="tx1"/>
                </a:solidFill>
              </a:rPr>
              <a:t> L’entreprise : définitions et caractéristiques </a:t>
            </a:r>
            <a:endParaRPr lang="fr-FR" sz="2800" b="1" dirty="0">
              <a:solidFill>
                <a:schemeClr val="tx1"/>
              </a:solidFill>
            </a:endParaRPr>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2</a:t>
            </a:fld>
            <a:endParaRPr lang="fr-BE"/>
          </a:p>
        </p:txBody>
      </p:sp>
      <p:sp>
        <p:nvSpPr>
          <p:cNvPr id="3" name="Espace réservé du contenu 2"/>
          <p:cNvSpPr>
            <a:spLocks noGrp="1"/>
          </p:cNvSpPr>
          <p:nvPr>
            <p:ph sz="quarter" idx="1"/>
          </p:nvPr>
        </p:nvSpPr>
        <p:spPr/>
        <p:txBody>
          <a:bodyPr>
            <a:normAutofit/>
          </a:bodyPr>
          <a:lstStyle/>
          <a:p>
            <a:pPr marL="0" indent="0">
              <a:buNone/>
            </a:pPr>
            <a:endParaRPr lang="fr-FR" dirty="0" smtClean="0"/>
          </a:p>
          <a:p>
            <a:pPr>
              <a:buNone/>
            </a:pPr>
            <a:endParaRPr lang="fr-FR" sz="1800" dirty="0" smtClean="0">
              <a:solidFill>
                <a:schemeClr val="tx1"/>
              </a:solidFill>
            </a:endParaRPr>
          </a:p>
          <a:p>
            <a:pPr algn="ctr">
              <a:buNone/>
            </a:pPr>
            <a:r>
              <a:rPr lang="fr-FR" sz="1800" b="1" dirty="0" smtClean="0">
                <a:solidFill>
                  <a:schemeClr val="tx1"/>
                </a:solidFill>
              </a:rPr>
              <a:t>Plan du chapitre</a:t>
            </a:r>
          </a:p>
          <a:p>
            <a:pPr algn="ctr">
              <a:buNone/>
            </a:pPr>
            <a:endParaRPr lang="fr-FR" sz="1800" b="1" dirty="0" smtClean="0">
              <a:solidFill>
                <a:schemeClr val="tx1"/>
              </a:solidFill>
            </a:endParaRPr>
          </a:p>
          <a:p>
            <a:pPr marL="0" indent="0">
              <a:buNone/>
            </a:pPr>
            <a:r>
              <a:rPr lang="fr-FR" sz="1800" b="1" dirty="0" smtClean="0">
                <a:solidFill>
                  <a:schemeClr val="tx1"/>
                </a:solidFill>
              </a:rPr>
              <a:t>1- </a:t>
            </a:r>
            <a:r>
              <a:rPr lang="fr-FR" sz="1800" b="1" dirty="0" smtClean="0"/>
              <a:t>Définitions de </a:t>
            </a:r>
            <a:r>
              <a:rPr lang="fr-FR" sz="1800" b="1" dirty="0" smtClean="0"/>
              <a:t>l’entreprise</a:t>
            </a:r>
          </a:p>
          <a:p>
            <a:pPr marL="0" indent="0">
              <a:buNone/>
            </a:pPr>
            <a:r>
              <a:rPr lang="fr-FR" sz="1800" b="1" dirty="0" smtClean="0">
                <a:solidFill>
                  <a:schemeClr val="tx1"/>
                </a:solidFill>
              </a:rPr>
              <a:t>2- Les fonctions de l’entreprise </a:t>
            </a:r>
            <a:endParaRPr lang="fr-FR" sz="1800" b="1" dirty="0" smtClean="0">
              <a:solidFill>
                <a:schemeClr val="tx1"/>
              </a:solidFill>
            </a:endParaRPr>
          </a:p>
          <a:p>
            <a:pPr marL="0" indent="0">
              <a:buNone/>
            </a:pPr>
            <a:r>
              <a:rPr lang="fr-FR" sz="1800" b="1" dirty="0" smtClean="0"/>
              <a:t>3</a:t>
            </a:r>
            <a:r>
              <a:rPr lang="fr-FR" sz="1800" b="1" dirty="0" smtClean="0"/>
              <a:t>- </a:t>
            </a:r>
            <a:r>
              <a:rPr lang="fr-FR" sz="1800" b="1" dirty="0" smtClean="0"/>
              <a:t>La structure de l’entreprise </a:t>
            </a:r>
          </a:p>
          <a:p>
            <a:pPr marL="0" indent="0">
              <a:buNone/>
            </a:pPr>
            <a:r>
              <a:rPr lang="fr-FR" sz="1800" b="1" dirty="0">
                <a:solidFill>
                  <a:schemeClr val="tx1"/>
                </a:solidFill>
              </a:rPr>
              <a:t>4</a:t>
            </a:r>
            <a:r>
              <a:rPr lang="fr-FR" sz="1800" b="1" dirty="0" smtClean="0">
                <a:solidFill>
                  <a:schemeClr val="tx1"/>
                </a:solidFill>
              </a:rPr>
              <a:t>- </a:t>
            </a:r>
            <a:r>
              <a:rPr lang="fr-FR" sz="1800" b="1" dirty="0" smtClean="0">
                <a:solidFill>
                  <a:schemeClr val="tx1"/>
                </a:solidFill>
              </a:rPr>
              <a:t>La classification des entreprises </a:t>
            </a:r>
          </a:p>
          <a:p>
            <a:pPr marL="0" indent="0">
              <a:buNone/>
            </a:pPr>
            <a:r>
              <a:rPr lang="fr-FR" sz="1800" b="1" dirty="0" smtClean="0"/>
              <a:t>5- L’environnement de l’entreprise</a:t>
            </a:r>
            <a:endParaRPr lang="fr-FR" sz="1800" b="1" dirty="0">
              <a:solidFill>
                <a:schemeClr val="tx1"/>
              </a:solidFill>
            </a:endParaRPr>
          </a:p>
        </p:txBody>
      </p:sp>
    </p:spTree>
    <p:extLst>
      <p:ext uri="{BB962C8B-B14F-4D97-AF65-F5344CB8AC3E}">
        <p14:creationId xmlns:p14="http://schemas.microsoft.com/office/powerpoint/2010/main" xmlns="" val="434944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9752" y="347174"/>
            <a:ext cx="4809728" cy="652934"/>
          </a:xfrm>
        </p:spPr>
        <p:txBody>
          <a:bodyPr>
            <a:normAutofit fontScale="90000"/>
          </a:bodyPr>
          <a:lstStyle/>
          <a:p>
            <a:pPr algn="ctr"/>
            <a:r>
              <a:rPr lang="fr-FR" sz="2400" b="1" dirty="0">
                <a:solidFill>
                  <a:prstClr val="black"/>
                </a:solidFill>
              </a:rPr>
              <a:t>5. L’environnement de l’entreprise </a:t>
            </a:r>
            <a:r>
              <a:rPr lang="fr-FR" sz="2400" b="1" dirty="0" smtClean="0">
                <a:solidFill>
                  <a:prstClr val="black"/>
                </a:solidFill>
              </a:rPr>
              <a:t/>
            </a:r>
            <a:br>
              <a:rPr lang="fr-FR" sz="2400" b="1" dirty="0" smtClean="0">
                <a:solidFill>
                  <a:prstClr val="black"/>
                </a:solidFill>
              </a:rPr>
            </a:br>
            <a:r>
              <a:rPr lang="fr-FR" sz="2400" b="1" dirty="0" smtClean="0">
                <a:solidFill>
                  <a:prstClr val="black"/>
                </a:solidFill>
              </a:rPr>
              <a:t>L</a:t>
            </a:r>
            <a:r>
              <a:rPr lang="fr-FR" sz="2400" b="1" dirty="0" smtClean="0">
                <a:solidFill>
                  <a:prstClr val="black"/>
                </a:solidFill>
              </a:rPr>
              <a:t>e </a:t>
            </a:r>
            <a:r>
              <a:rPr lang="fr-FR" sz="2400" b="1" dirty="0" err="1" smtClean="0">
                <a:solidFill>
                  <a:prstClr val="black"/>
                </a:solidFill>
              </a:rPr>
              <a:t>micro-environnement</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20</a:t>
            </a:fld>
            <a:endParaRPr lang="fr-BE"/>
          </a:p>
        </p:txBody>
      </p:sp>
      <p:graphicFrame>
        <p:nvGraphicFramePr>
          <p:cNvPr id="6" name="Espace réservé du contenu 5"/>
          <p:cNvGraphicFramePr>
            <a:graphicFrameLocks noGrp="1"/>
          </p:cNvGraphicFramePr>
          <p:nvPr>
            <p:ph sz="quarter" idx="1"/>
          </p:nvPr>
        </p:nvGraphicFramePr>
        <p:xfrm>
          <a:off x="914400" y="1357298"/>
          <a:ext cx="8086756" cy="4662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30730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800" b="1" dirty="0" smtClean="0">
                <a:solidFill>
                  <a:prstClr val="black"/>
                </a:solidFill>
              </a:rPr>
              <a:t>5. L’environnement de l’entreprise </a:t>
            </a:r>
            <a:r>
              <a:rPr lang="fr-FR" sz="2800" b="1" dirty="0" smtClean="0">
                <a:solidFill>
                  <a:prstClr val="black"/>
                </a:solidFill>
              </a:rPr>
              <a:t/>
            </a:r>
            <a:br>
              <a:rPr lang="fr-FR" sz="2800" b="1" dirty="0" smtClean="0">
                <a:solidFill>
                  <a:prstClr val="black"/>
                </a:solidFill>
              </a:rPr>
            </a:br>
            <a:r>
              <a:rPr lang="fr-FR" sz="2800" b="1" dirty="0" smtClean="0">
                <a:solidFill>
                  <a:prstClr val="black"/>
                </a:solidFill>
              </a:rPr>
              <a:t>Le macro-environnement </a:t>
            </a:r>
            <a:endParaRPr lang="fr-FR" sz="2800" dirty="0"/>
          </a:p>
        </p:txBody>
      </p:sp>
      <p:sp>
        <p:nvSpPr>
          <p:cNvPr id="3" name="Espace réservé du numéro de diapositive 2"/>
          <p:cNvSpPr>
            <a:spLocks noGrp="1"/>
          </p:cNvSpPr>
          <p:nvPr>
            <p:ph type="sldNum" sz="quarter" idx="12"/>
          </p:nvPr>
        </p:nvSpPr>
        <p:spPr/>
        <p:txBody>
          <a:bodyPr/>
          <a:lstStyle/>
          <a:p>
            <a:fld id="{CF4668DC-857F-487D-BFFA-8C0CA5037977}" type="slidenum">
              <a:rPr lang="fr-BE" smtClean="0"/>
              <a:pPr/>
              <a:t>21</a:t>
            </a:fld>
            <a:endParaRPr lang="fr-BE"/>
          </a:p>
        </p:txBody>
      </p:sp>
      <p:pic>
        <p:nvPicPr>
          <p:cNvPr id="5" name="Espace réservé du contenu 3"/>
          <p:cNvPicPr>
            <a:picLocks noGrp="1"/>
          </p:cNvPicPr>
          <p:nvPr>
            <p:ph idx="1"/>
          </p:nvPr>
        </p:nvPicPr>
        <p:blipFill>
          <a:blip r:embed="rId2">
            <a:extLst>
              <a:ext uri="{28A0092B-C50C-407E-A947-70E740481C1C}">
                <a14:useLocalDpi xmlns:lc="http://schemas.openxmlformats.org/drawingml/2006/lockedCanvas" xmlns:pic="http://schemas.openxmlformats.org/drawingml/2006/picture"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pg="http://schemas.microsoft.com/office/word/2010/wordprocessingGroup" xmlns:wpi="http://schemas.microsoft.com/office/word/2010/wordprocessingInk" xmlns:wps="http://schemas.microsoft.com/office/word/2010/wordprocessingShape" xmlns:a14="http://schemas.microsoft.com/office/drawing/2010/main" xmlns:wne="http://schemas.microsoft.com/office/word/2006/wordml" xmlns:wp="http://schemas.openxmlformats.org/drawingml/2006/wordprocessingDrawing" xmlns:m="http://schemas.openxmlformats.org/officeDocument/2006/math" xmlns:ve="http://schemas.openxmlformats.org/markup-compatibility/2006" val="0"/>
              </a:ext>
            </a:extLst>
          </a:blip>
          <a:stretch>
            <a:fillRect/>
          </a:stretch>
        </p:blipFill>
        <p:spPr>
          <a:xfrm>
            <a:off x="1121365" y="1717203"/>
            <a:ext cx="6901270" cy="429195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23728" y="188640"/>
            <a:ext cx="4809728" cy="652934"/>
          </a:xfrm>
        </p:spPr>
        <p:txBody>
          <a:bodyPr>
            <a:normAutofit/>
          </a:bodyPr>
          <a:lstStyle/>
          <a:p>
            <a:pPr algn="ctr"/>
            <a:r>
              <a:rPr lang="fr-FR" sz="2400" b="1" dirty="0">
                <a:solidFill>
                  <a:prstClr val="black"/>
                </a:solidFill>
              </a:rPr>
              <a:t>5. L’environnement de l’entreprise </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
        <p:nvSpPr>
          <p:cNvPr id="5" name="Espace réservé du contenu 4"/>
          <p:cNvSpPr>
            <a:spLocks noGrp="1"/>
          </p:cNvSpPr>
          <p:nvPr>
            <p:ph sz="quarter" idx="1"/>
          </p:nvPr>
        </p:nvSpPr>
        <p:spPr>
          <a:xfrm>
            <a:off x="395536" y="1196752"/>
            <a:ext cx="8496944" cy="5040560"/>
          </a:xfrm>
        </p:spPr>
        <p:txBody>
          <a:bodyPr>
            <a:normAutofit lnSpcReduction="10000"/>
          </a:bodyPr>
          <a:lstStyle/>
          <a:p>
            <a:r>
              <a:rPr lang="fr-FR" sz="2000" dirty="0"/>
              <a:t>L’environnement de l’entreprise peut être défini comme étant l’ensemble des éléments qui existent en dehors des frontières de l’entreprise et qui ont </a:t>
            </a:r>
            <a:r>
              <a:rPr lang="fr-FR" sz="2000" dirty="0" smtClean="0"/>
              <a:t>le potentiel d’affecter son activité. </a:t>
            </a:r>
          </a:p>
          <a:p>
            <a:r>
              <a:rPr lang="fr-FR" sz="2000" dirty="0" smtClean="0"/>
              <a:t>Certains </a:t>
            </a:r>
            <a:r>
              <a:rPr lang="fr-FR" sz="2000" dirty="0"/>
              <a:t>facteurs touchent de loin l’entreprise, d’autres par contre ont un effet direct et immédiat sur le fonctionnement de l’entreprise. </a:t>
            </a:r>
            <a:r>
              <a:rPr lang="fr-FR" sz="2000" dirty="0" smtClean="0"/>
              <a:t>C’est </a:t>
            </a:r>
            <a:r>
              <a:rPr lang="fr-FR" sz="2000" dirty="0"/>
              <a:t>pourquoi, l’environnement externe de l’entreprise est scindé en deux : </a:t>
            </a:r>
            <a:endParaRPr lang="fr-FR" sz="2000" dirty="0" smtClean="0"/>
          </a:p>
          <a:p>
            <a:pPr>
              <a:buFont typeface="Wingdings" panose="05000000000000000000" pitchFamily="2" charset="2"/>
              <a:buChar char="Ø"/>
            </a:pPr>
            <a:r>
              <a:rPr lang="fr-FR" sz="2000" b="1" dirty="0" smtClean="0"/>
              <a:t>L’environnement </a:t>
            </a:r>
            <a:r>
              <a:rPr lang="fr-FR" sz="2000" b="1" dirty="0"/>
              <a:t>externe général </a:t>
            </a:r>
            <a:r>
              <a:rPr lang="fr-FR" sz="2000" dirty="0" smtClean="0"/>
              <a:t>: le macro-environnement</a:t>
            </a:r>
          </a:p>
          <a:p>
            <a:pPr marL="0" indent="0">
              <a:buNone/>
            </a:pPr>
            <a:r>
              <a:rPr lang="fr-FR" sz="2000" dirty="0"/>
              <a:t>C’est l’environnement général qui influence la fonction de l’ensemble des entreprises. </a:t>
            </a:r>
            <a:r>
              <a:rPr lang="fr-FR" sz="2000" dirty="0" smtClean="0"/>
              <a:t>Il </a:t>
            </a:r>
            <a:r>
              <a:rPr lang="fr-FR" sz="2000" dirty="0"/>
              <a:t>s’agit pour l’entreprise d’identifier les grandes tendances et les changements qui se produisent à fin de prendre en considération leur influence, les réactions, les comportements et les besoins des consommateurs.</a:t>
            </a:r>
          </a:p>
          <a:p>
            <a:pPr>
              <a:buFont typeface="Wingdings" panose="05000000000000000000" pitchFamily="2" charset="2"/>
              <a:buChar char="Ø"/>
            </a:pPr>
            <a:r>
              <a:rPr lang="fr-FR" sz="2000" dirty="0" smtClean="0"/>
              <a:t> </a:t>
            </a:r>
            <a:r>
              <a:rPr lang="fr-FR" sz="2000" b="1" dirty="0"/>
              <a:t>L’environnement direct ou immédiat </a:t>
            </a:r>
            <a:r>
              <a:rPr lang="fr-FR" sz="2000" dirty="0" smtClean="0"/>
              <a:t>: le </a:t>
            </a:r>
            <a:r>
              <a:rPr lang="fr-FR" sz="2000" dirty="0"/>
              <a:t>micro </a:t>
            </a:r>
            <a:r>
              <a:rPr lang="fr-FR" sz="2000" dirty="0" smtClean="0"/>
              <a:t>–environnement</a:t>
            </a:r>
            <a:endParaRPr lang="fr-FR" sz="2000" dirty="0"/>
          </a:p>
          <a:p>
            <a:pPr marL="0" indent="0">
              <a:buNone/>
            </a:pPr>
            <a:r>
              <a:rPr lang="fr-FR" sz="2000" dirty="0" smtClean="0"/>
              <a:t>Ce </a:t>
            </a:r>
            <a:r>
              <a:rPr lang="fr-FR" sz="2000" dirty="0"/>
              <a:t>dernier influence plus particulièrement les entreprises d’un même secteur d’activité. Ces principales variables sont celles du marché dans lequel évolue l’entreprise, cette dernière doit être en mesure d’identifier, décrire et comprendre les niveaux de son micro économique</a:t>
            </a:r>
          </a:p>
        </p:txBody>
      </p:sp>
    </p:spTree>
    <p:extLst>
      <p:ext uri="{BB962C8B-B14F-4D97-AF65-F5344CB8AC3E}">
        <p14:creationId xmlns:p14="http://schemas.microsoft.com/office/powerpoint/2010/main" xmlns="" val="128531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9752" y="188640"/>
            <a:ext cx="4809728" cy="652934"/>
          </a:xfrm>
        </p:spPr>
        <p:txBody>
          <a:bodyPr/>
          <a:lstStyle/>
          <a:p>
            <a:r>
              <a:rPr lang="fr-FR" sz="2400" b="1" dirty="0">
                <a:solidFill>
                  <a:prstClr val="black"/>
                </a:solidFill>
              </a:rPr>
              <a:t>5. L’environnement de l’entreprise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23</a:t>
            </a:fld>
            <a:endParaRPr lang="fr-BE"/>
          </a:p>
        </p:txBody>
      </p:sp>
      <p:sp>
        <p:nvSpPr>
          <p:cNvPr id="5" name="Espace réservé du contenu 4"/>
          <p:cNvSpPr>
            <a:spLocks noGrp="1"/>
          </p:cNvSpPr>
          <p:nvPr>
            <p:ph sz="quarter" idx="1"/>
          </p:nvPr>
        </p:nvSpPr>
        <p:spPr>
          <a:xfrm>
            <a:off x="251520" y="1052736"/>
            <a:ext cx="8712968" cy="4967064"/>
          </a:xfrm>
        </p:spPr>
        <p:txBody>
          <a:bodyPr>
            <a:normAutofit/>
          </a:bodyPr>
          <a:lstStyle/>
          <a:p>
            <a:pPr marL="0" indent="0">
              <a:buNone/>
            </a:pPr>
            <a:r>
              <a:rPr lang="fr-FR" sz="2000" b="1" dirty="0" smtClean="0"/>
              <a:t>Les </a:t>
            </a:r>
            <a:r>
              <a:rPr lang="fr-FR" sz="2000" b="1" dirty="0" smtClean="0"/>
              <a:t>caractéristiques de l’environnement et le comportement de l’entreprise </a:t>
            </a:r>
          </a:p>
          <a:p>
            <a:pPr>
              <a:buNone/>
            </a:pPr>
            <a:endParaRPr lang="fr-FR" sz="2000" b="1" dirty="0" smtClean="0"/>
          </a:p>
          <a:p>
            <a:pPr>
              <a:buFontTx/>
              <a:buChar char="-"/>
            </a:pPr>
            <a:r>
              <a:rPr lang="fr-FR" sz="2000" b="1" dirty="0" smtClean="0"/>
              <a:t>Environnement en changement continu</a:t>
            </a:r>
          </a:p>
          <a:p>
            <a:pPr>
              <a:buFontTx/>
              <a:buChar char="-"/>
            </a:pPr>
            <a:r>
              <a:rPr lang="fr-FR" sz="2000" b="1" dirty="0" smtClean="0"/>
              <a:t>Internationalisation </a:t>
            </a:r>
          </a:p>
          <a:p>
            <a:pPr>
              <a:buFontTx/>
              <a:buChar char="-"/>
            </a:pPr>
            <a:r>
              <a:rPr lang="fr-FR" sz="2000" b="1" dirty="0" smtClean="0"/>
              <a:t>Changement de comportement des consommateurs </a:t>
            </a:r>
          </a:p>
          <a:p>
            <a:pPr>
              <a:buFontTx/>
              <a:buChar char="-"/>
            </a:pPr>
            <a:r>
              <a:rPr lang="fr-FR" sz="2000" b="1" dirty="0" smtClean="0"/>
              <a:t>Des évolutions </a:t>
            </a:r>
            <a:r>
              <a:rPr lang="fr-FR" sz="2000" b="1" dirty="0" err="1" smtClean="0"/>
              <a:t>technoogiques</a:t>
            </a:r>
            <a:r>
              <a:rPr lang="fr-FR" sz="2000" b="1" dirty="0" smtClean="0"/>
              <a:t> rapides </a:t>
            </a:r>
          </a:p>
          <a:p>
            <a:pPr>
              <a:buFontTx/>
              <a:buChar char="-"/>
            </a:pPr>
            <a:r>
              <a:rPr lang="fr-FR" sz="2000" b="1" dirty="0" smtClean="0"/>
              <a:t>Des crises économiques et financières </a:t>
            </a:r>
          </a:p>
          <a:p>
            <a:pPr>
              <a:buFontTx/>
              <a:buChar char="-"/>
            </a:pPr>
            <a:endParaRPr lang="fr-FR" sz="2000" b="1" dirty="0" smtClean="0"/>
          </a:p>
          <a:p>
            <a:pPr>
              <a:buFont typeface="Wingdings" pitchFamily="2" charset="2"/>
              <a:buChar char="Ø"/>
            </a:pPr>
            <a:r>
              <a:rPr lang="fr-FR" sz="2000" b="1" dirty="0" smtClean="0"/>
              <a:t>L’entreprise doit analyser son environnement et s’adapter aux changements imposés pour assurer sa continuité et son développement</a:t>
            </a:r>
            <a:endParaRPr lang="fr-FR" sz="2000" b="1" dirty="0"/>
          </a:p>
        </p:txBody>
      </p:sp>
    </p:spTree>
    <p:extLst>
      <p:ext uri="{BB962C8B-B14F-4D97-AF65-F5344CB8AC3E}">
        <p14:creationId xmlns:p14="http://schemas.microsoft.com/office/powerpoint/2010/main" xmlns="" val="120562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60648"/>
            <a:ext cx="7772400" cy="796950"/>
          </a:xfrm>
        </p:spPr>
        <p:txBody>
          <a:bodyPr>
            <a:normAutofit/>
          </a:bodyPr>
          <a:lstStyle/>
          <a:p>
            <a:pPr algn="ctr"/>
            <a:r>
              <a:rPr lang="fr-FR" sz="2400" b="1" dirty="0" smtClean="0">
                <a:solidFill>
                  <a:schemeClr val="tx1"/>
                </a:solidFill>
              </a:rPr>
              <a:t>Introduction </a:t>
            </a:r>
            <a:endParaRPr lang="fr-FR" sz="2400" b="1"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
        <p:nvSpPr>
          <p:cNvPr id="5" name="Espace réservé du contenu 4"/>
          <p:cNvSpPr>
            <a:spLocks noGrp="1"/>
          </p:cNvSpPr>
          <p:nvPr>
            <p:ph sz="quarter" idx="1"/>
          </p:nvPr>
        </p:nvSpPr>
        <p:spPr>
          <a:xfrm>
            <a:off x="611560" y="1447800"/>
            <a:ext cx="8075240" cy="4572000"/>
          </a:xfrm>
        </p:spPr>
        <p:txBody>
          <a:bodyPr>
            <a:normAutofit/>
          </a:bodyPr>
          <a:lstStyle/>
          <a:p>
            <a:r>
              <a:rPr lang="fr-FR" sz="1800" dirty="0"/>
              <a:t>Les produits que nous utilisons sont fournis par des organisations, les services dont nous bénéficions sont pareillement fournis par des entreprises. Quelles  </a:t>
            </a:r>
            <a:r>
              <a:rPr lang="fr-FR" sz="1800" dirty="0" smtClean="0"/>
              <a:t>se spécialisent </a:t>
            </a:r>
            <a:r>
              <a:rPr lang="fr-FR" sz="1800" dirty="0"/>
              <a:t>dans la production des produits </a:t>
            </a:r>
            <a:r>
              <a:rPr lang="fr-FR" sz="1800" b="1" dirty="0"/>
              <a:t>tangibles ou intangibles (les services)</a:t>
            </a:r>
            <a:r>
              <a:rPr lang="fr-FR" sz="1800" dirty="0"/>
              <a:t>, quelles </a:t>
            </a:r>
            <a:r>
              <a:rPr lang="fr-FR" sz="1800" b="1" dirty="0"/>
              <a:t>soient à but lucratif ou non lucratif (</a:t>
            </a:r>
            <a:r>
              <a:rPr lang="fr-FR" sz="1800" dirty="0"/>
              <a:t>les associations, les institutions universitaires…), quelles agissent dans le secteur privé ou public et quelle que soit leur forme juridique, les entreprises sont supposées comme des systèmes ouverts sur de nombreux environnements sur lesquels elles agissent et reçoivent des influences. </a:t>
            </a:r>
            <a:endParaRPr lang="fr-FR" sz="1800" dirty="0" smtClean="0"/>
          </a:p>
          <a:p>
            <a:pPr marL="0" indent="0">
              <a:buNone/>
            </a:pPr>
            <a:endParaRPr lang="fr-FR" sz="1800" dirty="0"/>
          </a:p>
          <a:p>
            <a:r>
              <a:rPr lang="fr-FR" sz="1800" dirty="0"/>
              <a:t>En occupant une place importante dans la vie économique, les entreprises sont supposées aussi bien utilisatrices de ressources matérielles, humaines et financières que créatrices de richesses puisqu’elles permettent à l’employé d’avoir un salaire et de faire bénéficier l’actionnaire de dividendes. En fonction de son importance, l’entreprise peut être détentrice d’un pouvoir lui permettant d’influencer la vie économique et politique dans le </a:t>
            </a:r>
            <a:r>
              <a:rPr lang="fr-FR" sz="1800" dirty="0" smtClean="0"/>
              <a:t>pays</a:t>
            </a:r>
            <a:endParaRPr lang="fr-FR" sz="1700" dirty="0"/>
          </a:p>
          <a:p>
            <a:pPr marL="0" indent="0">
              <a:buNone/>
            </a:pPr>
            <a:endParaRPr lang="fr-FR" sz="1700" dirty="0"/>
          </a:p>
        </p:txBody>
      </p:sp>
    </p:spTree>
    <p:extLst>
      <p:ext uri="{BB962C8B-B14F-4D97-AF65-F5344CB8AC3E}">
        <p14:creationId xmlns:p14="http://schemas.microsoft.com/office/powerpoint/2010/main" xmlns="" val="84025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16632"/>
            <a:ext cx="7772400" cy="940966"/>
          </a:xfrm>
        </p:spPr>
        <p:txBody>
          <a:bodyPr/>
          <a:lstStyle/>
          <a:p>
            <a:pPr algn="ctr"/>
            <a:r>
              <a:rPr lang="fr-FR" sz="2400" b="1" dirty="0" smtClean="0">
                <a:solidFill>
                  <a:schemeClr val="tx1"/>
                </a:solidFill>
              </a:rPr>
              <a:t>1. L’entreprise ?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a:t>
            </a:fld>
            <a:endParaRPr lang="fr-BE"/>
          </a:p>
        </p:txBody>
      </p:sp>
      <p:sp>
        <p:nvSpPr>
          <p:cNvPr id="5" name="Espace réservé du contenu 4"/>
          <p:cNvSpPr>
            <a:spLocks noGrp="1"/>
          </p:cNvSpPr>
          <p:nvPr>
            <p:ph sz="quarter" idx="1"/>
          </p:nvPr>
        </p:nvSpPr>
        <p:spPr>
          <a:xfrm>
            <a:off x="611560" y="1447800"/>
            <a:ext cx="8075240" cy="4572000"/>
          </a:xfrm>
        </p:spPr>
        <p:txBody>
          <a:bodyPr>
            <a:normAutofit/>
          </a:bodyPr>
          <a:lstStyle/>
          <a:p>
            <a:pPr marL="0" indent="0">
              <a:buNone/>
            </a:pPr>
            <a:r>
              <a:rPr lang="fr-FR" sz="1800" dirty="0"/>
              <a:t>Quelques définitions</a:t>
            </a:r>
          </a:p>
          <a:p>
            <a:r>
              <a:rPr lang="fr-FR" sz="1800" dirty="0"/>
              <a:t>1</a:t>
            </a:r>
            <a:r>
              <a:rPr lang="fr-FR" sz="1800" baseline="30000" dirty="0"/>
              <a:t>ère</a:t>
            </a:r>
            <a:r>
              <a:rPr lang="fr-FR" sz="1800" dirty="0"/>
              <a:t> « l’entreprise est l’agent économique dont la fonction principale est la production de biens et services destinés à être vendus sur un marché </a:t>
            </a:r>
            <a:r>
              <a:rPr lang="fr-FR" sz="1800" dirty="0" smtClean="0"/>
              <a:t>»</a:t>
            </a:r>
          </a:p>
          <a:p>
            <a:pPr marL="0" indent="0">
              <a:buNone/>
            </a:pPr>
            <a:endParaRPr lang="fr-FR" sz="1800" dirty="0"/>
          </a:p>
          <a:p>
            <a:r>
              <a:rPr lang="fr-FR" sz="1800" dirty="0"/>
              <a:t>2</a:t>
            </a:r>
            <a:r>
              <a:rPr lang="fr-FR" sz="1800" baseline="30000" dirty="0"/>
              <a:t>ème</a:t>
            </a:r>
            <a:r>
              <a:rPr lang="fr-FR" sz="1800" dirty="0"/>
              <a:t> « l’entreprise est un corps social ayant une fin économique : la production </a:t>
            </a:r>
            <a:r>
              <a:rPr lang="fr-FR" sz="1800" dirty="0" smtClean="0"/>
              <a:t>»</a:t>
            </a:r>
          </a:p>
          <a:p>
            <a:pPr marL="0" indent="0">
              <a:buNone/>
            </a:pPr>
            <a:endParaRPr lang="fr-FR" sz="1800" dirty="0"/>
          </a:p>
          <a:p>
            <a:r>
              <a:rPr lang="fr-FR" sz="1800" dirty="0"/>
              <a:t>3</a:t>
            </a:r>
            <a:r>
              <a:rPr lang="fr-FR" sz="1800" baseline="30000" dirty="0"/>
              <a:t>ème</a:t>
            </a:r>
            <a:r>
              <a:rPr lang="fr-FR" sz="1800" dirty="0"/>
              <a:t> « l’entreprise est une affaire commerciale ou industrielle dirigée par une personne physique ou morale privée, unité économique de production » </a:t>
            </a:r>
            <a:endParaRPr lang="fr-FR" sz="1800" dirty="0" smtClean="0"/>
          </a:p>
          <a:p>
            <a:pPr marL="0" indent="0">
              <a:buNone/>
            </a:pPr>
            <a:endParaRPr lang="fr-FR" sz="1800" dirty="0"/>
          </a:p>
          <a:p>
            <a:r>
              <a:rPr lang="fr-FR" sz="1800" dirty="0"/>
              <a:t>4</a:t>
            </a:r>
            <a:r>
              <a:rPr lang="fr-FR" sz="1800" baseline="30000" dirty="0"/>
              <a:t>ème</a:t>
            </a:r>
            <a:r>
              <a:rPr lang="fr-FR" sz="1800" dirty="0"/>
              <a:t> « une entreprise est une organisation qui met en œuvre différents moyens, appelés facteurs de production, de façon optimale pour atteindre les objectifs qu’elle s’est fixés pour la production ou la commercialisation de biens ou de services »</a:t>
            </a:r>
          </a:p>
          <a:p>
            <a:pPr marL="0" indent="0">
              <a:buNone/>
            </a:pPr>
            <a:endParaRPr lang="fr-FR" sz="2000" b="1" dirty="0"/>
          </a:p>
        </p:txBody>
      </p:sp>
    </p:spTree>
    <p:extLst>
      <p:ext uri="{BB962C8B-B14F-4D97-AF65-F5344CB8AC3E}">
        <p14:creationId xmlns:p14="http://schemas.microsoft.com/office/powerpoint/2010/main" xmlns="" val="255045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332656"/>
            <a:ext cx="7772400" cy="580926"/>
          </a:xfrm>
        </p:spPr>
        <p:txBody>
          <a:bodyPr>
            <a:normAutofit fontScale="90000"/>
          </a:bodyPr>
          <a:lstStyle/>
          <a:p>
            <a:pPr algn="ctr"/>
            <a:r>
              <a:rPr lang="fr-FR" sz="2700" b="1" dirty="0" smtClean="0">
                <a:solidFill>
                  <a:schemeClr val="tx1"/>
                </a:solidFill>
              </a:rPr>
              <a:t>L’entreprise ?</a:t>
            </a:r>
            <a:r>
              <a:rPr lang="fr-FR" dirty="0" smtClean="0"/>
              <a:t>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a:t>
            </a:fld>
            <a:endParaRPr lang="fr-BE"/>
          </a:p>
        </p:txBody>
      </p:sp>
      <p:sp>
        <p:nvSpPr>
          <p:cNvPr id="5" name="Espace réservé du contenu 4"/>
          <p:cNvSpPr>
            <a:spLocks noGrp="1"/>
          </p:cNvSpPr>
          <p:nvPr>
            <p:ph sz="quarter" idx="1"/>
          </p:nvPr>
        </p:nvSpPr>
        <p:spPr>
          <a:xfrm>
            <a:off x="395536" y="1124744"/>
            <a:ext cx="8291264" cy="4895056"/>
          </a:xfrm>
        </p:spPr>
        <p:txBody>
          <a:bodyPr>
            <a:noAutofit/>
          </a:bodyPr>
          <a:lstStyle/>
          <a:p>
            <a:r>
              <a:rPr lang="fr-FR" sz="1600" dirty="0"/>
              <a:t>La définition la plus adoptée de l’entreprise est celle de </a:t>
            </a:r>
            <a:r>
              <a:rPr lang="fr-FR" sz="1600" b="1" dirty="0" err="1" smtClean="0"/>
              <a:t>Kapet</a:t>
            </a:r>
            <a:r>
              <a:rPr lang="fr-FR" sz="1600" b="1" dirty="0" smtClean="0"/>
              <a:t> </a:t>
            </a:r>
            <a:r>
              <a:rPr lang="fr-FR" sz="1600" b="1" dirty="0"/>
              <a:t>(1986) </a:t>
            </a:r>
            <a:r>
              <a:rPr lang="fr-FR" sz="1600" dirty="0"/>
              <a:t>qui la considère comme « </a:t>
            </a:r>
            <a:r>
              <a:rPr lang="fr-FR" sz="1600" b="1" i="1" dirty="0"/>
              <a:t>un groupe humain de production, autonome, disposant d’un patrimoine, exerçant un effet d’attraction sur son environnement et dont la survie dépend de la vente du produit de son activité</a:t>
            </a:r>
            <a:r>
              <a:rPr lang="fr-FR" sz="1600" dirty="0"/>
              <a:t> ».</a:t>
            </a:r>
          </a:p>
          <a:p>
            <a:pPr marL="0" indent="0">
              <a:buNone/>
            </a:pPr>
            <a:endParaRPr lang="fr-FR" sz="1600" dirty="0"/>
          </a:p>
          <a:p>
            <a:pPr lvl="0">
              <a:buFont typeface="Wingdings" pitchFamily="2" charset="2"/>
              <a:buChar char="Ø"/>
            </a:pPr>
            <a:r>
              <a:rPr lang="fr-FR" sz="1600" b="1" dirty="0"/>
              <a:t>Groupe humain</a:t>
            </a:r>
            <a:r>
              <a:rPr lang="fr-FR" sz="1600" dirty="0"/>
              <a:t> : l’entreprise est créée par l’homme. Elle ne peut survivre sans la participation de l’homme dans l’exercice son activité. </a:t>
            </a:r>
          </a:p>
          <a:p>
            <a:pPr lvl="0">
              <a:buFont typeface="Wingdings" pitchFamily="2" charset="2"/>
              <a:buChar char="Ø"/>
            </a:pPr>
            <a:r>
              <a:rPr lang="fr-FR" sz="1600" b="1" dirty="0"/>
              <a:t>Groupe de production</a:t>
            </a:r>
            <a:r>
              <a:rPr lang="fr-FR" sz="1600" dirty="0"/>
              <a:t> : une entreprise est créée afin de produire ou commercialiser un bien matériel (ordinateur, voiture, yaourt, une table</a:t>
            </a:r>
            <a:r>
              <a:rPr lang="fr-FR" sz="1600" dirty="0" smtClean="0"/>
              <a:t>,…) </a:t>
            </a:r>
            <a:r>
              <a:rPr lang="fr-FR" sz="1600" dirty="0"/>
              <a:t>ou un service (assurance, assistance, nettoyage, transport,…).</a:t>
            </a:r>
          </a:p>
          <a:p>
            <a:pPr lvl="0">
              <a:buFont typeface="Wingdings" pitchFamily="2" charset="2"/>
              <a:buChar char="Ø"/>
            </a:pPr>
            <a:r>
              <a:rPr lang="fr-FR" sz="1600" b="1" dirty="0"/>
              <a:t>Autonome</a:t>
            </a:r>
            <a:r>
              <a:rPr lang="fr-FR" sz="1600" dirty="0"/>
              <a:t> : autonomie financière (libre utilisation de ses ressources financières) et décisionnelle (libre fixation des objectifs et définition des stratégies en fonction de préférences de ses dirigeants).</a:t>
            </a:r>
          </a:p>
          <a:p>
            <a:pPr lvl="0">
              <a:buFont typeface="Wingdings" pitchFamily="2" charset="2"/>
              <a:buChar char="Ø"/>
            </a:pPr>
            <a:r>
              <a:rPr lang="fr-FR" sz="1600" b="1" dirty="0"/>
              <a:t>Disposant d’un patrimoine</a:t>
            </a:r>
            <a:r>
              <a:rPr lang="fr-FR" sz="1600" dirty="0"/>
              <a:t> : c’est l’ensemble des moyens humains (ouvriers, cadres,..) physiques (machines, usines…) et financiers (les capitaux). </a:t>
            </a:r>
          </a:p>
          <a:p>
            <a:pPr lvl="0">
              <a:buFont typeface="Wingdings" pitchFamily="2" charset="2"/>
              <a:buChar char="Ø"/>
            </a:pPr>
            <a:r>
              <a:rPr lang="fr-FR" sz="1600" b="1" dirty="0"/>
              <a:t>Exerce un effet d’attraction sur son environnement</a:t>
            </a:r>
            <a:r>
              <a:rPr lang="fr-FR" sz="1600" dirty="0"/>
              <a:t> : Une entreprise attire des clients qui voudront acheter ses produits afin de satisfaire leurs besoins ; des fournisseurs qui voudront lui vendre leurs produits, des actionnaires qui voudront participer à son capital, des chercheurs d’emploi qui voudront y travailler, etc. En général, il y a une relation d’échange entre l’entreprise et son environnement. </a:t>
            </a:r>
          </a:p>
          <a:p>
            <a:pPr lvl="0">
              <a:buFont typeface="Wingdings" pitchFamily="2" charset="2"/>
              <a:buChar char="Ø"/>
            </a:pPr>
            <a:r>
              <a:rPr lang="fr-FR" sz="1600" b="1" dirty="0"/>
              <a:t>Poursuit des objectifs</a:t>
            </a:r>
            <a:r>
              <a:rPr lang="fr-FR" sz="1600" dirty="0"/>
              <a:t> : à travers les actions qu’elle mène l’entreprise cherche à réaliser des gains, augmenter son chiffre d’affaires, améliorer la qualité de ses produits, proposer des nouveaux produits,… </a:t>
            </a:r>
          </a:p>
        </p:txBody>
      </p:sp>
    </p:spTree>
    <p:extLst>
      <p:ext uri="{BB962C8B-B14F-4D97-AF65-F5344CB8AC3E}">
        <p14:creationId xmlns:p14="http://schemas.microsoft.com/office/powerpoint/2010/main" xmlns="" val="405151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99592" y="116632"/>
            <a:ext cx="7772400" cy="940966"/>
          </a:xfrm>
        </p:spPr>
        <p:txBody>
          <a:bodyPr/>
          <a:lstStyle/>
          <a:p>
            <a:pPr algn="ctr"/>
            <a:r>
              <a:rPr lang="fr-FR" sz="2400" b="1" dirty="0" smtClean="0">
                <a:solidFill>
                  <a:schemeClr val="tx1"/>
                </a:solidFill>
              </a:rPr>
              <a:t>1. L’entreprise ?</a:t>
            </a:r>
            <a:br>
              <a:rPr lang="fr-FR" sz="2400" b="1" dirty="0" smtClean="0">
                <a:solidFill>
                  <a:schemeClr val="tx1"/>
                </a:solidFill>
              </a:rPr>
            </a:br>
            <a:r>
              <a:rPr lang="fr-FR" sz="2400" b="1" dirty="0" smtClean="0">
                <a:solidFill>
                  <a:schemeClr val="tx1"/>
                </a:solidFill>
              </a:rPr>
              <a:t>(approche systémique) </a:t>
            </a:r>
            <a:endParaRPr lang="fr-FR"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a:t>
            </a:fld>
            <a:endParaRPr lang="fr-BE"/>
          </a:p>
        </p:txBody>
      </p:sp>
      <p:sp>
        <p:nvSpPr>
          <p:cNvPr id="5" name="Espace réservé du contenu 4"/>
          <p:cNvSpPr>
            <a:spLocks noGrp="1"/>
          </p:cNvSpPr>
          <p:nvPr>
            <p:ph sz="quarter" idx="1"/>
          </p:nvPr>
        </p:nvSpPr>
        <p:spPr>
          <a:xfrm>
            <a:off x="179512" y="1196752"/>
            <a:ext cx="8784976" cy="4823048"/>
          </a:xfrm>
        </p:spPr>
        <p:txBody>
          <a:bodyPr>
            <a:normAutofit lnSpcReduction="10000"/>
          </a:bodyPr>
          <a:lstStyle/>
          <a:p>
            <a:pPr marL="0" indent="0">
              <a:buNone/>
            </a:pPr>
            <a:r>
              <a:rPr lang="fr-FR" sz="2000" b="1" dirty="0"/>
              <a:t>Qu'est-ce qu'un système </a:t>
            </a:r>
            <a:r>
              <a:rPr lang="fr-FR" sz="2000" b="1" dirty="0" smtClean="0"/>
              <a:t>?</a:t>
            </a:r>
          </a:p>
          <a:p>
            <a:pPr marL="0" indent="0">
              <a:buNone/>
            </a:pPr>
            <a:r>
              <a:rPr lang="fr-FR" sz="1800" dirty="0" smtClean="0"/>
              <a:t>Un </a:t>
            </a:r>
            <a:r>
              <a:rPr lang="fr-FR" sz="1800" dirty="0"/>
              <a:t>système peut être défini comme un ensemble composé </a:t>
            </a:r>
            <a:r>
              <a:rPr lang="fr-FR" sz="1800" dirty="0" smtClean="0"/>
              <a:t>d’éléments en</a:t>
            </a:r>
            <a:r>
              <a:rPr lang="fr-FR" sz="1800" dirty="0"/>
              <a:t> interaction permanente, organisé et ouvert sur son environnement auquel il doit s’adapter en permanence pour sa survie. </a:t>
            </a:r>
            <a:endParaRPr lang="fr-FR" sz="1800" dirty="0" smtClean="0"/>
          </a:p>
          <a:p>
            <a:pPr marL="0" indent="0">
              <a:buNone/>
            </a:pPr>
            <a:r>
              <a:rPr lang="fr-FR" sz="1800" dirty="0" smtClean="0"/>
              <a:t>Envisager </a:t>
            </a:r>
            <a:r>
              <a:rPr lang="fr-FR" sz="1800" dirty="0"/>
              <a:t>une entreprise en tant que système consiste à la considérer comme un ensemble organisé, composé de différentes fonctions, services, individus en permanente interaction, ayant tous des objectifs pouvant être contradictoires</a:t>
            </a:r>
            <a:r>
              <a:rPr lang="fr-FR" sz="1800" dirty="0" smtClean="0"/>
              <a:t>.</a:t>
            </a:r>
          </a:p>
          <a:p>
            <a:r>
              <a:rPr lang="fr-FR" sz="1800" dirty="0"/>
              <a:t>Le système-entreprise transforme les flux ;</a:t>
            </a:r>
          </a:p>
          <a:p>
            <a:r>
              <a:rPr lang="fr-FR" sz="1800" dirty="0" smtClean="0"/>
              <a:t>Le </a:t>
            </a:r>
            <a:r>
              <a:rPr lang="fr-FR" sz="1800" dirty="0"/>
              <a:t>système-entreprise s’ajuste pour atteindre les objectifs fixés ;</a:t>
            </a:r>
          </a:p>
          <a:p>
            <a:r>
              <a:rPr lang="fr-FR" sz="1800" dirty="0" smtClean="0"/>
              <a:t>Le </a:t>
            </a:r>
            <a:r>
              <a:rPr lang="fr-FR" sz="1800" dirty="0"/>
              <a:t>système-entreprise réagit à son environnement.</a:t>
            </a:r>
          </a:p>
          <a:p>
            <a:pPr marL="0" indent="0">
              <a:buNone/>
            </a:pPr>
            <a:endParaRPr lang="fr-FR" sz="1800" dirty="0"/>
          </a:p>
          <a:p>
            <a:pPr marL="0" indent="0">
              <a:buNone/>
            </a:pPr>
            <a:r>
              <a:rPr lang="fr-FR" sz="2000" b="1" dirty="0" smtClean="0"/>
              <a:t>Bref , une entreprise est un système </a:t>
            </a:r>
          </a:p>
          <a:p>
            <a:pPr>
              <a:buFont typeface="Wingdings" panose="05000000000000000000" pitchFamily="2" charset="2"/>
              <a:buChar char="§"/>
            </a:pPr>
            <a:r>
              <a:rPr lang="fr-FR" sz="2000" b="1" dirty="0" smtClean="0"/>
              <a:t>Organisé </a:t>
            </a:r>
          </a:p>
          <a:p>
            <a:pPr>
              <a:buFont typeface="Wingdings" panose="05000000000000000000" pitchFamily="2" charset="2"/>
              <a:buChar char="§"/>
            </a:pPr>
            <a:r>
              <a:rPr lang="fr-FR" sz="2000" b="1" dirty="0" smtClean="0"/>
              <a:t>Finalisé </a:t>
            </a:r>
          </a:p>
          <a:p>
            <a:pPr>
              <a:buFont typeface="Wingdings" panose="05000000000000000000" pitchFamily="2" charset="2"/>
              <a:buChar char="§"/>
            </a:pPr>
            <a:r>
              <a:rPr lang="fr-FR" sz="2000" b="1" dirty="0" smtClean="0"/>
              <a:t>Ouvert</a:t>
            </a:r>
          </a:p>
          <a:p>
            <a:pPr marL="0" indent="0">
              <a:buNone/>
            </a:pPr>
            <a:endParaRPr lang="fr-FR" sz="2000" b="1" dirty="0" smtClean="0"/>
          </a:p>
          <a:p>
            <a:pPr marL="0" indent="0">
              <a:buNone/>
            </a:pPr>
            <a:endParaRPr lang="fr-FR" sz="2000" b="1" dirty="0" smtClean="0"/>
          </a:p>
          <a:p>
            <a:pPr>
              <a:buFont typeface="Wingdings" panose="05000000000000000000" pitchFamily="2" charset="2"/>
              <a:buChar char="§"/>
            </a:pPr>
            <a:endParaRPr lang="fr-FR" sz="2000" b="1" dirty="0"/>
          </a:p>
        </p:txBody>
      </p:sp>
    </p:spTree>
    <p:extLst>
      <p:ext uri="{BB962C8B-B14F-4D97-AF65-F5344CB8AC3E}">
        <p14:creationId xmlns:p14="http://schemas.microsoft.com/office/powerpoint/2010/main" xmlns="" val="427366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CF4668DC-857F-487D-BFFA-8C0CA5037977}" type="slidenum">
              <a:rPr lang="fr-BE" smtClean="0"/>
              <a:pPr/>
              <a:t>7</a:t>
            </a:fld>
            <a:endParaRPr lang="fr-BE"/>
          </a:p>
        </p:txBody>
      </p:sp>
      <p:sp>
        <p:nvSpPr>
          <p:cNvPr id="4" name="Espace réservé du contenu 3"/>
          <p:cNvSpPr>
            <a:spLocks noGrp="1"/>
          </p:cNvSpPr>
          <p:nvPr>
            <p:ph sz="quarter" idx="1"/>
          </p:nvPr>
        </p:nvSpPr>
        <p:spPr>
          <a:xfrm>
            <a:off x="571472" y="1447800"/>
            <a:ext cx="8115328" cy="4572000"/>
          </a:xfrm>
        </p:spPr>
        <p:txBody>
          <a:bodyPr/>
          <a:lstStyle/>
          <a:p>
            <a:r>
              <a:rPr lang="fr-FR" b="1" dirty="0" smtClean="0"/>
              <a:t>La fonction de production</a:t>
            </a:r>
          </a:p>
          <a:p>
            <a:pPr>
              <a:buNone/>
            </a:pPr>
            <a:endParaRPr lang="fr-FR" b="1" dirty="0" smtClean="0"/>
          </a:p>
          <a:p>
            <a:r>
              <a:rPr lang="fr-FR" b="1" dirty="0" smtClean="0"/>
              <a:t>La fonction commerciale</a:t>
            </a:r>
          </a:p>
          <a:p>
            <a:pPr>
              <a:buNone/>
            </a:pPr>
            <a:endParaRPr lang="fr-FR" b="1" dirty="0" smtClean="0"/>
          </a:p>
          <a:p>
            <a:r>
              <a:rPr lang="fr-FR" b="1" dirty="0" smtClean="0"/>
              <a:t>La fonction financière et comptable</a:t>
            </a:r>
          </a:p>
          <a:p>
            <a:pPr>
              <a:buNone/>
            </a:pPr>
            <a:endParaRPr lang="fr-FR" b="1" dirty="0" smtClean="0"/>
          </a:p>
          <a:p>
            <a:r>
              <a:rPr lang="fr-FR" b="1" dirty="0" smtClean="0"/>
              <a:t>La fonction ressources humaines </a:t>
            </a:r>
          </a:p>
          <a:p>
            <a:pPr>
              <a:buNone/>
            </a:pPr>
            <a:endParaRPr lang="fr-FR" b="1" dirty="0" smtClean="0"/>
          </a:p>
          <a:p>
            <a:r>
              <a:rPr lang="fr-FR" b="1" dirty="0" smtClean="0"/>
              <a:t>La fonction de direction </a:t>
            </a:r>
            <a:endParaRPr lang="fr-FR" b="1" dirty="0"/>
          </a:p>
        </p:txBody>
      </p:sp>
      <p:sp>
        <p:nvSpPr>
          <p:cNvPr id="5" name="Titre 4"/>
          <p:cNvSpPr>
            <a:spLocks noGrp="1"/>
          </p:cNvSpPr>
          <p:nvPr>
            <p:ph type="title"/>
          </p:nvPr>
        </p:nvSpPr>
        <p:spPr>
          <a:xfrm>
            <a:off x="785786" y="71414"/>
            <a:ext cx="7772400" cy="714372"/>
          </a:xfrm>
        </p:spPr>
        <p:txBody>
          <a:bodyPr>
            <a:normAutofit/>
          </a:bodyPr>
          <a:lstStyle/>
          <a:p>
            <a:pPr algn="ctr"/>
            <a:r>
              <a:rPr lang="fr-FR" sz="2400" b="1" dirty="0" smtClean="0">
                <a:solidFill>
                  <a:schemeClr val="tx1"/>
                </a:solidFill>
              </a:rPr>
              <a:t>2. Les fonctions de l’entreprise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38536" y="188640"/>
            <a:ext cx="4665712" cy="648072"/>
          </a:xfrm>
        </p:spPr>
        <p:txBody>
          <a:bodyPr>
            <a:normAutofit/>
          </a:bodyPr>
          <a:lstStyle/>
          <a:p>
            <a:r>
              <a:rPr lang="fr-FR" sz="2400" b="1" dirty="0">
                <a:solidFill>
                  <a:schemeClr val="tx1"/>
                </a:solidFill>
              </a:rPr>
              <a:t>3- La structure d’une entreprise </a:t>
            </a:r>
            <a:endParaRPr lang="fr-FR" sz="2400" dirty="0"/>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8</a:t>
            </a:fld>
            <a:endParaRPr lang="fr-BE"/>
          </a:p>
        </p:txBody>
      </p:sp>
      <p:graphicFrame>
        <p:nvGraphicFramePr>
          <p:cNvPr id="6" name="Espace réservé du contenu 5"/>
          <p:cNvGraphicFramePr>
            <a:graphicFrameLocks noGrp="1"/>
          </p:cNvGraphicFramePr>
          <p:nvPr>
            <p:ph sz="quarter" idx="1"/>
            <p:extLst>
              <p:ext uri="{D42A27DB-BD31-4B8C-83A1-F6EECF244321}">
                <p14:modId xmlns:p14="http://schemas.microsoft.com/office/powerpoint/2010/main" xmlns="" val="4070265882"/>
              </p:ext>
            </p:extLst>
          </p:nvPr>
        </p:nvGraphicFramePr>
        <p:xfrm>
          <a:off x="539552" y="1196752"/>
          <a:ext cx="814724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8211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14400" y="260648"/>
            <a:ext cx="7772400" cy="652934"/>
          </a:xfrm>
        </p:spPr>
        <p:txBody>
          <a:bodyPr>
            <a:normAutofit/>
          </a:bodyPr>
          <a:lstStyle/>
          <a:p>
            <a:pPr algn="ctr"/>
            <a:r>
              <a:rPr lang="fr-FR" sz="3200" b="1" dirty="0" smtClean="0">
                <a:solidFill>
                  <a:schemeClr val="tx1"/>
                </a:solidFill>
              </a:rPr>
              <a:t>3- La structure d’une entreprise </a:t>
            </a:r>
            <a:endParaRPr lang="fr-FR" sz="3200" b="1" dirty="0">
              <a:solidFill>
                <a:schemeClr val="tx1"/>
              </a:solidFill>
            </a:endParaRP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9</a:t>
            </a:fld>
            <a:endParaRPr lang="fr-BE"/>
          </a:p>
        </p:txBody>
      </p:sp>
      <p:sp>
        <p:nvSpPr>
          <p:cNvPr id="5" name="Espace réservé du contenu 4"/>
          <p:cNvSpPr>
            <a:spLocks noGrp="1"/>
          </p:cNvSpPr>
          <p:nvPr>
            <p:ph sz="quarter" idx="1"/>
          </p:nvPr>
        </p:nvSpPr>
        <p:spPr>
          <a:xfrm>
            <a:off x="179512" y="1052736"/>
            <a:ext cx="8856984" cy="5040560"/>
          </a:xfrm>
        </p:spPr>
        <p:txBody>
          <a:bodyPr>
            <a:normAutofit/>
          </a:bodyPr>
          <a:lstStyle/>
          <a:p>
            <a:pPr marL="0" indent="0">
              <a:buNone/>
            </a:pPr>
            <a:endParaRPr lang="fr-FR" sz="800" dirty="0"/>
          </a:p>
          <a:p>
            <a:pPr marL="0" indent="0">
              <a:buNone/>
            </a:pPr>
            <a:r>
              <a:rPr lang="fr-FR" sz="2800" b="1" dirty="0" smtClean="0"/>
              <a:t>Structure ?</a:t>
            </a:r>
          </a:p>
          <a:p>
            <a:r>
              <a:rPr lang="fr-FR" sz="2800" dirty="0" smtClean="0"/>
              <a:t>La</a:t>
            </a:r>
            <a:r>
              <a:rPr lang="fr-FR" sz="2800" b="1" dirty="0" smtClean="0"/>
              <a:t> structure </a:t>
            </a:r>
            <a:r>
              <a:rPr lang="fr-FR" sz="2800" dirty="0" smtClean="0"/>
              <a:t>organisationnelle est considérée comme le fondement sur lequel reposent les relations formelles (officielles) entre les unités organisationnelles (les fonctions, les postes) ou les personnes (dirigeants, subordonnés).</a:t>
            </a:r>
          </a:p>
          <a:p>
            <a:pPr marL="0" indent="0">
              <a:buNone/>
            </a:pPr>
            <a:endParaRPr lang="fr-FR" sz="2800" dirty="0" smtClean="0"/>
          </a:p>
          <a:p>
            <a:r>
              <a:rPr lang="fr-FR" sz="2800" dirty="0"/>
              <a:t>Il n’existe aucune organisation </a:t>
            </a:r>
            <a:r>
              <a:rPr lang="fr-FR" sz="2800" dirty="0" smtClean="0"/>
              <a:t>(structure) parfaite</a:t>
            </a:r>
            <a:r>
              <a:rPr lang="fr-FR" sz="2800" dirty="0"/>
              <a:t>, mais seulement des organisations </a:t>
            </a:r>
            <a:r>
              <a:rPr lang="fr-FR" sz="2800" dirty="0" smtClean="0"/>
              <a:t>plus ou </a:t>
            </a:r>
            <a:r>
              <a:rPr lang="fr-FR" sz="2800" dirty="0"/>
              <a:t>moins bien adaptées </a:t>
            </a:r>
            <a:r>
              <a:rPr lang="fr-FR" sz="2800" dirty="0" smtClean="0"/>
              <a:t>à </a:t>
            </a:r>
            <a:r>
              <a:rPr lang="fr-FR" sz="2800" dirty="0"/>
              <a:t>la </a:t>
            </a:r>
            <a:r>
              <a:rPr lang="fr-FR" sz="2800" dirty="0" smtClean="0"/>
              <a:t>stratégie de </a:t>
            </a:r>
            <a:r>
              <a:rPr lang="fr-FR" sz="2800" dirty="0"/>
              <a:t>la direction, aux moyens disponibles et </a:t>
            </a:r>
            <a:r>
              <a:rPr lang="fr-FR" sz="2800" dirty="0" smtClean="0"/>
              <a:t>à l’environnement</a:t>
            </a:r>
            <a:endParaRPr lang="fr-FR" sz="2800" dirty="0" smtClean="0"/>
          </a:p>
          <a:p>
            <a:pPr marL="0" indent="0">
              <a:buNone/>
            </a:pPr>
            <a:endParaRPr lang="fr-FR" sz="1800" dirty="0" smtClean="0"/>
          </a:p>
          <a:p>
            <a:pPr marL="0" indent="0">
              <a:buNone/>
            </a:pPr>
            <a:endParaRPr lang="fr-FR" sz="1900" b="1" dirty="0"/>
          </a:p>
          <a:p>
            <a:pPr marL="0" indent="0">
              <a:buNone/>
            </a:pPr>
            <a:endParaRPr lang="fr-FR" sz="1400" b="1" dirty="0" smtClean="0"/>
          </a:p>
        </p:txBody>
      </p:sp>
    </p:spTree>
    <p:extLst>
      <p:ext uri="{BB962C8B-B14F-4D97-AF65-F5344CB8AC3E}">
        <p14:creationId xmlns:p14="http://schemas.microsoft.com/office/powerpoint/2010/main" xmlns="" val="4037934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AFCB001927304F868771A1C1C7213D" ma:contentTypeVersion="2" ma:contentTypeDescription="Crée un document." ma:contentTypeScope="" ma:versionID="44da6ac92deae8ed0b636a340f67508d">
  <xsd:schema xmlns:xsd="http://www.w3.org/2001/XMLSchema" xmlns:xs="http://www.w3.org/2001/XMLSchema" xmlns:p="http://schemas.microsoft.com/office/2006/metadata/properties" xmlns:ns2="c95f5190-96ee-4cfe-9918-45cae412b5a9" targetNamespace="http://schemas.microsoft.com/office/2006/metadata/properties" ma:root="true" ma:fieldsID="dab656ff367bb739cb2b8af24129bda7" ns2:_="">
    <xsd:import namespace="c95f5190-96ee-4cfe-9918-45cae412b5a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5f5190-96ee-4cfe-9918-45cae412b5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C8C518-BCDF-4ED8-A712-DEECD2101B56}"/>
</file>

<file path=customXml/itemProps2.xml><?xml version="1.0" encoding="utf-8"?>
<ds:datastoreItem xmlns:ds="http://schemas.openxmlformats.org/officeDocument/2006/customXml" ds:itemID="{31742647-727A-4BAA-A046-A41A8FD50427}"/>
</file>

<file path=customXml/itemProps3.xml><?xml version="1.0" encoding="utf-8"?>
<ds:datastoreItem xmlns:ds="http://schemas.openxmlformats.org/officeDocument/2006/customXml" ds:itemID="{D1B19EDD-05F0-49D9-8F65-FCCB54E0F676}"/>
</file>

<file path=docProps/app.xml><?xml version="1.0" encoding="utf-8"?>
<Properties xmlns="http://schemas.openxmlformats.org/officeDocument/2006/extended-properties" xmlns:vt="http://schemas.openxmlformats.org/officeDocument/2006/docPropsVTypes">
  <Template>Equity</Template>
  <TotalTime>6289</TotalTime>
  <Words>1280</Words>
  <Application>Microsoft Office PowerPoint</Application>
  <PresentationFormat>Affichage à l'écran (4:3)</PresentationFormat>
  <Paragraphs>202</Paragraphs>
  <Slides>23</Slides>
  <Notes>1</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Capitaux</vt:lpstr>
      <vt:lpstr>Ecole Nationale d’ingénieurs de Gabès  Cours Introduction à l’économie et à la gestion IEG</vt:lpstr>
      <vt:lpstr>CHAPITRE II  L’entreprise : définitions et caractéristiques </vt:lpstr>
      <vt:lpstr>Introduction </vt:lpstr>
      <vt:lpstr>1. L’entreprise ? </vt:lpstr>
      <vt:lpstr>L’entreprise ? </vt:lpstr>
      <vt:lpstr>1. L’entreprise ? (approche systémique) </vt:lpstr>
      <vt:lpstr>2. Les fonctions de l’entreprise </vt:lpstr>
      <vt:lpstr>3- La structure d’une entreprise </vt:lpstr>
      <vt:lpstr>3- La structure d’une entreprise </vt:lpstr>
      <vt:lpstr>3- La structure d’une entreprise </vt:lpstr>
      <vt:lpstr>4- Classification des entreprises </vt:lpstr>
      <vt:lpstr>4- classification des entreprises </vt:lpstr>
      <vt:lpstr>4- classification des entreprises </vt:lpstr>
      <vt:lpstr>4- classification des entreprises </vt:lpstr>
      <vt:lpstr>4- classification des entreprises </vt:lpstr>
      <vt:lpstr>4- classification des entreprises </vt:lpstr>
      <vt:lpstr>Diapositive 17</vt:lpstr>
      <vt:lpstr>4. L’environnement de l’entreprise </vt:lpstr>
      <vt:lpstr>5. L’environnement de l’entreprise </vt:lpstr>
      <vt:lpstr>5. L’environnement de l’entreprise  Le micro-environnement</vt:lpstr>
      <vt:lpstr>5. L’environnement de l’entreprise  Le macro-environnement </vt:lpstr>
      <vt:lpstr>5. L’environnement de l’entreprise </vt:lpstr>
      <vt:lpstr>5. L’environnement de l’entreprise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LEILA</dc:creator>
  <cp:lastModifiedBy>laila</cp:lastModifiedBy>
  <cp:revision>224</cp:revision>
  <dcterms:created xsi:type="dcterms:W3CDTF">2013-09-06T10:06:35Z</dcterms:created>
  <dcterms:modified xsi:type="dcterms:W3CDTF">2020-11-06T06:43:12Z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0x010100C5AFCB001927304F868771A1C1C7213D</vt:lpwstr>
  </property>
</Properties>
</file>