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D691"/>
    <a:srgbClr val="199A75"/>
    <a:srgbClr val="24CF8D"/>
    <a:srgbClr val="28DE98"/>
    <a:srgbClr val="168F73"/>
    <a:srgbClr val="25D190"/>
    <a:srgbClr val="22C28A"/>
    <a:srgbClr val="1EB480"/>
    <a:srgbClr val="1EB07F"/>
    <a:srgbClr val="41A6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48" autoAdjust="0"/>
    <p:restoredTop sz="94434" autoAdjust="0"/>
  </p:normalViewPr>
  <p:slideViewPr>
    <p:cSldViewPr snapToGrid="0">
      <p:cViewPr varScale="1">
        <p:scale>
          <a:sx n="70" d="100"/>
          <a:sy n="70" d="100"/>
        </p:scale>
        <p:origin x="870" y="72"/>
      </p:cViewPr>
      <p:guideLst/>
    </p:cSldViewPr>
  </p:slideViewPr>
  <p:outlineViewPr>
    <p:cViewPr>
      <p:scale>
        <a:sx n="33" d="100"/>
        <a:sy n="33" d="100"/>
      </p:scale>
      <p:origin x="0" y="-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12/3/2022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VE" b="1" cap="none"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TEMA 4: RECURSIÓN</a:t>
            </a:r>
            <a:endParaRPr lang="es-US"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Subtítulo 2"/>
          <p:cNvSpPr>
            <a:spLocks noGrp="1"/>
          </p:cNvSpPr>
          <p:nvPr>
            <p:ph type="subTitle" idx="1"/>
          </p:nvPr>
        </p:nvSpPr>
        <p:spPr/>
        <p:txBody>
          <a:bodyPr/>
          <a:lstStyle/>
          <a:p>
            <a:r>
              <a:rPr lang="es-VE" dirty="0" smtClean="0"/>
              <a:t>Autor:</a:t>
            </a:r>
          </a:p>
          <a:p>
            <a:r>
              <a:rPr lang="es-VE" dirty="0"/>
              <a:t>	</a:t>
            </a:r>
            <a:r>
              <a:rPr lang="es-VE" dirty="0" smtClean="0"/>
              <a:t>Nombre: Luis Bustos</a:t>
            </a:r>
          </a:p>
          <a:p>
            <a:r>
              <a:rPr lang="es-VE" dirty="0" smtClean="0"/>
              <a:t>	CI: 30.642.944</a:t>
            </a:r>
          </a:p>
          <a:p>
            <a:endParaRPr lang="es-VE" dirty="0"/>
          </a:p>
        </p:txBody>
      </p:sp>
    </p:spTree>
    <p:extLst>
      <p:ext uri="{BB962C8B-B14F-4D97-AF65-F5344CB8AC3E}">
        <p14:creationId xmlns:p14="http://schemas.microsoft.com/office/powerpoint/2010/main" val="74500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cap="none" dirty="0" smtClean="0">
                <a:ln w="0"/>
                <a:effectLst>
                  <a:outerShdw blurRad="38100" dist="19050" dir="2700000" algn="tl" rotWithShape="0">
                    <a:schemeClr val="dk1">
                      <a:alpha val="40000"/>
                    </a:schemeClr>
                  </a:outerShdw>
                </a:effectLst>
              </a:rPr>
              <a:t>Recursividad</a:t>
            </a:r>
            <a:endParaRPr lang="es-US" dirty="0"/>
          </a:p>
        </p:txBody>
      </p:sp>
      <p:sp>
        <p:nvSpPr>
          <p:cNvPr id="3" name="Marcador de contenido 2"/>
          <p:cNvSpPr>
            <a:spLocks noGrp="1"/>
          </p:cNvSpPr>
          <p:nvPr>
            <p:ph idx="1"/>
          </p:nvPr>
        </p:nvSpPr>
        <p:spPr/>
        <p:txBody>
          <a:bodyPr/>
          <a:lstStyle/>
          <a:p>
            <a:pPr algn="just"/>
            <a:r>
              <a:rPr lang="es-VE" dirty="0" smtClean="0"/>
              <a:t>La recursividad es un proceso que está definido en función de sí mismo. En donde se involucran una o dos funciones que se llaman a sí mismas.</a:t>
            </a:r>
          </a:p>
          <a:p>
            <a:pPr algn="just"/>
            <a:endParaRPr lang="es-VE" dirty="0"/>
          </a:p>
          <a:p>
            <a:pPr algn="just"/>
            <a:r>
              <a:rPr lang="es-VE" dirty="0" smtClean="0"/>
              <a:t>Y que, para evitar la eterna repetición de la función, se usan dos propiedades:</a:t>
            </a:r>
          </a:p>
          <a:p>
            <a:pPr lvl="1" algn="just"/>
            <a:r>
              <a:rPr lang="es-VE" dirty="0" smtClean="0"/>
              <a:t>Paso Básico</a:t>
            </a:r>
          </a:p>
          <a:p>
            <a:pPr lvl="1" algn="just"/>
            <a:r>
              <a:rPr lang="es-VE" dirty="0" smtClean="0"/>
              <a:t>Paso de Recursión</a:t>
            </a:r>
          </a:p>
        </p:txBody>
      </p:sp>
    </p:spTree>
    <p:extLst>
      <p:ext uri="{BB962C8B-B14F-4D97-AF65-F5344CB8AC3E}">
        <p14:creationId xmlns:p14="http://schemas.microsoft.com/office/powerpoint/2010/main" val="528987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cap="none" dirty="0" smtClean="0">
                <a:ln w="0"/>
                <a:effectLst>
                  <a:outerShdw blurRad="38100" dist="19050" dir="2700000" algn="tl" rotWithShape="0">
                    <a:schemeClr val="dk1">
                      <a:alpha val="40000"/>
                    </a:schemeClr>
                  </a:outerShdw>
                </a:effectLst>
              </a:rPr>
              <a:t>Funcionamiento Recursividad</a:t>
            </a:r>
            <a:endParaRPr lang="es-US" dirty="0"/>
          </a:p>
        </p:txBody>
      </p:sp>
      <p:sp>
        <p:nvSpPr>
          <p:cNvPr id="3" name="Marcador de contenido 2"/>
          <p:cNvSpPr>
            <a:spLocks noGrp="1"/>
          </p:cNvSpPr>
          <p:nvPr>
            <p:ph idx="1"/>
          </p:nvPr>
        </p:nvSpPr>
        <p:spPr/>
        <p:txBody>
          <a:bodyPr/>
          <a:lstStyle/>
          <a:p>
            <a:pPr algn="just"/>
            <a:r>
              <a:rPr lang="es-VE" dirty="0" smtClean="0"/>
              <a:t>Una función recursiva lo que hace es emular un ciclo repetitivo, llamándose a sí misma una y otra vez hasta que se cumple una condición determinada por el programador, abriendo una </a:t>
            </a:r>
            <a:r>
              <a:rPr lang="es-VE" b="1" dirty="0" smtClean="0"/>
              <a:t>instancia</a:t>
            </a:r>
            <a:r>
              <a:rPr lang="es-VE" dirty="0" smtClean="0"/>
              <a:t> cada vez que se llama.</a:t>
            </a:r>
          </a:p>
          <a:p>
            <a:pPr algn="just"/>
            <a:endParaRPr lang="es-VE" dirty="0"/>
          </a:p>
          <a:p>
            <a:pPr algn="just"/>
            <a:r>
              <a:rPr lang="es-VE" dirty="0" smtClean="0"/>
              <a:t>Es importante definir bien en qué rango se cumplirá la función recursiva, pues podría ejecutarse aún cuando por ejemplo la variable está fuera de rango. Por lo tanto posee dos propiedades principales.</a:t>
            </a:r>
          </a:p>
        </p:txBody>
      </p:sp>
      <p:cxnSp>
        <p:nvCxnSpPr>
          <p:cNvPr id="9" name="Conector recto 8"/>
          <p:cNvCxnSpPr>
            <a:stCxn id="4" idx="2"/>
          </p:cNvCxnSpPr>
          <p:nvPr/>
        </p:nvCxnSpPr>
        <p:spPr>
          <a:xfrm>
            <a:off x="9400326" y="685800"/>
            <a:ext cx="0" cy="592541"/>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Conector recto de flecha 11"/>
          <p:cNvCxnSpPr>
            <a:endCxn id="6" idx="1"/>
          </p:cNvCxnSpPr>
          <p:nvPr/>
        </p:nvCxnSpPr>
        <p:spPr>
          <a:xfrm>
            <a:off x="9407529" y="1278341"/>
            <a:ext cx="7388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Conector recto 15"/>
          <p:cNvCxnSpPr/>
          <p:nvPr/>
        </p:nvCxnSpPr>
        <p:spPr>
          <a:xfrm>
            <a:off x="10547688" y="1410838"/>
            <a:ext cx="0" cy="629503"/>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ector recto de flecha 16"/>
          <p:cNvCxnSpPr/>
          <p:nvPr/>
        </p:nvCxnSpPr>
        <p:spPr>
          <a:xfrm>
            <a:off x="10554891" y="2040341"/>
            <a:ext cx="7388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Conector recto 22"/>
          <p:cNvCxnSpPr>
            <a:stCxn id="7" idx="0"/>
          </p:cNvCxnSpPr>
          <p:nvPr/>
        </p:nvCxnSpPr>
        <p:spPr>
          <a:xfrm flipV="1">
            <a:off x="11682985" y="1278341"/>
            <a:ext cx="0" cy="589837"/>
          </a:xfrm>
          <a:prstGeom prst="line">
            <a:avLst/>
          </a:prstGeom>
          <a:ln>
            <a:solidFill>
              <a:schemeClr val="bg2">
                <a:lumMod val="75000"/>
              </a:schemeClr>
            </a:solidFill>
            <a:prstDash val="sysDash"/>
          </a:ln>
        </p:spPr>
        <p:style>
          <a:lnRef idx="3">
            <a:schemeClr val="accent3"/>
          </a:lnRef>
          <a:fillRef idx="0">
            <a:schemeClr val="accent3"/>
          </a:fillRef>
          <a:effectRef idx="2">
            <a:schemeClr val="accent3"/>
          </a:effectRef>
          <a:fontRef idx="minor">
            <a:schemeClr val="tx1"/>
          </a:fontRef>
        </p:style>
      </p:cxnSp>
      <p:cxnSp>
        <p:nvCxnSpPr>
          <p:cNvPr id="41" name="Conector recto de flecha 40"/>
          <p:cNvCxnSpPr>
            <a:endCxn id="6" idx="3"/>
          </p:cNvCxnSpPr>
          <p:nvPr/>
        </p:nvCxnSpPr>
        <p:spPr>
          <a:xfrm flipH="1">
            <a:off x="10924331" y="1278341"/>
            <a:ext cx="758654" cy="0"/>
          </a:xfrm>
          <a:prstGeom prst="straightConnector1">
            <a:avLst/>
          </a:prstGeom>
          <a:ln>
            <a:solidFill>
              <a:schemeClr val="bg2">
                <a:lumMod val="75000"/>
              </a:schemeClr>
            </a:solidFill>
            <a:prstDash val="sysDash"/>
            <a:tailEnd type="triangle"/>
          </a:ln>
        </p:spPr>
        <p:style>
          <a:lnRef idx="3">
            <a:schemeClr val="accent1"/>
          </a:lnRef>
          <a:fillRef idx="0">
            <a:schemeClr val="accent1"/>
          </a:fillRef>
          <a:effectRef idx="2">
            <a:schemeClr val="accent1"/>
          </a:effectRef>
          <a:fontRef idx="minor">
            <a:schemeClr val="tx1"/>
          </a:fontRef>
        </p:style>
      </p:cxnSp>
      <p:cxnSp>
        <p:nvCxnSpPr>
          <p:cNvPr id="42" name="Conector recto 41"/>
          <p:cNvCxnSpPr/>
          <p:nvPr/>
        </p:nvCxnSpPr>
        <p:spPr>
          <a:xfrm flipV="1">
            <a:off x="10547688" y="515203"/>
            <a:ext cx="0" cy="589837"/>
          </a:xfrm>
          <a:prstGeom prst="line">
            <a:avLst/>
          </a:prstGeom>
          <a:ln>
            <a:solidFill>
              <a:schemeClr val="bg2">
                <a:lumMod val="75000"/>
              </a:schemeClr>
            </a:solidFill>
            <a:prstDash val="sysDash"/>
          </a:ln>
        </p:spPr>
        <p:style>
          <a:lnRef idx="3">
            <a:schemeClr val="accent3"/>
          </a:lnRef>
          <a:fillRef idx="0">
            <a:schemeClr val="accent3"/>
          </a:fillRef>
          <a:effectRef idx="2">
            <a:schemeClr val="accent3"/>
          </a:effectRef>
          <a:fontRef idx="minor">
            <a:schemeClr val="tx1"/>
          </a:fontRef>
        </p:style>
      </p:cxnSp>
      <p:cxnSp>
        <p:nvCxnSpPr>
          <p:cNvPr id="43" name="Conector recto de flecha 42"/>
          <p:cNvCxnSpPr/>
          <p:nvPr/>
        </p:nvCxnSpPr>
        <p:spPr>
          <a:xfrm flipH="1">
            <a:off x="9789034" y="515203"/>
            <a:ext cx="758654" cy="0"/>
          </a:xfrm>
          <a:prstGeom prst="straightConnector1">
            <a:avLst/>
          </a:prstGeom>
          <a:ln>
            <a:solidFill>
              <a:schemeClr val="bg2">
                <a:lumMod val="75000"/>
              </a:schemeClr>
            </a:solidFill>
            <a:prstDash val="sysDash"/>
            <a:tailEnd type="triangle"/>
          </a:ln>
        </p:spPr>
        <p:style>
          <a:lnRef idx="3">
            <a:schemeClr val="accent1"/>
          </a:lnRef>
          <a:fillRef idx="0">
            <a:schemeClr val="accent1"/>
          </a:fillRef>
          <a:effectRef idx="2">
            <a:schemeClr val="accent1"/>
          </a:effectRef>
          <a:fontRef idx="minor">
            <a:schemeClr val="tx1"/>
          </a:fontRef>
        </p:style>
      </p:cxnSp>
      <p:sp>
        <p:nvSpPr>
          <p:cNvPr id="44" name="CuadroTexto 43"/>
          <p:cNvSpPr txBox="1"/>
          <p:nvPr/>
        </p:nvSpPr>
        <p:spPr>
          <a:xfrm>
            <a:off x="9415459" y="929682"/>
            <a:ext cx="907901" cy="338554"/>
          </a:xfrm>
          <a:prstGeom prst="rect">
            <a:avLst/>
          </a:prstGeom>
          <a:noFill/>
        </p:spPr>
        <p:txBody>
          <a:bodyPr wrap="square" rtlCol="0">
            <a:spAutoFit/>
          </a:bodyPr>
          <a:lstStyle/>
          <a:p>
            <a:r>
              <a:rPr lang="es-VE" sz="1600" dirty="0">
                <a:latin typeface="Caveat" panose="00000500000000000000" pitchFamily="2" charset="0"/>
              </a:rPr>
              <a:t>f</a:t>
            </a:r>
            <a:r>
              <a:rPr lang="es-VE" sz="1600" dirty="0" smtClean="0">
                <a:latin typeface="Caveat" panose="00000500000000000000" pitchFamily="2" charset="0"/>
              </a:rPr>
              <a:t>(x)</a:t>
            </a:r>
            <a:endParaRPr lang="es-US" sz="1600" dirty="0">
              <a:latin typeface="Caveat" panose="00000500000000000000" pitchFamily="2" charset="0"/>
            </a:endParaRPr>
          </a:p>
        </p:txBody>
      </p:sp>
      <p:sp>
        <p:nvSpPr>
          <p:cNvPr id="45" name="CuadroTexto 44"/>
          <p:cNvSpPr txBox="1"/>
          <p:nvPr/>
        </p:nvSpPr>
        <p:spPr>
          <a:xfrm>
            <a:off x="10558464" y="1677404"/>
            <a:ext cx="907901" cy="338554"/>
          </a:xfrm>
          <a:prstGeom prst="rect">
            <a:avLst/>
          </a:prstGeom>
          <a:noFill/>
        </p:spPr>
        <p:txBody>
          <a:bodyPr wrap="square" rtlCol="0">
            <a:spAutoFit/>
          </a:bodyPr>
          <a:lstStyle/>
          <a:p>
            <a:r>
              <a:rPr lang="es-VE" sz="1600" dirty="0">
                <a:latin typeface="Caveat" panose="00000500000000000000" pitchFamily="2" charset="0"/>
              </a:rPr>
              <a:t>f</a:t>
            </a:r>
            <a:r>
              <a:rPr lang="es-VE" sz="1600" dirty="0" smtClean="0">
                <a:latin typeface="Caveat" panose="00000500000000000000" pitchFamily="2" charset="0"/>
              </a:rPr>
              <a:t>(x)</a:t>
            </a:r>
            <a:endParaRPr lang="es-US" sz="1600" dirty="0">
              <a:latin typeface="Caveat" panose="00000500000000000000" pitchFamily="2" charset="0"/>
            </a:endParaRPr>
          </a:p>
        </p:txBody>
      </p:sp>
      <p:sp>
        <p:nvSpPr>
          <p:cNvPr id="48" name="CuadroTexto 47"/>
          <p:cNvSpPr txBox="1"/>
          <p:nvPr/>
        </p:nvSpPr>
        <p:spPr>
          <a:xfrm>
            <a:off x="9646990" y="158082"/>
            <a:ext cx="907901" cy="338554"/>
          </a:xfrm>
          <a:prstGeom prst="rect">
            <a:avLst/>
          </a:prstGeom>
          <a:noFill/>
        </p:spPr>
        <p:txBody>
          <a:bodyPr wrap="square" rtlCol="0">
            <a:spAutoFit/>
          </a:bodyPr>
          <a:lstStyle/>
          <a:p>
            <a:pPr algn="r"/>
            <a:r>
              <a:rPr lang="es-VE" sz="1600" dirty="0" err="1" smtClean="0">
                <a:latin typeface="Caveat" panose="00000500000000000000" pitchFamily="2" charset="0"/>
              </a:rPr>
              <a:t>return</a:t>
            </a:r>
            <a:endParaRPr lang="es-US" sz="1600" dirty="0">
              <a:latin typeface="Caveat" panose="00000500000000000000" pitchFamily="2" charset="0"/>
            </a:endParaRPr>
          </a:p>
        </p:txBody>
      </p:sp>
      <p:sp>
        <p:nvSpPr>
          <p:cNvPr id="49" name="CuadroTexto 48"/>
          <p:cNvSpPr txBox="1"/>
          <p:nvPr/>
        </p:nvSpPr>
        <p:spPr>
          <a:xfrm>
            <a:off x="10777290" y="920082"/>
            <a:ext cx="907901" cy="338554"/>
          </a:xfrm>
          <a:prstGeom prst="rect">
            <a:avLst/>
          </a:prstGeom>
          <a:noFill/>
        </p:spPr>
        <p:txBody>
          <a:bodyPr wrap="square" rtlCol="0">
            <a:spAutoFit/>
          </a:bodyPr>
          <a:lstStyle/>
          <a:p>
            <a:pPr algn="r"/>
            <a:r>
              <a:rPr lang="es-VE" sz="1600" dirty="0" err="1" smtClean="0">
                <a:latin typeface="Caveat" panose="00000500000000000000" pitchFamily="2" charset="0"/>
              </a:rPr>
              <a:t>return</a:t>
            </a:r>
            <a:endParaRPr lang="es-US" sz="1600" dirty="0">
              <a:latin typeface="Caveat" panose="00000500000000000000" pitchFamily="2" charset="0"/>
            </a:endParaRPr>
          </a:p>
        </p:txBody>
      </p:sp>
      <p:sp>
        <p:nvSpPr>
          <p:cNvPr id="4" name="Rectángulo 3"/>
          <p:cNvSpPr/>
          <p:nvPr/>
        </p:nvSpPr>
        <p:spPr>
          <a:xfrm>
            <a:off x="9011365" y="344606"/>
            <a:ext cx="777922" cy="34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6" name="Rectángulo 5"/>
          <p:cNvSpPr/>
          <p:nvPr/>
        </p:nvSpPr>
        <p:spPr>
          <a:xfrm>
            <a:off x="10146409" y="1107744"/>
            <a:ext cx="777922" cy="34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7" name="Rectángulo 6"/>
          <p:cNvSpPr/>
          <p:nvPr/>
        </p:nvSpPr>
        <p:spPr>
          <a:xfrm>
            <a:off x="11294024" y="1868178"/>
            <a:ext cx="777922" cy="34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Tree>
    <p:extLst>
      <p:ext uri="{BB962C8B-B14F-4D97-AF65-F5344CB8AC3E}">
        <p14:creationId xmlns:p14="http://schemas.microsoft.com/office/powerpoint/2010/main" val="652678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cap="none" dirty="0" smtClean="0">
                <a:ln w="0"/>
                <a:effectLst>
                  <a:outerShdw blurRad="38100" dist="19050" dir="2700000" algn="tl" rotWithShape="0">
                    <a:schemeClr val="dk1">
                      <a:alpha val="40000"/>
                    </a:schemeClr>
                  </a:outerShdw>
                </a:effectLst>
              </a:rPr>
              <a:t>Propiedades Recursividad</a:t>
            </a:r>
            <a:endParaRPr lang="es-US" dirty="0"/>
          </a:p>
        </p:txBody>
      </p:sp>
      <p:sp>
        <p:nvSpPr>
          <p:cNvPr id="3" name="Marcador de contenido 2"/>
          <p:cNvSpPr>
            <a:spLocks noGrp="1"/>
          </p:cNvSpPr>
          <p:nvPr>
            <p:ph idx="1"/>
          </p:nvPr>
        </p:nvSpPr>
        <p:spPr>
          <a:xfrm>
            <a:off x="684211" y="685800"/>
            <a:ext cx="8937461" cy="3801532"/>
          </a:xfrm>
        </p:spPr>
        <p:txBody>
          <a:bodyPr>
            <a:normAutofit/>
          </a:bodyPr>
          <a:lstStyle/>
          <a:p>
            <a:pPr algn="just"/>
            <a:r>
              <a:rPr lang="es-VE" b="1" dirty="0" smtClean="0">
                <a:solidFill>
                  <a:schemeClr val="tx1"/>
                </a:solidFill>
              </a:rPr>
              <a:t>Paso Básico:</a:t>
            </a:r>
            <a:r>
              <a:rPr lang="es-US" dirty="0" smtClean="0"/>
              <a:t> Es el que determina el final de la ejecución evitando que el proceso se llame a sí mismo indefinidamente. A este criterio se le conoce como </a:t>
            </a:r>
            <a:r>
              <a:rPr lang="es-US" i="1" dirty="0" smtClean="0"/>
              <a:t>Criterio Base.</a:t>
            </a:r>
          </a:p>
          <a:p>
            <a:pPr algn="just"/>
            <a:endParaRPr lang="es-VE" i="1" dirty="0"/>
          </a:p>
          <a:p>
            <a:pPr algn="just"/>
            <a:r>
              <a:rPr lang="es-VE" b="1" dirty="0">
                <a:solidFill>
                  <a:schemeClr val="tx1"/>
                </a:solidFill>
              </a:rPr>
              <a:t>Paso </a:t>
            </a:r>
            <a:r>
              <a:rPr lang="es-VE" b="1" dirty="0" smtClean="0">
                <a:solidFill>
                  <a:schemeClr val="tx1"/>
                </a:solidFill>
              </a:rPr>
              <a:t>de Recursión:</a:t>
            </a:r>
            <a:r>
              <a:rPr lang="es-US" dirty="0" smtClean="0"/>
              <a:t> Es un criterio que cada vez que se ejecuta, la función debe estar más cerca del criterio base.</a:t>
            </a:r>
          </a:p>
          <a:p>
            <a:pPr algn="just"/>
            <a:endParaRPr lang="es-VE" i="1" dirty="0"/>
          </a:p>
          <a:p>
            <a:pPr algn="just"/>
            <a:r>
              <a:rPr lang="es-VE" dirty="0" smtClean="0"/>
              <a:t>Un problema que se resuelva usando datos que adoptan las características de estas propiedades, y requiera un proceso repetitivo es ideal para resolver con recursión.</a:t>
            </a:r>
            <a:endParaRPr lang="es-US" dirty="0" smtClean="0"/>
          </a:p>
        </p:txBody>
      </p:sp>
    </p:spTree>
    <p:extLst>
      <p:ext uri="{BB962C8B-B14F-4D97-AF65-F5344CB8AC3E}">
        <p14:creationId xmlns:p14="http://schemas.microsoft.com/office/powerpoint/2010/main" val="3891774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ector recto 11"/>
          <p:cNvCxnSpPr/>
          <p:nvPr/>
        </p:nvCxnSpPr>
        <p:spPr>
          <a:xfrm>
            <a:off x="594929" y="3397251"/>
            <a:ext cx="0" cy="1116585"/>
          </a:xfrm>
          <a:prstGeom prst="line">
            <a:avLst/>
          </a:prstGeom>
          <a:ln w="38100">
            <a:solidFill>
              <a:srgbClr val="25D691"/>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594929" y="3397251"/>
            <a:ext cx="862396" cy="1"/>
          </a:xfrm>
          <a:prstGeom prst="straightConnector1">
            <a:avLst/>
          </a:prstGeom>
          <a:ln w="38100">
            <a:solidFill>
              <a:srgbClr val="25D69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2715904" y="3944199"/>
            <a:ext cx="0" cy="560222"/>
          </a:xfrm>
          <a:prstGeom prst="line">
            <a:avLst/>
          </a:prstGeom>
          <a:ln w="38100">
            <a:solidFill>
              <a:srgbClr val="25D691"/>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Abrir llave 4"/>
          <p:cNvSpPr/>
          <p:nvPr/>
        </p:nvSpPr>
        <p:spPr>
          <a:xfrm>
            <a:off x="4681183" y="367545"/>
            <a:ext cx="914400" cy="6005015"/>
          </a:xfrm>
          <a:prstGeom prst="leftBrace">
            <a:avLst>
              <a:gd name="adj1" fmla="val 48193"/>
              <a:gd name="adj2" fmla="val 50000"/>
            </a:avLst>
          </a:prstGeom>
          <a:ln w="57150">
            <a:solidFill>
              <a:srgbClr val="1EB480"/>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US"/>
          </a:p>
        </p:txBody>
      </p:sp>
      <p:cxnSp>
        <p:nvCxnSpPr>
          <p:cNvPr id="9" name="Conector recto 8"/>
          <p:cNvCxnSpPr/>
          <p:nvPr/>
        </p:nvCxnSpPr>
        <p:spPr>
          <a:xfrm>
            <a:off x="594929" y="4504421"/>
            <a:ext cx="2120975" cy="1"/>
          </a:xfrm>
          <a:prstGeom prst="line">
            <a:avLst/>
          </a:prstGeom>
          <a:ln w="38100">
            <a:solidFill>
              <a:srgbClr val="25D69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Redondear rectángulo de esquina diagonal 34"/>
          <p:cNvSpPr/>
          <p:nvPr/>
        </p:nvSpPr>
        <p:spPr>
          <a:xfrm>
            <a:off x="5849585" y="1246355"/>
            <a:ext cx="3091215" cy="1192045"/>
          </a:xfrm>
          <a:prstGeom prst="round2Diag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s-VE" sz="2400" dirty="0" smtClean="0">
                <a:ln w="0"/>
                <a:solidFill>
                  <a:schemeClr val="tx1"/>
                </a:solidFill>
              </a:rPr>
              <a:t>Paso Básico</a:t>
            </a:r>
            <a:endParaRPr lang="es-US" sz="2400" dirty="0">
              <a:ln w="0"/>
              <a:solidFill>
                <a:schemeClr val="tx1"/>
              </a:solidFill>
            </a:endParaRPr>
          </a:p>
        </p:txBody>
      </p:sp>
      <p:sp>
        <p:nvSpPr>
          <p:cNvPr id="36" name="Redondear rectángulo de esquina diagonal 35"/>
          <p:cNvSpPr/>
          <p:nvPr/>
        </p:nvSpPr>
        <p:spPr>
          <a:xfrm>
            <a:off x="5849585" y="4155997"/>
            <a:ext cx="3091215" cy="1192045"/>
          </a:xfrm>
          <a:prstGeom prst="round2Diag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s-VE" sz="2400" dirty="0" smtClean="0">
                <a:ln w="0"/>
                <a:solidFill>
                  <a:schemeClr val="tx1"/>
                </a:solidFill>
              </a:rPr>
              <a:t>Paso de Recursión</a:t>
            </a:r>
            <a:endParaRPr lang="es-US" sz="2400" dirty="0">
              <a:ln w="0"/>
              <a:solidFill>
                <a:schemeClr val="tx1"/>
              </a:solidFill>
            </a:endParaRPr>
          </a:p>
        </p:txBody>
      </p:sp>
      <p:cxnSp>
        <p:nvCxnSpPr>
          <p:cNvPr id="38" name="Conector recto de flecha 37"/>
          <p:cNvCxnSpPr/>
          <p:nvPr/>
        </p:nvCxnSpPr>
        <p:spPr>
          <a:xfrm>
            <a:off x="9122704" y="1842377"/>
            <a:ext cx="698500" cy="0"/>
          </a:xfrm>
          <a:prstGeom prst="straightConnector1">
            <a:avLst/>
          </a:prstGeom>
          <a:ln>
            <a:solidFill>
              <a:srgbClr val="25D691"/>
            </a:solidFill>
            <a:tailEnd type="triangle"/>
          </a:ln>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grpSp>
        <p:nvGrpSpPr>
          <p:cNvPr id="44" name="Grupo 43"/>
          <p:cNvGrpSpPr/>
          <p:nvPr/>
        </p:nvGrpSpPr>
        <p:grpSpPr>
          <a:xfrm>
            <a:off x="922136" y="2662475"/>
            <a:ext cx="3642127" cy="1456850"/>
            <a:chOff x="0" y="600525"/>
            <a:chExt cx="3642127" cy="1456850"/>
          </a:xfrm>
          <a:effectLst>
            <a:outerShdw blurRad="50800" dist="38100" dir="2700000" algn="tl" rotWithShape="0">
              <a:prstClr val="black">
                <a:alpha val="40000"/>
              </a:prstClr>
            </a:outerShdw>
          </a:effectLst>
          <a:scene3d>
            <a:camera prst="orthographicFront"/>
            <a:lightRig rig="flat" dir="t"/>
          </a:scene3d>
        </p:grpSpPr>
        <p:sp>
          <p:nvSpPr>
            <p:cNvPr id="45" name="Cheurón 44"/>
            <p:cNvSpPr/>
            <p:nvPr/>
          </p:nvSpPr>
          <p:spPr>
            <a:xfrm>
              <a:off x="0" y="600525"/>
              <a:ext cx="3642127" cy="1456850"/>
            </a:xfrm>
            <a:prstGeom prst="chevron">
              <a:avLst/>
            </a:prstGeom>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46" name="Cheurón 4"/>
            <p:cNvSpPr/>
            <p:nvPr/>
          </p:nvSpPr>
          <p:spPr>
            <a:xfrm>
              <a:off x="728425" y="600525"/>
              <a:ext cx="2185277" cy="145685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2017" tIns="44006" rIns="44006" bIns="44006" numCol="1" spcCol="1270" anchor="ctr" anchorCtr="0">
              <a:noAutofit/>
            </a:bodyPr>
            <a:lstStyle/>
            <a:p>
              <a:pPr lvl="0" algn="ctr" defTabSz="1466850">
                <a:lnSpc>
                  <a:spcPct val="90000"/>
                </a:lnSpc>
                <a:spcBef>
                  <a:spcPct val="0"/>
                </a:spcBef>
                <a:spcAft>
                  <a:spcPct val="35000"/>
                </a:spcAft>
              </a:pPr>
              <a:r>
                <a:rPr lang="es-VE" sz="3300" kern="1200" cap="none" spc="0" dirty="0" smtClean="0">
                  <a:ln w="0"/>
                  <a:solidFill>
                    <a:schemeClr val="tx1"/>
                  </a:solidFill>
                  <a:effectLst>
                    <a:outerShdw blurRad="38100" dist="19050" dir="2700000" algn="tl" rotWithShape="0">
                      <a:schemeClr val="dk1">
                        <a:alpha val="40000"/>
                      </a:schemeClr>
                    </a:outerShdw>
                  </a:effectLst>
                </a:rPr>
                <a:t>Recursión</a:t>
              </a:r>
              <a:endParaRPr lang="es-US" sz="3300" kern="1200" dirty="0"/>
            </a:p>
          </p:txBody>
        </p:sp>
      </p:grpSp>
      <p:cxnSp>
        <p:nvCxnSpPr>
          <p:cNvPr id="48" name="Conector recto de flecha 47"/>
          <p:cNvCxnSpPr/>
          <p:nvPr/>
        </p:nvCxnSpPr>
        <p:spPr>
          <a:xfrm flipV="1">
            <a:off x="7395192" y="2662475"/>
            <a:ext cx="0" cy="1281724"/>
          </a:xfrm>
          <a:prstGeom prst="straightConnector1">
            <a:avLst/>
          </a:prstGeom>
          <a:ln>
            <a:solidFill>
              <a:srgbClr val="25D691"/>
            </a:solidFill>
            <a:tailEnd type="triangle"/>
          </a:ln>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
        <p:nvSpPr>
          <p:cNvPr id="51" name="CuadroTexto 50"/>
          <p:cNvSpPr txBox="1"/>
          <p:nvPr/>
        </p:nvSpPr>
        <p:spPr>
          <a:xfrm>
            <a:off x="7615857" y="3083930"/>
            <a:ext cx="1760562" cy="461665"/>
          </a:xfrm>
          <a:prstGeom prst="rect">
            <a:avLst/>
          </a:prstGeom>
          <a:noFill/>
        </p:spPr>
        <p:txBody>
          <a:bodyPr wrap="square" rtlCol="0">
            <a:spAutoFit/>
          </a:bodyPr>
          <a:lstStyle/>
          <a:p>
            <a:r>
              <a:rPr lang="es-VE" sz="2400" dirty="0">
                <a:ln w="0"/>
                <a:effectLst>
                  <a:outerShdw blurRad="38100" dist="38100" dir="2700000" algn="tl">
                    <a:srgbClr val="000000">
                      <a:alpha val="43137"/>
                    </a:srgbClr>
                  </a:outerShdw>
                </a:effectLst>
              </a:rPr>
              <a:t>Se acerca</a:t>
            </a:r>
            <a:endParaRPr lang="es-US" sz="2400" dirty="0">
              <a:ln w="0"/>
              <a:effectLst>
                <a:outerShdw blurRad="38100" dist="38100" dir="2700000" algn="tl">
                  <a:srgbClr val="000000">
                    <a:alpha val="43137"/>
                  </a:srgbClr>
                </a:outerShdw>
              </a:effectLst>
            </a:endParaRPr>
          </a:p>
        </p:txBody>
      </p:sp>
      <p:sp>
        <p:nvSpPr>
          <p:cNvPr id="52" name="CuadroTexto 51"/>
          <p:cNvSpPr txBox="1"/>
          <p:nvPr/>
        </p:nvSpPr>
        <p:spPr>
          <a:xfrm>
            <a:off x="10098644" y="1611544"/>
            <a:ext cx="1760562" cy="461665"/>
          </a:xfrm>
          <a:prstGeom prst="rect">
            <a:avLst/>
          </a:prstGeom>
          <a:noFill/>
        </p:spPr>
        <p:txBody>
          <a:bodyPr wrap="square" rtlCol="0">
            <a:spAutoFit/>
          </a:bodyPr>
          <a:lstStyle/>
          <a:p>
            <a:r>
              <a:rPr lang="es-VE" sz="2400" dirty="0" smtClean="0">
                <a:ln w="0"/>
                <a:effectLst>
                  <a:outerShdw blurRad="38100" dist="38100" dir="2700000" algn="tl">
                    <a:srgbClr val="000000">
                      <a:alpha val="43137"/>
                    </a:srgbClr>
                  </a:outerShdw>
                </a:effectLst>
              </a:rPr>
              <a:t>Fin</a:t>
            </a:r>
            <a:endParaRPr lang="es-US" sz="2400" dirty="0">
              <a:ln w="0"/>
              <a:effectLst>
                <a:outerShdw blurRad="38100" dist="38100" dir="2700000" algn="tl">
                  <a:srgbClr val="000000">
                    <a:alpha val="43137"/>
                  </a:srgbClr>
                </a:outerShdw>
              </a:effectLst>
            </a:endParaRPr>
          </a:p>
        </p:txBody>
      </p:sp>
      <p:pic>
        <p:nvPicPr>
          <p:cNvPr id="1030" name="Picture 6" descr="icono de llamada telefónica 4956037 Vector en Vecteezy"/>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980572" y="4293999"/>
            <a:ext cx="439674" cy="439674"/>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034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5183374"/>
            <a:ext cx="8534400" cy="1507067"/>
          </a:xfrm>
        </p:spPr>
        <p:txBody>
          <a:bodyPr/>
          <a:lstStyle/>
          <a:p>
            <a:r>
              <a:rPr lang="es-VE" cap="none" dirty="0" smtClean="0">
                <a:ln w="0"/>
                <a:effectLst>
                  <a:outerShdw blurRad="38100" dist="19050" dir="2700000" algn="tl" rotWithShape="0">
                    <a:schemeClr val="dk1">
                      <a:alpha val="40000"/>
                    </a:schemeClr>
                  </a:outerShdw>
                </a:effectLst>
              </a:rPr>
              <a:t>Ejemplo Recursividad</a:t>
            </a:r>
            <a:endParaRPr lang="es-US" dirty="0"/>
          </a:p>
        </p:txBody>
      </p:sp>
      <p:sp>
        <p:nvSpPr>
          <p:cNvPr id="8" name="Flecha derecha 7"/>
          <p:cNvSpPr/>
          <p:nvPr/>
        </p:nvSpPr>
        <p:spPr>
          <a:xfrm>
            <a:off x="5915737" y="2151560"/>
            <a:ext cx="666750" cy="4817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US"/>
          </a:p>
        </p:txBody>
      </p:sp>
      <p:pic>
        <p:nvPicPr>
          <p:cNvPr id="3" name="Imagen 2"/>
          <p:cNvPicPr>
            <a:picLocks noChangeAspect="1"/>
          </p:cNvPicPr>
          <p:nvPr/>
        </p:nvPicPr>
        <p:blipFill>
          <a:blip r:embed="rId2"/>
          <a:stretch>
            <a:fillRect/>
          </a:stretch>
        </p:blipFill>
        <p:spPr>
          <a:xfrm>
            <a:off x="279638" y="168275"/>
            <a:ext cx="5505450" cy="4857750"/>
          </a:xfrm>
          <a:prstGeom prst="rect">
            <a:avLst/>
          </a:prstGeom>
        </p:spPr>
      </p:pic>
      <p:pic>
        <p:nvPicPr>
          <p:cNvPr id="4" name="Imagen 3"/>
          <p:cNvPicPr>
            <a:picLocks noChangeAspect="1"/>
          </p:cNvPicPr>
          <p:nvPr/>
        </p:nvPicPr>
        <p:blipFill rotWithShape="1">
          <a:blip r:embed="rId3"/>
          <a:srcRect t="5993" r="47463" b="-186"/>
          <a:stretch/>
        </p:blipFill>
        <p:spPr>
          <a:xfrm>
            <a:off x="6863261" y="300358"/>
            <a:ext cx="4899049" cy="4593583"/>
          </a:xfrm>
          <a:prstGeom prst="rect">
            <a:avLst/>
          </a:prstGeom>
        </p:spPr>
      </p:pic>
    </p:spTree>
    <p:extLst>
      <p:ext uri="{BB962C8B-B14F-4D97-AF65-F5344CB8AC3E}">
        <p14:creationId xmlns:p14="http://schemas.microsoft.com/office/powerpoint/2010/main" val="1341581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1" y="5183374"/>
            <a:ext cx="11134749" cy="1507067"/>
          </a:xfrm>
        </p:spPr>
        <p:txBody>
          <a:bodyPr/>
          <a:lstStyle/>
          <a:p>
            <a:r>
              <a:rPr lang="es-VE" cap="none" dirty="0" smtClean="0">
                <a:ln w="0"/>
                <a:effectLst>
                  <a:outerShdw blurRad="38100" dist="19050" dir="2700000" algn="tl" rotWithShape="0">
                    <a:schemeClr val="dk1">
                      <a:alpha val="40000"/>
                    </a:schemeClr>
                  </a:outerShdw>
                </a:effectLst>
              </a:rPr>
              <a:t>Comparación Recursividad con ciclo repetitivo</a:t>
            </a:r>
            <a:endParaRPr lang="es-US" dirty="0"/>
          </a:p>
        </p:txBody>
      </p:sp>
      <p:pic>
        <p:nvPicPr>
          <p:cNvPr id="3" name="Imagen 2"/>
          <p:cNvPicPr>
            <a:picLocks noChangeAspect="1"/>
          </p:cNvPicPr>
          <p:nvPr/>
        </p:nvPicPr>
        <p:blipFill>
          <a:blip r:embed="rId2"/>
          <a:stretch>
            <a:fillRect/>
          </a:stretch>
        </p:blipFill>
        <p:spPr>
          <a:xfrm>
            <a:off x="279641" y="168275"/>
            <a:ext cx="5505450" cy="4857750"/>
          </a:xfrm>
          <a:prstGeom prst="rect">
            <a:avLst/>
          </a:prstGeom>
        </p:spPr>
      </p:pic>
      <p:cxnSp>
        <p:nvCxnSpPr>
          <p:cNvPr id="6" name="Conector recto 5"/>
          <p:cNvCxnSpPr/>
          <p:nvPr/>
        </p:nvCxnSpPr>
        <p:spPr>
          <a:xfrm>
            <a:off x="6127846" y="168275"/>
            <a:ext cx="13648" cy="5290829"/>
          </a:xfrm>
          <a:prstGeom prst="line">
            <a:avLst/>
          </a:prstGeom>
          <a:ln w="57150">
            <a:prstDash val="dash"/>
          </a:ln>
        </p:spPr>
        <p:style>
          <a:lnRef idx="3">
            <a:schemeClr val="accent2"/>
          </a:lnRef>
          <a:fillRef idx="0">
            <a:schemeClr val="accent2"/>
          </a:fillRef>
          <a:effectRef idx="2">
            <a:schemeClr val="accent2"/>
          </a:effectRef>
          <a:fontRef idx="minor">
            <a:schemeClr val="tx1"/>
          </a:fontRef>
        </p:style>
      </p:cxnSp>
      <p:pic>
        <p:nvPicPr>
          <p:cNvPr id="9" name="Imagen 8"/>
          <p:cNvPicPr>
            <a:picLocks noChangeAspect="1"/>
          </p:cNvPicPr>
          <p:nvPr/>
        </p:nvPicPr>
        <p:blipFill>
          <a:blip r:embed="rId3"/>
          <a:stretch>
            <a:fillRect/>
          </a:stretch>
        </p:blipFill>
        <p:spPr>
          <a:xfrm>
            <a:off x="6525193" y="273050"/>
            <a:ext cx="5419725" cy="4648200"/>
          </a:xfrm>
          <a:prstGeom prst="rect">
            <a:avLst/>
          </a:prstGeom>
        </p:spPr>
      </p:pic>
    </p:spTree>
    <p:extLst>
      <p:ext uri="{BB962C8B-B14F-4D97-AF65-F5344CB8AC3E}">
        <p14:creationId xmlns:p14="http://schemas.microsoft.com/office/powerpoint/2010/main" val="2428983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1119</TotalTime>
  <Words>243</Words>
  <Application>Microsoft Office PowerPoint</Application>
  <PresentationFormat>Panorámica</PresentationFormat>
  <Paragraphs>31</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Caveat</vt:lpstr>
      <vt:lpstr>Century Gothic</vt:lpstr>
      <vt:lpstr>Wingdings 3</vt:lpstr>
      <vt:lpstr>Sector</vt:lpstr>
      <vt:lpstr>TEMA 4: RECURSIÓN</vt:lpstr>
      <vt:lpstr>Recursividad</vt:lpstr>
      <vt:lpstr>Funcionamiento Recursividad</vt:lpstr>
      <vt:lpstr>Propiedades Recursividad</vt:lpstr>
      <vt:lpstr>Presentación de PowerPoint</vt:lpstr>
      <vt:lpstr>Ejemplo Recursividad</vt:lpstr>
      <vt:lpstr>Comparación Recursividad con ciclo repetitivo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4: RECURSIÓN</dc:title>
  <dc:creator>Cuenta Microsoft</dc:creator>
  <cp:lastModifiedBy>Cuenta Microsoft</cp:lastModifiedBy>
  <cp:revision>18</cp:revision>
  <dcterms:created xsi:type="dcterms:W3CDTF">2022-11-19T11:58:56Z</dcterms:created>
  <dcterms:modified xsi:type="dcterms:W3CDTF">2022-12-03T13:18:00Z</dcterms:modified>
</cp:coreProperties>
</file>