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D691"/>
    <a:srgbClr val="199A75"/>
    <a:srgbClr val="24CF8D"/>
    <a:srgbClr val="28DE98"/>
    <a:srgbClr val="168F73"/>
    <a:srgbClr val="25D190"/>
    <a:srgbClr val="22C28A"/>
    <a:srgbClr val="1EB480"/>
    <a:srgbClr val="1EB07F"/>
    <a:srgbClr val="41A6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48" autoAdjust="0"/>
    <p:restoredTop sz="94434" autoAdjust="0"/>
  </p:normalViewPr>
  <p:slideViewPr>
    <p:cSldViewPr snapToGrid="0">
      <p:cViewPr varScale="1">
        <p:scale>
          <a:sx n="70" d="100"/>
          <a:sy n="70" d="100"/>
        </p:scale>
        <p:origin x="870" y="72"/>
      </p:cViewPr>
      <p:guideLst/>
    </p:cSldViewPr>
  </p:slideViewPr>
  <p:outlineViewPr>
    <p:cViewPr>
      <p:scale>
        <a:sx n="33" d="100"/>
        <a:sy n="33" d="100"/>
      </p:scale>
      <p:origin x="0" y="-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11/19/2022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VE" b="1" cap="none"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TEMA 4: RECURSIÓN</a:t>
            </a:r>
            <a:endParaRPr lang="es-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ítulo 2"/>
          <p:cNvSpPr>
            <a:spLocks noGrp="1"/>
          </p:cNvSpPr>
          <p:nvPr>
            <p:ph type="subTitle" idx="1"/>
          </p:nvPr>
        </p:nvSpPr>
        <p:spPr/>
        <p:txBody>
          <a:bodyPr/>
          <a:lstStyle/>
          <a:p>
            <a:r>
              <a:rPr lang="es-VE" dirty="0" smtClean="0"/>
              <a:t>Autor:</a:t>
            </a:r>
          </a:p>
          <a:p>
            <a:r>
              <a:rPr lang="es-VE" dirty="0"/>
              <a:t>	</a:t>
            </a:r>
            <a:r>
              <a:rPr lang="es-VE" dirty="0" smtClean="0"/>
              <a:t>Nombre: Luis Bustos</a:t>
            </a:r>
          </a:p>
          <a:p>
            <a:r>
              <a:rPr lang="es-VE" dirty="0" smtClean="0"/>
              <a:t>	CI: 30.642.944</a:t>
            </a:r>
          </a:p>
          <a:p>
            <a:endParaRPr lang="es-VE" dirty="0"/>
          </a:p>
        </p:txBody>
      </p:sp>
    </p:spTree>
    <p:extLst>
      <p:ext uri="{BB962C8B-B14F-4D97-AF65-F5344CB8AC3E}">
        <p14:creationId xmlns:p14="http://schemas.microsoft.com/office/powerpoint/2010/main" val="74500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Recursividad</a:t>
            </a:r>
            <a:endParaRPr lang="es-US" dirty="0"/>
          </a:p>
        </p:txBody>
      </p:sp>
      <p:sp>
        <p:nvSpPr>
          <p:cNvPr id="3" name="Marcador de contenido 2"/>
          <p:cNvSpPr>
            <a:spLocks noGrp="1"/>
          </p:cNvSpPr>
          <p:nvPr>
            <p:ph idx="1"/>
          </p:nvPr>
        </p:nvSpPr>
        <p:spPr/>
        <p:txBody>
          <a:bodyPr/>
          <a:lstStyle/>
          <a:p>
            <a:pPr algn="just"/>
            <a:r>
              <a:rPr lang="es-VE" dirty="0" smtClean="0"/>
              <a:t>La recursividad es un proceso que está definido en función de sí mismo. En donde se involucran una o dos funciones que se llaman a sí mismas.</a:t>
            </a:r>
          </a:p>
          <a:p>
            <a:pPr algn="just"/>
            <a:endParaRPr lang="es-VE" dirty="0"/>
          </a:p>
          <a:p>
            <a:pPr algn="just"/>
            <a:r>
              <a:rPr lang="es-VE" dirty="0" smtClean="0"/>
              <a:t>Y que, para evitar la eterna repetición de la función, se usan dos propiedades:</a:t>
            </a:r>
          </a:p>
          <a:p>
            <a:pPr lvl="1" algn="just"/>
            <a:r>
              <a:rPr lang="es-VE" dirty="0" smtClean="0"/>
              <a:t>Paso Básico</a:t>
            </a:r>
          </a:p>
          <a:p>
            <a:pPr lvl="1" algn="just"/>
            <a:r>
              <a:rPr lang="es-VE" dirty="0" smtClean="0"/>
              <a:t>Paso de Recursión</a:t>
            </a:r>
          </a:p>
        </p:txBody>
      </p:sp>
    </p:spTree>
    <p:extLst>
      <p:ext uri="{BB962C8B-B14F-4D97-AF65-F5344CB8AC3E}">
        <p14:creationId xmlns:p14="http://schemas.microsoft.com/office/powerpoint/2010/main" val="52898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Funcionamiento Recursividad</a:t>
            </a:r>
            <a:endParaRPr lang="es-US" dirty="0"/>
          </a:p>
        </p:txBody>
      </p:sp>
      <p:sp>
        <p:nvSpPr>
          <p:cNvPr id="3" name="Marcador de contenido 2"/>
          <p:cNvSpPr>
            <a:spLocks noGrp="1"/>
          </p:cNvSpPr>
          <p:nvPr>
            <p:ph idx="1"/>
          </p:nvPr>
        </p:nvSpPr>
        <p:spPr/>
        <p:txBody>
          <a:bodyPr/>
          <a:lstStyle/>
          <a:p>
            <a:pPr algn="just"/>
            <a:r>
              <a:rPr lang="es-VE" dirty="0" smtClean="0"/>
              <a:t>Una función recursiva lo que hace es emular un ciclo repetitivo, llamándose a sí misma una y otra vez hasta que se cumple una condición determinada por el programador, abriendo una instancia cada vez que se llama. </a:t>
            </a:r>
          </a:p>
          <a:p>
            <a:pPr algn="just"/>
            <a:endParaRPr lang="es-VE" dirty="0"/>
          </a:p>
          <a:p>
            <a:pPr algn="just"/>
            <a:r>
              <a:rPr lang="es-VE" dirty="0" smtClean="0"/>
              <a:t>Es importante definir bien en qué rango se cumplirá la función recursiva, pues podría ejecutarse aún cuando por ejemplo la variable está fuera de rango.  Por lo tanto posee dos propiedades principales.</a:t>
            </a:r>
          </a:p>
        </p:txBody>
      </p:sp>
    </p:spTree>
    <p:extLst>
      <p:ext uri="{BB962C8B-B14F-4D97-AF65-F5344CB8AC3E}">
        <p14:creationId xmlns:p14="http://schemas.microsoft.com/office/powerpoint/2010/main" val="65267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Propiedades Recursividad</a:t>
            </a:r>
            <a:endParaRPr lang="es-US" dirty="0"/>
          </a:p>
        </p:txBody>
      </p:sp>
      <p:sp>
        <p:nvSpPr>
          <p:cNvPr id="3" name="Marcador de contenido 2"/>
          <p:cNvSpPr>
            <a:spLocks noGrp="1"/>
          </p:cNvSpPr>
          <p:nvPr>
            <p:ph idx="1"/>
          </p:nvPr>
        </p:nvSpPr>
        <p:spPr>
          <a:xfrm>
            <a:off x="684211" y="685800"/>
            <a:ext cx="8937461" cy="3801532"/>
          </a:xfrm>
        </p:spPr>
        <p:txBody>
          <a:bodyPr>
            <a:normAutofit/>
          </a:bodyPr>
          <a:lstStyle/>
          <a:p>
            <a:pPr algn="just"/>
            <a:r>
              <a:rPr lang="es-VE" b="1" dirty="0" smtClean="0">
                <a:solidFill>
                  <a:schemeClr val="tx1"/>
                </a:solidFill>
              </a:rPr>
              <a:t>Paso Básico:</a:t>
            </a:r>
            <a:r>
              <a:rPr lang="es-US" dirty="0" smtClean="0"/>
              <a:t> Es </a:t>
            </a:r>
            <a:r>
              <a:rPr lang="es-US" dirty="0" smtClean="0"/>
              <a:t>el </a:t>
            </a:r>
            <a:r>
              <a:rPr lang="es-US" dirty="0" smtClean="0"/>
              <a:t>que determina el final de la ejecución evitando que el proceso se llame a sí </a:t>
            </a:r>
            <a:r>
              <a:rPr lang="es-US" dirty="0" smtClean="0"/>
              <a:t>mismo indefinidamente. </a:t>
            </a:r>
            <a:r>
              <a:rPr lang="es-US" dirty="0" smtClean="0"/>
              <a:t>A este criterio se le conoce como </a:t>
            </a:r>
            <a:r>
              <a:rPr lang="es-US" i="1" dirty="0" smtClean="0"/>
              <a:t>Criterio Base.</a:t>
            </a:r>
          </a:p>
          <a:p>
            <a:pPr algn="just"/>
            <a:endParaRPr lang="es-VE" i="1" dirty="0"/>
          </a:p>
          <a:p>
            <a:pPr algn="just"/>
            <a:r>
              <a:rPr lang="es-VE" b="1" dirty="0">
                <a:solidFill>
                  <a:schemeClr val="tx1"/>
                </a:solidFill>
              </a:rPr>
              <a:t>Paso </a:t>
            </a:r>
            <a:r>
              <a:rPr lang="es-VE" b="1" dirty="0" smtClean="0">
                <a:solidFill>
                  <a:schemeClr val="tx1"/>
                </a:solidFill>
              </a:rPr>
              <a:t>de Recursión:</a:t>
            </a:r>
            <a:r>
              <a:rPr lang="es-US" dirty="0" smtClean="0"/>
              <a:t> </a:t>
            </a:r>
            <a:r>
              <a:rPr lang="es-US" dirty="0" smtClean="0"/>
              <a:t>Es un </a:t>
            </a:r>
            <a:r>
              <a:rPr lang="es-US" dirty="0" smtClean="0"/>
              <a:t>criterio que cada vez que se </a:t>
            </a:r>
            <a:r>
              <a:rPr lang="es-US" dirty="0" smtClean="0"/>
              <a:t>ejecuta, </a:t>
            </a:r>
            <a:r>
              <a:rPr lang="es-US" dirty="0" smtClean="0"/>
              <a:t>la función debe estar más cerca del criterio base.</a:t>
            </a:r>
          </a:p>
          <a:p>
            <a:pPr algn="just"/>
            <a:endParaRPr lang="es-VE" i="1" dirty="0"/>
          </a:p>
          <a:p>
            <a:pPr algn="just"/>
            <a:r>
              <a:rPr lang="es-VE" dirty="0" smtClean="0"/>
              <a:t>Un problema que se resuelva usando datos que adoptan las características de estas propiedades, y requiera un proceso repetitivo es ideal para resolver con recursión.</a:t>
            </a:r>
            <a:endParaRPr lang="es-US" dirty="0" smtClean="0"/>
          </a:p>
        </p:txBody>
      </p:sp>
    </p:spTree>
    <p:extLst>
      <p:ext uri="{BB962C8B-B14F-4D97-AF65-F5344CB8AC3E}">
        <p14:creationId xmlns:p14="http://schemas.microsoft.com/office/powerpoint/2010/main" val="389177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ector recto 11"/>
          <p:cNvCxnSpPr/>
          <p:nvPr/>
        </p:nvCxnSpPr>
        <p:spPr>
          <a:xfrm>
            <a:off x="594929" y="3397251"/>
            <a:ext cx="0" cy="1116585"/>
          </a:xfrm>
          <a:prstGeom prst="line">
            <a:avLst/>
          </a:prstGeom>
          <a:ln w="38100">
            <a:solidFill>
              <a:srgbClr val="25D69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594929" y="3397251"/>
            <a:ext cx="862396" cy="1"/>
          </a:xfrm>
          <a:prstGeom prst="straightConnector1">
            <a:avLst/>
          </a:prstGeom>
          <a:ln w="38100">
            <a:solidFill>
              <a:srgbClr val="25D69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2715904" y="3944199"/>
            <a:ext cx="0" cy="560222"/>
          </a:xfrm>
          <a:prstGeom prst="line">
            <a:avLst/>
          </a:prstGeom>
          <a:ln w="38100">
            <a:solidFill>
              <a:srgbClr val="25D69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Abrir llave 4"/>
          <p:cNvSpPr/>
          <p:nvPr/>
        </p:nvSpPr>
        <p:spPr>
          <a:xfrm>
            <a:off x="4681183" y="367545"/>
            <a:ext cx="914400" cy="6005015"/>
          </a:xfrm>
          <a:prstGeom prst="leftBrace">
            <a:avLst>
              <a:gd name="adj1" fmla="val 48193"/>
              <a:gd name="adj2" fmla="val 50000"/>
            </a:avLst>
          </a:prstGeom>
          <a:ln w="57150">
            <a:solidFill>
              <a:srgbClr val="1EB48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US"/>
          </a:p>
        </p:txBody>
      </p:sp>
      <p:cxnSp>
        <p:nvCxnSpPr>
          <p:cNvPr id="9" name="Conector recto 8"/>
          <p:cNvCxnSpPr/>
          <p:nvPr/>
        </p:nvCxnSpPr>
        <p:spPr>
          <a:xfrm>
            <a:off x="594929" y="4504421"/>
            <a:ext cx="2120975" cy="1"/>
          </a:xfrm>
          <a:prstGeom prst="line">
            <a:avLst/>
          </a:prstGeom>
          <a:ln w="38100">
            <a:solidFill>
              <a:srgbClr val="25D69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dondear rectángulo de esquina diagonal 34"/>
          <p:cNvSpPr/>
          <p:nvPr/>
        </p:nvSpPr>
        <p:spPr>
          <a:xfrm>
            <a:off x="5849585" y="1246355"/>
            <a:ext cx="3091215" cy="1192045"/>
          </a:xfrm>
          <a:prstGeom prst="round2Diag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s-VE" sz="2400" dirty="0" smtClean="0">
                <a:ln w="0"/>
                <a:solidFill>
                  <a:schemeClr val="tx1"/>
                </a:solidFill>
              </a:rPr>
              <a:t>Paso Básico</a:t>
            </a:r>
            <a:endParaRPr lang="es-US" sz="2400" dirty="0">
              <a:ln w="0"/>
              <a:solidFill>
                <a:schemeClr val="tx1"/>
              </a:solidFill>
            </a:endParaRPr>
          </a:p>
        </p:txBody>
      </p:sp>
      <p:sp>
        <p:nvSpPr>
          <p:cNvPr id="36" name="Redondear rectángulo de esquina diagonal 35"/>
          <p:cNvSpPr/>
          <p:nvPr/>
        </p:nvSpPr>
        <p:spPr>
          <a:xfrm>
            <a:off x="5849585" y="4155997"/>
            <a:ext cx="3091215" cy="1192045"/>
          </a:xfrm>
          <a:prstGeom prst="round2Diag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s-VE" sz="2400" dirty="0" smtClean="0">
                <a:ln w="0"/>
                <a:solidFill>
                  <a:schemeClr val="tx1"/>
                </a:solidFill>
              </a:rPr>
              <a:t>Paso de Recursión</a:t>
            </a:r>
            <a:endParaRPr lang="es-US" sz="2400" dirty="0">
              <a:ln w="0"/>
              <a:solidFill>
                <a:schemeClr val="tx1"/>
              </a:solidFill>
            </a:endParaRPr>
          </a:p>
        </p:txBody>
      </p:sp>
      <p:cxnSp>
        <p:nvCxnSpPr>
          <p:cNvPr id="38" name="Conector recto de flecha 37"/>
          <p:cNvCxnSpPr/>
          <p:nvPr/>
        </p:nvCxnSpPr>
        <p:spPr>
          <a:xfrm>
            <a:off x="9122704" y="1842377"/>
            <a:ext cx="698500" cy="0"/>
          </a:xfrm>
          <a:prstGeom prst="straightConnector1">
            <a:avLst/>
          </a:prstGeom>
          <a:ln>
            <a:solidFill>
              <a:srgbClr val="25D691"/>
            </a:solidFill>
            <a:tailEnd type="triangle"/>
          </a:ln>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grpSp>
        <p:nvGrpSpPr>
          <p:cNvPr id="44" name="Grupo 43"/>
          <p:cNvGrpSpPr/>
          <p:nvPr/>
        </p:nvGrpSpPr>
        <p:grpSpPr>
          <a:xfrm>
            <a:off x="922136" y="2662475"/>
            <a:ext cx="3642127" cy="1456850"/>
            <a:chOff x="0" y="600525"/>
            <a:chExt cx="3642127" cy="1456850"/>
          </a:xfrm>
          <a:effectLst>
            <a:outerShdw blurRad="50800" dist="38100" dir="2700000" algn="tl" rotWithShape="0">
              <a:prstClr val="black">
                <a:alpha val="40000"/>
              </a:prstClr>
            </a:outerShdw>
          </a:effectLst>
          <a:scene3d>
            <a:camera prst="orthographicFront"/>
            <a:lightRig rig="flat" dir="t"/>
          </a:scene3d>
        </p:grpSpPr>
        <p:sp>
          <p:nvSpPr>
            <p:cNvPr id="45" name="Cheurón 44"/>
            <p:cNvSpPr/>
            <p:nvPr/>
          </p:nvSpPr>
          <p:spPr>
            <a:xfrm>
              <a:off x="0" y="600525"/>
              <a:ext cx="3642127" cy="1456850"/>
            </a:xfrm>
            <a:prstGeom prst="chevron">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46" name="Cheurón 4"/>
            <p:cNvSpPr/>
            <p:nvPr/>
          </p:nvSpPr>
          <p:spPr>
            <a:xfrm>
              <a:off x="728425" y="600525"/>
              <a:ext cx="2185277" cy="145685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s-VE" sz="3300" kern="1200" cap="none" spc="0" dirty="0" smtClean="0">
                  <a:ln w="0"/>
                  <a:solidFill>
                    <a:schemeClr val="tx1"/>
                  </a:solidFill>
                  <a:effectLst>
                    <a:outerShdw blurRad="38100" dist="19050" dir="2700000" algn="tl" rotWithShape="0">
                      <a:schemeClr val="dk1">
                        <a:alpha val="40000"/>
                      </a:schemeClr>
                    </a:outerShdw>
                  </a:effectLst>
                </a:rPr>
                <a:t>Recursión</a:t>
              </a:r>
              <a:endParaRPr lang="es-US" sz="3300" kern="1200" dirty="0"/>
            </a:p>
          </p:txBody>
        </p:sp>
      </p:grpSp>
      <p:cxnSp>
        <p:nvCxnSpPr>
          <p:cNvPr id="48" name="Conector recto de flecha 47"/>
          <p:cNvCxnSpPr/>
          <p:nvPr/>
        </p:nvCxnSpPr>
        <p:spPr>
          <a:xfrm flipV="1">
            <a:off x="7395192" y="2662475"/>
            <a:ext cx="0" cy="1281724"/>
          </a:xfrm>
          <a:prstGeom prst="straightConnector1">
            <a:avLst/>
          </a:prstGeom>
          <a:ln>
            <a:solidFill>
              <a:srgbClr val="25D691"/>
            </a:solidFill>
            <a:tailEnd type="triangle"/>
          </a:ln>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51" name="CuadroTexto 50"/>
          <p:cNvSpPr txBox="1"/>
          <p:nvPr/>
        </p:nvSpPr>
        <p:spPr>
          <a:xfrm>
            <a:off x="7615857" y="3083930"/>
            <a:ext cx="1760562" cy="461665"/>
          </a:xfrm>
          <a:prstGeom prst="rect">
            <a:avLst/>
          </a:prstGeom>
          <a:noFill/>
        </p:spPr>
        <p:txBody>
          <a:bodyPr wrap="square" rtlCol="0">
            <a:spAutoFit/>
          </a:bodyPr>
          <a:lstStyle/>
          <a:p>
            <a:r>
              <a:rPr lang="es-VE" sz="2400" dirty="0">
                <a:ln w="0"/>
                <a:effectLst>
                  <a:outerShdw blurRad="38100" dist="38100" dir="2700000" algn="tl">
                    <a:srgbClr val="000000">
                      <a:alpha val="43137"/>
                    </a:srgbClr>
                  </a:outerShdw>
                </a:effectLst>
              </a:rPr>
              <a:t>Se acerca</a:t>
            </a:r>
            <a:endParaRPr lang="es-US" sz="2400" dirty="0">
              <a:ln w="0"/>
              <a:effectLst>
                <a:outerShdw blurRad="38100" dist="38100" dir="2700000" algn="tl">
                  <a:srgbClr val="000000">
                    <a:alpha val="43137"/>
                  </a:srgbClr>
                </a:outerShdw>
              </a:effectLst>
            </a:endParaRPr>
          </a:p>
        </p:txBody>
      </p:sp>
      <p:sp>
        <p:nvSpPr>
          <p:cNvPr id="52" name="CuadroTexto 51"/>
          <p:cNvSpPr txBox="1"/>
          <p:nvPr/>
        </p:nvSpPr>
        <p:spPr>
          <a:xfrm>
            <a:off x="10098644" y="1611544"/>
            <a:ext cx="1760562" cy="461665"/>
          </a:xfrm>
          <a:prstGeom prst="rect">
            <a:avLst/>
          </a:prstGeom>
          <a:noFill/>
        </p:spPr>
        <p:txBody>
          <a:bodyPr wrap="square" rtlCol="0">
            <a:spAutoFit/>
          </a:bodyPr>
          <a:lstStyle/>
          <a:p>
            <a:r>
              <a:rPr lang="es-VE" sz="2400" dirty="0" smtClean="0">
                <a:ln w="0"/>
                <a:effectLst>
                  <a:outerShdw blurRad="38100" dist="38100" dir="2700000" algn="tl">
                    <a:srgbClr val="000000">
                      <a:alpha val="43137"/>
                    </a:srgbClr>
                  </a:outerShdw>
                </a:effectLst>
              </a:rPr>
              <a:t>Fin</a:t>
            </a:r>
            <a:endParaRPr lang="es-US" sz="2400" dirty="0">
              <a:ln w="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9034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Ejemplo Recursividad</a:t>
            </a:r>
            <a:endParaRPr lang="es-US" dirty="0"/>
          </a:p>
        </p:txBody>
      </p:sp>
      <p:pic>
        <p:nvPicPr>
          <p:cNvPr id="6" name="Imagen 5"/>
          <p:cNvPicPr>
            <a:picLocks noChangeAspect="1"/>
          </p:cNvPicPr>
          <p:nvPr/>
        </p:nvPicPr>
        <p:blipFill rotWithShape="1">
          <a:blip r:embed="rId2"/>
          <a:srcRect r="26206"/>
          <a:stretch/>
        </p:blipFill>
        <p:spPr>
          <a:xfrm>
            <a:off x="431895" y="293852"/>
            <a:ext cx="4701033" cy="4193479"/>
          </a:xfrm>
          <a:prstGeom prst="rect">
            <a:avLst/>
          </a:prstGeom>
        </p:spPr>
      </p:pic>
      <p:pic>
        <p:nvPicPr>
          <p:cNvPr id="7" name="Imagen 6"/>
          <p:cNvPicPr>
            <a:picLocks noChangeAspect="1"/>
          </p:cNvPicPr>
          <p:nvPr/>
        </p:nvPicPr>
        <p:blipFill rotWithShape="1">
          <a:blip r:embed="rId3"/>
          <a:srcRect t="6250" r="50273" b="42448"/>
          <a:stretch/>
        </p:blipFill>
        <p:spPr>
          <a:xfrm>
            <a:off x="6157783" y="936104"/>
            <a:ext cx="5625880" cy="3035394"/>
          </a:xfrm>
          <a:prstGeom prst="rect">
            <a:avLst/>
          </a:prstGeom>
        </p:spPr>
      </p:pic>
      <p:sp>
        <p:nvSpPr>
          <p:cNvPr id="8" name="Flecha derecha 7"/>
          <p:cNvSpPr/>
          <p:nvPr/>
        </p:nvSpPr>
        <p:spPr>
          <a:xfrm>
            <a:off x="5301588" y="2115403"/>
            <a:ext cx="666750" cy="4817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1341581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360</TotalTime>
  <Words>232</Words>
  <Application>Microsoft Office PowerPoint</Application>
  <PresentationFormat>Panorámica</PresentationFormat>
  <Paragraphs>26</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Century Gothic</vt:lpstr>
      <vt:lpstr>Wingdings 3</vt:lpstr>
      <vt:lpstr>Sector</vt:lpstr>
      <vt:lpstr>TEMA 4: RECURSIÓN</vt:lpstr>
      <vt:lpstr>Recursividad</vt:lpstr>
      <vt:lpstr>Funcionamiento Recursividad</vt:lpstr>
      <vt:lpstr>Propiedades Recursividad</vt:lpstr>
      <vt:lpstr>Presentación de PowerPoint</vt:lpstr>
      <vt:lpstr>Ejemplo Recursividad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RECURSIÓN</dc:title>
  <dc:creator>Cuenta Microsoft</dc:creator>
  <cp:lastModifiedBy>Cuenta Microsoft</cp:lastModifiedBy>
  <cp:revision>14</cp:revision>
  <dcterms:created xsi:type="dcterms:W3CDTF">2022-11-19T11:58:56Z</dcterms:created>
  <dcterms:modified xsi:type="dcterms:W3CDTF">2022-11-19T19:32:55Z</dcterms:modified>
</cp:coreProperties>
</file>