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D82B1-5179-4131-989E-8B0E8421D2DC}" type="datetimeFigureOut">
              <a:rPr lang="uk-UA" smtClean="0"/>
              <a:t>29.09.2016</a:t>
            </a:fld>
            <a:endParaRPr lang="uk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08960E-3A27-46B9-9729-B404817201D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87037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8960E-3A27-46B9-9729-B404817201DB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80289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611668F-8278-4F37-B07E-E6552036925E}" type="datetimeFigureOut">
              <a:rPr lang="uk-UA" smtClean="0"/>
              <a:t>29.09.2016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9B4B-3275-41A3-9110-D38144749E1A}" type="slidenum">
              <a:rPr lang="uk-UA" smtClean="0"/>
              <a:t>‹#›</a:t>
            </a:fld>
            <a:endParaRPr lang="uk-U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850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1668F-8278-4F37-B07E-E6552036925E}" type="datetimeFigureOut">
              <a:rPr lang="uk-UA" smtClean="0"/>
              <a:t>29.09.2016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9B4B-3275-41A3-9110-D38144749E1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2984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1668F-8278-4F37-B07E-E6552036925E}" type="datetimeFigureOut">
              <a:rPr lang="uk-UA" smtClean="0"/>
              <a:t>29.09.2016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9B4B-3275-41A3-9110-D38144749E1A}" type="slidenum">
              <a:rPr lang="uk-UA" smtClean="0"/>
              <a:t>‹#›</a:t>
            </a:fld>
            <a:endParaRPr lang="uk-UA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698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1668F-8278-4F37-B07E-E6552036925E}" type="datetimeFigureOut">
              <a:rPr lang="uk-UA" smtClean="0"/>
              <a:t>29.09.2016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9B4B-3275-41A3-9110-D38144749E1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72448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1668F-8278-4F37-B07E-E6552036925E}" type="datetimeFigureOut">
              <a:rPr lang="uk-UA" smtClean="0"/>
              <a:t>29.09.2016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9B4B-3275-41A3-9110-D38144749E1A}" type="slidenum">
              <a:rPr lang="uk-UA" smtClean="0"/>
              <a:t>‹#›</a:t>
            </a:fld>
            <a:endParaRPr lang="uk-U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330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1668F-8278-4F37-B07E-E6552036925E}" type="datetimeFigureOut">
              <a:rPr lang="uk-UA" smtClean="0"/>
              <a:t>29.09.2016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9B4B-3275-41A3-9110-D38144749E1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46269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1668F-8278-4F37-B07E-E6552036925E}" type="datetimeFigureOut">
              <a:rPr lang="uk-UA" smtClean="0"/>
              <a:t>29.09.2016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9B4B-3275-41A3-9110-D38144749E1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00737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1668F-8278-4F37-B07E-E6552036925E}" type="datetimeFigureOut">
              <a:rPr lang="uk-UA" smtClean="0"/>
              <a:t>29.09.2016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9B4B-3275-41A3-9110-D38144749E1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16056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1668F-8278-4F37-B07E-E6552036925E}" type="datetimeFigureOut">
              <a:rPr lang="uk-UA" smtClean="0"/>
              <a:t>29.09.2016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9B4B-3275-41A3-9110-D38144749E1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56829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1668F-8278-4F37-B07E-E6552036925E}" type="datetimeFigureOut">
              <a:rPr lang="uk-UA" smtClean="0"/>
              <a:t>29.09.2016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9B4B-3275-41A3-9110-D38144749E1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93810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1668F-8278-4F37-B07E-E6552036925E}" type="datetimeFigureOut">
              <a:rPr lang="uk-UA" smtClean="0"/>
              <a:t>29.09.2016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9B4B-3275-41A3-9110-D38144749E1A}" type="slidenum">
              <a:rPr lang="uk-UA" smtClean="0"/>
              <a:t>‹#›</a:t>
            </a:fld>
            <a:endParaRPr lang="uk-U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333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611668F-8278-4F37-B07E-E6552036925E}" type="datetimeFigureOut">
              <a:rPr lang="uk-UA" smtClean="0"/>
              <a:t>29.09.2016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FC39B4B-3275-41A3-9110-D38144749E1A}" type="slidenum">
              <a:rPr lang="uk-UA" smtClean="0"/>
              <a:t>‹#›</a:t>
            </a:fld>
            <a:endParaRPr lang="uk-UA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058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Intel Threading Building Blocks</a:t>
            </a:r>
            <a:endParaRPr lang="uk-U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smtClean="0"/>
              <a:t>Бібліотека шаблонів на </a:t>
            </a:r>
            <a:r>
              <a:rPr lang="en-US" dirty="0" smtClean="0"/>
              <a:t>C++ </a:t>
            </a:r>
            <a:r>
              <a:rPr lang="uk-UA" dirty="0" smtClean="0"/>
              <a:t>для розробки багатопоточного ПЗ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29456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Graph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618509"/>
            <a:ext cx="6245352" cy="4596370"/>
          </a:xfrm>
        </p:spPr>
        <p:txBody>
          <a:bodyPr>
            <a:noAutofit/>
          </a:bodyPr>
          <a:lstStyle/>
          <a:p>
            <a:pPr algn="just"/>
            <a:r>
              <a:rPr lang="uk-UA" sz="1800" dirty="0" smtClean="0"/>
              <a:t>При використанні графу потоків</a:t>
            </a:r>
            <a:r>
              <a:rPr lang="en-US" sz="1800" dirty="0" smtClean="0"/>
              <a:t>, </a:t>
            </a:r>
            <a:r>
              <a:rPr lang="uk-UA" sz="1800" dirty="0" smtClean="0"/>
              <a:t>обчислення представлені вузлами, а канали спілкування між цими обчисленнями представлені ребрами</a:t>
            </a:r>
            <a:r>
              <a:rPr lang="en-US" sz="1800" dirty="0" smtClean="0"/>
              <a:t>.</a:t>
            </a:r>
            <a:r>
              <a:rPr lang="en-US" sz="1800" dirty="0"/>
              <a:t>  </a:t>
            </a:r>
            <a:r>
              <a:rPr lang="uk-UA" sz="1800" dirty="0" smtClean="0"/>
              <a:t>Користувач відповідальний за використання </a:t>
            </a:r>
            <a:r>
              <a:rPr lang="uk-UA" sz="1800" dirty="0" err="1" smtClean="0"/>
              <a:t>ребер</a:t>
            </a:r>
            <a:r>
              <a:rPr lang="uk-UA" sz="1800" dirty="0" smtClean="0"/>
              <a:t> щоб виразити усі залежності, які мають бути взяті до уваги, коли вузли будуть відправлені на виконання</a:t>
            </a:r>
            <a:r>
              <a:rPr lang="en-US" sz="1800" dirty="0" smtClean="0"/>
              <a:t>, </a:t>
            </a:r>
            <a:r>
              <a:rPr lang="uk-UA" sz="1800" dirty="0" smtClean="0"/>
              <a:t>надаючи планувальнику </a:t>
            </a:r>
            <a:r>
              <a:rPr lang="en-US" sz="1800" dirty="0" smtClean="0"/>
              <a:t>Intel </a:t>
            </a:r>
            <a:r>
              <a:rPr lang="en-US" sz="1800" dirty="0"/>
              <a:t>TBB </a:t>
            </a:r>
            <a:r>
              <a:rPr lang="uk-UA" sz="1800" dirty="0" smtClean="0"/>
              <a:t>гнучкість для надання паралелізму в </a:t>
            </a:r>
            <a:r>
              <a:rPr lang="uk-UA" sz="1800" dirty="0" err="1" smtClean="0"/>
              <a:t>графовій</a:t>
            </a:r>
            <a:r>
              <a:rPr lang="uk-UA" sz="1800" dirty="0" smtClean="0"/>
              <a:t> топології</a:t>
            </a:r>
            <a:r>
              <a:rPr lang="en-US" sz="1800" dirty="0" smtClean="0"/>
              <a:t>.</a:t>
            </a:r>
            <a:r>
              <a:rPr lang="en-US" sz="1800" dirty="0"/>
              <a:t>  </a:t>
            </a:r>
            <a:r>
              <a:rPr lang="uk-UA" sz="1800" dirty="0" smtClean="0"/>
              <a:t>Коли вузол графа отримує повідомлення</a:t>
            </a:r>
            <a:r>
              <a:rPr lang="en-US" sz="1800" dirty="0" smtClean="0"/>
              <a:t>, </a:t>
            </a:r>
            <a:r>
              <a:rPr lang="uk-UA" sz="1800" dirty="0" smtClean="0"/>
              <a:t>задача </a:t>
            </a:r>
            <a:r>
              <a:rPr lang="en-US" sz="1800" dirty="0" smtClean="0"/>
              <a:t>Intel </a:t>
            </a:r>
            <a:r>
              <a:rPr lang="en-US" sz="1800" dirty="0"/>
              <a:t>TBB </a:t>
            </a:r>
            <a:r>
              <a:rPr lang="uk-UA" sz="1800" dirty="0" smtClean="0"/>
              <a:t>створюється для виконання її тіла на вхідному повідомленні</a:t>
            </a:r>
            <a:r>
              <a:rPr lang="en-US" sz="1800" dirty="0" smtClean="0"/>
              <a:t>.</a:t>
            </a:r>
            <a:r>
              <a:rPr lang="en-US" sz="1800" dirty="0"/>
              <a:t> </a:t>
            </a:r>
          </a:p>
          <a:p>
            <a:pPr algn="just"/>
            <a:r>
              <a:rPr lang="uk-UA" sz="1800" dirty="0" smtClean="0"/>
              <a:t>Інтерфейс графу потоків підтримує декілька типів вузлів</a:t>
            </a:r>
            <a:r>
              <a:rPr lang="en-US" sz="1800" dirty="0" smtClean="0"/>
              <a:t>,</a:t>
            </a:r>
            <a:r>
              <a:rPr lang="uk-UA" sz="1800" dirty="0" smtClean="0"/>
              <a:t> як показано на рисунку</a:t>
            </a:r>
            <a:r>
              <a:rPr lang="en-US" sz="1800" dirty="0" smtClean="0"/>
              <a:t>, </a:t>
            </a:r>
            <a:r>
              <a:rPr lang="uk-UA" sz="1800" dirty="0" smtClean="0"/>
              <a:t>включаючи функціональні вузли, що виконують тіла надані користувачем</a:t>
            </a:r>
            <a:r>
              <a:rPr lang="en-US" sz="1800" dirty="0" smtClean="0"/>
              <a:t>, </a:t>
            </a:r>
            <a:r>
              <a:rPr lang="uk-UA" sz="1800" dirty="0" err="1" smtClean="0"/>
              <a:t>буферизуючі</a:t>
            </a:r>
            <a:r>
              <a:rPr lang="uk-UA" sz="1800" dirty="0" smtClean="0"/>
              <a:t> вузли, що можуть бути використані задля впорядкування на </a:t>
            </a:r>
            <a:r>
              <a:rPr lang="uk-UA" sz="1800" dirty="0" err="1" smtClean="0"/>
              <a:t>буферизації</a:t>
            </a:r>
            <a:r>
              <a:rPr lang="uk-UA" sz="1800" dirty="0" smtClean="0"/>
              <a:t> повідомлень під час їх протікання крізь граф</a:t>
            </a:r>
            <a:r>
              <a:rPr lang="en-US" sz="1800" dirty="0" smtClean="0"/>
              <a:t>, </a:t>
            </a:r>
            <a:r>
              <a:rPr lang="uk-UA" sz="1800" dirty="0" smtClean="0"/>
              <a:t>накопичувальні та </a:t>
            </a:r>
            <a:r>
              <a:rPr lang="uk-UA" sz="1800" dirty="0" err="1" smtClean="0"/>
              <a:t>розповсюджувальні</a:t>
            </a:r>
            <a:r>
              <a:rPr lang="uk-UA" sz="1800" dirty="0" smtClean="0"/>
              <a:t> вузли, які з’єднують чи розбивають повідомлення</a:t>
            </a:r>
            <a:r>
              <a:rPr lang="en-US" sz="1800" dirty="0" smtClean="0"/>
              <a:t>, </a:t>
            </a:r>
            <a:r>
              <a:rPr lang="uk-UA" sz="1800" dirty="0" smtClean="0"/>
              <a:t>а </a:t>
            </a:r>
            <a:r>
              <a:rPr lang="uk-UA" sz="1800" dirty="0" err="1" smtClean="0"/>
              <a:t>такожвузли</a:t>
            </a:r>
            <a:r>
              <a:rPr lang="uk-UA" sz="1800" dirty="0" smtClean="0"/>
              <a:t> спеціального призначення</a:t>
            </a:r>
            <a:r>
              <a:rPr lang="en-US" sz="1800" dirty="0" smtClean="0"/>
              <a:t>.</a:t>
            </a:r>
            <a:r>
              <a:rPr lang="en-US" sz="1800" dirty="0"/>
              <a:t>  </a:t>
            </a:r>
            <a:r>
              <a:rPr lang="uk-UA" sz="1800" dirty="0" smtClean="0"/>
              <a:t>Користувач з’єднує сутності вузлів цих типів разом ребрами щоб визначити залежності між ними і надати тіла для виконання роботи</a:t>
            </a:r>
            <a:r>
              <a:rPr lang="en-US" sz="1800" dirty="0" smtClean="0"/>
              <a:t>.</a:t>
            </a:r>
            <a:endParaRPr lang="en-US" sz="1800" dirty="0"/>
          </a:p>
          <a:p>
            <a:pPr algn="just"/>
            <a:endParaRPr lang="uk-UA" sz="1800" dirty="0"/>
          </a:p>
        </p:txBody>
      </p:sp>
      <p:pic>
        <p:nvPicPr>
          <p:cNvPr id="5122" name="Picture 2" descr="https://www.threadingbuildingblocks.org/sites/tbb/images/nod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191" y="984490"/>
            <a:ext cx="4535297" cy="2932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30184" y="4297680"/>
            <a:ext cx="2807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Типи підтримуваних вузлів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16714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Graph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flow_graph.h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::flow;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 graph g;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continue_node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continue_msg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hello( g,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[](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continue_msg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&amp;) {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"Hello";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}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 );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continue_node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continue_msg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world( g,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[](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continue_msg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&amp;) {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 World\n";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}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   );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  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make_edge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(hello, world);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hello.try_put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continue_msg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g.wait_for_all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   return 0;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uk-UA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81472" y="585216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 smtClean="0">
                <a:solidFill>
                  <a:srgbClr val="666666"/>
                </a:solidFill>
                <a:effectLst/>
                <a:latin typeface="Georgia" panose="02040502050405020303" pitchFamily="18" charset="0"/>
              </a:rPr>
              <a:t>“Hello World” </a:t>
            </a:r>
            <a:r>
              <a:rPr lang="uk-UA" b="0" i="0" dirty="0" smtClean="0">
                <a:solidFill>
                  <a:srgbClr val="666666"/>
                </a:solidFill>
                <a:effectLst/>
                <a:latin typeface="Georgia" panose="02040502050405020303" pitchFamily="18" charset="0"/>
              </a:rPr>
              <a:t>за допомогою графа потоків</a:t>
            </a:r>
            <a:r>
              <a:rPr lang="en-US" b="0" i="0" dirty="0" smtClean="0">
                <a:solidFill>
                  <a:srgbClr val="666666"/>
                </a:solidFill>
                <a:effectLst/>
                <a:latin typeface="Georgia" panose="02040502050405020303" pitchFamily="18" charset="0"/>
              </a:rPr>
              <a:t>. </a:t>
            </a:r>
            <a:r>
              <a:rPr lang="uk-UA" b="0" i="0" dirty="0" smtClean="0">
                <a:solidFill>
                  <a:srgbClr val="666666"/>
                </a:solidFill>
                <a:effectLst/>
                <a:latin typeface="Georgia" panose="02040502050405020303" pitchFamily="18" charset="0"/>
              </a:rPr>
              <a:t>Тут нема ніякого паралелізму</a:t>
            </a:r>
            <a:r>
              <a:rPr lang="en-US" b="0" i="0" dirty="0" smtClean="0">
                <a:solidFill>
                  <a:srgbClr val="666666"/>
                </a:solidFill>
                <a:effectLst/>
                <a:latin typeface="Georgia" panose="02040502050405020303" pitchFamily="18" charset="0"/>
              </a:rPr>
              <a:t>, </a:t>
            </a:r>
            <a:r>
              <a:rPr lang="uk-UA" b="0" i="0" dirty="0" smtClean="0">
                <a:solidFill>
                  <a:srgbClr val="666666"/>
                </a:solidFill>
                <a:effectLst/>
                <a:latin typeface="Georgia" panose="02040502050405020303" pitchFamily="18" charset="0"/>
              </a:rPr>
              <a:t>але </a:t>
            </a:r>
            <a:r>
              <a:rPr lang="uk-UA" b="0" i="0" dirty="0" err="1" smtClean="0">
                <a:solidFill>
                  <a:srgbClr val="666666"/>
                </a:solidFill>
                <a:effectLst/>
                <a:latin typeface="Georgia" panose="02040502050405020303" pitchFamily="18" charset="0"/>
              </a:rPr>
              <a:t>демострується</a:t>
            </a:r>
            <a:r>
              <a:rPr lang="uk-UA" b="0" i="0" dirty="0" smtClean="0">
                <a:solidFill>
                  <a:srgbClr val="666666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uk-UA" b="0" i="0" dirty="0" err="1" smtClean="0">
                <a:solidFill>
                  <a:srgbClr val="666666"/>
                </a:solidFill>
                <a:effectLst/>
                <a:latin typeface="Georgia" panose="02040502050405020303" pitchFamily="18" charset="0"/>
              </a:rPr>
              <a:t>ситкаксис</a:t>
            </a:r>
            <a:r>
              <a:rPr lang="uk-UA" b="0" i="0" dirty="0" smtClean="0">
                <a:solidFill>
                  <a:srgbClr val="666666"/>
                </a:solidFill>
                <a:effectLst/>
                <a:latin typeface="Georgia" panose="02040502050405020303" pitchFamily="18" charset="0"/>
              </a:rPr>
              <a:t> інтерфейсу</a:t>
            </a:r>
            <a:r>
              <a:rPr lang="en-US" b="0" i="0" dirty="0" smtClean="0">
                <a:solidFill>
                  <a:srgbClr val="666666"/>
                </a:solidFill>
                <a:effectLst/>
                <a:latin typeface="Georgia" panose="02040502050405020303" pitchFamily="18" charset="0"/>
              </a:rPr>
              <a:t>.  </a:t>
            </a:r>
            <a:r>
              <a:rPr lang="uk-UA" b="0" i="0" dirty="0" smtClean="0">
                <a:solidFill>
                  <a:srgbClr val="666666"/>
                </a:solidFill>
                <a:effectLst/>
                <a:latin typeface="Georgia" panose="02040502050405020303" pitchFamily="18" charset="0"/>
              </a:rPr>
              <a:t>У цьому коді створюються два вузли -</a:t>
            </a:r>
            <a:r>
              <a:rPr lang="en-US" b="0" i="0" dirty="0" smtClean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hello</a:t>
            </a:r>
            <a:r>
              <a:rPr lang="en-US" b="0" i="0" dirty="0" smtClean="0">
                <a:solidFill>
                  <a:srgbClr val="666666"/>
                </a:solidFill>
                <a:effectLst/>
                <a:latin typeface="Georgia" panose="02040502050405020303" pitchFamily="18" charset="0"/>
              </a:rPr>
              <a:t> </a:t>
            </a:r>
            <a:r>
              <a:rPr lang="uk-UA" b="0" i="0" dirty="0" smtClean="0">
                <a:solidFill>
                  <a:srgbClr val="666666"/>
                </a:solidFill>
                <a:effectLst/>
                <a:latin typeface="Georgia" panose="02040502050405020303" pitchFamily="18" charset="0"/>
              </a:rPr>
              <a:t>і</a:t>
            </a:r>
            <a:r>
              <a:rPr lang="en-US" b="0" i="0" dirty="0" smtClean="0">
                <a:solidFill>
                  <a:srgbClr val="666666"/>
                </a:solidFill>
                <a:effectLst/>
                <a:latin typeface="Georgia" panose="02040502050405020303" pitchFamily="18" charset="0"/>
              </a:rPr>
              <a:t> </a:t>
            </a:r>
            <a:r>
              <a:rPr lang="en-US" b="0" i="0" dirty="0" smtClean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world</a:t>
            </a:r>
            <a:r>
              <a:rPr lang="en-US" b="0" i="0" dirty="0" smtClean="0">
                <a:solidFill>
                  <a:srgbClr val="666666"/>
                </a:solidFill>
                <a:effectLst/>
                <a:latin typeface="Georgia" panose="02040502050405020303" pitchFamily="18" charset="0"/>
              </a:rPr>
              <a:t>, </a:t>
            </a:r>
            <a:r>
              <a:rPr lang="uk-UA" b="0" i="0" dirty="0" smtClean="0">
                <a:solidFill>
                  <a:srgbClr val="666666"/>
                </a:solidFill>
                <a:effectLst/>
                <a:latin typeface="Georgia" panose="02040502050405020303" pitchFamily="18" charset="0"/>
              </a:rPr>
              <a:t>які утворені лямбда-функціями, що виводять </a:t>
            </a:r>
            <a:r>
              <a:rPr lang="en-US" b="0" i="0" dirty="0" smtClean="0">
                <a:solidFill>
                  <a:srgbClr val="666666"/>
                </a:solidFill>
                <a:effectLst/>
                <a:latin typeface="Georgia" panose="02040502050405020303" pitchFamily="18" charset="0"/>
              </a:rPr>
              <a:t>“Hello” </a:t>
            </a:r>
            <a:r>
              <a:rPr lang="uk-UA" b="0" i="0" dirty="0" smtClean="0">
                <a:solidFill>
                  <a:srgbClr val="666666"/>
                </a:solidFill>
                <a:effectLst/>
                <a:latin typeface="Georgia" panose="02040502050405020303" pitchFamily="18" charset="0"/>
              </a:rPr>
              <a:t>і </a:t>
            </a:r>
            <a:r>
              <a:rPr lang="en-US" b="0" i="0" dirty="0" smtClean="0">
                <a:solidFill>
                  <a:srgbClr val="666666"/>
                </a:solidFill>
                <a:effectLst/>
                <a:latin typeface="Georgia" panose="02040502050405020303" pitchFamily="18" charset="0"/>
              </a:rPr>
              <a:t>“World”</a:t>
            </a:r>
            <a:r>
              <a:rPr lang="uk-UA" b="0" i="0" dirty="0" smtClean="0">
                <a:solidFill>
                  <a:srgbClr val="666666"/>
                </a:solidFill>
                <a:effectLst/>
                <a:latin typeface="Georgia" panose="02040502050405020303" pitchFamily="18" charset="0"/>
              </a:rPr>
              <a:t> відповідно</a:t>
            </a:r>
            <a:r>
              <a:rPr lang="en-US" b="0" i="0" dirty="0" smtClean="0">
                <a:solidFill>
                  <a:srgbClr val="666666"/>
                </a:solidFill>
                <a:effectLst/>
                <a:latin typeface="Georgia" panose="02040502050405020303" pitchFamily="18" charset="0"/>
              </a:rPr>
              <a:t>. </a:t>
            </a:r>
            <a:r>
              <a:rPr lang="uk-UA" b="0" i="0" dirty="0" smtClean="0">
                <a:solidFill>
                  <a:srgbClr val="666666"/>
                </a:solidFill>
                <a:effectLst/>
                <a:latin typeface="Georgia" panose="02040502050405020303" pitchFamily="18" charset="0"/>
              </a:rPr>
              <a:t>Кожен вузол типу</a:t>
            </a:r>
            <a:r>
              <a:rPr lang="en-US" b="0" i="0" dirty="0" smtClean="0">
                <a:solidFill>
                  <a:srgbClr val="666666"/>
                </a:solidFill>
                <a:effectLst/>
                <a:latin typeface="Georgia" panose="02040502050405020303" pitchFamily="18" charset="0"/>
              </a:rPr>
              <a:t> </a:t>
            </a:r>
            <a:r>
              <a:rPr lang="en-US" b="0" i="0" dirty="0" err="1" smtClean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continue_node</a:t>
            </a:r>
            <a:r>
              <a:rPr lang="uk-UA" dirty="0">
                <a:solidFill>
                  <a:srgbClr val="666666"/>
                </a:solidFill>
                <a:latin typeface="Georgia" panose="02040502050405020303" pitchFamily="18" charset="0"/>
              </a:rPr>
              <a:t> </a:t>
            </a:r>
            <a:r>
              <a:rPr lang="uk-UA" dirty="0" smtClean="0">
                <a:solidFill>
                  <a:srgbClr val="666666"/>
                </a:solidFill>
                <a:latin typeface="Georgia" panose="02040502050405020303" pitchFamily="18" charset="0"/>
              </a:rPr>
              <a:t>– функціональний вузол</a:t>
            </a:r>
            <a:r>
              <a:rPr lang="en-US" b="0" i="0" dirty="0" smtClean="0">
                <a:solidFill>
                  <a:srgbClr val="666666"/>
                </a:solidFill>
                <a:effectLst/>
                <a:latin typeface="Georgia" panose="02040502050405020303" pitchFamily="18" charset="0"/>
              </a:rPr>
              <a:t>.  </a:t>
            </a:r>
            <a:r>
              <a:rPr lang="uk-UA" b="0" i="0" dirty="0" smtClean="0">
                <a:solidFill>
                  <a:srgbClr val="666666"/>
                </a:solidFill>
                <a:effectLst/>
                <a:latin typeface="Georgia" panose="02040502050405020303" pitchFamily="18" charset="0"/>
              </a:rPr>
              <a:t>Виклик</a:t>
            </a:r>
            <a:r>
              <a:rPr lang="en-US" b="0" i="0" dirty="0" smtClean="0">
                <a:solidFill>
                  <a:srgbClr val="666666"/>
                </a:solidFill>
                <a:effectLst/>
                <a:latin typeface="Georgia" panose="02040502050405020303" pitchFamily="18" charset="0"/>
              </a:rPr>
              <a:t> </a:t>
            </a:r>
            <a:r>
              <a:rPr lang="en-US" b="0" i="0" dirty="0" err="1" smtClean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make_edge</a:t>
            </a:r>
            <a:r>
              <a:rPr lang="en-US" b="0" i="0" dirty="0" smtClean="0">
                <a:solidFill>
                  <a:srgbClr val="666666"/>
                </a:solidFill>
                <a:effectLst/>
                <a:latin typeface="Georgia" panose="02040502050405020303" pitchFamily="18" charset="0"/>
              </a:rPr>
              <a:t> </a:t>
            </a:r>
            <a:r>
              <a:rPr lang="uk-UA" b="0" i="0" dirty="0" smtClean="0">
                <a:solidFill>
                  <a:srgbClr val="666666"/>
                </a:solidFill>
                <a:effectLst/>
                <a:latin typeface="Georgia" panose="02040502050405020303" pitchFamily="18" charset="0"/>
              </a:rPr>
              <a:t>створює ребро між вузлами </a:t>
            </a:r>
            <a:r>
              <a:rPr lang="en-US" b="0" i="0" dirty="0" smtClean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hello</a:t>
            </a:r>
            <a:r>
              <a:rPr lang="en-US" b="0" i="0" dirty="0" smtClean="0">
                <a:solidFill>
                  <a:srgbClr val="666666"/>
                </a:solidFill>
                <a:effectLst/>
                <a:latin typeface="Georgia" panose="02040502050405020303" pitchFamily="18" charset="0"/>
              </a:rPr>
              <a:t> </a:t>
            </a:r>
            <a:r>
              <a:rPr lang="uk-UA" b="0" i="0" dirty="0" smtClean="0">
                <a:solidFill>
                  <a:srgbClr val="666666"/>
                </a:solidFill>
                <a:effectLst/>
                <a:latin typeface="Georgia" panose="02040502050405020303" pitchFamily="18" charset="0"/>
              </a:rPr>
              <a:t>та</a:t>
            </a:r>
            <a:r>
              <a:rPr lang="en-US" b="0" i="0" dirty="0" smtClean="0">
                <a:solidFill>
                  <a:srgbClr val="666666"/>
                </a:solidFill>
                <a:effectLst/>
                <a:latin typeface="Georgia" panose="02040502050405020303" pitchFamily="18" charset="0"/>
              </a:rPr>
              <a:t> </a:t>
            </a:r>
            <a:r>
              <a:rPr lang="en-US" b="0" i="0" dirty="0" smtClean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world</a:t>
            </a:r>
            <a:r>
              <a:rPr lang="en-US" b="0" i="0" dirty="0" smtClean="0">
                <a:solidFill>
                  <a:srgbClr val="666666"/>
                </a:solidFill>
                <a:effectLst/>
                <a:latin typeface="Georgia" panose="02040502050405020303" pitchFamily="18" charset="0"/>
              </a:rPr>
              <a:t> .  </a:t>
            </a:r>
            <a:r>
              <a:rPr lang="uk-UA" b="0" i="0" dirty="0" smtClean="0">
                <a:solidFill>
                  <a:srgbClr val="666666"/>
                </a:solidFill>
                <a:effectLst/>
                <a:latin typeface="Georgia" panose="02040502050405020303" pitchFamily="18" charset="0"/>
              </a:rPr>
              <a:t>Коли задача, створена вузлом </a:t>
            </a:r>
            <a:r>
              <a:rPr lang="en-US" b="0" i="0" dirty="0" smtClean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hello</a:t>
            </a:r>
            <a:r>
              <a:rPr lang="uk-UA" dirty="0" smtClean="0">
                <a:solidFill>
                  <a:srgbClr val="666666"/>
                </a:solidFill>
                <a:latin typeface="Georgia" panose="02040502050405020303" pitchFamily="18" charset="0"/>
              </a:rPr>
              <a:t> завершує виконання</a:t>
            </a:r>
            <a:r>
              <a:rPr lang="en-US" b="0" i="0" dirty="0" smtClean="0">
                <a:solidFill>
                  <a:srgbClr val="666666"/>
                </a:solidFill>
                <a:effectLst/>
                <a:latin typeface="Georgia" panose="02040502050405020303" pitchFamily="18" charset="0"/>
              </a:rPr>
              <a:t>, </a:t>
            </a:r>
            <a:r>
              <a:rPr lang="uk-UA" b="0" i="0" dirty="0" smtClean="0">
                <a:solidFill>
                  <a:srgbClr val="666666"/>
                </a:solidFill>
                <a:effectLst/>
                <a:latin typeface="Georgia" panose="02040502050405020303" pitchFamily="18" charset="0"/>
              </a:rPr>
              <a:t>вона відправить повідомлення до вузла</a:t>
            </a:r>
            <a:r>
              <a:rPr lang="en-US" b="0" i="0" dirty="0" smtClean="0">
                <a:solidFill>
                  <a:srgbClr val="666666"/>
                </a:solidFill>
                <a:effectLst/>
                <a:latin typeface="Georgia" panose="02040502050405020303" pitchFamily="18" charset="0"/>
              </a:rPr>
              <a:t> </a:t>
            </a:r>
            <a:r>
              <a:rPr lang="en-US" b="0" i="0" dirty="0" smtClean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world</a:t>
            </a:r>
            <a:r>
              <a:rPr lang="en-US" b="0" i="0" dirty="0" smtClean="0">
                <a:solidFill>
                  <a:srgbClr val="666666"/>
                </a:solidFill>
                <a:effectLst/>
                <a:latin typeface="Georgia" panose="02040502050405020303" pitchFamily="18" charset="0"/>
              </a:rPr>
              <a:t>, </a:t>
            </a:r>
            <a:r>
              <a:rPr lang="uk-UA" b="0" i="0" dirty="0" smtClean="0">
                <a:solidFill>
                  <a:srgbClr val="666666"/>
                </a:solidFill>
                <a:effectLst/>
                <a:latin typeface="Georgia" panose="02040502050405020303" pitchFamily="18" charset="0"/>
              </a:rPr>
              <a:t>який створить задачу для виконання його лямбда-функції</a:t>
            </a:r>
            <a:r>
              <a:rPr lang="en-US" b="0" i="0" dirty="0" smtClean="0">
                <a:solidFill>
                  <a:srgbClr val="666666"/>
                </a:solidFill>
                <a:effectLst/>
                <a:latin typeface="Georgia" panose="02040502050405020303" pitchFamily="18" charset="0"/>
              </a:rPr>
              <a:t>.</a:t>
            </a:r>
            <a:endParaRPr lang="uk-UA" dirty="0"/>
          </a:p>
        </p:txBody>
      </p:sp>
      <p:sp>
        <p:nvSpPr>
          <p:cNvPr id="6" name="Rectangle 5"/>
          <p:cNvSpPr/>
          <p:nvPr/>
        </p:nvSpPr>
        <p:spPr>
          <a:xfrm>
            <a:off x="5681472" y="3686383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b="0" i="0" dirty="0" smtClean="0">
                <a:solidFill>
                  <a:srgbClr val="666666"/>
                </a:solidFill>
                <a:effectLst/>
                <a:latin typeface="Georgia" panose="02040502050405020303" pitchFamily="18" charset="0"/>
              </a:rPr>
              <a:t>У цьому коді</a:t>
            </a:r>
            <a:r>
              <a:rPr lang="en-US" b="0" i="0" dirty="0" smtClean="0">
                <a:solidFill>
                  <a:srgbClr val="666666"/>
                </a:solidFill>
                <a:effectLst/>
                <a:latin typeface="Georgia" panose="02040502050405020303" pitchFamily="18" charset="0"/>
              </a:rPr>
              <a:t>, </a:t>
            </a:r>
            <a:r>
              <a:rPr lang="uk-UA" b="0" i="0" dirty="0" smtClean="0">
                <a:solidFill>
                  <a:srgbClr val="666666"/>
                </a:solidFill>
                <a:effectLst/>
                <a:latin typeface="Georgia" panose="02040502050405020303" pitchFamily="18" charset="0"/>
              </a:rPr>
              <a:t>виклик </a:t>
            </a:r>
            <a:r>
              <a:rPr lang="en-US" b="0" i="0" dirty="0" err="1" smtClean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hello.try_put</a:t>
            </a:r>
            <a:r>
              <a:rPr lang="en-US" b="0" i="0" dirty="0" smtClean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i="0" dirty="0" err="1" smtClean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continue_msg</a:t>
            </a:r>
            <a:r>
              <a:rPr lang="en-US" b="0" i="0" dirty="0" smtClean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())</a:t>
            </a:r>
            <a:r>
              <a:rPr lang="en-US" b="0" i="0" dirty="0" smtClean="0">
                <a:solidFill>
                  <a:srgbClr val="666666"/>
                </a:solidFill>
                <a:effectLst/>
                <a:latin typeface="Georgia" panose="02040502050405020303" pitchFamily="18" charset="0"/>
              </a:rPr>
              <a:t> </a:t>
            </a:r>
            <a:r>
              <a:rPr lang="uk-UA" b="0" i="0" dirty="0" smtClean="0">
                <a:solidFill>
                  <a:srgbClr val="666666"/>
                </a:solidFill>
                <a:effectLst/>
                <a:latin typeface="Georgia" panose="02040502050405020303" pitchFamily="18" charset="0"/>
              </a:rPr>
              <a:t>надсилає повідомлення до вузла </a:t>
            </a:r>
            <a:r>
              <a:rPr lang="en-US" b="0" i="0" dirty="0" smtClean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hello</a:t>
            </a:r>
            <a:r>
              <a:rPr lang="en-US" b="0" i="0" dirty="0" smtClean="0">
                <a:solidFill>
                  <a:srgbClr val="666666"/>
                </a:solidFill>
                <a:effectLst/>
                <a:latin typeface="Georgia" panose="02040502050405020303" pitchFamily="18" charset="0"/>
              </a:rPr>
              <a:t>, </a:t>
            </a:r>
            <a:r>
              <a:rPr lang="uk-UA" b="0" i="0" dirty="0" smtClean="0">
                <a:solidFill>
                  <a:srgbClr val="666666"/>
                </a:solidFill>
                <a:effectLst/>
                <a:latin typeface="Georgia" panose="02040502050405020303" pitchFamily="18" charset="0"/>
              </a:rPr>
              <a:t>спричиняючи створення задачі для виконання його тіла</a:t>
            </a:r>
            <a:r>
              <a:rPr lang="en-US" b="0" i="0" dirty="0" smtClean="0">
                <a:solidFill>
                  <a:srgbClr val="666666"/>
                </a:solidFill>
                <a:effectLst/>
                <a:latin typeface="Georgia" panose="02040502050405020303" pitchFamily="18" charset="0"/>
              </a:rPr>
              <a:t>. </a:t>
            </a:r>
            <a:r>
              <a:rPr lang="uk-UA" b="0" i="0" dirty="0" smtClean="0">
                <a:solidFill>
                  <a:srgbClr val="666666"/>
                </a:solidFill>
                <a:effectLst/>
                <a:latin typeface="Georgia" panose="02040502050405020303" pitchFamily="18" charset="0"/>
              </a:rPr>
              <a:t>Коли та задача виконується, надсилає повідомлення до вузла</a:t>
            </a:r>
            <a:r>
              <a:rPr lang="en-US" b="0" i="0" dirty="0" smtClean="0">
                <a:solidFill>
                  <a:srgbClr val="666666"/>
                </a:solidFill>
                <a:effectLst/>
                <a:latin typeface="Georgia" panose="02040502050405020303" pitchFamily="18" charset="0"/>
              </a:rPr>
              <a:t> </a:t>
            </a:r>
            <a:r>
              <a:rPr lang="en-US" b="0" i="0" dirty="0" smtClean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world</a:t>
            </a:r>
            <a:r>
              <a:rPr lang="en-US" b="0" i="0" dirty="0" smtClean="0">
                <a:solidFill>
                  <a:srgbClr val="666666"/>
                </a:solidFill>
                <a:effectLst/>
                <a:latin typeface="Georgia" panose="02040502050405020303" pitchFamily="18" charset="0"/>
              </a:rPr>
              <a:t>. </a:t>
            </a:r>
            <a:r>
              <a:rPr lang="uk-UA" b="0" i="0" dirty="0" smtClean="0">
                <a:solidFill>
                  <a:srgbClr val="666666"/>
                </a:solidFill>
                <a:effectLst/>
                <a:latin typeface="Georgia" panose="02040502050405020303" pitchFamily="18" charset="0"/>
              </a:rPr>
              <a:t>Лише коли всі завдання завершуються, відбувається вихід з </a:t>
            </a:r>
            <a:r>
              <a:rPr lang="en-US" b="0" i="0" dirty="0" err="1" smtClean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g.wait_for_all</a:t>
            </a:r>
            <a:r>
              <a:rPr lang="en-US" b="0" i="0" dirty="0" smtClean="0"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b="0" i="0" dirty="0" smtClean="0">
                <a:solidFill>
                  <a:srgbClr val="666666"/>
                </a:solidFill>
                <a:effectLst/>
                <a:latin typeface="Georgia" panose="02040502050405020303" pitchFamily="18" charset="0"/>
              </a:rPr>
              <a:t>.</a:t>
            </a:r>
          </a:p>
          <a:p>
            <a:r>
              <a:rPr lang="uk-UA" b="0" i="0" dirty="0" smtClean="0">
                <a:solidFill>
                  <a:srgbClr val="666666"/>
                </a:solidFill>
                <a:effectLst/>
                <a:latin typeface="Georgia" panose="02040502050405020303" pitchFamily="18" charset="0"/>
              </a:rPr>
              <a:t>Інтерфейс графа потоків </a:t>
            </a:r>
            <a:r>
              <a:rPr lang="en-US" b="0" i="0" dirty="0" smtClean="0">
                <a:solidFill>
                  <a:srgbClr val="666666"/>
                </a:solidFill>
                <a:effectLst/>
                <a:latin typeface="Georgia" panose="02040502050405020303" pitchFamily="18" charset="0"/>
              </a:rPr>
              <a:t>Intel TBB </a:t>
            </a:r>
            <a:r>
              <a:rPr lang="uk-UA" b="0" i="0" dirty="0" smtClean="0">
                <a:solidFill>
                  <a:srgbClr val="666666"/>
                </a:solidFill>
                <a:effectLst/>
                <a:latin typeface="Georgia" panose="02040502050405020303" pitchFamily="18" charset="0"/>
              </a:rPr>
              <a:t>надає змогу виражати дуже складні графи, що можуть включати тисячі вузлів, </a:t>
            </a:r>
            <a:r>
              <a:rPr lang="uk-UA" b="0" i="0" dirty="0" err="1" smtClean="0">
                <a:solidFill>
                  <a:srgbClr val="666666"/>
                </a:solidFill>
                <a:effectLst/>
                <a:latin typeface="Georgia" panose="02040502050405020303" pitchFamily="18" charset="0"/>
              </a:rPr>
              <a:t>ребер</a:t>
            </a:r>
            <a:r>
              <a:rPr lang="uk-UA" dirty="0" smtClean="0">
                <a:solidFill>
                  <a:srgbClr val="666666"/>
                </a:solidFill>
                <a:latin typeface="Georgia" panose="02040502050405020303" pitchFamily="18" charset="0"/>
              </a:rPr>
              <a:t>, циклів, </a:t>
            </a:r>
            <a:r>
              <a:rPr lang="uk-UA" dirty="0" err="1" smtClean="0">
                <a:solidFill>
                  <a:srgbClr val="666666"/>
                </a:solidFill>
                <a:latin typeface="Georgia" panose="02040502050405020303" pitchFamily="18" charset="0"/>
              </a:rPr>
              <a:t>буферизації</a:t>
            </a:r>
            <a:r>
              <a:rPr lang="uk-UA" dirty="0" smtClean="0">
                <a:solidFill>
                  <a:srgbClr val="666666"/>
                </a:solidFill>
                <a:latin typeface="Georgia" panose="02040502050405020303" pitchFamily="18" charset="0"/>
              </a:rPr>
              <a:t> та ін.</a:t>
            </a:r>
            <a:r>
              <a:rPr lang="en-US" b="0" i="0" dirty="0" smtClean="0">
                <a:solidFill>
                  <a:srgbClr val="666666"/>
                </a:solidFill>
                <a:effectLst/>
                <a:latin typeface="Georgia" panose="02040502050405020303" pitchFamily="18" charset="0"/>
              </a:rPr>
              <a:t> </a:t>
            </a:r>
            <a:endParaRPr lang="en-US" b="0" i="0" dirty="0">
              <a:solidFill>
                <a:srgbClr val="666666"/>
              </a:solidFill>
              <a:effectLst/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981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Що таке </a:t>
            </a:r>
            <a:r>
              <a:rPr lang="en-US" dirty="0" smtClean="0"/>
              <a:t>TBB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Threading Building Blocks (TBB)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uk-UA" dirty="0" smtClean="0"/>
              <a:t>це шаблонна бібліотека на </a:t>
            </a:r>
            <a:r>
              <a:rPr lang="en-US" dirty="0" smtClean="0"/>
              <a:t>C</a:t>
            </a:r>
            <a:r>
              <a:rPr lang="en-US" dirty="0"/>
              <a:t>++ </a:t>
            </a:r>
            <a:r>
              <a:rPr lang="uk-UA" dirty="0" smtClean="0"/>
              <a:t>розроблена </a:t>
            </a:r>
            <a:r>
              <a:rPr lang="uk-UA" dirty="0" smtClean="0"/>
              <a:t>компанією </a:t>
            </a:r>
            <a:r>
              <a:rPr lang="en-US" dirty="0" smtClean="0"/>
              <a:t>Intel </a:t>
            </a:r>
            <a:r>
              <a:rPr lang="uk-UA" dirty="0" smtClean="0"/>
              <a:t>для паралельного програмування на багатоядерних процесорах</a:t>
            </a:r>
            <a:r>
              <a:rPr lang="en-US" dirty="0" smtClean="0"/>
              <a:t>. </a:t>
            </a:r>
            <a:r>
              <a:rPr lang="uk-UA" dirty="0" smtClean="0"/>
              <a:t>Використовуючи </a:t>
            </a:r>
            <a:r>
              <a:rPr lang="en-US" dirty="0" smtClean="0"/>
              <a:t>TBB</a:t>
            </a:r>
            <a:r>
              <a:rPr lang="en-US" dirty="0"/>
              <a:t>, </a:t>
            </a:r>
            <a:r>
              <a:rPr lang="uk-UA" dirty="0" smtClean="0"/>
              <a:t>обчислення розбиваються на задачі, які виконуються паралельно</a:t>
            </a:r>
            <a:r>
              <a:rPr lang="en-US" dirty="0" smtClean="0"/>
              <a:t>. </a:t>
            </a:r>
            <a:r>
              <a:rPr lang="uk-UA" dirty="0" smtClean="0"/>
              <a:t>Бібліотека керує та розподіляє потоки для виконання цих задач.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17421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Підтримувані ОС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Комерційна версія </a:t>
            </a:r>
            <a:r>
              <a:rPr lang="en-US" dirty="0"/>
              <a:t>TBB 4.0 </a:t>
            </a:r>
            <a:r>
              <a:rPr lang="uk-UA" dirty="0" smtClean="0"/>
              <a:t>підтримує: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Microsoft </a:t>
            </a:r>
            <a:r>
              <a:rPr lang="en-US" dirty="0"/>
              <a:t>Windows (XP </a:t>
            </a:r>
            <a:r>
              <a:rPr lang="uk-UA" dirty="0"/>
              <a:t>або </a:t>
            </a:r>
            <a:r>
              <a:rPr lang="uk-UA" dirty="0" smtClean="0"/>
              <a:t>вище);</a:t>
            </a:r>
            <a:endParaRPr lang="uk-UA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Mac </a:t>
            </a:r>
            <a:r>
              <a:rPr lang="en-US" dirty="0"/>
              <a:t>OS X (</a:t>
            </a:r>
            <a:r>
              <a:rPr lang="uk-UA" dirty="0"/>
              <a:t>версія 10.5.8 або </a:t>
            </a:r>
            <a:r>
              <a:rPr lang="uk-UA" dirty="0" smtClean="0"/>
              <a:t>вище);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Linux</a:t>
            </a:r>
            <a:r>
              <a:rPr lang="uk-UA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 </a:t>
            </a:r>
            <a:r>
              <a:rPr lang="uk-UA" dirty="0" smtClean="0"/>
              <a:t>Використовуючи </a:t>
            </a:r>
            <a:r>
              <a:rPr lang="uk-UA" dirty="0"/>
              <a:t>різні </a:t>
            </a:r>
            <a:r>
              <a:rPr lang="uk-UA" dirty="0" smtClean="0"/>
              <a:t>компілятори: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Visual </a:t>
            </a:r>
            <a:r>
              <a:rPr lang="en-US" dirty="0"/>
              <a:t>C++ (</a:t>
            </a:r>
            <a:r>
              <a:rPr lang="uk-UA" dirty="0"/>
              <a:t>версія 8.0 або вище, тільки на </a:t>
            </a:r>
            <a:r>
              <a:rPr lang="en-US" dirty="0" smtClean="0"/>
              <a:t>Windows)</a:t>
            </a:r>
            <a:r>
              <a:rPr lang="uk-UA" dirty="0" smtClean="0"/>
              <a:t>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Intel </a:t>
            </a:r>
            <a:r>
              <a:rPr lang="en-US" dirty="0"/>
              <a:t>C++ compiler (</a:t>
            </a:r>
            <a:r>
              <a:rPr lang="uk-UA" dirty="0"/>
              <a:t>версія 11.1 або вище)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GNU </a:t>
            </a:r>
            <a:r>
              <a:rPr lang="en-US" dirty="0"/>
              <a:t>Compiler Collection (</a:t>
            </a:r>
            <a:r>
              <a:rPr lang="en-US" dirty="0" err="1"/>
              <a:t>gcc</a:t>
            </a:r>
            <a:r>
              <a:rPr lang="en-US" dirty="0"/>
              <a:t>, </a:t>
            </a:r>
            <a:r>
              <a:rPr lang="uk-UA" dirty="0"/>
              <a:t>версія 3.4 і </a:t>
            </a:r>
            <a:r>
              <a:rPr lang="uk-UA" dirty="0" smtClean="0"/>
              <a:t>вище).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 smtClean="0"/>
              <a:t> Крім </a:t>
            </a:r>
            <a:r>
              <a:rPr lang="uk-UA" dirty="0"/>
              <a:t>того, співтовариство відкритої версії </a:t>
            </a:r>
            <a:r>
              <a:rPr lang="en-US" dirty="0"/>
              <a:t>TBB </a:t>
            </a:r>
            <a:r>
              <a:rPr lang="uk-UA" dirty="0"/>
              <a:t>відправило її на </a:t>
            </a:r>
            <a:r>
              <a:rPr lang="en-US" dirty="0"/>
              <a:t>Sun Solaris, PowerPC, Xbox 360, QNX Neutrino, </a:t>
            </a:r>
            <a:r>
              <a:rPr lang="uk-UA" dirty="0"/>
              <a:t>і </a:t>
            </a:r>
            <a:r>
              <a:rPr lang="en-US" dirty="0"/>
              <a:t>FreeBSD.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03922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Короткий Огляд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>Бібліотека містить алгоритми і структури даних, що дозволяють програмісту уникнути багатьох складнощів, що виникають при використанні традиційних реалізацій нитей, таких як </a:t>
            </a:r>
            <a:r>
              <a:rPr lang="en-US" dirty="0"/>
              <a:t>POSIX Threads, Windows threads </a:t>
            </a:r>
            <a:r>
              <a:rPr lang="uk-UA" dirty="0"/>
              <a:t>або </a:t>
            </a:r>
            <a:r>
              <a:rPr lang="en-US" dirty="0"/>
              <a:t>Boost Threads, </a:t>
            </a:r>
            <a:r>
              <a:rPr lang="uk-UA" dirty="0"/>
              <a:t>в яких створюються окремі ниті виконання, що синхронізуються і зупиняються вручну. Бібліотека </a:t>
            </a:r>
            <a:r>
              <a:rPr lang="en-US" dirty="0"/>
              <a:t>TBB </a:t>
            </a:r>
            <a:r>
              <a:rPr lang="uk-UA" dirty="0"/>
              <a:t>абстрагує доступ до окремих нитей. Всі операції трактуються як «задачі», які </a:t>
            </a:r>
            <a:r>
              <a:rPr lang="uk-UA" dirty="0" err="1"/>
              <a:t>динамічно</a:t>
            </a:r>
            <a:r>
              <a:rPr lang="uk-UA" dirty="0"/>
              <a:t> розподіляються між ядрами процесора. Крім того, досягається ефективне використання кешу.</a:t>
            </a:r>
          </a:p>
          <a:p>
            <a:pPr marL="0" indent="0">
              <a:buNone/>
            </a:pPr>
            <a:r>
              <a:rPr lang="uk-UA" dirty="0" smtClean="0"/>
              <a:t>Програма</a:t>
            </a:r>
            <a:r>
              <a:rPr lang="uk-UA" dirty="0"/>
              <a:t>, написана з використанням </a:t>
            </a:r>
            <a:r>
              <a:rPr lang="en-US" dirty="0"/>
              <a:t>TBB, </a:t>
            </a:r>
            <a:r>
              <a:rPr lang="uk-UA" dirty="0"/>
              <a:t>створює, синхронізує і руйнує графи </a:t>
            </a:r>
            <a:r>
              <a:rPr lang="uk-UA" dirty="0" err="1"/>
              <a:t>залежностей</a:t>
            </a:r>
            <a:r>
              <a:rPr lang="uk-UA" dirty="0"/>
              <a:t> завдань відповідно до алгоритму. Потім завдання виконуються відповідно до </a:t>
            </a:r>
            <a:r>
              <a:rPr lang="uk-UA" dirty="0" err="1"/>
              <a:t>залежностей</a:t>
            </a:r>
            <a:r>
              <a:rPr lang="uk-UA" dirty="0"/>
              <a:t>. Цей підхід дозволяє програмувати паралельні алгоритми на високому рівні, абстрагуючись від деталей архітектури конкретної машини</a:t>
            </a:r>
            <a:r>
              <a:rPr lang="uk-UA" dirty="0" smtClean="0"/>
              <a:t>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09720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Короткий огляд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TBB</a:t>
            </a:r>
            <a:r>
              <a:rPr lang="uk-UA" dirty="0" smtClean="0"/>
              <a:t> реалізує «крадіжку роботи» щоб балансувати паралельне навантаження поміж доступними процесорними ядрами задля збільшення утилізації ядр і, таким чином, масштабованості</a:t>
            </a:r>
            <a:r>
              <a:rPr lang="en-US" dirty="0" smtClean="0"/>
              <a:t>.</a:t>
            </a:r>
            <a:r>
              <a:rPr lang="uk-UA" dirty="0" smtClean="0"/>
              <a:t> Спочатку навантаження однаково розподілене поміж доступними ядрами</a:t>
            </a:r>
            <a:r>
              <a:rPr lang="en-US" dirty="0" smtClean="0"/>
              <a:t>. </a:t>
            </a:r>
            <a:r>
              <a:rPr lang="uk-UA" dirty="0" smtClean="0"/>
              <a:t>Якщо певне ядро виконує його роботу, в той час як інше має ще досить роботи в черзі</a:t>
            </a:r>
            <a:r>
              <a:rPr lang="en-US" dirty="0" smtClean="0"/>
              <a:t>, </a:t>
            </a:r>
            <a:r>
              <a:rPr lang="en-US" dirty="0"/>
              <a:t>TBB </a:t>
            </a:r>
            <a:r>
              <a:rPr lang="uk-UA" dirty="0" smtClean="0"/>
              <a:t>пере-присвоює певну роботу одного зайнятого ядра вільному</a:t>
            </a:r>
            <a:r>
              <a:rPr lang="en-US" dirty="0" smtClean="0"/>
              <a:t>. </a:t>
            </a:r>
            <a:r>
              <a:rPr lang="uk-UA" dirty="0" smtClean="0"/>
              <a:t>Ця динамічна здібність дозволяє програмісту абстрагуватись від «заліза», дозволяючи написаним за допомогою бібліотеки програмам масштабуватись для утилізації доступних процесорних ядр без будь-яких змін у коді чи файлі програми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TBB, </a:t>
            </a:r>
            <a:r>
              <a:rPr lang="uk-UA" dirty="0" smtClean="0"/>
              <a:t>як і</a:t>
            </a:r>
            <a:r>
              <a:rPr lang="en-US" dirty="0" smtClean="0"/>
              <a:t> </a:t>
            </a:r>
            <a:r>
              <a:rPr lang="en-US" dirty="0"/>
              <a:t>STL </a:t>
            </a:r>
            <a:r>
              <a:rPr lang="en-US" dirty="0" smtClean="0"/>
              <a:t>(</a:t>
            </a:r>
            <a:r>
              <a:rPr lang="uk-UA" dirty="0" smtClean="0"/>
              <a:t>і частина стандартної бібліотеки </a:t>
            </a:r>
            <a:r>
              <a:rPr lang="en-US" dirty="0" smtClean="0"/>
              <a:t>C++</a:t>
            </a:r>
            <a:r>
              <a:rPr lang="uk-UA" dirty="0" smtClean="0"/>
              <a:t>, що базується на ньому</a:t>
            </a:r>
            <a:r>
              <a:rPr lang="en-US" dirty="0" smtClean="0"/>
              <a:t>), </a:t>
            </a:r>
            <a:r>
              <a:rPr lang="uk-UA" dirty="0" smtClean="0"/>
              <a:t>широко використовує шаблони</a:t>
            </a:r>
            <a:r>
              <a:rPr lang="en-US" dirty="0" smtClean="0"/>
              <a:t>. </a:t>
            </a:r>
            <a:r>
              <a:rPr lang="uk-UA" dirty="0" smtClean="0"/>
              <a:t>Це несе в собі переваги поліморфізму з малими накладками</a:t>
            </a:r>
            <a:r>
              <a:rPr lang="en-US" dirty="0" smtClean="0"/>
              <a:t>, </a:t>
            </a:r>
            <a:r>
              <a:rPr lang="uk-UA" dirty="0" smtClean="0"/>
              <a:t>оскільки шаблони є компільованою конструкцією, яку сучасні </a:t>
            </a:r>
            <a:r>
              <a:rPr lang="en-US" dirty="0" smtClean="0"/>
              <a:t>C++</a:t>
            </a:r>
            <a:r>
              <a:rPr lang="uk-UA" dirty="0" smtClean="0"/>
              <a:t> компілятори звісно ж оптимізують.</a:t>
            </a:r>
            <a:endParaRPr lang="en-US" dirty="0"/>
          </a:p>
          <a:p>
            <a:r>
              <a:rPr lang="en-US" dirty="0"/>
              <a:t>Intel TBB </a:t>
            </a:r>
            <a:r>
              <a:rPr lang="uk-UA" dirty="0" smtClean="0"/>
              <a:t>доступна для комерційних організацій як </a:t>
            </a:r>
            <a:r>
              <a:rPr lang="uk-UA" dirty="0" err="1" smtClean="0"/>
              <a:t>бінарник</a:t>
            </a:r>
            <a:r>
              <a:rPr lang="uk-UA" dirty="0" smtClean="0"/>
              <a:t> разом з підтримкою</a:t>
            </a:r>
            <a:r>
              <a:rPr lang="en-US" dirty="0" smtClean="0"/>
              <a:t>, </a:t>
            </a:r>
            <a:r>
              <a:rPr lang="uk-UA" dirty="0" smtClean="0"/>
              <a:t>і як ПЗ з відкритим кодом у вигляді як коду, так і </a:t>
            </a:r>
            <a:r>
              <a:rPr lang="uk-UA" dirty="0" err="1" smtClean="0"/>
              <a:t>бінарника</a:t>
            </a:r>
            <a:r>
              <a:rPr lang="uk-UA" dirty="0" smtClean="0"/>
              <a:t>.</a:t>
            </a:r>
            <a:endParaRPr lang="en-US" dirty="0"/>
          </a:p>
          <a:p>
            <a:r>
              <a:rPr lang="en-US" dirty="0"/>
              <a:t>TBB </a:t>
            </a:r>
            <a:r>
              <a:rPr lang="uk-UA" dirty="0" smtClean="0"/>
              <a:t>не надає гарантій визначеності чи свободи у «погонях за даними»</a:t>
            </a:r>
            <a:r>
              <a:rPr lang="en-US" dirty="0" smtClean="0"/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54705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Вміст бібліотеки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uk-UA" dirty="0" smtClean="0"/>
              <a:t> Базові алгоритми</a:t>
            </a:r>
            <a:r>
              <a:rPr lang="en-US" dirty="0" smtClean="0"/>
              <a:t>: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parallel_for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parallel_reduce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parallel_scan</a:t>
            </a:r>
            <a:r>
              <a:rPr lang="uk-UA" dirty="0" smtClean="0"/>
              <a:t>;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uk-UA" dirty="0" smtClean="0"/>
              <a:t>Складніші алгоритми</a:t>
            </a:r>
            <a:r>
              <a:rPr lang="en-US" dirty="0" smtClean="0"/>
              <a:t>: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parallel_while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parallel_do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parallel_pipeline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parallel_sort</a:t>
            </a:r>
            <a:r>
              <a:rPr lang="uk-UA" dirty="0" smtClean="0"/>
              <a:t>;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uk-UA" dirty="0" smtClean="0"/>
              <a:t> Контейнери</a:t>
            </a:r>
            <a:r>
              <a:rPr lang="en-US" dirty="0" smtClean="0"/>
              <a:t>: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concurrent_queue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concurrent_priority_queue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concurrent_vector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concurrent_hash_map</a:t>
            </a:r>
            <a:r>
              <a:rPr lang="uk-UA" dirty="0" smtClean="0"/>
              <a:t>;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uk-UA" dirty="0" smtClean="0"/>
              <a:t> Виділення пам’яті</a:t>
            </a:r>
            <a:r>
              <a:rPr lang="en-US" dirty="0" smtClean="0"/>
              <a:t>: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scalable_malloc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scalable_free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scalable_realloc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scalable_calloc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scalable_allocator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cache_aligned_allocator</a:t>
            </a:r>
            <a:r>
              <a:rPr lang="uk-UA" dirty="0" smtClean="0"/>
              <a:t>;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uk-UA" dirty="0" smtClean="0"/>
              <a:t> Взаємне виключення</a:t>
            </a:r>
            <a:r>
              <a:rPr lang="en-US" dirty="0" smtClean="0"/>
              <a:t>: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spin_mutex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queuing_mutex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spin_rw_mutex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queuing_rw_mutex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recursive_mutex</a:t>
            </a:r>
            <a:r>
              <a:rPr lang="uk-UA" dirty="0" smtClean="0"/>
              <a:t>;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uk-UA" dirty="0" smtClean="0"/>
              <a:t> Атомарні операції</a:t>
            </a:r>
            <a:r>
              <a:rPr lang="en-US" dirty="0" smtClean="0"/>
              <a:t>: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fetch_and_add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fetch_and_increment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fetch_and_decrement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compare_and_swap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fetch_and_store</a:t>
            </a:r>
            <a:r>
              <a:rPr lang="uk-UA" dirty="0" smtClean="0"/>
              <a:t>;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uk-UA" dirty="0" smtClean="0"/>
              <a:t> Час</a:t>
            </a:r>
            <a:r>
              <a:rPr lang="en-US" dirty="0" smtClean="0"/>
              <a:t>: </a:t>
            </a:r>
            <a:r>
              <a:rPr lang="uk-UA" dirty="0" smtClean="0"/>
              <a:t>портативна, високої якості глобальна часова мітка;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uk-UA" dirty="0" smtClean="0"/>
              <a:t> Розподілювач задач</a:t>
            </a:r>
            <a:r>
              <a:rPr lang="en-US" dirty="0" smtClean="0"/>
              <a:t>: </a:t>
            </a:r>
            <a:r>
              <a:rPr lang="uk-UA" dirty="0" smtClean="0"/>
              <a:t>прямий доступ до створення, контролю та активації задач.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91096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Приклад використання</a:t>
            </a:r>
            <a:endParaRPr lang="uk-UA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24128" y="2095605"/>
            <a:ext cx="7242048" cy="472437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000" b="0" i="1" u="none" strike="noStrike" cap="none" normalizeH="0" baseline="0" dirty="0" smtClean="0">
                <a:ln>
                  <a:noFill/>
                </a:ln>
                <a:solidFill>
                  <a:srgbClr val="4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Підключаються необхідні заголовні файли</a:t>
            </a:r>
            <a:r>
              <a:rPr kumimoji="0" lang="uk-UA" altLang="uk-UA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000" b="0" i="0" u="none" strike="noStrike" cap="none" normalizeH="0" baseline="0" dirty="0" smtClean="0">
                <a:ln>
                  <a:noFill/>
                </a:ln>
                <a:solidFill>
                  <a:srgbClr val="BC7A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kumimoji="0" lang="uk-UA" altLang="uk-UA" sz="1000" b="0" i="0" u="none" strike="noStrike" cap="none" normalizeH="0" baseline="0" dirty="0" err="1" smtClean="0">
                <a:ln>
                  <a:noFill/>
                </a:ln>
                <a:solidFill>
                  <a:srgbClr val="BC7A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kumimoji="0" lang="uk-UA" altLang="uk-UA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sz="1000" i="1" dirty="0" smtClean="0">
                <a:solidFill>
                  <a:srgbClr val="4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kumimoji="0" lang="uk-UA" altLang="uk-UA" sz="1000" b="0" i="1" u="none" strike="noStrike" cap="none" normalizeH="0" baseline="0" dirty="0" err="1" smtClean="0">
                <a:ln>
                  <a:noFill/>
                </a:ln>
                <a:solidFill>
                  <a:srgbClr val="4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tbb</a:t>
            </a:r>
            <a:r>
              <a:rPr kumimoji="0" lang="uk-UA" altLang="uk-UA" sz="1000" b="0" i="1" u="none" strike="noStrike" cap="none" normalizeH="0" baseline="0" dirty="0" smtClean="0">
                <a:ln>
                  <a:noFill/>
                </a:ln>
                <a:solidFill>
                  <a:srgbClr val="4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uk-UA" altLang="uk-UA" sz="1000" b="0" i="1" u="none" strike="noStrike" cap="none" normalizeH="0" baseline="0" dirty="0" err="1" smtClean="0">
                <a:ln>
                  <a:noFill/>
                </a:ln>
                <a:solidFill>
                  <a:srgbClr val="4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blocked_range.h</a:t>
            </a:r>
            <a:r>
              <a:rPr kumimoji="0" lang="uk-UA" altLang="uk-UA" sz="1000" b="0" i="1" u="none" strike="noStrike" cap="none" normalizeH="0" baseline="0" dirty="0" smtClean="0">
                <a:ln>
                  <a:noFill/>
                </a:ln>
                <a:solidFill>
                  <a:srgbClr val="4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uk-UA" altLang="uk-UA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uk-UA" altLang="uk-UA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000" b="0" i="0" u="none" strike="noStrike" cap="none" normalizeH="0" baseline="0" dirty="0" smtClean="0">
                <a:ln>
                  <a:noFill/>
                </a:ln>
                <a:solidFill>
                  <a:srgbClr val="BC7A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kumimoji="0" lang="uk-UA" altLang="uk-UA" sz="1000" b="0" i="0" u="none" strike="noStrike" cap="none" normalizeH="0" baseline="0" dirty="0" err="1" smtClean="0">
                <a:ln>
                  <a:noFill/>
                </a:ln>
                <a:solidFill>
                  <a:srgbClr val="BC7A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kumimoji="0" lang="uk-UA" altLang="uk-UA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1" u="none" strike="noStrike" cap="none" normalizeH="0" baseline="0" dirty="0" smtClean="0">
                <a:ln>
                  <a:noFill/>
                </a:ln>
                <a:solidFill>
                  <a:srgbClr val="4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kumimoji="0" lang="uk-UA" altLang="uk-UA" sz="1000" b="0" i="1" u="none" strike="noStrike" cap="none" normalizeH="0" baseline="0" dirty="0" err="1" smtClean="0">
                <a:ln>
                  <a:noFill/>
                </a:ln>
                <a:solidFill>
                  <a:srgbClr val="4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tbb</a:t>
            </a:r>
            <a:r>
              <a:rPr kumimoji="0" lang="uk-UA" altLang="uk-UA" sz="1000" b="0" i="1" u="none" strike="noStrike" cap="none" normalizeH="0" baseline="0" dirty="0" smtClean="0">
                <a:ln>
                  <a:noFill/>
                </a:ln>
                <a:solidFill>
                  <a:srgbClr val="4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uk-UA" altLang="uk-UA" sz="1000" b="0" i="1" u="none" strike="noStrike" cap="none" normalizeH="0" baseline="0" dirty="0" err="1" smtClean="0">
                <a:ln>
                  <a:noFill/>
                </a:ln>
                <a:solidFill>
                  <a:srgbClr val="4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parallel_for.h</a:t>
            </a:r>
            <a:r>
              <a:rPr kumimoji="0" lang="uk-UA" altLang="uk-UA" sz="1000" b="0" i="1" u="none" strike="noStrike" cap="none" normalizeH="0" baseline="0" dirty="0" smtClean="0">
                <a:ln>
                  <a:noFill/>
                </a:ln>
                <a:solidFill>
                  <a:srgbClr val="4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altLang="uk-UA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uk-UA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000" b="0" i="1" u="none" strike="noStrike" cap="none" normalizeH="0" baseline="0" dirty="0" smtClean="0">
                <a:ln>
                  <a:noFill/>
                </a:ln>
                <a:solidFill>
                  <a:srgbClr val="4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Кількість елементів </a:t>
            </a:r>
            <a:r>
              <a:rPr kumimoji="0" lang="uk-UA" altLang="uk-UA" sz="1000" b="0" i="1" u="none" strike="noStrike" cap="none" normalizeH="0" baseline="0" dirty="0" err="1" smtClean="0">
                <a:ln>
                  <a:noFill/>
                </a:ln>
                <a:solidFill>
                  <a:srgbClr val="4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вектора</a:t>
            </a:r>
            <a:r>
              <a:rPr lang="en-US" altLang="uk-UA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uk-UA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uk-UA" altLang="uk-UA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 smtClean="0">
                <a:ln>
                  <a:noFill/>
                </a:ln>
                <a:solidFill>
                  <a:srgbClr val="B00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uk-UA" altLang="uk-UA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10000000</a:t>
            </a:r>
            <a:r>
              <a:rPr kumimoji="0" lang="uk-UA" altLang="uk-UA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uk-UA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uk-UA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000" b="0" i="1" u="none" strike="noStrike" cap="none" normalizeH="0" baseline="0" dirty="0" smtClean="0">
                <a:ln>
                  <a:noFill/>
                </a:ln>
                <a:solidFill>
                  <a:srgbClr val="4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Клас-обробник</a:t>
            </a:r>
            <a:r>
              <a:rPr kumimoji="0" lang="en-US" altLang="uk-UA" sz="1000" b="0" i="1" u="none" strike="noStrike" cap="none" normalizeH="0" baseline="0" dirty="0" smtClean="0">
                <a:ln>
                  <a:noFill/>
                </a:ln>
                <a:solidFill>
                  <a:srgbClr val="4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uk-UA" sz="1000" b="0" i="1" u="none" strike="noStrike" cap="none" normalizeH="0" baseline="0" dirty="0" smtClean="0">
                <a:ln>
                  <a:noFill/>
                </a:ln>
                <a:solidFill>
                  <a:srgbClr val="4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CalculationTask</a:t>
            </a:r>
            <a:r>
              <a:rPr kumimoji="0" lang="uk-UA" altLang="uk-UA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kumimoji="0" lang="en-US" altLang="uk-UA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uk-UA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uk-UA" sz="1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000" b="0" i="0" u="none" strike="noStrike" cap="none" normalizeH="0" baseline="0" dirty="0" err="1" smtClean="0">
                <a:ln>
                  <a:noFill/>
                </a:ln>
                <a:solidFill>
                  <a:srgbClr val="B00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uk-UA" altLang="uk-UA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uk-UA" altLang="uk-UA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kumimoji="0" lang="uk-UA" altLang="uk-UA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en-US" altLang="uk-UA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1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uk-UA" altLang="uk-UA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uk-UA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uk-UA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000" b="0" i="1" u="none" strike="noStrike" cap="none" normalizeH="0" baseline="0" dirty="0" smtClean="0">
                <a:ln>
                  <a:noFill/>
                </a:ln>
                <a:solidFill>
                  <a:srgbClr val="4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Оператор () виконується над діапазоном з простору ітерацій</a:t>
            </a:r>
            <a:r>
              <a:rPr kumimoji="0" lang="uk-UA" altLang="uk-UA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uk-UA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uk-UA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uk-UA" altLang="uk-UA" sz="1000" b="0" i="0" u="none" strike="noStrike" cap="none" normalizeH="0" baseline="0" dirty="0" err="1" smtClean="0">
                <a:ln>
                  <a:noFill/>
                </a:ln>
                <a:solidFill>
                  <a:srgbClr val="B00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kumimoji="0" lang="uk-UA" altLang="uk-UA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()(</a:t>
            </a:r>
            <a:r>
              <a:rPr kumimoji="0" lang="uk-UA" altLang="uk-UA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uk-UA" altLang="uk-UA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tbb</a:t>
            </a:r>
            <a:r>
              <a:rPr kumimoji="0" lang="uk-UA" altLang="uk-UA" sz="1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uk-UA" altLang="uk-UA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blocked_range</a:t>
            </a:r>
            <a:r>
              <a:rPr kumimoji="0" lang="uk-UA" altLang="uk-UA" sz="1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uk-UA" altLang="uk-UA" sz="1000" b="0" i="0" u="none" strike="noStrike" cap="none" normalizeH="0" baseline="0" dirty="0" err="1" smtClean="0">
                <a:ln>
                  <a:noFill/>
                </a:ln>
                <a:solidFill>
                  <a:srgbClr val="B00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uk-UA" altLang="uk-UA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kumimoji="0" lang="uk-UA" altLang="uk-UA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kumimoji="0" lang="uk-UA" altLang="uk-UA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uk-UA" altLang="uk-UA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uk-UA" altLang="uk-UA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endParaRPr kumimoji="0" lang="en-US" altLang="uk-UA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uk-UA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uk-UA" altLang="uk-UA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uk-UA" altLang="uk-UA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uk-UA" altLang="uk-UA" sz="1000" b="0" i="0" u="none" strike="noStrike" cap="none" normalizeH="0" baseline="0" dirty="0" err="1" smtClean="0">
                <a:ln>
                  <a:noFill/>
                </a:ln>
                <a:solidFill>
                  <a:srgbClr val="B00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uk-UA" altLang="uk-UA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kumimoji="0" lang="uk-UA" altLang="uk-UA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kumimoji="0" lang="uk-UA" altLang="uk-UA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kumimoji="0" lang="uk-UA" altLang="uk-UA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uk-UA" altLang="uk-UA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kumimoji="0" lang="uk-UA" altLang="uk-UA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kumimoji="0" lang="uk-UA" altLang="uk-UA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kumimoji="0" lang="uk-UA" altLang="uk-UA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kumimoji="0" lang="uk-UA" altLang="uk-UA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uk-UA" altLang="uk-UA" sz="1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kumimoji="0" lang="uk-UA" altLang="uk-UA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kumimoji="0" lang="en-US" altLang="uk-UA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uk-UA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uk-UA" altLang="uk-UA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Calculate</a:t>
            </a:r>
            <a:r>
              <a:rPr kumimoji="0" lang="uk-UA" altLang="uk-UA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kumimoji="0" lang="uk-UA" altLang="uk-UA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uk-UA" altLang="uk-UA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uk-UA" altLang="uk-UA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 </a:t>
            </a:r>
            <a:endParaRPr kumimoji="0" lang="en-US" altLang="uk-UA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uk-UA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uk-UA" altLang="uk-UA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kumimoji="0" lang="en-US" altLang="uk-UA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uk-UA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uk-UA" altLang="uk-UA" sz="1000" b="0" i="1" u="none" strike="noStrike" cap="none" normalizeH="0" baseline="0" dirty="0" smtClean="0">
                <a:ln>
                  <a:noFill/>
                </a:ln>
                <a:solidFill>
                  <a:srgbClr val="4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Конструктор</a:t>
            </a:r>
            <a:r>
              <a:rPr kumimoji="0" lang="uk-UA" altLang="uk-UA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uk-UA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uk-UA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uk-UA" altLang="uk-UA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CalculationTask</a:t>
            </a:r>
            <a:r>
              <a:rPr kumimoji="0" lang="uk-UA" altLang="uk-UA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uk-UA" altLang="uk-UA" sz="1000" b="0" i="0" u="none" strike="noStrike" cap="none" normalizeH="0" baseline="0" dirty="0" err="1" smtClean="0">
                <a:ln>
                  <a:noFill/>
                </a:ln>
                <a:solidFill>
                  <a:srgbClr val="B00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uk-UA" altLang="uk-UA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uk-UA" altLang="uk-UA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uk-UA" altLang="uk-UA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uk-UA" altLang="uk-UA" sz="1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uk-UA" altLang="uk-UA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kumimoji="0" lang="uk-UA" altLang="uk-UA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uk-UA" altLang="uk-UA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} </a:t>
            </a:r>
            <a:endParaRPr kumimoji="0" lang="en-US" altLang="uk-UA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  <a:endParaRPr kumimoji="0" lang="en-US" altLang="uk-UA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uk-UA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000" b="0" i="0" u="none" strike="noStrike" cap="none" normalizeH="0" baseline="0" dirty="0" err="1" smtClean="0">
                <a:ln>
                  <a:noFill/>
                </a:ln>
                <a:solidFill>
                  <a:srgbClr val="B00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endParaRPr kumimoji="0" lang="en-US" altLang="uk-UA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uk-UA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uk-UA" altLang="uk-UA" sz="1000" b="0" i="0" u="none" strike="noStrike" cap="none" normalizeH="0" baseline="0" dirty="0" err="1" smtClean="0">
                <a:ln>
                  <a:noFill/>
                </a:ln>
                <a:solidFill>
                  <a:srgbClr val="B00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uk-UA" altLang="uk-UA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uk-UA" altLang="uk-UA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kumimoji="0" lang="uk-UA" altLang="uk-UA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err="1" smtClean="0">
                <a:ln>
                  <a:noFill/>
                </a:ln>
                <a:solidFill>
                  <a:srgbClr val="B00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uk-UA" altLang="uk-UA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uk-UA" altLang="uk-UA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uk-UA" altLang="uk-UA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 </a:t>
            </a:r>
            <a:endParaRPr kumimoji="0" lang="en-US" altLang="uk-UA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uk-UA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uk-UA" altLang="uk-UA" sz="1000" b="0" i="1" u="none" strike="noStrike" cap="none" normalizeH="0" baseline="0" dirty="0" smtClean="0">
                <a:ln>
                  <a:noFill/>
                </a:ln>
                <a:solidFill>
                  <a:srgbClr val="4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Запуск паралельного алгоритму </a:t>
            </a:r>
            <a:r>
              <a:rPr kumimoji="0" lang="uk-UA" altLang="uk-UA" sz="1000" b="0" i="1" u="none" strike="noStrike" cap="none" normalizeH="0" baseline="0" dirty="0" err="1" smtClean="0">
                <a:ln>
                  <a:noFill/>
                </a:ln>
                <a:solidFill>
                  <a:srgbClr val="4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uk-UA" altLang="uk-UA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uk-UA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uk-UA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uk-UA" altLang="uk-UA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tbb</a:t>
            </a:r>
            <a:r>
              <a:rPr kumimoji="0" lang="uk-UA" altLang="uk-UA" sz="1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uk-UA" altLang="uk-UA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parallel_for</a:t>
            </a:r>
            <a:r>
              <a:rPr kumimoji="0" lang="uk-UA" altLang="uk-UA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tbb</a:t>
            </a:r>
            <a:r>
              <a:rPr kumimoji="0" lang="uk-UA" altLang="uk-UA" sz="1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uk-UA" altLang="uk-UA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blocked_range</a:t>
            </a:r>
            <a:r>
              <a:rPr kumimoji="0" lang="uk-UA" altLang="uk-UA" sz="1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uk-UA" altLang="uk-UA" sz="1000" b="0" i="0" u="none" strike="noStrike" cap="none" normalizeH="0" baseline="0" dirty="0" err="1" smtClean="0">
                <a:ln>
                  <a:noFill/>
                </a:ln>
                <a:solidFill>
                  <a:srgbClr val="B00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uk-UA" altLang="uk-UA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uk-UA" altLang="uk-UA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uk-UA" altLang="uk-UA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kumimoji="0" lang="uk-UA" altLang="uk-UA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CalculationTask</a:t>
            </a:r>
            <a:r>
              <a:rPr kumimoji="0" lang="uk-UA" altLang="uk-UA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kumimoji="0" lang="uk-UA" altLang="uk-UA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  <a:endParaRPr kumimoji="0" lang="en-US" altLang="uk-UA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uk-UA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uk-UA" altLang="uk-UA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kumimoji="0" lang="uk-UA" altLang="uk-UA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uk-UA" altLang="uk-UA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kumimoji="0" lang="uk-UA" altLang="uk-UA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en-US" altLang="uk-UA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uk-UA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sz="1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uk-UA" altLang="uk-UA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uk-UA" altLang="uk-UA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uk-UA" altLang="uk-UA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en-US" altLang="uk-UA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uk-UA" altLang="uk-UA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221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С++11 з </a:t>
            </a:r>
            <a:r>
              <a:rPr lang="en-US" dirty="0" smtClean="0"/>
              <a:t>Lambda</a:t>
            </a:r>
            <a:endParaRPr lang="uk-UA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24128" y="2084832"/>
            <a:ext cx="5391219" cy="4598182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1" u="none" strike="noStrike" cap="none" normalizeH="0" baseline="0" dirty="0" smtClean="0">
                <a:ln>
                  <a:noFill/>
                </a:ln>
                <a:solidFill>
                  <a:srgbClr val="4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Підключаються необхідні заголовні файли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uk-UA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BC7A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kumimoji="0" lang="uk-UA" altLang="uk-UA" sz="1200" b="0" i="0" u="none" strike="noStrike" cap="none" normalizeH="0" baseline="0" dirty="0" err="1" smtClean="0">
                <a:ln>
                  <a:noFill/>
                </a:ln>
                <a:solidFill>
                  <a:srgbClr val="BC7A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1" u="none" strike="noStrike" cap="none" normalizeH="0" baseline="0" dirty="0" smtClean="0">
                <a:ln>
                  <a:noFill/>
                </a:ln>
                <a:solidFill>
                  <a:srgbClr val="4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kumimoji="0" lang="uk-UA" altLang="uk-UA" sz="1200" b="0" i="1" u="none" strike="noStrike" cap="none" normalizeH="0" baseline="0" dirty="0" err="1" smtClean="0">
                <a:ln>
                  <a:noFill/>
                </a:ln>
                <a:solidFill>
                  <a:srgbClr val="4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tbb</a:t>
            </a:r>
            <a:r>
              <a:rPr kumimoji="0" lang="uk-UA" altLang="uk-UA" sz="1200" b="0" i="1" u="none" strike="noStrike" cap="none" normalizeH="0" baseline="0" dirty="0" smtClean="0">
                <a:ln>
                  <a:noFill/>
                </a:ln>
                <a:solidFill>
                  <a:srgbClr val="4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uk-UA" altLang="uk-UA" sz="1200" b="0" i="1" u="none" strike="noStrike" cap="none" normalizeH="0" baseline="0" dirty="0" err="1" smtClean="0">
                <a:ln>
                  <a:noFill/>
                </a:ln>
                <a:solidFill>
                  <a:srgbClr val="4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blocked_range.h</a:t>
            </a:r>
            <a:r>
              <a:rPr kumimoji="0" lang="uk-UA" altLang="uk-UA" sz="1200" b="0" i="1" u="none" strike="noStrike" cap="none" normalizeH="0" baseline="0" dirty="0" smtClean="0">
                <a:ln>
                  <a:noFill/>
                </a:ln>
                <a:solidFill>
                  <a:srgbClr val="4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uk-UA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BC7A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kumimoji="0" lang="uk-UA" altLang="uk-UA" sz="1200" b="0" i="0" u="none" strike="noStrike" cap="none" normalizeH="0" baseline="0" dirty="0" err="1" smtClean="0">
                <a:ln>
                  <a:noFill/>
                </a:ln>
                <a:solidFill>
                  <a:srgbClr val="BC7A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1" u="none" strike="noStrike" cap="none" normalizeH="0" baseline="0" dirty="0" smtClean="0">
                <a:ln>
                  <a:noFill/>
                </a:ln>
                <a:solidFill>
                  <a:srgbClr val="4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kumimoji="0" lang="uk-UA" altLang="uk-UA" sz="1200" b="0" i="1" u="none" strike="noStrike" cap="none" normalizeH="0" baseline="0" dirty="0" err="1" smtClean="0">
                <a:ln>
                  <a:noFill/>
                </a:ln>
                <a:solidFill>
                  <a:srgbClr val="4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tbb</a:t>
            </a:r>
            <a:r>
              <a:rPr kumimoji="0" lang="uk-UA" altLang="uk-UA" sz="1200" b="0" i="1" u="none" strike="noStrike" cap="none" normalizeH="0" baseline="0" dirty="0" smtClean="0">
                <a:ln>
                  <a:noFill/>
                </a:ln>
                <a:solidFill>
                  <a:srgbClr val="4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uk-UA" altLang="uk-UA" sz="1200" b="0" i="1" u="none" strike="noStrike" cap="none" normalizeH="0" baseline="0" dirty="0" err="1" smtClean="0">
                <a:ln>
                  <a:noFill/>
                </a:ln>
                <a:solidFill>
                  <a:srgbClr val="4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parallel_for.h</a:t>
            </a:r>
            <a:r>
              <a:rPr kumimoji="0" lang="uk-UA" altLang="uk-UA" sz="1200" b="0" i="1" u="none" strike="noStrike" cap="none" normalizeH="0" baseline="0" dirty="0" smtClean="0">
                <a:ln>
                  <a:noFill/>
                </a:ln>
                <a:solidFill>
                  <a:srgbClr val="4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uk-UA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uk-UA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1" u="none" strike="noStrike" cap="none" normalizeH="0" baseline="0" dirty="0" smtClean="0">
                <a:ln>
                  <a:noFill/>
                </a:ln>
                <a:solidFill>
                  <a:srgbClr val="4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Кількість елементів </a:t>
            </a:r>
            <a:r>
              <a:rPr kumimoji="0" lang="uk-UA" altLang="uk-UA" sz="1200" b="0" i="1" u="none" strike="noStrike" cap="none" normalizeH="0" baseline="0" dirty="0" err="1" smtClean="0">
                <a:ln>
                  <a:noFill/>
                </a:ln>
                <a:solidFill>
                  <a:srgbClr val="4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вектора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uk-UA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 smtClean="0">
                <a:ln>
                  <a:noFill/>
                </a:ln>
                <a:solidFill>
                  <a:srgbClr val="B00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10000000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en-US" altLang="uk-UA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uk-UA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 err="1" smtClean="0">
                <a:ln>
                  <a:noFill/>
                </a:ln>
                <a:solidFill>
                  <a:srgbClr val="B00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endParaRPr kumimoji="0" lang="en-US" altLang="uk-UA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uk-UA" altLang="uk-UA" sz="1200" b="0" i="0" u="none" strike="noStrike" cap="none" normalizeH="0" baseline="0" dirty="0" err="1" smtClean="0">
                <a:ln>
                  <a:noFill/>
                </a:ln>
                <a:solidFill>
                  <a:srgbClr val="B00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uk-UA" altLang="uk-UA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 smtClean="0">
                <a:ln>
                  <a:noFill/>
                </a:ln>
                <a:solidFill>
                  <a:srgbClr val="B00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 </a:t>
            </a:r>
            <a:endParaRPr kumimoji="0" lang="en-US" altLang="uk-UA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uk-UA" altLang="uk-UA" sz="1200" b="0" i="1" u="none" strike="noStrike" cap="none" normalizeH="0" baseline="0" dirty="0" smtClean="0">
                <a:ln>
                  <a:noFill/>
                </a:ln>
                <a:solidFill>
                  <a:srgbClr val="4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Запуск паралельного алгоритму </a:t>
            </a:r>
            <a:r>
              <a:rPr kumimoji="0" lang="uk-UA" altLang="uk-UA" sz="1200" b="0" i="1" u="none" strike="noStrike" cap="none" normalizeH="0" baseline="0" dirty="0" err="1" smtClean="0">
                <a:ln>
                  <a:noFill/>
                </a:ln>
                <a:solidFill>
                  <a:srgbClr val="4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uk-UA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uk-UA" altLang="uk-UA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tbb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uk-UA" altLang="uk-UA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parallel_for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tbb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uk-UA" altLang="uk-UA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blocked_range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uk-UA" altLang="uk-UA" sz="1200" b="0" i="0" u="none" strike="noStrike" cap="none" normalizeH="0" baseline="0" dirty="0" err="1" smtClean="0">
                <a:ln>
                  <a:noFill/>
                </a:ln>
                <a:solidFill>
                  <a:srgbClr val="B00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endParaRPr kumimoji="0" lang="en-US" altLang="uk-UA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uk-UA" altLang="uk-UA" sz="1200" b="0" i="1" u="none" strike="noStrike" cap="none" normalizeH="0" baseline="0" dirty="0" smtClean="0">
                <a:ln>
                  <a:noFill/>
                </a:ln>
                <a:solidFill>
                  <a:srgbClr val="4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Лямбда-функція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uk-UA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uk-UA" altLang="uk-UA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](</a:t>
            </a:r>
            <a:r>
              <a:rPr kumimoji="0" lang="uk-UA" altLang="uk-UA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tbb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uk-UA" altLang="uk-UA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blocked_range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uk-UA" altLang="uk-UA" sz="1200" b="0" i="0" u="none" strike="noStrike" cap="none" normalizeH="0" baseline="0" dirty="0" err="1" smtClean="0">
                <a:ln>
                  <a:noFill/>
                </a:ln>
                <a:solidFill>
                  <a:srgbClr val="B00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endParaRPr kumimoji="0" lang="en-US" altLang="uk-UA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uk-UA" altLang="uk-UA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uk-UA" altLang="uk-UA" sz="1200" b="0" i="0" u="none" strike="noStrike" cap="none" normalizeH="0" baseline="0" dirty="0" err="1" smtClean="0">
                <a:ln>
                  <a:noFill/>
                </a:ln>
                <a:solidFill>
                  <a:srgbClr val="B00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kumimoji="0" lang="uk-UA" altLang="uk-UA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kumimoji="0" lang="uk-UA" altLang="uk-UA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uk-UA" altLang="uk-UA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kumimoji="0" lang="en-US" altLang="uk-UA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kumimoji="0" lang="uk-UA" altLang="uk-UA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Calculate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 </a:t>
            </a:r>
            <a:endParaRPr kumimoji="0" lang="en-US" altLang="uk-UA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 </a:t>
            </a:r>
            <a:endParaRPr kumimoji="0" lang="en-US" altLang="uk-UA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uk-UA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uk-UA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uk-UA" altLang="uk-UA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uk-UA" altLang="uk-UA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altLang="uk-UA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en-US" altLang="uk-UA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uk-UA" altLang="uk-UA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0259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Graph</a:t>
            </a:r>
            <a:endParaRPr lang="uk-UA" dirty="0"/>
          </a:p>
        </p:txBody>
      </p:sp>
      <p:pic>
        <p:nvPicPr>
          <p:cNvPr id="4098" name="Picture 2" descr="https://www.threadingbuildingblocks.org/sites/tbb/images/sequential-execution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343" y="1109563"/>
            <a:ext cx="4680689" cy="450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www.threadingbuildingblocks.org/sites/tbb/images/loop-execu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339" y="2729430"/>
            <a:ext cx="4680689" cy="708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www.threadingbuildingblocks.org/sites/tbb/images/graph-loop-executi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141" y="4433708"/>
            <a:ext cx="3435985" cy="158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910913" y="1900165"/>
            <a:ext cx="330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Рис </a:t>
            </a:r>
            <a:r>
              <a:rPr lang="en-US" dirty="0" smtClean="0"/>
              <a:t>1(a)</a:t>
            </a:r>
            <a:r>
              <a:rPr lang="uk-UA" dirty="0" smtClean="0"/>
              <a:t>. Послідовне виконання</a:t>
            </a:r>
            <a:endParaRPr lang="uk-UA" dirty="0"/>
          </a:p>
        </p:txBody>
      </p:sp>
      <p:sp>
        <p:nvSpPr>
          <p:cNvPr id="5" name="Rectangle 4"/>
          <p:cNvSpPr/>
          <p:nvPr/>
        </p:nvSpPr>
        <p:spPr>
          <a:xfrm>
            <a:off x="7410775" y="3487014"/>
            <a:ext cx="4308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/>
              <a:t>Рис </a:t>
            </a:r>
            <a:r>
              <a:rPr lang="en-US" dirty="0" smtClean="0"/>
              <a:t>1(</a:t>
            </a:r>
            <a:r>
              <a:rPr lang="uk-UA" dirty="0" smtClean="0"/>
              <a:t>б</a:t>
            </a:r>
            <a:r>
              <a:rPr lang="en-US" dirty="0" smtClean="0"/>
              <a:t>)</a:t>
            </a:r>
            <a:r>
              <a:rPr lang="uk-UA" dirty="0" smtClean="0"/>
              <a:t>.</a:t>
            </a:r>
            <a:r>
              <a:rPr lang="en-US" dirty="0" smtClean="0"/>
              <a:t> </a:t>
            </a:r>
            <a:r>
              <a:rPr lang="uk-UA" dirty="0" smtClean="0"/>
              <a:t>Циклічно-паралельне виконання</a:t>
            </a:r>
            <a:endParaRPr lang="uk-UA" dirty="0"/>
          </a:p>
        </p:txBody>
      </p:sp>
      <p:sp>
        <p:nvSpPr>
          <p:cNvPr id="6" name="Rectangle 5"/>
          <p:cNvSpPr/>
          <p:nvPr/>
        </p:nvSpPr>
        <p:spPr>
          <a:xfrm>
            <a:off x="7005339" y="6020556"/>
            <a:ext cx="5199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/>
              <a:t>Рис </a:t>
            </a:r>
            <a:r>
              <a:rPr lang="en-US" dirty="0" smtClean="0"/>
              <a:t>1(</a:t>
            </a:r>
            <a:r>
              <a:rPr lang="uk-UA" dirty="0" smtClean="0"/>
              <a:t>в</a:t>
            </a:r>
            <a:r>
              <a:rPr lang="en-US" dirty="0" smtClean="0"/>
              <a:t>)</a:t>
            </a:r>
            <a:r>
              <a:rPr lang="uk-UA" dirty="0" smtClean="0"/>
              <a:t>. </a:t>
            </a:r>
            <a:r>
              <a:rPr lang="uk-UA" dirty="0" err="1" smtClean="0"/>
              <a:t>Графове</a:t>
            </a:r>
            <a:r>
              <a:rPr lang="uk-UA" dirty="0" smtClean="0"/>
              <a:t> і циклічно-</a:t>
            </a:r>
            <a:r>
              <a:rPr lang="uk-UA" dirty="0" err="1" smtClean="0"/>
              <a:t>пралельне</a:t>
            </a:r>
            <a:r>
              <a:rPr lang="uk-UA" dirty="0" smtClean="0"/>
              <a:t> виконання</a:t>
            </a:r>
            <a:endParaRPr lang="uk-UA" dirty="0"/>
          </a:p>
        </p:txBody>
      </p:sp>
      <p:sp>
        <p:nvSpPr>
          <p:cNvPr id="7" name="TextBox 6"/>
          <p:cNvSpPr txBox="1"/>
          <p:nvPr/>
        </p:nvSpPr>
        <p:spPr>
          <a:xfrm>
            <a:off x="629482" y="2269497"/>
            <a:ext cx="6167753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1600" dirty="0" smtClean="0"/>
              <a:t>Бібліотека </a:t>
            </a:r>
            <a:r>
              <a:rPr lang="en-US" sz="1600" dirty="0" smtClean="0"/>
              <a:t>Intel </a:t>
            </a:r>
            <a:r>
              <a:rPr lang="en-US" sz="1600" dirty="0"/>
              <a:t>TBB </a:t>
            </a:r>
            <a:r>
              <a:rPr lang="uk-UA" sz="1600" dirty="0" smtClean="0"/>
              <a:t>знана через її підтримку циклічного паралелізму; граф потоку розширює її можливості для швидкої</a:t>
            </a:r>
            <a:r>
              <a:rPr lang="en-US" sz="1600" dirty="0" smtClean="0"/>
              <a:t>, </a:t>
            </a:r>
            <a:r>
              <a:rPr lang="uk-UA" sz="1600" dirty="0" smtClean="0"/>
              <a:t>ефективної реалізації графа </a:t>
            </a:r>
            <a:r>
              <a:rPr lang="uk-UA" sz="1600" dirty="0" err="1" smtClean="0"/>
              <a:t>залежностей</a:t>
            </a:r>
            <a:r>
              <a:rPr lang="uk-UA" sz="1600" dirty="0" smtClean="0"/>
              <a:t> та алгоритмів потоку даних</a:t>
            </a:r>
            <a:r>
              <a:rPr lang="en-US" sz="1600" dirty="0" smtClean="0"/>
              <a:t>, </a:t>
            </a:r>
            <a:r>
              <a:rPr lang="uk-UA" sz="1600" dirty="0" smtClean="0"/>
              <a:t>що дозволяє розробникам втілювати паралелізм на вищому рівні в їх програмах</a:t>
            </a:r>
            <a:r>
              <a:rPr lang="en-US" sz="1600" dirty="0" smtClean="0"/>
              <a:t>.</a:t>
            </a:r>
            <a:r>
              <a:rPr lang="en-US" sz="1600" dirty="0"/>
              <a:t> </a:t>
            </a:r>
            <a:r>
              <a:rPr lang="uk-UA" sz="1600" dirty="0" smtClean="0"/>
              <a:t>Інтерфейс графу потоків був доданий у </a:t>
            </a:r>
            <a:r>
              <a:rPr lang="en-US" sz="1600" dirty="0" smtClean="0"/>
              <a:t>Intel </a:t>
            </a:r>
            <a:r>
              <a:rPr lang="en-US" sz="1600" dirty="0"/>
              <a:t>TBB 4.0</a:t>
            </a:r>
          </a:p>
          <a:p>
            <a:pPr algn="just"/>
            <a:r>
              <a:rPr lang="uk-UA" sz="1600" dirty="0" smtClean="0"/>
              <a:t>Розглядаючи Рис </a:t>
            </a:r>
            <a:r>
              <a:rPr lang="en-US" sz="1600" dirty="0" smtClean="0"/>
              <a:t>1(a</a:t>
            </a:r>
            <a:r>
              <a:rPr lang="en-US" sz="1600" dirty="0"/>
              <a:t>), </a:t>
            </a:r>
            <a:r>
              <a:rPr lang="uk-UA" sz="1600" dirty="0" smtClean="0"/>
              <a:t>де проста програма запускає чотири ф-ї послідовно.</a:t>
            </a:r>
            <a:r>
              <a:rPr lang="en-US" sz="1600" dirty="0" smtClean="0"/>
              <a:t> </a:t>
            </a:r>
            <a:r>
              <a:rPr lang="uk-UA" sz="1600" dirty="0" smtClean="0"/>
              <a:t>Циклічно-паралельний підхід, Рис 1(б)</a:t>
            </a:r>
            <a:r>
              <a:rPr lang="en-US" sz="1600" dirty="0" smtClean="0"/>
              <a:t>, </a:t>
            </a:r>
            <a:r>
              <a:rPr lang="uk-UA" sz="1600" dirty="0" smtClean="0"/>
              <a:t>надає </a:t>
            </a:r>
            <a:r>
              <a:rPr lang="en-US" sz="1600" dirty="0" smtClean="0"/>
              <a:t>concurrency </a:t>
            </a:r>
            <a:r>
              <a:rPr lang="uk-UA" sz="1600" dirty="0" smtClean="0"/>
              <a:t>у кожній ф-ї за допомогою таких алгоритмів, як </a:t>
            </a:r>
            <a:r>
              <a:rPr lang="en-US" sz="1600" dirty="0" err="1" smtClean="0"/>
              <a:t>parallel_for</a:t>
            </a:r>
            <a:r>
              <a:rPr lang="en-US" sz="1600" dirty="0" smtClean="0"/>
              <a:t> </a:t>
            </a:r>
            <a:r>
              <a:rPr lang="uk-UA" sz="1600" dirty="0" smtClean="0"/>
              <a:t>чи</a:t>
            </a:r>
            <a:r>
              <a:rPr lang="en-US" sz="1600" dirty="0" smtClean="0"/>
              <a:t> </a:t>
            </a:r>
            <a:r>
              <a:rPr lang="en-US" sz="1600" dirty="0" err="1" smtClean="0"/>
              <a:t>parallel_reduce</a:t>
            </a:r>
            <a:r>
              <a:rPr lang="en-US" sz="1600" dirty="0" smtClean="0"/>
              <a:t>,</a:t>
            </a:r>
            <a:r>
              <a:rPr lang="uk-UA" sz="1600" dirty="0" smtClean="0"/>
              <a:t> зменшуючи час роботи</a:t>
            </a:r>
            <a:r>
              <a:rPr lang="en-US" sz="1600" dirty="0" smtClean="0"/>
              <a:t>.</a:t>
            </a:r>
            <a:r>
              <a:rPr lang="en-US" sz="1600" dirty="0"/>
              <a:t> </a:t>
            </a:r>
            <a:r>
              <a:rPr lang="uk-UA" sz="1600" dirty="0" smtClean="0"/>
              <a:t>Проте</a:t>
            </a:r>
            <a:r>
              <a:rPr lang="en-US" sz="1600" dirty="0" smtClean="0"/>
              <a:t>, </a:t>
            </a:r>
            <a:r>
              <a:rPr lang="uk-UA" sz="1600" dirty="0" smtClean="0"/>
              <a:t>Рис </a:t>
            </a:r>
            <a:r>
              <a:rPr lang="en-US" sz="1600" dirty="0" smtClean="0"/>
              <a:t>1(</a:t>
            </a:r>
            <a:r>
              <a:rPr lang="uk-UA" sz="1600" dirty="0"/>
              <a:t>б</a:t>
            </a:r>
            <a:r>
              <a:rPr lang="en-US" sz="1600" dirty="0" smtClean="0"/>
              <a:t>) </a:t>
            </a:r>
            <a:r>
              <a:rPr lang="uk-UA" sz="1600" dirty="0" smtClean="0"/>
              <a:t>все ще може бути надто обмеженим</a:t>
            </a:r>
            <a:r>
              <a:rPr lang="en-US" sz="1600" dirty="0" smtClean="0"/>
              <a:t>.</a:t>
            </a:r>
            <a:r>
              <a:rPr lang="uk-UA" sz="1600" dirty="0" smtClean="0"/>
              <a:t> Наприклад</a:t>
            </a:r>
            <a:r>
              <a:rPr lang="en-US" sz="1600" dirty="0" smtClean="0"/>
              <a:t>, </a:t>
            </a:r>
            <a:r>
              <a:rPr lang="uk-UA" sz="1600" dirty="0" smtClean="0"/>
              <a:t>функції </a:t>
            </a:r>
            <a:r>
              <a:rPr lang="en-US" sz="1600" dirty="0" smtClean="0"/>
              <a:t>B </a:t>
            </a:r>
            <a:r>
              <a:rPr lang="uk-UA" sz="1600" dirty="0" smtClean="0"/>
              <a:t>і </a:t>
            </a:r>
            <a:r>
              <a:rPr lang="en-US" sz="1600" dirty="0" smtClean="0"/>
              <a:t>C </a:t>
            </a:r>
            <a:r>
              <a:rPr lang="uk-UA" sz="1600" dirty="0" smtClean="0"/>
              <a:t>можуть обидві вимагати виходу</a:t>
            </a:r>
            <a:r>
              <a:rPr lang="en-US" sz="1600" dirty="0" smtClean="0"/>
              <a:t> </a:t>
            </a:r>
            <a:r>
              <a:rPr lang="en-US" sz="1600" dirty="0"/>
              <a:t>A, </a:t>
            </a:r>
            <a:r>
              <a:rPr lang="uk-UA" sz="1600" dirty="0" smtClean="0"/>
              <a:t>але</a:t>
            </a:r>
            <a:r>
              <a:rPr lang="en-US" sz="1600" dirty="0" smtClean="0"/>
              <a:t> </a:t>
            </a:r>
            <a:r>
              <a:rPr lang="en-US" sz="1600" dirty="0"/>
              <a:t>C </a:t>
            </a:r>
            <a:r>
              <a:rPr lang="uk-UA" sz="1600" dirty="0" smtClean="0"/>
              <a:t>може не залежати від виходу</a:t>
            </a:r>
            <a:r>
              <a:rPr lang="en-US" sz="1600" dirty="0" smtClean="0"/>
              <a:t> </a:t>
            </a:r>
            <a:r>
              <a:rPr lang="en-US" sz="1600" dirty="0"/>
              <a:t>B.   </a:t>
            </a:r>
            <a:r>
              <a:rPr lang="uk-UA" sz="1600" dirty="0" smtClean="0"/>
              <a:t>Рис </a:t>
            </a:r>
            <a:r>
              <a:rPr lang="en-US" sz="1600" dirty="0" smtClean="0"/>
              <a:t>1(</a:t>
            </a:r>
            <a:r>
              <a:rPr lang="uk-UA" sz="1600" dirty="0" smtClean="0"/>
              <a:t>в</a:t>
            </a:r>
            <a:r>
              <a:rPr lang="en-US" sz="1600" dirty="0" smtClean="0"/>
              <a:t>) </a:t>
            </a:r>
            <a:r>
              <a:rPr lang="uk-UA" sz="1600" dirty="0" smtClean="0"/>
              <a:t>показує </a:t>
            </a:r>
            <a:r>
              <a:rPr lang="uk-UA" sz="1600" dirty="0" err="1" smtClean="0"/>
              <a:t>графово</a:t>
            </a:r>
            <a:r>
              <a:rPr lang="uk-UA" sz="1600" dirty="0" smtClean="0"/>
              <a:t>- та циклічно-паралельну реалізацію цього прикладу. У цій реалізації</a:t>
            </a:r>
            <a:r>
              <a:rPr lang="en-US" sz="1600" dirty="0" smtClean="0"/>
              <a:t>, </a:t>
            </a:r>
            <a:r>
              <a:rPr lang="uk-UA" sz="1600" dirty="0" smtClean="0"/>
              <a:t>паралелізм циклічного рівня відкритий і надто обмежений повний порядок замінений частковим порядком, що дозволяє </a:t>
            </a:r>
            <a:r>
              <a:rPr lang="en-US" sz="1600" dirty="0" smtClean="0"/>
              <a:t>B </a:t>
            </a:r>
            <a:r>
              <a:rPr lang="uk-UA" sz="1600" dirty="0" smtClean="0"/>
              <a:t>і </a:t>
            </a:r>
            <a:r>
              <a:rPr lang="en-US" sz="1600" dirty="0" smtClean="0"/>
              <a:t>C</a:t>
            </a:r>
            <a:r>
              <a:rPr lang="uk-UA" sz="1600" dirty="0" smtClean="0"/>
              <a:t> виконуватись одночасно</a:t>
            </a:r>
            <a:r>
              <a:rPr lang="en-US" sz="1600" dirty="0" smtClean="0"/>
              <a:t>.</a:t>
            </a:r>
            <a:endParaRPr lang="en-US" sz="1600" dirty="0"/>
          </a:p>
          <a:p>
            <a:pPr algn="just"/>
            <a:endParaRPr lang="uk-UA" sz="1600" dirty="0"/>
          </a:p>
        </p:txBody>
      </p:sp>
    </p:spTree>
    <p:extLst>
      <p:ext uri="{BB962C8B-B14F-4D97-AF65-F5344CB8AC3E}">
        <p14:creationId xmlns:p14="http://schemas.microsoft.com/office/powerpoint/2010/main" val="37538470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1864</TotalTime>
  <Words>782</Words>
  <Application>Microsoft Office PowerPoint</Application>
  <PresentationFormat>Widescreen</PresentationFormat>
  <Paragraphs>88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courier new</vt:lpstr>
      <vt:lpstr>courier new</vt:lpstr>
      <vt:lpstr>Georgia</vt:lpstr>
      <vt:lpstr>Tw Cen MT</vt:lpstr>
      <vt:lpstr>Tw Cen MT Condensed</vt:lpstr>
      <vt:lpstr>Wingdings 3</vt:lpstr>
      <vt:lpstr>Integral</vt:lpstr>
      <vt:lpstr>Intel Threading Building Blocks</vt:lpstr>
      <vt:lpstr>Що таке TBB</vt:lpstr>
      <vt:lpstr>Підтримувані ОС</vt:lpstr>
      <vt:lpstr>Короткий Огляд</vt:lpstr>
      <vt:lpstr>Короткий огляд</vt:lpstr>
      <vt:lpstr>Вміст бібліотеки</vt:lpstr>
      <vt:lpstr>Приклад використання</vt:lpstr>
      <vt:lpstr>С++11 з Lambda</vt:lpstr>
      <vt:lpstr>Flow Graph</vt:lpstr>
      <vt:lpstr>Flow Graph</vt:lpstr>
      <vt:lpstr>Flow Graph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Kozhukhivskyi Vitalii</dc:creator>
  <cp:lastModifiedBy>Kozhukhivskyi Vitalii</cp:lastModifiedBy>
  <cp:revision>35</cp:revision>
  <dcterms:created xsi:type="dcterms:W3CDTF">2016-09-24T10:35:40Z</dcterms:created>
  <dcterms:modified xsi:type="dcterms:W3CDTF">2016-09-29T05:50:00Z</dcterms:modified>
</cp:coreProperties>
</file>