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CAF92F1-203E-46D5-B805-1289E966F89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8745D48-93CF-4499-88DA-88C0694876C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184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САНКТ- ПЕТЕРБУРГСКОЕ ГОСУДАРСТВЕННОЕ БЮДЖЕТНОЕ</a:t>
            </a:r>
            <a:br/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ПРОФЕССИОНАЛЬНОЕ ОБРАЗОВАТЕЛЬНОЕ УЧРЕЖДЕНИЕ</a:t>
            </a:r>
            <a:br/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«КОЛЛЕДЖ ИНФОРМАЦИОННЫХ ТЕХНОЛОГИЙ»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1402200"/>
            <a:ext cx="914184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1800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ДИПЛОМНЫЙ ПРОЕКТ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АППАРАТНО-ПРОГРАММНЫЙ КОМПЛЕКС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«МЕДИА-СЕРВЕР»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79920" y="3398400"/>
            <a:ext cx="3663720" cy="12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Разработал студент 454 группы: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Букаткин Виталий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Преподаватель-консультант: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Матысик Ирина Алексеевна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Консультант по экономической части: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Львова Татьяна Валериевна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0" y="4678560"/>
            <a:ext cx="91418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Санкт-Петербург 2019 г.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-1476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Достоинства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17080" y="1063440"/>
            <a:ext cx="8310600" cy="21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9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кроссплатформенное приложение</a:t>
            </a:r>
            <a:endParaRPr b="0" lang="en-US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простой интерфейс</a:t>
            </a:r>
            <a:endParaRPr b="0" lang="en-US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легкая установка</a:t>
            </a:r>
            <a:endParaRPr b="0" lang="en-US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отказоустойчивость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и возможность модернизации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1" name="Google Shape;170;g599f643356_0_65" descr=""/>
          <p:cNvPicPr/>
          <p:nvPr/>
        </p:nvPicPr>
        <p:blipFill>
          <a:blip r:embed="rId1"/>
          <a:stretch/>
        </p:blipFill>
        <p:spPr>
          <a:xfrm>
            <a:off x="6556320" y="2234520"/>
            <a:ext cx="2673720" cy="267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-1476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Планы на будущее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3" name="Google Shape;176;g599f643356_0_70" descr=""/>
          <p:cNvPicPr/>
          <p:nvPr/>
        </p:nvPicPr>
        <p:blipFill>
          <a:blip r:embed="rId1"/>
          <a:stretch/>
        </p:blipFill>
        <p:spPr>
          <a:xfrm>
            <a:off x="2526840" y="2612160"/>
            <a:ext cx="1722960" cy="1722960"/>
          </a:xfrm>
          <a:prstGeom prst="rect">
            <a:avLst/>
          </a:prstGeom>
          <a:ln>
            <a:noFill/>
          </a:ln>
        </p:spPr>
      </p:pic>
      <p:pic>
        <p:nvPicPr>
          <p:cNvPr id="144" name="Google Shape;177;g599f643356_0_70" descr=""/>
          <p:cNvPicPr/>
          <p:nvPr/>
        </p:nvPicPr>
        <p:blipFill>
          <a:blip r:embed="rId2"/>
          <a:stretch/>
        </p:blipFill>
        <p:spPr>
          <a:xfrm>
            <a:off x="482760" y="1123560"/>
            <a:ext cx="1722960" cy="172296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179;g599f643356_0_70" descr=""/>
          <p:cNvPicPr/>
          <p:nvPr/>
        </p:nvPicPr>
        <p:blipFill>
          <a:blip r:embed="rId3"/>
          <a:stretch/>
        </p:blipFill>
        <p:spPr>
          <a:xfrm>
            <a:off x="4571280" y="1194120"/>
            <a:ext cx="2043720" cy="204372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7260120" y="2900880"/>
            <a:ext cx="153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2573640" y="4335480"/>
            <a:ext cx="153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USB Devices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82760" y="2900880"/>
            <a:ext cx="172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Picture-service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4793400" y="3369240"/>
            <a:ext cx="182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Backup-service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0" name="Рисунок 2" descr=""/>
          <p:cNvPicPr/>
          <p:nvPr/>
        </p:nvPicPr>
        <p:blipFill>
          <a:blip r:embed="rId4"/>
          <a:stretch/>
        </p:blipFill>
        <p:spPr>
          <a:xfrm>
            <a:off x="7040160" y="1215720"/>
            <a:ext cx="1753200" cy="175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-1476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Компетенции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15800" y="963360"/>
            <a:ext cx="8310600" cy="32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Дипломный проект подтверждает ряд профессиональных компетенций:</a:t>
            </a:r>
            <a:endParaRPr b="0" lang="en-US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ПК-1.1. Выполнять разработку спецификаций отдельных компонент;</a:t>
            </a:r>
            <a:endParaRPr b="0" lang="en-US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ПК-1.4. Выполнять тестирование программных модулей;</a:t>
            </a:r>
            <a:endParaRPr b="0" lang="en-US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ПК-3.1. Анализировать проектную и техническую документацию на уровне взаимодействия компонент программного обеспечения.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Georgia"/>
              </a:rPr>
              <a:t>Источники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2480" y="1080000"/>
            <a:ext cx="8526960" cy="37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Ranga Rao Karanam, Spring: Microservices with Spring Boot, Packt Publishing, 2018;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Herbert Schildt, The Complete Reference 9th Edition, McGraw-Hill Education, 2017;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https://icons8.com - сайт с бесплатными иконками;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https://spring.io – официальные гайды по spring boot;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https://gluonhq.com – официальный сайт с примерами по Gluon Mobile;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https://github.com – примеры многих проектов использующих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микросервисную архитектуру и контейнеризацию docker;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https://o7planning.org – статьи по авторизации, используя spring security.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-14760"/>
            <a:ext cx="914184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Введение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7" name="Google Shape;105;p2" descr=""/>
          <p:cNvPicPr/>
          <p:nvPr/>
        </p:nvPicPr>
        <p:blipFill>
          <a:blip r:embed="rId1"/>
          <a:srcRect l="0" t="0" r="14356" b="0"/>
          <a:stretch/>
        </p:blipFill>
        <p:spPr>
          <a:xfrm>
            <a:off x="1749240" y="775440"/>
            <a:ext cx="5452920" cy="442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-1476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Цель и задачи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8480" y="911160"/>
            <a:ext cx="850104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Verdana"/>
              </a:rPr>
              <a:t>Разработка комплекса для хранения и доступа к файлам беспроводным способом с мобильных устройств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49560" y="2153160"/>
            <a:ext cx="185652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Задачи: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49560" y="2721240"/>
            <a:ext cx="8792280" cy="19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собрать аппаратную часть комплекса;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изучить технологию микросервисной архитектуры;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реализовать программную часть: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аппаратные скрипты;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микросервисы.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-1476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Существующие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 решения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62120" y="1372320"/>
            <a:ext cx="5379120" cy="17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Облачные хранилища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Verdana"/>
              </a:rPr>
              <a:t>NAS решения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4" name="Рисунок 1" descr=""/>
          <p:cNvPicPr/>
          <p:nvPr/>
        </p:nvPicPr>
        <p:blipFill>
          <a:blip r:embed="rId1"/>
          <a:stretch/>
        </p:blipFill>
        <p:spPr>
          <a:xfrm>
            <a:off x="6238800" y="1551240"/>
            <a:ext cx="2598480" cy="986400"/>
          </a:xfrm>
          <a:prstGeom prst="rect">
            <a:avLst/>
          </a:prstGeom>
          <a:ln>
            <a:noFill/>
          </a:ln>
        </p:spPr>
      </p:pic>
      <p:pic>
        <p:nvPicPr>
          <p:cNvPr id="95" name="Рисунок 2" descr=""/>
          <p:cNvPicPr/>
          <p:nvPr/>
        </p:nvPicPr>
        <p:blipFill>
          <a:blip r:embed="rId2"/>
          <a:stretch/>
        </p:blipFill>
        <p:spPr>
          <a:xfrm>
            <a:off x="4354560" y="3080160"/>
            <a:ext cx="1625040" cy="1625040"/>
          </a:xfrm>
          <a:prstGeom prst="rect">
            <a:avLst/>
          </a:prstGeom>
          <a:ln>
            <a:noFill/>
          </a:ln>
        </p:spPr>
      </p:pic>
      <p:pic>
        <p:nvPicPr>
          <p:cNvPr id="96" name="Рисунок 3" descr=""/>
          <p:cNvPicPr/>
          <p:nvPr/>
        </p:nvPicPr>
        <p:blipFill>
          <a:blip r:embed="rId3"/>
          <a:stretch/>
        </p:blipFill>
        <p:spPr>
          <a:xfrm>
            <a:off x="1050120" y="3178800"/>
            <a:ext cx="1427760" cy="1427760"/>
          </a:xfrm>
          <a:prstGeom prst="rect">
            <a:avLst/>
          </a:prstGeom>
          <a:ln>
            <a:noFill/>
          </a:ln>
        </p:spPr>
      </p:pic>
      <p:pic>
        <p:nvPicPr>
          <p:cNvPr id="97" name="Рисунок 4" descr=""/>
          <p:cNvPicPr/>
          <p:nvPr/>
        </p:nvPicPr>
        <p:blipFill>
          <a:blip r:embed="rId4"/>
          <a:stretch/>
        </p:blipFill>
        <p:spPr>
          <a:xfrm>
            <a:off x="6962040" y="3300120"/>
            <a:ext cx="1556640" cy="12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-1476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Функционал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15800" y="1360440"/>
            <a:ext cx="6871320" cy="21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2084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структурированное хранение файлов</a:t>
            </a:r>
            <a:endParaRPr b="0" lang="en-US" sz="2400" spc="-1" strike="noStrike">
              <a:latin typeface="Arial"/>
            </a:endParaRPr>
          </a:p>
          <a:p>
            <a:pPr marL="42084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разграничение доступа</a:t>
            </a:r>
            <a:endParaRPr b="0" lang="en-US" sz="2400" spc="-1" strike="noStrike">
              <a:latin typeface="Arial"/>
            </a:endParaRPr>
          </a:p>
          <a:p>
            <a:pPr marL="42084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загрузка файлов из сети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0" name="Google Shape;125;g599f643356_0_28" descr=""/>
          <p:cNvPicPr/>
          <p:nvPr/>
        </p:nvPicPr>
        <p:blipFill>
          <a:blip r:embed="rId1"/>
          <a:stretch/>
        </p:blipFill>
        <p:spPr>
          <a:xfrm>
            <a:off x="6723000" y="1063440"/>
            <a:ext cx="2589840" cy="288144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26;g599f643356_0_28" descr=""/>
          <p:cNvPicPr/>
          <p:nvPr/>
        </p:nvPicPr>
        <p:blipFill>
          <a:blip r:embed="rId2"/>
          <a:stretch/>
        </p:blipFill>
        <p:spPr>
          <a:xfrm>
            <a:off x="2074680" y="2713680"/>
            <a:ext cx="2881440" cy="288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-1476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Микросервисная архитектура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931920" y="1005840"/>
            <a:ext cx="1554120" cy="822600"/>
          </a:xfrm>
          <a:prstGeom prst="ellipse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4114800" y="1208160"/>
            <a:ext cx="124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931920" y="4023360"/>
            <a:ext cx="1645560" cy="109692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cubicBezTo>
                  <a:pt x="254" y="0"/>
                  <a:pt x="0" y="254"/>
                  <a:pt x="0" y="508"/>
                </a:cubicBezTo>
                <a:lnTo>
                  <a:pt x="0" y="2540"/>
                </a:lnTo>
                <a:cubicBezTo>
                  <a:pt x="0" y="2794"/>
                  <a:pt x="254" y="3049"/>
                  <a:pt x="508" y="3049"/>
                </a:cubicBezTo>
                <a:lnTo>
                  <a:pt x="4064" y="3049"/>
                </a:lnTo>
                <a:cubicBezTo>
                  <a:pt x="4318" y="3049"/>
                  <a:pt x="4573" y="2794"/>
                  <a:pt x="4573" y="2540"/>
                </a:cubicBezTo>
                <a:lnTo>
                  <a:pt x="4573" y="508"/>
                </a:lnTo>
                <a:cubicBezTo>
                  <a:pt x="4573" y="254"/>
                  <a:pt x="4318" y="0"/>
                  <a:pt x="4064" y="0"/>
                </a:cubicBezTo>
                <a:lnTo>
                  <a:pt x="508" y="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4096440" y="4418280"/>
            <a:ext cx="146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Config-Service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731520" y="2286000"/>
            <a:ext cx="1645560" cy="1188360"/>
          </a:xfrm>
          <a:custGeom>
            <a:avLst/>
            <a:gdLst/>
            <a:ahLst/>
            <a:rect l="l" t="t" r="r" b="b"/>
            <a:pathLst>
              <a:path w="457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4022" y="3303"/>
                </a:lnTo>
                <a:cubicBezTo>
                  <a:pt x="4297" y="3303"/>
                  <a:pt x="4573" y="3027"/>
                  <a:pt x="4573" y="2752"/>
                </a:cubicBezTo>
                <a:lnTo>
                  <a:pt x="4573" y="550"/>
                </a:lnTo>
                <a:cubicBezTo>
                  <a:pt x="4573" y="275"/>
                  <a:pt x="4297" y="0"/>
                  <a:pt x="4022" y="0"/>
                </a:cubicBezTo>
                <a:lnTo>
                  <a:pt x="550" y="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3931920" y="2286000"/>
            <a:ext cx="1645560" cy="1188360"/>
          </a:xfrm>
          <a:custGeom>
            <a:avLst/>
            <a:gdLst/>
            <a:ahLst/>
            <a:rect l="l" t="t" r="r" b="b"/>
            <a:pathLst>
              <a:path w="4574" h="3304">
                <a:moveTo>
                  <a:pt x="550" y="0"/>
                </a:moveTo>
                <a:cubicBezTo>
                  <a:pt x="275" y="0"/>
                  <a:pt x="0" y="275"/>
                  <a:pt x="0" y="550"/>
                </a:cubicBezTo>
                <a:lnTo>
                  <a:pt x="0" y="2752"/>
                </a:lnTo>
                <a:cubicBezTo>
                  <a:pt x="0" y="3027"/>
                  <a:pt x="275" y="3303"/>
                  <a:pt x="550" y="3303"/>
                </a:cubicBezTo>
                <a:lnTo>
                  <a:pt x="4022" y="3303"/>
                </a:lnTo>
                <a:cubicBezTo>
                  <a:pt x="4297" y="3303"/>
                  <a:pt x="4573" y="3027"/>
                  <a:pt x="4573" y="2752"/>
                </a:cubicBezTo>
                <a:lnTo>
                  <a:pt x="4573" y="550"/>
                </a:lnTo>
                <a:cubicBezTo>
                  <a:pt x="4573" y="275"/>
                  <a:pt x="4297" y="0"/>
                  <a:pt x="4022" y="0"/>
                </a:cubicBezTo>
                <a:lnTo>
                  <a:pt x="550" y="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>
            <a:off x="7040880" y="2194560"/>
            <a:ext cx="1645560" cy="1279800"/>
          </a:xfrm>
          <a:custGeom>
            <a:avLst/>
            <a:gdLst/>
            <a:ahLst/>
            <a:rect l="l" t="t" r="r" b="b"/>
            <a:pathLst>
              <a:path w="4574" h="3558">
                <a:moveTo>
                  <a:pt x="592" y="0"/>
                </a:moveTo>
                <a:cubicBezTo>
                  <a:pt x="296" y="0"/>
                  <a:pt x="0" y="296"/>
                  <a:pt x="0" y="592"/>
                </a:cubicBezTo>
                <a:lnTo>
                  <a:pt x="0" y="2964"/>
                </a:lnTo>
                <a:cubicBezTo>
                  <a:pt x="0" y="3260"/>
                  <a:pt x="296" y="3557"/>
                  <a:pt x="592" y="3557"/>
                </a:cubicBezTo>
                <a:lnTo>
                  <a:pt x="3980" y="3557"/>
                </a:lnTo>
                <a:cubicBezTo>
                  <a:pt x="4276" y="3557"/>
                  <a:pt x="4573" y="3260"/>
                  <a:pt x="4573" y="2964"/>
                </a:cubicBezTo>
                <a:lnTo>
                  <a:pt x="4573" y="592"/>
                </a:lnTo>
                <a:cubicBezTo>
                  <a:pt x="4573" y="296"/>
                  <a:pt x="4276" y="0"/>
                  <a:pt x="3980" y="0"/>
                </a:cubicBezTo>
                <a:lnTo>
                  <a:pt x="592" y="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7065360" y="2710440"/>
            <a:ext cx="1645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Download-Service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1000440" y="2722680"/>
            <a:ext cx="146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File-Service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4169520" y="2710440"/>
            <a:ext cx="1316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Auth-Service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Line 12"/>
          <p:cNvSpPr/>
          <p:nvPr/>
        </p:nvSpPr>
        <p:spPr>
          <a:xfrm flipH="1">
            <a:off x="1645920" y="1463040"/>
            <a:ext cx="2286000" cy="822960"/>
          </a:xfrm>
          <a:prstGeom prst="line">
            <a:avLst/>
          </a:prstGeom>
          <a:ln w="12600">
            <a:solidFill>
              <a:srgbClr val="33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3"/>
          <p:cNvSpPr/>
          <p:nvPr/>
        </p:nvSpPr>
        <p:spPr>
          <a:xfrm>
            <a:off x="4712760" y="2377440"/>
            <a:ext cx="864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8000"/>
                </a:solidFill>
                <a:latin typeface="Arial"/>
                <a:ea typeface="DejaVu Sans"/>
              </a:rPr>
              <a:t>REST API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14"/>
          <p:cNvSpPr/>
          <p:nvPr/>
        </p:nvSpPr>
        <p:spPr>
          <a:xfrm>
            <a:off x="1512360" y="2377440"/>
            <a:ext cx="864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8000"/>
                </a:solidFill>
                <a:latin typeface="Arial"/>
                <a:ea typeface="DejaVu Sans"/>
              </a:rPr>
              <a:t>REST API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15"/>
          <p:cNvSpPr/>
          <p:nvPr/>
        </p:nvSpPr>
        <p:spPr>
          <a:xfrm>
            <a:off x="7821720" y="2286000"/>
            <a:ext cx="864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8000"/>
                </a:solidFill>
                <a:latin typeface="Arial"/>
                <a:ea typeface="DejaVu Sans"/>
              </a:rPr>
              <a:t>REST API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Line 16"/>
          <p:cNvSpPr/>
          <p:nvPr/>
        </p:nvSpPr>
        <p:spPr>
          <a:xfrm>
            <a:off x="4754880" y="1828800"/>
            <a:ext cx="0" cy="457200"/>
          </a:xfrm>
          <a:prstGeom prst="line">
            <a:avLst/>
          </a:prstGeom>
          <a:ln w="1260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7"/>
          <p:cNvSpPr/>
          <p:nvPr/>
        </p:nvSpPr>
        <p:spPr>
          <a:xfrm>
            <a:off x="5486400" y="1463040"/>
            <a:ext cx="2560320" cy="731520"/>
          </a:xfrm>
          <a:prstGeom prst="line">
            <a:avLst/>
          </a:prstGeom>
          <a:ln w="1260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8"/>
          <p:cNvSpPr/>
          <p:nvPr/>
        </p:nvSpPr>
        <p:spPr>
          <a:xfrm>
            <a:off x="1463040" y="3474720"/>
            <a:ext cx="3291840" cy="548640"/>
          </a:xfrm>
          <a:prstGeom prst="line">
            <a:avLst/>
          </a:prstGeom>
          <a:ln cap="rnd" w="12600"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9"/>
          <p:cNvSpPr/>
          <p:nvPr/>
        </p:nvSpPr>
        <p:spPr>
          <a:xfrm>
            <a:off x="4754880" y="3474720"/>
            <a:ext cx="0" cy="548640"/>
          </a:xfrm>
          <a:prstGeom prst="line">
            <a:avLst/>
          </a:prstGeom>
          <a:ln cap="rnd" w="12600"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0"/>
          <p:cNvSpPr/>
          <p:nvPr/>
        </p:nvSpPr>
        <p:spPr>
          <a:xfrm flipH="1">
            <a:off x="4754880" y="3474720"/>
            <a:ext cx="3200400" cy="548640"/>
          </a:xfrm>
          <a:prstGeom prst="line">
            <a:avLst/>
          </a:prstGeom>
          <a:ln cap="rnd" w="12600"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21"/>
          <p:cNvSpPr/>
          <p:nvPr/>
        </p:nvSpPr>
        <p:spPr>
          <a:xfrm>
            <a:off x="2377440" y="2834640"/>
            <a:ext cx="1554480" cy="0"/>
          </a:xfrm>
          <a:prstGeom prst="line">
            <a:avLst/>
          </a:prstGeom>
          <a:ln cap="rnd" w="12600"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22"/>
          <p:cNvSpPr/>
          <p:nvPr/>
        </p:nvSpPr>
        <p:spPr>
          <a:xfrm flipH="1">
            <a:off x="5577840" y="2834640"/>
            <a:ext cx="1463040" cy="0"/>
          </a:xfrm>
          <a:prstGeom prst="line">
            <a:avLst/>
          </a:prstGeom>
          <a:ln cap="rnd" w="12600"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3"/>
          <p:cNvSpPr/>
          <p:nvPr/>
        </p:nvSpPr>
        <p:spPr>
          <a:xfrm>
            <a:off x="7589520" y="3931920"/>
            <a:ext cx="1188360" cy="109692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 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Line 24"/>
          <p:cNvSpPr/>
          <p:nvPr/>
        </p:nvSpPr>
        <p:spPr>
          <a:xfrm>
            <a:off x="4754880" y="3474720"/>
            <a:ext cx="3474720" cy="457200"/>
          </a:xfrm>
          <a:prstGeom prst="line">
            <a:avLst/>
          </a:prstGeom>
          <a:ln w="1260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5"/>
          <p:cNvSpPr/>
          <p:nvPr/>
        </p:nvSpPr>
        <p:spPr>
          <a:xfrm>
            <a:off x="640080" y="4023360"/>
            <a:ext cx="1828440" cy="1005480"/>
          </a:xfrm>
          <a:prstGeom prst="cube">
            <a:avLst>
              <a:gd name="adj" fmla="val 25000"/>
            </a:avLst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Line 26"/>
          <p:cNvSpPr/>
          <p:nvPr/>
        </p:nvSpPr>
        <p:spPr>
          <a:xfrm>
            <a:off x="1463040" y="3474720"/>
            <a:ext cx="0" cy="822960"/>
          </a:xfrm>
          <a:prstGeom prst="line">
            <a:avLst/>
          </a:prstGeom>
          <a:ln w="1260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-1476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Используемые</a:t>
            </a: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Verdana"/>
              </a:rPr>
              <a:t>средства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9" name="Google Shape;138;g599f643356_0_44" descr=""/>
          <p:cNvPicPr/>
          <p:nvPr/>
        </p:nvPicPr>
        <p:blipFill>
          <a:blip r:embed="rId1"/>
          <a:stretch/>
        </p:blipFill>
        <p:spPr>
          <a:xfrm>
            <a:off x="150480" y="775440"/>
            <a:ext cx="2446200" cy="230256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514440" y="2761200"/>
            <a:ext cx="208224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Spring Cloud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Google Shape;140;g599f643356_0_44" descr=""/>
          <p:cNvPicPr/>
          <p:nvPr/>
        </p:nvPicPr>
        <p:blipFill>
          <a:blip r:embed="rId2"/>
          <a:srcRect l="0" t="0" r="0" b="31546"/>
          <a:stretch/>
        </p:blipFill>
        <p:spPr>
          <a:xfrm>
            <a:off x="6639480" y="3004920"/>
            <a:ext cx="2324880" cy="141840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41;g599f643356_0_44" descr=""/>
          <p:cNvPicPr/>
          <p:nvPr/>
        </p:nvPicPr>
        <p:blipFill>
          <a:blip r:embed="rId3"/>
          <a:stretch/>
        </p:blipFill>
        <p:spPr>
          <a:xfrm>
            <a:off x="2737800" y="2326320"/>
            <a:ext cx="2136600" cy="199548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3482640" y="4322160"/>
            <a:ext cx="9360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Gluon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Google Shape;143;g599f643356_0_44" descr=""/>
          <p:cNvPicPr/>
          <p:nvPr/>
        </p:nvPicPr>
        <p:blipFill>
          <a:blip r:embed="rId4"/>
          <a:stretch/>
        </p:blipFill>
        <p:spPr>
          <a:xfrm>
            <a:off x="5479200" y="936720"/>
            <a:ext cx="1684440" cy="154044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5479200" y="2477520"/>
            <a:ext cx="201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Lato"/>
              </a:rPr>
              <a:t>OpenMediaVault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732360" y="4459320"/>
            <a:ext cx="195408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-576360" y="-648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Демонстрация мобильного приложения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-576360" y="-6480"/>
            <a:ext cx="91418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Демонстрация десктопного приложения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Application>LibreOffice/6.2.4.2$MacOSX_X86_64 LibreOffice_project/2412653d852ce75f65fbfa83fb7e7b669a126d64</Application>
  <Words>246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</dc:creator>
  <dc:description/>
  <dc:language>en-US</dc:language>
  <cp:lastModifiedBy/>
  <dcterms:modified xsi:type="dcterms:W3CDTF">2019-07-09T18:09:32Z</dcterms:modified>
  <cp:revision>54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13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