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latsi" charset="1" panose="00000500000000000000"/>
      <p:regular r:id="rId14"/>
    </p:embeddedFont>
    <p:embeddedFont>
      <p:font typeface="Open Sans Bold" charset="1" panose="020B08060305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500459"/>
            <a:ext cx="8534002"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ANIMAL TALES AI</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Shaurya Bhardwaj</a:t>
            </a:r>
          </a:p>
        </p:txBody>
      </p:sp>
      <p:sp>
        <p:nvSpPr>
          <p:cNvPr name="TextBox 15" id="15"/>
          <p:cNvSpPr txBox="true"/>
          <p:nvPr/>
        </p:nvSpPr>
        <p:spPr>
          <a:xfrm rot="0">
            <a:off x="4208013" y="8725001"/>
            <a:ext cx="13832243"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Thapar Institute of Engineering and Technology, Patiala, Punjab, India</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1491987" y="9753701"/>
            <a:ext cx="6542229"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Submitted to Dr. Raman Kumar Goyal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30837" y="1395413"/>
            <a:ext cx="18124628" cy="9637893"/>
          </a:xfrm>
          <a:prstGeom prst="rect">
            <a:avLst/>
          </a:prstGeom>
        </p:spPr>
        <p:txBody>
          <a:bodyPr anchor="t" rtlCol="false" tIns="0" lIns="0" bIns="0" rIns="0">
            <a:spAutoFit/>
          </a:bodyPr>
          <a:lstStyle/>
          <a:p>
            <a:pPr algn="just">
              <a:lnSpc>
                <a:spcPts val="5852"/>
              </a:lnSpc>
            </a:pPr>
            <a:r>
              <a:rPr lang="en-US" sz="4180">
                <a:solidFill>
                  <a:srgbClr val="000000"/>
                </a:solidFill>
                <a:latin typeface="Alatsi"/>
                <a:ea typeface="Alatsi"/>
                <a:cs typeface="Alatsi"/>
                <a:sym typeface="Alatsi"/>
              </a:rPr>
              <a:t>Most educational tools are either static (like textbooks or fixed storybooks) or provide limited stories. This makes it challenging to hold a child’s attention and creativity over time.</a:t>
            </a:r>
          </a:p>
          <a:p>
            <a:pPr algn="just">
              <a:lnSpc>
                <a:spcPts val="5852"/>
              </a:lnSpc>
            </a:pPr>
          </a:p>
          <a:p>
            <a:pPr algn="just">
              <a:lnSpc>
                <a:spcPts val="5852"/>
              </a:lnSpc>
            </a:pPr>
          </a:p>
          <a:p>
            <a:pPr algn="just">
              <a:lnSpc>
                <a:spcPts val="5852"/>
              </a:lnSpc>
            </a:pPr>
          </a:p>
          <a:p>
            <a:pPr algn="just">
              <a:lnSpc>
                <a:spcPts val="5852"/>
              </a:lnSpc>
            </a:pPr>
          </a:p>
          <a:p>
            <a:pPr algn="just">
              <a:lnSpc>
                <a:spcPts val="5852"/>
              </a:lnSpc>
            </a:pPr>
          </a:p>
          <a:p>
            <a:pPr algn="just">
              <a:lnSpc>
                <a:spcPts val="5852"/>
              </a:lnSpc>
            </a:pPr>
            <a:r>
              <a:rPr lang="en-US" sz="4180">
                <a:solidFill>
                  <a:srgbClr val="000000"/>
                </a:solidFill>
                <a:latin typeface="Alatsi"/>
                <a:ea typeface="Alatsi"/>
                <a:cs typeface="Alatsi"/>
                <a:sym typeface="Alatsi"/>
              </a:rPr>
              <a:t>Children thrive when their inputs, preferences, and imagination are acknowledged. Dynamic tools that create tailored content can better nurture a child’s creative thinking and curiosity.</a:t>
            </a:r>
          </a:p>
          <a:p>
            <a:pPr algn="just">
              <a:lnSpc>
                <a:spcPts val="5852"/>
              </a:lnSpc>
            </a:pPr>
          </a:p>
          <a:p>
            <a:pPr algn="just">
              <a:lnSpc>
                <a:spcPts val="5852"/>
              </a:lnSpc>
            </a:pP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30162"/>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3355885" y="2876867"/>
            <a:ext cx="2974956" cy="4533266"/>
          </a:xfrm>
          <a:custGeom>
            <a:avLst/>
            <a:gdLst/>
            <a:ahLst/>
            <a:cxnLst/>
            <a:rect r="r" b="b" t="t" l="l"/>
            <a:pathLst>
              <a:path h="4533266" w="2974956">
                <a:moveTo>
                  <a:pt x="0" y="0"/>
                </a:moveTo>
                <a:lnTo>
                  <a:pt x="2974956" y="0"/>
                </a:lnTo>
                <a:lnTo>
                  <a:pt x="2974956" y="4533266"/>
                </a:lnTo>
                <a:lnTo>
                  <a:pt x="0" y="4533266"/>
                </a:lnTo>
                <a:lnTo>
                  <a:pt x="0" y="0"/>
                </a:lnTo>
                <a:close/>
              </a:path>
            </a:pathLst>
          </a:custGeom>
          <a:blipFill>
            <a:blip r:embed="rId4"/>
            <a:stretch>
              <a:fillRect l="0" t="0" r="0" b="0"/>
            </a:stretch>
          </a:blipFill>
        </p:spPr>
      </p:sp>
      <p:sp>
        <p:nvSpPr>
          <p:cNvPr name="Freeform 12" id="12"/>
          <p:cNvSpPr/>
          <p:nvPr/>
        </p:nvSpPr>
        <p:spPr>
          <a:xfrm flipH="false" flipV="false" rot="0">
            <a:off x="1328152" y="3556428"/>
            <a:ext cx="6435451" cy="3748913"/>
          </a:xfrm>
          <a:custGeom>
            <a:avLst/>
            <a:gdLst/>
            <a:ahLst/>
            <a:cxnLst/>
            <a:rect r="r" b="b" t="t" l="l"/>
            <a:pathLst>
              <a:path h="3748913" w="6435451">
                <a:moveTo>
                  <a:pt x="0" y="0"/>
                </a:moveTo>
                <a:lnTo>
                  <a:pt x="6435452" y="0"/>
                </a:lnTo>
                <a:lnTo>
                  <a:pt x="6435452" y="3748912"/>
                </a:lnTo>
                <a:lnTo>
                  <a:pt x="0" y="3748912"/>
                </a:lnTo>
                <a:lnTo>
                  <a:pt x="0" y="0"/>
                </a:lnTo>
                <a:close/>
              </a:path>
            </a:pathLst>
          </a:custGeom>
          <a:blipFill>
            <a:blip r:embed="rId5"/>
            <a:stretch>
              <a:fillRect l="-19088" t="-35150" r="-17353" b="-40512"/>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30837" y="1395413"/>
            <a:ext cx="18124628" cy="8894943"/>
          </a:xfrm>
          <a:prstGeom prst="rect">
            <a:avLst/>
          </a:prstGeom>
        </p:spPr>
        <p:txBody>
          <a:bodyPr anchor="t" rtlCol="false" tIns="0" lIns="0" bIns="0" rIns="0">
            <a:spAutoFit/>
          </a:bodyPr>
          <a:lstStyle/>
          <a:p>
            <a:pPr algn="just">
              <a:lnSpc>
                <a:spcPts val="5852"/>
              </a:lnSpc>
            </a:pPr>
            <a:r>
              <a:rPr lang="en-US" sz="4180">
                <a:solidFill>
                  <a:srgbClr val="000000"/>
                </a:solidFill>
                <a:latin typeface="Alatsi"/>
                <a:ea typeface="Alatsi"/>
                <a:cs typeface="Alatsi"/>
                <a:sym typeface="Alatsi"/>
              </a:rPr>
              <a:t>My tool takes simple inputs like animal names and moods and generates fully personalized stories that resonate with children’s imagination.</a:t>
            </a:r>
          </a:p>
          <a:p>
            <a:pPr algn="just">
              <a:lnSpc>
                <a:spcPts val="5852"/>
              </a:lnSpc>
            </a:pPr>
          </a:p>
          <a:p>
            <a:pPr algn="just">
              <a:lnSpc>
                <a:spcPts val="5852"/>
              </a:lnSpc>
            </a:pPr>
          </a:p>
          <a:p>
            <a:pPr algn="just">
              <a:lnSpc>
                <a:spcPts val="5852"/>
              </a:lnSpc>
            </a:pPr>
          </a:p>
          <a:p>
            <a:pPr algn="just">
              <a:lnSpc>
                <a:spcPts val="5852"/>
              </a:lnSpc>
            </a:pPr>
          </a:p>
          <a:p>
            <a:pPr algn="just">
              <a:lnSpc>
                <a:spcPts val="5852"/>
              </a:lnSpc>
            </a:pPr>
          </a:p>
          <a:p>
            <a:pPr algn="just">
              <a:lnSpc>
                <a:spcPts val="5852"/>
              </a:lnSpc>
            </a:pPr>
          </a:p>
          <a:p>
            <a:pPr algn="just">
              <a:lnSpc>
                <a:spcPts val="5852"/>
              </a:lnSpc>
            </a:pPr>
          </a:p>
          <a:p>
            <a:pPr algn="just">
              <a:lnSpc>
                <a:spcPts val="5852"/>
              </a:lnSpc>
            </a:pPr>
            <a:r>
              <a:rPr lang="en-US" sz="4180">
                <a:solidFill>
                  <a:srgbClr val="000000"/>
                </a:solidFill>
                <a:latin typeface="Alatsi"/>
                <a:ea typeface="Alatsi"/>
                <a:cs typeface="Alatsi"/>
                <a:sym typeface="Alatsi"/>
              </a:rPr>
              <a:t>Allows children to actively participate in creating their stories, fostering a sense of involvement and ownership.</a:t>
            </a:r>
          </a:p>
          <a:p>
            <a:pPr algn="just">
              <a:lnSpc>
                <a:spcPts val="5852"/>
              </a:lnSpc>
            </a:pP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30162"/>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PROPOSED SOLUTION</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57243" y="3291005"/>
            <a:ext cx="7717772" cy="4505250"/>
          </a:xfrm>
          <a:custGeom>
            <a:avLst/>
            <a:gdLst/>
            <a:ahLst/>
            <a:cxnLst/>
            <a:rect r="r" b="b" t="t" l="l"/>
            <a:pathLst>
              <a:path h="4505250" w="7717772">
                <a:moveTo>
                  <a:pt x="0" y="0"/>
                </a:moveTo>
                <a:lnTo>
                  <a:pt x="7717772" y="0"/>
                </a:lnTo>
                <a:lnTo>
                  <a:pt x="7717772" y="4505250"/>
                </a:lnTo>
                <a:lnTo>
                  <a:pt x="0" y="4505250"/>
                </a:lnTo>
                <a:lnTo>
                  <a:pt x="0" y="0"/>
                </a:lnTo>
                <a:close/>
              </a:path>
            </a:pathLst>
          </a:custGeom>
          <a:blipFill>
            <a:blip r:embed="rId4"/>
            <a:stretch>
              <a:fillRect l="0" t="0" r="0" b="0"/>
            </a:stretch>
          </a:blipFill>
        </p:spPr>
      </p:sp>
      <p:sp>
        <p:nvSpPr>
          <p:cNvPr name="Freeform 12" id="12"/>
          <p:cNvSpPr/>
          <p:nvPr/>
        </p:nvSpPr>
        <p:spPr>
          <a:xfrm flipH="false" flipV="false" rot="0">
            <a:off x="11791739" y="3143831"/>
            <a:ext cx="5630028" cy="4799599"/>
          </a:xfrm>
          <a:custGeom>
            <a:avLst/>
            <a:gdLst/>
            <a:ahLst/>
            <a:cxnLst/>
            <a:rect r="r" b="b" t="t" l="l"/>
            <a:pathLst>
              <a:path h="4799599" w="5630028">
                <a:moveTo>
                  <a:pt x="0" y="0"/>
                </a:moveTo>
                <a:lnTo>
                  <a:pt x="5630028" y="0"/>
                </a:lnTo>
                <a:lnTo>
                  <a:pt x="5630028" y="4799599"/>
                </a:lnTo>
                <a:lnTo>
                  <a:pt x="0" y="4799599"/>
                </a:lnTo>
                <a:lnTo>
                  <a:pt x="0" y="0"/>
                </a:lnTo>
                <a:close/>
              </a:path>
            </a:pathLst>
          </a:custGeom>
          <a:blipFill>
            <a:blip r:embed="rId5"/>
            <a:stretch>
              <a:fillRect l="0" t="0" r="0" b="0"/>
            </a:stretch>
          </a:blipFill>
        </p:spPr>
      </p:sp>
      <p:sp>
        <p:nvSpPr>
          <p:cNvPr name="Freeform 13" id="13"/>
          <p:cNvSpPr/>
          <p:nvPr/>
        </p:nvSpPr>
        <p:spPr>
          <a:xfrm flipH="false" flipV="false" rot="0">
            <a:off x="8915361" y="4596475"/>
            <a:ext cx="2336033" cy="1894310"/>
          </a:xfrm>
          <a:custGeom>
            <a:avLst/>
            <a:gdLst/>
            <a:ahLst/>
            <a:cxnLst/>
            <a:rect r="r" b="b" t="t" l="l"/>
            <a:pathLst>
              <a:path h="1894310" w="2336033">
                <a:moveTo>
                  <a:pt x="0" y="0"/>
                </a:moveTo>
                <a:lnTo>
                  <a:pt x="2336033" y="0"/>
                </a:lnTo>
                <a:lnTo>
                  <a:pt x="2336033" y="1894310"/>
                </a:lnTo>
                <a:lnTo>
                  <a:pt x="0" y="18943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6230600" cy="986148"/>
          </a:xfrm>
          <a:prstGeom prst="rect">
            <a:avLst/>
          </a:prstGeom>
        </p:spPr>
        <p:txBody>
          <a:bodyPr anchor="t" rtlCol="false" tIns="0" lIns="0" bIns="0" rIns="0">
            <a:spAutoFit/>
          </a:bodyPr>
          <a:lstStyle/>
          <a:p>
            <a:pPr algn="ctr">
              <a:lnSpc>
                <a:spcPts val="8120"/>
              </a:lnSpc>
            </a:pPr>
            <a:r>
              <a:rPr lang="en-US" sz="5800">
                <a:solidFill>
                  <a:srgbClr val="000000"/>
                </a:solidFill>
                <a:latin typeface="Alatsi"/>
                <a:ea typeface="Alatsi"/>
                <a:cs typeface="Alatsi"/>
                <a:sym typeface="Alatsi"/>
              </a:rPr>
              <a:t>WHY ML SOLUTIONS ALONE CANNOT WORK</a:t>
            </a:r>
          </a:p>
        </p:txBody>
      </p:sp>
      <p:grpSp>
        <p:nvGrpSpPr>
          <p:cNvPr name="Group 3" id="3"/>
          <p:cNvGrpSpPr/>
          <p:nvPr/>
        </p:nvGrpSpPr>
        <p:grpSpPr>
          <a:xfrm rot="0">
            <a:off x="124860" y="3415305"/>
            <a:ext cx="18038280" cy="11251912"/>
            <a:chOff x="0" y="0"/>
            <a:chExt cx="24051040" cy="15002550"/>
          </a:xfrm>
        </p:grpSpPr>
        <p:sp>
          <p:nvSpPr>
            <p:cNvPr name="TextBox 4" id="4"/>
            <p:cNvSpPr txBox="true"/>
            <p:nvPr/>
          </p:nvSpPr>
          <p:spPr>
            <a:xfrm rot="0">
              <a:off x="0" y="-57150"/>
              <a:ext cx="24051040" cy="9228835"/>
            </a:xfrm>
            <a:prstGeom prst="rect">
              <a:avLst/>
            </a:prstGeom>
          </p:spPr>
          <p:txBody>
            <a:bodyPr anchor="t" rtlCol="false" tIns="0" lIns="0" bIns="0" rIns="0">
              <a:spAutoFit/>
            </a:bodyPr>
            <a:lstStyle/>
            <a:p>
              <a:pPr algn="l" marL="709258" indent="-354629" lvl="1">
                <a:lnSpc>
                  <a:spcPts val="4599"/>
                </a:lnSpc>
                <a:buFont typeface="Arial"/>
                <a:buChar char="•"/>
              </a:pPr>
              <a:r>
                <a:rPr lang="en-US" sz="3285">
                  <a:solidFill>
                    <a:srgbClr val="000000"/>
                  </a:solidFill>
                  <a:latin typeface="Alatsi"/>
                  <a:ea typeface="Alatsi"/>
                  <a:cs typeface="Alatsi"/>
                  <a:sym typeface="Alatsi"/>
                </a:rPr>
                <a:t>T</a:t>
              </a:r>
              <a:r>
                <a:rPr lang="en-US" sz="3285">
                  <a:solidFill>
                    <a:srgbClr val="000000"/>
                  </a:solidFill>
                  <a:latin typeface="Alatsi"/>
                  <a:ea typeface="Alatsi"/>
                  <a:cs typeface="Alatsi"/>
                  <a:sym typeface="Alatsi"/>
                </a:rPr>
                <a:t>raditional machine learning models rely on information without context, which cannot work for creative tasks like storytelling.</a:t>
              </a:r>
            </a:p>
            <a:p>
              <a:pPr algn="l">
                <a:lnSpc>
                  <a:spcPts val="4599"/>
                </a:lnSpc>
              </a:pPr>
            </a:p>
            <a:p>
              <a:pPr algn="l" marL="709258" indent="-354629" lvl="1">
                <a:lnSpc>
                  <a:spcPts val="4599"/>
                </a:lnSpc>
                <a:buFont typeface="Arial"/>
                <a:buChar char="•"/>
              </a:pPr>
              <a:r>
                <a:rPr lang="en-US" sz="3285">
                  <a:solidFill>
                    <a:srgbClr val="000000"/>
                  </a:solidFill>
                  <a:latin typeface="Alatsi"/>
                  <a:ea typeface="Alatsi"/>
                  <a:cs typeface="Alatsi"/>
                  <a:sym typeface="Alatsi"/>
                </a:rPr>
                <a:t>ML solutions lack  linguistic understanding, one great example of this is translations from Hindi to English</a:t>
              </a:r>
            </a:p>
            <a:p>
              <a:pPr algn="l">
                <a:lnSpc>
                  <a:spcPts val="4599"/>
                </a:lnSpc>
              </a:pPr>
            </a:p>
            <a:p>
              <a:pPr algn="l" marL="709258" indent="-354629" lvl="1">
                <a:lnSpc>
                  <a:spcPts val="4599"/>
                </a:lnSpc>
                <a:buFont typeface="Arial"/>
                <a:buChar char="•"/>
              </a:pPr>
              <a:r>
                <a:rPr lang="en-US" sz="3285">
                  <a:solidFill>
                    <a:srgbClr val="000000"/>
                  </a:solidFill>
                  <a:latin typeface="Alatsi"/>
                  <a:ea typeface="Alatsi"/>
                  <a:cs typeface="Alatsi"/>
                  <a:sym typeface="Alatsi"/>
                </a:rPr>
                <a:t>They can’t understand abstract prompts like “make a funny story about a brave squirrel.”</a:t>
              </a:r>
            </a:p>
            <a:p>
              <a:pPr algn="l">
                <a:lnSpc>
                  <a:spcPts val="4599"/>
                </a:lnSpc>
              </a:pPr>
            </a:p>
            <a:p>
              <a:pPr algn="l" marL="709258" indent="-354629" lvl="1">
                <a:lnSpc>
                  <a:spcPts val="4599"/>
                </a:lnSpc>
                <a:buFont typeface="Arial"/>
                <a:buChar char="•"/>
              </a:pPr>
              <a:r>
                <a:rPr lang="en-US" sz="3285">
                  <a:solidFill>
                    <a:srgbClr val="000000"/>
                  </a:solidFill>
                  <a:latin typeface="Alatsi"/>
                  <a:ea typeface="Alatsi"/>
                  <a:cs typeface="Alatsi"/>
                  <a:sym typeface="Alatsi"/>
                </a:rPr>
                <a:t>While LLMs use something called Attention which is the core of the transformer architecture</a:t>
              </a:r>
            </a:p>
            <a:p>
              <a:pPr algn="l">
                <a:lnSpc>
                  <a:spcPts val="4599"/>
                </a:lnSpc>
              </a:pPr>
            </a:p>
            <a:p>
              <a:pPr algn="l" marL="709258" indent="-354629" lvl="1">
                <a:lnSpc>
                  <a:spcPts val="4599"/>
                </a:lnSpc>
                <a:buFont typeface="Arial"/>
                <a:buChar char="•"/>
              </a:pPr>
              <a:r>
                <a:rPr lang="en-US" sz="3285">
                  <a:solidFill>
                    <a:srgbClr val="000000"/>
                  </a:solidFill>
                  <a:latin typeface="Alatsi"/>
                  <a:ea typeface="Alatsi"/>
                  <a:cs typeface="Alatsi"/>
                  <a:sym typeface="Alatsi"/>
                </a:rPr>
                <a:t>For these reasons, it doesn’t make sense to compare llms with machine learning models.</a:t>
              </a:r>
            </a:p>
            <a:p>
              <a:pPr algn="l">
                <a:lnSpc>
                  <a:spcPts val="4599"/>
                </a:lnSpc>
              </a:pPr>
            </a:p>
          </p:txBody>
        </p:sp>
        <p:sp>
          <p:nvSpPr>
            <p:cNvPr name="TextBox 5" id="5"/>
            <p:cNvSpPr txBox="true"/>
            <p:nvPr/>
          </p:nvSpPr>
          <p:spPr>
            <a:xfrm rot="0">
              <a:off x="0" y="12735921"/>
              <a:ext cx="24051040" cy="2266629"/>
            </a:xfrm>
            <a:prstGeom prst="rect">
              <a:avLst/>
            </a:prstGeom>
          </p:spPr>
          <p:txBody>
            <a:bodyPr anchor="t" rtlCol="false" tIns="0" lIns="0" bIns="0" rIns="0">
              <a:spAutoFit/>
            </a:bodyPr>
            <a:lstStyle/>
            <a:p>
              <a:pPr algn="l">
                <a:lnSpc>
                  <a:spcPts val="4599"/>
                </a:lnSpc>
              </a:pPr>
              <a:r>
                <a:rPr lang="en-US" sz="3285">
                  <a:solidFill>
                    <a:srgbClr val="000000"/>
                  </a:solidFill>
                  <a:latin typeface="Alatsi"/>
                  <a:ea typeface="Alatsi"/>
                  <a:cs typeface="Alatsi"/>
                  <a:sym typeface="Alatsi"/>
                </a:rPr>
                <a:t>Lorem ipsum dolor sit amet, consectetur adipiscing elit. Quisque non elit mauris. Cras euismod, metus ac finibus finibus, felis dui suscipit purus, a maximus leo ligula at dolor. Morbi et malesuada purus.</a:t>
              </a:r>
            </a:p>
          </p:txBody>
        </p:sp>
      </p:gr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1" id="11"/>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731838"/>
            <a:ext cx="16230600" cy="986148"/>
          </a:xfrm>
          <a:prstGeom prst="rect">
            <a:avLst/>
          </a:prstGeom>
        </p:spPr>
        <p:txBody>
          <a:bodyPr anchor="t" rtlCol="false" tIns="0" lIns="0" bIns="0" rIns="0">
            <a:spAutoFit/>
          </a:bodyPr>
          <a:lstStyle/>
          <a:p>
            <a:pPr algn="ctr">
              <a:lnSpc>
                <a:spcPts val="8120"/>
              </a:lnSpc>
            </a:pPr>
            <a:r>
              <a:rPr lang="en-US" sz="5800">
                <a:solidFill>
                  <a:srgbClr val="000000"/>
                </a:solidFill>
                <a:latin typeface="Alatsi"/>
                <a:ea typeface="Alatsi"/>
                <a:cs typeface="Alatsi"/>
                <a:sym typeface="Alatsi"/>
              </a:rPr>
              <a:t>WHY WE NEED LLMS</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8" id="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459529" y="5061046"/>
            <a:ext cx="8828471" cy="4966015"/>
          </a:xfrm>
          <a:custGeom>
            <a:avLst/>
            <a:gdLst/>
            <a:ahLst/>
            <a:cxnLst/>
            <a:rect r="r" b="b" t="t" l="l"/>
            <a:pathLst>
              <a:path h="4966015" w="8828471">
                <a:moveTo>
                  <a:pt x="0" y="0"/>
                </a:moveTo>
                <a:lnTo>
                  <a:pt x="8828471" y="0"/>
                </a:lnTo>
                <a:lnTo>
                  <a:pt x="8828471" y="4966015"/>
                </a:lnTo>
                <a:lnTo>
                  <a:pt x="0" y="4966015"/>
                </a:lnTo>
                <a:lnTo>
                  <a:pt x="0" y="0"/>
                </a:lnTo>
                <a:close/>
              </a:path>
            </a:pathLst>
          </a:custGeom>
          <a:blipFill>
            <a:blip r:embed="rId4"/>
            <a:stretch>
              <a:fillRect l="0" t="0" r="0" b="0"/>
            </a:stretch>
          </a:blipFill>
        </p:spPr>
      </p:sp>
      <p:sp>
        <p:nvSpPr>
          <p:cNvPr name="Freeform 11" id="11"/>
          <p:cNvSpPr/>
          <p:nvPr/>
        </p:nvSpPr>
        <p:spPr>
          <a:xfrm flipH="false" flipV="false" rot="0">
            <a:off x="1362534" y="5262762"/>
            <a:ext cx="6942181" cy="4764299"/>
          </a:xfrm>
          <a:custGeom>
            <a:avLst/>
            <a:gdLst/>
            <a:ahLst/>
            <a:cxnLst/>
            <a:rect r="r" b="b" t="t" l="l"/>
            <a:pathLst>
              <a:path h="4764299" w="6942181">
                <a:moveTo>
                  <a:pt x="0" y="0"/>
                </a:moveTo>
                <a:lnTo>
                  <a:pt x="6942181" y="0"/>
                </a:lnTo>
                <a:lnTo>
                  <a:pt x="6942181" y="4764299"/>
                </a:lnTo>
                <a:lnTo>
                  <a:pt x="0" y="4764299"/>
                </a:lnTo>
                <a:lnTo>
                  <a:pt x="0" y="0"/>
                </a:lnTo>
                <a:close/>
              </a:path>
            </a:pathLst>
          </a:custGeom>
          <a:blipFill>
            <a:blip r:embed="rId5"/>
            <a:stretch>
              <a:fillRect l="0" t="0" r="-7786" b="0"/>
            </a:stretch>
          </a:blipFill>
        </p:spPr>
      </p:sp>
      <p:sp>
        <p:nvSpPr>
          <p:cNvPr name="TextBox 12" id="12"/>
          <p:cNvSpPr txBox="true"/>
          <p:nvPr/>
        </p:nvSpPr>
        <p:spPr>
          <a:xfrm rot="0">
            <a:off x="124860" y="1616075"/>
            <a:ext cx="18038280" cy="4034995"/>
          </a:xfrm>
          <a:prstGeom prst="rect">
            <a:avLst/>
          </a:prstGeom>
        </p:spPr>
        <p:txBody>
          <a:bodyPr anchor="t" rtlCol="false" tIns="0" lIns="0" bIns="0" rIns="0">
            <a:spAutoFit/>
          </a:bodyPr>
          <a:lstStyle/>
          <a:p>
            <a:pPr algn="l" marL="709258" indent="-354629" lvl="1">
              <a:lnSpc>
                <a:spcPts val="4599"/>
              </a:lnSpc>
              <a:buFont typeface="Arial"/>
              <a:buChar char="•"/>
            </a:pPr>
            <a:r>
              <a:rPr lang="en-US" sz="3285">
                <a:solidFill>
                  <a:srgbClr val="000000"/>
                </a:solidFill>
                <a:latin typeface="Alatsi"/>
                <a:ea typeface="Alatsi"/>
                <a:cs typeface="Alatsi"/>
                <a:sym typeface="Alatsi"/>
              </a:rPr>
              <a:t>In the domain of NLP, traditional text-processing techniques like Word Embeddings were used. Before models like BERT and Llama emerged. Transformers, starting with BERT, paved the way for LLMs, which are trained on vast amounts of text data from the internet. These models excel in complex linguistic tasks like translation, question-answering, and summarization, owing to their extensive training data and large parameter sizes.</a:t>
            </a:r>
          </a:p>
          <a:p>
            <a:pPr algn="l" marL="709258" indent="-354629" lvl="1">
              <a:lnSpc>
                <a:spcPts val="4599"/>
              </a:lnSpc>
              <a:buFont typeface="Arial"/>
              <a:buChar char="•"/>
            </a:pPr>
            <a:r>
              <a:rPr lang="en-US" sz="3285">
                <a:solidFill>
                  <a:srgbClr val="000000"/>
                </a:solidFill>
                <a:latin typeface="Alatsi"/>
                <a:ea typeface="Alatsi"/>
                <a:cs typeface="Alatsi"/>
                <a:sym typeface="Alatsi"/>
              </a:rPr>
              <a:t>https://arxiv.org/pdf/1706.03762 </a:t>
            </a:r>
          </a:p>
          <a:p>
            <a:pPr algn="l">
              <a:lnSpc>
                <a:spcPts val="45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731838"/>
            <a:ext cx="16230600" cy="986148"/>
          </a:xfrm>
          <a:prstGeom prst="rect">
            <a:avLst/>
          </a:prstGeom>
        </p:spPr>
        <p:txBody>
          <a:bodyPr anchor="t" rtlCol="false" tIns="0" lIns="0" bIns="0" rIns="0">
            <a:spAutoFit/>
          </a:bodyPr>
          <a:lstStyle/>
          <a:p>
            <a:pPr algn="ctr">
              <a:lnSpc>
                <a:spcPts val="8120"/>
              </a:lnSpc>
            </a:pPr>
            <a:r>
              <a:rPr lang="en-US" sz="5800">
                <a:solidFill>
                  <a:srgbClr val="000000"/>
                </a:solidFill>
                <a:latin typeface="Alatsi"/>
                <a:ea typeface="Alatsi"/>
                <a:cs typeface="Alatsi"/>
                <a:sym typeface="Alatsi"/>
              </a:rPr>
              <a:t>HOW LLMS WORK</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8" id="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758296" y="4067086"/>
            <a:ext cx="7579577" cy="5959975"/>
          </a:xfrm>
          <a:custGeom>
            <a:avLst/>
            <a:gdLst/>
            <a:ahLst/>
            <a:cxnLst/>
            <a:rect r="r" b="b" t="t" l="l"/>
            <a:pathLst>
              <a:path h="5959975" w="7579577">
                <a:moveTo>
                  <a:pt x="0" y="0"/>
                </a:moveTo>
                <a:lnTo>
                  <a:pt x="7579577" y="0"/>
                </a:lnTo>
                <a:lnTo>
                  <a:pt x="7579577" y="5959975"/>
                </a:lnTo>
                <a:lnTo>
                  <a:pt x="0" y="5959975"/>
                </a:lnTo>
                <a:lnTo>
                  <a:pt x="0" y="0"/>
                </a:lnTo>
                <a:close/>
              </a:path>
            </a:pathLst>
          </a:custGeom>
          <a:blipFill>
            <a:blip r:embed="rId4"/>
            <a:stretch>
              <a:fillRect l="0" t="-16575" r="0" b="-54703"/>
            </a:stretch>
          </a:blipFill>
        </p:spPr>
      </p:sp>
      <p:sp>
        <p:nvSpPr>
          <p:cNvPr name="Freeform 11" id="11"/>
          <p:cNvSpPr/>
          <p:nvPr/>
        </p:nvSpPr>
        <p:spPr>
          <a:xfrm flipH="false" flipV="false" rot="0">
            <a:off x="9110728" y="3807147"/>
            <a:ext cx="7902017" cy="1392731"/>
          </a:xfrm>
          <a:custGeom>
            <a:avLst/>
            <a:gdLst/>
            <a:ahLst/>
            <a:cxnLst/>
            <a:rect r="r" b="b" t="t" l="l"/>
            <a:pathLst>
              <a:path h="1392731" w="7902017">
                <a:moveTo>
                  <a:pt x="0" y="0"/>
                </a:moveTo>
                <a:lnTo>
                  <a:pt x="7902017" y="0"/>
                </a:lnTo>
                <a:lnTo>
                  <a:pt x="7902017" y="1392730"/>
                </a:lnTo>
                <a:lnTo>
                  <a:pt x="0" y="1392730"/>
                </a:lnTo>
                <a:lnTo>
                  <a:pt x="0" y="0"/>
                </a:lnTo>
                <a:close/>
              </a:path>
            </a:pathLst>
          </a:custGeom>
          <a:blipFill>
            <a:blip r:embed="rId5"/>
            <a:stretch>
              <a:fillRect l="0" t="0" r="0" b="0"/>
            </a:stretch>
          </a:blipFill>
        </p:spPr>
      </p:sp>
      <p:sp>
        <p:nvSpPr>
          <p:cNvPr name="Freeform 12" id="12"/>
          <p:cNvSpPr/>
          <p:nvPr/>
        </p:nvSpPr>
        <p:spPr>
          <a:xfrm flipH="false" flipV="false" rot="0">
            <a:off x="9110728" y="5352277"/>
            <a:ext cx="7902017" cy="4674784"/>
          </a:xfrm>
          <a:custGeom>
            <a:avLst/>
            <a:gdLst/>
            <a:ahLst/>
            <a:cxnLst/>
            <a:rect r="r" b="b" t="t" l="l"/>
            <a:pathLst>
              <a:path h="4674784" w="7902017">
                <a:moveTo>
                  <a:pt x="0" y="0"/>
                </a:moveTo>
                <a:lnTo>
                  <a:pt x="7902017" y="0"/>
                </a:lnTo>
                <a:lnTo>
                  <a:pt x="7902017" y="4674784"/>
                </a:lnTo>
                <a:lnTo>
                  <a:pt x="0" y="4674784"/>
                </a:lnTo>
                <a:lnTo>
                  <a:pt x="0" y="0"/>
                </a:lnTo>
                <a:close/>
              </a:path>
            </a:pathLst>
          </a:custGeom>
          <a:blipFill>
            <a:blip r:embed="rId6"/>
            <a:stretch>
              <a:fillRect l="0" t="-393" r="0" b="-393"/>
            </a:stretch>
          </a:blipFill>
        </p:spPr>
      </p:sp>
      <p:sp>
        <p:nvSpPr>
          <p:cNvPr name="TextBox 13" id="13"/>
          <p:cNvSpPr txBox="true"/>
          <p:nvPr/>
        </p:nvSpPr>
        <p:spPr>
          <a:xfrm rot="0">
            <a:off x="124860" y="1616075"/>
            <a:ext cx="18038280" cy="2874627"/>
          </a:xfrm>
          <a:prstGeom prst="rect">
            <a:avLst/>
          </a:prstGeom>
        </p:spPr>
        <p:txBody>
          <a:bodyPr anchor="t" rtlCol="false" tIns="0" lIns="0" bIns="0" rIns="0">
            <a:spAutoFit/>
          </a:bodyPr>
          <a:lstStyle/>
          <a:p>
            <a:pPr algn="l" marL="709258" indent="-354629" lvl="1">
              <a:lnSpc>
                <a:spcPts val="4599"/>
              </a:lnSpc>
              <a:buFont typeface="Arial"/>
              <a:buChar char="•"/>
            </a:pPr>
            <a:r>
              <a:rPr lang="en-US" sz="3285">
                <a:solidFill>
                  <a:srgbClr val="000000"/>
                </a:solidFill>
                <a:latin typeface="Alatsi"/>
                <a:ea typeface="Alatsi"/>
                <a:cs typeface="Alatsi"/>
                <a:sym typeface="Alatsi"/>
              </a:rPr>
              <a:t>LLMs are models trained on very very large data.</a:t>
            </a:r>
          </a:p>
          <a:p>
            <a:pPr algn="l" marL="709258" indent="-354629" lvl="1">
              <a:lnSpc>
                <a:spcPts val="4599"/>
              </a:lnSpc>
              <a:buFont typeface="Arial"/>
              <a:buChar char="•"/>
            </a:pPr>
            <a:r>
              <a:rPr lang="en-US" sz="3285">
                <a:solidFill>
                  <a:srgbClr val="000000"/>
                </a:solidFill>
                <a:latin typeface="Alatsi"/>
                <a:ea typeface="Alatsi"/>
                <a:cs typeface="Alatsi"/>
                <a:sym typeface="Alatsi"/>
              </a:rPr>
              <a:t>For context, a 1 GB file can hold around 178 Million words and 1 petabyte is around 1 million GBs</a:t>
            </a:r>
          </a:p>
          <a:p>
            <a:pPr algn="l" marL="709258" indent="-354629" lvl="1">
              <a:lnSpc>
                <a:spcPts val="4599"/>
              </a:lnSpc>
              <a:buFont typeface="Arial"/>
              <a:buChar char="•"/>
            </a:pPr>
            <a:r>
              <a:rPr lang="en-US" sz="3285">
                <a:solidFill>
                  <a:srgbClr val="000000"/>
                </a:solidFill>
                <a:latin typeface="Alatsi"/>
                <a:ea typeface="Alatsi"/>
                <a:cs typeface="Alatsi"/>
                <a:sym typeface="Alatsi"/>
              </a:rPr>
              <a:t>These are trained on huge architectures. Trained on Terabytes of data.</a:t>
            </a:r>
          </a:p>
          <a:p>
            <a:pPr algn="l" marL="709258" indent="-354629" lvl="1">
              <a:lnSpc>
                <a:spcPts val="4599"/>
              </a:lnSpc>
              <a:buFont typeface="Arial"/>
              <a:buChar char="•"/>
            </a:pPr>
            <a:r>
              <a:rPr lang="en-US" sz="3285">
                <a:solidFill>
                  <a:srgbClr val="000000"/>
                </a:solidFill>
                <a:latin typeface="Alatsi"/>
                <a:ea typeface="Alatsi"/>
                <a:cs typeface="Alatsi"/>
                <a:sym typeface="Alatsi"/>
              </a:rPr>
              <a:t>Build on 2 things - Positional Encoding, Attention</a:t>
            </a:r>
          </a:p>
          <a:p>
            <a:pPr algn="l">
              <a:lnSpc>
                <a:spcPts val="45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731838"/>
            <a:ext cx="16230600" cy="986148"/>
          </a:xfrm>
          <a:prstGeom prst="rect">
            <a:avLst/>
          </a:prstGeom>
        </p:spPr>
        <p:txBody>
          <a:bodyPr anchor="t" rtlCol="false" tIns="0" lIns="0" bIns="0" rIns="0">
            <a:spAutoFit/>
          </a:bodyPr>
          <a:lstStyle/>
          <a:p>
            <a:pPr algn="ctr">
              <a:lnSpc>
                <a:spcPts val="8120"/>
              </a:lnSpc>
            </a:pPr>
            <a:r>
              <a:rPr lang="en-US" sz="5800">
                <a:solidFill>
                  <a:srgbClr val="000000"/>
                </a:solidFill>
                <a:latin typeface="Alatsi"/>
                <a:ea typeface="Alatsi"/>
                <a:cs typeface="Alatsi"/>
                <a:sym typeface="Alatsi"/>
              </a:rPr>
              <a:t>VISUAL REPRESENTATION OF THE PROJECT</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8" id="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557904" y="1740794"/>
            <a:ext cx="4664119" cy="3742956"/>
          </a:xfrm>
          <a:custGeom>
            <a:avLst/>
            <a:gdLst/>
            <a:ahLst/>
            <a:cxnLst/>
            <a:rect r="r" b="b" t="t" l="l"/>
            <a:pathLst>
              <a:path h="3742956" w="4664119">
                <a:moveTo>
                  <a:pt x="0" y="0"/>
                </a:moveTo>
                <a:lnTo>
                  <a:pt x="4664119" y="0"/>
                </a:lnTo>
                <a:lnTo>
                  <a:pt x="4664119" y="3742955"/>
                </a:lnTo>
                <a:lnTo>
                  <a:pt x="0" y="3742955"/>
                </a:lnTo>
                <a:lnTo>
                  <a:pt x="0" y="0"/>
                </a:lnTo>
                <a:close/>
              </a:path>
            </a:pathLst>
          </a:custGeom>
          <a:blipFill>
            <a:blip r:embed="rId4"/>
            <a:stretch>
              <a:fillRect l="0" t="0" r="0" b="0"/>
            </a:stretch>
          </a:blipFill>
        </p:spPr>
      </p:sp>
      <p:sp>
        <p:nvSpPr>
          <p:cNvPr name="Freeform 11" id="11"/>
          <p:cNvSpPr/>
          <p:nvPr/>
        </p:nvSpPr>
        <p:spPr>
          <a:xfrm flipH="false" flipV="false" rot="0">
            <a:off x="5366739" y="1776745"/>
            <a:ext cx="12329959" cy="3729813"/>
          </a:xfrm>
          <a:custGeom>
            <a:avLst/>
            <a:gdLst/>
            <a:ahLst/>
            <a:cxnLst/>
            <a:rect r="r" b="b" t="t" l="l"/>
            <a:pathLst>
              <a:path h="3729813" w="12329959">
                <a:moveTo>
                  <a:pt x="0" y="0"/>
                </a:moveTo>
                <a:lnTo>
                  <a:pt x="12329959" y="0"/>
                </a:lnTo>
                <a:lnTo>
                  <a:pt x="12329959" y="3729812"/>
                </a:lnTo>
                <a:lnTo>
                  <a:pt x="0" y="3729812"/>
                </a:lnTo>
                <a:lnTo>
                  <a:pt x="0" y="0"/>
                </a:lnTo>
                <a:close/>
              </a:path>
            </a:pathLst>
          </a:custGeom>
          <a:blipFill>
            <a:blip r:embed="rId5"/>
            <a:stretch>
              <a:fillRect l="0" t="0" r="0" b="0"/>
            </a:stretch>
          </a:blipFill>
        </p:spPr>
      </p:sp>
      <p:sp>
        <p:nvSpPr>
          <p:cNvPr name="Freeform 12" id="12"/>
          <p:cNvSpPr/>
          <p:nvPr/>
        </p:nvSpPr>
        <p:spPr>
          <a:xfrm flipH="false" flipV="false" rot="0">
            <a:off x="575642" y="5827168"/>
            <a:ext cx="9582193" cy="3832877"/>
          </a:xfrm>
          <a:custGeom>
            <a:avLst/>
            <a:gdLst/>
            <a:ahLst/>
            <a:cxnLst/>
            <a:rect r="r" b="b" t="t" l="l"/>
            <a:pathLst>
              <a:path h="3832877" w="9582193">
                <a:moveTo>
                  <a:pt x="0" y="0"/>
                </a:moveTo>
                <a:lnTo>
                  <a:pt x="9582193" y="0"/>
                </a:lnTo>
                <a:lnTo>
                  <a:pt x="9582193" y="3832878"/>
                </a:lnTo>
                <a:lnTo>
                  <a:pt x="0" y="3832878"/>
                </a:lnTo>
                <a:lnTo>
                  <a:pt x="0" y="0"/>
                </a:lnTo>
                <a:close/>
              </a:path>
            </a:pathLst>
          </a:custGeom>
          <a:blipFill>
            <a:blip r:embed="rId6"/>
            <a:stretch>
              <a:fillRect l="0" t="0" r="0" b="0"/>
            </a:stretch>
          </a:blipFill>
        </p:spPr>
      </p:sp>
      <p:grpSp>
        <p:nvGrpSpPr>
          <p:cNvPr name="Group 13" id="13"/>
          <p:cNvGrpSpPr/>
          <p:nvPr/>
        </p:nvGrpSpPr>
        <p:grpSpPr>
          <a:xfrm rot="0">
            <a:off x="1454856" y="7333401"/>
            <a:ext cx="1235634" cy="1089544"/>
            <a:chOff x="0" y="0"/>
            <a:chExt cx="325434" cy="286958"/>
          </a:xfrm>
        </p:grpSpPr>
        <p:sp>
          <p:nvSpPr>
            <p:cNvPr name="Freeform 14" id="14"/>
            <p:cNvSpPr/>
            <p:nvPr/>
          </p:nvSpPr>
          <p:spPr>
            <a:xfrm flipH="false" flipV="false" rot="0">
              <a:off x="0" y="0"/>
              <a:ext cx="325434" cy="286958"/>
            </a:xfrm>
            <a:custGeom>
              <a:avLst/>
              <a:gdLst/>
              <a:ahLst/>
              <a:cxnLst/>
              <a:rect r="r" b="b" t="t" l="l"/>
              <a:pathLst>
                <a:path h="286958" w="325434">
                  <a:moveTo>
                    <a:pt x="0" y="0"/>
                  </a:moveTo>
                  <a:lnTo>
                    <a:pt x="325434" y="0"/>
                  </a:lnTo>
                  <a:lnTo>
                    <a:pt x="325434" y="286958"/>
                  </a:lnTo>
                  <a:lnTo>
                    <a:pt x="0" y="286958"/>
                  </a:lnTo>
                  <a:close/>
                </a:path>
              </a:pathLst>
            </a:custGeom>
            <a:solidFill>
              <a:srgbClr val="000000"/>
            </a:solidFill>
          </p:spPr>
        </p:sp>
        <p:sp>
          <p:nvSpPr>
            <p:cNvPr name="TextBox 15" id="15"/>
            <p:cNvSpPr txBox="true"/>
            <p:nvPr/>
          </p:nvSpPr>
          <p:spPr>
            <a:xfrm>
              <a:off x="0" y="-47625"/>
              <a:ext cx="325434" cy="33458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223548" y="9002269"/>
            <a:ext cx="1235634" cy="512063"/>
            <a:chOff x="0" y="0"/>
            <a:chExt cx="325434" cy="134864"/>
          </a:xfrm>
        </p:grpSpPr>
        <p:sp>
          <p:nvSpPr>
            <p:cNvPr name="Freeform 17" id="17"/>
            <p:cNvSpPr/>
            <p:nvPr/>
          </p:nvSpPr>
          <p:spPr>
            <a:xfrm flipH="false" flipV="false" rot="0">
              <a:off x="0" y="0"/>
              <a:ext cx="325434" cy="134864"/>
            </a:xfrm>
            <a:custGeom>
              <a:avLst/>
              <a:gdLst/>
              <a:ahLst/>
              <a:cxnLst/>
              <a:rect r="r" b="b" t="t" l="l"/>
              <a:pathLst>
                <a:path h="134864" w="325434">
                  <a:moveTo>
                    <a:pt x="0" y="0"/>
                  </a:moveTo>
                  <a:lnTo>
                    <a:pt x="325434" y="0"/>
                  </a:lnTo>
                  <a:lnTo>
                    <a:pt x="325434" y="134864"/>
                  </a:lnTo>
                  <a:lnTo>
                    <a:pt x="0" y="134864"/>
                  </a:lnTo>
                  <a:close/>
                </a:path>
              </a:pathLst>
            </a:custGeom>
            <a:solidFill>
              <a:srgbClr val="000000"/>
            </a:solidFill>
          </p:spPr>
        </p:sp>
        <p:sp>
          <p:nvSpPr>
            <p:cNvPr name="TextBox 18" id="18"/>
            <p:cNvSpPr txBox="true"/>
            <p:nvPr/>
          </p:nvSpPr>
          <p:spPr>
            <a:xfrm>
              <a:off x="0" y="-47625"/>
              <a:ext cx="325434" cy="182489"/>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223548" y="8608338"/>
            <a:ext cx="849125" cy="359663"/>
            <a:chOff x="0" y="0"/>
            <a:chExt cx="223638" cy="94726"/>
          </a:xfrm>
        </p:grpSpPr>
        <p:sp>
          <p:nvSpPr>
            <p:cNvPr name="Freeform 20" id="20"/>
            <p:cNvSpPr/>
            <p:nvPr/>
          </p:nvSpPr>
          <p:spPr>
            <a:xfrm flipH="false" flipV="false" rot="0">
              <a:off x="0" y="0"/>
              <a:ext cx="223638" cy="94726"/>
            </a:xfrm>
            <a:custGeom>
              <a:avLst/>
              <a:gdLst/>
              <a:ahLst/>
              <a:cxnLst/>
              <a:rect r="r" b="b" t="t" l="l"/>
              <a:pathLst>
                <a:path h="94726" w="223638">
                  <a:moveTo>
                    <a:pt x="0" y="0"/>
                  </a:moveTo>
                  <a:lnTo>
                    <a:pt x="223638" y="0"/>
                  </a:lnTo>
                  <a:lnTo>
                    <a:pt x="223638" y="94726"/>
                  </a:lnTo>
                  <a:lnTo>
                    <a:pt x="0" y="94726"/>
                  </a:lnTo>
                  <a:close/>
                </a:path>
              </a:pathLst>
            </a:custGeom>
            <a:solidFill>
              <a:srgbClr val="000000"/>
            </a:solidFill>
          </p:spPr>
        </p:sp>
        <p:sp>
          <p:nvSpPr>
            <p:cNvPr name="TextBox 21" id="21"/>
            <p:cNvSpPr txBox="true"/>
            <p:nvPr/>
          </p:nvSpPr>
          <p:spPr>
            <a:xfrm>
              <a:off x="0" y="-47625"/>
              <a:ext cx="223638" cy="14235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10990296" y="5611332"/>
            <a:ext cx="5532626" cy="4529837"/>
          </a:xfrm>
          <a:custGeom>
            <a:avLst/>
            <a:gdLst/>
            <a:ahLst/>
            <a:cxnLst/>
            <a:rect r="r" b="b" t="t" l="l"/>
            <a:pathLst>
              <a:path h="4529837" w="5532626">
                <a:moveTo>
                  <a:pt x="0" y="0"/>
                </a:moveTo>
                <a:lnTo>
                  <a:pt x="5532626" y="0"/>
                </a:lnTo>
                <a:lnTo>
                  <a:pt x="5532626" y="4529838"/>
                </a:lnTo>
                <a:lnTo>
                  <a:pt x="0" y="4529838"/>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731838"/>
            <a:ext cx="16230600" cy="986148"/>
          </a:xfrm>
          <a:prstGeom prst="rect">
            <a:avLst/>
          </a:prstGeom>
        </p:spPr>
        <p:txBody>
          <a:bodyPr anchor="t" rtlCol="false" tIns="0" lIns="0" bIns="0" rIns="0">
            <a:spAutoFit/>
          </a:bodyPr>
          <a:lstStyle/>
          <a:p>
            <a:pPr algn="ctr">
              <a:lnSpc>
                <a:spcPts val="8120"/>
              </a:lnSpc>
            </a:pPr>
            <a:r>
              <a:rPr lang="en-US" sz="5800">
                <a:solidFill>
                  <a:srgbClr val="000000"/>
                </a:solidFill>
                <a:latin typeface="Alatsi"/>
                <a:ea typeface="Alatsi"/>
                <a:cs typeface="Alatsi"/>
                <a:sym typeface="Alatsi"/>
              </a:rPr>
              <a:t>SUMMARY AND FUTURE ENHANCEMENTS</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8" id="8"/>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85460" y="5834613"/>
            <a:ext cx="5932621" cy="2924201"/>
          </a:xfrm>
          <a:custGeom>
            <a:avLst/>
            <a:gdLst/>
            <a:ahLst/>
            <a:cxnLst/>
            <a:rect r="r" b="b" t="t" l="l"/>
            <a:pathLst>
              <a:path h="2924201" w="5932621">
                <a:moveTo>
                  <a:pt x="0" y="0"/>
                </a:moveTo>
                <a:lnTo>
                  <a:pt x="5932621" y="0"/>
                </a:lnTo>
                <a:lnTo>
                  <a:pt x="5932621" y="2924201"/>
                </a:lnTo>
                <a:lnTo>
                  <a:pt x="0" y="2924201"/>
                </a:lnTo>
                <a:lnTo>
                  <a:pt x="0" y="0"/>
                </a:lnTo>
                <a:close/>
              </a:path>
            </a:pathLst>
          </a:custGeom>
          <a:blipFill>
            <a:blip r:embed="rId4"/>
            <a:stretch>
              <a:fillRect l="-41379" t="0" r="-49114" b="0"/>
            </a:stretch>
          </a:blipFill>
        </p:spPr>
      </p:sp>
      <p:sp>
        <p:nvSpPr>
          <p:cNvPr name="Freeform 11" id="11"/>
          <p:cNvSpPr/>
          <p:nvPr/>
        </p:nvSpPr>
        <p:spPr>
          <a:xfrm flipH="false" flipV="false" rot="0">
            <a:off x="6613731" y="5863968"/>
            <a:ext cx="5427751" cy="2924201"/>
          </a:xfrm>
          <a:custGeom>
            <a:avLst/>
            <a:gdLst/>
            <a:ahLst/>
            <a:cxnLst/>
            <a:rect r="r" b="b" t="t" l="l"/>
            <a:pathLst>
              <a:path h="2924201" w="5427751">
                <a:moveTo>
                  <a:pt x="0" y="0"/>
                </a:moveTo>
                <a:lnTo>
                  <a:pt x="5427751" y="0"/>
                </a:lnTo>
                <a:lnTo>
                  <a:pt x="5427751" y="2924201"/>
                </a:lnTo>
                <a:lnTo>
                  <a:pt x="0" y="2924201"/>
                </a:lnTo>
                <a:lnTo>
                  <a:pt x="0" y="0"/>
                </a:lnTo>
                <a:close/>
              </a:path>
            </a:pathLst>
          </a:custGeom>
          <a:blipFill>
            <a:blip r:embed="rId5"/>
            <a:stretch>
              <a:fillRect l="0" t="0" r="0" b="0"/>
            </a:stretch>
          </a:blipFill>
        </p:spPr>
      </p:sp>
      <p:sp>
        <p:nvSpPr>
          <p:cNvPr name="Freeform 12" id="12"/>
          <p:cNvSpPr/>
          <p:nvPr/>
        </p:nvSpPr>
        <p:spPr>
          <a:xfrm flipH="false" flipV="false" rot="0">
            <a:off x="12441532" y="5863968"/>
            <a:ext cx="5146392" cy="2894845"/>
          </a:xfrm>
          <a:custGeom>
            <a:avLst/>
            <a:gdLst/>
            <a:ahLst/>
            <a:cxnLst/>
            <a:rect r="r" b="b" t="t" l="l"/>
            <a:pathLst>
              <a:path h="2894845" w="5146392">
                <a:moveTo>
                  <a:pt x="0" y="0"/>
                </a:moveTo>
                <a:lnTo>
                  <a:pt x="5146391" y="0"/>
                </a:lnTo>
                <a:lnTo>
                  <a:pt x="5146391" y="2894846"/>
                </a:lnTo>
                <a:lnTo>
                  <a:pt x="0" y="2894846"/>
                </a:lnTo>
                <a:lnTo>
                  <a:pt x="0" y="0"/>
                </a:lnTo>
                <a:close/>
              </a:path>
            </a:pathLst>
          </a:custGeom>
          <a:blipFill>
            <a:blip r:embed="rId6"/>
            <a:stretch>
              <a:fillRect l="0" t="0" r="0" b="0"/>
            </a:stretch>
          </a:blipFill>
        </p:spPr>
      </p:sp>
      <p:sp>
        <p:nvSpPr>
          <p:cNvPr name="Freeform 13" id="13"/>
          <p:cNvSpPr/>
          <p:nvPr/>
        </p:nvSpPr>
        <p:spPr>
          <a:xfrm flipH="false" flipV="false" rot="0">
            <a:off x="5736280" y="6751231"/>
            <a:ext cx="1417761" cy="1149675"/>
          </a:xfrm>
          <a:custGeom>
            <a:avLst/>
            <a:gdLst/>
            <a:ahLst/>
            <a:cxnLst/>
            <a:rect r="r" b="b" t="t" l="l"/>
            <a:pathLst>
              <a:path h="1149675" w="1417761">
                <a:moveTo>
                  <a:pt x="0" y="0"/>
                </a:moveTo>
                <a:lnTo>
                  <a:pt x="1417761" y="0"/>
                </a:lnTo>
                <a:lnTo>
                  <a:pt x="1417761" y="1149676"/>
                </a:lnTo>
                <a:lnTo>
                  <a:pt x="0" y="11496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124860" y="1799619"/>
            <a:ext cx="18038280" cy="4034995"/>
          </a:xfrm>
          <a:prstGeom prst="rect">
            <a:avLst/>
          </a:prstGeom>
        </p:spPr>
        <p:txBody>
          <a:bodyPr anchor="t" rtlCol="false" tIns="0" lIns="0" bIns="0" rIns="0">
            <a:spAutoFit/>
          </a:bodyPr>
          <a:lstStyle/>
          <a:p>
            <a:pPr algn="l" marL="709258" indent="-354629" lvl="1">
              <a:lnSpc>
                <a:spcPts val="4599"/>
              </a:lnSpc>
              <a:buFont typeface="Arial"/>
              <a:buChar char="•"/>
            </a:pPr>
            <a:r>
              <a:rPr lang="en-US" sz="3285">
                <a:solidFill>
                  <a:srgbClr val="000000"/>
                </a:solidFill>
                <a:latin typeface="Alatsi"/>
                <a:ea typeface="Alatsi"/>
                <a:cs typeface="Alatsi"/>
                <a:sym typeface="Alatsi"/>
              </a:rPr>
              <a:t>Developed a platform combining learning with fun storytelling.</a:t>
            </a:r>
          </a:p>
          <a:p>
            <a:pPr algn="l" marL="709258" indent="-354629" lvl="1">
              <a:lnSpc>
                <a:spcPts val="4599"/>
              </a:lnSpc>
              <a:buFont typeface="Arial"/>
              <a:buChar char="•"/>
            </a:pPr>
            <a:r>
              <a:rPr lang="en-US" sz="3285">
                <a:solidFill>
                  <a:srgbClr val="000000"/>
                </a:solidFill>
                <a:latin typeface="Alatsi"/>
                <a:ea typeface="Alatsi"/>
                <a:cs typeface="Alatsi"/>
                <a:sym typeface="Alatsi"/>
              </a:rPr>
              <a:t>Empowered children to interact creatively with AI.</a:t>
            </a:r>
          </a:p>
          <a:p>
            <a:pPr algn="l">
              <a:lnSpc>
                <a:spcPts val="4599"/>
              </a:lnSpc>
            </a:pPr>
          </a:p>
          <a:p>
            <a:pPr algn="l" marL="709258" indent="-354629" lvl="1">
              <a:lnSpc>
                <a:spcPts val="4599"/>
              </a:lnSpc>
              <a:buFont typeface="Arial"/>
              <a:buChar char="•"/>
            </a:pPr>
            <a:r>
              <a:rPr lang="en-US" sz="3285">
                <a:solidFill>
                  <a:srgbClr val="000000"/>
                </a:solidFill>
                <a:latin typeface="Alatsi"/>
                <a:ea typeface="Alatsi"/>
                <a:cs typeface="Alatsi"/>
                <a:sym typeface="Alatsi"/>
              </a:rPr>
              <a:t>Audio Narration: Add voice-based storytelling for inclusivity.</a:t>
            </a:r>
          </a:p>
          <a:p>
            <a:pPr algn="l" marL="709258" indent="-354629" lvl="1">
              <a:lnSpc>
                <a:spcPts val="4599"/>
              </a:lnSpc>
              <a:buFont typeface="Arial"/>
              <a:buChar char="•"/>
            </a:pPr>
            <a:r>
              <a:rPr lang="en-US" sz="3285">
                <a:solidFill>
                  <a:srgbClr val="000000"/>
                </a:solidFill>
                <a:latin typeface="Alatsi"/>
                <a:ea typeface="Alatsi"/>
                <a:cs typeface="Alatsi"/>
                <a:sym typeface="Alatsi"/>
              </a:rPr>
              <a:t>Image as an input</a:t>
            </a:r>
          </a:p>
          <a:p>
            <a:pPr algn="l">
              <a:lnSpc>
                <a:spcPts val="4599"/>
              </a:lnSpc>
            </a:pPr>
          </a:p>
          <a:p>
            <a:pPr algn="l">
              <a:lnSpc>
                <a:spcPts val="4599"/>
              </a:lnSpc>
            </a:pPr>
          </a:p>
        </p:txBody>
      </p:sp>
      <p:sp>
        <p:nvSpPr>
          <p:cNvPr name="Freeform 15" id="15"/>
          <p:cNvSpPr/>
          <p:nvPr/>
        </p:nvSpPr>
        <p:spPr>
          <a:xfrm flipH="false" flipV="false" rot="0">
            <a:off x="11486748" y="6751231"/>
            <a:ext cx="1417761" cy="1149675"/>
          </a:xfrm>
          <a:custGeom>
            <a:avLst/>
            <a:gdLst/>
            <a:ahLst/>
            <a:cxnLst/>
            <a:rect r="r" b="b" t="t" l="l"/>
            <a:pathLst>
              <a:path h="1149675" w="1417761">
                <a:moveTo>
                  <a:pt x="0" y="0"/>
                </a:moveTo>
                <a:lnTo>
                  <a:pt x="1417761" y="0"/>
                </a:lnTo>
                <a:lnTo>
                  <a:pt x="1417761" y="1149676"/>
                </a:lnTo>
                <a:lnTo>
                  <a:pt x="0" y="11496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DAGXi9ith0c</dc:identifier>
  <dcterms:modified xsi:type="dcterms:W3CDTF">2011-08-01T06:04:30Z</dcterms:modified>
  <cp:revision>1</cp:revision>
  <dc:title>Thesis defense</dc:title>
</cp:coreProperties>
</file>