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81" r:id="rId4"/>
    <p:sldId id="4787" r:id="rId5"/>
    <p:sldId id="4792" r:id="rId6"/>
    <p:sldId id="4793" r:id="rId7"/>
    <p:sldId id="4794" r:id="rId8"/>
    <p:sldId id="4795" r:id="rId9"/>
    <p:sldId id="4796" r:id="rId10"/>
    <p:sldId id="4797" r:id="rId11"/>
    <p:sldId id="4800" r:id="rId12"/>
    <p:sldId id="4805" r:id="rId13"/>
    <p:sldId id="4802" r:id="rId14"/>
    <p:sldId id="4803" r:id="rId15"/>
    <p:sldId id="4804" r:id="rId16"/>
    <p:sldId id="4798" r:id="rId17"/>
    <p:sldId id="4801" r:id="rId18"/>
    <p:sldId id="4799" r:id="rId19"/>
    <p:sldId id="480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7E397A"/>
    <a:srgbClr val="00A1D2"/>
    <a:srgbClr val="EE3978"/>
    <a:srgbClr val="393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65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36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28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26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53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59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3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77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25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4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52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4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4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7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2A6275-9F60-4BED-8F75-FC4E2F50B0F2}"/>
              </a:ext>
            </a:extLst>
          </p:cNvPr>
          <p:cNvSpPr txBox="1"/>
          <p:nvPr/>
        </p:nvSpPr>
        <p:spPr>
          <a:xfrm>
            <a:off x="1152480" y="5965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B06CF4-F42E-4A33-9CBF-178D37A6062B}"/>
              </a:ext>
            </a:extLst>
          </p:cNvPr>
          <p:cNvSpPr txBox="1"/>
          <p:nvPr/>
        </p:nvSpPr>
        <p:spPr>
          <a:xfrm>
            <a:off x="3247944" y="1878228"/>
            <a:ext cx="4780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</a:rPr>
              <a:t>QT</a:t>
            </a:r>
            <a:r>
              <a:rPr lang="zh-CN" altLang="en-US" sz="3600" dirty="0">
                <a:solidFill>
                  <a:schemeClr val="bg1"/>
                </a:solidFill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</a:rPr>
              <a:t>CYBERTETRIS</a:t>
            </a:r>
          </a:p>
          <a:p>
            <a:r>
              <a:rPr lang="zh-CN" altLang="en-US" sz="3600" dirty="0">
                <a:solidFill>
                  <a:schemeClr val="bg1"/>
                </a:solidFill>
              </a:rPr>
              <a:t>（俄罗斯方块）游戏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5EFDFE-755D-479B-AAD8-EC116DC05BD3}"/>
              </a:ext>
            </a:extLst>
          </p:cNvPr>
          <p:cNvSpPr txBox="1"/>
          <p:nvPr/>
        </p:nvSpPr>
        <p:spPr>
          <a:xfrm>
            <a:off x="3361273" y="3557728"/>
            <a:ext cx="466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项目成员：刘慧杰，刘宇轩，吕炎明，张滢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F2CB4-4368-440E-8DAD-27EBA7E8556D}"/>
              </a:ext>
            </a:extLst>
          </p:cNvPr>
          <p:cNvSpPr txBox="1"/>
          <p:nvPr/>
        </p:nvSpPr>
        <p:spPr>
          <a:xfrm>
            <a:off x="7274011" y="43742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答辩人：吕炎明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16787" y="2518684"/>
            <a:ext cx="4540333" cy="1717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第三部分</a:t>
            </a:r>
            <a:endParaRPr kumimoji="0" lang="en-US" altLang="zh-CN" sz="4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  <a:p>
            <a:r>
              <a:rPr lang="zh-CN" altLang="en-US" sz="4800" b="1" dirty="0"/>
              <a:t>成果展示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4D04F-F335-4EB1-95FF-3A39EF8E57D3}"/>
              </a:ext>
            </a:extLst>
          </p:cNvPr>
          <p:cNvSpPr txBox="1"/>
          <p:nvPr/>
        </p:nvSpPr>
        <p:spPr>
          <a:xfrm>
            <a:off x="581633" y="5965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6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2" y="482620"/>
            <a:ext cx="574482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第三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部分  界面完善及美化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4D14CE-ADA8-46D3-B748-30D24D04C781}"/>
              </a:ext>
            </a:extLst>
          </p:cNvPr>
          <p:cNvSpPr txBox="1"/>
          <p:nvPr/>
        </p:nvSpPr>
        <p:spPr>
          <a:xfrm>
            <a:off x="912253" y="3014656"/>
            <a:ext cx="3820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修改字体</a:t>
            </a:r>
            <a:endParaRPr lang="en-US" altLang="zh-CN" sz="3200" dirty="0"/>
          </a:p>
          <a:p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调整组件布局</a:t>
            </a:r>
            <a:endParaRPr lang="en-US" altLang="zh-CN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5F986F-8ED8-4F94-A5BC-800E25CF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705" y="1571372"/>
            <a:ext cx="6867732" cy="40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2" y="482620"/>
            <a:ext cx="574482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第三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部分  登陆系统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C76B7C4-1562-4D87-80F0-CD6373C3F9FD}"/>
              </a:ext>
            </a:extLst>
          </p:cNvPr>
          <p:cNvSpPr/>
          <p:nvPr/>
        </p:nvSpPr>
        <p:spPr>
          <a:xfrm>
            <a:off x="5028984" y="3121588"/>
            <a:ext cx="948508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EE8FDE-6EBE-435D-B10E-343ED3F1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408" y="1503879"/>
            <a:ext cx="5306165" cy="36676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362229-0D34-4A79-8A8B-FA9843AE7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193" y="2278268"/>
            <a:ext cx="3063505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2" y="482620"/>
            <a:ext cx="574482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第三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部分  商城系统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9B6FE6-FF64-4354-B5C5-093F740CE9E6}"/>
              </a:ext>
            </a:extLst>
          </p:cNvPr>
          <p:cNvSpPr txBox="1"/>
          <p:nvPr/>
        </p:nvSpPr>
        <p:spPr>
          <a:xfrm>
            <a:off x="6628068" y="2644487"/>
            <a:ext cx="50932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目前添加了三款皮肤，以及三种道具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皮肤可在商店界面点击更换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道具可在游戏界面有下角使用</a:t>
            </a:r>
            <a:endParaRPr lang="en-US" altLang="zh-CN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A6B82F-7834-42C1-9179-79C541835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840" y="1913379"/>
            <a:ext cx="4549534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2" y="482620"/>
            <a:ext cx="574482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第三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部分  四种模式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9B6FE6-FF64-4354-B5C5-093F740CE9E6}"/>
              </a:ext>
            </a:extLst>
          </p:cNvPr>
          <p:cNvSpPr txBox="1"/>
          <p:nvPr/>
        </p:nvSpPr>
        <p:spPr>
          <a:xfrm>
            <a:off x="6628068" y="2644487"/>
            <a:ext cx="40727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四种模式分别为：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经典模式（无尽）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时间模式（倒计时）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竞速模式（消除固定行数）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联机对战模式</a:t>
            </a:r>
            <a:endParaRPr lang="en-US" altLang="zh-CN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C5B9D7-72E0-4E1E-9AD7-F27F9E431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42" y="1543366"/>
            <a:ext cx="3909399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2" y="482620"/>
            <a:ext cx="574482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第三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部分  游戏保存功能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398C37-9AAF-46D3-A877-A04ACF599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932" y="1543366"/>
            <a:ext cx="8847587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16787" y="2518684"/>
            <a:ext cx="5975429" cy="1717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第四部分</a:t>
            </a:r>
            <a:endParaRPr kumimoji="0" lang="en-US" altLang="zh-CN" sz="4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  <a:p>
            <a:r>
              <a:rPr lang="zh-CN" altLang="en-US" sz="4800" b="1" dirty="0"/>
              <a:t>管理过程及分工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4D04F-F335-4EB1-95FF-3A39EF8E57D3}"/>
              </a:ext>
            </a:extLst>
          </p:cNvPr>
          <p:cNvSpPr txBox="1"/>
          <p:nvPr/>
        </p:nvSpPr>
        <p:spPr>
          <a:xfrm>
            <a:off x="581633" y="5965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8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2" y="482620"/>
            <a:ext cx="574482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第四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部分  项目管理过程及分工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3C9935-CEBE-4394-9E99-D4817735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40" y="1265192"/>
            <a:ext cx="8058569" cy="54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2" y="482620"/>
            <a:ext cx="7855412" cy="12360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第四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部分  项目实施进度已上传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GitHub</a:t>
            </a:r>
          </a:p>
          <a:p>
            <a:pPr>
              <a:lnSpc>
                <a:spcPct val="120000"/>
              </a:lnSpc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4BC6B7-FB02-4552-BA1A-EBE01A1E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62" y="1335908"/>
            <a:ext cx="10586419" cy="53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9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2A6275-9F60-4BED-8F75-FC4E2F50B0F2}"/>
              </a:ext>
            </a:extLst>
          </p:cNvPr>
          <p:cNvSpPr txBox="1"/>
          <p:nvPr/>
        </p:nvSpPr>
        <p:spPr>
          <a:xfrm>
            <a:off x="1152480" y="5965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35B69F-93E8-49C3-B24A-CA53951D8EB4}"/>
              </a:ext>
            </a:extLst>
          </p:cNvPr>
          <p:cNvSpPr txBox="1"/>
          <p:nvPr/>
        </p:nvSpPr>
        <p:spPr>
          <a:xfrm>
            <a:off x="3692543" y="2268416"/>
            <a:ext cx="44840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3800" dirty="0">
                <a:solidFill>
                  <a:schemeClr val="bg1"/>
                </a:solidFill>
              </a:rPr>
              <a:t>谢谢</a:t>
            </a:r>
            <a:endParaRPr lang="en-US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8827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/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/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/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/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/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37B7768-552B-453F-9A94-2E1B2B744BCB}"/>
              </a:ext>
            </a:extLst>
          </p:cNvPr>
          <p:cNvSpPr txBox="1"/>
          <p:nvPr/>
        </p:nvSpPr>
        <p:spPr>
          <a:xfrm>
            <a:off x="783772" y="59711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4903-A25D-4E71-8F01-94FF716D4F13}"/>
              </a:ext>
            </a:extLst>
          </p:cNvPr>
          <p:cNvSpPr txBox="1"/>
          <p:nvPr/>
        </p:nvSpPr>
        <p:spPr>
          <a:xfrm>
            <a:off x="6371888" y="11529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立项说明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7951C0-9479-4FFC-8191-3AACC4843F21}"/>
              </a:ext>
            </a:extLst>
          </p:cNvPr>
          <p:cNvSpPr txBox="1"/>
          <p:nvPr/>
        </p:nvSpPr>
        <p:spPr>
          <a:xfrm>
            <a:off x="6371888" y="236807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需求、设计说明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2334B1-2D3B-468C-AA8D-3456F14C2610}"/>
              </a:ext>
            </a:extLst>
          </p:cNvPr>
          <p:cNvSpPr txBox="1"/>
          <p:nvPr/>
        </p:nvSpPr>
        <p:spPr>
          <a:xfrm>
            <a:off x="6388482" y="35503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成果展示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77983B-9862-41B9-949B-F2C55C9FED25}"/>
              </a:ext>
            </a:extLst>
          </p:cNvPr>
          <p:cNvSpPr txBox="1"/>
          <p:nvPr/>
        </p:nvSpPr>
        <p:spPr>
          <a:xfrm>
            <a:off x="6371888" y="483870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项目管理过程及分工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16787" y="2518684"/>
            <a:ext cx="2920831" cy="18079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第一部分</a:t>
            </a:r>
            <a:endParaRPr kumimoji="0" lang="en-US" altLang="zh-CN" sz="4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立项说明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4D04F-F335-4EB1-95FF-3A39EF8E57D3}"/>
              </a:ext>
            </a:extLst>
          </p:cNvPr>
          <p:cNvSpPr txBox="1"/>
          <p:nvPr/>
        </p:nvSpPr>
        <p:spPr>
          <a:xfrm>
            <a:off x="581633" y="5965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3" y="482620"/>
            <a:ext cx="3894704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一部分 立项说明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89" name="Group 3"/>
          <p:cNvGrpSpPr/>
          <p:nvPr/>
        </p:nvGrpSpPr>
        <p:grpSpPr>
          <a:xfrm>
            <a:off x="1419609" y="1299012"/>
            <a:ext cx="3114255" cy="4601536"/>
            <a:chOff x="1912729" y="1458758"/>
            <a:chExt cx="3510756" cy="5187394"/>
          </a:xfrm>
        </p:grpSpPr>
        <p:grpSp>
          <p:nvGrpSpPr>
            <p:cNvPr id="90" name="Group 4"/>
            <p:cNvGrpSpPr/>
            <p:nvPr/>
          </p:nvGrpSpPr>
          <p:grpSpPr>
            <a:xfrm>
              <a:off x="1972256" y="1458758"/>
              <a:ext cx="292104" cy="5187394"/>
              <a:chOff x="1374772" y="1213680"/>
              <a:chExt cx="274323" cy="5187394"/>
            </a:xfrm>
          </p:grpSpPr>
          <p:sp>
            <p:nvSpPr>
              <p:cNvPr id="107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12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27"/>
              <p:cNvCxnSpPr/>
              <p:nvPr/>
            </p:nvCxnSpPr>
            <p:spPr>
              <a:xfrm>
                <a:off x="1374775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00A1D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软件介绍</a:t>
              </a:r>
              <a:endParaRPr 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Pentagon 10"/>
            <p:cNvSpPr/>
            <p:nvPr/>
          </p:nvSpPr>
          <p:spPr>
            <a:xfrm>
              <a:off x="1912729" y="3262197"/>
              <a:ext cx="3510756" cy="607218"/>
            </a:xfrm>
            <a:prstGeom prst="homePlate">
              <a:avLst>
                <a:gd name="adj" fmla="val 36274"/>
              </a:avLst>
            </a:prstGeom>
            <a:solidFill>
              <a:srgbClr val="7E397A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项目管理相关</a:t>
              </a:r>
              <a:endParaRPr 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39337A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技术方案选择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TextBox 38"/>
            <p:cNvSpPr txBox="1"/>
            <p:nvPr/>
          </p:nvSpPr>
          <p:spPr>
            <a:xfrm>
              <a:off x="1939251" y="2478964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5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01" name="TextBox 191"/>
            <p:cNvSpPr txBox="1"/>
            <p:nvPr/>
          </p:nvSpPr>
          <p:spPr>
            <a:xfrm>
              <a:off x="1939251" y="3381429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5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02" name="TextBox 192"/>
            <p:cNvSpPr txBox="1"/>
            <p:nvPr/>
          </p:nvSpPr>
          <p:spPr>
            <a:xfrm>
              <a:off x="1939251" y="4283894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5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Pentagon 9">
            <a:extLst>
              <a:ext uri="{FF2B5EF4-FFF2-40B4-BE49-F238E27FC236}">
                <a16:creationId xmlns:a16="http://schemas.microsoft.com/office/drawing/2014/main" id="{E196383A-15F2-4F49-BB36-EC598537FFBC}"/>
              </a:ext>
            </a:extLst>
          </p:cNvPr>
          <p:cNvSpPr/>
          <p:nvPr/>
        </p:nvSpPr>
        <p:spPr>
          <a:xfrm>
            <a:off x="5700052" y="589093"/>
            <a:ext cx="3114255" cy="538640"/>
          </a:xfrm>
          <a:prstGeom prst="homePlate">
            <a:avLst>
              <a:gd name="adj" fmla="val 36274"/>
            </a:avLst>
          </a:prstGeom>
          <a:solidFill>
            <a:srgbClr val="00A1D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67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软件介绍</a:t>
            </a:r>
            <a:endParaRPr lang="en-US" altLang="zh-CN" sz="2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498678-D60D-4D5A-8413-FAD2D03690B2}"/>
              </a:ext>
            </a:extLst>
          </p:cNvPr>
          <p:cNvSpPr txBox="1"/>
          <p:nvPr/>
        </p:nvSpPr>
        <p:spPr>
          <a:xfrm>
            <a:off x="5514568" y="1830322"/>
            <a:ext cx="4744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Tetris</a:t>
            </a:r>
            <a:r>
              <a:rPr lang="zh-CN" altLang="en-US" sz="2400" b="1" dirty="0"/>
              <a:t>（俄罗斯方块）是一个最初由阿列克谢</a:t>
            </a:r>
            <a:r>
              <a:rPr lang="en-US" altLang="zh-CN" sz="2400" b="1" dirty="0"/>
              <a:t>·</a:t>
            </a:r>
            <a:r>
              <a:rPr lang="zh-CN" altLang="en-US" sz="2400" b="1" dirty="0"/>
              <a:t>帕基 特诺夫在苏联设计和编程的益智类视频游戏。作为世界上累计销量第 三高的游戏，早在上世纪末 </a:t>
            </a:r>
            <a:r>
              <a:rPr lang="en-US" altLang="zh-CN" sz="2400" b="1" dirty="0" err="1"/>
              <a:t>tetris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便已拥有广泛的受众，其具有简单易懂的规则，又具有许多颇具难度的高阶操作。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3" y="482620"/>
            <a:ext cx="3894704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一部分 立项说明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89" name="Group 3"/>
          <p:cNvGrpSpPr/>
          <p:nvPr/>
        </p:nvGrpSpPr>
        <p:grpSpPr>
          <a:xfrm>
            <a:off x="1419609" y="1299012"/>
            <a:ext cx="3114255" cy="4601536"/>
            <a:chOff x="1912729" y="1458758"/>
            <a:chExt cx="3510756" cy="5187394"/>
          </a:xfrm>
        </p:grpSpPr>
        <p:grpSp>
          <p:nvGrpSpPr>
            <p:cNvPr id="90" name="Group 4"/>
            <p:cNvGrpSpPr/>
            <p:nvPr/>
          </p:nvGrpSpPr>
          <p:grpSpPr>
            <a:xfrm>
              <a:off x="1972256" y="1458758"/>
              <a:ext cx="292104" cy="5187394"/>
              <a:chOff x="1374772" y="1213680"/>
              <a:chExt cx="274323" cy="5187394"/>
            </a:xfrm>
          </p:grpSpPr>
          <p:sp>
            <p:nvSpPr>
              <p:cNvPr id="107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12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27"/>
              <p:cNvCxnSpPr/>
              <p:nvPr/>
            </p:nvCxnSpPr>
            <p:spPr>
              <a:xfrm>
                <a:off x="1374775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00A1D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软件介绍</a:t>
              </a:r>
              <a:endParaRPr 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Pentagon 10"/>
            <p:cNvSpPr/>
            <p:nvPr/>
          </p:nvSpPr>
          <p:spPr>
            <a:xfrm>
              <a:off x="1912729" y="3262197"/>
              <a:ext cx="3510756" cy="607218"/>
            </a:xfrm>
            <a:prstGeom prst="homePlate">
              <a:avLst>
                <a:gd name="adj" fmla="val 36274"/>
              </a:avLst>
            </a:prstGeom>
            <a:solidFill>
              <a:srgbClr val="7E397A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项目管理相关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39337A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技术方案选择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TextBox 38"/>
            <p:cNvSpPr txBox="1"/>
            <p:nvPr/>
          </p:nvSpPr>
          <p:spPr>
            <a:xfrm>
              <a:off x="1939251" y="2478964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5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01" name="TextBox 191"/>
            <p:cNvSpPr txBox="1"/>
            <p:nvPr/>
          </p:nvSpPr>
          <p:spPr>
            <a:xfrm>
              <a:off x="1939251" y="3381429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5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02" name="TextBox 192"/>
            <p:cNvSpPr txBox="1"/>
            <p:nvPr/>
          </p:nvSpPr>
          <p:spPr>
            <a:xfrm>
              <a:off x="1939251" y="4283894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5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498678-D60D-4D5A-8413-FAD2D03690B2}"/>
              </a:ext>
            </a:extLst>
          </p:cNvPr>
          <p:cNvSpPr txBox="1"/>
          <p:nvPr/>
        </p:nvSpPr>
        <p:spPr>
          <a:xfrm>
            <a:off x="5464748" y="1603832"/>
            <a:ext cx="4744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本项目将采用 </a:t>
            </a:r>
            <a:r>
              <a:rPr lang="en-US" altLang="zh-CN" sz="2400" b="1" dirty="0"/>
              <a:t>GitHub </a:t>
            </a:r>
            <a:r>
              <a:rPr lang="zh-CN" altLang="en-US" sz="2400" b="1" dirty="0"/>
              <a:t>作为项目版本管理平台，</a:t>
            </a:r>
            <a:r>
              <a:rPr lang="en-US" altLang="zh-CN" sz="2400" b="1" dirty="0"/>
              <a:t>Git </a:t>
            </a:r>
            <a:r>
              <a:rPr lang="zh-CN" altLang="en-US" sz="2400" b="1" dirty="0"/>
              <a:t>作为项目版</a:t>
            </a:r>
          </a:p>
          <a:p>
            <a:r>
              <a:rPr lang="zh-CN" altLang="en-US" sz="2400" b="1" dirty="0"/>
              <a:t>本管理工具。</a:t>
            </a:r>
          </a:p>
        </p:txBody>
      </p:sp>
      <p:sp>
        <p:nvSpPr>
          <p:cNvPr id="63" name="Pentagon 10">
            <a:extLst>
              <a:ext uri="{FF2B5EF4-FFF2-40B4-BE49-F238E27FC236}">
                <a16:creationId xmlns:a16="http://schemas.microsoft.com/office/drawing/2014/main" id="{DE29041C-1E6B-42F7-B760-69EEFBDE13F4}"/>
              </a:ext>
            </a:extLst>
          </p:cNvPr>
          <p:cNvSpPr/>
          <p:nvPr/>
        </p:nvSpPr>
        <p:spPr>
          <a:xfrm>
            <a:off x="5649637" y="589093"/>
            <a:ext cx="3114255" cy="538640"/>
          </a:xfrm>
          <a:prstGeom prst="homePlate">
            <a:avLst>
              <a:gd name="adj" fmla="val 36274"/>
            </a:avLst>
          </a:prstGeom>
          <a:solidFill>
            <a:srgbClr val="7E397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67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项目管理相关</a:t>
            </a:r>
            <a:endParaRPr lang="en-US" altLang="zh-CN" sz="2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270A9B9-632A-486D-B87A-87D4DC26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59" y="2939608"/>
            <a:ext cx="4814341" cy="31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4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3" y="482620"/>
            <a:ext cx="3894704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一部分 立项说明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89" name="Group 3"/>
          <p:cNvGrpSpPr/>
          <p:nvPr/>
        </p:nvGrpSpPr>
        <p:grpSpPr>
          <a:xfrm>
            <a:off x="1419609" y="1299012"/>
            <a:ext cx="3114255" cy="4601536"/>
            <a:chOff x="1912729" y="1458758"/>
            <a:chExt cx="3510756" cy="5187394"/>
          </a:xfrm>
        </p:grpSpPr>
        <p:grpSp>
          <p:nvGrpSpPr>
            <p:cNvPr id="90" name="Group 4"/>
            <p:cNvGrpSpPr/>
            <p:nvPr/>
          </p:nvGrpSpPr>
          <p:grpSpPr>
            <a:xfrm>
              <a:off x="1972256" y="1458758"/>
              <a:ext cx="292104" cy="5187394"/>
              <a:chOff x="1374772" y="1213680"/>
              <a:chExt cx="274323" cy="5187394"/>
            </a:xfrm>
          </p:grpSpPr>
          <p:sp>
            <p:nvSpPr>
              <p:cNvPr id="107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66775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32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12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27"/>
              <p:cNvCxnSpPr/>
              <p:nvPr/>
            </p:nvCxnSpPr>
            <p:spPr>
              <a:xfrm>
                <a:off x="1374775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32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00A1D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软件介绍</a:t>
              </a:r>
              <a:endParaRPr 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Pentagon 10"/>
            <p:cNvSpPr/>
            <p:nvPr/>
          </p:nvSpPr>
          <p:spPr>
            <a:xfrm>
              <a:off x="1912729" y="3262197"/>
              <a:ext cx="3510756" cy="607218"/>
            </a:xfrm>
            <a:prstGeom prst="homePlate">
              <a:avLst>
                <a:gd name="adj" fmla="val 36274"/>
              </a:avLst>
            </a:prstGeom>
            <a:solidFill>
              <a:srgbClr val="7E397A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项目管理相关</a:t>
              </a:r>
              <a:endPara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39337A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技术方案选择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0" name="TextBox 38"/>
            <p:cNvSpPr txBox="1"/>
            <p:nvPr/>
          </p:nvSpPr>
          <p:spPr>
            <a:xfrm>
              <a:off x="1939251" y="2478964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5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01" name="TextBox 191"/>
            <p:cNvSpPr txBox="1"/>
            <p:nvPr/>
          </p:nvSpPr>
          <p:spPr>
            <a:xfrm>
              <a:off x="1939251" y="3381429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5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02" name="TextBox 192"/>
            <p:cNvSpPr txBox="1"/>
            <p:nvPr/>
          </p:nvSpPr>
          <p:spPr>
            <a:xfrm>
              <a:off x="1939251" y="4283894"/>
              <a:ext cx="314797" cy="3549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775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25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498678-D60D-4D5A-8413-FAD2D03690B2}"/>
              </a:ext>
            </a:extLst>
          </p:cNvPr>
          <p:cNvSpPr txBox="1"/>
          <p:nvPr/>
        </p:nvSpPr>
        <p:spPr>
          <a:xfrm>
            <a:off x="5285976" y="2178560"/>
            <a:ext cx="47443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    </a:t>
            </a:r>
            <a:r>
              <a:rPr lang="zh-CN" altLang="en-US" sz="2400" b="1" dirty="0"/>
              <a:t>本项目采用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作为项目的开发语言。</a:t>
            </a:r>
            <a:endParaRPr lang="en-US" altLang="zh-CN" sz="2400" b="1" dirty="0"/>
          </a:p>
          <a:p>
            <a:r>
              <a:rPr lang="en-US" altLang="zh-CN" sz="2400" b="1" dirty="0"/>
              <a:t>       </a:t>
            </a:r>
            <a:r>
              <a:rPr lang="zh-CN" altLang="en-US" sz="2400" b="1" dirty="0"/>
              <a:t>本项目采用</a:t>
            </a:r>
            <a:r>
              <a:rPr lang="en-US" altLang="zh-CN" sz="2400" b="1" dirty="0"/>
              <a:t>Qt </a:t>
            </a:r>
            <a:r>
              <a:rPr lang="zh-CN" altLang="en-US" sz="2400" b="1" dirty="0"/>
              <a:t>作为</a:t>
            </a:r>
            <a:r>
              <a:rPr lang="en-US" altLang="zh-CN" sz="2400" b="1" dirty="0"/>
              <a:t>GUI </a:t>
            </a:r>
            <a:r>
              <a:rPr lang="zh-CN" altLang="en-US" sz="2400" b="1" dirty="0"/>
              <a:t>项目图形界面开发框架。</a:t>
            </a:r>
            <a:endParaRPr lang="en-US" altLang="zh-CN" sz="2400" b="1" dirty="0"/>
          </a:p>
          <a:p>
            <a:r>
              <a:rPr lang="zh-CN" altLang="en-US" sz="2400" b="1" dirty="0"/>
              <a:t>       本项目采用</a:t>
            </a:r>
            <a:r>
              <a:rPr lang="en-US" altLang="zh-CN" sz="2400" b="1" dirty="0"/>
              <a:t>SQLite</a:t>
            </a:r>
            <a:r>
              <a:rPr lang="zh-CN" altLang="en-US" sz="2400" b="1" dirty="0"/>
              <a:t>作为数据库。</a:t>
            </a:r>
          </a:p>
        </p:txBody>
      </p:sp>
      <p:sp>
        <p:nvSpPr>
          <p:cNvPr id="37" name="Pentagon 11">
            <a:extLst>
              <a:ext uri="{FF2B5EF4-FFF2-40B4-BE49-F238E27FC236}">
                <a16:creationId xmlns:a16="http://schemas.microsoft.com/office/drawing/2014/main" id="{203A3C44-6C5E-40D6-A87D-610CD9D0E7F8}"/>
              </a:ext>
            </a:extLst>
          </p:cNvPr>
          <p:cNvSpPr/>
          <p:nvPr/>
        </p:nvSpPr>
        <p:spPr>
          <a:xfrm>
            <a:off x="5649637" y="588056"/>
            <a:ext cx="3114255" cy="538640"/>
          </a:xfrm>
          <a:prstGeom prst="homePlate">
            <a:avLst>
              <a:gd name="adj" fmla="val 36274"/>
            </a:avLst>
          </a:prstGeom>
          <a:solidFill>
            <a:srgbClr val="39337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67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技术方案选择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16787" y="2518684"/>
            <a:ext cx="4540333" cy="1717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</a:t>
            </a:r>
            <a:r>
              <a: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二</a:t>
            </a: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部分</a:t>
            </a:r>
            <a:endParaRPr kumimoji="0" lang="en-US" altLang="zh-CN" sz="4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  <a:p>
            <a:r>
              <a:rPr lang="zh-CN" altLang="en-US" sz="4800" b="1" dirty="0"/>
              <a:t>需求、设计说明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4D04F-F335-4EB1-95FF-3A39EF8E57D3}"/>
              </a:ext>
            </a:extLst>
          </p:cNvPr>
          <p:cNvSpPr txBox="1"/>
          <p:nvPr/>
        </p:nvSpPr>
        <p:spPr>
          <a:xfrm>
            <a:off x="581633" y="5965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2" y="482620"/>
            <a:ext cx="574482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二部分  </a:t>
            </a:r>
            <a:r>
              <a:rPr lang="zh-CN" altLang="en-US" sz="3200" b="1" dirty="0"/>
              <a:t>需求分析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DC32C1-F690-4B69-AB13-6B6390AB3775}"/>
              </a:ext>
            </a:extLst>
          </p:cNvPr>
          <p:cNvSpPr txBox="1"/>
          <p:nvPr/>
        </p:nvSpPr>
        <p:spPr>
          <a:xfrm>
            <a:off x="1515029" y="1201847"/>
            <a:ext cx="62246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      游戏的目的是操纵这些 </a:t>
            </a:r>
            <a:r>
              <a:rPr lang="en-US" altLang="zh-CN" sz="2000" b="1" dirty="0" err="1"/>
              <a:t>Tetromino</a:t>
            </a:r>
            <a:r>
              <a:rPr lang="zh-CN" altLang="en-US" sz="2000" b="1" dirty="0"/>
              <a:t>，把每一个平行移动和以 </a:t>
            </a:r>
            <a:r>
              <a:rPr lang="en-US" altLang="zh-CN" sz="2000" b="1" dirty="0"/>
              <a:t>90 </a:t>
            </a:r>
            <a:r>
              <a:rPr lang="zh-CN" altLang="en-US" sz="2000" b="1" dirty="0"/>
              <a:t>度为单位旋转，来创造了 </a:t>
            </a:r>
            <a:r>
              <a:rPr lang="en-US" altLang="zh-CN" sz="2000" b="1" dirty="0"/>
              <a:t>10 </a:t>
            </a:r>
            <a:r>
              <a:rPr lang="zh-CN" altLang="en-US" sz="2000" b="1" dirty="0"/>
              <a:t>块无间隙的水平行。当一行被填</a:t>
            </a:r>
            <a:r>
              <a:rPr lang="en-US" altLang="zh-CN" sz="2000" b="1" dirty="0"/>
              <a:t>5 </a:t>
            </a:r>
            <a:r>
              <a:rPr lang="zh-CN" altLang="en-US" sz="2000" b="1" dirty="0"/>
              <a:t>满，它就会消失，在这被删除的行上面的块都将下降。当清除一定数 量的行（或其它目标）达到后，游戏将进入一个新的等级。随着游戏 进行，每增加一个等级就会导致 </a:t>
            </a:r>
            <a:r>
              <a:rPr lang="en-US" altLang="zh-CN" sz="2000" b="1" dirty="0" err="1"/>
              <a:t>Tetromino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下降更快。当 </a:t>
            </a:r>
            <a:r>
              <a:rPr lang="en-US" altLang="zh-CN" sz="2000" b="1" dirty="0" err="1"/>
              <a:t>Tetromino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堆到场地顶部，新的 </a:t>
            </a:r>
            <a:r>
              <a:rPr lang="en-US" altLang="zh-CN" sz="2000" b="1" dirty="0" err="1"/>
              <a:t>Tetromino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无法进入场地时，游戏就结束了。所 有 </a:t>
            </a:r>
            <a:r>
              <a:rPr lang="en-US" altLang="zh-CN" sz="2000" b="1" dirty="0" err="1"/>
              <a:t>tetrominoes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能清除一行和两行。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J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L </a:t>
            </a:r>
            <a:r>
              <a:rPr lang="zh-CN" altLang="en-US" sz="2000" b="1" dirty="0"/>
              <a:t>都能够清除三行。只 有 </a:t>
            </a:r>
            <a:r>
              <a:rPr lang="en-US" altLang="zh-CN" sz="2000" b="1" dirty="0"/>
              <a:t>I </a:t>
            </a:r>
            <a:r>
              <a:rPr lang="zh-CN" altLang="en-US" sz="2000" b="1" dirty="0"/>
              <a:t>可以同时清除四行，这也被称为“</a:t>
            </a:r>
            <a:r>
              <a:rPr lang="en-US" altLang="zh-CN" sz="2000" b="1" dirty="0"/>
              <a:t>Tetris”</a:t>
            </a:r>
            <a:r>
              <a:rPr lang="zh-CN" altLang="en-US" sz="2000" b="1" dirty="0"/>
              <a:t>。（这对于每一个具 体的 </a:t>
            </a:r>
            <a:r>
              <a:rPr lang="en-US" altLang="zh-CN" sz="2000" b="1" dirty="0"/>
              <a:t>Tetris </a:t>
            </a:r>
            <a:r>
              <a:rPr lang="zh-CN" altLang="en-US" sz="2000" b="1" dirty="0"/>
              <a:t>旋转系统可能会有所不同。例如，在使用的超级旋转系 统（</a:t>
            </a:r>
            <a:r>
              <a:rPr lang="en-US" altLang="zh-CN" sz="2000" b="1" dirty="0"/>
              <a:t>SRS</a:t>
            </a:r>
            <a:r>
              <a:rPr lang="zh-CN" altLang="en-US" sz="2000" b="1" dirty="0"/>
              <a:t>）时，某些情况下，允许 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S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Z </a:t>
            </a:r>
            <a:r>
              <a:rPr lang="zh-CN" altLang="en-US" sz="2000" b="1" dirty="0"/>
              <a:t>旋转“卡”入特定的槽并 消除三行。 </a:t>
            </a:r>
            <a:endParaRPr lang="en-US" altLang="zh-CN" sz="2000" b="1" dirty="0"/>
          </a:p>
          <a:p>
            <a:r>
              <a:rPr lang="zh-CN" altLang="en-US" sz="2000" b="1" dirty="0"/>
              <a:t>       操作 </a:t>
            </a:r>
            <a:r>
              <a:rPr lang="en-US" altLang="zh-CN" sz="2000" b="1" dirty="0"/>
              <a:t>:“↑”</a:t>
            </a:r>
            <a:r>
              <a:rPr lang="zh-CN" altLang="en-US" sz="2000" b="1" dirty="0"/>
              <a:t>控制方块硬降，“↓”控制方块软降，“←”“→”控制方块左右平移，“</a:t>
            </a:r>
            <a:r>
              <a:rPr lang="en-US" altLang="zh-CN" sz="2000" b="1" dirty="0" err="1"/>
              <a:t>x”“z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分别控制方块顺时针、逆时针旋转，鼠标 操作其余按钮。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4D7303-33B4-4A39-99E7-C40FA8DA6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773" y="1543518"/>
            <a:ext cx="3987698" cy="39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932" y="482620"/>
            <a:ext cx="5744825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二部分  功能点描述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BEDF6-5E34-4224-963A-1DD6E30CF097}"/>
              </a:ext>
            </a:extLst>
          </p:cNvPr>
          <p:cNvSpPr txBox="1"/>
          <p:nvPr/>
        </p:nvSpPr>
        <p:spPr>
          <a:xfrm>
            <a:off x="986971" y="55312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1E3F75-E64E-4A17-9551-EFC5A59F7F32}"/>
              </a:ext>
            </a:extLst>
          </p:cNvPr>
          <p:cNvSpPr txBox="1"/>
          <p:nvPr/>
        </p:nvSpPr>
        <p:spPr>
          <a:xfrm>
            <a:off x="1631574" y="1392638"/>
            <a:ext cx="4351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基本功能 </a:t>
            </a:r>
            <a:endParaRPr lang="en-US" altLang="zh-CN" sz="3600" b="1" dirty="0"/>
          </a:p>
          <a:p>
            <a:r>
              <a:rPr lang="zh-CN" altLang="en-US" dirty="0"/>
              <a:t>图形界面；</a:t>
            </a:r>
            <a:endParaRPr lang="en-US" altLang="zh-CN" dirty="0"/>
          </a:p>
          <a:p>
            <a:r>
              <a:rPr lang="zh-CN" altLang="en-US" dirty="0"/>
              <a:t>背景音乐； </a:t>
            </a:r>
            <a:endParaRPr lang="en-US" altLang="zh-CN" dirty="0"/>
          </a:p>
          <a:p>
            <a:r>
              <a:rPr lang="zh-CN" altLang="en-US" dirty="0"/>
              <a:t>随机生成游戏；</a:t>
            </a:r>
            <a:endParaRPr lang="en-US" altLang="zh-CN" dirty="0"/>
          </a:p>
          <a:p>
            <a:r>
              <a:rPr lang="zh-CN" altLang="en-US" dirty="0"/>
              <a:t>得分统计：消除成功，奖励分数、连续消</a:t>
            </a:r>
            <a:r>
              <a:rPr lang="en-US" altLang="zh-CN" dirty="0"/>
              <a:t>	</a:t>
            </a:r>
            <a:r>
              <a:rPr lang="zh-CN" altLang="en-US" dirty="0"/>
              <a:t>除的越多，分数增加越多；</a:t>
            </a:r>
            <a:endParaRPr lang="en-US" altLang="zh-CN" dirty="0"/>
          </a:p>
          <a:p>
            <a:r>
              <a:rPr lang="zh-CN" altLang="en-US" dirty="0"/>
              <a:t>无尽模式：持续进行游戏，随时间推移，</a:t>
            </a:r>
            <a:r>
              <a:rPr lang="en-US" altLang="zh-CN" dirty="0"/>
              <a:t>	</a:t>
            </a:r>
            <a:r>
              <a:rPr lang="zh-CN" altLang="en-US" dirty="0"/>
              <a:t>方块下落速度逐渐增大，当方块</a:t>
            </a:r>
            <a:r>
              <a:rPr lang="en-US" altLang="zh-CN" dirty="0"/>
              <a:t>	</a:t>
            </a:r>
            <a:r>
              <a:rPr lang="zh-CN" altLang="en-US" dirty="0"/>
              <a:t>无法落下时，游戏结束</a:t>
            </a:r>
            <a:endParaRPr lang="en-US" altLang="zh-CN" dirty="0"/>
          </a:p>
          <a:p>
            <a:r>
              <a:rPr lang="zh-CN" altLang="en-US" dirty="0"/>
              <a:t>游戏控制：开始、结束等</a:t>
            </a:r>
            <a:endParaRPr lang="en-US" altLang="zh-CN" dirty="0"/>
          </a:p>
          <a:p>
            <a:r>
              <a:rPr lang="zh-CN" altLang="en-US" dirty="0"/>
              <a:t>菜单功能：调节游戏块难度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FEF98A-08CE-458B-9498-4443CF1018C2}"/>
              </a:ext>
            </a:extLst>
          </p:cNvPr>
          <p:cNvSpPr txBox="1"/>
          <p:nvPr/>
        </p:nvSpPr>
        <p:spPr>
          <a:xfrm>
            <a:off x="6511954" y="1265192"/>
            <a:ext cx="50900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拓展功能</a:t>
            </a:r>
            <a:endParaRPr lang="en-US" altLang="zh-CN" sz="3600" b="1" dirty="0"/>
          </a:p>
          <a:p>
            <a:r>
              <a:rPr lang="zh-CN" altLang="en-US" dirty="0"/>
              <a:t>可选难度：方块下落速度不随时间推移改变；</a:t>
            </a:r>
            <a:endParaRPr lang="en-US" altLang="zh-CN" dirty="0"/>
          </a:p>
          <a:p>
            <a:r>
              <a:rPr lang="zh-CN" altLang="en-US" dirty="0"/>
              <a:t>时间模式：在限定的时间内尽可能多地消除方块；</a:t>
            </a:r>
            <a:endParaRPr lang="en-US" altLang="zh-CN" dirty="0"/>
          </a:p>
          <a:p>
            <a:r>
              <a:rPr lang="zh-CN" altLang="en-US" dirty="0"/>
              <a:t>目标模式：消除指定数目的方块，尽可能快速完      </a:t>
            </a:r>
            <a:r>
              <a:rPr lang="en-US" altLang="zh-CN" dirty="0"/>
              <a:t>	</a:t>
            </a:r>
            <a:r>
              <a:rPr lang="zh-CN" altLang="en-US" dirty="0"/>
              <a:t>成； 方块皮肤切换功能；</a:t>
            </a:r>
            <a:endParaRPr lang="en-US" altLang="zh-CN" dirty="0"/>
          </a:p>
          <a:p>
            <a:r>
              <a:rPr lang="zh-CN" altLang="en-US" dirty="0"/>
              <a:t>联机功能：网络联机双人对战功能；</a:t>
            </a:r>
            <a:endParaRPr lang="en-US" altLang="zh-CN" dirty="0"/>
          </a:p>
          <a:p>
            <a:r>
              <a:rPr lang="zh-CN" altLang="en-US" dirty="0"/>
              <a:t>账号登陆功能：可统计分数、对战记录等</a:t>
            </a:r>
            <a:r>
              <a:rPr lang="en-US" altLang="zh-CN" dirty="0"/>
              <a:t>(</a:t>
            </a:r>
            <a:r>
              <a:rPr lang="zh-CN" altLang="en-US" dirty="0"/>
              <a:t>通过数据库实现</a:t>
            </a:r>
            <a:r>
              <a:rPr lang="en-US" altLang="zh-CN" dirty="0"/>
              <a:t>)</a:t>
            </a:r>
            <a:r>
              <a:rPr lang="zh-CN" altLang="en-US" dirty="0"/>
              <a:t>； </a:t>
            </a:r>
            <a:endParaRPr lang="en-US" altLang="zh-CN" dirty="0"/>
          </a:p>
          <a:p>
            <a:r>
              <a:rPr lang="zh-CN" altLang="en-US" dirty="0"/>
              <a:t>商店及货币系统：可通过进行游戏获得货币，可</a:t>
            </a:r>
            <a:r>
              <a:rPr lang="en-US" altLang="zh-CN" dirty="0"/>
              <a:t>	</a:t>
            </a:r>
            <a:r>
              <a:rPr lang="zh-CN" altLang="en-US" dirty="0"/>
              <a:t>兑换皮肤；</a:t>
            </a:r>
            <a:endParaRPr lang="en-US" altLang="zh-CN" dirty="0"/>
          </a:p>
          <a:p>
            <a:r>
              <a:rPr lang="zh-CN" altLang="en-US" dirty="0"/>
              <a:t>其他在开发过程中想到的附加功能：游戏动画</a:t>
            </a:r>
          </a:p>
        </p:txBody>
      </p:sp>
    </p:spTree>
    <p:extLst>
      <p:ext uri="{BB962C8B-B14F-4D97-AF65-F5344CB8AC3E}">
        <p14:creationId xmlns:p14="http://schemas.microsoft.com/office/powerpoint/2010/main" val="42750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703</Words>
  <Application>Microsoft Office PowerPoint</Application>
  <PresentationFormat>宽屏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FZHei-B01S</vt:lpstr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liu huijie</cp:lastModifiedBy>
  <cp:revision>95</cp:revision>
  <dcterms:created xsi:type="dcterms:W3CDTF">2018-09-05T05:55:00Z</dcterms:created>
  <dcterms:modified xsi:type="dcterms:W3CDTF">2021-06-16T05:53:22Z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