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7" r:id="rId3"/>
    <p:sldId id="483" r:id="rId4"/>
    <p:sldId id="477" r:id="rId5"/>
    <p:sldId id="484" r:id="rId6"/>
    <p:sldId id="479" r:id="rId7"/>
    <p:sldId id="480" r:id="rId8"/>
    <p:sldId id="481" r:id="rId9"/>
    <p:sldId id="482" r:id="rId10"/>
    <p:sldId id="375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  <a:srgbClr val="DBE4F3"/>
    <a:srgbClr val="2E518F"/>
    <a:srgbClr val="FF950C"/>
    <a:srgbClr val="E2F1DA"/>
    <a:srgbClr val="9CB955"/>
    <a:srgbClr val="FCE5D6"/>
    <a:srgbClr val="D1CECE"/>
    <a:srgbClr val="DEEBF8"/>
    <a:srgbClr val="F19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5" autoAdjust="0"/>
    <p:restoredTop sz="94417"/>
  </p:normalViewPr>
  <p:slideViewPr>
    <p:cSldViewPr snapToGrid="0">
      <p:cViewPr varScale="1">
        <p:scale>
          <a:sx n="136" d="100"/>
          <a:sy n="136" d="100"/>
        </p:scale>
        <p:origin x="16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C3F49-0A4B-4FCA-BDEF-8192C37E00FC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5D741-3B33-4216-BDBA-AE46495D7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02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08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25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8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5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64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4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5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5"/>
          <a:stretch/>
        </p:blipFill>
        <p:spPr>
          <a:xfrm>
            <a:off x="7896200" y="5944"/>
            <a:ext cx="4295800" cy="6857657"/>
          </a:xfrm>
          <a:prstGeom prst="rect">
            <a:avLst/>
          </a:prstGeom>
        </p:spPr>
      </p:pic>
      <p:sp>
        <p:nvSpPr>
          <p:cNvPr id="11" name="圆形">
            <a:extLst>
              <a:ext uri="{FF2B5EF4-FFF2-40B4-BE49-F238E27FC236}">
                <a16:creationId xmlns:a16="http://schemas.microsoft.com/office/drawing/2014/main" id="{47B3E352-DF53-7B40-92A5-14C4CEEB3F08}"/>
              </a:ext>
            </a:extLst>
          </p:cNvPr>
          <p:cNvSpPr/>
          <p:nvPr userDrawn="1"/>
        </p:nvSpPr>
        <p:spPr>
          <a:xfrm>
            <a:off x="916256" y="758471"/>
            <a:ext cx="5182526" cy="5182527"/>
          </a:xfrm>
          <a:prstGeom prst="ellipse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7F41"/>
            </a:solidFill>
            <a:miter lim="400000"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 dirty="0"/>
          </a:p>
        </p:txBody>
      </p:sp>
      <p:sp>
        <p:nvSpPr>
          <p:cNvPr id="13" name="Name      2018.06.06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76387" y="3819097"/>
            <a:ext cx="791028" cy="4739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buSzTx/>
              <a:buFontTx/>
              <a:buNone/>
              <a:defRPr sz="14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dirty="0"/>
              <a:t>Name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82B516-51E7-754C-96C2-B22426010D42}"/>
              </a:ext>
            </a:extLst>
          </p:cNvPr>
          <p:cNvSpPr txBox="1"/>
          <p:nvPr userDrawn="1"/>
        </p:nvSpPr>
        <p:spPr>
          <a:xfrm>
            <a:off x="4909457" y="-903514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6DAC17-3CE3-FB4D-A77A-79680B9FD5E5}"/>
              </a:ext>
            </a:extLst>
          </p:cNvPr>
          <p:cNvSpPr txBox="1"/>
          <p:nvPr userDrawn="1"/>
        </p:nvSpPr>
        <p:spPr>
          <a:xfrm>
            <a:off x="1192696" y="-2107096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E61546-AB5C-2243-8E87-AC49B8875FF4}"/>
              </a:ext>
            </a:extLst>
          </p:cNvPr>
          <p:cNvSpPr txBox="1"/>
          <p:nvPr userDrawn="1"/>
        </p:nvSpPr>
        <p:spPr>
          <a:xfrm>
            <a:off x="1815548" y="-490330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6" name="Name      2018.06.06">
            <a:extLst>
              <a:ext uri="{FF2B5EF4-FFF2-40B4-BE49-F238E27FC236}">
                <a16:creationId xmlns:a16="http://schemas.microsoft.com/office/drawing/2014/main" id="{EFD7B155-AFA3-144F-845A-D479D1E43B23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381232" y="3819097"/>
            <a:ext cx="1967032" cy="4739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buSzTx/>
              <a:buFontTx/>
              <a:buNone/>
              <a:defRPr sz="1400" b="0" i="0">
                <a:solidFill>
                  <a:schemeClr val="tx1"/>
                </a:solidFill>
                <a:latin typeface="+mj-ea"/>
                <a:ea typeface="+mj-ea"/>
                <a:cs typeface="Microsoft YaHei Normal"/>
              </a:defRPr>
            </a:lvl1pPr>
          </a:lstStyle>
          <a:p>
            <a:r>
              <a:rPr lang="en-US" altLang="zh-CN" dirty="0"/>
              <a:t>2018.06.06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AD489F-B4FB-8F4A-A1AE-B4A3E317046F}"/>
              </a:ext>
            </a:extLst>
          </p:cNvPr>
          <p:cNvSpPr txBox="1"/>
          <p:nvPr userDrawn="1"/>
        </p:nvSpPr>
        <p:spPr>
          <a:xfrm>
            <a:off x="-345989" y="-79083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07700" y="2587428"/>
            <a:ext cx="4199638" cy="1252985"/>
          </a:xfr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4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微软雅黑</a:t>
            </a:r>
            <a:r>
              <a:rPr lang="en-US" altLang="zh-CN" dirty="0"/>
              <a:t>42</a:t>
            </a:r>
            <a:r>
              <a:rPr lang="zh-CN" altLang="en-US" dirty="0"/>
              <a:t>号字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0821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44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6ABAFA-17AA-1946-8625-CBCD56882AF3}"/>
              </a:ext>
            </a:extLst>
          </p:cNvPr>
          <p:cNvSpPr txBox="1"/>
          <p:nvPr userDrawn="1"/>
        </p:nvSpPr>
        <p:spPr>
          <a:xfrm>
            <a:off x="8241957" y="-1025611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528048" y="916054"/>
            <a:ext cx="5169056" cy="524245"/>
          </a:xfrm>
        </p:spPr>
        <p:txBody>
          <a:bodyPr tIns="0" bIns="0"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zh-CN" altLang="en-US" dirty="0"/>
              <a:t>微软雅黑</a:t>
            </a:r>
            <a:r>
              <a:rPr kumimoji="1" lang="en-US" altLang="zh-CN" dirty="0"/>
              <a:t>24</a:t>
            </a:r>
            <a:r>
              <a:rPr kumimoji="1" lang="zh-CN" altLang="en-US" dirty="0"/>
              <a:t>号字</a:t>
            </a:r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527676" y="2616723"/>
            <a:ext cx="5169428" cy="524245"/>
          </a:xfrm>
        </p:spPr>
        <p:txBody>
          <a:bodyPr tIns="0" bIns="0"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zh-CN" altLang="en-US" dirty="0"/>
              <a:t>微软雅黑</a:t>
            </a:r>
            <a:r>
              <a:rPr kumimoji="1" lang="en-US" altLang="zh-CN" dirty="0"/>
              <a:t>24</a:t>
            </a:r>
            <a:r>
              <a:rPr kumimoji="1" lang="zh-CN" altLang="en-US" dirty="0"/>
              <a:t>号字</a:t>
            </a: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527675" y="4331045"/>
            <a:ext cx="5169429" cy="524245"/>
          </a:xfrm>
        </p:spPr>
        <p:txBody>
          <a:bodyPr tIns="0" bIns="0"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zh-CN" altLang="en-US" dirty="0"/>
              <a:t>微软雅黑</a:t>
            </a:r>
            <a:r>
              <a:rPr kumimoji="1" lang="en-US" altLang="zh-CN" dirty="0"/>
              <a:t>24</a:t>
            </a:r>
            <a:r>
              <a:rPr kumimoji="1" lang="zh-CN" altLang="en-US" dirty="0"/>
              <a:t>号字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5636" y="1550674"/>
            <a:ext cx="5111468" cy="958850"/>
          </a:xfrm>
        </p:spPr>
        <p:txBody>
          <a:bodyPr tIns="0" anchor="t">
            <a:normAutofit/>
          </a:bodyPr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zh-CN" altLang="en-US" dirty="0"/>
              <a:t>微软雅黑</a:t>
            </a:r>
            <a:r>
              <a:rPr kumimoji="1" lang="en-US" altLang="zh-CN" dirty="0"/>
              <a:t>12</a:t>
            </a:r>
            <a:r>
              <a:rPr kumimoji="1" lang="zh-CN" altLang="en-US" dirty="0"/>
              <a:t>号字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5635" y="3255705"/>
            <a:ext cx="5111469" cy="958850"/>
          </a:xfrm>
        </p:spPr>
        <p:txBody>
          <a:bodyPr tIns="0" anchor="t">
            <a:normAutofit/>
          </a:bodyPr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zh-CN" altLang="en-US" dirty="0"/>
              <a:t>微软雅黑</a:t>
            </a:r>
            <a:r>
              <a:rPr kumimoji="1" lang="en-US" altLang="zh-CN" dirty="0"/>
              <a:t>12</a:t>
            </a:r>
            <a:r>
              <a:rPr kumimoji="1" lang="zh-CN" altLang="en-US" dirty="0"/>
              <a:t>号字</a:t>
            </a:r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585635" y="4971780"/>
            <a:ext cx="5111469" cy="1265532"/>
          </a:xfrm>
        </p:spPr>
        <p:txBody>
          <a:bodyPr tIns="0" anchor="t">
            <a:normAutofit/>
          </a:bodyPr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zh-CN" altLang="en-US" dirty="0"/>
              <a:t>微软雅黑</a:t>
            </a:r>
            <a:r>
              <a:rPr kumimoji="1" lang="en-US" altLang="zh-CN" dirty="0"/>
              <a:t>12</a:t>
            </a:r>
            <a:r>
              <a:rPr kumimoji="1" lang="zh-CN" altLang="en-US" dirty="0"/>
              <a:t>号字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5862388" y="962176"/>
            <a:ext cx="432000" cy="432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0" anchor="ctr" anchorCtr="1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5862388" y="2676498"/>
            <a:ext cx="432000" cy="432000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 anchorCtr="1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62388" y="4400503"/>
            <a:ext cx="432000" cy="432000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 anchorCtr="1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20" hasCustomPrompt="1"/>
          </p:nvPr>
        </p:nvSpPr>
        <p:spPr>
          <a:xfrm>
            <a:off x="623391" y="916054"/>
            <a:ext cx="2664000" cy="2664000"/>
          </a:xfrm>
          <a:prstGeom prst="ellipse">
            <a:avLst/>
          </a:prstGeom>
          <a:noFill/>
          <a:ln w="38100">
            <a:solidFill>
              <a:srgbClr val="FF7F41"/>
            </a:solidFill>
          </a:ln>
        </p:spPr>
        <p:txBody>
          <a:bodyPr lIns="0" tIns="0" rIns="0" bIns="0" anchor="ctr" anchorCtr="1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86FADF-772C-7544-ABD1-A01F5E46D6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8877"/>
            <a:ext cx="12192000" cy="92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8742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4367808" y="3819096"/>
            <a:ext cx="1239530" cy="379407"/>
          </a:xfrm>
        </p:spPr>
        <p:txBody>
          <a:bodyPr/>
          <a:lstStyle/>
          <a:p>
            <a:r>
              <a:rPr kumimoji="1" lang="en-US" altLang="zh-CN" sz="1800" dirty="0"/>
              <a:t>2023.12</a:t>
            </a:r>
            <a:endParaRPr kumimoji="1" lang="zh-CN" altLang="en-US" sz="1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64353" y="2755814"/>
            <a:ext cx="5768955" cy="1252985"/>
          </a:xfrm>
        </p:spPr>
        <p:txBody>
          <a:bodyPr>
            <a:normAutofit/>
          </a:bodyPr>
          <a:lstStyle/>
          <a:p>
            <a:r>
              <a:rPr lang="en" altLang="zh-CN" sz="2000" dirty="0">
                <a:effectLst/>
                <a:latin typeface="LinBiolinumTB"/>
              </a:rPr>
              <a:t>Spatial-Temporal Identity: A Simple yet Effective Baseline for Multivariate Time Series Forecasting </a:t>
            </a:r>
            <a:endParaRPr lang="e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9212071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7" b="2921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3889034" y="1289538"/>
            <a:ext cx="4505998" cy="4505990"/>
          </a:xfrm>
          <a:custGeom>
            <a:avLst/>
            <a:gdLst/>
            <a:ahLst/>
            <a:cxnLst/>
            <a:rect l="0" t="0" r="0" b="0"/>
            <a:pathLst>
              <a:path w="3423352" h="3423352">
                <a:moveTo>
                  <a:pt x="0" y="1711672"/>
                </a:moveTo>
                <a:cubicBezTo>
                  <a:pt x="0" y="766346"/>
                  <a:pt x="766346" y="0"/>
                  <a:pt x="1711672" y="0"/>
                </a:cubicBezTo>
                <a:cubicBezTo>
                  <a:pt x="2657006" y="0"/>
                  <a:pt x="3423352" y="766346"/>
                  <a:pt x="3423352" y="1711672"/>
                </a:cubicBezTo>
                <a:cubicBezTo>
                  <a:pt x="3423352" y="2657006"/>
                  <a:pt x="2657006" y="3423352"/>
                  <a:pt x="1711672" y="3423352"/>
                </a:cubicBezTo>
                <a:cubicBezTo>
                  <a:pt x="766346" y="3423352"/>
                  <a:pt x="0" y="2657006"/>
                  <a:pt x="0" y="171167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bevel/>
          </a:ln>
        </p:spPr>
      </p:sp>
      <p:sp>
        <p:nvSpPr>
          <p:cNvPr id="4" name="任意多边形 3"/>
          <p:cNvSpPr/>
          <p:nvPr/>
        </p:nvSpPr>
        <p:spPr>
          <a:xfrm>
            <a:off x="3707133" y="1107636"/>
            <a:ext cx="4869799" cy="4869793"/>
          </a:xfrm>
          <a:custGeom>
            <a:avLst/>
            <a:gdLst/>
            <a:ahLst/>
            <a:cxnLst/>
            <a:rect l="0" t="0" r="0" b="0"/>
            <a:pathLst>
              <a:path w="3423352" h="3423352">
                <a:moveTo>
                  <a:pt x="0" y="1711672"/>
                </a:moveTo>
                <a:cubicBezTo>
                  <a:pt x="0" y="766346"/>
                  <a:pt x="766346" y="0"/>
                  <a:pt x="1711672" y="0"/>
                </a:cubicBezTo>
                <a:cubicBezTo>
                  <a:pt x="2657006" y="0"/>
                  <a:pt x="3423352" y="766346"/>
                  <a:pt x="3423352" y="1711672"/>
                </a:cubicBezTo>
                <a:cubicBezTo>
                  <a:pt x="3423352" y="2657006"/>
                  <a:pt x="2657006" y="3423352"/>
                  <a:pt x="1711672" y="3423352"/>
                </a:cubicBezTo>
                <a:cubicBezTo>
                  <a:pt x="766346" y="3423352"/>
                  <a:pt x="0" y="2657006"/>
                  <a:pt x="0" y="1711672"/>
                </a:cubicBezTo>
                <a:close/>
              </a:path>
            </a:pathLst>
          </a:custGeom>
          <a:noFill/>
          <a:ln w="25400" cap="flat">
            <a:solidFill>
              <a:srgbClr val="FF9409"/>
            </a:solidFill>
            <a:bevel/>
          </a:ln>
        </p:spPr>
      </p:sp>
      <p:grpSp>
        <p:nvGrpSpPr>
          <p:cNvPr id="21" name="组合 20"/>
          <p:cNvGrpSpPr/>
          <p:nvPr/>
        </p:nvGrpSpPr>
        <p:grpSpPr>
          <a:xfrm>
            <a:off x="2946401" y="635945"/>
            <a:ext cx="6299198" cy="6195712"/>
            <a:chOff x="2946401" y="635945"/>
            <a:chExt cx="6299198" cy="6195712"/>
          </a:xfrm>
          <a:solidFill>
            <a:srgbClr val="FF9409"/>
          </a:solidFill>
        </p:grpSpPr>
        <p:sp>
          <p:nvSpPr>
            <p:cNvPr id="3" name="任意多边形 2"/>
            <p:cNvSpPr/>
            <p:nvPr/>
          </p:nvSpPr>
          <p:spPr>
            <a:xfrm rot="3198000">
              <a:off x="3170339" y="1940283"/>
              <a:ext cx="949490" cy="1397365"/>
            </a:xfrm>
            <a:custGeom>
              <a:avLst/>
              <a:gdLst>
                <a:gd name="connsiteX0" fmla="*/ 0 w 667469"/>
                <a:gd name="connsiteY0" fmla="*/ 488662 h 982315"/>
                <a:gd name="connsiteX1" fmla="*/ 335082 w 667469"/>
                <a:gd name="connsiteY1" fmla="*/ 0 h 982315"/>
                <a:gd name="connsiteX2" fmla="*/ 670163 w 667469"/>
                <a:gd name="connsiteY2" fmla="*/ 488662 h 982315"/>
                <a:gd name="connsiteX3" fmla="*/ 335082 w 667469"/>
                <a:gd name="connsiteY3" fmla="*/ 984306 h 98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667469" h="982315">
                  <a:moveTo>
                    <a:pt x="65302" y="0"/>
                  </a:moveTo>
                  <a:cubicBezTo>
                    <a:pt x="165156" y="370326"/>
                    <a:pt x="379257" y="693778"/>
                    <a:pt x="667469" y="930225"/>
                  </a:cubicBezTo>
                  <a:lnTo>
                    <a:pt x="623759" y="982315"/>
                  </a:lnTo>
                  <a:cubicBezTo>
                    <a:pt x="325399" y="737336"/>
                    <a:pt x="103675" y="402447"/>
                    <a:pt x="0" y="19056"/>
                  </a:cubicBezTo>
                  <a:lnTo>
                    <a:pt x="65302" y="0"/>
                  </a:lnTo>
                  <a:close/>
                </a:path>
              </a:pathLst>
            </a:custGeom>
            <a:grpFill/>
            <a:ln w="7600" cap="flat">
              <a:noFill/>
              <a:bevel/>
            </a:ln>
          </p:spPr>
        </p:sp>
        <p:sp>
          <p:nvSpPr>
            <p:cNvPr id="5" name="任意多边形 4"/>
            <p:cNvSpPr/>
            <p:nvPr/>
          </p:nvSpPr>
          <p:spPr>
            <a:xfrm>
              <a:off x="7139638" y="3523067"/>
              <a:ext cx="1939633" cy="2777929"/>
            </a:xfrm>
            <a:custGeom>
              <a:avLst/>
              <a:gdLst>
                <a:gd name="connsiteX0" fmla="*/ 0 w 1363516"/>
                <a:gd name="connsiteY0" fmla="*/ 978500 h 1952820"/>
                <a:gd name="connsiteX1" fmla="*/ 680094 w 1363516"/>
                <a:gd name="connsiteY1" fmla="*/ 0 h 1952820"/>
                <a:gd name="connsiteX2" fmla="*/ 1360187 w 1363516"/>
                <a:gd name="connsiteY2" fmla="*/ 978500 h 1952820"/>
                <a:gd name="connsiteX3" fmla="*/ 680094 w 1363516"/>
                <a:gd name="connsiteY3" fmla="*/ 1950069 h 195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1363516" h="1952820">
                  <a:moveTo>
                    <a:pt x="882048" y="1379309"/>
                  </a:moveTo>
                  <a:cubicBezTo>
                    <a:pt x="646172" y="1651617"/>
                    <a:pt x="352045" y="1843608"/>
                    <a:pt x="34220" y="1952820"/>
                  </a:cubicBezTo>
                  <a:lnTo>
                    <a:pt x="0" y="1825110"/>
                  </a:lnTo>
                  <a:cubicBezTo>
                    <a:pt x="293220" y="1722700"/>
                    <a:pt x="564448" y="1544571"/>
                    <a:pt x="782390" y="1292980"/>
                  </a:cubicBezTo>
                  <a:cubicBezTo>
                    <a:pt x="1104850" y="920717"/>
                    <a:pt x="1251469" y="455934"/>
                    <a:pt x="1229520" y="0"/>
                  </a:cubicBezTo>
                  <a:lnTo>
                    <a:pt x="1361517" y="0"/>
                  </a:lnTo>
                  <a:cubicBezTo>
                    <a:pt x="1383390" y="486578"/>
                    <a:pt x="1226131" y="982095"/>
                    <a:pt x="882048" y="1379309"/>
                  </a:cubicBezTo>
                  <a:close/>
                </a:path>
              </a:pathLst>
            </a:custGeom>
            <a:grpFill/>
            <a:ln w="7600" cap="flat">
              <a:noFill/>
              <a:bevel/>
            </a:ln>
          </p:spPr>
        </p:sp>
        <p:sp>
          <p:nvSpPr>
            <p:cNvPr id="6" name="任意多边形 5"/>
            <p:cNvSpPr/>
            <p:nvPr/>
          </p:nvSpPr>
          <p:spPr>
            <a:xfrm rot="7800000">
              <a:off x="8577377" y="1751027"/>
              <a:ext cx="478608" cy="857836"/>
            </a:xfrm>
            <a:custGeom>
              <a:avLst/>
              <a:gdLst>
                <a:gd name="connsiteX0" fmla="*/ 0 w 336450"/>
                <a:gd name="connsiteY0" fmla="*/ 303845 h 603038"/>
                <a:gd name="connsiteX1" fmla="*/ 166817 w 336450"/>
                <a:gd name="connsiteY1" fmla="*/ 0 h 603038"/>
                <a:gd name="connsiteX2" fmla="*/ 333634 w 336450"/>
                <a:gd name="connsiteY2" fmla="*/ 303845 h 603038"/>
                <a:gd name="connsiteX3" fmla="*/ 166817 w 336450"/>
                <a:gd name="connsiteY3" fmla="*/ 601732 h 60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336450" h="603038">
                  <a:moveTo>
                    <a:pt x="238311" y="0"/>
                  </a:moveTo>
                  <a:lnTo>
                    <a:pt x="336450" y="56661"/>
                  </a:lnTo>
                  <a:cubicBezTo>
                    <a:pt x="230098" y="221965"/>
                    <a:pt x="154323" y="407130"/>
                    <a:pt x="115298" y="603038"/>
                  </a:cubicBezTo>
                  <a:lnTo>
                    <a:pt x="0" y="603038"/>
                  </a:lnTo>
                  <a:cubicBezTo>
                    <a:pt x="40087" y="386735"/>
                    <a:pt x="121909" y="182201"/>
                    <a:pt x="238311" y="0"/>
                  </a:cubicBezTo>
                  <a:close/>
                </a:path>
              </a:pathLst>
            </a:custGeom>
            <a:grpFill/>
            <a:ln w="7600" cap="flat">
              <a:noFill/>
              <a:bevel/>
            </a:ln>
          </p:spPr>
        </p:sp>
        <p:sp>
          <p:nvSpPr>
            <p:cNvPr id="7" name="任意多边形 6"/>
            <p:cNvSpPr/>
            <p:nvPr/>
          </p:nvSpPr>
          <p:spPr>
            <a:xfrm>
              <a:off x="4211184" y="5303937"/>
              <a:ext cx="3830800" cy="898369"/>
            </a:xfrm>
            <a:custGeom>
              <a:avLst/>
              <a:gdLst>
                <a:gd name="connsiteX0" fmla="*/ 0 w 2692961"/>
                <a:gd name="connsiteY0" fmla="*/ 312846 h 631532"/>
                <a:gd name="connsiteX1" fmla="*/ 1346484 w 2692961"/>
                <a:gd name="connsiteY1" fmla="*/ 0 h 631532"/>
                <a:gd name="connsiteX2" fmla="*/ 2692961 w 2692961"/>
                <a:gd name="connsiteY2" fmla="*/ 312846 h 631532"/>
                <a:gd name="connsiteX3" fmla="*/ 1346484 w 2692961"/>
                <a:gd name="connsiteY3" fmla="*/ 632645 h 63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2692961" h="631532">
                  <a:moveTo>
                    <a:pt x="1356881" y="631532"/>
                  </a:moveTo>
                  <a:cubicBezTo>
                    <a:pt x="821712" y="631532"/>
                    <a:pt x="339329" y="403634"/>
                    <a:pt x="0" y="38840"/>
                  </a:cubicBezTo>
                  <a:lnTo>
                    <a:pt x="55987" y="0"/>
                  </a:lnTo>
                  <a:cubicBezTo>
                    <a:pt x="382681" y="347258"/>
                    <a:pt x="844702" y="563817"/>
                    <a:pt x="1356881" y="563817"/>
                  </a:cubicBezTo>
                  <a:cubicBezTo>
                    <a:pt x="1859902" y="563817"/>
                    <a:pt x="2314542" y="354934"/>
                    <a:pt x="2640118" y="18505"/>
                  </a:cubicBezTo>
                  <a:lnTo>
                    <a:pt x="2692961" y="60844"/>
                  </a:lnTo>
                  <a:cubicBezTo>
                    <a:pt x="2354868" y="412775"/>
                    <a:pt x="1881213" y="631532"/>
                    <a:pt x="1356881" y="631532"/>
                  </a:cubicBezTo>
                  <a:close/>
                </a:path>
              </a:pathLst>
            </a:custGeom>
            <a:grpFill/>
            <a:ln w="7600" cap="flat">
              <a:noFill/>
              <a:bevel/>
            </a:ln>
          </p:spPr>
        </p:sp>
        <p:sp>
          <p:nvSpPr>
            <p:cNvPr id="8" name="任意多边形 7"/>
            <p:cNvSpPr/>
            <p:nvPr/>
          </p:nvSpPr>
          <p:spPr>
            <a:xfrm>
              <a:off x="6312195" y="877565"/>
              <a:ext cx="2504484" cy="2726285"/>
            </a:xfrm>
            <a:custGeom>
              <a:avLst/>
              <a:gdLst>
                <a:gd name="connsiteX0" fmla="*/ 0 w 1760593"/>
                <a:gd name="connsiteY0" fmla="*/ 958261 h 1916515"/>
                <a:gd name="connsiteX1" fmla="*/ 880293 w 1760593"/>
                <a:gd name="connsiteY1" fmla="*/ 0 h 1916515"/>
                <a:gd name="connsiteX2" fmla="*/ 1763200 w 1760593"/>
                <a:gd name="connsiteY2" fmla="*/ 958261 h 1916515"/>
                <a:gd name="connsiteX3" fmla="*/ 880293 w 1760593"/>
                <a:gd name="connsiteY3" fmla="*/ 1916515 h 19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1760593" h="1916515">
                  <a:moveTo>
                    <a:pt x="1760593" y="1876197"/>
                  </a:moveTo>
                  <a:cubicBezTo>
                    <a:pt x="1760593" y="1889672"/>
                    <a:pt x="1760593" y="1903108"/>
                    <a:pt x="1760593" y="1916515"/>
                  </a:cubicBezTo>
                  <a:lnTo>
                    <a:pt x="1692269" y="1916515"/>
                  </a:lnTo>
                  <a:cubicBezTo>
                    <a:pt x="1692558" y="1903116"/>
                    <a:pt x="1692710" y="1889672"/>
                    <a:pt x="1692710" y="1876197"/>
                  </a:cubicBezTo>
                  <a:cubicBezTo>
                    <a:pt x="1692710" y="917708"/>
                    <a:pt x="948518" y="133029"/>
                    <a:pt x="6417" y="68452"/>
                  </a:cubicBezTo>
                  <a:lnTo>
                    <a:pt x="0" y="0"/>
                  </a:lnTo>
                  <a:cubicBezTo>
                    <a:pt x="982657" y="61555"/>
                    <a:pt x="1760593" y="878028"/>
                    <a:pt x="1760593" y="1876197"/>
                  </a:cubicBezTo>
                  <a:close/>
                </a:path>
              </a:pathLst>
            </a:custGeom>
            <a:grpFill/>
            <a:ln w="7600" cap="flat">
              <a:noFill/>
              <a:bevel/>
            </a:ln>
          </p:spPr>
        </p:sp>
        <p:sp>
          <p:nvSpPr>
            <p:cNvPr id="9" name="任意多边形 8"/>
            <p:cNvSpPr/>
            <p:nvPr/>
          </p:nvSpPr>
          <p:spPr>
            <a:xfrm>
              <a:off x="4540482" y="635945"/>
              <a:ext cx="3268619" cy="653593"/>
            </a:xfrm>
            <a:custGeom>
              <a:avLst/>
              <a:gdLst>
                <a:gd name="connsiteX0" fmla="*/ 0 w 2297761"/>
                <a:gd name="connsiteY0" fmla="*/ 231330 h 459461"/>
                <a:gd name="connsiteX1" fmla="*/ 1148884 w 2297761"/>
                <a:gd name="connsiteY1" fmla="*/ 0 h 459461"/>
                <a:gd name="connsiteX2" fmla="*/ 2297761 w 2297761"/>
                <a:gd name="connsiteY2" fmla="*/ 231330 h 459461"/>
                <a:gd name="connsiteX3" fmla="*/ 1148884 w 2297761"/>
                <a:gd name="connsiteY3" fmla="*/ 457839 h 45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2297761" h="459461">
                  <a:moveTo>
                    <a:pt x="1175766" y="0"/>
                  </a:moveTo>
                  <a:cubicBezTo>
                    <a:pt x="1608084" y="0"/>
                    <a:pt x="2001893" y="135671"/>
                    <a:pt x="2297761" y="358098"/>
                  </a:cubicBezTo>
                  <a:lnTo>
                    <a:pt x="2218995" y="422917"/>
                  </a:lnTo>
                  <a:cubicBezTo>
                    <a:pt x="1943335" y="217027"/>
                    <a:pt x="1577357" y="91568"/>
                    <a:pt x="1175766" y="91568"/>
                  </a:cubicBezTo>
                  <a:cubicBezTo>
                    <a:pt x="750933" y="91568"/>
                    <a:pt x="365951" y="231969"/>
                    <a:pt x="85592" y="459461"/>
                  </a:cubicBezTo>
                  <a:lnTo>
                    <a:pt x="0" y="400357"/>
                  </a:lnTo>
                  <a:cubicBezTo>
                    <a:pt x="301063" y="152974"/>
                    <a:pt x="716704" y="0"/>
                    <a:pt x="1175766" y="0"/>
                  </a:cubicBezTo>
                  <a:close/>
                </a:path>
              </a:pathLst>
            </a:custGeom>
            <a:grpFill/>
            <a:ln w="7600" cap="flat">
              <a:noFill/>
              <a:bevel/>
            </a:ln>
          </p:spPr>
        </p:sp>
        <p:sp>
          <p:nvSpPr>
            <p:cNvPr id="10" name="任意多边形 9"/>
            <p:cNvSpPr/>
            <p:nvPr/>
          </p:nvSpPr>
          <p:spPr>
            <a:xfrm rot="13926000">
              <a:off x="2495867" y="4870551"/>
              <a:ext cx="3268616" cy="653595"/>
            </a:xfrm>
            <a:custGeom>
              <a:avLst/>
              <a:gdLst>
                <a:gd name="connsiteX0" fmla="*/ 0 w 2297761"/>
                <a:gd name="connsiteY0" fmla="*/ 231329 h 459461"/>
                <a:gd name="connsiteX1" fmla="*/ 1148877 w 2297761"/>
                <a:gd name="connsiteY1" fmla="*/ 0 h 459461"/>
                <a:gd name="connsiteX2" fmla="*/ 2297761 w 2297761"/>
                <a:gd name="connsiteY2" fmla="*/ 231329 h 459461"/>
                <a:gd name="connsiteX3" fmla="*/ 1148877 w 2297761"/>
                <a:gd name="connsiteY3" fmla="*/ 457838 h 45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2297761" h="459461">
                  <a:moveTo>
                    <a:pt x="1175766" y="0"/>
                  </a:moveTo>
                  <a:cubicBezTo>
                    <a:pt x="1608084" y="0"/>
                    <a:pt x="2001893" y="135671"/>
                    <a:pt x="2297761" y="358098"/>
                  </a:cubicBezTo>
                  <a:lnTo>
                    <a:pt x="2218995" y="422917"/>
                  </a:lnTo>
                  <a:cubicBezTo>
                    <a:pt x="1943335" y="217027"/>
                    <a:pt x="1577350" y="91568"/>
                    <a:pt x="1175766" y="91568"/>
                  </a:cubicBezTo>
                  <a:cubicBezTo>
                    <a:pt x="750933" y="91568"/>
                    <a:pt x="365951" y="231968"/>
                    <a:pt x="85592" y="459461"/>
                  </a:cubicBezTo>
                  <a:lnTo>
                    <a:pt x="0" y="400357"/>
                  </a:lnTo>
                  <a:cubicBezTo>
                    <a:pt x="301062" y="152974"/>
                    <a:pt x="716704" y="0"/>
                    <a:pt x="1175766" y="0"/>
                  </a:cubicBezTo>
                  <a:close/>
                </a:path>
              </a:pathLst>
            </a:custGeom>
            <a:grpFill/>
            <a:ln w="7600" cap="flat">
              <a:noFill/>
              <a:bevel/>
            </a:ln>
          </p:spPr>
        </p:sp>
      </p:grpSp>
      <p:sp>
        <p:nvSpPr>
          <p:cNvPr id="14" name="文本框 13"/>
          <p:cNvSpPr txBox="1"/>
          <p:nvPr/>
        </p:nvSpPr>
        <p:spPr>
          <a:xfrm>
            <a:off x="2946400" y="2950128"/>
            <a:ext cx="6299200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Thanks</a:t>
            </a:r>
            <a:endParaRPr lang="zh-CN" altLang="en-US" sz="5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59870" y="3917338"/>
            <a:ext cx="3672260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69196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274820" y="1326897"/>
            <a:ext cx="5169056" cy="524245"/>
          </a:xfrm>
        </p:spPr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274820" y="2190993"/>
            <a:ext cx="5169428" cy="524245"/>
          </a:xfrm>
        </p:spPr>
        <p:txBody>
          <a:bodyPr/>
          <a:lstStyle/>
          <a:p>
            <a:r>
              <a:rPr lang="zh-CN" altLang="en-US" dirty="0">
                <a:latin typeface="Century Gothic" panose="020B0502020202020204" pitchFamily="34" charset="0"/>
              </a:rPr>
              <a:t>模型框架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63952" y="1373020"/>
            <a:ext cx="432000" cy="4320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5663952" y="2237116"/>
            <a:ext cx="432000" cy="432000"/>
          </a:xfr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4A38F5F-F089-C140-AC0C-6A408421FF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8877"/>
            <a:ext cx="12192000" cy="929123"/>
          </a:xfrm>
          <a:prstGeom prst="rect">
            <a:avLst/>
          </a:prstGeom>
        </p:spPr>
      </p:pic>
      <p:sp>
        <p:nvSpPr>
          <p:cNvPr id="1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274448" y="3055089"/>
            <a:ext cx="5169428" cy="524245"/>
          </a:xfrm>
        </p:spPr>
        <p:txBody>
          <a:bodyPr/>
          <a:lstStyle/>
          <a:p>
            <a:r>
              <a:rPr lang="zh-CN" altLang="en-US" dirty="0">
                <a:latin typeface="Century Gothic" panose="020B0502020202020204" pitchFamily="34" charset="0"/>
              </a:rPr>
              <a:t>效果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5663952" y="3101212"/>
            <a:ext cx="432000" cy="432000"/>
          </a:xfr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327172" y="3890116"/>
            <a:ext cx="5169428" cy="524245"/>
          </a:xfrm>
        </p:spPr>
        <p:txBody>
          <a:bodyPr/>
          <a:lstStyle/>
          <a:p>
            <a:r>
              <a:rPr lang="zh-CN" altLang="en-US" dirty="0">
                <a:latin typeface="Century Gothic" panose="020B0502020202020204" pitchFamily="34" charset="0"/>
              </a:rPr>
              <a:t>可视化</a:t>
            </a:r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5663952" y="3965308"/>
            <a:ext cx="432000" cy="432000"/>
          </a:xfr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8627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2ED2D08C-8A1E-E24C-B901-F9B7B56B4DBA}"/>
              </a:ext>
            </a:extLst>
          </p:cNvPr>
          <p:cNvGrpSpPr/>
          <p:nvPr/>
        </p:nvGrpSpPr>
        <p:grpSpPr>
          <a:xfrm>
            <a:off x="479725" y="487023"/>
            <a:ext cx="6531806" cy="846253"/>
            <a:chOff x="479725" y="239597"/>
            <a:chExt cx="6531806" cy="846253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649FA778-7D86-7A43-8B2E-65A7A0DF0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725" y="239597"/>
              <a:ext cx="863431" cy="846253"/>
            </a:xfrm>
            <a:prstGeom prst="rect">
              <a:avLst/>
            </a:prstGeom>
          </p:spPr>
        </p:pic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021013C-33C8-B042-8B6A-C45DCECAAAF9}"/>
                </a:ext>
              </a:extLst>
            </p:cNvPr>
            <p:cNvSpPr txBox="1"/>
            <p:nvPr/>
          </p:nvSpPr>
          <p:spPr>
            <a:xfrm>
              <a:off x="559015" y="415925"/>
              <a:ext cx="704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2A3A1A80-FC0D-2F41-8EFD-F6913556C585}"/>
                </a:ext>
              </a:extLst>
            </p:cNvPr>
            <p:cNvGrpSpPr/>
            <p:nvPr/>
          </p:nvGrpSpPr>
          <p:grpSpPr>
            <a:xfrm>
              <a:off x="1478658" y="389071"/>
              <a:ext cx="5532873" cy="693475"/>
              <a:chOff x="781862" y="528771"/>
              <a:chExt cx="5532873" cy="693475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85BAF7A-CAD8-DE46-A26A-197A05AF5DF5}"/>
                  </a:ext>
                </a:extLst>
              </p:cNvPr>
              <p:cNvSpPr txBox="1"/>
              <p:nvPr/>
            </p:nvSpPr>
            <p:spPr>
              <a:xfrm>
                <a:off x="781863" y="528771"/>
                <a:ext cx="46173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背景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7CD053A-FE06-4C44-8007-075CAC2DF27E}"/>
                  </a:ext>
                </a:extLst>
              </p:cNvPr>
              <p:cNvSpPr txBox="1"/>
              <p:nvPr/>
            </p:nvSpPr>
            <p:spPr>
              <a:xfrm>
                <a:off x="781862" y="991414"/>
                <a:ext cx="55328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B468B80-568C-621F-4AF3-34A7148C72C3}"/>
              </a:ext>
            </a:extLst>
          </p:cNvPr>
          <p:cNvSpPr txBox="1"/>
          <p:nvPr/>
        </p:nvSpPr>
        <p:spPr>
          <a:xfrm>
            <a:off x="816033" y="1587659"/>
            <a:ext cx="1023642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+mj-ea"/>
                <a:ea typeface="+mj-ea"/>
              </a:rPr>
              <a:t>多维时间序列（</a:t>
            </a:r>
            <a:r>
              <a:rPr kumimoji="1" lang="en-US" altLang="zh-CN" dirty="0">
                <a:latin typeface="+mj-ea"/>
                <a:ea typeface="+mj-ea"/>
              </a:rPr>
              <a:t>Multivariate Time Series, MTS) </a:t>
            </a:r>
            <a:r>
              <a:rPr kumimoji="1" lang="zh-CN" altLang="en-US" dirty="0">
                <a:latin typeface="+mj-ea"/>
                <a:ea typeface="+mj-ea"/>
              </a:rPr>
              <a:t>最关键的、区别于其他数据的特点是，这些时间序列之间存在着明显的依赖关系</a:t>
            </a:r>
            <a:endParaRPr kumimoji="1" lang="en-US" altLang="zh-CN" dirty="0"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28EE2B-3450-BC22-E8F2-E4A55E86E59F}"/>
              </a:ext>
            </a:extLst>
          </p:cNvPr>
          <p:cNvSpPr txBox="1"/>
          <p:nvPr/>
        </p:nvSpPr>
        <p:spPr>
          <a:xfrm>
            <a:off x="1409805" y="2462067"/>
            <a:ext cx="9337084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+mj-ea"/>
                <a:ea typeface="+mj-ea"/>
              </a:rPr>
              <a:t>MTS </a:t>
            </a:r>
            <a:r>
              <a:rPr kumimoji="1" lang="zh-CN" altLang="en-US" dirty="0">
                <a:latin typeface="+mj-ea"/>
                <a:ea typeface="+mj-ea"/>
              </a:rPr>
              <a:t>预测的关键是：对 </a:t>
            </a:r>
            <a:r>
              <a:rPr kumimoji="1" lang="en-US" altLang="zh-CN" dirty="0">
                <a:latin typeface="+mj-ea"/>
                <a:ea typeface="+mj-ea"/>
              </a:rPr>
              <a:t>MTS </a:t>
            </a:r>
            <a:r>
              <a:rPr kumimoji="1" lang="zh-CN" altLang="en-US" dirty="0">
                <a:latin typeface="+mj-ea"/>
                <a:ea typeface="+mj-ea"/>
              </a:rPr>
              <a:t>的第 </a:t>
            </a:r>
            <a:r>
              <a:rPr kumimoji="1" lang="en-US" altLang="zh-CN" dirty="0" err="1">
                <a:latin typeface="+mj-ea"/>
                <a:ea typeface="+mj-ea"/>
              </a:rPr>
              <a:t>i</a:t>
            </a:r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zh-CN" altLang="en-US" dirty="0">
                <a:latin typeface="+mj-ea"/>
                <a:ea typeface="+mj-ea"/>
              </a:rPr>
              <a:t>条时间序列进行预测的时候，不仅要考虑这第 </a:t>
            </a:r>
            <a:r>
              <a:rPr kumimoji="1" lang="en-US" altLang="zh-CN" dirty="0" err="1">
                <a:latin typeface="+mj-ea"/>
                <a:ea typeface="+mj-ea"/>
              </a:rPr>
              <a:t>i</a:t>
            </a:r>
            <a:r>
              <a:rPr kumimoji="1" lang="en-US" altLang="zh-CN" dirty="0">
                <a:latin typeface="+mj-ea"/>
                <a:ea typeface="+mj-ea"/>
              </a:rPr>
              <a:t> </a:t>
            </a:r>
            <a:r>
              <a:rPr kumimoji="1" lang="zh-CN" altLang="en-US" dirty="0">
                <a:latin typeface="+mj-ea"/>
                <a:ea typeface="+mj-ea"/>
              </a:rPr>
              <a:t>条时间序列的历史信息，也要考虑其他时间序列的历史信息</a:t>
            </a:r>
            <a:endParaRPr kumimoji="1"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+mj-ea"/>
                <a:ea typeface="+mj-ea"/>
              </a:rPr>
              <a:t>以交通领域的</a:t>
            </a:r>
            <a:r>
              <a:rPr kumimoji="1" lang="en-US" altLang="zh-CN" dirty="0">
                <a:latin typeface="+mj-ea"/>
                <a:ea typeface="+mj-ea"/>
              </a:rPr>
              <a:t>MTS</a:t>
            </a:r>
            <a:r>
              <a:rPr kumimoji="1" lang="zh-CN" altLang="en-US" dirty="0">
                <a:latin typeface="+mj-ea"/>
                <a:ea typeface="+mj-ea"/>
              </a:rPr>
              <a:t>为例，在交通系统的图结构中隐含的假设是：靠得越近的传感器（节点），记录下来的时间序列（节点上的值）会比较相似</a:t>
            </a:r>
            <a:r>
              <a:rPr kumimoji="1" lang="en-US" altLang="zh-CN" dirty="0">
                <a:latin typeface="+mj-ea"/>
                <a:ea typeface="+mj-ea"/>
              </a:rPr>
              <a:t>——&gt;GCN</a:t>
            </a:r>
            <a:r>
              <a:rPr kumimoji="1" lang="zh-CN" altLang="en-US" dirty="0">
                <a:latin typeface="+mj-ea"/>
                <a:ea typeface="+mj-ea"/>
              </a:rPr>
              <a:t>被提了出来</a:t>
            </a:r>
            <a:endParaRPr kumimoji="1"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+mj-ea"/>
                <a:ea typeface="+mj-ea"/>
              </a:rPr>
              <a:t>开发新的模型</a:t>
            </a:r>
            <a:r>
              <a:rPr kumimoji="1" lang="en-US" altLang="zh-CN" dirty="0">
                <a:latin typeface="+mj-ea"/>
                <a:ea typeface="+mj-ea"/>
              </a:rPr>
              <a:t>---</a:t>
            </a:r>
            <a:r>
              <a:rPr lang="zh-CN" altLang="en-US" b="0" i="0" dirty="0">
                <a:effectLst/>
                <a:latin typeface="+mj-ea"/>
                <a:ea typeface="+mj-ea"/>
              </a:rPr>
              <a:t>把</a:t>
            </a:r>
            <a:r>
              <a:rPr lang="en" altLang="zh-CN" b="0" i="0" dirty="0">
                <a:effectLst/>
                <a:latin typeface="+mj-ea"/>
                <a:ea typeface="+mj-ea"/>
              </a:rPr>
              <a:t>GCN</a:t>
            </a:r>
            <a:r>
              <a:rPr lang="zh-CN" altLang="en-US" b="0" i="0" dirty="0">
                <a:effectLst/>
                <a:latin typeface="+mj-ea"/>
                <a:ea typeface="+mj-ea"/>
              </a:rPr>
              <a:t>和其他的序列模型、思想结合起来（</a:t>
            </a:r>
            <a:r>
              <a:rPr lang="en" altLang="zh-CN" b="0" i="0" dirty="0">
                <a:effectLst/>
                <a:latin typeface="+mj-ea"/>
                <a:ea typeface="+mj-ea"/>
              </a:rPr>
              <a:t>Attention</a:t>
            </a:r>
            <a:r>
              <a:rPr lang="zh-CN" altLang="en-US" b="0" i="0" dirty="0">
                <a:effectLst/>
                <a:latin typeface="+mj-ea"/>
                <a:ea typeface="+mj-ea"/>
              </a:rPr>
              <a:t>、</a:t>
            </a:r>
            <a:r>
              <a:rPr lang="en" altLang="zh-CN" b="0" i="0" dirty="0">
                <a:effectLst/>
                <a:latin typeface="+mj-ea"/>
                <a:ea typeface="+mj-ea"/>
              </a:rPr>
              <a:t>Transformer</a:t>
            </a:r>
            <a:r>
              <a:rPr lang="zh-CN" altLang="en-US" b="0" i="0" dirty="0">
                <a:effectLst/>
                <a:latin typeface="+mj-ea"/>
                <a:ea typeface="+mj-ea"/>
              </a:rPr>
              <a:t>）</a:t>
            </a:r>
            <a:endParaRPr lang="en-US" altLang="zh-CN" b="0" i="0" dirty="0">
              <a:effectLst/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+mj-ea"/>
                <a:ea typeface="+mj-ea"/>
              </a:rPr>
              <a:t>学习图结构</a:t>
            </a:r>
            <a:r>
              <a:rPr kumimoji="1" lang="en-US" altLang="zh-CN" dirty="0">
                <a:latin typeface="+mj-ea"/>
                <a:ea typeface="+mj-ea"/>
              </a:rPr>
              <a:t>--</a:t>
            </a:r>
            <a:r>
              <a:rPr lang="en" altLang="zh-CN" b="0" i="0" dirty="0">
                <a:effectLst/>
                <a:latin typeface="+mj-ea"/>
                <a:ea typeface="+mj-ea"/>
              </a:rPr>
              <a:t>GCN</a:t>
            </a:r>
            <a:r>
              <a:rPr lang="zh-CN" altLang="en-US" b="0" i="0" dirty="0">
                <a:effectLst/>
                <a:latin typeface="+mj-ea"/>
                <a:ea typeface="+mj-ea"/>
              </a:rPr>
              <a:t>是需要依赖一个预定义图进行卷积操作的。然而，在许多任务中，这个预  定义图通常是有偏、有错，甚至直接就是缺失的</a:t>
            </a:r>
            <a:r>
              <a:rPr kumimoji="1" lang="en-US" altLang="zh-CN" dirty="0">
                <a:latin typeface="+mj-ea"/>
                <a:ea typeface="+mj-ea"/>
              </a:rPr>
              <a:t>	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3C3AB2-7DBA-2714-601A-8E9F190102B7}"/>
              </a:ext>
            </a:extLst>
          </p:cNvPr>
          <p:cNvSpPr txBox="1"/>
          <p:nvPr/>
        </p:nvSpPr>
        <p:spPr>
          <a:xfrm>
            <a:off x="816033" y="5724646"/>
            <a:ext cx="9769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zh-CN" altLang="en-US" b="0" i="0" dirty="0">
                <a:effectLst/>
                <a:latin typeface="-apple-system"/>
              </a:rPr>
              <a:t>总的来说，模型越来越复杂；同时，变得更加复杂的相关工作，带来的提升其实非常有限</a:t>
            </a:r>
          </a:p>
        </p:txBody>
      </p:sp>
    </p:spTree>
    <p:extLst>
      <p:ext uri="{BB962C8B-B14F-4D97-AF65-F5344CB8AC3E}">
        <p14:creationId xmlns:p14="http://schemas.microsoft.com/office/powerpoint/2010/main" val="27100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2ED2D08C-8A1E-E24C-B901-F9B7B56B4DBA}"/>
              </a:ext>
            </a:extLst>
          </p:cNvPr>
          <p:cNvGrpSpPr/>
          <p:nvPr/>
        </p:nvGrpSpPr>
        <p:grpSpPr>
          <a:xfrm>
            <a:off x="479725" y="239597"/>
            <a:ext cx="5616275" cy="846253"/>
            <a:chOff x="479725" y="239597"/>
            <a:chExt cx="5616275" cy="846253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649FA778-7D86-7A43-8B2E-65A7A0DF0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725" y="239597"/>
              <a:ext cx="863431" cy="846253"/>
            </a:xfrm>
            <a:prstGeom prst="rect">
              <a:avLst/>
            </a:prstGeom>
          </p:spPr>
        </p:pic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021013C-33C8-B042-8B6A-C45DCECAAAF9}"/>
                </a:ext>
              </a:extLst>
            </p:cNvPr>
            <p:cNvSpPr txBox="1"/>
            <p:nvPr/>
          </p:nvSpPr>
          <p:spPr>
            <a:xfrm>
              <a:off x="559015" y="415925"/>
              <a:ext cx="704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85BAF7A-CAD8-DE46-A26A-197A05AF5DF5}"/>
                </a:ext>
              </a:extLst>
            </p:cNvPr>
            <p:cNvSpPr txBox="1"/>
            <p:nvPr/>
          </p:nvSpPr>
          <p:spPr>
            <a:xfrm>
              <a:off x="1478659" y="389071"/>
              <a:ext cx="46173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i="0" dirty="0">
                  <a:solidFill>
                    <a:srgbClr val="FF9409"/>
                  </a:solidFill>
                  <a:effectLst/>
                  <a:latin typeface="+mn-ea"/>
                </a:rPr>
                <a:t>重新审视</a:t>
              </a:r>
              <a:r>
                <a:rPr lang="en" altLang="zh-CN" sz="2800" b="1" i="0" dirty="0">
                  <a:solidFill>
                    <a:srgbClr val="FF9409"/>
                  </a:solidFill>
                  <a:effectLst/>
                  <a:latin typeface="+mn-ea"/>
                </a:rPr>
                <a:t>MTS</a:t>
              </a:r>
              <a:r>
                <a:rPr lang="zh-CN" altLang="en-US" sz="2800" b="1" i="0" dirty="0">
                  <a:solidFill>
                    <a:srgbClr val="FF9409"/>
                  </a:solidFill>
                  <a:effectLst/>
                  <a:latin typeface="+mn-ea"/>
                </a:rPr>
                <a:t>预测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D7308EE-8003-C543-2EE7-FBC1220E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450" y="1868354"/>
            <a:ext cx="7378080" cy="19451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1AAB28A-6DE5-5CF7-0997-BA7095E5E21F}"/>
              </a:ext>
            </a:extLst>
          </p:cNvPr>
          <p:cNvSpPr txBox="1"/>
          <p:nvPr/>
        </p:nvSpPr>
        <p:spPr>
          <a:xfrm>
            <a:off x="1478658" y="1222023"/>
            <a:ext cx="10375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从样本的构造方面进行审视和反思。时间序列的样本是从一条原始的时间序列上，用滑动窗口提取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5DC528-B4B2-7CCE-AC03-78CF0D4D8B91}"/>
              </a:ext>
            </a:extLst>
          </p:cNvPr>
          <p:cNvSpPr txBox="1"/>
          <p:nvPr/>
        </p:nvSpPr>
        <p:spPr>
          <a:xfrm>
            <a:off x="1222105" y="4394624"/>
            <a:ext cx="9554340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如上图所示，窗口（长度为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P+F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分为两部分，前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长度内的数据代表着历史数据（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Past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-apple-system"/>
              </a:rPr>
              <a:t>），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后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长度内的数据代表着未来数据（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Future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-apple-system"/>
              </a:rPr>
              <a:t>）。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他们分别对应着机器学习的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Sample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Ground Truth——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模型输入前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部分数据，尝试去预测后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部分数据。</a:t>
            </a:r>
          </a:p>
        </p:txBody>
      </p:sp>
    </p:spTree>
    <p:extLst>
      <p:ext uri="{BB962C8B-B14F-4D97-AF65-F5344CB8AC3E}">
        <p14:creationId xmlns:p14="http://schemas.microsoft.com/office/powerpoint/2010/main" val="356855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2ED2D08C-8A1E-E24C-B901-F9B7B56B4DBA}"/>
              </a:ext>
            </a:extLst>
          </p:cNvPr>
          <p:cNvGrpSpPr/>
          <p:nvPr/>
        </p:nvGrpSpPr>
        <p:grpSpPr>
          <a:xfrm>
            <a:off x="479725" y="239597"/>
            <a:ext cx="6531806" cy="846253"/>
            <a:chOff x="479725" y="239597"/>
            <a:chExt cx="6531806" cy="846253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649FA778-7D86-7A43-8B2E-65A7A0DF0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725" y="239597"/>
              <a:ext cx="863431" cy="846253"/>
            </a:xfrm>
            <a:prstGeom prst="rect">
              <a:avLst/>
            </a:prstGeom>
          </p:spPr>
        </p:pic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021013C-33C8-B042-8B6A-C45DCECAAAF9}"/>
                </a:ext>
              </a:extLst>
            </p:cNvPr>
            <p:cNvSpPr txBox="1"/>
            <p:nvPr/>
          </p:nvSpPr>
          <p:spPr>
            <a:xfrm>
              <a:off x="559015" y="415925"/>
              <a:ext cx="704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2A3A1A80-FC0D-2F41-8EFD-F6913556C585}"/>
                </a:ext>
              </a:extLst>
            </p:cNvPr>
            <p:cNvGrpSpPr/>
            <p:nvPr/>
          </p:nvGrpSpPr>
          <p:grpSpPr>
            <a:xfrm>
              <a:off x="1478658" y="389071"/>
              <a:ext cx="5532873" cy="693475"/>
              <a:chOff x="781862" y="528771"/>
              <a:chExt cx="5532873" cy="693475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85BAF7A-CAD8-DE46-A26A-197A05AF5DF5}"/>
                  </a:ext>
                </a:extLst>
              </p:cNvPr>
              <p:cNvSpPr txBox="1"/>
              <p:nvPr/>
            </p:nvSpPr>
            <p:spPr>
              <a:xfrm>
                <a:off x="781863" y="528771"/>
                <a:ext cx="46173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空间</a:t>
                </a:r>
                <a:r>
                  <a:rPr lang="en-US" altLang="zh-CN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-</a:t>
                </a:r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时间上的不可区分性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7CD053A-FE06-4C44-8007-075CAC2DF27E}"/>
                  </a:ext>
                </a:extLst>
              </p:cNvPr>
              <p:cNvSpPr txBox="1"/>
              <p:nvPr/>
            </p:nvSpPr>
            <p:spPr>
              <a:xfrm>
                <a:off x="781862" y="991414"/>
                <a:ext cx="55328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25B9A1A-A80F-BC28-62DF-695E1EC7A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043" y="1788091"/>
            <a:ext cx="7378081" cy="19439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8F7366-CD8A-27BC-F39D-D5925FBEB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134" y="4467244"/>
            <a:ext cx="7378082" cy="20353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AFF072-D9E4-0FB4-1F67-36F4DB9F1355}"/>
              </a:ext>
            </a:extLst>
          </p:cNvPr>
          <p:cNvSpPr txBox="1"/>
          <p:nvPr/>
        </p:nvSpPr>
        <p:spPr>
          <a:xfrm>
            <a:off x="1102533" y="1302786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333333"/>
                </a:solidFill>
                <a:latin typeface="-apple-system"/>
              </a:rPr>
              <a:t>空间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上的不可区分性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0EF3C3-3538-C332-780B-0FDB3D4D2956}"/>
              </a:ext>
            </a:extLst>
          </p:cNvPr>
          <p:cNvSpPr txBox="1"/>
          <p:nvPr/>
        </p:nvSpPr>
        <p:spPr>
          <a:xfrm>
            <a:off x="1102533" y="4097912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时间上的不可区分性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60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2CEAAA-01B2-ED75-D845-5153F589B49A}"/>
              </a:ext>
            </a:extLst>
          </p:cNvPr>
          <p:cNvSpPr txBox="1"/>
          <p:nvPr/>
        </p:nvSpPr>
        <p:spPr>
          <a:xfrm>
            <a:off x="1478659" y="389071"/>
            <a:ext cx="461734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模型框架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36C750-CAA3-6F0F-288C-7F4BA08D6F38}"/>
              </a:ext>
            </a:extLst>
          </p:cNvPr>
          <p:cNvGrpSpPr/>
          <p:nvPr/>
        </p:nvGrpSpPr>
        <p:grpSpPr>
          <a:xfrm>
            <a:off x="479725" y="239597"/>
            <a:ext cx="6531806" cy="846253"/>
            <a:chOff x="479725" y="239597"/>
            <a:chExt cx="6531806" cy="84625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42282C8-9C8F-5219-B62D-F37712E39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725" y="239597"/>
              <a:ext cx="863431" cy="846253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05F95F5-254A-670F-83B9-57144F438DAB}"/>
                </a:ext>
              </a:extLst>
            </p:cNvPr>
            <p:cNvSpPr txBox="1"/>
            <p:nvPr/>
          </p:nvSpPr>
          <p:spPr>
            <a:xfrm>
              <a:off x="559015" y="415925"/>
              <a:ext cx="704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65D07A7-15CB-B1C4-8B9D-979631E48DDF}"/>
                </a:ext>
              </a:extLst>
            </p:cNvPr>
            <p:cNvSpPr txBox="1"/>
            <p:nvPr/>
          </p:nvSpPr>
          <p:spPr>
            <a:xfrm>
              <a:off x="1478658" y="851714"/>
              <a:ext cx="55328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4D01190-3496-93B9-C9ED-1BC1898F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658" y="1374934"/>
            <a:ext cx="7772400" cy="16069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2061B1-4EF6-30E9-7EFF-BC0265759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358" y="2972458"/>
            <a:ext cx="4089400" cy="431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81FF27-ABA5-ADBB-2AC6-B422F6D45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358" y="3723715"/>
            <a:ext cx="4076700" cy="406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03CA25-5496-B2DF-DE19-8AA2994A8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1855" y="4638067"/>
            <a:ext cx="4225622" cy="4285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05F5E0-7989-1C18-1066-4A4D0E3B6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855" y="5354572"/>
            <a:ext cx="4102100" cy="482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F286146-A905-FA71-B81F-E794D30BD2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2177" y="5916989"/>
            <a:ext cx="4305300" cy="7112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36D8088-D2D3-CC78-1E47-F2C6B2F6489E}"/>
              </a:ext>
            </a:extLst>
          </p:cNvPr>
          <p:cNvSpPr txBox="1"/>
          <p:nvPr/>
        </p:nvSpPr>
        <p:spPr>
          <a:xfrm>
            <a:off x="479725" y="3197785"/>
            <a:ext cx="6099586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空间信息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假设有 N 条时间序列，随机初始化一个Embedding矩阵，其中D是Embedding的维度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time in day时间信息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​​​​​​​假设时间序列的是每天采样Nd次得到的，随机初始化一个Embedding矩阵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day in week时间信息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​​​​​​​​​​​​​​每周有7天，随机初始化一个Embedding矩阵TDiW∈R7×D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22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2CEAAA-01B2-ED75-D845-5153F589B49A}"/>
              </a:ext>
            </a:extLst>
          </p:cNvPr>
          <p:cNvSpPr txBox="1"/>
          <p:nvPr/>
        </p:nvSpPr>
        <p:spPr>
          <a:xfrm>
            <a:off x="1478659" y="389071"/>
            <a:ext cx="461734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效果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36C750-CAA3-6F0F-288C-7F4BA08D6F38}"/>
              </a:ext>
            </a:extLst>
          </p:cNvPr>
          <p:cNvGrpSpPr/>
          <p:nvPr/>
        </p:nvGrpSpPr>
        <p:grpSpPr>
          <a:xfrm>
            <a:off x="479725" y="239597"/>
            <a:ext cx="6531806" cy="846253"/>
            <a:chOff x="479725" y="239597"/>
            <a:chExt cx="6531806" cy="84625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42282C8-9C8F-5219-B62D-F37712E39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725" y="239597"/>
              <a:ext cx="863431" cy="846253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05F95F5-254A-670F-83B9-57144F438DAB}"/>
                </a:ext>
              </a:extLst>
            </p:cNvPr>
            <p:cNvSpPr txBox="1"/>
            <p:nvPr/>
          </p:nvSpPr>
          <p:spPr>
            <a:xfrm>
              <a:off x="559015" y="415925"/>
              <a:ext cx="704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65D07A7-15CB-B1C4-8B9D-979631E48DDF}"/>
                </a:ext>
              </a:extLst>
            </p:cNvPr>
            <p:cNvSpPr txBox="1"/>
            <p:nvPr/>
          </p:nvSpPr>
          <p:spPr>
            <a:xfrm>
              <a:off x="1478658" y="851714"/>
              <a:ext cx="55328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149304C-7634-7264-F911-544CBA4F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262178"/>
            <a:ext cx="5740400" cy="1854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4C309F-D146-DBCB-11B9-AFF44DE12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0" y="1225550"/>
            <a:ext cx="5702300" cy="4406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E653AE-2FD6-62BD-56CF-5F613F046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3429000"/>
            <a:ext cx="5867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2CEAAA-01B2-ED75-D845-5153F589B49A}"/>
              </a:ext>
            </a:extLst>
          </p:cNvPr>
          <p:cNvSpPr txBox="1"/>
          <p:nvPr/>
        </p:nvSpPr>
        <p:spPr>
          <a:xfrm>
            <a:off x="1478659" y="389071"/>
            <a:ext cx="461734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效果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36C750-CAA3-6F0F-288C-7F4BA08D6F38}"/>
              </a:ext>
            </a:extLst>
          </p:cNvPr>
          <p:cNvGrpSpPr/>
          <p:nvPr/>
        </p:nvGrpSpPr>
        <p:grpSpPr>
          <a:xfrm>
            <a:off x="479725" y="239597"/>
            <a:ext cx="6531806" cy="846253"/>
            <a:chOff x="479725" y="239597"/>
            <a:chExt cx="6531806" cy="84625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42282C8-9C8F-5219-B62D-F37712E39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725" y="239597"/>
              <a:ext cx="863431" cy="846253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05F95F5-254A-670F-83B9-57144F438DAB}"/>
                </a:ext>
              </a:extLst>
            </p:cNvPr>
            <p:cNvSpPr txBox="1"/>
            <p:nvPr/>
          </p:nvSpPr>
          <p:spPr>
            <a:xfrm>
              <a:off x="559015" y="415925"/>
              <a:ext cx="704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65D07A7-15CB-B1C4-8B9D-979631E48DDF}"/>
                </a:ext>
              </a:extLst>
            </p:cNvPr>
            <p:cNvSpPr txBox="1"/>
            <p:nvPr/>
          </p:nvSpPr>
          <p:spPr>
            <a:xfrm>
              <a:off x="1478658" y="851714"/>
              <a:ext cx="55328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9D1F51E-4413-ED81-4BD6-F65292C7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67130"/>
            <a:ext cx="7772400" cy="50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9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2CEAAA-01B2-ED75-D845-5153F589B49A}"/>
              </a:ext>
            </a:extLst>
          </p:cNvPr>
          <p:cNvSpPr txBox="1"/>
          <p:nvPr/>
        </p:nvSpPr>
        <p:spPr>
          <a:xfrm>
            <a:off x="1478659" y="389071"/>
            <a:ext cx="461734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可视化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36C750-CAA3-6F0F-288C-7F4BA08D6F38}"/>
              </a:ext>
            </a:extLst>
          </p:cNvPr>
          <p:cNvGrpSpPr/>
          <p:nvPr/>
        </p:nvGrpSpPr>
        <p:grpSpPr>
          <a:xfrm>
            <a:off x="479725" y="239597"/>
            <a:ext cx="6531806" cy="846253"/>
            <a:chOff x="479725" y="239597"/>
            <a:chExt cx="6531806" cy="84625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42282C8-9C8F-5219-B62D-F37712E39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725" y="239597"/>
              <a:ext cx="863431" cy="846253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05F95F5-254A-670F-83B9-57144F438DAB}"/>
                </a:ext>
              </a:extLst>
            </p:cNvPr>
            <p:cNvSpPr txBox="1"/>
            <p:nvPr/>
          </p:nvSpPr>
          <p:spPr>
            <a:xfrm>
              <a:off x="559015" y="415925"/>
              <a:ext cx="704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65D07A7-15CB-B1C4-8B9D-979631E48DDF}"/>
                </a:ext>
              </a:extLst>
            </p:cNvPr>
            <p:cNvSpPr txBox="1"/>
            <p:nvPr/>
          </p:nvSpPr>
          <p:spPr>
            <a:xfrm>
              <a:off x="1478658" y="851714"/>
              <a:ext cx="55328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9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0155456-CBCA-E2A5-5CD4-EFE42AAE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658" y="1263701"/>
            <a:ext cx="7772400" cy="21054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BC6D4F0-60D3-6D64-00BB-0591B82BEACC}"/>
              </a:ext>
            </a:extLst>
          </p:cNvPr>
          <p:cNvSpPr txBox="1"/>
          <p:nvPr/>
        </p:nvSpPr>
        <p:spPr>
          <a:xfrm>
            <a:off x="7277548" y="6409772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https://github.com/zezhishao/STID/tree/master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72547B-98BD-1F6F-741F-3F50757D2496}"/>
              </a:ext>
            </a:extLst>
          </p:cNvPr>
          <p:cNvSpPr txBox="1"/>
          <p:nvPr/>
        </p:nvSpPr>
        <p:spPr>
          <a:xfrm>
            <a:off x="1070229" y="3429000"/>
            <a:ext cx="10601660" cy="2949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空间Embedding出现了明显的聚类趋势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在Time of Day Embedding上，明显地展示了周期性的变化：Embedding最终凑成了一个环，这意味着以“一天“为单位的周期性，而交叉点意味着每天内的相似性，例如早高峰和晚高峰的交通是相似的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Day of Week展示了一周内七天的Embedding可视化结果，可以看到周一到周五比较相似，周六和周日则离它们更远，且周六、周日它们俩也不太靠近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619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36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9409"/>
      </a:accent1>
      <a:accent2>
        <a:srgbClr val="3F3F3F"/>
      </a:accent2>
      <a:accent3>
        <a:srgbClr val="FF9409"/>
      </a:accent3>
      <a:accent4>
        <a:srgbClr val="3F3F3F"/>
      </a:accent4>
      <a:accent5>
        <a:srgbClr val="FF9409"/>
      </a:accent5>
      <a:accent6>
        <a:srgbClr val="3F3F3F"/>
      </a:accent6>
      <a:hlink>
        <a:srgbClr val="FF9409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12858</TotalTime>
  <Words>593</Words>
  <Application>Microsoft Macintosh PowerPoint</Application>
  <PresentationFormat>宽屏</PresentationFormat>
  <Paragraphs>52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-apple-system</vt:lpstr>
      <vt:lpstr>等线</vt:lpstr>
      <vt:lpstr>Microsoft YaHei</vt:lpstr>
      <vt:lpstr>Microsoft YaHei</vt:lpstr>
      <vt:lpstr>LinBiolinumTB</vt:lpstr>
      <vt:lpstr>PingFang HK Regular</vt:lpstr>
      <vt:lpstr>PingFang SC Regular</vt:lpstr>
      <vt:lpstr>Arial</vt:lpstr>
      <vt:lpstr>Century Gothic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didi</cp:lastModifiedBy>
  <cp:revision>454</cp:revision>
  <cp:lastPrinted>2019-07-24T12:31:18Z</cp:lastPrinted>
  <dcterms:created xsi:type="dcterms:W3CDTF">2017-08-18T03:02:00Z</dcterms:created>
  <dcterms:modified xsi:type="dcterms:W3CDTF">2024-06-20T05:03:45Z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