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7" r:id="rId2"/>
    <p:sldId id="259" r:id="rId3"/>
    <p:sldId id="281" r:id="rId4"/>
    <p:sldId id="4787" r:id="rId5"/>
    <p:sldId id="4794" r:id="rId6"/>
    <p:sldId id="4814" r:id="rId7"/>
    <p:sldId id="4815" r:id="rId8"/>
    <p:sldId id="4816" r:id="rId9"/>
    <p:sldId id="4801" r:id="rId10"/>
    <p:sldId id="4796" r:id="rId11"/>
    <p:sldId id="4800" r:id="rId12"/>
    <p:sldId id="4803" r:id="rId13"/>
    <p:sldId id="4804" r:id="rId14"/>
    <p:sldId id="4817" r:id="rId15"/>
    <p:sldId id="4797" r:id="rId16"/>
    <p:sldId id="4802" r:id="rId17"/>
    <p:sldId id="4818" r:id="rId18"/>
    <p:sldId id="4819" r:id="rId19"/>
    <p:sldId id="4798" r:id="rId20"/>
    <p:sldId id="4799" r:id="rId21"/>
    <p:sldId id="4810" r:id="rId22"/>
    <p:sldId id="4811" r:id="rId23"/>
    <p:sldId id="4821" r:id="rId24"/>
    <p:sldId id="4822" r:id="rId25"/>
    <p:sldId id="4820" r:id="rId26"/>
    <p:sldId id="4823" r:id="rId27"/>
    <p:sldId id="4824" r:id="rId28"/>
    <p:sldId id="482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7E397A"/>
    <a:srgbClr val="00A1D2"/>
    <a:srgbClr val="EE3978"/>
    <a:srgbClr val="3933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snapToGrid="0">
      <p:cViewPr varScale="1">
        <p:scale>
          <a:sx n="79" d="100"/>
          <a:sy n="79" d="100"/>
        </p:scale>
        <p:origin x="859" y="101"/>
      </p:cViewPr>
      <p:guideLst/>
    </p:cSldViewPr>
  </p:slideViewPr>
  <p:notesTextViewPr>
    <p:cViewPr>
      <p:scale>
        <a:sx n="125" d="100"/>
        <a:sy n="125"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A365C-CE94-4BF7-BA16-E8D854C976A9}" type="datetimeFigureOut">
              <a:rPr lang="zh-CN" altLang="en-US" smtClean="0"/>
              <a:t>2021/7/30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3DEB1-0974-4920-9C6B-89CE2B9DD7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10</a:t>
            </a:fld>
            <a:endParaRPr lang="zh-CN" altLang="en-US"/>
          </a:p>
        </p:txBody>
      </p:sp>
    </p:spTree>
    <p:extLst>
      <p:ext uri="{BB962C8B-B14F-4D97-AF65-F5344CB8AC3E}">
        <p14:creationId xmlns:p14="http://schemas.microsoft.com/office/powerpoint/2010/main" val="329617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11</a:t>
            </a:fld>
            <a:endParaRPr lang="zh-CN" altLang="en-US"/>
          </a:p>
        </p:txBody>
      </p:sp>
    </p:spTree>
    <p:extLst>
      <p:ext uri="{BB962C8B-B14F-4D97-AF65-F5344CB8AC3E}">
        <p14:creationId xmlns:p14="http://schemas.microsoft.com/office/powerpoint/2010/main" val="596397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12</a:t>
            </a:fld>
            <a:endParaRPr lang="zh-CN" altLang="en-US"/>
          </a:p>
        </p:txBody>
      </p:sp>
    </p:spTree>
    <p:extLst>
      <p:ext uri="{BB962C8B-B14F-4D97-AF65-F5344CB8AC3E}">
        <p14:creationId xmlns:p14="http://schemas.microsoft.com/office/powerpoint/2010/main" val="3648928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13</a:t>
            </a:fld>
            <a:endParaRPr lang="zh-CN" altLang="en-US"/>
          </a:p>
        </p:txBody>
      </p:sp>
    </p:spTree>
    <p:extLst>
      <p:ext uri="{BB962C8B-B14F-4D97-AF65-F5344CB8AC3E}">
        <p14:creationId xmlns:p14="http://schemas.microsoft.com/office/powerpoint/2010/main" val="3889987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14</a:t>
            </a:fld>
            <a:endParaRPr lang="zh-CN" altLang="en-US"/>
          </a:p>
        </p:txBody>
      </p:sp>
    </p:spTree>
    <p:extLst>
      <p:ext uri="{BB962C8B-B14F-4D97-AF65-F5344CB8AC3E}">
        <p14:creationId xmlns:p14="http://schemas.microsoft.com/office/powerpoint/2010/main" val="3722205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15</a:t>
            </a:fld>
            <a:endParaRPr lang="zh-CN" altLang="en-US"/>
          </a:p>
        </p:txBody>
      </p:sp>
    </p:spTree>
    <p:extLst>
      <p:ext uri="{BB962C8B-B14F-4D97-AF65-F5344CB8AC3E}">
        <p14:creationId xmlns:p14="http://schemas.microsoft.com/office/powerpoint/2010/main" val="2388765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16</a:t>
            </a:fld>
            <a:endParaRPr lang="zh-CN" altLang="en-US"/>
          </a:p>
        </p:txBody>
      </p:sp>
    </p:spTree>
    <p:extLst>
      <p:ext uri="{BB962C8B-B14F-4D97-AF65-F5344CB8AC3E}">
        <p14:creationId xmlns:p14="http://schemas.microsoft.com/office/powerpoint/2010/main" val="605748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17</a:t>
            </a:fld>
            <a:endParaRPr lang="zh-CN" altLang="en-US"/>
          </a:p>
        </p:txBody>
      </p:sp>
    </p:spTree>
    <p:extLst>
      <p:ext uri="{BB962C8B-B14F-4D97-AF65-F5344CB8AC3E}">
        <p14:creationId xmlns:p14="http://schemas.microsoft.com/office/powerpoint/2010/main" val="1870720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18</a:t>
            </a:fld>
            <a:endParaRPr lang="zh-CN" altLang="en-US"/>
          </a:p>
        </p:txBody>
      </p:sp>
    </p:spTree>
    <p:extLst>
      <p:ext uri="{BB962C8B-B14F-4D97-AF65-F5344CB8AC3E}">
        <p14:creationId xmlns:p14="http://schemas.microsoft.com/office/powerpoint/2010/main" val="2241000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19</a:t>
            </a:fld>
            <a:endParaRPr lang="zh-CN" altLang="en-US"/>
          </a:p>
        </p:txBody>
      </p:sp>
    </p:spTree>
    <p:extLst>
      <p:ext uri="{BB962C8B-B14F-4D97-AF65-F5344CB8AC3E}">
        <p14:creationId xmlns:p14="http://schemas.microsoft.com/office/powerpoint/2010/main" val="187473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20</a:t>
            </a:fld>
            <a:endParaRPr lang="zh-CN" altLang="en-US"/>
          </a:p>
        </p:txBody>
      </p:sp>
    </p:spTree>
    <p:extLst>
      <p:ext uri="{BB962C8B-B14F-4D97-AF65-F5344CB8AC3E}">
        <p14:creationId xmlns:p14="http://schemas.microsoft.com/office/powerpoint/2010/main" val="2672925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21</a:t>
            </a:fld>
            <a:endParaRPr lang="zh-CN" altLang="en-US"/>
          </a:p>
        </p:txBody>
      </p:sp>
    </p:spTree>
    <p:extLst>
      <p:ext uri="{BB962C8B-B14F-4D97-AF65-F5344CB8AC3E}">
        <p14:creationId xmlns:p14="http://schemas.microsoft.com/office/powerpoint/2010/main" val="524314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22</a:t>
            </a:fld>
            <a:endParaRPr lang="zh-CN" altLang="en-US"/>
          </a:p>
        </p:txBody>
      </p:sp>
    </p:spTree>
    <p:extLst>
      <p:ext uri="{BB962C8B-B14F-4D97-AF65-F5344CB8AC3E}">
        <p14:creationId xmlns:p14="http://schemas.microsoft.com/office/powerpoint/2010/main" val="759604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23</a:t>
            </a:fld>
            <a:endParaRPr lang="zh-CN" altLang="en-US"/>
          </a:p>
        </p:txBody>
      </p:sp>
    </p:spTree>
    <p:extLst>
      <p:ext uri="{BB962C8B-B14F-4D97-AF65-F5344CB8AC3E}">
        <p14:creationId xmlns:p14="http://schemas.microsoft.com/office/powerpoint/2010/main" val="4161623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24</a:t>
            </a:fld>
            <a:endParaRPr lang="zh-CN" altLang="en-US"/>
          </a:p>
        </p:txBody>
      </p:sp>
    </p:spTree>
    <p:extLst>
      <p:ext uri="{BB962C8B-B14F-4D97-AF65-F5344CB8AC3E}">
        <p14:creationId xmlns:p14="http://schemas.microsoft.com/office/powerpoint/2010/main" val="1537968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25</a:t>
            </a:fld>
            <a:endParaRPr lang="zh-CN" altLang="en-US"/>
          </a:p>
        </p:txBody>
      </p:sp>
    </p:spTree>
    <p:extLst>
      <p:ext uri="{BB962C8B-B14F-4D97-AF65-F5344CB8AC3E}">
        <p14:creationId xmlns:p14="http://schemas.microsoft.com/office/powerpoint/2010/main" val="932333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26</a:t>
            </a:fld>
            <a:endParaRPr lang="zh-CN" altLang="en-US"/>
          </a:p>
        </p:txBody>
      </p:sp>
    </p:spTree>
    <p:extLst>
      <p:ext uri="{BB962C8B-B14F-4D97-AF65-F5344CB8AC3E}">
        <p14:creationId xmlns:p14="http://schemas.microsoft.com/office/powerpoint/2010/main" val="15379688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27</a:t>
            </a:fld>
            <a:endParaRPr lang="zh-CN" altLang="en-US"/>
          </a:p>
        </p:txBody>
      </p:sp>
    </p:spTree>
    <p:extLst>
      <p:ext uri="{BB962C8B-B14F-4D97-AF65-F5344CB8AC3E}">
        <p14:creationId xmlns:p14="http://schemas.microsoft.com/office/powerpoint/2010/main" val="2016959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28</a:t>
            </a:fld>
            <a:endParaRPr lang="zh-CN" altLang="en-US"/>
          </a:p>
        </p:txBody>
      </p:sp>
    </p:spTree>
    <p:extLst>
      <p:ext uri="{BB962C8B-B14F-4D97-AF65-F5344CB8AC3E}">
        <p14:creationId xmlns:p14="http://schemas.microsoft.com/office/powerpoint/2010/main" val="189185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a:t>
            </a:fld>
            <a:endParaRPr lang="zh-CN" altLang="en-US"/>
          </a:p>
        </p:txBody>
      </p:sp>
    </p:spTree>
    <p:extLst>
      <p:ext uri="{BB962C8B-B14F-4D97-AF65-F5344CB8AC3E}">
        <p14:creationId xmlns:p14="http://schemas.microsoft.com/office/powerpoint/2010/main" val="1540944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6</a:t>
            </a:fld>
            <a:endParaRPr lang="zh-CN" altLang="en-US"/>
          </a:p>
        </p:txBody>
      </p:sp>
    </p:spTree>
    <p:extLst>
      <p:ext uri="{BB962C8B-B14F-4D97-AF65-F5344CB8AC3E}">
        <p14:creationId xmlns:p14="http://schemas.microsoft.com/office/powerpoint/2010/main" val="640284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7</a:t>
            </a:fld>
            <a:endParaRPr lang="zh-CN" altLang="en-US"/>
          </a:p>
        </p:txBody>
      </p:sp>
    </p:spTree>
    <p:extLst>
      <p:ext uri="{BB962C8B-B14F-4D97-AF65-F5344CB8AC3E}">
        <p14:creationId xmlns:p14="http://schemas.microsoft.com/office/powerpoint/2010/main" val="4017344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8</a:t>
            </a:fld>
            <a:endParaRPr lang="zh-CN" altLang="en-US"/>
          </a:p>
        </p:txBody>
      </p:sp>
    </p:spTree>
    <p:extLst>
      <p:ext uri="{BB962C8B-B14F-4D97-AF65-F5344CB8AC3E}">
        <p14:creationId xmlns:p14="http://schemas.microsoft.com/office/powerpoint/2010/main" val="2930494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9</a:t>
            </a:fld>
            <a:endParaRPr lang="zh-CN" altLang="en-US"/>
          </a:p>
        </p:txBody>
      </p:sp>
    </p:spTree>
    <p:extLst>
      <p:ext uri="{BB962C8B-B14F-4D97-AF65-F5344CB8AC3E}">
        <p14:creationId xmlns:p14="http://schemas.microsoft.com/office/powerpoint/2010/main" val="1815227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2021/7/30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2021/7/30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2021/7/30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2021/7/30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2021/7/30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2021/7/30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08DE3C-FEB7-4A7B-A93D-F8500B60F491}" type="datetimeFigureOut">
              <a:rPr lang="zh-CN" altLang="en-US" smtClean="0"/>
              <a:t>2021/7/30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308DE3C-FEB7-4A7B-A93D-F8500B60F491}" type="datetimeFigureOut">
              <a:rPr lang="zh-CN" altLang="en-US" smtClean="0"/>
              <a:t>2021/7/30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08DE3C-FEB7-4A7B-A93D-F8500B60F491}" type="datetimeFigureOut">
              <a:rPr lang="zh-CN" altLang="en-US" smtClean="0"/>
              <a:t>2021/7/30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2021/7/30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2021/7/30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8DE3C-FEB7-4A7B-A93D-F8500B60F491}" type="datetimeFigureOut">
              <a:rPr lang="zh-CN" altLang="en-US" smtClean="0"/>
              <a:t>2021/7/30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8594E-CD90-40C2-BD5F-460F5C0F037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comb/>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4.png"/><Relationship Id="rId7"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e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661083">
            <a:off x="2858484" y="-595985"/>
            <a:ext cx="6354104" cy="7981515"/>
          </a:xfrm>
          <a:prstGeom prst="rect">
            <a:avLst/>
          </a:prstGeom>
        </p:spPr>
      </p:pic>
      <p:sp>
        <p:nvSpPr>
          <p:cNvPr id="5" name="图文框 4"/>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8E2A6275-9F60-4BED-8F75-FC4E2F50B0F2}"/>
              </a:ext>
            </a:extLst>
          </p:cNvPr>
          <p:cNvSpPr txBox="1"/>
          <p:nvPr/>
        </p:nvSpPr>
        <p:spPr>
          <a:xfrm>
            <a:off x="1152480" y="5965371"/>
            <a:ext cx="306494" cy="369332"/>
          </a:xfrm>
          <a:prstGeom prst="rect">
            <a:avLst/>
          </a:prstGeom>
          <a:noFill/>
        </p:spPr>
        <p:txBody>
          <a:bodyPr wrap="none" rtlCol="0">
            <a:spAutoFit/>
          </a:bodyPr>
          <a:lstStyle/>
          <a:p>
            <a:r>
              <a:rPr lang="en-US" altLang="zh-CN" dirty="0"/>
              <a:t>1</a:t>
            </a:r>
            <a:endParaRPr lang="zh-CN" altLang="en-US" dirty="0"/>
          </a:p>
        </p:txBody>
      </p:sp>
      <p:sp>
        <p:nvSpPr>
          <p:cNvPr id="3" name="文本框 2">
            <a:extLst>
              <a:ext uri="{FF2B5EF4-FFF2-40B4-BE49-F238E27FC236}">
                <a16:creationId xmlns:a16="http://schemas.microsoft.com/office/drawing/2014/main" id="{B3B06CF4-F42E-4A33-9CBF-178D37A6062B}"/>
              </a:ext>
            </a:extLst>
          </p:cNvPr>
          <p:cNvSpPr txBox="1"/>
          <p:nvPr/>
        </p:nvSpPr>
        <p:spPr>
          <a:xfrm>
            <a:off x="2811598" y="1700854"/>
            <a:ext cx="6340198" cy="175432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3600" dirty="0">
              <a:solidFill>
                <a:prstClr val="white"/>
              </a:solidFill>
              <a:latin typeface="等线"/>
              <a:ea typeface="等线"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chemeClr val="bg1"/>
                </a:solidFill>
                <a:effectLst/>
                <a:uLnTx/>
                <a:uFillTx/>
                <a:latin typeface="等线"/>
                <a:ea typeface="等线" panose="02010600030101010101" pitchFamily="2" charset="-122"/>
                <a:cs typeface="+mn-cs"/>
              </a:rPr>
              <a:t>基于安卓的</a:t>
            </a:r>
            <a:r>
              <a:rPr kumimoji="0" lang="en-US" altLang="zh-CN" sz="3600" b="0" i="0" u="none" strike="noStrike" kern="1200" cap="none" spc="0" normalizeH="0" baseline="0" noProof="0" dirty="0">
                <a:ln>
                  <a:noFill/>
                </a:ln>
                <a:solidFill>
                  <a:schemeClr val="bg1"/>
                </a:solidFill>
                <a:effectLst/>
                <a:uLnTx/>
                <a:uFillTx/>
                <a:latin typeface="等线"/>
                <a:ea typeface="等线" panose="02010600030101010101" pitchFamily="2" charset="-122"/>
                <a:cs typeface="+mn-cs"/>
              </a:rPr>
              <a:t>Wi-Fi</a:t>
            </a:r>
            <a:r>
              <a:rPr kumimoji="0" lang="zh-CN" altLang="en-US" sz="3600" b="0" i="0" u="none" strike="noStrike" kern="1200" cap="none" spc="0" normalizeH="0" baseline="0" noProof="0" dirty="0">
                <a:ln>
                  <a:noFill/>
                </a:ln>
                <a:solidFill>
                  <a:schemeClr val="bg1"/>
                </a:solidFill>
                <a:effectLst/>
                <a:uLnTx/>
                <a:uFillTx/>
                <a:latin typeface="等线"/>
                <a:ea typeface="等线" panose="02010600030101010101" pitchFamily="2" charset="-122"/>
                <a:cs typeface="+mn-cs"/>
              </a:rPr>
              <a:t>室内导购软件</a:t>
            </a:r>
            <a:endParaRPr kumimoji="0" lang="en-US" altLang="zh-CN" sz="3600" b="0" i="0" u="none" strike="noStrike" kern="1200" cap="none" spc="0" normalizeH="0" baseline="0" noProof="0" dirty="0">
              <a:ln>
                <a:noFill/>
              </a:ln>
              <a:solidFill>
                <a:schemeClr val="bg1"/>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ED5EFDFE-755D-479B-AAD8-EC116DC05BD3}"/>
              </a:ext>
            </a:extLst>
          </p:cNvPr>
          <p:cNvSpPr txBox="1"/>
          <p:nvPr/>
        </p:nvSpPr>
        <p:spPr>
          <a:xfrm>
            <a:off x="3197982" y="3880894"/>
            <a:ext cx="5675107" cy="369332"/>
          </a:xfrm>
          <a:prstGeom prst="rect">
            <a:avLst/>
          </a:prstGeom>
          <a:noFill/>
        </p:spPr>
        <p:txBody>
          <a:bodyPr wrap="square" rtlCol="0">
            <a:spAutoFit/>
          </a:bodyPr>
          <a:lstStyle/>
          <a:p>
            <a:r>
              <a:rPr lang="zh-CN" altLang="en-US" dirty="0">
                <a:solidFill>
                  <a:schemeClr val="bg1"/>
                </a:solidFill>
              </a:rPr>
              <a:t>项目成员：陈纪年、刘宇轩、吕炎明、庞双双、蒋兆洋</a:t>
            </a:r>
          </a:p>
        </p:txBody>
      </p:sp>
      <p:pic>
        <p:nvPicPr>
          <p:cNvPr id="9" name="图片 8">
            <a:extLst>
              <a:ext uri="{FF2B5EF4-FFF2-40B4-BE49-F238E27FC236}">
                <a16:creationId xmlns:a16="http://schemas.microsoft.com/office/drawing/2014/main" id="{FA7EE99B-740A-4A0B-8E87-A9A1B0A0C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4337" y="941866"/>
            <a:ext cx="3519480" cy="1959207"/>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1" name="文本框 10">
            <a:extLst>
              <a:ext uri="{FF2B5EF4-FFF2-40B4-BE49-F238E27FC236}">
                <a16:creationId xmlns:a16="http://schemas.microsoft.com/office/drawing/2014/main" id="{7B776D13-12EC-44B2-A6FB-C8B69B8838E3}"/>
              </a:ext>
            </a:extLst>
          </p:cNvPr>
          <p:cNvSpPr txBox="1"/>
          <p:nvPr/>
        </p:nvSpPr>
        <p:spPr>
          <a:xfrm>
            <a:off x="1103086" y="1707143"/>
            <a:ext cx="861774" cy="3477875"/>
          </a:xfrm>
          <a:prstGeom prst="rect">
            <a:avLst/>
          </a:prstGeom>
          <a:noFill/>
        </p:spPr>
        <p:txBody>
          <a:bodyPr vert="eaVert" wrap="none" rtlCol="0">
            <a:spAutoFit/>
          </a:bodyPr>
          <a:lstStyle/>
          <a:p>
            <a:r>
              <a:rPr lang="zh-CN" altLang="zh-CN" sz="4400" dirty="0">
                <a:effectLst/>
                <a:latin typeface="Times New Roman" panose="02020603050405020304" pitchFamily="18" charset="0"/>
                <a:ea typeface="宋体" panose="02010600030101010101" pitchFamily="2" charset="-122"/>
                <a:cs typeface="Times New Roman" panose="02020603050405020304" pitchFamily="18" charset="0"/>
              </a:rPr>
              <a:t>功能模块描述</a:t>
            </a:r>
            <a:endParaRPr lang="zh-CN" altLang="en-US" sz="4400" dirty="0"/>
          </a:p>
        </p:txBody>
      </p:sp>
      <p:sp>
        <p:nvSpPr>
          <p:cNvPr id="12" name="文本框 11">
            <a:extLst>
              <a:ext uri="{FF2B5EF4-FFF2-40B4-BE49-F238E27FC236}">
                <a16:creationId xmlns:a16="http://schemas.microsoft.com/office/drawing/2014/main" id="{A8AF09E3-36D3-4830-AA79-7D9215AEFE25}"/>
              </a:ext>
            </a:extLst>
          </p:cNvPr>
          <p:cNvSpPr txBox="1"/>
          <p:nvPr/>
        </p:nvSpPr>
        <p:spPr>
          <a:xfrm>
            <a:off x="1964860" y="1705407"/>
            <a:ext cx="3589376" cy="3108543"/>
          </a:xfrm>
          <a:prstGeom prst="rect">
            <a:avLst/>
          </a:prstGeom>
          <a:noFill/>
        </p:spPr>
        <p:txBody>
          <a:bodyPr wrap="square" rtlCol="0">
            <a:spAutoFit/>
          </a:bodyPr>
          <a:lstStyle/>
          <a:p>
            <a:r>
              <a:rPr lang="zh-CN" altLang="zh-CN" sz="1800" b="1" i="1" kern="100" dirty="0">
                <a:effectLst/>
                <a:latin typeface="Cambria" panose="02040503050406030204" pitchFamily="18" charset="0"/>
                <a:ea typeface="黑体" panose="02010609060101010101" pitchFamily="49" charset="-122"/>
                <a:cs typeface="Times New Roman" panose="02020603050405020304" pitchFamily="18" charset="0"/>
              </a:rPr>
              <a:t>数据库模块</a:t>
            </a:r>
          </a:p>
          <a:p>
            <a:r>
              <a:rPr lang="en-US" altLang="zh-CN" sz="2000" kern="100" dirty="0">
                <a:latin typeface="Times New Roman" panose="02020603050405020304" pitchFamily="18" charset="0"/>
                <a:ea typeface="黑体" panose="02010609060101010101" pitchFamily="49" charset="-122"/>
              </a:rPr>
              <a:t>        </a:t>
            </a:r>
            <a:r>
              <a:rPr lang="zh-CN" altLang="zh-CN" sz="2000" kern="100" dirty="0">
                <a:effectLst/>
                <a:latin typeface="Times New Roman" panose="02020603050405020304" pitchFamily="18" charset="0"/>
                <a:ea typeface="黑体" panose="02010609060101010101" pitchFamily="49" charset="-122"/>
              </a:rPr>
              <a:t>该模块主要保存</a:t>
            </a:r>
            <a:r>
              <a:rPr lang="zh-CN" altLang="en-US" sz="2000" kern="100" dirty="0">
                <a:effectLst/>
                <a:latin typeface="Times New Roman" panose="02020603050405020304" pitchFamily="18" charset="0"/>
                <a:ea typeface="黑体" panose="02010609060101010101" pitchFamily="49" charset="-122"/>
              </a:rPr>
              <a:t>离线指纹库以</a:t>
            </a:r>
            <a:r>
              <a:rPr lang="zh-CN" altLang="zh-CN" sz="2000" kern="100" dirty="0">
                <a:effectLst/>
                <a:latin typeface="Times New Roman" panose="02020603050405020304" pitchFamily="18" charset="0"/>
                <a:ea typeface="黑体" panose="02010609060101010101" pitchFamily="49" charset="-122"/>
              </a:rPr>
              <a:t>及</a:t>
            </a:r>
            <a:r>
              <a:rPr lang="zh-CN" altLang="en-US" sz="2000" kern="100" dirty="0">
                <a:effectLst/>
                <a:latin typeface="Times New Roman" panose="02020603050405020304" pitchFamily="18" charset="0"/>
                <a:ea typeface="黑体" panose="02010609060101010101" pitchFamily="49" charset="-122"/>
              </a:rPr>
              <a:t>商品、</a:t>
            </a:r>
            <a:r>
              <a:rPr lang="zh-CN" altLang="zh-CN" sz="2000" kern="100" dirty="0">
                <a:effectLst/>
                <a:latin typeface="Times New Roman" panose="02020603050405020304" pitchFamily="18" charset="0"/>
                <a:ea typeface="黑体" panose="02010609060101010101" pitchFamily="49" charset="-122"/>
              </a:rPr>
              <a:t>用户的信息数据。</a:t>
            </a:r>
            <a:endParaRPr lang="en-US" altLang="zh-CN" sz="2000" kern="100" dirty="0">
              <a:effectLst/>
              <a:latin typeface="Times New Roman" panose="02020603050405020304" pitchFamily="18" charset="0"/>
              <a:ea typeface="黑体" panose="02010609060101010101" pitchFamily="49" charset="-122"/>
            </a:endParaRPr>
          </a:p>
          <a:p>
            <a:r>
              <a:rPr lang="en-US" altLang="zh-CN" sz="2000" kern="100" dirty="0">
                <a:effectLst/>
                <a:latin typeface="Times New Roman" panose="02020603050405020304" pitchFamily="18" charset="0"/>
                <a:ea typeface="黑体" panose="02010609060101010101" pitchFamily="49" charset="-122"/>
              </a:rPr>
              <a:t>map</a:t>
            </a:r>
            <a:r>
              <a:rPr lang="zh-CN" altLang="en-US" sz="2000" kern="100" dirty="0">
                <a:effectLst/>
                <a:latin typeface="Times New Roman" panose="02020603050405020304" pitchFamily="18" charset="0"/>
                <a:ea typeface="黑体" panose="02010609060101010101" pitchFamily="49" charset="-122"/>
              </a:rPr>
              <a:t>库用于储存选定的</a:t>
            </a:r>
            <a:r>
              <a:rPr lang="en-US" altLang="zh-CN" sz="2000" kern="100" dirty="0">
                <a:effectLst/>
                <a:latin typeface="Times New Roman" panose="02020603050405020304" pitchFamily="18" charset="0"/>
                <a:ea typeface="黑体" panose="02010609060101010101" pitchFamily="49" charset="-122"/>
              </a:rPr>
              <a:t>AP</a:t>
            </a:r>
            <a:r>
              <a:rPr lang="zh-CN" altLang="en-US" sz="2000" kern="100" dirty="0">
                <a:effectLst/>
                <a:latin typeface="Times New Roman" panose="02020603050405020304" pitchFamily="18" charset="0"/>
                <a:ea typeface="黑体" panose="02010609060101010101" pitchFamily="49" charset="-122"/>
              </a:rPr>
              <a:t>的</a:t>
            </a:r>
            <a:r>
              <a:rPr lang="en-US" altLang="zh-CN" sz="2000" kern="100" dirty="0">
                <a:effectLst/>
                <a:latin typeface="Times New Roman" panose="02020603050405020304" pitchFamily="18" charset="0"/>
                <a:ea typeface="黑体" panose="02010609060101010101" pitchFamily="49" charset="-122"/>
              </a:rPr>
              <a:t>MAC</a:t>
            </a:r>
            <a:r>
              <a:rPr lang="zh-CN" altLang="en-US" sz="2000" kern="100" dirty="0">
                <a:effectLst/>
                <a:latin typeface="Times New Roman" panose="02020603050405020304" pitchFamily="18" charset="0"/>
                <a:ea typeface="黑体" panose="02010609060101010101" pitchFamily="49" charset="-122"/>
              </a:rPr>
              <a:t>信息</a:t>
            </a:r>
            <a:r>
              <a:rPr lang="zh-CN" altLang="en-US" sz="2000" kern="100" dirty="0">
                <a:latin typeface="Times New Roman" panose="02020603050405020304" pitchFamily="18" charset="0"/>
                <a:ea typeface="黑体" panose="02010609060101010101" pitchFamily="49" charset="-122"/>
              </a:rPr>
              <a:t>，</a:t>
            </a:r>
            <a:r>
              <a:rPr lang="en-US" altLang="zh-CN" sz="2000" kern="100" dirty="0" err="1">
                <a:effectLst/>
                <a:latin typeface="Times New Roman" panose="02020603050405020304" pitchFamily="18" charset="0"/>
                <a:ea typeface="黑体" panose="02010609060101010101" pitchFamily="49" charset="-122"/>
              </a:rPr>
              <a:t>wifi</a:t>
            </a:r>
            <a:r>
              <a:rPr lang="en-US" altLang="zh-CN" sz="2000" kern="100" dirty="0">
                <a:effectLst/>
                <a:latin typeface="Times New Roman" panose="02020603050405020304" pitchFamily="18" charset="0"/>
                <a:ea typeface="黑体" panose="02010609060101010101" pitchFamily="49" charset="-122"/>
              </a:rPr>
              <a:t> </a:t>
            </a:r>
            <a:r>
              <a:rPr lang="zh-CN" altLang="zh-CN" sz="2000" kern="100" dirty="0">
                <a:effectLst/>
                <a:latin typeface="Times New Roman" panose="02020603050405020304" pitchFamily="18" charset="0"/>
                <a:ea typeface="黑体" panose="02010609060101010101" pitchFamily="49" charset="-122"/>
              </a:rPr>
              <a:t>库用于储存</a:t>
            </a:r>
            <a:r>
              <a:rPr lang="zh-CN" altLang="en-US" sz="2000" kern="100" dirty="0">
                <a:effectLst/>
                <a:latin typeface="Times New Roman" panose="02020603050405020304" pitchFamily="18" charset="0"/>
                <a:ea typeface="黑体" panose="02010609060101010101" pitchFamily="49" charset="-122"/>
              </a:rPr>
              <a:t>指纹</a:t>
            </a:r>
            <a:r>
              <a:rPr lang="zh-CN" altLang="zh-CN" sz="2000" kern="100" dirty="0">
                <a:effectLst/>
                <a:latin typeface="Times New Roman" panose="02020603050405020304" pitchFamily="18" charset="0"/>
                <a:ea typeface="黑体" panose="02010609060101010101" pitchFamily="49" charset="-122"/>
              </a:rPr>
              <a:t>位置信息</a:t>
            </a:r>
            <a:r>
              <a:rPr lang="zh-CN" altLang="en-US" sz="2000" kern="100" dirty="0">
                <a:effectLst/>
                <a:latin typeface="Times New Roman" panose="02020603050405020304" pitchFamily="18" charset="0"/>
                <a:ea typeface="黑体" panose="02010609060101010101" pitchFamily="49" charset="-122"/>
              </a:rPr>
              <a:t>，</a:t>
            </a:r>
            <a:r>
              <a:rPr lang="en-US" altLang="zh-CN" sz="2000" kern="100" dirty="0">
                <a:effectLst/>
                <a:latin typeface="Times New Roman" panose="02020603050405020304" pitchFamily="18" charset="0"/>
                <a:ea typeface="黑体" panose="02010609060101010101" pitchFamily="49" charset="-122"/>
              </a:rPr>
              <a:t>user</a:t>
            </a:r>
            <a:r>
              <a:rPr lang="zh-CN" altLang="zh-CN" sz="2000" kern="100" dirty="0">
                <a:effectLst/>
                <a:latin typeface="Times New Roman" panose="02020603050405020304" pitchFamily="18" charset="0"/>
                <a:ea typeface="黑体" panose="02010609060101010101" pitchFamily="49" charset="-122"/>
              </a:rPr>
              <a:t>库用于储存用户的用户名、密码、手机号、</a:t>
            </a:r>
            <a:r>
              <a:rPr lang="en-US" altLang="zh-CN" sz="2000" kern="100" dirty="0">
                <a:effectLst/>
                <a:latin typeface="Times New Roman" panose="02020603050405020304" pitchFamily="18" charset="0"/>
                <a:ea typeface="黑体" panose="02010609060101010101" pitchFamily="49" charset="-122"/>
              </a:rPr>
              <a:t>VIP</a:t>
            </a:r>
            <a:r>
              <a:rPr lang="zh-CN" altLang="zh-CN" sz="2000" kern="100" dirty="0">
                <a:effectLst/>
                <a:latin typeface="Times New Roman" panose="02020603050405020304" pitchFamily="18" charset="0"/>
                <a:ea typeface="黑体" panose="02010609060101010101" pitchFamily="49" charset="-122"/>
              </a:rPr>
              <a:t>及头像等相关信</a:t>
            </a:r>
            <a:r>
              <a:rPr lang="zh-CN" altLang="en-US" sz="2000" kern="100" dirty="0">
                <a:effectLst/>
                <a:latin typeface="Times New Roman" panose="02020603050405020304" pitchFamily="18" charset="0"/>
                <a:ea typeface="黑体" panose="02010609060101010101" pitchFamily="49" charset="-122"/>
              </a:rPr>
              <a:t>，</a:t>
            </a:r>
            <a:r>
              <a:rPr lang="en-US" altLang="zh-CN" sz="2000" kern="100" dirty="0">
                <a:effectLst/>
                <a:latin typeface="Times New Roman" panose="02020603050405020304" pitchFamily="18" charset="0"/>
                <a:ea typeface="黑体" panose="02010609060101010101" pitchFamily="49" charset="-122"/>
              </a:rPr>
              <a:t>point</a:t>
            </a:r>
            <a:r>
              <a:rPr lang="zh-CN" altLang="en-US" sz="2000" kern="100" dirty="0">
                <a:effectLst/>
                <a:latin typeface="Times New Roman" panose="02020603050405020304" pitchFamily="18" charset="0"/>
                <a:ea typeface="黑体" panose="02010609060101010101" pitchFamily="49" charset="-122"/>
              </a:rPr>
              <a:t>库用于储存商品位置等信息。</a:t>
            </a:r>
            <a:endParaRPr lang="zh-CN" altLang="zh-CN" sz="2000" kern="100" dirty="0">
              <a:effectLst/>
              <a:latin typeface="Times New Roman" panose="02020603050405020304" pitchFamily="18" charset="0"/>
              <a:ea typeface="宋体" panose="02010600030101010101" pitchFamily="2" charset="-122"/>
            </a:endParaRPr>
          </a:p>
          <a:p>
            <a:endParaRPr lang="zh-CN" altLang="en-US" dirty="0"/>
          </a:p>
        </p:txBody>
      </p:sp>
      <p:pic>
        <p:nvPicPr>
          <p:cNvPr id="10" name="图片 9">
            <a:extLst>
              <a:ext uri="{FF2B5EF4-FFF2-40B4-BE49-F238E27FC236}">
                <a16:creationId xmlns:a16="http://schemas.microsoft.com/office/drawing/2014/main" id="{53E1F47F-71A9-4B57-86F6-C88751D40D37}"/>
              </a:ext>
            </a:extLst>
          </p:cNvPr>
          <p:cNvPicPr>
            <a:picLocks noChangeAspect="1"/>
          </p:cNvPicPr>
          <p:nvPr/>
        </p:nvPicPr>
        <p:blipFill rotWithShape="1">
          <a:blip r:embed="rId4">
            <a:extLst>
              <a:ext uri="{28A0092B-C50C-407E-A947-70E740481C1C}">
                <a14:useLocalDpi xmlns:a14="http://schemas.microsoft.com/office/drawing/2010/main" val="0"/>
              </a:ext>
            </a:extLst>
          </a:blip>
          <a:srcRect r="10831"/>
          <a:stretch/>
        </p:blipFill>
        <p:spPr>
          <a:xfrm>
            <a:off x="5554236" y="1441032"/>
            <a:ext cx="5953327" cy="40901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矩形 13">
            <a:extLst>
              <a:ext uri="{FF2B5EF4-FFF2-40B4-BE49-F238E27FC236}">
                <a16:creationId xmlns:a16="http://schemas.microsoft.com/office/drawing/2014/main" id="{FD0A00A5-227C-4969-8AAC-172D43B2E2E2}"/>
              </a:ext>
            </a:extLst>
          </p:cNvPr>
          <p:cNvSpPr/>
          <p:nvPr/>
        </p:nvSpPr>
        <p:spPr>
          <a:xfrm>
            <a:off x="1754932" y="482620"/>
            <a:ext cx="5744825"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a:t>
            </a:r>
            <a:r>
              <a:rPr lang="zh-CN" altLang="en-US" sz="3200" b="1" kern="0" dirty="0">
                <a:solidFill>
                  <a:schemeClr val="tx1">
                    <a:lumMod val="85000"/>
                    <a:lumOff val="15000"/>
                  </a:schemeClr>
                </a:solidFill>
                <a:latin typeface="+mn-ea"/>
                <a:sym typeface="FZHei-B01S" panose="02010601030101010101" pitchFamily="2" charset="-122"/>
              </a:rPr>
              <a:t>二部分  </a:t>
            </a:r>
            <a:r>
              <a:rPr lang="zh-CN" altLang="en-US" sz="3200" b="1" dirty="0"/>
              <a:t>项目综述</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Tree>
    <p:extLst>
      <p:ext uri="{BB962C8B-B14F-4D97-AF65-F5344CB8AC3E}">
        <p14:creationId xmlns:p14="http://schemas.microsoft.com/office/powerpoint/2010/main" val="427500664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1" name="文本框 10">
            <a:extLst>
              <a:ext uri="{FF2B5EF4-FFF2-40B4-BE49-F238E27FC236}">
                <a16:creationId xmlns:a16="http://schemas.microsoft.com/office/drawing/2014/main" id="{7B776D13-12EC-44B2-A6FB-C8B69B8838E3}"/>
              </a:ext>
            </a:extLst>
          </p:cNvPr>
          <p:cNvSpPr txBox="1"/>
          <p:nvPr/>
        </p:nvSpPr>
        <p:spPr>
          <a:xfrm>
            <a:off x="1098105" y="1707778"/>
            <a:ext cx="861774" cy="3477875"/>
          </a:xfrm>
          <a:prstGeom prst="rect">
            <a:avLst/>
          </a:prstGeom>
          <a:noFill/>
        </p:spPr>
        <p:txBody>
          <a:bodyPr vert="eaVert" wrap="none" rtlCol="0">
            <a:spAutoFit/>
          </a:bodyPr>
          <a:lstStyle/>
          <a:p>
            <a:r>
              <a:rPr lang="zh-CN" altLang="zh-CN" sz="4400" dirty="0">
                <a:effectLst/>
                <a:latin typeface="Times New Roman" panose="02020603050405020304" pitchFamily="18" charset="0"/>
                <a:ea typeface="宋体" panose="02010600030101010101" pitchFamily="2" charset="-122"/>
                <a:cs typeface="Times New Roman" panose="02020603050405020304" pitchFamily="18" charset="0"/>
              </a:rPr>
              <a:t>功能模块描述</a:t>
            </a:r>
            <a:endParaRPr lang="zh-CN" altLang="en-US" sz="4400" dirty="0"/>
          </a:p>
        </p:txBody>
      </p:sp>
      <p:sp>
        <p:nvSpPr>
          <p:cNvPr id="12" name="文本框 11">
            <a:extLst>
              <a:ext uri="{FF2B5EF4-FFF2-40B4-BE49-F238E27FC236}">
                <a16:creationId xmlns:a16="http://schemas.microsoft.com/office/drawing/2014/main" id="{A8AF09E3-36D3-4830-AA79-7D9215AEFE25}"/>
              </a:ext>
            </a:extLst>
          </p:cNvPr>
          <p:cNvSpPr txBox="1"/>
          <p:nvPr/>
        </p:nvSpPr>
        <p:spPr>
          <a:xfrm>
            <a:off x="1959879" y="1707778"/>
            <a:ext cx="2999232" cy="2585323"/>
          </a:xfrm>
          <a:prstGeom prst="rect">
            <a:avLst/>
          </a:prstGeom>
          <a:noFill/>
        </p:spPr>
        <p:txBody>
          <a:bodyPr wrap="square" rtlCol="0">
            <a:spAutoFit/>
          </a:bodyPr>
          <a:lstStyle/>
          <a:p>
            <a:r>
              <a:rPr lang="zh-CN" altLang="en-US" sz="1800" b="1" i="1" kern="100" dirty="0">
                <a:effectLst/>
                <a:latin typeface="Cambria" panose="02040503050406030204" pitchFamily="18" charset="0"/>
                <a:ea typeface="黑体" panose="02010609060101010101" pitchFamily="49" charset="-122"/>
                <a:cs typeface="Times New Roman" panose="02020603050405020304" pitchFamily="18" charset="0"/>
              </a:rPr>
              <a:t>服务端模块</a:t>
            </a:r>
            <a:endParaRPr lang="en-US" altLang="zh-CN" sz="1800" b="1" i="1" kern="100" dirty="0">
              <a:effectLst/>
              <a:latin typeface="Cambria" panose="02040503050406030204" pitchFamily="18" charset="0"/>
              <a:ea typeface="黑体" panose="02010609060101010101" pitchFamily="49" charset="-122"/>
              <a:cs typeface="Times New Roman" panose="02020603050405020304" pitchFamily="18" charset="0"/>
            </a:endParaRPr>
          </a:p>
          <a:p>
            <a:pPr algn="just"/>
            <a:r>
              <a:rPr lang="en-US" altLang="zh-CN" kern="100" dirty="0">
                <a:latin typeface="Times New Roman" panose="02020603050405020304" pitchFamily="18" charset="0"/>
                <a:ea typeface="黑体" panose="02010609060101010101" pitchFamily="49" charset="-122"/>
              </a:rPr>
              <a:t>        </a:t>
            </a:r>
            <a:r>
              <a:rPr lang="zh-CN" altLang="zh-CN" sz="1800" kern="100" dirty="0">
                <a:effectLst/>
                <a:latin typeface="Times New Roman" panose="02020603050405020304" pitchFamily="18" charset="0"/>
                <a:ea typeface="黑体" panose="02010609060101010101" pitchFamily="49" charset="-122"/>
              </a:rPr>
              <a:t>这是一个非常关键的核心模块，用于和用户使用的客户端、储存数据的数据库进行交互。</a:t>
            </a:r>
            <a:endParaRPr lang="en-US" altLang="zh-CN" kern="100" dirty="0">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        </a:t>
            </a:r>
            <a:r>
              <a:rPr lang="zh-CN" altLang="en-US" kern="100" dirty="0">
                <a:latin typeface="Times New Roman" panose="02020603050405020304" pitchFamily="18" charset="0"/>
                <a:ea typeface="黑体" panose="02010609060101010101" pitchFamily="49" charset="-122"/>
              </a:rPr>
              <a:t>服务端接收用户</a:t>
            </a:r>
            <a:r>
              <a:rPr lang="zh-CN" altLang="en-US" sz="1800" kern="100" dirty="0">
                <a:effectLst/>
                <a:latin typeface="Times New Roman" panose="02020603050405020304" pitchFamily="18" charset="0"/>
                <a:ea typeface="黑体" panose="02010609060101010101" pitchFamily="49" charset="-122"/>
              </a:rPr>
              <a:t>发来各种请求并进行处理，按需要与数据库进行信息交互，最终合理回应用户。</a:t>
            </a:r>
            <a:endParaRPr lang="zh-CN" altLang="zh-CN" sz="1800" kern="100" dirty="0">
              <a:effectLst/>
              <a:latin typeface="Times New Roman" panose="02020603050405020304" pitchFamily="18" charset="0"/>
              <a:ea typeface="宋体" panose="02010600030101010101" pitchFamily="2" charset="-122"/>
            </a:endParaRPr>
          </a:p>
        </p:txBody>
      </p:sp>
      <p:pic>
        <p:nvPicPr>
          <p:cNvPr id="10" name="图片 9">
            <a:extLst>
              <a:ext uri="{FF2B5EF4-FFF2-40B4-BE49-F238E27FC236}">
                <a16:creationId xmlns:a16="http://schemas.microsoft.com/office/drawing/2014/main" id="{B09F013A-A2EC-462D-B709-ABFB1F095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0331" y="605340"/>
            <a:ext cx="2778117" cy="5647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矩形 12">
            <a:extLst>
              <a:ext uri="{FF2B5EF4-FFF2-40B4-BE49-F238E27FC236}">
                <a16:creationId xmlns:a16="http://schemas.microsoft.com/office/drawing/2014/main" id="{9E9E6C8F-488E-4488-AEF7-E7EA7637BCC6}"/>
              </a:ext>
            </a:extLst>
          </p:cNvPr>
          <p:cNvSpPr/>
          <p:nvPr/>
        </p:nvSpPr>
        <p:spPr>
          <a:xfrm>
            <a:off x="1754932" y="482620"/>
            <a:ext cx="5744825"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a:t>
            </a:r>
            <a:r>
              <a:rPr lang="zh-CN" altLang="en-US" sz="3200" b="1" kern="0" dirty="0">
                <a:solidFill>
                  <a:schemeClr val="tx1">
                    <a:lumMod val="85000"/>
                    <a:lumOff val="15000"/>
                  </a:schemeClr>
                </a:solidFill>
                <a:latin typeface="+mn-ea"/>
                <a:sym typeface="FZHei-B01S" panose="02010601030101010101" pitchFamily="2" charset="-122"/>
              </a:rPr>
              <a:t>二部分  </a:t>
            </a:r>
            <a:r>
              <a:rPr lang="zh-CN" altLang="en-US" sz="3200" b="1" dirty="0"/>
              <a:t>项目综述</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Tree>
    <p:extLst>
      <p:ext uri="{BB962C8B-B14F-4D97-AF65-F5344CB8AC3E}">
        <p14:creationId xmlns:p14="http://schemas.microsoft.com/office/powerpoint/2010/main" val="9683675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1" name="文本框 10">
            <a:extLst>
              <a:ext uri="{FF2B5EF4-FFF2-40B4-BE49-F238E27FC236}">
                <a16:creationId xmlns:a16="http://schemas.microsoft.com/office/drawing/2014/main" id="{7B776D13-12EC-44B2-A6FB-C8B69B8838E3}"/>
              </a:ext>
            </a:extLst>
          </p:cNvPr>
          <p:cNvSpPr txBox="1"/>
          <p:nvPr/>
        </p:nvSpPr>
        <p:spPr>
          <a:xfrm>
            <a:off x="2948666" y="1705265"/>
            <a:ext cx="861774" cy="1220847"/>
          </a:xfrm>
          <a:prstGeom prst="rect">
            <a:avLst/>
          </a:prstGeom>
          <a:noFill/>
        </p:spPr>
        <p:txBody>
          <a:bodyPr vert="eaVert" wrap="none" rtlCol="0">
            <a:spAutoFit/>
          </a:bodyPr>
          <a:lstStyle/>
          <a:p>
            <a:r>
              <a:rPr lang="zh-CN" altLang="en-US" sz="4400" dirty="0">
                <a:effectLst/>
                <a:latin typeface="Times New Roman" panose="02020603050405020304" pitchFamily="18" charset="0"/>
                <a:ea typeface="宋体" panose="02010600030101010101" pitchFamily="2" charset="-122"/>
                <a:cs typeface="Times New Roman" panose="02020603050405020304" pitchFamily="18" charset="0"/>
              </a:rPr>
              <a:t>类图</a:t>
            </a:r>
            <a:endParaRPr lang="zh-CN" altLang="en-US" sz="4400" dirty="0"/>
          </a:p>
        </p:txBody>
      </p:sp>
      <p:sp>
        <p:nvSpPr>
          <p:cNvPr id="12" name="文本框 11">
            <a:extLst>
              <a:ext uri="{FF2B5EF4-FFF2-40B4-BE49-F238E27FC236}">
                <a16:creationId xmlns:a16="http://schemas.microsoft.com/office/drawing/2014/main" id="{A8AF09E3-36D3-4830-AA79-7D9215AEFE25}"/>
              </a:ext>
            </a:extLst>
          </p:cNvPr>
          <p:cNvSpPr txBox="1"/>
          <p:nvPr/>
        </p:nvSpPr>
        <p:spPr>
          <a:xfrm>
            <a:off x="1698595" y="3375375"/>
            <a:ext cx="3628286" cy="923330"/>
          </a:xfrm>
          <a:prstGeom prst="rect">
            <a:avLst/>
          </a:prstGeom>
          <a:noFill/>
        </p:spPr>
        <p:txBody>
          <a:bodyPr wrap="square" rtlCol="0">
            <a:spAutoFit/>
          </a:bodyPr>
          <a:lstStyle/>
          <a:p>
            <a:r>
              <a:rPr lang="zh-CN" altLang="en-US" sz="5400" kern="100" dirty="0">
                <a:effectLst/>
                <a:latin typeface="Times New Roman" panose="02020603050405020304" pitchFamily="18" charset="0"/>
                <a:ea typeface="黑体" panose="02010609060101010101" pitchFamily="49" charset="-122"/>
              </a:rPr>
              <a:t>服务端类图</a:t>
            </a:r>
            <a:endParaRPr lang="zh-CN" altLang="zh-CN" sz="5400" kern="100" dirty="0">
              <a:effectLst/>
              <a:latin typeface="Times New Roman" panose="02020603050405020304" pitchFamily="18" charset="0"/>
              <a:ea typeface="宋体" panose="02010600030101010101" pitchFamily="2" charset="-122"/>
            </a:endParaRPr>
          </a:p>
        </p:txBody>
      </p:sp>
      <p:sp>
        <p:nvSpPr>
          <p:cNvPr id="13" name="矩形 12">
            <a:extLst>
              <a:ext uri="{FF2B5EF4-FFF2-40B4-BE49-F238E27FC236}">
                <a16:creationId xmlns:a16="http://schemas.microsoft.com/office/drawing/2014/main" id="{DECB1208-32EA-44CA-BD56-7AC48EE86020}"/>
              </a:ext>
            </a:extLst>
          </p:cNvPr>
          <p:cNvSpPr/>
          <p:nvPr/>
        </p:nvSpPr>
        <p:spPr>
          <a:xfrm>
            <a:off x="1754932" y="482620"/>
            <a:ext cx="5744825"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a:t>
            </a:r>
            <a:r>
              <a:rPr lang="zh-CN" altLang="en-US" sz="3200" b="1" kern="0" dirty="0">
                <a:solidFill>
                  <a:schemeClr val="tx1">
                    <a:lumMod val="85000"/>
                    <a:lumOff val="15000"/>
                  </a:schemeClr>
                </a:solidFill>
                <a:latin typeface="+mn-ea"/>
                <a:sym typeface="FZHei-B01S" panose="02010601030101010101" pitchFamily="2" charset="-122"/>
              </a:rPr>
              <a:t>二部分  </a:t>
            </a:r>
            <a:r>
              <a:rPr lang="zh-CN" altLang="en-US" sz="3200" b="1" dirty="0"/>
              <a:t>项目综述</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pic>
        <p:nvPicPr>
          <p:cNvPr id="7" name="图片 6">
            <a:extLst>
              <a:ext uri="{FF2B5EF4-FFF2-40B4-BE49-F238E27FC236}">
                <a16:creationId xmlns:a16="http://schemas.microsoft.com/office/drawing/2014/main" id="{107BE257-EAF9-41F5-8CDE-35B7C14CAC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6949" y="482620"/>
            <a:ext cx="5796315" cy="55928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695572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1" name="文本框 10">
            <a:extLst>
              <a:ext uri="{FF2B5EF4-FFF2-40B4-BE49-F238E27FC236}">
                <a16:creationId xmlns:a16="http://schemas.microsoft.com/office/drawing/2014/main" id="{7B776D13-12EC-44B2-A6FB-C8B69B8838E3}"/>
              </a:ext>
            </a:extLst>
          </p:cNvPr>
          <p:cNvSpPr txBox="1"/>
          <p:nvPr/>
        </p:nvSpPr>
        <p:spPr>
          <a:xfrm>
            <a:off x="2948666" y="1705265"/>
            <a:ext cx="861774" cy="1220847"/>
          </a:xfrm>
          <a:prstGeom prst="rect">
            <a:avLst/>
          </a:prstGeom>
          <a:noFill/>
        </p:spPr>
        <p:txBody>
          <a:bodyPr vert="eaVert" wrap="none" rtlCol="0">
            <a:spAutoFit/>
          </a:bodyPr>
          <a:lstStyle/>
          <a:p>
            <a:r>
              <a:rPr lang="zh-CN" altLang="en-US" sz="4400" dirty="0">
                <a:effectLst/>
                <a:latin typeface="Times New Roman" panose="02020603050405020304" pitchFamily="18" charset="0"/>
                <a:ea typeface="宋体" panose="02010600030101010101" pitchFamily="2" charset="-122"/>
                <a:cs typeface="Times New Roman" panose="02020603050405020304" pitchFamily="18" charset="0"/>
              </a:rPr>
              <a:t>类图</a:t>
            </a:r>
            <a:endParaRPr lang="zh-CN" altLang="en-US" sz="4400" dirty="0"/>
          </a:p>
        </p:txBody>
      </p:sp>
      <p:sp>
        <p:nvSpPr>
          <p:cNvPr id="12" name="文本框 11">
            <a:extLst>
              <a:ext uri="{FF2B5EF4-FFF2-40B4-BE49-F238E27FC236}">
                <a16:creationId xmlns:a16="http://schemas.microsoft.com/office/drawing/2014/main" id="{A8AF09E3-36D3-4830-AA79-7D9215AEFE25}"/>
              </a:ext>
            </a:extLst>
          </p:cNvPr>
          <p:cNvSpPr txBox="1"/>
          <p:nvPr/>
        </p:nvSpPr>
        <p:spPr>
          <a:xfrm>
            <a:off x="1698595" y="3375375"/>
            <a:ext cx="3628286" cy="923330"/>
          </a:xfrm>
          <a:prstGeom prst="rect">
            <a:avLst/>
          </a:prstGeom>
          <a:noFill/>
        </p:spPr>
        <p:txBody>
          <a:bodyPr wrap="square" rtlCol="0">
            <a:spAutoFit/>
          </a:bodyPr>
          <a:lstStyle/>
          <a:p>
            <a:r>
              <a:rPr lang="zh-CN" altLang="en-US" sz="5400" kern="100" dirty="0">
                <a:latin typeface="Times New Roman" panose="02020603050405020304" pitchFamily="18" charset="0"/>
                <a:ea typeface="黑体" panose="02010609060101010101" pitchFamily="49" charset="-122"/>
              </a:rPr>
              <a:t>客户端</a:t>
            </a:r>
            <a:r>
              <a:rPr lang="zh-CN" altLang="en-US" sz="5400" kern="100" dirty="0">
                <a:effectLst/>
                <a:latin typeface="Times New Roman" panose="02020603050405020304" pitchFamily="18" charset="0"/>
                <a:ea typeface="黑体" panose="02010609060101010101" pitchFamily="49" charset="-122"/>
              </a:rPr>
              <a:t>类图</a:t>
            </a:r>
            <a:endParaRPr lang="zh-CN" altLang="zh-CN" sz="5400" kern="100" dirty="0">
              <a:effectLst/>
              <a:latin typeface="Times New Roman" panose="02020603050405020304" pitchFamily="18" charset="0"/>
              <a:ea typeface="宋体" panose="02010600030101010101" pitchFamily="2" charset="-122"/>
            </a:endParaRPr>
          </a:p>
        </p:txBody>
      </p:sp>
      <p:sp>
        <p:nvSpPr>
          <p:cNvPr id="14" name="矩形 13">
            <a:extLst>
              <a:ext uri="{FF2B5EF4-FFF2-40B4-BE49-F238E27FC236}">
                <a16:creationId xmlns:a16="http://schemas.microsoft.com/office/drawing/2014/main" id="{28271ABB-5B15-411A-AFE3-561C0511EC2F}"/>
              </a:ext>
            </a:extLst>
          </p:cNvPr>
          <p:cNvSpPr/>
          <p:nvPr/>
        </p:nvSpPr>
        <p:spPr>
          <a:xfrm>
            <a:off x="1754932" y="482620"/>
            <a:ext cx="5744825"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a:t>
            </a:r>
            <a:r>
              <a:rPr lang="zh-CN" altLang="en-US" sz="3200" b="1" kern="0" dirty="0">
                <a:solidFill>
                  <a:schemeClr val="tx1">
                    <a:lumMod val="85000"/>
                    <a:lumOff val="15000"/>
                  </a:schemeClr>
                </a:solidFill>
                <a:latin typeface="+mn-ea"/>
                <a:sym typeface="FZHei-B01S" panose="02010601030101010101" pitchFamily="2" charset="-122"/>
              </a:rPr>
              <a:t>二部分  </a:t>
            </a:r>
            <a:r>
              <a:rPr lang="zh-CN" altLang="en-US" sz="3200" b="1" dirty="0"/>
              <a:t>项目综述</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pic>
        <p:nvPicPr>
          <p:cNvPr id="7" name="图片 6">
            <a:extLst>
              <a:ext uri="{FF2B5EF4-FFF2-40B4-BE49-F238E27FC236}">
                <a16:creationId xmlns:a16="http://schemas.microsoft.com/office/drawing/2014/main" id="{A935F8FD-F7D3-4C3A-B0E5-4344FC8497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8735" y="740182"/>
            <a:ext cx="5145654" cy="53891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535927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7" name="文本框 6">
            <a:extLst>
              <a:ext uri="{FF2B5EF4-FFF2-40B4-BE49-F238E27FC236}">
                <a16:creationId xmlns:a16="http://schemas.microsoft.com/office/drawing/2014/main" id="{5115EA70-FBB0-4A48-97DD-3CBF6315E503}"/>
              </a:ext>
            </a:extLst>
          </p:cNvPr>
          <p:cNvSpPr txBox="1"/>
          <p:nvPr/>
        </p:nvSpPr>
        <p:spPr>
          <a:xfrm>
            <a:off x="647134" y="1650200"/>
            <a:ext cx="1292662" cy="3747180"/>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数据库</a:t>
            </a:r>
            <a:r>
              <a:rPr kumimoji="0" lang="en-US" altLang="zh-CN" sz="5400" b="0" i="0" u="none" strike="noStrike" kern="1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ER</a:t>
            </a:r>
            <a:r>
              <a:rPr kumimoji="0" lang="zh-CN" altLang="en-US" sz="5400" b="0" i="0" u="none" strike="noStrike" kern="1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图</a:t>
            </a:r>
            <a:endParaRPr kumimoji="0" lang="zh-CN" altLang="zh-CN" sz="5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endParaRPr lang="zh-CN" altLang="en-US" dirty="0"/>
          </a:p>
        </p:txBody>
      </p:sp>
      <p:pic>
        <p:nvPicPr>
          <p:cNvPr id="11" name="图片 10">
            <a:extLst>
              <a:ext uri="{FF2B5EF4-FFF2-40B4-BE49-F238E27FC236}">
                <a16:creationId xmlns:a16="http://schemas.microsoft.com/office/drawing/2014/main" id="{7F0C8A12-987A-4AB6-A3B4-AE7F3B131AC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725831" y="1536843"/>
            <a:ext cx="4011934" cy="28407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矩形 11">
            <a:extLst>
              <a:ext uri="{FF2B5EF4-FFF2-40B4-BE49-F238E27FC236}">
                <a16:creationId xmlns:a16="http://schemas.microsoft.com/office/drawing/2014/main" id="{A737854B-6800-4B1D-B082-86C94E6FC1B6}"/>
              </a:ext>
            </a:extLst>
          </p:cNvPr>
          <p:cNvSpPr/>
          <p:nvPr/>
        </p:nvSpPr>
        <p:spPr>
          <a:xfrm>
            <a:off x="1754932" y="482620"/>
            <a:ext cx="5744825"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a:t>
            </a:r>
            <a:r>
              <a:rPr lang="zh-CN" altLang="en-US" sz="3200" b="1" kern="0" dirty="0">
                <a:solidFill>
                  <a:schemeClr val="tx1">
                    <a:lumMod val="85000"/>
                    <a:lumOff val="15000"/>
                  </a:schemeClr>
                </a:solidFill>
                <a:latin typeface="+mn-ea"/>
                <a:sym typeface="FZHei-B01S" panose="02010601030101010101" pitchFamily="2" charset="-122"/>
              </a:rPr>
              <a:t>二部分  </a:t>
            </a:r>
            <a:r>
              <a:rPr lang="zh-CN" altLang="en-US" sz="3200" b="1" dirty="0"/>
              <a:t>项目综述</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pic>
        <p:nvPicPr>
          <p:cNvPr id="10" name="图片 9">
            <a:extLst>
              <a:ext uri="{FF2B5EF4-FFF2-40B4-BE49-F238E27FC236}">
                <a16:creationId xmlns:a16="http://schemas.microsoft.com/office/drawing/2014/main" id="{2F448541-EE7E-4755-A1A6-3E04B0CD74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0202" y="1515496"/>
            <a:ext cx="5138088" cy="38487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文本框 12">
            <a:extLst>
              <a:ext uri="{FF2B5EF4-FFF2-40B4-BE49-F238E27FC236}">
                <a16:creationId xmlns:a16="http://schemas.microsoft.com/office/drawing/2014/main" id="{69F4DF63-F1D3-45F6-A41F-7607495BEEE7}"/>
              </a:ext>
            </a:extLst>
          </p:cNvPr>
          <p:cNvSpPr txBox="1"/>
          <p:nvPr/>
        </p:nvSpPr>
        <p:spPr>
          <a:xfrm>
            <a:off x="9114817" y="4524613"/>
            <a:ext cx="1074333" cy="369332"/>
          </a:xfrm>
          <a:prstGeom prst="rect">
            <a:avLst/>
          </a:prstGeom>
          <a:noFill/>
        </p:spPr>
        <p:txBody>
          <a:bodyPr wrap="none" rtlCol="0">
            <a:spAutoFit/>
          </a:bodyPr>
          <a:lstStyle/>
          <a:p>
            <a:r>
              <a:rPr lang="zh-CN" altLang="en-US" dirty="0"/>
              <a:t>旧的</a:t>
            </a:r>
            <a:r>
              <a:rPr lang="en-US" altLang="zh-CN" dirty="0"/>
              <a:t>er</a:t>
            </a:r>
            <a:r>
              <a:rPr lang="zh-CN" altLang="en-US" dirty="0"/>
              <a:t>图</a:t>
            </a:r>
          </a:p>
        </p:txBody>
      </p:sp>
      <p:sp>
        <p:nvSpPr>
          <p:cNvPr id="14" name="文本框 13">
            <a:extLst>
              <a:ext uri="{FF2B5EF4-FFF2-40B4-BE49-F238E27FC236}">
                <a16:creationId xmlns:a16="http://schemas.microsoft.com/office/drawing/2014/main" id="{1BD0BB75-8B96-432E-A932-640A6D6A14D3}"/>
              </a:ext>
            </a:extLst>
          </p:cNvPr>
          <p:cNvSpPr txBox="1"/>
          <p:nvPr/>
        </p:nvSpPr>
        <p:spPr>
          <a:xfrm>
            <a:off x="4492079" y="5531216"/>
            <a:ext cx="1074333" cy="369332"/>
          </a:xfrm>
          <a:prstGeom prst="rect">
            <a:avLst/>
          </a:prstGeom>
          <a:noFill/>
        </p:spPr>
        <p:txBody>
          <a:bodyPr wrap="none" rtlCol="0">
            <a:spAutoFit/>
          </a:bodyPr>
          <a:lstStyle/>
          <a:p>
            <a:r>
              <a:rPr lang="zh-CN" altLang="en-US" dirty="0"/>
              <a:t>新的</a:t>
            </a:r>
            <a:r>
              <a:rPr lang="en-US" altLang="zh-CN" dirty="0"/>
              <a:t>er</a:t>
            </a:r>
            <a:r>
              <a:rPr lang="zh-CN" altLang="en-US" dirty="0"/>
              <a:t>图</a:t>
            </a:r>
          </a:p>
        </p:txBody>
      </p:sp>
    </p:spTree>
    <p:extLst>
      <p:ext uri="{BB962C8B-B14F-4D97-AF65-F5344CB8AC3E}">
        <p14:creationId xmlns:p14="http://schemas.microsoft.com/office/powerpoint/2010/main" val="17806270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03</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6916787" y="2518684"/>
            <a:ext cx="2745687" cy="171739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第三部分</a:t>
            </a:r>
            <a:endParaRPr kumimoji="0" lang="en-US" altLang="zh-CN"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a:p>
            <a:r>
              <a:rPr lang="zh-CN" altLang="en-US" sz="4800" b="1" dirty="0"/>
              <a:t>关键功能</a:t>
            </a:r>
          </a:p>
        </p:txBody>
      </p:sp>
      <p:sp>
        <p:nvSpPr>
          <p:cNvPr id="3" name="文本框 2">
            <a:extLst>
              <a:ext uri="{FF2B5EF4-FFF2-40B4-BE49-F238E27FC236}">
                <a16:creationId xmlns:a16="http://schemas.microsoft.com/office/drawing/2014/main" id="{34E4D04F-F335-4EB1-95FF-3A39EF8E57D3}"/>
              </a:ext>
            </a:extLst>
          </p:cNvPr>
          <p:cNvSpPr txBox="1"/>
          <p:nvPr/>
        </p:nvSpPr>
        <p:spPr>
          <a:xfrm>
            <a:off x="581633" y="5965372"/>
            <a:ext cx="306494" cy="369332"/>
          </a:xfrm>
          <a:prstGeom prst="rect">
            <a:avLst/>
          </a:prstGeom>
          <a:noFill/>
        </p:spPr>
        <p:txBody>
          <a:bodyPr wrap="none" rtlCol="0">
            <a:spAutoFit/>
          </a:bodyPr>
          <a:lstStyle/>
          <a:p>
            <a:r>
              <a:rPr lang="en-US" altLang="zh-CN" dirty="0"/>
              <a:t>3</a:t>
            </a:r>
            <a:endParaRPr lang="zh-CN" altLang="en-US" dirty="0"/>
          </a:p>
        </p:txBody>
      </p:sp>
    </p:spTree>
    <p:extLst>
      <p:ext uri="{BB962C8B-B14F-4D97-AF65-F5344CB8AC3E}">
        <p14:creationId xmlns:p14="http://schemas.microsoft.com/office/powerpoint/2010/main" val="297862031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2" name="文本框 11">
            <a:extLst>
              <a:ext uri="{FF2B5EF4-FFF2-40B4-BE49-F238E27FC236}">
                <a16:creationId xmlns:a16="http://schemas.microsoft.com/office/drawing/2014/main" id="{A8AF09E3-36D3-4830-AA79-7D9215AEFE25}"/>
              </a:ext>
            </a:extLst>
          </p:cNvPr>
          <p:cNvSpPr txBox="1"/>
          <p:nvPr/>
        </p:nvSpPr>
        <p:spPr>
          <a:xfrm>
            <a:off x="1959879" y="1707778"/>
            <a:ext cx="3628286" cy="2031325"/>
          </a:xfrm>
          <a:prstGeom prst="rect">
            <a:avLst/>
          </a:prstGeom>
          <a:noFill/>
        </p:spPr>
        <p:txBody>
          <a:bodyPr wrap="square" rtlCol="0">
            <a:spAutoFit/>
          </a:bodyPr>
          <a:lstStyle/>
          <a:p>
            <a:r>
              <a:rPr lang="en-US" altLang="zh-CN" kern="100" dirty="0">
                <a:latin typeface="Times New Roman" panose="02020603050405020304" pitchFamily="18" charset="0"/>
                <a:ea typeface="黑体" panose="02010609060101010101" pitchFamily="49" charset="-122"/>
              </a:rPr>
              <a:t>        </a:t>
            </a:r>
            <a:r>
              <a:rPr lang="zh-CN" altLang="en-US" sz="1800" kern="100" dirty="0">
                <a:effectLst/>
                <a:latin typeface="Times New Roman" panose="02020603050405020304" pitchFamily="18" charset="0"/>
                <a:ea typeface="黑体" panose="02010609060101010101" pitchFamily="49" charset="-122"/>
              </a:rPr>
              <a:t>用户开启程序后进入登录界面</a:t>
            </a:r>
            <a:r>
              <a:rPr lang="zh-CN" altLang="en-US" kern="100" dirty="0">
                <a:latin typeface="Times New Roman" panose="02020603050405020304" pitchFamily="18" charset="0"/>
                <a:ea typeface="黑体" panose="02010609060101010101" pitchFamily="49" charset="-122"/>
              </a:rPr>
              <a:t>进行</a:t>
            </a:r>
            <a:r>
              <a:rPr lang="zh-CN" altLang="en-US" sz="1800" kern="100" dirty="0">
                <a:effectLst/>
                <a:latin typeface="Times New Roman" panose="02020603050405020304" pitchFamily="18" charset="0"/>
                <a:ea typeface="黑体" panose="02010609060101010101" pitchFamily="49" charset="-122"/>
              </a:rPr>
              <a:t>注册或登录，用户输入登录信息后向服务器发送登录请求，服务器得到请求后向数据库寻找信息找到信息后向客户端发回信息。登录成功后开始定位，也可通过搜索</a:t>
            </a:r>
            <a:r>
              <a:rPr lang="zh-CN" altLang="en-US" kern="100" dirty="0">
                <a:latin typeface="Times New Roman" panose="02020603050405020304" pitchFamily="18" charset="0"/>
                <a:ea typeface="黑体" panose="02010609060101010101" pitchFamily="49" charset="-122"/>
              </a:rPr>
              <a:t>栏向服务器检索信息。</a:t>
            </a:r>
            <a:endParaRPr lang="zh-CN" altLang="zh-CN" sz="1800" kern="100" dirty="0">
              <a:effectLst/>
              <a:latin typeface="Times New Roman" panose="02020603050405020304" pitchFamily="18" charset="0"/>
              <a:ea typeface="宋体" panose="02010600030101010101" pitchFamily="2" charset="-122"/>
            </a:endParaRPr>
          </a:p>
        </p:txBody>
      </p:sp>
      <p:sp>
        <p:nvSpPr>
          <p:cNvPr id="14" name="矩形 13">
            <a:extLst>
              <a:ext uri="{FF2B5EF4-FFF2-40B4-BE49-F238E27FC236}">
                <a16:creationId xmlns:a16="http://schemas.microsoft.com/office/drawing/2014/main" id="{10B874B4-EFD5-43C2-BEE9-91225479B56D}"/>
              </a:ext>
            </a:extLst>
          </p:cNvPr>
          <p:cNvSpPr/>
          <p:nvPr/>
        </p:nvSpPr>
        <p:spPr>
          <a:xfrm>
            <a:off x="1754932" y="482620"/>
            <a:ext cx="5744825"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第三</a:t>
            </a:r>
            <a:r>
              <a:rPr lang="zh-CN" altLang="en-US" sz="3200" b="1" kern="0" dirty="0">
                <a:solidFill>
                  <a:schemeClr val="tx1">
                    <a:lumMod val="85000"/>
                    <a:lumOff val="15000"/>
                  </a:schemeClr>
                </a:solidFill>
                <a:latin typeface="+mn-ea"/>
                <a:sym typeface="FZHei-B01S" panose="02010601030101010101" pitchFamily="2" charset="-122"/>
              </a:rPr>
              <a:t>部分  </a:t>
            </a:r>
            <a:r>
              <a:rPr lang="zh-CN" altLang="en-US" sz="3200" b="1" dirty="0"/>
              <a:t>关键功能</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15" name="文本框 14">
            <a:extLst>
              <a:ext uri="{FF2B5EF4-FFF2-40B4-BE49-F238E27FC236}">
                <a16:creationId xmlns:a16="http://schemas.microsoft.com/office/drawing/2014/main" id="{2E9DF85E-BD68-4D1E-82CA-B7A65A42F50D}"/>
              </a:ext>
            </a:extLst>
          </p:cNvPr>
          <p:cNvSpPr txBox="1"/>
          <p:nvPr/>
        </p:nvSpPr>
        <p:spPr>
          <a:xfrm>
            <a:off x="1098105" y="1707778"/>
            <a:ext cx="861774" cy="2349361"/>
          </a:xfrm>
          <a:prstGeom prst="rect">
            <a:avLst/>
          </a:prstGeom>
          <a:noFill/>
        </p:spPr>
        <p:txBody>
          <a:bodyPr vert="eaVert" wrap="none" rtlCol="0">
            <a:spAutoFit/>
          </a:bodyPr>
          <a:lstStyle/>
          <a:p>
            <a:r>
              <a:rPr lang="zh-CN" altLang="en-US" sz="4400" dirty="0">
                <a:effectLst/>
                <a:latin typeface="Times New Roman" panose="02020603050405020304" pitchFamily="18" charset="0"/>
                <a:ea typeface="宋体" panose="02010600030101010101" pitchFamily="2" charset="-122"/>
                <a:cs typeface="Times New Roman" panose="02020603050405020304" pitchFamily="18" charset="0"/>
              </a:rPr>
              <a:t>流程描述</a:t>
            </a:r>
            <a:endParaRPr lang="zh-CN" altLang="en-US" sz="4400" dirty="0"/>
          </a:p>
        </p:txBody>
      </p:sp>
      <p:pic>
        <p:nvPicPr>
          <p:cNvPr id="7" name="图片 6">
            <a:extLst>
              <a:ext uri="{FF2B5EF4-FFF2-40B4-BE49-F238E27FC236}">
                <a16:creationId xmlns:a16="http://schemas.microsoft.com/office/drawing/2014/main" id="{D637BDAE-2400-4EF8-A316-E0F5589885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3837" y="10886"/>
            <a:ext cx="3034832" cy="6858000"/>
          </a:xfrm>
          <a:prstGeom prst="rect">
            <a:avLst/>
          </a:prstGeom>
        </p:spPr>
      </p:pic>
    </p:spTree>
    <p:extLst>
      <p:ext uri="{BB962C8B-B14F-4D97-AF65-F5344CB8AC3E}">
        <p14:creationId xmlns:p14="http://schemas.microsoft.com/office/powerpoint/2010/main" val="23536776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4" name="矩形 13">
            <a:extLst>
              <a:ext uri="{FF2B5EF4-FFF2-40B4-BE49-F238E27FC236}">
                <a16:creationId xmlns:a16="http://schemas.microsoft.com/office/drawing/2014/main" id="{10B874B4-EFD5-43C2-BEE9-91225479B56D}"/>
              </a:ext>
            </a:extLst>
          </p:cNvPr>
          <p:cNvSpPr/>
          <p:nvPr/>
        </p:nvSpPr>
        <p:spPr>
          <a:xfrm>
            <a:off x="1754932" y="482620"/>
            <a:ext cx="5744825"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第三</a:t>
            </a:r>
            <a:r>
              <a:rPr lang="zh-CN" altLang="en-US" sz="3200" b="1" kern="0" dirty="0">
                <a:solidFill>
                  <a:schemeClr val="tx1">
                    <a:lumMod val="85000"/>
                    <a:lumOff val="15000"/>
                  </a:schemeClr>
                </a:solidFill>
                <a:latin typeface="+mn-ea"/>
                <a:sym typeface="FZHei-B01S" panose="02010601030101010101" pitchFamily="2" charset="-122"/>
              </a:rPr>
              <a:t>部分  </a:t>
            </a:r>
            <a:r>
              <a:rPr lang="zh-CN" altLang="en-US" sz="3200" b="1" dirty="0"/>
              <a:t>关键功能</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15" name="文本框 14">
            <a:extLst>
              <a:ext uri="{FF2B5EF4-FFF2-40B4-BE49-F238E27FC236}">
                <a16:creationId xmlns:a16="http://schemas.microsoft.com/office/drawing/2014/main" id="{2E9DF85E-BD68-4D1E-82CA-B7A65A42F50D}"/>
              </a:ext>
            </a:extLst>
          </p:cNvPr>
          <p:cNvSpPr txBox="1"/>
          <p:nvPr/>
        </p:nvSpPr>
        <p:spPr>
          <a:xfrm>
            <a:off x="816787" y="1987362"/>
            <a:ext cx="861774" cy="1815562"/>
          </a:xfrm>
          <a:prstGeom prst="rect">
            <a:avLst/>
          </a:prstGeom>
          <a:noFill/>
        </p:spPr>
        <p:txBody>
          <a:bodyPr vert="eaVert" wrap="none" rtlCol="0">
            <a:spAutoFit/>
          </a:bodyPr>
          <a:lstStyle/>
          <a:p>
            <a:r>
              <a:rPr lang="en-US" altLang="zh-CN" sz="4400" dirty="0">
                <a:effectLst/>
                <a:latin typeface="Times New Roman" panose="02020603050405020304" pitchFamily="18" charset="0"/>
                <a:ea typeface="宋体" panose="02010600030101010101" pitchFamily="2" charset="-122"/>
                <a:cs typeface="Times New Roman" panose="02020603050405020304" pitchFamily="18" charset="0"/>
              </a:rPr>
              <a:t>UI</a:t>
            </a:r>
            <a:r>
              <a:rPr lang="zh-CN" altLang="en-US" sz="4400" dirty="0">
                <a:effectLst/>
                <a:latin typeface="Times New Roman" panose="02020603050405020304" pitchFamily="18" charset="0"/>
                <a:ea typeface="宋体" panose="02010600030101010101" pitchFamily="2" charset="-122"/>
                <a:cs typeface="Times New Roman" panose="02020603050405020304" pitchFamily="18" charset="0"/>
              </a:rPr>
              <a:t>展示</a:t>
            </a:r>
            <a:endParaRPr lang="zh-CN" altLang="en-US" sz="4400" dirty="0"/>
          </a:p>
        </p:txBody>
      </p:sp>
      <p:pic>
        <p:nvPicPr>
          <p:cNvPr id="17" name="图片 16">
            <a:extLst>
              <a:ext uri="{FF2B5EF4-FFF2-40B4-BE49-F238E27FC236}">
                <a16:creationId xmlns:a16="http://schemas.microsoft.com/office/drawing/2014/main" id="{15D3B57D-28D9-4B60-A159-DC63F78D533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174"/>
          <a:stretch/>
        </p:blipFill>
        <p:spPr>
          <a:xfrm>
            <a:off x="3158652" y="1267119"/>
            <a:ext cx="2289551" cy="48032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图片 15">
            <a:extLst>
              <a:ext uri="{FF2B5EF4-FFF2-40B4-BE49-F238E27FC236}">
                <a16:creationId xmlns:a16="http://schemas.microsoft.com/office/drawing/2014/main" id="{FF98BD95-ADBE-4D21-8DED-49563DF89F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99543" y="1265192"/>
            <a:ext cx="2349276" cy="48051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图片 10">
            <a:extLst>
              <a:ext uri="{FF2B5EF4-FFF2-40B4-BE49-F238E27FC236}">
                <a16:creationId xmlns:a16="http://schemas.microsoft.com/office/drawing/2014/main" id="{CE7EFB58-A624-43A4-AC93-4AD16681A85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174"/>
          <a:stretch/>
        </p:blipFill>
        <p:spPr>
          <a:xfrm>
            <a:off x="9328830" y="1226608"/>
            <a:ext cx="2327253" cy="48823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图片 19">
            <a:extLst>
              <a:ext uri="{FF2B5EF4-FFF2-40B4-BE49-F238E27FC236}">
                <a16:creationId xmlns:a16="http://schemas.microsoft.com/office/drawing/2014/main" id="{141C362B-E373-4FD5-A732-A97B214ED80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3174"/>
          <a:stretch/>
        </p:blipFill>
        <p:spPr>
          <a:xfrm>
            <a:off x="7395201" y="1210418"/>
            <a:ext cx="2349276" cy="49285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a:extLst>
              <a:ext uri="{FF2B5EF4-FFF2-40B4-BE49-F238E27FC236}">
                <a16:creationId xmlns:a16="http://schemas.microsoft.com/office/drawing/2014/main" id="{6F94163D-75C4-47AB-92DB-447F9CC29AFB}"/>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2857"/>
          <a:stretch/>
        </p:blipFill>
        <p:spPr>
          <a:xfrm>
            <a:off x="5504484" y="1265192"/>
            <a:ext cx="2289551" cy="48189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14378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4" name="矩形 13">
            <a:extLst>
              <a:ext uri="{FF2B5EF4-FFF2-40B4-BE49-F238E27FC236}">
                <a16:creationId xmlns:a16="http://schemas.microsoft.com/office/drawing/2014/main" id="{10B874B4-EFD5-43C2-BEE9-91225479B56D}"/>
              </a:ext>
            </a:extLst>
          </p:cNvPr>
          <p:cNvSpPr/>
          <p:nvPr/>
        </p:nvSpPr>
        <p:spPr>
          <a:xfrm>
            <a:off x="1754933" y="482620"/>
            <a:ext cx="4062208"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第三</a:t>
            </a:r>
            <a:r>
              <a:rPr lang="zh-CN" altLang="en-US" sz="3200" b="1" kern="0" dirty="0">
                <a:solidFill>
                  <a:schemeClr val="tx1">
                    <a:lumMod val="85000"/>
                    <a:lumOff val="15000"/>
                  </a:schemeClr>
                </a:solidFill>
                <a:latin typeface="+mn-ea"/>
                <a:sym typeface="FZHei-B01S" panose="02010601030101010101" pitchFamily="2" charset="-122"/>
              </a:rPr>
              <a:t>部分  </a:t>
            </a:r>
            <a:r>
              <a:rPr lang="zh-CN" altLang="en-US" sz="3200" b="1" dirty="0"/>
              <a:t>关键功能</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15" name="文本框 14">
            <a:extLst>
              <a:ext uri="{FF2B5EF4-FFF2-40B4-BE49-F238E27FC236}">
                <a16:creationId xmlns:a16="http://schemas.microsoft.com/office/drawing/2014/main" id="{2E9DF85E-BD68-4D1E-82CA-B7A65A42F50D}"/>
              </a:ext>
            </a:extLst>
          </p:cNvPr>
          <p:cNvSpPr txBox="1"/>
          <p:nvPr/>
        </p:nvSpPr>
        <p:spPr>
          <a:xfrm>
            <a:off x="1098105" y="1707778"/>
            <a:ext cx="861774" cy="2349361"/>
          </a:xfrm>
          <a:prstGeom prst="rect">
            <a:avLst/>
          </a:prstGeom>
          <a:noFill/>
        </p:spPr>
        <p:txBody>
          <a:bodyPr vert="eaVert" wrap="none" rtlCol="0">
            <a:spAutoFit/>
          </a:bodyPr>
          <a:lstStyle/>
          <a:p>
            <a:r>
              <a:rPr lang="zh-CN" altLang="en-US" sz="4400" dirty="0">
                <a:effectLst/>
                <a:latin typeface="Times New Roman" panose="02020603050405020304" pitchFamily="18" charset="0"/>
                <a:ea typeface="宋体" panose="02010600030101010101" pitchFamily="2" charset="-122"/>
                <a:cs typeface="Times New Roman" panose="02020603050405020304" pitchFamily="18" charset="0"/>
              </a:rPr>
              <a:t>容错措施</a:t>
            </a:r>
            <a:endParaRPr lang="zh-CN" altLang="en-US" sz="4400" dirty="0"/>
          </a:p>
        </p:txBody>
      </p:sp>
      <p:pic>
        <p:nvPicPr>
          <p:cNvPr id="11" name="图片 10">
            <a:extLst>
              <a:ext uri="{FF2B5EF4-FFF2-40B4-BE49-F238E27FC236}">
                <a16:creationId xmlns:a16="http://schemas.microsoft.com/office/drawing/2014/main" id="{535218EF-FE3C-4BDA-81A1-7C3BF7DBD68F}"/>
              </a:ext>
            </a:extLst>
          </p:cNvPr>
          <p:cNvPicPr>
            <a:picLocks noChangeAspect="1"/>
          </p:cNvPicPr>
          <p:nvPr/>
        </p:nvPicPr>
        <p:blipFill>
          <a:blip r:embed="rId4"/>
          <a:stretch>
            <a:fillRect/>
          </a:stretch>
        </p:blipFill>
        <p:spPr>
          <a:xfrm>
            <a:off x="7868323" y="401323"/>
            <a:ext cx="3978266" cy="26129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文本框 15">
            <a:extLst>
              <a:ext uri="{FF2B5EF4-FFF2-40B4-BE49-F238E27FC236}">
                <a16:creationId xmlns:a16="http://schemas.microsoft.com/office/drawing/2014/main" id="{B5175ABB-D067-4F22-AA10-D259FFECEA31}"/>
              </a:ext>
            </a:extLst>
          </p:cNvPr>
          <p:cNvSpPr txBox="1"/>
          <p:nvPr/>
        </p:nvSpPr>
        <p:spPr>
          <a:xfrm>
            <a:off x="2257969" y="1392638"/>
            <a:ext cx="4062208" cy="1477328"/>
          </a:xfrm>
          <a:prstGeom prst="rect">
            <a:avLst/>
          </a:prstGeom>
          <a:noFill/>
        </p:spPr>
        <p:txBody>
          <a:bodyPr wrap="square" rtlCol="0">
            <a:spAutoFit/>
          </a:bodyPr>
          <a:lstStyle/>
          <a:p>
            <a:r>
              <a:rPr lang="zh-CN" altLang="en-US" dirty="0"/>
              <a:t>登录与注册时的容错：在所有应该填写的信息框内未进行填写的不会发送到服务器判断，在客户端自主判断。一些其他的容错，比如输入的手机号位数，相同</a:t>
            </a:r>
            <a:r>
              <a:rPr lang="en-US" altLang="zh-CN" dirty="0"/>
              <a:t>id</a:t>
            </a:r>
            <a:r>
              <a:rPr lang="zh-CN" altLang="en-US" dirty="0"/>
              <a:t>的处理。</a:t>
            </a:r>
          </a:p>
        </p:txBody>
      </p:sp>
      <p:sp>
        <p:nvSpPr>
          <p:cNvPr id="17" name="文本框 16">
            <a:extLst>
              <a:ext uri="{FF2B5EF4-FFF2-40B4-BE49-F238E27FC236}">
                <a16:creationId xmlns:a16="http://schemas.microsoft.com/office/drawing/2014/main" id="{DCD8DF6E-825A-4092-A745-A1EC46246B46}"/>
              </a:ext>
            </a:extLst>
          </p:cNvPr>
          <p:cNvSpPr txBox="1"/>
          <p:nvPr/>
        </p:nvSpPr>
        <p:spPr>
          <a:xfrm>
            <a:off x="6787555" y="4514978"/>
            <a:ext cx="4253339" cy="1477328"/>
          </a:xfrm>
          <a:prstGeom prst="rect">
            <a:avLst/>
          </a:prstGeom>
          <a:noFill/>
        </p:spPr>
        <p:txBody>
          <a:bodyPr wrap="square" rtlCol="0">
            <a:spAutoFit/>
          </a:bodyPr>
          <a:lstStyle/>
          <a:p>
            <a:r>
              <a:rPr lang="zh-CN" altLang="en-US" dirty="0"/>
              <a:t>定位与搜索的容错：在定位和搜索的过程中会收到来自商品信息和定位信息的干扰，当客户端尝试将服务端发来的信息转化为商品信息时抛出异常则将其信息转化为位置坐标信息。</a:t>
            </a:r>
          </a:p>
        </p:txBody>
      </p:sp>
      <p:pic>
        <p:nvPicPr>
          <p:cNvPr id="19" name="图片 18">
            <a:extLst>
              <a:ext uri="{FF2B5EF4-FFF2-40B4-BE49-F238E27FC236}">
                <a16:creationId xmlns:a16="http://schemas.microsoft.com/office/drawing/2014/main" id="{A7D4E520-D66E-43F7-B2B6-3959BB5970D9}"/>
              </a:ext>
            </a:extLst>
          </p:cNvPr>
          <p:cNvPicPr>
            <a:picLocks noChangeAspect="1"/>
          </p:cNvPicPr>
          <p:nvPr/>
        </p:nvPicPr>
        <p:blipFill>
          <a:blip r:embed="rId5"/>
          <a:stretch>
            <a:fillRect/>
          </a:stretch>
        </p:blipFill>
        <p:spPr>
          <a:xfrm>
            <a:off x="2475913" y="3258709"/>
            <a:ext cx="4066254" cy="2653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a:extLst>
              <a:ext uri="{FF2B5EF4-FFF2-40B4-BE49-F238E27FC236}">
                <a16:creationId xmlns:a16="http://schemas.microsoft.com/office/drawing/2014/main" id="{5FF97C49-97D9-47E4-9FF7-E834A775F603}"/>
              </a:ext>
            </a:extLst>
          </p:cNvPr>
          <p:cNvPicPr>
            <a:picLocks noChangeAspect="1"/>
          </p:cNvPicPr>
          <p:nvPr/>
        </p:nvPicPr>
        <p:blipFill>
          <a:blip r:embed="rId6"/>
          <a:stretch>
            <a:fillRect/>
          </a:stretch>
        </p:blipFill>
        <p:spPr>
          <a:xfrm>
            <a:off x="6471274" y="387798"/>
            <a:ext cx="3748686" cy="2612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11963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04</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6916788" y="2518684"/>
            <a:ext cx="3113332" cy="171739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第四部分</a:t>
            </a:r>
          </a:p>
          <a:p>
            <a:r>
              <a:rPr lang="zh-CN" altLang="en-US" sz="4800" b="1" dirty="0"/>
              <a:t>核心算法</a:t>
            </a:r>
          </a:p>
        </p:txBody>
      </p:sp>
      <p:sp>
        <p:nvSpPr>
          <p:cNvPr id="3" name="文本框 2">
            <a:extLst>
              <a:ext uri="{FF2B5EF4-FFF2-40B4-BE49-F238E27FC236}">
                <a16:creationId xmlns:a16="http://schemas.microsoft.com/office/drawing/2014/main" id="{34E4D04F-F335-4EB1-95FF-3A39EF8E57D3}"/>
              </a:ext>
            </a:extLst>
          </p:cNvPr>
          <p:cNvSpPr txBox="1"/>
          <p:nvPr/>
        </p:nvSpPr>
        <p:spPr>
          <a:xfrm>
            <a:off x="581633" y="5965372"/>
            <a:ext cx="306494" cy="369332"/>
          </a:xfrm>
          <a:prstGeom prst="rect">
            <a:avLst/>
          </a:prstGeom>
          <a:noFill/>
        </p:spPr>
        <p:txBody>
          <a:bodyPr wrap="none" rtlCol="0">
            <a:spAutoFit/>
          </a:bodyPr>
          <a:lstStyle/>
          <a:p>
            <a:r>
              <a:rPr lang="en-US" altLang="zh-CN" dirty="0"/>
              <a:t>3</a:t>
            </a:r>
            <a:endParaRPr lang="zh-CN" altLang="en-US" dirty="0"/>
          </a:p>
        </p:txBody>
      </p:sp>
    </p:spTree>
    <p:extLst>
      <p:ext uri="{BB962C8B-B14F-4D97-AF65-F5344CB8AC3E}">
        <p14:creationId xmlns:p14="http://schemas.microsoft.com/office/powerpoint/2010/main" val="16368729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894987">
            <a:off x="1638923" y="1359182"/>
            <a:ext cx="3295573" cy="4139634"/>
          </a:xfrm>
          <a:prstGeom prst="rect">
            <a:avLst/>
          </a:prstGeom>
        </p:spPr>
      </p:pic>
      <p:sp>
        <p:nvSpPr>
          <p:cNvPr id="19" name="图文框 18"/>
          <p:cNvSpPr/>
          <p:nvPr/>
        </p:nvSpPr>
        <p:spPr>
          <a:xfrm rot="16233904">
            <a:off x="1264799" y="2457186"/>
            <a:ext cx="3991655" cy="1877263"/>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PA_MH_Others_1"/>
          <p:cNvSpPr txBox="1"/>
          <p:nvPr>
            <p:custDataLst>
              <p:tags r:id="rId1"/>
            </p:custDataLst>
          </p:nvPr>
        </p:nvSpPr>
        <p:spPr>
          <a:xfrm>
            <a:off x="2761758" y="2109885"/>
            <a:ext cx="1435100" cy="2755900"/>
          </a:xfrm>
          <a:prstGeom prst="rect">
            <a:avLst/>
          </a:prstGeom>
          <a:noFill/>
        </p:spPr>
        <p:txBody>
          <a:bodyPr wrap="square" lIns="0" tIns="0" rIns="0" bIns="0" rtlCol="0" anchor="ctr" anchorCtr="0">
            <a:noAutofit/>
          </a:bodyPr>
          <a:lstStyle/>
          <a:p>
            <a:pPr algn="ctr"/>
            <a:r>
              <a:rPr lang="zh-CN" altLang="en-US"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目</a:t>
            </a:r>
            <a:endParaRPr lang="en-US" altLang="zh-CN"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a:p>
            <a:pPr algn="ctr"/>
            <a:r>
              <a:rPr lang="zh-CN" altLang="en-US"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录</a:t>
            </a:r>
          </a:p>
        </p:txBody>
      </p:sp>
      <p:sp>
        <p:nvSpPr>
          <p:cNvPr id="22" name="PA_MH_Others_2"/>
          <p:cNvSpPr txBox="1"/>
          <p:nvPr>
            <p:custDataLst>
              <p:tags r:id="rId2"/>
            </p:custDataLst>
          </p:nvPr>
        </p:nvSpPr>
        <p:spPr>
          <a:xfrm rot="5400000">
            <a:off x="980353" y="3311968"/>
            <a:ext cx="3693432" cy="523220"/>
          </a:xfrm>
          <a:prstGeom prst="rect">
            <a:avLst/>
          </a:prstGeom>
          <a:noFill/>
        </p:spPr>
        <p:txBody>
          <a:bodyPr wrap="square">
            <a:spAutoFit/>
          </a:bodyPr>
          <a:lstStyle/>
          <a:p>
            <a:pPr algn="ctr">
              <a:defRPr/>
            </a:pPr>
            <a:r>
              <a:rPr lang="en-US" altLang="zh-CN" sz="2800" b="1" spc="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CONTENTS</a:t>
            </a:r>
            <a:endParaRPr lang="zh-CN" altLang="en-US" sz="2800" b="1" spc="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grpSp>
        <p:nvGrpSpPr>
          <p:cNvPr id="2" name="组合 1"/>
          <p:cNvGrpSpPr/>
          <p:nvPr/>
        </p:nvGrpSpPr>
        <p:grpSpPr>
          <a:xfrm>
            <a:off x="5792973" y="1167064"/>
            <a:ext cx="601432" cy="595509"/>
            <a:chOff x="5792973" y="1167064"/>
            <a:chExt cx="601432" cy="595509"/>
          </a:xfrm>
        </p:grpSpPr>
        <p:sp>
          <p:nvSpPr>
            <p:cNvPr id="56" name="椭圆 55"/>
            <p:cNvSpPr/>
            <p:nvPr/>
          </p:nvSpPr>
          <p:spPr>
            <a:xfrm>
              <a:off x="5792973" y="1167064"/>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57" name="文本框 56"/>
            <p:cNvSpPr txBox="1"/>
            <p:nvPr/>
          </p:nvSpPr>
          <p:spPr>
            <a:xfrm>
              <a:off x="5824588" y="1237563"/>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grpSp>
      <p:grpSp>
        <p:nvGrpSpPr>
          <p:cNvPr id="3" name="组合 2"/>
          <p:cNvGrpSpPr/>
          <p:nvPr/>
        </p:nvGrpSpPr>
        <p:grpSpPr>
          <a:xfrm>
            <a:off x="5823617" y="2370732"/>
            <a:ext cx="601432" cy="595509"/>
            <a:chOff x="5823617" y="2370732"/>
            <a:chExt cx="601432" cy="595509"/>
          </a:xfrm>
        </p:grpSpPr>
        <p:sp>
          <p:nvSpPr>
            <p:cNvPr id="58" name="椭圆 57"/>
            <p:cNvSpPr/>
            <p:nvPr/>
          </p:nvSpPr>
          <p:spPr>
            <a:xfrm>
              <a:off x="5823617" y="2370732"/>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59" name="文本框 58"/>
            <p:cNvSpPr txBox="1"/>
            <p:nvPr/>
          </p:nvSpPr>
          <p:spPr>
            <a:xfrm>
              <a:off x="5855232" y="2441231"/>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grpSp>
      <p:grpSp>
        <p:nvGrpSpPr>
          <p:cNvPr id="4" name="组合 3"/>
          <p:cNvGrpSpPr/>
          <p:nvPr/>
        </p:nvGrpSpPr>
        <p:grpSpPr>
          <a:xfrm>
            <a:off x="5823617" y="3592169"/>
            <a:ext cx="601432" cy="595509"/>
            <a:chOff x="5823617" y="3592169"/>
            <a:chExt cx="601432" cy="595509"/>
          </a:xfrm>
        </p:grpSpPr>
        <p:sp>
          <p:nvSpPr>
            <p:cNvPr id="60" name="椭圆 59"/>
            <p:cNvSpPr/>
            <p:nvPr/>
          </p:nvSpPr>
          <p:spPr>
            <a:xfrm>
              <a:off x="5823617" y="3592169"/>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61" name="文本框 60"/>
            <p:cNvSpPr txBox="1"/>
            <p:nvPr/>
          </p:nvSpPr>
          <p:spPr>
            <a:xfrm>
              <a:off x="5855232" y="3662668"/>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grpSp>
      <p:grpSp>
        <p:nvGrpSpPr>
          <p:cNvPr id="5" name="组合 4"/>
          <p:cNvGrpSpPr/>
          <p:nvPr/>
        </p:nvGrpSpPr>
        <p:grpSpPr>
          <a:xfrm>
            <a:off x="5792973" y="4829369"/>
            <a:ext cx="601432" cy="595509"/>
            <a:chOff x="5792973" y="4829369"/>
            <a:chExt cx="601432" cy="595509"/>
          </a:xfrm>
        </p:grpSpPr>
        <p:sp>
          <p:nvSpPr>
            <p:cNvPr id="62" name="椭圆 61"/>
            <p:cNvSpPr/>
            <p:nvPr/>
          </p:nvSpPr>
          <p:spPr>
            <a:xfrm>
              <a:off x="5792973" y="4829369"/>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63" name="文本框 62"/>
            <p:cNvSpPr txBox="1"/>
            <p:nvPr/>
          </p:nvSpPr>
          <p:spPr>
            <a:xfrm>
              <a:off x="5824588" y="4899868"/>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grpSp>
      <p:sp>
        <p:nvSpPr>
          <p:cNvPr id="6" name="文本框 5">
            <a:extLst>
              <a:ext uri="{FF2B5EF4-FFF2-40B4-BE49-F238E27FC236}">
                <a16:creationId xmlns:a16="http://schemas.microsoft.com/office/drawing/2014/main" id="{637B7768-552B-453F-9A94-2E1B2B744BCB}"/>
              </a:ext>
            </a:extLst>
          </p:cNvPr>
          <p:cNvSpPr txBox="1"/>
          <p:nvPr/>
        </p:nvSpPr>
        <p:spPr>
          <a:xfrm>
            <a:off x="783772" y="5971133"/>
            <a:ext cx="306494" cy="369332"/>
          </a:xfrm>
          <a:prstGeom prst="rect">
            <a:avLst/>
          </a:prstGeom>
          <a:noFill/>
        </p:spPr>
        <p:txBody>
          <a:bodyPr wrap="none" rtlCol="0">
            <a:spAutoFit/>
          </a:bodyPr>
          <a:lstStyle/>
          <a:p>
            <a:r>
              <a:rPr lang="en-US" altLang="zh-CN" dirty="0"/>
              <a:t>2</a:t>
            </a:r>
            <a:endParaRPr lang="zh-CN" altLang="en-US" dirty="0"/>
          </a:p>
        </p:txBody>
      </p:sp>
      <p:sp>
        <p:nvSpPr>
          <p:cNvPr id="7" name="文本框 6">
            <a:extLst>
              <a:ext uri="{FF2B5EF4-FFF2-40B4-BE49-F238E27FC236}">
                <a16:creationId xmlns:a16="http://schemas.microsoft.com/office/drawing/2014/main" id="{C63C4903-A25D-4E71-8F01-94FF716D4F13}"/>
              </a:ext>
            </a:extLst>
          </p:cNvPr>
          <p:cNvSpPr txBox="1"/>
          <p:nvPr/>
        </p:nvSpPr>
        <p:spPr>
          <a:xfrm>
            <a:off x="6371888" y="1152933"/>
            <a:ext cx="1826141" cy="584775"/>
          </a:xfrm>
          <a:prstGeom prst="rect">
            <a:avLst/>
          </a:prstGeom>
          <a:noFill/>
        </p:spPr>
        <p:txBody>
          <a:bodyPr wrap="none" rtlCol="0">
            <a:spAutoFit/>
          </a:bodyPr>
          <a:lstStyle/>
          <a:p>
            <a:r>
              <a:rPr lang="zh-CN" altLang="en-US" sz="3200" b="1" dirty="0"/>
              <a:t>项目意义</a:t>
            </a:r>
          </a:p>
        </p:txBody>
      </p:sp>
      <p:sp>
        <p:nvSpPr>
          <p:cNvPr id="8" name="文本框 7">
            <a:extLst>
              <a:ext uri="{FF2B5EF4-FFF2-40B4-BE49-F238E27FC236}">
                <a16:creationId xmlns:a16="http://schemas.microsoft.com/office/drawing/2014/main" id="{437951C0-9479-4FFC-8191-3AACC4843F21}"/>
              </a:ext>
            </a:extLst>
          </p:cNvPr>
          <p:cNvSpPr txBox="1"/>
          <p:nvPr/>
        </p:nvSpPr>
        <p:spPr>
          <a:xfrm>
            <a:off x="6371888" y="2368071"/>
            <a:ext cx="1826141" cy="584775"/>
          </a:xfrm>
          <a:prstGeom prst="rect">
            <a:avLst/>
          </a:prstGeom>
          <a:noFill/>
        </p:spPr>
        <p:txBody>
          <a:bodyPr wrap="none" rtlCol="0">
            <a:spAutoFit/>
          </a:bodyPr>
          <a:lstStyle/>
          <a:p>
            <a:r>
              <a:rPr lang="zh-CN" altLang="en-US" sz="3200" b="1" dirty="0"/>
              <a:t>项目综述</a:t>
            </a:r>
          </a:p>
        </p:txBody>
      </p:sp>
      <p:sp>
        <p:nvSpPr>
          <p:cNvPr id="10" name="文本框 9">
            <a:extLst>
              <a:ext uri="{FF2B5EF4-FFF2-40B4-BE49-F238E27FC236}">
                <a16:creationId xmlns:a16="http://schemas.microsoft.com/office/drawing/2014/main" id="{FF2334B1-2D3B-468C-AA8D-3456F14C2610}"/>
              </a:ext>
            </a:extLst>
          </p:cNvPr>
          <p:cNvSpPr txBox="1"/>
          <p:nvPr/>
        </p:nvSpPr>
        <p:spPr>
          <a:xfrm>
            <a:off x="6388482" y="3550329"/>
            <a:ext cx="1826141" cy="584775"/>
          </a:xfrm>
          <a:prstGeom prst="rect">
            <a:avLst/>
          </a:prstGeom>
          <a:noFill/>
        </p:spPr>
        <p:txBody>
          <a:bodyPr wrap="none" rtlCol="0">
            <a:spAutoFit/>
          </a:bodyPr>
          <a:lstStyle/>
          <a:p>
            <a:r>
              <a:rPr lang="zh-CN" altLang="en-US" sz="3200" b="1" dirty="0"/>
              <a:t>关键功能</a:t>
            </a:r>
          </a:p>
        </p:txBody>
      </p:sp>
      <p:sp>
        <p:nvSpPr>
          <p:cNvPr id="11" name="文本框 10">
            <a:extLst>
              <a:ext uri="{FF2B5EF4-FFF2-40B4-BE49-F238E27FC236}">
                <a16:creationId xmlns:a16="http://schemas.microsoft.com/office/drawing/2014/main" id="{8077983B-9862-41B9-949B-F2C55C9FED25}"/>
              </a:ext>
            </a:extLst>
          </p:cNvPr>
          <p:cNvSpPr txBox="1"/>
          <p:nvPr/>
        </p:nvSpPr>
        <p:spPr>
          <a:xfrm>
            <a:off x="6371888" y="4838707"/>
            <a:ext cx="1826141" cy="584775"/>
          </a:xfrm>
          <a:prstGeom prst="rect">
            <a:avLst/>
          </a:prstGeom>
          <a:noFill/>
        </p:spPr>
        <p:txBody>
          <a:bodyPr wrap="none" rtlCol="0">
            <a:spAutoFit/>
          </a:bodyPr>
          <a:lstStyle/>
          <a:p>
            <a:r>
              <a:rPr lang="zh-CN" altLang="en-US" sz="3200" b="1" dirty="0"/>
              <a:t>核心算法</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22"/>
                                        </p:tgtEl>
                                        <p:attrNameLst>
                                          <p:attrName>style.visibility</p:attrName>
                                        </p:attrNameLst>
                                      </p:cBhvr>
                                      <p:to>
                                        <p:strVal val="visible"/>
                                      </p:to>
                                    </p:set>
                                    <p:anim by="(-#ppt_w*2)" calcmode="lin" valueType="num">
                                      <p:cBhvr rctx="PPT">
                                        <p:cTn id="17" dur="500" autoRev="1" fill="hold">
                                          <p:stCondLst>
                                            <p:cond delay="0"/>
                                          </p:stCondLst>
                                        </p:cTn>
                                        <p:tgtEl>
                                          <p:spTgt spid="22"/>
                                        </p:tgtEl>
                                        <p:attrNameLst>
                                          <p:attrName>ppt_w</p:attrName>
                                        </p:attrNameLst>
                                      </p:cBhvr>
                                    </p:anim>
                                    <p:anim by="(#ppt_w*0.50)" calcmode="lin" valueType="num">
                                      <p:cBhvr>
                                        <p:cTn id="18" dur="500" decel="50000" autoRev="1" fill="hold">
                                          <p:stCondLst>
                                            <p:cond delay="0"/>
                                          </p:stCondLst>
                                        </p:cTn>
                                        <p:tgtEl>
                                          <p:spTgt spid="22"/>
                                        </p:tgtEl>
                                        <p:attrNameLst>
                                          <p:attrName>ppt_x</p:attrName>
                                        </p:attrNameLst>
                                      </p:cBhvr>
                                    </p:anim>
                                    <p:anim from="(-#ppt_h/2)" to="(#ppt_y)" calcmode="lin" valueType="num">
                                      <p:cBhvr>
                                        <p:cTn id="19" dur="1000" fill="hold">
                                          <p:stCondLst>
                                            <p:cond delay="0"/>
                                          </p:stCondLst>
                                        </p:cTn>
                                        <p:tgtEl>
                                          <p:spTgt spid="22"/>
                                        </p:tgtEl>
                                        <p:attrNameLst>
                                          <p:attrName>ppt_y</p:attrName>
                                        </p:attrNameLst>
                                      </p:cBhvr>
                                    </p:anim>
                                    <p:animRot by="21600000">
                                      <p:cBhvr>
                                        <p:cTn id="20" dur="1000" fill="hold">
                                          <p:stCondLst>
                                            <p:cond delay="0"/>
                                          </p:stCondLst>
                                        </p:cTn>
                                        <p:tgtEl>
                                          <p:spTgt spid="22"/>
                                        </p:tgtEl>
                                        <p:attrNameLst>
                                          <p:attrName>r</p:attrName>
                                        </p:attrNameLst>
                                      </p:cBhvr>
                                    </p:animRot>
                                  </p:childTnLst>
                                </p:cTn>
                              </p:par>
                            </p:childTnLst>
                          </p:cTn>
                        </p:par>
                        <p:par>
                          <p:cTn id="21" fill="hold">
                            <p:stCondLst>
                              <p:cond delay="27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1"/>
                                        </p:tgtEl>
                                        <p:attrNameLst>
                                          <p:attrName>style.visibility</p:attrName>
                                        </p:attrNameLst>
                                      </p:cBhvr>
                                      <p:to>
                                        <p:strVal val="visible"/>
                                      </p:to>
                                    </p:set>
                                    <p:anim by="(-#ppt_w*2)" calcmode="lin" valueType="num">
                                      <p:cBhvr rctx="PPT">
                                        <p:cTn id="24" dur="500" autoRev="1" fill="hold">
                                          <p:stCondLst>
                                            <p:cond delay="0"/>
                                          </p:stCondLst>
                                        </p:cTn>
                                        <p:tgtEl>
                                          <p:spTgt spid="21"/>
                                        </p:tgtEl>
                                        <p:attrNameLst>
                                          <p:attrName>ppt_w</p:attrName>
                                        </p:attrNameLst>
                                      </p:cBhvr>
                                    </p:anim>
                                    <p:anim by="(#ppt_w*0.50)" calcmode="lin" valueType="num">
                                      <p:cBhvr>
                                        <p:cTn id="25" dur="500" decel="50000" autoRev="1" fill="hold">
                                          <p:stCondLst>
                                            <p:cond delay="0"/>
                                          </p:stCondLst>
                                        </p:cTn>
                                        <p:tgtEl>
                                          <p:spTgt spid="21"/>
                                        </p:tgtEl>
                                        <p:attrNameLst>
                                          <p:attrName>ppt_x</p:attrName>
                                        </p:attrNameLst>
                                      </p:cBhvr>
                                    </p:anim>
                                    <p:anim from="(-#ppt_h/2)" to="(#ppt_y)" calcmode="lin" valueType="num">
                                      <p:cBhvr>
                                        <p:cTn id="26" dur="1000" fill="hold">
                                          <p:stCondLst>
                                            <p:cond delay="0"/>
                                          </p:stCondLst>
                                        </p:cTn>
                                        <p:tgtEl>
                                          <p:spTgt spid="21"/>
                                        </p:tgtEl>
                                        <p:attrNameLst>
                                          <p:attrName>ppt_y</p:attrName>
                                        </p:attrNameLst>
                                      </p:cBhvr>
                                    </p:anim>
                                    <p:animRot by="21600000">
                                      <p:cBhvr>
                                        <p:cTn id="27" dur="1000" fill="hold">
                                          <p:stCondLst>
                                            <p:cond delay="0"/>
                                          </p:stCondLst>
                                        </p:cTn>
                                        <p:tgtEl>
                                          <p:spTgt spid="21"/>
                                        </p:tgtEl>
                                        <p:attrNameLst>
                                          <p:attrName>r</p:attrName>
                                        </p:attrNameLst>
                                      </p:cBhvr>
                                    </p:animRot>
                                  </p:childTnLst>
                                </p:cTn>
                              </p:par>
                            </p:childTnLst>
                          </p:cTn>
                        </p:par>
                        <p:par>
                          <p:cTn id="28" fill="hold">
                            <p:stCondLst>
                              <p:cond delay="3800"/>
                            </p:stCondLst>
                            <p:childTnLst>
                              <p:par>
                                <p:cTn id="29" presetID="5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par>
                          <p:cTn id="34" fill="hold">
                            <p:stCondLst>
                              <p:cond delay="4300"/>
                            </p:stCondLst>
                            <p:childTnLst>
                              <p:par>
                                <p:cTn id="35" presetID="53"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par>
                          <p:cTn id="40" fill="hold">
                            <p:stCondLst>
                              <p:cond delay="4800"/>
                            </p:stCondLst>
                            <p:childTnLst>
                              <p:par>
                                <p:cTn id="41" presetID="53" presetClass="entr" presetSubtype="16"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par>
                          <p:cTn id="46" fill="hold">
                            <p:stCondLst>
                              <p:cond delay="5300"/>
                            </p:stCondLst>
                            <p:childTnLst>
                              <p:par>
                                <p:cTn id="47" presetID="53" presetClass="entr" presetSubtype="16"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矩形 5"/>
          <p:cNvSpPr/>
          <p:nvPr/>
        </p:nvSpPr>
        <p:spPr>
          <a:xfrm>
            <a:off x="1754933" y="482620"/>
            <a:ext cx="4013570"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第四</a:t>
            </a:r>
            <a:r>
              <a:rPr lang="zh-CN" altLang="en-US" sz="3200" b="1" kern="0" dirty="0">
                <a:solidFill>
                  <a:schemeClr val="tx1">
                    <a:lumMod val="85000"/>
                    <a:lumOff val="15000"/>
                  </a:schemeClr>
                </a:solidFill>
                <a:latin typeface="+mn-ea"/>
                <a:sym typeface="FZHei-B01S" panose="02010601030101010101" pitchFamily="2" charset="-122"/>
              </a:rPr>
              <a:t>部分  </a:t>
            </a:r>
            <a:r>
              <a:rPr lang="zh-CN" altLang="en-US" sz="3200" b="1" dirty="0"/>
              <a:t>核心算法</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7" name="文本框 6">
            <a:extLst>
              <a:ext uri="{FF2B5EF4-FFF2-40B4-BE49-F238E27FC236}">
                <a16:creationId xmlns:a16="http://schemas.microsoft.com/office/drawing/2014/main" id="{502D49B3-A05B-4930-9940-1DEE1584FEFD}"/>
              </a:ext>
            </a:extLst>
          </p:cNvPr>
          <p:cNvSpPr txBox="1"/>
          <p:nvPr/>
        </p:nvSpPr>
        <p:spPr>
          <a:xfrm>
            <a:off x="1260835" y="1641645"/>
            <a:ext cx="4647426" cy="1077218"/>
          </a:xfrm>
          <a:prstGeom prst="rect">
            <a:avLst/>
          </a:prstGeom>
          <a:noFill/>
        </p:spPr>
        <p:txBody>
          <a:bodyPr wrap="none" rtlCol="0">
            <a:spAutoFit/>
          </a:bodyPr>
          <a:lstStyle/>
          <a:p>
            <a:r>
              <a:rPr lang="en-US" altLang="zh-CN" sz="2800" b="1" dirty="0"/>
              <a:t>Input</a:t>
            </a:r>
            <a:r>
              <a:rPr lang="en-US" altLang="zh-CN" dirty="0"/>
              <a:t>:</a:t>
            </a:r>
            <a:r>
              <a:rPr lang="zh-CN" altLang="en-US" dirty="0"/>
              <a:t>客户端扫描到的一组</a:t>
            </a:r>
            <a:r>
              <a:rPr lang="en-US" altLang="zh-CN" dirty="0"/>
              <a:t>Wi-Fi</a:t>
            </a:r>
            <a:r>
              <a:rPr lang="zh-CN" altLang="en-US" dirty="0"/>
              <a:t>信息</a:t>
            </a:r>
            <a:r>
              <a:rPr lang="en-US" altLang="zh-CN" dirty="0"/>
              <a:t>——</a:t>
            </a:r>
          </a:p>
          <a:p>
            <a:r>
              <a:rPr lang="zh-CN" altLang="en-US" dirty="0"/>
              <a:t>一个类型为</a:t>
            </a:r>
            <a:r>
              <a:rPr lang="en-US" altLang="zh-CN" dirty="0" err="1"/>
              <a:t>FingerData</a:t>
            </a:r>
            <a:r>
              <a:rPr lang="zh-CN" altLang="en-US" dirty="0"/>
              <a:t>（有两个属性，</a:t>
            </a:r>
            <a:r>
              <a:rPr lang="en-US" altLang="zh-CN" dirty="0"/>
              <a:t>MAC</a:t>
            </a:r>
          </a:p>
          <a:p>
            <a:r>
              <a:rPr lang="zh-CN" altLang="en-US" dirty="0"/>
              <a:t>地址和信号强度）的</a:t>
            </a:r>
            <a:r>
              <a:rPr lang="en-US" altLang="zh-CN" dirty="0"/>
              <a:t>List</a:t>
            </a:r>
            <a:r>
              <a:rPr lang="zh-CN" altLang="en-US" dirty="0"/>
              <a:t>。</a:t>
            </a:r>
          </a:p>
        </p:txBody>
      </p:sp>
      <p:sp>
        <p:nvSpPr>
          <p:cNvPr id="10" name="文本框 9">
            <a:extLst>
              <a:ext uri="{FF2B5EF4-FFF2-40B4-BE49-F238E27FC236}">
                <a16:creationId xmlns:a16="http://schemas.microsoft.com/office/drawing/2014/main" id="{79C57D47-8D22-4AB4-8A2F-DF32DEB60F11}"/>
              </a:ext>
            </a:extLst>
          </p:cNvPr>
          <p:cNvSpPr txBox="1"/>
          <p:nvPr/>
        </p:nvSpPr>
        <p:spPr>
          <a:xfrm>
            <a:off x="6741253" y="1641645"/>
            <a:ext cx="4371924" cy="1077218"/>
          </a:xfrm>
          <a:prstGeom prst="rect">
            <a:avLst/>
          </a:prstGeom>
          <a:noFill/>
        </p:spPr>
        <p:txBody>
          <a:bodyPr wrap="square" rtlCol="0">
            <a:spAutoFit/>
          </a:bodyPr>
          <a:lstStyle/>
          <a:p>
            <a:r>
              <a:rPr lang="en-US" altLang="zh-CN" sz="2800" b="1" dirty="0"/>
              <a:t>Output</a:t>
            </a:r>
            <a:r>
              <a:rPr lang="en-US" altLang="zh-CN" dirty="0"/>
              <a:t>:</a:t>
            </a:r>
            <a:r>
              <a:rPr lang="zh-CN" altLang="en-US" dirty="0"/>
              <a:t>一个</a:t>
            </a:r>
            <a:r>
              <a:rPr lang="en-US" altLang="zh-CN" dirty="0" err="1"/>
              <a:t>ResponseBody</a:t>
            </a:r>
            <a:r>
              <a:rPr lang="zh-CN" altLang="en-US" dirty="0"/>
              <a:t>对象（由定位反馈和有两个属性</a:t>
            </a:r>
            <a:r>
              <a:rPr lang="en-US" altLang="zh-CN" dirty="0"/>
              <a:t>——x</a:t>
            </a:r>
            <a:r>
              <a:rPr lang="zh-CN" altLang="en-US" dirty="0"/>
              <a:t>坐标和</a:t>
            </a:r>
            <a:r>
              <a:rPr lang="en-US" altLang="zh-CN" dirty="0"/>
              <a:t>y</a:t>
            </a:r>
            <a:r>
              <a:rPr lang="zh-CN" altLang="en-US" dirty="0"/>
              <a:t>坐标的</a:t>
            </a:r>
            <a:r>
              <a:rPr lang="en-US" altLang="zh-CN" dirty="0"/>
              <a:t>Coordinate</a:t>
            </a:r>
            <a:r>
              <a:rPr lang="zh-CN" altLang="en-US" dirty="0"/>
              <a:t>对象组成）。</a:t>
            </a:r>
          </a:p>
        </p:txBody>
      </p:sp>
      <p:pic>
        <p:nvPicPr>
          <p:cNvPr id="13" name="图片 12">
            <a:extLst>
              <a:ext uri="{FF2B5EF4-FFF2-40B4-BE49-F238E27FC236}">
                <a16:creationId xmlns:a16="http://schemas.microsoft.com/office/drawing/2014/main" id="{AB51DE06-ACDE-4259-BFC1-D5EBA74170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678" y="3384980"/>
            <a:ext cx="6226080" cy="259102"/>
          </a:xfrm>
          <a:prstGeom prst="rect">
            <a:avLst/>
          </a:prstGeom>
        </p:spPr>
      </p:pic>
      <p:pic>
        <p:nvPicPr>
          <p:cNvPr id="15" name="图片 14">
            <a:extLst>
              <a:ext uri="{FF2B5EF4-FFF2-40B4-BE49-F238E27FC236}">
                <a16:creationId xmlns:a16="http://schemas.microsoft.com/office/drawing/2014/main" id="{42DA8FBA-C93E-4F20-A0D9-C26DFF4401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4758" y="3688499"/>
            <a:ext cx="4778154" cy="274344"/>
          </a:xfrm>
          <a:prstGeom prst="rect">
            <a:avLst/>
          </a:prstGeom>
        </p:spPr>
      </p:pic>
    </p:spTree>
    <p:extLst>
      <p:ext uri="{BB962C8B-B14F-4D97-AF65-F5344CB8AC3E}">
        <p14:creationId xmlns:p14="http://schemas.microsoft.com/office/powerpoint/2010/main" val="19778911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矩形 5"/>
          <p:cNvSpPr/>
          <p:nvPr/>
        </p:nvSpPr>
        <p:spPr>
          <a:xfrm>
            <a:off x="1754933" y="482620"/>
            <a:ext cx="4013570"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第四</a:t>
            </a:r>
            <a:r>
              <a:rPr lang="zh-CN" altLang="en-US" sz="3200" b="1" kern="0" dirty="0">
                <a:solidFill>
                  <a:schemeClr val="tx1">
                    <a:lumMod val="85000"/>
                    <a:lumOff val="15000"/>
                  </a:schemeClr>
                </a:solidFill>
                <a:latin typeface="+mn-ea"/>
                <a:sym typeface="FZHei-B01S" panose="02010601030101010101" pitchFamily="2" charset="-122"/>
              </a:rPr>
              <a:t>部分  </a:t>
            </a:r>
            <a:r>
              <a:rPr lang="zh-CN" altLang="en-US" sz="3200" b="1" dirty="0"/>
              <a:t>核心算法</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0" name="文本框 9">
            <a:extLst>
              <a:ext uri="{FF2B5EF4-FFF2-40B4-BE49-F238E27FC236}">
                <a16:creationId xmlns:a16="http://schemas.microsoft.com/office/drawing/2014/main" id="{09AF0966-12A1-4F0E-A6A1-EA1F2F67B3E2}"/>
              </a:ext>
            </a:extLst>
          </p:cNvPr>
          <p:cNvSpPr txBox="1"/>
          <p:nvPr/>
        </p:nvSpPr>
        <p:spPr>
          <a:xfrm>
            <a:off x="1419609" y="1449992"/>
            <a:ext cx="1723549" cy="461665"/>
          </a:xfrm>
          <a:prstGeom prst="rect">
            <a:avLst/>
          </a:prstGeom>
          <a:noFill/>
        </p:spPr>
        <p:txBody>
          <a:bodyPr wrap="none" rtlCol="0">
            <a:spAutoFit/>
          </a:bodyPr>
          <a:lstStyle/>
          <a:p>
            <a:r>
              <a:rPr lang="zh-CN" altLang="en-US" sz="2400" b="1" dirty="0"/>
              <a:t>算法思想：</a:t>
            </a:r>
          </a:p>
        </p:txBody>
      </p:sp>
      <p:sp>
        <p:nvSpPr>
          <p:cNvPr id="7" name="文本框 6">
            <a:extLst>
              <a:ext uri="{FF2B5EF4-FFF2-40B4-BE49-F238E27FC236}">
                <a16:creationId xmlns:a16="http://schemas.microsoft.com/office/drawing/2014/main" id="{FAD82454-E52E-4FC6-95E5-567A4D2850D1}"/>
              </a:ext>
            </a:extLst>
          </p:cNvPr>
          <p:cNvSpPr txBox="1"/>
          <p:nvPr/>
        </p:nvSpPr>
        <p:spPr>
          <a:xfrm>
            <a:off x="3302555" y="1480769"/>
            <a:ext cx="7679970" cy="1938992"/>
          </a:xfrm>
          <a:prstGeom prst="rect">
            <a:avLst/>
          </a:prstGeom>
          <a:noFill/>
        </p:spPr>
        <p:txBody>
          <a:bodyPr wrap="square" rtlCol="0">
            <a:spAutoFit/>
          </a:bodyPr>
          <a:lstStyle/>
          <a:p>
            <a:r>
              <a:rPr lang="en-US" altLang="zh-CN" sz="2000" dirty="0"/>
              <a:t>        </a:t>
            </a:r>
            <a:r>
              <a:rPr lang="zh-CN" altLang="en-US" sz="2000" dirty="0"/>
              <a:t>分而治之，首先将用来模拟商场的</a:t>
            </a:r>
            <a:r>
              <a:rPr lang="en-US" altLang="zh-CN" sz="2000" dirty="0"/>
              <a:t>YF</a:t>
            </a:r>
            <a:r>
              <a:rPr lang="zh-CN" altLang="en-US" sz="2000" dirty="0"/>
              <a:t>三层分为</a:t>
            </a:r>
            <a:r>
              <a:rPr lang="en-US" altLang="zh-CN" sz="2000" dirty="0"/>
              <a:t>20</a:t>
            </a:r>
            <a:r>
              <a:rPr lang="zh-CN" altLang="en-US" sz="2000" dirty="0"/>
              <a:t>个区域，在不同的区域进行数据采集、分析、筛选，每个区域确定</a:t>
            </a:r>
            <a:r>
              <a:rPr lang="en-US" altLang="zh-CN" sz="2000" dirty="0"/>
              <a:t>10</a:t>
            </a:r>
            <a:r>
              <a:rPr lang="zh-CN" altLang="en-US" sz="2000" dirty="0"/>
              <a:t>个覆盖面最广、信号最强、特征性最明显的</a:t>
            </a:r>
            <a:r>
              <a:rPr lang="en-US" altLang="zh-CN" sz="2000" dirty="0"/>
              <a:t>AP</a:t>
            </a:r>
            <a:r>
              <a:rPr lang="zh-CN" altLang="en-US" sz="2000" dirty="0"/>
              <a:t>。</a:t>
            </a:r>
            <a:endParaRPr lang="en-US" altLang="zh-CN" sz="2000" dirty="0"/>
          </a:p>
          <a:p>
            <a:r>
              <a:rPr lang="zh-CN" altLang="en-US" sz="2000" dirty="0"/>
              <a:t>        对不同区域预选的</a:t>
            </a:r>
            <a:r>
              <a:rPr lang="en-US" altLang="zh-CN" sz="2000" dirty="0"/>
              <a:t>AP</a:t>
            </a:r>
            <a:r>
              <a:rPr lang="zh-CN" altLang="en-US" sz="2000" dirty="0"/>
              <a:t>分别进行匹配相似度计算（</a:t>
            </a:r>
            <a:r>
              <a:rPr lang="en-US" altLang="zh-CN" sz="2000" dirty="0"/>
              <a:t>n</a:t>
            </a:r>
            <a:r>
              <a:rPr lang="zh-CN" altLang="en-US" sz="2000" dirty="0"/>
              <a:t>维向量余弦值），而后取相似度最高的</a:t>
            </a:r>
            <a:r>
              <a:rPr lang="en-US" altLang="zh-CN" sz="2000" dirty="0"/>
              <a:t>K</a:t>
            </a:r>
            <a:r>
              <a:rPr lang="zh-CN" altLang="en-US" sz="2000" dirty="0"/>
              <a:t>个指纹，对其</a:t>
            </a:r>
            <a:r>
              <a:rPr lang="en-US" altLang="zh-CN" sz="2000" dirty="0"/>
              <a:t>x</a:t>
            </a:r>
            <a:r>
              <a:rPr lang="zh-CN" altLang="en-US" sz="2000" dirty="0"/>
              <a:t>、</a:t>
            </a:r>
            <a:r>
              <a:rPr lang="en-US" altLang="zh-CN" sz="2000" dirty="0"/>
              <a:t>y</a:t>
            </a:r>
            <a:r>
              <a:rPr lang="zh-CN" altLang="en-US" sz="2000" dirty="0"/>
              <a:t>坐标取均值作为最终位置。</a:t>
            </a:r>
          </a:p>
        </p:txBody>
      </p:sp>
    </p:spTree>
    <p:extLst>
      <p:ext uri="{BB962C8B-B14F-4D97-AF65-F5344CB8AC3E}">
        <p14:creationId xmlns:p14="http://schemas.microsoft.com/office/powerpoint/2010/main" val="18325573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矩形 5"/>
          <p:cNvSpPr/>
          <p:nvPr/>
        </p:nvSpPr>
        <p:spPr>
          <a:xfrm>
            <a:off x="1754933" y="482620"/>
            <a:ext cx="4013570"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第四</a:t>
            </a:r>
            <a:r>
              <a:rPr lang="zh-CN" altLang="en-US" sz="3200" b="1" kern="0" dirty="0">
                <a:solidFill>
                  <a:schemeClr val="tx1">
                    <a:lumMod val="85000"/>
                    <a:lumOff val="15000"/>
                  </a:schemeClr>
                </a:solidFill>
                <a:latin typeface="+mn-ea"/>
                <a:sym typeface="FZHei-B01S" panose="02010601030101010101" pitchFamily="2" charset="-122"/>
              </a:rPr>
              <a:t>部分  </a:t>
            </a:r>
            <a:r>
              <a:rPr lang="zh-CN" altLang="en-US" sz="3200" b="1" dirty="0"/>
              <a:t>核心算法</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4" name="文本框 13">
            <a:extLst>
              <a:ext uri="{FF2B5EF4-FFF2-40B4-BE49-F238E27FC236}">
                <a16:creationId xmlns:a16="http://schemas.microsoft.com/office/drawing/2014/main" id="{E1690DEC-3FB2-4FC0-A90B-2893B8AC8D2F}"/>
              </a:ext>
            </a:extLst>
          </p:cNvPr>
          <p:cNvSpPr txBox="1"/>
          <p:nvPr/>
        </p:nvSpPr>
        <p:spPr>
          <a:xfrm>
            <a:off x="1419609" y="1449992"/>
            <a:ext cx="1723549" cy="461665"/>
          </a:xfrm>
          <a:prstGeom prst="rect">
            <a:avLst/>
          </a:prstGeom>
          <a:noFill/>
        </p:spPr>
        <p:txBody>
          <a:bodyPr wrap="none" rtlCol="0">
            <a:spAutoFit/>
          </a:bodyPr>
          <a:lstStyle/>
          <a:p>
            <a:r>
              <a:rPr lang="zh-CN" altLang="en-US" sz="2400" b="1" dirty="0"/>
              <a:t>算法流程：</a:t>
            </a:r>
          </a:p>
        </p:txBody>
      </p:sp>
      <p:pic>
        <p:nvPicPr>
          <p:cNvPr id="16" name="图片 15">
            <a:extLst>
              <a:ext uri="{FF2B5EF4-FFF2-40B4-BE49-F238E27FC236}">
                <a16:creationId xmlns:a16="http://schemas.microsoft.com/office/drawing/2014/main" id="{86B63FAD-8201-4F8B-A760-5ED80FA52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2372" y="10886"/>
            <a:ext cx="2367190" cy="6858000"/>
          </a:xfrm>
          <a:prstGeom prst="rect">
            <a:avLst/>
          </a:prstGeom>
        </p:spPr>
      </p:pic>
    </p:spTree>
    <p:extLst>
      <p:ext uri="{BB962C8B-B14F-4D97-AF65-F5344CB8AC3E}">
        <p14:creationId xmlns:p14="http://schemas.microsoft.com/office/powerpoint/2010/main" val="13437027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05</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6916787" y="2518684"/>
            <a:ext cx="2745687" cy="171739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第五部分</a:t>
            </a:r>
            <a:endParaRPr kumimoji="0" lang="en-US" altLang="zh-CN"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a:p>
            <a:r>
              <a:rPr lang="zh-CN" altLang="en-US" sz="4800" b="1" dirty="0"/>
              <a:t>实验评测</a:t>
            </a:r>
          </a:p>
        </p:txBody>
      </p:sp>
      <p:sp>
        <p:nvSpPr>
          <p:cNvPr id="3" name="文本框 2">
            <a:extLst>
              <a:ext uri="{FF2B5EF4-FFF2-40B4-BE49-F238E27FC236}">
                <a16:creationId xmlns:a16="http://schemas.microsoft.com/office/drawing/2014/main" id="{34E4D04F-F335-4EB1-95FF-3A39EF8E57D3}"/>
              </a:ext>
            </a:extLst>
          </p:cNvPr>
          <p:cNvSpPr txBox="1"/>
          <p:nvPr/>
        </p:nvSpPr>
        <p:spPr>
          <a:xfrm>
            <a:off x="581633" y="5965372"/>
            <a:ext cx="306494" cy="369332"/>
          </a:xfrm>
          <a:prstGeom prst="rect">
            <a:avLst/>
          </a:prstGeom>
          <a:noFill/>
        </p:spPr>
        <p:txBody>
          <a:bodyPr wrap="none" rtlCol="0">
            <a:spAutoFit/>
          </a:bodyPr>
          <a:lstStyle/>
          <a:p>
            <a:r>
              <a:rPr lang="en-US" altLang="zh-CN" dirty="0"/>
              <a:t>3</a:t>
            </a:r>
            <a:endParaRPr lang="zh-CN" altLang="en-US" dirty="0"/>
          </a:p>
        </p:txBody>
      </p:sp>
    </p:spTree>
    <p:extLst>
      <p:ext uri="{BB962C8B-B14F-4D97-AF65-F5344CB8AC3E}">
        <p14:creationId xmlns:p14="http://schemas.microsoft.com/office/powerpoint/2010/main" val="16827014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矩形 5"/>
          <p:cNvSpPr/>
          <p:nvPr/>
        </p:nvSpPr>
        <p:spPr>
          <a:xfrm>
            <a:off x="1754933" y="482620"/>
            <a:ext cx="4013570"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第五</a:t>
            </a:r>
            <a:r>
              <a:rPr lang="zh-CN" altLang="en-US" sz="3200" b="1" kern="0" dirty="0">
                <a:solidFill>
                  <a:schemeClr val="tx1">
                    <a:lumMod val="85000"/>
                    <a:lumOff val="15000"/>
                  </a:schemeClr>
                </a:solidFill>
                <a:latin typeface="+mn-ea"/>
                <a:sym typeface="FZHei-B01S" panose="02010601030101010101" pitchFamily="2" charset="-122"/>
              </a:rPr>
              <a:t>部分  </a:t>
            </a:r>
            <a:r>
              <a:rPr lang="zh-CN" altLang="en-US" sz="3200" b="1" dirty="0"/>
              <a:t>实验评测</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2" name="文本框 11">
            <a:extLst>
              <a:ext uri="{FF2B5EF4-FFF2-40B4-BE49-F238E27FC236}">
                <a16:creationId xmlns:a16="http://schemas.microsoft.com/office/drawing/2014/main" id="{B2E6D913-B50C-4C70-9DFB-50F77423D3CE}"/>
              </a:ext>
            </a:extLst>
          </p:cNvPr>
          <p:cNvSpPr txBox="1"/>
          <p:nvPr/>
        </p:nvSpPr>
        <p:spPr>
          <a:xfrm>
            <a:off x="1400840" y="1810910"/>
            <a:ext cx="2646878" cy="461665"/>
          </a:xfrm>
          <a:prstGeom prst="rect">
            <a:avLst/>
          </a:prstGeom>
          <a:noFill/>
        </p:spPr>
        <p:txBody>
          <a:bodyPr wrap="none" rtlCol="0">
            <a:spAutoFit/>
          </a:bodyPr>
          <a:lstStyle/>
          <a:p>
            <a:r>
              <a:rPr lang="zh-CN" altLang="en-US" sz="2400" b="1" dirty="0"/>
              <a:t>实验环境与方法：</a:t>
            </a:r>
            <a:endParaRPr lang="zh-CN" altLang="en-US" sz="2400" dirty="0"/>
          </a:p>
        </p:txBody>
      </p:sp>
      <p:sp>
        <p:nvSpPr>
          <p:cNvPr id="7" name="文本框 6">
            <a:extLst>
              <a:ext uri="{FF2B5EF4-FFF2-40B4-BE49-F238E27FC236}">
                <a16:creationId xmlns:a16="http://schemas.microsoft.com/office/drawing/2014/main" id="{6AD54C16-8397-4F31-8B87-0B9744AF28FD}"/>
              </a:ext>
            </a:extLst>
          </p:cNvPr>
          <p:cNvSpPr txBox="1"/>
          <p:nvPr/>
        </p:nvSpPr>
        <p:spPr>
          <a:xfrm>
            <a:off x="4383010" y="1841687"/>
            <a:ext cx="6345007" cy="400110"/>
          </a:xfrm>
          <a:prstGeom prst="rect">
            <a:avLst/>
          </a:prstGeom>
          <a:noFill/>
        </p:spPr>
        <p:txBody>
          <a:bodyPr wrap="none" rtlCol="0">
            <a:spAutoFit/>
          </a:bodyPr>
          <a:lstStyle/>
          <a:p>
            <a:r>
              <a:rPr lang="zh-CN" altLang="en-US" sz="2000" dirty="0"/>
              <a:t>在</a:t>
            </a:r>
            <a:r>
              <a:rPr lang="en-US" altLang="zh-CN" sz="2000" dirty="0"/>
              <a:t>YF</a:t>
            </a:r>
            <a:r>
              <a:rPr lang="zh-CN" altLang="en-US" sz="2000" dirty="0"/>
              <a:t>三层进行实验，测试每个功能的稳定性与准确性。</a:t>
            </a:r>
          </a:p>
        </p:txBody>
      </p:sp>
      <p:sp>
        <p:nvSpPr>
          <p:cNvPr id="11" name="文本框 10">
            <a:extLst>
              <a:ext uri="{FF2B5EF4-FFF2-40B4-BE49-F238E27FC236}">
                <a16:creationId xmlns:a16="http://schemas.microsoft.com/office/drawing/2014/main" id="{970BC319-154F-4412-8FF1-D815C018E17E}"/>
              </a:ext>
            </a:extLst>
          </p:cNvPr>
          <p:cNvSpPr txBox="1"/>
          <p:nvPr/>
        </p:nvSpPr>
        <p:spPr>
          <a:xfrm>
            <a:off x="1419609" y="2456626"/>
            <a:ext cx="1723549" cy="461665"/>
          </a:xfrm>
          <a:prstGeom prst="rect">
            <a:avLst/>
          </a:prstGeom>
          <a:noFill/>
        </p:spPr>
        <p:txBody>
          <a:bodyPr wrap="none" rtlCol="0">
            <a:spAutoFit/>
          </a:bodyPr>
          <a:lstStyle/>
          <a:p>
            <a:r>
              <a:rPr lang="zh-CN" altLang="en-US" sz="2400" b="1" dirty="0"/>
              <a:t>定位精度：</a:t>
            </a:r>
            <a:endParaRPr lang="zh-CN" altLang="en-US" sz="2400" dirty="0"/>
          </a:p>
        </p:txBody>
      </p:sp>
      <p:sp>
        <p:nvSpPr>
          <p:cNvPr id="13" name="文本框 12">
            <a:extLst>
              <a:ext uri="{FF2B5EF4-FFF2-40B4-BE49-F238E27FC236}">
                <a16:creationId xmlns:a16="http://schemas.microsoft.com/office/drawing/2014/main" id="{3BF1AD1B-3D28-4A6A-A441-98024143A1DD}"/>
              </a:ext>
            </a:extLst>
          </p:cNvPr>
          <p:cNvSpPr txBox="1"/>
          <p:nvPr/>
        </p:nvSpPr>
        <p:spPr>
          <a:xfrm>
            <a:off x="4383010" y="2487404"/>
            <a:ext cx="7209025" cy="400110"/>
          </a:xfrm>
          <a:prstGeom prst="rect">
            <a:avLst/>
          </a:prstGeom>
          <a:noFill/>
        </p:spPr>
        <p:txBody>
          <a:bodyPr wrap="none" rtlCol="0">
            <a:spAutoFit/>
          </a:bodyPr>
          <a:lstStyle/>
          <a:p>
            <a:r>
              <a:rPr lang="zh-CN" altLang="en-US" sz="2000" dirty="0"/>
              <a:t>在整个</a:t>
            </a:r>
            <a:r>
              <a:rPr lang="en-US" altLang="zh-CN" sz="2000" dirty="0"/>
              <a:t>YF</a:t>
            </a:r>
            <a:r>
              <a:rPr lang="zh-CN" altLang="en-US" sz="2000" dirty="0"/>
              <a:t>三层比对实际位置和定位位置，平均误差在</a:t>
            </a:r>
            <a:r>
              <a:rPr lang="en-US" altLang="zh-CN" sz="2000" dirty="0"/>
              <a:t>3m</a:t>
            </a:r>
            <a:r>
              <a:rPr lang="zh-CN" altLang="en-US" sz="2000" dirty="0"/>
              <a:t>左右。</a:t>
            </a:r>
          </a:p>
        </p:txBody>
      </p:sp>
      <p:sp>
        <p:nvSpPr>
          <p:cNvPr id="14" name="文本框 13">
            <a:extLst>
              <a:ext uri="{FF2B5EF4-FFF2-40B4-BE49-F238E27FC236}">
                <a16:creationId xmlns:a16="http://schemas.microsoft.com/office/drawing/2014/main" id="{E7624181-0ADB-4C24-B1CB-3543BB7A04EB}"/>
              </a:ext>
            </a:extLst>
          </p:cNvPr>
          <p:cNvSpPr txBox="1"/>
          <p:nvPr/>
        </p:nvSpPr>
        <p:spPr>
          <a:xfrm>
            <a:off x="1419609" y="3105911"/>
            <a:ext cx="2339102" cy="461665"/>
          </a:xfrm>
          <a:prstGeom prst="rect">
            <a:avLst/>
          </a:prstGeom>
          <a:noFill/>
        </p:spPr>
        <p:txBody>
          <a:bodyPr wrap="none" rtlCol="0">
            <a:spAutoFit/>
          </a:bodyPr>
          <a:lstStyle/>
          <a:p>
            <a:r>
              <a:rPr lang="zh-CN" altLang="en-US" sz="2400" b="1" dirty="0"/>
              <a:t>房间分类精度：</a:t>
            </a:r>
            <a:endParaRPr lang="zh-CN" altLang="en-US" sz="2400" dirty="0"/>
          </a:p>
        </p:txBody>
      </p:sp>
      <p:sp>
        <p:nvSpPr>
          <p:cNvPr id="15" name="文本框 14">
            <a:extLst>
              <a:ext uri="{FF2B5EF4-FFF2-40B4-BE49-F238E27FC236}">
                <a16:creationId xmlns:a16="http://schemas.microsoft.com/office/drawing/2014/main" id="{F18A9B47-F153-4F31-9C1A-CF9C08B6E641}"/>
              </a:ext>
            </a:extLst>
          </p:cNvPr>
          <p:cNvSpPr txBox="1"/>
          <p:nvPr/>
        </p:nvSpPr>
        <p:spPr>
          <a:xfrm>
            <a:off x="4383010" y="3141072"/>
            <a:ext cx="5314275" cy="400110"/>
          </a:xfrm>
          <a:prstGeom prst="rect">
            <a:avLst/>
          </a:prstGeom>
          <a:noFill/>
        </p:spPr>
        <p:txBody>
          <a:bodyPr wrap="none" rtlCol="0">
            <a:spAutoFit/>
          </a:bodyPr>
          <a:lstStyle/>
          <a:p>
            <a:r>
              <a:rPr lang="zh-CN" altLang="en-US" sz="2000" dirty="0"/>
              <a:t>分区域定位可以准确地识别出自己所在房间。</a:t>
            </a:r>
          </a:p>
        </p:txBody>
      </p:sp>
      <p:sp>
        <p:nvSpPr>
          <p:cNvPr id="16" name="文本框 15">
            <a:extLst>
              <a:ext uri="{FF2B5EF4-FFF2-40B4-BE49-F238E27FC236}">
                <a16:creationId xmlns:a16="http://schemas.microsoft.com/office/drawing/2014/main" id="{A502A7A1-7CC7-4E35-AD2D-F5CF07128D53}"/>
              </a:ext>
            </a:extLst>
          </p:cNvPr>
          <p:cNvSpPr txBox="1"/>
          <p:nvPr/>
        </p:nvSpPr>
        <p:spPr>
          <a:xfrm>
            <a:off x="1400840" y="3755196"/>
            <a:ext cx="1723549" cy="461665"/>
          </a:xfrm>
          <a:prstGeom prst="rect">
            <a:avLst/>
          </a:prstGeom>
          <a:noFill/>
        </p:spPr>
        <p:txBody>
          <a:bodyPr wrap="none" rtlCol="0">
            <a:spAutoFit/>
          </a:bodyPr>
          <a:lstStyle/>
          <a:p>
            <a:r>
              <a:rPr lang="zh-CN" altLang="en-US" sz="2400" b="1" dirty="0"/>
              <a:t>系统性能：</a:t>
            </a:r>
            <a:endParaRPr lang="zh-CN" altLang="en-US" sz="2400" dirty="0"/>
          </a:p>
        </p:txBody>
      </p:sp>
      <p:sp>
        <p:nvSpPr>
          <p:cNvPr id="17" name="文本框 16">
            <a:extLst>
              <a:ext uri="{FF2B5EF4-FFF2-40B4-BE49-F238E27FC236}">
                <a16:creationId xmlns:a16="http://schemas.microsoft.com/office/drawing/2014/main" id="{D59129A6-EA1F-4DAC-90C9-5DFE5FFC850A}"/>
              </a:ext>
            </a:extLst>
          </p:cNvPr>
          <p:cNvSpPr txBox="1"/>
          <p:nvPr/>
        </p:nvSpPr>
        <p:spPr>
          <a:xfrm>
            <a:off x="4383010" y="3785973"/>
            <a:ext cx="4544834" cy="400110"/>
          </a:xfrm>
          <a:prstGeom prst="rect">
            <a:avLst/>
          </a:prstGeom>
          <a:noFill/>
        </p:spPr>
        <p:txBody>
          <a:bodyPr wrap="none" rtlCol="0">
            <a:spAutoFit/>
          </a:bodyPr>
          <a:lstStyle/>
          <a:p>
            <a:r>
              <a:rPr lang="zh-CN" altLang="en-US" sz="2000" dirty="0"/>
              <a:t>经过多次测试，系统稳定，性能良好。</a:t>
            </a:r>
          </a:p>
        </p:txBody>
      </p:sp>
    </p:spTree>
    <p:extLst>
      <p:ext uri="{BB962C8B-B14F-4D97-AF65-F5344CB8AC3E}">
        <p14:creationId xmlns:p14="http://schemas.microsoft.com/office/powerpoint/2010/main" val="27089976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06</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6916787" y="2518684"/>
            <a:ext cx="2745687" cy="171739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第六部分</a:t>
            </a:r>
            <a:endParaRPr kumimoji="0" lang="en-US" altLang="zh-CN"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a:p>
            <a:r>
              <a:rPr lang="zh-CN" altLang="en-US" sz="4800" b="1" dirty="0"/>
              <a:t>    总结</a:t>
            </a:r>
          </a:p>
        </p:txBody>
      </p:sp>
      <p:sp>
        <p:nvSpPr>
          <p:cNvPr id="3" name="文本框 2">
            <a:extLst>
              <a:ext uri="{FF2B5EF4-FFF2-40B4-BE49-F238E27FC236}">
                <a16:creationId xmlns:a16="http://schemas.microsoft.com/office/drawing/2014/main" id="{34E4D04F-F335-4EB1-95FF-3A39EF8E57D3}"/>
              </a:ext>
            </a:extLst>
          </p:cNvPr>
          <p:cNvSpPr txBox="1"/>
          <p:nvPr/>
        </p:nvSpPr>
        <p:spPr>
          <a:xfrm>
            <a:off x="581633" y="5965372"/>
            <a:ext cx="306494" cy="369332"/>
          </a:xfrm>
          <a:prstGeom prst="rect">
            <a:avLst/>
          </a:prstGeom>
          <a:noFill/>
        </p:spPr>
        <p:txBody>
          <a:bodyPr wrap="none" rtlCol="0">
            <a:spAutoFit/>
          </a:bodyPr>
          <a:lstStyle/>
          <a:p>
            <a:r>
              <a:rPr lang="en-US" altLang="zh-CN" dirty="0"/>
              <a:t>3</a:t>
            </a:r>
            <a:endParaRPr lang="zh-CN" altLang="en-US" dirty="0"/>
          </a:p>
        </p:txBody>
      </p:sp>
    </p:spTree>
    <p:extLst>
      <p:ext uri="{BB962C8B-B14F-4D97-AF65-F5344CB8AC3E}">
        <p14:creationId xmlns:p14="http://schemas.microsoft.com/office/powerpoint/2010/main" val="23849923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矩形 5"/>
          <p:cNvSpPr/>
          <p:nvPr/>
        </p:nvSpPr>
        <p:spPr>
          <a:xfrm>
            <a:off x="1754933" y="482620"/>
            <a:ext cx="4013570"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第六</a:t>
            </a:r>
            <a:r>
              <a:rPr lang="zh-CN" altLang="en-US" sz="3200" b="1" kern="0" dirty="0">
                <a:solidFill>
                  <a:schemeClr val="tx1">
                    <a:lumMod val="85000"/>
                    <a:lumOff val="15000"/>
                  </a:schemeClr>
                </a:solidFill>
                <a:latin typeface="+mn-ea"/>
                <a:sym typeface="FZHei-B01S" panose="02010601030101010101" pitchFamily="2" charset="-122"/>
              </a:rPr>
              <a:t>部分  </a:t>
            </a:r>
            <a:r>
              <a:rPr lang="zh-CN" altLang="en-US" sz="3200" b="1" dirty="0"/>
              <a:t>总结</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2" name="文本框 11">
            <a:extLst>
              <a:ext uri="{FF2B5EF4-FFF2-40B4-BE49-F238E27FC236}">
                <a16:creationId xmlns:a16="http://schemas.microsoft.com/office/drawing/2014/main" id="{B2E6D913-B50C-4C70-9DFB-50F77423D3CE}"/>
              </a:ext>
            </a:extLst>
          </p:cNvPr>
          <p:cNvSpPr txBox="1"/>
          <p:nvPr/>
        </p:nvSpPr>
        <p:spPr>
          <a:xfrm>
            <a:off x="1134701" y="1428606"/>
            <a:ext cx="10525649" cy="1200329"/>
          </a:xfrm>
          <a:prstGeom prst="rect">
            <a:avLst/>
          </a:prstGeom>
          <a:noFill/>
        </p:spPr>
        <p:txBody>
          <a:bodyPr wrap="square" rtlCol="0">
            <a:spAutoFit/>
          </a:bodyPr>
          <a:lstStyle/>
          <a:p>
            <a:r>
              <a:rPr lang="zh-CN" altLang="en-US" sz="2400" b="1" dirty="0"/>
              <a:t>创新：</a:t>
            </a:r>
            <a:r>
              <a:rPr lang="en-US" altLang="zh-CN" sz="2400" dirty="0"/>
              <a:t> </a:t>
            </a:r>
            <a:r>
              <a:rPr lang="zh-CN" altLang="en-US" sz="2400" dirty="0"/>
              <a:t>采用短信验证码进行注册，细节的动画效果，拍照获取图片，从文件中选择图片作为用户头像，商品点赞，算法方面将收集的</a:t>
            </a:r>
            <a:r>
              <a:rPr lang="en-US" altLang="zh-CN" sz="2400" dirty="0"/>
              <a:t>mac</a:t>
            </a:r>
            <a:r>
              <a:rPr lang="zh-CN" altLang="en-US" sz="2400" dirty="0"/>
              <a:t>信息划分区域在进行计算，提高了定位精度。</a:t>
            </a:r>
          </a:p>
        </p:txBody>
      </p:sp>
      <p:sp>
        <p:nvSpPr>
          <p:cNvPr id="13" name="文本框 12">
            <a:extLst>
              <a:ext uri="{FF2B5EF4-FFF2-40B4-BE49-F238E27FC236}">
                <a16:creationId xmlns:a16="http://schemas.microsoft.com/office/drawing/2014/main" id="{53399291-FE5E-4A87-BCA7-0A947ED29B23}"/>
              </a:ext>
            </a:extLst>
          </p:cNvPr>
          <p:cNvSpPr txBox="1"/>
          <p:nvPr/>
        </p:nvSpPr>
        <p:spPr>
          <a:xfrm>
            <a:off x="1134701" y="2706533"/>
            <a:ext cx="10525649" cy="830997"/>
          </a:xfrm>
          <a:prstGeom prst="rect">
            <a:avLst/>
          </a:prstGeom>
          <a:noFill/>
        </p:spPr>
        <p:txBody>
          <a:bodyPr wrap="square" rtlCol="0">
            <a:spAutoFit/>
          </a:bodyPr>
          <a:lstStyle/>
          <a:p>
            <a:r>
              <a:rPr lang="zh-CN" altLang="en-US" sz="2400" b="1" dirty="0"/>
              <a:t>技术难度：</a:t>
            </a:r>
            <a:r>
              <a:rPr lang="en-US" altLang="zh-CN" sz="2400" dirty="0"/>
              <a:t> </a:t>
            </a:r>
            <a:r>
              <a:rPr lang="zh-CN" altLang="en-US" sz="2400" dirty="0"/>
              <a:t>服务端和客户端的数据交互，定位算法的精度，动画特效图形绘制，任务驱动下的界面切换。</a:t>
            </a:r>
          </a:p>
        </p:txBody>
      </p:sp>
      <p:sp>
        <p:nvSpPr>
          <p:cNvPr id="14" name="文本框 13">
            <a:extLst>
              <a:ext uri="{FF2B5EF4-FFF2-40B4-BE49-F238E27FC236}">
                <a16:creationId xmlns:a16="http://schemas.microsoft.com/office/drawing/2014/main" id="{4572E806-64A0-45CD-BDE9-B485FC9DF62E}"/>
              </a:ext>
            </a:extLst>
          </p:cNvPr>
          <p:cNvSpPr txBox="1"/>
          <p:nvPr/>
        </p:nvSpPr>
        <p:spPr>
          <a:xfrm>
            <a:off x="1134701" y="3703375"/>
            <a:ext cx="10525649" cy="1200329"/>
          </a:xfrm>
          <a:prstGeom prst="rect">
            <a:avLst/>
          </a:prstGeom>
          <a:noFill/>
        </p:spPr>
        <p:txBody>
          <a:bodyPr wrap="square" rtlCol="0">
            <a:spAutoFit/>
          </a:bodyPr>
          <a:lstStyle/>
          <a:p>
            <a:r>
              <a:rPr lang="zh-CN" altLang="en-US" sz="2400" b="1" dirty="0"/>
              <a:t>不足：</a:t>
            </a:r>
            <a:r>
              <a:rPr lang="en-US" altLang="zh-CN" sz="2400" dirty="0"/>
              <a:t> </a:t>
            </a:r>
            <a:r>
              <a:rPr lang="zh-CN" altLang="en-US" sz="2400" dirty="0"/>
              <a:t>初次进行安卓开发，很多东西都需要学习，对安卓界面开发</a:t>
            </a:r>
            <a:r>
              <a:rPr lang="zh-CN" altLang="en-US" sz="2400"/>
              <a:t>代码逻辑很不</a:t>
            </a:r>
            <a:r>
              <a:rPr lang="zh-CN" altLang="en-US" sz="2400" dirty="0"/>
              <a:t>熟悉，团队也存在因为</a:t>
            </a:r>
            <a:r>
              <a:rPr lang="zh-CN" altLang="en-US" sz="2400"/>
              <a:t>个人任务进度不同、分工没协调好导致的进度滞后问题。</a:t>
            </a:r>
            <a:endParaRPr lang="zh-CN" altLang="en-US" sz="2400" dirty="0"/>
          </a:p>
        </p:txBody>
      </p:sp>
    </p:spTree>
    <p:extLst>
      <p:ext uri="{BB962C8B-B14F-4D97-AF65-F5344CB8AC3E}">
        <p14:creationId xmlns:p14="http://schemas.microsoft.com/office/powerpoint/2010/main" val="12015439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矩形 5"/>
          <p:cNvSpPr/>
          <p:nvPr/>
        </p:nvSpPr>
        <p:spPr>
          <a:xfrm>
            <a:off x="1754933" y="482620"/>
            <a:ext cx="4013570"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第六</a:t>
            </a:r>
            <a:r>
              <a:rPr lang="zh-CN" altLang="en-US" sz="3200" b="1" kern="0" dirty="0">
                <a:solidFill>
                  <a:schemeClr val="tx1">
                    <a:lumMod val="85000"/>
                    <a:lumOff val="15000"/>
                  </a:schemeClr>
                </a:solidFill>
                <a:latin typeface="+mn-ea"/>
                <a:sym typeface="FZHei-B01S" panose="02010601030101010101" pitchFamily="2" charset="-122"/>
              </a:rPr>
              <a:t>部分  </a:t>
            </a:r>
            <a:r>
              <a:rPr lang="zh-CN" altLang="en-US" sz="3200" b="1" dirty="0"/>
              <a:t>总结</a:t>
            </a: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2" name="文本框 11">
            <a:extLst>
              <a:ext uri="{FF2B5EF4-FFF2-40B4-BE49-F238E27FC236}">
                <a16:creationId xmlns:a16="http://schemas.microsoft.com/office/drawing/2014/main" id="{B2E6D913-B50C-4C70-9DFB-50F77423D3CE}"/>
              </a:ext>
            </a:extLst>
          </p:cNvPr>
          <p:cNvSpPr txBox="1"/>
          <p:nvPr/>
        </p:nvSpPr>
        <p:spPr>
          <a:xfrm>
            <a:off x="1134701" y="1428606"/>
            <a:ext cx="10525649" cy="1938992"/>
          </a:xfrm>
          <a:prstGeom prst="rect">
            <a:avLst/>
          </a:prstGeom>
          <a:noFill/>
        </p:spPr>
        <p:txBody>
          <a:bodyPr wrap="square" rtlCol="0">
            <a:spAutoFit/>
          </a:bodyPr>
          <a:lstStyle/>
          <a:p>
            <a:r>
              <a:rPr lang="zh-CN" altLang="en-US" sz="2400" b="1" dirty="0"/>
              <a:t>感想和展望：</a:t>
            </a:r>
            <a:r>
              <a:rPr lang="en-US" altLang="zh-CN" sz="2400" dirty="0"/>
              <a:t> </a:t>
            </a:r>
            <a:r>
              <a:rPr lang="zh-CN" altLang="en-US" sz="2400" dirty="0"/>
              <a:t>这次小学期很多东西都需要我们自己探索，难免会感到吃力，为了项目而加班加点是常态，有时候也会因为长时间卡在一个问题并在网络上查询无果后而感到焦虑，此外在团队协作开发上我们还遇到了一些问题，但到了今天所有的工作都已完成，收获还是挺多的，这也为以后的开发提供了经验教训，是一场宝贵的实践财富。</a:t>
            </a:r>
          </a:p>
        </p:txBody>
      </p:sp>
    </p:spTree>
    <p:extLst>
      <p:ext uri="{BB962C8B-B14F-4D97-AF65-F5344CB8AC3E}">
        <p14:creationId xmlns:p14="http://schemas.microsoft.com/office/powerpoint/2010/main" val="17771186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661083">
            <a:off x="2858484" y="-595985"/>
            <a:ext cx="6354104" cy="7981515"/>
          </a:xfrm>
          <a:prstGeom prst="rect">
            <a:avLst/>
          </a:prstGeom>
        </p:spPr>
      </p:pic>
      <p:sp>
        <p:nvSpPr>
          <p:cNvPr id="5" name="图文框 4"/>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8E2A6275-9F60-4BED-8F75-FC4E2F50B0F2}"/>
              </a:ext>
            </a:extLst>
          </p:cNvPr>
          <p:cNvSpPr txBox="1"/>
          <p:nvPr/>
        </p:nvSpPr>
        <p:spPr>
          <a:xfrm>
            <a:off x="1152480" y="5965371"/>
            <a:ext cx="306494" cy="369332"/>
          </a:xfrm>
          <a:prstGeom prst="rect">
            <a:avLst/>
          </a:prstGeom>
          <a:noFill/>
        </p:spPr>
        <p:txBody>
          <a:bodyPr wrap="none" rtlCol="0">
            <a:spAutoFit/>
          </a:bodyPr>
          <a:lstStyle/>
          <a:p>
            <a:r>
              <a:rPr lang="en-US" altLang="zh-CN" dirty="0"/>
              <a:t>1</a:t>
            </a:r>
            <a:endParaRPr lang="zh-CN" altLang="en-US" dirty="0"/>
          </a:p>
        </p:txBody>
      </p:sp>
      <p:sp>
        <p:nvSpPr>
          <p:cNvPr id="7" name="矩形 6">
            <a:extLst>
              <a:ext uri="{FF2B5EF4-FFF2-40B4-BE49-F238E27FC236}">
                <a16:creationId xmlns:a16="http://schemas.microsoft.com/office/drawing/2014/main" id="{0FE874D3-BA68-4F00-A179-86032C39BAF9}"/>
              </a:ext>
            </a:extLst>
          </p:cNvPr>
          <p:cNvSpPr/>
          <p:nvPr/>
        </p:nvSpPr>
        <p:spPr>
          <a:xfrm>
            <a:off x="3952273" y="2401727"/>
            <a:ext cx="4166526" cy="1323439"/>
          </a:xfrm>
          <a:prstGeom prst="rect">
            <a:avLst/>
          </a:prstGeom>
          <a:noFill/>
        </p:spPr>
        <p:txBody>
          <a:bodyPr wrap="none" lIns="91440" tIns="45720" rIns="91440" bIns="45720">
            <a:spAutoFit/>
          </a:bodyPr>
          <a:lstStyle/>
          <a:p>
            <a:pPr algn="ctr"/>
            <a:r>
              <a:rPr lang="en-US" altLang="zh-CN" sz="8000" b="1" cap="none" spc="0" dirty="0">
                <a:ln w="0"/>
                <a:solidFill>
                  <a:schemeClr val="bg1"/>
                </a:solidFill>
                <a:effectLst>
                  <a:reflection blurRad="6350" stA="53000" endA="300" endPos="35500" dir="5400000" sy="-90000" algn="bl" rotWithShape="0"/>
                </a:effectLst>
              </a:rPr>
              <a:t>THANKS</a:t>
            </a:r>
            <a:endParaRPr lang="zh-CN" altLang="en-US" sz="5400" b="1" cap="none" spc="0" dirty="0">
              <a:ln w="0"/>
              <a:solidFill>
                <a:schemeClr val="bg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4962782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01</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6916787" y="2518684"/>
            <a:ext cx="2920831" cy="1807931"/>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第一部分</a:t>
            </a:r>
            <a:endParaRPr kumimoji="0" lang="en-US" altLang="zh-CN"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a:p>
            <a:pPr marL="0" marR="0" lvl="0" indent="0" defTabSz="914400" eaLnBrk="1" fontAlgn="auto" latinLnBrk="0" hangingPunct="1">
              <a:lnSpc>
                <a:spcPct val="120000"/>
              </a:lnSpc>
              <a:spcBef>
                <a:spcPts val="0"/>
              </a:spcBef>
              <a:spcAft>
                <a:spcPts val="0"/>
              </a:spcAft>
              <a:buClrTx/>
              <a:buSzTx/>
              <a:buFontTx/>
              <a:buNone/>
              <a:defRPr/>
            </a:pPr>
            <a:r>
              <a:rPr lang="zh-CN" altLang="en-US" sz="4800" b="1" kern="0" dirty="0">
                <a:solidFill>
                  <a:schemeClr val="tx1">
                    <a:lumMod val="85000"/>
                    <a:lumOff val="15000"/>
                  </a:schemeClr>
                </a:solidFill>
                <a:latin typeface="+mn-ea"/>
                <a:sym typeface="FZHei-B01S" panose="02010601030101010101" pitchFamily="2" charset="-122"/>
              </a:rPr>
              <a:t>项目意义</a:t>
            </a:r>
            <a:endParaRPr kumimoji="0" lang="zh-CN" altLang="en-US"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3" name="文本框 2">
            <a:extLst>
              <a:ext uri="{FF2B5EF4-FFF2-40B4-BE49-F238E27FC236}">
                <a16:creationId xmlns:a16="http://schemas.microsoft.com/office/drawing/2014/main" id="{34E4D04F-F335-4EB1-95FF-3A39EF8E57D3}"/>
              </a:ext>
            </a:extLst>
          </p:cNvPr>
          <p:cNvSpPr txBox="1"/>
          <p:nvPr/>
        </p:nvSpPr>
        <p:spPr>
          <a:xfrm>
            <a:off x="581633" y="5965372"/>
            <a:ext cx="306494" cy="369332"/>
          </a:xfrm>
          <a:prstGeom prst="rect">
            <a:avLst/>
          </a:prstGeom>
          <a:noFill/>
        </p:spPr>
        <p:txBody>
          <a:bodyPr wrap="none" rtlCol="0">
            <a:spAutoFit/>
          </a:bodyPr>
          <a:lstStyle/>
          <a:p>
            <a:r>
              <a:rPr lang="en-US" altLang="zh-CN" dirty="0"/>
              <a:t>3</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矩形 5"/>
          <p:cNvSpPr/>
          <p:nvPr/>
        </p:nvSpPr>
        <p:spPr>
          <a:xfrm>
            <a:off x="1754933" y="482620"/>
            <a:ext cx="3894704"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a:t>
            </a:r>
            <a:r>
              <a:rPr lang="zh-CN" altLang="en-US" sz="3200" b="1" kern="0" dirty="0">
                <a:solidFill>
                  <a:schemeClr val="tx1">
                    <a:lumMod val="85000"/>
                    <a:lumOff val="15000"/>
                  </a:schemeClr>
                </a:solidFill>
                <a:latin typeface="+mn-ea"/>
                <a:sym typeface="FZHei-B01S" panose="02010601030101010101" pitchFamily="2" charset="-122"/>
              </a:rPr>
              <a:t>一部分 项目意义</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7" name="文本框 6">
            <a:extLst>
              <a:ext uri="{FF2B5EF4-FFF2-40B4-BE49-F238E27FC236}">
                <a16:creationId xmlns:a16="http://schemas.microsoft.com/office/drawing/2014/main" id="{E7498678-D60D-4D5A-8413-FAD2D03690B2}"/>
              </a:ext>
            </a:extLst>
          </p:cNvPr>
          <p:cNvSpPr txBox="1"/>
          <p:nvPr/>
        </p:nvSpPr>
        <p:spPr>
          <a:xfrm>
            <a:off x="1526227" y="1521333"/>
            <a:ext cx="9713368" cy="830997"/>
          </a:xfrm>
          <a:prstGeom prst="rect">
            <a:avLst/>
          </a:prstGeom>
          <a:noFill/>
        </p:spPr>
        <p:txBody>
          <a:bodyPr wrap="square" rtlCol="0">
            <a:spAutoFit/>
          </a:bodyPr>
          <a:lstStyle/>
          <a:p>
            <a:r>
              <a:rPr lang="en-US" altLang="zh-CN" sz="2400" b="1" dirty="0"/>
              <a:t>1.</a:t>
            </a:r>
            <a:r>
              <a:rPr lang="zh-CN" altLang="en-US" sz="2400" b="1" dirty="0"/>
              <a:t>价值：提升顾客体验，展示企业形象，增加广告收益，提升服务形象，宣传电子化。</a:t>
            </a:r>
          </a:p>
        </p:txBody>
      </p:sp>
      <p:sp>
        <p:nvSpPr>
          <p:cNvPr id="31" name="文本框 30">
            <a:extLst>
              <a:ext uri="{FF2B5EF4-FFF2-40B4-BE49-F238E27FC236}">
                <a16:creationId xmlns:a16="http://schemas.microsoft.com/office/drawing/2014/main" id="{53E056DB-62F8-4596-B28C-E5EB32202AE2}"/>
              </a:ext>
            </a:extLst>
          </p:cNvPr>
          <p:cNvSpPr txBox="1"/>
          <p:nvPr/>
        </p:nvSpPr>
        <p:spPr>
          <a:xfrm>
            <a:off x="1526227" y="2568810"/>
            <a:ext cx="9713368" cy="1200329"/>
          </a:xfrm>
          <a:prstGeom prst="rect">
            <a:avLst/>
          </a:prstGeom>
          <a:noFill/>
        </p:spPr>
        <p:txBody>
          <a:bodyPr wrap="square" rtlCol="0">
            <a:spAutoFit/>
          </a:bodyPr>
          <a:lstStyle/>
          <a:p>
            <a:r>
              <a:rPr lang="en-US" altLang="zh-CN" sz="2400" b="1" dirty="0"/>
              <a:t>2.</a:t>
            </a:r>
            <a:r>
              <a:rPr lang="zh-CN" altLang="en-US" sz="2400" b="1" dirty="0"/>
              <a:t>对比现有产品：现有的商场导购大多都是室内的固定的电子屏，很难在移动的过程中实时知道自己的位置。我们的项目搭载在手机上，使用方便，也可以为顾客寻找商品提供便利。</a:t>
            </a:r>
          </a:p>
        </p:txBody>
      </p:sp>
      <p:sp>
        <p:nvSpPr>
          <p:cNvPr id="32" name="文本框 31">
            <a:extLst>
              <a:ext uri="{FF2B5EF4-FFF2-40B4-BE49-F238E27FC236}">
                <a16:creationId xmlns:a16="http://schemas.microsoft.com/office/drawing/2014/main" id="{477A6FAA-8548-49E1-9E00-D7BF372DEDF8}"/>
              </a:ext>
            </a:extLst>
          </p:cNvPr>
          <p:cNvSpPr txBox="1"/>
          <p:nvPr/>
        </p:nvSpPr>
        <p:spPr>
          <a:xfrm>
            <a:off x="1526227" y="3985619"/>
            <a:ext cx="9713368" cy="461665"/>
          </a:xfrm>
          <a:prstGeom prst="rect">
            <a:avLst/>
          </a:prstGeom>
          <a:noFill/>
        </p:spPr>
        <p:txBody>
          <a:bodyPr wrap="square" rtlCol="0">
            <a:spAutoFit/>
          </a:bodyPr>
          <a:lstStyle/>
          <a:p>
            <a:r>
              <a:rPr lang="en-US" altLang="zh-CN" sz="2400" b="1" dirty="0"/>
              <a:t>3.</a:t>
            </a:r>
            <a:r>
              <a:rPr lang="zh-CN" altLang="en-US" sz="2400" b="1" dirty="0"/>
              <a:t>技术挑战：定位精度不够，指纹库更新建立消耗太大。</a:t>
            </a:r>
          </a:p>
        </p:txBody>
      </p:sp>
      <p:sp>
        <p:nvSpPr>
          <p:cNvPr id="33" name="文本框 32">
            <a:extLst>
              <a:ext uri="{FF2B5EF4-FFF2-40B4-BE49-F238E27FC236}">
                <a16:creationId xmlns:a16="http://schemas.microsoft.com/office/drawing/2014/main" id="{039DB4C3-E7D7-4537-92E1-9F9E899E7ED0}"/>
              </a:ext>
            </a:extLst>
          </p:cNvPr>
          <p:cNvSpPr txBox="1"/>
          <p:nvPr/>
        </p:nvSpPr>
        <p:spPr>
          <a:xfrm>
            <a:off x="1526227" y="4663764"/>
            <a:ext cx="9713368" cy="461665"/>
          </a:xfrm>
          <a:prstGeom prst="rect">
            <a:avLst/>
          </a:prstGeom>
          <a:noFill/>
        </p:spPr>
        <p:txBody>
          <a:bodyPr wrap="square" rtlCol="0">
            <a:spAutoFit/>
          </a:bodyPr>
          <a:lstStyle/>
          <a:p>
            <a:r>
              <a:rPr lang="en-US" altLang="zh-CN" sz="2400" b="1" dirty="0"/>
              <a:t>4.</a:t>
            </a:r>
            <a:r>
              <a:rPr lang="zh-CN" altLang="en-US" sz="2400" b="1" dirty="0"/>
              <a:t>核心贡献：用分区域的</a:t>
            </a:r>
            <a:r>
              <a:rPr lang="en-US" altLang="zh-CN" sz="2400" b="1" dirty="0"/>
              <a:t>K</a:t>
            </a:r>
            <a:r>
              <a:rPr lang="zh-CN" altLang="en-US" sz="2400" b="1" dirty="0"/>
              <a:t>最近邻法减少计算量与提高定位精度，</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02</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6916787" y="2518684"/>
            <a:ext cx="4540333" cy="171739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a:t>
            </a:r>
            <a:r>
              <a:rPr lang="zh-CN" altLang="en-US" sz="4800" b="1" kern="0" dirty="0">
                <a:solidFill>
                  <a:schemeClr val="tx1">
                    <a:lumMod val="85000"/>
                    <a:lumOff val="15000"/>
                  </a:schemeClr>
                </a:solidFill>
                <a:latin typeface="+mn-ea"/>
                <a:sym typeface="FZHei-B01S" panose="02010601030101010101" pitchFamily="2" charset="-122"/>
              </a:rPr>
              <a:t>二</a:t>
            </a:r>
            <a:r>
              <a:rPr kumimoji="0" lang="zh-CN" altLang="en-US"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部分</a:t>
            </a:r>
            <a:endParaRPr kumimoji="0" lang="en-US" altLang="zh-CN" sz="48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a:p>
            <a:r>
              <a:rPr lang="zh-CN" altLang="en-US" sz="4800" b="1" dirty="0"/>
              <a:t>项目综述</a:t>
            </a:r>
          </a:p>
        </p:txBody>
      </p:sp>
      <p:sp>
        <p:nvSpPr>
          <p:cNvPr id="3" name="文本框 2">
            <a:extLst>
              <a:ext uri="{FF2B5EF4-FFF2-40B4-BE49-F238E27FC236}">
                <a16:creationId xmlns:a16="http://schemas.microsoft.com/office/drawing/2014/main" id="{34E4D04F-F335-4EB1-95FF-3A39EF8E57D3}"/>
              </a:ext>
            </a:extLst>
          </p:cNvPr>
          <p:cNvSpPr txBox="1"/>
          <p:nvPr/>
        </p:nvSpPr>
        <p:spPr>
          <a:xfrm>
            <a:off x="581633" y="5965372"/>
            <a:ext cx="306494" cy="369332"/>
          </a:xfrm>
          <a:prstGeom prst="rect">
            <a:avLst/>
          </a:prstGeom>
          <a:noFill/>
        </p:spPr>
        <p:txBody>
          <a:bodyPr wrap="none" rtlCol="0">
            <a:spAutoFit/>
          </a:bodyPr>
          <a:lstStyle/>
          <a:p>
            <a:r>
              <a:rPr lang="en-US" altLang="zh-CN" dirty="0"/>
              <a:t>3</a:t>
            </a:r>
            <a:endParaRPr lang="zh-CN" altLang="en-US" dirty="0"/>
          </a:p>
        </p:txBody>
      </p:sp>
    </p:spTree>
    <p:extLst>
      <p:ext uri="{BB962C8B-B14F-4D97-AF65-F5344CB8AC3E}">
        <p14:creationId xmlns:p14="http://schemas.microsoft.com/office/powerpoint/2010/main" val="27755768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矩形 5"/>
          <p:cNvSpPr/>
          <p:nvPr/>
        </p:nvSpPr>
        <p:spPr>
          <a:xfrm>
            <a:off x="1754932" y="482620"/>
            <a:ext cx="5744825"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a:t>
            </a:r>
            <a:r>
              <a:rPr lang="zh-CN" altLang="en-US" sz="3200" b="1" kern="0" dirty="0">
                <a:solidFill>
                  <a:schemeClr val="tx1">
                    <a:lumMod val="85000"/>
                    <a:lumOff val="15000"/>
                  </a:schemeClr>
                </a:solidFill>
                <a:latin typeface="+mn-ea"/>
                <a:sym typeface="FZHei-B01S" panose="02010601030101010101" pitchFamily="2" charset="-122"/>
              </a:rPr>
              <a:t>二部分  </a:t>
            </a:r>
            <a:r>
              <a:rPr lang="zh-CN" altLang="en-US" sz="3200" b="1" dirty="0"/>
              <a:t>项目综述</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pic>
        <p:nvPicPr>
          <p:cNvPr id="12" name="图片 11">
            <a:extLst>
              <a:ext uri="{FF2B5EF4-FFF2-40B4-BE49-F238E27FC236}">
                <a16:creationId xmlns:a16="http://schemas.microsoft.com/office/drawing/2014/main" id="{5571250D-40B4-4351-A43C-9924BA197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772" y="2037751"/>
            <a:ext cx="4336867" cy="37483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文本框 12">
            <a:extLst>
              <a:ext uri="{FF2B5EF4-FFF2-40B4-BE49-F238E27FC236}">
                <a16:creationId xmlns:a16="http://schemas.microsoft.com/office/drawing/2014/main" id="{9500F9BE-9469-4C4A-A1B3-B0751CD4DA93}"/>
              </a:ext>
            </a:extLst>
          </p:cNvPr>
          <p:cNvSpPr txBox="1"/>
          <p:nvPr/>
        </p:nvSpPr>
        <p:spPr>
          <a:xfrm>
            <a:off x="478791" y="1945079"/>
            <a:ext cx="861774" cy="2913618"/>
          </a:xfrm>
          <a:prstGeom prst="rect">
            <a:avLst/>
          </a:prstGeom>
          <a:noFill/>
        </p:spPr>
        <p:txBody>
          <a:bodyPr vert="eaVert" wrap="none" rtlCol="0">
            <a:spAutoFit/>
          </a:bodyPr>
          <a:lstStyle/>
          <a:p>
            <a:r>
              <a:rPr lang="zh-CN" altLang="en-US" sz="4400" dirty="0"/>
              <a:t>系统架构图</a:t>
            </a:r>
          </a:p>
        </p:txBody>
      </p:sp>
      <p:sp>
        <p:nvSpPr>
          <p:cNvPr id="14" name="文本框 13">
            <a:extLst>
              <a:ext uri="{FF2B5EF4-FFF2-40B4-BE49-F238E27FC236}">
                <a16:creationId xmlns:a16="http://schemas.microsoft.com/office/drawing/2014/main" id="{E3697247-3D00-475B-A04A-48B9FD9E5FB8}"/>
              </a:ext>
            </a:extLst>
          </p:cNvPr>
          <p:cNvSpPr txBox="1"/>
          <p:nvPr/>
        </p:nvSpPr>
        <p:spPr>
          <a:xfrm>
            <a:off x="1470721" y="1127733"/>
            <a:ext cx="10506151" cy="646331"/>
          </a:xfrm>
          <a:prstGeom prst="rect">
            <a:avLst/>
          </a:prstGeom>
          <a:noFill/>
        </p:spPr>
        <p:txBody>
          <a:bodyPr wrap="square" rtlCol="0">
            <a:spAutoFit/>
          </a:bodyPr>
          <a:lstStyle/>
          <a:p>
            <a:r>
              <a:rPr lang="zh-CN" altLang="en-US" dirty="0"/>
              <a:t>本项目采用客户端与服务端相分离的系统架构设计，在客户端由用户发送请求，在服务端进行请求处理和数据库读写、更新等操作。本项目的软件系统架构图如右所示：</a:t>
            </a:r>
          </a:p>
        </p:txBody>
      </p:sp>
      <p:pic>
        <p:nvPicPr>
          <p:cNvPr id="10" name="图片 9">
            <a:extLst>
              <a:ext uri="{FF2B5EF4-FFF2-40B4-BE49-F238E27FC236}">
                <a16:creationId xmlns:a16="http://schemas.microsoft.com/office/drawing/2014/main" id="{8F98F392-A9D7-4EB9-A55E-CDDAB2AB8E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4746" y="1892786"/>
            <a:ext cx="4544470" cy="39211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0">
            <a:extLst>
              <a:ext uri="{FF2B5EF4-FFF2-40B4-BE49-F238E27FC236}">
                <a16:creationId xmlns:a16="http://schemas.microsoft.com/office/drawing/2014/main" id="{5A6D29A9-6AD3-409A-B916-A3D65CB9B375}"/>
              </a:ext>
            </a:extLst>
          </p:cNvPr>
          <p:cNvSpPr txBox="1"/>
          <p:nvPr/>
        </p:nvSpPr>
        <p:spPr>
          <a:xfrm>
            <a:off x="3288516" y="1760413"/>
            <a:ext cx="1338828" cy="369332"/>
          </a:xfrm>
          <a:prstGeom prst="rect">
            <a:avLst/>
          </a:prstGeom>
          <a:noFill/>
        </p:spPr>
        <p:txBody>
          <a:bodyPr wrap="none" rtlCol="0">
            <a:spAutoFit/>
          </a:bodyPr>
          <a:lstStyle/>
          <a:p>
            <a:r>
              <a:rPr lang="zh-CN" altLang="en-US" dirty="0"/>
              <a:t>旧的架构图</a:t>
            </a:r>
          </a:p>
        </p:txBody>
      </p:sp>
      <p:sp>
        <p:nvSpPr>
          <p:cNvPr id="15" name="文本框 14">
            <a:extLst>
              <a:ext uri="{FF2B5EF4-FFF2-40B4-BE49-F238E27FC236}">
                <a16:creationId xmlns:a16="http://schemas.microsoft.com/office/drawing/2014/main" id="{A7122705-C838-4FFF-A984-49378781782C}"/>
              </a:ext>
            </a:extLst>
          </p:cNvPr>
          <p:cNvSpPr txBox="1"/>
          <p:nvPr/>
        </p:nvSpPr>
        <p:spPr>
          <a:xfrm>
            <a:off x="8107567" y="1668419"/>
            <a:ext cx="1338828" cy="369332"/>
          </a:xfrm>
          <a:prstGeom prst="rect">
            <a:avLst/>
          </a:prstGeom>
          <a:noFill/>
        </p:spPr>
        <p:txBody>
          <a:bodyPr wrap="none" rtlCol="0">
            <a:spAutoFit/>
          </a:bodyPr>
          <a:lstStyle/>
          <a:p>
            <a:r>
              <a:rPr lang="zh-CN" altLang="en-US" dirty="0"/>
              <a:t>新的架构图</a:t>
            </a:r>
          </a:p>
        </p:txBody>
      </p:sp>
    </p:spTree>
    <p:extLst>
      <p:ext uri="{BB962C8B-B14F-4D97-AF65-F5344CB8AC3E}">
        <p14:creationId xmlns:p14="http://schemas.microsoft.com/office/powerpoint/2010/main" val="39560988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0" name="文本框 9">
            <a:extLst>
              <a:ext uri="{FF2B5EF4-FFF2-40B4-BE49-F238E27FC236}">
                <a16:creationId xmlns:a16="http://schemas.microsoft.com/office/drawing/2014/main" id="{51DC32C1-F690-4B69-AB13-6B6390AB3775}"/>
              </a:ext>
            </a:extLst>
          </p:cNvPr>
          <p:cNvSpPr txBox="1"/>
          <p:nvPr/>
        </p:nvSpPr>
        <p:spPr>
          <a:xfrm>
            <a:off x="1177415" y="1510723"/>
            <a:ext cx="10062179" cy="1938992"/>
          </a:xfrm>
          <a:prstGeom prst="rect">
            <a:avLst/>
          </a:prstGeom>
          <a:noFill/>
        </p:spPr>
        <p:txBody>
          <a:bodyPr wrap="square" rtlCol="0">
            <a:spAutoFit/>
          </a:bodyPr>
          <a:lstStyle/>
          <a:p>
            <a:r>
              <a:rPr lang="en-US" altLang="zh-CN" sz="2000" b="1" dirty="0"/>
              <a:t>        </a:t>
            </a:r>
            <a:r>
              <a:rPr lang="zh-CN" altLang="en-US" sz="2000" b="1" dirty="0"/>
              <a:t>本项目旨在设计一个商场内导购系统。系统通过对扫描到的</a:t>
            </a:r>
            <a:r>
              <a:rPr lang="en-US" altLang="zh-CN" sz="2000" b="1" dirty="0"/>
              <a:t>Wi-Fi</a:t>
            </a:r>
            <a:r>
              <a:rPr lang="zh-CN" altLang="en-US" sz="2000" b="1" dirty="0"/>
              <a:t>信号进行处理实现定位功能，并通过手机</a:t>
            </a:r>
            <a:r>
              <a:rPr lang="en-US" altLang="zh-CN" sz="2000" b="1" dirty="0"/>
              <a:t>Android</a:t>
            </a:r>
            <a:r>
              <a:rPr lang="zh-CN" altLang="en-US" sz="2000" b="1" dirty="0"/>
              <a:t>端和顾客进行交互，让顾客在商场内能更方便地找到自己所需商品所在地位置。</a:t>
            </a:r>
          </a:p>
          <a:p>
            <a:r>
              <a:rPr lang="en-US" altLang="zh-CN" sz="2000" b="1" dirty="0"/>
              <a:t>        </a:t>
            </a:r>
            <a:r>
              <a:rPr lang="zh-CN" altLang="en-US" sz="2000" b="1" dirty="0"/>
              <a:t>为了成功实现需求，系统需要以下几个功能模块：数据库模块、服务端模块以及客户端模块。其中，为实现服务器和客户端之间的交互，还需要重点实现客户端的服务请求模块、数据接收模块和服务端的服务请求解析模块、请求结果解析模块。</a:t>
            </a:r>
          </a:p>
        </p:txBody>
      </p:sp>
      <p:sp>
        <p:nvSpPr>
          <p:cNvPr id="12" name="矩形 11">
            <a:extLst>
              <a:ext uri="{FF2B5EF4-FFF2-40B4-BE49-F238E27FC236}">
                <a16:creationId xmlns:a16="http://schemas.microsoft.com/office/drawing/2014/main" id="{7A1CC3AA-D5E8-4A2F-A8FD-D9CA5BD9D5C4}"/>
              </a:ext>
            </a:extLst>
          </p:cNvPr>
          <p:cNvSpPr/>
          <p:nvPr/>
        </p:nvSpPr>
        <p:spPr>
          <a:xfrm>
            <a:off x="1754932" y="482620"/>
            <a:ext cx="5744825"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a:t>
            </a:r>
            <a:r>
              <a:rPr lang="zh-CN" altLang="en-US" sz="3200" b="1" kern="0" dirty="0">
                <a:solidFill>
                  <a:schemeClr val="tx1">
                    <a:lumMod val="85000"/>
                    <a:lumOff val="15000"/>
                  </a:schemeClr>
                </a:solidFill>
                <a:latin typeface="+mn-ea"/>
                <a:sym typeface="FZHei-B01S" panose="02010601030101010101" pitchFamily="2" charset="-122"/>
              </a:rPr>
              <a:t>二部分  </a:t>
            </a:r>
            <a:r>
              <a:rPr lang="zh-CN" altLang="en-US" sz="3200" b="1" dirty="0"/>
              <a:t>项目综述</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Tree>
    <p:extLst>
      <p:ext uri="{BB962C8B-B14F-4D97-AF65-F5344CB8AC3E}">
        <p14:creationId xmlns:p14="http://schemas.microsoft.com/office/powerpoint/2010/main" val="39098438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5" name="文本框 14">
            <a:extLst>
              <a:ext uri="{FF2B5EF4-FFF2-40B4-BE49-F238E27FC236}">
                <a16:creationId xmlns:a16="http://schemas.microsoft.com/office/drawing/2014/main" id="{2E9DF85E-BD68-4D1E-82CA-B7A65A42F50D}"/>
              </a:ext>
            </a:extLst>
          </p:cNvPr>
          <p:cNvSpPr txBox="1"/>
          <p:nvPr/>
        </p:nvSpPr>
        <p:spPr>
          <a:xfrm>
            <a:off x="1935736" y="2236088"/>
            <a:ext cx="861774" cy="2349361"/>
          </a:xfrm>
          <a:prstGeom prst="rect">
            <a:avLst/>
          </a:prstGeom>
          <a:noFill/>
        </p:spPr>
        <p:txBody>
          <a:bodyPr vert="eaVert" wrap="none" rtlCol="0">
            <a:spAutoFit/>
          </a:bodyPr>
          <a:lstStyle/>
          <a:p>
            <a:r>
              <a:rPr lang="zh-CN" altLang="en-US" sz="4400" dirty="0">
                <a:effectLst/>
                <a:latin typeface="Times New Roman" panose="02020603050405020304" pitchFamily="18" charset="0"/>
                <a:ea typeface="宋体" panose="02010600030101010101" pitchFamily="2" charset="-122"/>
                <a:cs typeface="Times New Roman" panose="02020603050405020304" pitchFamily="18" charset="0"/>
              </a:rPr>
              <a:t>功能框图</a:t>
            </a:r>
            <a:endParaRPr lang="zh-CN" altLang="en-US" sz="4400" dirty="0"/>
          </a:p>
        </p:txBody>
      </p:sp>
      <p:pic>
        <p:nvPicPr>
          <p:cNvPr id="7" name="图片 6">
            <a:extLst>
              <a:ext uri="{FF2B5EF4-FFF2-40B4-BE49-F238E27FC236}">
                <a16:creationId xmlns:a16="http://schemas.microsoft.com/office/drawing/2014/main" id="{9BCBF42D-3B7F-468E-96FA-450586966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4060" y="669683"/>
            <a:ext cx="7471393" cy="5884332"/>
          </a:xfrm>
          <a:prstGeom prst="rect">
            <a:avLst/>
          </a:prstGeom>
        </p:spPr>
      </p:pic>
      <p:sp>
        <p:nvSpPr>
          <p:cNvPr id="14" name="矩形 13">
            <a:extLst>
              <a:ext uri="{FF2B5EF4-FFF2-40B4-BE49-F238E27FC236}">
                <a16:creationId xmlns:a16="http://schemas.microsoft.com/office/drawing/2014/main" id="{10B874B4-EFD5-43C2-BEE9-91225479B56D}"/>
              </a:ext>
            </a:extLst>
          </p:cNvPr>
          <p:cNvSpPr/>
          <p:nvPr/>
        </p:nvSpPr>
        <p:spPr>
          <a:xfrm>
            <a:off x="1754932" y="482620"/>
            <a:ext cx="5744825"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第三</a:t>
            </a:r>
            <a:r>
              <a:rPr lang="zh-CN" altLang="en-US" sz="3200" b="1" kern="0" dirty="0">
                <a:solidFill>
                  <a:schemeClr val="tx1">
                    <a:lumMod val="85000"/>
                    <a:lumOff val="15000"/>
                  </a:schemeClr>
                </a:solidFill>
                <a:latin typeface="+mn-ea"/>
                <a:sym typeface="FZHei-B01S" panose="02010601030101010101" pitchFamily="2" charset="-122"/>
              </a:rPr>
              <a:t>部分  </a:t>
            </a:r>
            <a:r>
              <a:rPr lang="zh-CN" altLang="en-US" sz="3200" b="1" dirty="0"/>
              <a:t>关键功能</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Tree>
    <p:extLst>
      <p:ext uri="{BB962C8B-B14F-4D97-AF65-F5344CB8AC3E}">
        <p14:creationId xmlns:p14="http://schemas.microsoft.com/office/powerpoint/2010/main" val="25746849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sp>
        <p:nvSpPr>
          <p:cNvPr id="5" name="文本框 4">
            <a:extLst>
              <a:ext uri="{FF2B5EF4-FFF2-40B4-BE49-F238E27FC236}">
                <a16:creationId xmlns:a16="http://schemas.microsoft.com/office/drawing/2014/main" id="{A7CBEDF6-5E34-4224-963A-1DD6E30CF097}"/>
              </a:ext>
            </a:extLst>
          </p:cNvPr>
          <p:cNvSpPr txBox="1"/>
          <p:nvPr/>
        </p:nvSpPr>
        <p:spPr>
          <a:xfrm>
            <a:off x="986971" y="5531216"/>
            <a:ext cx="306494" cy="369332"/>
          </a:xfrm>
          <a:prstGeom prst="rect">
            <a:avLst/>
          </a:prstGeom>
          <a:noFill/>
        </p:spPr>
        <p:txBody>
          <a:bodyPr wrap="none" rtlCol="0">
            <a:spAutoFit/>
          </a:bodyPr>
          <a:lstStyle/>
          <a:p>
            <a:r>
              <a:rPr lang="en-US" altLang="zh-CN" dirty="0"/>
              <a:t>4</a:t>
            </a:r>
            <a:endParaRPr lang="zh-CN" altLang="en-US" dirty="0"/>
          </a:p>
        </p:txBody>
      </p:sp>
      <p:sp>
        <p:nvSpPr>
          <p:cNvPr id="11" name="文本框 10">
            <a:extLst>
              <a:ext uri="{FF2B5EF4-FFF2-40B4-BE49-F238E27FC236}">
                <a16:creationId xmlns:a16="http://schemas.microsoft.com/office/drawing/2014/main" id="{7B776D13-12EC-44B2-A6FB-C8B69B8838E3}"/>
              </a:ext>
            </a:extLst>
          </p:cNvPr>
          <p:cNvSpPr txBox="1"/>
          <p:nvPr/>
        </p:nvSpPr>
        <p:spPr>
          <a:xfrm>
            <a:off x="1102076" y="1709835"/>
            <a:ext cx="861774" cy="3477875"/>
          </a:xfrm>
          <a:prstGeom prst="rect">
            <a:avLst/>
          </a:prstGeom>
          <a:noFill/>
        </p:spPr>
        <p:txBody>
          <a:bodyPr vert="eaVert" wrap="none" rtlCol="0">
            <a:spAutoFit/>
          </a:bodyPr>
          <a:lstStyle/>
          <a:p>
            <a:r>
              <a:rPr lang="zh-CN" altLang="zh-CN" sz="4400" dirty="0">
                <a:effectLst/>
                <a:latin typeface="Times New Roman" panose="02020603050405020304" pitchFamily="18" charset="0"/>
                <a:ea typeface="宋体" panose="02010600030101010101" pitchFamily="2" charset="-122"/>
                <a:cs typeface="Times New Roman" panose="02020603050405020304" pitchFamily="18" charset="0"/>
              </a:rPr>
              <a:t>功能模块描述</a:t>
            </a:r>
            <a:endParaRPr lang="zh-CN" altLang="en-US" sz="4400" dirty="0"/>
          </a:p>
        </p:txBody>
      </p:sp>
      <p:sp>
        <p:nvSpPr>
          <p:cNvPr id="12" name="文本框 11">
            <a:extLst>
              <a:ext uri="{FF2B5EF4-FFF2-40B4-BE49-F238E27FC236}">
                <a16:creationId xmlns:a16="http://schemas.microsoft.com/office/drawing/2014/main" id="{A8AF09E3-36D3-4830-AA79-7D9215AEFE25}"/>
              </a:ext>
            </a:extLst>
          </p:cNvPr>
          <p:cNvSpPr txBox="1"/>
          <p:nvPr/>
        </p:nvSpPr>
        <p:spPr>
          <a:xfrm>
            <a:off x="1963850" y="1709835"/>
            <a:ext cx="3132380" cy="2308324"/>
          </a:xfrm>
          <a:prstGeom prst="rect">
            <a:avLst/>
          </a:prstGeom>
          <a:noFill/>
        </p:spPr>
        <p:txBody>
          <a:bodyPr wrap="square" rtlCol="0">
            <a:spAutoFit/>
          </a:bodyPr>
          <a:lstStyle/>
          <a:p>
            <a:r>
              <a:rPr lang="zh-CN" altLang="en-US" sz="1800" b="1" i="1" kern="100" dirty="0">
                <a:effectLst/>
                <a:latin typeface="Cambria" panose="02040503050406030204" pitchFamily="18" charset="0"/>
                <a:ea typeface="黑体" panose="02010609060101010101" pitchFamily="49" charset="-122"/>
                <a:cs typeface="Times New Roman" panose="02020603050405020304" pitchFamily="18" charset="0"/>
              </a:rPr>
              <a:t>客户端模块</a:t>
            </a:r>
            <a:r>
              <a:rPr lang="en-US" altLang="zh-CN" sz="1800" kern="100" dirty="0">
                <a:effectLst/>
                <a:latin typeface="Times New Roman" panose="02020603050405020304" pitchFamily="18" charset="0"/>
                <a:ea typeface="黑体" panose="02010609060101010101" pitchFamily="49" charset="-122"/>
              </a:rPr>
              <a:t>	</a:t>
            </a:r>
          </a:p>
          <a:p>
            <a:pPr algn="just"/>
            <a:r>
              <a:rPr lang="en-US" altLang="zh-CN" sz="1800" kern="100" dirty="0">
                <a:effectLst/>
                <a:latin typeface="Times New Roman" panose="02020603050405020304" pitchFamily="18" charset="0"/>
                <a:ea typeface="黑体" panose="02010609060101010101" pitchFamily="49" charset="-122"/>
              </a:rPr>
              <a:t>        </a:t>
            </a:r>
            <a:r>
              <a:rPr lang="zh-CN" altLang="en-US" kern="100" dirty="0">
                <a:latin typeface="Times New Roman" panose="02020603050405020304" pitchFamily="18" charset="0"/>
                <a:ea typeface="黑体" panose="02010609060101010101" pitchFamily="49" charset="-122"/>
              </a:rPr>
              <a:t>客户端</a:t>
            </a:r>
            <a:r>
              <a:rPr lang="zh-CN" altLang="zh-CN" kern="100" dirty="0">
                <a:latin typeface="Times New Roman" panose="02020603050405020304" pitchFamily="18" charset="0"/>
                <a:ea typeface="黑体" panose="02010609060101010101" pitchFamily="49" charset="-122"/>
              </a:rPr>
              <a:t>模块</a:t>
            </a:r>
            <a:r>
              <a:rPr lang="zh-CN" altLang="zh-CN" sz="1800" kern="100" dirty="0">
                <a:effectLst/>
                <a:latin typeface="Times New Roman" panose="02020603050405020304" pitchFamily="18" charset="0"/>
                <a:ea typeface="黑体" panose="02010609060101010101" pitchFamily="49" charset="-122"/>
              </a:rPr>
              <a:t>是用户直接</a:t>
            </a:r>
            <a:r>
              <a:rPr lang="zh-CN" altLang="en-US" sz="1800" kern="100" dirty="0">
                <a:effectLst/>
                <a:latin typeface="Times New Roman" panose="02020603050405020304" pitchFamily="18" charset="0"/>
                <a:ea typeface="黑体" panose="02010609060101010101" pitchFamily="49" charset="-122"/>
              </a:rPr>
              <a:t>接触</a:t>
            </a:r>
            <a:r>
              <a:rPr lang="zh-CN" altLang="zh-CN" sz="1800" kern="100" dirty="0">
                <a:effectLst/>
                <a:latin typeface="Times New Roman" panose="02020603050405020304" pitchFamily="18" charset="0"/>
                <a:ea typeface="黑体" panose="02010609060101010101" pitchFamily="49" charset="-122"/>
              </a:rPr>
              <a:t>的部分，为用户提供和服务器交互的功能，用户在其中</a:t>
            </a:r>
            <a:r>
              <a:rPr lang="zh-CN" altLang="zh-CN" kern="100" dirty="0">
                <a:latin typeface="Times New Roman" panose="02020603050405020304" pitchFamily="18" charset="0"/>
                <a:ea typeface="黑体" panose="02010609060101010101" pitchFamily="49" charset="-122"/>
              </a:rPr>
              <a:t>登录</a:t>
            </a:r>
            <a:r>
              <a:rPr lang="zh-CN" altLang="zh-CN" sz="1800" kern="100" dirty="0">
                <a:effectLst/>
                <a:latin typeface="Times New Roman" panose="02020603050405020304" pitchFamily="18" charset="0"/>
                <a:ea typeface="黑体" panose="02010609060101010101" pitchFamily="49" charset="-122"/>
              </a:rPr>
              <a:t>之后可以选择想要前往的商铺进行</a:t>
            </a:r>
            <a:r>
              <a:rPr lang="zh-CN" altLang="zh-CN" kern="100" dirty="0">
                <a:latin typeface="Times New Roman" panose="02020603050405020304" pitchFamily="18" charset="0"/>
                <a:ea typeface="黑体" panose="02010609060101010101" pitchFamily="49" charset="-122"/>
              </a:rPr>
              <a:t>定位</a:t>
            </a:r>
            <a:r>
              <a:rPr lang="zh-CN" altLang="zh-CN" sz="1800" kern="100" dirty="0">
                <a:effectLst/>
                <a:latin typeface="Times New Roman" panose="02020603050405020304" pitchFamily="18" charset="0"/>
                <a:ea typeface="黑体" panose="02010609060101010101" pitchFamily="49" charset="-122"/>
              </a:rPr>
              <a:t>导</a:t>
            </a:r>
            <a:r>
              <a:rPr lang="zh-CN" altLang="en-US" kern="100" dirty="0">
                <a:latin typeface="Times New Roman" panose="02020603050405020304" pitchFamily="18" charset="0"/>
                <a:ea typeface="黑体" panose="02010609060101010101" pitchFamily="49" charset="-122"/>
              </a:rPr>
              <a:t>航</a:t>
            </a:r>
            <a:r>
              <a:rPr lang="zh-CN" altLang="zh-CN" sz="1800" kern="100" dirty="0">
                <a:effectLst/>
                <a:latin typeface="Times New Roman" panose="02020603050405020304" pitchFamily="18" charset="0"/>
                <a:ea typeface="黑体" panose="02010609060101010101" pitchFamily="49" charset="-122"/>
              </a:rPr>
              <a:t>。</a:t>
            </a:r>
            <a:r>
              <a:rPr lang="zh-CN" altLang="en-US" kern="100" dirty="0">
                <a:latin typeface="Times New Roman" panose="02020603050405020304" pitchFamily="18" charset="0"/>
                <a:ea typeface="黑体" panose="02010609060101010101" pitchFamily="49" charset="-122"/>
              </a:rPr>
              <a:t>我们尽可能优化了用户的使用体验，确保用户用得舒心。</a:t>
            </a:r>
            <a:endParaRPr lang="en-US" altLang="zh-CN" kern="100" dirty="0">
              <a:latin typeface="Times New Roman" panose="02020603050405020304" pitchFamily="18" charset="0"/>
              <a:ea typeface="黑体" panose="02010609060101010101" pitchFamily="49" charset="-122"/>
            </a:endParaRPr>
          </a:p>
        </p:txBody>
      </p:sp>
      <p:sp>
        <p:nvSpPr>
          <p:cNvPr id="13" name="矩形 12">
            <a:extLst>
              <a:ext uri="{FF2B5EF4-FFF2-40B4-BE49-F238E27FC236}">
                <a16:creationId xmlns:a16="http://schemas.microsoft.com/office/drawing/2014/main" id="{34D84619-7E82-46B6-B20C-71A4025FBCDE}"/>
              </a:ext>
            </a:extLst>
          </p:cNvPr>
          <p:cNvSpPr/>
          <p:nvPr/>
        </p:nvSpPr>
        <p:spPr>
          <a:xfrm>
            <a:off x="1754932" y="482620"/>
            <a:ext cx="5744825" cy="645113"/>
          </a:xfrm>
          <a:prstGeom prst="rect">
            <a:avLst/>
          </a:prstGeom>
        </p:spPr>
        <p:txBody>
          <a:bodyPr wrap="square">
            <a:spAutoFit/>
            <a:scene3d>
              <a:camera prst="orthographicFront"/>
              <a:lightRig rig="threePt" dir="t"/>
            </a:scene3d>
            <a:sp3d contourW="12700"/>
          </a:bodyPr>
          <a:lstStyle/>
          <a:p>
            <a:pPr>
              <a:lnSpc>
                <a:spcPct val="120000"/>
              </a:lnSpc>
              <a:defRPr/>
            </a:pPr>
            <a:r>
              <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rPr>
              <a:t>第</a:t>
            </a:r>
            <a:r>
              <a:rPr lang="zh-CN" altLang="en-US" sz="3200" b="1" kern="0" dirty="0">
                <a:solidFill>
                  <a:schemeClr val="tx1">
                    <a:lumMod val="85000"/>
                    <a:lumOff val="15000"/>
                  </a:schemeClr>
                </a:solidFill>
                <a:latin typeface="+mn-ea"/>
                <a:sym typeface="FZHei-B01S" panose="02010601030101010101" pitchFamily="2" charset="-122"/>
              </a:rPr>
              <a:t>二部分  </a:t>
            </a:r>
            <a:r>
              <a:rPr lang="zh-CN" altLang="en-US" sz="3200" b="1" dirty="0"/>
              <a:t>项目综述</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pic>
        <p:nvPicPr>
          <p:cNvPr id="15" name="图片 14">
            <a:extLst>
              <a:ext uri="{FF2B5EF4-FFF2-40B4-BE49-F238E27FC236}">
                <a16:creationId xmlns:a16="http://schemas.microsoft.com/office/drawing/2014/main" id="{02B0C3F7-9986-4CB0-88F8-9A9572947066}"/>
              </a:ext>
            </a:extLst>
          </p:cNvPr>
          <p:cNvPicPr>
            <a:picLocks noChangeAspect="1"/>
          </p:cNvPicPr>
          <p:nvPr/>
        </p:nvPicPr>
        <p:blipFill>
          <a:blip r:embed="rId4"/>
          <a:stretch>
            <a:fillRect/>
          </a:stretch>
        </p:blipFill>
        <p:spPr>
          <a:xfrm>
            <a:off x="6092372" y="669683"/>
            <a:ext cx="3093209" cy="56561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9212722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2.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1306</Words>
  <Application>Microsoft Office PowerPoint</Application>
  <PresentationFormat>宽屏</PresentationFormat>
  <Paragraphs>183</Paragraphs>
  <Slides>28</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等线 Light</vt:lpstr>
      <vt:lpstr>微软雅黑</vt:lpstr>
      <vt:lpstr>Arial</vt:lpstr>
      <vt:lpstr>Cambria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1176818478@qq.com</cp:lastModifiedBy>
  <cp:revision>225</cp:revision>
  <dcterms:created xsi:type="dcterms:W3CDTF">2018-09-05T05:55:00Z</dcterms:created>
  <dcterms:modified xsi:type="dcterms:W3CDTF">2021-07-30T04:17:26Z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