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65" r:id="rId5"/>
    <p:sldId id="266" r:id="rId6"/>
    <p:sldId id="274" r:id="rId7"/>
    <p:sldId id="281" r:id="rId8"/>
    <p:sldId id="267" r:id="rId9"/>
    <p:sldId id="282" r:id="rId10"/>
    <p:sldId id="268" r:id="rId11"/>
    <p:sldId id="284" r:id="rId12"/>
    <p:sldId id="285" r:id="rId13"/>
    <p:sldId id="286" r:id="rId14"/>
    <p:sldId id="287"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_rels/data1.xml.rels><?xml version="1.0" encoding="UTF-8" standalone="yes"?>
<Relationships xmlns="http://schemas.openxmlformats.org/package/2006/relationships"><Relationship Id="rId2" Type="http://schemas.openxmlformats.org/officeDocument/2006/relationships/hyperlink" Target="http://tryqa.com/what-is-verification-in-software-testing-or-what-is-software-verification/" TargetMode="External" /><Relationship Id="rId1" Type="http://schemas.openxmlformats.org/officeDocument/2006/relationships/hyperlink" Target="http://tryqa.com/what-is-retesting/" TargetMode="External" /></Relationships>
</file>

<file path=ppt/diagrams/_rels/drawing1.xml.rels><?xml version="1.0" encoding="UTF-8" standalone="yes"?>
<Relationships xmlns="http://schemas.openxmlformats.org/package/2006/relationships"><Relationship Id="rId2" Type="http://schemas.openxmlformats.org/officeDocument/2006/relationships/hyperlink" Target="http://tryqa.com/what-is-verification-in-software-testing-or-what-is-software-verification/" TargetMode="External" /><Relationship Id="rId1" Type="http://schemas.openxmlformats.org/officeDocument/2006/relationships/hyperlink" Target="http://tryqa.com/what-is-retesting/" TargetMode="Externa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54867F-A903-4BF9-AD3A-D7DF65DD47E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D69482-DAD2-4731-A21A-A6300CF28C46}">
      <dgm:prSet custT="1"/>
      <dgm:spPr/>
      <dgm:t>
        <a:bodyPr/>
        <a:lstStyle/>
        <a:p>
          <a:pPr>
            <a:buFont typeface="+mj-lt"/>
            <a:buAutoNum type="arabicPeriod"/>
          </a:pPr>
          <a:r>
            <a:rPr lang="en-US" sz="1100" b="1" i="0" kern="1200" dirty="0">
              <a:solidFill>
                <a:prstClr val="white"/>
              </a:solidFill>
              <a:latin typeface="Calibri" panose="020F0502020204030204"/>
              <a:ea typeface="+mn-ea"/>
              <a:cs typeface="+mn-cs"/>
            </a:rPr>
            <a:t>New</a:t>
          </a:r>
          <a:r>
            <a:rPr lang="en-US" sz="1100" b="1" i="0" kern="1200" dirty="0"/>
            <a:t>:</a:t>
          </a:r>
          <a:r>
            <a:rPr lang="en-US" sz="1100" b="0" i="0" kern="1200" dirty="0"/>
            <a:t>  When a defect is logged and posted for the first time. It’s state is given as new.</a:t>
          </a:r>
          <a:endParaRPr lang="en-US" sz="1100" kern="1200" dirty="0"/>
        </a:p>
      </dgm:t>
    </dgm:pt>
    <dgm:pt modelId="{DB8522C0-E88E-42E5-BCAF-A4C2E0B506FA}" type="parTrans" cxnId="{8B872AFA-0987-4521-8644-DF1967DEE597}">
      <dgm:prSet/>
      <dgm:spPr/>
      <dgm:t>
        <a:bodyPr/>
        <a:lstStyle/>
        <a:p>
          <a:endParaRPr lang="en-US"/>
        </a:p>
      </dgm:t>
    </dgm:pt>
    <dgm:pt modelId="{27D57AEB-CBC2-434C-84C9-4C69C8657477}" type="sibTrans" cxnId="{8B872AFA-0987-4521-8644-DF1967DEE597}">
      <dgm:prSet/>
      <dgm:spPr/>
      <dgm:t>
        <a:bodyPr/>
        <a:lstStyle/>
        <a:p>
          <a:pPr>
            <a:lnSpc>
              <a:spcPct val="100000"/>
            </a:lnSpc>
          </a:pPr>
          <a:endParaRPr lang="en-US"/>
        </a:p>
      </dgm:t>
    </dgm:pt>
    <dgm:pt modelId="{F21CCE1E-3494-4901-91BD-CA008A5C15A2}">
      <dgm:prSet custT="1"/>
      <dgm:spPr/>
      <dgm:t>
        <a:bodyPr/>
        <a:lstStyle/>
        <a:p>
          <a:pPr>
            <a:lnSpc>
              <a:spcPct val="100000"/>
            </a:lnSpc>
          </a:pPr>
          <a:r>
            <a:rPr lang="en-US" sz="1100" b="1" i="0" u="sng" kern="1200" dirty="0">
              <a:solidFill>
                <a:srgbClr val="5B9BD5">
                  <a:lumMod val="50000"/>
                </a:srgbClr>
              </a:solidFill>
              <a:latin typeface="Calibri" panose="020F0502020204030204"/>
              <a:ea typeface="+mn-ea"/>
              <a:cs typeface="+mn-cs"/>
            </a:rPr>
            <a:t>Open</a:t>
          </a:r>
          <a:r>
            <a:rPr lang="en-US" sz="1600" b="1" i="0" kern="1200" dirty="0"/>
            <a:t>: </a:t>
          </a:r>
          <a:r>
            <a:rPr lang="en-US" sz="1600" b="0" i="0" kern="1200" dirty="0"/>
            <a:t> At  this state the developer has started analyzing and working on the defect fix.</a:t>
          </a:r>
          <a:endParaRPr lang="en-US" sz="1600" kern="1200" dirty="0"/>
        </a:p>
      </dgm:t>
    </dgm:pt>
    <dgm:pt modelId="{31E2F78D-A06F-4979-9A2B-193A090EF9DF}" type="parTrans" cxnId="{2D241A42-4C7D-4DEF-9DA4-0F69419C35A6}">
      <dgm:prSet/>
      <dgm:spPr/>
      <dgm:t>
        <a:bodyPr/>
        <a:lstStyle/>
        <a:p>
          <a:endParaRPr lang="en-US"/>
        </a:p>
      </dgm:t>
    </dgm:pt>
    <dgm:pt modelId="{A57D3313-F87E-42A3-ADA4-7CAA581CCFDC}" type="sibTrans" cxnId="{2D241A42-4C7D-4DEF-9DA4-0F69419C35A6}">
      <dgm:prSet/>
      <dgm:spPr/>
      <dgm:t>
        <a:bodyPr/>
        <a:lstStyle/>
        <a:p>
          <a:pPr>
            <a:lnSpc>
              <a:spcPct val="100000"/>
            </a:lnSpc>
          </a:pPr>
          <a:endParaRPr lang="en-US"/>
        </a:p>
      </dgm:t>
    </dgm:pt>
    <dgm:pt modelId="{08947F82-8CF8-4E44-81ED-8D630B5A660B}">
      <dgm:prSet custT="1"/>
      <dgm:spPr/>
      <dgm:t>
        <a:bodyPr/>
        <a:lstStyle/>
        <a:p>
          <a:pPr>
            <a:lnSpc>
              <a:spcPct val="100000"/>
            </a:lnSpc>
          </a:pPr>
          <a:r>
            <a:rPr lang="en-US" sz="1100" b="1" i="0" u="sng" kern="1200" dirty="0">
              <a:solidFill>
                <a:srgbClr val="5B9BD5">
                  <a:lumMod val="50000"/>
                </a:srgbClr>
              </a:solidFill>
              <a:latin typeface="Calibri" panose="020F0502020204030204"/>
              <a:ea typeface="+mn-ea"/>
              <a:cs typeface="+mn-cs"/>
            </a:rPr>
            <a:t>Fixed</a:t>
          </a:r>
          <a:r>
            <a:rPr lang="en-US" sz="1500" b="1" i="0" kern="1200" dirty="0"/>
            <a:t>: </a:t>
          </a:r>
          <a:r>
            <a:rPr lang="en-US" sz="1500" b="0" i="0" kern="1200" dirty="0"/>
            <a:t> When developer makes necessary code changes and verifies the changes then he/she can make bug status as ‘Fixed’ and the bug is passed to testing team</a:t>
          </a:r>
          <a:endParaRPr lang="en-US" sz="1500" kern="1200" dirty="0"/>
        </a:p>
      </dgm:t>
    </dgm:pt>
    <dgm:pt modelId="{97CDE8A8-9753-4B66-A052-F0A4456F81D1}" type="parTrans" cxnId="{8FA8866D-7CC2-4AE7-9F7B-F1B939D52DF9}">
      <dgm:prSet/>
      <dgm:spPr/>
      <dgm:t>
        <a:bodyPr/>
        <a:lstStyle/>
        <a:p>
          <a:endParaRPr lang="en-US"/>
        </a:p>
      </dgm:t>
    </dgm:pt>
    <dgm:pt modelId="{88BEC137-DD9E-49C0-A139-8140CB1776DE}" type="sibTrans" cxnId="{8FA8866D-7CC2-4AE7-9F7B-F1B939D52DF9}">
      <dgm:prSet/>
      <dgm:spPr/>
      <dgm:t>
        <a:bodyPr/>
        <a:lstStyle/>
        <a:p>
          <a:pPr>
            <a:lnSpc>
              <a:spcPct val="100000"/>
            </a:lnSpc>
          </a:pPr>
          <a:endParaRPr lang="en-US"/>
        </a:p>
      </dgm:t>
    </dgm:pt>
    <dgm:pt modelId="{875C41E6-0649-4201-BE9D-6F086E05EF79}">
      <dgm:prSet custT="1"/>
      <dgm:spPr/>
      <dgm:t>
        <a:bodyPr/>
        <a:lstStyle/>
        <a:p>
          <a:pPr>
            <a:lnSpc>
              <a:spcPct val="100000"/>
            </a:lnSpc>
          </a:pPr>
          <a:r>
            <a:rPr lang="en-US" sz="1100" b="1" i="0" u="sng" kern="1200" dirty="0">
              <a:solidFill>
                <a:srgbClr val="5B9BD5">
                  <a:lumMod val="50000"/>
                </a:srgbClr>
              </a:solidFill>
              <a:latin typeface="Calibri" panose="020F0502020204030204"/>
              <a:ea typeface="+mn-ea"/>
              <a:cs typeface="+mn-cs"/>
            </a:rPr>
            <a:t>Pending</a:t>
          </a:r>
          <a:r>
            <a:rPr lang="en-US" sz="1100" b="1" i="0" kern="1200" dirty="0"/>
            <a:t> retest or Ready to Test:</a:t>
          </a:r>
          <a:r>
            <a:rPr lang="en-US" sz="1100" b="0" i="0" kern="1200" dirty="0"/>
            <a:t>  After fixing the defect the developer has given that particular code for retesting to the tester. Here the testing is pending on the testers end. Hence its status is pending retest</a:t>
          </a:r>
          <a:endParaRPr lang="en-US" sz="1100" kern="1200" dirty="0"/>
        </a:p>
      </dgm:t>
    </dgm:pt>
    <dgm:pt modelId="{35BC5CEC-4B79-4507-91F3-8530B7DBCB5C}" type="parTrans" cxnId="{5DA28F50-4B40-48C6-A7A9-FE17E6F32A55}">
      <dgm:prSet/>
      <dgm:spPr/>
      <dgm:t>
        <a:bodyPr/>
        <a:lstStyle/>
        <a:p>
          <a:endParaRPr lang="en-US"/>
        </a:p>
      </dgm:t>
    </dgm:pt>
    <dgm:pt modelId="{3C38A1E6-E1D1-4A83-A3EF-4C35C86B3E68}" type="sibTrans" cxnId="{5DA28F50-4B40-48C6-A7A9-FE17E6F32A55}">
      <dgm:prSet/>
      <dgm:spPr/>
      <dgm:t>
        <a:bodyPr/>
        <a:lstStyle/>
        <a:p>
          <a:pPr>
            <a:lnSpc>
              <a:spcPct val="100000"/>
            </a:lnSpc>
          </a:pPr>
          <a:endParaRPr lang="en-US"/>
        </a:p>
      </dgm:t>
    </dgm:pt>
    <dgm:pt modelId="{F9479558-A180-43C0-B3E7-FA4A71888C64}">
      <dgm:prSet custT="1"/>
      <dgm:spPr/>
      <dgm:t>
        <a:bodyPr/>
        <a:lstStyle/>
        <a:p>
          <a:pPr>
            <a:lnSpc>
              <a:spcPct val="100000"/>
            </a:lnSpc>
          </a:pPr>
          <a:r>
            <a:rPr lang="en-US" sz="1100" b="1" i="0" u="sng" kern="1200" dirty="0">
              <a:solidFill>
                <a:srgbClr val="5B9BD5">
                  <a:lumMod val="50000"/>
                </a:srgbClr>
              </a:solidFill>
              <a:latin typeface="Calibri" panose="020F050202020403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Retest</a:t>
          </a:r>
          <a:r>
            <a:rPr lang="en-US" sz="1100" b="1" i="0" kern="1200" dirty="0"/>
            <a:t>:</a:t>
          </a:r>
          <a:r>
            <a:rPr lang="en-US" sz="1100" b="0" i="0" kern="1200" dirty="0"/>
            <a:t>  At this stage the tester do the retesting of the changed code which developer has given to him to check whether the defect got fixed or not</a:t>
          </a:r>
          <a:endParaRPr lang="en-US" sz="1100" kern="1200" dirty="0"/>
        </a:p>
      </dgm:t>
    </dgm:pt>
    <dgm:pt modelId="{930500C8-613A-4345-BBFA-E6E044A43BF6}" type="parTrans" cxnId="{9D4E63A4-9E7B-4C2B-830D-471C42797018}">
      <dgm:prSet/>
      <dgm:spPr/>
      <dgm:t>
        <a:bodyPr/>
        <a:lstStyle/>
        <a:p>
          <a:endParaRPr lang="en-US"/>
        </a:p>
      </dgm:t>
    </dgm:pt>
    <dgm:pt modelId="{FEF5C99D-F6FD-426D-8211-076A4DEA4082}" type="sibTrans" cxnId="{9D4E63A4-9E7B-4C2B-830D-471C42797018}">
      <dgm:prSet/>
      <dgm:spPr/>
      <dgm:t>
        <a:bodyPr/>
        <a:lstStyle/>
        <a:p>
          <a:pPr>
            <a:lnSpc>
              <a:spcPct val="100000"/>
            </a:lnSpc>
          </a:pPr>
          <a:endParaRPr lang="en-US"/>
        </a:p>
      </dgm:t>
    </dgm:pt>
    <dgm:pt modelId="{4EB58138-55BC-4969-99EC-43AB73D5E71B}">
      <dgm:prSet custT="1"/>
      <dgm:spPr/>
      <dgm:t>
        <a:bodyPr/>
        <a:lstStyle/>
        <a:p>
          <a:pPr>
            <a:lnSpc>
              <a:spcPct val="100000"/>
            </a:lnSpc>
          </a:pPr>
          <a:r>
            <a:rPr lang="en-US" sz="1100" b="1" i="0" u="sng" kern="1200" dirty="0">
              <a:solidFill>
                <a:srgbClr val="5B9BD5">
                  <a:lumMod val="50000"/>
                </a:srgbClr>
              </a:solidFill>
              <a:latin typeface="Calibri" panose="020F0502020204030204"/>
              <a:ea typeface="+mn-ea"/>
              <a:cs typeface="+mn-cs"/>
              <a:hlinkClick xmlns:r="http://schemas.openxmlformats.org/officeDocument/2006/relationships" r:id="rId2">
                <a:extLst>
                  <a:ext uri="{A12FA001-AC4F-418D-AE19-62706E023703}">
                    <ahyp:hlinkClr xmlns:ahyp="http://schemas.microsoft.com/office/drawing/2018/hyperlinkcolor" val="tx"/>
                  </a:ext>
                </a:extLst>
              </a:hlinkClick>
            </a:rPr>
            <a:t>Verified</a:t>
          </a:r>
          <a:r>
            <a:rPr lang="en-US" sz="1100" b="1" i="0" kern="1200" dirty="0"/>
            <a:t>: </a:t>
          </a:r>
          <a:r>
            <a:rPr lang="en-US" sz="1100" b="0" i="0" kern="1200" dirty="0"/>
            <a:t> The tester tests the bug again after it got fixed by the developer. If the bug is not present in the </a:t>
          </a:r>
          <a:r>
            <a:rPr lang="en-US" sz="1100" b="1" i="0" kern="1200" dirty="0">
              <a:solidFill>
                <a:prstClr val="white"/>
              </a:solidFill>
              <a:latin typeface="Calibri" panose="020F0502020204030204"/>
              <a:ea typeface="+mn-ea"/>
              <a:cs typeface="+mn-cs"/>
            </a:rPr>
            <a:t>software</a:t>
          </a:r>
          <a:r>
            <a:rPr lang="en-US" sz="1100" b="0" i="0" kern="1200" dirty="0"/>
            <a:t>, he approves that the bug is fixed and changes the status to “verified”</a:t>
          </a:r>
          <a:endParaRPr lang="en-US" sz="1100" kern="1200" dirty="0"/>
        </a:p>
      </dgm:t>
    </dgm:pt>
    <dgm:pt modelId="{49137751-5E1D-4370-9B0A-3E164F11F124}" type="parTrans" cxnId="{39B12085-6F11-4CF4-AE1B-BDA077E7DB6F}">
      <dgm:prSet/>
      <dgm:spPr/>
      <dgm:t>
        <a:bodyPr/>
        <a:lstStyle/>
        <a:p>
          <a:endParaRPr lang="en-US"/>
        </a:p>
      </dgm:t>
    </dgm:pt>
    <dgm:pt modelId="{2CD8BFF3-8FED-4202-9ADE-49132E0A5371}" type="sibTrans" cxnId="{39B12085-6F11-4CF4-AE1B-BDA077E7DB6F}">
      <dgm:prSet/>
      <dgm:spPr/>
      <dgm:t>
        <a:bodyPr/>
        <a:lstStyle/>
        <a:p>
          <a:pPr>
            <a:lnSpc>
              <a:spcPct val="100000"/>
            </a:lnSpc>
          </a:pPr>
          <a:endParaRPr lang="en-US"/>
        </a:p>
      </dgm:t>
    </dgm:pt>
    <dgm:pt modelId="{8F440C30-A009-424C-BB4D-DBA54EA98B94}">
      <dgm:prSet custT="1"/>
      <dgm:spPr/>
      <dgm:t>
        <a:bodyPr/>
        <a:lstStyle/>
        <a:p>
          <a:pPr>
            <a:lnSpc>
              <a:spcPct val="100000"/>
            </a:lnSpc>
          </a:pPr>
          <a:r>
            <a:rPr lang="en-US" sz="1100" b="1" i="0" u="sng" kern="1200" dirty="0">
              <a:solidFill>
                <a:schemeClr val="accent1">
                  <a:lumMod val="50000"/>
                </a:schemeClr>
              </a:solidFill>
              <a:latin typeface="Calibri" panose="020F0502020204030204"/>
              <a:ea typeface="+mn-ea"/>
              <a:cs typeface="+mn-cs"/>
            </a:rPr>
            <a:t>Reopen</a:t>
          </a:r>
          <a:r>
            <a:rPr lang="en-US" sz="1100" b="1" i="0" kern="1200" dirty="0"/>
            <a:t>: </a:t>
          </a:r>
          <a:r>
            <a:rPr lang="en-US" sz="1100" b="0" i="0" kern="1200" dirty="0"/>
            <a:t> If the bug still exists even after the bug is fixed by the developer, the tester changes the status to “reopened”. The bug goes through the life cycle once again</a:t>
          </a:r>
          <a:r>
            <a:rPr lang="en-US" sz="1100" kern="1200" dirty="0"/>
            <a:t>.</a:t>
          </a:r>
        </a:p>
      </dgm:t>
    </dgm:pt>
    <dgm:pt modelId="{7CA65E70-881A-47CC-871A-B527C3E41062}" type="parTrans" cxnId="{D5F6000D-911F-479D-B7D3-4A3851935746}">
      <dgm:prSet/>
      <dgm:spPr/>
      <dgm:t>
        <a:bodyPr/>
        <a:lstStyle/>
        <a:p>
          <a:endParaRPr lang="en-US"/>
        </a:p>
      </dgm:t>
    </dgm:pt>
    <dgm:pt modelId="{C2700456-FEEA-437A-98FF-4CED3E8F8B82}" type="sibTrans" cxnId="{D5F6000D-911F-479D-B7D3-4A3851935746}">
      <dgm:prSet/>
      <dgm:spPr/>
      <dgm:t>
        <a:bodyPr/>
        <a:lstStyle/>
        <a:p>
          <a:endParaRPr lang="en-US"/>
        </a:p>
      </dgm:t>
    </dgm:pt>
    <dgm:pt modelId="{F1442D01-925A-492D-B29E-5BF258C257C7}">
      <dgm:prSet phldrT="[Text]" custT="1"/>
      <dgm:spPr/>
      <dgm:t>
        <a:bodyPr/>
        <a:lstStyle/>
        <a:p>
          <a:pPr>
            <a:lnSpc>
              <a:spcPct val="100000"/>
            </a:lnSpc>
          </a:pPr>
          <a:r>
            <a:rPr lang="en-US" sz="1100" b="1" i="0" u="sng" kern="1200" dirty="0">
              <a:solidFill>
                <a:srgbClr val="5B9BD5">
                  <a:lumMod val="50000"/>
                </a:srgbClr>
              </a:solidFill>
              <a:latin typeface="Calibri" panose="020F0502020204030204"/>
              <a:ea typeface="+mn-ea"/>
              <a:cs typeface="+mn-cs"/>
            </a:rPr>
            <a:t>Assigned</a:t>
          </a:r>
          <a:r>
            <a:rPr lang="en-US" sz="1100" b="1" i="0" kern="1200" dirty="0"/>
            <a:t>:</a:t>
          </a:r>
          <a:r>
            <a:rPr lang="en-US" sz="1100" b="0" i="0" kern="1200" dirty="0"/>
            <a:t>  After the tester has posted the bug, the lead of the tester approves that the bug is genuine and he assigns the bug to corresponding developer and the developer team. It’s state given as assigned</a:t>
          </a:r>
          <a:endParaRPr lang="en-US" sz="1100" kern="1200" dirty="0"/>
        </a:p>
      </dgm:t>
    </dgm:pt>
    <dgm:pt modelId="{90137A4F-6C7B-43FD-82F1-FAA2135230A2}" type="parTrans" cxnId="{0A4F844F-6EBB-425C-B7F7-E9DBA124CAA7}">
      <dgm:prSet/>
      <dgm:spPr/>
      <dgm:t>
        <a:bodyPr/>
        <a:lstStyle/>
        <a:p>
          <a:endParaRPr lang="en-US"/>
        </a:p>
      </dgm:t>
    </dgm:pt>
    <dgm:pt modelId="{39AB950B-0C44-4D95-9E8F-59721D050890}" type="sibTrans" cxnId="{0A4F844F-6EBB-425C-B7F7-E9DBA124CAA7}">
      <dgm:prSet/>
      <dgm:spPr/>
      <dgm:t>
        <a:bodyPr/>
        <a:lstStyle/>
        <a:p>
          <a:endParaRPr lang="en-US"/>
        </a:p>
      </dgm:t>
    </dgm:pt>
    <dgm:pt modelId="{BB7B5C14-0F0D-41A4-A331-E2BB977B3990}" type="pres">
      <dgm:prSet presAssocID="{9E54867F-A903-4BF9-AD3A-D7DF65DD47EA}" presName="linear" presStyleCnt="0">
        <dgm:presLayoutVars>
          <dgm:animLvl val="lvl"/>
          <dgm:resizeHandles val="exact"/>
        </dgm:presLayoutVars>
      </dgm:prSet>
      <dgm:spPr/>
    </dgm:pt>
    <dgm:pt modelId="{F799C467-07A1-4A30-942C-0C9E8CDAD405}" type="pres">
      <dgm:prSet presAssocID="{FFD69482-DAD2-4731-A21A-A6300CF28C46}" presName="parentText" presStyleLbl="node1" presStyleIdx="0" presStyleCnt="8" custScaleY="83541">
        <dgm:presLayoutVars>
          <dgm:chMax val="0"/>
          <dgm:bulletEnabled val="1"/>
        </dgm:presLayoutVars>
      </dgm:prSet>
      <dgm:spPr/>
    </dgm:pt>
    <dgm:pt modelId="{D5EDA425-E32C-4B9D-A8C5-1B1AD83E7BEB}" type="pres">
      <dgm:prSet presAssocID="{27D57AEB-CBC2-434C-84C9-4C69C8657477}" presName="spacer" presStyleCnt="0"/>
      <dgm:spPr/>
    </dgm:pt>
    <dgm:pt modelId="{4D3F5DB7-18F1-48D4-9E2F-7ED5720EBEC2}" type="pres">
      <dgm:prSet presAssocID="{F1442D01-925A-492D-B29E-5BF258C257C7}" presName="parentText" presStyleLbl="node1" presStyleIdx="1" presStyleCnt="8">
        <dgm:presLayoutVars>
          <dgm:chMax val="0"/>
          <dgm:bulletEnabled val="1"/>
        </dgm:presLayoutVars>
      </dgm:prSet>
      <dgm:spPr/>
    </dgm:pt>
    <dgm:pt modelId="{CBBC570F-E0E5-48FD-8CCD-C6A24837E57F}" type="pres">
      <dgm:prSet presAssocID="{39AB950B-0C44-4D95-9E8F-59721D050890}" presName="spacer" presStyleCnt="0"/>
      <dgm:spPr/>
    </dgm:pt>
    <dgm:pt modelId="{CB52B3BE-F049-47FB-808D-27AE57ED0653}" type="pres">
      <dgm:prSet presAssocID="{F21CCE1E-3494-4901-91BD-CA008A5C15A2}" presName="parentText" presStyleLbl="node1" presStyleIdx="2" presStyleCnt="8">
        <dgm:presLayoutVars>
          <dgm:chMax val="0"/>
          <dgm:bulletEnabled val="1"/>
        </dgm:presLayoutVars>
      </dgm:prSet>
      <dgm:spPr/>
    </dgm:pt>
    <dgm:pt modelId="{897BA925-13FF-4CFD-BFD2-EC1CF47FFCD1}" type="pres">
      <dgm:prSet presAssocID="{A57D3313-F87E-42A3-ADA4-7CAA581CCFDC}" presName="spacer" presStyleCnt="0"/>
      <dgm:spPr/>
    </dgm:pt>
    <dgm:pt modelId="{C886BCF8-B80B-4904-AFFC-93F8C3D25087}" type="pres">
      <dgm:prSet presAssocID="{08947F82-8CF8-4E44-81ED-8D630B5A660B}" presName="parentText" presStyleLbl="node1" presStyleIdx="3" presStyleCnt="8">
        <dgm:presLayoutVars>
          <dgm:chMax val="0"/>
          <dgm:bulletEnabled val="1"/>
        </dgm:presLayoutVars>
      </dgm:prSet>
      <dgm:spPr/>
    </dgm:pt>
    <dgm:pt modelId="{5113F048-2AC2-4229-9D6E-773C7357EA4E}" type="pres">
      <dgm:prSet presAssocID="{88BEC137-DD9E-49C0-A139-8140CB1776DE}" presName="spacer" presStyleCnt="0"/>
      <dgm:spPr/>
    </dgm:pt>
    <dgm:pt modelId="{388876E6-ADA2-4259-B2F4-FFCAAAE26B81}" type="pres">
      <dgm:prSet presAssocID="{875C41E6-0649-4201-BE9D-6F086E05EF79}" presName="parentText" presStyleLbl="node1" presStyleIdx="4" presStyleCnt="8">
        <dgm:presLayoutVars>
          <dgm:chMax val="0"/>
          <dgm:bulletEnabled val="1"/>
        </dgm:presLayoutVars>
      </dgm:prSet>
      <dgm:spPr/>
    </dgm:pt>
    <dgm:pt modelId="{CB9A3BFF-9072-4A9E-944A-C3362541593C}" type="pres">
      <dgm:prSet presAssocID="{3C38A1E6-E1D1-4A83-A3EF-4C35C86B3E68}" presName="spacer" presStyleCnt="0"/>
      <dgm:spPr/>
    </dgm:pt>
    <dgm:pt modelId="{05B150CA-25AC-45FF-B007-7539DED25820}" type="pres">
      <dgm:prSet presAssocID="{F9479558-A180-43C0-B3E7-FA4A71888C64}" presName="parentText" presStyleLbl="node1" presStyleIdx="5" presStyleCnt="8">
        <dgm:presLayoutVars>
          <dgm:chMax val="0"/>
          <dgm:bulletEnabled val="1"/>
        </dgm:presLayoutVars>
      </dgm:prSet>
      <dgm:spPr/>
    </dgm:pt>
    <dgm:pt modelId="{FADC0206-2FA5-4353-BF81-EACFE0422561}" type="pres">
      <dgm:prSet presAssocID="{FEF5C99D-F6FD-426D-8211-076A4DEA4082}" presName="spacer" presStyleCnt="0"/>
      <dgm:spPr/>
    </dgm:pt>
    <dgm:pt modelId="{FFCEBFBC-0725-4D8C-AEA6-B519E90514BE}" type="pres">
      <dgm:prSet presAssocID="{4EB58138-55BC-4969-99EC-43AB73D5E71B}" presName="parentText" presStyleLbl="node1" presStyleIdx="6" presStyleCnt="8">
        <dgm:presLayoutVars>
          <dgm:chMax val="0"/>
          <dgm:bulletEnabled val="1"/>
        </dgm:presLayoutVars>
      </dgm:prSet>
      <dgm:spPr/>
    </dgm:pt>
    <dgm:pt modelId="{DE1E5E5C-32BC-49BA-8A71-8C280F225DC7}" type="pres">
      <dgm:prSet presAssocID="{2CD8BFF3-8FED-4202-9ADE-49132E0A5371}" presName="spacer" presStyleCnt="0"/>
      <dgm:spPr/>
    </dgm:pt>
    <dgm:pt modelId="{B9C50A0D-BE53-4E21-9A22-3E9BB0361A00}" type="pres">
      <dgm:prSet presAssocID="{8F440C30-A009-424C-BB4D-DBA54EA98B94}" presName="parentText" presStyleLbl="node1" presStyleIdx="7" presStyleCnt="8">
        <dgm:presLayoutVars>
          <dgm:chMax val="0"/>
          <dgm:bulletEnabled val="1"/>
        </dgm:presLayoutVars>
      </dgm:prSet>
      <dgm:spPr/>
    </dgm:pt>
  </dgm:ptLst>
  <dgm:cxnLst>
    <dgm:cxn modelId="{D5F6000D-911F-479D-B7D3-4A3851935746}" srcId="{9E54867F-A903-4BF9-AD3A-D7DF65DD47EA}" destId="{8F440C30-A009-424C-BB4D-DBA54EA98B94}" srcOrd="7" destOrd="0" parTransId="{7CA65E70-881A-47CC-871A-B527C3E41062}" sibTransId="{C2700456-FEEA-437A-98FF-4CED3E8F8B82}"/>
    <dgm:cxn modelId="{E05AA30D-B625-4D42-9D8A-229C9B424ED5}" type="presOf" srcId="{8F440C30-A009-424C-BB4D-DBA54EA98B94}" destId="{B9C50A0D-BE53-4E21-9A22-3E9BB0361A00}" srcOrd="0" destOrd="0" presId="urn:microsoft.com/office/officeart/2005/8/layout/vList2"/>
    <dgm:cxn modelId="{2CFEAC2D-687F-40EB-B2F4-F2DD3E4FBCE3}" type="presOf" srcId="{F1442D01-925A-492D-B29E-5BF258C257C7}" destId="{4D3F5DB7-18F1-48D4-9E2F-7ED5720EBEC2}" srcOrd="0" destOrd="0" presId="urn:microsoft.com/office/officeart/2005/8/layout/vList2"/>
    <dgm:cxn modelId="{89A3FA3D-B595-4AE4-AC7A-3A20BED0D418}" type="presOf" srcId="{4EB58138-55BC-4969-99EC-43AB73D5E71B}" destId="{FFCEBFBC-0725-4D8C-AEA6-B519E90514BE}" srcOrd="0" destOrd="0" presId="urn:microsoft.com/office/officeart/2005/8/layout/vList2"/>
    <dgm:cxn modelId="{2D241A42-4C7D-4DEF-9DA4-0F69419C35A6}" srcId="{9E54867F-A903-4BF9-AD3A-D7DF65DD47EA}" destId="{F21CCE1E-3494-4901-91BD-CA008A5C15A2}" srcOrd="2" destOrd="0" parTransId="{31E2F78D-A06F-4979-9A2B-193A090EF9DF}" sibTransId="{A57D3313-F87E-42A3-ADA4-7CAA581CCFDC}"/>
    <dgm:cxn modelId="{8FA8866D-7CC2-4AE7-9F7B-F1B939D52DF9}" srcId="{9E54867F-A903-4BF9-AD3A-D7DF65DD47EA}" destId="{08947F82-8CF8-4E44-81ED-8D630B5A660B}" srcOrd="3" destOrd="0" parTransId="{97CDE8A8-9753-4B66-A052-F0A4456F81D1}" sibTransId="{88BEC137-DD9E-49C0-A139-8140CB1776DE}"/>
    <dgm:cxn modelId="{0A4F844F-6EBB-425C-B7F7-E9DBA124CAA7}" srcId="{9E54867F-A903-4BF9-AD3A-D7DF65DD47EA}" destId="{F1442D01-925A-492D-B29E-5BF258C257C7}" srcOrd="1" destOrd="0" parTransId="{90137A4F-6C7B-43FD-82F1-FAA2135230A2}" sibTransId="{39AB950B-0C44-4D95-9E8F-59721D050890}"/>
    <dgm:cxn modelId="{5DA28F50-4B40-48C6-A7A9-FE17E6F32A55}" srcId="{9E54867F-A903-4BF9-AD3A-D7DF65DD47EA}" destId="{875C41E6-0649-4201-BE9D-6F086E05EF79}" srcOrd="4" destOrd="0" parTransId="{35BC5CEC-4B79-4507-91F3-8530B7DBCB5C}" sibTransId="{3C38A1E6-E1D1-4A83-A3EF-4C35C86B3E68}"/>
    <dgm:cxn modelId="{39B12085-6F11-4CF4-AE1B-BDA077E7DB6F}" srcId="{9E54867F-A903-4BF9-AD3A-D7DF65DD47EA}" destId="{4EB58138-55BC-4969-99EC-43AB73D5E71B}" srcOrd="6" destOrd="0" parTransId="{49137751-5E1D-4370-9B0A-3E164F11F124}" sibTransId="{2CD8BFF3-8FED-4202-9ADE-49132E0A5371}"/>
    <dgm:cxn modelId="{9D4E63A4-9E7B-4C2B-830D-471C42797018}" srcId="{9E54867F-A903-4BF9-AD3A-D7DF65DD47EA}" destId="{F9479558-A180-43C0-B3E7-FA4A71888C64}" srcOrd="5" destOrd="0" parTransId="{930500C8-613A-4345-BBFA-E6E044A43BF6}" sibTransId="{FEF5C99D-F6FD-426D-8211-076A4DEA4082}"/>
    <dgm:cxn modelId="{D0EBE7B9-4CEC-4158-9DD8-DC279B3CF180}" type="presOf" srcId="{08947F82-8CF8-4E44-81ED-8D630B5A660B}" destId="{C886BCF8-B80B-4904-AFFC-93F8C3D25087}" srcOrd="0" destOrd="0" presId="urn:microsoft.com/office/officeart/2005/8/layout/vList2"/>
    <dgm:cxn modelId="{CD8600CA-210B-440F-8958-D2D82654DB80}" type="presOf" srcId="{F9479558-A180-43C0-B3E7-FA4A71888C64}" destId="{05B150CA-25AC-45FF-B007-7539DED25820}" srcOrd="0" destOrd="0" presId="urn:microsoft.com/office/officeart/2005/8/layout/vList2"/>
    <dgm:cxn modelId="{53D5A4CE-8507-4B3B-A164-373910D0EBBC}" type="presOf" srcId="{FFD69482-DAD2-4731-A21A-A6300CF28C46}" destId="{F799C467-07A1-4A30-942C-0C9E8CDAD405}" srcOrd="0" destOrd="0" presId="urn:microsoft.com/office/officeart/2005/8/layout/vList2"/>
    <dgm:cxn modelId="{F20958E8-6E35-4860-BD9D-EEA83F6E93A9}" type="presOf" srcId="{875C41E6-0649-4201-BE9D-6F086E05EF79}" destId="{388876E6-ADA2-4259-B2F4-FFCAAAE26B81}" srcOrd="0" destOrd="0" presId="urn:microsoft.com/office/officeart/2005/8/layout/vList2"/>
    <dgm:cxn modelId="{2B9BA5F4-381E-4795-A8A5-480B15A85213}" type="presOf" srcId="{F21CCE1E-3494-4901-91BD-CA008A5C15A2}" destId="{CB52B3BE-F049-47FB-808D-27AE57ED0653}" srcOrd="0" destOrd="0" presId="urn:microsoft.com/office/officeart/2005/8/layout/vList2"/>
    <dgm:cxn modelId="{8B872AFA-0987-4521-8644-DF1967DEE597}" srcId="{9E54867F-A903-4BF9-AD3A-D7DF65DD47EA}" destId="{FFD69482-DAD2-4731-A21A-A6300CF28C46}" srcOrd="0" destOrd="0" parTransId="{DB8522C0-E88E-42E5-BCAF-A4C2E0B506FA}" sibTransId="{27D57AEB-CBC2-434C-84C9-4C69C8657477}"/>
    <dgm:cxn modelId="{745AA4FF-FEBE-4BB5-A875-297F20925458}" type="presOf" srcId="{9E54867F-A903-4BF9-AD3A-D7DF65DD47EA}" destId="{BB7B5C14-0F0D-41A4-A331-E2BB977B3990}" srcOrd="0" destOrd="0" presId="urn:microsoft.com/office/officeart/2005/8/layout/vList2"/>
    <dgm:cxn modelId="{1CF870B8-86EB-4C30-94DE-9F360D3EE316}" type="presParOf" srcId="{BB7B5C14-0F0D-41A4-A331-E2BB977B3990}" destId="{F799C467-07A1-4A30-942C-0C9E8CDAD405}" srcOrd="0" destOrd="0" presId="urn:microsoft.com/office/officeart/2005/8/layout/vList2"/>
    <dgm:cxn modelId="{B3505B13-898B-403F-81E5-F28ADF3BFB73}" type="presParOf" srcId="{BB7B5C14-0F0D-41A4-A331-E2BB977B3990}" destId="{D5EDA425-E32C-4B9D-A8C5-1B1AD83E7BEB}" srcOrd="1" destOrd="0" presId="urn:microsoft.com/office/officeart/2005/8/layout/vList2"/>
    <dgm:cxn modelId="{B771E5F4-B601-4337-8AF7-305E451F3C40}" type="presParOf" srcId="{BB7B5C14-0F0D-41A4-A331-E2BB977B3990}" destId="{4D3F5DB7-18F1-48D4-9E2F-7ED5720EBEC2}" srcOrd="2" destOrd="0" presId="urn:microsoft.com/office/officeart/2005/8/layout/vList2"/>
    <dgm:cxn modelId="{47F8EA31-30FC-4545-9C7C-BD48DFADECB0}" type="presParOf" srcId="{BB7B5C14-0F0D-41A4-A331-E2BB977B3990}" destId="{CBBC570F-E0E5-48FD-8CCD-C6A24837E57F}" srcOrd="3" destOrd="0" presId="urn:microsoft.com/office/officeart/2005/8/layout/vList2"/>
    <dgm:cxn modelId="{BB45C956-A3F7-478C-BB57-DB0A4DEFA6D3}" type="presParOf" srcId="{BB7B5C14-0F0D-41A4-A331-E2BB977B3990}" destId="{CB52B3BE-F049-47FB-808D-27AE57ED0653}" srcOrd="4" destOrd="0" presId="urn:microsoft.com/office/officeart/2005/8/layout/vList2"/>
    <dgm:cxn modelId="{055617DF-7820-4B82-9F0A-9CB0491FEDED}" type="presParOf" srcId="{BB7B5C14-0F0D-41A4-A331-E2BB977B3990}" destId="{897BA925-13FF-4CFD-BFD2-EC1CF47FFCD1}" srcOrd="5" destOrd="0" presId="urn:microsoft.com/office/officeart/2005/8/layout/vList2"/>
    <dgm:cxn modelId="{B14EFC09-DC77-4823-AA1C-CAA05D55C9BC}" type="presParOf" srcId="{BB7B5C14-0F0D-41A4-A331-E2BB977B3990}" destId="{C886BCF8-B80B-4904-AFFC-93F8C3D25087}" srcOrd="6" destOrd="0" presId="urn:microsoft.com/office/officeart/2005/8/layout/vList2"/>
    <dgm:cxn modelId="{6C36276E-A20C-441B-94DB-D4EF71580C32}" type="presParOf" srcId="{BB7B5C14-0F0D-41A4-A331-E2BB977B3990}" destId="{5113F048-2AC2-4229-9D6E-773C7357EA4E}" srcOrd="7" destOrd="0" presId="urn:microsoft.com/office/officeart/2005/8/layout/vList2"/>
    <dgm:cxn modelId="{B166FD7F-63B9-4FF1-BEF0-F862C399460B}" type="presParOf" srcId="{BB7B5C14-0F0D-41A4-A331-E2BB977B3990}" destId="{388876E6-ADA2-4259-B2F4-FFCAAAE26B81}" srcOrd="8" destOrd="0" presId="urn:microsoft.com/office/officeart/2005/8/layout/vList2"/>
    <dgm:cxn modelId="{F14810F0-178F-4E15-829B-1A5D49B2F1D0}" type="presParOf" srcId="{BB7B5C14-0F0D-41A4-A331-E2BB977B3990}" destId="{CB9A3BFF-9072-4A9E-944A-C3362541593C}" srcOrd="9" destOrd="0" presId="urn:microsoft.com/office/officeart/2005/8/layout/vList2"/>
    <dgm:cxn modelId="{34B590C0-3686-46D8-9948-20CE785D3137}" type="presParOf" srcId="{BB7B5C14-0F0D-41A4-A331-E2BB977B3990}" destId="{05B150CA-25AC-45FF-B007-7539DED25820}" srcOrd="10" destOrd="0" presId="urn:microsoft.com/office/officeart/2005/8/layout/vList2"/>
    <dgm:cxn modelId="{1B2085EA-A646-405A-A69B-C058E6BD0229}" type="presParOf" srcId="{BB7B5C14-0F0D-41A4-A331-E2BB977B3990}" destId="{FADC0206-2FA5-4353-BF81-EACFE0422561}" srcOrd="11" destOrd="0" presId="urn:microsoft.com/office/officeart/2005/8/layout/vList2"/>
    <dgm:cxn modelId="{6502C5AE-7910-42A2-B1B1-F47F4E7E83DD}" type="presParOf" srcId="{BB7B5C14-0F0D-41A4-A331-E2BB977B3990}" destId="{FFCEBFBC-0725-4D8C-AEA6-B519E90514BE}" srcOrd="12" destOrd="0" presId="urn:microsoft.com/office/officeart/2005/8/layout/vList2"/>
    <dgm:cxn modelId="{CF768F7F-F6D1-4879-A0E6-5FAD3F68F3CA}" type="presParOf" srcId="{BB7B5C14-0F0D-41A4-A331-E2BB977B3990}" destId="{DE1E5E5C-32BC-49BA-8A71-8C280F225DC7}" srcOrd="13" destOrd="0" presId="urn:microsoft.com/office/officeart/2005/8/layout/vList2"/>
    <dgm:cxn modelId="{A54540E1-F051-4857-8507-FBD07EBA830B}" type="presParOf" srcId="{BB7B5C14-0F0D-41A4-A331-E2BB977B3990}" destId="{B9C50A0D-BE53-4E21-9A22-3E9BB0361A00}"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54867F-A903-4BF9-AD3A-D7DF65DD47E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FD69482-DAD2-4731-A21A-A6300CF28C46}">
      <dgm:prSet/>
      <dgm:spPr/>
      <dgm:t>
        <a:bodyPr/>
        <a:lstStyle/>
        <a:p>
          <a:r>
            <a:rPr lang="en-US" b="1" i="0" dirty="0"/>
            <a:t>Closed: </a:t>
          </a:r>
          <a:r>
            <a:rPr lang="en-US" b="0" i="0" dirty="0"/>
            <a:t> Once the bug is fixed, it is tested by the tester. If the tester feels that the bug no longer exists in the software, he changes the status of the bug to “closed”. This state means that the bug is fixed, tested and approved</a:t>
          </a:r>
          <a:endParaRPr lang="en-US" dirty="0"/>
        </a:p>
      </dgm:t>
    </dgm:pt>
    <dgm:pt modelId="{DB8522C0-E88E-42E5-BCAF-A4C2E0B506FA}" type="parTrans" cxnId="{8B872AFA-0987-4521-8644-DF1967DEE597}">
      <dgm:prSet/>
      <dgm:spPr/>
      <dgm:t>
        <a:bodyPr/>
        <a:lstStyle/>
        <a:p>
          <a:endParaRPr lang="en-US"/>
        </a:p>
      </dgm:t>
    </dgm:pt>
    <dgm:pt modelId="{27D57AEB-CBC2-434C-84C9-4C69C8657477}" type="sibTrans" cxnId="{8B872AFA-0987-4521-8644-DF1967DEE597}">
      <dgm:prSet/>
      <dgm:spPr/>
      <dgm:t>
        <a:bodyPr/>
        <a:lstStyle/>
        <a:p>
          <a:endParaRPr lang="en-US"/>
        </a:p>
      </dgm:t>
    </dgm:pt>
    <dgm:pt modelId="{F21CCE1E-3494-4901-91BD-CA008A5C15A2}">
      <dgm:prSet/>
      <dgm:spPr/>
      <dgm:t>
        <a:bodyPr/>
        <a:lstStyle/>
        <a:p>
          <a:r>
            <a:rPr lang="en-US" b="1" i="0" dirty="0"/>
            <a:t>Rejected:</a:t>
          </a:r>
          <a:r>
            <a:rPr lang="en-US" b="0" i="0" dirty="0"/>
            <a:t> If the developer feels that the bug is not genuine, he rejects the bug. Then the state of the bug is changed to “rejected”.</a:t>
          </a:r>
          <a:endParaRPr lang="en-US" dirty="0"/>
        </a:p>
      </dgm:t>
    </dgm:pt>
    <dgm:pt modelId="{31E2F78D-A06F-4979-9A2B-193A090EF9DF}" type="parTrans" cxnId="{2D241A42-4C7D-4DEF-9DA4-0F69419C35A6}">
      <dgm:prSet/>
      <dgm:spPr/>
      <dgm:t>
        <a:bodyPr/>
        <a:lstStyle/>
        <a:p>
          <a:endParaRPr lang="en-US"/>
        </a:p>
      </dgm:t>
    </dgm:pt>
    <dgm:pt modelId="{A57D3313-F87E-42A3-ADA4-7CAA581CCFDC}" type="sibTrans" cxnId="{2D241A42-4C7D-4DEF-9DA4-0F69419C35A6}">
      <dgm:prSet/>
      <dgm:spPr/>
      <dgm:t>
        <a:bodyPr/>
        <a:lstStyle/>
        <a:p>
          <a:endParaRPr lang="en-US"/>
        </a:p>
      </dgm:t>
    </dgm:pt>
    <dgm:pt modelId="{08947F82-8CF8-4E44-81ED-8D630B5A660B}">
      <dgm:prSet custT="1"/>
      <dgm:spPr/>
      <dgm:t>
        <a:bodyPr/>
        <a:lstStyle/>
        <a:p>
          <a:r>
            <a:rPr lang="en-US" sz="1200" b="1" i="0" kern="1200" dirty="0"/>
            <a:t>Deferred:</a:t>
          </a:r>
          <a:r>
            <a:rPr lang="en-US" sz="1200" b="0" i="0" kern="1200" dirty="0"/>
            <a:t> The bug, changed to deferred state means the bug is expected to be fixed in next releases. The reasons for changing the bug to this state have many factors. Some of them are </a:t>
          </a:r>
          <a:r>
            <a:rPr lang="en-US" sz="1200" b="0" i="0" u="none" kern="1200" dirty="0">
              <a:solidFill>
                <a:prstClr val="white"/>
              </a:solidFill>
              <a:latin typeface="Calibri" panose="020F0502020204030204"/>
              <a:ea typeface="+mn-ea"/>
              <a:cs typeface="+mn-cs"/>
            </a:rPr>
            <a:t>priority</a:t>
          </a:r>
          <a:r>
            <a:rPr lang="en-US" sz="1200" b="0" i="0" kern="1200" dirty="0">
              <a:solidFill>
                <a:prstClr val="white"/>
              </a:solidFill>
              <a:latin typeface="Calibri" panose="020F0502020204030204"/>
              <a:ea typeface="+mn-ea"/>
              <a:cs typeface="+mn-cs"/>
            </a:rPr>
            <a:t> of </a:t>
          </a:r>
          <a:r>
            <a:rPr lang="en-US" sz="1200" b="0" i="0" kern="1200" dirty="0"/>
            <a:t>the bug may be low, lack of time for the release or the bug may not have major effect on the software.</a:t>
          </a:r>
          <a:endParaRPr lang="en-US" sz="1200" b="0" kern="1200" dirty="0"/>
        </a:p>
      </dgm:t>
    </dgm:pt>
    <dgm:pt modelId="{97CDE8A8-9753-4B66-A052-F0A4456F81D1}" type="parTrans" cxnId="{8FA8866D-7CC2-4AE7-9F7B-F1B939D52DF9}">
      <dgm:prSet/>
      <dgm:spPr/>
      <dgm:t>
        <a:bodyPr/>
        <a:lstStyle/>
        <a:p>
          <a:endParaRPr lang="en-US"/>
        </a:p>
      </dgm:t>
    </dgm:pt>
    <dgm:pt modelId="{88BEC137-DD9E-49C0-A139-8140CB1776DE}" type="sibTrans" cxnId="{8FA8866D-7CC2-4AE7-9F7B-F1B939D52DF9}">
      <dgm:prSet/>
      <dgm:spPr/>
      <dgm:t>
        <a:bodyPr/>
        <a:lstStyle/>
        <a:p>
          <a:endParaRPr lang="en-US"/>
        </a:p>
      </dgm:t>
    </dgm:pt>
    <dgm:pt modelId="{875C41E6-0649-4201-BE9D-6F086E05EF79}">
      <dgm:prSet/>
      <dgm:spPr/>
      <dgm:t>
        <a:bodyPr/>
        <a:lstStyle/>
        <a:p>
          <a:r>
            <a:rPr lang="en-US" b="1" i="0" dirty="0"/>
            <a:t>Not a bug/By Design:</a:t>
          </a:r>
          <a:r>
            <a:rPr lang="en-US" b="0" i="0" dirty="0"/>
            <a:t>  The state given as “Not a bug” if there is no change in the functionality of the application. For an example: If customer asks for some change in the look and feel of the application like change of </a:t>
          </a:r>
          <a:r>
            <a:rPr lang="en-US" b="0" i="0" dirty="0" err="1"/>
            <a:t>colour</a:t>
          </a:r>
          <a:r>
            <a:rPr lang="en-US" b="0" i="0" dirty="0"/>
            <a:t> of some text then it is not a bug but just some change in the look of the application.</a:t>
          </a:r>
          <a:endParaRPr lang="en-US" dirty="0"/>
        </a:p>
      </dgm:t>
    </dgm:pt>
    <dgm:pt modelId="{35BC5CEC-4B79-4507-91F3-8530B7DBCB5C}" type="parTrans" cxnId="{5DA28F50-4B40-48C6-A7A9-FE17E6F32A55}">
      <dgm:prSet/>
      <dgm:spPr/>
      <dgm:t>
        <a:bodyPr/>
        <a:lstStyle/>
        <a:p>
          <a:endParaRPr lang="en-US"/>
        </a:p>
      </dgm:t>
    </dgm:pt>
    <dgm:pt modelId="{3C38A1E6-E1D1-4A83-A3EF-4C35C86B3E68}" type="sibTrans" cxnId="{5DA28F50-4B40-48C6-A7A9-FE17E6F32A55}">
      <dgm:prSet/>
      <dgm:spPr/>
      <dgm:t>
        <a:bodyPr/>
        <a:lstStyle/>
        <a:p>
          <a:endParaRPr lang="en-US"/>
        </a:p>
      </dgm:t>
    </dgm:pt>
    <dgm:pt modelId="{F1442D01-925A-492D-B29E-5BF258C257C7}">
      <dgm:prSet phldrT="[Text]"/>
      <dgm:spPr/>
      <dgm:t>
        <a:bodyPr/>
        <a:lstStyle/>
        <a:p>
          <a:r>
            <a:rPr lang="en-US" b="1" i="0" dirty="0"/>
            <a:t>Duplicate:</a:t>
          </a:r>
          <a:r>
            <a:rPr lang="en-US" b="0" i="0" dirty="0"/>
            <a:t> If the bug is repeated twice or the two bugs mention the same concept of the bug, then one bug status is changed to “duplicate</a:t>
          </a:r>
          <a:r>
            <a:rPr lang="en-US" b="1" i="0" dirty="0"/>
            <a:t>“.</a:t>
          </a:r>
          <a:endParaRPr lang="en-US" dirty="0"/>
        </a:p>
      </dgm:t>
    </dgm:pt>
    <dgm:pt modelId="{90137A4F-6C7B-43FD-82F1-FAA2135230A2}" type="parTrans" cxnId="{0A4F844F-6EBB-425C-B7F7-E9DBA124CAA7}">
      <dgm:prSet/>
      <dgm:spPr/>
      <dgm:t>
        <a:bodyPr/>
        <a:lstStyle/>
        <a:p>
          <a:endParaRPr lang="en-US"/>
        </a:p>
      </dgm:t>
    </dgm:pt>
    <dgm:pt modelId="{39AB950B-0C44-4D95-9E8F-59721D050890}" type="sibTrans" cxnId="{0A4F844F-6EBB-425C-B7F7-E9DBA124CAA7}">
      <dgm:prSet/>
      <dgm:spPr/>
      <dgm:t>
        <a:bodyPr/>
        <a:lstStyle/>
        <a:p>
          <a:endParaRPr lang="en-US"/>
        </a:p>
      </dgm:t>
    </dgm:pt>
    <dgm:pt modelId="{23B2665B-0F1B-4B5C-8C17-87E4AA60ED5E}" type="pres">
      <dgm:prSet presAssocID="{9E54867F-A903-4BF9-AD3A-D7DF65DD47EA}" presName="linear" presStyleCnt="0">
        <dgm:presLayoutVars>
          <dgm:animLvl val="lvl"/>
          <dgm:resizeHandles val="exact"/>
        </dgm:presLayoutVars>
      </dgm:prSet>
      <dgm:spPr/>
    </dgm:pt>
    <dgm:pt modelId="{708D29A8-18EB-4381-96C5-D18EE5E68793}" type="pres">
      <dgm:prSet presAssocID="{FFD69482-DAD2-4731-A21A-A6300CF28C46}" presName="parentText" presStyleLbl="node1" presStyleIdx="0" presStyleCnt="5">
        <dgm:presLayoutVars>
          <dgm:chMax val="0"/>
          <dgm:bulletEnabled val="1"/>
        </dgm:presLayoutVars>
      </dgm:prSet>
      <dgm:spPr/>
    </dgm:pt>
    <dgm:pt modelId="{A8BFAD7D-5AD6-465C-840B-17F3A43B0A3A}" type="pres">
      <dgm:prSet presAssocID="{27D57AEB-CBC2-434C-84C9-4C69C8657477}" presName="spacer" presStyleCnt="0"/>
      <dgm:spPr/>
    </dgm:pt>
    <dgm:pt modelId="{76307FE8-1C01-45CF-933E-80174AFB9C8F}" type="pres">
      <dgm:prSet presAssocID="{F1442D01-925A-492D-B29E-5BF258C257C7}" presName="parentText" presStyleLbl="node1" presStyleIdx="1" presStyleCnt="5">
        <dgm:presLayoutVars>
          <dgm:chMax val="0"/>
          <dgm:bulletEnabled val="1"/>
        </dgm:presLayoutVars>
      </dgm:prSet>
      <dgm:spPr/>
    </dgm:pt>
    <dgm:pt modelId="{9B141953-2660-4794-97EE-E091D504F757}" type="pres">
      <dgm:prSet presAssocID="{39AB950B-0C44-4D95-9E8F-59721D050890}" presName="spacer" presStyleCnt="0"/>
      <dgm:spPr/>
    </dgm:pt>
    <dgm:pt modelId="{92C651CC-1A2B-45BA-BA17-502BAE86447F}" type="pres">
      <dgm:prSet presAssocID="{F21CCE1E-3494-4901-91BD-CA008A5C15A2}" presName="parentText" presStyleLbl="node1" presStyleIdx="2" presStyleCnt="5">
        <dgm:presLayoutVars>
          <dgm:chMax val="0"/>
          <dgm:bulletEnabled val="1"/>
        </dgm:presLayoutVars>
      </dgm:prSet>
      <dgm:spPr/>
    </dgm:pt>
    <dgm:pt modelId="{32DF7FCB-DA2F-4CA6-AE5A-9D8AA9CDA846}" type="pres">
      <dgm:prSet presAssocID="{A57D3313-F87E-42A3-ADA4-7CAA581CCFDC}" presName="spacer" presStyleCnt="0"/>
      <dgm:spPr/>
    </dgm:pt>
    <dgm:pt modelId="{3CC6A903-EDD0-4E5A-B8F3-051AAFB8C9C8}" type="pres">
      <dgm:prSet presAssocID="{08947F82-8CF8-4E44-81ED-8D630B5A660B}" presName="parentText" presStyleLbl="node1" presStyleIdx="3" presStyleCnt="5">
        <dgm:presLayoutVars>
          <dgm:chMax val="0"/>
          <dgm:bulletEnabled val="1"/>
        </dgm:presLayoutVars>
      </dgm:prSet>
      <dgm:spPr/>
    </dgm:pt>
    <dgm:pt modelId="{6C63F1E0-E3DF-46E8-A889-1F247933E639}" type="pres">
      <dgm:prSet presAssocID="{88BEC137-DD9E-49C0-A139-8140CB1776DE}" presName="spacer" presStyleCnt="0"/>
      <dgm:spPr/>
    </dgm:pt>
    <dgm:pt modelId="{528158C5-DF40-4946-BDA9-36BE602E89CB}" type="pres">
      <dgm:prSet presAssocID="{875C41E6-0649-4201-BE9D-6F086E05EF79}" presName="parentText" presStyleLbl="node1" presStyleIdx="4" presStyleCnt="5">
        <dgm:presLayoutVars>
          <dgm:chMax val="0"/>
          <dgm:bulletEnabled val="1"/>
        </dgm:presLayoutVars>
      </dgm:prSet>
      <dgm:spPr/>
    </dgm:pt>
  </dgm:ptLst>
  <dgm:cxnLst>
    <dgm:cxn modelId="{A7EDB918-215F-49BA-8768-727E49A00B8D}" type="presOf" srcId="{FFD69482-DAD2-4731-A21A-A6300CF28C46}" destId="{708D29A8-18EB-4381-96C5-D18EE5E68793}" srcOrd="0" destOrd="0" presId="urn:microsoft.com/office/officeart/2005/8/layout/vList2"/>
    <dgm:cxn modelId="{C97BE13B-EFBE-412A-816A-9FCD7AC5C82A}" type="presOf" srcId="{F1442D01-925A-492D-B29E-5BF258C257C7}" destId="{76307FE8-1C01-45CF-933E-80174AFB9C8F}" srcOrd="0" destOrd="0" presId="urn:microsoft.com/office/officeart/2005/8/layout/vList2"/>
    <dgm:cxn modelId="{4968613C-1900-4339-8EA3-FFCDBD9793D4}" type="presOf" srcId="{08947F82-8CF8-4E44-81ED-8D630B5A660B}" destId="{3CC6A903-EDD0-4E5A-B8F3-051AAFB8C9C8}" srcOrd="0" destOrd="0" presId="urn:microsoft.com/office/officeart/2005/8/layout/vList2"/>
    <dgm:cxn modelId="{2D241A42-4C7D-4DEF-9DA4-0F69419C35A6}" srcId="{9E54867F-A903-4BF9-AD3A-D7DF65DD47EA}" destId="{F21CCE1E-3494-4901-91BD-CA008A5C15A2}" srcOrd="2" destOrd="0" parTransId="{31E2F78D-A06F-4979-9A2B-193A090EF9DF}" sibTransId="{A57D3313-F87E-42A3-ADA4-7CAA581CCFDC}"/>
    <dgm:cxn modelId="{02BAB442-A150-4784-A12D-7CA93ECBEDF8}" type="presOf" srcId="{875C41E6-0649-4201-BE9D-6F086E05EF79}" destId="{528158C5-DF40-4946-BDA9-36BE602E89CB}" srcOrd="0" destOrd="0" presId="urn:microsoft.com/office/officeart/2005/8/layout/vList2"/>
    <dgm:cxn modelId="{8FA8866D-7CC2-4AE7-9F7B-F1B939D52DF9}" srcId="{9E54867F-A903-4BF9-AD3A-D7DF65DD47EA}" destId="{08947F82-8CF8-4E44-81ED-8D630B5A660B}" srcOrd="3" destOrd="0" parTransId="{97CDE8A8-9753-4B66-A052-F0A4456F81D1}" sibTransId="{88BEC137-DD9E-49C0-A139-8140CB1776DE}"/>
    <dgm:cxn modelId="{0A4F844F-6EBB-425C-B7F7-E9DBA124CAA7}" srcId="{9E54867F-A903-4BF9-AD3A-D7DF65DD47EA}" destId="{F1442D01-925A-492D-B29E-5BF258C257C7}" srcOrd="1" destOrd="0" parTransId="{90137A4F-6C7B-43FD-82F1-FAA2135230A2}" sibTransId="{39AB950B-0C44-4D95-9E8F-59721D050890}"/>
    <dgm:cxn modelId="{5DA28F50-4B40-48C6-A7A9-FE17E6F32A55}" srcId="{9E54867F-A903-4BF9-AD3A-D7DF65DD47EA}" destId="{875C41E6-0649-4201-BE9D-6F086E05EF79}" srcOrd="4" destOrd="0" parTransId="{35BC5CEC-4B79-4507-91F3-8530B7DBCB5C}" sibTransId="{3C38A1E6-E1D1-4A83-A3EF-4C35C86B3E68}"/>
    <dgm:cxn modelId="{FF955258-40C6-4301-9BAB-DBD53DFA90F1}" type="presOf" srcId="{F21CCE1E-3494-4901-91BD-CA008A5C15A2}" destId="{92C651CC-1A2B-45BA-BA17-502BAE86447F}" srcOrd="0" destOrd="0" presId="urn:microsoft.com/office/officeart/2005/8/layout/vList2"/>
    <dgm:cxn modelId="{3CBFB0B9-EA79-4A7F-8CDE-558D0B41C396}" type="presOf" srcId="{9E54867F-A903-4BF9-AD3A-D7DF65DD47EA}" destId="{23B2665B-0F1B-4B5C-8C17-87E4AA60ED5E}" srcOrd="0" destOrd="0" presId="urn:microsoft.com/office/officeart/2005/8/layout/vList2"/>
    <dgm:cxn modelId="{8B872AFA-0987-4521-8644-DF1967DEE597}" srcId="{9E54867F-A903-4BF9-AD3A-D7DF65DD47EA}" destId="{FFD69482-DAD2-4731-A21A-A6300CF28C46}" srcOrd="0" destOrd="0" parTransId="{DB8522C0-E88E-42E5-BCAF-A4C2E0B506FA}" sibTransId="{27D57AEB-CBC2-434C-84C9-4C69C8657477}"/>
    <dgm:cxn modelId="{81F7EA82-3968-41BD-9545-F1305ED829F4}" type="presParOf" srcId="{23B2665B-0F1B-4B5C-8C17-87E4AA60ED5E}" destId="{708D29A8-18EB-4381-96C5-D18EE5E68793}" srcOrd="0" destOrd="0" presId="urn:microsoft.com/office/officeart/2005/8/layout/vList2"/>
    <dgm:cxn modelId="{A280A93B-8BDC-4B70-B521-9A8A0DC12B69}" type="presParOf" srcId="{23B2665B-0F1B-4B5C-8C17-87E4AA60ED5E}" destId="{A8BFAD7D-5AD6-465C-840B-17F3A43B0A3A}" srcOrd="1" destOrd="0" presId="urn:microsoft.com/office/officeart/2005/8/layout/vList2"/>
    <dgm:cxn modelId="{EFE5B3BF-182B-4F8E-AA45-B3D64E4961EE}" type="presParOf" srcId="{23B2665B-0F1B-4B5C-8C17-87E4AA60ED5E}" destId="{76307FE8-1C01-45CF-933E-80174AFB9C8F}" srcOrd="2" destOrd="0" presId="urn:microsoft.com/office/officeart/2005/8/layout/vList2"/>
    <dgm:cxn modelId="{7ED4D9CC-3D2C-46A5-B120-3B7149B5DE66}" type="presParOf" srcId="{23B2665B-0F1B-4B5C-8C17-87E4AA60ED5E}" destId="{9B141953-2660-4794-97EE-E091D504F757}" srcOrd="3" destOrd="0" presId="urn:microsoft.com/office/officeart/2005/8/layout/vList2"/>
    <dgm:cxn modelId="{4BF55304-D4BD-4D0E-94D6-9E1A98BB9751}" type="presParOf" srcId="{23B2665B-0F1B-4B5C-8C17-87E4AA60ED5E}" destId="{92C651CC-1A2B-45BA-BA17-502BAE86447F}" srcOrd="4" destOrd="0" presId="urn:microsoft.com/office/officeart/2005/8/layout/vList2"/>
    <dgm:cxn modelId="{34F26C71-50E7-4A89-BF4F-FEBF3472E674}" type="presParOf" srcId="{23B2665B-0F1B-4B5C-8C17-87E4AA60ED5E}" destId="{32DF7FCB-DA2F-4CA6-AE5A-9D8AA9CDA846}" srcOrd="5" destOrd="0" presId="urn:microsoft.com/office/officeart/2005/8/layout/vList2"/>
    <dgm:cxn modelId="{766D08B8-FF0F-4AEF-BFF8-6124E61F6E3A}" type="presParOf" srcId="{23B2665B-0F1B-4B5C-8C17-87E4AA60ED5E}" destId="{3CC6A903-EDD0-4E5A-B8F3-051AAFB8C9C8}" srcOrd="6" destOrd="0" presId="urn:microsoft.com/office/officeart/2005/8/layout/vList2"/>
    <dgm:cxn modelId="{32A91E29-0605-4508-9112-F195110A7D35}" type="presParOf" srcId="{23B2665B-0F1B-4B5C-8C17-87E4AA60ED5E}" destId="{6C63F1E0-E3DF-46E8-A889-1F247933E639}" srcOrd="7" destOrd="0" presId="urn:microsoft.com/office/officeart/2005/8/layout/vList2"/>
    <dgm:cxn modelId="{26B6781F-7C50-4C8A-BD72-B7EC84F5B364}" type="presParOf" srcId="{23B2665B-0F1B-4B5C-8C17-87E4AA60ED5E}" destId="{528158C5-DF40-4946-BDA9-36BE602E89C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9C467-07A1-4A30-942C-0C9E8CDAD405}">
      <dsp:nvSpPr>
        <dsp:cNvPr id="0" name=""/>
        <dsp:cNvSpPr/>
      </dsp:nvSpPr>
      <dsp:spPr>
        <a:xfrm>
          <a:off x="0" y="23032"/>
          <a:ext cx="6513603" cy="547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mj-lt"/>
            <a:buNone/>
          </a:pPr>
          <a:r>
            <a:rPr lang="en-US" sz="1100" b="1" i="0" kern="1200" dirty="0">
              <a:solidFill>
                <a:prstClr val="white"/>
              </a:solidFill>
              <a:latin typeface="Calibri" panose="020F0502020204030204"/>
              <a:ea typeface="+mn-ea"/>
              <a:cs typeface="+mn-cs"/>
            </a:rPr>
            <a:t>New</a:t>
          </a:r>
          <a:r>
            <a:rPr lang="en-US" sz="1100" b="1" i="0" kern="1200" dirty="0"/>
            <a:t>:</a:t>
          </a:r>
          <a:r>
            <a:rPr lang="en-US" sz="1100" b="0" i="0" kern="1200" dirty="0"/>
            <a:t>  When a defect is logged and posted for the first time. It’s state is given as new.</a:t>
          </a:r>
          <a:endParaRPr lang="en-US" sz="1100" kern="1200" dirty="0"/>
        </a:p>
      </dsp:txBody>
      <dsp:txXfrm>
        <a:off x="26720" y="49752"/>
        <a:ext cx="6460163" cy="493920"/>
      </dsp:txXfrm>
    </dsp:sp>
    <dsp:sp modelId="{4D3F5DB7-18F1-48D4-9E2F-7ED5720EBEC2}">
      <dsp:nvSpPr>
        <dsp:cNvPr id="0" name=""/>
        <dsp:cNvSpPr/>
      </dsp:nvSpPr>
      <dsp:spPr>
        <a:xfrm>
          <a:off x="0" y="671193"/>
          <a:ext cx="6513603" cy="655200"/>
        </a:xfrm>
        <a:prstGeom prst="roundRect">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u="sng" kern="1200" dirty="0">
              <a:solidFill>
                <a:srgbClr val="5B9BD5">
                  <a:lumMod val="50000"/>
                </a:srgbClr>
              </a:solidFill>
              <a:latin typeface="Calibri" panose="020F0502020204030204"/>
              <a:ea typeface="+mn-ea"/>
              <a:cs typeface="+mn-cs"/>
            </a:rPr>
            <a:t>Assigned</a:t>
          </a:r>
          <a:r>
            <a:rPr lang="en-US" sz="1100" b="1" i="0" kern="1200" dirty="0"/>
            <a:t>:</a:t>
          </a:r>
          <a:r>
            <a:rPr lang="en-US" sz="1100" b="0" i="0" kern="1200" dirty="0"/>
            <a:t>  After the tester has posted the bug, the lead of the tester approves that the bug is genuine and he assigns the bug to corresponding developer and the developer team. It’s state given as assigned</a:t>
          </a:r>
          <a:endParaRPr lang="en-US" sz="1100" kern="1200" dirty="0"/>
        </a:p>
      </dsp:txBody>
      <dsp:txXfrm>
        <a:off x="31984" y="703177"/>
        <a:ext cx="6449635" cy="591232"/>
      </dsp:txXfrm>
    </dsp:sp>
    <dsp:sp modelId="{CB52B3BE-F049-47FB-808D-27AE57ED0653}">
      <dsp:nvSpPr>
        <dsp:cNvPr id="0" name=""/>
        <dsp:cNvSpPr/>
      </dsp:nvSpPr>
      <dsp:spPr>
        <a:xfrm>
          <a:off x="0" y="1427193"/>
          <a:ext cx="6513603" cy="655200"/>
        </a:xfrm>
        <a:prstGeom prst="roundRect">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u="sng" kern="1200" dirty="0">
              <a:solidFill>
                <a:srgbClr val="5B9BD5">
                  <a:lumMod val="50000"/>
                </a:srgbClr>
              </a:solidFill>
              <a:latin typeface="Calibri" panose="020F0502020204030204"/>
              <a:ea typeface="+mn-ea"/>
              <a:cs typeface="+mn-cs"/>
            </a:rPr>
            <a:t>Open</a:t>
          </a:r>
          <a:r>
            <a:rPr lang="en-US" sz="1600" b="1" i="0" kern="1200" dirty="0"/>
            <a:t>: </a:t>
          </a:r>
          <a:r>
            <a:rPr lang="en-US" sz="1600" b="0" i="0" kern="1200" dirty="0"/>
            <a:t> At  this state the developer has started analyzing and working on the defect fix.</a:t>
          </a:r>
          <a:endParaRPr lang="en-US" sz="1600" kern="1200" dirty="0"/>
        </a:p>
      </dsp:txBody>
      <dsp:txXfrm>
        <a:off x="31984" y="1459177"/>
        <a:ext cx="6449635" cy="591232"/>
      </dsp:txXfrm>
    </dsp:sp>
    <dsp:sp modelId="{C886BCF8-B80B-4904-AFFC-93F8C3D25087}">
      <dsp:nvSpPr>
        <dsp:cNvPr id="0" name=""/>
        <dsp:cNvSpPr/>
      </dsp:nvSpPr>
      <dsp:spPr>
        <a:xfrm>
          <a:off x="0" y="2183193"/>
          <a:ext cx="6513603" cy="655200"/>
        </a:xfrm>
        <a:prstGeom prst="roundRect">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u="sng" kern="1200" dirty="0">
              <a:solidFill>
                <a:srgbClr val="5B9BD5">
                  <a:lumMod val="50000"/>
                </a:srgbClr>
              </a:solidFill>
              <a:latin typeface="Calibri" panose="020F0502020204030204"/>
              <a:ea typeface="+mn-ea"/>
              <a:cs typeface="+mn-cs"/>
            </a:rPr>
            <a:t>Fixed</a:t>
          </a:r>
          <a:r>
            <a:rPr lang="en-US" sz="1500" b="1" i="0" kern="1200" dirty="0"/>
            <a:t>: </a:t>
          </a:r>
          <a:r>
            <a:rPr lang="en-US" sz="1500" b="0" i="0" kern="1200" dirty="0"/>
            <a:t> When developer makes necessary code changes and verifies the changes then he/she can make bug status as ‘Fixed’ and the bug is passed to testing team</a:t>
          </a:r>
          <a:endParaRPr lang="en-US" sz="1500" kern="1200" dirty="0"/>
        </a:p>
      </dsp:txBody>
      <dsp:txXfrm>
        <a:off x="31984" y="2215177"/>
        <a:ext cx="6449635" cy="591232"/>
      </dsp:txXfrm>
    </dsp:sp>
    <dsp:sp modelId="{388876E6-ADA2-4259-B2F4-FFCAAAE26B81}">
      <dsp:nvSpPr>
        <dsp:cNvPr id="0" name=""/>
        <dsp:cNvSpPr/>
      </dsp:nvSpPr>
      <dsp:spPr>
        <a:xfrm>
          <a:off x="0" y="2939193"/>
          <a:ext cx="6513603" cy="655200"/>
        </a:xfrm>
        <a:prstGeom prst="roundRect">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u="sng" kern="1200" dirty="0">
              <a:solidFill>
                <a:srgbClr val="5B9BD5">
                  <a:lumMod val="50000"/>
                </a:srgbClr>
              </a:solidFill>
              <a:latin typeface="Calibri" panose="020F0502020204030204"/>
              <a:ea typeface="+mn-ea"/>
              <a:cs typeface="+mn-cs"/>
            </a:rPr>
            <a:t>Pending</a:t>
          </a:r>
          <a:r>
            <a:rPr lang="en-US" sz="1100" b="1" i="0" kern="1200" dirty="0"/>
            <a:t> retest or Ready to Test:</a:t>
          </a:r>
          <a:r>
            <a:rPr lang="en-US" sz="1100" b="0" i="0" kern="1200" dirty="0"/>
            <a:t>  After fixing the defect the developer has given that particular code for retesting to the tester. Here the testing is pending on the testers end. Hence its status is pending retest</a:t>
          </a:r>
          <a:endParaRPr lang="en-US" sz="1100" kern="1200" dirty="0"/>
        </a:p>
      </dsp:txBody>
      <dsp:txXfrm>
        <a:off x="31984" y="2971177"/>
        <a:ext cx="6449635" cy="591232"/>
      </dsp:txXfrm>
    </dsp:sp>
    <dsp:sp modelId="{05B150CA-25AC-45FF-B007-7539DED25820}">
      <dsp:nvSpPr>
        <dsp:cNvPr id="0" name=""/>
        <dsp:cNvSpPr/>
      </dsp:nvSpPr>
      <dsp:spPr>
        <a:xfrm>
          <a:off x="0" y="3695193"/>
          <a:ext cx="6513603" cy="655200"/>
        </a:xfrm>
        <a:prstGeom prst="roundRect">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u="sng" kern="1200" dirty="0">
              <a:solidFill>
                <a:srgbClr val="5B9BD5">
                  <a:lumMod val="50000"/>
                </a:srgbClr>
              </a:solidFill>
              <a:latin typeface="Calibri" panose="020F050202020403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Retest</a:t>
          </a:r>
          <a:r>
            <a:rPr lang="en-US" sz="1100" b="1" i="0" kern="1200" dirty="0"/>
            <a:t>:</a:t>
          </a:r>
          <a:r>
            <a:rPr lang="en-US" sz="1100" b="0" i="0" kern="1200" dirty="0"/>
            <a:t>  At this stage the tester do the retesting of the changed code which developer has given to him to check whether the defect got fixed or not</a:t>
          </a:r>
          <a:endParaRPr lang="en-US" sz="1100" kern="1200" dirty="0"/>
        </a:p>
      </dsp:txBody>
      <dsp:txXfrm>
        <a:off x="31984" y="3727177"/>
        <a:ext cx="6449635" cy="591232"/>
      </dsp:txXfrm>
    </dsp:sp>
    <dsp:sp modelId="{FFCEBFBC-0725-4D8C-AEA6-B519E90514BE}">
      <dsp:nvSpPr>
        <dsp:cNvPr id="0" name=""/>
        <dsp:cNvSpPr/>
      </dsp:nvSpPr>
      <dsp:spPr>
        <a:xfrm>
          <a:off x="0" y="4451193"/>
          <a:ext cx="6513603" cy="655200"/>
        </a:xfrm>
        <a:prstGeom prst="roundRect">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u="sng" kern="1200" dirty="0">
              <a:solidFill>
                <a:srgbClr val="5B9BD5">
                  <a:lumMod val="50000"/>
                </a:srgbClr>
              </a:solidFill>
              <a:latin typeface="Calibri" panose="020F0502020204030204"/>
              <a:ea typeface="+mn-ea"/>
              <a:cs typeface="+mn-cs"/>
              <a:hlinkClick xmlns:r="http://schemas.openxmlformats.org/officeDocument/2006/relationships" r:id="rId2">
                <a:extLst>
                  <a:ext uri="{A12FA001-AC4F-418D-AE19-62706E023703}">
                    <ahyp:hlinkClr xmlns:ahyp="http://schemas.microsoft.com/office/drawing/2018/hyperlinkcolor" val="tx"/>
                  </a:ext>
                </a:extLst>
              </a:hlinkClick>
            </a:rPr>
            <a:t>Verified</a:t>
          </a:r>
          <a:r>
            <a:rPr lang="en-US" sz="1100" b="1" i="0" kern="1200" dirty="0"/>
            <a:t>: </a:t>
          </a:r>
          <a:r>
            <a:rPr lang="en-US" sz="1100" b="0" i="0" kern="1200" dirty="0"/>
            <a:t> The tester tests the bug again after it got fixed by the developer. If the bug is not present in the </a:t>
          </a:r>
          <a:r>
            <a:rPr lang="en-US" sz="1100" b="1" i="0" kern="1200" dirty="0">
              <a:solidFill>
                <a:prstClr val="white"/>
              </a:solidFill>
              <a:latin typeface="Calibri" panose="020F0502020204030204"/>
              <a:ea typeface="+mn-ea"/>
              <a:cs typeface="+mn-cs"/>
            </a:rPr>
            <a:t>software</a:t>
          </a:r>
          <a:r>
            <a:rPr lang="en-US" sz="1100" b="0" i="0" kern="1200" dirty="0"/>
            <a:t>, he approves that the bug is fixed and changes the status to “verified”</a:t>
          </a:r>
          <a:endParaRPr lang="en-US" sz="1100" kern="1200" dirty="0"/>
        </a:p>
      </dsp:txBody>
      <dsp:txXfrm>
        <a:off x="31984" y="4483177"/>
        <a:ext cx="6449635" cy="591232"/>
      </dsp:txXfrm>
    </dsp:sp>
    <dsp:sp modelId="{B9C50A0D-BE53-4E21-9A22-3E9BB0361A00}">
      <dsp:nvSpPr>
        <dsp:cNvPr id="0" name=""/>
        <dsp:cNvSpPr/>
      </dsp:nvSpPr>
      <dsp:spPr>
        <a:xfrm>
          <a:off x="0" y="5207193"/>
          <a:ext cx="6513603" cy="6552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b="1" i="0" u="sng" kern="1200" dirty="0">
              <a:solidFill>
                <a:schemeClr val="accent1">
                  <a:lumMod val="50000"/>
                </a:schemeClr>
              </a:solidFill>
              <a:latin typeface="Calibri" panose="020F0502020204030204"/>
              <a:ea typeface="+mn-ea"/>
              <a:cs typeface="+mn-cs"/>
            </a:rPr>
            <a:t>Reopen</a:t>
          </a:r>
          <a:r>
            <a:rPr lang="en-US" sz="1100" b="1" i="0" kern="1200" dirty="0"/>
            <a:t>: </a:t>
          </a:r>
          <a:r>
            <a:rPr lang="en-US" sz="1100" b="0" i="0" kern="1200" dirty="0"/>
            <a:t> If the bug still exists even after the bug is fixed by the developer, the tester changes the status to “reopened”. The bug goes through the life cycle once again</a:t>
          </a:r>
          <a:r>
            <a:rPr lang="en-US" sz="1100" kern="1200" dirty="0"/>
            <a:t>.</a:t>
          </a:r>
        </a:p>
      </dsp:txBody>
      <dsp:txXfrm>
        <a:off x="31984" y="5239177"/>
        <a:ext cx="6449635"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D29A8-18EB-4381-96C5-D18EE5E68793}">
      <dsp:nvSpPr>
        <dsp:cNvPr id="0" name=""/>
        <dsp:cNvSpPr/>
      </dsp:nvSpPr>
      <dsp:spPr>
        <a:xfrm>
          <a:off x="0" y="214215"/>
          <a:ext cx="6513603" cy="10568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Closed: </a:t>
          </a:r>
          <a:r>
            <a:rPr lang="en-US" sz="1500" b="0" i="0" kern="1200" dirty="0"/>
            <a:t> Once the bug is fixed, it is tested by the tester. If the tester feels that the bug no longer exists in the software, he changes the status of the bug to “closed”. This state means that the bug is fixed, tested and approved</a:t>
          </a:r>
          <a:endParaRPr lang="en-US" sz="1500" kern="1200" dirty="0"/>
        </a:p>
      </dsp:txBody>
      <dsp:txXfrm>
        <a:off x="51591" y="265806"/>
        <a:ext cx="6410421" cy="953657"/>
      </dsp:txXfrm>
    </dsp:sp>
    <dsp:sp modelId="{76307FE8-1C01-45CF-933E-80174AFB9C8F}">
      <dsp:nvSpPr>
        <dsp:cNvPr id="0" name=""/>
        <dsp:cNvSpPr/>
      </dsp:nvSpPr>
      <dsp:spPr>
        <a:xfrm>
          <a:off x="0" y="1314254"/>
          <a:ext cx="6513603" cy="10568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Duplicate:</a:t>
          </a:r>
          <a:r>
            <a:rPr lang="en-US" sz="1500" b="0" i="0" kern="1200" dirty="0"/>
            <a:t> If the bug is repeated twice or the two bugs mention the same concept of the bug, then one bug status is changed to “duplicate</a:t>
          </a:r>
          <a:r>
            <a:rPr lang="en-US" sz="1500" b="1" i="0" kern="1200" dirty="0"/>
            <a:t>“.</a:t>
          </a:r>
          <a:endParaRPr lang="en-US" sz="1500" kern="1200" dirty="0"/>
        </a:p>
      </dsp:txBody>
      <dsp:txXfrm>
        <a:off x="51591" y="1365845"/>
        <a:ext cx="6410421" cy="953657"/>
      </dsp:txXfrm>
    </dsp:sp>
    <dsp:sp modelId="{92C651CC-1A2B-45BA-BA17-502BAE86447F}">
      <dsp:nvSpPr>
        <dsp:cNvPr id="0" name=""/>
        <dsp:cNvSpPr/>
      </dsp:nvSpPr>
      <dsp:spPr>
        <a:xfrm>
          <a:off x="0" y="2414293"/>
          <a:ext cx="6513603" cy="10568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Rejected:</a:t>
          </a:r>
          <a:r>
            <a:rPr lang="en-US" sz="1500" b="0" i="0" kern="1200" dirty="0"/>
            <a:t> If the developer feels that the bug is not genuine, he rejects the bug. Then the state of the bug is changed to “rejected”.</a:t>
          </a:r>
          <a:endParaRPr lang="en-US" sz="1500" kern="1200" dirty="0"/>
        </a:p>
      </dsp:txBody>
      <dsp:txXfrm>
        <a:off x="51591" y="2465884"/>
        <a:ext cx="6410421" cy="953657"/>
      </dsp:txXfrm>
    </dsp:sp>
    <dsp:sp modelId="{3CC6A903-EDD0-4E5A-B8F3-051AAFB8C9C8}">
      <dsp:nvSpPr>
        <dsp:cNvPr id="0" name=""/>
        <dsp:cNvSpPr/>
      </dsp:nvSpPr>
      <dsp:spPr>
        <a:xfrm>
          <a:off x="0" y="3514332"/>
          <a:ext cx="6513603" cy="1056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dirty="0"/>
            <a:t>Deferred:</a:t>
          </a:r>
          <a:r>
            <a:rPr lang="en-US" sz="1200" b="0" i="0" kern="1200" dirty="0"/>
            <a:t> The bug, changed to deferred state means the bug is expected to be fixed in next releases. The reasons for changing the bug to this state have many factors. Some of them are </a:t>
          </a:r>
          <a:r>
            <a:rPr lang="en-US" sz="1200" b="0" i="0" u="none" kern="1200" dirty="0">
              <a:solidFill>
                <a:prstClr val="white"/>
              </a:solidFill>
              <a:latin typeface="Calibri" panose="020F0502020204030204"/>
              <a:ea typeface="+mn-ea"/>
              <a:cs typeface="+mn-cs"/>
            </a:rPr>
            <a:t>priority</a:t>
          </a:r>
          <a:r>
            <a:rPr lang="en-US" sz="1200" b="0" i="0" kern="1200" dirty="0">
              <a:solidFill>
                <a:prstClr val="white"/>
              </a:solidFill>
              <a:latin typeface="Calibri" panose="020F0502020204030204"/>
              <a:ea typeface="+mn-ea"/>
              <a:cs typeface="+mn-cs"/>
            </a:rPr>
            <a:t> of </a:t>
          </a:r>
          <a:r>
            <a:rPr lang="en-US" sz="1200" b="0" i="0" kern="1200" dirty="0"/>
            <a:t>the bug may be low, lack of time for the release or the bug may not have major effect on the software.</a:t>
          </a:r>
          <a:endParaRPr lang="en-US" sz="1200" b="0" kern="1200" dirty="0"/>
        </a:p>
      </dsp:txBody>
      <dsp:txXfrm>
        <a:off x="51591" y="3565923"/>
        <a:ext cx="6410421" cy="953657"/>
      </dsp:txXfrm>
    </dsp:sp>
    <dsp:sp modelId="{528158C5-DF40-4946-BDA9-36BE602E89CB}">
      <dsp:nvSpPr>
        <dsp:cNvPr id="0" name=""/>
        <dsp:cNvSpPr/>
      </dsp:nvSpPr>
      <dsp:spPr>
        <a:xfrm>
          <a:off x="0" y="4614371"/>
          <a:ext cx="6513603" cy="105683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Not a bug/By Design:</a:t>
          </a:r>
          <a:r>
            <a:rPr lang="en-US" sz="1500" b="0" i="0" kern="1200" dirty="0"/>
            <a:t>  The state given as “Not a bug” if there is no change in the functionality of the application. For an example: If customer asks for some change in the look and feel of the application like change of </a:t>
          </a:r>
          <a:r>
            <a:rPr lang="en-US" sz="1500" b="0" i="0" kern="1200" dirty="0" err="1"/>
            <a:t>colour</a:t>
          </a:r>
          <a:r>
            <a:rPr lang="en-US" sz="1500" b="0" i="0" kern="1200" dirty="0"/>
            <a:t> of some text then it is not a bug but just some change in the look of the application.</a:t>
          </a:r>
          <a:endParaRPr lang="en-US" sz="1500" kern="1200" dirty="0"/>
        </a:p>
      </dsp:txBody>
      <dsp:txXfrm>
        <a:off x="51591" y="4665962"/>
        <a:ext cx="6410421" cy="9536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DE49FB-E6E1-4DE0-AAD4-0A498635D34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57711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E49FB-E6E1-4DE0-AAD4-0A498635D34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143920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E49FB-E6E1-4DE0-AAD4-0A498635D34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122220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E49FB-E6E1-4DE0-AAD4-0A498635D34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124233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E49FB-E6E1-4DE0-AAD4-0A498635D347}"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402250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DE49FB-E6E1-4DE0-AAD4-0A498635D347}"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84922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DE49FB-E6E1-4DE0-AAD4-0A498635D347}"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396260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DE49FB-E6E1-4DE0-AAD4-0A498635D347}"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145167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E49FB-E6E1-4DE0-AAD4-0A498635D347}"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241806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E49FB-E6E1-4DE0-AAD4-0A498635D347}"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206872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E49FB-E6E1-4DE0-AAD4-0A498635D347}"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9BFA7-D250-45B6-B784-5CA66C07D9D5}" type="slidenum">
              <a:rPr lang="en-US" smtClean="0"/>
              <a:t>‹#›</a:t>
            </a:fld>
            <a:endParaRPr lang="en-US"/>
          </a:p>
        </p:txBody>
      </p:sp>
    </p:spTree>
    <p:extLst>
      <p:ext uri="{BB962C8B-B14F-4D97-AF65-F5344CB8AC3E}">
        <p14:creationId xmlns:p14="http://schemas.microsoft.com/office/powerpoint/2010/main" val="38379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E49FB-E6E1-4DE0-AAD4-0A498635D347}" type="datetimeFigureOut">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BFA7-D250-45B6-B784-5CA66C07D9D5}" type="slidenum">
              <a:rPr lang="en-US" smtClean="0"/>
              <a:t>‹#›</a:t>
            </a:fld>
            <a:endParaRPr lang="en-US"/>
          </a:p>
        </p:txBody>
      </p:sp>
    </p:spTree>
    <p:extLst>
      <p:ext uri="{BB962C8B-B14F-4D97-AF65-F5344CB8AC3E}">
        <p14:creationId xmlns:p14="http://schemas.microsoft.com/office/powerpoint/2010/main" val="248965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593" y="844062"/>
            <a:ext cx="9144000" cy="3397421"/>
          </a:xfrm>
        </p:spPr>
        <p:txBody>
          <a:bodyPr>
            <a:normAutofit fontScale="90000"/>
          </a:bodyPr>
          <a:lstStyle/>
          <a:p>
            <a:br>
              <a:rPr lang="en-US" dirty="0"/>
            </a:br>
            <a:br>
              <a:rPr lang="en-US" dirty="0"/>
            </a:br>
            <a:br>
              <a:rPr lang="en-US" dirty="0"/>
            </a:br>
            <a:r>
              <a:rPr lang="en-US" dirty="0"/>
              <a:t> </a:t>
            </a:r>
            <a:r>
              <a:rPr lang="en-US" b="1" i="1" dirty="0">
                <a:solidFill>
                  <a:schemeClr val="accent1">
                    <a:lumMod val="75000"/>
                  </a:schemeClr>
                </a:solidFill>
              </a:rPr>
              <a:t>Defect Management</a:t>
            </a:r>
            <a:br>
              <a:rPr lang="en-US" b="1" kern="0" dirty="0">
                <a:solidFill>
                  <a:srgbClr val="FF9900"/>
                </a:solidFill>
                <a:effectLst>
                  <a:outerShdw blurRad="38100" dist="38100" dir="2700000" algn="tl">
                    <a:srgbClr val="C0C0C0"/>
                  </a:outerShdw>
                </a:effectLst>
              </a:rPr>
            </a:br>
            <a:r>
              <a:rPr lang="en-US" b="1" i="1" dirty="0">
                <a:solidFill>
                  <a:schemeClr val="accent1">
                    <a:lumMod val="75000"/>
                  </a:schemeClr>
                </a:solidFill>
              </a:rPr>
              <a:t> </a:t>
            </a:r>
            <a:br>
              <a:rPr lang="en-US" b="1" i="1" dirty="0">
                <a:solidFill>
                  <a:schemeClr val="accent1">
                    <a:lumMod val="75000"/>
                  </a:schemeClr>
                </a:solidFill>
              </a:rPr>
            </a:br>
            <a:r>
              <a:rPr lang="en-US" b="1" i="1" dirty="0">
                <a:solidFill>
                  <a:schemeClr val="accent1">
                    <a:lumMod val="75000"/>
                  </a:schemeClr>
                </a:solidFill>
              </a:rPr>
              <a:t>Day 5</a:t>
            </a:r>
          </a:p>
        </p:txBody>
      </p:sp>
      <p:sp>
        <p:nvSpPr>
          <p:cNvPr id="4" name="Rectangle 3"/>
          <p:cNvSpPr/>
          <p:nvPr/>
        </p:nvSpPr>
        <p:spPr>
          <a:xfrm>
            <a:off x="10996045" y="5640196"/>
            <a:ext cx="184730"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effectLst/>
            </a:endParaRPr>
          </a:p>
        </p:txBody>
      </p:sp>
    </p:spTree>
    <p:extLst>
      <p:ext uri="{BB962C8B-B14F-4D97-AF65-F5344CB8AC3E}">
        <p14:creationId xmlns:p14="http://schemas.microsoft.com/office/powerpoint/2010/main" val="59444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a:xfrm>
            <a:off x="863029" y="1012004"/>
            <a:ext cx="3416158" cy="4795408"/>
          </a:xfrm>
        </p:spPr>
        <p:txBody>
          <a:bodyPr>
            <a:normAutofit/>
          </a:bodyPr>
          <a:lstStyle/>
          <a:p>
            <a:pPr>
              <a:defRPr/>
            </a:pPr>
            <a:r>
              <a:rPr lang="en-US" b="1">
                <a:solidFill>
                  <a:srgbClr val="FFFFFF"/>
                </a:solidFill>
                <a:effectLst>
                  <a:outerShdw blurRad="38100" dist="38100" dir="2700000" algn="tl">
                    <a:srgbClr val="C0C0C0"/>
                  </a:outerShdw>
                </a:effectLst>
              </a:rPr>
              <a:t>Defect Status</a:t>
            </a:r>
            <a:br>
              <a:rPr lang="en-US" b="1">
                <a:solidFill>
                  <a:srgbClr val="FFFFFF"/>
                </a:solidFill>
                <a:effectLst>
                  <a:outerShdw blurRad="38100" dist="38100" dir="2700000" algn="tl">
                    <a:srgbClr val="C0C0C0"/>
                  </a:outerShdw>
                </a:effectLst>
              </a:rPr>
            </a:br>
            <a:r>
              <a:rPr lang="en-US" sz="2400">
                <a:solidFill>
                  <a:schemeClr val="bg1"/>
                </a:solidFill>
              </a:rPr>
              <a:t>Defect status indicates the state of a defect record at the time it was stored in the data repository.</a:t>
            </a:r>
            <a:br>
              <a:rPr lang="en-US"/>
            </a:br>
            <a:endParaRPr lang="en-US" b="1" dirty="0">
              <a:solidFill>
                <a:srgbClr val="FFFFFF"/>
              </a:solidFill>
              <a:effectLst>
                <a:outerShdw blurRad="38100" dist="38100" dir="2700000" algn="tl">
                  <a:srgbClr val="C0C0C0"/>
                </a:outerShdw>
              </a:effectLst>
            </a:endParaRPr>
          </a:p>
        </p:txBody>
      </p:sp>
      <p:graphicFrame>
        <p:nvGraphicFramePr>
          <p:cNvPr id="5" name="Content Placeholder 2">
            <a:extLst>
              <a:ext uri="{FF2B5EF4-FFF2-40B4-BE49-F238E27FC236}">
                <a16:creationId xmlns:a16="http://schemas.microsoft.com/office/drawing/2014/main" id="{816C4A3E-B972-4265-8962-FE15FDA60D7E}"/>
              </a:ext>
            </a:extLst>
          </p:cNvPr>
          <p:cNvGraphicFramePr>
            <a:graphicFrameLocks noGrp="1"/>
          </p:cNvGraphicFramePr>
          <p:nvPr>
            <p:ph idx="1"/>
            <p:extLst>
              <p:ext uri="{D42A27DB-BD31-4B8C-83A1-F6EECF244321}">
                <p14:modId xmlns:p14="http://schemas.microsoft.com/office/powerpoint/2010/main" val="9605714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5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a:xfrm>
            <a:off x="863029" y="1012004"/>
            <a:ext cx="3416158" cy="4795408"/>
          </a:xfrm>
        </p:spPr>
        <p:txBody>
          <a:bodyPr>
            <a:normAutofit/>
          </a:bodyPr>
          <a:lstStyle/>
          <a:p>
            <a:pPr>
              <a:defRPr/>
            </a:pPr>
            <a:r>
              <a:rPr lang="en-US" b="1">
                <a:solidFill>
                  <a:srgbClr val="FFFFFF"/>
                </a:solidFill>
                <a:effectLst>
                  <a:outerShdw blurRad="38100" dist="38100" dir="2700000" algn="tl">
                    <a:srgbClr val="C0C0C0"/>
                  </a:outerShdw>
                </a:effectLst>
              </a:rPr>
              <a:t>Defect Status</a:t>
            </a:r>
            <a:br>
              <a:rPr lang="en-US" b="1">
                <a:solidFill>
                  <a:srgbClr val="FFFFFF"/>
                </a:solidFill>
                <a:effectLst>
                  <a:outerShdw blurRad="38100" dist="38100" dir="2700000" algn="tl">
                    <a:srgbClr val="C0C0C0"/>
                  </a:outerShdw>
                </a:effectLst>
              </a:rPr>
            </a:br>
            <a:br>
              <a:rPr lang="en-US">
                <a:solidFill>
                  <a:srgbClr val="FFFFFF"/>
                </a:solidFill>
              </a:rPr>
            </a:br>
            <a:endParaRPr lang="en-US" b="1">
              <a:solidFill>
                <a:srgbClr val="FFFFFF"/>
              </a:solidFill>
              <a:effectLst>
                <a:outerShdw blurRad="38100" dist="38100" dir="2700000" algn="tl">
                  <a:srgbClr val="C0C0C0"/>
                </a:outerShdw>
              </a:effectLst>
            </a:endParaRPr>
          </a:p>
        </p:txBody>
      </p:sp>
      <p:graphicFrame>
        <p:nvGraphicFramePr>
          <p:cNvPr id="5" name="Content Placeholder 2">
            <a:extLst>
              <a:ext uri="{FF2B5EF4-FFF2-40B4-BE49-F238E27FC236}">
                <a16:creationId xmlns:a16="http://schemas.microsoft.com/office/drawing/2014/main" id="{816C4A3E-B972-4265-8962-FE15FDA60D7E}"/>
              </a:ext>
            </a:extLst>
          </p:cNvPr>
          <p:cNvGraphicFramePr>
            <a:graphicFrameLocks noGrp="1"/>
          </p:cNvGraphicFramePr>
          <p:nvPr>
            <p:ph idx="1"/>
            <p:extLst>
              <p:ext uri="{D42A27DB-BD31-4B8C-83A1-F6EECF244321}">
                <p14:modId xmlns:p14="http://schemas.microsoft.com/office/powerpoint/2010/main" val="1881576238"/>
              </p:ext>
            </p:extLst>
          </p:nvPr>
        </p:nvGraphicFramePr>
        <p:xfrm>
          <a:off x="5244038" y="466995"/>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32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a:xfrm>
            <a:off x="838200" y="0"/>
            <a:ext cx="10515600" cy="1646554"/>
          </a:xfrm>
        </p:spPr>
        <p:txBody>
          <a:bodyPr/>
          <a:lstStyle/>
          <a:p>
            <a:br>
              <a:rPr lang="en-US" dirty="0"/>
            </a:br>
            <a:r>
              <a:rPr lang="en-US" dirty="0"/>
              <a:t> </a:t>
            </a:r>
            <a:r>
              <a:rPr lang="en-US" b="1" dirty="0">
                <a:solidFill>
                  <a:schemeClr val="accent1">
                    <a:lumMod val="50000"/>
                  </a:schemeClr>
                </a:solidFill>
              </a:rPr>
              <a:t>Retesting Vs Regression Testing </a:t>
            </a:r>
            <a:endParaRPr lang="en-US" b="1" dirty="0">
              <a:solidFill>
                <a:schemeClr val="accent1">
                  <a:lumMod val="50000"/>
                </a:schemeClr>
              </a:solidFill>
              <a:effectLst>
                <a:outerShdw blurRad="38100" dist="38100" dir="2700000" algn="tl">
                  <a:srgbClr val="C0C0C0"/>
                </a:outerShdw>
              </a:effectLst>
            </a:endParaRPr>
          </a:p>
        </p:txBody>
      </p:sp>
      <p:sp>
        <p:nvSpPr>
          <p:cNvPr id="3" name="Content Placeholder 2">
            <a:extLst>
              <a:ext uri="{FF2B5EF4-FFF2-40B4-BE49-F238E27FC236}">
                <a16:creationId xmlns:a16="http://schemas.microsoft.com/office/drawing/2014/main" id="{A953B1A7-CF10-44A2-B435-9A5E7063E2F6}"/>
              </a:ext>
            </a:extLst>
          </p:cNvPr>
          <p:cNvSpPr>
            <a:spLocks noGrp="1"/>
          </p:cNvSpPr>
          <p:nvPr>
            <p:ph idx="1"/>
          </p:nvPr>
        </p:nvSpPr>
        <p:spPr>
          <a:xfrm>
            <a:off x="838200" y="1448972"/>
            <a:ext cx="10515600" cy="4727991"/>
          </a:xfrm>
        </p:spPr>
        <p:txBody>
          <a:bodyPr>
            <a:normAutofit/>
          </a:bodyPr>
          <a:lstStyle/>
          <a:p>
            <a:pPr marL="0" indent="0">
              <a:buNone/>
            </a:pPr>
            <a:r>
              <a:rPr lang="en-US" sz="4400" b="1" dirty="0">
                <a:solidFill>
                  <a:schemeClr val="accent1">
                    <a:lumMod val="50000"/>
                  </a:schemeClr>
                </a:solidFill>
                <a:latin typeface="+mj-lt"/>
                <a:ea typeface="+mj-ea"/>
                <a:cs typeface="+mj-cs"/>
              </a:rPr>
              <a:t>Regression testing</a:t>
            </a:r>
          </a:p>
          <a:p>
            <a:r>
              <a:rPr lang="en-US" b="1" dirty="0"/>
              <a:t>WHAT: </a:t>
            </a:r>
            <a:r>
              <a:rPr lang="en-US" dirty="0"/>
              <a:t>Regression testing –Testing the application as a whole for the modification in any module or functionality to ensure that modification doesn't impact the existing functionality</a:t>
            </a:r>
          </a:p>
          <a:p>
            <a:r>
              <a:rPr lang="en-US" b="1" dirty="0"/>
              <a:t>How : </a:t>
            </a:r>
            <a:r>
              <a:rPr lang="en-US" dirty="0"/>
              <a:t>Difficult to cover all the system in regression testing so typically automation tools are used </a:t>
            </a:r>
          </a:p>
          <a:p>
            <a:pPr marL="0" indent="0">
              <a:buNone/>
            </a:pPr>
            <a:r>
              <a:rPr lang="en-US" dirty="0"/>
              <a:t>• </a:t>
            </a:r>
            <a:r>
              <a:rPr lang="en-US" b="1" dirty="0"/>
              <a:t>WHY: </a:t>
            </a:r>
            <a:r>
              <a:rPr lang="en-US" dirty="0"/>
              <a:t>To ensure whether the new introduced feature doesn’t affect the existing functionality. </a:t>
            </a:r>
          </a:p>
          <a:p>
            <a:pPr marL="0" indent="0">
              <a:buNone/>
            </a:pPr>
            <a:r>
              <a:rPr lang="en-US" dirty="0"/>
              <a:t>• </a:t>
            </a:r>
            <a:r>
              <a:rPr lang="en-US" b="1" dirty="0"/>
              <a:t>WHEN</a:t>
            </a:r>
            <a:r>
              <a:rPr lang="en-US" dirty="0"/>
              <a:t>: Before the application “Go live”.</a:t>
            </a:r>
          </a:p>
          <a:p>
            <a:endParaRPr lang="en-US" dirty="0"/>
          </a:p>
        </p:txBody>
      </p:sp>
    </p:spTree>
    <p:extLst>
      <p:ext uri="{BB962C8B-B14F-4D97-AF65-F5344CB8AC3E}">
        <p14:creationId xmlns:p14="http://schemas.microsoft.com/office/powerpoint/2010/main" val="5994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a:xfrm>
            <a:off x="838200" y="0"/>
            <a:ext cx="10515600" cy="1646554"/>
          </a:xfrm>
        </p:spPr>
        <p:txBody>
          <a:bodyPr/>
          <a:lstStyle/>
          <a:p>
            <a:br>
              <a:rPr lang="en-US" dirty="0">
                <a:latin typeface="Aharoni" panose="020B0604020202020204" pitchFamily="2" charset="-79"/>
                <a:cs typeface="Aharoni" panose="020B0604020202020204" pitchFamily="2" charset="-79"/>
              </a:rPr>
            </a:br>
            <a:r>
              <a:rPr lang="en-US" dirty="0">
                <a:latin typeface="Aharoni" panose="020B0604020202020204" pitchFamily="2" charset="-79"/>
                <a:cs typeface="Aharoni" panose="020B0604020202020204" pitchFamily="2" charset="-79"/>
              </a:rPr>
              <a:t> </a:t>
            </a:r>
            <a:r>
              <a:rPr lang="en-US" b="1" dirty="0">
                <a:solidFill>
                  <a:schemeClr val="accent1">
                    <a:lumMod val="50000"/>
                  </a:schemeClr>
                </a:solidFill>
                <a:latin typeface="Aharoni" panose="020B0604020202020204" pitchFamily="2" charset="-79"/>
                <a:cs typeface="Aharoni" panose="020B0604020202020204" pitchFamily="2" charset="-79"/>
              </a:rPr>
              <a:t>Regression Testing Vs Retesting</a:t>
            </a:r>
            <a:endParaRPr lang="en-US" b="1" dirty="0">
              <a:solidFill>
                <a:schemeClr val="accent1">
                  <a:lumMod val="50000"/>
                </a:schemeClr>
              </a:solidFill>
              <a:effectLst>
                <a:outerShdw blurRad="38100" dist="38100" dir="2700000" algn="tl">
                  <a:srgbClr val="C0C0C0"/>
                </a:outerShdw>
              </a:effectLst>
              <a:latin typeface="Aharoni" panose="020B0604020202020204" pitchFamily="2" charset="-79"/>
              <a:cs typeface="Aharoni" panose="020B0604020202020204" pitchFamily="2" charset="-79"/>
            </a:endParaRPr>
          </a:p>
        </p:txBody>
      </p:sp>
      <p:sp>
        <p:nvSpPr>
          <p:cNvPr id="3" name="Content Placeholder 2">
            <a:extLst>
              <a:ext uri="{FF2B5EF4-FFF2-40B4-BE49-F238E27FC236}">
                <a16:creationId xmlns:a16="http://schemas.microsoft.com/office/drawing/2014/main" id="{A953B1A7-CF10-44A2-B435-9A5E7063E2F6}"/>
              </a:ext>
            </a:extLst>
          </p:cNvPr>
          <p:cNvSpPr>
            <a:spLocks noGrp="1"/>
          </p:cNvSpPr>
          <p:nvPr>
            <p:ph idx="1"/>
          </p:nvPr>
        </p:nvSpPr>
        <p:spPr>
          <a:xfrm>
            <a:off x="838200" y="1448972"/>
            <a:ext cx="10515600" cy="4727991"/>
          </a:xfrm>
        </p:spPr>
        <p:txBody>
          <a:bodyPr>
            <a:normAutofit/>
          </a:bodyPr>
          <a:lstStyle/>
          <a:p>
            <a:pPr marL="0" indent="0">
              <a:buNone/>
            </a:pPr>
            <a:r>
              <a:rPr lang="en-US" sz="4400" b="1" dirty="0">
                <a:solidFill>
                  <a:srgbClr val="00B050"/>
                </a:solidFill>
                <a:latin typeface="+mj-lt"/>
                <a:ea typeface="+mj-ea"/>
                <a:cs typeface="+mj-cs"/>
              </a:rPr>
              <a:t>Regression testing</a:t>
            </a:r>
          </a:p>
          <a:p>
            <a:r>
              <a:rPr lang="en-US" b="1" dirty="0"/>
              <a:t>WHAT: </a:t>
            </a:r>
            <a:r>
              <a:rPr lang="en-US" dirty="0"/>
              <a:t>Regression testing –Testing the application as a whole for the modification in any module or functionality to ensure that modification doesn't impact the existing functionality</a:t>
            </a:r>
          </a:p>
          <a:p>
            <a:r>
              <a:rPr lang="en-US" b="1" dirty="0"/>
              <a:t>How : </a:t>
            </a:r>
            <a:r>
              <a:rPr lang="en-US" dirty="0"/>
              <a:t>Difficult to cover all the system in regression testing so typically automation tools are used </a:t>
            </a:r>
          </a:p>
          <a:p>
            <a:pPr marL="0" indent="0">
              <a:buNone/>
            </a:pPr>
            <a:r>
              <a:rPr lang="en-US" dirty="0"/>
              <a:t>• </a:t>
            </a:r>
            <a:r>
              <a:rPr lang="en-US" b="1" dirty="0"/>
              <a:t>WHY: </a:t>
            </a:r>
            <a:r>
              <a:rPr lang="en-US" dirty="0"/>
              <a:t>To ensure whether the new introduced feature doesn’t affect the existing functionality. </a:t>
            </a:r>
          </a:p>
          <a:p>
            <a:pPr marL="0" indent="0">
              <a:buNone/>
            </a:pPr>
            <a:r>
              <a:rPr lang="en-US" dirty="0"/>
              <a:t>• </a:t>
            </a:r>
            <a:r>
              <a:rPr lang="en-US" b="1" dirty="0"/>
              <a:t>WHEN</a:t>
            </a:r>
            <a:r>
              <a:rPr lang="en-US" dirty="0"/>
              <a:t>: Before the application “Go live”.</a:t>
            </a:r>
          </a:p>
          <a:p>
            <a:endParaRPr lang="en-US" dirty="0"/>
          </a:p>
        </p:txBody>
      </p:sp>
    </p:spTree>
    <p:extLst>
      <p:ext uri="{BB962C8B-B14F-4D97-AF65-F5344CB8AC3E}">
        <p14:creationId xmlns:p14="http://schemas.microsoft.com/office/powerpoint/2010/main" val="423045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3B1A7-CF10-44A2-B435-9A5E7063E2F6}"/>
              </a:ext>
            </a:extLst>
          </p:cNvPr>
          <p:cNvSpPr>
            <a:spLocks noGrp="1"/>
          </p:cNvSpPr>
          <p:nvPr>
            <p:ph idx="1"/>
          </p:nvPr>
        </p:nvSpPr>
        <p:spPr>
          <a:xfrm>
            <a:off x="838200" y="745587"/>
            <a:ext cx="10515600" cy="4727991"/>
          </a:xfrm>
        </p:spPr>
        <p:txBody>
          <a:bodyPr>
            <a:normAutofit/>
          </a:bodyPr>
          <a:lstStyle/>
          <a:p>
            <a:pPr marL="0" indent="0">
              <a:buNone/>
            </a:pPr>
            <a:r>
              <a:rPr lang="en-US" sz="4400" b="1" dirty="0">
                <a:solidFill>
                  <a:srgbClr val="00B050"/>
                </a:solidFill>
                <a:latin typeface="+mj-lt"/>
                <a:ea typeface="+mj-ea"/>
                <a:cs typeface="+mj-cs"/>
              </a:rPr>
              <a:t>Retesting</a:t>
            </a:r>
          </a:p>
          <a:p>
            <a:r>
              <a:rPr lang="en-US" dirty="0"/>
              <a:t>What: After a defect is detected and fixed, the software should be retested to confirm that the original defect has been successfully removed</a:t>
            </a:r>
          </a:p>
          <a:p>
            <a:r>
              <a:rPr lang="en-US" b="1" dirty="0"/>
              <a:t>How : </a:t>
            </a:r>
            <a:r>
              <a:rPr lang="en-US" dirty="0"/>
              <a:t>You cannot automate the test cases for Retesting. So it will be done manually</a:t>
            </a:r>
          </a:p>
          <a:p>
            <a:pPr marL="0" indent="0">
              <a:buNone/>
            </a:pPr>
            <a:r>
              <a:rPr lang="en-US" dirty="0"/>
              <a:t>•</a:t>
            </a:r>
            <a:r>
              <a:rPr lang="en-US" b="1" dirty="0"/>
              <a:t>WHY: T</a:t>
            </a:r>
            <a:r>
              <a:rPr lang="en-US" dirty="0"/>
              <a:t>o make sure that the tests cases which failed in last execution are passing after the defects against those failures are fixed.</a:t>
            </a:r>
          </a:p>
          <a:p>
            <a:pPr marL="0" indent="0">
              <a:buNone/>
            </a:pPr>
            <a:r>
              <a:rPr lang="en-US" dirty="0"/>
              <a:t>•WHEN: Every time after the defect is fixed</a:t>
            </a:r>
          </a:p>
          <a:p>
            <a:endParaRPr lang="en-US" dirty="0"/>
          </a:p>
        </p:txBody>
      </p:sp>
    </p:spTree>
    <p:extLst>
      <p:ext uri="{BB962C8B-B14F-4D97-AF65-F5344CB8AC3E}">
        <p14:creationId xmlns:p14="http://schemas.microsoft.com/office/powerpoint/2010/main" val="1007632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6827" y="3037986"/>
            <a:ext cx="10515600" cy="1325563"/>
          </a:xfrm>
        </p:spPr>
        <p:txBody>
          <a:bodyPr/>
          <a:lstStyle/>
          <a:p>
            <a:r>
              <a:rPr lang="en-US" b="1" i="1" dirty="0">
                <a:solidFill>
                  <a:schemeClr val="accent1">
                    <a:lumMod val="75000"/>
                  </a:schemeClr>
                </a:solidFill>
              </a:rPr>
              <a:t>Time for Clarifications !!</a:t>
            </a:r>
          </a:p>
        </p:txBody>
      </p:sp>
    </p:spTree>
    <p:extLst>
      <p:ext uri="{BB962C8B-B14F-4D97-AF65-F5344CB8AC3E}">
        <p14:creationId xmlns:p14="http://schemas.microsoft.com/office/powerpoint/2010/main" val="182487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0B11-9276-499D-832E-E17F187644EF}"/>
              </a:ext>
            </a:extLst>
          </p:cNvPr>
          <p:cNvSpPr>
            <a:spLocks noGrp="1"/>
          </p:cNvSpPr>
          <p:nvPr>
            <p:ph type="title"/>
          </p:nvPr>
        </p:nvSpPr>
        <p:spPr/>
        <p:txBody>
          <a:bodyPr/>
          <a:lstStyle/>
          <a:p>
            <a:pPr>
              <a:defRPr/>
            </a:pPr>
            <a:r>
              <a:rPr lang="en-US" sz="5400" b="1" i="1" dirty="0">
                <a:solidFill>
                  <a:schemeClr val="accent1">
                    <a:lumMod val="75000"/>
                  </a:schemeClr>
                </a:solidFill>
              </a:rPr>
              <a:t>What is a Defect?</a:t>
            </a:r>
          </a:p>
        </p:txBody>
      </p:sp>
      <p:sp>
        <p:nvSpPr>
          <p:cNvPr id="3" name="Content Placeholder 2">
            <a:extLst>
              <a:ext uri="{FF2B5EF4-FFF2-40B4-BE49-F238E27FC236}">
                <a16:creationId xmlns:a16="http://schemas.microsoft.com/office/drawing/2014/main" id="{E2C06901-A190-4EFD-B151-B0BFB8A432D2}"/>
              </a:ext>
            </a:extLst>
          </p:cNvPr>
          <p:cNvSpPr>
            <a:spLocks noGrp="1"/>
          </p:cNvSpPr>
          <p:nvPr>
            <p:ph idx="1"/>
          </p:nvPr>
        </p:nvSpPr>
        <p:spPr/>
        <p:txBody>
          <a:bodyPr>
            <a:normAutofit fontScale="85000" lnSpcReduction="20000"/>
          </a:bodyPr>
          <a:lstStyle/>
          <a:p>
            <a:pPr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A flaw in any aspect of software or requirements that may contribute to the occurrence of one or more failures</a:t>
            </a:r>
          </a:p>
          <a:p>
            <a:pPr algn="just">
              <a:lnSpc>
                <a:spcPct val="150000"/>
              </a:lnSpc>
              <a:spcBef>
                <a:spcPts val="475"/>
              </a:spcBef>
              <a:buClr>
                <a:srgbClr val="FF0000"/>
              </a:buClr>
              <a:buSzPct val="100000"/>
              <a:buFont typeface="Wingdings" panose="05000000000000000000" pitchFamily="2" charset="2"/>
              <a:buChar char="§"/>
            </a:pPr>
            <a:endParaRPr lang="en-US" altLang="en-US" dirty="0">
              <a:latin typeface="Comic Sans MS" panose="030F0702030302020204" pitchFamily="66" charset="0"/>
            </a:endParaRPr>
          </a:p>
          <a:p>
            <a:pPr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It is the manifestation of an error, which is also called as a Bug or Fault</a:t>
            </a:r>
          </a:p>
          <a:p>
            <a:pPr algn="just">
              <a:lnSpc>
                <a:spcPct val="150000"/>
              </a:lnSpc>
              <a:spcBef>
                <a:spcPts val="475"/>
              </a:spcBef>
              <a:buClr>
                <a:srgbClr val="FF0000"/>
              </a:buClr>
              <a:buSzPct val="100000"/>
              <a:buFont typeface="Wingdings" panose="05000000000000000000" pitchFamily="2" charset="2"/>
              <a:buChar char="§"/>
            </a:pPr>
            <a:endParaRPr lang="en-US" altLang="en-US" dirty="0">
              <a:latin typeface="Comic Sans MS" panose="030F0702030302020204" pitchFamily="66" charset="0"/>
            </a:endParaRPr>
          </a:p>
          <a:p>
            <a:pPr algn="just">
              <a:lnSpc>
                <a:spcPct val="150000"/>
              </a:lnSpc>
              <a:spcBef>
                <a:spcPts val="475"/>
              </a:spcBef>
              <a:buClr>
                <a:srgbClr val="FF0000"/>
              </a:buClr>
              <a:buSzPct val="100000"/>
              <a:buFont typeface="Wingdings" panose="05000000000000000000" pitchFamily="2" charset="2"/>
              <a:buChar char="§"/>
            </a:pPr>
            <a:r>
              <a:rPr lang="en-GB" altLang="en-US" dirty="0">
                <a:latin typeface="Comic Sans MS" panose="030F0702030302020204" pitchFamily="66" charset="0"/>
              </a:rPr>
              <a:t>During test execution, if the expected results does not match with the Actual result, then a defect is encountered. </a:t>
            </a:r>
          </a:p>
          <a:p>
            <a:endParaRPr lang="en-US" dirty="0"/>
          </a:p>
        </p:txBody>
      </p:sp>
    </p:spTree>
    <p:extLst>
      <p:ext uri="{BB962C8B-B14F-4D97-AF65-F5344CB8AC3E}">
        <p14:creationId xmlns:p14="http://schemas.microsoft.com/office/powerpoint/2010/main" val="198293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F0EFA66-2D94-4D09-8EE9-29219557C8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5522" y="643466"/>
            <a:ext cx="9620956" cy="55710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07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a:xfrm>
            <a:off x="838200" y="587326"/>
            <a:ext cx="10303412" cy="2841674"/>
          </a:xfrm>
        </p:spPr>
        <p:txBody>
          <a:bodyPr>
            <a:normAutofit/>
          </a:bodyPr>
          <a:lstStyle/>
          <a:p>
            <a:r>
              <a:rPr lang="en-US" sz="5400" b="1" i="1" dirty="0">
                <a:solidFill>
                  <a:schemeClr val="accent1">
                    <a:lumMod val="75000"/>
                  </a:schemeClr>
                </a:solidFill>
              </a:rPr>
              <a:t>Cause of Defect</a:t>
            </a:r>
            <a:br>
              <a:rPr lang="en-US" b="1" dirty="0">
                <a:solidFill>
                  <a:srgbClr val="FF9933"/>
                </a:solidFill>
                <a:effectLst>
                  <a:outerShdw blurRad="38100" dist="38100" dir="2700000" algn="tl">
                    <a:srgbClr val="C0C0C0"/>
                  </a:outerShdw>
                </a:effectLst>
              </a:rPr>
            </a:br>
            <a:br>
              <a:rPr lang="en-US" dirty="0"/>
            </a:br>
            <a:br>
              <a:rPr lang="en-US" dirty="0">
                <a:solidFill>
                  <a:srgbClr val="000000"/>
                </a:solidFill>
                <a:latin typeface="Calibri" panose="020F0502020204030204" pitchFamily="34" charset="0"/>
              </a:rPr>
            </a:br>
            <a:endParaRPr lang="en-US" dirty="0"/>
          </a:p>
        </p:txBody>
      </p:sp>
      <p:sp>
        <p:nvSpPr>
          <p:cNvPr id="4" name="Rectangle 3">
            <a:extLst>
              <a:ext uri="{FF2B5EF4-FFF2-40B4-BE49-F238E27FC236}">
                <a16:creationId xmlns:a16="http://schemas.microsoft.com/office/drawing/2014/main" id="{C9412241-3CDA-4DC0-8EA0-C94F96FF2EC7}"/>
              </a:ext>
            </a:extLst>
          </p:cNvPr>
          <p:cNvSpPr/>
          <p:nvPr/>
        </p:nvSpPr>
        <p:spPr>
          <a:xfrm>
            <a:off x="711591" y="1502318"/>
            <a:ext cx="10303412" cy="3677930"/>
          </a:xfrm>
          <a:prstGeom prst="rect">
            <a:avLst/>
          </a:prstGeom>
        </p:spPr>
        <p:txBody>
          <a:bodyPr wrap="square">
            <a:spAutoFit/>
          </a:bodyPr>
          <a:lstStyle/>
          <a:p>
            <a:pPr algn="just">
              <a:spcBef>
                <a:spcPts val="600"/>
              </a:spcBef>
              <a:buClr>
                <a:schemeClr val="accent1"/>
              </a:buClr>
              <a:buSzPct val="70000"/>
            </a:pPr>
            <a:r>
              <a:rPr lang="en-US" altLang="en-US" sz="2200" dirty="0">
                <a:latin typeface="Comic Sans MS" panose="030F0702030302020204" pitchFamily="66" charset="0"/>
              </a:rPr>
              <a:t>Defects in software are mainly due to</a:t>
            </a:r>
          </a:p>
          <a:p>
            <a:pPr algn="just">
              <a:spcBef>
                <a:spcPts val="600"/>
              </a:spcBef>
              <a:buClr>
                <a:schemeClr val="accent1"/>
              </a:buClr>
              <a:buSzPct val="70000"/>
            </a:pPr>
            <a:endParaRPr lang="en-US" altLang="en-US" sz="2200" dirty="0">
              <a:latin typeface="Comic Sans MS" panose="030F0702030302020204" pitchFamily="66" charset="0"/>
            </a:endParaRPr>
          </a:p>
          <a:p>
            <a:pPr algn="just">
              <a:spcBef>
                <a:spcPts val="600"/>
              </a:spcBef>
              <a:buClr>
                <a:srgbClr val="FF0000"/>
              </a:buClr>
              <a:buSzPct val="100000"/>
              <a:buFont typeface="Wingdings" panose="05000000000000000000" pitchFamily="2" charset="2"/>
              <a:buChar char="§"/>
            </a:pPr>
            <a:r>
              <a:rPr lang="en-US" altLang="en-US" sz="2200" dirty="0">
                <a:latin typeface="Comic Sans MS" panose="030F0702030302020204" pitchFamily="66" charset="0"/>
              </a:rPr>
              <a:t>Software complexity</a:t>
            </a:r>
          </a:p>
          <a:p>
            <a:pPr algn="just">
              <a:spcBef>
                <a:spcPts val="600"/>
              </a:spcBef>
              <a:buClr>
                <a:srgbClr val="FF0000"/>
              </a:buClr>
              <a:buSzPct val="100000"/>
              <a:buFont typeface="Wingdings" panose="05000000000000000000" pitchFamily="2" charset="2"/>
              <a:buChar char="§"/>
            </a:pPr>
            <a:r>
              <a:rPr lang="en-US" altLang="en-US" sz="2200" dirty="0">
                <a:latin typeface="Comic Sans MS" panose="030F0702030302020204" pitchFamily="66" charset="0"/>
              </a:rPr>
              <a:t>Programming errors</a:t>
            </a:r>
          </a:p>
          <a:p>
            <a:pPr algn="just">
              <a:spcBef>
                <a:spcPts val="600"/>
              </a:spcBef>
              <a:buClr>
                <a:srgbClr val="FF0000"/>
              </a:buClr>
              <a:buSzPct val="100000"/>
              <a:buFont typeface="Wingdings" panose="05000000000000000000" pitchFamily="2" charset="2"/>
              <a:buChar char="§"/>
            </a:pPr>
            <a:r>
              <a:rPr lang="en-US" altLang="en-US" sz="2200" dirty="0">
                <a:latin typeface="Comic Sans MS" panose="030F0702030302020204" pitchFamily="66" charset="0"/>
              </a:rPr>
              <a:t>Changing requirements</a:t>
            </a:r>
          </a:p>
          <a:p>
            <a:pPr algn="just">
              <a:spcBef>
                <a:spcPts val="600"/>
              </a:spcBef>
              <a:buClr>
                <a:srgbClr val="FF0000"/>
              </a:buClr>
              <a:buSzPct val="100000"/>
              <a:buFont typeface="Wingdings" panose="05000000000000000000" pitchFamily="2" charset="2"/>
              <a:buChar char="§"/>
            </a:pPr>
            <a:r>
              <a:rPr lang="en-US" altLang="en-US" sz="2200" dirty="0">
                <a:latin typeface="Comic Sans MS" panose="030F0702030302020204" pitchFamily="66" charset="0"/>
              </a:rPr>
              <a:t>Missing logic </a:t>
            </a:r>
          </a:p>
          <a:p>
            <a:pPr algn="just">
              <a:spcBef>
                <a:spcPts val="600"/>
              </a:spcBef>
              <a:buClr>
                <a:srgbClr val="FF0000"/>
              </a:buClr>
              <a:buSzPct val="100000"/>
              <a:buFont typeface="Wingdings" panose="05000000000000000000" pitchFamily="2" charset="2"/>
              <a:buChar char="§"/>
            </a:pPr>
            <a:r>
              <a:rPr lang="en-US" altLang="en-US" sz="2200" dirty="0">
                <a:latin typeface="Comic Sans MS" panose="030F0702030302020204" pitchFamily="66" charset="0"/>
              </a:rPr>
              <a:t>Time pressures</a:t>
            </a:r>
          </a:p>
          <a:p>
            <a:pPr algn="just">
              <a:spcBef>
                <a:spcPts val="600"/>
              </a:spcBef>
              <a:buClr>
                <a:srgbClr val="FF0000"/>
              </a:buClr>
              <a:buSzPct val="100000"/>
              <a:buFont typeface="Wingdings" panose="05000000000000000000" pitchFamily="2" charset="2"/>
              <a:buChar char="§"/>
            </a:pPr>
            <a:r>
              <a:rPr lang="en-US" altLang="en-US" sz="2200" dirty="0">
                <a:latin typeface="Comic Sans MS" panose="030F0702030302020204" pitchFamily="66" charset="0"/>
              </a:rPr>
              <a:t>Non-Conformance to Specifications</a:t>
            </a:r>
          </a:p>
          <a:p>
            <a:endParaRPr lang="en-US" sz="2200" dirty="0"/>
          </a:p>
        </p:txBody>
      </p:sp>
    </p:spTree>
    <p:extLst>
      <p:ext uri="{BB962C8B-B14F-4D97-AF65-F5344CB8AC3E}">
        <p14:creationId xmlns:p14="http://schemas.microsoft.com/office/powerpoint/2010/main" val="3311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p:txBody>
          <a:bodyPr/>
          <a:lstStyle/>
          <a:p>
            <a:pPr>
              <a:defRPr/>
            </a:pPr>
            <a:r>
              <a:rPr lang="en-US" sz="5400" b="1" i="1" dirty="0">
                <a:solidFill>
                  <a:schemeClr val="accent1">
                    <a:lumMod val="75000"/>
                  </a:schemeClr>
                </a:solidFill>
              </a:rPr>
              <a:t>Types of Defects</a:t>
            </a:r>
          </a:p>
        </p:txBody>
      </p:sp>
      <p:sp>
        <p:nvSpPr>
          <p:cNvPr id="3" name="Content Placeholder 2">
            <a:extLst>
              <a:ext uri="{FF2B5EF4-FFF2-40B4-BE49-F238E27FC236}">
                <a16:creationId xmlns:a16="http://schemas.microsoft.com/office/drawing/2014/main" id="{A953B1A7-CF10-44A2-B435-9A5E7063E2F6}"/>
              </a:ext>
            </a:extLst>
          </p:cNvPr>
          <p:cNvSpPr>
            <a:spLocks noGrp="1"/>
          </p:cNvSpPr>
          <p:nvPr>
            <p:ph idx="1"/>
          </p:nvPr>
        </p:nvSpPr>
        <p:spPr/>
        <p:txBody>
          <a:bodyPr/>
          <a:lstStyle/>
          <a:p>
            <a:pPr algn="just">
              <a:lnSpc>
                <a:spcPct val="150000"/>
              </a:lnSpc>
              <a:spcBef>
                <a:spcPts val="480"/>
              </a:spcBef>
              <a:buClr>
                <a:schemeClr val="accent1"/>
              </a:buClr>
              <a:buSzPct val="70000"/>
              <a:defRPr/>
            </a:pPr>
            <a:r>
              <a:rPr lang="en-US" sz="2000" dirty="0">
                <a:latin typeface="Comic Sans MS" pitchFamily="66" charset="0"/>
              </a:rPr>
              <a:t>Defects are classified into categories by the nature of the defect. The following are the classification </a:t>
            </a:r>
          </a:p>
          <a:p>
            <a:pPr marL="730250" lvl="1" indent="-273050" algn="just">
              <a:lnSpc>
                <a:spcPct val="150000"/>
              </a:lnSpc>
              <a:spcBef>
                <a:spcPts val="480"/>
              </a:spcBef>
              <a:buClr>
                <a:srgbClr val="FF0000"/>
              </a:buClr>
              <a:buSzPct val="100000"/>
              <a:buFont typeface="Wingdings" pitchFamily="2" charset="2"/>
              <a:buChar char="§"/>
              <a:defRPr/>
            </a:pPr>
            <a:r>
              <a:rPr lang="en-US" sz="2000" dirty="0">
                <a:latin typeface="Comic Sans MS" pitchFamily="66" charset="0"/>
              </a:rPr>
              <a:t>Showstopper</a:t>
            </a:r>
          </a:p>
          <a:p>
            <a:pPr marL="730250" lvl="1" indent="-273050" algn="just">
              <a:lnSpc>
                <a:spcPct val="150000"/>
              </a:lnSpc>
              <a:spcBef>
                <a:spcPts val="480"/>
              </a:spcBef>
              <a:buClr>
                <a:srgbClr val="FF0000"/>
              </a:buClr>
              <a:buSzPct val="100000"/>
              <a:buFont typeface="Wingdings" pitchFamily="2" charset="2"/>
              <a:buChar char="§"/>
              <a:defRPr/>
            </a:pPr>
            <a:r>
              <a:rPr lang="en-US" sz="2000" dirty="0">
                <a:latin typeface="Comic Sans MS" pitchFamily="66" charset="0"/>
              </a:rPr>
              <a:t>Critical</a:t>
            </a:r>
          </a:p>
          <a:p>
            <a:pPr marL="730250" lvl="1" indent="-273050" algn="just">
              <a:lnSpc>
                <a:spcPct val="150000"/>
              </a:lnSpc>
              <a:spcBef>
                <a:spcPts val="480"/>
              </a:spcBef>
              <a:buClr>
                <a:srgbClr val="FF0000"/>
              </a:buClr>
              <a:buSzPct val="100000"/>
              <a:buFont typeface="Wingdings" pitchFamily="2" charset="2"/>
              <a:buChar char="§"/>
              <a:defRPr/>
            </a:pPr>
            <a:r>
              <a:rPr lang="en-US" sz="2000" dirty="0">
                <a:latin typeface="Comic Sans MS" pitchFamily="66" charset="0"/>
              </a:rPr>
              <a:t>Non critical</a:t>
            </a:r>
          </a:p>
          <a:p>
            <a:endParaRPr lang="en-US" dirty="0"/>
          </a:p>
        </p:txBody>
      </p:sp>
    </p:spTree>
    <p:extLst>
      <p:ext uri="{BB962C8B-B14F-4D97-AF65-F5344CB8AC3E}">
        <p14:creationId xmlns:p14="http://schemas.microsoft.com/office/powerpoint/2010/main" val="351791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5953-EFC8-4CFD-89FB-CBE2AB74D49E}"/>
              </a:ext>
            </a:extLst>
          </p:cNvPr>
          <p:cNvSpPr>
            <a:spLocks noGrp="1"/>
          </p:cNvSpPr>
          <p:nvPr>
            <p:ph type="title"/>
          </p:nvPr>
        </p:nvSpPr>
        <p:spPr/>
        <p:txBody>
          <a:bodyPr/>
          <a:lstStyle/>
          <a:p>
            <a:r>
              <a:rPr lang="en-US" b="1" dirty="0">
                <a:solidFill>
                  <a:schemeClr val="accent1">
                    <a:lumMod val="50000"/>
                  </a:schemeClr>
                </a:solidFill>
                <a:effectLst>
                  <a:outerShdw blurRad="38100" dist="38100" dir="2700000" algn="tl">
                    <a:srgbClr val="C0C0C0"/>
                  </a:outerShdw>
                </a:effectLst>
              </a:rPr>
              <a:t>Types of Defects:</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354485F4-022F-4461-AFFF-3EAE5E70EA31}"/>
              </a:ext>
            </a:extLst>
          </p:cNvPr>
          <p:cNvSpPr>
            <a:spLocks noGrp="1"/>
          </p:cNvSpPr>
          <p:nvPr>
            <p:ph idx="1"/>
          </p:nvPr>
        </p:nvSpPr>
        <p:spPr>
          <a:xfrm>
            <a:off x="838200" y="1364566"/>
            <a:ext cx="10515600" cy="4812397"/>
          </a:xfrm>
        </p:spPr>
        <p:txBody>
          <a:bodyPr>
            <a:normAutofit/>
          </a:bodyPr>
          <a:lstStyle/>
          <a:p>
            <a:pPr algn="just">
              <a:lnSpc>
                <a:spcPct val="150000"/>
              </a:lnSpc>
              <a:spcBef>
                <a:spcPts val="475"/>
              </a:spcBef>
              <a:buClr>
                <a:srgbClr val="FF0000"/>
              </a:buClr>
              <a:buSzPct val="100000"/>
              <a:buFont typeface="Wingdings" panose="05000000000000000000" pitchFamily="2" charset="2"/>
              <a:buChar char="§"/>
            </a:pPr>
            <a:r>
              <a:rPr lang="en-US" altLang="en-US" sz="2000" dirty="0">
                <a:latin typeface="Comic Sans MS" panose="030F0702030302020204" pitchFamily="66" charset="0"/>
              </a:rPr>
              <a:t>Showstopper (X):</a:t>
            </a:r>
          </a:p>
          <a:p>
            <a:pPr lvl="1"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The impact of the defect is severe.</a:t>
            </a:r>
          </a:p>
          <a:p>
            <a:pPr lvl="1"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The system cannot go into the production environment without resolving &amp; an interim solution may not be available.</a:t>
            </a:r>
          </a:p>
          <a:p>
            <a:pPr algn="just">
              <a:lnSpc>
                <a:spcPct val="150000"/>
              </a:lnSpc>
              <a:spcBef>
                <a:spcPts val="475"/>
              </a:spcBef>
              <a:buClr>
                <a:srgbClr val="FF0000"/>
              </a:buClr>
              <a:buSzPct val="100000"/>
              <a:buFont typeface="Wingdings" panose="05000000000000000000" pitchFamily="2" charset="2"/>
              <a:buChar char="§"/>
            </a:pPr>
            <a:r>
              <a:rPr lang="en-US" altLang="en-US" sz="2000" dirty="0">
                <a:latin typeface="Comic Sans MS" panose="030F0702030302020204" pitchFamily="66" charset="0"/>
              </a:rPr>
              <a:t>Critical (C): </a:t>
            </a:r>
          </a:p>
          <a:p>
            <a:pPr lvl="1"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The impact of the defect is severe, however an interim solution is available. </a:t>
            </a:r>
          </a:p>
          <a:p>
            <a:pPr lvl="1"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The defect should not hinder the test process in any way.</a:t>
            </a:r>
            <a:endParaRPr lang="en-US" dirty="0"/>
          </a:p>
        </p:txBody>
      </p:sp>
    </p:spTree>
    <p:extLst>
      <p:ext uri="{BB962C8B-B14F-4D97-AF65-F5344CB8AC3E}">
        <p14:creationId xmlns:p14="http://schemas.microsoft.com/office/powerpoint/2010/main" val="425453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5953-EFC8-4CFD-89FB-CBE2AB74D49E}"/>
              </a:ext>
            </a:extLst>
          </p:cNvPr>
          <p:cNvSpPr>
            <a:spLocks noGrp="1"/>
          </p:cNvSpPr>
          <p:nvPr>
            <p:ph type="title"/>
          </p:nvPr>
        </p:nvSpPr>
        <p:spPr/>
        <p:txBody>
          <a:bodyPr/>
          <a:lstStyle/>
          <a:p>
            <a:r>
              <a:rPr lang="en-US" b="1" dirty="0">
                <a:solidFill>
                  <a:schemeClr val="accent1">
                    <a:lumMod val="50000"/>
                  </a:schemeClr>
                </a:solidFill>
                <a:effectLst>
                  <a:outerShdw blurRad="38100" dist="38100" dir="2700000" algn="tl">
                    <a:srgbClr val="C0C0C0"/>
                  </a:outerShdw>
                </a:effectLst>
              </a:rPr>
              <a:t>Types of Defects</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354485F4-022F-4461-AFFF-3EAE5E70EA31}"/>
              </a:ext>
            </a:extLst>
          </p:cNvPr>
          <p:cNvSpPr>
            <a:spLocks noGrp="1"/>
          </p:cNvSpPr>
          <p:nvPr>
            <p:ph idx="1"/>
          </p:nvPr>
        </p:nvSpPr>
        <p:spPr>
          <a:xfrm>
            <a:off x="838200" y="1364566"/>
            <a:ext cx="10515600" cy="4812397"/>
          </a:xfrm>
        </p:spPr>
        <p:txBody>
          <a:bodyPr>
            <a:normAutofit/>
          </a:bodyPr>
          <a:lstStyle/>
          <a:p>
            <a:pPr algn="just">
              <a:lnSpc>
                <a:spcPct val="150000"/>
              </a:lnSpc>
              <a:spcBef>
                <a:spcPts val="475"/>
              </a:spcBef>
              <a:buClr>
                <a:srgbClr val="FF0000"/>
              </a:buClr>
              <a:buSzPct val="100000"/>
              <a:buFont typeface="Wingdings" panose="05000000000000000000" pitchFamily="2" charset="2"/>
              <a:buChar char="§"/>
            </a:pPr>
            <a:r>
              <a:rPr lang="en-US" altLang="en-US" sz="2000" dirty="0">
                <a:latin typeface="Comic Sans MS" panose="030F0702030302020204" pitchFamily="66" charset="0"/>
              </a:rPr>
              <a:t>Non critical (N): </a:t>
            </a:r>
          </a:p>
          <a:p>
            <a:pPr lvl="1"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These are the defects that could potentially be resolved via documentation and user training. 	</a:t>
            </a:r>
          </a:p>
          <a:p>
            <a:pPr lvl="1"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These can be Graphic User Interface (GUI) defects are some minor field level observations.</a:t>
            </a:r>
          </a:p>
        </p:txBody>
      </p:sp>
    </p:spTree>
    <p:extLst>
      <p:ext uri="{BB962C8B-B14F-4D97-AF65-F5344CB8AC3E}">
        <p14:creationId xmlns:p14="http://schemas.microsoft.com/office/powerpoint/2010/main" val="424220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a:xfrm>
            <a:off x="838200" y="365126"/>
            <a:ext cx="10515600" cy="1646554"/>
          </a:xfrm>
        </p:spPr>
        <p:txBody>
          <a:bodyPr/>
          <a:lstStyle/>
          <a:p>
            <a:pPr>
              <a:defRPr/>
            </a:pPr>
            <a:r>
              <a:rPr lang="en-US" b="1" dirty="0">
                <a:solidFill>
                  <a:schemeClr val="accent1">
                    <a:lumMod val="50000"/>
                  </a:schemeClr>
                </a:solidFill>
                <a:effectLst>
                  <a:outerShdw blurRad="38100" dist="38100" dir="2700000" algn="tl">
                    <a:srgbClr val="C0C0C0"/>
                  </a:outerShdw>
                </a:effectLst>
              </a:rPr>
              <a:t>Defect Logging &amp; Reporting</a:t>
            </a:r>
          </a:p>
        </p:txBody>
      </p:sp>
      <p:sp>
        <p:nvSpPr>
          <p:cNvPr id="3" name="Content Placeholder 2">
            <a:extLst>
              <a:ext uri="{FF2B5EF4-FFF2-40B4-BE49-F238E27FC236}">
                <a16:creationId xmlns:a16="http://schemas.microsoft.com/office/drawing/2014/main" id="{A953B1A7-CF10-44A2-B435-9A5E7063E2F6}"/>
              </a:ext>
            </a:extLst>
          </p:cNvPr>
          <p:cNvSpPr>
            <a:spLocks noGrp="1"/>
          </p:cNvSpPr>
          <p:nvPr>
            <p:ph idx="1"/>
          </p:nvPr>
        </p:nvSpPr>
        <p:spPr/>
        <p:txBody>
          <a:bodyPr>
            <a:normAutofit/>
          </a:bodyPr>
          <a:lstStyle/>
          <a:p>
            <a:pPr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Defects will be logged &amp; reported by the Test Team in a Defect tracking Tool</a:t>
            </a:r>
          </a:p>
          <a:p>
            <a:pPr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Defect Logs such as screen shots should be maintained for each defect and reported to the development team.</a:t>
            </a:r>
          </a:p>
          <a:p>
            <a:pPr algn="just">
              <a:lnSpc>
                <a:spcPct val="150000"/>
              </a:lnSpc>
              <a:spcBef>
                <a:spcPts val="475"/>
              </a:spcBef>
              <a:buClr>
                <a:srgbClr val="FF0000"/>
              </a:buClr>
              <a:buSzPct val="100000"/>
              <a:buFont typeface="Wingdings" panose="05000000000000000000" pitchFamily="2" charset="2"/>
              <a:buChar char="§"/>
            </a:pPr>
            <a:r>
              <a:rPr lang="en-US" altLang="en-US" dirty="0">
                <a:latin typeface="Comic Sans MS" panose="030F0702030302020204" pitchFamily="66" charset="0"/>
              </a:rPr>
              <a:t>Detailed information (description with data used) to reproduce and fix </a:t>
            </a:r>
          </a:p>
          <a:p>
            <a:endParaRPr lang="en-US" dirty="0"/>
          </a:p>
        </p:txBody>
      </p:sp>
    </p:spTree>
    <p:extLst>
      <p:ext uri="{BB962C8B-B14F-4D97-AF65-F5344CB8AC3E}">
        <p14:creationId xmlns:p14="http://schemas.microsoft.com/office/powerpoint/2010/main" val="333731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35419-7C2E-4358-ACE6-E4452C14690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defRPr/>
            </a:pPr>
            <a:r>
              <a:rPr lang="en-US" sz="4800" b="1" kern="1200" dirty="0">
                <a:solidFill>
                  <a:srgbClr val="FFFFFF"/>
                </a:solidFill>
                <a:effectLst>
                  <a:outerShdw blurRad="38100" dist="38100" dir="2700000" algn="tl">
                    <a:srgbClr val="C0C0C0"/>
                  </a:outerShdw>
                </a:effectLst>
                <a:latin typeface="+mj-lt"/>
                <a:ea typeface="+mj-ea"/>
                <a:cs typeface="+mj-cs"/>
              </a:rPr>
              <a:t>Defect Life Cycle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2482610-9BC1-4C2C-BD77-600104D7AE98}"/>
              </a:ext>
            </a:extLst>
          </p:cNvPr>
          <p:cNvPicPr>
            <a:picLocks noGrp="1" noChangeAspect="1"/>
          </p:cNvPicPr>
          <p:nvPr>
            <p:ph idx="1"/>
          </p:nvPr>
        </p:nvPicPr>
        <p:blipFill>
          <a:blip r:embed="rId2"/>
          <a:stretch>
            <a:fillRect/>
          </a:stretch>
        </p:blipFill>
        <p:spPr>
          <a:xfrm>
            <a:off x="5916554" y="492573"/>
            <a:ext cx="5028080" cy="5880796"/>
          </a:xfrm>
          <a:prstGeom prst="rect">
            <a:avLst/>
          </a:prstGeom>
        </p:spPr>
      </p:pic>
    </p:spTree>
    <p:extLst>
      <p:ext uri="{BB962C8B-B14F-4D97-AF65-F5344CB8AC3E}">
        <p14:creationId xmlns:p14="http://schemas.microsoft.com/office/powerpoint/2010/main" val="193492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522</Words>
  <Application>Microsoft Office PowerPoint</Application>
  <PresentationFormat>Widescreen</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Defect Management   Day 5</vt:lpstr>
      <vt:lpstr>What is a Defect?</vt:lpstr>
      <vt:lpstr>PowerPoint Presentation</vt:lpstr>
      <vt:lpstr>Cause of Defect   </vt:lpstr>
      <vt:lpstr>Types of Defects</vt:lpstr>
      <vt:lpstr>Types of Defects:</vt:lpstr>
      <vt:lpstr>Types of Defects</vt:lpstr>
      <vt:lpstr>Defect Logging &amp; Reporting</vt:lpstr>
      <vt:lpstr>Defect Life Cycle</vt:lpstr>
      <vt:lpstr>Defect Status Defect status indicates the state of a defect record at the time it was stored in the data repository. </vt:lpstr>
      <vt:lpstr>Defect Status  </vt:lpstr>
      <vt:lpstr>  Retesting Vs Regression Testing </vt:lpstr>
      <vt:lpstr>  Regression Testing Vs Retesting</vt:lpstr>
      <vt:lpstr>PowerPoint Presentation</vt:lpstr>
      <vt:lpstr>Time for Clarifications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Defect Management   Day 5</dc:title>
  <dc:creator>Dileep raj N</dc:creator>
  <cp:lastModifiedBy>919962490918</cp:lastModifiedBy>
  <cp:revision>6</cp:revision>
  <dcterms:created xsi:type="dcterms:W3CDTF">2019-08-11T17:05:08Z</dcterms:created>
  <dcterms:modified xsi:type="dcterms:W3CDTF">2019-09-04T11:08:35Z</dcterms:modified>
</cp:coreProperties>
</file>