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82" r:id="rId4"/>
    <p:sldId id="283" r:id="rId5"/>
    <p:sldId id="262" r:id="rId6"/>
    <p:sldId id="265" r:id="rId7"/>
    <p:sldId id="266" r:id="rId8"/>
    <p:sldId id="263" r:id="rId9"/>
    <p:sldId id="284" r:id="rId10"/>
    <p:sldId id="289" r:id="rId11"/>
    <p:sldId id="285" r:id="rId12"/>
    <p:sldId id="286" r:id="rId13"/>
    <p:sldId id="288" r:id="rId14"/>
    <p:sldId id="28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2" autoAdjust="0"/>
    <p:restoredTop sz="78652" autoAdjust="0"/>
  </p:normalViewPr>
  <p:slideViewPr>
    <p:cSldViewPr snapToGrid="0">
      <p:cViewPr>
        <p:scale>
          <a:sx n="100" d="100"/>
          <a:sy n="100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FECA3-7B3E-489A-8E59-0D2C592160F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FEFA882-8DC1-4447-A22E-824E1E228951}">
      <dgm:prSet phldrT="[Text]" custT="1"/>
      <dgm:spPr/>
      <dgm:t>
        <a:bodyPr/>
        <a:lstStyle/>
        <a:p>
          <a:r>
            <a:rPr lang="en-CA" sz="1400" dirty="0"/>
            <a:t>Programmatic access to Twitter </a:t>
          </a:r>
        </a:p>
      </dgm:t>
    </dgm:pt>
    <dgm:pt modelId="{0D6AD50E-7B2B-4ED9-B60D-8372F2679CE1}" type="parTrans" cxnId="{D3218A34-0E2E-40CF-A874-B64CEB2B722C}">
      <dgm:prSet/>
      <dgm:spPr/>
      <dgm:t>
        <a:bodyPr/>
        <a:lstStyle/>
        <a:p>
          <a:endParaRPr lang="en-CA"/>
        </a:p>
      </dgm:t>
    </dgm:pt>
    <dgm:pt modelId="{7583E1B1-4F03-4D9E-B824-648CDB892D60}" type="sibTrans" cxnId="{D3218A34-0E2E-40CF-A874-B64CEB2B722C}">
      <dgm:prSet/>
      <dgm:spPr/>
      <dgm:t>
        <a:bodyPr/>
        <a:lstStyle/>
        <a:p>
          <a:endParaRPr lang="en-CA"/>
        </a:p>
      </dgm:t>
    </dgm:pt>
    <dgm:pt modelId="{959D88A5-BB83-4288-B0F4-E5C7D22B3B2B}">
      <dgm:prSet phldrT="[Text]" custT="1"/>
      <dgm:spPr/>
      <dgm:t>
        <a:bodyPr/>
        <a:lstStyle/>
        <a:p>
          <a:r>
            <a:rPr lang="en-CA" sz="1400" dirty="0"/>
            <a:t>Web services that provides resizable capacity</a:t>
          </a:r>
        </a:p>
      </dgm:t>
    </dgm:pt>
    <dgm:pt modelId="{5237F0FC-27C8-4A06-8769-B9F37FA74186}" type="parTrans" cxnId="{DAD736FD-1BF0-4D83-8826-B098B3F8D7C8}">
      <dgm:prSet/>
      <dgm:spPr/>
      <dgm:t>
        <a:bodyPr/>
        <a:lstStyle/>
        <a:p>
          <a:endParaRPr lang="en-CA"/>
        </a:p>
      </dgm:t>
    </dgm:pt>
    <dgm:pt modelId="{9CB82DC0-0EEF-42D0-AD27-7D7B3D41AD7A}" type="sibTrans" cxnId="{DAD736FD-1BF0-4D83-8826-B098B3F8D7C8}">
      <dgm:prSet/>
      <dgm:spPr/>
      <dgm:t>
        <a:bodyPr/>
        <a:lstStyle/>
        <a:p>
          <a:endParaRPr lang="en-CA"/>
        </a:p>
      </dgm:t>
    </dgm:pt>
    <dgm:pt modelId="{34035310-ADDD-408F-9F2E-B6D432C1BF6D}">
      <dgm:prSet phldrT="[Text]" custT="1"/>
      <dgm:spPr/>
      <dgm:t>
        <a:bodyPr/>
        <a:lstStyle/>
        <a:p>
          <a:r>
            <a:rPr lang="en-US" sz="1400" dirty="0"/>
            <a:t>Databricks is a cloud-based collaborative data </a:t>
          </a:r>
          <a:r>
            <a:rPr lang="en-US" sz="1400" dirty="0" err="1"/>
            <a:t>plateform</a:t>
          </a:r>
          <a:endParaRPr lang="en-CA" sz="1400" dirty="0"/>
        </a:p>
      </dgm:t>
    </dgm:pt>
    <dgm:pt modelId="{6976603F-F01F-4126-8E36-208D7B46068F}" type="parTrans" cxnId="{EBD855DA-289B-4E31-8B80-743620AB7E90}">
      <dgm:prSet/>
      <dgm:spPr/>
      <dgm:t>
        <a:bodyPr/>
        <a:lstStyle/>
        <a:p>
          <a:endParaRPr lang="en-CA"/>
        </a:p>
      </dgm:t>
    </dgm:pt>
    <dgm:pt modelId="{C14FA5E5-FCD6-4D34-B69C-7D17ED3D88E5}" type="sibTrans" cxnId="{EBD855DA-289B-4E31-8B80-743620AB7E90}">
      <dgm:prSet/>
      <dgm:spPr/>
      <dgm:t>
        <a:bodyPr/>
        <a:lstStyle/>
        <a:p>
          <a:endParaRPr lang="en-CA"/>
        </a:p>
      </dgm:t>
    </dgm:pt>
    <dgm:pt modelId="{AC26DC22-90C4-42B3-9A30-1F006FACCD2F}">
      <dgm:prSet phldrT="[Text]" custT="1"/>
      <dgm:spPr/>
      <dgm:t>
        <a:bodyPr/>
        <a:lstStyle/>
        <a:p>
          <a:r>
            <a:rPr lang="en-CA" sz="2400" dirty="0"/>
            <a:t>Datasets</a:t>
          </a:r>
        </a:p>
      </dgm:t>
    </dgm:pt>
    <dgm:pt modelId="{B53D1C73-0EAB-48A4-A04C-5EE7A8F640F8}" type="parTrans" cxnId="{230EEB51-12B4-4459-9663-FFFC96D7BAC5}">
      <dgm:prSet/>
      <dgm:spPr/>
      <dgm:t>
        <a:bodyPr/>
        <a:lstStyle/>
        <a:p>
          <a:endParaRPr lang="en-CA"/>
        </a:p>
      </dgm:t>
    </dgm:pt>
    <dgm:pt modelId="{DBD832F0-3197-4C37-8B56-E2DE5BB0D567}" type="sibTrans" cxnId="{230EEB51-12B4-4459-9663-FFFC96D7BAC5}">
      <dgm:prSet/>
      <dgm:spPr/>
      <dgm:t>
        <a:bodyPr/>
        <a:lstStyle/>
        <a:p>
          <a:endParaRPr lang="en-CA"/>
        </a:p>
      </dgm:t>
    </dgm:pt>
    <dgm:pt modelId="{95B9C6FF-2844-49B2-96AF-1B79A73BB101}">
      <dgm:prSet phldrT="[Text]" custT="1"/>
      <dgm:spPr/>
      <dgm:t>
        <a:bodyPr/>
        <a:lstStyle/>
        <a:p>
          <a:pPr algn="l"/>
          <a:r>
            <a:rPr lang="en-CA" sz="1400" dirty="0"/>
            <a:t>Storage</a:t>
          </a:r>
          <a:r>
            <a:rPr lang="en-CA" sz="1400" baseline="0" dirty="0"/>
            <a:t> for the internet</a:t>
          </a:r>
          <a:endParaRPr lang="en-CA" sz="1400" dirty="0"/>
        </a:p>
      </dgm:t>
    </dgm:pt>
    <dgm:pt modelId="{E462A9FC-3995-4EE7-B079-5100CA6D31E7}" type="parTrans" cxnId="{C83E965F-2920-475C-A41E-4A4CC294EB2A}">
      <dgm:prSet/>
      <dgm:spPr/>
      <dgm:t>
        <a:bodyPr/>
        <a:lstStyle/>
        <a:p>
          <a:endParaRPr lang="en-CA"/>
        </a:p>
      </dgm:t>
    </dgm:pt>
    <dgm:pt modelId="{CF2AE2DD-6071-4616-BA17-23C121836BF4}" type="sibTrans" cxnId="{C83E965F-2920-475C-A41E-4A4CC294EB2A}">
      <dgm:prSet/>
      <dgm:spPr/>
      <dgm:t>
        <a:bodyPr/>
        <a:lstStyle/>
        <a:p>
          <a:endParaRPr lang="en-CA"/>
        </a:p>
      </dgm:t>
    </dgm:pt>
    <dgm:pt modelId="{D345279F-55D8-4F2E-9C15-959B77051AE7}" type="pres">
      <dgm:prSet presAssocID="{486FECA3-7B3E-489A-8E59-0D2C592160F7}" presName="Name0" presStyleCnt="0">
        <dgm:presLayoutVars>
          <dgm:chMax val="7"/>
          <dgm:chPref val="5"/>
        </dgm:presLayoutVars>
      </dgm:prSet>
      <dgm:spPr/>
    </dgm:pt>
    <dgm:pt modelId="{40E87721-D2BE-4023-92F9-E209D6EA746C}" type="pres">
      <dgm:prSet presAssocID="{486FECA3-7B3E-489A-8E59-0D2C592160F7}" presName="arrowNode" presStyleLbl="node1" presStyleIdx="0" presStyleCnt="1" custAng="99687"/>
      <dgm:spPr/>
    </dgm:pt>
    <dgm:pt modelId="{3072A498-ED6A-4B72-B7C8-D9AA475B8401}" type="pres">
      <dgm:prSet presAssocID="{5FEFA882-8DC1-4447-A22E-824E1E228951}" presName="txNode1" presStyleLbl="revTx" presStyleIdx="0" presStyleCnt="5" custScaleX="42908" custScaleY="54868" custLinFactNeighborX="-40882" custLinFactNeighborY="82804">
        <dgm:presLayoutVars>
          <dgm:bulletEnabled val="1"/>
        </dgm:presLayoutVars>
      </dgm:prSet>
      <dgm:spPr/>
    </dgm:pt>
    <dgm:pt modelId="{FC32467B-DE0F-42BD-98AB-09197AD153E8}" type="pres">
      <dgm:prSet presAssocID="{959D88A5-BB83-4288-B0F4-E5C7D22B3B2B}" presName="txNode2" presStyleLbl="revTx" presStyleIdx="1" presStyleCnt="5" custScaleX="44352" custScaleY="66459" custLinFactNeighborX="-18204" custLinFactNeighborY="-41895">
        <dgm:presLayoutVars>
          <dgm:bulletEnabled val="1"/>
        </dgm:presLayoutVars>
      </dgm:prSet>
      <dgm:spPr/>
    </dgm:pt>
    <dgm:pt modelId="{CE7E695A-27E7-4389-B8C8-AA903E0B3072}" type="pres">
      <dgm:prSet presAssocID="{9CB82DC0-0EEF-42D0-AD27-7D7B3D41AD7A}" presName="dotNode2" presStyleCnt="0"/>
      <dgm:spPr/>
    </dgm:pt>
    <dgm:pt modelId="{633B25D5-E028-417E-9FC8-5B975313314F}" type="pres">
      <dgm:prSet presAssocID="{9CB82DC0-0EEF-42D0-AD27-7D7B3D41AD7A}" presName="dotRepeatNode" presStyleLbl="fgShp" presStyleIdx="0" presStyleCnt="3"/>
      <dgm:spPr/>
    </dgm:pt>
    <dgm:pt modelId="{9CC40FDB-7777-4ADA-890E-8FBE7030AC75}" type="pres">
      <dgm:prSet presAssocID="{95B9C6FF-2844-49B2-96AF-1B79A73BB101}" presName="txNode3" presStyleLbl="revTx" presStyleIdx="2" presStyleCnt="5" custScaleX="42724" custScaleY="48234" custLinFactNeighborX="3044" custLinFactNeighborY="45251">
        <dgm:presLayoutVars>
          <dgm:bulletEnabled val="1"/>
        </dgm:presLayoutVars>
      </dgm:prSet>
      <dgm:spPr/>
    </dgm:pt>
    <dgm:pt modelId="{C88C5639-1136-4195-A092-3219CF930BC1}" type="pres">
      <dgm:prSet presAssocID="{CF2AE2DD-6071-4616-BA17-23C121836BF4}" presName="dotNode3" presStyleCnt="0"/>
      <dgm:spPr/>
    </dgm:pt>
    <dgm:pt modelId="{1B5C58CE-9C6C-4FCF-A22E-3BC88F41AB19}" type="pres">
      <dgm:prSet presAssocID="{CF2AE2DD-6071-4616-BA17-23C121836BF4}" presName="dotRepeatNode" presStyleLbl="fgShp" presStyleIdx="1" presStyleCnt="3"/>
      <dgm:spPr/>
    </dgm:pt>
    <dgm:pt modelId="{F94EA350-84E5-4318-8F9A-F1B2F6EDED86}" type="pres">
      <dgm:prSet presAssocID="{34035310-ADDD-408F-9F2E-B6D432C1BF6D}" presName="txNode4" presStyleLbl="revTx" presStyleIdx="3" presStyleCnt="5" custScaleX="71590" custScaleY="68212" custLinFactNeighborX="26255" custLinFactNeighborY="20151">
        <dgm:presLayoutVars>
          <dgm:bulletEnabled val="1"/>
        </dgm:presLayoutVars>
      </dgm:prSet>
      <dgm:spPr/>
    </dgm:pt>
    <dgm:pt modelId="{7A13FB80-883D-48AE-AEA4-10DC29468446}" type="pres">
      <dgm:prSet presAssocID="{C14FA5E5-FCD6-4D34-B69C-7D17ED3D88E5}" presName="dotNode4" presStyleCnt="0"/>
      <dgm:spPr/>
    </dgm:pt>
    <dgm:pt modelId="{9B88C596-E92E-4173-8B37-47D4F4651D63}" type="pres">
      <dgm:prSet presAssocID="{C14FA5E5-FCD6-4D34-B69C-7D17ED3D88E5}" presName="dotRepeatNode" presStyleLbl="fgShp" presStyleIdx="2" presStyleCnt="3"/>
      <dgm:spPr/>
    </dgm:pt>
    <dgm:pt modelId="{98BA0306-1113-45EA-9289-383743A6A1CB}" type="pres">
      <dgm:prSet presAssocID="{AC26DC22-90C4-42B3-9A30-1F006FACCD2F}" presName="txNode5" presStyleLbl="revTx" presStyleIdx="4" presStyleCnt="5" custScaleX="68182" custScaleY="40569">
        <dgm:presLayoutVars>
          <dgm:bulletEnabled val="1"/>
        </dgm:presLayoutVars>
      </dgm:prSet>
      <dgm:spPr/>
    </dgm:pt>
  </dgm:ptLst>
  <dgm:cxnLst>
    <dgm:cxn modelId="{D3218A34-0E2E-40CF-A874-B64CEB2B722C}" srcId="{486FECA3-7B3E-489A-8E59-0D2C592160F7}" destId="{5FEFA882-8DC1-4447-A22E-824E1E228951}" srcOrd="0" destOrd="0" parTransId="{0D6AD50E-7B2B-4ED9-B60D-8372F2679CE1}" sibTransId="{7583E1B1-4F03-4D9E-B824-648CDB892D60}"/>
    <dgm:cxn modelId="{FC9A8B3E-117B-4DDE-9FC3-7EABF7AEF414}" type="presOf" srcId="{9CB82DC0-0EEF-42D0-AD27-7D7B3D41AD7A}" destId="{633B25D5-E028-417E-9FC8-5B975313314F}" srcOrd="0" destOrd="0" presId="urn:microsoft.com/office/officeart/2009/3/layout/DescendingProcess"/>
    <dgm:cxn modelId="{C77E305C-0922-4032-AC0F-AE5042C84813}" type="presOf" srcId="{959D88A5-BB83-4288-B0F4-E5C7D22B3B2B}" destId="{FC32467B-DE0F-42BD-98AB-09197AD153E8}" srcOrd="0" destOrd="0" presId="urn:microsoft.com/office/officeart/2009/3/layout/DescendingProcess"/>
    <dgm:cxn modelId="{C83E965F-2920-475C-A41E-4A4CC294EB2A}" srcId="{486FECA3-7B3E-489A-8E59-0D2C592160F7}" destId="{95B9C6FF-2844-49B2-96AF-1B79A73BB101}" srcOrd="2" destOrd="0" parTransId="{E462A9FC-3995-4EE7-B079-5100CA6D31E7}" sibTransId="{CF2AE2DD-6071-4616-BA17-23C121836BF4}"/>
    <dgm:cxn modelId="{F1A26446-307A-4663-BA98-C64CEC77DD30}" type="presOf" srcId="{5FEFA882-8DC1-4447-A22E-824E1E228951}" destId="{3072A498-ED6A-4B72-B7C8-D9AA475B8401}" srcOrd="0" destOrd="0" presId="urn:microsoft.com/office/officeart/2009/3/layout/DescendingProcess"/>
    <dgm:cxn modelId="{230EEB51-12B4-4459-9663-FFFC96D7BAC5}" srcId="{486FECA3-7B3E-489A-8E59-0D2C592160F7}" destId="{AC26DC22-90C4-42B3-9A30-1F006FACCD2F}" srcOrd="4" destOrd="0" parTransId="{B53D1C73-0EAB-48A4-A04C-5EE7A8F640F8}" sibTransId="{DBD832F0-3197-4C37-8B56-E2DE5BB0D567}"/>
    <dgm:cxn modelId="{D6590F7A-FA99-46AC-82EF-B0F0F8205A56}" type="presOf" srcId="{486FECA3-7B3E-489A-8E59-0D2C592160F7}" destId="{D345279F-55D8-4F2E-9C15-959B77051AE7}" srcOrd="0" destOrd="0" presId="urn:microsoft.com/office/officeart/2009/3/layout/DescendingProcess"/>
    <dgm:cxn modelId="{84D3A789-3020-4632-8CB5-2A588A9B1C1C}" type="presOf" srcId="{AC26DC22-90C4-42B3-9A30-1F006FACCD2F}" destId="{98BA0306-1113-45EA-9289-383743A6A1CB}" srcOrd="0" destOrd="0" presId="urn:microsoft.com/office/officeart/2009/3/layout/DescendingProcess"/>
    <dgm:cxn modelId="{5816B4B0-B786-4E9B-B5CD-FEC91D3F50C7}" type="presOf" srcId="{34035310-ADDD-408F-9F2E-B6D432C1BF6D}" destId="{F94EA350-84E5-4318-8F9A-F1B2F6EDED86}" srcOrd="0" destOrd="0" presId="urn:microsoft.com/office/officeart/2009/3/layout/DescendingProcess"/>
    <dgm:cxn modelId="{E6B8DACE-BE0F-4D9C-B930-23A1E8F52482}" type="presOf" srcId="{CF2AE2DD-6071-4616-BA17-23C121836BF4}" destId="{1B5C58CE-9C6C-4FCF-A22E-3BC88F41AB19}" srcOrd="0" destOrd="0" presId="urn:microsoft.com/office/officeart/2009/3/layout/DescendingProcess"/>
    <dgm:cxn modelId="{EBD855DA-289B-4E31-8B80-743620AB7E90}" srcId="{486FECA3-7B3E-489A-8E59-0D2C592160F7}" destId="{34035310-ADDD-408F-9F2E-B6D432C1BF6D}" srcOrd="3" destOrd="0" parTransId="{6976603F-F01F-4126-8E36-208D7B46068F}" sibTransId="{C14FA5E5-FCD6-4D34-B69C-7D17ED3D88E5}"/>
    <dgm:cxn modelId="{501A8AF0-E5C9-4C20-9F37-3CFD890DD6C5}" type="presOf" srcId="{95B9C6FF-2844-49B2-96AF-1B79A73BB101}" destId="{9CC40FDB-7777-4ADA-890E-8FBE7030AC75}" srcOrd="0" destOrd="0" presId="urn:microsoft.com/office/officeart/2009/3/layout/DescendingProcess"/>
    <dgm:cxn modelId="{812A18F1-768C-4DFA-A2ED-9B56A1F8C7E5}" type="presOf" srcId="{C14FA5E5-FCD6-4D34-B69C-7D17ED3D88E5}" destId="{9B88C596-E92E-4173-8B37-47D4F4651D63}" srcOrd="0" destOrd="0" presId="urn:microsoft.com/office/officeart/2009/3/layout/DescendingProcess"/>
    <dgm:cxn modelId="{DAD736FD-1BF0-4D83-8826-B098B3F8D7C8}" srcId="{486FECA3-7B3E-489A-8E59-0D2C592160F7}" destId="{959D88A5-BB83-4288-B0F4-E5C7D22B3B2B}" srcOrd="1" destOrd="0" parTransId="{5237F0FC-27C8-4A06-8769-B9F37FA74186}" sibTransId="{9CB82DC0-0EEF-42D0-AD27-7D7B3D41AD7A}"/>
    <dgm:cxn modelId="{75E56120-E162-44F5-9850-71085A8DC4D6}" type="presParOf" srcId="{D345279F-55D8-4F2E-9C15-959B77051AE7}" destId="{40E87721-D2BE-4023-92F9-E209D6EA746C}" srcOrd="0" destOrd="0" presId="urn:microsoft.com/office/officeart/2009/3/layout/DescendingProcess"/>
    <dgm:cxn modelId="{D5A37796-FDFC-4103-B9DA-FE44996C4550}" type="presParOf" srcId="{D345279F-55D8-4F2E-9C15-959B77051AE7}" destId="{3072A498-ED6A-4B72-B7C8-D9AA475B8401}" srcOrd="1" destOrd="0" presId="urn:microsoft.com/office/officeart/2009/3/layout/DescendingProcess"/>
    <dgm:cxn modelId="{2F034F9E-DDEB-4C81-8121-728307F7EE93}" type="presParOf" srcId="{D345279F-55D8-4F2E-9C15-959B77051AE7}" destId="{FC32467B-DE0F-42BD-98AB-09197AD153E8}" srcOrd="2" destOrd="0" presId="urn:microsoft.com/office/officeart/2009/3/layout/DescendingProcess"/>
    <dgm:cxn modelId="{D5539371-0E58-42E4-B028-7E86B9F41B68}" type="presParOf" srcId="{D345279F-55D8-4F2E-9C15-959B77051AE7}" destId="{CE7E695A-27E7-4389-B8C8-AA903E0B3072}" srcOrd="3" destOrd="0" presId="urn:microsoft.com/office/officeart/2009/3/layout/DescendingProcess"/>
    <dgm:cxn modelId="{F58E39D2-73AD-4DC1-96E2-23CD24FC9869}" type="presParOf" srcId="{CE7E695A-27E7-4389-B8C8-AA903E0B3072}" destId="{633B25D5-E028-417E-9FC8-5B975313314F}" srcOrd="0" destOrd="0" presId="urn:microsoft.com/office/officeart/2009/3/layout/DescendingProcess"/>
    <dgm:cxn modelId="{C931443E-9006-484C-AB88-D0BD44FA442A}" type="presParOf" srcId="{D345279F-55D8-4F2E-9C15-959B77051AE7}" destId="{9CC40FDB-7777-4ADA-890E-8FBE7030AC75}" srcOrd="4" destOrd="0" presId="urn:microsoft.com/office/officeart/2009/3/layout/DescendingProcess"/>
    <dgm:cxn modelId="{586DBDBE-902D-44C9-A9D4-BEFB0925DE55}" type="presParOf" srcId="{D345279F-55D8-4F2E-9C15-959B77051AE7}" destId="{C88C5639-1136-4195-A092-3219CF930BC1}" srcOrd="5" destOrd="0" presId="urn:microsoft.com/office/officeart/2009/3/layout/DescendingProcess"/>
    <dgm:cxn modelId="{BFFBEEAB-917B-460E-91F5-AB959F69634C}" type="presParOf" srcId="{C88C5639-1136-4195-A092-3219CF930BC1}" destId="{1B5C58CE-9C6C-4FCF-A22E-3BC88F41AB19}" srcOrd="0" destOrd="0" presId="urn:microsoft.com/office/officeart/2009/3/layout/DescendingProcess"/>
    <dgm:cxn modelId="{1122DC73-ED31-4AB1-ABE0-CED95F3064C5}" type="presParOf" srcId="{D345279F-55D8-4F2E-9C15-959B77051AE7}" destId="{F94EA350-84E5-4318-8F9A-F1B2F6EDED86}" srcOrd="6" destOrd="0" presId="urn:microsoft.com/office/officeart/2009/3/layout/DescendingProcess"/>
    <dgm:cxn modelId="{33D7CEE7-FE61-489F-BC62-738AF2A3BD42}" type="presParOf" srcId="{D345279F-55D8-4F2E-9C15-959B77051AE7}" destId="{7A13FB80-883D-48AE-AEA4-10DC29468446}" srcOrd="7" destOrd="0" presId="urn:microsoft.com/office/officeart/2009/3/layout/DescendingProcess"/>
    <dgm:cxn modelId="{49B45B9E-85D7-4739-8419-964B1C7CCE9D}" type="presParOf" srcId="{7A13FB80-883D-48AE-AEA4-10DC29468446}" destId="{9B88C596-E92E-4173-8B37-47D4F4651D63}" srcOrd="0" destOrd="0" presId="urn:microsoft.com/office/officeart/2009/3/layout/DescendingProcess"/>
    <dgm:cxn modelId="{BDB9B33B-21FC-4331-9F51-602B22EF2EBD}" type="presParOf" srcId="{D345279F-55D8-4F2E-9C15-959B77051AE7}" destId="{98BA0306-1113-45EA-9289-383743A6A1CB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87721-D2BE-4023-92F9-E209D6EA746C}">
      <dsp:nvSpPr>
        <dsp:cNvPr id="0" name=""/>
        <dsp:cNvSpPr/>
      </dsp:nvSpPr>
      <dsp:spPr>
        <a:xfrm rot="4496061">
          <a:off x="646583" y="1001916"/>
          <a:ext cx="4346473" cy="303112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B25D5-E028-417E-9FC8-5B975313314F}">
      <dsp:nvSpPr>
        <dsp:cNvPr id="0" name=""/>
        <dsp:cNvSpPr/>
      </dsp:nvSpPr>
      <dsp:spPr>
        <a:xfrm>
          <a:off x="2274786" y="1397704"/>
          <a:ext cx="109762" cy="10976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C58CE-9C6C-4FCF-A22E-3BC88F41AB19}">
      <dsp:nvSpPr>
        <dsp:cNvPr id="0" name=""/>
        <dsp:cNvSpPr/>
      </dsp:nvSpPr>
      <dsp:spPr>
        <a:xfrm>
          <a:off x="3026354" y="2003912"/>
          <a:ext cx="109762" cy="10976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8C596-E92E-4173-8B37-47D4F4651D63}">
      <dsp:nvSpPr>
        <dsp:cNvPr id="0" name=""/>
        <dsp:cNvSpPr/>
      </dsp:nvSpPr>
      <dsp:spPr>
        <a:xfrm>
          <a:off x="3589614" y="2712834"/>
          <a:ext cx="109762" cy="10976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2A498-ED6A-4B72-B7C8-D9AA475B8401}">
      <dsp:nvSpPr>
        <dsp:cNvPr id="0" name=""/>
        <dsp:cNvSpPr/>
      </dsp:nvSpPr>
      <dsp:spPr>
        <a:xfrm>
          <a:off x="102416" y="848853"/>
          <a:ext cx="879282" cy="44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Programmatic access to Twitter </a:t>
          </a:r>
        </a:p>
      </dsp:txBody>
      <dsp:txXfrm>
        <a:off x="102416" y="848853"/>
        <a:ext cx="879282" cy="442012"/>
      </dsp:txXfrm>
    </dsp:sp>
    <dsp:sp modelId="{FC32467B-DE0F-42BD-98AB-09197AD153E8}">
      <dsp:nvSpPr>
        <dsp:cNvPr id="0" name=""/>
        <dsp:cNvSpPr/>
      </dsp:nvSpPr>
      <dsp:spPr>
        <a:xfrm>
          <a:off x="3190608" y="847387"/>
          <a:ext cx="1326463" cy="53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Web services that provides resizable capacity</a:t>
          </a:r>
        </a:p>
      </dsp:txBody>
      <dsp:txXfrm>
        <a:off x="3190608" y="847387"/>
        <a:ext cx="1326463" cy="535389"/>
      </dsp:txXfrm>
    </dsp:sp>
    <dsp:sp modelId="{9CC40FDB-7777-4ADA-890E-8FBE7030AC75}">
      <dsp:nvSpPr>
        <dsp:cNvPr id="0" name=""/>
        <dsp:cNvSpPr/>
      </dsp:nvSpPr>
      <dsp:spPr>
        <a:xfrm>
          <a:off x="1109726" y="2229047"/>
          <a:ext cx="1017486" cy="388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Storage</a:t>
          </a:r>
          <a:r>
            <a:rPr lang="en-CA" sz="1400" kern="1200" baseline="0" dirty="0"/>
            <a:t> for the internet</a:t>
          </a:r>
          <a:endParaRPr lang="en-CA" sz="1400" kern="1200" dirty="0"/>
        </a:p>
      </dsp:txBody>
      <dsp:txXfrm>
        <a:off x="1109726" y="2229047"/>
        <a:ext cx="1017486" cy="388569"/>
      </dsp:txXfrm>
    </dsp:sp>
    <dsp:sp modelId="{F94EA350-84E5-4318-8F9A-F1B2F6EDED86}">
      <dsp:nvSpPr>
        <dsp:cNvPr id="0" name=""/>
        <dsp:cNvSpPr/>
      </dsp:nvSpPr>
      <dsp:spPr>
        <a:xfrm>
          <a:off x="4805455" y="2655295"/>
          <a:ext cx="1308442" cy="549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Databricks is a cloud-based collaborative data </a:t>
          </a:r>
          <a:r>
            <a:rPr lang="en-US" sz="1400" kern="1200" dirty="0" err="1"/>
            <a:t>plateform</a:t>
          </a:r>
          <a:endParaRPr lang="en-CA" sz="1400" kern="1200" dirty="0"/>
        </a:p>
      </dsp:txBody>
      <dsp:txXfrm>
        <a:off x="4805455" y="2655295"/>
        <a:ext cx="1308442" cy="549511"/>
      </dsp:txXfrm>
    </dsp:sp>
    <dsp:sp modelId="{98BA0306-1113-45EA-9289-383743A6A1CB}">
      <dsp:nvSpPr>
        <dsp:cNvPr id="0" name=""/>
        <dsp:cNvSpPr/>
      </dsp:nvSpPr>
      <dsp:spPr>
        <a:xfrm>
          <a:off x="3564991" y="4468749"/>
          <a:ext cx="1888113" cy="326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Datasets</a:t>
          </a:r>
        </a:p>
      </dsp:txBody>
      <dsp:txXfrm>
        <a:off x="3564991" y="4468749"/>
        <a:ext cx="1888113" cy="326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1:40:41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1:08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0:46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BFD96-6E0E-4740-A3E4-9C90F661802C}" type="datetimeFigureOut">
              <a:t>5/6/2022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52433-AA21-4A56-BABA-6A49EA1BA4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For this project,  we will have the following plan. </a:t>
            </a:r>
          </a:p>
          <a:p>
            <a:r>
              <a:rPr lang="en-US" dirty="0">
                <a:cs typeface="Calibri"/>
              </a:rPr>
              <a:t>Will start with </a:t>
            </a:r>
          </a:p>
          <a:p>
            <a:r>
              <a:rPr lang="en-US" dirty="0">
                <a:cs typeface="Calibri"/>
              </a:rPr>
              <a:t>Then </a:t>
            </a:r>
          </a:p>
          <a:p>
            <a:r>
              <a:rPr lang="en-US" dirty="0">
                <a:cs typeface="Calibri"/>
              </a:rPr>
              <a:t>Going deeper the data</a:t>
            </a:r>
          </a:p>
          <a:p>
            <a:r>
              <a:rPr lang="en-US" dirty="0">
                <a:cs typeface="Calibri"/>
              </a:rPr>
              <a:t>Present over </a:t>
            </a:r>
            <a:r>
              <a:rPr lang="en-US" dirty="0" err="1">
                <a:cs typeface="Calibri"/>
              </a:rPr>
              <a:t>modelation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And end with the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00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Suspended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Bot ? Same pattern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74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8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51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90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0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1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4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2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31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44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2433-AA21-4A56-BABA-6A49EA1BA4C5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2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9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3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diagramColors" Target="../diagrams/colors1.xml"/><Relationship Id="rId3" Type="http://schemas.openxmlformats.org/officeDocument/2006/relationships/customXml" Target="../ink/ink1.xml"/><Relationship Id="rId7" Type="http://schemas.openxmlformats.org/officeDocument/2006/relationships/image" Target="../media/image7.jpe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5.png"/><Relationship Id="rId10" Type="http://schemas.openxmlformats.org/officeDocument/2006/relationships/diagramData" Target="../diagrams/data1.xml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499104"/>
          </a:xfrm>
        </p:spPr>
        <p:txBody>
          <a:bodyPr anchor="b">
            <a:noAutofit/>
          </a:bodyPr>
          <a:lstStyle/>
          <a:p>
            <a:r>
              <a:rPr lang="en-GB" sz="6600" dirty="0">
                <a:ea typeface="Batang"/>
              </a:rPr>
              <a:t>BIG DATA PROJECT:</a:t>
            </a:r>
            <a:br>
              <a:rPr lang="en-GB" sz="6600" dirty="0">
                <a:ea typeface="Batang"/>
              </a:rPr>
            </a:br>
            <a:r>
              <a:rPr lang="en-GB" sz="6600" dirty="0" err="1">
                <a:ea typeface="Batang"/>
              </a:rPr>
              <a:t>elon</a:t>
            </a:r>
            <a:r>
              <a:rPr lang="en-GB" sz="6600" dirty="0">
                <a:ea typeface="Batang"/>
              </a:rPr>
              <a:t> musk twitter sentiment analysis 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Batang"/>
              </a:rPr>
              <a:t>DAVIDSON DACLEU</a:t>
            </a:r>
            <a:endParaRPr lang="en-GB" dirty="0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B31C1B78-E3EC-36BE-3705-C6E60B13DF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57" r="340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F7F1DF0-4769-4867-A3F0-22C97E85A5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1"/>
    </mc:Choice>
    <mc:Fallback xmlns="">
      <p:transition spd="slow" advTm="5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7A21-89CB-2109-FD60-8F3FE9B6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FINDINGS: </a:t>
            </a:r>
            <a:br>
              <a:rPr lang="en-US" sz="3600" dirty="0"/>
            </a:br>
            <a:r>
              <a:rPr lang="en-US" sz="3600" dirty="0"/>
              <a:t>Sentiment and hours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CC196-8F2F-74D5-9300-F9316F13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82748"/>
            <a:ext cx="7214616" cy="54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5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7A21-89CB-2109-FD60-8F3FE9B6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FINDINGS: </a:t>
            </a:r>
            <a:br>
              <a:rPr lang="en-US" sz="3600" dirty="0"/>
            </a:br>
            <a:r>
              <a:rPr lang="en-US" sz="3600" dirty="0"/>
              <a:t>sentiment and day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CD367-8E0D-B4F2-0E33-E8D47337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16424"/>
            <a:ext cx="7214616" cy="47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1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7A21-89CB-2109-FD60-8F3FE9B6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484632"/>
            <a:ext cx="372503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FINDINGS:</a:t>
            </a:r>
            <a:br>
              <a:rPr lang="en-US" sz="3600"/>
            </a:br>
            <a:r>
              <a:rPr lang="en-US" sz="3600"/>
              <a:t>most reactive account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CF0D9-EE86-75BA-4F78-231B3E45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14" y="3302913"/>
            <a:ext cx="5266365" cy="3541631"/>
          </a:xfrm>
          <a:prstGeom prst="rect">
            <a:avLst/>
          </a:pr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F1559-AA13-A80F-6A43-A744288A2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514" y="27372"/>
            <a:ext cx="5428926" cy="3623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61862C-494D-0E41-1979-2E058CA27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728" y="2731547"/>
            <a:ext cx="2254891" cy="13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7A21-89CB-2109-FD60-8F3FE9B6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FINDINGS: </a:t>
            </a:r>
            <a:br>
              <a:rPr lang="en-US" sz="3600" dirty="0"/>
            </a:br>
            <a:r>
              <a:rPr lang="en-US" sz="3600" dirty="0"/>
              <a:t>Tweets that appeared the most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FC589-9948-66E0-7A38-DF9631EE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50" y="433388"/>
            <a:ext cx="5531627" cy="3512584"/>
          </a:xfrm>
          <a:prstGeom prst="rect">
            <a:avLst/>
          </a:prstGeom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id="{482B7792-13BF-4567-AAF8-0BEED8D1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648" y="4018090"/>
            <a:ext cx="3383280" cy="27432"/>
          </a:xfrm>
          <a:custGeom>
            <a:avLst/>
            <a:gdLst>
              <a:gd name="connsiteX0" fmla="*/ 0 w 3383280"/>
              <a:gd name="connsiteY0" fmla="*/ 0 h 27432"/>
              <a:gd name="connsiteX1" fmla="*/ 642823 w 3383280"/>
              <a:gd name="connsiteY1" fmla="*/ 0 h 27432"/>
              <a:gd name="connsiteX2" fmla="*/ 1319479 w 3383280"/>
              <a:gd name="connsiteY2" fmla="*/ 0 h 27432"/>
              <a:gd name="connsiteX3" fmla="*/ 2029968 w 3383280"/>
              <a:gd name="connsiteY3" fmla="*/ 0 h 27432"/>
              <a:gd name="connsiteX4" fmla="*/ 2740457 w 3383280"/>
              <a:gd name="connsiteY4" fmla="*/ 0 h 27432"/>
              <a:gd name="connsiteX5" fmla="*/ 3383280 w 3383280"/>
              <a:gd name="connsiteY5" fmla="*/ 0 h 27432"/>
              <a:gd name="connsiteX6" fmla="*/ 3383280 w 3383280"/>
              <a:gd name="connsiteY6" fmla="*/ 27432 h 27432"/>
              <a:gd name="connsiteX7" fmla="*/ 2638958 w 3383280"/>
              <a:gd name="connsiteY7" fmla="*/ 27432 h 27432"/>
              <a:gd name="connsiteX8" fmla="*/ 1894637 w 3383280"/>
              <a:gd name="connsiteY8" fmla="*/ 27432 h 27432"/>
              <a:gd name="connsiteX9" fmla="*/ 1217981 w 3383280"/>
              <a:gd name="connsiteY9" fmla="*/ 27432 h 27432"/>
              <a:gd name="connsiteX10" fmla="*/ 0 w 3383280"/>
              <a:gd name="connsiteY10" fmla="*/ 27432 h 27432"/>
              <a:gd name="connsiteX11" fmla="*/ 0 w 338328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3280" h="27432" fill="none" extrusionOk="0">
                <a:moveTo>
                  <a:pt x="0" y="0"/>
                </a:moveTo>
                <a:cubicBezTo>
                  <a:pt x="257987" y="12032"/>
                  <a:pt x="404745" y="16905"/>
                  <a:pt x="642823" y="0"/>
                </a:cubicBezTo>
                <a:cubicBezTo>
                  <a:pt x="880901" y="-16905"/>
                  <a:pt x="1102054" y="22021"/>
                  <a:pt x="1319479" y="0"/>
                </a:cubicBezTo>
                <a:cubicBezTo>
                  <a:pt x="1536904" y="-22021"/>
                  <a:pt x="1881604" y="24614"/>
                  <a:pt x="2029968" y="0"/>
                </a:cubicBezTo>
                <a:cubicBezTo>
                  <a:pt x="2178332" y="-24614"/>
                  <a:pt x="2554148" y="3447"/>
                  <a:pt x="2740457" y="0"/>
                </a:cubicBezTo>
                <a:cubicBezTo>
                  <a:pt x="2926766" y="-3447"/>
                  <a:pt x="3065477" y="23645"/>
                  <a:pt x="3383280" y="0"/>
                </a:cubicBezTo>
                <a:cubicBezTo>
                  <a:pt x="3382114" y="7395"/>
                  <a:pt x="3383325" y="21864"/>
                  <a:pt x="3383280" y="27432"/>
                </a:cubicBezTo>
                <a:cubicBezTo>
                  <a:pt x="3088851" y="31951"/>
                  <a:pt x="2966759" y="63689"/>
                  <a:pt x="2638958" y="27432"/>
                </a:cubicBezTo>
                <a:cubicBezTo>
                  <a:pt x="2311157" y="-8825"/>
                  <a:pt x="2123847" y="40497"/>
                  <a:pt x="1894637" y="27432"/>
                </a:cubicBezTo>
                <a:cubicBezTo>
                  <a:pt x="1665427" y="14367"/>
                  <a:pt x="1424813" y="48382"/>
                  <a:pt x="1217981" y="27432"/>
                </a:cubicBezTo>
                <a:cubicBezTo>
                  <a:pt x="1011149" y="6482"/>
                  <a:pt x="538241" y="2563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383280" h="27432" stroke="0" extrusionOk="0">
                <a:moveTo>
                  <a:pt x="0" y="0"/>
                </a:moveTo>
                <a:cubicBezTo>
                  <a:pt x="151297" y="22734"/>
                  <a:pt x="480695" y="25868"/>
                  <a:pt x="642823" y="0"/>
                </a:cubicBezTo>
                <a:cubicBezTo>
                  <a:pt x="804951" y="-25868"/>
                  <a:pt x="1021125" y="-7020"/>
                  <a:pt x="1217981" y="0"/>
                </a:cubicBezTo>
                <a:cubicBezTo>
                  <a:pt x="1414837" y="7020"/>
                  <a:pt x="1602550" y="692"/>
                  <a:pt x="1962302" y="0"/>
                </a:cubicBezTo>
                <a:cubicBezTo>
                  <a:pt x="2322054" y="-692"/>
                  <a:pt x="2404714" y="-13207"/>
                  <a:pt x="2605126" y="0"/>
                </a:cubicBezTo>
                <a:cubicBezTo>
                  <a:pt x="2805538" y="13207"/>
                  <a:pt x="3040223" y="19007"/>
                  <a:pt x="3383280" y="0"/>
                </a:cubicBezTo>
                <a:cubicBezTo>
                  <a:pt x="3383473" y="12649"/>
                  <a:pt x="3382292" y="17989"/>
                  <a:pt x="3383280" y="27432"/>
                </a:cubicBezTo>
                <a:cubicBezTo>
                  <a:pt x="3246258" y="-5317"/>
                  <a:pt x="2915318" y="27493"/>
                  <a:pt x="2706624" y="27432"/>
                </a:cubicBezTo>
                <a:cubicBezTo>
                  <a:pt x="2497930" y="27371"/>
                  <a:pt x="2314501" y="-484"/>
                  <a:pt x="1962302" y="27432"/>
                </a:cubicBezTo>
                <a:cubicBezTo>
                  <a:pt x="1610103" y="55348"/>
                  <a:pt x="1607990" y="25966"/>
                  <a:pt x="1387145" y="27432"/>
                </a:cubicBezTo>
                <a:cubicBezTo>
                  <a:pt x="1166300" y="28898"/>
                  <a:pt x="856166" y="27780"/>
                  <a:pt x="710489" y="27432"/>
                </a:cubicBezTo>
                <a:cubicBezTo>
                  <a:pt x="564812" y="27084"/>
                  <a:pt x="236809" y="62580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43022-2AA9-CA9A-B666-30007DBC7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4284749"/>
            <a:ext cx="2683879" cy="2019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A6CEA-C111-A858-F25D-5D6D6CEBE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369" y="4408878"/>
            <a:ext cx="2683879" cy="17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7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7A21-89CB-2109-FD60-8F3FE9B6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484632"/>
            <a:ext cx="559593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FINDINGS: </a:t>
            </a:r>
            <a:br>
              <a:rPr lang="en-US" sz="3600"/>
            </a:br>
            <a:r>
              <a:rPr lang="en-US" sz="3600"/>
              <a:t>Influencers </a:t>
            </a:r>
            <a:br>
              <a:rPr lang="en-US" sz="3600"/>
            </a:br>
            <a:r>
              <a:rPr lang="en-US" sz="3600"/>
              <a:t>(more than 500k followers)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0BF3E-294A-51A1-DF3E-81ECA950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1" y="4180583"/>
            <a:ext cx="4041386" cy="2677417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75512-F5BF-9B68-9445-6B0622E07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52" y="0"/>
            <a:ext cx="7040300" cy="46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9C4A6-4A95-1067-1FFD-45B1C72E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conclusion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robot with human face">
            <a:extLst>
              <a:ext uri="{FF2B5EF4-FFF2-40B4-BE49-F238E27FC236}">
                <a16:creationId xmlns:a16="http://schemas.microsoft.com/office/drawing/2014/main" id="{3927ED74-A8E8-BA50-94D3-A35F44441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6" r="51468" b="-420"/>
          <a:stretch/>
        </p:blipFill>
        <p:spPr>
          <a:xfrm>
            <a:off x="8621031" y="-14367"/>
            <a:ext cx="3568815" cy="688661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9C2E7-F8A2-7B41-447A-EA9E3FF0B2FC}"/>
              </a:ext>
            </a:extLst>
          </p:cNvPr>
          <p:cNvSpPr txBox="1"/>
          <p:nvPr/>
        </p:nvSpPr>
        <p:spPr>
          <a:xfrm>
            <a:off x="1181100" y="2981325"/>
            <a:ext cx="6001406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/>
              <a:t>Neutral sentiment : A lot of tweets which doesn’t express emotions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/>
              <a:t>Duplicate tweets: Mostly form bots and viral sentences</a:t>
            </a:r>
          </a:p>
          <a:p>
            <a:pPr marL="285750" indent="-285750">
              <a:buFont typeface="Arial"/>
              <a:buChar char="•"/>
            </a:pPr>
            <a:endParaRPr lang="en-GB" sz="2000" dirty="0"/>
          </a:p>
          <a:p>
            <a:pPr marL="285750" indent="-285750">
              <a:buFont typeface="Arial"/>
              <a:buChar char="•"/>
            </a:pPr>
            <a:endParaRPr lang="en-GB" sz="2000" dirty="0"/>
          </a:p>
          <a:p>
            <a:pPr marL="285750" indent="-285750">
              <a:buFont typeface="Arial"/>
              <a:buChar char="•"/>
            </a:pP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62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75B2-3846-60FB-790F-FAEB002B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7200" dirty="0"/>
              <a:t>Agenda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645F-FA9A-440E-7741-C3273717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INTRODUCTION </a:t>
            </a:r>
          </a:p>
          <a:p>
            <a:r>
              <a:rPr lang="en-GB" dirty="0"/>
              <a:t>OBJECTIVE</a:t>
            </a:r>
          </a:p>
          <a:p>
            <a:r>
              <a:rPr lang="en-GB" dirty="0"/>
              <a:t>DATA </a:t>
            </a:r>
          </a:p>
          <a:p>
            <a:r>
              <a:rPr lang="en-GB" dirty="0"/>
              <a:t>MODELLING</a:t>
            </a:r>
          </a:p>
          <a:p>
            <a:r>
              <a:rPr lang="en-GB" dirty="0"/>
              <a:t>FINDINGS</a:t>
            </a:r>
          </a:p>
          <a:p>
            <a:r>
              <a:rPr lang="en-GB" dirty="0"/>
              <a:t>CONCLUSION</a:t>
            </a:r>
          </a:p>
        </p:txBody>
      </p:sp>
      <p:pic>
        <p:nvPicPr>
          <p:cNvPr id="12" name="Picture 11" descr="People working on ideas">
            <a:extLst>
              <a:ext uri="{FF2B5EF4-FFF2-40B4-BE49-F238E27FC236}">
                <a16:creationId xmlns:a16="http://schemas.microsoft.com/office/drawing/2014/main" id="{D83CD907-863B-672A-3BBF-59C40B392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4" r="31565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92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0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5A4E-E79B-76AA-163A-85A4039C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85" y="703293"/>
            <a:ext cx="4584921" cy="1949815"/>
          </a:xfrm>
        </p:spPr>
        <p:txBody>
          <a:bodyPr anchor="b"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Introduction</a:t>
            </a:r>
            <a:endParaRPr lang="en-US"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363E9-9885-A1F5-B381-1702230A0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8" r="-2" b="-2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12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">
            <a:extLst>
              <a:ext uri="{FF2B5EF4-FFF2-40B4-BE49-F238E27FC236}">
                <a16:creationId xmlns:a16="http://schemas.microsoft.com/office/drawing/2014/main" id="{E0CC84CF-A4AC-B78C-9A18-D57F63FEC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585" y="3164618"/>
            <a:ext cx="4584921" cy="30214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Twitter influencer 91M</a:t>
            </a:r>
          </a:p>
          <a:p>
            <a:r>
              <a:rPr lang="en-US" dirty="0">
                <a:ea typeface="+mn-lt"/>
                <a:cs typeface="+mn-lt"/>
              </a:rPr>
              <a:t>Richest man in the world : 255.1 B</a:t>
            </a:r>
          </a:p>
          <a:p>
            <a:r>
              <a:rPr lang="en-US" dirty="0">
                <a:ea typeface="+mn-lt"/>
                <a:cs typeface="+mn-lt"/>
              </a:rPr>
              <a:t> On the beginning of April tweet on the fact that He want to buy twitter</a:t>
            </a:r>
          </a:p>
          <a:p>
            <a:r>
              <a:rPr lang="en-US" dirty="0">
                <a:ea typeface="+mn-lt"/>
                <a:cs typeface="+mn-lt"/>
              </a:rPr>
              <a:t>Elon musk buys twitter for 44B$ on 29</a:t>
            </a:r>
            <a:r>
              <a:rPr lang="en-US" baseline="30000" dirty="0">
                <a:ea typeface="+mn-lt"/>
                <a:cs typeface="+mn-lt"/>
              </a:rPr>
              <a:t>th</a:t>
            </a:r>
            <a:r>
              <a:rPr lang="en-US" dirty="0">
                <a:ea typeface="+mn-lt"/>
                <a:cs typeface="+mn-lt"/>
              </a:rPr>
              <a:t> April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492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5A4E-E79B-76AA-163A-85A4039C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/>
              <a:t>Objective</a:t>
            </a:r>
            <a:r>
              <a:rPr lang="en-US" sz="6000"/>
              <a:t> : Sentiment analysis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41275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984C4-4FFD-F4E2-2EE8-EEC3793C386B}"/>
              </a:ext>
            </a:extLst>
          </p:cNvPr>
          <p:cNvSpPr txBox="1"/>
          <p:nvPr/>
        </p:nvSpPr>
        <p:spPr>
          <a:xfrm>
            <a:off x="5298595" y="552091"/>
            <a:ext cx="6052158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	After made a tweet on his intentions to buy twitter “to make the bird free”, Twitter became crazy. So, we decided to scrape twitter by using twitter API in the aim to: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Have a clear idea of the sentiment concerning ‘Elon buying twitter’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See what was the opinion of the most reacting person(based on the number of tweets)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See what was the sentiment of the influencers account (based on the number of followers)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See if the fact that he bought twitter on the 29</a:t>
            </a:r>
            <a:r>
              <a:rPr lang="en-US" baseline="30000" dirty="0"/>
              <a:t>th</a:t>
            </a:r>
            <a:r>
              <a:rPr lang="en-US" dirty="0"/>
              <a:t>, makes a lot of differences in the general sentiment.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See any relevant information that we can add at the top </a:t>
            </a:r>
          </a:p>
        </p:txBody>
      </p:sp>
    </p:spTree>
    <p:extLst>
      <p:ext uri="{BB962C8B-B14F-4D97-AF65-F5344CB8AC3E}">
        <p14:creationId xmlns:p14="http://schemas.microsoft.com/office/powerpoint/2010/main" val="12000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Data: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CDEAA50-ACCA-1DB3-3158-2B46D8E4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07610"/>
            <a:ext cx="12192000" cy="1378608"/>
          </a:xfrm>
          <a:prstGeom prst="rect">
            <a:avLst/>
          </a:prstGeom>
        </p:spPr>
      </p:pic>
      <p:pic>
        <p:nvPicPr>
          <p:cNvPr id="2052" name="Picture 4" descr="An Introduction To Amazon EC2 - Testprep Training Blog">
            <a:extLst>
              <a:ext uri="{FF2B5EF4-FFF2-40B4-BE49-F238E27FC236}">
                <a16:creationId xmlns:a16="http://schemas.microsoft.com/office/drawing/2014/main" id="{FAE1B3D9-3E9E-E6B6-3AE1-43ACAB76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13" y="1499056"/>
            <a:ext cx="1059210" cy="67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witter: Social media API - Spiralking">
            <a:extLst>
              <a:ext uri="{FF2B5EF4-FFF2-40B4-BE49-F238E27FC236}">
                <a16:creationId xmlns:a16="http://schemas.microsoft.com/office/drawing/2014/main" id="{C02E480F-B0D6-B6B6-9F96-978A3D0A6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2" y="824056"/>
            <a:ext cx="110071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curing AWS S3 uploads using presigned URLs | by Aidan Hallett | Medium">
            <a:extLst>
              <a:ext uri="{FF2B5EF4-FFF2-40B4-BE49-F238E27FC236}">
                <a16:creationId xmlns:a16="http://schemas.microsoft.com/office/drawing/2014/main" id="{BA78E327-BF52-260C-E646-B2503D17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9" y="2724529"/>
            <a:ext cx="90116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tabricks - Wikipedia">
            <a:extLst>
              <a:ext uri="{FF2B5EF4-FFF2-40B4-BE49-F238E27FC236}">
                <a16:creationId xmlns:a16="http://schemas.microsoft.com/office/drawing/2014/main" id="{F4A4EAF7-AE48-EFE4-5428-6C99A1AA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3326313"/>
            <a:ext cx="891431" cy="4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FE89BBE-4218-033F-6F1A-38B64FA6B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242282"/>
              </p:ext>
            </p:extLst>
          </p:nvPr>
        </p:nvGraphicFramePr>
        <p:xfrm>
          <a:off x="4544174" y="708697"/>
          <a:ext cx="6376939" cy="5034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2784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B1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55D37-B894-E6FD-7FFB-83EDBBB1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2829814" cy="1463040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Data: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80F5-E569-14DC-4D89-646FF430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992" y="630936"/>
            <a:ext cx="689457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From tweets, we should remove: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remove URLs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remove Symbol of retweet (RT @name) : We should keep the </a:t>
            </a:r>
            <a:r>
              <a:rPr lang="en-US" sz="1400" b="0" i="0" dirty="0" err="1">
                <a:solidFill>
                  <a:srgbClr val="FFFFFF"/>
                </a:solidFill>
                <a:effectLst/>
              </a:rPr>
              <a:t>the</a:t>
            </a:r>
            <a:r>
              <a:rPr lang="en-US" sz="1400" b="0" i="0" dirty="0">
                <a:solidFill>
                  <a:srgbClr val="FFFFFF"/>
                </a:solidFill>
                <a:effectLst/>
              </a:rPr>
              <a:t> text of the retweet because people comment a lot Elon tweets or any twitter related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remove Special Caracter, spaces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make lowering and trimming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We also remove all tweets with no values after cleaning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We need to remove some useless columns such as name, id(id is unique, screen name is unique, but it can be more meaningful),user location, user tweet(we get a lot of missing)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4925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48EE2-EF84-381B-C4FB-516EEDEB7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36" y="3831437"/>
            <a:ext cx="10917936" cy="16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B1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0248A-920D-7852-65D3-1730E172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>
                <a:solidFill>
                  <a:srgbClr val="FFFFFF"/>
                </a:solidFill>
              </a:rPr>
              <a:t>DATA: Get sentiment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FFB7-AFD5-1C41-34FC-080E7590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GB" sz="2000" dirty="0" err="1">
                <a:solidFill>
                  <a:srgbClr val="FFFFFF"/>
                </a:solidFill>
              </a:rPr>
              <a:t>Textblob</a:t>
            </a:r>
            <a:endParaRPr lang="en-GB" sz="2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4925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AEFCA-6533-B11A-9B83-D3368FCF0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36" y="3899674"/>
            <a:ext cx="10917936" cy="15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0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 dirty="0"/>
              <a:t>Modelling: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41275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Tokenizer</a:t>
            </a:r>
            <a:endParaRPr lang="en-US" dirty="0"/>
          </a:p>
          <a:p>
            <a:r>
              <a:rPr lang="en-US" dirty="0"/>
              <a:t>Remove Stop words</a:t>
            </a:r>
          </a:p>
          <a:p>
            <a:r>
              <a:rPr lang="en-US" dirty="0"/>
              <a:t>Count Vectorizer</a:t>
            </a:r>
          </a:p>
          <a:p>
            <a:r>
              <a:rPr lang="en-US" dirty="0"/>
              <a:t>TF-IDF Vectorization</a:t>
            </a:r>
          </a:p>
          <a:p>
            <a:r>
              <a:rPr lang="en-US" dirty="0"/>
              <a:t>Labeling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Scoring: 97.97 %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7A21-89CB-2109-FD60-8F3FE9B6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FINDINGS: General sentiment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13B48"/>
          </a:solidFill>
          <a:ln w="38100" cap="rnd">
            <a:solidFill>
              <a:srgbClr val="B13B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2A9B2-EC50-4C5D-AD2A-0CE14C34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96" y="640080"/>
            <a:ext cx="628941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559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35371F"/>
      </a:dk2>
      <a:lt2>
        <a:srgbClr val="E2E8E7"/>
      </a:lt2>
      <a:accent1>
        <a:srgbClr val="B13B48"/>
      </a:accent1>
      <a:accent2>
        <a:srgbClr val="C34D8B"/>
      </a:accent2>
      <a:accent3>
        <a:srgbClr val="C3714D"/>
      </a:accent3>
      <a:accent4>
        <a:srgbClr val="4AB13B"/>
      </a:accent4>
      <a:accent5>
        <a:srgbClr val="48B969"/>
      </a:accent5>
      <a:accent6>
        <a:srgbClr val="3BB18F"/>
      </a:accent6>
      <a:hlink>
        <a:srgbClr val="309287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437</Words>
  <Application>Microsoft Office PowerPoint</Application>
  <PresentationFormat>Widescreen</PresentationFormat>
  <Paragraphs>79</Paragraphs>
  <Slides>15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The Hand Bold</vt:lpstr>
      <vt:lpstr>The Serif Hand Black</vt:lpstr>
      <vt:lpstr>SketchyVTI</vt:lpstr>
      <vt:lpstr>BIG DATA PROJECT: elon musk twitter sentiment analysis </vt:lpstr>
      <vt:lpstr>Agenda</vt:lpstr>
      <vt:lpstr>Introduction</vt:lpstr>
      <vt:lpstr>Objective : Sentiment analysis</vt:lpstr>
      <vt:lpstr>Data:</vt:lpstr>
      <vt:lpstr>Data: cleaning</vt:lpstr>
      <vt:lpstr>DATA: Get sentiment </vt:lpstr>
      <vt:lpstr>Modelling:</vt:lpstr>
      <vt:lpstr>FINDINGS: General sentiment</vt:lpstr>
      <vt:lpstr>FINDINGS:  Sentiment and hours</vt:lpstr>
      <vt:lpstr>FINDINGS:  sentiment and day</vt:lpstr>
      <vt:lpstr>FINDINGS: most reactive account</vt:lpstr>
      <vt:lpstr>FINDINGS:  Tweets that appeared the most  </vt:lpstr>
      <vt:lpstr>FINDINGS:  Influencers  (more than 500k followers)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Davidson Dacleu</cp:lastModifiedBy>
  <cp:revision>1117</cp:revision>
  <dcterms:created xsi:type="dcterms:W3CDTF">2019-10-16T03:03:10Z</dcterms:created>
  <dcterms:modified xsi:type="dcterms:W3CDTF">2022-05-07T14:01:47Z</dcterms:modified>
</cp:coreProperties>
</file>