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5DA5-61F0-5112-D266-87EEE86C8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725E0-0EF2-387D-4633-F427BBBB7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5745F-82E5-2CD0-9011-9DD8DA49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D4A6-2266-1C47-95FE-DB6433A2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2935-1908-47B5-B1BA-7EF666A3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956-0AE5-8174-6CD7-1092D6F5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D60C9-FB60-9E29-D4D9-3512884EE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FD8D-FC95-826C-9674-6B7EE5A5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3AFF-8095-1A63-8326-3B6517E8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4095-D905-759E-176D-6E1F59DC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F4E34-AC41-FB3A-D361-599B52209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4DF0A-F5DB-EC9D-0197-F8EA0846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DF54-BADA-0614-1DEB-5BC70257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B1FD-A5F5-F480-5A75-4B852A4B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C0F3-1735-5F15-53AD-C0C624F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0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684B-D21F-ADED-9114-849E9253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C13E-AD68-8B1B-438B-F2EC29199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E91F-1987-88DC-1C86-C9083DAC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23236-0B64-FCFB-1ACA-7F7F5C1B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1AF8-54D3-FB5A-6F6F-57A07F32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5F67-D757-56EF-7B0C-08754430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3675-A167-8D64-9244-714C02B6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9C4-B1F3-A874-BFFF-EA742D59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447B-9980-7C22-750E-D938C831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3D69-3482-2BAC-C3AF-820B60E0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6402-03EB-B787-C170-A2D1E1FB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989B-8A13-C39E-5DB1-25F5FE287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6FAE-3BE2-0708-174E-2401AA50C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93CB3-66DA-F7F3-DD8A-0A5DEF30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2BDD-F199-7CC3-C49C-95CD31ED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62E9E-701C-3443-8369-5F20D198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EE9C-2BBD-96C0-91CD-846E1E91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7C2E-D144-E41C-193A-B9C7806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D0D0B-6C95-48A0-A489-17EC9DAB7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6D3ED-33CD-DC9B-9408-42752AB82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71CF6-717E-A585-5356-A542B96EF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9B05A-396A-4674-36F2-8576FE17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CF749-3E2F-0A6F-489F-1632BE3B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E3D39-6549-BE36-2B08-F8038319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5783-08A7-46E9-EE5D-303C23A0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62F6A-D1D3-341D-5678-BF4FB46F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D743E-1F48-E501-F6E0-D24D2AAF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9EEA2-1627-3697-1B13-C87BB967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C5A3A-45DC-DE03-23EB-FB2A763E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60F19-FAB8-C845-4B89-3D8CCF35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C62C7-9495-E634-825C-6BBF4C7D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1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3A99-334F-4E5C-105D-03206E2F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25E8-85CE-07DF-FF49-9F52403F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2B9F-8891-187D-0BB0-C3BF6576E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E383D-0D29-4585-B7E7-0AB50A84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602A8-1124-0658-9917-029D25B3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180A-DBF3-33A4-8CC7-C599893B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6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2D59-4F62-1564-2C01-60479C2C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77FEA-B0E9-986E-765C-74914BF16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FD757-D400-43EC-0138-6BCCA2E06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60B8-13CC-6881-7E1F-7A36994F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1184-FBB5-2033-D819-E2A10928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67E26-B42C-5A76-3B26-24CE26A7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1882-C47B-9041-DED5-2E5777FA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A243-78E9-974B-92D8-5F32C01D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53FC-29E4-1717-50E1-018F669D3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46E9-2FA3-4440-B475-80BE7C0839A0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1E043-ECA3-1596-1B10-854E8BBC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ED1C-0B9B-3F77-A2F4-C3BF6E243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9931-774D-4FFB-A89C-808A0BE9B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.pinimg.com/originals/ec/59/6b/ec596b3f594abe172c53c4a390ec7e86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FA29-D68B-F249-1B26-B1736C22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299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Der Völkermord an den Juden im Zweiten Weltkrieg (1939-45)</a:t>
            </a:r>
          </a:p>
        </p:txBody>
      </p:sp>
    </p:spTree>
    <p:extLst>
      <p:ext uri="{BB962C8B-B14F-4D97-AF65-F5344CB8AC3E}">
        <p14:creationId xmlns:p14="http://schemas.microsoft.com/office/powerpoint/2010/main" val="163808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21D6-DC7A-735D-0701-79FC8A1E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B930-F641-1C5A-19C0-19BF1FD2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Forum Geschichte 11 Bayern 2015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https://i.pinimg.com/originals/ec/59/6b/ec596b3f594abe172c53c4a390ec7e86.jpg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2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4B1A-3C43-7F31-5620-BE1E31D8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Inhalt</a:t>
            </a:r>
            <a:r>
              <a:rPr lang="de-DE" dirty="0"/>
              <a:t>	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4D7A38-7918-91C4-CF20-C1B83F7AF75A}"/>
              </a:ext>
            </a:extLst>
          </p:cNvPr>
          <p:cNvGrpSpPr/>
          <p:nvPr/>
        </p:nvGrpSpPr>
        <p:grpSpPr>
          <a:xfrm>
            <a:off x="910862" y="2113456"/>
            <a:ext cx="2317200" cy="971650"/>
            <a:chOff x="1125117" y="2113456"/>
            <a:chExt cx="2317200" cy="971650"/>
          </a:xfrm>
        </p:grpSpPr>
        <p:sp>
          <p:nvSpPr>
            <p:cNvPr id="9" name="Google Shape;675;p29">
              <a:extLst>
                <a:ext uri="{FF2B5EF4-FFF2-40B4-BE49-F238E27FC236}">
                  <a16:creationId xmlns:a16="http://schemas.microsoft.com/office/drawing/2014/main" id="{6ACE7344-DA03-0B6C-A5BD-C7F00875A3DE}"/>
                </a:ext>
              </a:extLst>
            </p:cNvPr>
            <p:cNvSpPr txBox="1">
              <a:spLocks/>
            </p:cNvSpPr>
            <p:nvPr/>
          </p:nvSpPr>
          <p:spPr>
            <a:xfrm>
              <a:off x="1734717" y="2113456"/>
              <a:ext cx="1098000" cy="389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de-DE" dirty="0">
                  <a:latin typeface="DengXian" panose="02010600030101010101" pitchFamily="2" charset="-122"/>
                  <a:ea typeface="DengXian" panose="02010600030101010101" pitchFamily="2" charset="-122"/>
                </a:rPr>
                <a:t>01</a:t>
              </a:r>
            </a:p>
          </p:txBody>
        </p:sp>
        <p:sp>
          <p:nvSpPr>
            <p:cNvPr id="13" name="Google Shape;674;p29">
              <a:extLst>
                <a:ext uri="{FF2B5EF4-FFF2-40B4-BE49-F238E27FC236}">
                  <a16:creationId xmlns:a16="http://schemas.microsoft.com/office/drawing/2014/main" id="{B2347FF3-5320-907E-59F7-C79295EEC207}"/>
                </a:ext>
              </a:extLst>
            </p:cNvPr>
            <p:cNvSpPr txBox="1">
              <a:spLocks/>
            </p:cNvSpPr>
            <p:nvPr/>
          </p:nvSpPr>
          <p:spPr>
            <a:xfrm>
              <a:off x="1125117" y="2503157"/>
              <a:ext cx="2317200" cy="581949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de-DE" dirty="0">
                  <a:latin typeface="DengXian" panose="02010600030101010101" pitchFamily="2" charset="-122"/>
                  <a:ea typeface="DengXian" panose="02010600030101010101" pitchFamily="2" charset="-122"/>
                </a:rPr>
                <a:t>Allgemeines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2AFC82-7A45-D9BD-25A1-89FAFB4D66AE}"/>
              </a:ext>
            </a:extLst>
          </p:cNvPr>
          <p:cNvGrpSpPr/>
          <p:nvPr/>
        </p:nvGrpSpPr>
        <p:grpSpPr>
          <a:xfrm>
            <a:off x="3646409" y="2113456"/>
            <a:ext cx="2317200" cy="1375391"/>
            <a:chOff x="3248114" y="2113456"/>
            <a:chExt cx="2317200" cy="1375391"/>
          </a:xfrm>
        </p:grpSpPr>
        <p:sp>
          <p:nvSpPr>
            <p:cNvPr id="7" name="Google Shape;675;p29">
              <a:extLst>
                <a:ext uri="{FF2B5EF4-FFF2-40B4-BE49-F238E27FC236}">
                  <a16:creationId xmlns:a16="http://schemas.microsoft.com/office/drawing/2014/main" id="{56EC0D71-1FC5-2DBA-F626-1297400FAC8C}"/>
                </a:ext>
              </a:extLst>
            </p:cNvPr>
            <p:cNvSpPr txBox="1">
              <a:spLocks/>
            </p:cNvSpPr>
            <p:nvPr/>
          </p:nvSpPr>
          <p:spPr>
            <a:xfrm>
              <a:off x="3857714" y="2113456"/>
              <a:ext cx="1098000" cy="389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dirty="0">
                  <a:latin typeface="DengXian" panose="02010600030101010101" pitchFamily="2" charset="-122"/>
                  <a:ea typeface="DengXian" panose="02010600030101010101" pitchFamily="2" charset="-122"/>
                </a:rPr>
                <a:t>02</a:t>
              </a:r>
            </a:p>
          </p:txBody>
        </p:sp>
        <p:sp>
          <p:nvSpPr>
            <p:cNvPr id="14" name="Google Shape;674;p29">
              <a:extLst>
                <a:ext uri="{FF2B5EF4-FFF2-40B4-BE49-F238E27FC236}">
                  <a16:creationId xmlns:a16="http://schemas.microsoft.com/office/drawing/2014/main" id="{FB9E2431-84BC-B924-F1B8-EA574AF74E9D}"/>
                </a:ext>
              </a:extLst>
            </p:cNvPr>
            <p:cNvSpPr txBox="1">
              <a:spLocks/>
            </p:cNvSpPr>
            <p:nvPr/>
          </p:nvSpPr>
          <p:spPr>
            <a:xfrm>
              <a:off x="3248114" y="2661170"/>
              <a:ext cx="2317200" cy="827677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de-DE" dirty="0">
                  <a:latin typeface="DengXian" panose="02010600030101010101" pitchFamily="2" charset="-122"/>
                  <a:ea typeface="DengXian" panose="02010600030101010101" pitchFamily="2" charset="-122"/>
                </a:rPr>
                <a:t>Vor</a:t>
              </a:r>
              <a:r>
                <a:rPr lang="en-US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lang="de-DE" dirty="0">
                  <a:latin typeface="DengXian" panose="02010600030101010101" pitchFamily="2" charset="-122"/>
                  <a:ea typeface="DengXian" panose="02010600030101010101" pitchFamily="2" charset="-122"/>
                </a:rPr>
                <a:t>Frühjahr </a:t>
              </a:r>
              <a:r>
                <a:rPr lang="en-US" dirty="0">
                  <a:latin typeface="DengXian" panose="02010600030101010101" pitchFamily="2" charset="-122"/>
                  <a:ea typeface="DengXian" panose="02010600030101010101" pitchFamily="2" charset="-122"/>
                </a:rPr>
                <a:t>1941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FDE914-70DD-9B14-5E7A-8DEB0E1152B7}"/>
              </a:ext>
            </a:extLst>
          </p:cNvPr>
          <p:cNvGrpSpPr/>
          <p:nvPr/>
        </p:nvGrpSpPr>
        <p:grpSpPr>
          <a:xfrm>
            <a:off x="6384906" y="2113456"/>
            <a:ext cx="2317200" cy="1375391"/>
            <a:chOff x="4937400" y="2113456"/>
            <a:chExt cx="2317200" cy="1375391"/>
          </a:xfrm>
        </p:grpSpPr>
        <p:sp>
          <p:nvSpPr>
            <p:cNvPr id="8" name="Google Shape;675;p29">
              <a:extLst>
                <a:ext uri="{FF2B5EF4-FFF2-40B4-BE49-F238E27FC236}">
                  <a16:creationId xmlns:a16="http://schemas.microsoft.com/office/drawing/2014/main" id="{D24A325B-1C8D-AB5A-BB5B-BA30EC95F005}"/>
                </a:ext>
              </a:extLst>
            </p:cNvPr>
            <p:cNvSpPr txBox="1">
              <a:spLocks/>
            </p:cNvSpPr>
            <p:nvPr/>
          </p:nvSpPr>
          <p:spPr>
            <a:xfrm>
              <a:off x="5547000" y="2113456"/>
              <a:ext cx="1098000" cy="389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dirty="0">
                  <a:latin typeface="DengXian" panose="02010600030101010101" pitchFamily="2" charset="-122"/>
                  <a:ea typeface="DengXian" panose="02010600030101010101" pitchFamily="2" charset="-122"/>
                </a:rPr>
                <a:t>03</a:t>
              </a:r>
            </a:p>
          </p:txBody>
        </p:sp>
        <p:sp>
          <p:nvSpPr>
            <p:cNvPr id="15" name="Google Shape;674;p29">
              <a:extLst>
                <a:ext uri="{FF2B5EF4-FFF2-40B4-BE49-F238E27FC236}">
                  <a16:creationId xmlns:a16="http://schemas.microsoft.com/office/drawing/2014/main" id="{3DF76941-9CB1-0D8E-685D-A07992E4E636}"/>
                </a:ext>
              </a:extLst>
            </p:cNvPr>
            <p:cNvSpPr txBox="1">
              <a:spLocks/>
            </p:cNvSpPr>
            <p:nvPr/>
          </p:nvSpPr>
          <p:spPr>
            <a:xfrm>
              <a:off x="4937400" y="2661171"/>
              <a:ext cx="2317200" cy="827676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de-DE" dirty="0">
                  <a:latin typeface="DengXian" panose="02010600030101010101" pitchFamily="2" charset="-122"/>
                  <a:ea typeface="DengXian" panose="02010600030101010101" pitchFamily="2" charset="-122"/>
                </a:rPr>
                <a:t>A</a:t>
              </a:r>
              <a:r>
                <a:rPr lang="en-US" dirty="0">
                  <a:latin typeface="DengXian" panose="02010600030101010101" pitchFamily="2" charset="-122"/>
                  <a:ea typeface="DengXian" panose="02010600030101010101" pitchFamily="2" charset="-122"/>
                </a:rPr>
                <a:t>b </a:t>
              </a:r>
              <a:r>
                <a:rPr lang="de-DE" dirty="0">
                  <a:latin typeface="DengXian" panose="02010600030101010101" pitchFamily="2" charset="-122"/>
                  <a:ea typeface="DengXian" panose="02010600030101010101" pitchFamily="2" charset="-122"/>
                </a:rPr>
                <a:t>Frühjahr</a:t>
              </a:r>
              <a:r>
                <a:rPr lang="en-US" dirty="0">
                  <a:latin typeface="DengXian" panose="02010600030101010101" pitchFamily="2" charset="-122"/>
                  <a:ea typeface="DengXian" panose="02010600030101010101" pitchFamily="2" charset="-122"/>
                </a:rPr>
                <a:t> 1941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C96A61-1C02-939E-CF3B-3229E1535D0D}"/>
              </a:ext>
            </a:extLst>
          </p:cNvPr>
          <p:cNvGrpSpPr/>
          <p:nvPr/>
        </p:nvGrpSpPr>
        <p:grpSpPr>
          <a:xfrm>
            <a:off x="9123403" y="2113456"/>
            <a:ext cx="2317200" cy="1315541"/>
            <a:chOff x="6920892" y="2113456"/>
            <a:chExt cx="2317200" cy="1315541"/>
          </a:xfrm>
        </p:grpSpPr>
        <p:sp>
          <p:nvSpPr>
            <p:cNvPr id="10" name="Google Shape;675;p29">
              <a:extLst>
                <a:ext uri="{FF2B5EF4-FFF2-40B4-BE49-F238E27FC236}">
                  <a16:creationId xmlns:a16="http://schemas.microsoft.com/office/drawing/2014/main" id="{1E082CC3-892C-8B2E-5343-58B2F9B6820C}"/>
                </a:ext>
              </a:extLst>
            </p:cNvPr>
            <p:cNvSpPr txBox="1">
              <a:spLocks/>
            </p:cNvSpPr>
            <p:nvPr/>
          </p:nvSpPr>
          <p:spPr>
            <a:xfrm>
              <a:off x="7524592" y="2113456"/>
              <a:ext cx="1098000" cy="389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" dirty="0">
                  <a:latin typeface="DengXian" panose="02010600030101010101" pitchFamily="2" charset="-122"/>
                  <a:ea typeface="DengXian" panose="02010600030101010101" pitchFamily="2" charset="-122"/>
                </a:rPr>
                <a:t>04</a:t>
              </a:r>
            </a:p>
          </p:txBody>
        </p:sp>
        <p:sp>
          <p:nvSpPr>
            <p:cNvPr id="16" name="Google Shape;674;p29">
              <a:extLst>
                <a:ext uri="{FF2B5EF4-FFF2-40B4-BE49-F238E27FC236}">
                  <a16:creationId xmlns:a16="http://schemas.microsoft.com/office/drawing/2014/main" id="{34FC54F3-340C-32CC-3720-4C393289825C}"/>
                </a:ext>
              </a:extLst>
            </p:cNvPr>
            <p:cNvSpPr txBox="1">
              <a:spLocks/>
            </p:cNvSpPr>
            <p:nvPr/>
          </p:nvSpPr>
          <p:spPr>
            <a:xfrm>
              <a:off x="6920892" y="2847048"/>
              <a:ext cx="2317200" cy="581949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dirty="0">
                  <a:latin typeface="DengXian" panose="02010600030101010101" pitchFamily="2" charset="-122"/>
                  <a:ea typeface="DengXian" panose="02010600030101010101" pitchFamily="2" charset="-122"/>
                </a:rPr>
                <a:t>Die </a:t>
              </a:r>
              <a:r>
                <a:rPr lang="de-DE" dirty="0">
                  <a:latin typeface="DengXian" panose="02010600030101010101" pitchFamily="2" charset="-122"/>
                  <a:ea typeface="DengXian" panose="02010600030101010101" pitchFamily="2" charset="-122"/>
                </a:rPr>
                <a:t>Deutschen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32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A04C-F265-38BA-EE63-E0B06713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Allgemeines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DECC-024C-EF66-E83B-BA812B5B8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latin typeface="DengXian" panose="02010600030101010101" pitchFamily="2" charset="-122"/>
                <a:ea typeface="DengXian" panose="02010600030101010101" pitchFamily="2" charset="-122"/>
              </a:rPr>
              <a:t>Ziel dieser Phase: Vernichtung der Juden</a:t>
            </a:r>
          </a:p>
          <a:p>
            <a:pPr lvl="1"/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Alle Juden von jung bis alt (ca. 6 Mio. Tote)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latin typeface="DengXian" panose="02010600030101010101" pitchFamily="2" charset="-122"/>
                <a:ea typeface="DengXian" panose="02010600030101010101" pitchFamily="2" charset="-122"/>
              </a:rPr>
              <a:t>Mitwirkende: </a:t>
            </a:r>
          </a:p>
          <a:p>
            <a:pPr lvl="1"/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SS-Personal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Ärzte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Polizisten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Giftgas Lieferanten &amp; Hersteller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Soldaten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8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6BF2-3009-84EB-CF26-FCE32CC4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Judenverfolgung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vor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Frühjahr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1941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40B6-0ABC-5B45-B3C0-C8FF5582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600" dirty="0">
                <a:latin typeface="DengXian" panose="02010600030101010101" pitchFamily="2" charset="-122"/>
                <a:ea typeface="DengXian" panose="02010600030101010101" pitchFamily="2" charset="-122"/>
              </a:rPr>
              <a:t>Krieg bedeutet „Vernichtung der jüdischen Rasse in Europa” –Hitler am 30.01.1939</a:t>
            </a:r>
          </a:p>
          <a:p>
            <a:pPr marL="457200" lvl="1" indent="0">
              <a:buNone/>
            </a:pPr>
            <a:r>
              <a:rPr lang="de-DE" sz="2600" dirty="0">
                <a:latin typeface="DengXian" panose="02010600030101010101" pitchFamily="2" charset="-122"/>
                <a:ea typeface="DengXian" panose="02010600030101010101" pitchFamily="2" charset="-122"/>
              </a:rPr>
              <a:t>→ Beginn des Völkermordes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600" dirty="0">
                <a:latin typeface="DengXian" panose="02010600030101010101" pitchFamily="2" charset="-122"/>
                <a:ea typeface="DengXian" panose="02010600030101010101" pitchFamily="2" charset="-122"/>
              </a:rPr>
              <a:t>Juli 1939: „Reichsvereinigung der Juden in Deutschland“ </a:t>
            </a:r>
          </a:p>
          <a:p>
            <a:pPr marL="457200" lvl="1" indent="0">
              <a:buNone/>
            </a:pPr>
            <a:r>
              <a:rPr lang="de-DE" sz="2200" dirty="0">
                <a:latin typeface="DengXian" panose="02010600030101010101" pitchFamily="2" charset="-122"/>
                <a:ea typeface="DengXian" panose="02010600030101010101" pitchFamily="2" charset="-122"/>
              </a:rPr>
              <a:t>→ SS hat alleinige Kontrolle über diese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600" dirty="0">
                <a:latin typeface="DengXian" panose="02010600030101010101" pitchFamily="2" charset="-122"/>
                <a:ea typeface="DengXian" panose="02010600030101010101" pitchFamily="2" charset="-122"/>
              </a:rPr>
              <a:t>Massen-Tötungen oft auf eigene Faust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600" dirty="0">
                <a:latin typeface="DengXian" panose="02010600030101010101" pitchFamily="2" charset="-122"/>
                <a:ea typeface="DengXian" panose="02010600030101010101" pitchFamily="2" charset="-122"/>
              </a:rPr>
              <a:t>Erste Pläne (bis Ende 1941)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>
                <a:latin typeface="DengXian" panose="02010600030101010101" pitchFamily="2" charset="-122"/>
                <a:ea typeface="DengXian" panose="02010600030101010101" pitchFamily="2" charset="-122"/>
              </a:rPr>
              <a:t>Zwangsumsiedlung nach Polen in Gettos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200" dirty="0">
                <a:latin typeface="DengXian" panose="02010600030101010101" pitchFamily="2" charset="-122"/>
                <a:ea typeface="DengXian" panose="02010600030101010101" pitchFamily="2" charset="-122"/>
              </a:rPr>
              <a:t>Isolation</a:t>
            </a:r>
          </a:p>
          <a:p>
            <a:endParaRPr lang="en-US" dirty="0"/>
          </a:p>
        </p:txBody>
      </p:sp>
      <p:pic>
        <p:nvPicPr>
          <p:cNvPr id="5" name="Picture 4" descr="A picture containing text, outdoor, white, black&#10;&#10;Description automatically generated">
            <a:extLst>
              <a:ext uri="{FF2B5EF4-FFF2-40B4-BE49-F238E27FC236}">
                <a16:creationId xmlns:a16="http://schemas.microsoft.com/office/drawing/2014/main" id="{ACE27E50-1B77-9F14-BE28-339C3BB78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87" y="3608108"/>
            <a:ext cx="3796917" cy="28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6BF2-3009-84EB-CF26-FCE32CC4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Judenverfolgung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vor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Frühjahr</a:t>
            </a: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1941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40B6-0ABC-5B45-B3C0-C8FF5582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latin typeface="DengXian" panose="02010600030101010101" pitchFamily="2" charset="-122"/>
                <a:ea typeface="DengXian" panose="02010600030101010101" pitchFamily="2" charset="-122"/>
              </a:rPr>
              <a:t>Madagaskar-Plan Heydrichs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Idee: Groß-Gettos auf Madagaskar</a:t>
            </a:r>
          </a:p>
          <a:p>
            <a:pPr marL="457200" lvl="1" indent="0">
              <a:buNone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→ Aber: zu große Zahl der Juden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>
                <a:latin typeface="DengXian" panose="02010600030101010101" pitchFamily="2" charset="-122"/>
                <a:ea typeface="DengXian" panose="02010600030101010101" pitchFamily="2" charset="-122"/>
              </a:rPr>
              <a:t>Allg.: bis Frühjahr 41 kein/e koordinierte/s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Deportation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Umsiedlung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Arbeitslager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Gettoisierung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ngXian" panose="02010600030101010101" pitchFamily="2" charset="-122"/>
                <a:ea typeface="DengXian" panose="02010600030101010101" pitchFamily="2" charset="-122"/>
              </a:rPr>
              <a:t>Massenvernichtungen</a:t>
            </a:r>
          </a:p>
          <a:p>
            <a:pPr marL="457200" lvl="1" indent="0">
              <a:buNone/>
            </a:pPr>
            <a:endParaRPr lang="de-DE" sz="20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de-DE" sz="2400" dirty="0">
                <a:latin typeface="DengXian" panose="02010600030101010101" pitchFamily="2" charset="-122"/>
                <a:ea typeface="DengXian" panose="02010600030101010101" pitchFamily="2" charset="-122"/>
              </a:rPr>
              <a:t>⇒ Noch kein planmäßiges Vorgehen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outdoor, people, old, group&#10;&#10;Description automatically generated">
            <a:extLst>
              <a:ext uri="{FF2B5EF4-FFF2-40B4-BE49-F238E27FC236}">
                <a16:creationId xmlns:a16="http://schemas.microsoft.com/office/drawing/2014/main" id="{267C4CBD-2328-CC79-DB54-29B56B6F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07" y="1690688"/>
            <a:ext cx="5306581" cy="366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8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B902-D795-D7F2-E241-9980323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Judenverfolgung ab Frühjahr 1941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3CF5-2088-026F-CB16-0A7AAB55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Heydrich bekommt am 31. Juli 1941 von Göring den Auftrag für “Vorbereitungen für eine Gesamtlösung der Judenfrage im deutschen Einflussbereich in Europa”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September: Tragen des Judensternes</a:t>
            </a:r>
          </a:p>
          <a:p>
            <a:pPr marL="0" indent="0">
              <a:buNone/>
            </a:pP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Oktober: Auswanderungsverbot für 	                                    		        Juden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Picture 4" descr="A group of people in a crowd&#10;&#10;Description automatically generated with low confidence">
            <a:extLst>
              <a:ext uri="{FF2B5EF4-FFF2-40B4-BE49-F238E27FC236}">
                <a16:creationId xmlns:a16="http://schemas.microsoft.com/office/drawing/2014/main" id="{A4971392-397F-A3AE-FF8B-69A966F4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28" y="2897809"/>
            <a:ext cx="4902872" cy="27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6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B902-D795-D7F2-E241-99803238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Wannsee-Konferenz (20. Januar 1942)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3CF5-2088-026F-CB16-0A7AAB55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Treffen zu einer “Besprechung mit anschließendem Frühstück”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Auch schon während der Konferenz war Völkermord im Gange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Beschlüsse: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„im Zuge dieser Endlösung […]                                                        kommen rund 11mio Juden in Betracht“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ausbeuten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dann ermorden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⇒ Legt organisatorische Grundlage für den Massenmord (sichert Zusammenspiel zwischen Ministerien und Reichsbehörden)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oup of people sitting around a table&#10;&#10;Description automatically generated with medium confidence">
            <a:extLst>
              <a:ext uri="{FF2B5EF4-FFF2-40B4-BE49-F238E27FC236}">
                <a16:creationId xmlns:a16="http://schemas.microsoft.com/office/drawing/2014/main" id="{B7A228B9-4643-F4DA-54E5-F065C0DF8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43" y="2711900"/>
            <a:ext cx="4584512" cy="257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4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8B22-3FE5-1FF6-835A-FC51F404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Die Deutschen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4AD2-94FF-C336-8391-4696CA15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Holocaust war ein öffentliches Geheimnis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DengXian" panose="02010600030101010101" pitchFamily="2" charset="-122"/>
                <a:ea typeface="DengXian" panose="02010600030101010101" pitchFamily="2" charset="-122"/>
              </a:rPr>
              <a:t>Forscher gehen davon aus, dass immer mehr Gerüchte über die Ermordung umherwanderten, aber viel verdrängten es wegen der bevorstehenden Niederlage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8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9C4E-5D6D-FB50-C45B-BB932891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dirty="0"/>
              <a:t>Gibt es noch Fragen?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526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DengXian</vt:lpstr>
      <vt:lpstr>Arial</vt:lpstr>
      <vt:lpstr>Calibri</vt:lpstr>
      <vt:lpstr>Calibri Light</vt:lpstr>
      <vt:lpstr>Office Theme</vt:lpstr>
      <vt:lpstr>Der Völkermord an den Juden im Zweiten Weltkrieg (1939-45)</vt:lpstr>
      <vt:lpstr>Inhalt </vt:lpstr>
      <vt:lpstr>Allgemeines</vt:lpstr>
      <vt:lpstr>Judenverfolgung vor Frühjahr 1941</vt:lpstr>
      <vt:lpstr>Judenverfolgung vor Frühjahr 1941</vt:lpstr>
      <vt:lpstr>Judenverfolgung ab Frühjahr 1941</vt:lpstr>
      <vt:lpstr>Wannsee-Konferenz (20. Januar 1942)</vt:lpstr>
      <vt:lpstr>Die Deutschen</vt:lpstr>
      <vt:lpstr>Gibt es noch Fragen?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Unger</dc:creator>
  <cp:lastModifiedBy>Felix Unger</cp:lastModifiedBy>
  <cp:revision>21</cp:revision>
  <dcterms:created xsi:type="dcterms:W3CDTF">2023-04-05T12:37:07Z</dcterms:created>
  <dcterms:modified xsi:type="dcterms:W3CDTF">2023-05-07T21:51:49Z</dcterms:modified>
</cp:coreProperties>
</file>