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sldIdLst>
    <p:sldId id="268" r:id="rId2"/>
    <p:sldId id="271" r:id="rId3"/>
    <p:sldId id="288" r:id="rId4"/>
    <p:sldId id="291" r:id="rId5"/>
    <p:sldId id="290" r:id="rId6"/>
    <p:sldId id="292" r:id="rId7"/>
    <p:sldId id="293" r:id="rId8"/>
    <p:sldId id="294" r:id="rId9"/>
    <p:sldId id="295" r:id="rId10"/>
    <p:sldId id="296" r:id="rId11"/>
    <p:sldId id="298" r:id="rId12"/>
    <p:sldId id="297" r:id="rId13"/>
    <p:sldId id="299" r:id="rId14"/>
    <p:sldId id="300" r:id="rId15"/>
    <p:sldId id="301" r:id="rId16"/>
    <p:sldId id="302" r:id="rId17"/>
    <p:sldId id="303" r:id="rId18"/>
    <p:sldId id="304" r:id="rId19"/>
    <p:sldId id="305" r:id="rId20"/>
    <p:sldId id="306" r:id="rId21"/>
    <p:sldId id="28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46" userDrawn="1">
          <p15:clr>
            <a:srgbClr val="A4A3A4"/>
          </p15:clr>
        </p15:guide>
        <p15:guide id="4" orient="horz" pos="3974" userDrawn="1">
          <p15:clr>
            <a:srgbClr val="A4A3A4"/>
          </p15:clr>
        </p15:guide>
        <p15:guide id="5" pos="325" userDrawn="1">
          <p15:clr>
            <a:srgbClr val="A4A3A4"/>
          </p15:clr>
        </p15:guide>
        <p15:guide id="6" pos="73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6C00"/>
    <a:srgbClr val="2BB7B3"/>
    <a:srgbClr val="003F43"/>
    <a:srgbClr val="0638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6" autoAdjust="0"/>
    <p:restoredTop sz="94660"/>
  </p:normalViewPr>
  <p:slideViewPr>
    <p:cSldViewPr snapToGrid="0" showGuides="1">
      <p:cViewPr>
        <p:scale>
          <a:sx n="88" d="100"/>
          <a:sy n="88" d="100"/>
        </p:scale>
        <p:origin x="44" y="296"/>
      </p:cViewPr>
      <p:guideLst>
        <p:guide orient="horz" pos="2160"/>
        <p:guide pos="3840"/>
        <p:guide orient="horz" pos="346"/>
        <p:guide orient="horz" pos="3974"/>
        <p:guide pos="325"/>
        <p:guide pos="735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进阶设计）">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6694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432489"/>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11.sv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6.svg"/><Relationship Id="rId7" Type="http://schemas.openxmlformats.org/officeDocument/2006/relationships/image" Target="../media/image13.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svg"/><Relationship Id="rId7"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3.svg"/></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32.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NULL"/><Relationship Id="rId5" Type="http://schemas.openxmlformats.org/officeDocument/2006/relationships/image" Target="../media/image11.sv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11.sv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3.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3.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35.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svg"/><Relationship Id="rId7" Type="http://schemas.openxmlformats.org/officeDocument/2006/relationships/image" Target="../media/image13.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6.svg"/><Relationship Id="rId7"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1.svg"/><Relationship Id="rId10" Type="http://schemas.openxmlformats.org/officeDocument/2006/relationships/image" Target="../media/image13.svg"/><Relationship Id="rId4" Type="http://schemas.openxmlformats.org/officeDocument/2006/relationships/image" Target="../media/image10.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3.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形 2">
            <a:extLst>
              <a:ext uri="{FF2B5EF4-FFF2-40B4-BE49-F238E27FC236}">
                <a16:creationId xmlns:a16="http://schemas.microsoft.com/office/drawing/2014/main" id="{C2B16A50-C551-464B-AFC7-CD67657015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971503" y="526482"/>
            <a:ext cx="7140668" cy="5782243"/>
          </a:xfrm>
          <a:prstGeom prst="rect">
            <a:avLst/>
          </a:prstGeom>
        </p:spPr>
      </p:pic>
      <p:pic>
        <p:nvPicPr>
          <p:cNvPr id="11" name="图形 10">
            <a:extLst>
              <a:ext uri="{FF2B5EF4-FFF2-40B4-BE49-F238E27FC236}">
                <a16:creationId xmlns:a16="http://schemas.microsoft.com/office/drawing/2014/main" id="{2196265E-BE18-4DBD-BF8C-C270D59D52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536" y="4697875"/>
            <a:ext cx="12214536" cy="2171700"/>
          </a:xfrm>
          <a:prstGeom prst="rect">
            <a:avLst/>
          </a:prstGeom>
        </p:spPr>
      </p:pic>
      <p:sp>
        <p:nvSpPr>
          <p:cNvPr id="6" name="文本框 5">
            <a:extLst>
              <a:ext uri="{FF2B5EF4-FFF2-40B4-BE49-F238E27FC236}">
                <a16:creationId xmlns:a16="http://schemas.microsoft.com/office/drawing/2014/main" id="{17EF117C-29D9-4D6A-95C3-F71232CF5D64}"/>
              </a:ext>
            </a:extLst>
          </p:cNvPr>
          <p:cNvSpPr txBox="1"/>
          <p:nvPr/>
        </p:nvSpPr>
        <p:spPr>
          <a:xfrm>
            <a:off x="294409" y="2167495"/>
            <a:ext cx="6044465"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300" normalizeH="0" baseline="0" noProof="0" dirty="0">
                <a:ln>
                  <a:noFill/>
                </a:ln>
                <a:solidFill>
                  <a:srgbClr val="2BB7B3"/>
                </a:solidFill>
                <a:effectLst/>
                <a:uLnTx/>
                <a:uFillTx/>
                <a:latin typeface="Times New Roman" panose="02020603050405020304" pitchFamily="18" charset="0"/>
                <a:ea typeface="思源黑体 CN Light" panose="020B0300000000000000" pitchFamily="34" charset="-122"/>
                <a:cs typeface="Times New Roman" panose="02020603050405020304" pitchFamily="18" charset="0"/>
              </a:rPr>
              <a:t>Comprehensive Evaluation of University Ranking</a:t>
            </a:r>
            <a:endParaRPr kumimoji="0" lang="zh-CN" altLang="en-US" sz="1600" b="0" i="0" u="none" strike="noStrike" kern="1200" cap="none" spc="300" normalizeH="0" baseline="0" noProof="0" dirty="0">
              <a:ln>
                <a:noFill/>
              </a:ln>
              <a:solidFill>
                <a:srgbClr val="2F2E4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endParaRPr>
          </a:p>
        </p:txBody>
      </p:sp>
      <p:pic>
        <p:nvPicPr>
          <p:cNvPr id="4" name="图形 3">
            <a:extLst>
              <a:ext uri="{FF2B5EF4-FFF2-40B4-BE49-F238E27FC236}">
                <a16:creationId xmlns:a16="http://schemas.microsoft.com/office/drawing/2014/main" id="{C1849446-353D-43E8-8785-664EB2EC146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9467" y="5746995"/>
            <a:ext cx="3057110" cy="561730"/>
          </a:xfrm>
          <a:prstGeom prst="rect">
            <a:avLst/>
          </a:prstGeom>
        </p:spPr>
      </p:pic>
      <p:sp>
        <p:nvSpPr>
          <p:cNvPr id="8" name="文本框 7">
            <a:extLst>
              <a:ext uri="{FF2B5EF4-FFF2-40B4-BE49-F238E27FC236}">
                <a16:creationId xmlns:a16="http://schemas.microsoft.com/office/drawing/2014/main" id="{C83B395F-151B-B130-5904-357F711966A9}"/>
              </a:ext>
            </a:extLst>
          </p:cNvPr>
          <p:cNvSpPr txBox="1"/>
          <p:nvPr/>
        </p:nvSpPr>
        <p:spPr>
          <a:xfrm>
            <a:off x="2677885" y="4063000"/>
            <a:ext cx="5392058" cy="461665"/>
          </a:xfrm>
          <a:prstGeom prst="rect">
            <a:avLst/>
          </a:prstGeom>
          <a:noFill/>
        </p:spPr>
        <p:txBody>
          <a:bodyPr wrap="square" rtlCol="0">
            <a:spAutoFit/>
          </a:bodyPr>
          <a:lstStyle/>
          <a:p>
            <a:r>
              <a:rPr lang="en-US" altLang="zh-CN" sz="2400" dirty="0">
                <a:solidFill>
                  <a:schemeClr val="bg2">
                    <a:lumMod val="10000"/>
                  </a:schemeClr>
                </a:solidFill>
                <a:latin typeface="Times New Roman" panose="02020603050405020304" pitchFamily="18" charset="0"/>
                <a:cs typeface="Times New Roman" panose="02020603050405020304" pitchFamily="18" charset="0"/>
              </a:rPr>
              <a:t>—— Wang Yi, Wu </a:t>
            </a:r>
            <a:r>
              <a:rPr lang="en-US" altLang="zh-CN" sz="2400" dirty="0" err="1">
                <a:solidFill>
                  <a:schemeClr val="bg2">
                    <a:lumMod val="10000"/>
                  </a:schemeClr>
                </a:solidFill>
                <a:latin typeface="Times New Roman" panose="02020603050405020304" pitchFamily="18" charset="0"/>
                <a:cs typeface="Times New Roman" panose="02020603050405020304" pitchFamily="18" charset="0"/>
              </a:rPr>
              <a:t>Yicheng</a:t>
            </a:r>
            <a:r>
              <a:rPr lang="en-US" altLang="zh-CN" sz="2400" dirty="0">
                <a:solidFill>
                  <a:schemeClr val="bg2">
                    <a:lumMod val="10000"/>
                  </a:schemeClr>
                </a:solidFill>
                <a:latin typeface="Times New Roman" panose="02020603050405020304" pitchFamily="18" charset="0"/>
                <a:cs typeface="Times New Roman" panose="02020603050405020304" pitchFamily="18" charset="0"/>
              </a:rPr>
              <a:t>, Wang </a:t>
            </a:r>
            <a:r>
              <a:rPr lang="en-US" altLang="zh-CN" sz="2400" dirty="0" err="1">
                <a:solidFill>
                  <a:schemeClr val="bg2">
                    <a:lumMod val="10000"/>
                  </a:schemeClr>
                </a:solidFill>
                <a:latin typeface="Times New Roman" panose="02020603050405020304" pitchFamily="18" charset="0"/>
                <a:cs typeface="Times New Roman" panose="02020603050405020304" pitchFamily="18" charset="0"/>
              </a:rPr>
              <a:t>Yijie</a:t>
            </a:r>
            <a:r>
              <a:rPr lang="en-US" altLang="zh-CN" sz="2400" dirty="0">
                <a:solidFill>
                  <a:schemeClr val="bg2">
                    <a:lumMod val="10000"/>
                  </a:schemeClr>
                </a:solidFill>
                <a:latin typeface="Times New Roman" panose="02020603050405020304" pitchFamily="18" charset="0"/>
                <a:cs typeface="Times New Roman" panose="02020603050405020304" pitchFamily="18" charset="0"/>
              </a:rPr>
              <a:t> </a:t>
            </a:r>
            <a:endParaRPr lang="zh-CN" altLang="en-US" sz="2400"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321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D066CD53-C643-4D61-B456-44284FE6BD8D}"/>
              </a:ext>
            </a:extLst>
          </p:cNvPr>
          <p:cNvSpPr txBox="1"/>
          <p:nvPr/>
        </p:nvSpPr>
        <p:spPr>
          <a:xfrm>
            <a:off x="515938" y="560070"/>
            <a:ext cx="4028795" cy="9694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300" normalizeH="0" baseline="0" noProof="0">
                <a:ln>
                  <a:noFill/>
                </a:ln>
                <a:solidFill>
                  <a:srgbClr val="2F2E41"/>
                </a:solidFill>
                <a:effectLst/>
                <a:uLnTx/>
                <a:uFillTx/>
                <a:latin typeface="思源黑体 CN Bold" panose="020B0800000000000000" pitchFamily="34" charset="-122"/>
                <a:ea typeface="思源黑体 CN Bold" panose="020B0800000000000000" pitchFamily="34" charset="-122"/>
              </a:rPr>
              <a:t>Factor Analysis</a:t>
            </a:r>
            <a:endParaRPr kumimoji="0" lang="zh-CN" altLang="en-US" sz="3600" b="0" i="0" u="none" strike="noStrike" kern="1200" cap="none" spc="300" normalizeH="0" baseline="0" noProof="0">
              <a:ln>
                <a:noFill/>
              </a:ln>
              <a:solidFill>
                <a:srgbClr val="2F2E41"/>
              </a:solidFill>
              <a:effectLst/>
              <a:uLnTx/>
              <a:uFillTx/>
              <a:latin typeface="思源黑体 CN Bold" panose="020B0800000000000000" pitchFamily="34" charset="-122"/>
              <a:ea typeface="思源黑体 CN Bold" panose="020B0800000000000000" pitchFamily="34" charset="-122"/>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10" name="任意多边形: 形状 9">
            <a:extLst>
              <a:ext uri="{FF2B5EF4-FFF2-40B4-BE49-F238E27FC236}">
                <a16:creationId xmlns:a16="http://schemas.microsoft.com/office/drawing/2014/main" id="{A510A500-A71D-456C-854F-D2ABE2ABE8DD}"/>
              </a:ext>
            </a:extLst>
          </p:cNvPr>
          <p:cNvSpPr/>
          <p:nvPr/>
        </p:nvSpPr>
        <p:spPr>
          <a:xfrm>
            <a:off x="0" y="589488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文本框 12">
            <a:extLst>
              <a:ext uri="{FF2B5EF4-FFF2-40B4-BE49-F238E27FC236}">
                <a16:creationId xmlns:a16="http://schemas.microsoft.com/office/drawing/2014/main" id="{27B4D583-ABDE-4612-A9D4-B527AF15D66A}"/>
              </a:ext>
            </a:extLst>
          </p:cNvPr>
          <p:cNvSpPr txBox="1"/>
          <p:nvPr/>
        </p:nvSpPr>
        <p:spPr>
          <a:xfrm>
            <a:off x="1442967" y="3059884"/>
            <a:ext cx="3602937" cy="2234073"/>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lang="en-US" altLang="zh-CN" sz="2400">
                <a:solidFill>
                  <a:srgbClr val="06383C"/>
                </a:solidFill>
                <a:latin typeface="思源黑体 CN Bold" panose="020B0800000000000000" pitchFamily="34" charset="-122"/>
                <a:ea typeface="思源黑体 CN Bold" panose="020B0800000000000000" pitchFamily="34" charset="-122"/>
                <a:cs typeface="Open Sans" panose="020B0606030504020204" pitchFamily="34" charset="0"/>
              </a:rPr>
              <a:t>Calculate the new score &amp; Get the new rank</a:t>
            </a:r>
            <a:endParaRPr kumimoji="0" lang="en-US" altLang="zh-CN" sz="2400" b="0" i="0" u="none" strike="noStrike" kern="1200" cap="none" spc="0" normalizeH="0" baseline="0" noProof="0">
              <a:ln>
                <a:noFill/>
              </a:ln>
              <a:solidFill>
                <a:srgbClr val="06383C"/>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endParaRPr>
          </a:p>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endParaRPr kumimoji="0" lang="en-US" altLang="zh-CN" sz="1600" b="0" i="0" u="none" strike="noStrike" kern="1200" cap="none" spc="0" normalizeH="0" baseline="0" noProof="0">
              <a:ln>
                <a:noFill/>
              </a:ln>
              <a:solidFill>
                <a:srgbClr val="F2F2F2">
                  <a:lumMod val="50000"/>
                </a:srgbClr>
              </a:solidFill>
              <a:effectLst/>
              <a:uLnTx/>
              <a:uFillTx/>
              <a:latin typeface="思源黑体 CN Light" panose="020B0300000000000000" pitchFamily="34" charset="-122"/>
              <a:ea typeface="思源黑体 CN Light" panose="020B0300000000000000" pitchFamily="34" charset="-122"/>
              <a:cs typeface="Open Sans" panose="020B0606030504020204" pitchFamily="34" charset="0"/>
            </a:endParaRPr>
          </a:p>
        </p:txBody>
      </p:sp>
      <p:pic>
        <p:nvPicPr>
          <p:cNvPr id="15" name="图形 14">
            <a:extLst>
              <a:ext uri="{FF2B5EF4-FFF2-40B4-BE49-F238E27FC236}">
                <a16:creationId xmlns:a16="http://schemas.microsoft.com/office/drawing/2014/main" id="{3029EAA7-3231-4B5D-A7C6-7D416B95A3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pic>
        <p:nvPicPr>
          <p:cNvPr id="4" name="图片 3">
            <a:extLst>
              <a:ext uri="{FF2B5EF4-FFF2-40B4-BE49-F238E27FC236}">
                <a16:creationId xmlns:a16="http://schemas.microsoft.com/office/drawing/2014/main" id="{2E5EF268-2C3A-51DA-CC03-B1E775397449}"/>
              </a:ext>
            </a:extLst>
          </p:cNvPr>
          <p:cNvPicPr>
            <a:picLocks noChangeAspect="1"/>
          </p:cNvPicPr>
          <p:nvPr/>
        </p:nvPicPr>
        <p:blipFill>
          <a:blip r:embed="rId6"/>
          <a:stretch>
            <a:fillRect/>
          </a:stretch>
        </p:blipFill>
        <p:spPr>
          <a:xfrm>
            <a:off x="6098285" y="1237413"/>
            <a:ext cx="4432528" cy="5340624"/>
          </a:xfrm>
          <a:prstGeom prst="rect">
            <a:avLst/>
          </a:prstGeom>
        </p:spPr>
      </p:pic>
    </p:spTree>
    <p:extLst>
      <p:ext uri="{BB962C8B-B14F-4D97-AF65-F5344CB8AC3E}">
        <p14:creationId xmlns:p14="http://schemas.microsoft.com/office/powerpoint/2010/main" val="3601075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D066CD53-C643-4D61-B456-44284FE6BD8D}"/>
              </a:ext>
            </a:extLst>
          </p:cNvPr>
          <p:cNvSpPr txBox="1"/>
          <p:nvPr/>
        </p:nvSpPr>
        <p:spPr>
          <a:xfrm>
            <a:off x="515938" y="560070"/>
            <a:ext cx="4139723" cy="9694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300" normalizeH="0" baseline="0" noProof="0">
                <a:ln>
                  <a:noFill/>
                </a:ln>
                <a:solidFill>
                  <a:srgbClr val="2F2E41"/>
                </a:solidFill>
                <a:effectLst/>
                <a:uLnTx/>
                <a:uFillTx/>
                <a:latin typeface="思源黑体 CN Bold" panose="020B0800000000000000" pitchFamily="34" charset="-122"/>
                <a:ea typeface="思源黑体 CN Bold" panose="020B0800000000000000" pitchFamily="34" charset="-122"/>
              </a:rPr>
              <a:t>K-means Result</a:t>
            </a:r>
            <a:endParaRPr kumimoji="0" lang="zh-CN" altLang="en-US" sz="3600" b="0" i="0" u="none" strike="noStrike" kern="1200" cap="none" spc="300" normalizeH="0" baseline="0" noProof="0">
              <a:ln>
                <a:noFill/>
              </a:ln>
              <a:solidFill>
                <a:srgbClr val="2F2E41"/>
              </a:solidFill>
              <a:effectLst/>
              <a:uLnTx/>
              <a:uFillTx/>
              <a:latin typeface="思源黑体 CN Bold" panose="020B0800000000000000" pitchFamily="34" charset="-122"/>
              <a:ea typeface="思源黑体 CN Bold" panose="020B0800000000000000" pitchFamily="34" charset="-122"/>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10" name="任意多边形: 形状 9">
            <a:extLst>
              <a:ext uri="{FF2B5EF4-FFF2-40B4-BE49-F238E27FC236}">
                <a16:creationId xmlns:a16="http://schemas.microsoft.com/office/drawing/2014/main" id="{A510A500-A71D-456C-854F-D2ABE2ABE8DD}"/>
              </a:ext>
            </a:extLst>
          </p:cNvPr>
          <p:cNvSpPr/>
          <p:nvPr/>
        </p:nvSpPr>
        <p:spPr>
          <a:xfrm>
            <a:off x="0" y="589488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文本框 12">
            <a:extLst>
              <a:ext uri="{FF2B5EF4-FFF2-40B4-BE49-F238E27FC236}">
                <a16:creationId xmlns:a16="http://schemas.microsoft.com/office/drawing/2014/main" id="{27B4D583-ABDE-4612-A9D4-B527AF15D66A}"/>
              </a:ext>
            </a:extLst>
          </p:cNvPr>
          <p:cNvSpPr txBox="1"/>
          <p:nvPr/>
        </p:nvSpPr>
        <p:spPr>
          <a:xfrm>
            <a:off x="633416" y="1673652"/>
            <a:ext cx="7431292" cy="581057"/>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a:ln>
                  <a:noFill/>
                </a:ln>
                <a:solidFill>
                  <a:srgbClr val="06383C"/>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Get the appropriate k</a:t>
            </a:r>
            <a:r>
              <a:rPr lang="en-US" altLang="zh-CN" sz="2400">
                <a:solidFill>
                  <a:srgbClr val="06383C"/>
                </a:solidFill>
                <a:latin typeface="思源黑体 CN Bold" panose="020B0800000000000000" pitchFamily="34" charset="-122"/>
                <a:ea typeface="思源黑体 CN Bold" panose="020B0800000000000000" pitchFamily="34" charset="-122"/>
                <a:cs typeface="Open Sans" panose="020B0606030504020204" pitchFamily="34" charset="0"/>
              </a:rPr>
              <a:t> – elbow method</a:t>
            </a:r>
            <a:endParaRPr kumimoji="0" lang="en-US" altLang="zh-CN" sz="2400" b="0" i="0" u="none" strike="noStrike" kern="1200" cap="none" spc="0" normalizeH="0" baseline="0" noProof="0">
              <a:ln>
                <a:noFill/>
              </a:ln>
              <a:solidFill>
                <a:srgbClr val="06383C"/>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endParaRPr>
          </a:p>
        </p:txBody>
      </p:sp>
      <p:pic>
        <p:nvPicPr>
          <p:cNvPr id="15" name="图形 14">
            <a:extLst>
              <a:ext uri="{FF2B5EF4-FFF2-40B4-BE49-F238E27FC236}">
                <a16:creationId xmlns:a16="http://schemas.microsoft.com/office/drawing/2014/main" id="{3029EAA7-3231-4B5D-A7C6-7D416B95A3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pic>
        <p:nvPicPr>
          <p:cNvPr id="3" name="图片 2">
            <a:extLst>
              <a:ext uri="{FF2B5EF4-FFF2-40B4-BE49-F238E27FC236}">
                <a16:creationId xmlns:a16="http://schemas.microsoft.com/office/drawing/2014/main" id="{FD9D0D13-D355-1B42-4B44-AA6495363A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766" y="2435797"/>
            <a:ext cx="5221234" cy="4142240"/>
          </a:xfrm>
          <a:prstGeom prst="rect">
            <a:avLst/>
          </a:prstGeom>
        </p:spPr>
      </p:pic>
      <p:sp>
        <p:nvSpPr>
          <p:cNvPr id="2" name="文本框 1">
            <a:extLst>
              <a:ext uri="{FF2B5EF4-FFF2-40B4-BE49-F238E27FC236}">
                <a16:creationId xmlns:a16="http://schemas.microsoft.com/office/drawing/2014/main" id="{159FDC9A-C33A-BBDB-A459-3A47C212A158}"/>
              </a:ext>
            </a:extLst>
          </p:cNvPr>
          <p:cNvSpPr txBox="1"/>
          <p:nvPr/>
        </p:nvSpPr>
        <p:spPr>
          <a:xfrm>
            <a:off x="7165298" y="3672590"/>
            <a:ext cx="2725426" cy="461665"/>
          </a:xfrm>
          <a:prstGeom prst="rect">
            <a:avLst/>
          </a:prstGeom>
          <a:noFill/>
        </p:spPr>
        <p:txBody>
          <a:bodyPr wrap="none" rtlCol="0">
            <a:spAutoFit/>
          </a:bodyPr>
          <a:lstStyle/>
          <a:p>
            <a:r>
              <a:rPr lang="en-US" altLang="zh-CN" sz="2400" b="1">
                <a:solidFill>
                  <a:schemeClr val="bg2">
                    <a:lumMod val="25000"/>
                  </a:schemeClr>
                </a:solidFill>
              </a:rPr>
              <a:t>So we select K = 5</a:t>
            </a:r>
            <a:endParaRPr lang="zh-CN" altLang="en-US" sz="2400" b="1">
              <a:solidFill>
                <a:schemeClr val="bg2">
                  <a:lumMod val="25000"/>
                </a:schemeClr>
              </a:solidFill>
            </a:endParaRPr>
          </a:p>
        </p:txBody>
      </p:sp>
    </p:spTree>
    <p:extLst>
      <p:ext uri="{BB962C8B-B14F-4D97-AF65-F5344CB8AC3E}">
        <p14:creationId xmlns:p14="http://schemas.microsoft.com/office/powerpoint/2010/main" val="296543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D066CD53-C643-4D61-B456-44284FE6BD8D}"/>
              </a:ext>
            </a:extLst>
          </p:cNvPr>
          <p:cNvSpPr txBox="1"/>
          <p:nvPr/>
        </p:nvSpPr>
        <p:spPr>
          <a:xfrm>
            <a:off x="515938" y="560070"/>
            <a:ext cx="4139723" cy="9694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300" normalizeH="0" baseline="0" noProof="0">
                <a:ln>
                  <a:noFill/>
                </a:ln>
                <a:solidFill>
                  <a:srgbClr val="2F2E41"/>
                </a:solidFill>
                <a:effectLst/>
                <a:uLnTx/>
                <a:uFillTx/>
                <a:latin typeface="思源黑体 CN Bold" panose="020B0800000000000000" pitchFamily="34" charset="-122"/>
                <a:ea typeface="思源黑体 CN Bold" panose="020B0800000000000000" pitchFamily="34" charset="-122"/>
              </a:rPr>
              <a:t>K-means Result</a:t>
            </a:r>
            <a:endParaRPr kumimoji="0" lang="zh-CN" altLang="en-US" sz="3600" b="0" i="0" u="none" strike="noStrike" kern="1200" cap="none" spc="300" normalizeH="0" baseline="0" noProof="0">
              <a:ln>
                <a:noFill/>
              </a:ln>
              <a:solidFill>
                <a:srgbClr val="2F2E41"/>
              </a:solidFill>
              <a:effectLst/>
              <a:uLnTx/>
              <a:uFillTx/>
              <a:latin typeface="思源黑体 CN Bold" panose="020B0800000000000000" pitchFamily="34" charset="-122"/>
              <a:ea typeface="思源黑体 CN Bold" panose="020B0800000000000000" pitchFamily="34" charset="-122"/>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10" name="任意多边形: 形状 9">
            <a:extLst>
              <a:ext uri="{FF2B5EF4-FFF2-40B4-BE49-F238E27FC236}">
                <a16:creationId xmlns:a16="http://schemas.microsoft.com/office/drawing/2014/main" id="{A510A500-A71D-456C-854F-D2ABE2ABE8DD}"/>
              </a:ext>
            </a:extLst>
          </p:cNvPr>
          <p:cNvSpPr/>
          <p:nvPr/>
        </p:nvSpPr>
        <p:spPr>
          <a:xfrm>
            <a:off x="0" y="589488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文本框 12">
            <a:extLst>
              <a:ext uri="{FF2B5EF4-FFF2-40B4-BE49-F238E27FC236}">
                <a16:creationId xmlns:a16="http://schemas.microsoft.com/office/drawing/2014/main" id="{27B4D583-ABDE-4612-A9D4-B527AF15D66A}"/>
              </a:ext>
            </a:extLst>
          </p:cNvPr>
          <p:cNvSpPr txBox="1"/>
          <p:nvPr/>
        </p:nvSpPr>
        <p:spPr>
          <a:xfrm>
            <a:off x="273651" y="1811724"/>
            <a:ext cx="12192000" cy="1288943"/>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lang="en-US" altLang="zh-CN" sz="2400">
                <a:solidFill>
                  <a:srgbClr val="06383C"/>
                </a:solidFill>
                <a:latin typeface="思源黑体 CN Bold" panose="020B0800000000000000" pitchFamily="34" charset="-122"/>
                <a:ea typeface="思源黑体 CN Bold" panose="020B0800000000000000" pitchFamily="34" charset="-122"/>
                <a:cs typeface="Open Sans" panose="020B0606030504020204" pitchFamily="34" charset="0"/>
              </a:rPr>
              <a:t>K-means on the original variables and factors. </a:t>
            </a:r>
          </a:p>
          <a:p>
            <a:pPr marR="0" lvl="0" algn="l" defTabSz="914400" rtl="0" eaLnBrk="1" fontAlgn="auto" latinLnBrk="0" hangingPunct="1">
              <a:lnSpc>
                <a:spcPct val="150000"/>
              </a:lnSpc>
              <a:spcBef>
                <a:spcPts val="1200"/>
              </a:spcBef>
              <a:spcAft>
                <a:spcPts val="0"/>
              </a:spcAft>
              <a:buClrTx/>
              <a:buSzTx/>
              <a:tabLst/>
              <a:defRPr/>
            </a:pPr>
            <a:r>
              <a:rPr lang="en-US" altLang="zh-CN" sz="2400">
                <a:solidFill>
                  <a:srgbClr val="06383C"/>
                </a:solidFill>
                <a:latin typeface="思源黑体 CN Bold" panose="020B0800000000000000" pitchFamily="34" charset="-122"/>
                <a:ea typeface="思源黑体 CN Bold" panose="020B0800000000000000" pitchFamily="34" charset="-122"/>
                <a:cs typeface="Open Sans" panose="020B0606030504020204" pitchFamily="34" charset="0"/>
              </a:rPr>
              <a:t> 				Cluster Center Respresentations</a:t>
            </a:r>
          </a:p>
        </p:txBody>
      </p:sp>
      <p:pic>
        <p:nvPicPr>
          <p:cNvPr id="6" name="图片 5">
            <a:extLst>
              <a:ext uri="{FF2B5EF4-FFF2-40B4-BE49-F238E27FC236}">
                <a16:creationId xmlns:a16="http://schemas.microsoft.com/office/drawing/2014/main" id="{FAAB9BFD-40C5-4C02-DCB1-9F43267ACA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6182" y="2964914"/>
            <a:ext cx="5174731" cy="3755854"/>
          </a:xfrm>
          <a:prstGeom prst="rect">
            <a:avLst/>
          </a:prstGeom>
        </p:spPr>
      </p:pic>
      <p:pic>
        <p:nvPicPr>
          <p:cNvPr id="11" name="图片 10">
            <a:extLst>
              <a:ext uri="{FF2B5EF4-FFF2-40B4-BE49-F238E27FC236}">
                <a16:creationId xmlns:a16="http://schemas.microsoft.com/office/drawing/2014/main" id="{75BB590F-BD25-D5B6-DC3F-C63C101733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2961" y="3085808"/>
            <a:ext cx="4841601" cy="3514065"/>
          </a:xfrm>
          <a:prstGeom prst="rect">
            <a:avLst/>
          </a:prstGeom>
        </p:spPr>
      </p:pic>
    </p:spTree>
    <p:extLst>
      <p:ext uri="{BB962C8B-B14F-4D97-AF65-F5344CB8AC3E}">
        <p14:creationId xmlns:p14="http://schemas.microsoft.com/office/powerpoint/2010/main" val="3613202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D066CD53-C643-4D61-B456-44284FE6BD8D}"/>
              </a:ext>
            </a:extLst>
          </p:cNvPr>
          <p:cNvSpPr txBox="1"/>
          <p:nvPr/>
        </p:nvSpPr>
        <p:spPr>
          <a:xfrm>
            <a:off x="515938" y="560070"/>
            <a:ext cx="4139723" cy="9694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300" normalizeH="0" baseline="0" noProof="0">
                <a:ln>
                  <a:noFill/>
                </a:ln>
                <a:solidFill>
                  <a:srgbClr val="2F2E41"/>
                </a:solidFill>
                <a:effectLst/>
                <a:uLnTx/>
                <a:uFillTx/>
                <a:latin typeface="思源黑体 CN Bold" panose="020B0800000000000000" pitchFamily="34" charset="-122"/>
                <a:ea typeface="思源黑体 CN Bold" panose="020B0800000000000000" pitchFamily="34" charset="-122"/>
              </a:rPr>
              <a:t>K-means Result</a:t>
            </a:r>
            <a:endParaRPr kumimoji="0" lang="zh-CN" altLang="en-US" sz="3600" b="0" i="0" u="none" strike="noStrike" kern="1200" cap="none" spc="300" normalizeH="0" baseline="0" noProof="0">
              <a:ln>
                <a:noFill/>
              </a:ln>
              <a:solidFill>
                <a:srgbClr val="2F2E41"/>
              </a:solidFill>
              <a:effectLst/>
              <a:uLnTx/>
              <a:uFillTx/>
              <a:latin typeface="思源黑体 CN Bold" panose="020B0800000000000000" pitchFamily="34" charset="-122"/>
              <a:ea typeface="思源黑体 CN Bold" panose="020B0800000000000000" pitchFamily="34" charset="-122"/>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10" name="任意多边形: 形状 9">
            <a:extLst>
              <a:ext uri="{FF2B5EF4-FFF2-40B4-BE49-F238E27FC236}">
                <a16:creationId xmlns:a16="http://schemas.microsoft.com/office/drawing/2014/main" id="{A510A500-A71D-456C-854F-D2ABE2ABE8DD}"/>
              </a:ext>
            </a:extLst>
          </p:cNvPr>
          <p:cNvSpPr/>
          <p:nvPr/>
        </p:nvSpPr>
        <p:spPr>
          <a:xfrm>
            <a:off x="0" y="5989229"/>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文本框 12">
            <a:extLst>
              <a:ext uri="{FF2B5EF4-FFF2-40B4-BE49-F238E27FC236}">
                <a16:creationId xmlns:a16="http://schemas.microsoft.com/office/drawing/2014/main" id="{27B4D583-ABDE-4612-A9D4-B527AF15D66A}"/>
              </a:ext>
            </a:extLst>
          </p:cNvPr>
          <p:cNvSpPr txBox="1"/>
          <p:nvPr/>
        </p:nvSpPr>
        <p:spPr>
          <a:xfrm>
            <a:off x="273651" y="1717381"/>
            <a:ext cx="12192000" cy="581057"/>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lang="en-US" altLang="zh-CN" sz="2400">
                <a:solidFill>
                  <a:srgbClr val="06383C"/>
                </a:solidFill>
                <a:latin typeface="思源黑体 CN Bold" panose="020B0800000000000000" pitchFamily="34" charset="-122"/>
                <a:ea typeface="思源黑体 CN Bold" panose="020B0800000000000000" pitchFamily="34" charset="-122"/>
                <a:cs typeface="Open Sans" panose="020B0606030504020204" pitchFamily="34" charset="0"/>
              </a:rPr>
              <a:t>Explain every cluster</a:t>
            </a:r>
          </a:p>
        </p:txBody>
      </p:sp>
      <p:pic>
        <p:nvPicPr>
          <p:cNvPr id="6" name="图片 5">
            <a:extLst>
              <a:ext uri="{FF2B5EF4-FFF2-40B4-BE49-F238E27FC236}">
                <a16:creationId xmlns:a16="http://schemas.microsoft.com/office/drawing/2014/main" id="{FAAB9BFD-40C5-4C02-DCB1-9F43267ACA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714" y="2587293"/>
            <a:ext cx="5174731" cy="3755854"/>
          </a:xfrm>
          <a:prstGeom prst="rect">
            <a:avLst/>
          </a:prstGeom>
        </p:spPr>
      </p:pic>
      <p:sp>
        <p:nvSpPr>
          <p:cNvPr id="2" name="文本框 1">
            <a:extLst>
              <a:ext uri="{FF2B5EF4-FFF2-40B4-BE49-F238E27FC236}">
                <a16:creationId xmlns:a16="http://schemas.microsoft.com/office/drawing/2014/main" id="{02CC69B8-6AA9-1210-10BC-C7AAF0E096BF}"/>
              </a:ext>
            </a:extLst>
          </p:cNvPr>
          <p:cNvSpPr txBox="1"/>
          <p:nvPr/>
        </p:nvSpPr>
        <p:spPr>
          <a:xfrm>
            <a:off x="6955436" y="2533338"/>
            <a:ext cx="4733988" cy="2806025"/>
          </a:xfrm>
          <a:prstGeom prst="rect">
            <a:avLst/>
          </a:prstGeom>
          <a:noFill/>
        </p:spPr>
        <p:txBody>
          <a:bodyPr wrap="none" rtlCol="0">
            <a:spAutoFit/>
          </a:bodyPr>
          <a:lstStyle/>
          <a:p>
            <a:pPr>
              <a:lnSpc>
                <a:spcPct val="150000"/>
              </a:lnSpc>
            </a:pPr>
            <a:r>
              <a:rPr lang="en-US" altLang="zh-CN" sz="2400" b="1"/>
              <a:t>1. Research Elite School </a:t>
            </a:r>
          </a:p>
          <a:p>
            <a:pPr>
              <a:lnSpc>
                <a:spcPct val="150000"/>
              </a:lnSpc>
            </a:pPr>
            <a:r>
              <a:rPr lang="en-US" altLang="zh-CN" sz="2400" b="1"/>
              <a:t>2. Relaxed International School</a:t>
            </a:r>
          </a:p>
          <a:p>
            <a:pPr>
              <a:lnSpc>
                <a:spcPct val="150000"/>
              </a:lnSpc>
            </a:pPr>
            <a:r>
              <a:rPr lang="en-US" altLang="zh-CN" sz="2400" b="1"/>
              <a:t>3. Comprehensive Strong School</a:t>
            </a:r>
          </a:p>
          <a:p>
            <a:pPr>
              <a:lnSpc>
                <a:spcPct val="150000"/>
              </a:lnSpc>
            </a:pPr>
            <a:r>
              <a:rPr lang="en-US" altLang="zh-CN" sz="2400" b="1"/>
              <a:t>4. Small minority strong school</a:t>
            </a:r>
          </a:p>
          <a:p>
            <a:pPr>
              <a:lnSpc>
                <a:spcPct val="150000"/>
              </a:lnSpc>
            </a:pPr>
            <a:r>
              <a:rPr lang="en-US" altLang="zh-CN" sz="2400" b="1"/>
              <a:t>5. Local Elite Schoool</a:t>
            </a:r>
            <a:endParaRPr lang="zh-CN" altLang="en-US" sz="2400" b="1"/>
          </a:p>
        </p:txBody>
      </p:sp>
    </p:spTree>
    <p:extLst>
      <p:ext uri="{BB962C8B-B14F-4D97-AF65-F5344CB8AC3E}">
        <p14:creationId xmlns:p14="http://schemas.microsoft.com/office/powerpoint/2010/main" val="4107514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D066CD53-C643-4D61-B456-44284FE6BD8D}"/>
              </a:ext>
            </a:extLst>
          </p:cNvPr>
          <p:cNvSpPr txBox="1"/>
          <p:nvPr/>
        </p:nvSpPr>
        <p:spPr>
          <a:xfrm>
            <a:off x="515938" y="560070"/>
            <a:ext cx="4139723" cy="9694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300" normalizeH="0" baseline="0" noProof="0">
                <a:ln>
                  <a:noFill/>
                </a:ln>
                <a:solidFill>
                  <a:srgbClr val="2F2E41"/>
                </a:solidFill>
                <a:effectLst/>
                <a:uLnTx/>
                <a:uFillTx/>
                <a:latin typeface="思源黑体 CN Bold" panose="020B0800000000000000" pitchFamily="34" charset="-122"/>
                <a:ea typeface="思源黑体 CN Bold" panose="020B0800000000000000" pitchFamily="34" charset="-122"/>
              </a:rPr>
              <a:t>K-means Result</a:t>
            </a:r>
            <a:endParaRPr kumimoji="0" lang="zh-CN" altLang="en-US" sz="3600" b="0" i="0" u="none" strike="noStrike" kern="1200" cap="none" spc="300" normalizeH="0" baseline="0" noProof="0">
              <a:ln>
                <a:noFill/>
              </a:ln>
              <a:solidFill>
                <a:srgbClr val="2F2E41"/>
              </a:solidFill>
              <a:effectLst/>
              <a:uLnTx/>
              <a:uFillTx/>
              <a:latin typeface="思源黑体 CN Bold" panose="020B0800000000000000" pitchFamily="34" charset="-122"/>
              <a:ea typeface="思源黑体 CN Bold" panose="020B0800000000000000" pitchFamily="34" charset="-122"/>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10" name="任意多边形: 形状 9">
            <a:extLst>
              <a:ext uri="{FF2B5EF4-FFF2-40B4-BE49-F238E27FC236}">
                <a16:creationId xmlns:a16="http://schemas.microsoft.com/office/drawing/2014/main" id="{A510A500-A71D-456C-854F-D2ABE2ABE8DD}"/>
              </a:ext>
            </a:extLst>
          </p:cNvPr>
          <p:cNvSpPr/>
          <p:nvPr/>
        </p:nvSpPr>
        <p:spPr>
          <a:xfrm>
            <a:off x="0" y="6177914"/>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文本框 12">
            <a:extLst>
              <a:ext uri="{FF2B5EF4-FFF2-40B4-BE49-F238E27FC236}">
                <a16:creationId xmlns:a16="http://schemas.microsoft.com/office/drawing/2014/main" id="{27B4D583-ABDE-4612-A9D4-B527AF15D66A}"/>
              </a:ext>
            </a:extLst>
          </p:cNvPr>
          <p:cNvSpPr txBox="1"/>
          <p:nvPr/>
        </p:nvSpPr>
        <p:spPr>
          <a:xfrm>
            <a:off x="273651" y="1717381"/>
            <a:ext cx="12192000" cy="581057"/>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lang="en-US" altLang="zh-CN" sz="2400">
                <a:solidFill>
                  <a:srgbClr val="06383C"/>
                </a:solidFill>
                <a:latin typeface="思源黑体 CN Bold" panose="020B0800000000000000" pitchFamily="34" charset="-122"/>
                <a:ea typeface="思源黑体 CN Bold" panose="020B0800000000000000" pitchFamily="34" charset="-122"/>
                <a:cs typeface="Open Sans" panose="020B0606030504020204" pitchFamily="34" charset="0"/>
              </a:rPr>
              <a:t>Explain every cluster</a:t>
            </a:r>
          </a:p>
        </p:txBody>
      </p:sp>
      <p:sp>
        <p:nvSpPr>
          <p:cNvPr id="2" name="文本框 1">
            <a:extLst>
              <a:ext uri="{FF2B5EF4-FFF2-40B4-BE49-F238E27FC236}">
                <a16:creationId xmlns:a16="http://schemas.microsoft.com/office/drawing/2014/main" id="{02CC69B8-6AA9-1210-10BC-C7AAF0E096BF}"/>
              </a:ext>
            </a:extLst>
          </p:cNvPr>
          <p:cNvSpPr txBox="1"/>
          <p:nvPr/>
        </p:nvSpPr>
        <p:spPr>
          <a:xfrm>
            <a:off x="6717619" y="2538378"/>
            <a:ext cx="5298245" cy="2806025"/>
          </a:xfrm>
          <a:prstGeom prst="rect">
            <a:avLst/>
          </a:prstGeom>
          <a:noFill/>
        </p:spPr>
        <p:txBody>
          <a:bodyPr wrap="none" rtlCol="0">
            <a:spAutoFit/>
          </a:bodyPr>
          <a:lstStyle/>
          <a:p>
            <a:pPr>
              <a:lnSpc>
                <a:spcPct val="150000"/>
              </a:lnSpc>
            </a:pPr>
            <a:r>
              <a:rPr lang="en-US" altLang="zh-CN" sz="2400" b="1"/>
              <a:t>1. All-around Strong School</a:t>
            </a:r>
          </a:p>
          <a:p>
            <a:pPr>
              <a:lnSpc>
                <a:spcPct val="150000"/>
              </a:lnSpc>
            </a:pPr>
            <a:r>
              <a:rPr lang="en-US" altLang="zh-CN" sz="2400" b="1"/>
              <a:t>2. Education Strong School</a:t>
            </a:r>
          </a:p>
          <a:p>
            <a:pPr>
              <a:lnSpc>
                <a:spcPct val="150000"/>
              </a:lnSpc>
            </a:pPr>
            <a:r>
              <a:rPr lang="en-US" altLang="zh-CN" sz="2400" b="1"/>
              <a:t>3. Liberal Education School</a:t>
            </a:r>
          </a:p>
          <a:p>
            <a:pPr>
              <a:lnSpc>
                <a:spcPct val="150000"/>
              </a:lnSpc>
            </a:pPr>
            <a:r>
              <a:rPr lang="en-US" altLang="zh-CN" sz="2400" b="1"/>
              <a:t>4. International Development School</a:t>
            </a:r>
          </a:p>
          <a:p>
            <a:pPr>
              <a:lnSpc>
                <a:spcPct val="150000"/>
              </a:lnSpc>
            </a:pPr>
            <a:r>
              <a:rPr lang="en-US" altLang="zh-CN" sz="2400" b="1"/>
              <a:t>5. High-Level Reasearch School</a:t>
            </a:r>
            <a:endParaRPr lang="zh-CN" altLang="en-US" sz="2400" b="1"/>
          </a:p>
        </p:txBody>
      </p:sp>
      <p:pic>
        <p:nvPicPr>
          <p:cNvPr id="4" name="图片 3">
            <a:extLst>
              <a:ext uri="{FF2B5EF4-FFF2-40B4-BE49-F238E27FC236}">
                <a16:creationId xmlns:a16="http://schemas.microsoft.com/office/drawing/2014/main" id="{8373FED4-1CD3-9008-E75D-C8D81BFCBABB}"/>
              </a:ext>
            </a:extLst>
          </p:cNvPr>
          <p:cNvPicPr>
            <a:picLocks noChangeAspect="1"/>
          </p:cNvPicPr>
          <p:nvPr/>
        </p:nvPicPr>
        <p:blipFill>
          <a:blip r:embed="rId4"/>
          <a:stretch>
            <a:fillRect/>
          </a:stretch>
        </p:blipFill>
        <p:spPr>
          <a:xfrm>
            <a:off x="673781" y="2890314"/>
            <a:ext cx="5867702" cy="3054507"/>
          </a:xfrm>
          <a:prstGeom prst="rect">
            <a:avLst/>
          </a:prstGeom>
        </p:spPr>
      </p:pic>
    </p:spTree>
    <p:extLst>
      <p:ext uri="{BB962C8B-B14F-4D97-AF65-F5344CB8AC3E}">
        <p14:creationId xmlns:p14="http://schemas.microsoft.com/office/powerpoint/2010/main" val="3015373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10" name="任意多边形: 形状 9">
            <a:extLst>
              <a:ext uri="{FF2B5EF4-FFF2-40B4-BE49-F238E27FC236}">
                <a16:creationId xmlns:a16="http://schemas.microsoft.com/office/drawing/2014/main" id="{A510A500-A71D-456C-854F-D2ABE2ABE8DD}"/>
              </a:ext>
            </a:extLst>
          </p:cNvPr>
          <p:cNvSpPr/>
          <p:nvPr/>
        </p:nvSpPr>
        <p:spPr>
          <a:xfrm>
            <a:off x="35605" y="586166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 name="图形 14">
            <a:extLst>
              <a:ext uri="{FF2B5EF4-FFF2-40B4-BE49-F238E27FC236}">
                <a16:creationId xmlns:a16="http://schemas.microsoft.com/office/drawing/2014/main" id="{3029EAA7-3231-4B5D-A7C6-7D416B95A3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pic>
        <p:nvPicPr>
          <p:cNvPr id="22" name="图形 21">
            <a:extLst>
              <a:ext uri="{FF2B5EF4-FFF2-40B4-BE49-F238E27FC236}">
                <a16:creationId xmlns:a16="http://schemas.microsoft.com/office/drawing/2014/main" id="{F4C817A9-94BD-48C2-ADB1-C9F163AC12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0096272" y="4609786"/>
            <a:ext cx="2150660" cy="2363846"/>
          </a:xfrm>
          <a:prstGeom prst="rect">
            <a:avLst/>
          </a:prstGeom>
        </p:spPr>
      </p:pic>
      <p:sp>
        <p:nvSpPr>
          <p:cNvPr id="4" name="文本框 3">
            <a:extLst>
              <a:ext uri="{FF2B5EF4-FFF2-40B4-BE49-F238E27FC236}">
                <a16:creationId xmlns:a16="http://schemas.microsoft.com/office/drawing/2014/main" id="{5707D0E8-402D-603B-A979-6A171481048B}"/>
              </a:ext>
            </a:extLst>
          </p:cNvPr>
          <p:cNvSpPr txBox="1"/>
          <p:nvPr/>
        </p:nvSpPr>
        <p:spPr>
          <a:xfrm>
            <a:off x="442686" y="367506"/>
            <a:ext cx="5688919" cy="9694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rPr>
              <a:t>Decision Tree</a:t>
            </a:r>
            <a:endParaRPr kumimoji="0" lang="zh-CN" altLang="en-US" sz="3600" b="0" i="0" u="none" strike="noStrike" kern="1200" cap="none" spc="300" normalizeH="0" baseline="0" noProof="0" dirty="0">
              <a:ln>
                <a:noFill/>
              </a:ln>
              <a:solidFill>
                <a:srgbClr val="2F2E4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 </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6" name="文本框 5">
            <a:extLst>
              <a:ext uri="{FF2B5EF4-FFF2-40B4-BE49-F238E27FC236}">
                <a16:creationId xmlns:a16="http://schemas.microsoft.com/office/drawing/2014/main" id="{741ED9E1-1230-6A4A-5550-63728C51420E}"/>
              </a:ext>
            </a:extLst>
          </p:cNvPr>
          <p:cNvSpPr txBox="1"/>
          <p:nvPr/>
        </p:nvSpPr>
        <p:spPr>
          <a:xfrm>
            <a:off x="337911" y="1735846"/>
            <a:ext cx="10172133" cy="3285900"/>
          </a:xfrm>
          <a:prstGeom prst="rect">
            <a:avLst/>
          </a:prstGeom>
          <a:noFill/>
        </p:spPr>
        <p:txBody>
          <a:bodyPr wrap="square" rtlCol="0">
            <a:spAutoFit/>
          </a:bodyPr>
          <a:lstStyle/>
          <a:p>
            <a:pPr lvl="1">
              <a:spcBef>
                <a:spcPts val="1200"/>
              </a:spcBef>
              <a:defRPr/>
            </a:pPr>
            <a:r>
              <a:rPr lang="en-US" altLang="zh-CN" sz="2400" b="1" dirty="0">
                <a:solidFill>
                  <a:srgbClr val="3C3C3C"/>
                </a:solidFill>
                <a:latin typeface="Times New Roman" panose="02020603050405020304" pitchFamily="18" charset="0"/>
                <a:ea typeface="思源黑体 CN Regular" panose="020B0500000000000000" pitchFamily="34" charset="-122"/>
                <a:cs typeface="Times New Roman" panose="02020603050405020304" pitchFamily="18" charset="0"/>
              </a:rPr>
              <a:t>Variable weight</a:t>
            </a:r>
          </a:p>
          <a:p>
            <a:pPr marL="1200150" lvl="2" indent="-285750">
              <a:spcBef>
                <a:spcPts val="1200"/>
              </a:spcBef>
              <a:buFont typeface="Arial" panose="020B0604020202020204" pitchFamily="34" charset="0"/>
              <a:buChar char="•"/>
              <a:defRPr/>
            </a:pPr>
            <a:r>
              <a:rPr lang="zh-CN" altLang="en-US"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信息增益（</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Information Gain</a:t>
            </a:r>
            <a:r>
              <a:rPr lang="zh-CN" altLang="en-US"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）：信息增益是通过计算每个特征的分裂后的信息熵减少量来衡量的。对于每个特征，它的重要性是所有分裂中使用该特征的节点的信息增益的加权平均值。</a:t>
            </a:r>
            <a:endPar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endParaRPr>
          </a:p>
          <a:p>
            <a:pPr marL="1200150" lvl="2" indent="-285750">
              <a:lnSpc>
                <a:spcPct val="150000"/>
              </a:lnSpc>
              <a:spcBef>
                <a:spcPts val="1200"/>
              </a:spcBef>
              <a:buFont typeface="Arial" panose="020B0604020202020204" pitchFamily="34" charset="0"/>
              <a:buChar char="•"/>
              <a:defRPr/>
            </a:pPr>
            <a:r>
              <a:rPr lang="zh-CN" altLang="en-US"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基尼增益（</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Gini Gain</a:t>
            </a:r>
            <a:r>
              <a:rPr lang="zh-CN" altLang="en-US"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）：基尼增益是通过计算每个特征的分裂后的</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Gini</a:t>
            </a:r>
            <a:r>
              <a:rPr lang="zh-CN" altLang="en-US"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不纯度减少量来衡量的。对于每个特征，它的重要性是所有分裂中使用该特征的节点的</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Gini</a:t>
            </a:r>
            <a:r>
              <a:rPr lang="zh-CN" altLang="en-US"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增益的加权平均值。</a:t>
            </a:r>
          </a:p>
          <a:p>
            <a:pPr marL="1200150" lvl="2" indent="-285750">
              <a:lnSpc>
                <a:spcPct val="150000"/>
              </a:lnSpc>
              <a:spcBef>
                <a:spcPts val="1200"/>
              </a:spcBef>
              <a:buFont typeface="Arial" panose="020B0604020202020204" pitchFamily="34" charset="0"/>
              <a:buChar char="•"/>
              <a:defRPr/>
            </a:pPr>
            <a:endParaRPr lang="en-US" altLang="zh-CN" sz="1400" dirty="0">
              <a:solidFill>
                <a:srgbClr val="F2F2F2">
                  <a:lumMod val="50000"/>
                </a:srgbClr>
              </a:solidFill>
              <a:latin typeface="思源黑体 CN Light" panose="020B0300000000000000" pitchFamily="34" charset="-122"/>
              <a:ea typeface="思源黑体 CN Light" panose="020B0300000000000000" pitchFamily="34" charset="-122"/>
              <a:cs typeface="Open Sans" panose="020B0606030504020204" pitchFamily="34" charset="0"/>
            </a:endParaRPr>
          </a:p>
        </p:txBody>
      </p:sp>
      <p:pic>
        <p:nvPicPr>
          <p:cNvPr id="11" name="图片 10">
            <a:extLst>
              <a:ext uri="{FF2B5EF4-FFF2-40B4-BE49-F238E27FC236}">
                <a16:creationId xmlns:a16="http://schemas.microsoft.com/office/drawing/2014/main" id="{0861B50D-AE11-DCEE-A428-6B9142CDCE17}"/>
              </a:ext>
            </a:extLst>
          </p:cNvPr>
          <p:cNvPicPr>
            <a:picLocks noChangeAspect="1"/>
          </p:cNvPicPr>
          <p:nvPr/>
        </p:nvPicPr>
        <p:blipFill>
          <a:blip r:embed="rId8"/>
          <a:stretch>
            <a:fillRect/>
          </a:stretch>
        </p:blipFill>
        <p:spPr>
          <a:xfrm>
            <a:off x="3905104" y="4286898"/>
            <a:ext cx="3448605" cy="1154808"/>
          </a:xfrm>
          <a:prstGeom prst="rect">
            <a:avLst/>
          </a:prstGeom>
        </p:spPr>
      </p:pic>
    </p:spTree>
    <p:extLst>
      <p:ext uri="{BB962C8B-B14F-4D97-AF65-F5344CB8AC3E}">
        <p14:creationId xmlns:p14="http://schemas.microsoft.com/office/powerpoint/2010/main" val="3837933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10" name="任意多边形: 形状 9">
            <a:extLst>
              <a:ext uri="{FF2B5EF4-FFF2-40B4-BE49-F238E27FC236}">
                <a16:creationId xmlns:a16="http://schemas.microsoft.com/office/drawing/2014/main" id="{A510A500-A71D-456C-854F-D2ABE2ABE8DD}"/>
              </a:ext>
            </a:extLst>
          </p:cNvPr>
          <p:cNvSpPr/>
          <p:nvPr/>
        </p:nvSpPr>
        <p:spPr>
          <a:xfrm>
            <a:off x="35605" y="586166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 name="图形 14">
            <a:extLst>
              <a:ext uri="{FF2B5EF4-FFF2-40B4-BE49-F238E27FC236}">
                <a16:creationId xmlns:a16="http://schemas.microsoft.com/office/drawing/2014/main" id="{3029EAA7-3231-4B5D-A7C6-7D416B95A3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sp>
        <p:nvSpPr>
          <p:cNvPr id="4" name="文本框 3">
            <a:extLst>
              <a:ext uri="{FF2B5EF4-FFF2-40B4-BE49-F238E27FC236}">
                <a16:creationId xmlns:a16="http://schemas.microsoft.com/office/drawing/2014/main" id="{5707D0E8-402D-603B-A979-6A171481048B}"/>
              </a:ext>
            </a:extLst>
          </p:cNvPr>
          <p:cNvSpPr txBox="1"/>
          <p:nvPr/>
        </p:nvSpPr>
        <p:spPr>
          <a:xfrm>
            <a:off x="442686" y="367506"/>
            <a:ext cx="8534166" cy="9694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rPr>
              <a:t>Decision Tree: use all data to fit</a:t>
            </a:r>
            <a:endParaRPr kumimoji="0" lang="zh-CN" altLang="en-US" sz="3600" b="0" i="0" u="none" strike="noStrike" kern="1200" cap="none" spc="300" normalizeH="0" baseline="0" noProof="0" dirty="0">
              <a:ln>
                <a:noFill/>
              </a:ln>
              <a:solidFill>
                <a:srgbClr val="2F2E4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 </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pic>
        <p:nvPicPr>
          <p:cNvPr id="3" name="图片 2">
            <a:extLst>
              <a:ext uri="{FF2B5EF4-FFF2-40B4-BE49-F238E27FC236}">
                <a16:creationId xmlns:a16="http://schemas.microsoft.com/office/drawing/2014/main" id="{75545773-1736-B12D-B5F3-C2F702276C60}"/>
              </a:ext>
            </a:extLst>
          </p:cNvPr>
          <p:cNvPicPr>
            <a:picLocks noChangeAspect="1"/>
          </p:cNvPicPr>
          <p:nvPr/>
        </p:nvPicPr>
        <p:blipFill>
          <a:blip r:embed="rId6"/>
          <a:stretch>
            <a:fillRect/>
          </a:stretch>
        </p:blipFill>
        <p:spPr>
          <a:xfrm>
            <a:off x="357666" y="2424285"/>
            <a:ext cx="5145995" cy="2976502"/>
          </a:xfrm>
          <a:prstGeom prst="rect">
            <a:avLst/>
          </a:prstGeom>
        </p:spPr>
      </p:pic>
      <p:pic>
        <p:nvPicPr>
          <p:cNvPr id="7" name="图片 6">
            <a:extLst>
              <a:ext uri="{FF2B5EF4-FFF2-40B4-BE49-F238E27FC236}">
                <a16:creationId xmlns:a16="http://schemas.microsoft.com/office/drawing/2014/main" id="{69DD916C-B6B1-4611-2FA8-6730D23A8774}"/>
              </a:ext>
            </a:extLst>
          </p:cNvPr>
          <p:cNvPicPr>
            <a:picLocks noChangeAspect="1"/>
          </p:cNvPicPr>
          <p:nvPr/>
        </p:nvPicPr>
        <p:blipFill>
          <a:blip r:embed="rId7"/>
          <a:stretch>
            <a:fillRect/>
          </a:stretch>
        </p:blipFill>
        <p:spPr>
          <a:xfrm>
            <a:off x="5774492" y="2096529"/>
            <a:ext cx="5688919" cy="3632013"/>
          </a:xfrm>
          <a:prstGeom prst="rect">
            <a:avLst/>
          </a:prstGeom>
        </p:spPr>
      </p:pic>
      <p:sp>
        <p:nvSpPr>
          <p:cNvPr id="12" name="文本框 11">
            <a:extLst>
              <a:ext uri="{FF2B5EF4-FFF2-40B4-BE49-F238E27FC236}">
                <a16:creationId xmlns:a16="http://schemas.microsoft.com/office/drawing/2014/main" id="{E299C29E-E91C-BF41-A481-1F8273B9D2E7}"/>
              </a:ext>
            </a:extLst>
          </p:cNvPr>
          <p:cNvSpPr txBox="1"/>
          <p:nvPr/>
        </p:nvSpPr>
        <p:spPr>
          <a:xfrm>
            <a:off x="-132085" y="1985800"/>
            <a:ext cx="6125496" cy="461665"/>
          </a:xfrm>
          <a:prstGeom prst="rect">
            <a:avLst/>
          </a:prstGeom>
          <a:noFill/>
        </p:spPr>
        <p:txBody>
          <a:bodyPr wrap="square">
            <a:spAutoFit/>
          </a:bodyPr>
          <a:lstStyle/>
          <a:p>
            <a:pPr lvl="1">
              <a:spcBef>
                <a:spcPts val="1200"/>
              </a:spcBef>
              <a:defRPr/>
            </a:pPr>
            <a:r>
              <a:rPr lang="en-US" altLang="zh-CN" sz="2400" b="1" dirty="0">
                <a:solidFill>
                  <a:srgbClr val="3C3C3C"/>
                </a:solidFill>
                <a:latin typeface="Times New Roman" panose="02020603050405020304" pitchFamily="18" charset="0"/>
                <a:ea typeface="思源黑体 CN Regular" panose="020B0500000000000000" pitchFamily="34" charset="-122"/>
                <a:cs typeface="Times New Roman" panose="02020603050405020304" pitchFamily="18" charset="0"/>
              </a:rPr>
              <a:t>Variable weight:</a:t>
            </a:r>
          </a:p>
        </p:txBody>
      </p:sp>
      <p:sp>
        <p:nvSpPr>
          <p:cNvPr id="13" name="文本框 12">
            <a:extLst>
              <a:ext uri="{FF2B5EF4-FFF2-40B4-BE49-F238E27FC236}">
                <a16:creationId xmlns:a16="http://schemas.microsoft.com/office/drawing/2014/main" id="{2E365FEA-8E4A-E12A-0BED-C1D711AE603E}"/>
              </a:ext>
            </a:extLst>
          </p:cNvPr>
          <p:cNvSpPr txBox="1"/>
          <p:nvPr/>
        </p:nvSpPr>
        <p:spPr>
          <a:xfrm>
            <a:off x="5158562" y="1665226"/>
            <a:ext cx="6125496" cy="461665"/>
          </a:xfrm>
          <a:prstGeom prst="rect">
            <a:avLst/>
          </a:prstGeom>
          <a:noFill/>
        </p:spPr>
        <p:txBody>
          <a:bodyPr wrap="square">
            <a:spAutoFit/>
          </a:bodyPr>
          <a:lstStyle/>
          <a:p>
            <a:pPr lvl="1">
              <a:spcBef>
                <a:spcPts val="1200"/>
              </a:spcBef>
              <a:defRPr/>
            </a:pPr>
            <a:r>
              <a:rPr lang="en-US" altLang="zh-CN" sz="2400" b="1" dirty="0">
                <a:solidFill>
                  <a:srgbClr val="3C3C3C"/>
                </a:solidFill>
                <a:latin typeface="Times New Roman" panose="02020603050405020304" pitchFamily="18" charset="0"/>
                <a:ea typeface="思源黑体 CN Regular" panose="020B0500000000000000" pitchFamily="34" charset="-122"/>
                <a:cs typeface="Times New Roman" panose="02020603050405020304" pitchFamily="18" charset="0"/>
              </a:rPr>
              <a:t>Final Result:</a:t>
            </a:r>
          </a:p>
        </p:txBody>
      </p:sp>
      <p:pic>
        <p:nvPicPr>
          <p:cNvPr id="14" name="图形 13">
            <a:extLst>
              <a:ext uri="{FF2B5EF4-FFF2-40B4-BE49-F238E27FC236}">
                <a16:creationId xmlns:a16="http://schemas.microsoft.com/office/drawing/2014/main" id="{D3D87276-9E1A-4F08-FB22-B554C30BEBC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10401300" y="5176915"/>
            <a:ext cx="1274760" cy="1401121"/>
          </a:xfrm>
          <a:prstGeom prst="rect">
            <a:avLst/>
          </a:prstGeom>
        </p:spPr>
      </p:pic>
    </p:spTree>
    <p:extLst>
      <p:ext uri="{BB962C8B-B14F-4D97-AF65-F5344CB8AC3E}">
        <p14:creationId xmlns:p14="http://schemas.microsoft.com/office/powerpoint/2010/main" val="529043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10" name="任意多边形: 形状 9">
            <a:extLst>
              <a:ext uri="{FF2B5EF4-FFF2-40B4-BE49-F238E27FC236}">
                <a16:creationId xmlns:a16="http://schemas.microsoft.com/office/drawing/2014/main" id="{A510A500-A71D-456C-854F-D2ABE2ABE8DD}"/>
              </a:ext>
            </a:extLst>
          </p:cNvPr>
          <p:cNvSpPr/>
          <p:nvPr/>
        </p:nvSpPr>
        <p:spPr>
          <a:xfrm>
            <a:off x="35605" y="586166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 name="图形 14">
            <a:extLst>
              <a:ext uri="{FF2B5EF4-FFF2-40B4-BE49-F238E27FC236}">
                <a16:creationId xmlns:a16="http://schemas.microsoft.com/office/drawing/2014/main" id="{3029EAA7-3231-4B5D-A7C6-7D416B95A3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sp>
        <p:nvSpPr>
          <p:cNvPr id="4" name="文本框 3">
            <a:extLst>
              <a:ext uri="{FF2B5EF4-FFF2-40B4-BE49-F238E27FC236}">
                <a16:creationId xmlns:a16="http://schemas.microsoft.com/office/drawing/2014/main" id="{5707D0E8-402D-603B-A979-6A171481048B}"/>
              </a:ext>
            </a:extLst>
          </p:cNvPr>
          <p:cNvSpPr txBox="1"/>
          <p:nvPr/>
        </p:nvSpPr>
        <p:spPr>
          <a:xfrm>
            <a:off x="442686" y="367506"/>
            <a:ext cx="8534166"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rPr>
              <a:t>Decision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 </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7CC78CA-C542-6C05-A70A-DD6F2EF1C63F}"/>
                  </a:ext>
                </a:extLst>
              </p:cNvPr>
              <p:cNvSpPr txBox="1"/>
              <p:nvPr/>
            </p:nvSpPr>
            <p:spPr>
              <a:xfrm>
                <a:off x="337911" y="1735846"/>
                <a:ext cx="11406414" cy="1730538"/>
              </a:xfrm>
              <a:prstGeom prst="rect">
                <a:avLst/>
              </a:prstGeom>
              <a:noFill/>
            </p:spPr>
            <p:txBody>
              <a:bodyPr wrap="square" rtlCol="0">
                <a:spAutoFit/>
              </a:bodyPr>
              <a:lstStyle/>
              <a:p>
                <a:pPr lvl="1">
                  <a:lnSpc>
                    <a:spcPct val="150000"/>
                  </a:lnSpc>
                  <a:spcBef>
                    <a:spcPts val="1200"/>
                  </a:spcBef>
                  <a:defRPr/>
                </a:pP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使用</a:t>
                </a:r>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Top 20</a:t>
                </a: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数据作为测试集，</a:t>
                </a:r>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Top30 ~ 240</a:t>
                </a: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的数据作为训练集来拟合 </a:t>
                </a:r>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Decision Tree</a:t>
                </a:r>
              </a:p>
              <a:p>
                <a:pPr lvl="1">
                  <a:lnSpc>
                    <a:spcPct val="150000"/>
                  </a:lnSpc>
                  <a:spcBef>
                    <a:spcPts val="1200"/>
                  </a:spcBef>
                  <a:defRPr/>
                </a:pPr>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a:t>
                </a: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对于测试集，我们最终建立的模型的 </a:t>
                </a:r>
                <a14:m>
                  <m:oMath xmlns:m="http://schemas.openxmlformats.org/officeDocument/2006/math">
                    <m:sSup>
                      <m:sSupPr>
                        <m:ctrlPr>
                          <a:rPr lang="en-US" altLang="zh-CN" sz="2000" i="1" smtClean="0">
                            <a:solidFill>
                              <a:schemeClr val="accent6">
                                <a:lumMod val="10000"/>
                              </a:schemeClr>
                            </a:solidFill>
                            <a:latin typeface="Cambria Math" panose="02040503050406030204" pitchFamily="18" charset="0"/>
                            <a:ea typeface="思源黑体 CN Light" panose="020B0300000000000000" pitchFamily="34" charset="-122"/>
                            <a:cs typeface="Times New Roman" panose="02020603050405020304" pitchFamily="18" charset="0"/>
                          </a:rPr>
                        </m:ctrlPr>
                      </m:sSupPr>
                      <m:e>
                        <m:r>
                          <a:rPr lang="en-US" altLang="zh-CN" sz="2000" b="0" i="1" smtClean="0">
                            <a:solidFill>
                              <a:schemeClr val="accent6">
                                <a:lumMod val="10000"/>
                              </a:schemeClr>
                            </a:solidFill>
                            <a:latin typeface="Cambria Math" panose="02040503050406030204" pitchFamily="18" charset="0"/>
                            <a:ea typeface="思源黑体 CN Light" panose="020B0300000000000000" pitchFamily="34" charset="-122"/>
                            <a:cs typeface="Times New Roman" panose="02020603050405020304" pitchFamily="18" charset="0"/>
                          </a:rPr>
                          <m:t>𝑅</m:t>
                        </m:r>
                      </m:e>
                      <m:sup>
                        <m:r>
                          <a:rPr lang="en-US" altLang="zh-CN" sz="2000" i="1" smtClean="0">
                            <a:solidFill>
                              <a:schemeClr val="accent6">
                                <a:lumMod val="10000"/>
                              </a:schemeClr>
                            </a:solidFill>
                            <a:latin typeface="Cambria Math" panose="02040503050406030204" pitchFamily="18" charset="0"/>
                            <a:ea typeface="思源黑体 CN Light" panose="020B0300000000000000" pitchFamily="34" charset="-122"/>
                            <a:cs typeface="Times New Roman" panose="02020603050405020304" pitchFamily="18" charset="0"/>
                          </a:rPr>
                          <m:t>2</m:t>
                        </m:r>
                      </m:sup>
                    </m:sSup>
                  </m:oMath>
                </a14:m>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 0.843</a:t>
                </a:r>
              </a:p>
              <a:p>
                <a:pPr lvl="1">
                  <a:lnSpc>
                    <a:spcPct val="150000"/>
                  </a:lnSpc>
                  <a:spcBef>
                    <a:spcPts val="1200"/>
                  </a:spcBef>
                  <a:defRPr/>
                </a:pP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预测</a:t>
                </a:r>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Top 10</a:t>
                </a: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a:t>
                </a:r>
                <a:endParaRPr lang="en-US" altLang="zh-CN" sz="2000" dirty="0">
                  <a:solidFill>
                    <a:srgbClr val="F2F2F2">
                      <a:lumMod val="50000"/>
                    </a:srgbClr>
                  </a:solidFill>
                  <a:latin typeface="思源黑体 CN Light" panose="020B0300000000000000" pitchFamily="34" charset="-122"/>
                  <a:ea typeface="思源黑体 CN Light" panose="020B0300000000000000" pitchFamily="34" charset="-122"/>
                  <a:cs typeface="Open Sans" panose="020B0606030504020204" pitchFamily="34" charset="0"/>
                </a:endParaRPr>
              </a:p>
            </p:txBody>
          </p:sp>
        </mc:Choice>
        <mc:Fallback xmlns="">
          <p:sp>
            <p:nvSpPr>
              <p:cNvPr id="2" name="文本框 1">
                <a:extLst>
                  <a:ext uri="{FF2B5EF4-FFF2-40B4-BE49-F238E27FC236}">
                    <a16:creationId xmlns:a16="http://schemas.microsoft.com/office/drawing/2014/main" id="{C7CC78CA-C542-6C05-A70A-DD6F2EF1C63F}"/>
                  </a:ext>
                </a:extLst>
              </p:cNvPr>
              <p:cNvSpPr txBox="1">
                <a:spLocks noRot="1" noChangeAspect="1" noMove="1" noResize="1" noEditPoints="1" noAdjustHandles="1" noChangeArrowheads="1" noChangeShapeType="1" noTextEdit="1"/>
              </p:cNvSpPr>
              <p:nvPr/>
            </p:nvSpPr>
            <p:spPr>
              <a:xfrm>
                <a:off x="337911" y="1735846"/>
                <a:ext cx="11406414" cy="1730538"/>
              </a:xfrm>
              <a:prstGeom prst="rect">
                <a:avLst/>
              </a:prstGeom>
              <a:blipFill>
                <a:blip r:embed="rId6"/>
                <a:stretch>
                  <a:fillRect b="-5282"/>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407FA27B-5EAE-44ED-5800-D761D39F47A5}"/>
              </a:ext>
            </a:extLst>
          </p:cNvPr>
          <p:cNvSpPr txBox="1"/>
          <p:nvPr/>
        </p:nvSpPr>
        <p:spPr>
          <a:xfrm>
            <a:off x="442686" y="5064824"/>
            <a:ext cx="3094609" cy="461665"/>
          </a:xfrm>
          <a:prstGeom prst="rect">
            <a:avLst/>
          </a:prstGeom>
          <a:noFill/>
        </p:spPr>
        <p:txBody>
          <a:bodyPr wrap="square">
            <a:spAutoFit/>
          </a:bodyPr>
          <a:lstStyle/>
          <a:p>
            <a:r>
              <a:rPr lang="en-US" altLang="zh-CN" sz="2400" dirty="0">
                <a:solidFill>
                  <a:srgbClr val="FF0000"/>
                </a:solidFill>
              </a:rPr>
              <a:t>Overfitting !!!</a:t>
            </a:r>
            <a:endParaRPr lang="zh-CN" altLang="en-US" sz="2400" dirty="0">
              <a:solidFill>
                <a:srgbClr val="FF0000"/>
              </a:solidFill>
            </a:endParaRPr>
          </a:p>
        </p:txBody>
      </p:sp>
      <p:pic>
        <p:nvPicPr>
          <p:cNvPr id="19" name="图片 18">
            <a:extLst>
              <a:ext uri="{FF2B5EF4-FFF2-40B4-BE49-F238E27FC236}">
                <a16:creationId xmlns:a16="http://schemas.microsoft.com/office/drawing/2014/main" id="{F235E8B4-4F75-472A-51FF-EE0C225AABC4}"/>
              </a:ext>
            </a:extLst>
          </p:cNvPr>
          <p:cNvPicPr>
            <a:picLocks noChangeAspect="1"/>
          </p:cNvPicPr>
          <p:nvPr/>
        </p:nvPicPr>
        <p:blipFill>
          <a:blip r:embed="rId7"/>
          <a:stretch>
            <a:fillRect/>
          </a:stretch>
        </p:blipFill>
        <p:spPr>
          <a:xfrm>
            <a:off x="2597947" y="3106830"/>
            <a:ext cx="8005854" cy="2924390"/>
          </a:xfrm>
          <a:prstGeom prst="rect">
            <a:avLst/>
          </a:prstGeom>
        </p:spPr>
      </p:pic>
    </p:spTree>
    <p:extLst>
      <p:ext uri="{BB962C8B-B14F-4D97-AF65-F5344CB8AC3E}">
        <p14:creationId xmlns:p14="http://schemas.microsoft.com/office/powerpoint/2010/main" val="397455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10" name="任意多边形: 形状 9">
            <a:extLst>
              <a:ext uri="{FF2B5EF4-FFF2-40B4-BE49-F238E27FC236}">
                <a16:creationId xmlns:a16="http://schemas.microsoft.com/office/drawing/2014/main" id="{A510A500-A71D-456C-854F-D2ABE2ABE8DD}"/>
              </a:ext>
            </a:extLst>
          </p:cNvPr>
          <p:cNvSpPr/>
          <p:nvPr/>
        </p:nvSpPr>
        <p:spPr>
          <a:xfrm>
            <a:off x="35605" y="586166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 name="图形 14">
            <a:extLst>
              <a:ext uri="{FF2B5EF4-FFF2-40B4-BE49-F238E27FC236}">
                <a16:creationId xmlns:a16="http://schemas.microsoft.com/office/drawing/2014/main" id="{3029EAA7-3231-4B5D-A7C6-7D416B95A3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sp>
        <p:nvSpPr>
          <p:cNvPr id="4" name="文本框 3">
            <a:extLst>
              <a:ext uri="{FF2B5EF4-FFF2-40B4-BE49-F238E27FC236}">
                <a16:creationId xmlns:a16="http://schemas.microsoft.com/office/drawing/2014/main" id="{5707D0E8-402D-603B-A979-6A171481048B}"/>
              </a:ext>
            </a:extLst>
          </p:cNvPr>
          <p:cNvSpPr txBox="1"/>
          <p:nvPr/>
        </p:nvSpPr>
        <p:spPr>
          <a:xfrm>
            <a:off x="442686" y="367506"/>
            <a:ext cx="8534166"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rPr>
              <a:t>Decision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 </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2" name="文本框 1">
            <a:extLst>
              <a:ext uri="{FF2B5EF4-FFF2-40B4-BE49-F238E27FC236}">
                <a16:creationId xmlns:a16="http://schemas.microsoft.com/office/drawing/2014/main" id="{C7CC78CA-C542-6C05-A70A-DD6F2EF1C63F}"/>
              </a:ext>
            </a:extLst>
          </p:cNvPr>
          <p:cNvSpPr txBox="1"/>
          <p:nvPr/>
        </p:nvSpPr>
        <p:spPr>
          <a:xfrm>
            <a:off x="337911" y="1735846"/>
            <a:ext cx="11406414" cy="1730538"/>
          </a:xfrm>
          <a:prstGeom prst="rect">
            <a:avLst/>
          </a:prstGeom>
          <a:noFill/>
        </p:spPr>
        <p:txBody>
          <a:bodyPr wrap="square" rtlCol="0">
            <a:spAutoFit/>
          </a:bodyPr>
          <a:lstStyle/>
          <a:p>
            <a:pPr lvl="1">
              <a:lnSpc>
                <a:spcPct val="150000"/>
              </a:lnSpc>
              <a:spcBef>
                <a:spcPts val="1200"/>
              </a:spcBef>
              <a:defRPr/>
            </a:pP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使用</a:t>
            </a:r>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Top 20</a:t>
            </a: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数据作为测试集，</a:t>
            </a:r>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Top30 ~ 240</a:t>
            </a: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的数据作为训练集来拟合 </a:t>
            </a:r>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Decision Tree</a:t>
            </a:r>
          </a:p>
          <a:p>
            <a:pPr lvl="1">
              <a:lnSpc>
                <a:spcPct val="150000"/>
              </a:lnSpc>
              <a:spcBef>
                <a:spcPts val="1200"/>
              </a:spcBef>
              <a:defRPr/>
            </a:pPr>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a:t>
            </a: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使用</a:t>
            </a:r>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PCA</a:t>
            </a: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对原数据进行降维，提取有效信息，减少噪声</a:t>
            </a:r>
            <a:endPar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endParaRPr>
          </a:p>
          <a:p>
            <a:pPr lvl="1">
              <a:lnSpc>
                <a:spcPct val="150000"/>
              </a:lnSpc>
              <a:spcBef>
                <a:spcPts val="1200"/>
              </a:spcBef>
              <a:defRPr/>
            </a:pP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预测</a:t>
            </a:r>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Top 10</a:t>
            </a: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a:t>
            </a:r>
            <a:endParaRPr lang="en-US" altLang="zh-CN" sz="2000" dirty="0">
              <a:solidFill>
                <a:srgbClr val="F2F2F2">
                  <a:lumMod val="50000"/>
                </a:srgbClr>
              </a:solidFill>
              <a:latin typeface="思源黑体 CN Light" panose="020B0300000000000000" pitchFamily="34" charset="-122"/>
              <a:ea typeface="思源黑体 CN Light" panose="020B0300000000000000" pitchFamily="34" charset="-122"/>
              <a:cs typeface="Open Sans" panose="020B0606030504020204" pitchFamily="34" charset="0"/>
            </a:endParaRPr>
          </a:p>
        </p:txBody>
      </p:sp>
      <p:pic>
        <p:nvPicPr>
          <p:cNvPr id="17" name="图片 16">
            <a:extLst>
              <a:ext uri="{FF2B5EF4-FFF2-40B4-BE49-F238E27FC236}">
                <a16:creationId xmlns:a16="http://schemas.microsoft.com/office/drawing/2014/main" id="{756366ED-7793-16AC-052E-9D30C15F826B}"/>
              </a:ext>
            </a:extLst>
          </p:cNvPr>
          <p:cNvPicPr>
            <a:picLocks noChangeAspect="1"/>
          </p:cNvPicPr>
          <p:nvPr/>
        </p:nvPicPr>
        <p:blipFill>
          <a:blip r:embed="rId6"/>
          <a:stretch>
            <a:fillRect/>
          </a:stretch>
        </p:blipFill>
        <p:spPr>
          <a:xfrm>
            <a:off x="2344012" y="3111307"/>
            <a:ext cx="8410559" cy="3105437"/>
          </a:xfrm>
          <a:prstGeom prst="rect">
            <a:avLst/>
          </a:prstGeom>
        </p:spPr>
      </p:pic>
    </p:spTree>
    <p:extLst>
      <p:ext uri="{BB962C8B-B14F-4D97-AF65-F5344CB8AC3E}">
        <p14:creationId xmlns:p14="http://schemas.microsoft.com/office/powerpoint/2010/main" val="3932266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10" name="任意多边形: 形状 9">
            <a:extLst>
              <a:ext uri="{FF2B5EF4-FFF2-40B4-BE49-F238E27FC236}">
                <a16:creationId xmlns:a16="http://schemas.microsoft.com/office/drawing/2014/main" id="{A510A500-A71D-456C-854F-D2ABE2ABE8DD}"/>
              </a:ext>
            </a:extLst>
          </p:cNvPr>
          <p:cNvSpPr/>
          <p:nvPr/>
        </p:nvSpPr>
        <p:spPr>
          <a:xfrm>
            <a:off x="35605" y="586166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 name="图形 14">
            <a:extLst>
              <a:ext uri="{FF2B5EF4-FFF2-40B4-BE49-F238E27FC236}">
                <a16:creationId xmlns:a16="http://schemas.microsoft.com/office/drawing/2014/main" id="{3029EAA7-3231-4B5D-A7C6-7D416B95A3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sp>
        <p:nvSpPr>
          <p:cNvPr id="4" name="文本框 3">
            <a:extLst>
              <a:ext uri="{FF2B5EF4-FFF2-40B4-BE49-F238E27FC236}">
                <a16:creationId xmlns:a16="http://schemas.microsoft.com/office/drawing/2014/main" id="{5707D0E8-402D-603B-A979-6A171481048B}"/>
              </a:ext>
            </a:extLst>
          </p:cNvPr>
          <p:cNvSpPr txBox="1"/>
          <p:nvPr/>
        </p:nvSpPr>
        <p:spPr>
          <a:xfrm>
            <a:off x="442686" y="367506"/>
            <a:ext cx="8534166"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rPr>
              <a:t>Decision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 </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2" name="文本框 1">
            <a:extLst>
              <a:ext uri="{FF2B5EF4-FFF2-40B4-BE49-F238E27FC236}">
                <a16:creationId xmlns:a16="http://schemas.microsoft.com/office/drawing/2014/main" id="{C7CC78CA-C542-6C05-A70A-DD6F2EF1C63F}"/>
              </a:ext>
            </a:extLst>
          </p:cNvPr>
          <p:cNvSpPr txBox="1"/>
          <p:nvPr/>
        </p:nvSpPr>
        <p:spPr>
          <a:xfrm>
            <a:off x="337911" y="1735846"/>
            <a:ext cx="11406414" cy="499624"/>
          </a:xfrm>
          <a:prstGeom prst="rect">
            <a:avLst/>
          </a:prstGeom>
          <a:noFill/>
        </p:spPr>
        <p:txBody>
          <a:bodyPr wrap="square" rtlCol="0">
            <a:spAutoFit/>
          </a:bodyPr>
          <a:lstStyle/>
          <a:p>
            <a:pPr lvl="1">
              <a:lnSpc>
                <a:spcPct val="150000"/>
              </a:lnSpc>
              <a:spcBef>
                <a:spcPts val="1200"/>
              </a:spcBef>
              <a:defRPr/>
            </a:pP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将权重还原成降维之前的权重</a:t>
            </a:r>
            <a:endParaRPr lang="en-US" altLang="zh-CN" sz="2000" dirty="0">
              <a:solidFill>
                <a:srgbClr val="F2F2F2">
                  <a:lumMod val="50000"/>
                </a:srgbClr>
              </a:solidFill>
              <a:latin typeface="思源黑体 CN Light" panose="020B0300000000000000" pitchFamily="34" charset="-122"/>
              <a:ea typeface="思源黑体 CN Light" panose="020B0300000000000000" pitchFamily="34" charset="-122"/>
              <a:cs typeface="Open Sans" panose="020B0606030504020204" pitchFamily="34" charset="0"/>
            </a:endParaRPr>
          </a:p>
        </p:txBody>
      </p:sp>
      <p:pic>
        <p:nvPicPr>
          <p:cNvPr id="9" name="图形 8">
            <a:extLst>
              <a:ext uri="{FF2B5EF4-FFF2-40B4-BE49-F238E27FC236}">
                <a16:creationId xmlns:a16="http://schemas.microsoft.com/office/drawing/2014/main" id="{FC0A7351-9A16-9D95-6234-CC3FC2DFF1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0006927" y="4743449"/>
            <a:ext cx="1669133" cy="1834587"/>
          </a:xfrm>
          <a:prstGeom prst="rect">
            <a:avLst/>
          </a:prstGeom>
        </p:spPr>
      </p:pic>
      <p:sp>
        <p:nvSpPr>
          <p:cNvPr id="3" name="文本框 2">
            <a:extLst>
              <a:ext uri="{FF2B5EF4-FFF2-40B4-BE49-F238E27FC236}">
                <a16:creationId xmlns:a16="http://schemas.microsoft.com/office/drawing/2014/main" id="{9DD1E346-E172-BD3D-2344-7E74D18B53EB}"/>
              </a:ext>
            </a:extLst>
          </p:cNvPr>
          <p:cNvSpPr txBox="1"/>
          <p:nvPr/>
        </p:nvSpPr>
        <p:spPr>
          <a:xfrm>
            <a:off x="581025" y="1382906"/>
            <a:ext cx="5238749" cy="444378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2">
              <a:lnSpc>
                <a:spcPct val="150000"/>
              </a:lnSpc>
              <a:spcBef>
                <a:spcPts val="1200"/>
              </a:spcBef>
              <a:defRPr/>
            </a:pPr>
            <a:endPar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endParaRPr>
          </a:p>
          <a:p>
            <a:pPr lvl="2">
              <a:lnSpc>
                <a:spcPct val="150000"/>
              </a:lnSpc>
              <a:spcBef>
                <a:spcPts val="1200"/>
              </a:spcBef>
              <a:defRPr/>
            </a:pPr>
            <a:endPar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endParaRP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Academic Reputation (</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ar</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48.43%</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Employer Reputation (er): 5.64%</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Faculty/Student Ratio (</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fsr</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17.93%</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Citations per Faculty (</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cpf</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16.76 %</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International Faculty Ratio(</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ifr</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4.92%</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International Student Ratio (</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isr</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7.32%</a:t>
            </a:r>
          </a:p>
        </p:txBody>
      </p:sp>
      <p:sp>
        <p:nvSpPr>
          <p:cNvPr id="5" name="文本框 2">
            <a:extLst>
              <a:ext uri="{FF2B5EF4-FFF2-40B4-BE49-F238E27FC236}">
                <a16:creationId xmlns:a16="http://schemas.microsoft.com/office/drawing/2014/main" id="{7DD760AD-CC52-1383-03D6-4CFF0EB1936D}"/>
              </a:ext>
            </a:extLst>
          </p:cNvPr>
          <p:cNvSpPr txBox="1"/>
          <p:nvPr/>
        </p:nvSpPr>
        <p:spPr>
          <a:xfrm>
            <a:off x="5173830" y="2516823"/>
            <a:ext cx="6260779" cy="33050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Academic Reputation (</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ar</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40%</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Employer Reputation (er): 10%</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Faculty/Student Ratio (</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fsr</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20%</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Citations per Faculty (</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cpf</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20%</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International Faculty Ratio(</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ifr</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5%</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International Student Ratio (</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isr</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5%</a:t>
            </a:r>
          </a:p>
        </p:txBody>
      </p:sp>
    </p:spTree>
    <p:extLst>
      <p:ext uri="{BB962C8B-B14F-4D97-AF65-F5344CB8AC3E}">
        <p14:creationId xmlns:p14="http://schemas.microsoft.com/office/powerpoint/2010/main" val="154373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a:extLst>
              <a:ext uri="{FF2B5EF4-FFF2-40B4-BE49-F238E27FC236}">
                <a16:creationId xmlns:a16="http://schemas.microsoft.com/office/drawing/2014/main" id="{DE25DAF3-0044-400F-93DA-EB36B9033B9C}"/>
              </a:ext>
            </a:extLst>
          </p:cNvPr>
          <p:cNvSpPr/>
          <p:nvPr/>
        </p:nvSpPr>
        <p:spPr>
          <a:xfrm>
            <a:off x="5017162" y="2641857"/>
            <a:ext cx="7174838" cy="4216143"/>
          </a:xfrm>
          <a:custGeom>
            <a:avLst/>
            <a:gdLst>
              <a:gd name="connsiteX0" fmla="*/ 7174838 w 7174838"/>
              <a:gd name="connsiteY0" fmla="*/ 0 h 4216143"/>
              <a:gd name="connsiteX1" fmla="*/ 7174838 w 7174838"/>
              <a:gd name="connsiteY1" fmla="*/ 4216143 h 4216143"/>
              <a:gd name="connsiteX2" fmla="*/ 0 w 7174838"/>
              <a:gd name="connsiteY2" fmla="*/ 4216143 h 4216143"/>
              <a:gd name="connsiteX3" fmla="*/ 14784 w 7174838"/>
              <a:gd name="connsiteY3" fmla="*/ 4173405 h 4216143"/>
              <a:gd name="connsiteX4" fmla="*/ 1444696 w 7174838"/>
              <a:gd name="connsiteY4" fmla="*/ 2786670 h 4216143"/>
              <a:gd name="connsiteX5" fmla="*/ 4847653 w 7174838"/>
              <a:gd name="connsiteY5" fmla="*/ 1976442 h 4216143"/>
              <a:gd name="connsiteX6" fmla="*/ 7110594 w 7174838"/>
              <a:gd name="connsiteY6" fmla="*/ 57424 h 421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4838" h="4216143">
                <a:moveTo>
                  <a:pt x="7174838" y="0"/>
                </a:moveTo>
                <a:lnTo>
                  <a:pt x="7174838" y="4216143"/>
                </a:lnTo>
                <a:lnTo>
                  <a:pt x="0" y="4216143"/>
                </a:lnTo>
                <a:lnTo>
                  <a:pt x="14784" y="4173405"/>
                </a:lnTo>
                <a:cubicBezTo>
                  <a:pt x="214916" y="3712072"/>
                  <a:pt x="900927" y="3094364"/>
                  <a:pt x="1444696" y="2786670"/>
                </a:cubicBezTo>
                <a:cubicBezTo>
                  <a:pt x="2235633" y="2339116"/>
                  <a:pt x="3850301" y="2474153"/>
                  <a:pt x="4847653" y="1976442"/>
                </a:cubicBezTo>
                <a:cubicBezTo>
                  <a:pt x="5658002" y="1572052"/>
                  <a:pt x="6561317" y="564014"/>
                  <a:pt x="7110594" y="5742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pic>
        <p:nvPicPr>
          <p:cNvPr id="2" name="图形 1">
            <a:extLst>
              <a:ext uri="{FF2B5EF4-FFF2-40B4-BE49-F238E27FC236}">
                <a16:creationId xmlns:a16="http://schemas.microsoft.com/office/drawing/2014/main" id="{C9649A8C-C3B4-483B-8749-4F37AEDAC47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57002" y="2447541"/>
            <a:ext cx="5805990" cy="3207932"/>
          </a:xfrm>
          <a:prstGeom prst="rect">
            <a:avLst/>
          </a:prstGeom>
        </p:spPr>
      </p:pic>
      <p:sp>
        <p:nvSpPr>
          <p:cNvPr id="3" name="文本框 1">
            <a:extLst>
              <a:ext uri="{FF2B5EF4-FFF2-40B4-BE49-F238E27FC236}">
                <a16:creationId xmlns:a16="http://schemas.microsoft.com/office/drawing/2014/main" id="{3B422A4B-D405-2913-1B2B-39CF0D71A2C0}"/>
              </a:ext>
            </a:extLst>
          </p:cNvPr>
          <p:cNvSpPr txBox="1"/>
          <p:nvPr/>
        </p:nvSpPr>
        <p:spPr>
          <a:xfrm>
            <a:off x="239826" y="369355"/>
            <a:ext cx="6226288" cy="9694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rPr>
              <a:t>Introduction to the dataset</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4" name="文本框 2">
            <a:extLst>
              <a:ext uri="{FF2B5EF4-FFF2-40B4-BE49-F238E27FC236}">
                <a16:creationId xmlns:a16="http://schemas.microsoft.com/office/drawing/2014/main" id="{83E927CA-79D7-6493-8EA3-286D9206435F}"/>
              </a:ext>
            </a:extLst>
          </p:cNvPr>
          <p:cNvSpPr txBox="1"/>
          <p:nvPr/>
        </p:nvSpPr>
        <p:spPr>
          <a:xfrm>
            <a:off x="348683" y="1626981"/>
            <a:ext cx="11233375" cy="46474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950" lvl="1" indent="-285750">
              <a:spcBef>
                <a:spcPts val="1200"/>
              </a:spcBef>
              <a:buFont typeface="Arial" panose="020B0604020202020204" pitchFamily="34" charset="0"/>
              <a:buChar char="•"/>
              <a:defRPr/>
            </a:pPr>
            <a:r>
              <a:rPr kumimoji="0" lang="sv-SE" altLang="zh-CN" sz="1800" b="1" i="0" u="none" strike="noStrike" kern="1200" cap="none" spc="0" normalizeH="0" baseline="0" noProof="0" dirty="0">
                <a:ln>
                  <a:noFill/>
                </a:ln>
                <a:solidFill>
                  <a:srgbClr val="3C3C3C"/>
                </a:solidFill>
                <a:effectLst/>
                <a:uLnTx/>
                <a:uFillTx/>
                <a:latin typeface="Times New Roman" panose="02020603050405020304" pitchFamily="18" charset="0"/>
                <a:ea typeface="思源黑体 CN Regular" panose="020B0500000000000000" pitchFamily="34" charset="-122"/>
                <a:cs typeface="Times New Roman" panose="02020603050405020304" pitchFamily="18" charset="0"/>
              </a:rPr>
              <a:t>Data source : </a:t>
            </a:r>
            <a:r>
              <a:rPr kumimoji="0" lang="sv-SE" altLang="zh-CN" sz="1800" i="0" strike="noStrike" kern="1200" cap="none" spc="0" normalizeH="0" baseline="0" noProof="0" dirty="0">
                <a:ln>
                  <a:noFill/>
                </a:ln>
                <a:solidFill>
                  <a:srgbClr val="3C3C3C"/>
                </a:solidFill>
                <a:effectLst/>
                <a:uLnTx/>
                <a:uFillTx/>
                <a:latin typeface="Times New Roman" panose="02020603050405020304" pitchFamily="18" charset="0"/>
                <a:ea typeface="思源黑体 CN Regular" panose="020B0500000000000000" pitchFamily="34" charset="-122"/>
                <a:cs typeface="Times New Roman" panose="02020603050405020304" pitchFamily="18" charset="0"/>
              </a:rPr>
              <a:t>QS World University Rankings </a:t>
            </a:r>
            <a:r>
              <a:rPr kumimoji="0" lang="sv-SE" altLang="zh-CN" sz="1800" i="0" u="none" strike="noStrike" kern="1200" cap="none" spc="0" normalizeH="0" baseline="0" noProof="0" dirty="0">
                <a:ln>
                  <a:noFill/>
                </a:ln>
                <a:solidFill>
                  <a:srgbClr val="3C3C3C"/>
                </a:solidFill>
                <a:effectLst/>
                <a:uLnTx/>
                <a:uFillTx/>
                <a:latin typeface="Times New Roman" panose="02020603050405020304" pitchFamily="18" charset="0"/>
                <a:ea typeface="思源黑体 CN Regular" panose="020B0500000000000000" pitchFamily="34" charset="-122"/>
                <a:cs typeface="Times New Roman" panose="02020603050405020304" pitchFamily="18" charset="0"/>
              </a:rPr>
              <a:t>website</a:t>
            </a:r>
            <a:endParaRPr kumimoji="0" lang="en-US" altLang="zh-CN" sz="1800" i="0" u="none" strike="noStrike" kern="1200" cap="none" spc="0" normalizeH="0" baseline="0" noProof="0" dirty="0">
              <a:ln>
                <a:noFill/>
              </a:ln>
              <a:solidFill>
                <a:srgbClr val="3C3C3C"/>
              </a:solidFill>
              <a:effectLst/>
              <a:uLnTx/>
              <a:uFillTx/>
              <a:latin typeface="Times New Roman" panose="02020603050405020304" pitchFamily="18" charset="0"/>
              <a:ea typeface="思源黑体 CN Regular" panose="020B0500000000000000" pitchFamily="34" charset="-122"/>
              <a:cs typeface="Times New Roman" panose="02020603050405020304" pitchFamily="18" charset="0"/>
            </a:endParaRPr>
          </a:p>
          <a:p>
            <a:pPr marL="742950" marR="0" lvl="1" indent="-285750" defTabSz="914400" rtl="0" eaLnBrk="1" fontAlgn="auto" latinLnBrk="0" hangingPunct="1">
              <a:spcBef>
                <a:spcPts val="1200"/>
              </a:spcBef>
              <a:spcAft>
                <a:spcPts val="0"/>
              </a:spcAft>
              <a:buClrTx/>
              <a:buSzTx/>
              <a:buFont typeface="Arial" panose="020B0604020202020204" pitchFamily="34" charset="0"/>
              <a:buChar char="•"/>
              <a:tabLst/>
              <a:defRPr/>
            </a:pPr>
            <a:r>
              <a:rPr kumimoji="0" lang="en-US" altLang="zh-CN" sz="1800" b="1" i="0" u="none" strike="noStrike" kern="1200" cap="none" spc="0" normalizeH="0" baseline="0" noProof="0" dirty="0">
                <a:ln>
                  <a:noFill/>
                </a:ln>
                <a:solidFill>
                  <a:srgbClr val="3C3C3C"/>
                </a:solidFill>
                <a:effectLst/>
                <a:uLnTx/>
                <a:uFillTx/>
                <a:latin typeface="Times New Roman" panose="02020603050405020304" pitchFamily="18" charset="0"/>
                <a:ea typeface="思源黑体 CN Regular" panose="020B0500000000000000" pitchFamily="34" charset="-122"/>
                <a:cs typeface="Times New Roman" panose="02020603050405020304" pitchFamily="18" charset="0"/>
              </a:rPr>
              <a:t>Dimensions:                                                    </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Academic Reputation (</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ar</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Employer Reputation (er)</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Faculty/Student Ratio (</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fsr</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Citations per Faculty (</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cpf</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International Faculty Ratio(</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ifr</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International Student Ratio (</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isr</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a:t>
            </a:r>
          </a:p>
          <a:p>
            <a:pPr marL="742950" lvl="1" indent="-285750">
              <a:spcBef>
                <a:spcPts val="1200"/>
              </a:spcBef>
              <a:buFont typeface="Arial" panose="020B0604020202020204" pitchFamily="34" charset="0"/>
              <a:buChar char="•"/>
              <a:defRPr/>
            </a:pPr>
            <a:r>
              <a:rPr kumimoji="0" lang="sv-SE" altLang="zh-CN" sz="1800" b="1" i="0" u="none" strike="noStrike" kern="1200" cap="none" spc="0" normalizeH="0" baseline="0" noProof="0" dirty="0">
                <a:ln>
                  <a:noFill/>
                </a:ln>
                <a:solidFill>
                  <a:srgbClr val="3C3C3C"/>
                </a:solidFill>
                <a:effectLst/>
                <a:uLnTx/>
                <a:uFillTx/>
                <a:latin typeface="Times New Roman" panose="02020603050405020304" pitchFamily="18" charset="0"/>
                <a:ea typeface="思源黑体 CN Regular" panose="020B0500000000000000" pitchFamily="34" charset="-122"/>
                <a:cs typeface="Times New Roman" panose="02020603050405020304" pitchFamily="18" charset="0"/>
              </a:rPr>
              <a:t>Scores and ranking</a:t>
            </a:r>
            <a:r>
              <a:rPr kumimoji="0" lang="en-US" altLang="zh-CN" sz="1800" b="1" i="0" u="none" strike="noStrike" kern="1200" cap="none" spc="0" normalizeH="0" baseline="0" noProof="0" dirty="0">
                <a:ln>
                  <a:noFill/>
                </a:ln>
                <a:solidFill>
                  <a:schemeClr val="accent6">
                    <a:lumMod val="10000"/>
                  </a:schemeClr>
                </a:solidFill>
                <a:effectLst/>
                <a:uLnTx/>
                <a:uFillTx/>
                <a:latin typeface="Times New Roman" panose="02020603050405020304" pitchFamily="18" charset="0"/>
                <a:ea typeface="思源黑体 CN Light" panose="020B0300000000000000" pitchFamily="34" charset="-122"/>
                <a:cs typeface="Times New Roman" panose="02020603050405020304" pitchFamily="18" charset="0"/>
              </a:rPr>
              <a:t>s</a:t>
            </a:r>
            <a:endParaRPr kumimoji="0" lang="en-US" altLang="zh-CN" sz="1800" i="0" u="none" strike="noStrike" kern="1200" cap="none" spc="0" normalizeH="0" baseline="0" noProof="0" dirty="0">
              <a:ln>
                <a:noFill/>
              </a:ln>
              <a:solidFill>
                <a:srgbClr val="3C3C3C"/>
              </a:solidFill>
              <a:effectLst/>
              <a:uLnTx/>
              <a:uFillTx/>
              <a:latin typeface="Times New Roman" panose="02020603050405020304" pitchFamily="18" charset="0"/>
              <a:ea typeface="思源黑体 CN Regular" panose="020B0500000000000000" pitchFamily="34" charset="-122"/>
              <a:cs typeface="Times New Roman" panose="02020603050405020304" pitchFamily="18" charset="0"/>
            </a:endParaRPr>
          </a:p>
        </p:txBody>
      </p:sp>
    </p:spTree>
    <p:extLst>
      <p:ext uri="{BB962C8B-B14F-4D97-AF65-F5344CB8AC3E}">
        <p14:creationId xmlns:p14="http://schemas.microsoft.com/office/powerpoint/2010/main" val="1029438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10" name="任意多边形: 形状 9">
            <a:extLst>
              <a:ext uri="{FF2B5EF4-FFF2-40B4-BE49-F238E27FC236}">
                <a16:creationId xmlns:a16="http://schemas.microsoft.com/office/drawing/2014/main" id="{A510A500-A71D-456C-854F-D2ABE2ABE8DD}"/>
              </a:ext>
            </a:extLst>
          </p:cNvPr>
          <p:cNvSpPr/>
          <p:nvPr/>
        </p:nvSpPr>
        <p:spPr>
          <a:xfrm>
            <a:off x="35605" y="586166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 name="图形 14">
            <a:extLst>
              <a:ext uri="{FF2B5EF4-FFF2-40B4-BE49-F238E27FC236}">
                <a16:creationId xmlns:a16="http://schemas.microsoft.com/office/drawing/2014/main" id="{3029EAA7-3231-4B5D-A7C6-7D416B95A3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sp>
        <p:nvSpPr>
          <p:cNvPr id="4" name="文本框 3">
            <a:extLst>
              <a:ext uri="{FF2B5EF4-FFF2-40B4-BE49-F238E27FC236}">
                <a16:creationId xmlns:a16="http://schemas.microsoft.com/office/drawing/2014/main" id="{5707D0E8-402D-603B-A979-6A171481048B}"/>
              </a:ext>
            </a:extLst>
          </p:cNvPr>
          <p:cNvSpPr txBox="1"/>
          <p:nvPr/>
        </p:nvSpPr>
        <p:spPr>
          <a:xfrm>
            <a:off x="442686" y="367506"/>
            <a:ext cx="8534166"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rPr>
              <a:t>Conclusion: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 </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2" name="文本框 1">
            <a:extLst>
              <a:ext uri="{FF2B5EF4-FFF2-40B4-BE49-F238E27FC236}">
                <a16:creationId xmlns:a16="http://schemas.microsoft.com/office/drawing/2014/main" id="{C7CC78CA-C542-6C05-A70A-DD6F2EF1C63F}"/>
              </a:ext>
            </a:extLst>
          </p:cNvPr>
          <p:cNvSpPr txBox="1"/>
          <p:nvPr/>
        </p:nvSpPr>
        <p:spPr>
          <a:xfrm>
            <a:off x="337911" y="1735846"/>
            <a:ext cx="11406414" cy="1115177"/>
          </a:xfrm>
          <a:prstGeom prst="rect">
            <a:avLst/>
          </a:prstGeom>
          <a:noFill/>
        </p:spPr>
        <p:txBody>
          <a:bodyPr wrap="square" rtlCol="0">
            <a:spAutoFit/>
          </a:bodyPr>
          <a:lstStyle/>
          <a:p>
            <a:pPr marL="914400" lvl="1" indent="-457200">
              <a:lnSpc>
                <a:spcPct val="150000"/>
              </a:lnSpc>
              <a:spcBef>
                <a:spcPts val="1200"/>
              </a:spcBef>
              <a:buAutoNum type="arabicPeriod"/>
              <a:defRPr/>
            </a:pP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在我们的数据集上因子分析评级的结果比</a:t>
            </a:r>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PCA</a:t>
            </a: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好</a:t>
            </a:r>
            <a:endPar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endParaRPr>
          </a:p>
          <a:p>
            <a:pPr marL="914400" lvl="1" indent="-457200">
              <a:lnSpc>
                <a:spcPct val="150000"/>
              </a:lnSpc>
              <a:spcBef>
                <a:spcPts val="1200"/>
              </a:spcBef>
              <a:buAutoNum type="arabicPeriod"/>
              <a:defRPr/>
            </a:pP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决策树拟合出来的权重效果比较好，但它需要标签数据进行拟合，容易过拟合</a:t>
            </a:r>
            <a:endParaRPr lang="en-US" altLang="zh-CN" sz="2000" dirty="0">
              <a:solidFill>
                <a:srgbClr val="F2F2F2">
                  <a:lumMod val="50000"/>
                </a:srgbClr>
              </a:solidFill>
              <a:latin typeface="思源黑体 CN Light" panose="020B0300000000000000" pitchFamily="34" charset="-122"/>
              <a:ea typeface="思源黑体 CN Light" panose="020B0300000000000000" pitchFamily="34" charset="-122"/>
              <a:cs typeface="Open Sans" panose="020B0606030504020204" pitchFamily="34" charset="0"/>
            </a:endParaRPr>
          </a:p>
        </p:txBody>
      </p:sp>
      <p:pic>
        <p:nvPicPr>
          <p:cNvPr id="9" name="图形 8">
            <a:extLst>
              <a:ext uri="{FF2B5EF4-FFF2-40B4-BE49-F238E27FC236}">
                <a16:creationId xmlns:a16="http://schemas.microsoft.com/office/drawing/2014/main" id="{FC0A7351-9A16-9D95-6234-CC3FC2DFF1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0006927" y="4743449"/>
            <a:ext cx="1669133" cy="1834587"/>
          </a:xfrm>
          <a:prstGeom prst="rect">
            <a:avLst/>
          </a:prstGeom>
        </p:spPr>
      </p:pic>
    </p:spTree>
    <p:extLst>
      <p:ext uri="{BB962C8B-B14F-4D97-AF65-F5344CB8AC3E}">
        <p14:creationId xmlns:p14="http://schemas.microsoft.com/office/powerpoint/2010/main" val="472006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形 10">
            <a:extLst>
              <a:ext uri="{FF2B5EF4-FFF2-40B4-BE49-F238E27FC236}">
                <a16:creationId xmlns:a16="http://schemas.microsoft.com/office/drawing/2014/main" id="{2196265E-BE18-4DBD-BF8C-C270D59D52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536" y="4697875"/>
            <a:ext cx="12214536" cy="2171700"/>
          </a:xfrm>
          <a:prstGeom prst="rect">
            <a:avLst/>
          </a:prstGeom>
        </p:spPr>
      </p:pic>
      <p:sp>
        <p:nvSpPr>
          <p:cNvPr id="6" name="文本框 5">
            <a:extLst>
              <a:ext uri="{FF2B5EF4-FFF2-40B4-BE49-F238E27FC236}">
                <a16:creationId xmlns:a16="http://schemas.microsoft.com/office/drawing/2014/main" id="{17EF117C-29D9-4D6A-95C3-F71232CF5D64}"/>
              </a:ext>
            </a:extLst>
          </p:cNvPr>
          <p:cNvSpPr txBox="1"/>
          <p:nvPr/>
        </p:nvSpPr>
        <p:spPr>
          <a:xfrm>
            <a:off x="6459187" y="2552497"/>
            <a:ext cx="462581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300" normalizeH="0" baseline="0" noProof="0">
                <a:ln>
                  <a:noFill/>
                </a:ln>
                <a:solidFill>
                  <a:srgbClr val="2BB7B3"/>
                </a:solidFill>
                <a:effectLst/>
                <a:uLnTx/>
                <a:uFillTx/>
                <a:latin typeface="思源黑体 CN Light" panose="020B0300000000000000" pitchFamily="34" charset="-122"/>
                <a:ea typeface="思源黑体 CN Light" panose="020B0300000000000000" pitchFamily="34" charset="-122"/>
              </a:rPr>
              <a:t>Thank You!</a:t>
            </a:r>
          </a:p>
        </p:txBody>
      </p:sp>
      <p:sp>
        <p:nvSpPr>
          <p:cNvPr id="2" name="矩形 1">
            <a:extLst>
              <a:ext uri="{FF2B5EF4-FFF2-40B4-BE49-F238E27FC236}">
                <a16:creationId xmlns:a16="http://schemas.microsoft.com/office/drawing/2014/main" id="{1F16A234-D015-479F-A062-A61D12F26384}"/>
              </a:ext>
            </a:extLst>
          </p:cNvPr>
          <p:cNvSpPr/>
          <p:nvPr/>
        </p:nvSpPr>
        <p:spPr>
          <a:xfrm>
            <a:off x="6589105" y="3708221"/>
            <a:ext cx="1089660" cy="68580"/>
          </a:xfrm>
          <a:prstGeom prst="rect">
            <a:avLst/>
          </a:prstGeom>
          <a:solidFill>
            <a:srgbClr val="00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9" name="图形 8">
            <a:extLst>
              <a:ext uri="{FF2B5EF4-FFF2-40B4-BE49-F238E27FC236}">
                <a16:creationId xmlns:a16="http://schemas.microsoft.com/office/drawing/2014/main" id="{53AD9EF8-F0A6-41FE-846E-FCB70A4D18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18952" y="469432"/>
            <a:ext cx="3057110" cy="561730"/>
          </a:xfrm>
          <a:prstGeom prst="rect">
            <a:avLst/>
          </a:prstGeom>
        </p:spPr>
      </p:pic>
      <p:pic>
        <p:nvPicPr>
          <p:cNvPr id="5" name="图形 4">
            <a:extLst>
              <a:ext uri="{FF2B5EF4-FFF2-40B4-BE49-F238E27FC236}">
                <a16:creationId xmlns:a16="http://schemas.microsoft.com/office/drawing/2014/main" id="{85EE2197-ED6D-4265-AAFF-EA0D5398D2A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85808" y="925975"/>
            <a:ext cx="6299125" cy="5006050"/>
          </a:xfrm>
          <a:prstGeom prst="rect">
            <a:avLst/>
          </a:prstGeom>
        </p:spPr>
      </p:pic>
      <p:sp>
        <p:nvSpPr>
          <p:cNvPr id="12" name="文本框 11">
            <a:extLst>
              <a:ext uri="{FF2B5EF4-FFF2-40B4-BE49-F238E27FC236}">
                <a16:creationId xmlns:a16="http://schemas.microsoft.com/office/drawing/2014/main" id="{1F70FC6D-2A71-4D77-8868-F10E01AD61DF}"/>
              </a:ext>
            </a:extLst>
          </p:cNvPr>
          <p:cNvSpPr txBox="1"/>
          <p:nvPr/>
        </p:nvSpPr>
        <p:spPr>
          <a:xfrm>
            <a:off x="6589105" y="4056922"/>
            <a:ext cx="4495900" cy="377411"/>
          </a:xfrm>
          <a:prstGeom prst="rect">
            <a:avLst/>
          </a:prstGeom>
          <a:noFill/>
        </p:spPr>
        <p:txBody>
          <a:bodyPr wrap="square" rtlCol="0">
            <a:spAutoFit/>
          </a:bodyPr>
          <a:lstStyle/>
          <a:p>
            <a:pPr>
              <a:lnSpc>
                <a:spcPct val="150000"/>
              </a:lnSpc>
              <a:spcBef>
                <a:spcPts val="1200"/>
              </a:spcBef>
              <a:defRPr/>
            </a:pPr>
            <a:r>
              <a:rPr lang="zh-CN" altLang="en-US" sz="1400">
                <a:solidFill>
                  <a:srgbClr val="F2F2F2">
                    <a:lumMod val="50000"/>
                  </a:srgbClr>
                </a:solidFill>
                <a:latin typeface="思源黑体 CN Light" panose="020B0300000000000000" pitchFamily="34" charset="-122"/>
                <a:ea typeface="思源黑体 CN Light" panose="020B0300000000000000" pitchFamily="34" charset="-122"/>
                <a:cs typeface="Open Sans" panose="020B0606030504020204" pitchFamily="34" charset="0"/>
              </a:rPr>
              <a:t>。</a:t>
            </a:r>
            <a:endParaRPr lang="zh-CN" altLang="en-US" sz="1400" dirty="0">
              <a:solidFill>
                <a:srgbClr val="F2F2F2">
                  <a:lumMod val="50000"/>
                </a:srgbClr>
              </a:solidFill>
              <a:latin typeface="思源黑体 CN Light" panose="020B0300000000000000" pitchFamily="34" charset="-122"/>
              <a:ea typeface="思源黑体 CN Light" panose="020B0300000000000000" pitchFamily="34" charset="-122"/>
              <a:cs typeface="Open Sans" panose="020B0606030504020204" pitchFamily="34" charset="0"/>
            </a:endParaRPr>
          </a:p>
        </p:txBody>
      </p:sp>
    </p:spTree>
    <p:extLst>
      <p:ext uri="{BB962C8B-B14F-4D97-AF65-F5344CB8AC3E}">
        <p14:creationId xmlns:p14="http://schemas.microsoft.com/office/powerpoint/2010/main" val="1887289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任意多边形: 形状 36">
            <a:extLst>
              <a:ext uri="{FF2B5EF4-FFF2-40B4-BE49-F238E27FC236}">
                <a16:creationId xmlns:a16="http://schemas.microsoft.com/office/drawing/2014/main" id="{365A6C8D-8B59-4E1A-8D93-28DE97DC2D08}"/>
              </a:ext>
            </a:extLst>
          </p:cNvPr>
          <p:cNvSpPr/>
          <p:nvPr/>
        </p:nvSpPr>
        <p:spPr>
          <a:xfrm>
            <a:off x="0" y="589488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00BB03E7-9B31-48B4-9A26-FBFAC8C62270}"/>
              </a:ext>
            </a:extLst>
          </p:cNvPr>
          <p:cNvSpPr txBox="1"/>
          <p:nvPr/>
        </p:nvSpPr>
        <p:spPr>
          <a:xfrm>
            <a:off x="5015675" y="1618430"/>
            <a:ext cx="58274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300" normalizeH="0" baseline="0" noProof="0" dirty="0">
                <a:ln>
                  <a:noFill/>
                </a:ln>
                <a:solidFill>
                  <a:srgbClr val="ED6C00"/>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rPr>
              <a:t>CATALOGUE</a:t>
            </a:r>
            <a:endParaRPr kumimoji="0" lang="zh-CN" altLang="en-US" sz="3600" b="0" i="0" u="none" strike="noStrike" kern="1200" cap="none" spc="300" normalizeH="0" baseline="0" noProof="0" dirty="0">
              <a:ln>
                <a:noFill/>
              </a:ln>
              <a:solidFill>
                <a:srgbClr val="ED6C00"/>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endParaRPr>
          </a:p>
        </p:txBody>
      </p:sp>
      <p:grpSp>
        <p:nvGrpSpPr>
          <p:cNvPr id="53" name="组合 52">
            <a:extLst>
              <a:ext uri="{FF2B5EF4-FFF2-40B4-BE49-F238E27FC236}">
                <a16:creationId xmlns:a16="http://schemas.microsoft.com/office/drawing/2014/main" id="{BE0ADD7D-8C0B-4B30-8BE9-906E2FAA4667}"/>
              </a:ext>
            </a:extLst>
          </p:cNvPr>
          <p:cNvGrpSpPr/>
          <p:nvPr/>
        </p:nvGrpSpPr>
        <p:grpSpPr>
          <a:xfrm>
            <a:off x="4586348" y="2801847"/>
            <a:ext cx="538481" cy="646099"/>
            <a:chOff x="6112826" y="2859101"/>
            <a:chExt cx="538481" cy="646099"/>
          </a:xfrm>
        </p:grpSpPr>
        <p:sp>
          <p:nvSpPr>
            <p:cNvPr id="47" name="文本框 46">
              <a:extLst>
                <a:ext uri="{FF2B5EF4-FFF2-40B4-BE49-F238E27FC236}">
                  <a16:creationId xmlns:a16="http://schemas.microsoft.com/office/drawing/2014/main" id="{9870BECC-450A-44F6-8CB3-07641885BD67}"/>
                </a:ext>
              </a:extLst>
            </p:cNvPr>
            <p:cNvSpPr txBox="1"/>
            <p:nvPr/>
          </p:nvSpPr>
          <p:spPr>
            <a:xfrm>
              <a:off x="6242883" y="2859101"/>
              <a:ext cx="235302" cy="646099"/>
            </a:xfrm>
            <a:custGeom>
              <a:avLst/>
              <a:gdLst>
                <a:gd name="connsiteX0" fmla="*/ 148753 w 235302"/>
                <a:gd name="connsiteY0" fmla="*/ 0 h 646099"/>
                <a:gd name="connsiteX1" fmla="*/ 235302 w 235302"/>
                <a:gd name="connsiteY1" fmla="*/ 0 h 646099"/>
                <a:gd name="connsiteX2" fmla="*/ 235302 w 235302"/>
                <a:gd name="connsiteY2" fmla="*/ 126082 h 646099"/>
                <a:gd name="connsiteX3" fmla="*/ 235302 w 235302"/>
                <a:gd name="connsiteY3" fmla="*/ 627636 h 646099"/>
                <a:gd name="connsiteX4" fmla="*/ 193444 w 235302"/>
                <a:gd name="connsiteY4" fmla="*/ 640629 h 646099"/>
                <a:gd name="connsiteX5" fmla="*/ 139183 w 235302"/>
                <a:gd name="connsiteY5" fmla="*/ 646099 h 646099"/>
                <a:gd name="connsiteX6" fmla="*/ 97841 w 235302"/>
                <a:gd name="connsiteY6" fmla="*/ 641931 h 646099"/>
                <a:gd name="connsiteX7" fmla="*/ 97841 w 235302"/>
                <a:gd name="connsiteY7" fmla="*/ 184440 h 646099"/>
                <a:gd name="connsiteX8" fmla="*/ 0 w 235302"/>
                <a:gd name="connsiteY8" fmla="*/ 240485 h 646099"/>
                <a:gd name="connsiteX9" fmla="*/ 0 w 235302"/>
                <a:gd name="connsiteY9" fmla="*/ 147439 h 646099"/>
                <a:gd name="connsiteX10" fmla="*/ 0 w 235302"/>
                <a:gd name="connsiteY10" fmla="*/ 91712 h 64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302" h="646099">
                  <a:moveTo>
                    <a:pt x="148753" y="0"/>
                  </a:moveTo>
                  <a:lnTo>
                    <a:pt x="235302" y="0"/>
                  </a:lnTo>
                  <a:lnTo>
                    <a:pt x="235302" y="126082"/>
                  </a:lnTo>
                  <a:lnTo>
                    <a:pt x="235302" y="627636"/>
                  </a:lnTo>
                  <a:lnTo>
                    <a:pt x="193444" y="640629"/>
                  </a:lnTo>
                  <a:cubicBezTo>
                    <a:pt x="175917" y="644215"/>
                    <a:pt x="157770" y="646099"/>
                    <a:pt x="139183" y="646099"/>
                  </a:cubicBezTo>
                  <a:lnTo>
                    <a:pt x="97841" y="641931"/>
                  </a:lnTo>
                  <a:lnTo>
                    <a:pt x="97841" y="184440"/>
                  </a:lnTo>
                  <a:lnTo>
                    <a:pt x="0" y="240485"/>
                  </a:lnTo>
                  <a:lnTo>
                    <a:pt x="0" y="147439"/>
                  </a:lnTo>
                  <a:lnTo>
                    <a:pt x="0" y="91712"/>
                  </a:lnTo>
                  <a:close/>
                </a:path>
              </a:pathLst>
            </a:custGeom>
            <a:solidFill>
              <a:srgbClr val="ED6C0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sp>
          <p:nvSpPr>
            <p:cNvPr id="35" name="文本框 34">
              <a:extLst>
                <a:ext uri="{FF2B5EF4-FFF2-40B4-BE49-F238E27FC236}">
                  <a16:creationId xmlns:a16="http://schemas.microsoft.com/office/drawing/2014/main" id="{6225FB3F-3934-4896-83A0-46A54E8965B7}"/>
                </a:ext>
              </a:extLst>
            </p:cNvPr>
            <p:cNvSpPr txBox="1"/>
            <p:nvPr/>
          </p:nvSpPr>
          <p:spPr>
            <a:xfrm>
              <a:off x="6478186" y="2985183"/>
              <a:ext cx="173121" cy="501554"/>
            </a:xfrm>
            <a:custGeom>
              <a:avLst/>
              <a:gdLst/>
              <a:ahLst/>
              <a:cxnLst/>
              <a:rect l="l" t="t" r="r" b="b"/>
              <a:pathLst>
                <a:path w="173121" h="501554">
                  <a:moveTo>
                    <a:pt x="0" y="0"/>
                  </a:moveTo>
                  <a:lnTo>
                    <a:pt x="8681" y="2695"/>
                  </a:lnTo>
                  <a:cubicBezTo>
                    <a:pt x="105315" y="43568"/>
                    <a:pt x="173121" y="139254"/>
                    <a:pt x="173121" y="250777"/>
                  </a:cubicBezTo>
                  <a:cubicBezTo>
                    <a:pt x="173121" y="362300"/>
                    <a:pt x="105315" y="457986"/>
                    <a:pt x="8681" y="498859"/>
                  </a:cubicBezTo>
                  <a:lnTo>
                    <a:pt x="0" y="501554"/>
                  </a:lnTo>
                  <a:lnTo>
                    <a:pt x="0" y="0"/>
                  </a:ln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sp>
          <p:nvSpPr>
            <p:cNvPr id="34" name="文本框 33">
              <a:extLst>
                <a:ext uri="{FF2B5EF4-FFF2-40B4-BE49-F238E27FC236}">
                  <a16:creationId xmlns:a16="http://schemas.microsoft.com/office/drawing/2014/main" id="{3B406F65-6107-4D6C-820A-426912A165E0}"/>
                </a:ext>
              </a:extLst>
            </p:cNvPr>
            <p:cNvSpPr txBox="1"/>
            <p:nvPr/>
          </p:nvSpPr>
          <p:spPr>
            <a:xfrm>
              <a:off x="6112826" y="3006540"/>
              <a:ext cx="227898" cy="494492"/>
            </a:xfrm>
            <a:custGeom>
              <a:avLst/>
              <a:gdLst/>
              <a:ahLst/>
              <a:cxnLst/>
              <a:rect l="l" t="t" r="r" b="b"/>
              <a:pathLst>
                <a:path w="227898" h="494492">
                  <a:moveTo>
                    <a:pt x="130057" y="0"/>
                  </a:moveTo>
                  <a:lnTo>
                    <a:pt x="130057" y="93046"/>
                  </a:lnTo>
                  <a:lnTo>
                    <a:pt x="227898" y="37001"/>
                  </a:lnTo>
                  <a:lnTo>
                    <a:pt x="227898" y="494492"/>
                  </a:lnTo>
                  <a:lnTo>
                    <a:pt x="214979" y="493190"/>
                  </a:lnTo>
                  <a:cubicBezTo>
                    <a:pt x="92290" y="468084"/>
                    <a:pt x="0" y="359530"/>
                    <a:pt x="0" y="229420"/>
                  </a:cubicBezTo>
                  <a:cubicBezTo>
                    <a:pt x="0" y="136484"/>
                    <a:pt x="47087" y="54546"/>
                    <a:pt x="118705" y="6162"/>
                  </a:cubicBezTo>
                  <a:lnTo>
                    <a:pt x="130057" y="0"/>
                  </a:ln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grpSp>
      <p:grpSp>
        <p:nvGrpSpPr>
          <p:cNvPr id="54" name="组合 53">
            <a:extLst>
              <a:ext uri="{FF2B5EF4-FFF2-40B4-BE49-F238E27FC236}">
                <a16:creationId xmlns:a16="http://schemas.microsoft.com/office/drawing/2014/main" id="{F613DD27-00FE-45C9-B4F3-DAA1AA0B3630}"/>
              </a:ext>
            </a:extLst>
          </p:cNvPr>
          <p:cNvGrpSpPr/>
          <p:nvPr/>
        </p:nvGrpSpPr>
        <p:grpSpPr>
          <a:xfrm>
            <a:off x="7204764" y="2803789"/>
            <a:ext cx="538480" cy="654519"/>
            <a:chOff x="8367622" y="2850681"/>
            <a:chExt cx="538480" cy="654519"/>
          </a:xfrm>
        </p:grpSpPr>
        <p:sp>
          <p:nvSpPr>
            <p:cNvPr id="49" name="文本框 48">
              <a:extLst>
                <a:ext uri="{FF2B5EF4-FFF2-40B4-BE49-F238E27FC236}">
                  <a16:creationId xmlns:a16="http://schemas.microsoft.com/office/drawing/2014/main" id="{E0FE2C57-545C-4F6A-9045-813C4DA4C752}"/>
                </a:ext>
              </a:extLst>
            </p:cNvPr>
            <p:cNvSpPr txBox="1"/>
            <p:nvPr/>
          </p:nvSpPr>
          <p:spPr>
            <a:xfrm>
              <a:off x="8438107" y="2850681"/>
              <a:ext cx="385121" cy="654519"/>
            </a:xfrm>
            <a:custGeom>
              <a:avLst/>
              <a:gdLst>
                <a:gd name="connsiteX0" fmla="*/ 189499 w 385121"/>
                <a:gd name="connsiteY0" fmla="*/ 0 h 654519"/>
                <a:gd name="connsiteX1" fmla="*/ 300458 w 385121"/>
                <a:gd name="connsiteY1" fmla="*/ 28135 h 654519"/>
                <a:gd name="connsiteX2" fmla="*/ 364525 w 385121"/>
                <a:gd name="connsiteY2" fmla="*/ 97464 h 654519"/>
                <a:gd name="connsiteX3" fmla="*/ 385121 w 385121"/>
                <a:gd name="connsiteY3" fmla="*/ 185377 h 654519"/>
                <a:gd name="connsiteX4" fmla="*/ 383694 w 385121"/>
                <a:gd name="connsiteY4" fmla="*/ 194218 h 654519"/>
                <a:gd name="connsiteX5" fmla="*/ 383150 w 385121"/>
                <a:gd name="connsiteY5" fmla="*/ 193770 h 654519"/>
                <a:gd name="connsiteX6" fmla="*/ 374522 w 385121"/>
                <a:gd name="connsiteY6" fmla="*/ 247224 h 654519"/>
                <a:gd name="connsiteX7" fmla="*/ 346582 w 385121"/>
                <a:gd name="connsiteY7" fmla="*/ 307709 h 654519"/>
                <a:gd name="connsiteX8" fmla="*/ 261800 w 385121"/>
                <a:gd name="connsiteY8" fmla="*/ 415404 h 654519"/>
                <a:gd name="connsiteX9" fmla="*/ 177017 w 385121"/>
                <a:gd name="connsiteY9" fmla="*/ 509147 h 654519"/>
                <a:gd name="connsiteX10" fmla="*/ 138479 w 385121"/>
                <a:gd name="connsiteY10" fmla="*/ 593427 h 654519"/>
                <a:gd name="connsiteX11" fmla="*/ 367602 w 385121"/>
                <a:gd name="connsiteY11" fmla="*/ 593427 h 654519"/>
                <a:gd name="connsiteX12" fmla="*/ 349289 w 385121"/>
                <a:gd name="connsiteY12" fmla="*/ 608537 h 654519"/>
                <a:gd name="connsiteX13" fmla="*/ 198754 w 385121"/>
                <a:gd name="connsiteY13" fmla="*/ 654519 h 654519"/>
                <a:gd name="connsiteX14" fmla="*/ 8373 w 385121"/>
                <a:gd name="connsiteY14" fmla="*/ 575660 h 654519"/>
                <a:gd name="connsiteX15" fmla="*/ 2247 w 385121"/>
                <a:gd name="connsiteY15" fmla="*/ 568235 h 654519"/>
                <a:gd name="connsiteX16" fmla="*/ 3813 w 385121"/>
                <a:gd name="connsiteY16" fmla="*/ 556891 h 654519"/>
                <a:gd name="connsiteX17" fmla="*/ 32676 w 385121"/>
                <a:gd name="connsiteY17" fmla="*/ 487588 h 654519"/>
                <a:gd name="connsiteX18" fmla="*/ 120262 w 385121"/>
                <a:gd name="connsiteY18" fmla="*/ 372326 h 654519"/>
                <a:gd name="connsiteX19" fmla="*/ 207847 w 385121"/>
                <a:gd name="connsiteY19" fmla="*/ 277124 h 654519"/>
                <a:gd name="connsiteX20" fmla="*/ 247658 w 385121"/>
                <a:gd name="connsiteY20" fmla="*/ 188703 h 654519"/>
                <a:gd name="connsiteX21" fmla="*/ 234522 w 385121"/>
                <a:gd name="connsiteY21" fmla="*/ 146141 h 654519"/>
                <a:gd name="connsiteX22" fmla="*/ 191543 w 385121"/>
                <a:gd name="connsiteY22" fmla="*/ 126517 h 654519"/>
                <a:gd name="connsiteX23" fmla="*/ 147926 w 385121"/>
                <a:gd name="connsiteY23" fmla="*/ 145759 h 654519"/>
                <a:gd name="connsiteX24" fmla="*/ 130326 w 385121"/>
                <a:gd name="connsiteY24" fmla="*/ 200937 h 654519"/>
                <a:gd name="connsiteX25" fmla="*/ 6535 w 385121"/>
                <a:gd name="connsiteY25" fmla="*/ 200937 h 654519"/>
                <a:gd name="connsiteX26" fmla="*/ 3391 w 385121"/>
                <a:gd name="connsiteY26" fmla="*/ 204747 h 654519"/>
                <a:gd name="connsiteX27" fmla="*/ 0 w 385121"/>
                <a:gd name="connsiteY27" fmla="*/ 204747 h 654519"/>
                <a:gd name="connsiteX28" fmla="*/ 53851 w 385121"/>
                <a:gd name="connsiteY28" fmla="*/ 51557 h 654519"/>
                <a:gd name="connsiteX29" fmla="*/ 189499 w 385121"/>
                <a:gd name="connsiteY29" fmla="*/ 0 h 654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5121" h="654519">
                  <a:moveTo>
                    <a:pt x="189499" y="0"/>
                  </a:moveTo>
                  <a:cubicBezTo>
                    <a:pt x="234586" y="628"/>
                    <a:pt x="271572" y="10007"/>
                    <a:pt x="300458" y="28135"/>
                  </a:cubicBezTo>
                  <a:cubicBezTo>
                    <a:pt x="329344" y="46263"/>
                    <a:pt x="350700" y="69373"/>
                    <a:pt x="364525" y="97464"/>
                  </a:cubicBezTo>
                  <a:cubicBezTo>
                    <a:pt x="378351" y="125555"/>
                    <a:pt x="385216" y="154860"/>
                    <a:pt x="385121" y="185377"/>
                  </a:cubicBezTo>
                  <a:lnTo>
                    <a:pt x="383694" y="194218"/>
                  </a:lnTo>
                  <a:lnTo>
                    <a:pt x="383150" y="193770"/>
                  </a:lnTo>
                  <a:lnTo>
                    <a:pt x="374522" y="247224"/>
                  </a:lnTo>
                  <a:cubicBezTo>
                    <a:pt x="368099" y="268248"/>
                    <a:pt x="358785" y="288409"/>
                    <a:pt x="346582" y="307709"/>
                  </a:cubicBezTo>
                  <a:cubicBezTo>
                    <a:pt x="322175" y="346307"/>
                    <a:pt x="293914" y="382206"/>
                    <a:pt x="261800" y="415404"/>
                  </a:cubicBezTo>
                  <a:cubicBezTo>
                    <a:pt x="229685" y="448603"/>
                    <a:pt x="201424" y="479850"/>
                    <a:pt x="177017" y="509147"/>
                  </a:cubicBezTo>
                  <a:cubicBezTo>
                    <a:pt x="152610" y="538443"/>
                    <a:pt x="139764" y="566536"/>
                    <a:pt x="138479" y="593427"/>
                  </a:cubicBezTo>
                  <a:lnTo>
                    <a:pt x="367602" y="593427"/>
                  </a:lnTo>
                  <a:lnTo>
                    <a:pt x="349289" y="608537"/>
                  </a:lnTo>
                  <a:cubicBezTo>
                    <a:pt x="306318" y="637568"/>
                    <a:pt x="254515" y="654519"/>
                    <a:pt x="198754" y="654519"/>
                  </a:cubicBezTo>
                  <a:cubicBezTo>
                    <a:pt x="124405" y="654519"/>
                    <a:pt x="57095" y="624383"/>
                    <a:pt x="8373" y="575660"/>
                  </a:cubicBezTo>
                  <a:lnTo>
                    <a:pt x="2247" y="568235"/>
                  </a:lnTo>
                  <a:lnTo>
                    <a:pt x="3813" y="556891"/>
                  </a:lnTo>
                  <a:cubicBezTo>
                    <a:pt x="10448" y="532124"/>
                    <a:pt x="20069" y="509023"/>
                    <a:pt x="32676" y="487588"/>
                  </a:cubicBezTo>
                  <a:cubicBezTo>
                    <a:pt x="57890" y="444717"/>
                    <a:pt x="87085" y="406296"/>
                    <a:pt x="120262" y="372326"/>
                  </a:cubicBezTo>
                  <a:cubicBezTo>
                    <a:pt x="153438" y="338355"/>
                    <a:pt x="182633" y="306621"/>
                    <a:pt x="207847" y="277124"/>
                  </a:cubicBezTo>
                  <a:cubicBezTo>
                    <a:pt x="233061" y="247627"/>
                    <a:pt x="246331" y="218153"/>
                    <a:pt x="247658" y="188703"/>
                  </a:cubicBezTo>
                  <a:cubicBezTo>
                    <a:pt x="247807" y="172732"/>
                    <a:pt x="243428" y="158544"/>
                    <a:pt x="234522" y="146141"/>
                  </a:cubicBezTo>
                  <a:cubicBezTo>
                    <a:pt x="225616" y="133738"/>
                    <a:pt x="211289" y="127197"/>
                    <a:pt x="191543" y="126517"/>
                  </a:cubicBezTo>
                  <a:cubicBezTo>
                    <a:pt x="173050" y="126623"/>
                    <a:pt x="158511" y="133037"/>
                    <a:pt x="147926" y="145759"/>
                  </a:cubicBezTo>
                  <a:cubicBezTo>
                    <a:pt x="137340" y="158481"/>
                    <a:pt x="131474" y="176873"/>
                    <a:pt x="130326" y="200937"/>
                  </a:cubicBezTo>
                  <a:lnTo>
                    <a:pt x="6535" y="200937"/>
                  </a:lnTo>
                  <a:lnTo>
                    <a:pt x="3391" y="204747"/>
                  </a:lnTo>
                  <a:lnTo>
                    <a:pt x="0" y="204747"/>
                  </a:lnTo>
                  <a:cubicBezTo>
                    <a:pt x="3370" y="136930"/>
                    <a:pt x="21321" y="85867"/>
                    <a:pt x="53851" y="51557"/>
                  </a:cubicBezTo>
                  <a:cubicBezTo>
                    <a:pt x="86381" y="17248"/>
                    <a:pt x="131597" y="62"/>
                    <a:pt x="189499" y="0"/>
                  </a:cubicBezTo>
                  <a:close/>
                </a:path>
              </a:pathLst>
            </a:custGeom>
            <a:solidFill>
              <a:srgbClr val="ED6C0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sp>
          <p:nvSpPr>
            <p:cNvPr id="36" name="文本框 35">
              <a:extLst>
                <a:ext uri="{FF2B5EF4-FFF2-40B4-BE49-F238E27FC236}">
                  <a16:creationId xmlns:a16="http://schemas.microsoft.com/office/drawing/2014/main" id="{532E27CA-8FF2-4987-B7FB-928C52A2050F}"/>
                </a:ext>
              </a:extLst>
            </p:cNvPr>
            <p:cNvSpPr txBox="1"/>
            <p:nvPr/>
          </p:nvSpPr>
          <p:spPr>
            <a:xfrm>
              <a:off x="8367622" y="2977198"/>
              <a:ext cx="318147" cy="441718"/>
            </a:xfrm>
            <a:custGeom>
              <a:avLst/>
              <a:gdLst/>
              <a:ahLst/>
              <a:cxnLst/>
              <a:rect l="l" t="t" r="r" b="b"/>
              <a:pathLst>
                <a:path w="318147" h="441718">
                  <a:moveTo>
                    <a:pt x="262029" y="0"/>
                  </a:moveTo>
                  <a:cubicBezTo>
                    <a:pt x="281775" y="680"/>
                    <a:pt x="296102" y="7221"/>
                    <a:pt x="305008" y="19624"/>
                  </a:cubicBezTo>
                  <a:cubicBezTo>
                    <a:pt x="313914" y="32027"/>
                    <a:pt x="318293" y="46215"/>
                    <a:pt x="318144" y="62186"/>
                  </a:cubicBezTo>
                  <a:cubicBezTo>
                    <a:pt x="316817" y="91636"/>
                    <a:pt x="303547" y="121110"/>
                    <a:pt x="278333" y="150607"/>
                  </a:cubicBezTo>
                  <a:cubicBezTo>
                    <a:pt x="253119" y="180104"/>
                    <a:pt x="223924" y="211838"/>
                    <a:pt x="190748" y="245809"/>
                  </a:cubicBezTo>
                  <a:cubicBezTo>
                    <a:pt x="157571" y="279779"/>
                    <a:pt x="128376" y="318200"/>
                    <a:pt x="103162" y="361071"/>
                  </a:cubicBezTo>
                  <a:cubicBezTo>
                    <a:pt x="90555" y="382506"/>
                    <a:pt x="80934" y="405607"/>
                    <a:pt x="74299" y="430374"/>
                  </a:cubicBezTo>
                  <a:lnTo>
                    <a:pt x="72733" y="441718"/>
                  </a:lnTo>
                  <a:lnTo>
                    <a:pt x="45982" y="409297"/>
                  </a:lnTo>
                  <a:cubicBezTo>
                    <a:pt x="16952" y="366325"/>
                    <a:pt x="0" y="314523"/>
                    <a:pt x="0" y="258762"/>
                  </a:cubicBezTo>
                  <a:cubicBezTo>
                    <a:pt x="0" y="203000"/>
                    <a:pt x="16952" y="151198"/>
                    <a:pt x="45982" y="108227"/>
                  </a:cubicBezTo>
                  <a:lnTo>
                    <a:pt x="73876" y="74420"/>
                  </a:lnTo>
                  <a:lnTo>
                    <a:pt x="200812" y="74420"/>
                  </a:lnTo>
                  <a:cubicBezTo>
                    <a:pt x="201960" y="50356"/>
                    <a:pt x="207826" y="31964"/>
                    <a:pt x="218412" y="19242"/>
                  </a:cubicBezTo>
                  <a:cubicBezTo>
                    <a:pt x="228997" y="6520"/>
                    <a:pt x="243536" y="106"/>
                    <a:pt x="262029" y="0"/>
                  </a:cubicBez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sp>
          <p:nvSpPr>
            <p:cNvPr id="33" name="文本框 32">
              <a:extLst>
                <a:ext uri="{FF2B5EF4-FFF2-40B4-BE49-F238E27FC236}">
                  <a16:creationId xmlns:a16="http://schemas.microsoft.com/office/drawing/2014/main" id="{6FAC64C5-76BC-4091-9306-D17C592F303D}"/>
                </a:ext>
              </a:extLst>
            </p:cNvPr>
            <p:cNvSpPr txBox="1"/>
            <p:nvPr/>
          </p:nvSpPr>
          <p:spPr>
            <a:xfrm>
              <a:off x="8576587" y="3041089"/>
              <a:ext cx="329515" cy="403019"/>
            </a:xfrm>
            <a:custGeom>
              <a:avLst/>
              <a:gdLst/>
              <a:ahLst/>
              <a:cxnLst/>
              <a:rect l="l" t="t" r="r" b="b"/>
              <a:pathLst>
                <a:path w="329515" h="403019">
                  <a:moveTo>
                    <a:pt x="245214" y="0"/>
                  </a:moveTo>
                  <a:lnTo>
                    <a:pt x="250656" y="4490"/>
                  </a:lnTo>
                  <a:cubicBezTo>
                    <a:pt x="299379" y="53212"/>
                    <a:pt x="329515" y="120522"/>
                    <a:pt x="329515" y="194871"/>
                  </a:cubicBezTo>
                  <a:cubicBezTo>
                    <a:pt x="329515" y="269219"/>
                    <a:pt x="299379" y="336529"/>
                    <a:pt x="250656" y="385252"/>
                  </a:cubicBezTo>
                  <a:lnTo>
                    <a:pt x="229123" y="403019"/>
                  </a:lnTo>
                  <a:lnTo>
                    <a:pt x="0" y="403019"/>
                  </a:lnTo>
                  <a:cubicBezTo>
                    <a:pt x="1285" y="376128"/>
                    <a:pt x="14131" y="348035"/>
                    <a:pt x="38538" y="318739"/>
                  </a:cubicBezTo>
                  <a:cubicBezTo>
                    <a:pt x="62945" y="289442"/>
                    <a:pt x="91206" y="258195"/>
                    <a:pt x="123321" y="224996"/>
                  </a:cubicBezTo>
                  <a:cubicBezTo>
                    <a:pt x="155435" y="191798"/>
                    <a:pt x="183696" y="155899"/>
                    <a:pt x="208103" y="117301"/>
                  </a:cubicBezTo>
                  <a:cubicBezTo>
                    <a:pt x="220306" y="98001"/>
                    <a:pt x="229620" y="77840"/>
                    <a:pt x="236043" y="56816"/>
                  </a:cubicBezTo>
                  <a:lnTo>
                    <a:pt x="245214" y="0"/>
                  </a:ln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grpSp>
      <p:grpSp>
        <p:nvGrpSpPr>
          <p:cNvPr id="56" name="组合 55">
            <a:extLst>
              <a:ext uri="{FF2B5EF4-FFF2-40B4-BE49-F238E27FC236}">
                <a16:creationId xmlns:a16="http://schemas.microsoft.com/office/drawing/2014/main" id="{03B72B17-B0CD-459E-B374-FC7601F6C400}"/>
              </a:ext>
            </a:extLst>
          </p:cNvPr>
          <p:cNvGrpSpPr/>
          <p:nvPr/>
        </p:nvGrpSpPr>
        <p:grpSpPr>
          <a:xfrm>
            <a:off x="4586348" y="4255117"/>
            <a:ext cx="538481" cy="642289"/>
            <a:chOff x="6112826" y="4421152"/>
            <a:chExt cx="538481" cy="642289"/>
          </a:xfrm>
        </p:grpSpPr>
        <p:sp>
          <p:nvSpPr>
            <p:cNvPr id="52" name="文本框 51">
              <a:extLst>
                <a:ext uri="{FF2B5EF4-FFF2-40B4-BE49-F238E27FC236}">
                  <a16:creationId xmlns:a16="http://schemas.microsoft.com/office/drawing/2014/main" id="{1639E503-EDC9-49D3-B371-7AFF5753ED85}"/>
                </a:ext>
              </a:extLst>
            </p:cNvPr>
            <p:cNvSpPr txBox="1"/>
            <p:nvPr/>
          </p:nvSpPr>
          <p:spPr>
            <a:xfrm>
              <a:off x="6163946" y="4421152"/>
              <a:ext cx="396332" cy="642289"/>
            </a:xfrm>
            <a:custGeom>
              <a:avLst/>
              <a:gdLst>
                <a:gd name="connsiteX0" fmla="*/ 24438 w 396332"/>
                <a:gd name="connsiteY0" fmla="*/ 0 h 642289"/>
                <a:gd name="connsiteX1" fmla="*/ 381059 w 396332"/>
                <a:gd name="connsiteY1" fmla="*/ 0 h 642289"/>
                <a:gd name="connsiteX2" fmla="*/ 381059 w 396332"/>
                <a:gd name="connsiteY2" fmla="*/ 90615 h 642289"/>
                <a:gd name="connsiteX3" fmla="*/ 349088 w 396332"/>
                <a:gd name="connsiteY3" fmla="*/ 142981 h 642289"/>
                <a:gd name="connsiteX4" fmla="*/ 347340 w 396332"/>
                <a:gd name="connsiteY4" fmla="*/ 142033 h 642289"/>
                <a:gd name="connsiteX5" fmla="*/ 269052 w 396332"/>
                <a:gd name="connsiteY5" fmla="*/ 270261 h 642289"/>
                <a:gd name="connsiteX6" fmla="*/ 362475 w 396332"/>
                <a:gd name="connsiteY6" fmla="*/ 332958 h 642289"/>
                <a:gd name="connsiteX7" fmla="*/ 396332 w 396332"/>
                <a:gd name="connsiteY7" fmla="*/ 450705 h 642289"/>
                <a:gd name="connsiteX8" fmla="*/ 396332 w 396332"/>
                <a:gd name="connsiteY8" fmla="*/ 494542 h 642289"/>
                <a:gd name="connsiteX9" fmla="*/ 386771 w 396332"/>
                <a:gd name="connsiteY9" fmla="*/ 581359 h 642289"/>
                <a:gd name="connsiteX10" fmla="*/ 368654 w 396332"/>
                <a:gd name="connsiteY10" fmla="*/ 596307 h 642289"/>
                <a:gd name="connsiteX11" fmla="*/ 218119 w 396332"/>
                <a:gd name="connsiteY11" fmla="*/ 642289 h 642289"/>
                <a:gd name="connsiteX12" fmla="*/ 27738 w 396332"/>
                <a:gd name="connsiteY12" fmla="*/ 563430 h 642289"/>
                <a:gd name="connsiteX13" fmla="*/ 3869 w 396332"/>
                <a:gd name="connsiteY13" fmla="*/ 534502 h 642289"/>
                <a:gd name="connsiteX14" fmla="*/ 0 w 396332"/>
                <a:gd name="connsiteY14" fmla="*/ 512892 h 642289"/>
                <a:gd name="connsiteX15" fmla="*/ 136442 w 396332"/>
                <a:gd name="connsiteY15" fmla="*/ 512892 h 642289"/>
                <a:gd name="connsiteX16" fmla="*/ 152893 w 396332"/>
                <a:gd name="connsiteY16" fmla="*/ 568452 h 642289"/>
                <a:gd name="connsiteX17" fmla="*/ 197657 w 396332"/>
                <a:gd name="connsiteY17" fmla="*/ 587312 h 642289"/>
                <a:gd name="connsiteX18" fmla="*/ 246118 w 396332"/>
                <a:gd name="connsiteY18" fmla="*/ 564247 h 642289"/>
                <a:gd name="connsiteX19" fmla="*/ 257851 w 396332"/>
                <a:gd name="connsiteY19" fmla="*/ 491483 h 642289"/>
                <a:gd name="connsiteX20" fmla="*/ 257851 w 396332"/>
                <a:gd name="connsiteY20" fmla="*/ 455802 h 642289"/>
                <a:gd name="connsiteX21" fmla="*/ 239614 w 396332"/>
                <a:gd name="connsiteY21" fmla="*/ 387881 h 642289"/>
                <a:gd name="connsiteX22" fmla="*/ 185414 w 396332"/>
                <a:gd name="connsiteY22" fmla="*/ 371187 h 642289"/>
                <a:gd name="connsiteX23" fmla="*/ 118114 w 396332"/>
                <a:gd name="connsiteY23" fmla="*/ 371187 h 642289"/>
                <a:gd name="connsiteX24" fmla="*/ 118114 w 396332"/>
                <a:gd name="connsiteY24" fmla="*/ 281475 h 642289"/>
                <a:gd name="connsiteX25" fmla="*/ 215001 w 396332"/>
                <a:gd name="connsiteY25" fmla="*/ 121422 h 642289"/>
                <a:gd name="connsiteX26" fmla="*/ 137014 w 396332"/>
                <a:gd name="connsiteY26" fmla="*/ 121422 h 642289"/>
                <a:gd name="connsiteX27" fmla="*/ 124740 w 396332"/>
                <a:gd name="connsiteY27" fmla="*/ 125232 h 642289"/>
                <a:gd name="connsiteX28" fmla="*/ 24438 w 396332"/>
                <a:gd name="connsiteY28" fmla="*/ 125232 h 642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96332" h="642289">
                  <a:moveTo>
                    <a:pt x="24438" y="0"/>
                  </a:moveTo>
                  <a:lnTo>
                    <a:pt x="381059" y="0"/>
                  </a:lnTo>
                  <a:lnTo>
                    <a:pt x="381059" y="90615"/>
                  </a:lnTo>
                  <a:lnTo>
                    <a:pt x="349088" y="142981"/>
                  </a:lnTo>
                  <a:lnTo>
                    <a:pt x="347340" y="142033"/>
                  </a:lnTo>
                  <a:lnTo>
                    <a:pt x="269052" y="270261"/>
                  </a:lnTo>
                  <a:cubicBezTo>
                    <a:pt x="309103" y="277780"/>
                    <a:pt x="340244" y="298679"/>
                    <a:pt x="362475" y="332958"/>
                  </a:cubicBezTo>
                  <a:cubicBezTo>
                    <a:pt x="384707" y="367237"/>
                    <a:pt x="395992" y="406486"/>
                    <a:pt x="396332" y="450705"/>
                  </a:cubicBezTo>
                  <a:lnTo>
                    <a:pt x="396332" y="494542"/>
                  </a:lnTo>
                  <a:lnTo>
                    <a:pt x="386771" y="581359"/>
                  </a:lnTo>
                  <a:lnTo>
                    <a:pt x="368654" y="596307"/>
                  </a:lnTo>
                  <a:cubicBezTo>
                    <a:pt x="325682" y="625338"/>
                    <a:pt x="273880" y="642289"/>
                    <a:pt x="218119" y="642289"/>
                  </a:cubicBezTo>
                  <a:cubicBezTo>
                    <a:pt x="143770" y="642289"/>
                    <a:pt x="76460" y="612153"/>
                    <a:pt x="27738" y="563430"/>
                  </a:cubicBezTo>
                  <a:lnTo>
                    <a:pt x="3869" y="534502"/>
                  </a:lnTo>
                  <a:lnTo>
                    <a:pt x="0" y="512892"/>
                  </a:lnTo>
                  <a:lnTo>
                    <a:pt x="136442" y="512892"/>
                  </a:lnTo>
                  <a:cubicBezTo>
                    <a:pt x="138164" y="537401"/>
                    <a:pt x="143647" y="555921"/>
                    <a:pt x="152893" y="568452"/>
                  </a:cubicBezTo>
                  <a:cubicBezTo>
                    <a:pt x="162139" y="580983"/>
                    <a:pt x="177061" y="587269"/>
                    <a:pt x="197657" y="587312"/>
                  </a:cubicBezTo>
                  <a:cubicBezTo>
                    <a:pt x="221590" y="587461"/>
                    <a:pt x="237744" y="579772"/>
                    <a:pt x="246118" y="564247"/>
                  </a:cubicBezTo>
                  <a:cubicBezTo>
                    <a:pt x="254493" y="548721"/>
                    <a:pt x="258404" y="524467"/>
                    <a:pt x="257851" y="491483"/>
                  </a:cubicBezTo>
                  <a:lnTo>
                    <a:pt x="257851" y="455802"/>
                  </a:lnTo>
                  <a:cubicBezTo>
                    <a:pt x="257830" y="422394"/>
                    <a:pt x="251751" y="399753"/>
                    <a:pt x="239614" y="387881"/>
                  </a:cubicBezTo>
                  <a:cubicBezTo>
                    <a:pt x="227478" y="376009"/>
                    <a:pt x="209411" y="370444"/>
                    <a:pt x="185414" y="371187"/>
                  </a:cubicBezTo>
                  <a:lnTo>
                    <a:pt x="118114" y="371187"/>
                  </a:lnTo>
                  <a:lnTo>
                    <a:pt x="118114" y="281475"/>
                  </a:lnTo>
                  <a:lnTo>
                    <a:pt x="215001" y="121422"/>
                  </a:lnTo>
                  <a:lnTo>
                    <a:pt x="137014" y="121422"/>
                  </a:lnTo>
                  <a:lnTo>
                    <a:pt x="124740" y="125232"/>
                  </a:lnTo>
                  <a:lnTo>
                    <a:pt x="24438" y="125232"/>
                  </a:lnTo>
                  <a:close/>
                </a:path>
              </a:pathLst>
            </a:custGeom>
            <a:solidFill>
              <a:srgbClr val="ED6C0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sp>
          <p:nvSpPr>
            <p:cNvPr id="27" name="文本框 26">
              <a:extLst>
                <a:ext uri="{FF2B5EF4-FFF2-40B4-BE49-F238E27FC236}">
                  <a16:creationId xmlns:a16="http://schemas.microsoft.com/office/drawing/2014/main" id="{9FB600D3-9206-473F-89A3-6E631BA2B7AF}"/>
                </a:ext>
              </a:extLst>
            </p:cNvPr>
            <p:cNvSpPr txBox="1"/>
            <p:nvPr/>
          </p:nvSpPr>
          <p:spPr>
            <a:xfrm>
              <a:off x="6112826" y="4542574"/>
              <a:ext cx="309024" cy="465892"/>
            </a:xfrm>
            <a:custGeom>
              <a:avLst/>
              <a:gdLst/>
              <a:ahLst/>
              <a:cxnLst/>
              <a:rect l="l" t="t" r="r" b="b"/>
              <a:pathLst>
                <a:path w="309024" h="465892">
                  <a:moveTo>
                    <a:pt x="175860" y="0"/>
                  </a:moveTo>
                  <a:lnTo>
                    <a:pt x="266122" y="0"/>
                  </a:lnTo>
                  <a:lnTo>
                    <a:pt x="169235" y="160053"/>
                  </a:lnTo>
                  <a:lnTo>
                    <a:pt x="169235" y="249765"/>
                  </a:lnTo>
                  <a:lnTo>
                    <a:pt x="236535" y="249765"/>
                  </a:lnTo>
                  <a:cubicBezTo>
                    <a:pt x="260532" y="249022"/>
                    <a:pt x="278599" y="254587"/>
                    <a:pt x="290735" y="266459"/>
                  </a:cubicBezTo>
                  <a:cubicBezTo>
                    <a:pt x="302872" y="278331"/>
                    <a:pt x="308951" y="300972"/>
                    <a:pt x="308972" y="334380"/>
                  </a:cubicBezTo>
                  <a:lnTo>
                    <a:pt x="308972" y="370061"/>
                  </a:lnTo>
                  <a:cubicBezTo>
                    <a:pt x="309525" y="403045"/>
                    <a:pt x="305614" y="427299"/>
                    <a:pt x="297239" y="442825"/>
                  </a:cubicBezTo>
                  <a:cubicBezTo>
                    <a:pt x="288865" y="458350"/>
                    <a:pt x="272711" y="466039"/>
                    <a:pt x="248778" y="465890"/>
                  </a:cubicBezTo>
                  <a:cubicBezTo>
                    <a:pt x="228182" y="465847"/>
                    <a:pt x="213260" y="459561"/>
                    <a:pt x="204014" y="447030"/>
                  </a:cubicBezTo>
                  <a:cubicBezTo>
                    <a:pt x="194768" y="434499"/>
                    <a:pt x="189285" y="415979"/>
                    <a:pt x="187563" y="391470"/>
                  </a:cubicBezTo>
                  <a:lnTo>
                    <a:pt x="51121" y="391470"/>
                  </a:lnTo>
                  <a:lnTo>
                    <a:pt x="54990" y="413080"/>
                  </a:lnTo>
                  <a:lnTo>
                    <a:pt x="45982" y="402162"/>
                  </a:lnTo>
                  <a:cubicBezTo>
                    <a:pt x="16951" y="359191"/>
                    <a:pt x="0" y="307389"/>
                    <a:pt x="0" y="251627"/>
                  </a:cubicBezTo>
                  <a:cubicBezTo>
                    <a:pt x="0" y="140104"/>
                    <a:pt x="67805" y="44418"/>
                    <a:pt x="164440" y="3545"/>
                  </a:cubicBezTo>
                  <a:lnTo>
                    <a:pt x="175860" y="0"/>
                  </a:ln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sp>
          <p:nvSpPr>
            <p:cNvPr id="26" name="文本框 25">
              <a:extLst>
                <a:ext uri="{FF2B5EF4-FFF2-40B4-BE49-F238E27FC236}">
                  <a16:creationId xmlns:a16="http://schemas.microsoft.com/office/drawing/2014/main" id="{70BC851F-8BB4-46EE-891C-6813BB1E8621}"/>
                </a:ext>
              </a:extLst>
            </p:cNvPr>
            <p:cNvSpPr txBox="1"/>
            <p:nvPr/>
          </p:nvSpPr>
          <p:spPr>
            <a:xfrm>
              <a:off x="6433000" y="4560323"/>
              <a:ext cx="218307" cy="442188"/>
            </a:xfrm>
            <a:custGeom>
              <a:avLst/>
              <a:gdLst/>
              <a:ahLst/>
              <a:cxnLst/>
              <a:rect l="l" t="t" r="r" b="b"/>
              <a:pathLst>
                <a:path w="218307" h="442188">
                  <a:moveTo>
                    <a:pt x="80035" y="0"/>
                  </a:moveTo>
                  <a:lnTo>
                    <a:pt x="99602" y="10620"/>
                  </a:lnTo>
                  <a:cubicBezTo>
                    <a:pt x="171220" y="59005"/>
                    <a:pt x="218307" y="140943"/>
                    <a:pt x="218307" y="233878"/>
                  </a:cubicBezTo>
                  <a:cubicBezTo>
                    <a:pt x="218307" y="308227"/>
                    <a:pt x="188171" y="375537"/>
                    <a:pt x="139448" y="424259"/>
                  </a:cubicBezTo>
                  <a:lnTo>
                    <a:pt x="117719" y="442188"/>
                  </a:lnTo>
                  <a:lnTo>
                    <a:pt x="127280" y="355371"/>
                  </a:lnTo>
                  <a:lnTo>
                    <a:pt x="127280" y="311534"/>
                  </a:lnTo>
                  <a:cubicBezTo>
                    <a:pt x="126940" y="267315"/>
                    <a:pt x="115655" y="228066"/>
                    <a:pt x="93423" y="193787"/>
                  </a:cubicBezTo>
                  <a:cubicBezTo>
                    <a:pt x="71192" y="159508"/>
                    <a:pt x="40051" y="138609"/>
                    <a:pt x="0" y="131090"/>
                  </a:cubicBezTo>
                  <a:lnTo>
                    <a:pt x="80035" y="0"/>
                  </a:ln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grpSp>
      <p:grpSp>
        <p:nvGrpSpPr>
          <p:cNvPr id="55" name="组合 54">
            <a:extLst>
              <a:ext uri="{FF2B5EF4-FFF2-40B4-BE49-F238E27FC236}">
                <a16:creationId xmlns:a16="http://schemas.microsoft.com/office/drawing/2014/main" id="{26905511-13E1-4896-A396-8AEF0DC87212}"/>
              </a:ext>
            </a:extLst>
          </p:cNvPr>
          <p:cNvGrpSpPr/>
          <p:nvPr/>
        </p:nvGrpSpPr>
        <p:grpSpPr>
          <a:xfrm>
            <a:off x="7198569" y="4255117"/>
            <a:ext cx="538479" cy="642290"/>
            <a:chOff x="8367622" y="4421151"/>
            <a:chExt cx="538479" cy="642290"/>
          </a:xfrm>
        </p:grpSpPr>
        <p:sp>
          <p:nvSpPr>
            <p:cNvPr id="51" name="文本框 50">
              <a:extLst>
                <a:ext uri="{FF2B5EF4-FFF2-40B4-BE49-F238E27FC236}">
                  <a16:creationId xmlns:a16="http://schemas.microsoft.com/office/drawing/2014/main" id="{9184F659-EE99-4521-A897-D71127FA8915}"/>
                </a:ext>
              </a:extLst>
            </p:cNvPr>
            <p:cNvSpPr txBox="1"/>
            <p:nvPr/>
          </p:nvSpPr>
          <p:spPr>
            <a:xfrm>
              <a:off x="8404153" y="4421151"/>
              <a:ext cx="459521" cy="640268"/>
            </a:xfrm>
            <a:custGeom>
              <a:avLst/>
              <a:gdLst>
                <a:gd name="connsiteX0" fmla="*/ 130454 w 459521"/>
                <a:gd name="connsiteY0" fmla="*/ 0 h 640268"/>
                <a:gd name="connsiteX1" fmla="*/ 265991 w 459521"/>
                <a:gd name="connsiteY1" fmla="*/ 0 h 640268"/>
                <a:gd name="connsiteX2" fmla="*/ 236036 w 459521"/>
                <a:gd name="connsiteY2" fmla="*/ 107955 h 640268"/>
                <a:gd name="connsiteX3" fmla="*/ 235009 w 459521"/>
                <a:gd name="connsiteY3" fmla="*/ 107852 h 640268"/>
                <a:gd name="connsiteX4" fmla="*/ 147781 w 459521"/>
                <a:gd name="connsiteY4" fmla="*/ 422206 h 640268"/>
                <a:gd name="connsiteX5" fmla="*/ 254792 w 459521"/>
                <a:gd name="connsiteY5" fmla="*/ 422206 h 640268"/>
                <a:gd name="connsiteX6" fmla="*/ 276174 w 459521"/>
                <a:gd name="connsiteY6" fmla="*/ 205121 h 640268"/>
                <a:gd name="connsiteX7" fmla="*/ 386140 w 459521"/>
                <a:gd name="connsiteY7" fmla="*/ 205121 h 640268"/>
                <a:gd name="connsiteX8" fmla="*/ 386140 w 459521"/>
                <a:gd name="connsiteY8" fmla="*/ 422206 h 640268"/>
                <a:gd name="connsiteX9" fmla="*/ 459521 w 459521"/>
                <a:gd name="connsiteY9" fmla="*/ 422206 h 640268"/>
                <a:gd name="connsiteX10" fmla="*/ 459521 w 459521"/>
                <a:gd name="connsiteY10" fmla="*/ 517036 h 640268"/>
                <a:gd name="connsiteX11" fmla="*/ 455967 w 459521"/>
                <a:gd name="connsiteY11" fmla="*/ 523584 h 640268"/>
                <a:gd name="connsiteX12" fmla="*/ 437127 w 459521"/>
                <a:gd name="connsiteY12" fmla="*/ 546417 h 640268"/>
                <a:gd name="connsiteX13" fmla="*/ 386140 w 459521"/>
                <a:gd name="connsiteY13" fmla="*/ 546417 h 640268"/>
                <a:gd name="connsiteX14" fmla="*/ 386140 w 459521"/>
                <a:gd name="connsiteY14" fmla="*/ 593918 h 640268"/>
                <a:gd name="connsiteX15" fmla="*/ 383244 w 459521"/>
                <a:gd name="connsiteY15" fmla="*/ 596307 h 640268"/>
                <a:gd name="connsiteX16" fmla="*/ 286970 w 459521"/>
                <a:gd name="connsiteY16" fmla="*/ 636819 h 640268"/>
                <a:gd name="connsiteX17" fmla="*/ 252756 w 459521"/>
                <a:gd name="connsiteY17" fmla="*/ 640268 h 640268"/>
                <a:gd name="connsiteX18" fmla="*/ 252756 w 459521"/>
                <a:gd name="connsiteY18" fmla="*/ 546417 h 640268"/>
                <a:gd name="connsiteX19" fmla="*/ 28291 w 459521"/>
                <a:gd name="connsiteY19" fmla="*/ 546417 h 640268"/>
                <a:gd name="connsiteX20" fmla="*/ 9451 w 459521"/>
                <a:gd name="connsiteY20" fmla="*/ 523584 h 640268"/>
                <a:gd name="connsiteX21" fmla="*/ 0 w 459521"/>
                <a:gd name="connsiteY21" fmla="*/ 506172 h 640268"/>
                <a:gd name="connsiteX22" fmla="*/ 0 w 459521"/>
                <a:gd name="connsiteY22" fmla="*/ 473112 h 640268"/>
                <a:gd name="connsiteX23" fmla="*/ 89532 w 459521"/>
                <a:gd name="connsiteY23" fmla="*/ 145797 h 640268"/>
                <a:gd name="connsiteX24" fmla="*/ 90755 w 459521"/>
                <a:gd name="connsiteY24" fmla="*/ 145134 h 640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9521" h="640268">
                  <a:moveTo>
                    <a:pt x="130454" y="0"/>
                  </a:moveTo>
                  <a:lnTo>
                    <a:pt x="265991" y="0"/>
                  </a:lnTo>
                  <a:lnTo>
                    <a:pt x="236036" y="107955"/>
                  </a:lnTo>
                  <a:lnTo>
                    <a:pt x="235009" y="107852"/>
                  </a:lnTo>
                  <a:lnTo>
                    <a:pt x="147781" y="422206"/>
                  </a:lnTo>
                  <a:lnTo>
                    <a:pt x="254792" y="422206"/>
                  </a:lnTo>
                  <a:lnTo>
                    <a:pt x="276174" y="205121"/>
                  </a:lnTo>
                  <a:lnTo>
                    <a:pt x="386140" y="205121"/>
                  </a:lnTo>
                  <a:lnTo>
                    <a:pt x="386140" y="422206"/>
                  </a:lnTo>
                  <a:lnTo>
                    <a:pt x="459521" y="422206"/>
                  </a:lnTo>
                  <a:lnTo>
                    <a:pt x="459521" y="517036"/>
                  </a:lnTo>
                  <a:lnTo>
                    <a:pt x="455967" y="523584"/>
                  </a:lnTo>
                  <a:lnTo>
                    <a:pt x="437127" y="546417"/>
                  </a:lnTo>
                  <a:lnTo>
                    <a:pt x="386140" y="546417"/>
                  </a:lnTo>
                  <a:lnTo>
                    <a:pt x="386140" y="593918"/>
                  </a:lnTo>
                  <a:lnTo>
                    <a:pt x="383244" y="596307"/>
                  </a:lnTo>
                  <a:cubicBezTo>
                    <a:pt x="354596" y="615661"/>
                    <a:pt x="322024" y="629646"/>
                    <a:pt x="286970" y="636819"/>
                  </a:cubicBezTo>
                  <a:lnTo>
                    <a:pt x="252756" y="640268"/>
                  </a:lnTo>
                  <a:lnTo>
                    <a:pt x="252756" y="546417"/>
                  </a:lnTo>
                  <a:lnTo>
                    <a:pt x="28291" y="546417"/>
                  </a:lnTo>
                  <a:lnTo>
                    <a:pt x="9451" y="523584"/>
                  </a:lnTo>
                  <a:lnTo>
                    <a:pt x="0" y="506172"/>
                  </a:lnTo>
                  <a:lnTo>
                    <a:pt x="0" y="473112"/>
                  </a:lnTo>
                  <a:lnTo>
                    <a:pt x="89532" y="145797"/>
                  </a:lnTo>
                  <a:lnTo>
                    <a:pt x="90755" y="145134"/>
                  </a:lnTo>
                  <a:close/>
                </a:path>
              </a:pathLst>
            </a:custGeom>
            <a:solidFill>
              <a:srgbClr val="ED6C0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24EDE06E-FCFE-48B8-890E-530244313433}"/>
                </a:ext>
              </a:extLst>
            </p:cNvPr>
            <p:cNvSpPr txBox="1"/>
            <p:nvPr/>
          </p:nvSpPr>
          <p:spPr>
            <a:xfrm>
              <a:off x="8551933" y="4525297"/>
              <a:ext cx="354168" cy="412891"/>
            </a:xfrm>
            <a:custGeom>
              <a:avLst/>
              <a:gdLst/>
              <a:ahLst/>
              <a:cxnLst/>
              <a:rect l="l" t="t" r="r" b="b"/>
              <a:pathLst>
                <a:path w="354168" h="412891">
                  <a:moveTo>
                    <a:pt x="88256" y="0"/>
                  </a:moveTo>
                  <a:lnTo>
                    <a:pt x="139189" y="5134"/>
                  </a:lnTo>
                  <a:cubicBezTo>
                    <a:pt x="261877" y="30240"/>
                    <a:pt x="354168" y="138794"/>
                    <a:pt x="354168" y="268904"/>
                  </a:cubicBezTo>
                  <a:cubicBezTo>
                    <a:pt x="354168" y="306078"/>
                    <a:pt x="346634" y="341493"/>
                    <a:pt x="333010" y="373704"/>
                  </a:cubicBezTo>
                  <a:lnTo>
                    <a:pt x="311740" y="412891"/>
                  </a:lnTo>
                  <a:lnTo>
                    <a:pt x="311740" y="318061"/>
                  </a:lnTo>
                  <a:lnTo>
                    <a:pt x="238359" y="318061"/>
                  </a:lnTo>
                  <a:lnTo>
                    <a:pt x="238359" y="100976"/>
                  </a:lnTo>
                  <a:lnTo>
                    <a:pt x="128393" y="100976"/>
                  </a:lnTo>
                  <a:lnTo>
                    <a:pt x="107011" y="318061"/>
                  </a:lnTo>
                  <a:lnTo>
                    <a:pt x="0" y="318061"/>
                  </a:lnTo>
                  <a:lnTo>
                    <a:pt x="88256" y="0"/>
                  </a:ln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sp>
          <p:nvSpPr>
            <p:cNvPr id="25" name="文本框 24">
              <a:extLst>
                <a:ext uri="{FF2B5EF4-FFF2-40B4-BE49-F238E27FC236}">
                  <a16:creationId xmlns:a16="http://schemas.microsoft.com/office/drawing/2014/main" id="{0C359581-8E4C-4AF5-8C15-784ADCA4CF53}"/>
                </a:ext>
              </a:extLst>
            </p:cNvPr>
            <p:cNvSpPr txBox="1"/>
            <p:nvPr/>
          </p:nvSpPr>
          <p:spPr>
            <a:xfrm>
              <a:off x="8367622" y="4566949"/>
              <a:ext cx="126063" cy="360375"/>
            </a:xfrm>
            <a:custGeom>
              <a:avLst/>
              <a:gdLst/>
              <a:ahLst/>
              <a:cxnLst/>
              <a:rect l="l" t="t" r="r" b="b"/>
              <a:pathLst>
                <a:path w="126063" h="360375">
                  <a:moveTo>
                    <a:pt x="126063" y="0"/>
                  </a:moveTo>
                  <a:lnTo>
                    <a:pt x="36531" y="327315"/>
                  </a:lnTo>
                  <a:lnTo>
                    <a:pt x="36531" y="360375"/>
                  </a:lnTo>
                  <a:lnTo>
                    <a:pt x="21158" y="332052"/>
                  </a:lnTo>
                  <a:cubicBezTo>
                    <a:pt x="7534" y="299841"/>
                    <a:pt x="0" y="264426"/>
                    <a:pt x="0" y="227252"/>
                  </a:cubicBezTo>
                  <a:cubicBezTo>
                    <a:pt x="0" y="134317"/>
                    <a:pt x="47087" y="52379"/>
                    <a:pt x="118705" y="3994"/>
                  </a:cubicBezTo>
                  <a:lnTo>
                    <a:pt x="126063" y="0"/>
                  </a:ln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sp>
          <p:nvSpPr>
            <p:cNvPr id="21" name="文本框 20">
              <a:extLst>
                <a:ext uri="{FF2B5EF4-FFF2-40B4-BE49-F238E27FC236}">
                  <a16:creationId xmlns:a16="http://schemas.microsoft.com/office/drawing/2014/main" id="{5AFB35BB-BC93-4360-9C25-50D29D3FB85E}"/>
                </a:ext>
              </a:extLst>
            </p:cNvPr>
            <p:cNvSpPr txBox="1"/>
            <p:nvPr/>
          </p:nvSpPr>
          <p:spPr>
            <a:xfrm>
              <a:off x="8432444" y="4967569"/>
              <a:ext cx="224465" cy="95872"/>
            </a:xfrm>
            <a:custGeom>
              <a:avLst/>
              <a:gdLst/>
              <a:ahLst/>
              <a:cxnLst/>
              <a:rect l="l" t="t" r="r" b="b"/>
              <a:pathLst>
                <a:path w="224465" h="95872">
                  <a:moveTo>
                    <a:pt x="0" y="0"/>
                  </a:moveTo>
                  <a:lnTo>
                    <a:pt x="224465" y="0"/>
                  </a:lnTo>
                  <a:lnTo>
                    <a:pt x="224465" y="93851"/>
                  </a:lnTo>
                  <a:lnTo>
                    <a:pt x="204418" y="95872"/>
                  </a:lnTo>
                  <a:cubicBezTo>
                    <a:pt x="130069" y="95872"/>
                    <a:pt x="62759" y="65736"/>
                    <a:pt x="14037" y="17013"/>
                  </a:cubicBezTo>
                  <a:lnTo>
                    <a:pt x="0" y="0"/>
                  </a:ln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E4C78797-46CD-4DBC-BED2-3DDB3894444F}"/>
                </a:ext>
              </a:extLst>
            </p:cNvPr>
            <p:cNvSpPr txBox="1"/>
            <p:nvPr/>
          </p:nvSpPr>
          <p:spPr>
            <a:xfrm>
              <a:off x="8790293" y="4967569"/>
              <a:ext cx="50987" cy="47501"/>
            </a:xfrm>
            <a:custGeom>
              <a:avLst/>
              <a:gdLst/>
              <a:ahLst/>
              <a:cxnLst/>
              <a:rect l="l" t="t" r="r" b="b"/>
              <a:pathLst>
                <a:path w="50987" h="47501">
                  <a:moveTo>
                    <a:pt x="0" y="0"/>
                  </a:moveTo>
                  <a:lnTo>
                    <a:pt x="50987" y="0"/>
                  </a:lnTo>
                  <a:lnTo>
                    <a:pt x="36950" y="17013"/>
                  </a:lnTo>
                  <a:lnTo>
                    <a:pt x="0" y="47501"/>
                  </a:lnTo>
                  <a:lnTo>
                    <a:pt x="0" y="0"/>
                  </a:lnTo>
                  <a:close/>
                </a:path>
              </a:pathLst>
            </a:custGeom>
            <a:solidFill>
              <a:srgbClr val="2F2E4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grpSp>
      <p:sp>
        <p:nvSpPr>
          <p:cNvPr id="59" name="文本框 58">
            <a:extLst>
              <a:ext uri="{FF2B5EF4-FFF2-40B4-BE49-F238E27FC236}">
                <a16:creationId xmlns:a16="http://schemas.microsoft.com/office/drawing/2014/main" id="{2B760292-1FCF-4204-B049-BC98772F6488}"/>
              </a:ext>
            </a:extLst>
          </p:cNvPr>
          <p:cNvSpPr txBox="1"/>
          <p:nvPr/>
        </p:nvSpPr>
        <p:spPr>
          <a:xfrm>
            <a:off x="5206172" y="2927083"/>
            <a:ext cx="350654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i="0" u="none" strike="noStrike" kern="1200" cap="none" spc="0" normalizeH="0" baseline="0" noProof="0" dirty="0">
                <a:ln>
                  <a:noFill/>
                </a:ln>
                <a:solidFill>
                  <a:srgbClr val="2BB7B3"/>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rPr>
              <a:t>PCA</a:t>
            </a:r>
            <a:endParaRPr kumimoji="0" lang="zh-CN" altLang="en-US" sz="2800" i="0" u="none" strike="noStrike" kern="1200" cap="none" spc="0" normalizeH="0" baseline="0" noProof="0" dirty="0">
              <a:ln>
                <a:noFill/>
              </a:ln>
              <a:solidFill>
                <a:srgbClr val="2BB7B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 name="文本框 60">
            <a:extLst>
              <a:ext uri="{FF2B5EF4-FFF2-40B4-BE49-F238E27FC236}">
                <a16:creationId xmlns:a16="http://schemas.microsoft.com/office/drawing/2014/main" id="{EC710F43-3733-4824-9656-79EBF633113D}"/>
              </a:ext>
            </a:extLst>
          </p:cNvPr>
          <p:cNvSpPr txBox="1"/>
          <p:nvPr/>
        </p:nvSpPr>
        <p:spPr>
          <a:xfrm>
            <a:off x="7779530" y="2905752"/>
            <a:ext cx="434231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i="0" u="none" strike="noStrike" kern="1200" cap="none" spc="0" normalizeH="0" baseline="0" noProof="0" dirty="0">
                <a:ln>
                  <a:noFill/>
                </a:ln>
                <a:solidFill>
                  <a:srgbClr val="2BB7B3"/>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rPr>
              <a:t>Factor Analysis</a:t>
            </a:r>
          </a:p>
        </p:txBody>
      </p:sp>
      <p:sp>
        <p:nvSpPr>
          <p:cNvPr id="63" name="文本框 62">
            <a:extLst>
              <a:ext uri="{FF2B5EF4-FFF2-40B4-BE49-F238E27FC236}">
                <a16:creationId xmlns:a16="http://schemas.microsoft.com/office/drawing/2014/main" id="{4A4D8510-21F4-4CAE-A3CB-1ABC462416DB}"/>
              </a:ext>
            </a:extLst>
          </p:cNvPr>
          <p:cNvSpPr txBox="1"/>
          <p:nvPr/>
        </p:nvSpPr>
        <p:spPr>
          <a:xfrm>
            <a:off x="5248372" y="4355633"/>
            <a:ext cx="27410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solidFill>
                  <a:srgbClr val="2BB7B3"/>
                </a:solidFill>
                <a:latin typeface="Times New Roman" panose="02020603050405020304" pitchFamily="18" charset="0"/>
                <a:ea typeface="宋体" panose="02010600030101010101" pitchFamily="2" charset="-122"/>
                <a:cs typeface="Times New Roman" panose="02020603050405020304" pitchFamily="18" charset="0"/>
                <a:sym typeface="+mn-lt"/>
              </a:rPr>
              <a:t>K-means</a:t>
            </a:r>
          </a:p>
        </p:txBody>
      </p:sp>
      <p:sp>
        <p:nvSpPr>
          <p:cNvPr id="65" name="文本框 64">
            <a:extLst>
              <a:ext uri="{FF2B5EF4-FFF2-40B4-BE49-F238E27FC236}">
                <a16:creationId xmlns:a16="http://schemas.microsoft.com/office/drawing/2014/main" id="{33D3AD04-9F1A-4FFC-8002-AEB8D32B0698}"/>
              </a:ext>
            </a:extLst>
          </p:cNvPr>
          <p:cNvSpPr txBox="1"/>
          <p:nvPr/>
        </p:nvSpPr>
        <p:spPr>
          <a:xfrm>
            <a:off x="7795296" y="4355633"/>
            <a:ext cx="455807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i="0" u="none" strike="noStrike" kern="1200" cap="none" spc="0" normalizeH="0" baseline="0" noProof="0" dirty="0">
                <a:ln>
                  <a:noFill/>
                </a:ln>
                <a:solidFill>
                  <a:srgbClr val="2BB7B3"/>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rPr>
              <a:t>Decision Tree &amp; Conclusions</a:t>
            </a:r>
          </a:p>
        </p:txBody>
      </p:sp>
      <p:pic>
        <p:nvPicPr>
          <p:cNvPr id="2" name="图形 1">
            <a:extLst>
              <a:ext uri="{FF2B5EF4-FFF2-40B4-BE49-F238E27FC236}">
                <a16:creationId xmlns:a16="http://schemas.microsoft.com/office/drawing/2014/main" id="{799D6711-900C-4E3F-B9D9-3F697B9F86E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7309" y="1328337"/>
            <a:ext cx="4210117" cy="4259943"/>
          </a:xfrm>
          <a:prstGeom prst="rect">
            <a:avLst/>
          </a:prstGeom>
        </p:spPr>
      </p:pic>
      <p:pic>
        <p:nvPicPr>
          <p:cNvPr id="32" name="图形 31">
            <a:extLst>
              <a:ext uri="{FF2B5EF4-FFF2-40B4-BE49-F238E27FC236}">
                <a16:creationId xmlns:a16="http://schemas.microsoft.com/office/drawing/2014/main" id="{C3DDE151-5E13-477B-8771-1E0AA9AD46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18952" y="469432"/>
            <a:ext cx="3057110" cy="561730"/>
          </a:xfrm>
          <a:prstGeom prst="rect">
            <a:avLst/>
          </a:prstGeom>
        </p:spPr>
      </p:pic>
    </p:spTree>
    <p:extLst>
      <p:ext uri="{BB962C8B-B14F-4D97-AF65-F5344CB8AC3E}">
        <p14:creationId xmlns:p14="http://schemas.microsoft.com/office/powerpoint/2010/main" val="255481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10" name="任意多边形: 形状 9">
            <a:extLst>
              <a:ext uri="{FF2B5EF4-FFF2-40B4-BE49-F238E27FC236}">
                <a16:creationId xmlns:a16="http://schemas.microsoft.com/office/drawing/2014/main" id="{A510A500-A71D-456C-854F-D2ABE2ABE8DD}"/>
              </a:ext>
            </a:extLst>
          </p:cNvPr>
          <p:cNvSpPr/>
          <p:nvPr/>
        </p:nvSpPr>
        <p:spPr>
          <a:xfrm>
            <a:off x="35605" y="586166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 name="图形 14">
            <a:extLst>
              <a:ext uri="{FF2B5EF4-FFF2-40B4-BE49-F238E27FC236}">
                <a16:creationId xmlns:a16="http://schemas.microsoft.com/office/drawing/2014/main" id="{3029EAA7-3231-4B5D-A7C6-7D416B95A3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pic>
        <p:nvPicPr>
          <p:cNvPr id="22" name="图形 21">
            <a:extLst>
              <a:ext uri="{FF2B5EF4-FFF2-40B4-BE49-F238E27FC236}">
                <a16:creationId xmlns:a16="http://schemas.microsoft.com/office/drawing/2014/main" id="{F4C817A9-94BD-48C2-ADB1-C9F163AC12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0096272" y="4609786"/>
            <a:ext cx="2150660" cy="2363846"/>
          </a:xfrm>
          <a:prstGeom prst="rect">
            <a:avLst/>
          </a:prstGeom>
        </p:spPr>
      </p:pic>
      <p:sp>
        <p:nvSpPr>
          <p:cNvPr id="4" name="文本框 3">
            <a:extLst>
              <a:ext uri="{FF2B5EF4-FFF2-40B4-BE49-F238E27FC236}">
                <a16:creationId xmlns:a16="http://schemas.microsoft.com/office/drawing/2014/main" id="{5707D0E8-402D-603B-A979-6A171481048B}"/>
              </a:ext>
            </a:extLst>
          </p:cNvPr>
          <p:cNvSpPr txBox="1"/>
          <p:nvPr/>
        </p:nvSpPr>
        <p:spPr>
          <a:xfrm>
            <a:off x="442686" y="367506"/>
            <a:ext cx="5688919" cy="9694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rPr>
              <a:t>PCA</a:t>
            </a:r>
            <a:endParaRPr kumimoji="0" lang="zh-CN" altLang="en-US" sz="3600" b="0" i="0" u="none" strike="noStrike" kern="1200" cap="none" spc="300" normalizeH="0" baseline="0" noProof="0" dirty="0">
              <a:ln>
                <a:noFill/>
              </a:ln>
              <a:solidFill>
                <a:srgbClr val="2F2E4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 </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pic>
        <p:nvPicPr>
          <p:cNvPr id="5" name="图片 4">
            <a:extLst>
              <a:ext uri="{FF2B5EF4-FFF2-40B4-BE49-F238E27FC236}">
                <a16:creationId xmlns:a16="http://schemas.microsoft.com/office/drawing/2014/main" id="{F18160A6-4169-2EDC-96F8-1D360DF02A4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3837" y="2151105"/>
            <a:ext cx="6477000" cy="2009775"/>
          </a:xfrm>
          <a:prstGeom prst="rect">
            <a:avLst/>
          </a:prstGeom>
        </p:spPr>
      </p:pic>
      <p:pic>
        <p:nvPicPr>
          <p:cNvPr id="7" name="图片 6">
            <a:extLst>
              <a:ext uri="{FF2B5EF4-FFF2-40B4-BE49-F238E27FC236}">
                <a16:creationId xmlns:a16="http://schemas.microsoft.com/office/drawing/2014/main" id="{F8562EF8-CAD1-BE87-5ADA-FAC28627620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36806" y="1546417"/>
            <a:ext cx="4406107" cy="3743151"/>
          </a:xfrm>
          <a:prstGeom prst="rect">
            <a:avLst/>
          </a:prstGeom>
        </p:spPr>
      </p:pic>
    </p:spTree>
    <p:extLst>
      <p:ext uri="{BB962C8B-B14F-4D97-AF65-F5344CB8AC3E}">
        <p14:creationId xmlns:p14="http://schemas.microsoft.com/office/powerpoint/2010/main" val="2088741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DF138B5-E0AB-0119-4B03-F9B145272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776" y="2052007"/>
            <a:ext cx="6002338" cy="2557779"/>
          </a:xfrm>
          <a:prstGeom prst="rect">
            <a:avLst/>
          </a:prstGeom>
        </p:spPr>
      </p:pic>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18952" y="469432"/>
            <a:ext cx="3057110" cy="561730"/>
          </a:xfrm>
          <a:prstGeom prst="rect">
            <a:avLst/>
          </a:prstGeom>
        </p:spPr>
      </p:pic>
      <p:sp>
        <p:nvSpPr>
          <p:cNvPr id="10" name="任意多边形: 形状 9">
            <a:extLst>
              <a:ext uri="{FF2B5EF4-FFF2-40B4-BE49-F238E27FC236}">
                <a16:creationId xmlns:a16="http://schemas.microsoft.com/office/drawing/2014/main" id="{A510A500-A71D-456C-854F-D2ABE2ABE8DD}"/>
              </a:ext>
            </a:extLst>
          </p:cNvPr>
          <p:cNvSpPr/>
          <p:nvPr/>
        </p:nvSpPr>
        <p:spPr>
          <a:xfrm>
            <a:off x="35605" y="586166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 name="图形 14">
            <a:extLst>
              <a:ext uri="{FF2B5EF4-FFF2-40B4-BE49-F238E27FC236}">
                <a16:creationId xmlns:a16="http://schemas.microsoft.com/office/drawing/2014/main" id="{3029EAA7-3231-4B5D-A7C6-7D416B95A38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3495" y="5791709"/>
            <a:ext cx="1153281" cy="786328"/>
          </a:xfrm>
          <a:prstGeom prst="rect">
            <a:avLst/>
          </a:prstGeom>
        </p:spPr>
      </p:pic>
      <p:pic>
        <p:nvPicPr>
          <p:cNvPr id="22" name="图形 21">
            <a:extLst>
              <a:ext uri="{FF2B5EF4-FFF2-40B4-BE49-F238E27FC236}">
                <a16:creationId xmlns:a16="http://schemas.microsoft.com/office/drawing/2014/main" id="{F4C817A9-94BD-48C2-ADB1-C9F163AC12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0096272" y="4609786"/>
            <a:ext cx="2150660" cy="2363846"/>
          </a:xfrm>
          <a:prstGeom prst="rect">
            <a:avLst/>
          </a:prstGeom>
        </p:spPr>
      </p:pic>
      <p:sp>
        <p:nvSpPr>
          <p:cNvPr id="3" name="文本框 2">
            <a:extLst>
              <a:ext uri="{FF2B5EF4-FFF2-40B4-BE49-F238E27FC236}">
                <a16:creationId xmlns:a16="http://schemas.microsoft.com/office/drawing/2014/main" id="{6CCB932F-0226-B609-4BBB-A81A668B19D6}"/>
              </a:ext>
            </a:extLst>
          </p:cNvPr>
          <p:cNvSpPr txBox="1"/>
          <p:nvPr/>
        </p:nvSpPr>
        <p:spPr>
          <a:xfrm>
            <a:off x="6238536" y="1811057"/>
            <a:ext cx="11233375" cy="3039678"/>
          </a:xfrm>
          <a:prstGeom prst="rect">
            <a:avLst/>
          </a:prstGeom>
          <a:noFill/>
        </p:spPr>
        <p:txBody>
          <a:bodyPr wrap="square" rtlCol="0">
            <a:spAutoFit/>
          </a:bodyPr>
          <a:lstStyle/>
          <a:p>
            <a:pPr marL="742950" lvl="1" indent="-285750">
              <a:spcBef>
                <a:spcPts val="1200"/>
              </a:spcBef>
              <a:buFont typeface="Arial" panose="020B0604020202020204" pitchFamily="34" charset="0"/>
              <a:buChar char="•"/>
              <a:defRPr/>
            </a:pPr>
            <a:r>
              <a:rPr kumimoji="0" lang="en-US" altLang="zh-CN" sz="1800" b="1" i="0" u="none" strike="noStrike" kern="1200" cap="none" spc="0" normalizeH="0" baseline="0" noProof="0" dirty="0">
                <a:ln>
                  <a:noFill/>
                </a:ln>
                <a:solidFill>
                  <a:srgbClr val="3C3C3C"/>
                </a:solidFill>
                <a:effectLst/>
                <a:uLnTx/>
                <a:uFillTx/>
                <a:latin typeface="Times New Roman" panose="02020603050405020304" pitchFamily="18" charset="0"/>
                <a:ea typeface="思源黑体 CN Regular" panose="020B0500000000000000" pitchFamily="34" charset="-122"/>
                <a:cs typeface="Times New Roman" panose="02020603050405020304" pitchFamily="18" charset="0"/>
              </a:rPr>
              <a:t>Explanation</a:t>
            </a:r>
            <a:endParaRPr kumimoji="0" lang="en-US" altLang="zh-CN" sz="1600" b="0" i="0" u="none" strike="noStrike" kern="1200" cap="none" spc="0" normalizeH="0" baseline="0" noProof="0" dirty="0">
              <a:ln>
                <a:noFill/>
              </a:ln>
              <a:solidFill>
                <a:schemeClr val="accent6">
                  <a:lumMod val="10000"/>
                </a:schemeClr>
              </a:solidFill>
              <a:effectLst/>
              <a:uLnTx/>
              <a:uFillTx/>
              <a:latin typeface="Times New Roman" panose="02020603050405020304" pitchFamily="18" charset="0"/>
              <a:ea typeface="思源黑体 CN Regular" panose="020B0500000000000000" pitchFamily="34" charset="-122"/>
              <a:cs typeface="Times New Roman" panose="02020603050405020304" pitchFamily="18" charset="0"/>
            </a:endParaRPr>
          </a:p>
          <a:p>
            <a:pPr marL="1200150" lvl="2" indent="-285750">
              <a:lnSpc>
                <a:spcPct val="150000"/>
              </a:lnSpc>
              <a:spcBef>
                <a:spcPts val="1200"/>
              </a:spcBef>
              <a:buFont typeface="Arial" panose="020B0604020202020204" pitchFamily="34" charset="0"/>
              <a:buChar char="•"/>
              <a:defRPr/>
            </a:pPr>
            <a:r>
              <a:rPr lang="en-US" altLang="zh-CN" sz="1600" dirty="0">
                <a:solidFill>
                  <a:schemeClr val="accent6">
                    <a:lumMod val="10000"/>
                  </a:schemeClr>
                </a:solidFill>
                <a:latin typeface="Times New Roman" panose="02020603050405020304" pitchFamily="18" charset="0"/>
                <a:ea typeface="思源黑体 CN Light" panose="020B0300000000000000" pitchFamily="34" charset="-122"/>
                <a:cs typeface="Open Sans" panose="020B0606030504020204" pitchFamily="34" charset="0"/>
              </a:rPr>
              <a:t>International diversity</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Overall reputation</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Learning and teaching environment</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Overall research level</a:t>
            </a:r>
          </a:p>
          <a:p>
            <a:pPr marL="1200150" lvl="2" indent="-285750">
              <a:lnSpc>
                <a:spcPct val="150000"/>
              </a:lnSpc>
              <a:spcBef>
                <a:spcPts val="1200"/>
              </a:spcBef>
              <a:buFont typeface="Arial" panose="020B0604020202020204" pitchFamily="34" charset="0"/>
              <a:buChar char="•"/>
              <a:defRPr/>
            </a:pPr>
            <a:endParaRPr lang="en-US" altLang="zh-CN" sz="1400" dirty="0">
              <a:solidFill>
                <a:srgbClr val="F2F2F2">
                  <a:lumMod val="50000"/>
                </a:srgbClr>
              </a:solidFill>
              <a:latin typeface="思源黑体 CN Light" panose="020B0300000000000000" pitchFamily="34" charset="-122"/>
              <a:ea typeface="思源黑体 CN Light" panose="020B0300000000000000" pitchFamily="34" charset="-122"/>
              <a:cs typeface="Open Sans" panose="020B0606030504020204" pitchFamily="34" charset="0"/>
            </a:endParaRPr>
          </a:p>
        </p:txBody>
      </p:sp>
      <p:sp>
        <p:nvSpPr>
          <p:cNvPr id="4" name="文本框 3">
            <a:extLst>
              <a:ext uri="{FF2B5EF4-FFF2-40B4-BE49-F238E27FC236}">
                <a16:creationId xmlns:a16="http://schemas.microsoft.com/office/drawing/2014/main" id="{5707D0E8-402D-603B-A979-6A171481048B}"/>
              </a:ext>
            </a:extLst>
          </p:cNvPr>
          <p:cNvSpPr txBox="1"/>
          <p:nvPr/>
        </p:nvSpPr>
        <p:spPr>
          <a:xfrm>
            <a:off x="442686" y="367506"/>
            <a:ext cx="5688919" cy="9694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rPr>
              <a:t>PCA</a:t>
            </a:r>
            <a:endParaRPr kumimoji="0" lang="zh-CN" altLang="en-US" sz="3600" b="0" i="0" u="none" strike="noStrike" kern="1200" cap="none" spc="300" normalizeH="0" baseline="0" noProof="0" dirty="0">
              <a:ln>
                <a:noFill/>
              </a:ln>
              <a:solidFill>
                <a:srgbClr val="2F2E4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 </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Tree>
    <p:extLst>
      <p:ext uri="{BB962C8B-B14F-4D97-AF65-F5344CB8AC3E}">
        <p14:creationId xmlns:p14="http://schemas.microsoft.com/office/powerpoint/2010/main" val="411018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10" name="任意多边形: 形状 9">
            <a:extLst>
              <a:ext uri="{FF2B5EF4-FFF2-40B4-BE49-F238E27FC236}">
                <a16:creationId xmlns:a16="http://schemas.microsoft.com/office/drawing/2014/main" id="{A510A500-A71D-456C-854F-D2ABE2ABE8DD}"/>
              </a:ext>
            </a:extLst>
          </p:cNvPr>
          <p:cNvSpPr/>
          <p:nvPr/>
        </p:nvSpPr>
        <p:spPr>
          <a:xfrm>
            <a:off x="35605" y="586166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 name="图形 14">
            <a:extLst>
              <a:ext uri="{FF2B5EF4-FFF2-40B4-BE49-F238E27FC236}">
                <a16:creationId xmlns:a16="http://schemas.microsoft.com/office/drawing/2014/main" id="{3029EAA7-3231-4B5D-A7C6-7D416B95A3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sp>
        <p:nvSpPr>
          <p:cNvPr id="4" name="文本框 3">
            <a:extLst>
              <a:ext uri="{FF2B5EF4-FFF2-40B4-BE49-F238E27FC236}">
                <a16:creationId xmlns:a16="http://schemas.microsoft.com/office/drawing/2014/main" id="{5707D0E8-402D-603B-A979-6A171481048B}"/>
              </a:ext>
            </a:extLst>
          </p:cNvPr>
          <p:cNvSpPr txBox="1"/>
          <p:nvPr/>
        </p:nvSpPr>
        <p:spPr>
          <a:xfrm>
            <a:off x="442686" y="367506"/>
            <a:ext cx="5688919" cy="9694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rPr>
              <a:t>PCA</a:t>
            </a:r>
            <a:endParaRPr kumimoji="0" lang="zh-CN" altLang="en-US" sz="3600" b="0" i="0" u="none" strike="noStrike" kern="1200" cap="none" spc="300" normalizeH="0" baseline="0" noProof="0" dirty="0">
              <a:ln>
                <a:noFill/>
              </a:ln>
              <a:solidFill>
                <a:srgbClr val="2F2E4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 </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pic>
        <p:nvPicPr>
          <p:cNvPr id="3" name="图片 2">
            <a:extLst>
              <a:ext uri="{FF2B5EF4-FFF2-40B4-BE49-F238E27FC236}">
                <a16:creationId xmlns:a16="http://schemas.microsoft.com/office/drawing/2014/main" id="{090AD5F3-F849-A408-C2DE-83DE138B35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3495" y="1406959"/>
            <a:ext cx="4434075" cy="2823936"/>
          </a:xfrm>
          <a:prstGeom prst="rect">
            <a:avLst/>
          </a:prstGeom>
        </p:spPr>
      </p:pic>
      <p:pic>
        <p:nvPicPr>
          <p:cNvPr id="9" name="图片 8">
            <a:extLst>
              <a:ext uri="{FF2B5EF4-FFF2-40B4-BE49-F238E27FC236}">
                <a16:creationId xmlns:a16="http://schemas.microsoft.com/office/drawing/2014/main" id="{568C3186-CFE7-53F4-0D2F-E44209E1ED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9186" y="4277499"/>
            <a:ext cx="3702691" cy="1211942"/>
          </a:xfrm>
          <a:prstGeom prst="rect">
            <a:avLst/>
          </a:prstGeom>
        </p:spPr>
      </p:pic>
      <p:pic>
        <p:nvPicPr>
          <p:cNvPr id="12" name="图片 11">
            <a:extLst>
              <a:ext uri="{FF2B5EF4-FFF2-40B4-BE49-F238E27FC236}">
                <a16:creationId xmlns:a16="http://schemas.microsoft.com/office/drawing/2014/main" id="{8F72C136-8F66-3AF1-F6BB-14117FB41C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39467" y="1227604"/>
            <a:ext cx="5688918" cy="3797420"/>
          </a:xfrm>
          <a:prstGeom prst="rect">
            <a:avLst/>
          </a:prstGeom>
        </p:spPr>
      </p:pic>
      <p:pic>
        <p:nvPicPr>
          <p:cNvPr id="22" name="图形 21">
            <a:extLst>
              <a:ext uri="{FF2B5EF4-FFF2-40B4-BE49-F238E27FC236}">
                <a16:creationId xmlns:a16="http://schemas.microsoft.com/office/drawing/2014/main" id="{F4C817A9-94BD-48C2-ADB1-C9F163AC129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0096272" y="4609786"/>
            <a:ext cx="2150660" cy="2363846"/>
          </a:xfrm>
          <a:prstGeom prst="rect">
            <a:avLst/>
          </a:prstGeom>
        </p:spPr>
      </p:pic>
    </p:spTree>
    <p:extLst>
      <p:ext uri="{BB962C8B-B14F-4D97-AF65-F5344CB8AC3E}">
        <p14:creationId xmlns:p14="http://schemas.microsoft.com/office/powerpoint/2010/main" val="2975756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D066CD53-C643-4D61-B456-44284FE6BD8D}"/>
              </a:ext>
            </a:extLst>
          </p:cNvPr>
          <p:cNvSpPr txBox="1"/>
          <p:nvPr/>
        </p:nvSpPr>
        <p:spPr>
          <a:xfrm>
            <a:off x="515938" y="560070"/>
            <a:ext cx="4028795" cy="9694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300" normalizeH="0" baseline="0" noProof="0">
                <a:ln>
                  <a:noFill/>
                </a:ln>
                <a:solidFill>
                  <a:srgbClr val="2F2E41"/>
                </a:solidFill>
                <a:effectLst/>
                <a:uLnTx/>
                <a:uFillTx/>
                <a:latin typeface="思源黑体 CN Bold" panose="020B0800000000000000" pitchFamily="34" charset="-122"/>
                <a:ea typeface="思源黑体 CN Bold" panose="020B0800000000000000" pitchFamily="34" charset="-122"/>
              </a:rPr>
              <a:t>Factor Analysis</a:t>
            </a:r>
            <a:endParaRPr kumimoji="0" lang="zh-CN" altLang="en-US" sz="3600" b="0" i="0" u="none" strike="noStrike" kern="1200" cap="none" spc="300" normalizeH="0" baseline="0" noProof="0">
              <a:ln>
                <a:noFill/>
              </a:ln>
              <a:solidFill>
                <a:srgbClr val="2F2E41"/>
              </a:solidFill>
              <a:effectLst/>
              <a:uLnTx/>
              <a:uFillTx/>
              <a:latin typeface="思源黑体 CN Bold" panose="020B0800000000000000" pitchFamily="34" charset="-122"/>
              <a:ea typeface="思源黑体 CN Bold" panose="020B0800000000000000" pitchFamily="34" charset="-122"/>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10" name="任意多边形: 形状 9">
            <a:extLst>
              <a:ext uri="{FF2B5EF4-FFF2-40B4-BE49-F238E27FC236}">
                <a16:creationId xmlns:a16="http://schemas.microsoft.com/office/drawing/2014/main" id="{A510A500-A71D-456C-854F-D2ABE2ABE8DD}"/>
              </a:ext>
            </a:extLst>
          </p:cNvPr>
          <p:cNvSpPr/>
          <p:nvPr/>
        </p:nvSpPr>
        <p:spPr>
          <a:xfrm>
            <a:off x="0" y="589488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文本框 12">
            <a:extLst>
              <a:ext uri="{FF2B5EF4-FFF2-40B4-BE49-F238E27FC236}">
                <a16:creationId xmlns:a16="http://schemas.microsoft.com/office/drawing/2014/main" id="{27B4D583-ABDE-4612-A9D4-B527AF15D66A}"/>
              </a:ext>
            </a:extLst>
          </p:cNvPr>
          <p:cNvSpPr txBox="1"/>
          <p:nvPr/>
        </p:nvSpPr>
        <p:spPr>
          <a:xfrm>
            <a:off x="513495" y="2407543"/>
            <a:ext cx="8871131" cy="2110962"/>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a:ln>
                  <a:noFill/>
                </a:ln>
                <a:solidFill>
                  <a:srgbClr val="06383C"/>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Assumption Test – Barlett Test</a:t>
            </a:r>
          </a:p>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Barlett Test – To test the difference between variance matrix and identity matrix</a:t>
            </a:r>
          </a:p>
          <a:p>
            <a:pPr marL="1200150" marR="0" lvl="2"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en-US" altLang="zh-CN" sz="1600" b="0" i="0" u="none" strike="noStrike" kern="1200" cap="none" spc="0" normalizeH="0" baseline="0" noProof="0">
                <a:ln>
                  <a:noFill/>
                </a:ln>
                <a:solidFill>
                  <a:srgbClr val="F2F2F2">
                    <a:lumMod val="50000"/>
                  </a:srgbClr>
                </a:solidFill>
                <a:effectLst/>
                <a:uLnTx/>
                <a:uFillTx/>
                <a:latin typeface="思源黑体 CN Light" panose="020B0300000000000000" pitchFamily="34" charset="-122"/>
                <a:ea typeface="思源黑体 CN Light" panose="020B0300000000000000" pitchFamily="34" charset="-122"/>
                <a:cs typeface="Open Sans" panose="020B0606030504020204" pitchFamily="34" charset="0"/>
              </a:rPr>
              <a:t>P-value = 10</a:t>
            </a:r>
            <a:r>
              <a:rPr kumimoji="0" lang="en-US" altLang="zh-CN" sz="1600" b="0" i="0" u="none" strike="noStrike" kern="1200" cap="none" spc="0" normalizeH="0" baseline="30000" noProof="0">
                <a:ln>
                  <a:noFill/>
                </a:ln>
                <a:solidFill>
                  <a:srgbClr val="F2F2F2">
                    <a:lumMod val="50000"/>
                  </a:srgbClr>
                </a:solidFill>
                <a:effectLst/>
                <a:uLnTx/>
                <a:uFillTx/>
                <a:latin typeface="思源黑体 CN Light" panose="020B0300000000000000" pitchFamily="34" charset="-122"/>
                <a:ea typeface="思源黑体 CN Light" panose="020B0300000000000000" pitchFamily="34" charset="-122"/>
                <a:cs typeface="Open Sans" panose="020B0606030504020204" pitchFamily="34" charset="0"/>
              </a:rPr>
              <a:t>-70</a:t>
            </a:r>
            <a:r>
              <a:rPr kumimoji="0" lang="en-US" altLang="zh-CN" sz="1600" b="0" i="0" u="none" strike="noStrike" kern="1200" cap="none" spc="0" normalizeH="0" noProof="0">
                <a:ln>
                  <a:noFill/>
                </a:ln>
                <a:solidFill>
                  <a:srgbClr val="F2F2F2">
                    <a:lumMod val="50000"/>
                  </a:srgbClr>
                </a:solidFill>
                <a:effectLst/>
                <a:uLnTx/>
                <a:uFillTx/>
                <a:latin typeface="思源黑体 CN Light" panose="020B0300000000000000" pitchFamily="34" charset="-122"/>
                <a:ea typeface="思源黑体 CN Light" panose="020B0300000000000000" pitchFamily="34" charset="-122"/>
                <a:cs typeface="Open Sans" panose="020B0606030504020204" pitchFamily="34" charset="0"/>
              </a:rPr>
              <a:t> which means the variabeles are dependent.</a:t>
            </a:r>
            <a:endParaRPr kumimoji="0" lang="en-US" altLang="zh-CN" sz="1600" b="0" i="0" u="none" strike="noStrike" kern="1200" cap="none" spc="0" normalizeH="0" baseline="0" noProof="0">
              <a:ln>
                <a:noFill/>
              </a:ln>
              <a:solidFill>
                <a:srgbClr val="F2F2F2">
                  <a:lumMod val="50000"/>
                </a:srgbClr>
              </a:solidFill>
              <a:effectLst/>
              <a:uLnTx/>
              <a:uFillTx/>
              <a:latin typeface="思源黑体 CN Light" panose="020B0300000000000000" pitchFamily="34" charset="-122"/>
              <a:ea typeface="思源黑体 CN Light" panose="020B0300000000000000" pitchFamily="34" charset="-122"/>
              <a:cs typeface="Open Sans" panose="020B0606030504020204" pitchFamily="34" charset="0"/>
            </a:endParaRPr>
          </a:p>
        </p:txBody>
      </p:sp>
      <p:pic>
        <p:nvPicPr>
          <p:cNvPr id="15" name="图形 14">
            <a:extLst>
              <a:ext uri="{FF2B5EF4-FFF2-40B4-BE49-F238E27FC236}">
                <a16:creationId xmlns:a16="http://schemas.microsoft.com/office/drawing/2014/main" id="{3029EAA7-3231-4B5D-A7C6-7D416B95A3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pic>
        <p:nvPicPr>
          <p:cNvPr id="22" name="图形 21">
            <a:extLst>
              <a:ext uri="{FF2B5EF4-FFF2-40B4-BE49-F238E27FC236}">
                <a16:creationId xmlns:a16="http://schemas.microsoft.com/office/drawing/2014/main" id="{F4C817A9-94BD-48C2-ADB1-C9F163AC12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9525401" y="4214191"/>
            <a:ext cx="2150660" cy="2363846"/>
          </a:xfrm>
          <a:prstGeom prst="rect">
            <a:avLst/>
          </a:prstGeom>
        </p:spPr>
      </p:pic>
    </p:spTree>
    <p:extLst>
      <p:ext uri="{BB962C8B-B14F-4D97-AF65-F5344CB8AC3E}">
        <p14:creationId xmlns:p14="http://schemas.microsoft.com/office/powerpoint/2010/main" val="2060906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D066CD53-C643-4D61-B456-44284FE6BD8D}"/>
              </a:ext>
            </a:extLst>
          </p:cNvPr>
          <p:cNvSpPr txBox="1"/>
          <p:nvPr/>
        </p:nvSpPr>
        <p:spPr>
          <a:xfrm>
            <a:off x="515938" y="560070"/>
            <a:ext cx="4028795" cy="9694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300" normalizeH="0" baseline="0" noProof="0">
                <a:ln>
                  <a:noFill/>
                </a:ln>
                <a:solidFill>
                  <a:srgbClr val="2F2E41"/>
                </a:solidFill>
                <a:effectLst/>
                <a:uLnTx/>
                <a:uFillTx/>
                <a:latin typeface="思源黑体 CN Bold" panose="020B0800000000000000" pitchFamily="34" charset="-122"/>
                <a:ea typeface="思源黑体 CN Bold" panose="020B0800000000000000" pitchFamily="34" charset="-122"/>
              </a:rPr>
              <a:t>Factor Analysis</a:t>
            </a:r>
            <a:endParaRPr kumimoji="0" lang="zh-CN" altLang="en-US" sz="3600" b="0" i="0" u="none" strike="noStrike" kern="1200" cap="none" spc="300" normalizeH="0" baseline="0" noProof="0">
              <a:ln>
                <a:noFill/>
              </a:ln>
              <a:solidFill>
                <a:srgbClr val="2F2E41"/>
              </a:solidFill>
              <a:effectLst/>
              <a:uLnTx/>
              <a:uFillTx/>
              <a:latin typeface="思源黑体 CN Bold" panose="020B0800000000000000" pitchFamily="34" charset="-122"/>
              <a:ea typeface="思源黑体 CN Bold" panose="020B0800000000000000" pitchFamily="34" charset="-122"/>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10" name="任意多边形: 形状 9">
            <a:extLst>
              <a:ext uri="{FF2B5EF4-FFF2-40B4-BE49-F238E27FC236}">
                <a16:creationId xmlns:a16="http://schemas.microsoft.com/office/drawing/2014/main" id="{A510A500-A71D-456C-854F-D2ABE2ABE8DD}"/>
              </a:ext>
            </a:extLst>
          </p:cNvPr>
          <p:cNvSpPr/>
          <p:nvPr/>
        </p:nvSpPr>
        <p:spPr>
          <a:xfrm>
            <a:off x="0" y="5907011"/>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文本框 12">
            <a:extLst>
              <a:ext uri="{FF2B5EF4-FFF2-40B4-BE49-F238E27FC236}">
                <a16:creationId xmlns:a16="http://schemas.microsoft.com/office/drawing/2014/main" id="{27B4D583-ABDE-4612-A9D4-B527AF15D66A}"/>
              </a:ext>
            </a:extLst>
          </p:cNvPr>
          <p:cNvSpPr txBox="1"/>
          <p:nvPr/>
        </p:nvSpPr>
        <p:spPr>
          <a:xfrm>
            <a:off x="654270" y="1569605"/>
            <a:ext cx="8871131" cy="1126077"/>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lang="en-US" altLang="zh-CN" sz="2400">
                <a:solidFill>
                  <a:srgbClr val="06383C"/>
                </a:solidFill>
                <a:latin typeface="思源黑体 CN Bold" panose="020B0800000000000000" pitchFamily="34" charset="-122"/>
                <a:ea typeface="思源黑体 CN Bold" panose="020B0800000000000000" pitchFamily="34" charset="-122"/>
                <a:cs typeface="Open Sans" panose="020B0606030504020204" pitchFamily="34" charset="0"/>
              </a:rPr>
              <a:t>Determine the appropriate factor numbers</a:t>
            </a:r>
            <a:endParaRPr kumimoji="0" lang="en-US" altLang="zh-CN" sz="2400" b="0" i="0" u="none" strike="noStrike" kern="1200" cap="none" spc="0" normalizeH="0" baseline="0" noProof="0">
              <a:ln>
                <a:noFill/>
              </a:ln>
              <a:solidFill>
                <a:srgbClr val="06383C"/>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endParaRPr>
          </a:p>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endParaRPr kumimoji="0" lang="en-US" altLang="zh-CN" sz="1600" b="0" i="0" u="none" strike="noStrike" kern="1200" cap="none" spc="0" normalizeH="0" baseline="0" noProof="0">
              <a:ln>
                <a:noFill/>
              </a:ln>
              <a:solidFill>
                <a:srgbClr val="F2F2F2">
                  <a:lumMod val="50000"/>
                </a:srgbClr>
              </a:solidFill>
              <a:effectLst/>
              <a:uLnTx/>
              <a:uFillTx/>
              <a:latin typeface="思源黑体 CN Light" panose="020B0300000000000000" pitchFamily="34" charset="-122"/>
              <a:ea typeface="思源黑体 CN Light" panose="020B0300000000000000" pitchFamily="34" charset="-122"/>
              <a:cs typeface="Open Sans" panose="020B0606030504020204" pitchFamily="34" charset="0"/>
            </a:endParaRPr>
          </a:p>
        </p:txBody>
      </p:sp>
      <p:pic>
        <p:nvPicPr>
          <p:cNvPr id="15" name="图形 14">
            <a:extLst>
              <a:ext uri="{FF2B5EF4-FFF2-40B4-BE49-F238E27FC236}">
                <a16:creationId xmlns:a16="http://schemas.microsoft.com/office/drawing/2014/main" id="{3029EAA7-3231-4B5D-A7C6-7D416B95A3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pic>
        <p:nvPicPr>
          <p:cNvPr id="3" name="图片 2">
            <a:extLst>
              <a:ext uri="{FF2B5EF4-FFF2-40B4-BE49-F238E27FC236}">
                <a16:creationId xmlns:a16="http://schemas.microsoft.com/office/drawing/2014/main" id="{06C88A7E-E824-2C23-F945-030DA1EE6B21}"/>
              </a:ext>
            </a:extLst>
          </p:cNvPr>
          <p:cNvPicPr>
            <a:picLocks noChangeAspect="1"/>
          </p:cNvPicPr>
          <p:nvPr/>
        </p:nvPicPr>
        <p:blipFill>
          <a:blip r:embed="rId6"/>
          <a:stretch>
            <a:fillRect/>
          </a:stretch>
        </p:blipFill>
        <p:spPr>
          <a:xfrm>
            <a:off x="513495" y="2322536"/>
            <a:ext cx="4973288" cy="4295837"/>
          </a:xfrm>
          <a:prstGeom prst="rect">
            <a:avLst/>
          </a:prstGeom>
        </p:spPr>
      </p:pic>
      <p:pic>
        <p:nvPicPr>
          <p:cNvPr id="5" name="图片 4">
            <a:extLst>
              <a:ext uri="{FF2B5EF4-FFF2-40B4-BE49-F238E27FC236}">
                <a16:creationId xmlns:a16="http://schemas.microsoft.com/office/drawing/2014/main" id="{3755FB98-8A85-B7B6-9A69-210A2488F4D4}"/>
              </a:ext>
            </a:extLst>
          </p:cNvPr>
          <p:cNvPicPr>
            <a:picLocks noChangeAspect="1"/>
          </p:cNvPicPr>
          <p:nvPr/>
        </p:nvPicPr>
        <p:blipFill>
          <a:blip r:embed="rId7"/>
          <a:stretch>
            <a:fillRect/>
          </a:stretch>
        </p:blipFill>
        <p:spPr>
          <a:xfrm>
            <a:off x="5843373" y="3029952"/>
            <a:ext cx="5551157" cy="2542788"/>
          </a:xfrm>
          <a:prstGeom prst="rect">
            <a:avLst/>
          </a:prstGeom>
        </p:spPr>
      </p:pic>
    </p:spTree>
    <p:extLst>
      <p:ext uri="{BB962C8B-B14F-4D97-AF65-F5344CB8AC3E}">
        <p14:creationId xmlns:p14="http://schemas.microsoft.com/office/powerpoint/2010/main" val="1932084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D066CD53-C643-4D61-B456-44284FE6BD8D}"/>
              </a:ext>
            </a:extLst>
          </p:cNvPr>
          <p:cNvSpPr txBox="1"/>
          <p:nvPr/>
        </p:nvSpPr>
        <p:spPr>
          <a:xfrm>
            <a:off x="515938" y="560070"/>
            <a:ext cx="4028795" cy="9694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300" normalizeH="0" baseline="0" noProof="0">
                <a:ln>
                  <a:noFill/>
                </a:ln>
                <a:solidFill>
                  <a:srgbClr val="2F2E41"/>
                </a:solidFill>
                <a:effectLst/>
                <a:uLnTx/>
                <a:uFillTx/>
                <a:latin typeface="思源黑体 CN Bold" panose="020B0800000000000000" pitchFamily="34" charset="-122"/>
                <a:ea typeface="思源黑体 CN Bold" panose="020B0800000000000000" pitchFamily="34" charset="-122"/>
              </a:rPr>
              <a:t>Factor Analysis</a:t>
            </a:r>
            <a:endParaRPr kumimoji="0" lang="zh-CN" altLang="en-US" sz="3600" b="0" i="0" u="none" strike="noStrike" kern="1200" cap="none" spc="300" normalizeH="0" baseline="0" noProof="0">
              <a:ln>
                <a:noFill/>
              </a:ln>
              <a:solidFill>
                <a:srgbClr val="2F2E41"/>
              </a:solidFill>
              <a:effectLst/>
              <a:uLnTx/>
              <a:uFillTx/>
              <a:latin typeface="思源黑体 CN Bold" panose="020B0800000000000000" pitchFamily="34" charset="-122"/>
              <a:ea typeface="思源黑体 CN Bold" panose="020B0800000000000000" pitchFamily="34" charset="-122"/>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10" name="任意多边形: 形状 9">
            <a:extLst>
              <a:ext uri="{FF2B5EF4-FFF2-40B4-BE49-F238E27FC236}">
                <a16:creationId xmlns:a16="http://schemas.microsoft.com/office/drawing/2014/main" id="{A510A500-A71D-456C-854F-D2ABE2ABE8DD}"/>
              </a:ext>
            </a:extLst>
          </p:cNvPr>
          <p:cNvSpPr/>
          <p:nvPr/>
        </p:nvSpPr>
        <p:spPr>
          <a:xfrm>
            <a:off x="0" y="5931172"/>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文本框 12">
            <a:extLst>
              <a:ext uri="{FF2B5EF4-FFF2-40B4-BE49-F238E27FC236}">
                <a16:creationId xmlns:a16="http://schemas.microsoft.com/office/drawing/2014/main" id="{27B4D583-ABDE-4612-A9D4-B527AF15D66A}"/>
              </a:ext>
            </a:extLst>
          </p:cNvPr>
          <p:cNvSpPr txBox="1"/>
          <p:nvPr/>
        </p:nvSpPr>
        <p:spPr>
          <a:xfrm>
            <a:off x="654270" y="1569605"/>
            <a:ext cx="8871131" cy="1126077"/>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lang="en-US" altLang="zh-CN" sz="2400">
                <a:solidFill>
                  <a:srgbClr val="06383C"/>
                </a:solidFill>
                <a:latin typeface="思源黑体 CN Bold" panose="020B0800000000000000" pitchFamily="34" charset="-122"/>
                <a:ea typeface="思源黑体 CN Bold" panose="020B0800000000000000" pitchFamily="34" charset="-122"/>
                <a:cs typeface="Open Sans" panose="020B0606030504020204" pitchFamily="34" charset="0"/>
              </a:rPr>
              <a:t>Explain the factors</a:t>
            </a:r>
            <a:endParaRPr kumimoji="0" lang="en-US" altLang="zh-CN" sz="2400" b="0" i="0" u="none" strike="noStrike" kern="1200" cap="none" spc="0" normalizeH="0" baseline="0" noProof="0">
              <a:ln>
                <a:noFill/>
              </a:ln>
              <a:solidFill>
                <a:srgbClr val="06383C"/>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endParaRPr>
          </a:p>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endParaRPr kumimoji="0" lang="en-US" altLang="zh-CN" sz="1600" b="0" i="0" u="none" strike="noStrike" kern="1200" cap="none" spc="0" normalizeH="0" baseline="0" noProof="0">
              <a:ln>
                <a:noFill/>
              </a:ln>
              <a:solidFill>
                <a:srgbClr val="F2F2F2">
                  <a:lumMod val="50000"/>
                </a:srgbClr>
              </a:solidFill>
              <a:effectLst/>
              <a:uLnTx/>
              <a:uFillTx/>
              <a:latin typeface="思源黑体 CN Light" panose="020B0300000000000000" pitchFamily="34" charset="-122"/>
              <a:ea typeface="思源黑体 CN Light" panose="020B0300000000000000" pitchFamily="34" charset="-122"/>
              <a:cs typeface="Open Sans" panose="020B0606030504020204" pitchFamily="34" charset="0"/>
            </a:endParaRPr>
          </a:p>
        </p:txBody>
      </p:sp>
      <p:pic>
        <p:nvPicPr>
          <p:cNvPr id="22" name="图形 21">
            <a:extLst>
              <a:ext uri="{FF2B5EF4-FFF2-40B4-BE49-F238E27FC236}">
                <a16:creationId xmlns:a16="http://schemas.microsoft.com/office/drawing/2014/main" id="{F4C817A9-94BD-48C2-ADB1-C9F163AC12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525401" y="4214191"/>
            <a:ext cx="2150660" cy="2363846"/>
          </a:xfrm>
          <a:prstGeom prst="rect">
            <a:avLst/>
          </a:prstGeom>
        </p:spPr>
      </p:pic>
      <p:pic>
        <p:nvPicPr>
          <p:cNvPr id="4" name="图片 3">
            <a:extLst>
              <a:ext uri="{FF2B5EF4-FFF2-40B4-BE49-F238E27FC236}">
                <a16:creationId xmlns:a16="http://schemas.microsoft.com/office/drawing/2014/main" id="{4E0A103F-D32A-08BA-C73F-353A554328C0}"/>
              </a:ext>
            </a:extLst>
          </p:cNvPr>
          <p:cNvPicPr>
            <a:picLocks noChangeAspect="1"/>
          </p:cNvPicPr>
          <p:nvPr/>
        </p:nvPicPr>
        <p:blipFill>
          <a:blip r:embed="rId6"/>
          <a:stretch>
            <a:fillRect/>
          </a:stretch>
        </p:blipFill>
        <p:spPr>
          <a:xfrm>
            <a:off x="704795" y="2530304"/>
            <a:ext cx="3437463" cy="2363845"/>
          </a:xfrm>
          <a:prstGeom prst="rect">
            <a:avLst/>
          </a:prstGeom>
        </p:spPr>
      </p:pic>
      <p:pic>
        <p:nvPicPr>
          <p:cNvPr id="7" name="图片 6">
            <a:extLst>
              <a:ext uri="{FF2B5EF4-FFF2-40B4-BE49-F238E27FC236}">
                <a16:creationId xmlns:a16="http://schemas.microsoft.com/office/drawing/2014/main" id="{B9A2FCA0-2067-A8E2-487E-A6D994C5C7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47052" y="0"/>
            <a:ext cx="7543800" cy="6858000"/>
          </a:xfrm>
          <a:prstGeom prst="rect">
            <a:avLst/>
          </a:prstGeom>
        </p:spPr>
      </p:pic>
      <p:sp>
        <p:nvSpPr>
          <p:cNvPr id="11" name="文本框 10">
            <a:extLst>
              <a:ext uri="{FF2B5EF4-FFF2-40B4-BE49-F238E27FC236}">
                <a16:creationId xmlns:a16="http://schemas.microsoft.com/office/drawing/2014/main" id="{0C9AA738-2215-C22F-99B0-DB241E536138}"/>
              </a:ext>
            </a:extLst>
          </p:cNvPr>
          <p:cNvSpPr txBox="1"/>
          <p:nvPr/>
        </p:nvSpPr>
        <p:spPr>
          <a:xfrm>
            <a:off x="704795" y="5080000"/>
            <a:ext cx="4022255" cy="1200329"/>
          </a:xfrm>
          <a:prstGeom prst="rect">
            <a:avLst/>
          </a:prstGeom>
          <a:noFill/>
        </p:spPr>
        <p:txBody>
          <a:bodyPr wrap="none" rtlCol="0">
            <a:spAutoFit/>
          </a:bodyPr>
          <a:lstStyle/>
          <a:p>
            <a:r>
              <a:rPr lang="en-US" altLang="zh-CN" b="1">
                <a:solidFill>
                  <a:srgbClr val="7030A0"/>
                </a:solidFill>
              </a:rPr>
              <a:t>First factor: International Diversity</a:t>
            </a:r>
          </a:p>
          <a:p>
            <a:r>
              <a:rPr lang="en-US" altLang="zh-CN" b="1">
                <a:solidFill>
                  <a:srgbClr val="7030A0"/>
                </a:solidFill>
              </a:rPr>
              <a:t>Second factor: Overall Reputation</a:t>
            </a:r>
          </a:p>
          <a:p>
            <a:r>
              <a:rPr lang="en-US" altLang="zh-CN" b="1">
                <a:solidFill>
                  <a:srgbClr val="7030A0"/>
                </a:solidFill>
              </a:rPr>
              <a:t>Third factor: L/T Environment</a:t>
            </a:r>
          </a:p>
          <a:p>
            <a:r>
              <a:rPr lang="en-US" altLang="zh-CN" b="1">
                <a:solidFill>
                  <a:srgbClr val="7030A0"/>
                </a:solidFill>
              </a:rPr>
              <a:t>Fourth factor: Overall Research Level</a:t>
            </a:r>
            <a:endParaRPr lang="zh-CN" altLang="en-US" b="1">
              <a:solidFill>
                <a:srgbClr val="7030A0"/>
              </a:solidFill>
            </a:endParaRPr>
          </a:p>
        </p:txBody>
      </p:sp>
    </p:spTree>
    <p:extLst>
      <p:ext uri="{BB962C8B-B14F-4D97-AF65-F5344CB8AC3E}">
        <p14:creationId xmlns:p14="http://schemas.microsoft.com/office/powerpoint/2010/main" val="762022453"/>
      </p:ext>
    </p:extLst>
  </p:cSld>
  <p:clrMapOvr>
    <a:masterClrMapping/>
  </p:clrMapOvr>
</p:sld>
</file>

<file path=ppt/theme/theme1.xml><?xml version="1.0" encoding="utf-8"?>
<a:theme xmlns:a="http://schemas.openxmlformats.org/drawingml/2006/main" name="已停用母版样式">
  <a:themeElements>
    <a:clrScheme name="南方科技大学专属配色方案 01">
      <a:dk1>
        <a:srgbClr val="ED6C00"/>
      </a:dk1>
      <a:lt1>
        <a:srgbClr val="FFFFFF"/>
      </a:lt1>
      <a:dk2>
        <a:srgbClr val="01605A"/>
      </a:dk2>
      <a:lt2>
        <a:srgbClr val="F2F2F2"/>
      </a:lt2>
      <a:accent1>
        <a:srgbClr val="003F43"/>
      </a:accent1>
      <a:accent2>
        <a:srgbClr val="ED6C00"/>
      </a:accent2>
      <a:accent3>
        <a:srgbClr val="2BB7B3"/>
      </a:accent3>
      <a:accent4>
        <a:srgbClr val="01605A"/>
      </a:accent4>
      <a:accent5>
        <a:srgbClr val="77D3D2"/>
      </a:accent5>
      <a:accent6>
        <a:srgbClr val="DBF6EF"/>
      </a:accent6>
      <a:hlink>
        <a:srgbClr val="2BB7B3"/>
      </a:hlink>
      <a:folHlink>
        <a:srgbClr val="01605A"/>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2466</TotalTime>
  <Words>660</Words>
  <Application>Microsoft Office PowerPoint</Application>
  <PresentationFormat>宽屏</PresentationFormat>
  <Paragraphs>114</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Akrobat</vt:lpstr>
      <vt:lpstr>Akrobat Black</vt:lpstr>
      <vt:lpstr>思源黑体 CN Bold</vt:lpstr>
      <vt:lpstr>思源黑体 CN Light</vt:lpstr>
      <vt:lpstr>思源黑体 CN Regular</vt:lpstr>
      <vt:lpstr>等线</vt:lpstr>
      <vt:lpstr>Arial</vt:lpstr>
      <vt:lpstr>Cambria Math</vt:lpstr>
      <vt:lpstr>Times New Roman</vt:lpstr>
      <vt:lpstr>已停用母版样式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Yaojia Zhang</dc:creator>
  <cp:lastModifiedBy>王 逸杰</cp:lastModifiedBy>
  <cp:revision>47</cp:revision>
  <dcterms:created xsi:type="dcterms:W3CDTF">2019-12-12T09:10:32Z</dcterms:created>
  <dcterms:modified xsi:type="dcterms:W3CDTF">2023-06-01T06:19:31Z</dcterms:modified>
</cp:coreProperties>
</file>