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69" r:id="rId18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3304" y="1012850"/>
            <a:ext cx="6191968" cy="4643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hdr" idx="3"/>
          </p:nvPr>
        </p:nvSpPr>
        <p:spPr>
          <a:xfrm>
            <a:off x="454025" y="295162"/>
            <a:ext cx="4422857" cy="4194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7071" y="295162"/>
            <a:ext cx="880885" cy="4194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317625" y="9940925"/>
            <a:ext cx="4824411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3306" y="9940925"/>
            <a:ext cx="864320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236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882157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214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hdr" idx="3"/>
          </p:nvPr>
        </p:nvSpPr>
        <p:spPr>
          <a:xfrm>
            <a:off x="454025" y="295162"/>
            <a:ext cx="4422857" cy="4194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214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317625" y="9940925"/>
            <a:ext cx="4824411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453306" y="9940925"/>
            <a:ext cx="864320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2016-09-08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236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lang="en-GB"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2000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099" cy="1449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2000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099" cy="1449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2000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099" cy="1449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2000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099" cy="1449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hdr" idx="3"/>
          </p:nvPr>
        </p:nvSpPr>
        <p:spPr>
          <a:xfrm>
            <a:off x="454025" y="295162"/>
            <a:ext cx="4422857" cy="4194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1317625" y="9940925"/>
            <a:ext cx="4824411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dt" idx="10"/>
          </p:nvPr>
        </p:nvSpPr>
        <p:spPr>
          <a:xfrm>
            <a:off x="453306" y="9940925"/>
            <a:ext cx="864320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2016-09-08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236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</a:t>
            </a:fld>
            <a:endParaRPr lang="en-GB"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453304" y="1012850"/>
            <a:ext cx="6191968" cy="4643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453304" y="1012850"/>
            <a:ext cx="6191968" cy="4643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hdr" idx="3"/>
          </p:nvPr>
        </p:nvSpPr>
        <p:spPr>
          <a:xfrm>
            <a:off x="454025" y="295162"/>
            <a:ext cx="4422857" cy="4194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1317625" y="9940925"/>
            <a:ext cx="4824411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453306" y="9940925"/>
            <a:ext cx="864320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2016-09-08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142037" y="9940925"/>
            <a:ext cx="503236" cy="144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 lang="en-GB"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453304" y="1012850"/>
            <a:ext cx="6191968" cy="4643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453304" y="1012850"/>
            <a:ext cx="6191968" cy="4643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453304" y="1012850"/>
            <a:ext cx="6191968" cy="4643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453304" y="1012850"/>
            <a:ext cx="6191968" cy="4643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3306" y="5868498"/>
            <a:ext cx="6191968" cy="367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012825"/>
            <a:ext cx="6191250" cy="4643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FX_Title Slide">
    <p:bg>
      <p:bgPr>
        <a:blipFill rotWithShape="1">
          <a:blip r:embed="rId2">
            <a:alphaModFix/>
          </a:blip>
          <a:stretch>
            <a:fillRect l="80000" t="85000" r="5199" b="6199"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50825" y="1268412"/>
            <a:ext cx="7128390" cy="14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4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52000" y="2780926"/>
            <a:ext cx="712839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Verdana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Verdana"/>
              <a:buNone/>
              <a:defRPr sz="18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50823" y="63246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8603552" y="3810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Row, Two Columns, Row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50825" y="1268413"/>
            <a:ext cx="8640960" cy="1232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250825" y="2780930"/>
            <a:ext cx="4248472" cy="19458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43437" y="2780930"/>
            <a:ext cx="4248472" cy="19458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250825" y="5085185"/>
            <a:ext cx="8640960" cy="1296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Title and Three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50826" y="1268412"/>
            <a:ext cx="2808288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3203575" y="1268412"/>
            <a:ext cx="2736850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6084887" y="1268412"/>
            <a:ext cx="2808311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Row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50825" y="1268412"/>
            <a:ext cx="8640960" cy="136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3348037" y="2781299"/>
            <a:ext cx="2592387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6084887" y="2781299"/>
            <a:ext cx="2808286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Four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50825" y="1268412"/>
            <a:ext cx="2088232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2484438" y="1268412"/>
            <a:ext cx="2016124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3437" y="1268412"/>
            <a:ext cx="2016124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6804025" y="1268412"/>
            <a:ext cx="2088232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Row and 4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50825" y="1268412"/>
            <a:ext cx="8640960" cy="136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2163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2484438" y="2781299"/>
            <a:ext cx="2016124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4"/>
          </p:nvPr>
        </p:nvSpPr>
        <p:spPr>
          <a:xfrm>
            <a:off x="4643437" y="2781299"/>
            <a:ext cx="2016124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5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Empt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8641654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FX_Final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Agend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971500" y="1916492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971500" y="2564574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971500" y="3212655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5"/>
          </p:nvPr>
        </p:nvSpPr>
        <p:spPr>
          <a:xfrm>
            <a:off x="971500" y="3860735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6"/>
          </p:nvPr>
        </p:nvSpPr>
        <p:spPr>
          <a:xfrm>
            <a:off x="971500" y="4508817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7"/>
          </p:nvPr>
        </p:nvSpPr>
        <p:spPr>
          <a:xfrm>
            <a:off x="971500" y="5156898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8"/>
          </p:nvPr>
        </p:nvSpPr>
        <p:spPr>
          <a:xfrm>
            <a:off x="971500" y="5804978"/>
            <a:ext cx="7921676" cy="576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idx="9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idx="13"/>
          </p:nvPr>
        </p:nvSpPr>
        <p:spPr>
          <a:xfrm>
            <a:off x="250825" y="1916592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idx="14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idx="15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6"/>
          </p:nvPr>
        </p:nvSpPr>
        <p:spPr>
          <a:xfrm>
            <a:off x="250825" y="3861135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7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idx="18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9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Title and 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50825" y="1268412"/>
            <a:ext cx="4248472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43437" y="1268412"/>
            <a:ext cx="4249042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FX_Section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51518" y="1268412"/>
            <a:ext cx="7128768" cy="2447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8000" marR="0" lvl="0" indent="-288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Title and 4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3437" y="1268412"/>
            <a:ext cx="4249042" cy="23166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250825" y="3860798"/>
            <a:ext cx="4248472" cy="25209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43437" y="3860800"/>
            <a:ext cx="4249042" cy="25209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FX_Row and Two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8641654" cy="23166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250825" y="3860798"/>
            <a:ext cx="4248472" cy="25209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43437" y="3860800"/>
            <a:ext cx="4249041" cy="25209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" y="6551307"/>
            <a:ext cx="9143958" cy="30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1400"/>
            <a:ext cx="9144000" cy="90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8640762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16100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76000" marR="0" lvl="1" indent="-169600" algn="l" rtl="0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4000" marR="0" lvl="2" indent="-178199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80000" marR="0" lvl="3" indent="-1147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96000" marR="0" lvl="4" indent="-1275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96000" marR="0" lvl="5" indent="-216499" algn="l" rtl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14600" marR="0" lvl="6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971800" marR="0" lvl="7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429000" marR="0" lvl="8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nic_speed_contr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250825" y="1268412"/>
            <a:ext cx="7128390" cy="143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GB" sz="4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Components for multicopter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252000" y="2780926"/>
            <a:ext cx="7128390" cy="93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Ruslan Kotvytskyi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250823" y="63246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dirty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190500" marR="50800" lvl="0" indent="-69850" rtl="0">
              <a:lnSpc>
                <a:spcPct val="97058"/>
              </a:lnSpc>
              <a:spcBef>
                <a:spcPts val="1400"/>
              </a:spcBef>
              <a:spcAft>
                <a:spcPts val="1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350" b="1">
                <a:solidFill>
                  <a:srgbClr val="555454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RC-SENDER UND SETS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136201" y="1268425"/>
            <a:ext cx="4756200" cy="5113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88000" marR="0" lvl="0" indent="-288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909"/>
              <a:buFont typeface="Arial"/>
              <a:buChar char="›"/>
            </a:pPr>
            <a:r>
              <a:rPr lang="en-GB" sz="2200" dirty="0">
                <a:solidFill>
                  <a:srgbClr val="333333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180-230 €</a:t>
            </a:r>
          </a:p>
          <a:p>
            <a:pPr lvl="0" rtl="0">
              <a:lnSpc>
                <a:spcPct val="110000"/>
              </a:lnSpc>
              <a:spcBef>
                <a:spcPts val="1400"/>
              </a:spcBef>
              <a:spcAft>
                <a:spcPts val="700"/>
              </a:spcAft>
              <a:buClr>
                <a:srgbClr val="333333"/>
              </a:buClr>
              <a:buSzPct val="146666"/>
              <a:buFont typeface="Arial"/>
              <a:buChar char="›"/>
            </a:pPr>
            <a:r>
              <a:rPr lang="en-GB" sz="1500" b="1" dirty="0" err="1">
                <a:solidFill>
                  <a:srgbClr val="3A39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FrSky</a:t>
            </a:r>
            <a:r>
              <a:rPr lang="en-GB" sz="1500" b="1" dirty="0">
                <a:solidFill>
                  <a:srgbClr val="3A39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2.4GHz ACCST TARANIS X9D PLUS und X8R Combo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333333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5" y="4397700"/>
            <a:ext cx="2952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87" y="1753212"/>
            <a:ext cx="27527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00" cy="7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8641800" cy="51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solidFill>
                  <a:srgbClr val="4B4B4C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€62.19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Specs: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 Voltage: 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DC 7.4V ~ 14.8V (Recommended 12V, three lithium battery)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 current: 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200mA-500mA (power supply voltage and the motor related)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 temperature: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-15c ~ 65c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Processor: 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Dual 32-bit high-speed ARM core processor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Sensor: 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Three rotor MEMS gyroscope rotor MEMS accelerometers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angular rate: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2000 ° / Sec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Motor drive frequency: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20KHz (no noise smoothing drive)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accuracy: 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angle range</a:t>
            </a: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-45Deg  ~ 45Deg (roll), -135 ° ~ 90 ° (tilt)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Includes</a:t>
            </a: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ZYX3 rotor gyro USB cable group × 1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Xiaomi Yi Sports Camera two-axis gyro sensor head × 1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Xiaomi Yi Sports Camera two-axis gyro head master controller × 1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USB computer interface x 1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T-2D gimbal with motors and isolated mounting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ZYX22 brushless gimbal controller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Related hardware and interface cables</a:t>
            </a:r>
          </a:p>
          <a:p>
            <a:pPr lvl="0">
              <a:spcBef>
                <a:spcPts val="0"/>
              </a:spcBef>
              <a:buNone/>
            </a:pPr>
            <a:endParaRPr sz="1800" b="1">
              <a:solidFill>
                <a:srgbClr val="4B4B4C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00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149" y="1268425"/>
            <a:ext cx="3745475" cy="27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31569" y="175394"/>
            <a:ext cx="7223700" cy="7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Frame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0824" y="1268425"/>
            <a:ext cx="4285500" cy="51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solidFill>
                  <a:srgbClr val="4B4B4C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€99.49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Fold-ability for transportation and storage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3K carbon construction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Gold plated PCB connections</a:t>
            </a:r>
          </a:p>
          <a:p>
            <a:pPr lvl="0">
              <a:spcBef>
                <a:spcPts val="0"/>
              </a:spcBef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Lightweight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 motor to motor: </a:t>
            </a:r>
            <a:r>
              <a:rPr lang="en-GB" sz="9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685mm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-GB" sz="9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780g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Height from ground to lower rods: </a:t>
            </a:r>
            <a:r>
              <a:rPr lang="en-GB" sz="9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180mm</a:t>
            </a:r>
          </a:p>
          <a:p>
            <a:pPr lvl="0">
              <a:spcBef>
                <a:spcPts val="0"/>
              </a:spcBef>
              <a:buNone/>
            </a:pP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Height from ground to top: </a:t>
            </a:r>
            <a:r>
              <a:rPr lang="en-GB" sz="900" b="1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220mm</a:t>
            </a:r>
            <a:r>
              <a:rPr lang="en-GB" sz="900">
                <a:solidFill>
                  <a:srgbClr val="4F4E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00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320" y="1323900"/>
            <a:ext cx="3651524" cy="2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00" cy="7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350" u="sng">
                <a:solidFill>
                  <a:srgbClr val="6600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Electronic speed control </a:t>
            </a:r>
          </a:p>
          <a:p>
            <a:pPr lvl="0">
              <a:spcBef>
                <a:spcPts val="0"/>
              </a:spcBef>
              <a:buNone/>
            </a:pPr>
            <a:r>
              <a:rPr lang="en-GB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ESC(2-6s).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51098" y="1308437"/>
            <a:ext cx="8641800" cy="51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1.1 Output: Continuous 30A, burst 40A up to 10 seconds.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1.2 Input Voltage: 2-6 cells lithium battery or 5-18 cells NiMH battery.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1.3 BEC: Not available.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1.4 Refresh rate of the throttle signal: 50Hz to 432Hz.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1.5 Control Signal Transmission: Optical/electrical coupled system.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1.6 Max Speed: 210000rpm for 2 Poles BLM, 70000rpm for 6 poles BLM, 35000rpm for 12 poles BLM.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(BLM = </a:t>
            </a:r>
            <a:r>
              <a:rPr lang="en-GB" sz="14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BrushLess</a:t>
            </a: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Motor)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1.7 Size: 55mm (L) * 25mm (W) * 12mm (H).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1.8 Weight: 31g.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 dirty="0">
                <a:solidFill>
                  <a:srgbClr val="4B4B4C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€12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00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96" y="3767507"/>
            <a:ext cx="2661213" cy="263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00" cy="7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Motor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8641800" cy="51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88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350" dirty="0" err="1">
                <a:solidFill>
                  <a:srgbClr val="2D37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SunnySky</a:t>
            </a:r>
            <a:r>
              <a:rPr lang="en-GB" sz="1350" dirty="0">
                <a:solidFill>
                  <a:srgbClr val="2D37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V3508-20 KV580 </a:t>
            </a:r>
            <a:r>
              <a:rPr lang="en-GB" sz="1800" b="1" dirty="0">
                <a:solidFill>
                  <a:srgbClr val="4B4B4C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€30</a:t>
            </a:r>
            <a:r>
              <a:rPr lang="en-GB" sz="1350" dirty="0">
                <a:solidFill>
                  <a:srgbClr val="2D37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2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Model:V3508 580KV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KV: 580 RPM/V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Weight: 107g (including 600mm silicone wires)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Diameter of Shaft: 3.17mm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Stator Diameter: 35mm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Stator Length: 8mm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Motor silicone wire: 600mm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 dirty="0">
                <a:solidFill>
                  <a:srgbClr val="121315"/>
                </a:solidFill>
                <a:latin typeface="Arial"/>
                <a:ea typeface="Arial"/>
                <a:cs typeface="Arial"/>
                <a:sym typeface="Arial"/>
              </a:rPr>
              <a:t>1255 Carbon Propellers</a:t>
            </a:r>
          </a:p>
          <a:p>
            <a:pPr marL="0" lvl="0" indent="-69850" rtl="0">
              <a:lnSpc>
                <a:spcPct val="88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 dirty="0">
                <a:solidFill>
                  <a:srgbClr val="4B4B4C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€10</a:t>
            </a:r>
            <a:r>
              <a:rPr lang="en-GB" sz="1350" dirty="0">
                <a:solidFill>
                  <a:srgbClr val="2D37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CW+CCW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00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00" y="1471850"/>
            <a:ext cx="2482450" cy="20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175" y="3650450"/>
            <a:ext cx="3895200" cy="23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9" name="Picture 5" descr="https://a.d-cd.net/fc1887cs-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201618"/>
            <a:ext cx="4768475" cy="317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a.d-cd.net/21887cs-9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21" y="836712"/>
            <a:ext cx="425677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0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(240 + 70 + 30 + 10 + 50 + 30 + 230) + 65 + (12 + 30 + 12)*6 + 100  = 660 + 65 + 324 + 100 = 1150 </a:t>
            </a:r>
            <a:r>
              <a:rPr lang="en-GB" b="1" dirty="0">
                <a:solidFill>
                  <a:srgbClr val="4B4B4C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€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/>
              <a:t>660 + 65 + (12 + 30 + 12</a:t>
            </a:r>
            <a:r>
              <a:rPr lang="de-DE" dirty="0" smtClean="0"/>
              <a:t>)*4 +70 = 660 + 65 +216 + 70 = 1011 </a:t>
            </a:r>
            <a:r>
              <a:rPr lang="en-GB" b="1" dirty="0">
                <a:solidFill>
                  <a:srgbClr val="4B4B4C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€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16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2066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AutoPilot System (university)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50825" y="1001533"/>
            <a:ext cx="4753224" cy="55516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/>
              <a:buChar char="›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Pixhawk1 = 250</a:t>
            </a: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€ (included GPS/Compass, Buzzer, power module)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Specifications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/>
              <a:buChar char="›"/>
            </a:pP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32-bit ARM Cortex M4 core with FPU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168 Mhz/256 KB RAM/2 MB Flash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32-bit failsafe co-processor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/>
              <a:buChar char="›"/>
            </a:pP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Sensors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MPU6000 as main accel and gyro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 Micro 16-bit gyroscope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 Micro 14-bit accelerometer/compass (magnetometer)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MEAS barometer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/>
              <a:buChar char="›"/>
            </a:pP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Ideal diode controller with automatic failover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Servo rail high-power (7 V) and high-current ready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peripheral outputs over-current protected, all inputs ESD protected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/>
              <a:buChar char="›"/>
            </a:pP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5x UART serial ports, 1 high-power capable, 2 with HW flow control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Spektrum DSM/DSM2/DSM-X Satellite input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Futaba S.BUS input (output not yet implemented)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PPM sum signal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RSSI (PWM or voltage) input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I2C, SPI, 2x CAN, USB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3.3V and 6.6V ADC inputs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/>
              <a:buChar char="›"/>
            </a:pPr>
            <a:r>
              <a:rPr lang="en-GB" sz="9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Dimensions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 38 g (1.3 oz)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Width 50 mm (2.0”)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Height 15.5 mm (.6”)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–"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Length 81.5 mm (3.2”)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None/>
            </a:pPr>
            <a:endParaRPr sz="9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None/>
            </a:pPr>
            <a:endParaRPr sz="9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Verdana"/>
              <a:buNone/>
            </a:pPr>
            <a:r>
              <a:rPr lang="en-GB" sz="9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https://synosystems.de/de/3dr-pixhawk-und-zubehor/85-3dr-pixhawk.html?search_query=pixhawk&amp;results=43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/>
              <a:buNone/>
            </a:pPr>
            <a:endParaRPr sz="9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160" name="Shape 160" descr="../_images/Pixhawk_with_lege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7512" y="1001533"/>
            <a:ext cx="3739143" cy="554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8641654" cy="51133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88000" marR="0" lvl="0" indent="-288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 dirty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 i="0" u="none" strike="noStrike" cap="none" dirty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 dirty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170" name="Shape 170" descr="http://synosystems.de/img/cms/pixhawk21/pixhawk21vergleich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73" y="764704"/>
            <a:ext cx="8934449" cy="42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3848" y="4974753"/>
            <a:ext cx="2428830" cy="165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AutoPilot System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50823" y="1052737"/>
            <a:ext cx="8641654" cy="5500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Pixhawk2.1 = 240</a:t>
            </a:r>
            <a:r>
              <a:rPr lang="en-GB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€ (+69 € GPS/Compass)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11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Specifications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32-bit ARM Cortex M4 core with FPU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168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Mhz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/256 KB RAM/2 MB Flash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32-bit failsafe co-processor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Sensors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redundant IMUs 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accels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gyros and compass)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InvenSense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MPU9250, ICM20948 and/or ICM20648 as first and third IMU 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accel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gyro)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 Micro L3GD20+LSM303D or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InvenSense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ICM2076xx as backup IMU 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accel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gyro)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redundant MS5611 barometers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Redundant power supply with automatic failover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Servo rail high-power (7 V) and high-current ready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peripheral outputs over-current protected, all inputs ESD protected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14x PWM servo outputs (8 from IO, 6 from FMU)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S.Bus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servo output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R/C inputs for CPPM,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Spektrum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/ DSM and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S.Bus</a:t>
            </a:r>
            <a:endParaRPr lang="en-GB" sz="11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Analogue / PWM RSSI input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5x general purpose serial ports, 2 with full flow control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 I2C ports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SPI port (un-buffered, for short cables only not recommended for use)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 CAN Bus interface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3x Analogue inputs (3.3V and 6.6V)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High-powered piezo buzzer driver (on expansion board)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High-power RGB LED (I2C driver compatible connected externally only)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Safety switch / LED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None/>
            </a:pPr>
            <a:endParaRPr sz="11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Verdana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https://synosystems.de/de/pixhawk2/335-pixhawk21-suite-standard-aka-the-cube.html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5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185" name="Shape 185" descr="http://synosystems.de/img/cms/pixhawk21/Pixhawk2_Anschl%C3%BCss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9326" y="3429000"/>
            <a:ext cx="3493153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structure of drone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980728"/>
            <a:ext cx="8670304" cy="525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 module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32986" y="4509119"/>
            <a:ext cx="8587484" cy="18726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power module can be used instead of the original for the APM and Pixhawk AutoPiloten. It is suitable for use up to 7s LiPo and contains a compatible current sensor.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Max. Input voltage: 30V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Output: 5.3V, max. 3A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Sensormess range up to 90A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Current and voltage measurement designed for 5V ADCs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 incl. Cable and plug: 27 g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Dimensions: 25 x 21 x 9 mm</a:t>
            </a:r>
          </a:p>
          <a:p>
            <a:pPr marL="288000" marR="0" lvl="0" indent="-2880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6" y="908720"/>
            <a:ext cx="5553074" cy="34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899591" y="3292398"/>
            <a:ext cx="699229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Battery Tester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8641654" cy="51133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88000" marR="0" lvl="0" indent="-288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›"/>
            </a:pPr>
            <a:r>
              <a:rPr lang="en-GB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1-8S Lipo LiMn Battery Tester Low Voltage Buzzer Alarm</a:t>
            </a:r>
          </a:p>
          <a:p>
            <a:pPr marL="288000" marR="0" lvl="0" indent="-288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7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255" y="1772816"/>
            <a:ext cx="2494931" cy="3760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https://images-na.ssl-images-amazon.com/images/I/61yY7rCghaL._SL1000_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612" y="2204864"/>
            <a:ext cx="3168351" cy="3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765997" y="2132856"/>
            <a:ext cx="699229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51519" y="188719"/>
            <a:ext cx="7223759" cy="719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Battery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250823" y="1268412"/>
            <a:ext cx="5257279" cy="51133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88000" marR="0" lvl="0" indent="-288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3846"/>
              <a:buFont typeface="Arial"/>
              <a:buNone/>
            </a:pPr>
            <a:r>
              <a:rPr lang="en-GB" sz="13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3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lipo</a:t>
            </a:r>
            <a:r>
              <a:rPr lang="en-GB" sz="13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4S </a:t>
            </a:r>
            <a:r>
              <a:rPr lang="en-GB" sz="13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turnigy</a:t>
            </a:r>
            <a:r>
              <a:rPr lang="en-GB" sz="13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8000 </a:t>
            </a:r>
            <a:r>
              <a:rPr lang="en-GB" sz="13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mah</a:t>
            </a:r>
            <a:r>
              <a:rPr lang="en-GB" sz="13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20-30 C</a:t>
            </a:r>
          </a:p>
          <a:p>
            <a:pPr marL="288000" marR="0" lvl="0" indent="-288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3846"/>
              <a:buFont typeface="Arial"/>
              <a:buNone/>
            </a:pPr>
            <a:endParaRPr sz="13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315515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</a:t>
            </a:fld>
            <a:endParaRPr lang="en-GB" sz="1600" b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250823" y="6553200"/>
            <a:ext cx="288036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2016-09-08   </a:t>
            </a:r>
            <a:r>
              <a:rPr lang="en-GB" sz="8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restricted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283964" y="6553200"/>
            <a:ext cx="576072" cy="304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Copyright © Infineon Technologies AG 2016. All rights reserved.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112" y="1268412"/>
            <a:ext cx="2971799" cy="294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73" y="1703280"/>
            <a:ext cx="4832124" cy="26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Battery</a:t>
            </a:r>
            <a:r>
              <a:rPr lang="de-AT" dirty="0"/>
              <a:t> </a:t>
            </a:r>
            <a:r>
              <a:rPr lang="de-AT" dirty="0" err="1"/>
              <a:t>Charger</a:t>
            </a:r>
            <a:r>
              <a:rPr lang="de-AT" dirty="0"/>
              <a:t> </a:t>
            </a:r>
            <a:r>
              <a:rPr lang="de-AT" dirty="0" err="1"/>
              <a:t>Balancer</a:t>
            </a:r>
            <a:r>
              <a:rPr lang="de-AT" dirty="0"/>
              <a:t> </a:t>
            </a:r>
            <a:r>
              <a:rPr lang="de-AT" dirty="0" smtClean="0"/>
              <a:t>Adapter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dirty="0" smtClean="0"/>
              <a:t>imax-b6 </a:t>
            </a:r>
            <a:r>
              <a:rPr lang="en-GB" dirty="0" smtClean="0">
                <a:solidFill>
                  <a:srgbClr val="333333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30 </a:t>
            </a:r>
            <a:r>
              <a:rPr lang="en-GB" dirty="0">
                <a:solidFill>
                  <a:srgbClr val="333333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€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600" b="0" i="0" u="none" strike="noStrike" cap="none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</a:t>
            </a:fld>
            <a:endParaRPr lang="en-GB"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50" name="Picture 2" descr="https://a.d-cd.net/ec1887cs-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8577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1138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On-screen Show (4:3)</PresentationFormat>
  <Paragraphs>191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</vt:lpstr>
      <vt:lpstr>Components for multicopter</vt:lpstr>
      <vt:lpstr>AutoPilot System (university)</vt:lpstr>
      <vt:lpstr>PowerPoint Presentation</vt:lpstr>
      <vt:lpstr>AutoPilot System</vt:lpstr>
      <vt:lpstr>General structure of drone</vt:lpstr>
      <vt:lpstr>Power module</vt:lpstr>
      <vt:lpstr>Battery Tester</vt:lpstr>
      <vt:lpstr>Battery</vt:lpstr>
      <vt:lpstr>Battery Charger Balancer Adapter</vt:lpstr>
      <vt:lpstr>RC-SENDER UND SETS</vt:lpstr>
      <vt:lpstr>PowerPoint Presentation</vt:lpstr>
      <vt:lpstr>Frame</vt:lpstr>
      <vt:lpstr>Electronic speed control   ESC(2-6s).</vt:lpstr>
      <vt:lpstr>Motor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for multicopter</dc:title>
  <cp:lastModifiedBy>Kotvytskyi Ruslan (IFAT DCV DES CDF AMS CV)</cp:lastModifiedBy>
  <cp:revision>2</cp:revision>
  <dcterms:modified xsi:type="dcterms:W3CDTF">2017-09-11T09:19:45Z</dcterms:modified>
</cp:coreProperties>
</file>