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3" r:id="rId17"/>
    <p:sldId id="277" r:id="rId18"/>
    <p:sldId id="274" r:id="rId19"/>
    <p:sldId id="275" r:id="rId20"/>
    <p:sldId id="27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0" y="1017446"/>
            <a:ext cx="11191783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</a:t>
            </a:r>
            <a:r>
              <a:rPr lang="zh-CN" altLang="zh-CN" sz="1400" b="1" dirty="0">
                <a:solidFill>
                  <a:srgbClr val="FF0000"/>
                </a:solidFill>
              </a:rPr>
              <a:t>元素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][k]</a:t>
            </a:r>
            <a:r>
              <a:rPr lang="zh-CN" altLang="zh-CN" sz="1400" b="1" dirty="0">
                <a:solidFill>
                  <a:srgbClr val="FF0000"/>
                </a:solidFill>
              </a:rPr>
              <a:t>表示在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zh-CN" altLang="zh-CN" sz="1400" b="1" dirty="0">
                <a:solidFill>
                  <a:srgbClr val="FF0000"/>
                </a:solidFill>
              </a:rPr>
              <a:t>状态收到</a:t>
            </a:r>
            <a:r>
              <a:rPr lang="en-US" altLang="zh-CN" sz="1400" b="1" dirty="0">
                <a:solidFill>
                  <a:srgbClr val="FF0000"/>
                </a:solidFill>
              </a:rPr>
              <a:t>k</a:t>
            </a:r>
            <a:r>
              <a:rPr lang="zh-CN" altLang="zh-CN" sz="1400" b="1" dirty="0">
                <a:solidFill>
                  <a:srgbClr val="FF0000"/>
                </a:solidFill>
              </a:rPr>
              <a:t>字符（</a:t>
            </a:r>
            <a:r>
              <a:rPr lang="en-US" altLang="zh-CN" sz="1400" b="1" dirty="0">
                <a:solidFill>
                  <a:srgbClr val="FF0000"/>
                </a:solidFill>
              </a:rPr>
              <a:t>ASCII</a:t>
            </a:r>
            <a:r>
              <a:rPr lang="zh-CN" altLang="zh-CN" sz="1400" b="1" dirty="0">
                <a:solidFill>
                  <a:srgbClr val="FF0000"/>
                </a:solidFill>
              </a:rPr>
              <a:t>码）后转移到的状态的编号，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zh-CN" sz="1400" b="1" dirty="0">
                <a:solidFill>
                  <a:srgbClr val="FF0000"/>
                </a:solidFill>
              </a:rPr>
              <a:t>表示没有此转移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b="1" dirty="0">
                <a:solidFill>
                  <a:srgbClr val="FF0000"/>
                </a:solidFill>
              </a:rPr>
              <a:t>_</a:t>
            </a:r>
            <a:r>
              <a:rPr lang="en-US" altLang="zh-CN" sz="1400" b="1" dirty="0" err="1">
                <a:solidFill>
                  <a:srgbClr val="FF0000"/>
                </a:solidFill>
              </a:rPr>
              <a:t>swi_case</a:t>
            </a:r>
            <a:r>
              <a:rPr lang="en-US" altLang="zh-CN" sz="1400" b="1" dirty="0">
                <a:solidFill>
                  <a:srgbClr val="FF0000"/>
                </a:solidFill>
              </a:rPr>
              <a:t>[j]=x</a:t>
            </a:r>
            <a:r>
              <a:rPr lang="zh-CN" altLang="zh-CN" sz="1400" b="1" dirty="0">
                <a:solidFill>
                  <a:srgbClr val="FF0000"/>
                </a:solidFill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大于等于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zh-CN" sz="1400" b="1" dirty="0">
                <a:solidFill>
                  <a:srgbClr val="FF0000"/>
                </a:solidFill>
              </a:rPr>
              <a:t>时表示是状态</a:t>
            </a:r>
            <a:r>
              <a:rPr lang="en-US" altLang="zh-CN" sz="1400" b="1" dirty="0">
                <a:solidFill>
                  <a:srgbClr val="FF0000"/>
                </a:solidFill>
              </a:rPr>
              <a:t>j</a:t>
            </a:r>
            <a:r>
              <a:rPr lang="zh-CN" altLang="zh-CN" sz="1400" b="1" dirty="0">
                <a:solidFill>
                  <a:srgbClr val="FF0000"/>
                </a:solidFill>
              </a:rPr>
              <a:t>是接收态，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是动作代码的</a:t>
            </a:r>
            <a:r>
              <a:rPr lang="en-US" altLang="zh-CN" sz="1400" b="1" dirty="0">
                <a:solidFill>
                  <a:srgbClr val="FF0000"/>
                </a:solidFill>
              </a:rPr>
              <a:t>case</a:t>
            </a:r>
            <a:r>
              <a:rPr lang="zh-CN" altLang="zh-CN" sz="1400" b="1" dirty="0">
                <a:solidFill>
                  <a:srgbClr val="FF0000"/>
                </a:solidFill>
              </a:rPr>
              <a:t>编号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⑦最后加上用户代码段部分，即完成了词法分析器代码生成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92191-8EF5-47F4-A728-7F4F8FED70C7}"/>
              </a:ext>
            </a:extLst>
          </p:cNvPr>
          <p:cNvSpPr txBox="1"/>
          <p:nvPr/>
        </p:nvSpPr>
        <p:spPr>
          <a:xfrm>
            <a:off x="119064" y="333910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40682-2627-4E3F-96FF-40D10AE8B777}"/>
              </a:ext>
            </a:extLst>
          </p:cNvPr>
          <p:cNvSpPr/>
          <p:nvPr/>
        </p:nvSpPr>
        <p:spPr>
          <a:xfrm>
            <a:off x="1763783" y="3901612"/>
            <a:ext cx="8664433" cy="269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8B8BF-F61F-47D0-A17A-A1F1014513AE}"/>
              </a:ext>
            </a:extLst>
          </p:cNvPr>
          <p:cNvSpPr/>
          <p:nvPr/>
        </p:nvSpPr>
        <p:spPr>
          <a:xfrm>
            <a:off x="1763783" y="3928957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最长匹配要求的实现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C6211-987E-4071-95BD-B37CFE67E6BE}"/>
              </a:ext>
            </a:extLst>
          </p:cNvPr>
          <p:cNvSpPr/>
          <p:nvPr/>
        </p:nvSpPr>
        <p:spPr>
          <a:xfrm>
            <a:off x="6124027" y="4133168"/>
            <a:ext cx="4125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到了接收状态暂时记录下来，继续跑看看有没有严格更长的（等长的不能覆盖，这是</a:t>
            </a:r>
            <a:r>
              <a:rPr lang="en-US" altLang="zh-CN" dirty="0"/>
              <a:t>Lex</a:t>
            </a:r>
            <a:r>
              <a:rPr lang="zh-CN" altLang="en-US" dirty="0"/>
              <a:t>先定义优先的体现）。</a:t>
            </a:r>
            <a:endParaRPr lang="en-US" altLang="zh-CN" dirty="0"/>
          </a:p>
          <a:p>
            <a:r>
              <a:rPr lang="zh-CN" altLang="en-US" dirty="0"/>
              <a:t>直到失败，把失败的多余匹配全部回退。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0CC0-C837-4DBB-8C9C-BE32125B6AAF}"/>
              </a:ext>
            </a:extLst>
          </p:cNvPr>
          <p:cNvSpPr/>
          <p:nvPr/>
        </p:nvSpPr>
        <p:spPr>
          <a:xfrm>
            <a:off x="1881327" y="4683595"/>
            <a:ext cx="412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if (_</a:t>
            </a:r>
            <a:r>
              <a:rPr lang="en-US" altLang="zh-CN" dirty="0" err="1">
                <a:latin typeface="Iosevka SS01" panose="02000509000000000000" pitchFamily="49" charset="0"/>
              </a:rPr>
              <a:t>swi_case</a:t>
            </a:r>
            <a:r>
              <a:rPr lang="en-US" altLang="zh-CN" dirty="0">
                <a:latin typeface="Iosevka SS01" panose="02000509000000000000" pitchFamily="49" charset="0"/>
              </a:rPr>
              <a:t>[_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] != -1) {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lat_acc_state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lat_acc_ptr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cur_ptr</a:t>
            </a:r>
            <a:r>
              <a:rPr lang="en-US" altLang="zh-CN" dirty="0">
                <a:latin typeface="Iosevka SS01" panose="02000509000000000000" pitchFamily="49" charset="0"/>
              </a:rPr>
              <a:t> - 1;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}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DA281-7A7C-48B5-B793-BF07E53C1B9C}"/>
              </a:ext>
            </a:extLst>
          </p:cNvPr>
          <p:cNvSpPr txBox="1"/>
          <p:nvPr/>
        </p:nvSpPr>
        <p:spPr>
          <a:xfrm>
            <a:off x="6124027" y="5503137"/>
            <a:ext cx="265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需要注意的点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yyless</a:t>
            </a:r>
            <a:r>
              <a:rPr lang="zh-CN" altLang="en-US" dirty="0"/>
              <a:t>和最长匹配回退时，</a:t>
            </a:r>
            <a:endParaRPr lang="en-US" altLang="zh-CN" dirty="0"/>
          </a:p>
          <a:p>
            <a:r>
              <a:rPr lang="zh-CN" altLang="en-US" dirty="0"/>
              <a:t>需要同时回退</a:t>
            </a:r>
            <a:r>
              <a:rPr lang="en-US" altLang="zh-CN" dirty="0" err="1"/>
              <a:t>yylineno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78462" y="1403233"/>
            <a:ext cx="5705383" cy="24990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1AD10-1686-4F00-9079-46F22C3D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" y="2286614"/>
            <a:ext cx="5461079" cy="1539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359B27-207F-49FD-B3D3-24259B88F417}"/>
              </a:ext>
            </a:extLst>
          </p:cNvPr>
          <p:cNvSpPr/>
          <p:nvPr/>
        </p:nvSpPr>
        <p:spPr>
          <a:xfrm>
            <a:off x="500613" y="147559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代码美化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C3A83-4535-4C87-AE23-7A8731595769}"/>
              </a:ext>
            </a:extLst>
          </p:cNvPr>
          <p:cNvSpPr txBox="1"/>
          <p:nvPr/>
        </p:nvSpPr>
        <p:spPr>
          <a:xfrm>
            <a:off x="453755" y="1870701"/>
            <a:ext cx="55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C</a:t>
            </a:r>
            <a:r>
              <a:rPr lang="zh-CN" altLang="en-US" dirty="0"/>
              <a:t>代码生成时无暇顾及代码格式，最后统一美化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08749E-EE28-41D5-87A6-1164B29C30AE}"/>
              </a:ext>
            </a:extLst>
          </p:cNvPr>
          <p:cNvGrpSpPr/>
          <p:nvPr/>
        </p:nvGrpSpPr>
        <p:grpSpPr>
          <a:xfrm>
            <a:off x="6625042" y="124288"/>
            <a:ext cx="5398282" cy="5471293"/>
            <a:chOff x="6280950" y="148272"/>
            <a:chExt cx="5398282" cy="54712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295A3E-96A1-4F60-A216-B2BA1F7AD8E1}"/>
                </a:ext>
              </a:extLst>
            </p:cNvPr>
            <p:cNvSpPr/>
            <p:nvPr/>
          </p:nvSpPr>
          <p:spPr>
            <a:xfrm>
              <a:off x="6280951" y="148272"/>
              <a:ext cx="5340652" cy="54712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9C4396-5DB5-4F63-A7ED-5E32199B0637}"/>
                </a:ext>
              </a:extLst>
            </p:cNvPr>
            <p:cNvSpPr/>
            <p:nvPr/>
          </p:nvSpPr>
          <p:spPr>
            <a:xfrm>
              <a:off x="6396213" y="2781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u="sng" dirty="0"/>
                <a:t>自动机可视化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56C56-9969-433F-B346-74264E327193}"/>
                </a:ext>
              </a:extLst>
            </p:cNvPr>
            <p:cNvSpPr/>
            <p:nvPr/>
          </p:nvSpPr>
          <p:spPr>
            <a:xfrm>
              <a:off x="6510944" y="652563"/>
              <a:ext cx="5168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如果自动机只是看不见摸不着的一堆数据结构，</a:t>
              </a:r>
              <a:endParaRPr lang="en-US" altLang="zh-CN" dirty="0"/>
            </a:p>
            <a:p>
              <a:r>
                <a:rPr lang="zh-CN" altLang="zh-CN" dirty="0"/>
                <a:t>对我们的调试效率有很大影响</a:t>
              </a:r>
              <a:endParaRPr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83566E1-4306-4B7E-83EE-92376C14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944" y="1437150"/>
              <a:ext cx="4213427" cy="398369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B7ED5-AFBD-4998-B336-032975545AAE}"/>
                </a:ext>
              </a:extLst>
            </p:cNvPr>
            <p:cNvSpPr txBox="1"/>
            <p:nvPr/>
          </p:nvSpPr>
          <p:spPr>
            <a:xfrm>
              <a:off x="6280950" y="5236183"/>
              <a:ext cx="245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基于</a:t>
              </a:r>
              <a:r>
                <a:rPr lang="en-US" altLang="zh-CN" b="1" i="1" dirty="0"/>
                <a:t>Dagre-d3</a:t>
              </a:r>
              <a:r>
                <a:rPr lang="zh-CN" altLang="en-US" b="1" i="1" dirty="0"/>
                <a:t>库实现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D9CBCE-44B0-4D29-B6BA-B250119B47ED}"/>
              </a:ext>
            </a:extLst>
          </p:cNvPr>
          <p:cNvSpPr/>
          <p:nvPr/>
        </p:nvSpPr>
        <p:spPr>
          <a:xfrm>
            <a:off x="156521" y="3995460"/>
            <a:ext cx="6221765" cy="2215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069B-D5C1-413D-89B0-E6BF593DFA2A}"/>
              </a:ext>
            </a:extLst>
          </p:cNvPr>
          <p:cNvSpPr/>
          <p:nvPr/>
        </p:nvSpPr>
        <p:spPr>
          <a:xfrm>
            <a:off x="270619" y="40220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GCC</a:t>
            </a:r>
            <a:r>
              <a:rPr lang="zh-CN" altLang="en-US" b="1" u="sng" dirty="0"/>
              <a:t>自动调用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98D4CD-8046-49B7-887C-FEE72B1B91CA}"/>
              </a:ext>
            </a:extLst>
          </p:cNvPr>
          <p:cNvSpPr/>
          <p:nvPr/>
        </p:nvSpPr>
        <p:spPr>
          <a:xfrm>
            <a:off x="247079" y="4391430"/>
            <a:ext cx="548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seulex</a:t>
            </a:r>
            <a:r>
              <a:rPr lang="zh-CN" altLang="zh-CN" dirty="0"/>
              <a:t>时，附加</a:t>
            </a:r>
            <a:r>
              <a:rPr lang="en-US" altLang="zh-CN" dirty="0"/>
              <a:t>-c</a:t>
            </a:r>
            <a:r>
              <a:rPr lang="zh-CN" altLang="zh-CN" dirty="0"/>
              <a:t>参数，则</a:t>
            </a:r>
            <a:r>
              <a:rPr lang="en-US" altLang="zh-CN" dirty="0" err="1"/>
              <a:t>seulex</a:t>
            </a:r>
            <a:r>
              <a:rPr lang="zh-CN" altLang="zh-CN" dirty="0"/>
              <a:t>会使用</a:t>
            </a:r>
            <a:r>
              <a:rPr lang="en-US" altLang="zh-CN" dirty="0" err="1"/>
              <a:t>ChildProcess</a:t>
            </a:r>
            <a:r>
              <a:rPr lang="zh-CN" altLang="zh-CN" dirty="0"/>
              <a:t>自动唤起</a:t>
            </a:r>
            <a:r>
              <a:rPr lang="en-US" altLang="zh-CN" dirty="0"/>
              <a:t>GCC</a:t>
            </a:r>
            <a:r>
              <a:rPr lang="zh-CN" altLang="zh-CN" dirty="0"/>
              <a:t>，传递合适的参数，编译生成的</a:t>
            </a:r>
            <a:r>
              <a:rPr lang="en-US" altLang="zh-CN" dirty="0" err="1"/>
              <a:t>yy.seulex.c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C2EF07-2109-4EF5-9CE1-91D48450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" y="5356369"/>
            <a:ext cx="5958921" cy="7087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6625042" y="5710573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6739140" y="57681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6739140" y="6194764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1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主要特色：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22756"/>
              </p:ext>
            </p:extLst>
          </p:nvPr>
        </p:nvGraphicFramePr>
        <p:xfrm>
          <a:off x="968652" y="3301575"/>
          <a:ext cx="1053246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468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43732">
                <a:tc>
                  <a:txBody>
                    <a:bodyPr/>
                    <a:lstStyle/>
                    <a:p>
                      <a:r>
                        <a:rPr lang="en-US" altLang="zh-CN" dirty="0"/>
                        <a:t>.y</a:t>
                      </a:r>
                      <a:r>
                        <a:rPr lang="zh-CN" altLang="en-US" dirty="0"/>
                        <a:t>文件头部声明支持</a:t>
                      </a:r>
                      <a:r>
                        <a:rPr lang="en-US" altLang="zh-CN" b="1" dirty="0"/>
                        <a:t>%token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%left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%right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%start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动作代码部分可以使用</a:t>
                      </a:r>
                      <a:r>
                        <a:rPr lang="en-US" altLang="zh-CN" b="1" dirty="0"/>
                        <a:t>$$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$1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$3</a:t>
                      </a:r>
                      <a:r>
                        <a:rPr lang="zh-CN" altLang="en-US" dirty="0"/>
                        <a:t>等获取栈内元素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语法分析表时，求取</a:t>
                      </a:r>
                      <a:r>
                        <a:rPr lang="en-US" altLang="zh-CN" dirty="0"/>
                        <a:t>GOTO</a:t>
                      </a:r>
                      <a:r>
                        <a:rPr lang="zh-CN" altLang="en-US" dirty="0"/>
                        <a:t>时采用了空间换时间的</a:t>
                      </a:r>
                      <a:r>
                        <a:rPr lang="zh-CN" altLang="en-US" b="1" dirty="0"/>
                        <a:t>缓存技术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可以选择将文法转换为</a:t>
                      </a:r>
                      <a:r>
                        <a:rPr lang="en-US" altLang="zh-CN" b="1" dirty="0"/>
                        <a:t>LALR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自动机可视化、</a:t>
                      </a:r>
                      <a:r>
                        <a:rPr lang="en-US" altLang="zh-CN" b="1" dirty="0"/>
                        <a:t>ACTION-GOTO</a:t>
                      </a:r>
                      <a:r>
                        <a:rPr lang="zh-CN" altLang="en-US" b="1" dirty="0"/>
                        <a:t>表可视化、语法树可视化</a:t>
                      </a:r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进行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分析时，对产生式、状态、符号等全部进行编号，利用</a:t>
                      </a:r>
                      <a:r>
                        <a:rPr lang="zh-CN" altLang="en-US" b="1" dirty="0"/>
                        <a:t>编号索引</a:t>
                      </a:r>
                      <a:r>
                        <a:rPr lang="zh-CN" altLang="en-US" dirty="0"/>
                        <a:t>，节省空间，效率高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638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提供了简易的</a:t>
                      </a:r>
                      <a:r>
                        <a:rPr lang="zh-CN" altLang="en-US" b="1" dirty="0"/>
                        <a:t>符号表功能</a:t>
                      </a:r>
                      <a:r>
                        <a:rPr lang="zh-CN" altLang="en-US" dirty="0"/>
                        <a:t>，用户可以在动作代码内新增或更新符号元素，这为中间代码生成打下基础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222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56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928251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486557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负责解析出四部分文本：直接复制部分、</a:t>
            </a:r>
            <a:r>
              <a:rPr lang="en-US" altLang="zh-CN" dirty="0"/>
              <a:t>%xxx</a:t>
            </a:r>
            <a:r>
              <a:rPr lang="zh-CN" altLang="en-US" dirty="0"/>
              <a:t>声明部分、产生式</a:t>
            </a:r>
            <a:r>
              <a:rPr lang="en-US" altLang="zh-CN" dirty="0"/>
              <a:t>-</a:t>
            </a:r>
            <a:r>
              <a:rPr lang="zh-CN" altLang="en-US" dirty="0"/>
              <a:t>动作部分、用户代码部分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2008843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该部分操作和特色与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494883"/>
            <a:ext cx="5532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r>
              <a:rPr lang="en-US" altLang="zh-CN" sz="2000" b="1" dirty="0"/>
              <a:t> ——</a:t>
            </a:r>
            <a:r>
              <a:rPr lang="zh-CN" altLang="en-US" sz="2000" b="1" dirty="0"/>
              <a:t>分级，面向对象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FAB241-5D50-44D8-B849-C5C26A36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5" y="3129698"/>
            <a:ext cx="2891808" cy="30186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4CEC95-4CAE-456A-83C9-410670A4DB59}"/>
              </a:ext>
            </a:extLst>
          </p:cNvPr>
          <p:cNvSpPr txBox="1"/>
          <p:nvPr/>
        </p:nvSpPr>
        <p:spPr>
          <a:xfrm>
            <a:off x="2651920" y="614487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LR1DFA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0883F2-99A2-498B-9440-E45B5BE1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19" y="3365368"/>
            <a:ext cx="2695575" cy="24860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B486B0-492F-406D-B82C-1A4703A8B33C}"/>
              </a:ext>
            </a:extLst>
          </p:cNvPr>
          <p:cNvSpPr txBox="1"/>
          <p:nvPr/>
        </p:nvSpPr>
        <p:spPr>
          <a:xfrm>
            <a:off x="5620872" y="593130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LR1State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A92A91-AE69-4C7C-9C43-C9E7DF23D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1" y="3600352"/>
            <a:ext cx="1943100" cy="352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041247-DCA0-4265-B13D-D5077D0452FC}"/>
              </a:ext>
            </a:extLst>
          </p:cNvPr>
          <p:cNvSpPr txBox="1"/>
          <p:nvPr/>
        </p:nvSpPr>
        <p:spPr>
          <a:xfrm>
            <a:off x="8266269" y="402549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LR1Item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F065265-45AD-4261-898E-C1176B802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21" y="4666782"/>
            <a:ext cx="1371600" cy="2857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F6455EA-BB23-4C9E-B16C-44AFBF00FE80}"/>
              </a:ext>
            </a:extLst>
          </p:cNvPr>
          <p:cNvSpPr txBox="1"/>
          <p:nvPr/>
        </p:nvSpPr>
        <p:spPr>
          <a:xfrm>
            <a:off x="7912423" y="503981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 (no dot)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BAD727-98B9-4EEE-B10A-83F2C0C9F834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181845-669C-4A3D-83CF-B6963765F3E3}"/>
              </a:ext>
            </a:extLst>
          </p:cNvPr>
          <p:cNvSpPr/>
          <p:nvPr/>
        </p:nvSpPr>
        <p:spPr>
          <a:xfrm>
            <a:off x="267865" y="647508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</a:t>
            </a:r>
            <a:r>
              <a:rPr lang="en-US" altLang="zh-CN" b="1" dirty="0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DAC78-F5B4-4B57-93E1-B6FA6436F946}"/>
              </a:ext>
            </a:extLst>
          </p:cNvPr>
          <p:cNvSpPr txBox="1"/>
          <p:nvPr/>
        </p:nvSpPr>
        <p:spPr>
          <a:xfrm>
            <a:off x="267865" y="1170728"/>
            <a:ext cx="666484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① 为文法符号（终结符、非终结符、特殊符号）分配编号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</a:t>
            </a:r>
            <a:r>
              <a:rPr lang="zh-CN" altLang="en-US" dirty="0"/>
              <a:t>处理方式参考</a:t>
            </a:r>
            <a:r>
              <a:rPr lang="en-US" altLang="zh-CN" dirty="0"/>
              <a:t>《Flex</a:t>
            </a:r>
            <a:r>
              <a:rPr lang="zh-CN" altLang="en-US" dirty="0"/>
              <a:t>与</a:t>
            </a:r>
            <a:r>
              <a:rPr lang="en-US" altLang="zh-CN" dirty="0"/>
              <a:t>Bison》P165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// 0~127 ASCII</a:t>
            </a:r>
            <a:r>
              <a:rPr lang="zh-CN" altLang="en-US" dirty="0"/>
              <a:t>文字符号编号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128~X Token</a:t>
            </a:r>
            <a:r>
              <a:rPr lang="zh-CN" altLang="en-US" dirty="0"/>
              <a:t>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X+1~Y </a:t>
            </a:r>
            <a:r>
              <a:rPr lang="zh-CN" altLang="en-US" dirty="0"/>
              <a:t>非终结符编号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Y+1~Y+3 </a:t>
            </a:r>
            <a:r>
              <a:rPr lang="zh-CN" altLang="en-US" dirty="0"/>
              <a:t>特殊符号：</a:t>
            </a:r>
            <a:r>
              <a:rPr lang="en-US" altLang="zh-CN" dirty="0"/>
              <a:t>$</a:t>
            </a:r>
            <a:r>
              <a:rPr lang="zh-CN" altLang="en-US" dirty="0"/>
              <a:t>、</a:t>
            </a:r>
            <a:r>
              <a:rPr lang="en-US" altLang="zh-CN" dirty="0"/>
              <a:t>EPSILON</a:t>
            </a:r>
            <a:r>
              <a:rPr lang="zh-CN" altLang="en-US" dirty="0"/>
              <a:t>、增广</a:t>
            </a:r>
            <a:r>
              <a:rPr lang="en-US" altLang="zh-CN" dirty="0"/>
              <a:t>S’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 将产生式转换为单条存储的、数字</a:t>
            </a:r>
            <a:r>
              <a:rPr lang="en-US" altLang="zh-CN" dirty="0"/>
              <a:t>-&gt;</a:t>
            </a:r>
            <a:r>
              <a:rPr lang="zh-CN" altLang="en-US" dirty="0"/>
              <a:t>数字</a:t>
            </a:r>
            <a:r>
              <a:rPr lang="en-US" altLang="zh-CN" dirty="0"/>
              <a:t>[]</a:t>
            </a:r>
            <a:r>
              <a:rPr lang="zh-CN" altLang="en-US" dirty="0"/>
              <a:t>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 构建</a:t>
            </a:r>
            <a:r>
              <a:rPr lang="en-US" altLang="zh-CN" dirty="0"/>
              <a:t>LR1</a:t>
            </a:r>
            <a:r>
              <a:rPr lang="zh-CN" altLang="en-US" dirty="0"/>
              <a:t>自动机（龙书算法</a:t>
            </a:r>
            <a:r>
              <a:rPr lang="en-US" altLang="zh-CN" dirty="0"/>
              <a:t>4.53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 构建</a:t>
            </a:r>
            <a:r>
              <a:rPr lang="en-US" altLang="zh-CN" dirty="0"/>
              <a:t>LR1</a:t>
            </a:r>
            <a:r>
              <a:rPr lang="zh-CN" altLang="en-US" dirty="0"/>
              <a:t>分析表（</a:t>
            </a:r>
            <a:r>
              <a:rPr lang="en-US" altLang="zh-CN" dirty="0"/>
              <a:t>ACTION-GOTO</a:t>
            </a:r>
            <a:r>
              <a:rPr lang="zh-CN" altLang="en-US" dirty="0"/>
              <a:t>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12370-B659-410D-BCBD-BC90A44D594A}"/>
              </a:ext>
            </a:extLst>
          </p:cNvPr>
          <p:cNvSpPr/>
          <p:nvPr/>
        </p:nvSpPr>
        <p:spPr>
          <a:xfrm>
            <a:off x="7283659" y="442443"/>
            <a:ext cx="4605860" cy="2986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1CFED-583A-406A-B02C-5BF091B0444C}"/>
              </a:ext>
            </a:extLst>
          </p:cNvPr>
          <p:cNvSpPr/>
          <p:nvPr/>
        </p:nvSpPr>
        <p:spPr>
          <a:xfrm>
            <a:off x="7327700" y="540250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构建分析表时需要求取</a:t>
            </a:r>
            <a:r>
              <a:rPr lang="en-US" altLang="zh-CN" dirty="0"/>
              <a:t>GOTO(I, X)</a:t>
            </a:r>
            <a:r>
              <a:rPr lang="zh-CN" altLang="en-US" dirty="0"/>
              <a:t>，这个过程需要深递归，且可能对某组参数重复进行，因此使用</a:t>
            </a:r>
            <a:r>
              <a:rPr lang="zh-CN" altLang="en-US" b="1" dirty="0"/>
              <a:t>空间换时间的缓存策略</a:t>
            </a:r>
            <a:r>
              <a:rPr lang="zh-CN" altLang="en-US" dirty="0"/>
              <a:t>进行优化。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9FC0E-43F5-47FA-B349-5BBA393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7422780" y="1561387"/>
            <a:ext cx="3602407" cy="1709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4B309F-F30A-4C11-9D77-166128C73FDF}"/>
              </a:ext>
            </a:extLst>
          </p:cNvPr>
          <p:cNvSpPr/>
          <p:nvPr/>
        </p:nvSpPr>
        <p:spPr>
          <a:xfrm>
            <a:off x="7283659" y="3931008"/>
            <a:ext cx="4605860" cy="2683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2763DE-85F6-47D9-8506-3EEA3AAFD7D7}"/>
              </a:ext>
            </a:extLst>
          </p:cNvPr>
          <p:cNvSpPr/>
          <p:nvPr/>
        </p:nvSpPr>
        <p:spPr>
          <a:xfrm>
            <a:off x="7283659" y="4009932"/>
            <a:ext cx="4605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构建</a:t>
            </a:r>
            <a:r>
              <a:rPr lang="en-US" altLang="zh-CN" b="1" dirty="0"/>
              <a:t>LR1</a:t>
            </a:r>
            <a:r>
              <a:rPr lang="zh-CN" altLang="en-US" b="1" dirty="0"/>
              <a:t>分析表时，遵从如下规则解决冲突：</a:t>
            </a:r>
            <a:endParaRPr lang="en-US" altLang="zh-CN" b="1" dirty="0"/>
          </a:p>
          <a:p>
            <a:r>
              <a:rPr lang="zh-CN" altLang="en-US" dirty="0"/>
              <a:t>默认移进。</a:t>
            </a:r>
            <a:endParaRPr lang="en-US" altLang="zh-CN" dirty="0"/>
          </a:p>
          <a:p>
            <a:r>
              <a:rPr lang="zh-CN" altLang="en-US" b="1" dirty="0"/>
              <a:t>移进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展望符的优先级就是移进的优先级，最后一个终结符的优先级就是规约的优先级。若后者更高，则动作替换为规约；若二者相等，则考虑结合性，左结合就规约</a:t>
            </a:r>
            <a:endParaRPr lang="en-US" altLang="zh-CN" dirty="0"/>
          </a:p>
          <a:p>
            <a:r>
              <a:rPr lang="zh-CN" altLang="en-US" b="1" dirty="0"/>
              <a:t>规约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越早定义的产生式优先级越高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95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E67744-E95E-4221-8A6B-786ED92A63E2}"/>
              </a:ext>
            </a:extLst>
          </p:cNvPr>
          <p:cNvSpPr/>
          <p:nvPr/>
        </p:nvSpPr>
        <p:spPr>
          <a:xfrm>
            <a:off x="267865" y="647508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LALR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LALR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543AB4-5233-4771-940D-42ADAFD79B7F}"/>
              </a:ext>
            </a:extLst>
          </p:cNvPr>
          <p:cNvSpPr txBox="1"/>
          <p:nvPr/>
        </p:nvSpPr>
        <p:spPr>
          <a:xfrm>
            <a:off x="267865" y="1170728"/>
            <a:ext cx="72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提供一个函数</a:t>
            </a:r>
            <a:r>
              <a:rPr lang="en-US" altLang="zh-CN" dirty="0"/>
              <a:t>LR1DFAtoLALRDFA</a:t>
            </a:r>
            <a:r>
              <a:rPr lang="zh-CN" altLang="en-US" dirty="0"/>
              <a:t>将</a:t>
            </a:r>
            <a:r>
              <a:rPr lang="en-US" altLang="zh-CN" dirty="0"/>
              <a:t>LR1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转换为</a:t>
            </a:r>
            <a:r>
              <a:rPr lang="en-US" altLang="zh-CN" dirty="0"/>
              <a:t>LALR</a:t>
            </a:r>
            <a:r>
              <a:rPr lang="zh-CN" altLang="en-US" dirty="0"/>
              <a:t>的。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DC985-FF7C-42B4-8A0B-4691DFEBD027}"/>
              </a:ext>
            </a:extLst>
          </p:cNvPr>
          <p:cNvSpPr txBox="1"/>
          <p:nvPr/>
        </p:nvSpPr>
        <p:spPr>
          <a:xfrm>
            <a:off x="267865" y="1625100"/>
            <a:ext cx="9379670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同心：两个</a:t>
            </a:r>
            <a:r>
              <a:rPr lang="en-US" altLang="zh-CN" dirty="0"/>
              <a:t>State</a:t>
            </a:r>
            <a:r>
              <a:rPr lang="zh-CN" altLang="en-US" dirty="0"/>
              <a:t>的</a:t>
            </a:r>
            <a:r>
              <a:rPr lang="en-US" altLang="zh-CN" dirty="0"/>
              <a:t>Items</a:t>
            </a:r>
            <a:r>
              <a:rPr lang="zh-CN" altLang="en-US" dirty="0"/>
              <a:t>的第一分量（即忽略展望）完全相同，则称这两个</a:t>
            </a:r>
            <a:r>
              <a:rPr lang="en-US" altLang="zh-CN" dirty="0"/>
              <a:t>Item</a:t>
            </a:r>
            <a:r>
              <a:rPr lang="zh-CN" altLang="en-US" dirty="0"/>
              <a:t>同心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LALRDFA</a:t>
            </a:r>
            <a:r>
              <a:rPr lang="zh-CN" altLang="en-US" dirty="0"/>
              <a:t>的构建就是</a:t>
            </a:r>
            <a:r>
              <a:rPr lang="zh-CN" altLang="en-US" b="1" dirty="0">
                <a:solidFill>
                  <a:srgbClr val="FF0000"/>
                </a:solidFill>
              </a:rPr>
              <a:t>合并同心项为一个同心集作为新状态</a:t>
            </a:r>
            <a:r>
              <a:rPr lang="zh-CN" altLang="en-US" dirty="0"/>
              <a:t>，这与</a:t>
            </a:r>
            <a:r>
              <a:rPr lang="en-US" altLang="zh-CN" dirty="0"/>
              <a:t>DFA</a:t>
            </a:r>
            <a:r>
              <a:rPr lang="zh-CN" altLang="en-US" dirty="0"/>
              <a:t>最小化有异曲同工之妙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06A86D-847E-4420-85C7-A73CBFCF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7" y="2523901"/>
            <a:ext cx="6734342" cy="5576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FAD122-C568-4E16-BE85-F2A364D1C34F}"/>
              </a:ext>
            </a:extLst>
          </p:cNvPr>
          <p:cNvSpPr txBox="1"/>
          <p:nvPr/>
        </p:nvSpPr>
        <p:spPr>
          <a:xfrm>
            <a:off x="267865" y="3051909"/>
            <a:ext cx="113365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由龙书可以看到，从</a:t>
            </a:r>
            <a:r>
              <a:rPr lang="en-US" altLang="zh-CN" b="1" dirty="0"/>
              <a:t>LR1</a:t>
            </a:r>
            <a:r>
              <a:rPr lang="zh-CN" altLang="en-US" b="1" dirty="0"/>
              <a:t>构造</a:t>
            </a:r>
            <a:r>
              <a:rPr lang="en-US" altLang="zh-CN" b="1" dirty="0"/>
              <a:t>LALRDFA</a:t>
            </a:r>
            <a:r>
              <a:rPr lang="zh-CN" altLang="en-US" b="1" dirty="0"/>
              <a:t>是“简单，但空间需求大”的，实际上它的效率也是不高的。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我们的思考：</a:t>
            </a:r>
            <a:r>
              <a:rPr lang="en-US" altLang="zh-CN" dirty="0"/>
              <a:t>Items</a:t>
            </a:r>
            <a:r>
              <a:rPr lang="zh-CN" altLang="en-US" dirty="0"/>
              <a:t>的第一分量（忽略展望）实际上就是</a:t>
            </a:r>
            <a:r>
              <a:rPr lang="en-US" altLang="zh-CN" dirty="0"/>
              <a:t>LR0</a:t>
            </a:r>
            <a:r>
              <a:rPr lang="zh-CN" altLang="en-US" dirty="0"/>
              <a:t>的项目集。因此可能可以从</a:t>
            </a:r>
            <a:r>
              <a:rPr lang="en-US" altLang="zh-CN" dirty="0"/>
              <a:t>LR0</a:t>
            </a:r>
            <a:r>
              <a:rPr lang="zh-CN" altLang="en-US" dirty="0"/>
              <a:t>出发构造</a:t>
            </a:r>
            <a:r>
              <a:rPr lang="en-US" altLang="zh-CN" dirty="0"/>
              <a:t>LALRDFA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经翻看龙书，可见：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3A2DBE-B748-467B-98F3-C5AEAB6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7" y="4449861"/>
            <a:ext cx="7135128" cy="1884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5A5AB8-D66F-4471-A8FE-D0C9D8084341}"/>
              </a:ext>
            </a:extLst>
          </p:cNvPr>
          <p:cNvSpPr txBox="1"/>
          <p:nvPr/>
        </p:nvSpPr>
        <p:spPr>
          <a:xfrm>
            <a:off x="4386511" y="4290788"/>
            <a:ext cx="3418978" cy="94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这印证了我们的猜想。</a:t>
            </a:r>
            <a:endParaRPr lang="en-US" altLang="zh-CN" dirty="0"/>
          </a:p>
          <a:p>
            <a:r>
              <a:rPr lang="zh-CN" altLang="en-US" dirty="0"/>
              <a:t>因此后续的优化方向，可以考虑</a:t>
            </a:r>
            <a:r>
              <a:rPr lang="zh-CN" altLang="en-US" b="1" dirty="0"/>
              <a:t>从</a:t>
            </a:r>
            <a:r>
              <a:rPr lang="en-US" altLang="zh-CN" b="1" dirty="0"/>
              <a:t>LR0</a:t>
            </a:r>
            <a:r>
              <a:rPr lang="zh-CN" altLang="en-US" b="1" dirty="0"/>
              <a:t>文法出发构造</a:t>
            </a:r>
            <a:r>
              <a:rPr lang="en-US" altLang="zh-CN" b="1" dirty="0"/>
              <a:t>LALRDFA</a:t>
            </a:r>
            <a:r>
              <a:rPr lang="zh-CN" altLang="en-US" dirty="0"/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20F934-315A-44FB-A2C6-4AF5A132B4AF}"/>
              </a:ext>
            </a:extLst>
          </p:cNvPr>
          <p:cNvGrpSpPr/>
          <p:nvPr/>
        </p:nvGrpSpPr>
        <p:grpSpPr>
          <a:xfrm>
            <a:off x="7344604" y="5739679"/>
            <a:ext cx="4605861" cy="725255"/>
            <a:chOff x="7283659" y="3970469"/>
            <a:chExt cx="4605861" cy="7252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D44D90-05A1-438E-8B80-AC8F399A0765}"/>
                </a:ext>
              </a:extLst>
            </p:cNvPr>
            <p:cNvSpPr/>
            <p:nvPr/>
          </p:nvSpPr>
          <p:spPr>
            <a:xfrm>
              <a:off x="7283659" y="3970469"/>
              <a:ext cx="4605860" cy="725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9931ED-F202-4205-B1A4-147C54CDE0CC}"/>
                </a:ext>
              </a:extLst>
            </p:cNvPr>
            <p:cNvSpPr/>
            <p:nvPr/>
          </p:nvSpPr>
          <p:spPr>
            <a:xfrm>
              <a:off x="7283659" y="4009932"/>
              <a:ext cx="46058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在构造好</a:t>
              </a:r>
              <a:r>
                <a:rPr lang="en-US" altLang="zh-CN" b="1" dirty="0"/>
                <a:t>LALRDFA</a:t>
              </a:r>
              <a:r>
                <a:rPr lang="zh-CN" altLang="en-US" b="1" dirty="0"/>
                <a:t>后，</a:t>
              </a:r>
              <a:r>
                <a:rPr lang="en-US" altLang="zh-CN" b="1" dirty="0"/>
                <a:t>LALR</a:t>
              </a:r>
              <a:r>
                <a:rPr lang="zh-CN" altLang="en-US" b="1" dirty="0"/>
                <a:t>分析表的构造与</a:t>
              </a:r>
              <a:r>
                <a:rPr lang="en-US" altLang="zh-CN" b="1" dirty="0"/>
                <a:t>LR1</a:t>
              </a:r>
              <a:r>
                <a:rPr lang="zh-CN" altLang="en-US" b="1" dirty="0"/>
                <a:t>的完全相同，可以复用程序。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9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联合使用，代码生成包括两部分：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/>
              <a:t>yy.tab.h</a:t>
            </a:r>
            <a:r>
              <a:rPr lang="zh-CN" altLang="en-US" dirty="0"/>
              <a:t>的生成，内含</a:t>
            </a:r>
            <a:r>
              <a:rPr lang="en-US" altLang="zh-CN" dirty="0"/>
              <a:t>Token</a:t>
            </a:r>
            <a:r>
              <a:rPr lang="zh-CN" altLang="en-US" dirty="0"/>
              <a:t>的编号信息，给</a:t>
            </a:r>
            <a:r>
              <a:rPr lang="en-US" altLang="zh-CN" dirty="0"/>
              <a:t>Lex</a:t>
            </a:r>
            <a:r>
              <a:rPr lang="zh-CN" altLang="en-US" dirty="0"/>
              <a:t>引入，从而返回正确的</a:t>
            </a:r>
            <a:r>
              <a:rPr lang="en-US" altLang="zh-CN" dirty="0"/>
              <a:t>Token</a:t>
            </a:r>
            <a:r>
              <a:rPr lang="zh-CN" altLang="en-US" dirty="0"/>
              <a:t>编号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语法分析器代码自身</a:t>
            </a:r>
            <a:r>
              <a:rPr lang="en-US" altLang="zh-CN" dirty="0" err="1"/>
              <a:t>yy.seuyacc.c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8657139" y="1299878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94702" y="3191412"/>
            <a:ext cx="4681275" cy="3558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270116" y="3244825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84437C-7E45-42C2-8172-F57686B50CB8}"/>
              </a:ext>
            </a:extLst>
          </p:cNvPr>
          <p:cNvSpPr txBox="1"/>
          <p:nvPr/>
        </p:nvSpPr>
        <p:spPr>
          <a:xfrm>
            <a:off x="119064" y="258686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270116" y="3542250"/>
            <a:ext cx="46058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 struct 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 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int 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char 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char *type[SYMBOL_CHART_LIMIT];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char 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 = {.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 = 0};</a:t>
            </a: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 *value(char *name, char *type)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createSymbol</a:t>
            </a:r>
            <a:r>
              <a:rPr lang="en-US" altLang="zh-CN" dirty="0">
                <a:solidFill>
                  <a:srgbClr val="FF0000"/>
                </a:solidFill>
              </a:rPr>
              <a:t>(char *name, char *type, int size)</a:t>
            </a:r>
          </a:p>
          <a:p>
            <a:r>
              <a:rPr lang="zh-CN" altLang="en-US" dirty="0"/>
              <a:t>记录各符号的信息，可以为后续中间代码生成打下基础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5069016" y="3191413"/>
            <a:ext cx="3306396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101356" y="3682645"/>
            <a:ext cx="330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当发现需要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时，就从符号栈内（数组模拟栈）取所需符号，进行操作后放回（赋值给</a:t>
            </a:r>
            <a:r>
              <a:rPr lang="en-US" altLang="zh-CN" dirty="0"/>
              <a:t>$$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5101355" y="4912934"/>
            <a:ext cx="3688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{ out("%s\n", "r(expr+expr)");</a:t>
            </a:r>
          </a:p>
          <a:p>
            <a:r>
              <a:rPr lang="pt-BR" altLang="zh-CN" dirty="0"/>
              <a:t>itoa(atoi($1) + atoi($3), $$, 10);</a:t>
            </a:r>
          </a:p>
          <a:p>
            <a:r>
              <a:rPr lang="pt-BR" altLang="zh-CN" dirty="0"/>
              <a:t>printf("%s,%s,%s\n", $$, $1, $3); }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568451" y="3132847"/>
            <a:ext cx="4671721" cy="3558016"/>
            <a:chOff x="6964259" y="2375440"/>
            <a:chExt cx="4671721" cy="35580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964259" y="2375440"/>
              <a:ext cx="3374944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996599" y="2841558"/>
              <a:ext cx="31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通过在推导过程中边走边存，即可记录语法树结构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843E999-4280-4E12-9DC1-6C5CE438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315" y="4276211"/>
            <a:ext cx="248433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231030" y="77061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GOTO Graph </a:t>
            </a:r>
            <a:r>
              <a:rPr lang="zh-CN" altLang="en-US" sz="2000" b="1" u="sng" dirty="0"/>
              <a:t>与 </a:t>
            </a:r>
            <a:r>
              <a:rPr lang="en-US" altLang="zh-CN" sz="2000" b="1" u="sng" dirty="0"/>
              <a:t>ACTION-GOTO</a:t>
            </a:r>
            <a:r>
              <a:rPr lang="zh-CN" altLang="en-US" sz="2000" b="1" u="sng" dirty="0"/>
              <a:t> 表可视化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BEBCF-F7E3-4635-B46B-492C203AF1B0}"/>
              </a:ext>
            </a:extLst>
          </p:cNvPr>
          <p:cNvSpPr/>
          <p:nvPr/>
        </p:nvSpPr>
        <p:spPr>
          <a:xfrm>
            <a:off x="5231363" y="647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Iosevka SS01" panose="02000509000000000000" pitchFamily="49" charset="0"/>
              </a:rPr>
              <a:t>visualizeGOTOGraph</a:t>
            </a:r>
            <a:r>
              <a:rPr lang="en-US" altLang="zh-CN" dirty="0">
                <a:latin typeface="Iosevka SS01" panose="02000509000000000000" pitchFamily="49" charset="0"/>
              </a:rPr>
              <a:t>(</a:t>
            </a:r>
            <a:r>
              <a:rPr lang="en-US" altLang="zh-CN" dirty="0" err="1">
                <a:latin typeface="Iosevka SS01" panose="02000509000000000000" pitchFamily="49" charset="0"/>
              </a:rPr>
              <a:t>dfa</a:t>
            </a:r>
            <a:r>
              <a:rPr lang="en-US" altLang="zh-CN" dirty="0">
                <a:latin typeface="Iosevka SS01" panose="02000509000000000000" pitchFamily="49" charset="0"/>
              </a:rPr>
              <a:t>, lr1)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visualizeACTIONGOTOTable</a:t>
            </a:r>
            <a:r>
              <a:rPr lang="en-US" altLang="zh-CN" dirty="0">
                <a:latin typeface="Iosevka SS01" panose="02000509000000000000" pitchFamily="49" charset="0"/>
              </a:rPr>
              <a:t>(lr1)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E0BA2-3585-406D-9BA9-7F00454E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9" y="1293838"/>
            <a:ext cx="8666785" cy="3993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F018BD-CE4D-41E0-A802-63442072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41" y="4188726"/>
            <a:ext cx="8278238" cy="2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1525351"/>
            <a:ext cx="802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展示完毕，请老师指导</a:t>
            </a:r>
            <a:endParaRPr lang="zh-CN" altLang="en-US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2D23B5-6FCB-427B-952A-F277A99A79A7}"/>
              </a:ext>
            </a:extLst>
          </p:cNvPr>
          <p:cNvSpPr txBox="1"/>
          <p:nvPr/>
        </p:nvSpPr>
        <p:spPr>
          <a:xfrm>
            <a:off x="451339" y="2725615"/>
            <a:ext cx="1128932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感谢周老师的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课程将我们带入编译原理的世界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感谢我们组的组员们，他们技艺高超，积极主动，我们不会忘记一起熬过的夜、一起讨论过的问题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    编译原理是程序员的浪漫。</a:t>
            </a:r>
            <a:r>
              <a:rPr lang="zh-CN" altLang="en-US" dirty="0"/>
              <a:t>它不仅仅是</a:t>
            </a:r>
            <a:r>
              <a:rPr lang="en-US" altLang="zh-CN" dirty="0"/>
              <a:t>old-school</a:t>
            </a:r>
            <a:r>
              <a:rPr lang="zh-CN" altLang="en-US" dirty="0"/>
              <a:t>的科学研究谈论的东西，而在如前端技术的中</a:t>
            </a:r>
            <a:r>
              <a:rPr lang="en-US" altLang="zh-CN" dirty="0"/>
              <a:t>Babel</a:t>
            </a:r>
            <a:r>
              <a:rPr lang="zh-CN" altLang="en-US" dirty="0"/>
              <a:t>、虚拟</a:t>
            </a:r>
            <a:r>
              <a:rPr lang="en-US" altLang="zh-CN" dirty="0"/>
              <a:t>DOM</a:t>
            </a:r>
            <a:r>
              <a:rPr lang="zh-CN" altLang="en-US" dirty="0"/>
              <a:t>，也无不渗透着编译原理的知识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seu-lex-yacc</a:t>
            </a:r>
            <a:r>
              <a:rPr lang="zh-CN" altLang="en-US" dirty="0"/>
              <a:t>的设计充满了困难，但过来以后，我们也体会到了高屋建瓴的快乐</a:t>
            </a:r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3237</Words>
  <Application>Microsoft Office PowerPoint</Application>
  <PresentationFormat>宽屏</PresentationFormat>
  <Paragraphs>256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Iosevka SS01</vt:lpstr>
      <vt:lpstr>等线</vt:lpstr>
      <vt:lpstr>等线 Light</vt:lpstr>
      <vt:lpstr>宋体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辰 龙</cp:lastModifiedBy>
  <cp:revision>112</cp:revision>
  <dcterms:created xsi:type="dcterms:W3CDTF">2020-06-05T17:36:39Z</dcterms:created>
  <dcterms:modified xsi:type="dcterms:W3CDTF">2020-06-15T14:26:37Z</dcterms:modified>
</cp:coreProperties>
</file>