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65" r:id="rId4"/>
    <p:sldId id="264" r:id="rId5"/>
    <p:sldId id="277" r:id="rId6"/>
    <p:sldId id="270" r:id="rId7"/>
    <p:sldId id="258" r:id="rId8"/>
    <p:sldId id="274" r:id="rId9"/>
    <p:sldId id="275" r:id="rId10"/>
    <p:sldId id="273" r:id="rId11"/>
    <p:sldId id="280" r:id="rId12"/>
    <p:sldId id="281" r:id="rId13"/>
    <p:sldId id="282" r:id="rId14"/>
    <p:sldId id="283" r:id="rId15"/>
    <p:sldId id="260" r:id="rId16"/>
    <p:sldId id="261" r:id="rId17"/>
    <p:sldId id="276" r:id="rId18"/>
    <p:sldId id="263" r:id="rId19"/>
    <p:sldId id="266" r:id="rId20"/>
    <p:sldId id="279" r:id="rId21"/>
    <p:sldId id="278" r:id="rId22"/>
    <p:sldId id="267" r:id="rId23"/>
    <p:sldId id="259" r:id="rId24"/>
    <p:sldId id="271" r:id="rId2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per Aaberg" initials="JA" lastIdx="2" clrIdx="0">
    <p:extLst>
      <p:ext uri="{19B8F6BF-5375-455C-9EA6-DF929625EA0E}">
        <p15:presenceInfo xmlns:p15="http://schemas.microsoft.com/office/powerpoint/2012/main" userId="ddb337152cb5b2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4A5-3727-4C61-8FB8-51E59956247D}" type="datetimeFigureOut">
              <a:rPr lang="da-DK" smtClean="0"/>
              <a:t>03-07-2017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5B8E-7671-4356-A475-49C7BF6D6E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354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4A5-3727-4C61-8FB8-51E59956247D}" type="datetimeFigureOut">
              <a:rPr lang="da-DK" smtClean="0"/>
              <a:t>03-07-2017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5B8E-7671-4356-A475-49C7BF6D6E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031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4A5-3727-4C61-8FB8-51E59956247D}" type="datetimeFigureOut">
              <a:rPr lang="da-DK" smtClean="0"/>
              <a:t>03-07-2017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5B8E-7671-4356-A475-49C7BF6D6E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557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4A5-3727-4C61-8FB8-51E59956247D}" type="datetimeFigureOut">
              <a:rPr lang="da-DK" smtClean="0"/>
              <a:t>03-07-2017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5B8E-7671-4356-A475-49C7BF6D6E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30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4A5-3727-4C61-8FB8-51E59956247D}" type="datetimeFigureOut">
              <a:rPr lang="da-DK" smtClean="0"/>
              <a:t>03-07-2017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5B8E-7671-4356-A475-49C7BF6D6E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536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4A5-3727-4C61-8FB8-51E59956247D}" type="datetimeFigureOut">
              <a:rPr lang="da-DK" smtClean="0"/>
              <a:t>03-07-2017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5B8E-7671-4356-A475-49C7BF6D6E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545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4A5-3727-4C61-8FB8-51E59956247D}" type="datetimeFigureOut">
              <a:rPr lang="da-DK" smtClean="0"/>
              <a:t>03-07-2017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5B8E-7671-4356-A475-49C7BF6D6E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430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4A5-3727-4C61-8FB8-51E59956247D}" type="datetimeFigureOut">
              <a:rPr lang="da-DK" smtClean="0"/>
              <a:t>03-07-2017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5B8E-7671-4356-A475-49C7BF6D6E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815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4A5-3727-4C61-8FB8-51E59956247D}" type="datetimeFigureOut">
              <a:rPr lang="da-DK" smtClean="0"/>
              <a:t>03-07-2017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5B8E-7671-4356-A475-49C7BF6D6E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245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4A5-3727-4C61-8FB8-51E59956247D}" type="datetimeFigureOut">
              <a:rPr lang="da-DK" smtClean="0"/>
              <a:t>03-07-2017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5B8E-7671-4356-A475-49C7BF6D6E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512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C4A5-3727-4C61-8FB8-51E59956247D}" type="datetimeFigureOut">
              <a:rPr lang="da-DK" smtClean="0"/>
              <a:t>03-07-2017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A5B8E-7671-4356-A475-49C7BF6D6E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85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2C4A5-3727-4C61-8FB8-51E59956247D}" type="datetimeFigureOut">
              <a:rPr lang="da-DK" smtClean="0"/>
              <a:t>03-07-2017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A5B8E-7671-4356-A475-49C7BF6D6EC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152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9.xml"/><Relationship Id="rId18" Type="http://schemas.openxmlformats.org/officeDocument/2006/relationships/slide" Target="slide24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12" Type="http://schemas.openxmlformats.org/officeDocument/2006/relationships/slide" Target="slide18.xml"/><Relationship Id="rId17" Type="http://schemas.openxmlformats.org/officeDocument/2006/relationships/slide" Target="slide23.xml"/><Relationship Id="rId2" Type="http://schemas.openxmlformats.org/officeDocument/2006/relationships/slide" Target="slide2.xml"/><Relationship Id="rId16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7.xml"/><Relationship Id="rId5" Type="http://schemas.openxmlformats.org/officeDocument/2006/relationships/slide" Target="slide6.xml"/><Relationship Id="rId15" Type="http://schemas.openxmlformats.org/officeDocument/2006/relationships/slide" Target="slide21.xml"/><Relationship Id="rId10" Type="http://schemas.openxmlformats.org/officeDocument/2006/relationships/slide" Target="slide16.xml"/><Relationship Id="rId4" Type="http://schemas.openxmlformats.org/officeDocument/2006/relationships/slide" Target="slide4.xml"/><Relationship Id="rId9" Type="http://schemas.openxmlformats.org/officeDocument/2006/relationships/slide" Target="slide15.xml"/><Relationship Id="rId14" Type="http://schemas.openxmlformats.org/officeDocument/2006/relationships/slide" Target="slide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mailto:sni@tiatechnology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406660" cy="627334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1"/>
                </a:solidFill>
              </a:rPr>
              <a:t>Table of contents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235892"/>
            <a:ext cx="4882376" cy="551059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u="sng" dirty="0"/>
              <a:t>ALPHABETICAL</a:t>
            </a:r>
          </a:p>
          <a:p>
            <a:pPr marL="896938" indent="-896938"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  <a:hlinkClick r:id="rId2" action="ppaction://hlinksldjump"/>
              </a:rPr>
              <a:t>Ad / remove lines from Favorites </a:t>
            </a:r>
            <a:endParaRPr lang="en-US" sz="1200" dirty="0">
              <a:solidFill>
                <a:schemeClr val="accent1"/>
              </a:solidFill>
            </a:endParaRPr>
          </a:p>
          <a:p>
            <a:pPr marL="896938" indent="-896938"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  <a:hlinkClick r:id="rId3" action="ppaction://hlinksldjump"/>
              </a:rPr>
              <a:t>Approve project registrations</a:t>
            </a:r>
            <a:endParaRPr lang="en-US" sz="1200" dirty="0">
              <a:solidFill>
                <a:schemeClr val="accent1"/>
              </a:solidFill>
            </a:endParaRPr>
          </a:p>
          <a:p>
            <a:pPr marL="896938" indent="-896938"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  <a:hlinkClick r:id="rId4" action="ppaction://hlinksldjump"/>
              </a:rPr>
              <a:t>Approve/reject </a:t>
            </a:r>
            <a:r>
              <a:rPr lang="en-US" sz="1200" dirty="0" err="1">
                <a:solidFill>
                  <a:schemeClr val="accent1"/>
                </a:solidFill>
                <a:hlinkClick r:id="rId4" action="ppaction://hlinksldjump"/>
              </a:rPr>
              <a:t>weektotals</a:t>
            </a:r>
            <a:endParaRPr lang="en-US" sz="1200" dirty="0">
              <a:solidFill>
                <a:schemeClr val="accent1"/>
              </a:solidFill>
            </a:endParaRPr>
          </a:p>
          <a:p>
            <a:pPr marL="896938" indent="-896938"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  <a:hlinkClick r:id="rId5" action="ppaction://hlinksldjump"/>
              </a:rPr>
              <a:t>Change password</a:t>
            </a:r>
            <a:endParaRPr lang="en-US" sz="1200" dirty="0">
              <a:solidFill>
                <a:schemeClr val="accent1"/>
              </a:solidFill>
            </a:endParaRPr>
          </a:p>
          <a:p>
            <a:pPr marL="896938" indent="-896938"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  <a:hlinkClick r:id="rId6" action="ppaction://hlinksldjump"/>
              </a:rPr>
              <a:t>Complete week</a:t>
            </a:r>
            <a:endParaRPr lang="en-US" sz="1200" dirty="0">
              <a:solidFill>
                <a:schemeClr val="accent1"/>
              </a:solidFill>
            </a:endParaRPr>
          </a:p>
          <a:p>
            <a:pPr marL="896938" indent="-896938"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  <a:hlinkClick r:id="rId7" action="ppaction://hlinksldjump"/>
              </a:rPr>
              <a:t>Edit / delete registration</a:t>
            </a:r>
            <a:endParaRPr lang="en-US" sz="1200" dirty="0">
              <a:solidFill>
                <a:schemeClr val="accent1"/>
              </a:solidFill>
            </a:endParaRPr>
          </a:p>
          <a:p>
            <a:pPr marL="896938" indent="-896938"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  <a:hlinkClick r:id="rId8" action="ppaction://hlinksldjump"/>
              </a:rPr>
              <a:t>Edit project information</a:t>
            </a:r>
            <a:endParaRPr lang="en-US" sz="1200" dirty="0">
              <a:solidFill>
                <a:schemeClr val="accent1"/>
              </a:solidFill>
            </a:endParaRPr>
          </a:p>
          <a:p>
            <a:pPr marL="896938" indent="-896938"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  <a:hlinkClick r:id="rId9" action="ppaction://hlinksldjump"/>
              </a:rPr>
              <a:t>E-mail, when password is changed</a:t>
            </a:r>
            <a:endParaRPr lang="en-US" sz="1200" dirty="0">
              <a:solidFill>
                <a:schemeClr val="accent1"/>
              </a:solidFill>
            </a:endParaRPr>
          </a:p>
          <a:p>
            <a:pPr marL="896938" indent="-896938"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  <a:hlinkClick r:id="rId10" action="ppaction://hlinksldjump"/>
              </a:rPr>
              <a:t>Find activity/task</a:t>
            </a:r>
            <a:endParaRPr lang="en-US" sz="1200" dirty="0">
              <a:solidFill>
                <a:schemeClr val="accent1"/>
              </a:solidFill>
            </a:endParaRPr>
          </a:p>
          <a:p>
            <a:pPr marL="896938" indent="-896938"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  <a:hlinkClick r:id="rId11" action="ppaction://hlinksldjump"/>
              </a:rPr>
              <a:t>Find project</a:t>
            </a:r>
            <a:endParaRPr lang="en-US" sz="1200" dirty="0">
              <a:solidFill>
                <a:schemeClr val="accent1"/>
              </a:solidFill>
            </a:endParaRPr>
          </a:p>
          <a:p>
            <a:pPr marL="896938" indent="-896938"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  <a:hlinkClick r:id="rId12" action="ppaction://hlinksldjump"/>
              </a:rPr>
              <a:t>Forgot password</a:t>
            </a:r>
            <a:endParaRPr lang="en-US" sz="1200" dirty="0">
              <a:solidFill>
                <a:schemeClr val="accent1"/>
              </a:solidFill>
            </a:endParaRPr>
          </a:p>
          <a:p>
            <a:pPr marL="896938" indent="-896938"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  <a:hlinkClick r:id="rId13" action="ppaction://hlinksldjump"/>
              </a:rPr>
              <a:t>No data in the report</a:t>
            </a:r>
            <a:endParaRPr lang="en-US" sz="1200" dirty="0">
              <a:solidFill>
                <a:schemeClr val="accent1"/>
              </a:solidFill>
            </a:endParaRPr>
          </a:p>
          <a:p>
            <a:pPr marL="896938" indent="-896938">
              <a:buFont typeface="+mj-lt"/>
              <a:buAutoNum type="arabicPeriod"/>
            </a:pPr>
            <a:r>
              <a:rPr lang="en-US" sz="1200" u="sng" dirty="0">
                <a:solidFill>
                  <a:schemeClr val="accent1"/>
                </a:solidFill>
                <a:hlinkClick r:id="rId14" action="ppaction://hlinksldjump"/>
              </a:rPr>
              <a:t>Reconcil. (Balance)</a:t>
            </a:r>
            <a:endParaRPr lang="en-US" sz="1200" dirty="0">
              <a:solidFill>
                <a:schemeClr val="accent1"/>
              </a:solidFill>
            </a:endParaRPr>
          </a:p>
          <a:p>
            <a:pPr marL="896938" indent="-896938"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  <a:hlinkClick r:id="rId15" action="ppaction://hlinksldjump"/>
              </a:rPr>
              <a:t>Register multiple days </a:t>
            </a:r>
            <a:endParaRPr lang="en-US" sz="1200" dirty="0">
              <a:solidFill>
                <a:schemeClr val="accent1"/>
              </a:solidFill>
            </a:endParaRPr>
          </a:p>
          <a:p>
            <a:pPr marL="896938" indent="-896938"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  <a:hlinkClick r:id="rId16" action="ppaction://hlinksldjump"/>
              </a:rPr>
              <a:t>Register vacation/absence</a:t>
            </a:r>
            <a:endParaRPr lang="en-US" sz="1200" dirty="0">
              <a:solidFill>
                <a:schemeClr val="accent1"/>
              </a:solidFill>
            </a:endParaRPr>
          </a:p>
          <a:p>
            <a:pPr marL="896938" indent="-896938"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  <a:hlinkClick r:id="rId17" action="ppaction://hlinksldjump"/>
              </a:rPr>
              <a:t>Rejected week, what to do</a:t>
            </a:r>
            <a:endParaRPr lang="en-US" sz="1200" dirty="0">
              <a:solidFill>
                <a:schemeClr val="accent1"/>
              </a:solidFill>
            </a:endParaRPr>
          </a:p>
          <a:p>
            <a:pPr marL="896938" indent="-896938">
              <a:buFont typeface="+mj-lt"/>
              <a:buAutoNum type="arabicPeriod"/>
            </a:pPr>
            <a:r>
              <a:rPr lang="en-US" sz="1200" dirty="0">
                <a:solidFill>
                  <a:schemeClr val="accent1"/>
                </a:solidFill>
                <a:hlinkClick r:id="rId18" action="ppaction://hlinksldjump"/>
              </a:rPr>
              <a:t>Support</a:t>
            </a:r>
            <a:r>
              <a:rPr lang="en-US" sz="1200" dirty="0">
                <a:solidFill>
                  <a:schemeClr val="accent1"/>
                </a:solidFill>
              </a:rPr>
              <a:t>		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6471424" y="200722"/>
            <a:ext cx="4882376" cy="654576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u="sng" dirty="0"/>
              <a:t>SUBJECT</a:t>
            </a:r>
          </a:p>
          <a:p>
            <a:pPr marL="0" indent="0">
              <a:buNone/>
            </a:pPr>
            <a:r>
              <a:rPr lang="en-US" sz="1200" u="sng" dirty="0"/>
              <a:t>Time recording</a:t>
            </a:r>
          </a:p>
          <a:p>
            <a:pPr marL="896938" indent="0">
              <a:buNone/>
            </a:pPr>
            <a:r>
              <a:rPr lang="en-US" sz="1200" dirty="0">
                <a:solidFill>
                  <a:schemeClr val="accent1"/>
                </a:solidFill>
                <a:hlinkClick r:id="rId2" action="ppaction://hlinksldjump"/>
              </a:rPr>
              <a:t>Ad / remove lines from Favorites </a:t>
            </a:r>
            <a:endParaRPr lang="en-US" sz="1200" u="sng" dirty="0"/>
          </a:p>
          <a:p>
            <a:pPr marL="896938" indent="0">
              <a:buNone/>
            </a:pPr>
            <a:r>
              <a:rPr lang="en-US" sz="1200" dirty="0">
                <a:solidFill>
                  <a:schemeClr val="accent1"/>
                </a:solidFill>
                <a:hlinkClick r:id="rId7" action="ppaction://hlinksldjump"/>
              </a:rPr>
              <a:t>Edit / delete registration</a:t>
            </a:r>
            <a:endParaRPr lang="en-US" sz="1200" dirty="0">
              <a:solidFill>
                <a:schemeClr val="accent1"/>
              </a:solidFill>
            </a:endParaRPr>
          </a:p>
          <a:p>
            <a:pPr marL="896938" indent="0">
              <a:buNone/>
            </a:pPr>
            <a:r>
              <a:rPr lang="en-US" sz="1200" dirty="0">
                <a:solidFill>
                  <a:schemeClr val="accent1"/>
                </a:solidFill>
                <a:hlinkClick r:id="rId10" action="ppaction://hlinksldjump"/>
              </a:rPr>
              <a:t>Find activity/task</a:t>
            </a:r>
            <a:r>
              <a:rPr lang="en-US" sz="1200" dirty="0">
                <a:solidFill>
                  <a:schemeClr val="accent1"/>
                </a:solidFill>
              </a:rPr>
              <a:t>    -    </a:t>
            </a:r>
            <a:r>
              <a:rPr lang="en-US" sz="1200" dirty="0">
                <a:solidFill>
                  <a:schemeClr val="accent1"/>
                </a:solidFill>
                <a:hlinkClick r:id="rId11" action="ppaction://hlinksldjump"/>
              </a:rPr>
              <a:t>Find project</a:t>
            </a:r>
            <a:endParaRPr lang="en-US" sz="1200" dirty="0">
              <a:solidFill>
                <a:schemeClr val="accent1"/>
              </a:solidFill>
            </a:endParaRPr>
          </a:p>
          <a:p>
            <a:pPr marL="896938" indent="0">
              <a:buNone/>
            </a:pPr>
            <a:r>
              <a:rPr lang="en-US" sz="1200" dirty="0">
                <a:solidFill>
                  <a:schemeClr val="accent1"/>
                </a:solidFill>
                <a:hlinkClick r:id="rId15" action="ppaction://hlinksldjump"/>
              </a:rPr>
              <a:t>Register multiple days </a:t>
            </a:r>
            <a:endParaRPr lang="en-US" sz="1200" dirty="0">
              <a:solidFill>
                <a:schemeClr val="accent1"/>
              </a:solidFill>
            </a:endParaRPr>
          </a:p>
          <a:p>
            <a:pPr marL="896938" indent="0">
              <a:buNone/>
            </a:pPr>
            <a:r>
              <a:rPr lang="en-US" sz="1200" dirty="0">
                <a:solidFill>
                  <a:schemeClr val="accent1"/>
                </a:solidFill>
                <a:hlinkClick r:id="rId16" action="ppaction://hlinksldjump"/>
              </a:rPr>
              <a:t>Register vacation/absence</a:t>
            </a:r>
            <a:endParaRPr lang="en-US" sz="1200" u="sng" dirty="0"/>
          </a:p>
          <a:p>
            <a:pPr marL="0" indent="0">
              <a:buNone/>
            </a:pPr>
            <a:r>
              <a:rPr lang="en-US" sz="1200" u="sng" dirty="0"/>
              <a:t>Project</a:t>
            </a:r>
          </a:p>
          <a:p>
            <a:pPr marL="896938" indent="0">
              <a:buNone/>
            </a:pPr>
            <a:r>
              <a:rPr lang="en-US" sz="1200" dirty="0">
                <a:solidFill>
                  <a:schemeClr val="accent1"/>
                </a:solidFill>
                <a:hlinkClick r:id="rId8" action="ppaction://hlinksldjump"/>
              </a:rPr>
              <a:t>Edit </a:t>
            </a:r>
            <a:r>
              <a:rPr lang="en-US" sz="1200">
                <a:solidFill>
                  <a:schemeClr val="accent1"/>
                </a:solidFill>
                <a:hlinkClick r:id="rId8" action="ppaction://hlinksldjump"/>
              </a:rPr>
              <a:t>project information</a:t>
            </a:r>
            <a:endParaRPr lang="en-US" sz="1200" u="sng" dirty="0"/>
          </a:p>
          <a:p>
            <a:pPr marL="0" indent="0">
              <a:buNone/>
            </a:pPr>
            <a:r>
              <a:rPr lang="en-US" sz="1200" u="sng" dirty="0"/>
              <a:t>Reports</a:t>
            </a:r>
          </a:p>
          <a:p>
            <a:pPr marL="896938" indent="0">
              <a:buNone/>
            </a:pPr>
            <a:r>
              <a:rPr lang="en-US" sz="1200" dirty="0">
                <a:solidFill>
                  <a:schemeClr val="accent1"/>
                </a:solidFill>
                <a:hlinkClick r:id="rId13" action="ppaction://hlinksldjump"/>
              </a:rPr>
              <a:t>No data in the report</a:t>
            </a:r>
            <a:endParaRPr lang="en-US" sz="1200" dirty="0">
              <a:solidFill>
                <a:schemeClr val="accent1"/>
              </a:solidFill>
            </a:endParaRPr>
          </a:p>
          <a:p>
            <a:pPr marL="896938" indent="0">
              <a:buNone/>
            </a:pPr>
            <a:r>
              <a:rPr lang="en-US" sz="1200" u="sng" dirty="0">
                <a:solidFill>
                  <a:schemeClr val="accent1"/>
                </a:solidFill>
                <a:hlinkClick r:id="rId14" action="ppaction://hlinksldjump"/>
              </a:rPr>
              <a:t>Reconcil. (Balance)</a:t>
            </a:r>
            <a:endParaRPr lang="en-US" sz="1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200" u="sng" dirty="0"/>
              <a:t>Week completion and approval</a:t>
            </a:r>
          </a:p>
          <a:p>
            <a:pPr marL="896938" indent="0">
              <a:buNone/>
            </a:pPr>
            <a:r>
              <a:rPr lang="en-US" sz="1200" dirty="0">
                <a:solidFill>
                  <a:schemeClr val="accent1"/>
                </a:solidFill>
                <a:hlinkClick r:id="rId3" action="ppaction://hlinksldjump"/>
              </a:rPr>
              <a:t>Approve project registrations</a:t>
            </a:r>
            <a:endParaRPr lang="en-US" sz="1200" dirty="0">
              <a:solidFill>
                <a:schemeClr val="accent1"/>
              </a:solidFill>
            </a:endParaRPr>
          </a:p>
          <a:p>
            <a:pPr marL="896938" indent="0">
              <a:buNone/>
            </a:pPr>
            <a:r>
              <a:rPr lang="en-US" sz="1200" dirty="0">
                <a:solidFill>
                  <a:schemeClr val="accent1"/>
                </a:solidFill>
                <a:hlinkClick r:id="rId4" action="ppaction://hlinksldjump"/>
              </a:rPr>
              <a:t>Approve/reject </a:t>
            </a:r>
            <a:r>
              <a:rPr lang="en-US" sz="1200" dirty="0" err="1">
                <a:solidFill>
                  <a:schemeClr val="accent1"/>
                </a:solidFill>
                <a:hlinkClick r:id="rId4" action="ppaction://hlinksldjump"/>
              </a:rPr>
              <a:t>weektotals</a:t>
            </a:r>
            <a:endParaRPr lang="en-US" sz="1200" dirty="0">
              <a:solidFill>
                <a:schemeClr val="accent1"/>
              </a:solidFill>
            </a:endParaRPr>
          </a:p>
          <a:p>
            <a:pPr marL="896938" indent="0">
              <a:buNone/>
            </a:pPr>
            <a:r>
              <a:rPr lang="en-US" sz="1200" dirty="0">
                <a:solidFill>
                  <a:schemeClr val="accent1"/>
                </a:solidFill>
                <a:hlinkClick r:id="rId6" action="ppaction://hlinksldjump"/>
              </a:rPr>
              <a:t>Complete week</a:t>
            </a:r>
            <a:endParaRPr lang="en-US" sz="1200" dirty="0">
              <a:solidFill>
                <a:schemeClr val="accent1"/>
              </a:solidFill>
            </a:endParaRPr>
          </a:p>
          <a:p>
            <a:pPr marL="896938" indent="0">
              <a:buNone/>
            </a:pPr>
            <a:r>
              <a:rPr lang="en-US" sz="1200" dirty="0">
                <a:solidFill>
                  <a:schemeClr val="accent1"/>
                </a:solidFill>
                <a:hlinkClick r:id="rId17" action="ppaction://hlinksldjump"/>
              </a:rPr>
              <a:t>Rejected week, what to do</a:t>
            </a:r>
            <a:endParaRPr lang="en-US" sz="1200" u="sng" dirty="0"/>
          </a:p>
          <a:p>
            <a:pPr marL="0" indent="0">
              <a:buNone/>
            </a:pPr>
            <a:r>
              <a:rPr lang="en-US" sz="1200" u="sng" dirty="0"/>
              <a:t>Administration</a:t>
            </a:r>
          </a:p>
          <a:p>
            <a:pPr marL="896938" indent="0">
              <a:buNone/>
            </a:pPr>
            <a:r>
              <a:rPr lang="en-US" sz="1200" dirty="0">
                <a:solidFill>
                  <a:schemeClr val="accent1"/>
                </a:solidFill>
                <a:hlinkClick r:id="rId5" action="ppaction://hlinksldjump"/>
              </a:rPr>
              <a:t>Change password</a:t>
            </a:r>
            <a:endParaRPr lang="en-US" sz="1200" dirty="0">
              <a:solidFill>
                <a:schemeClr val="accent1"/>
              </a:solidFill>
            </a:endParaRPr>
          </a:p>
          <a:p>
            <a:pPr marL="896938" indent="0">
              <a:buNone/>
            </a:pPr>
            <a:r>
              <a:rPr lang="en-US" sz="1200" dirty="0">
                <a:solidFill>
                  <a:schemeClr val="accent1"/>
                </a:solidFill>
                <a:hlinkClick r:id="rId9" action="ppaction://hlinksldjump"/>
              </a:rPr>
              <a:t>E-mail, when password is changed</a:t>
            </a:r>
            <a:endParaRPr lang="en-US" sz="1200" dirty="0">
              <a:solidFill>
                <a:schemeClr val="accent1"/>
              </a:solidFill>
            </a:endParaRPr>
          </a:p>
          <a:p>
            <a:pPr marL="896938" indent="0">
              <a:buNone/>
            </a:pPr>
            <a:r>
              <a:rPr lang="en-US" sz="1200" dirty="0">
                <a:solidFill>
                  <a:schemeClr val="accent1"/>
                </a:solidFill>
                <a:hlinkClick r:id="rId12" action="ppaction://hlinksldjump"/>
              </a:rPr>
              <a:t>Forgot password</a:t>
            </a:r>
            <a:endParaRPr lang="en-US" sz="1200" dirty="0">
              <a:solidFill>
                <a:schemeClr val="accent1"/>
              </a:solidFill>
            </a:endParaRPr>
          </a:p>
          <a:p>
            <a:pPr marL="896938" indent="0">
              <a:buNone/>
            </a:pPr>
            <a:r>
              <a:rPr lang="en-US" sz="1200" dirty="0">
                <a:solidFill>
                  <a:schemeClr val="accent1"/>
                </a:solidFill>
                <a:hlinkClick r:id="rId18" action="ppaction://hlinksldjump"/>
              </a:rPr>
              <a:t>Support</a:t>
            </a:r>
            <a:endParaRPr lang="en-US" sz="1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5" name="Stjerne: 5 takker 4">
            <a:extLst>
              <a:ext uri="{FF2B5EF4-FFF2-40B4-BE49-F238E27FC236}">
                <a16:creationId xmlns:a16="http://schemas.microsoft.com/office/drawing/2014/main" id="{F54F211E-CE07-43A6-9A22-BA9EE9363E1E}"/>
              </a:ext>
            </a:extLst>
          </p:cNvPr>
          <p:cNvSpPr/>
          <p:nvPr/>
        </p:nvSpPr>
        <p:spPr>
          <a:xfrm>
            <a:off x="1552755" y="2605177"/>
            <a:ext cx="163902" cy="17252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Stjerne: 5 takker 5">
            <a:extLst>
              <a:ext uri="{FF2B5EF4-FFF2-40B4-BE49-F238E27FC236}">
                <a16:creationId xmlns:a16="http://schemas.microsoft.com/office/drawing/2014/main" id="{E684B72F-A49B-44B6-88D8-B4F829644759}"/>
              </a:ext>
            </a:extLst>
          </p:cNvPr>
          <p:cNvSpPr/>
          <p:nvPr/>
        </p:nvSpPr>
        <p:spPr>
          <a:xfrm>
            <a:off x="1552755" y="4641328"/>
            <a:ext cx="163902" cy="17252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Stjerne: 5 takker 6">
            <a:extLst>
              <a:ext uri="{FF2B5EF4-FFF2-40B4-BE49-F238E27FC236}">
                <a16:creationId xmlns:a16="http://schemas.microsoft.com/office/drawing/2014/main" id="{74ACE08F-8521-45EC-A82E-C8E75CF29B32}"/>
              </a:ext>
            </a:extLst>
          </p:cNvPr>
          <p:cNvSpPr/>
          <p:nvPr/>
        </p:nvSpPr>
        <p:spPr>
          <a:xfrm>
            <a:off x="1552755" y="5233675"/>
            <a:ext cx="163902" cy="17252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Stjerne: 5 takker 7">
            <a:extLst>
              <a:ext uri="{FF2B5EF4-FFF2-40B4-BE49-F238E27FC236}">
                <a16:creationId xmlns:a16="http://schemas.microsoft.com/office/drawing/2014/main" id="{F5CA8B6E-A3F8-4C4F-A00D-2C2754AF4EED}"/>
              </a:ext>
            </a:extLst>
          </p:cNvPr>
          <p:cNvSpPr/>
          <p:nvPr/>
        </p:nvSpPr>
        <p:spPr>
          <a:xfrm>
            <a:off x="1552755" y="5528867"/>
            <a:ext cx="163902" cy="17252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Stjerne: 5 takker 8">
            <a:extLst>
              <a:ext uri="{FF2B5EF4-FFF2-40B4-BE49-F238E27FC236}">
                <a16:creationId xmlns:a16="http://schemas.microsoft.com/office/drawing/2014/main" id="{4CD66265-7F12-452F-B4DB-9463846EF20C}"/>
              </a:ext>
            </a:extLst>
          </p:cNvPr>
          <p:cNvSpPr/>
          <p:nvPr/>
        </p:nvSpPr>
        <p:spPr>
          <a:xfrm>
            <a:off x="1552755" y="5824059"/>
            <a:ext cx="163902" cy="17252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Stjerne: 5 takker 9">
            <a:extLst>
              <a:ext uri="{FF2B5EF4-FFF2-40B4-BE49-F238E27FC236}">
                <a16:creationId xmlns:a16="http://schemas.microsoft.com/office/drawing/2014/main" id="{0ED49575-F57F-44FF-82A6-CCF38BE11614}"/>
              </a:ext>
            </a:extLst>
          </p:cNvPr>
          <p:cNvSpPr/>
          <p:nvPr/>
        </p:nvSpPr>
        <p:spPr>
          <a:xfrm>
            <a:off x="1552755" y="2902338"/>
            <a:ext cx="163902" cy="17252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Stjerne: 5 takker 10">
            <a:extLst>
              <a:ext uri="{FF2B5EF4-FFF2-40B4-BE49-F238E27FC236}">
                <a16:creationId xmlns:a16="http://schemas.microsoft.com/office/drawing/2014/main" id="{0D8FBA56-6081-42F0-8990-034521E2CE99}"/>
              </a:ext>
            </a:extLst>
          </p:cNvPr>
          <p:cNvSpPr/>
          <p:nvPr/>
        </p:nvSpPr>
        <p:spPr>
          <a:xfrm>
            <a:off x="1552755" y="3191024"/>
            <a:ext cx="163902" cy="17252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Stjerne: 5 takker 11">
            <a:extLst>
              <a:ext uri="{FF2B5EF4-FFF2-40B4-BE49-F238E27FC236}">
                <a16:creationId xmlns:a16="http://schemas.microsoft.com/office/drawing/2014/main" id="{A9AF806A-E1E3-4E4A-B290-123BE167BD86}"/>
              </a:ext>
            </a:extLst>
          </p:cNvPr>
          <p:cNvSpPr/>
          <p:nvPr/>
        </p:nvSpPr>
        <p:spPr>
          <a:xfrm>
            <a:off x="1552755" y="3479710"/>
            <a:ext cx="163902" cy="17252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Stjerne: 5 takker 12">
            <a:extLst>
              <a:ext uri="{FF2B5EF4-FFF2-40B4-BE49-F238E27FC236}">
                <a16:creationId xmlns:a16="http://schemas.microsoft.com/office/drawing/2014/main" id="{DEAB9515-F168-4905-A594-1F64360CF165}"/>
              </a:ext>
            </a:extLst>
          </p:cNvPr>
          <p:cNvSpPr/>
          <p:nvPr/>
        </p:nvSpPr>
        <p:spPr>
          <a:xfrm>
            <a:off x="1552755" y="4060519"/>
            <a:ext cx="163902" cy="17252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Stjerne: 5 takker 13">
            <a:extLst>
              <a:ext uri="{FF2B5EF4-FFF2-40B4-BE49-F238E27FC236}">
                <a16:creationId xmlns:a16="http://schemas.microsoft.com/office/drawing/2014/main" id="{349E3D95-3B03-4B7F-B009-1CBA31A7CC59}"/>
              </a:ext>
            </a:extLst>
          </p:cNvPr>
          <p:cNvSpPr/>
          <p:nvPr/>
        </p:nvSpPr>
        <p:spPr>
          <a:xfrm>
            <a:off x="1552755" y="4370406"/>
            <a:ext cx="163902" cy="17252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Stjerne: 5 takker 14">
            <a:extLst>
              <a:ext uri="{FF2B5EF4-FFF2-40B4-BE49-F238E27FC236}">
                <a16:creationId xmlns:a16="http://schemas.microsoft.com/office/drawing/2014/main" id="{24B614E6-DD8B-416A-BA2A-C2CAF91AD8C6}"/>
              </a:ext>
            </a:extLst>
          </p:cNvPr>
          <p:cNvSpPr/>
          <p:nvPr/>
        </p:nvSpPr>
        <p:spPr>
          <a:xfrm>
            <a:off x="1552755" y="6394738"/>
            <a:ext cx="163902" cy="17252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Stjerne: 5 takker 15">
            <a:extLst>
              <a:ext uri="{FF2B5EF4-FFF2-40B4-BE49-F238E27FC236}">
                <a16:creationId xmlns:a16="http://schemas.microsoft.com/office/drawing/2014/main" id="{589CD030-BC74-4160-B9AA-636D5B7CF443}"/>
              </a:ext>
            </a:extLst>
          </p:cNvPr>
          <p:cNvSpPr/>
          <p:nvPr/>
        </p:nvSpPr>
        <p:spPr>
          <a:xfrm>
            <a:off x="1552755" y="1702945"/>
            <a:ext cx="163902" cy="17252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5987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7	Edit </a:t>
            </a:r>
            <a:r>
              <a:rPr lang="da-DK" dirty="0" err="1"/>
              <a:t>project</a:t>
            </a:r>
            <a:r>
              <a:rPr lang="da-DK" dirty="0"/>
              <a:t> information </a:t>
            </a:r>
          </a:p>
        </p:txBody>
      </p:sp>
      <p:sp>
        <p:nvSpPr>
          <p:cNvPr id="6" name="Pil: højre 5">
            <a:extLst>
              <a:ext uri="{FF2B5EF4-FFF2-40B4-BE49-F238E27FC236}">
                <a16:creationId xmlns:a16="http://schemas.microsoft.com/office/drawing/2014/main" id="{1F6AC26C-09AD-43A9-882A-2AC49CFE5F57}"/>
              </a:ext>
            </a:extLst>
          </p:cNvPr>
          <p:cNvSpPr/>
          <p:nvPr/>
        </p:nvSpPr>
        <p:spPr>
          <a:xfrm>
            <a:off x="10770517" y="6311900"/>
            <a:ext cx="1228493" cy="37914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/>
                </a:solidFill>
                <a:hlinkClick r:id="rId2" action="ppaction://hlinksldjump"/>
              </a:rPr>
              <a:t>Content</a:t>
            </a:r>
            <a:endParaRPr lang="da-DK" sz="1400" dirty="0">
              <a:solidFill>
                <a:schemeClr val="accent1"/>
              </a:solidFill>
            </a:endParaRP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851ED134-82AD-412B-BF18-297420A53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2193803" cy="4351338"/>
          </a:xfrm>
        </p:spPr>
        <p:txBody>
          <a:bodyPr/>
          <a:lstStyle/>
          <a:p>
            <a:r>
              <a:rPr lang="en-US" dirty="0"/>
              <a:t>Menu:</a:t>
            </a:r>
          </a:p>
          <a:p>
            <a:pPr marL="0" indent="0">
              <a:buNone/>
            </a:pPr>
            <a:r>
              <a:rPr lang="en-US" sz="1600" dirty="0"/>
              <a:t>Projects</a:t>
            </a:r>
          </a:p>
          <a:p>
            <a:pPr marL="0" indent="0">
              <a:buNone/>
            </a:pPr>
            <a:r>
              <a:rPr lang="en-US" sz="1600" dirty="0"/>
              <a:t>Jobs / Projects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0627DB00-57EA-434C-B6A7-904AFBB95E2B}"/>
              </a:ext>
            </a:extLst>
          </p:cNvPr>
          <p:cNvSpPr txBox="1">
            <a:spLocks/>
          </p:cNvSpPr>
          <p:nvPr/>
        </p:nvSpPr>
        <p:spPr>
          <a:xfrm>
            <a:off x="3140015" y="1825624"/>
            <a:ext cx="2274178" cy="2271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Search:</a:t>
            </a:r>
          </a:p>
          <a:p>
            <a:pPr marL="0" indent="0">
              <a:buNone/>
            </a:pPr>
            <a:r>
              <a:rPr lang="en-US" sz="1600" dirty="0"/>
              <a:t>Either:</a:t>
            </a:r>
          </a:p>
          <a:p>
            <a:r>
              <a:rPr lang="en-US" sz="1600" dirty="0"/>
              <a:t>Customer (</a:t>
            </a:r>
            <a:r>
              <a:rPr lang="en-US" sz="1600" dirty="0" err="1"/>
              <a:t>kunde</a:t>
            </a:r>
            <a:r>
              <a:rPr lang="en-US" sz="1600" dirty="0"/>
              <a:t>)</a:t>
            </a:r>
          </a:p>
          <a:p>
            <a:r>
              <a:rPr lang="en-US" sz="1600" dirty="0"/>
              <a:t>PM (</a:t>
            </a:r>
            <a:r>
              <a:rPr lang="en-US" sz="1600" dirty="0" err="1"/>
              <a:t>Jobansvarlig</a:t>
            </a:r>
            <a:r>
              <a:rPr lang="en-US" sz="1600" dirty="0"/>
              <a:t>)</a:t>
            </a:r>
          </a:p>
          <a:p>
            <a:r>
              <a:rPr lang="en-US" sz="1600" dirty="0"/>
              <a:t>Project (Green box)</a:t>
            </a:r>
          </a:p>
          <a:p>
            <a:pPr marL="0" indent="0">
              <a:buNone/>
            </a:pPr>
            <a:r>
              <a:rPr lang="en-US" sz="1600" dirty="0"/>
              <a:t>Click “Vis Job &gt;&gt;”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C313E0BD-2446-417B-8ACA-27E2A438C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90" y="3290887"/>
            <a:ext cx="2172238" cy="23098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A62E2F14-4A2D-4FD8-8F1F-8DBD19FC5A57}"/>
              </a:ext>
            </a:extLst>
          </p:cNvPr>
          <p:cNvSpPr/>
          <p:nvPr/>
        </p:nvSpPr>
        <p:spPr>
          <a:xfrm>
            <a:off x="1231609" y="4380762"/>
            <a:ext cx="1001018" cy="260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E24EDC6E-7C50-4A07-B74B-2C96CD2C6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325" y="2058194"/>
            <a:ext cx="6153150" cy="3886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7804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7a	</a:t>
            </a:r>
            <a:r>
              <a:rPr lang="en-US" sz="3200" dirty="0"/>
              <a:t>Continued</a:t>
            </a:r>
            <a:r>
              <a:rPr lang="en-US" dirty="0"/>
              <a:t> - Edit project information </a:t>
            </a:r>
          </a:p>
        </p:txBody>
      </p:sp>
      <p:sp>
        <p:nvSpPr>
          <p:cNvPr id="6" name="Pil: højre 5">
            <a:extLst>
              <a:ext uri="{FF2B5EF4-FFF2-40B4-BE49-F238E27FC236}">
                <a16:creationId xmlns:a16="http://schemas.microsoft.com/office/drawing/2014/main" id="{1F6AC26C-09AD-43A9-882A-2AC49CFE5F57}"/>
              </a:ext>
            </a:extLst>
          </p:cNvPr>
          <p:cNvSpPr/>
          <p:nvPr/>
        </p:nvSpPr>
        <p:spPr>
          <a:xfrm>
            <a:off x="10770517" y="6311900"/>
            <a:ext cx="1228493" cy="37914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/>
                </a:solidFill>
                <a:hlinkClick r:id="rId2" action="ppaction://hlinksldjump"/>
              </a:rPr>
              <a:t>Content</a:t>
            </a:r>
            <a:endParaRPr lang="da-DK" sz="1400" dirty="0">
              <a:solidFill>
                <a:schemeClr val="accent1"/>
              </a:solidFill>
            </a:endParaRP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851ED134-82AD-412B-BF18-297420A53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069565" cy="4351338"/>
          </a:xfrm>
        </p:spPr>
        <p:txBody>
          <a:bodyPr/>
          <a:lstStyle/>
          <a:p>
            <a:r>
              <a:rPr lang="en-US" dirty="0"/>
              <a:t>Find project on the list</a:t>
            </a:r>
          </a:p>
          <a:p>
            <a:r>
              <a:rPr lang="en-US" dirty="0"/>
              <a:t>Click the project name (</a:t>
            </a:r>
            <a:r>
              <a:rPr lang="en-US" dirty="0">
                <a:solidFill>
                  <a:schemeClr val="accent1"/>
                </a:solidFill>
              </a:rPr>
              <a:t>in blue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98B61C4B-1C0A-403C-A5A0-5C0A643D2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079" y="1825625"/>
            <a:ext cx="6585438" cy="43074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1518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7b	</a:t>
            </a:r>
            <a:r>
              <a:rPr lang="en-US" sz="3200" dirty="0"/>
              <a:t>Continued</a:t>
            </a:r>
            <a:r>
              <a:rPr lang="en-US" dirty="0"/>
              <a:t> - Edit project information </a:t>
            </a:r>
          </a:p>
        </p:txBody>
      </p:sp>
      <p:sp>
        <p:nvSpPr>
          <p:cNvPr id="6" name="Pil: højre 5">
            <a:extLst>
              <a:ext uri="{FF2B5EF4-FFF2-40B4-BE49-F238E27FC236}">
                <a16:creationId xmlns:a16="http://schemas.microsoft.com/office/drawing/2014/main" id="{1F6AC26C-09AD-43A9-882A-2AC49CFE5F57}"/>
              </a:ext>
            </a:extLst>
          </p:cNvPr>
          <p:cNvSpPr/>
          <p:nvPr/>
        </p:nvSpPr>
        <p:spPr>
          <a:xfrm>
            <a:off x="10770517" y="6311900"/>
            <a:ext cx="1228493" cy="37914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/>
                </a:solidFill>
                <a:hlinkClick r:id="rId2" action="ppaction://hlinksldjump"/>
              </a:rPr>
              <a:t>Content</a:t>
            </a:r>
            <a:endParaRPr lang="da-DK" sz="1400" dirty="0">
              <a:solidFill>
                <a:schemeClr val="accent1"/>
              </a:solidFill>
            </a:endParaRP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851ED134-82AD-412B-BF18-297420A53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467573" cy="486541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Choose the TAP “Job &amp; </a:t>
            </a:r>
            <a:r>
              <a:rPr lang="en-US" dirty="0" err="1"/>
              <a:t>Aktivitet</a:t>
            </a:r>
            <a:r>
              <a:rPr lang="en-US" dirty="0"/>
              <a:t>”</a:t>
            </a:r>
          </a:p>
          <a:p>
            <a:r>
              <a:rPr lang="en-US" dirty="0"/>
              <a:t>NAV-SUM are the tasks from NAV</a:t>
            </a:r>
          </a:p>
          <a:p>
            <a:pPr marL="0" indent="0">
              <a:buNone/>
            </a:pPr>
            <a:r>
              <a:rPr lang="en-US" dirty="0"/>
              <a:t>(Do not edit these)</a:t>
            </a:r>
          </a:p>
          <a:p>
            <a:r>
              <a:rPr lang="en-US" dirty="0"/>
              <a:t>SUBTASK are created </a:t>
            </a:r>
            <a:r>
              <a:rPr lang="en-US" dirty="0" err="1"/>
              <a:t>automaticly</a:t>
            </a:r>
            <a:endParaRPr lang="en-US" dirty="0"/>
          </a:p>
          <a:p>
            <a:r>
              <a:rPr lang="en-US" dirty="0"/>
              <a:t>New tasks can be added in two ways:</a:t>
            </a:r>
          </a:p>
          <a:p>
            <a:pPr lvl="1"/>
            <a:r>
              <a:rPr lang="en-US" dirty="0" err="1"/>
              <a:t>Tilføj</a:t>
            </a:r>
            <a:r>
              <a:rPr lang="en-US" dirty="0"/>
              <a:t> </a:t>
            </a:r>
            <a:r>
              <a:rPr lang="en-US" dirty="0" err="1"/>
              <a:t>Stam-Aktivit</a:t>
            </a:r>
            <a:r>
              <a:rPr lang="en-US" dirty="0"/>
              <a:t>…</a:t>
            </a:r>
          </a:p>
          <a:p>
            <a:pPr lvl="1"/>
            <a:r>
              <a:rPr lang="en-US" dirty="0" err="1"/>
              <a:t>Opret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 </a:t>
            </a:r>
            <a:r>
              <a:rPr lang="en-US" dirty="0" err="1"/>
              <a:t>aktivitet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REMEMBER.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To give the new task(s) the account number to be used for NAV integration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8BF3A5C3-23AD-4A04-86AE-57EBF0951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774" y="1825625"/>
            <a:ext cx="6464743" cy="45263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6C6E62C4-97B8-421C-8FC9-AE4D13C1568B}"/>
              </a:ext>
            </a:extLst>
          </p:cNvPr>
          <p:cNvSpPr/>
          <p:nvPr/>
        </p:nvSpPr>
        <p:spPr>
          <a:xfrm>
            <a:off x="8591550" y="5772150"/>
            <a:ext cx="781050" cy="5798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228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7c	</a:t>
            </a:r>
            <a:r>
              <a:rPr lang="en-US" sz="3200" dirty="0"/>
              <a:t>Continued</a:t>
            </a:r>
            <a:r>
              <a:rPr lang="en-US" dirty="0"/>
              <a:t> - Edit project information </a:t>
            </a:r>
          </a:p>
        </p:txBody>
      </p:sp>
      <p:sp>
        <p:nvSpPr>
          <p:cNvPr id="6" name="Pil: højre 5">
            <a:extLst>
              <a:ext uri="{FF2B5EF4-FFF2-40B4-BE49-F238E27FC236}">
                <a16:creationId xmlns:a16="http://schemas.microsoft.com/office/drawing/2014/main" id="{1F6AC26C-09AD-43A9-882A-2AC49CFE5F57}"/>
              </a:ext>
            </a:extLst>
          </p:cNvPr>
          <p:cNvSpPr/>
          <p:nvPr/>
        </p:nvSpPr>
        <p:spPr>
          <a:xfrm>
            <a:off x="10770517" y="6311900"/>
            <a:ext cx="1228493" cy="37914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/>
                </a:solidFill>
                <a:hlinkClick r:id="rId2" action="ppaction://hlinksldjump"/>
              </a:rPr>
              <a:t>Content</a:t>
            </a:r>
            <a:endParaRPr lang="da-DK" sz="1400" dirty="0">
              <a:solidFill>
                <a:schemeClr val="accent1"/>
              </a:solidFill>
            </a:endParaRP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851ED134-82AD-412B-BF18-297420A53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977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Add </a:t>
            </a:r>
            <a:r>
              <a:rPr lang="en-US" dirty="0" err="1"/>
              <a:t>Stam-aktivitetsgr</a:t>
            </a:r>
            <a:r>
              <a:rPr lang="en-US" dirty="0"/>
              <a:t>.</a:t>
            </a:r>
          </a:p>
          <a:p>
            <a:r>
              <a:rPr lang="en-US" dirty="0"/>
              <a:t>Mark “New subtasks”</a:t>
            </a:r>
          </a:p>
          <a:p>
            <a:r>
              <a:rPr lang="en-US" dirty="0"/>
              <a:t>Type the Phase name (TIP. Copy it from project page. It has to be exactly the same)</a:t>
            </a:r>
          </a:p>
          <a:p>
            <a:r>
              <a:rPr lang="en-US" dirty="0"/>
              <a:t>Click “</a:t>
            </a:r>
            <a:r>
              <a:rPr lang="en-US" dirty="0" err="1"/>
              <a:t>Indlæs</a:t>
            </a:r>
            <a:r>
              <a:rPr lang="en-US" dirty="0"/>
              <a:t> </a:t>
            </a:r>
            <a:r>
              <a:rPr lang="en-US" dirty="0" err="1"/>
              <a:t>gruppe</a:t>
            </a:r>
            <a:r>
              <a:rPr lang="en-US" dirty="0"/>
              <a:t>..”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6A48E1DF-0C8A-4D38-8D9C-0AE47A01E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044" y="1825625"/>
            <a:ext cx="4926897" cy="3835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101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7d	</a:t>
            </a:r>
            <a:r>
              <a:rPr lang="en-US" sz="3200" dirty="0"/>
              <a:t>Continued</a:t>
            </a:r>
            <a:r>
              <a:rPr lang="en-US" dirty="0"/>
              <a:t> - Edit project information </a:t>
            </a:r>
          </a:p>
        </p:txBody>
      </p:sp>
      <p:sp>
        <p:nvSpPr>
          <p:cNvPr id="6" name="Pil: højre 5">
            <a:extLst>
              <a:ext uri="{FF2B5EF4-FFF2-40B4-BE49-F238E27FC236}">
                <a16:creationId xmlns:a16="http://schemas.microsoft.com/office/drawing/2014/main" id="{1F6AC26C-09AD-43A9-882A-2AC49CFE5F57}"/>
              </a:ext>
            </a:extLst>
          </p:cNvPr>
          <p:cNvSpPr/>
          <p:nvPr/>
        </p:nvSpPr>
        <p:spPr>
          <a:xfrm>
            <a:off x="10770517" y="6311900"/>
            <a:ext cx="1228493" cy="37914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/>
                </a:solidFill>
                <a:hlinkClick r:id="rId2" action="ppaction://hlinksldjump"/>
              </a:rPr>
              <a:t>Content</a:t>
            </a:r>
            <a:endParaRPr lang="da-DK" sz="1400" dirty="0">
              <a:solidFill>
                <a:schemeClr val="accent1"/>
              </a:solidFill>
            </a:endParaRP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851ED134-82AD-412B-BF18-297420A53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4675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Opret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 </a:t>
            </a:r>
            <a:r>
              <a:rPr lang="en-US" dirty="0" err="1"/>
              <a:t>aktivitet</a:t>
            </a:r>
            <a:r>
              <a:rPr lang="en-US" dirty="0"/>
              <a:t>”</a:t>
            </a:r>
          </a:p>
          <a:p>
            <a:r>
              <a:rPr lang="en-US" dirty="0"/>
              <a:t>Type Name</a:t>
            </a:r>
          </a:p>
          <a:p>
            <a:r>
              <a:rPr lang="en-US" dirty="0"/>
              <a:t>Choose “Subtask” under </a:t>
            </a:r>
            <a:r>
              <a:rPr lang="en-US" dirty="0" err="1"/>
              <a:t>Fase</a:t>
            </a:r>
            <a:r>
              <a:rPr lang="en-US" dirty="0"/>
              <a:t>:</a:t>
            </a:r>
          </a:p>
          <a:p>
            <a:r>
              <a:rPr lang="en-US" dirty="0"/>
              <a:t>Click “</a:t>
            </a:r>
            <a:r>
              <a:rPr lang="en-US" dirty="0" err="1"/>
              <a:t>Opdater</a:t>
            </a:r>
            <a:r>
              <a:rPr lang="en-US" dirty="0"/>
              <a:t> &gt;&gt;”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54493AAB-0CDF-4954-81F1-9583FF91D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910" y="1939925"/>
            <a:ext cx="6514627" cy="38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99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8	E-mail, when password is changed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administrator or the user changes the password, an e-mail is send to the user with info about the password.</a:t>
            </a:r>
          </a:p>
          <a:p>
            <a:r>
              <a:rPr lang="en-US" dirty="0"/>
              <a:t>All e-mails are send encrypted.</a:t>
            </a:r>
          </a:p>
          <a:p>
            <a:r>
              <a:rPr lang="en-US" dirty="0"/>
              <a:t>The e-mail is send to the user, to help, as passwords in TimeOut cannot be seen by anyone – even the administrator.</a:t>
            </a:r>
          </a:p>
        </p:txBody>
      </p:sp>
      <p:sp>
        <p:nvSpPr>
          <p:cNvPr id="5" name="Pil: højre 4">
            <a:extLst>
              <a:ext uri="{FF2B5EF4-FFF2-40B4-BE49-F238E27FC236}">
                <a16:creationId xmlns:a16="http://schemas.microsoft.com/office/drawing/2014/main" id="{B9CC2384-7942-4323-862A-B21A76061751}"/>
              </a:ext>
            </a:extLst>
          </p:cNvPr>
          <p:cNvSpPr/>
          <p:nvPr/>
        </p:nvSpPr>
        <p:spPr>
          <a:xfrm>
            <a:off x="10770517" y="6311900"/>
            <a:ext cx="1228493" cy="37914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/>
                </a:solidFill>
                <a:hlinkClick r:id="rId2" action="ppaction://hlinksldjump"/>
              </a:rPr>
              <a:t>Content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34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E9625ABD-3C70-47D8-A540-794C9D415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723" y="3856744"/>
            <a:ext cx="2595908" cy="20201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EF71CD42-95B1-40C7-8089-DF2C831EF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742" y="1483651"/>
            <a:ext cx="5689466" cy="21653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9	Find activity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251385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If an activity cannot be found either on the Weekly note or the Favorite list, it can be because of: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 does not exist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do not have access to that activity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 is not yes active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budget has not been added to the specific activity</a:t>
            </a:r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r>
              <a:rPr lang="en-US" dirty="0"/>
              <a:t>Contact the Project manager for further information</a:t>
            </a:r>
          </a:p>
        </p:txBody>
      </p:sp>
      <p:sp>
        <p:nvSpPr>
          <p:cNvPr id="9" name="Ellipse 8"/>
          <p:cNvSpPr/>
          <p:nvPr/>
        </p:nvSpPr>
        <p:spPr>
          <a:xfrm>
            <a:off x="6357263" y="2747469"/>
            <a:ext cx="1354751" cy="9015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/>
          <p:cNvSpPr/>
          <p:nvPr/>
        </p:nvSpPr>
        <p:spPr>
          <a:xfrm rot="5400000">
            <a:off x="6295795" y="4277217"/>
            <a:ext cx="356254" cy="19240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2" name="Pil: højre 11">
            <a:extLst>
              <a:ext uri="{FF2B5EF4-FFF2-40B4-BE49-F238E27FC236}">
                <a16:creationId xmlns:a16="http://schemas.microsoft.com/office/drawing/2014/main" id="{6A4B0094-003F-49C8-B576-A672E2D4A348}"/>
              </a:ext>
            </a:extLst>
          </p:cNvPr>
          <p:cNvSpPr/>
          <p:nvPr/>
        </p:nvSpPr>
        <p:spPr>
          <a:xfrm>
            <a:off x="10770517" y="6311900"/>
            <a:ext cx="1228493" cy="37914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/>
                </a:solidFill>
                <a:hlinkClick r:id="rId4" action="ppaction://hlinksldjump"/>
              </a:rPr>
              <a:t>Content</a:t>
            </a:r>
            <a:endParaRPr lang="da-DK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10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>
            <a:extLst>
              <a:ext uri="{FF2B5EF4-FFF2-40B4-BE49-F238E27FC236}">
                <a16:creationId xmlns:a16="http://schemas.microsoft.com/office/drawing/2014/main" id="{E33ADFD0-7AAF-4475-AB71-6D68CDD0EF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410"/>
          <a:stretch/>
        </p:blipFill>
        <p:spPr>
          <a:xfrm>
            <a:off x="5446458" y="3822113"/>
            <a:ext cx="2215106" cy="28963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10	Find </a:t>
            </a:r>
            <a:r>
              <a:rPr lang="da-DK" dirty="0" err="1"/>
              <a:t>project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251385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If a project cannot be found on either Favorites or the Weekly Note page, it can be because: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 does not exists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do not have access to the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It is not yet active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start date is later than the chosen time frame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r>
              <a:rPr lang="en-US" dirty="0"/>
              <a:t>Contact the project manager for further information</a:t>
            </a:r>
          </a:p>
        </p:txBody>
      </p:sp>
      <p:grpSp>
        <p:nvGrpSpPr>
          <p:cNvPr id="6" name="Gruppe 5"/>
          <p:cNvGrpSpPr/>
          <p:nvPr/>
        </p:nvGrpSpPr>
        <p:grpSpPr>
          <a:xfrm>
            <a:off x="5472742" y="1483653"/>
            <a:ext cx="5681213" cy="2165321"/>
            <a:chOff x="3695700" y="2328605"/>
            <a:chExt cx="7958137" cy="3648332"/>
          </a:xfrm>
        </p:grpSpPr>
        <p:pic>
          <p:nvPicPr>
            <p:cNvPr id="7" name="Billed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95700" y="2328605"/>
              <a:ext cx="7958137" cy="364833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8" name="Billed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7388" y="4005263"/>
              <a:ext cx="848078" cy="98583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9" name="Ellipse 8"/>
          <p:cNvSpPr/>
          <p:nvPr/>
        </p:nvSpPr>
        <p:spPr>
          <a:xfrm>
            <a:off x="5446458" y="2380891"/>
            <a:ext cx="1670334" cy="6829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/>
          <p:cNvSpPr/>
          <p:nvPr/>
        </p:nvSpPr>
        <p:spPr>
          <a:xfrm rot="5400000">
            <a:off x="6190623" y="4077559"/>
            <a:ext cx="385038" cy="17425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2" name="Pil: højre 11">
            <a:extLst>
              <a:ext uri="{FF2B5EF4-FFF2-40B4-BE49-F238E27FC236}">
                <a16:creationId xmlns:a16="http://schemas.microsoft.com/office/drawing/2014/main" id="{05672480-A4AC-4EB3-9938-31EF34011D8F}"/>
              </a:ext>
            </a:extLst>
          </p:cNvPr>
          <p:cNvSpPr/>
          <p:nvPr/>
        </p:nvSpPr>
        <p:spPr>
          <a:xfrm>
            <a:off x="10770517" y="6311900"/>
            <a:ext cx="1228493" cy="37914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/>
                </a:solidFill>
                <a:hlinkClick r:id="rId5" action="ppaction://hlinksldjump"/>
              </a:rPr>
              <a:t>Content</a:t>
            </a:r>
            <a:endParaRPr lang="da-DK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54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11	</a:t>
            </a:r>
            <a:r>
              <a:rPr lang="da-DK" dirty="0" err="1"/>
              <a:t>Forgot</a:t>
            </a:r>
            <a:r>
              <a:rPr lang="da-DK" dirty="0"/>
              <a:t> password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942162" cy="4351338"/>
          </a:xfrm>
        </p:spPr>
        <p:txBody>
          <a:bodyPr>
            <a:normAutofit/>
          </a:bodyPr>
          <a:lstStyle/>
          <a:p>
            <a:r>
              <a:rPr lang="en-US" dirty="0"/>
              <a:t>If you forget your password a new password can be issued by using the link on the Sign-in page</a:t>
            </a:r>
          </a:p>
          <a:p>
            <a:r>
              <a:rPr lang="en-US" dirty="0"/>
              <a:t>If you type your password wrong three times, just close your browser and reopen TimeOut.</a:t>
            </a:r>
          </a:p>
          <a:p>
            <a:r>
              <a:rPr lang="en-US" dirty="0"/>
              <a:t>Alternative to the above is to contact Outzource support on this number: +45 25 36 55 00</a:t>
            </a: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306" y="1825625"/>
            <a:ext cx="3407494" cy="33099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Pil: højre 6">
            <a:extLst>
              <a:ext uri="{FF2B5EF4-FFF2-40B4-BE49-F238E27FC236}">
                <a16:creationId xmlns:a16="http://schemas.microsoft.com/office/drawing/2014/main" id="{2F540262-BBCB-4DA8-9C27-2CE95E9C2FF0}"/>
              </a:ext>
            </a:extLst>
          </p:cNvPr>
          <p:cNvSpPr/>
          <p:nvPr/>
        </p:nvSpPr>
        <p:spPr>
          <a:xfrm>
            <a:off x="10770517" y="6311900"/>
            <a:ext cx="1228493" cy="37914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/>
                </a:solidFill>
                <a:hlinkClick r:id="rId3" action="ppaction://hlinksldjump"/>
              </a:rPr>
              <a:t>Content</a:t>
            </a:r>
            <a:endParaRPr lang="da-DK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176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12	</a:t>
            </a:r>
            <a:r>
              <a:rPr lang="en-US" dirty="0"/>
              <a:t>No data in the report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Report is empty (no data), please check for one of these reasons: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Date frame (from and to)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Project status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Employee filter</a:t>
            </a:r>
          </a:p>
          <a:p>
            <a:pPr lvl="2"/>
            <a:r>
              <a:rPr lang="en-US" dirty="0"/>
              <a:t>As well as the status of the employees (active, passive, de-activated)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There are no registrations = no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Project has been deleted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Customer has been deleted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none of the above are the case, please contact Outzource support: </a:t>
            </a:r>
            <a:r>
              <a:rPr lang="en-US" dirty="0">
                <a:solidFill>
                  <a:schemeClr val="accent1"/>
                </a:solidFill>
                <a:hlinkClick r:id="rId2" action="ppaction://hlinksldjump"/>
              </a:rPr>
              <a:t>Support</a:t>
            </a:r>
            <a:endParaRPr lang="en-US" dirty="0"/>
          </a:p>
        </p:txBody>
      </p:sp>
      <p:sp>
        <p:nvSpPr>
          <p:cNvPr id="6" name="Pil: højre 5">
            <a:extLst>
              <a:ext uri="{FF2B5EF4-FFF2-40B4-BE49-F238E27FC236}">
                <a16:creationId xmlns:a16="http://schemas.microsoft.com/office/drawing/2014/main" id="{A53D1830-C27C-4DCB-B986-BCF1556B26AC}"/>
              </a:ext>
            </a:extLst>
          </p:cNvPr>
          <p:cNvSpPr/>
          <p:nvPr/>
        </p:nvSpPr>
        <p:spPr>
          <a:xfrm>
            <a:off x="10770517" y="6311900"/>
            <a:ext cx="1228493" cy="37914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/>
                </a:solidFill>
                <a:hlinkClick r:id="rId3" action="ppaction://hlinksldjump"/>
              </a:rPr>
              <a:t>Content</a:t>
            </a:r>
            <a:endParaRPr lang="da-DK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15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1	</a:t>
            </a:r>
            <a:r>
              <a:rPr lang="en-US" dirty="0"/>
              <a:t>Ad / remove lines from Favorites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3578525" cy="47304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Search for a project</a:t>
            </a:r>
          </a:p>
          <a:p>
            <a:pPr lvl="1"/>
            <a:r>
              <a:rPr lang="en-US" sz="2000" dirty="0"/>
              <a:t>Type ahead</a:t>
            </a:r>
          </a:p>
          <a:p>
            <a:pPr lvl="1"/>
            <a:r>
              <a:rPr lang="en-US" sz="2000" dirty="0"/>
              <a:t>Choose a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Choose an activity</a:t>
            </a:r>
          </a:p>
          <a:p>
            <a:pPr lvl="1"/>
            <a:r>
              <a:rPr lang="en-US" sz="2000" dirty="0"/>
              <a:t>Drop-down list</a:t>
            </a:r>
          </a:p>
          <a:p>
            <a:pPr lvl="1"/>
            <a:r>
              <a:rPr lang="en-US" sz="2000" dirty="0"/>
              <a:t>Choose activity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Click ”Add”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Search and add several projects/activities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Click the red </a:t>
            </a:r>
            <a:r>
              <a:rPr lang="en-US" sz="2400" b="1" dirty="0">
                <a:solidFill>
                  <a:srgbClr val="FF0000"/>
                </a:solidFill>
              </a:rPr>
              <a:t>x</a:t>
            </a:r>
            <a:r>
              <a:rPr lang="en-US" sz="2400" dirty="0"/>
              <a:t> to remove a line for the favorite list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0" name="Pil: højre 9">
            <a:extLst>
              <a:ext uri="{FF2B5EF4-FFF2-40B4-BE49-F238E27FC236}">
                <a16:creationId xmlns:a16="http://schemas.microsoft.com/office/drawing/2014/main" id="{A96B12F0-9EEC-4681-BE3C-BF4EB9BB089A}"/>
              </a:ext>
            </a:extLst>
          </p:cNvPr>
          <p:cNvSpPr/>
          <p:nvPr/>
        </p:nvSpPr>
        <p:spPr>
          <a:xfrm>
            <a:off x="10770517" y="6311900"/>
            <a:ext cx="1228493" cy="37914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/>
                </a:solidFill>
                <a:hlinkClick r:id="rId2" action="ppaction://hlinksldjump"/>
              </a:rPr>
              <a:t>Content</a:t>
            </a:r>
            <a:endParaRPr lang="da-DK" sz="1400" dirty="0">
              <a:solidFill>
                <a:schemeClr val="accent1"/>
              </a:solidFill>
            </a:endParaRP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26E558E4-6A66-44F2-B854-BC58E7B9A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981" y="1825625"/>
            <a:ext cx="7234303" cy="261256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E191EEA-A1DE-4586-8B74-4A876A37776C}"/>
              </a:ext>
            </a:extLst>
          </p:cNvPr>
          <p:cNvSpPr/>
          <p:nvPr/>
        </p:nvSpPr>
        <p:spPr>
          <a:xfrm>
            <a:off x="11586031" y="3292791"/>
            <a:ext cx="250168" cy="284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3840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13	</a:t>
            </a:r>
            <a:r>
              <a:rPr lang="da-DK" dirty="0" err="1"/>
              <a:t>Reconcil</a:t>
            </a:r>
            <a:r>
              <a:rPr lang="da-DK" dirty="0"/>
              <a:t>.(Balance)</a:t>
            </a:r>
            <a:endParaRPr lang="en-US" dirty="0"/>
          </a:p>
        </p:txBody>
      </p:sp>
      <p:sp>
        <p:nvSpPr>
          <p:cNvPr id="6" name="Pladsholder til indhold 2"/>
          <p:cNvSpPr>
            <a:spLocks noGrp="1"/>
          </p:cNvSpPr>
          <p:nvPr>
            <p:ph idx="1"/>
          </p:nvPr>
        </p:nvSpPr>
        <p:spPr>
          <a:xfrm>
            <a:off x="713780" y="1825625"/>
            <a:ext cx="2181823" cy="1397078"/>
          </a:xfrm>
        </p:spPr>
        <p:txBody>
          <a:bodyPr/>
          <a:lstStyle/>
          <a:p>
            <a:r>
              <a:rPr lang="en-US" dirty="0"/>
              <a:t>MENU:</a:t>
            </a:r>
          </a:p>
          <a:p>
            <a:pPr marL="0" indent="0">
              <a:buNone/>
            </a:pPr>
            <a:r>
              <a:rPr lang="en-US" sz="1600" dirty="0"/>
              <a:t>Time recording</a:t>
            </a:r>
          </a:p>
          <a:p>
            <a:pPr marL="0" indent="0">
              <a:buNone/>
            </a:pPr>
            <a:r>
              <a:rPr lang="en-US" sz="1600" dirty="0"/>
              <a:t>Reconcil. (Balance)</a:t>
            </a:r>
          </a:p>
        </p:txBody>
      </p:sp>
      <p:sp>
        <p:nvSpPr>
          <p:cNvPr id="10" name="Pil: højre 9">
            <a:extLst>
              <a:ext uri="{FF2B5EF4-FFF2-40B4-BE49-F238E27FC236}">
                <a16:creationId xmlns:a16="http://schemas.microsoft.com/office/drawing/2014/main" id="{3B5FAB5F-2BBB-4EA4-80FE-8D5B63E0D66D}"/>
              </a:ext>
            </a:extLst>
          </p:cNvPr>
          <p:cNvSpPr/>
          <p:nvPr/>
        </p:nvSpPr>
        <p:spPr>
          <a:xfrm>
            <a:off x="10770517" y="6311900"/>
            <a:ext cx="1228493" cy="37914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/>
                </a:solidFill>
                <a:hlinkClick r:id="rId2" action="ppaction://hlinksldjump"/>
              </a:rPr>
              <a:t>Content</a:t>
            </a:r>
            <a:endParaRPr lang="en-US" sz="1400">
              <a:solidFill>
                <a:schemeClr val="accent1"/>
              </a:solidFill>
            </a:endParaRP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2D061CCF-B73C-4E88-9670-A59C40191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57" y="1616456"/>
            <a:ext cx="2180154" cy="17542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D032F924-9717-4B39-9C98-23BAECBFDA3B}"/>
              </a:ext>
            </a:extLst>
          </p:cNvPr>
          <p:cNvSpPr/>
          <p:nvPr/>
        </p:nvSpPr>
        <p:spPr>
          <a:xfrm>
            <a:off x="3036018" y="3113388"/>
            <a:ext cx="1370232" cy="2814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84EAFADB-0AEB-4F9D-BDAF-39A80DD9C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515" y="3696576"/>
            <a:ext cx="10183091" cy="22418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58A1D887-6A35-4D10-9E2E-CA2E86E69E0C}"/>
              </a:ext>
            </a:extLst>
          </p:cNvPr>
          <p:cNvSpPr txBox="1">
            <a:spLocks/>
          </p:cNvSpPr>
          <p:nvPr/>
        </p:nvSpPr>
        <p:spPr>
          <a:xfrm>
            <a:off x="5251550" y="1795032"/>
            <a:ext cx="2253221" cy="1599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View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The report shows the hours registered as well as all registered absence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NOTE: The report is calculated from yesterday</a:t>
            </a:r>
          </a:p>
        </p:txBody>
      </p:sp>
    </p:spTree>
    <p:extLst>
      <p:ext uri="{BB962C8B-B14F-4D97-AF65-F5344CB8AC3E}">
        <p14:creationId xmlns:p14="http://schemas.microsoft.com/office/powerpoint/2010/main" val="3485404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14	Register multiple days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Both the Weekly note and Favorites support multiple day registration.</a:t>
            </a:r>
          </a:p>
          <a:p>
            <a:r>
              <a:rPr lang="en-US" dirty="0"/>
              <a:t>Use the *-sign (multiply)</a:t>
            </a:r>
          </a:p>
          <a:p>
            <a:r>
              <a:rPr lang="en-US" dirty="0"/>
              <a:t>The Multiplier is numbers of </a:t>
            </a:r>
            <a:r>
              <a:rPr lang="en-US" u="sng" dirty="0"/>
              <a:t>calendar </a:t>
            </a:r>
            <a:r>
              <a:rPr lang="en-US" dirty="0"/>
              <a:t>days</a:t>
            </a:r>
          </a:p>
          <a:p>
            <a:endParaRPr lang="en-US" dirty="0"/>
          </a:p>
          <a:p>
            <a:r>
              <a:rPr lang="en-US" dirty="0" err="1"/>
              <a:t>Eksample</a:t>
            </a:r>
            <a:endParaRPr lang="en-US" dirty="0"/>
          </a:p>
          <a:p>
            <a:pPr lvl="1"/>
            <a:r>
              <a:rPr lang="en-US" dirty="0"/>
              <a:t>7,4 hours is the stated hours per day</a:t>
            </a:r>
          </a:p>
          <a:p>
            <a:pPr lvl="1"/>
            <a:r>
              <a:rPr lang="en-US" dirty="0"/>
              <a:t>You register two weeks of vacation = 14 calendar days</a:t>
            </a:r>
          </a:p>
          <a:p>
            <a:pPr lvl="1"/>
            <a:r>
              <a:rPr lang="en-US" dirty="0"/>
              <a:t>Type 7,4*14 (wo space) – in the field of the first holiday: </a:t>
            </a:r>
          </a:p>
        </p:txBody>
      </p:sp>
      <p:sp>
        <p:nvSpPr>
          <p:cNvPr id="6" name="Pil: højre 5">
            <a:extLst>
              <a:ext uri="{FF2B5EF4-FFF2-40B4-BE49-F238E27FC236}">
                <a16:creationId xmlns:a16="http://schemas.microsoft.com/office/drawing/2014/main" id="{F011ACA1-F843-4AF8-A9FC-B9972A0FF791}"/>
              </a:ext>
            </a:extLst>
          </p:cNvPr>
          <p:cNvSpPr/>
          <p:nvPr/>
        </p:nvSpPr>
        <p:spPr>
          <a:xfrm>
            <a:off x="10770517" y="6311900"/>
            <a:ext cx="1228493" cy="37914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/>
                </a:solidFill>
                <a:hlinkClick r:id="rId2" action="ppaction://hlinksldjump"/>
              </a:rPr>
              <a:t>Content</a:t>
            </a:r>
            <a:endParaRPr lang="da-DK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398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15	Register vacation/absence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Registration of vacation and absence is done the same way as project registration.</a:t>
            </a:r>
          </a:p>
          <a:p>
            <a:r>
              <a:rPr lang="en-US" dirty="0"/>
              <a:t>The Project is called INTERN</a:t>
            </a:r>
          </a:p>
          <a:p>
            <a:r>
              <a:rPr lang="en-US" dirty="0"/>
              <a:t>The activities are:</a:t>
            </a:r>
          </a:p>
          <a:p>
            <a:pPr lvl="2"/>
            <a:r>
              <a:rPr lang="en-US" dirty="0"/>
              <a:t>Illness</a:t>
            </a:r>
            <a:endParaRPr lang="en-US" sz="3200" dirty="0"/>
          </a:p>
          <a:p>
            <a:pPr lvl="2"/>
            <a:r>
              <a:rPr lang="en-US" dirty="0"/>
              <a:t>Holiday</a:t>
            </a:r>
            <a:endParaRPr lang="en-US" sz="3200" dirty="0"/>
          </a:p>
          <a:p>
            <a:pPr lvl="2"/>
            <a:r>
              <a:rPr lang="en-US" dirty="0"/>
              <a:t>Extra holiday</a:t>
            </a:r>
            <a:endParaRPr lang="en-US" sz="3200" dirty="0"/>
          </a:p>
          <a:p>
            <a:pPr lvl="2"/>
            <a:r>
              <a:rPr lang="en-US" dirty="0"/>
              <a:t>Unpaid leave</a:t>
            </a:r>
            <a:endParaRPr lang="en-US" sz="3200" dirty="0"/>
          </a:p>
          <a:p>
            <a:pPr lvl="2"/>
            <a:r>
              <a:rPr lang="en-US" dirty="0"/>
              <a:t>Maternity/Paternity leave</a:t>
            </a:r>
            <a:endParaRPr lang="en-US" sz="3200" dirty="0"/>
          </a:p>
          <a:p>
            <a:pPr lvl="2"/>
            <a:r>
              <a:rPr lang="en-US" dirty="0"/>
              <a:t>Time off due to travel (LT)</a:t>
            </a:r>
            <a:endParaRPr lang="en-US" sz="3200" dirty="0"/>
          </a:p>
          <a:p>
            <a:pPr lvl="2"/>
            <a:r>
              <a:rPr lang="en-US" dirty="0"/>
              <a:t>Paid leave 				</a:t>
            </a:r>
            <a:r>
              <a:rPr lang="en-US" dirty="0">
                <a:solidFill>
                  <a:srgbClr val="FF0000"/>
                </a:solidFill>
              </a:rPr>
              <a:t>Remember to add a comment for the activity</a:t>
            </a:r>
          </a:p>
        </p:txBody>
      </p:sp>
      <p:sp>
        <p:nvSpPr>
          <p:cNvPr id="6" name="Pil: højre 5">
            <a:extLst>
              <a:ext uri="{FF2B5EF4-FFF2-40B4-BE49-F238E27FC236}">
                <a16:creationId xmlns:a16="http://schemas.microsoft.com/office/drawing/2014/main" id="{24447CF5-A013-42C6-A6DD-6680BFDC90A6}"/>
              </a:ext>
            </a:extLst>
          </p:cNvPr>
          <p:cNvSpPr/>
          <p:nvPr/>
        </p:nvSpPr>
        <p:spPr>
          <a:xfrm>
            <a:off x="10770517" y="6311900"/>
            <a:ext cx="1228493" cy="37914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/>
                </a:solidFill>
                <a:hlinkClick r:id="rId2" action="ppaction://hlinksldjump"/>
              </a:rPr>
              <a:t>Content</a:t>
            </a:r>
            <a:endParaRPr lang="da-DK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070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16	Rejected week, what to do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7641566" cy="4661439"/>
          </a:xfrm>
        </p:spPr>
        <p:txBody>
          <a:bodyPr>
            <a:normAutofit/>
          </a:bodyPr>
          <a:lstStyle/>
          <a:p>
            <a:r>
              <a:rPr lang="en-US" dirty="0"/>
              <a:t>If a week is rejected, all you need to do is correct it and Complete it again.</a:t>
            </a:r>
          </a:p>
          <a:p>
            <a:endParaRPr lang="en-US" dirty="0"/>
          </a:p>
          <a:p>
            <a:r>
              <a:rPr lang="en-US" dirty="0"/>
              <a:t>Corrections are made either:</a:t>
            </a:r>
          </a:p>
          <a:p>
            <a:pPr lvl="1"/>
            <a:r>
              <a:rPr lang="en-US" dirty="0"/>
              <a:t>Weekly note</a:t>
            </a:r>
          </a:p>
          <a:p>
            <a:pPr lvl="1"/>
            <a:r>
              <a:rPr lang="en-US" dirty="0"/>
              <a:t>Favorites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Complete week is described here: </a:t>
            </a:r>
            <a:r>
              <a:rPr lang="en-US" dirty="0">
                <a:solidFill>
                  <a:schemeClr val="accent1"/>
                </a:solidFill>
                <a:hlinkClick r:id="rId2" action="ppaction://hlinksldjump"/>
              </a:rPr>
              <a:t>Complete week</a:t>
            </a:r>
            <a:endParaRPr lang="en-US" dirty="0"/>
          </a:p>
        </p:txBody>
      </p:sp>
      <p:sp>
        <p:nvSpPr>
          <p:cNvPr id="7" name="Pil: højre 6">
            <a:extLst>
              <a:ext uri="{FF2B5EF4-FFF2-40B4-BE49-F238E27FC236}">
                <a16:creationId xmlns:a16="http://schemas.microsoft.com/office/drawing/2014/main" id="{7028B4CA-5D49-4DB3-B108-367AD8560FA4}"/>
              </a:ext>
            </a:extLst>
          </p:cNvPr>
          <p:cNvSpPr/>
          <p:nvPr/>
        </p:nvSpPr>
        <p:spPr>
          <a:xfrm>
            <a:off x="10770517" y="6311900"/>
            <a:ext cx="1228493" cy="37914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/>
                </a:solidFill>
                <a:hlinkClick r:id="rId3" action="ppaction://hlinksldjump"/>
              </a:rPr>
              <a:t>Content</a:t>
            </a:r>
            <a:endParaRPr lang="da-DK" sz="1400" dirty="0">
              <a:solidFill>
                <a:schemeClr val="accent1"/>
              </a:solidFill>
            </a:endParaRP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EFD3EFD8-7539-47AF-8FCB-926108748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606" y="2693337"/>
            <a:ext cx="1913212" cy="22942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85933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17	Support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1. Contact superusers:</a:t>
            </a:r>
          </a:p>
          <a:p>
            <a:pPr lvl="1">
              <a:buFontTx/>
              <a:buChar char="-"/>
            </a:pPr>
            <a:r>
              <a:rPr lang="da-DK" dirty="0"/>
              <a:t>Sarah			+45 26 19 76 12		</a:t>
            </a:r>
            <a:r>
              <a:rPr lang="da-DK" dirty="0">
                <a:hlinkClick r:id="rId2"/>
              </a:rPr>
              <a:t>sni@tiatechnology.com</a:t>
            </a:r>
            <a:endParaRPr lang="da-DK" dirty="0"/>
          </a:p>
          <a:p>
            <a:pPr lvl="1">
              <a:buFontTx/>
              <a:buChar char="-"/>
            </a:pPr>
            <a:endParaRPr lang="da-DK" dirty="0"/>
          </a:p>
          <a:p>
            <a:pPr lvl="1">
              <a:buFontTx/>
              <a:buChar char="-"/>
            </a:pPr>
            <a:endParaRPr lang="da-DK" dirty="0"/>
          </a:p>
          <a:p>
            <a:pPr marL="0" indent="0">
              <a:buNone/>
            </a:pPr>
            <a:r>
              <a:rPr lang="da-DK" dirty="0"/>
              <a:t>2. Contact Outzource</a:t>
            </a:r>
          </a:p>
          <a:p>
            <a:pPr lvl="1">
              <a:buFontTx/>
              <a:buChar char="-"/>
            </a:pPr>
            <a:r>
              <a:rPr lang="da-DK" dirty="0">
                <a:solidFill>
                  <a:prstClr val="black"/>
                </a:solidFill>
              </a:rPr>
              <a:t>Phone			+ 45 25 36 55 00</a:t>
            </a:r>
          </a:p>
          <a:p>
            <a:pPr lvl="1">
              <a:buFontTx/>
              <a:buChar char="-"/>
            </a:pPr>
            <a:r>
              <a:rPr lang="da-DK" dirty="0">
                <a:solidFill>
                  <a:prstClr val="black"/>
                </a:solidFill>
              </a:rPr>
              <a:t>E-mail			support@outzource.dk</a:t>
            </a:r>
          </a:p>
        </p:txBody>
      </p:sp>
      <p:sp>
        <p:nvSpPr>
          <p:cNvPr id="6" name="Pil: højre 5">
            <a:extLst>
              <a:ext uri="{FF2B5EF4-FFF2-40B4-BE49-F238E27FC236}">
                <a16:creationId xmlns:a16="http://schemas.microsoft.com/office/drawing/2014/main" id="{62A16831-EED0-4C0B-A96A-1B7A95226726}"/>
              </a:ext>
            </a:extLst>
          </p:cNvPr>
          <p:cNvSpPr/>
          <p:nvPr/>
        </p:nvSpPr>
        <p:spPr>
          <a:xfrm>
            <a:off x="10770517" y="6311900"/>
            <a:ext cx="1228493" cy="37914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/>
                </a:solidFill>
                <a:hlinkClick r:id="rId3" action="ppaction://hlinksldjump"/>
              </a:rPr>
              <a:t>Content</a:t>
            </a:r>
            <a:endParaRPr lang="da-DK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75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65CC31A5-49C9-40A8-BE5C-A121DC287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80" y="3087262"/>
            <a:ext cx="2181823" cy="29852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2	Approve project registrations</a:t>
            </a:r>
          </a:p>
        </p:txBody>
      </p:sp>
      <p:sp>
        <p:nvSpPr>
          <p:cNvPr id="6" name="Pladsholder til indhold 2"/>
          <p:cNvSpPr>
            <a:spLocks noGrp="1"/>
          </p:cNvSpPr>
          <p:nvPr>
            <p:ph idx="1"/>
          </p:nvPr>
        </p:nvSpPr>
        <p:spPr>
          <a:xfrm>
            <a:off x="713780" y="1825624"/>
            <a:ext cx="2181823" cy="4739077"/>
          </a:xfrm>
        </p:spPr>
        <p:txBody>
          <a:bodyPr/>
          <a:lstStyle/>
          <a:p>
            <a:r>
              <a:rPr lang="en-US" dirty="0"/>
              <a:t>MENU:</a:t>
            </a:r>
          </a:p>
          <a:p>
            <a:pPr marL="0" indent="0">
              <a:buNone/>
            </a:pPr>
            <a:r>
              <a:rPr lang="en-US" sz="1600" dirty="0"/>
              <a:t>Projects</a:t>
            </a:r>
          </a:p>
          <a:p>
            <a:pPr marL="0" indent="0">
              <a:buNone/>
            </a:pPr>
            <a:r>
              <a:rPr lang="en-US" sz="1600" dirty="0"/>
              <a:t>Approve project hours</a:t>
            </a:r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>
          <a:xfrm>
            <a:off x="3140015" y="1825624"/>
            <a:ext cx="2274178" cy="4865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Search:</a:t>
            </a:r>
          </a:p>
          <a:p>
            <a:r>
              <a:rPr lang="en-US" sz="1600" dirty="0"/>
              <a:t>Project</a:t>
            </a:r>
          </a:p>
          <a:p>
            <a:r>
              <a:rPr lang="en-US" sz="1600" dirty="0"/>
              <a:t>Choose timeframe</a:t>
            </a:r>
          </a:p>
          <a:p>
            <a:pPr marL="0" indent="0">
              <a:buNone/>
            </a:pPr>
            <a:r>
              <a:rPr lang="en-US" sz="1600" dirty="0"/>
              <a:t>Check each employee if the time registration is correct or not</a:t>
            </a:r>
          </a:p>
          <a:p>
            <a:pPr marL="0" indent="0">
              <a:buNone/>
            </a:pPr>
            <a:r>
              <a:rPr lang="en-US" sz="1600" dirty="0"/>
              <a:t>Click the         to see the activities which the employee has worked on.</a:t>
            </a:r>
          </a:p>
          <a:p>
            <a:pPr marL="0" indent="0">
              <a:buNone/>
            </a:pPr>
            <a:r>
              <a:rPr lang="en-US" sz="1600" dirty="0"/>
              <a:t>Mark the line(s) which can be approved and click the </a:t>
            </a:r>
            <a:r>
              <a:rPr lang="en-US" sz="1600" dirty="0">
                <a:solidFill>
                  <a:schemeClr val="accent6"/>
                </a:solidFill>
              </a:rPr>
              <a:t>Approve </a:t>
            </a:r>
            <a:r>
              <a:rPr lang="en-US" sz="1600" dirty="0"/>
              <a:t>button.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598" y="3829844"/>
            <a:ext cx="228600" cy="247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Pil: højre 9">
            <a:extLst>
              <a:ext uri="{FF2B5EF4-FFF2-40B4-BE49-F238E27FC236}">
                <a16:creationId xmlns:a16="http://schemas.microsoft.com/office/drawing/2014/main" id="{3B5FAB5F-2BBB-4EA4-80FE-8D5B63E0D66D}"/>
              </a:ext>
            </a:extLst>
          </p:cNvPr>
          <p:cNvSpPr/>
          <p:nvPr/>
        </p:nvSpPr>
        <p:spPr>
          <a:xfrm>
            <a:off x="10770517" y="6311900"/>
            <a:ext cx="1228493" cy="37914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/>
                </a:solidFill>
                <a:hlinkClick r:id="rId4" action="ppaction://hlinksldjump"/>
              </a:rPr>
              <a:t>Content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032F924-9717-4B39-9C98-23BAECBFDA3B}"/>
              </a:ext>
            </a:extLst>
          </p:cNvPr>
          <p:cNvSpPr/>
          <p:nvPr/>
        </p:nvSpPr>
        <p:spPr>
          <a:xfrm>
            <a:off x="1286704" y="5675269"/>
            <a:ext cx="1370232" cy="2814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506AEBF-E4B0-44C5-B472-F4514F34C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733" y="1983970"/>
            <a:ext cx="6179259" cy="2595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17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	</a:t>
            </a:r>
            <a:r>
              <a:rPr lang="en-US" sz="3850" dirty="0"/>
              <a:t>Approve/reject </a:t>
            </a:r>
            <a:r>
              <a:rPr lang="en-US" sz="3850" dirty="0" err="1"/>
              <a:t>weektotals</a:t>
            </a:r>
            <a:endParaRPr lang="en-US" sz="385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2193803" cy="4351338"/>
          </a:xfrm>
        </p:spPr>
        <p:txBody>
          <a:bodyPr/>
          <a:lstStyle/>
          <a:p>
            <a:r>
              <a:rPr lang="en-US"/>
              <a:t>Menu:</a:t>
            </a:r>
          </a:p>
          <a:p>
            <a:pPr marL="0" indent="0">
              <a:buNone/>
            </a:pPr>
            <a:r>
              <a:rPr lang="en-US" sz="1600"/>
              <a:t>Timerecording</a:t>
            </a:r>
          </a:p>
          <a:p>
            <a:pPr marL="0" indent="0">
              <a:buNone/>
            </a:pPr>
            <a:r>
              <a:rPr lang="en-US" sz="1600"/>
              <a:t>Approve Weektotals</a:t>
            </a:r>
          </a:p>
        </p:txBody>
      </p:sp>
      <p:sp>
        <p:nvSpPr>
          <p:cNvPr id="13" name="Pladsholder til indhold 2"/>
          <p:cNvSpPr txBox="1">
            <a:spLocks/>
          </p:cNvSpPr>
          <p:nvPr/>
        </p:nvSpPr>
        <p:spPr>
          <a:xfrm>
            <a:off x="3140015" y="1825624"/>
            <a:ext cx="2274178" cy="48654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Search:</a:t>
            </a:r>
          </a:p>
          <a:p>
            <a:r>
              <a:rPr lang="en-US" sz="1600" dirty="0"/>
              <a:t>Project group</a:t>
            </a:r>
          </a:p>
          <a:p>
            <a:r>
              <a:rPr lang="en-US" sz="1600" dirty="0"/>
              <a:t>Choose ”All”</a:t>
            </a:r>
          </a:p>
          <a:p>
            <a:r>
              <a:rPr lang="en-US" sz="1600" dirty="0"/>
              <a:t>Choose Timeframe</a:t>
            </a:r>
          </a:p>
          <a:p>
            <a:pPr marL="0" indent="0">
              <a:buNone/>
            </a:pPr>
            <a:r>
              <a:rPr lang="en-US" sz="1600" dirty="0"/>
              <a:t>Click ”Show poll&gt;&gt;”</a:t>
            </a:r>
          </a:p>
          <a:p>
            <a:pPr marL="0" indent="0">
              <a:buNone/>
            </a:pPr>
            <a:r>
              <a:rPr lang="en-US" sz="1600" dirty="0"/>
              <a:t>Check each employee for project hours and absence and if the week has been completed.</a:t>
            </a:r>
          </a:p>
          <a:p>
            <a:pPr marL="0" indent="0">
              <a:buNone/>
            </a:pPr>
            <a:r>
              <a:rPr lang="en-US" sz="1600" dirty="0"/>
              <a:t>If one week IS NOT competed, click ”pls. complete week.” (an e-mail is send to the employee)</a:t>
            </a:r>
          </a:p>
          <a:p>
            <a:pPr marL="0" indent="0">
              <a:buNone/>
            </a:pPr>
            <a:r>
              <a:rPr lang="en-US" sz="1600" dirty="0"/>
              <a:t>If all weeks are completed, approve or reject  -  one or more at a time.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8" name="Pil: højre 7">
            <a:extLst>
              <a:ext uri="{FF2B5EF4-FFF2-40B4-BE49-F238E27FC236}">
                <a16:creationId xmlns:a16="http://schemas.microsoft.com/office/drawing/2014/main" id="{342D6E56-3A5F-4CEC-BB39-5F8383AD97D7}"/>
              </a:ext>
            </a:extLst>
          </p:cNvPr>
          <p:cNvSpPr/>
          <p:nvPr/>
        </p:nvSpPr>
        <p:spPr>
          <a:xfrm>
            <a:off x="10770517" y="6311900"/>
            <a:ext cx="1228493" cy="37914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/>
                </a:solidFill>
                <a:hlinkClick r:id="rId2" action="ppaction://hlinksldjump"/>
              </a:rPr>
              <a:t>Content</a:t>
            </a:r>
            <a:endParaRPr lang="en-US" sz="1400">
              <a:solidFill>
                <a:schemeClr val="accent1"/>
              </a:solidFill>
            </a:endParaRP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4EE9BC29-8C8B-43F3-A68F-29424A643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99" y="3062288"/>
            <a:ext cx="2058155" cy="3114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D94C9A3B-DF9D-49E4-BCD2-F636C2859BF5}"/>
              </a:ext>
            </a:extLst>
          </p:cNvPr>
          <p:cNvSpPr/>
          <p:nvPr/>
        </p:nvSpPr>
        <p:spPr>
          <a:xfrm>
            <a:off x="1464523" y="5899011"/>
            <a:ext cx="1001018" cy="260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0CE9781C-701C-4F92-9D57-462D104E3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923" y="1825624"/>
            <a:ext cx="6477087" cy="36828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5619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032ACD7A-04D9-4CEC-A22F-4CBD5877F9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83"/>
          <a:stretch/>
        </p:blipFill>
        <p:spPr>
          <a:xfrm>
            <a:off x="6495062" y="4853783"/>
            <a:ext cx="2429369" cy="18927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EE09A11C-4044-453C-A71A-19671EF14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062" y="2272670"/>
            <a:ext cx="2429369" cy="24501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3a	Continued - </a:t>
            </a:r>
            <a:r>
              <a:rPr lang="en-US" sz="2800" dirty="0"/>
              <a:t>Approve/reject </a:t>
            </a:r>
            <a:r>
              <a:rPr lang="en-US" sz="2800" dirty="0" err="1"/>
              <a:t>weektotals</a:t>
            </a:r>
            <a:endParaRPr lang="en-US" sz="385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11608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Pop-up ”Ask for completion”	Pop-up Approve/Reject	  Pop-up – Confirmation	    Approve/rejected week (</a:t>
            </a:r>
            <a:r>
              <a:rPr lang="en-US" sz="1600" dirty="0">
                <a:solidFill>
                  <a:srgbClr val="FF0000"/>
                </a:solidFill>
              </a:rPr>
              <a:t>!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  <a:latin typeface="Wingdings 2" panose="05020102010507070707" pitchFamily="18" charset="2"/>
              </a:rPr>
              <a:t>P</a:t>
            </a:r>
            <a:r>
              <a:rPr lang="en-US" sz="1600" dirty="0"/>
              <a:t>)</a:t>
            </a:r>
          </a:p>
        </p:txBody>
      </p:sp>
      <p:sp>
        <p:nvSpPr>
          <p:cNvPr id="13" name="Pil: højre 12">
            <a:extLst>
              <a:ext uri="{FF2B5EF4-FFF2-40B4-BE49-F238E27FC236}">
                <a16:creationId xmlns:a16="http://schemas.microsoft.com/office/drawing/2014/main" id="{8D5AA5E1-C1C9-4E1C-BBF7-B13F11400787}"/>
              </a:ext>
            </a:extLst>
          </p:cNvPr>
          <p:cNvSpPr/>
          <p:nvPr/>
        </p:nvSpPr>
        <p:spPr>
          <a:xfrm>
            <a:off x="10770517" y="6311900"/>
            <a:ext cx="1228493" cy="37914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/>
                </a:solidFill>
                <a:hlinkClick r:id="rId4" action="ppaction://hlinksldjump"/>
              </a:rPr>
              <a:t>Content</a:t>
            </a:r>
            <a:endParaRPr lang="en-US" sz="1400">
              <a:solidFill>
                <a:schemeClr val="accent1"/>
              </a:solidFill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0FD8017-6E33-4BB9-A156-6885BCFF62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272670"/>
            <a:ext cx="2395238" cy="18173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C3A4A834-3A95-4AC4-989D-B19A0874F3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6631" y="2283061"/>
            <a:ext cx="2437586" cy="25231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47B623CE-9B7E-433E-A8D5-64252CFF73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5276" y="2272670"/>
            <a:ext cx="2385498" cy="19940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432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4	Change password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dirty="0" err="1"/>
              <a:t>Choose</a:t>
            </a:r>
            <a:r>
              <a:rPr lang="da-DK" dirty="0"/>
              <a:t> in the Menu:</a:t>
            </a:r>
          </a:p>
          <a:p>
            <a:pPr marL="457200" lvl="1" indent="0">
              <a:buNone/>
            </a:pPr>
            <a:r>
              <a:rPr lang="da-DK" dirty="0" err="1"/>
              <a:t>Employees_Edit</a:t>
            </a:r>
            <a:r>
              <a:rPr lang="da-DK" dirty="0"/>
              <a:t> </a:t>
            </a:r>
            <a:r>
              <a:rPr lang="da-DK" dirty="0" err="1"/>
              <a:t>Profile</a:t>
            </a:r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pPr marL="457200" indent="-457200">
              <a:buFont typeface="+mj-lt"/>
              <a:buAutoNum type="arabicPeriod"/>
            </a:pPr>
            <a:r>
              <a:rPr lang="da-DK" dirty="0"/>
              <a:t>Type new password</a:t>
            </a:r>
          </a:p>
          <a:p>
            <a:pPr marL="457200" indent="-457200">
              <a:buFont typeface="+mj-lt"/>
              <a:buAutoNum type="arabicPeriod"/>
            </a:pPr>
            <a:endParaRPr lang="da-DK" dirty="0"/>
          </a:p>
          <a:p>
            <a:pPr marL="457200" indent="-457200">
              <a:buFont typeface="+mj-lt"/>
              <a:buAutoNum type="arabicPeriod"/>
            </a:pPr>
            <a:r>
              <a:rPr lang="da-DK" dirty="0" err="1"/>
              <a:t>Click</a:t>
            </a:r>
            <a:r>
              <a:rPr lang="da-DK" dirty="0"/>
              <a:t> ”Update”</a:t>
            </a:r>
          </a:p>
        </p:txBody>
      </p:sp>
      <p:sp>
        <p:nvSpPr>
          <p:cNvPr id="5" name="Pil: højre 4"/>
          <p:cNvSpPr/>
          <p:nvPr/>
        </p:nvSpPr>
        <p:spPr>
          <a:xfrm>
            <a:off x="10770517" y="6311900"/>
            <a:ext cx="1228493" cy="37914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/>
                </a:solidFill>
                <a:hlinkClick r:id="rId2" action="ppaction://hlinksldjump"/>
              </a:rPr>
              <a:t>Content</a:t>
            </a:r>
            <a:endParaRPr lang="da-DK" sz="1400" dirty="0">
              <a:solidFill>
                <a:schemeClr val="accent1"/>
              </a:solidFill>
            </a:endParaRP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CE55B377-274A-40CD-98D0-687871138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683" y="1550791"/>
            <a:ext cx="2064589" cy="14271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0D2208AB-DACD-4685-A393-E4D3B7271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657" y="3605841"/>
            <a:ext cx="6968530" cy="21824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6281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/>
              <a:t>5	Complete week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Complete</a:t>
            </a:r>
          </a:p>
          <a:p>
            <a:pPr lvl="1"/>
            <a:r>
              <a:rPr lang="en-US" dirty="0"/>
              <a:t>Weekly note</a:t>
            </a:r>
          </a:p>
          <a:p>
            <a:pPr lvl="1"/>
            <a:r>
              <a:rPr lang="en-US" dirty="0"/>
              <a:t>Favorite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to Complete </a:t>
            </a:r>
          </a:p>
          <a:p>
            <a:pPr lvl="1"/>
            <a:r>
              <a:rPr lang="en-US" dirty="0"/>
              <a:t>Mark the week number</a:t>
            </a:r>
          </a:p>
          <a:p>
            <a:pPr lvl="1"/>
            <a:r>
              <a:rPr lang="en-US" dirty="0"/>
              <a:t>Click ”Complete now &gt;&gt;”</a:t>
            </a:r>
          </a:p>
        </p:txBody>
      </p:sp>
      <p:sp>
        <p:nvSpPr>
          <p:cNvPr id="14" name="Pil: højre 13">
            <a:extLst>
              <a:ext uri="{FF2B5EF4-FFF2-40B4-BE49-F238E27FC236}">
                <a16:creationId xmlns:a16="http://schemas.microsoft.com/office/drawing/2014/main" id="{26EDE98F-BDA4-437A-9F0A-1CF420769424}"/>
              </a:ext>
            </a:extLst>
          </p:cNvPr>
          <p:cNvSpPr/>
          <p:nvPr/>
        </p:nvSpPr>
        <p:spPr>
          <a:xfrm>
            <a:off x="10770517" y="6311900"/>
            <a:ext cx="1228493" cy="37914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/>
                </a:solidFill>
                <a:hlinkClick r:id="rId2" action="ppaction://hlinksldjump"/>
              </a:rPr>
              <a:t>Content</a:t>
            </a:r>
            <a:endParaRPr lang="da-DK" sz="1400" dirty="0">
              <a:solidFill>
                <a:schemeClr val="accent1"/>
              </a:solidFill>
            </a:endParaRP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B219424B-3E3D-4857-9DE7-1FC65A78D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802" y="1690688"/>
            <a:ext cx="1819593" cy="18316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445C49EB-F54A-4D22-AEE3-BDAD6775F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850" y="269302"/>
            <a:ext cx="2142706" cy="26894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6B2CF771-50DF-410A-8DCB-ABB95AF5B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0397" y="1825625"/>
            <a:ext cx="3130600" cy="17044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461815EF-D0ED-4985-BDDE-71E1A72A80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9802" y="4061679"/>
            <a:ext cx="4567238" cy="25230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4183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37DC1E6F-194B-4380-B78A-070DEF03F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363" y="3895837"/>
            <a:ext cx="7205663" cy="24142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F2CA5309-A6F9-4EA1-A5B6-377D27BBB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364" y="1531255"/>
            <a:ext cx="7205663" cy="23025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	Edit / delete registration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2853906" cy="4351338"/>
          </a:xfrm>
        </p:spPr>
        <p:txBody>
          <a:bodyPr>
            <a:normAutofit/>
          </a:bodyPr>
          <a:lstStyle/>
          <a:p>
            <a:r>
              <a:rPr lang="en-US" dirty="0"/>
              <a:t>Edit or delete a registration by typing </a:t>
            </a:r>
          </a:p>
          <a:p>
            <a:pPr marL="457200" lvl="1" indent="0">
              <a:buNone/>
            </a:pPr>
            <a:r>
              <a:rPr lang="en-US" dirty="0"/>
              <a:t>A: a new time (number) – </a:t>
            </a:r>
          </a:p>
          <a:p>
            <a:pPr marL="457200" lvl="1" indent="0">
              <a:buNone/>
            </a:pPr>
            <a:r>
              <a:rPr lang="en-US" dirty="0"/>
              <a:t>Replace the number</a:t>
            </a:r>
          </a:p>
          <a:p>
            <a:pPr marL="457200" lvl="1" indent="0">
              <a:buNone/>
            </a:pPr>
            <a:r>
              <a:rPr lang="en-US" dirty="0"/>
              <a:t>B: Type 0 (zero) = delete</a:t>
            </a:r>
          </a:p>
        </p:txBody>
      </p:sp>
      <p:sp>
        <p:nvSpPr>
          <p:cNvPr id="9" name="Tekstfelt 8"/>
          <p:cNvSpPr txBox="1"/>
          <p:nvPr/>
        </p:nvSpPr>
        <p:spPr>
          <a:xfrm>
            <a:off x="3924259" y="2106418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Before</a:t>
            </a:r>
          </a:p>
        </p:txBody>
      </p:sp>
      <p:sp>
        <p:nvSpPr>
          <p:cNvPr id="10" name="Tekstfelt 9"/>
          <p:cNvSpPr txBox="1"/>
          <p:nvPr/>
        </p:nvSpPr>
        <p:spPr>
          <a:xfrm>
            <a:off x="4044201" y="4422474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After</a:t>
            </a:r>
          </a:p>
        </p:txBody>
      </p:sp>
      <p:sp>
        <p:nvSpPr>
          <p:cNvPr id="11" name="Ellipse 10"/>
          <p:cNvSpPr/>
          <p:nvPr/>
        </p:nvSpPr>
        <p:spPr>
          <a:xfrm>
            <a:off x="7300912" y="2568272"/>
            <a:ext cx="560716" cy="7528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l: højre 12">
            <a:extLst>
              <a:ext uri="{FF2B5EF4-FFF2-40B4-BE49-F238E27FC236}">
                <a16:creationId xmlns:a16="http://schemas.microsoft.com/office/drawing/2014/main" id="{B6240BAD-221A-4795-910F-AE13C76BB2D5}"/>
              </a:ext>
            </a:extLst>
          </p:cNvPr>
          <p:cNvSpPr/>
          <p:nvPr/>
        </p:nvSpPr>
        <p:spPr>
          <a:xfrm>
            <a:off x="10770517" y="6311900"/>
            <a:ext cx="1228493" cy="37914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/>
                </a:solidFill>
                <a:hlinkClick r:id="rId4" action="ppaction://hlinksldjump"/>
              </a:rPr>
              <a:t>Content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EEB3AD7-D995-47B8-B622-48BD8419A3A1}"/>
              </a:ext>
            </a:extLst>
          </p:cNvPr>
          <p:cNvSpPr/>
          <p:nvPr/>
        </p:nvSpPr>
        <p:spPr>
          <a:xfrm>
            <a:off x="7300912" y="4999970"/>
            <a:ext cx="560716" cy="7528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7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7AB17C5A-F0F8-4EE1-A593-981ACE6C6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832" y="1538197"/>
            <a:ext cx="4836443" cy="26016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6a	</a:t>
            </a:r>
            <a:r>
              <a:rPr lang="en-US" dirty="0"/>
              <a:t>Edit / delete registration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2853906" cy="44862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Edit and deletion on the Weekly Note</a:t>
            </a:r>
          </a:p>
          <a:p>
            <a:r>
              <a:rPr lang="en-US" dirty="0"/>
              <a:t>Click the ”Blue” hour-number</a:t>
            </a:r>
          </a:p>
          <a:p>
            <a:r>
              <a:rPr lang="en-US" dirty="0"/>
              <a:t>A pop-up gives the option to edit the registration</a:t>
            </a:r>
          </a:p>
          <a:p>
            <a:r>
              <a:rPr lang="en-US" dirty="0"/>
              <a:t>Correct the hour(s) – that is…replace the number.</a:t>
            </a:r>
          </a:p>
          <a:p>
            <a:r>
              <a:rPr lang="en-US" dirty="0"/>
              <a:t>Click Update</a:t>
            </a:r>
          </a:p>
          <a:p>
            <a:r>
              <a:rPr lang="en-US" dirty="0"/>
              <a:t>Delete = use the red button</a:t>
            </a:r>
          </a:p>
        </p:txBody>
      </p:sp>
      <p:cxnSp>
        <p:nvCxnSpPr>
          <p:cNvPr id="13" name="Lige pilforbindelse 12"/>
          <p:cNvCxnSpPr>
            <a:cxnSpLocks/>
          </p:cNvCxnSpPr>
          <p:nvPr/>
        </p:nvCxnSpPr>
        <p:spPr>
          <a:xfrm flipH="1">
            <a:off x="6972300" y="3952875"/>
            <a:ext cx="4638676" cy="31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l: højre 8">
            <a:extLst>
              <a:ext uri="{FF2B5EF4-FFF2-40B4-BE49-F238E27FC236}">
                <a16:creationId xmlns:a16="http://schemas.microsoft.com/office/drawing/2014/main" id="{78DCCB52-EF76-4DBC-81DF-E0A8E083E93F}"/>
              </a:ext>
            </a:extLst>
          </p:cNvPr>
          <p:cNvSpPr/>
          <p:nvPr/>
        </p:nvSpPr>
        <p:spPr>
          <a:xfrm>
            <a:off x="10770517" y="6311900"/>
            <a:ext cx="1228493" cy="37914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accent1"/>
                </a:solidFill>
                <a:hlinkClick r:id="rId3" action="ppaction://hlinksldjump"/>
              </a:rPr>
              <a:t>Content</a:t>
            </a:r>
            <a:endParaRPr lang="da-DK" sz="1400" dirty="0">
              <a:solidFill>
                <a:schemeClr val="accent1"/>
              </a:solidFill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31ED073-7321-4819-830F-C3A3B20BA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713" y="2060245"/>
            <a:ext cx="2624587" cy="4159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7B39977-C039-4E92-A3C8-4D9253A5BB7D}"/>
              </a:ext>
            </a:extLst>
          </p:cNvPr>
          <p:cNvSpPr/>
          <p:nvPr/>
        </p:nvSpPr>
        <p:spPr>
          <a:xfrm>
            <a:off x="4962293" y="4068761"/>
            <a:ext cx="805480" cy="1984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781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1085</Words>
  <Application>Microsoft Office PowerPoint</Application>
  <PresentationFormat>Widescreen</PresentationFormat>
  <Paragraphs>245</Paragraphs>
  <Slides>24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 2</vt:lpstr>
      <vt:lpstr>Office-tema</vt:lpstr>
      <vt:lpstr>Table of contents</vt:lpstr>
      <vt:lpstr>1 Ad / remove lines from Favorites </vt:lpstr>
      <vt:lpstr>2 Approve project registrations</vt:lpstr>
      <vt:lpstr>3 Approve/reject weektotals</vt:lpstr>
      <vt:lpstr>3a Continued - Approve/reject weektotals</vt:lpstr>
      <vt:lpstr>4 Change password</vt:lpstr>
      <vt:lpstr>5 Complete week</vt:lpstr>
      <vt:lpstr>6 Edit / delete registration</vt:lpstr>
      <vt:lpstr>6a Edit / delete registration</vt:lpstr>
      <vt:lpstr>7 Edit project information </vt:lpstr>
      <vt:lpstr>7a Continued - Edit project information </vt:lpstr>
      <vt:lpstr>7b Continued - Edit project information </vt:lpstr>
      <vt:lpstr>7c Continued - Edit project information </vt:lpstr>
      <vt:lpstr>7d Continued - Edit project information </vt:lpstr>
      <vt:lpstr>8 E-mail, when password is changed</vt:lpstr>
      <vt:lpstr>9 Find activity</vt:lpstr>
      <vt:lpstr>10 Find project</vt:lpstr>
      <vt:lpstr>11 Forgot password</vt:lpstr>
      <vt:lpstr>12 No data in the report</vt:lpstr>
      <vt:lpstr>13 Reconcil.(Balance)</vt:lpstr>
      <vt:lpstr>14 Register multiple days </vt:lpstr>
      <vt:lpstr>15 Register vacation/absence</vt:lpstr>
      <vt:lpstr>16 Rejected week, what to do</vt:lpstr>
      <vt:lpstr>17 Support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Jesper Aaberg</dc:creator>
  <cp:lastModifiedBy>Jesper Aaberg</cp:lastModifiedBy>
  <cp:revision>116</cp:revision>
  <dcterms:created xsi:type="dcterms:W3CDTF">2017-06-12T13:38:20Z</dcterms:created>
  <dcterms:modified xsi:type="dcterms:W3CDTF">2017-07-03T10:25:30Z</dcterms:modified>
</cp:coreProperties>
</file>