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embeddedFontLst>
    <p:embeddedFont>
      <p:font typeface="Nuni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Nunito-bold.fntdata"/><Relationship Id="rId21" Type="http://schemas.openxmlformats.org/officeDocument/2006/relationships/slide" Target="slides/slide17.xml"/><Relationship Id="rId43" Type="http://schemas.openxmlformats.org/officeDocument/2006/relationships/font" Target="fonts/Nunito-regular.fntdata"/><Relationship Id="rId24" Type="http://schemas.openxmlformats.org/officeDocument/2006/relationships/slide" Target="slides/slide20.xml"/><Relationship Id="rId46" Type="http://schemas.openxmlformats.org/officeDocument/2006/relationships/font" Target="fonts/Nunito-boldItalic.fntdata"/><Relationship Id="rId23" Type="http://schemas.openxmlformats.org/officeDocument/2006/relationships/slide" Target="slides/slide19.xml"/><Relationship Id="rId45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f59200f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f59200f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f59200f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f59200f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f59200f3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f59200f3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f59200f3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f59200f3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f59200f3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f59200f3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f59200f3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f59200f3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f59200f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f59200f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f59200f3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f59200f3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f59200f3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f59200f3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f59200f3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f59200f3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cb35290f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cb35290f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f59200f37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f59200f37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f59200f37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f59200f37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f59200f37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f59200f37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f59200f37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f59200f37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f59200f37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f59200f37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f59200f37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f59200f37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4f59200f37_3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4f59200f37_3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f59200f37_3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4f59200f37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f59200f37_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f59200f37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f59200f37_3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f59200f37_3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cb35290f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cb35290f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4f59200f37_3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4f59200f37_3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f59200f37_3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4f59200f37_3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f59200f37_3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f59200f37_3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f59200f37_3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4f59200f37_3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4f59200f37_3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4f59200f37_3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4f59200f37_3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4f59200f37_3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f59200f37_3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4f59200f37_3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f5cd8a3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4f5cd8a3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4f59200f37_3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4f59200f37_3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cb35290f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cb35290f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cb35290f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cb35290f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cb35290f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cb35290f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cb35290f7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cb35290f7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f59200f3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f59200f3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f59200f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f59200f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dIGxJCqLJlY" TargetMode="External"/><Relationship Id="rId4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i92duroa@uco.es" TargetMode="External"/><Relationship Id="rId4" Type="http://schemas.openxmlformats.org/officeDocument/2006/relationships/hyperlink" Target="mailto:aduran@uco.es" TargetMode="External"/><Relationship Id="rId5" Type="http://schemas.openxmlformats.org/officeDocument/2006/relationships/hyperlink" Target="mailto:egsalcines@uco.e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youtube.com/watch?v=3cme5JRQ9Bc" TargetMode="External"/><Relationship Id="rId4" Type="http://schemas.openxmlformats.org/officeDocument/2006/relationships/image" Target="../media/image1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news.netcraft.com/archives/category/web-server-survey/" TargetMode="External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en.wikipedia.org/wiki/Comparison_of_web_server_softwar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16.png"/><Relationship Id="rId7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26.png"/><Relationship Id="rId7" Type="http://schemas.openxmlformats.org/officeDocument/2006/relationships/image" Target="../media/image17.png"/><Relationship Id="rId8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httpd.apache.org/docs/2.4/" TargetMode="External"/><Relationship Id="rId4" Type="http://schemas.openxmlformats.org/officeDocument/2006/relationships/hyperlink" Target="http://httpd.apache.org/docs/2.4/programs/" TargetMode="External"/><Relationship Id="rId5" Type="http://schemas.openxmlformats.org/officeDocument/2006/relationships/hyperlink" Target="http://httpd.apache.org/docs/2.4/configuring.html" TargetMode="External"/><Relationship Id="rId6" Type="http://schemas.openxmlformats.org/officeDocument/2006/relationships/hyperlink" Target="http://httpd.apache.org/docs/2.4/bind.html" TargetMode="External"/><Relationship Id="rId7" Type="http://schemas.openxmlformats.org/officeDocument/2006/relationships/hyperlink" Target="http://httpd.apache.org/docs/2.4/stopping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httpd.apache.org/docs/2.4/mod/directives.html" TargetMode="External"/><Relationship Id="rId4" Type="http://schemas.openxmlformats.org/officeDocument/2006/relationships/hyperlink" Target="http://httpd.apache.org/docs/2.4/mod/" TargetMode="External"/><Relationship Id="rId5" Type="http://schemas.openxmlformats.org/officeDocument/2006/relationships/hyperlink" Target="http://httpd.apache.org/docs/2.4/sections.html" TargetMode="External"/><Relationship Id="rId6" Type="http://schemas.openxmlformats.org/officeDocument/2006/relationships/hyperlink" Target="http://httpd.apache.org/docs/2.4/urlmapping.html" TargetMode="External"/><Relationship Id="rId7" Type="http://schemas.openxmlformats.org/officeDocument/2006/relationships/hyperlink" Target="http://httpd.apache.org/docs/2.4/vhosts/" TargetMode="External"/><Relationship Id="rId8" Type="http://schemas.openxmlformats.org/officeDocument/2006/relationships/hyperlink" Target="http://httpd.apache.org/docs/2.4/howto/htaccess.ht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492600" y="567575"/>
            <a:ext cx="8158800" cy="19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y Administración de Sistemas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943600" y="2935723"/>
            <a:ext cx="53613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Antonio Manuel Durán Rosal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Enrique García Salcines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Curso 2018/2019</a:t>
            </a:r>
            <a:endParaRPr/>
          </a:p>
        </p:txBody>
      </p:sp>
      <p:sp>
        <p:nvSpPr>
          <p:cNvPr id="130" name="Google Shape;130;p13"/>
          <p:cNvSpPr txBox="1"/>
          <p:nvPr>
            <p:ph type="ctrTitle"/>
          </p:nvPr>
        </p:nvSpPr>
        <p:spPr>
          <a:xfrm>
            <a:off x="1567675" y="2088725"/>
            <a:ext cx="5987100" cy="5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Práctica 1. Administración de Servidores Web: APACHE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Internet con un enfoque descendente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819150" y="1990725"/>
            <a:ext cx="7505700" cy="26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¿Que está pasando?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	Cliente &lt;-&gt; Servidor = Petición &lt;-&gt; Respuesta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Aparición de varios servidores al navegar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Router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Web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" sz="1800"/>
              <a:t>DNS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etc.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¿Dónde están las cosas?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819150" y="1465900"/>
            <a:ext cx="7505700" cy="1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 las direcciones IP se le asocian nombres inteligibles.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Más fácil de recordar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Más fiable</a:t>
            </a:r>
            <a:endParaRPr sz="1800"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819150" y="2657500"/>
            <a:ext cx="7505700" cy="14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DNS (</a:t>
            </a:r>
            <a:r>
              <a:rPr i="1" lang="es" sz="1800"/>
              <a:t>Domain Name System</a:t>
            </a:r>
            <a:r>
              <a:rPr lang="es" sz="1800"/>
              <a:t>): sistema de nombre de dominio.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Los servidores se pasan mensajes de acuerdo al protocolo DNS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Se trata de una base de datos distribuida y jerárquica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Se principal uso es asociar un nombre con una dirección IP.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¿Dónde están las cosas?</a:t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819150" y="1465900"/>
            <a:ext cx="75057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Por tanto, el DNS devuelve la dirección IP de un dominio.</a:t>
            </a:r>
            <a:endParaRPr sz="1800"/>
          </a:p>
        </p:txBody>
      </p:sp>
      <p:sp>
        <p:nvSpPr>
          <p:cNvPr id="216" name="Google Shape;216;p24"/>
          <p:cNvSpPr/>
          <p:nvPr/>
        </p:nvSpPr>
        <p:spPr>
          <a:xfrm>
            <a:off x="3793550" y="2130713"/>
            <a:ext cx="430500" cy="3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IP</a:t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3106200" y="2839438"/>
            <a:ext cx="430500" cy="3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D1</a:t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3793550" y="2839438"/>
            <a:ext cx="430500" cy="3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D2</a:t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4480900" y="2839438"/>
            <a:ext cx="430500" cy="3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D3</a:t>
            </a:r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6334800" y="2130750"/>
            <a:ext cx="504300" cy="3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IP2</a:t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5615850" y="2130800"/>
            <a:ext cx="504300" cy="3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IP1</a:t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7053650" y="2146575"/>
            <a:ext cx="504300" cy="3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IP3</a:t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6371700" y="2823588"/>
            <a:ext cx="430500" cy="3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1574950" y="2130725"/>
            <a:ext cx="430500" cy="3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IP</a:t>
            </a: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1574950" y="2839450"/>
            <a:ext cx="430500" cy="3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226" name="Google Shape;226;p24"/>
          <p:cNvCxnSpPr>
            <a:endCxn id="225" idx="0"/>
          </p:cNvCxnSpPr>
          <p:nvPr/>
        </p:nvCxnSpPr>
        <p:spPr>
          <a:xfrm>
            <a:off x="1790200" y="2477350"/>
            <a:ext cx="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27" name="Google Shape;227;p24"/>
          <p:cNvCxnSpPr>
            <a:stCxn id="216" idx="2"/>
            <a:endCxn id="217" idx="0"/>
          </p:cNvCxnSpPr>
          <p:nvPr/>
        </p:nvCxnSpPr>
        <p:spPr>
          <a:xfrm flipH="1">
            <a:off x="3321500" y="2477213"/>
            <a:ext cx="6873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28" name="Google Shape;228;p24"/>
          <p:cNvCxnSpPr>
            <a:stCxn id="216" idx="2"/>
            <a:endCxn id="218" idx="0"/>
          </p:cNvCxnSpPr>
          <p:nvPr/>
        </p:nvCxnSpPr>
        <p:spPr>
          <a:xfrm>
            <a:off x="4008800" y="2477213"/>
            <a:ext cx="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29" name="Google Shape;229;p24"/>
          <p:cNvCxnSpPr>
            <a:stCxn id="216" idx="2"/>
            <a:endCxn id="219" idx="0"/>
          </p:cNvCxnSpPr>
          <p:nvPr/>
        </p:nvCxnSpPr>
        <p:spPr>
          <a:xfrm>
            <a:off x="4008800" y="2477213"/>
            <a:ext cx="6873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4"/>
          <p:cNvCxnSpPr>
            <a:stCxn id="221" idx="2"/>
            <a:endCxn id="223" idx="0"/>
          </p:cNvCxnSpPr>
          <p:nvPr/>
        </p:nvCxnSpPr>
        <p:spPr>
          <a:xfrm>
            <a:off x="5868000" y="2477300"/>
            <a:ext cx="719100" cy="3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31" name="Google Shape;231;p24"/>
          <p:cNvCxnSpPr>
            <a:stCxn id="220" idx="2"/>
            <a:endCxn id="223" idx="0"/>
          </p:cNvCxnSpPr>
          <p:nvPr/>
        </p:nvCxnSpPr>
        <p:spPr>
          <a:xfrm>
            <a:off x="6586950" y="2477250"/>
            <a:ext cx="0" cy="3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32" name="Google Shape;232;p24"/>
          <p:cNvCxnSpPr>
            <a:stCxn id="222" idx="2"/>
            <a:endCxn id="223" idx="0"/>
          </p:cNvCxnSpPr>
          <p:nvPr/>
        </p:nvCxnSpPr>
        <p:spPr>
          <a:xfrm flipH="1">
            <a:off x="6587000" y="2493075"/>
            <a:ext cx="718800" cy="3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33" name="Google Shape;233;p24"/>
          <p:cNvSpPr txBox="1"/>
          <p:nvPr/>
        </p:nvSpPr>
        <p:spPr>
          <a:xfrm>
            <a:off x="1430800" y="3338500"/>
            <a:ext cx="7188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Básico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3649400" y="3338325"/>
            <a:ext cx="7188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s"/>
              <a:t>Virtual Hosts</a:t>
            </a:r>
            <a:endParaRPr i="1"/>
          </a:p>
        </p:txBody>
      </p:sp>
      <p:sp>
        <p:nvSpPr>
          <p:cNvPr id="235" name="Google Shape;235;p24"/>
          <p:cNvSpPr txBox="1"/>
          <p:nvPr/>
        </p:nvSpPr>
        <p:spPr>
          <a:xfrm>
            <a:off x="5731500" y="3338450"/>
            <a:ext cx="17109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Balanceo de carga</a:t>
            </a:r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3031850" y="4289725"/>
            <a:ext cx="19539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Cliente &lt;-&gt; Servidor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Veamos un ejemplo</a:t>
            </a:r>
            <a:endParaRPr/>
          </a:p>
        </p:txBody>
      </p:sp>
      <p:pic>
        <p:nvPicPr>
          <p:cNvPr descr="El sistema DNS (Domain Name System, en español, Sistema de Nombres de Dominio) traduce nombres de dominio en identificadores binarios asociados con los equipos conectados a la red, con el propósito de localizar y direccionar estos equipos mundialmente. En este vídeo creado por Centr (Council of European National Top Level Domain Registries) se nos explica de forma sencilla y divertida cómo funciona el sistema de DNS, mostrando el laberinto que atraviesan los datos en sólo unas milésimas de segundo desde que el usuario aprieta el botón &quot;entrar&quot; hasta que en su navegador se resuelve la dirección ip. &#10; &#10; &#10;http://www.centr.org" id="242" name="Google Shape;242;p25" title="¿Cómo funciona el DNS?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875" y="1476075"/>
            <a:ext cx="4518725" cy="33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del video</a:t>
            </a:r>
            <a:endParaRPr/>
          </a:p>
        </p:txBody>
      </p:sp>
      <p:sp>
        <p:nvSpPr>
          <p:cNvPr id="248" name="Google Shape;248;p26"/>
          <p:cNvSpPr txBox="1"/>
          <p:nvPr>
            <p:ph idx="1" type="body"/>
          </p:nvPr>
        </p:nvSpPr>
        <p:spPr>
          <a:xfrm>
            <a:off x="819150" y="1465900"/>
            <a:ext cx="7505700" cy="1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s" sz="1800"/>
              <a:t>Nombres de dominio: “www.dominio.es”</a:t>
            </a:r>
            <a:endParaRPr sz="1800"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“</a:t>
            </a:r>
            <a:r>
              <a:rPr lang="es" sz="1800">
                <a:solidFill>
                  <a:srgbClr val="FF0000"/>
                </a:solidFill>
              </a:rPr>
              <a:t>es</a:t>
            </a:r>
            <a:r>
              <a:rPr lang="es" sz="1800"/>
              <a:t>.</a:t>
            </a:r>
            <a:r>
              <a:rPr lang="es" sz="1800">
                <a:solidFill>
                  <a:schemeClr val="accent1"/>
                </a:solidFill>
              </a:rPr>
              <a:t>Wikipedia</a:t>
            </a:r>
            <a:r>
              <a:rPr lang="es" sz="1800"/>
              <a:t>.</a:t>
            </a:r>
            <a:r>
              <a:rPr lang="es" sz="1800">
                <a:solidFill>
                  <a:srgbClr val="0000FF"/>
                </a:solidFill>
              </a:rPr>
              <a:t>org</a:t>
            </a:r>
            <a:r>
              <a:rPr lang="es" sz="1800"/>
              <a:t>”, “</a:t>
            </a:r>
            <a:r>
              <a:rPr lang="es" sz="1800">
                <a:solidFill>
                  <a:srgbClr val="FF0000"/>
                </a:solidFill>
              </a:rPr>
              <a:t>www</a:t>
            </a:r>
            <a:r>
              <a:rPr lang="es" sz="1800"/>
              <a:t>.</a:t>
            </a:r>
            <a:r>
              <a:rPr lang="es" sz="1800">
                <a:solidFill>
                  <a:schemeClr val="accent1"/>
                </a:solidFill>
              </a:rPr>
              <a:t>uco</a:t>
            </a:r>
            <a:r>
              <a:rPr lang="es" sz="1800"/>
              <a:t>.</a:t>
            </a:r>
            <a:r>
              <a:rPr lang="es" sz="1800">
                <a:solidFill>
                  <a:srgbClr val="0000FF"/>
                </a:solidFill>
              </a:rPr>
              <a:t>es</a:t>
            </a:r>
            <a:r>
              <a:rPr lang="es" sz="1800"/>
              <a:t>”, “</a:t>
            </a:r>
            <a:r>
              <a:rPr lang="es" sz="1800">
                <a:solidFill>
                  <a:srgbClr val="FF0000"/>
                </a:solidFill>
              </a:rPr>
              <a:t>images</a:t>
            </a:r>
            <a:r>
              <a:rPr lang="es" sz="1800"/>
              <a:t>.</a:t>
            </a:r>
            <a:r>
              <a:rPr lang="es" sz="1800">
                <a:solidFill>
                  <a:schemeClr val="accent1"/>
                </a:solidFill>
              </a:rPr>
              <a:t>google</a:t>
            </a:r>
            <a:r>
              <a:rPr lang="es" sz="1800"/>
              <a:t>.</a:t>
            </a:r>
            <a:r>
              <a:rPr lang="es" sz="1800">
                <a:solidFill>
                  <a:srgbClr val="0000FF"/>
                </a:solidFill>
              </a:rPr>
              <a:t>com</a:t>
            </a:r>
            <a:r>
              <a:rPr lang="es" sz="1800"/>
              <a:t>”</a:t>
            </a:r>
            <a:endParaRPr sz="1800"/>
          </a:p>
        </p:txBody>
      </p:sp>
      <p:sp>
        <p:nvSpPr>
          <p:cNvPr id="249" name="Google Shape;249;p26"/>
          <p:cNvSpPr txBox="1"/>
          <p:nvPr>
            <p:ph idx="1" type="body"/>
          </p:nvPr>
        </p:nvSpPr>
        <p:spPr>
          <a:xfrm>
            <a:off x="819150" y="2657500"/>
            <a:ext cx="7505700" cy="14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Distintas partes (de derecha a izquierda):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lang="es" sz="1800">
                <a:solidFill>
                  <a:srgbClr val="0000FF"/>
                </a:solidFill>
              </a:rPr>
              <a:t>Dominio de nivel superior: org, es, com</a:t>
            </a:r>
            <a:endParaRPr sz="1800">
              <a:solidFill>
                <a:srgbClr val="0000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s" sz="1800">
                <a:solidFill>
                  <a:schemeClr val="accent1"/>
                </a:solidFill>
              </a:rPr>
              <a:t>Nombre de la máquina: wikipedia, uco, google</a:t>
            </a:r>
            <a:endParaRPr sz="1800">
              <a:solidFill>
                <a:schemeClr val="accen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○"/>
            </a:pPr>
            <a:r>
              <a:rPr lang="es" sz="1800">
                <a:solidFill>
                  <a:srgbClr val="CC0000"/>
                </a:solidFill>
              </a:rPr>
              <a:t>Subdominios: www, es, images</a:t>
            </a:r>
            <a:endParaRPr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del video</a:t>
            </a:r>
            <a:endParaRPr/>
          </a:p>
        </p:txBody>
      </p:sp>
      <p:sp>
        <p:nvSpPr>
          <p:cNvPr id="255" name="Google Shape;255;p27"/>
          <p:cNvSpPr/>
          <p:nvPr/>
        </p:nvSpPr>
        <p:spPr>
          <a:xfrm>
            <a:off x="3883850" y="1894350"/>
            <a:ext cx="650700" cy="46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.</a:t>
            </a:r>
            <a:endParaRPr sz="3000"/>
          </a:p>
        </p:txBody>
      </p:sp>
      <p:sp>
        <p:nvSpPr>
          <p:cNvPr id="256" name="Google Shape;256;p27"/>
          <p:cNvSpPr/>
          <p:nvPr/>
        </p:nvSpPr>
        <p:spPr>
          <a:xfrm>
            <a:off x="1952425" y="2579763"/>
            <a:ext cx="650700" cy="51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</a:t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3175525" y="2579763"/>
            <a:ext cx="650700" cy="51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org</a:t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4650525" y="2579763"/>
            <a:ext cx="650700" cy="51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</a:t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5873625" y="2579763"/>
            <a:ext cx="650700" cy="51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...</a:t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>
            <a:off x="2246350" y="3424975"/>
            <a:ext cx="929100" cy="51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change</a:t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>
            <a:off x="5253700" y="3424963"/>
            <a:ext cx="650700" cy="51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...</a:t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3610950" y="3424975"/>
            <a:ext cx="1091700" cy="51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wikipedia</a:t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2750975" y="4165588"/>
            <a:ext cx="650700" cy="51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</a:t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>
            <a:off x="4246650" y="4165588"/>
            <a:ext cx="650700" cy="51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</a:t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5301225" y="4165588"/>
            <a:ext cx="650700" cy="51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...</a:t>
            </a:r>
            <a:endParaRPr/>
          </a:p>
        </p:txBody>
      </p:sp>
      <p:sp>
        <p:nvSpPr>
          <p:cNvPr id="266" name="Google Shape;266;p27"/>
          <p:cNvSpPr txBox="1"/>
          <p:nvPr/>
        </p:nvSpPr>
        <p:spPr>
          <a:xfrm>
            <a:off x="787150" y="1800200"/>
            <a:ext cx="1459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es.wikipedia.org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27"/>
          <p:cNvCxnSpPr>
            <a:stCxn id="255" idx="2"/>
            <a:endCxn id="256" idx="0"/>
          </p:cNvCxnSpPr>
          <p:nvPr/>
        </p:nvCxnSpPr>
        <p:spPr>
          <a:xfrm flipH="1">
            <a:off x="2277800" y="2356050"/>
            <a:ext cx="1931400" cy="2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8" name="Google Shape;268;p27"/>
          <p:cNvCxnSpPr>
            <a:stCxn id="255" idx="2"/>
            <a:endCxn id="258" idx="0"/>
          </p:cNvCxnSpPr>
          <p:nvPr/>
        </p:nvCxnSpPr>
        <p:spPr>
          <a:xfrm>
            <a:off x="4209200" y="2356050"/>
            <a:ext cx="766800" cy="2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9" name="Google Shape;269;p27"/>
          <p:cNvCxnSpPr>
            <a:stCxn id="259" idx="0"/>
            <a:endCxn id="255" idx="2"/>
          </p:cNvCxnSpPr>
          <p:nvPr/>
        </p:nvCxnSpPr>
        <p:spPr>
          <a:xfrm rot="10800000">
            <a:off x="4209075" y="2355963"/>
            <a:ext cx="1989900" cy="2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70" name="Google Shape;270;p27"/>
          <p:cNvCxnSpPr>
            <a:stCxn id="257" idx="0"/>
            <a:endCxn id="255" idx="2"/>
          </p:cNvCxnSpPr>
          <p:nvPr/>
        </p:nvCxnSpPr>
        <p:spPr>
          <a:xfrm flipH="1" rot="10800000">
            <a:off x="3500875" y="2355963"/>
            <a:ext cx="708300" cy="2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71" name="Google Shape;271;p27"/>
          <p:cNvCxnSpPr>
            <a:stCxn id="257" idx="2"/>
            <a:endCxn id="260" idx="0"/>
          </p:cNvCxnSpPr>
          <p:nvPr/>
        </p:nvCxnSpPr>
        <p:spPr>
          <a:xfrm flipH="1">
            <a:off x="2710975" y="3093963"/>
            <a:ext cx="789900" cy="3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72" name="Google Shape;272;p27"/>
          <p:cNvCxnSpPr>
            <a:stCxn id="262" idx="0"/>
            <a:endCxn id="257" idx="2"/>
          </p:cNvCxnSpPr>
          <p:nvPr/>
        </p:nvCxnSpPr>
        <p:spPr>
          <a:xfrm rot="10800000">
            <a:off x="3501000" y="3094075"/>
            <a:ext cx="655800" cy="3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73" name="Google Shape;273;p27"/>
          <p:cNvCxnSpPr>
            <a:stCxn id="261" idx="0"/>
            <a:endCxn id="257" idx="2"/>
          </p:cNvCxnSpPr>
          <p:nvPr/>
        </p:nvCxnSpPr>
        <p:spPr>
          <a:xfrm rot="10800000">
            <a:off x="3500950" y="3094063"/>
            <a:ext cx="2078100" cy="3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74" name="Google Shape;274;p27"/>
          <p:cNvCxnSpPr>
            <a:stCxn id="263" idx="0"/>
            <a:endCxn id="262" idx="2"/>
          </p:cNvCxnSpPr>
          <p:nvPr/>
        </p:nvCxnSpPr>
        <p:spPr>
          <a:xfrm flipH="1" rot="10800000">
            <a:off x="3076325" y="3939088"/>
            <a:ext cx="1080600" cy="2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75" name="Google Shape;275;p27"/>
          <p:cNvCxnSpPr>
            <a:stCxn id="264" idx="0"/>
            <a:endCxn id="262" idx="2"/>
          </p:cNvCxnSpPr>
          <p:nvPr/>
        </p:nvCxnSpPr>
        <p:spPr>
          <a:xfrm rot="10800000">
            <a:off x="4156800" y="3939088"/>
            <a:ext cx="415200" cy="2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76" name="Google Shape;276;p27"/>
          <p:cNvCxnSpPr>
            <a:stCxn id="265" idx="0"/>
            <a:endCxn id="262" idx="2"/>
          </p:cNvCxnSpPr>
          <p:nvPr/>
        </p:nvCxnSpPr>
        <p:spPr>
          <a:xfrm rot="10800000">
            <a:off x="4156875" y="3939088"/>
            <a:ext cx="1469700" cy="2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Identificador de recursos: URL</a:t>
            </a:r>
            <a:endParaRPr/>
          </a:p>
        </p:txBody>
      </p:sp>
      <p:sp>
        <p:nvSpPr>
          <p:cNvPr id="282" name="Google Shape;282;p28"/>
          <p:cNvSpPr txBox="1"/>
          <p:nvPr>
            <p:ph idx="1" type="body"/>
          </p:nvPr>
        </p:nvSpPr>
        <p:spPr>
          <a:xfrm>
            <a:off x="819150" y="1836225"/>
            <a:ext cx="7505700" cy="28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s" sz="1800"/>
              <a:t>URL (</a:t>
            </a:r>
            <a:r>
              <a:rPr i="1" lang="es" sz="1800"/>
              <a:t>Uniform Resource Locator)</a:t>
            </a:r>
            <a:r>
              <a:rPr lang="es" sz="1800"/>
              <a:t>: estándar del consorcio W3C que establece el formato de las cadenas de caracteres que se usan para identificar recursos en Internet.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https://es.wikipedia.org/wiki/Cliente-servidor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protocolo://servidor[:puerto][/rutadelrecurso][?argumentos]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ftp://ftp.download.com/software/prog.exe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https://www.google.com/search?q=servidor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 de contenidos</a:t>
            </a:r>
            <a:endParaRPr/>
          </a:p>
        </p:txBody>
      </p:sp>
      <p:sp>
        <p:nvSpPr>
          <p:cNvPr id="288" name="Google Shape;288;p29"/>
          <p:cNvSpPr txBox="1"/>
          <p:nvPr>
            <p:ph idx="1" type="body"/>
          </p:nvPr>
        </p:nvSpPr>
        <p:spPr>
          <a:xfrm>
            <a:off x="819150" y="1990725"/>
            <a:ext cx="7505700" cy="26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Internet y la </a:t>
            </a:r>
            <a:r>
              <a:rPr i="1" lang="es" sz="1800"/>
              <a:t>World Wide Web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s" sz="1800">
                <a:solidFill>
                  <a:srgbClr val="D9D9D9"/>
                </a:solidFill>
              </a:rPr>
              <a:t>¿Dónde están las cosas?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Comunicación Cliente/Servidor mediante HTTP en la WWW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es" sz="1800">
                <a:solidFill>
                  <a:srgbClr val="CCCCCC"/>
                </a:solidFill>
              </a:rPr>
              <a:t>Apache</a:t>
            </a:r>
            <a:endParaRPr sz="1800">
              <a:solidFill>
                <a:srgbClr val="CCCCCC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</a:pPr>
            <a:r>
              <a:rPr lang="es" sz="1800">
                <a:solidFill>
                  <a:srgbClr val="CCCCCC"/>
                </a:solidFill>
              </a:rPr>
              <a:t>Servidores web</a:t>
            </a:r>
            <a:endParaRPr sz="1800">
              <a:solidFill>
                <a:srgbClr val="CCCCCC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</a:pPr>
            <a:r>
              <a:rPr lang="es" sz="1800">
                <a:solidFill>
                  <a:srgbClr val="CCCCCC"/>
                </a:solidFill>
              </a:rPr>
              <a:t>Características generales de Apache</a:t>
            </a:r>
            <a:endParaRPr sz="1800">
              <a:solidFill>
                <a:srgbClr val="CCCCCC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</a:pPr>
            <a:r>
              <a:rPr lang="es" sz="1800">
                <a:solidFill>
                  <a:srgbClr val="CCCCCC"/>
                </a:solidFill>
              </a:rPr>
              <a:t>Documentación</a:t>
            </a:r>
            <a:endParaRPr sz="1800">
              <a:solidFill>
                <a:srgbClr val="CCCCCC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</a:pPr>
            <a:r>
              <a:rPr lang="es" sz="1800">
                <a:solidFill>
                  <a:srgbClr val="CCCCCC"/>
                </a:solidFill>
              </a:rPr>
              <a:t>Descarga, compilación e instalación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¿Quién muestra las webs?</a:t>
            </a:r>
            <a:endParaRPr/>
          </a:p>
        </p:txBody>
      </p:sp>
      <p:sp>
        <p:nvSpPr>
          <p:cNvPr id="294" name="Google Shape;294;p30"/>
          <p:cNvSpPr txBox="1"/>
          <p:nvPr>
            <p:ph idx="1" type="body"/>
          </p:nvPr>
        </p:nvSpPr>
        <p:spPr>
          <a:xfrm>
            <a:off x="819150" y="1597700"/>
            <a:ext cx="4555200" cy="28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El SO ya sabe dónde está el servidor web (gracias al DNS)</a:t>
            </a:r>
            <a:endParaRPr sz="1800"/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El navegador usa el </a:t>
            </a:r>
            <a:r>
              <a:rPr b="1" lang="es" sz="1800"/>
              <a:t>protocolo HTTP</a:t>
            </a:r>
            <a:r>
              <a:rPr lang="es" sz="1800"/>
              <a:t> para pedirle el recurso. Este fichero lo analiza en el navegador y, si es necesario, se hacen peticiones adicionales para las imágenes y otros ficheros.</a:t>
            </a:r>
            <a:endParaRPr sz="1800"/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s" sz="1800"/>
              <a:t>El navegador muestra los datos recibidos, tal y como describen los lenguajes HTML y CSS, entre otros.</a:t>
            </a:r>
            <a:endParaRPr sz="1800"/>
          </a:p>
        </p:txBody>
      </p:sp>
      <p:pic>
        <p:nvPicPr>
          <p:cNvPr id="295" name="Google Shape;2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800" y="1686913"/>
            <a:ext cx="1184150" cy="110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8959" y="1628325"/>
            <a:ext cx="2032541" cy="12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3825" y="3735723"/>
            <a:ext cx="2032550" cy="107435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0"/>
          <p:cNvSpPr/>
          <p:nvPr/>
        </p:nvSpPr>
        <p:spPr>
          <a:xfrm>
            <a:off x="6901725" y="2944625"/>
            <a:ext cx="206700" cy="791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0"/>
          <p:cNvSpPr txBox="1"/>
          <p:nvPr/>
        </p:nvSpPr>
        <p:spPr>
          <a:xfrm>
            <a:off x="7187950" y="3081475"/>
            <a:ext cx="9279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HTTP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se programa en la web?</a:t>
            </a:r>
            <a:endParaRPr/>
          </a:p>
        </p:txBody>
      </p:sp>
      <p:pic>
        <p:nvPicPr>
          <p:cNvPr id="305" name="Google Shape;3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75" y="1620825"/>
            <a:ext cx="4261605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1705" y="1620825"/>
            <a:ext cx="3979920" cy="2837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6725" y="1643600"/>
            <a:ext cx="2625400" cy="29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1"/>
          <p:cNvSpPr/>
          <p:nvPr/>
        </p:nvSpPr>
        <p:spPr>
          <a:xfrm>
            <a:off x="4814325" y="3001588"/>
            <a:ext cx="493800" cy="5019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1"/>
          <p:cNvSpPr txBox="1"/>
          <p:nvPr/>
        </p:nvSpPr>
        <p:spPr>
          <a:xfrm>
            <a:off x="1382575" y="2700675"/>
            <a:ext cx="21480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Calibri"/>
                <a:ea typeface="Calibri"/>
                <a:cs typeface="Calibri"/>
                <a:sym typeface="Calibri"/>
              </a:rPr>
              <a:t>HTML, XHTML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1"/>
          <p:cNvSpPr txBox="1"/>
          <p:nvPr/>
        </p:nvSpPr>
        <p:spPr>
          <a:xfrm>
            <a:off x="5665425" y="2715238"/>
            <a:ext cx="21480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Calibri"/>
                <a:ea typeface="Calibri"/>
                <a:cs typeface="Calibri"/>
                <a:sym typeface="Calibri"/>
              </a:rPr>
              <a:t>FORMA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Calibri"/>
                <a:ea typeface="Calibri"/>
                <a:cs typeface="Calibri"/>
                <a:sym typeface="Calibri"/>
              </a:rPr>
              <a:t>CSS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Profesorado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569275"/>
            <a:ext cx="6119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Antonio Manuel Durán Rosal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Departamento de Informática y Análisis Numérico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Edificio Albert Einstein 3ª Planta (Laboratorio AYRNA)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Tutorías: Jueves 8:30 - 14:30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email: </a:t>
            </a:r>
            <a:r>
              <a:rPr lang="es" sz="1400" u="sng">
                <a:solidFill>
                  <a:schemeClr val="hlink"/>
                </a:solidFill>
                <a:hlinkClick r:id="rId3"/>
              </a:rPr>
              <a:t>i92duroa@uco.es</a:t>
            </a:r>
            <a:r>
              <a:rPr lang="es" sz="1400"/>
              <a:t> // </a:t>
            </a:r>
            <a:r>
              <a:rPr lang="es" sz="1400" u="sng">
                <a:solidFill>
                  <a:schemeClr val="hlink"/>
                </a:solidFill>
                <a:hlinkClick r:id="rId4"/>
              </a:rPr>
              <a:t>aduran@uco.es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Enrique García Salcines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Departamento de Informática y Análisis Numérico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Edificio Leonardo Da Vinci (Parte Antigua)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Tutorías: Martes y Miércoles 8:30 - 11:30</a:t>
            </a:r>
            <a:endParaRPr baseline="30000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email: </a:t>
            </a:r>
            <a:r>
              <a:rPr lang="es" sz="1400" u="sng">
                <a:solidFill>
                  <a:schemeClr val="hlink"/>
                </a:solidFill>
                <a:hlinkClick r:id="rId5"/>
              </a:rPr>
              <a:t>egsalcines@uco.es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WWW (World Wide Web)</a:t>
            </a:r>
            <a:endParaRPr/>
          </a:p>
        </p:txBody>
      </p:sp>
      <p:sp>
        <p:nvSpPr>
          <p:cNvPr id="316" name="Google Shape;316;p32"/>
          <p:cNvSpPr txBox="1"/>
          <p:nvPr>
            <p:ph idx="1" type="body"/>
          </p:nvPr>
        </p:nvSpPr>
        <p:spPr>
          <a:xfrm>
            <a:off x="819150" y="1836225"/>
            <a:ext cx="7505700" cy="28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s" sz="1800"/>
              <a:t>Red informática mundial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Usa hipertexto o hipermedios enlazados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Accesibles a través de Internet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s" sz="1800"/>
              <a:t>Con un navegador web, se visualiza sitios web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Texto, imágenes, vídeos u otros contenidos multimedia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Navega a través de ella usando hiperenlaces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Creada por Tim Berners-Lee en 1982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cliente/servidor en la Web</a:t>
            </a:r>
            <a:endParaRPr/>
          </a:p>
        </p:txBody>
      </p:sp>
      <p:pic>
        <p:nvPicPr>
          <p:cNvPr id="322" name="Google Shape;322;p33" title="modelo cliente/servido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1775" y="1582275"/>
            <a:ext cx="4398550" cy="32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Protocolo HTTP</a:t>
            </a:r>
            <a:endParaRPr/>
          </a:p>
        </p:txBody>
      </p:sp>
      <p:sp>
        <p:nvSpPr>
          <p:cNvPr id="328" name="Google Shape;328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Protocolo de Transferencia de Hipertexto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Método más común de intercambio de información en Internet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RFC 1945 (1996) y RFC 2616 (1999)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Existe una versión segura: HTTPs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Actualmente, se usa para transferir texto, imágenes, videos, etc.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Protocolo HTTP: Comunicación</a:t>
            </a:r>
            <a:endParaRPr/>
          </a:p>
        </p:txBody>
      </p:sp>
      <p:sp>
        <p:nvSpPr>
          <p:cNvPr id="334" name="Google Shape;334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Especificado en el RFC 2616. El contenido de los mensajes son líneas de texto, que contienen órdenes y parámetros con la sintaxis definida.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Transacciones independientes: cada una es una comunicación distinta.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Existen dos tipos de mensajes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Petición (</a:t>
            </a:r>
            <a:r>
              <a:rPr i="1" lang="es" sz="1800"/>
              <a:t>request</a:t>
            </a:r>
            <a:r>
              <a:rPr lang="es" sz="1800"/>
              <a:t>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Respuesta (</a:t>
            </a:r>
            <a:r>
              <a:rPr i="1" lang="es" sz="1800"/>
              <a:t>response</a:t>
            </a:r>
            <a:r>
              <a:rPr lang="es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Protocolo HTTP: </a:t>
            </a:r>
            <a:r>
              <a:rPr i="1" lang="es"/>
              <a:t>request</a:t>
            </a:r>
            <a:endParaRPr i="1"/>
          </a:p>
        </p:txBody>
      </p:sp>
      <p:sp>
        <p:nvSpPr>
          <p:cNvPr id="340" name="Google Shape;340;p36"/>
          <p:cNvSpPr txBox="1"/>
          <p:nvPr>
            <p:ph idx="1" type="body"/>
          </p:nvPr>
        </p:nvSpPr>
        <p:spPr>
          <a:xfrm>
            <a:off x="2422288" y="1513150"/>
            <a:ext cx="4345200" cy="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/>
              <a:t>GET /index.html HTTP/1.0</a:t>
            </a:r>
            <a:endParaRPr sz="3000"/>
          </a:p>
        </p:txBody>
      </p:sp>
      <p:sp>
        <p:nvSpPr>
          <p:cNvPr id="341" name="Google Shape;341;p36"/>
          <p:cNvSpPr/>
          <p:nvPr/>
        </p:nvSpPr>
        <p:spPr>
          <a:xfrm>
            <a:off x="2755113" y="2140775"/>
            <a:ext cx="213900" cy="25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6"/>
          <p:cNvSpPr/>
          <p:nvPr/>
        </p:nvSpPr>
        <p:spPr>
          <a:xfrm>
            <a:off x="4076113" y="2140775"/>
            <a:ext cx="213900" cy="25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6"/>
          <p:cNvSpPr/>
          <p:nvPr/>
        </p:nvSpPr>
        <p:spPr>
          <a:xfrm>
            <a:off x="5586388" y="2140775"/>
            <a:ext cx="213900" cy="25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6"/>
          <p:cNvSpPr txBox="1"/>
          <p:nvPr/>
        </p:nvSpPr>
        <p:spPr>
          <a:xfrm>
            <a:off x="2376513" y="2494650"/>
            <a:ext cx="9711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Método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6"/>
          <p:cNvSpPr txBox="1"/>
          <p:nvPr/>
        </p:nvSpPr>
        <p:spPr>
          <a:xfrm>
            <a:off x="3697513" y="2494650"/>
            <a:ext cx="9711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URI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6"/>
          <p:cNvSpPr txBox="1"/>
          <p:nvPr/>
        </p:nvSpPr>
        <p:spPr>
          <a:xfrm>
            <a:off x="5207788" y="2494650"/>
            <a:ext cx="9711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Versión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7" name="Google Shape;347;p36"/>
          <p:cNvGrpSpPr/>
          <p:nvPr/>
        </p:nvGrpSpPr>
        <p:grpSpPr>
          <a:xfrm>
            <a:off x="1242675" y="3202675"/>
            <a:ext cx="1333200" cy="1678800"/>
            <a:chOff x="1242675" y="3202675"/>
            <a:chExt cx="1333200" cy="1678800"/>
          </a:xfrm>
        </p:grpSpPr>
        <p:sp>
          <p:nvSpPr>
            <p:cNvPr id="348" name="Google Shape;348;p36"/>
            <p:cNvSpPr/>
            <p:nvPr/>
          </p:nvSpPr>
          <p:spPr>
            <a:xfrm>
              <a:off x="1588300" y="3301450"/>
              <a:ext cx="609000" cy="37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GET</a:t>
              </a: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528750" y="3811675"/>
              <a:ext cx="728100" cy="37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HEAD</a:t>
              </a: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1528750" y="4321900"/>
              <a:ext cx="728100" cy="37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POST</a:t>
              </a: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1242675" y="3202675"/>
              <a:ext cx="1333200" cy="16788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36"/>
          <p:cNvGrpSpPr/>
          <p:nvPr/>
        </p:nvGrpSpPr>
        <p:grpSpPr>
          <a:xfrm>
            <a:off x="2946125" y="3202550"/>
            <a:ext cx="1333200" cy="1678800"/>
            <a:chOff x="2946125" y="3202550"/>
            <a:chExt cx="1333200" cy="1678800"/>
          </a:xfrm>
        </p:grpSpPr>
        <p:sp>
          <p:nvSpPr>
            <p:cNvPr id="353" name="Google Shape;353;p36"/>
            <p:cNvSpPr/>
            <p:nvPr/>
          </p:nvSpPr>
          <p:spPr>
            <a:xfrm>
              <a:off x="3291750" y="3301450"/>
              <a:ext cx="609000" cy="37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PUT</a:t>
              </a: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3107525" y="3811675"/>
              <a:ext cx="1077600" cy="37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OPTIONS</a:t>
              </a: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3176700" y="4321900"/>
              <a:ext cx="952800" cy="37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DELETE</a:t>
              </a: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2946125" y="3202550"/>
              <a:ext cx="1333200" cy="16788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7" name="Google Shape;357;p36"/>
          <p:cNvCxnSpPr>
            <a:stCxn id="344" idx="2"/>
            <a:endCxn id="351" idx="0"/>
          </p:cNvCxnSpPr>
          <p:nvPr/>
        </p:nvCxnSpPr>
        <p:spPr>
          <a:xfrm flipH="1">
            <a:off x="1909263" y="3047550"/>
            <a:ext cx="952800" cy="1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36"/>
          <p:cNvCxnSpPr>
            <a:stCxn id="344" idx="2"/>
            <a:endCxn id="356" idx="0"/>
          </p:cNvCxnSpPr>
          <p:nvPr/>
        </p:nvCxnSpPr>
        <p:spPr>
          <a:xfrm>
            <a:off x="2862063" y="3047550"/>
            <a:ext cx="750600" cy="1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36"/>
          <p:cNvSpPr/>
          <p:nvPr/>
        </p:nvSpPr>
        <p:spPr>
          <a:xfrm>
            <a:off x="5207800" y="3450650"/>
            <a:ext cx="971100" cy="37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HTTP/1.0</a:t>
            </a:r>
            <a:endParaRPr/>
          </a:p>
        </p:txBody>
      </p:sp>
      <p:sp>
        <p:nvSpPr>
          <p:cNvPr id="360" name="Google Shape;360;p36"/>
          <p:cNvSpPr/>
          <p:nvPr/>
        </p:nvSpPr>
        <p:spPr>
          <a:xfrm>
            <a:off x="5207800" y="3965725"/>
            <a:ext cx="971100" cy="37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HTTP/1.1</a:t>
            </a:r>
            <a:endParaRPr/>
          </a:p>
        </p:txBody>
      </p:sp>
      <p:cxnSp>
        <p:nvCxnSpPr>
          <p:cNvPr id="361" name="Google Shape;361;p36"/>
          <p:cNvCxnSpPr>
            <a:stCxn id="346" idx="2"/>
            <a:endCxn id="359" idx="0"/>
          </p:cNvCxnSpPr>
          <p:nvPr/>
        </p:nvCxnSpPr>
        <p:spPr>
          <a:xfrm>
            <a:off x="5693338" y="3047550"/>
            <a:ext cx="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Protocolo HTTP: </a:t>
            </a:r>
            <a:r>
              <a:rPr i="1" lang="es"/>
              <a:t>response</a:t>
            </a:r>
            <a:endParaRPr i="1"/>
          </a:p>
        </p:txBody>
      </p:sp>
      <p:sp>
        <p:nvSpPr>
          <p:cNvPr id="367" name="Google Shape;367;p37"/>
          <p:cNvSpPr txBox="1"/>
          <p:nvPr>
            <p:ph idx="1" type="body"/>
          </p:nvPr>
        </p:nvSpPr>
        <p:spPr>
          <a:xfrm>
            <a:off x="1826975" y="1513150"/>
            <a:ext cx="5555100" cy="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/>
              <a:t>HTTP/1.1</a:t>
            </a:r>
            <a:r>
              <a:rPr lang="es" sz="3000"/>
              <a:t> 405 Method not Allowed</a:t>
            </a:r>
            <a:endParaRPr sz="3000"/>
          </a:p>
        </p:txBody>
      </p:sp>
      <p:sp>
        <p:nvSpPr>
          <p:cNvPr id="368" name="Google Shape;368;p37"/>
          <p:cNvSpPr/>
          <p:nvPr/>
        </p:nvSpPr>
        <p:spPr>
          <a:xfrm>
            <a:off x="2565838" y="2118363"/>
            <a:ext cx="213900" cy="25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7"/>
          <p:cNvSpPr/>
          <p:nvPr/>
        </p:nvSpPr>
        <p:spPr>
          <a:xfrm>
            <a:off x="3590563" y="2118363"/>
            <a:ext cx="213900" cy="25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7"/>
          <p:cNvSpPr/>
          <p:nvPr/>
        </p:nvSpPr>
        <p:spPr>
          <a:xfrm>
            <a:off x="5323038" y="2118363"/>
            <a:ext cx="213900" cy="25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7"/>
          <p:cNvSpPr txBox="1"/>
          <p:nvPr/>
        </p:nvSpPr>
        <p:spPr>
          <a:xfrm>
            <a:off x="2187238" y="2472238"/>
            <a:ext cx="9711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Versión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7"/>
          <p:cNvSpPr txBox="1"/>
          <p:nvPr/>
        </p:nvSpPr>
        <p:spPr>
          <a:xfrm>
            <a:off x="3211963" y="2472238"/>
            <a:ext cx="9711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Código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7"/>
          <p:cNvSpPr txBox="1"/>
          <p:nvPr/>
        </p:nvSpPr>
        <p:spPr>
          <a:xfrm>
            <a:off x="4426025" y="2472250"/>
            <a:ext cx="21495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Mensaje informativo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7"/>
          <p:cNvSpPr txBox="1"/>
          <p:nvPr/>
        </p:nvSpPr>
        <p:spPr>
          <a:xfrm>
            <a:off x="1216219" y="3283021"/>
            <a:ext cx="6363300" cy="1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Códigos 1xx: informativos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Códigos 2xx: éxito de la solicitud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Códigos 3xx: redireccionar solicitud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Códigos 4xx: error generado por el cliente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Códigos 5xx: error generado por el servidor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5" name="Google Shape;375;p37"/>
          <p:cNvCxnSpPr>
            <a:stCxn id="372" idx="2"/>
          </p:cNvCxnSpPr>
          <p:nvPr/>
        </p:nvCxnSpPr>
        <p:spPr>
          <a:xfrm flipH="1">
            <a:off x="3045013" y="3025138"/>
            <a:ext cx="652500" cy="2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 de contenidos</a:t>
            </a:r>
            <a:endParaRPr/>
          </a:p>
        </p:txBody>
      </p:sp>
      <p:sp>
        <p:nvSpPr>
          <p:cNvPr id="381" name="Google Shape;381;p38"/>
          <p:cNvSpPr txBox="1"/>
          <p:nvPr>
            <p:ph idx="1" type="body"/>
          </p:nvPr>
        </p:nvSpPr>
        <p:spPr>
          <a:xfrm>
            <a:off x="819150" y="1990725"/>
            <a:ext cx="7505700" cy="26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s" sz="1800">
                <a:solidFill>
                  <a:srgbClr val="D9D9D9"/>
                </a:solidFill>
              </a:rPr>
              <a:t>Internet y la </a:t>
            </a:r>
            <a:r>
              <a:rPr i="1" lang="es" sz="1800">
                <a:solidFill>
                  <a:srgbClr val="D9D9D9"/>
                </a:solidFill>
              </a:rPr>
              <a:t>World Wide Web</a:t>
            </a:r>
            <a:endParaRPr i="1" sz="1800"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s" sz="1800">
                <a:solidFill>
                  <a:srgbClr val="D9D9D9"/>
                </a:solidFill>
              </a:rPr>
              <a:t>¿Dónde están las cosas?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s" sz="1800">
                <a:solidFill>
                  <a:srgbClr val="D9D9D9"/>
                </a:solidFill>
              </a:rPr>
              <a:t>Comunicación Cliente/Servidor mediante HTTP en la WWW</a:t>
            </a:r>
            <a:endParaRPr sz="1800"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Apache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Servidores web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s" sz="1800">
                <a:solidFill>
                  <a:srgbClr val="D9D9D9"/>
                </a:solidFill>
              </a:rPr>
              <a:t>Características generales de Apache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s" sz="1800">
                <a:solidFill>
                  <a:srgbClr val="D9D9D9"/>
                </a:solidFill>
              </a:rPr>
              <a:t>Documentación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s" sz="1800">
                <a:solidFill>
                  <a:srgbClr val="D9D9D9"/>
                </a:solidFill>
              </a:rPr>
              <a:t>Descarga, compilación e instalación</a:t>
            </a:r>
            <a:endParaRPr sz="1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"/>
          <p:cNvSpPr txBox="1"/>
          <p:nvPr>
            <p:ph type="title"/>
          </p:nvPr>
        </p:nvSpPr>
        <p:spPr>
          <a:xfrm>
            <a:off x="819150" y="574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Comparativa de servidores web</a:t>
            </a:r>
            <a:endParaRPr/>
          </a:p>
        </p:txBody>
      </p:sp>
      <p:sp>
        <p:nvSpPr>
          <p:cNvPr id="387" name="Google Shape;387;p39"/>
          <p:cNvSpPr txBox="1"/>
          <p:nvPr>
            <p:ph idx="1" type="body"/>
          </p:nvPr>
        </p:nvSpPr>
        <p:spPr>
          <a:xfrm>
            <a:off x="852075" y="4478275"/>
            <a:ext cx="750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https://news.netcraft.com/archives/category/web-server-survey/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213" y="1466175"/>
            <a:ext cx="681037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"/>
          <p:cNvSpPr txBox="1"/>
          <p:nvPr>
            <p:ph type="title"/>
          </p:nvPr>
        </p:nvSpPr>
        <p:spPr>
          <a:xfrm>
            <a:off x="819150" y="565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Comparativa de servidores web</a:t>
            </a:r>
            <a:endParaRPr/>
          </a:p>
        </p:txBody>
      </p:sp>
      <p:sp>
        <p:nvSpPr>
          <p:cNvPr id="394" name="Google Shape;394;p40"/>
          <p:cNvSpPr txBox="1"/>
          <p:nvPr>
            <p:ph idx="1" type="body"/>
          </p:nvPr>
        </p:nvSpPr>
        <p:spPr>
          <a:xfrm>
            <a:off x="819150" y="1174875"/>
            <a:ext cx="7505700" cy="3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NCSA HTTPd:</a:t>
            </a:r>
            <a:r>
              <a:rPr lang="es" sz="1800"/>
              <a:t> pionero y gratuito. </a:t>
            </a:r>
            <a:r>
              <a:rPr lang="es" sz="1800">
                <a:solidFill>
                  <a:srgbClr val="FF0000"/>
                </a:solidFill>
              </a:rPr>
              <a:t>Actualmente en desuso.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Apache:</a:t>
            </a:r>
            <a:r>
              <a:rPr lang="es" sz="1800"/>
              <a:t> basado en el anterior, es uno de los más usados. Dispone de módulos que </a:t>
            </a:r>
            <a:r>
              <a:rPr lang="es" sz="1800"/>
              <a:t>amplían</a:t>
            </a:r>
            <a:r>
              <a:rPr lang="es" sz="1800"/>
              <a:t> su funcionalidad.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lighttp:</a:t>
            </a:r>
            <a:r>
              <a:rPr lang="es" sz="1800"/>
              <a:t> optimizado para eficiencia. Se usa en sitios como Youtube o Wikipedia.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nginx:</a:t>
            </a:r>
            <a:r>
              <a:rPr lang="es" sz="1800"/>
              <a:t> </a:t>
            </a:r>
            <a:r>
              <a:rPr lang="es" sz="1800">
                <a:solidFill>
                  <a:srgbClr val="FF0000"/>
                </a:solidFill>
              </a:rPr>
              <a:t>menos funcional</a:t>
            </a:r>
            <a:r>
              <a:rPr lang="es" sz="1800"/>
              <a:t>, pero muy eficiente. Se usa en Netflix, GitHub, Sourceforge y partes de Facebook.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Cherokee:</a:t>
            </a:r>
            <a:r>
              <a:rPr lang="es" sz="1800"/>
              <a:t> otro servidor bastante eficiente, multi-plataforma y con un panel de administración muy cómodo.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Internet Information Server:</a:t>
            </a:r>
            <a:r>
              <a:rPr lang="es" sz="1800"/>
              <a:t> desarrollado por Microsoft para sistemas </a:t>
            </a:r>
            <a:r>
              <a:rPr lang="es" sz="1800">
                <a:solidFill>
                  <a:srgbClr val="FF0000"/>
                </a:solidFill>
              </a:rPr>
              <a:t>Windows Server.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95" name="Google Shape;395;p40"/>
          <p:cNvSpPr txBox="1"/>
          <p:nvPr>
            <p:ph idx="1" type="body"/>
          </p:nvPr>
        </p:nvSpPr>
        <p:spPr>
          <a:xfrm>
            <a:off x="819150" y="4573575"/>
            <a:ext cx="750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https://en.wikipedia.org/wiki/Comparison_of_web_server_software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 de contenidos</a:t>
            </a:r>
            <a:endParaRPr/>
          </a:p>
        </p:txBody>
      </p:sp>
      <p:sp>
        <p:nvSpPr>
          <p:cNvPr id="401" name="Google Shape;401;p41"/>
          <p:cNvSpPr txBox="1"/>
          <p:nvPr>
            <p:ph idx="1" type="body"/>
          </p:nvPr>
        </p:nvSpPr>
        <p:spPr>
          <a:xfrm>
            <a:off x="819150" y="1990725"/>
            <a:ext cx="7505700" cy="26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s" sz="1800">
                <a:solidFill>
                  <a:srgbClr val="D9D9D9"/>
                </a:solidFill>
              </a:rPr>
              <a:t>Internet y la </a:t>
            </a:r>
            <a:r>
              <a:rPr i="1" lang="es" sz="1800">
                <a:solidFill>
                  <a:srgbClr val="D9D9D9"/>
                </a:solidFill>
              </a:rPr>
              <a:t>World Wide Web</a:t>
            </a:r>
            <a:endParaRPr i="1" sz="1800"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s" sz="1800">
                <a:solidFill>
                  <a:srgbClr val="D9D9D9"/>
                </a:solidFill>
              </a:rPr>
              <a:t>¿Dónde están las cosas?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s" sz="1800">
                <a:solidFill>
                  <a:srgbClr val="D9D9D9"/>
                </a:solidFill>
              </a:rPr>
              <a:t>Comunicación Cliente/Servidor mediante HTTP en la WWW</a:t>
            </a:r>
            <a:endParaRPr sz="1800"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Apache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s" sz="1800">
                <a:solidFill>
                  <a:srgbClr val="D9D9D9"/>
                </a:solidFill>
              </a:rPr>
              <a:t>Servidores web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s" sz="1800">
                <a:solidFill>
                  <a:srgbClr val="000000"/>
                </a:solidFill>
              </a:rPr>
              <a:t>Características generales de Apache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s" sz="1800">
                <a:solidFill>
                  <a:srgbClr val="D9D9D9"/>
                </a:solidFill>
              </a:rPr>
              <a:t>Documentación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s" sz="1800">
                <a:solidFill>
                  <a:srgbClr val="D9D9D9"/>
                </a:solidFill>
              </a:rPr>
              <a:t>Descarga, compilación e instalación</a:t>
            </a:r>
            <a:endParaRPr sz="1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09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Temporización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88" y="2838125"/>
            <a:ext cx="8567525" cy="10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125" y="1611475"/>
            <a:ext cx="859925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generales de Apache</a:t>
            </a:r>
            <a:endParaRPr/>
          </a:p>
        </p:txBody>
      </p:sp>
      <p:sp>
        <p:nvSpPr>
          <p:cNvPr id="407" name="Google Shape;407;p42"/>
          <p:cNvSpPr txBox="1"/>
          <p:nvPr>
            <p:ph idx="1" type="body"/>
          </p:nvPr>
        </p:nvSpPr>
        <p:spPr>
          <a:xfrm>
            <a:off x="819150" y="1496175"/>
            <a:ext cx="75057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s" sz="1800"/>
              <a:t>Servidor web HTTP de código abierto, que implementa el protocolo HTTP/1.12 y la noción de sitio virtual.</a:t>
            </a:r>
            <a:endParaRPr sz="1800"/>
          </a:p>
        </p:txBody>
      </p:sp>
      <p:sp>
        <p:nvSpPr>
          <p:cNvPr id="408" name="Google Shape;408;p42"/>
          <p:cNvSpPr txBox="1"/>
          <p:nvPr/>
        </p:nvSpPr>
        <p:spPr>
          <a:xfrm>
            <a:off x="3884375" y="2276475"/>
            <a:ext cx="987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VENTAJAS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2"/>
          <p:cNvSpPr txBox="1"/>
          <p:nvPr/>
        </p:nvSpPr>
        <p:spPr>
          <a:xfrm>
            <a:off x="1000198" y="2596600"/>
            <a:ext cx="8763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Modular</a:t>
            </a:r>
            <a:endParaRPr sz="1200"/>
          </a:p>
        </p:txBody>
      </p:sp>
      <p:pic>
        <p:nvPicPr>
          <p:cNvPr id="410" name="Google Shape;4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50" y="2946200"/>
            <a:ext cx="1437276" cy="143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188" y="3016300"/>
            <a:ext cx="1648552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2"/>
          <p:cNvSpPr txBox="1"/>
          <p:nvPr/>
        </p:nvSpPr>
        <p:spPr>
          <a:xfrm>
            <a:off x="2441913" y="2596600"/>
            <a:ext cx="11358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Software Libre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7725" y="3016312"/>
            <a:ext cx="1585823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2"/>
          <p:cNvSpPr txBox="1"/>
          <p:nvPr/>
        </p:nvSpPr>
        <p:spPr>
          <a:xfrm>
            <a:off x="4143151" y="2596600"/>
            <a:ext cx="12504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Multiplataforma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5" name="Google Shape;415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2525" y="3016312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91500" y="3016300"/>
            <a:ext cx="1578689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2"/>
          <p:cNvSpPr txBox="1"/>
          <p:nvPr/>
        </p:nvSpPr>
        <p:spPr>
          <a:xfrm>
            <a:off x="5741100" y="2596600"/>
            <a:ext cx="987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Extensible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2"/>
          <p:cNvSpPr txBox="1"/>
          <p:nvPr/>
        </p:nvSpPr>
        <p:spPr>
          <a:xfrm>
            <a:off x="7339050" y="2596600"/>
            <a:ext cx="987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Muy usado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42"/>
          <p:cNvSpPr txBox="1"/>
          <p:nvPr/>
        </p:nvSpPr>
        <p:spPr>
          <a:xfrm>
            <a:off x="506275" y="4456300"/>
            <a:ext cx="68328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DES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VENTAJAS: Algunos le acusan de no ser eficiente, arquitectura del código obsoleta, etc.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"/>
          <p:cNvSpPr txBox="1"/>
          <p:nvPr>
            <p:ph type="title"/>
          </p:nvPr>
        </p:nvSpPr>
        <p:spPr>
          <a:xfrm>
            <a:off x="819150" y="515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Extensibilidad: módulos</a:t>
            </a:r>
            <a:endParaRPr/>
          </a:p>
        </p:txBody>
      </p:sp>
      <p:sp>
        <p:nvSpPr>
          <p:cNvPr id="425" name="Google Shape;425;p43"/>
          <p:cNvSpPr txBox="1"/>
          <p:nvPr>
            <p:ph idx="1" type="body"/>
          </p:nvPr>
        </p:nvSpPr>
        <p:spPr>
          <a:xfrm>
            <a:off x="819150" y="12736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mod ssl</a:t>
            </a:r>
            <a:r>
              <a:rPr lang="es" sz="1800"/>
              <a:t> - Comunicaciones Seguras vı́a TLS.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mod rewrite</a:t>
            </a:r>
            <a:r>
              <a:rPr lang="es" sz="1800"/>
              <a:t> - reescritura de direcciones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mod deflate</a:t>
            </a:r>
            <a:r>
              <a:rPr lang="es" sz="1800"/>
              <a:t> - Compresión transparente con el algoritmo </a:t>
            </a:r>
            <a:r>
              <a:rPr i="1" lang="es" sz="1800"/>
              <a:t>deflate</a:t>
            </a:r>
            <a:r>
              <a:rPr lang="es" sz="1800"/>
              <a:t> del contenido enviado al cliente.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mod auth ldap</a:t>
            </a:r>
            <a:r>
              <a:rPr lang="es" sz="1800"/>
              <a:t> - Permite autentificar usuarios contra un servidor LDAP.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mod cband</a:t>
            </a:r>
            <a:r>
              <a:rPr lang="es" sz="1800"/>
              <a:t> - Control de tráfico y limitador de ancho de banda.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mod perl</a:t>
            </a:r>
            <a:r>
              <a:rPr lang="es" sz="1800"/>
              <a:t> - Páginas dinámicas en Perl.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mod php</a:t>
            </a:r>
            <a:r>
              <a:rPr lang="es" sz="1800"/>
              <a:t> - Páginas dinámicas en PHP.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mod python</a:t>
            </a:r>
            <a:r>
              <a:rPr lang="es" sz="1800"/>
              <a:t> - Páginas dinámicas en Python.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mod ruby</a:t>
            </a:r>
            <a:r>
              <a:rPr lang="es" sz="1800"/>
              <a:t> - Páginas dinámicas en Ruby.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etc</a:t>
            </a:r>
            <a:endParaRPr b="1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servidor Apache: LAMP</a:t>
            </a:r>
            <a:endParaRPr/>
          </a:p>
        </p:txBody>
      </p:sp>
      <p:pic>
        <p:nvPicPr>
          <p:cNvPr id="431" name="Google Shape;4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25" y="2121188"/>
            <a:ext cx="1460050" cy="175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6950" y="2228138"/>
            <a:ext cx="2485225" cy="15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5050" y="2092375"/>
            <a:ext cx="1837975" cy="1809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4" name="Google Shape;434;p44"/>
          <p:cNvGrpSpPr/>
          <p:nvPr/>
        </p:nvGrpSpPr>
        <p:grpSpPr>
          <a:xfrm>
            <a:off x="7107150" y="1953438"/>
            <a:ext cx="1656825" cy="2087575"/>
            <a:chOff x="7066025" y="2057400"/>
            <a:chExt cx="1656825" cy="2087575"/>
          </a:xfrm>
        </p:grpSpPr>
        <p:pic>
          <p:nvPicPr>
            <p:cNvPr id="435" name="Google Shape;435;p4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21175" y="2057400"/>
              <a:ext cx="1301675" cy="1879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4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066025" y="2367813"/>
              <a:ext cx="1258825" cy="1258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4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421163" y="2910925"/>
              <a:ext cx="1234050" cy="1234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8" name="Google Shape;438;p44"/>
          <p:cNvSpPr txBox="1"/>
          <p:nvPr/>
        </p:nvSpPr>
        <p:spPr>
          <a:xfrm>
            <a:off x="874800" y="1737800"/>
            <a:ext cx="8385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inux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4"/>
          <p:cNvSpPr txBox="1"/>
          <p:nvPr/>
        </p:nvSpPr>
        <p:spPr>
          <a:xfrm>
            <a:off x="3092513" y="1737800"/>
            <a:ext cx="9741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pache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4"/>
          <p:cNvSpPr txBox="1"/>
          <p:nvPr/>
        </p:nvSpPr>
        <p:spPr>
          <a:xfrm>
            <a:off x="5236488" y="1737800"/>
            <a:ext cx="9741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ySQL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4"/>
          <p:cNvSpPr txBox="1"/>
          <p:nvPr/>
        </p:nvSpPr>
        <p:spPr>
          <a:xfrm>
            <a:off x="7532553" y="1416875"/>
            <a:ext cx="12315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erl, </a:t>
            </a:r>
            <a:r>
              <a:rPr b="1" lang="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HP, </a:t>
            </a:r>
            <a:r>
              <a:rPr b="1" lang="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ython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 de contenidos</a:t>
            </a:r>
            <a:endParaRPr/>
          </a:p>
        </p:txBody>
      </p:sp>
      <p:sp>
        <p:nvSpPr>
          <p:cNvPr id="447" name="Google Shape;447;p45"/>
          <p:cNvSpPr txBox="1"/>
          <p:nvPr>
            <p:ph idx="1" type="body"/>
          </p:nvPr>
        </p:nvSpPr>
        <p:spPr>
          <a:xfrm>
            <a:off x="819150" y="1990725"/>
            <a:ext cx="7505700" cy="26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s" sz="1800">
                <a:solidFill>
                  <a:srgbClr val="D9D9D9"/>
                </a:solidFill>
              </a:rPr>
              <a:t>Internet y la </a:t>
            </a:r>
            <a:r>
              <a:rPr i="1" lang="es" sz="1800">
                <a:solidFill>
                  <a:srgbClr val="D9D9D9"/>
                </a:solidFill>
              </a:rPr>
              <a:t>World Wide Web</a:t>
            </a:r>
            <a:endParaRPr i="1" sz="1800"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s" sz="1800">
                <a:solidFill>
                  <a:srgbClr val="D9D9D9"/>
                </a:solidFill>
              </a:rPr>
              <a:t>¿Dónde están las cosas?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s" sz="1800">
                <a:solidFill>
                  <a:srgbClr val="D9D9D9"/>
                </a:solidFill>
              </a:rPr>
              <a:t>Comunicación Cliente/Servidor mediante HTTP en la WWW</a:t>
            </a:r>
            <a:endParaRPr sz="1800"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Apache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s" sz="1800">
                <a:solidFill>
                  <a:srgbClr val="D9D9D9"/>
                </a:solidFill>
              </a:rPr>
              <a:t>Servidores web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s" sz="1800">
                <a:solidFill>
                  <a:srgbClr val="D9D9D9"/>
                </a:solidFill>
              </a:rPr>
              <a:t>Características generales de Apache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s" sz="1800">
                <a:solidFill>
                  <a:srgbClr val="000000"/>
                </a:solidFill>
              </a:rPr>
              <a:t>Documentación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s" sz="1800">
                <a:solidFill>
                  <a:srgbClr val="D9D9D9"/>
                </a:solidFill>
              </a:rPr>
              <a:t>Descarga, compilación e instalación</a:t>
            </a:r>
            <a:endParaRPr sz="1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6"/>
          <p:cNvSpPr txBox="1"/>
          <p:nvPr>
            <p:ph type="title"/>
          </p:nvPr>
        </p:nvSpPr>
        <p:spPr>
          <a:xfrm>
            <a:off x="819150" y="484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servidor Apache: Documentación</a:t>
            </a:r>
            <a:endParaRPr/>
          </a:p>
        </p:txBody>
      </p:sp>
      <p:sp>
        <p:nvSpPr>
          <p:cNvPr id="453" name="Google Shape;453;p46"/>
          <p:cNvSpPr txBox="1"/>
          <p:nvPr>
            <p:ph idx="1" type="body"/>
          </p:nvPr>
        </p:nvSpPr>
        <p:spPr>
          <a:xfrm>
            <a:off x="819150" y="1069000"/>
            <a:ext cx="7566900" cy="3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Versión 2.4 de la documentación del Servidor de HTTP Apache: </a:t>
            </a:r>
            <a:r>
              <a:rPr lang="es" sz="1800" u="sng">
                <a:solidFill>
                  <a:schemeClr val="hlink"/>
                </a:solidFill>
                <a:hlinkClick r:id="rId3"/>
              </a:rPr>
              <a:t>http://httpd.apache.org/docs/2.4/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El Servidor Apache y Programas de Soporte: </a:t>
            </a:r>
            <a:r>
              <a:rPr lang="es" sz="1800" u="sng">
                <a:solidFill>
                  <a:schemeClr val="hlink"/>
                </a:solidFill>
                <a:hlinkClick r:id="rId4"/>
              </a:rPr>
              <a:t>http://httpd.apache.org/docs/2.4/programs/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Ficheros de configuración: </a:t>
            </a:r>
            <a:r>
              <a:rPr lang="es" sz="1800" u="sng">
                <a:solidFill>
                  <a:schemeClr val="hlink"/>
                </a:solidFill>
                <a:hlinkClick r:id="rId5"/>
              </a:rPr>
              <a:t>http://httpd.apache.org/docs/2.4/configuring.html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Puertos y direcciones de escucha: </a:t>
            </a:r>
            <a:r>
              <a:rPr lang="es" sz="1800" u="sng">
                <a:solidFill>
                  <a:schemeClr val="hlink"/>
                </a:solidFill>
                <a:hlinkClick r:id="rId6"/>
              </a:rPr>
              <a:t>http://httpd.apache.org/docs/2.4/bind.html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Iniciar y Parar el servidor Apache: </a:t>
            </a:r>
            <a:r>
              <a:rPr lang="es" sz="1800" u="sng">
                <a:solidFill>
                  <a:schemeClr val="hlink"/>
                </a:solidFill>
                <a:hlinkClick r:id="rId7"/>
              </a:rPr>
              <a:t>http://httpd.apache.org/docs/2.4/stopping.html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7"/>
          <p:cNvSpPr txBox="1"/>
          <p:nvPr>
            <p:ph type="title"/>
          </p:nvPr>
        </p:nvSpPr>
        <p:spPr>
          <a:xfrm>
            <a:off x="819150" y="484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servidor Apache: Documentación</a:t>
            </a:r>
            <a:endParaRPr/>
          </a:p>
        </p:txBody>
      </p:sp>
      <p:sp>
        <p:nvSpPr>
          <p:cNvPr id="459" name="Google Shape;459;p47"/>
          <p:cNvSpPr txBox="1"/>
          <p:nvPr>
            <p:ph idx="1" type="body"/>
          </p:nvPr>
        </p:nvSpPr>
        <p:spPr>
          <a:xfrm>
            <a:off x="819150" y="1069000"/>
            <a:ext cx="75669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Índice de directivas de configuración: </a:t>
            </a:r>
            <a:r>
              <a:rPr lang="es" sz="1800" u="sng">
                <a:solidFill>
                  <a:schemeClr val="accent5"/>
                </a:solidFill>
                <a:hlinkClick r:id="rId3"/>
              </a:rPr>
              <a:t>http://httpd.apache.org/docs/2.4/mod/directives.html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Índice de Módulos: </a:t>
            </a:r>
            <a:r>
              <a:rPr lang="es" sz="1800" u="sng">
                <a:solidFill>
                  <a:schemeClr val="hlink"/>
                </a:solidFill>
                <a:hlinkClick r:id="rId4"/>
              </a:rPr>
              <a:t>http://httpd.apache.org/docs/2.4/mod/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Secciones de Configuración: </a:t>
            </a:r>
            <a:r>
              <a:rPr lang="es" sz="1800" u="sng">
                <a:solidFill>
                  <a:schemeClr val="hlink"/>
                </a:solidFill>
                <a:hlinkClick r:id="rId5"/>
              </a:rPr>
              <a:t>http://httpd.apache.org/docs/2.4/sections.html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Mapear URLs a partes del sistema de ficheros: </a:t>
            </a:r>
            <a:r>
              <a:rPr lang="es" sz="1800" u="sng">
                <a:solidFill>
                  <a:schemeClr val="hlink"/>
                </a:solidFill>
                <a:hlinkClick r:id="rId6"/>
              </a:rPr>
              <a:t>http://httpd.apache.org/docs/2.4/urlmapping.html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Virtual hosts: </a:t>
            </a:r>
            <a:r>
              <a:rPr lang="es" sz="1800" u="sng">
                <a:solidFill>
                  <a:schemeClr val="hlink"/>
                </a:solidFill>
                <a:hlinkClick r:id="rId7"/>
              </a:rPr>
              <a:t>http://httpd.apache.org/docs/2.4/vhosts/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.htaccess: </a:t>
            </a:r>
            <a:r>
              <a:rPr lang="es" sz="1800" u="sng">
                <a:solidFill>
                  <a:schemeClr val="hlink"/>
                </a:solidFill>
                <a:hlinkClick r:id="rId8"/>
              </a:rPr>
              <a:t>http://httpd.apache.org/docs/2.4/howto/htaccess.htm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 de contenidos</a:t>
            </a:r>
            <a:endParaRPr/>
          </a:p>
        </p:txBody>
      </p:sp>
      <p:sp>
        <p:nvSpPr>
          <p:cNvPr id="465" name="Google Shape;465;p48"/>
          <p:cNvSpPr txBox="1"/>
          <p:nvPr>
            <p:ph idx="1" type="body"/>
          </p:nvPr>
        </p:nvSpPr>
        <p:spPr>
          <a:xfrm>
            <a:off x="819150" y="1990725"/>
            <a:ext cx="7505700" cy="26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s" sz="1800">
                <a:solidFill>
                  <a:srgbClr val="D9D9D9"/>
                </a:solidFill>
              </a:rPr>
              <a:t>Internet y la </a:t>
            </a:r>
            <a:r>
              <a:rPr i="1" lang="es" sz="1800">
                <a:solidFill>
                  <a:srgbClr val="D9D9D9"/>
                </a:solidFill>
              </a:rPr>
              <a:t>World Wide Web</a:t>
            </a:r>
            <a:endParaRPr i="1" sz="1800"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s" sz="1800">
                <a:solidFill>
                  <a:srgbClr val="D9D9D9"/>
                </a:solidFill>
              </a:rPr>
              <a:t>¿Dónde están las cosas?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s" sz="1800">
                <a:solidFill>
                  <a:srgbClr val="D9D9D9"/>
                </a:solidFill>
              </a:rPr>
              <a:t>Comunicación Cliente/Servidor mediante HTTP en la WWW</a:t>
            </a:r>
            <a:endParaRPr sz="1800"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Apache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s" sz="1800">
                <a:solidFill>
                  <a:srgbClr val="D9D9D9"/>
                </a:solidFill>
              </a:rPr>
              <a:t>Servidores web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s" sz="1800">
                <a:solidFill>
                  <a:srgbClr val="D9D9D9"/>
                </a:solidFill>
              </a:rPr>
              <a:t>Características generales de Apache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s" sz="1800">
                <a:solidFill>
                  <a:srgbClr val="D9D9D9"/>
                </a:solidFill>
              </a:rPr>
              <a:t>Documentación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s" sz="1800">
                <a:solidFill>
                  <a:srgbClr val="000000"/>
                </a:solidFill>
              </a:rPr>
              <a:t>Descarga, compilación e instalación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375" y="1759325"/>
            <a:ext cx="3038500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4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Sintetizando...</a:t>
            </a:r>
            <a:endParaRPr/>
          </a:p>
        </p:txBody>
      </p:sp>
      <p:pic>
        <p:nvPicPr>
          <p:cNvPr id="472" name="Google Shape;47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1925" y="3456725"/>
            <a:ext cx="954600" cy="954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3" name="Google Shape;473;p49"/>
          <p:cNvGrpSpPr/>
          <p:nvPr/>
        </p:nvGrpSpPr>
        <p:grpSpPr>
          <a:xfrm>
            <a:off x="5067700" y="436300"/>
            <a:ext cx="1223350" cy="1674700"/>
            <a:chOff x="5067700" y="436300"/>
            <a:chExt cx="1223350" cy="1674700"/>
          </a:xfrm>
        </p:grpSpPr>
        <p:pic>
          <p:nvPicPr>
            <p:cNvPr id="474" name="Google Shape;474;p4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67700" y="436300"/>
              <a:ext cx="1079249" cy="1674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Google Shape;475;p49"/>
            <p:cNvSpPr txBox="1"/>
            <p:nvPr/>
          </p:nvSpPr>
          <p:spPr>
            <a:xfrm rot="-2066249">
              <a:off x="5660748" y="1224680"/>
              <a:ext cx="535803" cy="500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latin typeface="Calibri"/>
                  <a:ea typeface="Calibri"/>
                  <a:cs typeface="Calibri"/>
                  <a:sym typeface="Calibri"/>
                </a:rPr>
                <a:t>DNS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76" name="Google Shape;476;p49"/>
          <p:cNvCxnSpPr/>
          <p:nvPr/>
        </p:nvCxnSpPr>
        <p:spPr>
          <a:xfrm flipH="1" rot="10800000">
            <a:off x="3448200" y="1288275"/>
            <a:ext cx="1486800" cy="18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7" name="Google Shape;477;p49"/>
          <p:cNvCxnSpPr/>
          <p:nvPr/>
        </p:nvCxnSpPr>
        <p:spPr>
          <a:xfrm flipH="1">
            <a:off x="3608650" y="1686250"/>
            <a:ext cx="1403100" cy="18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78" name="Google Shape;478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1525" y="2329975"/>
            <a:ext cx="1224000" cy="18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369567">
            <a:off x="7443325" y="2806000"/>
            <a:ext cx="608050" cy="107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0" name="Google Shape;480;p49"/>
          <p:cNvCxnSpPr/>
          <p:nvPr/>
        </p:nvCxnSpPr>
        <p:spPr>
          <a:xfrm>
            <a:off x="3846075" y="3734375"/>
            <a:ext cx="2910600" cy="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49"/>
          <p:cNvCxnSpPr/>
          <p:nvPr/>
        </p:nvCxnSpPr>
        <p:spPr>
          <a:xfrm rot="10800000">
            <a:off x="3811075" y="4041375"/>
            <a:ext cx="29178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49"/>
          <p:cNvSpPr txBox="1"/>
          <p:nvPr/>
        </p:nvSpPr>
        <p:spPr>
          <a:xfrm rot="-3082604">
            <a:off x="3645014" y="1942472"/>
            <a:ext cx="954987" cy="4691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Dominio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9"/>
          <p:cNvSpPr txBox="1"/>
          <p:nvPr/>
        </p:nvSpPr>
        <p:spPr>
          <a:xfrm rot="-3082039">
            <a:off x="3986237" y="2349479"/>
            <a:ext cx="1088375" cy="4691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Dirección IP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49"/>
          <p:cNvSpPr txBox="1"/>
          <p:nvPr/>
        </p:nvSpPr>
        <p:spPr>
          <a:xfrm>
            <a:off x="4689675" y="3379575"/>
            <a:ext cx="1223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HTTP request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49"/>
          <p:cNvSpPr txBox="1"/>
          <p:nvPr/>
        </p:nvSpPr>
        <p:spPr>
          <a:xfrm>
            <a:off x="4635825" y="3942125"/>
            <a:ext cx="13311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HTTP response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Descarga, compilación e instalación</a:t>
            </a:r>
            <a:endParaRPr/>
          </a:p>
        </p:txBody>
      </p:sp>
      <p:sp>
        <p:nvSpPr>
          <p:cNvPr id="491" name="Google Shape;491;p50"/>
          <p:cNvSpPr txBox="1"/>
          <p:nvPr>
            <p:ph idx="1" type="body"/>
          </p:nvPr>
        </p:nvSpPr>
        <p:spPr>
          <a:xfrm>
            <a:off x="819150" y="1990725"/>
            <a:ext cx="75057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Utiliza el script disponible en moodle para descargar, configurar la instalación e instalar Apache (no requiere privilegios de administración).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Evaluación de las prácticas</a:t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955225" y="1800200"/>
            <a:ext cx="15744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Asistencia (*)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10%</a:t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3668875" y="1800200"/>
            <a:ext cx="19260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Calificación prácticas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40%</a:t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2945650" y="1863200"/>
            <a:ext cx="307200" cy="3360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6734125" y="1800200"/>
            <a:ext cx="15744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 final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50%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5959750" y="1826450"/>
            <a:ext cx="409500" cy="4095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3915250" y="1453700"/>
            <a:ext cx="1382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Nota mínima: 5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955225" y="2855325"/>
            <a:ext cx="15744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Parcial Bloque 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20%</a:t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955225" y="3669050"/>
            <a:ext cx="15744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Parcial Bloque II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20%</a:t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1051375" y="2529875"/>
            <a:ext cx="1382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Nota mínima: 5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1051375" y="3380300"/>
            <a:ext cx="1382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Nota mínima: 5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16"/>
          <p:cNvCxnSpPr>
            <a:stCxn id="150" idx="2"/>
            <a:endCxn id="157" idx="0"/>
          </p:cNvCxnSpPr>
          <p:nvPr/>
        </p:nvCxnSpPr>
        <p:spPr>
          <a:xfrm flipH="1">
            <a:off x="1742575" y="2262200"/>
            <a:ext cx="2889300" cy="2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6"/>
          <p:cNvSpPr/>
          <p:nvPr/>
        </p:nvSpPr>
        <p:spPr>
          <a:xfrm>
            <a:off x="4020475" y="2855325"/>
            <a:ext cx="1574400" cy="127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40%</a:t>
            </a:r>
            <a:endParaRPr/>
          </a:p>
        </p:txBody>
      </p:sp>
      <p:cxnSp>
        <p:nvCxnSpPr>
          <p:cNvPr id="161" name="Google Shape;161;p16"/>
          <p:cNvCxnSpPr>
            <a:stCxn id="155" idx="3"/>
            <a:endCxn id="160" idx="1"/>
          </p:cNvCxnSpPr>
          <p:nvPr/>
        </p:nvCxnSpPr>
        <p:spPr>
          <a:xfrm>
            <a:off x="2529625" y="3086325"/>
            <a:ext cx="1491000" cy="4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6"/>
          <p:cNvCxnSpPr>
            <a:stCxn id="156" idx="3"/>
            <a:endCxn id="160" idx="1"/>
          </p:cNvCxnSpPr>
          <p:nvPr/>
        </p:nvCxnSpPr>
        <p:spPr>
          <a:xfrm flipH="1" rot="10800000">
            <a:off x="2529625" y="3493250"/>
            <a:ext cx="1491000" cy="4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16"/>
          <p:cNvSpPr txBox="1"/>
          <p:nvPr/>
        </p:nvSpPr>
        <p:spPr>
          <a:xfrm>
            <a:off x="2708200" y="3140475"/>
            <a:ext cx="7821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Elimina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materia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5757650" y="3039975"/>
            <a:ext cx="13821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Nota mínima: 5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 cada Bloque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819150" y="4380250"/>
            <a:ext cx="76623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(*) No existe obligatoriedad. Aquellas faltas justificadas no computan para el cómputo del porcentaje.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teóricos</a:t>
            </a:r>
            <a:endParaRPr/>
          </a:p>
        </p:txBody>
      </p:sp>
      <p:sp>
        <p:nvSpPr>
          <p:cNvPr id="171" name="Google Shape;171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Entender el funcionamiento de la </a:t>
            </a:r>
            <a:r>
              <a:rPr i="1" lang="es" sz="1800"/>
              <a:t>World Wide Web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Enumerar los protocolos que intervienen en la comunicación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Aprender el formato de los mensajes en el protocolo HTTP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Distinguir los extremos de la comunicación mediante HTTP, cliente (navegador) y servidor (servidor web), y sus funciones.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Justificar el uso de Apache como servidor Web.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prácticos</a:t>
            </a:r>
            <a:endParaRPr/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Instalar un servidor web Apache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Configurar Apache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Buscar y consultar información para realizar tareas de administración asociados al servidor web Apache.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Establecer restricciones de acceso (protección por contraseña, filtrado por IP) en determinadas carpetas de un servidor web Apache.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 de contenidos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819150" y="1990725"/>
            <a:ext cx="7505700" cy="26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Internet y la </a:t>
            </a:r>
            <a:r>
              <a:rPr i="1" lang="es" sz="1800"/>
              <a:t>World Wide Web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¿Dónde están las cosas?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Comunicación Cliente/Servidor mediante HTTP en la WWW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Apache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Servidores web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Características generales de Apache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Documentación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Descarga, compilación e instalación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 de contenidos</a:t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819150" y="1990725"/>
            <a:ext cx="7505700" cy="26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Internet y la </a:t>
            </a:r>
            <a:r>
              <a:rPr i="1" lang="es" sz="1800"/>
              <a:t>World Wide Web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¿Dónde están las cosas?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s" sz="1800">
                <a:solidFill>
                  <a:srgbClr val="D9D9D9"/>
                </a:solidFill>
              </a:rPr>
              <a:t>Comunicación Cliente/Servidor mediante HTTP en la WWW</a:t>
            </a:r>
            <a:endParaRPr sz="1800"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s" sz="1800">
                <a:solidFill>
                  <a:srgbClr val="D9D9D9"/>
                </a:solidFill>
              </a:rPr>
              <a:t>Apache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s" sz="1800">
                <a:solidFill>
                  <a:srgbClr val="D9D9D9"/>
                </a:solidFill>
              </a:rPr>
              <a:t>Servidores web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s" sz="1800">
                <a:solidFill>
                  <a:srgbClr val="D9D9D9"/>
                </a:solidFill>
              </a:rPr>
              <a:t>Características generales de Apache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s" sz="1800">
                <a:solidFill>
                  <a:srgbClr val="D9D9D9"/>
                </a:solidFill>
              </a:rPr>
              <a:t>Documentación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s" sz="1800">
                <a:solidFill>
                  <a:srgbClr val="D9D9D9"/>
                </a:solidFill>
              </a:rPr>
              <a:t>Descarga, compilación e instalación</a:t>
            </a:r>
            <a:endParaRPr sz="1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Internet con un enfoque descendente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819150" y="1990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¿Qué pasa cuando escribes una dirección y pulsas intro en el navegador?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	URI (identificador uniforme de recurso)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" name="Google Shape;196;p21"/>
          <p:cNvSpPr/>
          <p:nvPr/>
        </p:nvSpPr>
        <p:spPr>
          <a:xfrm>
            <a:off x="1007700" y="3258950"/>
            <a:ext cx="7242900" cy="12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VER UN EJEMPLO CON: http://www.google.es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