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3" r:id="rId18"/>
    <p:sldId id="301" r:id="rId19"/>
    <p:sldId id="304" r:id="rId20"/>
    <p:sldId id="309" r:id="rId21"/>
    <p:sldId id="302" r:id="rId22"/>
    <p:sldId id="305" r:id="rId23"/>
    <p:sldId id="306" r:id="rId24"/>
    <p:sldId id="307" r:id="rId25"/>
    <p:sldId id="308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2016-09-12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gilemethodology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use-ejs-to-template-your-node-application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ielgynn.com/build-an-authentication-app-using-express-node-passpor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2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Agile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Much more modern set of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Collaboration of smaller cross-functional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Flexibility (rapid response to change)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Continuous improvement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61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Agile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The Agile Manifesto is based on 12 principles:</a:t>
            </a:r>
          </a:p>
          <a:p>
            <a:pPr>
              <a:buFont typeface="+mj-lt"/>
              <a:buAutoNum type="arabicPeriod"/>
            </a:pPr>
            <a:r>
              <a:rPr lang="en-ZA" dirty="0"/>
              <a:t>Customer satisfaction by early and continuous delivery of useful software</a:t>
            </a:r>
          </a:p>
          <a:p>
            <a:pPr>
              <a:buFont typeface="+mj-lt"/>
              <a:buAutoNum type="arabicPeriod"/>
            </a:pPr>
            <a:r>
              <a:rPr lang="en-ZA" dirty="0"/>
              <a:t>Welcome changing requirements, even late in development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delivered frequently (weeks rather than months)</a:t>
            </a:r>
          </a:p>
          <a:p>
            <a:pPr>
              <a:buFont typeface="+mj-lt"/>
              <a:buAutoNum type="arabicPeriod"/>
            </a:pPr>
            <a:r>
              <a:rPr lang="en-ZA" dirty="0"/>
              <a:t>Close, daily cooperation between business people and developers</a:t>
            </a:r>
          </a:p>
          <a:p>
            <a:pPr>
              <a:buFont typeface="+mj-lt"/>
              <a:buAutoNum type="arabicPeriod"/>
            </a:pPr>
            <a:r>
              <a:rPr lang="en-ZA" dirty="0"/>
              <a:t>Projects are built around motivated individuals, who should be trusted</a:t>
            </a:r>
          </a:p>
          <a:p>
            <a:pPr>
              <a:buFont typeface="+mj-lt"/>
              <a:buAutoNum type="arabicPeriod"/>
            </a:pPr>
            <a:r>
              <a:rPr lang="en-ZA" dirty="0"/>
              <a:t>Face-to-face conversation is the best form of communication (co-location)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the principal measure of progress</a:t>
            </a:r>
          </a:p>
          <a:p>
            <a:pPr>
              <a:buFont typeface="+mj-lt"/>
              <a:buAutoNum type="arabicPeriod"/>
            </a:pPr>
            <a:r>
              <a:rPr lang="en-ZA" dirty="0"/>
              <a:t>Sustainable development, able to maintain a constant pace</a:t>
            </a:r>
          </a:p>
          <a:p>
            <a:pPr>
              <a:buFont typeface="+mj-lt"/>
              <a:buAutoNum type="arabicPeriod"/>
            </a:pPr>
            <a:r>
              <a:rPr lang="en-ZA" dirty="0"/>
              <a:t>Continuous attention to technical excellence and good design</a:t>
            </a:r>
          </a:p>
          <a:p>
            <a:pPr>
              <a:buFont typeface="+mj-lt"/>
              <a:buAutoNum type="arabicPeriod"/>
            </a:pPr>
            <a:r>
              <a:rPr lang="en-ZA" dirty="0"/>
              <a:t>Simplicity—the art of maximizing the amount of work not done—is essential</a:t>
            </a:r>
          </a:p>
          <a:p>
            <a:pPr>
              <a:buFont typeface="+mj-lt"/>
              <a:buAutoNum type="arabicPeriod"/>
            </a:pPr>
            <a:r>
              <a:rPr lang="en-ZA" dirty="0"/>
              <a:t>Self-organizing teams</a:t>
            </a:r>
          </a:p>
          <a:p>
            <a:pPr>
              <a:buFont typeface="+mj-lt"/>
              <a:buAutoNum type="arabicPeriod"/>
            </a:pPr>
            <a:r>
              <a:rPr lang="en-ZA" dirty="0"/>
              <a:t>Regular adaptation to changing circumstance</a:t>
            </a:r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436625" y="6309531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https://en.wikipedia.org/wiki/Agile_software_development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40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40" y="1831245"/>
            <a:ext cx="8946541" cy="4195481"/>
          </a:xfrm>
        </p:spPr>
        <p:txBody>
          <a:bodyPr/>
          <a:lstStyle/>
          <a:p>
            <a:r>
              <a:rPr lang="en-ZA" dirty="0" smtClean="0"/>
              <a:t>“</a:t>
            </a:r>
            <a:r>
              <a:rPr lang="en-ZA" b="0" dirty="0"/>
              <a:t>Scrum emphasizes empirical feedback, team self management, and striving to build properly tested product increments within short iterations.” - </a:t>
            </a:r>
            <a:r>
              <a:rPr lang="en-ZA" b="0" dirty="0">
                <a:hlinkClick r:id="rId2"/>
              </a:rPr>
              <a:t>http://agilemethodology.org</a:t>
            </a:r>
            <a:r>
              <a:rPr lang="en-ZA" b="0" dirty="0" smtClean="0">
                <a:hlinkClick r:id="rId2"/>
              </a:rPr>
              <a:t>/</a:t>
            </a:r>
            <a:endParaRPr lang="en-ZA" b="0" dirty="0" smtClean="0"/>
          </a:p>
          <a:p>
            <a:endParaRPr lang="en-ZA" dirty="0"/>
          </a:p>
        </p:txBody>
      </p:sp>
      <p:pic>
        <p:nvPicPr>
          <p:cNvPr id="6146" name="Picture 2" descr="https://upload.wikimedia.org/wikipedia/commons/thumb/5/58/Scrum_process.svg/2000px-Scrum_process.sv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9" y="3094646"/>
            <a:ext cx="7240688" cy="362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894" y="165113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Simplest AGILE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Three Team Roles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Scrum Master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Team Member</a:t>
            </a:r>
            <a:endParaRPr lang="en-Z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Product Owner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Recognise that the customer can change their mind mid-way through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Accept that the project cannot be fully understood or defined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Respond to a changing problem environment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Must deliver quickly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173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Extreme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950" y="1470552"/>
            <a:ext cx="4397112" cy="3579849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Windows XP = Extreme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Improve software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Frequent development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Short development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Improve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Checkpoints where new requirements can be adopted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90’s era – early 00’s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Adoption has fallen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High discipline is required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Tended to fall away with deadlines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Has evolved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Paired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7170" name="Picture 2" descr="File:Extreme Programming.sv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30" y="1470552"/>
            <a:ext cx="34956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6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Paired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Evolved from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pair programs together on the same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One driver writes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Another who is the observer reviews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Classically: they will switch roles frequently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observer also focuses on the strategic direction of the work whilst the driver focuses on the specifics of the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Personally I have been involved in this kind of methodology with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with morale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60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Automated test suites are written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tests follow the expected outcomes of specific methods following the business rules for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is the implemented to pass those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enforces a certain quality standard for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Makes sure the business rules come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slow down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be too strict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926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Code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Models for structuring software systems</a:t>
            </a:r>
          </a:p>
          <a:p>
            <a:r>
              <a:rPr lang="en-ZA" dirty="0" smtClean="0"/>
              <a:t>There are models at every level of software development</a:t>
            </a:r>
          </a:p>
          <a:p>
            <a:r>
              <a:rPr lang="en-ZA" dirty="0" smtClean="0"/>
              <a:t>We will only speak about a </a:t>
            </a:r>
            <a:r>
              <a:rPr lang="en-ZA" dirty="0" smtClean="0"/>
              <a:t>few models</a:t>
            </a:r>
          </a:p>
          <a:p>
            <a:pPr lvl="1"/>
            <a:r>
              <a:rPr lang="en-US" dirty="0" smtClean="0"/>
              <a:t>Layered Software</a:t>
            </a:r>
          </a:p>
          <a:p>
            <a:pPr lvl="1"/>
            <a:r>
              <a:rPr lang="en-US" dirty="0" smtClean="0"/>
              <a:t>Event Driven Model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112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Application Interfaces (APIs)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From a networked point-of-view an API is a set of rules or protocols which allow different systems to talk to each other at a higher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allows black box </a:t>
            </a:r>
            <a:r>
              <a:rPr lang="en-ZA" dirty="0" smtClean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RESTful API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972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Software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3" y="1892800"/>
            <a:ext cx="6669088" cy="4195481"/>
          </a:xfrm>
        </p:spPr>
        <p:txBody>
          <a:bodyPr/>
          <a:lstStyle/>
          <a:p>
            <a:r>
              <a:rPr lang="en-US" dirty="0" smtClean="0"/>
              <a:t>Application Logic is broken up into layers</a:t>
            </a:r>
          </a:p>
          <a:p>
            <a:r>
              <a:rPr lang="en-US" dirty="0" smtClean="0"/>
              <a:t>Can have sub layers</a:t>
            </a:r>
          </a:p>
          <a:p>
            <a:r>
              <a:rPr lang="en-US" dirty="0" smtClean="0"/>
              <a:t>Specific parts should stay in the same layer</a:t>
            </a:r>
          </a:p>
          <a:p>
            <a:r>
              <a:rPr lang="en-ZA" dirty="0"/>
              <a:t>https://en.wikipedia.org/wiki/Multilayered_architecture</a:t>
            </a:r>
          </a:p>
          <a:p>
            <a:endParaRPr lang="en-ZA" dirty="0"/>
          </a:p>
        </p:txBody>
      </p:sp>
      <p:pic>
        <p:nvPicPr>
          <p:cNvPr id="1026" name="Picture 2" descr="C:\development\SoftDev2016\Session 2\construction\Layered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83" y="1188892"/>
            <a:ext cx="33623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Development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general strategies which have defined academic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are used as a guideline for how a project should be 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Command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also the high level development strategy set out to achieve the objectives of the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67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broken up into modules</a:t>
            </a:r>
          </a:p>
          <a:p>
            <a:r>
              <a:rPr lang="en-US" dirty="0" smtClean="0"/>
              <a:t>Concerns are broken up into modular parts</a:t>
            </a:r>
          </a:p>
          <a:p>
            <a:r>
              <a:rPr lang="en-US" dirty="0" smtClean="0"/>
              <a:t>Written separately and shared across</a:t>
            </a:r>
          </a:p>
          <a:p>
            <a:r>
              <a:rPr lang="en-US" dirty="0" smtClean="0"/>
              <a:t>Can have independent development teams</a:t>
            </a:r>
          </a:p>
          <a:p>
            <a:r>
              <a:rPr lang="en-US" dirty="0" smtClean="0"/>
              <a:t>Code reuse is very strong</a:t>
            </a:r>
          </a:p>
          <a:p>
            <a:r>
              <a:rPr lang="en-US" dirty="0" smtClean="0"/>
              <a:t>There are some downsides</a:t>
            </a:r>
          </a:p>
          <a:p>
            <a:pPr lvl="1"/>
            <a:r>
              <a:rPr lang="en-US" dirty="0" smtClean="0"/>
              <a:t>Lack of testing – its harder</a:t>
            </a:r>
          </a:p>
          <a:p>
            <a:pPr lvl="1"/>
            <a:r>
              <a:rPr lang="en-US" dirty="0" smtClean="0"/>
              <a:t>Inconsistent programming</a:t>
            </a:r>
          </a:p>
          <a:p>
            <a:pPr lvl="1"/>
            <a:r>
              <a:rPr lang="en-US" dirty="0" smtClean="0"/>
              <a:t>Dependent on potentially unknown software</a:t>
            </a:r>
          </a:p>
          <a:p>
            <a:r>
              <a:rPr lang="en-ZA" dirty="0"/>
              <a:t>https://en.wikipedia.org/wiki/Modular_programming</a:t>
            </a:r>
          </a:p>
        </p:txBody>
      </p:sp>
    </p:spTree>
    <p:extLst>
      <p:ext uri="{BB962C8B-B14F-4D97-AF65-F5344CB8AC3E}">
        <p14:creationId xmlns:p14="http://schemas.microsoft.com/office/powerpoint/2010/main" val="2741912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 View Controller (MVC)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Models</a:t>
            </a:r>
            <a:r>
              <a:rPr lang="en-ZA" dirty="0"/>
              <a:t>: Classes that represent the data of the application and that use validation logic to enforce business rules for that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Views: Template files that your application uses to dynamically generate HTML responses.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Controllers: Classes that handle incoming browser requests, retrieve model data, and then specify view templates that return a response to the </a:t>
            </a:r>
            <a:r>
              <a:rPr lang="en-ZA" dirty="0" smtClean="0"/>
              <a:t>browser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ZA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Structures code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Makes it more testable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2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708" y="1746872"/>
            <a:ext cx="5347855" cy="4501528"/>
          </a:xfrm>
        </p:spPr>
        <p:txBody>
          <a:bodyPr/>
          <a:lstStyle/>
          <a:p>
            <a:r>
              <a:rPr lang="en-US" dirty="0" smtClean="0"/>
              <a:t>Used in programming and the system design</a:t>
            </a:r>
          </a:p>
          <a:p>
            <a:r>
              <a:rPr lang="en-US" dirty="0" err="1" smtClean="0"/>
              <a:t>ExpressJS</a:t>
            </a:r>
            <a:r>
              <a:rPr lang="en-US" dirty="0" smtClean="0"/>
              <a:t> uses a hybrid model between Event driven and Model-View Controller</a:t>
            </a:r>
            <a:endParaRPr lang="en-ZA" dirty="0"/>
          </a:p>
        </p:txBody>
      </p:sp>
      <p:pic>
        <p:nvPicPr>
          <p:cNvPr id="2050" name="Picture 2" descr="C:\development\SoftDev2016\Session 2\construction\Event Driven 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4" y="2037817"/>
            <a:ext cx="5663189" cy="384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–g express</a:t>
            </a:r>
          </a:p>
          <a:p>
            <a:r>
              <a:rPr lang="en-US" dirty="0" smtClean="0"/>
              <a:t>express –</a:t>
            </a:r>
            <a:r>
              <a:rPr lang="en-US" dirty="0" err="1" smtClean="0"/>
              <a:t>ejs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Should generate a blank express project</a:t>
            </a:r>
          </a:p>
          <a:p>
            <a:r>
              <a:rPr lang="en-US" dirty="0" smtClean="0"/>
              <a:t>Some tutorials:</a:t>
            </a:r>
          </a:p>
          <a:p>
            <a:pPr lvl="1"/>
            <a:r>
              <a:rPr lang="en-US" dirty="0">
                <a:hlinkClick r:id="rId2"/>
              </a:rPr>
              <a:t>http://nodeschool.io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scotch.io/tutorials/use-ejs-to-template-your-node-application</a:t>
            </a:r>
            <a:endParaRPr lang="en-ZA" dirty="0" smtClean="0"/>
          </a:p>
          <a:p>
            <a:pPr lvl="1"/>
            <a:r>
              <a:rPr lang="en-ZA" dirty="0">
                <a:hlinkClick r:id="rId4"/>
              </a:rPr>
              <a:t>http://www.danielgynn.com/build-an-authentication-app-using-express-node-passport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514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/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build a simple </a:t>
            </a:r>
            <a:r>
              <a:rPr lang="en-US" dirty="0" err="1" smtClean="0"/>
              <a:t>NodeJS</a:t>
            </a:r>
            <a:r>
              <a:rPr lang="en-US" dirty="0" smtClean="0"/>
              <a:t> application which is able to use the console input library used with </a:t>
            </a:r>
            <a:r>
              <a:rPr lang="en-US" dirty="0" err="1" smtClean="0"/>
              <a:t>tictactoe</a:t>
            </a:r>
            <a:r>
              <a:rPr lang="en-US" dirty="0" smtClean="0"/>
              <a:t> “</a:t>
            </a:r>
            <a:r>
              <a:rPr lang="en-US" dirty="0" err="1" smtClean="0"/>
              <a:t>readline</a:t>
            </a:r>
            <a:r>
              <a:rPr lang="en-US" dirty="0" smtClean="0"/>
              <a:t>-sync”, to get a specific folder name.</a:t>
            </a:r>
          </a:p>
          <a:p>
            <a:r>
              <a:rPr lang="en-US" dirty="0" smtClean="0"/>
              <a:t>The program must then print the files in that folder to the console.</a:t>
            </a:r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/>
          <a:lstStyle/>
          <a:p>
            <a:r>
              <a:rPr lang="en-US" dirty="0" smtClean="0"/>
              <a:t>Next session we will cover how to build tests which we will incorporate into our program</a:t>
            </a:r>
          </a:p>
          <a:p>
            <a:r>
              <a:rPr lang="en-US" dirty="0" smtClean="0"/>
              <a:t>Make sure to make the program modular</a:t>
            </a:r>
          </a:p>
          <a:p>
            <a:r>
              <a:rPr lang="en-US" dirty="0" smtClean="0"/>
              <a:t>We will build an interface at the end of the course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09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Software Development Life Cycle (SDLC)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75" y="1958753"/>
            <a:ext cx="3677032" cy="357984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process of producing an information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Also known as the software development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Dividing the process of making software into distinct phases or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Different models or divisions refer to different development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oldest monolithic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Very Rigid</a:t>
            </a:r>
            <a:endParaRPr lang="en-ZA" dirty="0"/>
          </a:p>
        </p:txBody>
      </p:sp>
      <p:pic>
        <p:nvPicPr>
          <p:cNvPr id="1026" name="Picture 2" descr="https://upload.wikimedia.org/wikipedia/commons/thumb/1/19/SDLC_-_Software_Development_Life_Cycle.jpg/764px-SDLC_-_Software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13" y="1428962"/>
            <a:ext cx="44644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DLC-Maintenance-Highligh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57" y="430928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02413" y="6144538"/>
            <a:ext cx="7316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https://en.wikipedia.org/wiki/Systems_development_life_cycle</a:t>
            </a:r>
          </a:p>
        </p:txBody>
      </p:sp>
    </p:spTree>
    <p:extLst>
      <p:ext uri="{BB962C8B-B14F-4D97-AF65-F5344CB8AC3E}">
        <p14:creationId xmlns:p14="http://schemas.microsoft.com/office/powerpoint/2010/main" val="123711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85" y="1623427"/>
            <a:ext cx="7626718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many different methodologies and variations of methodologies, we will only cover a few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“classical” or traditional approaches tend to have more distinct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SDLC directly refers to these approaches, life cycle approaches come later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distinct phases were considered to occur as their own individual units and also not concurrently.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3074" name="Picture 2" descr="File:Three software development patterns mashed togeth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6" y="1762175"/>
            <a:ext cx="4104456" cy="38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7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208" y="1987294"/>
            <a:ext cx="4032448" cy="357984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Most “classic” of the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Each phase falls after the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Several other models follow similar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Sequential and flows downwards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Method: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Project is divided up into phases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Some versions allow some overlap in the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Emphasis on planning, resources, targets and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Tight control – lots of documentation</a:t>
            </a:r>
            <a:endParaRPr lang="en-ZA" dirty="0"/>
          </a:p>
        </p:txBody>
      </p:sp>
      <p:pic>
        <p:nvPicPr>
          <p:cNvPr id="2052" name="Picture 4" descr="File:Waterfall 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96" y="2179859"/>
            <a:ext cx="4259627" cy="31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6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42" y="1682519"/>
            <a:ext cx="7520940" cy="376853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 is enforced at every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 at every phase and 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Disadvantages: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Takes lots of time to implement –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Flaws in early design trickle down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A lot of overlap between phases where the same work has to be done several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i.e. When planning a database the models used there are done in different forms later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very flexible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Client friendly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4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851" y="1779501"/>
            <a:ext cx="3172976" cy="357984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AKA The Spiral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Various parts of the system given to the client at different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Has to be planned methodically, with tasks, prerequisites and products for each step of the spiral</a:t>
            </a:r>
            <a:endParaRPr lang="en-ZA" dirty="0"/>
          </a:p>
        </p:txBody>
      </p:sp>
      <p:pic>
        <p:nvPicPr>
          <p:cNvPr id="4098" name="Picture 2" descr="Z:\Work\New Doc 20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r="8662" b="9512"/>
          <a:stretch/>
        </p:blipFill>
        <p:spPr bwMode="auto">
          <a:xfrm>
            <a:off x="5932659" y="1728307"/>
            <a:ext cx="4144353" cy="31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803536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More realistic estimates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Change is handled 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 is earlier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Implies less resource strain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be 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take longer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Small projects don’t fit this model particularly well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60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Prototyping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992" y="525573"/>
            <a:ext cx="3987924" cy="357984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model which tries to combine aspects from 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Allow users of the software and also the client evaluate proposals for an eventual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Not a monolithic development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Attempts to reduce </a:t>
            </a:r>
            <a:r>
              <a:rPr lang="en-ZA" dirty="0" err="1" smtClean="0"/>
              <a:t>inherint</a:t>
            </a:r>
            <a:r>
              <a:rPr lang="en-ZA" dirty="0" smtClean="0"/>
              <a:t> project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modification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AutoShape 2" descr="https://qastation.files.wordpress.com/2008/04/prototype_model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5124" name="Picture 4" descr="https://qastation.files.wordpress.com/2008/04/prototype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45" y="1519694"/>
            <a:ext cx="3592467" cy="20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Rex22\Downloads\PrototypingProcess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39" y="3902147"/>
            <a:ext cx="2786881" cy="208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23992" y="432353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dirty="0"/>
              <a:t>Identify basic requirements (i.e. business rules)</a:t>
            </a:r>
          </a:p>
          <a:p>
            <a:pPr marL="342900" indent="-342900">
              <a:buAutoNum type="arabicPeriod"/>
            </a:pPr>
            <a:r>
              <a:rPr lang="en-ZA" dirty="0"/>
              <a:t>Develop initial Prototype</a:t>
            </a:r>
          </a:p>
          <a:p>
            <a:pPr marL="342900" indent="-342900">
              <a:buAutoNum type="arabicPeriod"/>
            </a:pPr>
            <a:r>
              <a:rPr lang="en-ZA" dirty="0"/>
              <a:t>Review</a:t>
            </a:r>
          </a:p>
          <a:p>
            <a:pPr marL="342900" indent="-342900">
              <a:buAutoNum type="arabicPeriod"/>
            </a:pPr>
            <a:r>
              <a:rPr lang="en-ZA" dirty="0"/>
              <a:t>Revise and Enhance the Prototype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4717" y="4125193"/>
            <a:ext cx="4883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1709</TotalTime>
  <Words>1263</Words>
  <Application>Microsoft Office PowerPoint</Application>
  <PresentationFormat>Custom</PresentationFormat>
  <Paragraphs>203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Wits Software Development  2016 Mathematical Sciences Support Group Session 2 </vt:lpstr>
      <vt:lpstr>Development Strategies</vt:lpstr>
      <vt:lpstr>Software Development Life Cycle (SDLC)</vt:lpstr>
      <vt:lpstr>Classical</vt:lpstr>
      <vt:lpstr>Waterfall Model</vt:lpstr>
      <vt:lpstr>Waterfall Model</vt:lpstr>
      <vt:lpstr>Circular Model</vt:lpstr>
      <vt:lpstr>Circular Model</vt:lpstr>
      <vt:lpstr>Prototyping</vt:lpstr>
      <vt:lpstr>Agile Approach</vt:lpstr>
      <vt:lpstr>Agile Approach</vt:lpstr>
      <vt:lpstr>SCRUM</vt:lpstr>
      <vt:lpstr>SCRUM</vt:lpstr>
      <vt:lpstr>Extreme Programming</vt:lpstr>
      <vt:lpstr>Paired Programming</vt:lpstr>
      <vt:lpstr>Test Driven Development</vt:lpstr>
      <vt:lpstr>Some Code Models</vt:lpstr>
      <vt:lpstr>Application Interfaces (APIs)</vt:lpstr>
      <vt:lpstr>Layered Software Model</vt:lpstr>
      <vt:lpstr>Modular Development</vt:lpstr>
      <vt:lpstr>Model View Controller (MVC)</vt:lpstr>
      <vt:lpstr>Event Driven Model</vt:lpstr>
      <vt:lpstr>Express JS</vt:lpstr>
      <vt:lpstr>The Course Project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105</cp:revision>
  <dcterms:created xsi:type="dcterms:W3CDTF">2016-06-29T00:45:57Z</dcterms:created>
  <dcterms:modified xsi:type="dcterms:W3CDTF">2016-09-12T10:55:03Z</dcterms:modified>
</cp:coreProperties>
</file>