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59" r:id="rId4"/>
    <p:sldId id="273" r:id="rId5"/>
    <p:sldId id="274" r:id="rId6"/>
    <p:sldId id="275" r:id="rId7"/>
    <p:sldId id="260" r:id="rId8"/>
    <p:sldId id="280" r:id="rId9"/>
    <p:sldId id="286" r:id="rId10"/>
    <p:sldId id="281" r:id="rId11"/>
    <p:sldId id="261" r:id="rId12"/>
    <p:sldId id="262" r:id="rId13"/>
    <p:sldId id="263" r:id="rId14"/>
    <p:sldId id="264" r:id="rId15"/>
    <p:sldId id="265" r:id="rId16"/>
    <p:sldId id="287" r:id="rId17"/>
    <p:sldId id="288" r:id="rId18"/>
    <p:sldId id="289" r:id="rId19"/>
    <p:sldId id="278" r:id="rId20"/>
    <p:sldId id="270" r:id="rId21"/>
    <p:sldId id="271" r:id="rId22"/>
    <p:sldId id="269" r:id="rId23"/>
    <p:sldId id="272" r:id="rId24"/>
    <p:sldId id="276" r:id="rId25"/>
    <p:sldId id="277" r:id="rId26"/>
    <p:sldId id="285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-72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2016-09-10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90039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2016-09-10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16342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2016-09-10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09192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2016-09-10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985055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2016-09-10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305678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2016-09-10</a:t>
            </a:fld>
            <a:endParaRPr lang="en-Z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07649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2016-09-10</a:t>
            </a:fld>
            <a:endParaRPr lang="en-Z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495899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2016-09-10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503019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2016-09-10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39693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2016-09-10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96623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2016-09-10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87943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2016-09-10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88952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2016-09-10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22452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2016-09-10</a:t>
            </a:fld>
            <a:endParaRPr lang="en-ZA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66748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2016-09-10</a:t>
            </a:fld>
            <a:endParaRPr lang="en-ZA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21261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2016-09-10</a:t>
            </a:fld>
            <a:endParaRPr lang="en-ZA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67148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2016-09-10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9834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BDF5932-50BA-4683-BD71-901965AADFF2}" type="datetimeFigureOut">
              <a:rPr lang="en-ZA" smtClean="0"/>
              <a:t>2016-09-10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254761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try.github.io/" TargetMode="External"/><Relationship Id="rId2" Type="http://schemas.openxmlformats.org/officeDocument/2006/relationships/hyperlink" Target="http://www.github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ducation.github.com/discount_requests/new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rupal.org/node/991716" TargetMode="External"/><Relationship Id="rId2" Type="http://schemas.openxmlformats.org/officeDocument/2006/relationships/hyperlink" Target="https://www.drupal.org/files/repositorydiagram.pn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ppveyor.com/" TargetMode="External"/><Relationship Id="rId2" Type="http://schemas.openxmlformats.org/officeDocument/2006/relationships/hyperlink" Target="https://travis-ci.org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affle.io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education.github.com/discount_requests/new" TargetMode="External"/><Relationship Id="rId2" Type="http://schemas.openxmlformats.org/officeDocument/2006/relationships/hyperlink" Target="https://www.jetbrains.com/student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contact@jasonchalom.com" TargetMode="External"/><Relationship Id="rId4" Type="http://schemas.openxmlformats.org/officeDocument/2006/relationships/hyperlink" Target="https://jasonchalom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ry.github.io/" TargetMode="External"/><Relationship Id="rId2" Type="http://schemas.openxmlformats.org/officeDocument/2006/relationships/hyperlink" Target="http://nodeschool.io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ngodb.com/download-center" TargetMode="External"/><Relationship Id="rId2" Type="http://schemas.openxmlformats.org/officeDocument/2006/relationships/hyperlink" Target="https://nodejs.org/en/download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obomongo.org/download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blog.gvm-it.eu/post/20404719601/getting-started-with-nodejs-on-window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 smtClean="0"/>
              <a:t>Wits Software Development  2016</a:t>
            </a:r>
            <a:br>
              <a:rPr lang="en-ZA" dirty="0" smtClean="0"/>
            </a:br>
            <a:r>
              <a:rPr lang="en-ZA" sz="2400" dirty="0" smtClean="0"/>
              <a:t>Mathematical Sciences Support Group</a:t>
            </a:r>
            <a:r>
              <a:rPr lang="en-ZA" dirty="0" smtClean="0"/>
              <a:t/>
            </a:r>
            <a:br>
              <a:rPr lang="en-ZA" dirty="0" smtClean="0"/>
            </a:br>
            <a:r>
              <a:rPr lang="en-ZA" dirty="0" smtClean="0"/>
              <a:t>Session 1</a:t>
            </a:r>
            <a:endParaRPr lang="en-Z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A" dirty="0" smtClean="0"/>
              <a:t>By </a:t>
            </a:r>
            <a:r>
              <a:rPr lang="en-ZA" smtClean="0"/>
              <a:t>Jason Chalom</a:t>
            </a:r>
            <a:endParaRPr lang="en-Z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276" y="5853448"/>
            <a:ext cx="2799724" cy="1004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10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Development Strategies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There are general strategies which have defined academic definitions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These are used as a guideline for how a project should be structured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ZA" dirty="0" smtClean="0"/>
              <a:t>Command structure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ZA" dirty="0" smtClean="0"/>
              <a:t>Work structure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ZA" dirty="0" smtClean="0"/>
              <a:t>Documentation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ZA" dirty="0" smtClean="0"/>
              <a:t>Testing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ZA" dirty="0" smtClean="0"/>
              <a:t>Implementation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ZA" dirty="0"/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There is also the high level development strategy set out to achieve the objectives of the project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95396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Version </a:t>
            </a:r>
            <a:r>
              <a:rPr lang="en-ZA" dirty="0" smtClean="0"/>
              <a:t>Control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dirty="0"/>
              <a:t>A system which helps to track the progression of a project</a:t>
            </a:r>
          </a:p>
          <a:p>
            <a:r>
              <a:rPr lang="en-ZA" dirty="0"/>
              <a:t>It manages and track the changes of </a:t>
            </a:r>
            <a:r>
              <a:rPr lang="en-ZA" dirty="0" smtClean="0"/>
              <a:t>all the files within the repository except </a:t>
            </a:r>
            <a:r>
              <a:rPr lang="en-ZA" dirty="0" smtClean="0"/>
              <a:t>specific files which have been marked </a:t>
            </a:r>
            <a:r>
              <a:rPr lang="en-ZA" dirty="0" smtClean="0"/>
              <a:t>not to be tracked.</a:t>
            </a:r>
            <a:endParaRPr lang="en-ZA" dirty="0"/>
          </a:p>
          <a:p>
            <a:r>
              <a:rPr lang="en-ZA" dirty="0"/>
              <a:t>In a corporate environment it is usually stored on a separate or external server</a:t>
            </a:r>
          </a:p>
          <a:p>
            <a:r>
              <a:rPr lang="en-ZA" dirty="0"/>
              <a:t>Used when teams of developers are working together so that a copy of the project at any point within the version control system can be </a:t>
            </a:r>
            <a:r>
              <a:rPr lang="en-ZA" dirty="0" smtClean="0"/>
              <a:t>retrieved</a:t>
            </a:r>
            <a:endParaRPr lang="en-ZA" dirty="0"/>
          </a:p>
          <a:p>
            <a:r>
              <a:rPr lang="en-ZA" dirty="0"/>
              <a:t>Handles conflict </a:t>
            </a:r>
            <a:r>
              <a:rPr lang="en-ZA" dirty="0" smtClean="0"/>
              <a:t>management between different versions</a:t>
            </a:r>
            <a:endParaRPr lang="en-ZA" dirty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42919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Why Is Version Control Important?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Tracking changes helps track what code introduces a bug</a:t>
            </a:r>
          </a:p>
          <a:p>
            <a:r>
              <a:rPr lang="en-ZA" dirty="0"/>
              <a:t>You can do “more dangerous” edits to code</a:t>
            </a:r>
          </a:p>
          <a:p>
            <a:r>
              <a:rPr lang="en-ZA" dirty="0"/>
              <a:t>Working as a team can be faster and more efficient</a:t>
            </a:r>
          </a:p>
          <a:p>
            <a:r>
              <a:rPr lang="en-ZA" dirty="0"/>
              <a:t>Keeps a backup of EVERY state of your project</a:t>
            </a:r>
          </a:p>
          <a:p>
            <a:r>
              <a:rPr lang="en-ZA" dirty="0" smtClean="0"/>
              <a:t>Helps distribute the latest code to all team members efficiently and securely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93580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There are 2 types of version control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Centralised</a:t>
            </a:r>
          </a:p>
          <a:p>
            <a:pPr lvl="2"/>
            <a:r>
              <a:rPr lang="en-ZA" dirty="0"/>
              <a:t>Server based</a:t>
            </a:r>
          </a:p>
          <a:p>
            <a:pPr lvl="2"/>
            <a:r>
              <a:rPr lang="en-ZA" dirty="0"/>
              <a:t>Requires a connection to the server</a:t>
            </a:r>
          </a:p>
          <a:p>
            <a:pPr lvl="2"/>
            <a:r>
              <a:rPr lang="en-ZA" dirty="0"/>
              <a:t>E.g. SVN, CVS, Team Foundation Server (The newer versions use a custom version of git in some cases)</a:t>
            </a:r>
          </a:p>
          <a:p>
            <a:r>
              <a:rPr lang="en-ZA" dirty="0"/>
              <a:t>Distributed</a:t>
            </a:r>
          </a:p>
          <a:p>
            <a:pPr lvl="2"/>
            <a:r>
              <a:rPr lang="en-ZA" dirty="0"/>
              <a:t>Everyone has a copy of the entire code repository</a:t>
            </a:r>
          </a:p>
          <a:p>
            <a:pPr lvl="2"/>
            <a:r>
              <a:rPr lang="en-ZA" dirty="0"/>
              <a:t>Works offline</a:t>
            </a:r>
          </a:p>
          <a:p>
            <a:pPr lvl="2"/>
            <a:r>
              <a:rPr lang="en-ZA" dirty="0"/>
              <a:t>E.g. Mercurial, git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13089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We will be focusing only on git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ZA" dirty="0" smtClean="0"/>
              <a:t>A good resource is </a:t>
            </a:r>
            <a:r>
              <a:rPr lang="en-ZA" dirty="0" err="1" smtClean="0"/>
              <a:t>GitHub</a:t>
            </a:r>
            <a:r>
              <a:rPr lang="en-ZA" dirty="0"/>
              <a:t> </a:t>
            </a:r>
            <a:r>
              <a:rPr lang="en-ZA" dirty="0" smtClean="0"/>
              <a:t>(</a:t>
            </a:r>
            <a:r>
              <a:rPr lang="en-ZA" dirty="0">
                <a:hlinkClick r:id="rId2"/>
              </a:rPr>
              <a:t>http://</a:t>
            </a:r>
            <a:r>
              <a:rPr lang="en-ZA" dirty="0" smtClean="0">
                <a:hlinkClick r:id="rId2"/>
              </a:rPr>
              <a:t>www.github.com</a:t>
            </a:r>
            <a:r>
              <a:rPr lang="en-ZA" dirty="0" smtClean="0"/>
              <a:t>)</a:t>
            </a:r>
          </a:p>
          <a:p>
            <a:pPr lvl="1"/>
            <a:r>
              <a:rPr lang="en-ZA" dirty="0">
                <a:hlinkClick r:id="rId3"/>
              </a:rPr>
              <a:t>https://</a:t>
            </a:r>
            <a:r>
              <a:rPr lang="en-ZA" dirty="0" smtClean="0">
                <a:hlinkClick r:id="rId3"/>
              </a:rPr>
              <a:t>try.github.io</a:t>
            </a:r>
            <a:endParaRPr lang="en-ZA" dirty="0" smtClean="0"/>
          </a:p>
          <a:p>
            <a:pPr lvl="2"/>
            <a:r>
              <a:rPr lang="en-ZA" dirty="0"/>
              <a:t>Provides free student paid version for two years</a:t>
            </a:r>
          </a:p>
          <a:p>
            <a:pPr lvl="2"/>
            <a:r>
              <a:rPr lang="en-ZA" dirty="0">
                <a:hlinkClick r:id="rId4"/>
              </a:rPr>
              <a:t>https://education.github.com/discount_requests/new</a:t>
            </a:r>
            <a:endParaRPr lang="en-ZA" dirty="0"/>
          </a:p>
          <a:p>
            <a:pPr lvl="2"/>
            <a:r>
              <a:rPr lang="en-ZA" dirty="0"/>
              <a:t>You need to have your student email connected to your account</a:t>
            </a:r>
          </a:p>
          <a:p>
            <a:pPr lvl="2"/>
            <a:r>
              <a:rPr lang="en-ZA" dirty="0"/>
              <a:t>Also provides free web </a:t>
            </a:r>
            <a:r>
              <a:rPr lang="en-ZA" dirty="0" smtClean="0"/>
              <a:t>hosting</a:t>
            </a:r>
            <a:endParaRPr lang="en-ZA" dirty="0"/>
          </a:p>
          <a:p>
            <a:r>
              <a:rPr lang="en-ZA" dirty="0" smtClean="0"/>
              <a:t>Node school (mentioned earlier) is also a good resource</a:t>
            </a:r>
          </a:p>
          <a:p>
            <a:r>
              <a:rPr lang="en-ZA" dirty="0"/>
              <a:t>There are a lot of tools which can be used with it</a:t>
            </a:r>
          </a:p>
          <a:p>
            <a:pPr lvl="1"/>
            <a:r>
              <a:rPr lang="en-ZA" dirty="0" err="1" smtClean="0"/>
              <a:t>GitHub</a:t>
            </a:r>
            <a:r>
              <a:rPr lang="en-ZA" dirty="0" smtClean="0"/>
              <a:t> </a:t>
            </a:r>
            <a:r>
              <a:rPr lang="en-ZA" dirty="0"/>
              <a:t>for Windows</a:t>
            </a:r>
          </a:p>
          <a:p>
            <a:pPr lvl="1"/>
            <a:r>
              <a:rPr lang="en-ZA" dirty="0"/>
              <a:t>Git Extensions – my favourite graphical one</a:t>
            </a:r>
          </a:p>
          <a:p>
            <a:pPr lvl="1"/>
            <a:r>
              <a:rPr lang="en-ZA" dirty="0"/>
              <a:t>Git bash for Windows</a:t>
            </a:r>
          </a:p>
          <a:p>
            <a:pPr lvl="1"/>
            <a:r>
              <a:rPr lang="en-ZA" dirty="0"/>
              <a:t>Many others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924355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Git Terminology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b="1" dirty="0"/>
              <a:t>Repository</a:t>
            </a:r>
            <a:r>
              <a:rPr lang="en-ZA" dirty="0"/>
              <a:t>: a stored history of work</a:t>
            </a:r>
          </a:p>
          <a:p>
            <a:r>
              <a:rPr lang="en-ZA" b="1" dirty="0"/>
              <a:t>Origin</a:t>
            </a:r>
            <a:r>
              <a:rPr lang="en-ZA" dirty="0"/>
              <a:t>: the main repository</a:t>
            </a:r>
          </a:p>
          <a:p>
            <a:r>
              <a:rPr lang="en-ZA" b="1" dirty="0"/>
              <a:t>Commit</a:t>
            </a:r>
            <a:r>
              <a:rPr lang="en-ZA" dirty="0"/>
              <a:t>: state of repository at a given time</a:t>
            </a:r>
          </a:p>
          <a:p>
            <a:r>
              <a:rPr lang="en-ZA" b="1" dirty="0"/>
              <a:t>Branch</a:t>
            </a:r>
            <a:r>
              <a:rPr lang="en-ZA" dirty="0"/>
              <a:t>: a series of commits</a:t>
            </a:r>
          </a:p>
          <a:p>
            <a:r>
              <a:rPr lang="en-ZA" b="1" dirty="0"/>
              <a:t>Master</a:t>
            </a:r>
            <a:r>
              <a:rPr lang="en-ZA" dirty="0"/>
              <a:t>: the “main” branch</a:t>
            </a:r>
          </a:p>
          <a:p>
            <a:r>
              <a:rPr lang="en-ZA" b="1" dirty="0"/>
              <a:t>Working copy</a:t>
            </a:r>
            <a:r>
              <a:rPr lang="en-ZA" dirty="0"/>
              <a:t>: the assets you are working with</a:t>
            </a:r>
          </a:p>
          <a:p>
            <a:endParaRPr lang="en-ZA" dirty="0"/>
          </a:p>
        </p:txBody>
      </p:sp>
      <p:sp>
        <p:nvSpPr>
          <p:cNvPr id="4" name="Rectangle 3"/>
          <p:cNvSpPr/>
          <p:nvPr/>
        </p:nvSpPr>
        <p:spPr>
          <a:xfrm>
            <a:off x="6096000" y="6112225"/>
            <a:ext cx="604043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dirty="0">
                <a:hlinkClick r:id="rId2"/>
              </a:rPr>
              <a:t>https://</a:t>
            </a:r>
            <a:r>
              <a:rPr lang="en-ZA" dirty="0" smtClean="0">
                <a:hlinkClick r:id="rId2"/>
              </a:rPr>
              <a:t>www.drupal.org/files/repositorydiagram.png</a:t>
            </a:r>
            <a:r>
              <a:rPr lang="en-ZA" dirty="0" smtClean="0"/>
              <a:t>,</a:t>
            </a:r>
          </a:p>
          <a:p>
            <a:r>
              <a:rPr lang="en-ZA" dirty="0">
                <a:hlinkClick r:id="rId3"/>
              </a:rPr>
              <a:t>https://</a:t>
            </a:r>
            <a:r>
              <a:rPr lang="en-ZA" dirty="0" smtClean="0">
                <a:hlinkClick r:id="rId3"/>
              </a:rPr>
              <a:t>www.drupal.org/node/991716</a:t>
            </a:r>
            <a:endParaRPr lang="en-ZA" dirty="0" smtClean="0"/>
          </a:p>
          <a:p>
            <a:endParaRPr lang="en-ZA" dirty="0"/>
          </a:p>
        </p:txBody>
      </p:sp>
      <p:sp>
        <p:nvSpPr>
          <p:cNvPr id="5" name="AutoShape 2" descr="https://www.drupal.org/files/repositorydiagram.png"/>
          <p:cNvSpPr>
            <a:spLocks noChangeAspect="1" noChangeArrowheads="1"/>
          </p:cNvSpPr>
          <p:nvPr/>
        </p:nvSpPr>
        <p:spPr bwMode="auto">
          <a:xfrm>
            <a:off x="155575" y="-3001963"/>
            <a:ext cx="4819650" cy="6257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/>
          </a:p>
        </p:txBody>
      </p:sp>
      <p:pic>
        <p:nvPicPr>
          <p:cNvPr id="1027" name="Picture 3" descr="C:\Users\Admin\Downloads\repositorydiagra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1" y="1489649"/>
            <a:ext cx="3519054" cy="4568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161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105626"/>
          </a:xfrm>
        </p:spPr>
        <p:txBody>
          <a:bodyPr/>
          <a:lstStyle/>
          <a:p>
            <a:r>
              <a:rPr lang="en-ZA" dirty="0" smtClean="0"/>
              <a:t>Continuous Integration (CI)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712890"/>
            <a:ext cx="8946541" cy="4535509"/>
          </a:xfrm>
        </p:spPr>
        <p:txBody>
          <a:bodyPr/>
          <a:lstStyle/>
          <a:p>
            <a:r>
              <a:rPr lang="en-ZA" dirty="0"/>
              <a:t>Similar concept to source control</a:t>
            </a:r>
          </a:p>
          <a:p>
            <a:r>
              <a:rPr lang="en-ZA" dirty="0"/>
              <a:t>Operates </a:t>
            </a:r>
            <a:r>
              <a:rPr lang="en-ZA" dirty="0" smtClean="0"/>
              <a:t>along-side </a:t>
            </a:r>
            <a:r>
              <a:rPr lang="en-ZA" dirty="0"/>
              <a:t>source control</a:t>
            </a:r>
          </a:p>
          <a:p>
            <a:r>
              <a:rPr lang="en-ZA" dirty="0"/>
              <a:t>It is a shared repository where the code is pushed periodically by the developer and an automated bot attempts to build the code. </a:t>
            </a:r>
          </a:p>
          <a:p>
            <a:pPr lvl="2"/>
            <a:r>
              <a:rPr lang="en-ZA" dirty="0"/>
              <a:t>The bot may also just use the source control system and check for any new commits</a:t>
            </a:r>
          </a:p>
          <a:p>
            <a:r>
              <a:rPr lang="en-ZA" dirty="0"/>
              <a:t>Usually there will be some kind of interface where the result of the build is displayed</a:t>
            </a:r>
          </a:p>
          <a:p>
            <a:pPr lvl="2"/>
            <a:r>
              <a:rPr lang="en-ZA" dirty="0"/>
              <a:t>Either pass or fail</a:t>
            </a:r>
          </a:p>
          <a:p>
            <a:r>
              <a:rPr lang="en-ZA" dirty="0"/>
              <a:t>Some CI systems can also automatically deploy the code to its “live” version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791697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Why Use A CI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Makes sure that the recent code changes are working so that if there is already a released version of the software this update does not break the software</a:t>
            </a:r>
          </a:p>
          <a:p>
            <a:r>
              <a:rPr lang="en-ZA" dirty="0"/>
              <a:t>Allows teams to see where some lower level errors may exist</a:t>
            </a:r>
          </a:p>
          <a:p>
            <a:r>
              <a:rPr lang="en-ZA" dirty="0"/>
              <a:t>In team based projects it is important to see where the latest revision of the project is and if it is indeed working</a:t>
            </a:r>
          </a:p>
          <a:p>
            <a:r>
              <a:rPr lang="en-ZA" dirty="0"/>
              <a:t>Test-first development strategies</a:t>
            </a:r>
          </a:p>
          <a:p>
            <a:r>
              <a:rPr lang="en-ZA" dirty="0"/>
              <a:t>Centralised deployment mechanism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42361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Examples of Online CI Services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>
                <a:hlinkClick r:id="rId2"/>
              </a:rPr>
              <a:t>https://travis-ci.org</a:t>
            </a:r>
            <a:r>
              <a:rPr lang="en-ZA" dirty="0" smtClean="0">
                <a:hlinkClick r:id="rId2"/>
              </a:rPr>
              <a:t>/</a:t>
            </a:r>
            <a:endParaRPr lang="en-ZA" dirty="0" smtClean="0"/>
          </a:p>
          <a:p>
            <a:r>
              <a:rPr lang="en-ZA" dirty="0">
                <a:hlinkClick r:id="rId3"/>
              </a:rPr>
              <a:t>https://www.appveyor.com</a:t>
            </a:r>
            <a:r>
              <a:rPr lang="en-ZA" dirty="0" smtClean="0">
                <a:hlinkClick r:id="rId3"/>
              </a:rPr>
              <a:t>/</a:t>
            </a:r>
            <a:endParaRPr lang="en-ZA" dirty="0" smtClean="0"/>
          </a:p>
          <a:p>
            <a:endParaRPr lang="en-ZA" dirty="0"/>
          </a:p>
          <a:p>
            <a:r>
              <a:rPr lang="en-ZA" dirty="0" smtClean="0"/>
              <a:t>We will cover testing later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85748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</a:t>
            </a:r>
            <a:r>
              <a:rPr lang="en-US" dirty="0" err="1" smtClean="0"/>
              <a:t>Git</a:t>
            </a:r>
            <a:r>
              <a:rPr lang="en-US" dirty="0" smtClean="0"/>
              <a:t> Workflow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Master Branch -&gt; CI -&gt; automated deployment</a:t>
            </a:r>
          </a:p>
          <a:p>
            <a:r>
              <a:rPr lang="en-US" dirty="0" smtClean="0"/>
              <a:t>Develop Branch -&gt; CI -&gt; QA deployment</a:t>
            </a:r>
          </a:p>
          <a:p>
            <a:r>
              <a:rPr lang="en-US" dirty="0" smtClean="0"/>
              <a:t>Sub branches &lt;- hotfixes and feature requests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26361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Introduction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This course is designed to help introduce you to the world of software development.</a:t>
            </a:r>
          </a:p>
          <a:p>
            <a:r>
              <a:rPr lang="en-ZA" dirty="0" smtClean="0"/>
              <a:t>It will provide a taste of what to expect</a:t>
            </a:r>
          </a:p>
          <a:p>
            <a:pPr lvl="1"/>
            <a:r>
              <a:rPr lang="en-ZA" dirty="0" smtClean="0"/>
              <a:t>And some links will be provided.</a:t>
            </a:r>
          </a:p>
          <a:p>
            <a:r>
              <a:rPr lang="en-ZA" dirty="0" smtClean="0"/>
              <a:t>We will be using the MEAN stack.</a:t>
            </a:r>
          </a:p>
          <a:p>
            <a:pPr lvl="1"/>
            <a:r>
              <a:rPr lang="en-ZA" dirty="0" smtClean="0"/>
              <a:t>This </a:t>
            </a:r>
            <a:r>
              <a:rPr lang="en-ZA" dirty="0"/>
              <a:t>contains </a:t>
            </a:r>
            <a:r>
              <a:rPr lang="en-ZA" dirty="0" err="1"/>
              <a:t>NodeJS</a:t>
            </a:r>
            <a:r>
              <a:rPr lang="en-ZA" dirty="0"/>
              <a:t>, </a:t>
            </a:r>
            <a:r>
              <a:rPr lang="en-ZA" dirty="0" err="1"/>
              <a:t>ExpressJS</a:t>
            </a:r>
            <a:r>
              <a:rPr lang="en-ZA" dirty="0"/>
              <a:t>, </a:t>
            </a:r>
            <a:r>
              <a:rPr lang="en-ZA" dirty="0" err="1"/>
              <a:t>AngularJS</a:t>
            </a:r>
            <a:r>
              <a:rPr lang="en-ZA" dirty="0"/>
              <a:t> and </a:t>
            </a:r>
            <a:r>
              <a:rPr lang="en-ZA" dirty="0" err="1" smtClean="0"/>
              <a:t>MongoDb</a:t>
            </a:r>
            <a:endParaRPr lang="en-ZA" dirty="0" smtClean="0"/>
          </a:p>
          <a:p>
            <a:r>
              <a:rPr lang="en-ZA" dirty="0" smtClean="0"/>
              <a:t>This lesson we will be covering </a:t>
            </a:r>
            <a:r>
              <a:rPr lang="en-ZA" dirty="0" err="1" smtClean="0"/>
              <a:t>NodeJS</a:t>
            </a:r>
            <a:r>
              <a:rPr lang="en-ZA" dirty="0" smtClean="0"/>
              <a:t> and some basic concepts.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20457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Use Cases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A structured way to show a mapping between one or few actions and 1 or few objects</a:t>
            </a:r>
          </a:p>
          <a:p>
            <a:r>
              <a:rPr lang="en-ZA" dirty="0"/>
              <a:t>Usually dictated as noun </a:t>
            </a:r>
            <a:r>
              <a:rPr lang="en-ZA" dirty="0">
                <a:sym typeface="Wingdings" panose="05000000000000000000" pitchFamily="2" charset="2"/>
              </a:rPr>
              <a:t> verb  noun</a:t>
            </a:r>
          </a:p>
          <a:p>
            <a:r>
              <a:rPr lang="en-ZA" dirty="0">
                <a:sym typeface="Wingdings" panose="05000000000000000000" pitchFamily="2" charset="2"/>
              </a:rPr>
              <a:t>E.g. </a:t>
            </a:r>
          </a:p>
          <a:p>
            <a:pPr lvl="2"/>
            <a:r>
              <a:rPr lang="en-ZA" dirty="0">
                <a:sym typeface="Wingdings" panose="05000000000000000000" pitchFamily="2" charset="2"/>
              </a:rPr>
              <a:t>The manager hires new employees</a:t>
            </a:r>
          </a:p>
          <a:p>
            <a:pPr lvl="2"/>
            <a:r>
              <a:rPr lang="en-ZA" dirty="0">
                <a:sym typeface="Wingdings" panose="05000000000000000000" pitchFamily="2" charset="2"/>
              </a:rPr>
              <a:t>The doctor treats patients</a:t>
            </a:r>
          </a:p>
          <a:p>
            <a:r>
              <a:rPr lang="en-ZA" dirty="0">
                <a:sym typeface="Wingdings" panose="05000000000000000000" pitchFamily="2" charset="2"/>
              </a:rPr>
              <a:t>Mappings related to how the data is stored and what screens are shown to the user</a:t>
            </a:r>
          </a:p>
          <a:p>
            <a:r>
              <a:rPr lang="en-ZA" dirty="0">
                <a:sym typeface="Wingdings" panose="05000000000000000000" pitchFamily="2" charset="2"/>
              </a:rPr>
              <a:t>Important way to constrain the problem in order to make it easier to deal with</a:t>
            </a:r>
          </a:p>
          <a:p>
            <a:pPr lvl="3"/>
            <a:endParaRPr lang="en-ZA" dirty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74238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User Stories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Similar to use cases but is in story form</a:t>
            </a:r>
          </a:p>
          <a:p>
            <a:r>
              <a:rPr lang="en-ZA" dirty="0" smtClean="0"/>
              <a:t>The “user” is usually a made up persona which represents the type of person most likely to use the piece of software.</a:t>
            </a:r>
          </a:p>
          <a:p>
            <a:r>
              <a:rPr lang="en-ZA" dirty="0" smtClean="0"/>
              <a:t>An example is shown later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55937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Issue / Ticket Tracking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err="1" smtClean="0"/>
              <a:t>GitHub</a:t>
            </a:r>
            <a:r>
              <a:rPr lang="en-ZA" dirty="0" smtClean="0"/>
              <a:t> has it built in</a:t>
            </a:r>
          </a:p>
          <a:p>
            <a:r>
              <a:rPr lang="en-ZA" dirty="0">
                <a:hlinkClick r:id="rId2"/>
              </a:rPr>
              <a:t>http://waffle.io</a:t>
            </a:r>
            <a:r>
              <a:rPr lang="en-ZA" dirty="0" smtClean="0">
                <a:hlinkClick r:id="rId2"/>
              </a:rPr>
              <a:t>/</a:t>
            </a:r>
            <a:endParaRPr lang="en-ZA" dirty="0" smtClean="0"/>
          </a:p>
          <a:p>
            <a:r>
              <a:rPr lang="en-ZA" dirty="0" smtClean="0"/>
              <a:t>Similar concept to the tickets a kitchen at a restaurant gets for an order</a:t>
            </a:r>
          </a:p>
          <a:p>
            <a:r>
              <a:rPr lang="en-ZA" dirty="0" smtClean="0"/>
              <a:t>Based on the use cases / user stories</a:t>
            </a:r>
          </a:p>
          <a:p>
            <a:r>
              <a:rPr lang="en-ZA" dirty="0" smtClean="0"/>
              <a:t>Usually subtasks of a much larger objective based on a specific use case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82003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An Example Using </a:t>
            </a:r>
            <a:r>
              <a:rPr lang="en-ZA" dirty="0" err="1" smtClean="0"/>
              <a:t>NodeJS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The main code example will be the game </a:t>
            </a:r>
            <a:r>
              <a:rPr lang="en-ZA" dirty="0" err="1" smtClean="0"/>
              <a:t>TicTacToe</a:t>
            </a:r>
            <a:r>
              <a:rPr lang="en-ZA" dirty="0" smtClean="0"/>
              <a:t>.</a:t>
            </a:r>
          </a:p>
          <a:p>
            <a:r>
              <a:rPr lang="en-ZA" dirty="0" smtClean="0"/>
              <a:t>A User Story: “Dave loves the game </a:t>
            </a:r>
            <a:r>
              <a:rPr lang="en-ZA" dirty="0" err="1" smtClean="0"/>
              <a:t>TicTacToe</a:t>
            </a:r>
            <a:r>
              <a:rPr lang="en-ZA" dirty="0" smtClean="0"/>
              <a:t>. Unfortunately Dave has no one to play the game with. He would like to be able to play the game on his computer. He wants to be able to see a game board and input the move he wants </a:t>
            </a:r>
            <a:r>
              <a:rPr lang="en-ZA" smtClean="0"/>
              <a:t>to make, </a:t>
            </a:r>
            <a:r>
              <a:rPr lang="en-ZA" dirty="0" smtClean="0"/>
              <a:t>when it is his turn.”</a:t>
            </a:r>
          </a:p>
          <a:p>
            <a:r>
              <a:rPr lang="en-ZA" dirty="0" smtClean="0"/>
              <a:t>Use Cases:</a:t>
            </a:r>
          </a:p>
          <a:p>
            <a:pPr lvl="1"/>
            <a:r>
              <a:rPr lang="en-ZA" dirty="0" smtClean="0"/>
              <a:t>The Computer Starts A New Game</a:t>
            </a:r>
          </a:p>
          <a:p>
            <a:pPr lvl="1"/>
            <a:r>
              <a:rPr lang="en-ZA" dirty="0" smtClean="0"/>
              <a:t>The Computer Makes the First Move</a:t>
            </a:r>
          </a:p>
          <a:p>
            <a:pPr lvl="1"/>
            <a:r>
              <a:rPr lang="en-ZA" dirty="0" smtClean="0"/>
              <a:t>The User Can Make Moves</a:t>
            </a:r>
          </a:p>
          <a:p>
            <a:pPr lvl="1"/>
            <a:r>
              <a:rPr lang="en-ZA" dirty="0" smtClean="0"/>
              <a:t>Player Wins When Three Squares In A Row are Captured</a:t>
            </a:r>
          </a:p>
          <a:p>
            <a:pPr lvl="1"/>
            <a:r>
              <a:rPr lang="en-ZA" dirty="0" smtClean="0"/>
              <a:t>The Winner is Declared</a:t>
            </a:r>
          </a:p>
        </p:txBody>
      </p:sp>
    </p:spTree>
    <p:extLst>
      <p:ext uri="{BB962C8B-B14F-4D97-AF65-F5344CB8AC3E}">
        <p14:creationId xmlns:p14="http://schemas.microsoft.com/office/powerpoint/2010/main" val="1747548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first example</a:t>
            </a:r>
            <a:endParaRPr lang="en-ZA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488" y="2555081"/>
            <a:ext cx="6400800" cy="319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881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Example Installing a Library</a:t>
            </a:r>
            <a:endParaRPr lang="en-ZA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4668" y="1497806"/>
            <a:ext cx="6381750" cy="317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0657" y="2396404"/>
            <a:ext cx="550545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983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Long and Thanks For All The Fish!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And Free stuff for </a:t>
            </a:r>
            <a:r>
              <a:rPr lang="en-ZA" b="1" dirty="0"/>
              <a:t>students</a:t>
            </a:r>
            <a:r>
              <a:rPr lang="en-ZA" dirty="0"/>
              <a:t> (Just remember to add your student emails to your accounts on each site)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err="1"/>
              <a:t>Jetbrains</a:t>
            </a:r>
            <a:r>
              <a:rPr lang="en-ZA" dirty="0"/>
              <a:t> </a:t>
            </a:r>
            <a:r>
              <a:rPr lang="en-ZA" dirty="0">
                <a:hlinkClick r:id="rId2"/>
              </a:rPr>
              <a:t>https://www.jetbrains.com/student/</a:t>
            </a:r>
            <a:r>
              <a:rPr lang="en-ZA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/>
              <a:t>GitHub </a:t>
            </a:r>
            <a:r>
              <a:rPr lang="en-ZA" dirty="0">
                <a:hlinkClick r:id="rId3"/>
              </a:rPr>
              <a:t>https://education.github.com/discount_requests/new</a:t>
            </a:r>
            <a:r>
              <a:rPr lang="en-ZA" dirty="0"/>
              <a:t> </a:t>
            </a:r>
          </a:p>
          <a:p>
            <a:pPr marL="0" indent="0"/>
            <a:r>
              <a:rPr lang="en-ZA" dirty="0"/>
              <a:t>You can find me at: </a:t>
            </a:r>
            <a:r>
              <a:rPr lang="en-ZA" dirty="0" smtClean="0">
                <a:hlinkClick r:id="rId4"/>
              </a:rPr>
              <a:t>https://</a:t>
            </a:r>
            <a:r>
              <a:rPr lang="en-ZA" dirty="0">
                <a:hlinkClick r:id="rId4"/>
              </a:rPr>
              <a:t>jasonchalom.com</a:t>
            </a:r>
            <a:endParaRPr lang="en-ZA" dirty="0"/>
          </a:p>
          <a:p>
            <a:pPr marL="0" indent="0"/>
            <a:r>
              <a:rPr lang="en-ZA" dirty="0" smtClean="0"/>
              <a:t>Email me at:</a:t>
            </a:r>
            <a:r>
              <a:rPr lang="en-ZA" dirty="0" smtClean="0"/>
              <a:t> </a:t>
            </a:r>
            <a:r>
              <a:rPr lang="en-ZA" dirty="0" smtClean="0">
                <a:hlinkClick r:id="rId5"/>
              </a:rPr>
              <a:t>contact@jasonchalom.com</a:t>
            </a:r>
            <a:endParaRPr lang="en-ZA" dirty="0" smtClean="0"/>
          </a:p>
          <a:p>
            <a:pPr marL="400050" lvl="1" indent="0"/>
            <a:r>
              <a:rPr lang="en-US" dirty="0" smtClean="0"/>
              <a:t>Have the subject line: SoftDev2016 “what </a:t>
            </a:r>
            <a:r>
              <a:rPr lang="en-US" smtClean="0"/>
              <a:t>your subject is”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24628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Some Interesting Links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>
                <a:hlinkClick r:id="rId2"/>
              </a:rPr>
              <a:t>http://nodeschool.io</a:t>
            </a:r>
            <a:r>
              <a:rPr lang="en-ZA" dirty="0" smtClean="0">
                <a:hlinkClick r:id="rId2"/>
              </a:rPr>
              <a:t>/</a:t>
            </a:r>
            <a:endParaRPr lang="en-ZA" dirty="0" smtClean="0"/>
          </a:p>
          <a:p>
            <a:pPr lvl="1"/>
            <a:r>
              <a:rPr lang="en-ZA" dirty="0" smtClean="0"/>
              <a:t>A collection of interactive tutorials</a:t>
            </a:r>
          </a:p>
          <a:p>
            <a:pPr lvl="1"/>
            <a:r>
              <a:rPr lang="en-ZA" dirty="0" smtClean="0"/>
              <a:t>A suggestion is to do the ones on JavaScript, </a:t>
            </a:r>
            <a:r>
              <a:rPr lang="en-ZA" dirty="0" err="1" smtClean="0"/>
              <a:t>npm</a:t>
            </a:r>
            <a:r>
              <a:rPr lang="en-ZA" dirty="0" smtClean="0"/>
              <a:t>, node, express and git.</a:t>
            </a:r>
          </a:p>
          <a:p>
            <a:r>
              <a:rPr lang="en-ZA" dirty="0">
                <a:hlinkClick r:id="rId3"/>
              </a:rPr>
              <a:t>https://</a:t>
            </a:r>
            <a:r>
              <a:rPr lang="en-ZA" dirty="0" smtClean="0">
                <a:hlinkClick r:id="rId3"/>
              </a:rPr>
              <a:t>try.github.io</a:t>
            </a:r>
            <a:endParaRPr lang="en-ZA" dirty="0" smtClean="0"/>
          </a:p>
          <a:p>
            <a:pPr lvl="1"/>
            <a:r>
              <a:rPr lang="en-US" dirty="0" smtClean="0"/>
              <a:t>Interactive </a:t>
            </a:r>
            <a:r>
              <a:rPr lang="en-US" dirty="0" err="1" smtClean="0"/>
              <a:t>git</a:t>
            </a:r>
            <a:r>
              <a:rPr lang="en-US" dirty="0" smtClean="0"/>
              <a:t> tutorial from a web browser</a:t>
            </a:r>
            <a:endParaRPr lang="en-ZA" dirty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0077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You Will Need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For Windows</a:t>
            </a:r>
          </a:p>
          <a:p>
            <a:pPr lvl="1"/>
            <a:r>
              <a:rPr lang="en-US" dirty="0" smtClean="0"/>
              <a:t>Includes </a:t>
            </a:r>
            <a:r>
              <a:rPr lang="en-US" dirty="0" err="1" smtClean="0"/>
              <a:t>Git</a:t>
            </a:r>
            <a:r>
              <a:rPr lang="en-US" dirty="0" smtClean="0"/>
              <a:t> Bash</a:t>
            </a:r>
          </a:p>
          <a:p>
            <a:r>
              <a:rPr lang="en-US" dirty="0" err="1" smtClean="0"/>
              <a:t>NodeJS</a:t>
            </a:r>
            <a:endParaRPr lang="en-US" dirty="0" smtClean="0"/>
          </a:p>
          <a:p>
            <a:pPr lvl="1"/>
            <a:r>
              <a:rPr lang="en-US" dirty="0" smtClean="0"/>
              <a:t>Includes </a:t>
            </a:r>
            <a:r>
              <a:rPr lang="en-US" dirty="0" err="1" smtClean="0"/>
              <a:t>npm</a:t>
            </a:r>
            <a:endParaRPr lang="en-US" dirty="0" smtClean="0"/>
          </a:p>
          <a:p>
            <a:pPr lvl="1"/>
            <a:r>
              <a:rPr lang="en-US" dirty="0">
                <a:hlinkClick r:id="rId2"/>
              </a:rPr>
              <a:t>https://nodejs.org/en/download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err="1" smtClean="0"/>
              <a:t>MongoDb</a:t>
            </a:r>
            <a:endParaRPr lang="en-US" dirty="0" smtClean="0"/>
          </a:p>
          <a:p>
            <a:pPr lvl="1"/>
            <a:r>
              <a:rPr lang="en-US" dirty="0" smtClean="0"/>
              <a:t>Used later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www.mongodb.com/download-center</a:t>
            </a:r>
            <a:endParaRPr lang="en-US" dirty="0" smtClean="0"/>
          </a:p>
          <a:p>
            <a:r>
              <a:rPr lang="en-US" dirty="0" err="1" smtClean="0"/>
              <a:t>RoboMongo</a:t>
            </a:r>
            <a:endParaRPr lang="en-US" dirty="0" smtClean="0"/>
          </a:p>
          <a:p>
            <a:pPr lvl="1"/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robomongo.org/download</a:t>
            </a:r>
            <a:endParaRPr lang="en-US" dirty="0" smtClean="0"/>
          </a:p>
          <a:p>
            <a:r>
              <a:rPr lang="en-US" dirty="0" smtClean="0"/>
              <a:t>A code Editor – any will do</a:t>
            </a:r>
          </a:p>
          <a:p>
            <a:r>
              <a:rPr lang="en-US" dirty="0" err="1" smtClean="0"/>
              <a:t>Npm</a:t>
            </a:r>
            <a:r>
              <a:rPr lang="en-US" dirty="0" smtClean="0"/>
              <a:t> programs</a:t>
            </a:r>
          </a:p>
        </p:txBody>
      </p:sp>
    </p:spTree>
    <p:extLst>
      <p:ext uri="{BB962C8B-B14F-4D97-AF65-F5344CB8AC3E}">
        <p14:creationId xmlns:p14="http://schemas.microsoft.com/office/powerpoint/2010/main" val="32916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NPM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Once </a:t>
            </a:r>
            <a:r>
              <a:rPr lang="en-US" dirty="0" err="1" smtClean="0"/>
              <a:t>NodeJS</a:t>
            </a:r>
            <a:r>
              <a:rPr lang="en-US" dirty="0" smtClean="0"/>
              <a:t> is installed, on Windows you may need to add </a:t>
            </a:r>
            <a:r>
              <a:rPr lang="en-US" dirty="0" err="1" smtClean="0"/>
              <a:t>NodeJS</a:t>
            </a:r>
            <a:r>
              <a:rPr lang="en-US" dirty="0" smtClean="0"/>
              <a:t> to the main path</a:t>
            </a:r>
          </a:p>
          <a:p>
            <a:pPr lvl="1"/>
            <a:r>
              <a:rPr lang="en-US" dirty="0"/>
              <a:t>This link will help: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blog.gvm-it.eu/post/20404719601/getting-started-with-nodejs-on-windows</a:t>
            </a:r>
            <a:endParaRPr lang="en-US" dirty="0" smtClean="0"/>
          </a:p>
          <a:p>
            <a:r>
              <a:rPr lang="en-US" dirty="0" smtClean="0"/>
              <a:t>I use </a:t>
            </a:r>
            <a:r>
              <a:rPr lang="en-US" dirty="0" err="1" smtClean="0"/>
              <a:t>git</a:t>
            </a:r>
            <a:r>
              <a:rPr lang="en-US" dirty="0" smtClean="0"/>
              <a:t> bash for all my examples</a:t>
            </a:r>
          </a:p>
          <a:p>
            <a:r>
              <a:rPr lang="en-US" dirty="0" smtClean="0"/>
              <a:t>Install these programs with </a:t>
            </a:r>
            <a:r>
              <a:rPr lang="en-US" dirty="0" err="1" smtClean="0"/>
              <a:t>npm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They will be used in later sessions</a:t>
            </a:r>
          </a:p>
          <a:p>
            <a:pPr lvl="1"/>
            <a:r>
              <a:rPr lang="en-US" dirty="0" smtClean="0"/>
              <a:t>This will also work with the 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standard Windows CMD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Z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587" y="3722112"/>
            <a:ext cx="5734562" cy="2858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665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sure to Add to Path</a:t>
            </a:r>
            <a:endParaRPr lang="en-Z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741" y="1408834"/>
            <a:ext cx="4838700" cy="379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6397" y="1825336"/>
            <a:ext cx="241935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546397" y="2904989"/>
            <a:ext cx="30202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Typing “node --version” into the terminal, should return the node version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87613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What is Software Design	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It is more than just programming</a:t>
            </a:r>
          </a:p>
          <a:p>
            <a:r>
              <a:rPr lang="en-ZA" dirty="0" smtClean="0"/>
              <a:t>It is the use of techniques such as analysis, design with programming and testing to develop robust software to solve real world problems.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15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Working As A team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Important for output quality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Constructing large systems effectively and quickly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Efficiency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Division of work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Morale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49118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Problem Are You Solving?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Trying to solve a problem before you truly understand and know the problem can lead to disastrous problems</a:t>
            </a:r>
          </a:p>
          <a:p>
            <a:pPr lvl="1"/>
            <a:r>
              <a:rPr lang="en-US" dirty="0"/>
              <a:t>Feature Creep</a:t>
            </a:r>
          </a:p>
          <a:p>
            <a:pPr lvl="1"/>
            <a:r>
              <a:rPr lang="en-US" dirty="0"/>
              <a:t>Bugs</a:t>
            </a:r>
          </a:p>
          <a:p>
            <a:pPr lvl="1"/>
            <a:r>
              <a:rPr lang="en-US" dirty="0"/>
              <a:t>Or even the wrong program being made.</a:t>
            </a:r>
            <a:endParaRPr lang="en-ZA" dirty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6017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841</TotalTime>
  <Words>1232</Words>
  <Application>Microsoft Office PowerPoint</Application>
  <PresentationFormat>Custom</PresentationFormat>
  <Paragraphs>164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Ion</vt:lpstr>
      <vt:lpstr>Wits Software Development  2016 Mathematical Sciences Support Group Session 1</vt:lpstr>
      <vt:lpstr>Introduction</vt:lpstr>
      <vt:lpstr>Some Interesting Links</vt:lpstr>
      <vt:lpstr>Tools You Will Need</vt:lpstr>
      <vt:lpstr>NPM</vt:lpstr>
      <vt:lpstr>Make sure to Add to Path</vt:lpstr>
      <vt:lpstr>What is Software Design </vt:lpstr>
      <vt:lpstr>Working As A team</vt:lpstr>
      <vt:lpstr>What Problem Are You Solving?</vt:lpstr>
      <vt:lpstr>Development Strategies</vt:lpstr>
      <vt:lpstr>Version Control</vt:lpstr>
      <vt:lpstr>Why Is Version Control Important?</vt:lpstr>
      <vt:lpstr>There are 2 types of version control</vt:lpstr>
      <vt:lpstr>We will be focusing only on git</vt:lpstr>
      <vt:lpstr>Git Terminology</vt:lpstr>
      <vt:lpstr>Continuous Integration (CI)</vt:lpstr>
      <vt:lpstr>Why Use A CI</vt:lpstr>
      <vt:lpstr>Examples of Online CI Services</vt:lpstr>
      <vt:lpstr>Common Git Workflow</vt:lpstr>
      <vt:lpstr>Use Cases</vt:lpstr>
      <vt:lpstr>User Stories</vt:lpstr>
      <vt:lpstr>Issue / Ticket Tracking</vt:lpstr>
      <vt:lpstr>An Example Using NodeJS</vt:lpstr>
      <vt:lpstr>Running the first example</vt:lpstr>
      <vt:lpstr>Second Example Installing a Library</vt:lpstr>
      <vt:lpstr>So Long and Thanks For All The Fish!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Wits Softdev 2016 Session 1</dc:title>
  <dc:creator>SoftDev</dc:creator>
  <cp:lastModifiedBy>Admin</cp:lastModifiedBy>
  <cp:revision>70</cp:revision>
  <dcterms:created xsi:type="dcterms:W3CDTF">2016-06-29T00:45:57Z</dcterms:created>
  <dcterms:modified xsi:type="dcterms:W3CDTF">2016-09-10T06:50:05Z</dcterms:modified>
</cp:coreProperties>
</file>