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12" r:id="rId4"/>
    <p:sldId id="313" r:id="rId5"/>
    <p:sldId id="314" r:id="rId6"/>
    <p:sldId id="341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4" r:id="rId24"/>
    <p:sldId id="336" r:id="rId25"/>
    <p:sldId id="339" r:id="rId26"/>
    <p:sldId id="340" r:id="rId27"/>
    <p:sldId id="349" r:id="rId28"/>
    <p:sldId id="310" r:id="rId29"/>
    <p:sldId id="342" r:id="rId30"/>
    <p:sldId id="343" r:id="rId31"/>
    <p:sldId id="345" r:id="rId32"/>
    <p:sldId id="344" r:id="rId33"/>
    <p:sldId id="346" r:id="rId34"/>
    <p:sldId id="347" r:id="rId35"/>
    <p:sldId id="348" r:id="rId36"/>
    <p:sldId id="307" r:id="rId37"/>
    <p:sldId id="28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2016/12/12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384061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singleton-design-patter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ddyosmani.com/resources/essentialjsdesignpatterns/book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allbackhell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aolan.github.io/async/" TargetMode="External"/><Relationship Id="rId2" Type="http://schemas.openxmlformats.org/officeDocument/2006/relationships/hyperlink" Target="https://www.npmjs.com/package/asyn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enmccormick.org/2015/09/14/es5-es6-es2016-es-next-whats-going-on-with-javascript-versionin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understanding/javascript-promis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abuse.com/node-js-async-await-in-es7/" TargetMode="External"/><Relationship Id="rId2" Type="http://schemas.openxmlformats.org/officeDocument/2006/relationships/hyperlink" Target="https://github.com/tc39/ecmascript-asyncawai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ddyosmani.com/resources/essentialjsdesignpatterns/book/#whatisapatter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4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Logical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grouped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General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 similar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i.e. counting different thing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Temporal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are grouped together because they occur at a similar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40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Procedural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must be executed in a specific sequence or procedure so that specific objectives are achieved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Like an equation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36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Communicational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are grouped together because they operate on the same set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Seen a lot in CRUD (Create, Read, Update, Delete)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4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Sequential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in a method depend on previous statements haven been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29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Functional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All the statements in a method contribute to one specific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06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Coupling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Rather than code it is the data handling of modules or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Module independence is desired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Modules are connected by data links (interfaces or couples)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Where is the data coming from?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Understanding what the data is and how it looks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More modern ideas are for more loosely coupled “black boxes”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Modules should not know or care about the internal structures of other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Both coupling and cohesion important today even with higher abstraction layers</a:t>
            </a:r>
          </a:p>
        </p:txBody>
      </p:sp>
    </p:spTree>
    <p:extLst>
      <p:ext uri="{BB962C8B-B14F-4D97-AF65-F5344CB8AC3E}">
        <p14:creationId xmlns:p14="http://schemas.microsoft.com/office/powerpoint/2010/main" val="37180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Coupling Levels – Old School Ideas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741870"/>
              </p:ext>
            </p:extLst>
          </p:nvPr>
        </p:nvGraphicFramePr>
        <p:xfrm>
          <a:off x="2140263" y="1705445"/>
          <a:ext cx="752157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7192"/>
                <a:gridCol w="2507192"/>
                <a:gridCol w="2507192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Coupling Level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Coupling Amount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Design Quality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Common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Tight Coupling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Poorest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External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Control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Stamp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Loose</a:t>
                      </a:r>
                      <a:r>
                        <a:rPr lang="en-ZA" baseline="0" dirty="0" smtClean="0"/>
                        <a:t> Coupling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Best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32304" y="4581128"/>
            <a:ext cx="17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Myers (1978)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20961" y="2420888"/>
            <a:ext cx="0" cy="11521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410218" y="2420888"/>
            <a:ext cx="0" cy="11521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1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Common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B</a:t>
            </a:r>
            <a:r>
              <a:rPr lang="en-ZA" dirty="0" smtClean="0"/>
              <a:t>oth </a:t>
            </a:r>
            <a:r>
              <a:rPr lang="en-ZA" dirty="0"/>
              <a:t>can see same global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Any </a:t>
            </a:r>
            <a:r>
              <a:rPr lang="en-ZA" dirty="0"/>
              <a:t>method can access and write to the </a:t>
            </a:r>
            <a:r>
              <a:rPr lang="en-ZA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Tight coupling =&gt; quite bad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1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External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Both can see same global data </a:t>
            </a:r>
            <a:r>
              <a:rPr lang="en-ZA" dirty="0" smtClean="0"/>
              <a:t>variable or primitive structure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Any method can access and write to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Less Tight </a:t>
            </a:r>
            <a:r>
              <a:rPr lang="en-ZA" dirty="0"/>
              <a:t>coupling =&gt; quite bad </a:t>
            </a:r>
            <a:r>
              <a:rPr lang="en-ZA" dirty="0" smtClean="0"/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common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266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3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</a:t>
            </a:r>
            <a:r>
              <a:rPr lang="en-ZA" dirty="0" smtClean="0"/>
              <a:t>ethods </a:t>
            </a:r>
            <a:r>
              <a:rPr lang="en-ZA" dirty="0"/>
              <a:t>have flags, switches or conditional logic gates which affect another module's logic via a </a:t>
            </a:r>
            <a:r>
              <a:rPr lang="en-ZA" dirty="0" smtClean="0"/>
              <a:t>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One variable is sent through which controls further logic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4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Stamp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method passes through a non-global data structure to another method via a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control coupling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87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A method passes through a non-global data </a:t>
            </a:r>
            <a:r>
              <a:rPr lang="en-ZA" dirty="0" smtClean="0"/>
              <a:t>variable to </a:t>
            </a:r>
            <a:r>
              <a:rPr lang="en-ZA" dirty="0"/>
              <a:t>another method via a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Similar to </a:t>
            </a:r>
            <a:r>
              <a:rPr lang="en-ZA" dirty="0" smtClean="0"/>
              <a:t>Stamp coupling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6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Implicit Typing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 explicit type like string or </a:t>
            </a:r>
            <a:r>
              <a:rPr lang="en-ZA" dirty="0" err="1" smtClean="0"/>
              <a:t>int</a:t>
            </a:r>
            <a:r>
              <a:rPr lang="en-ZA" dirty="0" smtClean="0"/>
              <a:t> is not used but rather </a:t>
            </a:r>
            <a:r>
              <a:rPr lang="en-ZA" dirty="0" err="1" smtClean="0"/>
              <a:t>var</a:t>
            </a:r>
            <a:r>
              <a:rPr lang="en-ZA" dirty="0" smtClean="0"/>
              <a:t>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type of those variables is determined from what values are sent into the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Lots of restrictions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don’t recommend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msdn.microsoft.com/en-us/library/bb384061.aspx</a:t>
            </a:r>
            <a:r>
              <a:rPr lang="en-ZA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58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Gang Of Four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ZA" sz="4400" dirty="0"/>
              <a:t>Erich Gamma</a:t>
            </a:r>
          </a:p>
          <a:p>
            <a:pPr>
              <a:buFont typeface="+mj-lt"/>
              <a:buAutoNum type="arabicPeriod"/>
            </a:pPr>
            <a:r>
              <a:rPr lang="en-ZA" sz="4400" dirty="0"/>
              <a:t>Richard Helm</a:t>
            </a:r>
          </a:p>
          <a:p>
            <a:pPr>
              <a:buFont typeface="+mj-lt"/>
              <a:buAutoNum type="arabicPeriod"/>
            </a:pPr>
            <a:r>
              <a:rPr lang="en-ZA" sz="4400" dirty="0"/>
              <a:t>Ralph Johnson</a:t>
            </a:r>
          </a:p>
          <a:p>
            <a:pPr>
              <a:buFont typeface="+mj-lt"/>
              <a:buAutoNum type="arabicPeriod"/>
            </a:pPr>
            <a:r>
              <a:rPr lang="en-ZA" sz="4400" dirty="0"/>
              <a:t>John </a:t>
            </a:r>
            <a:r>
              <a:rPr lang="en-ZA" sz="4400" dirty="0" err="1"/>
              <a:t>Vlissides</a:t>
            </a:r>
            <a:endParaRPr lang="en-ZA" sz="4400" dirty="0"/>
          </a:p>
          <a:p>
            <a:pPr>
              <a:buFont typeface="+mj-lt"/>
              <a:buAutoNum type="arabicPeriod"/>
            </a:pPr>
            <a:endParaRPr lang="en-ZA" sz="4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00" y="1089810"/>
            <a:ext cx="2874801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Singleton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</a:t>
            </a:r>
            <a:r>
              <a:rPr lang="en-ZA" dirty="0" smtClean="0"/>
              <a:t>object which </a:t>
            </a:r>
            <a:r>
              <a:rPr lang="en-ZA" dirty="0" smtClean="0"/>
              <a:t>only has one instance </a:t>
            </a:r>
            <a:r>
              <a:rPr lang="en-ZA" dirty="0" smtClean="0"/>
              <a:t>declared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is a global access point to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Used when dealing with error logging in some kind of 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http://</a:t>
            </a:r>
            <a:r>
              <a:rPr lang="en-ZA" dirty="0" smtClean="0">
                <a:hlinkClick r:id="rId2"/>
              </a:rPr>
              <a:t>www.dofactory.com/net/singleton-design-pattern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529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Factory Method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Used </a:t>
            </a:r>
            <a:r>
              <a:rPr lang="en-ZA" dirty="0" smtClean="0"/>
              <a:t>often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Creational pattern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Defines an interface for creating generic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Lets </a:t>
            </a:r>
            <a:r>
              <a:rPr lang="en-ZA" dirty="0" smtClean="0"/>
              <a:t>sub-objects </a:t>
            </a:r>
            <a:r>
              <a:rPr lang="en-ZA" dirty="0" smtClean="0"/>
              <a:t>decide which </a:t>
            </a:r>
            <a:r>
              <a:rPr lang="en-ZA" dirty="0" smtClean="0"/>
              <a:t>object to </a:t>
            </a:r>
            <a:r>
              <a:rPr lang="en-ZA" dirty="0" smtClean="0"/>
              <a:t>instantiate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factory is an intermediary </a:t>
            </a:r>
            <a:r>
              <a:rPr lang="en-ZA" dirty="0" smtClean="0"/>
              <a:t>that </a:t>
            </a:r>
            <a:r>
              <a:rPr lang="en-ZA" dirty="0" smtClean="0"/>
              <a:t>allows an object </a:t>
            </a:r>
            <a:r>
              <a:rPr lang="en-ZA" dirty="0" smtClean="0"/>
              <a:t>instance to </a:t>
            </a:r>
            <a:r>
              <a:rPr lang="en-ZA" dirty="0" smtClean="0"/>
              <a:t>be instantiated with different </a:t>
            </a:r>
            <a:r>
              <a:rPr lang="en-ZA" dirty="0" smtClean="0"/>
              <a:t>objects from </a:t>
            </a:r>
            <a:r>
              <a:rPr lang="en-ZA" dirty="0" smtClean="0"/>
              <a:t>the same entry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Example</a:t>
            </a:r>
            <a:endParaRPr lang="en-Z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See pattern book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62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Read the book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addyosmani.com/resources/essentialjsdesignpatterns/book/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1499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err="1" smtClean="0"/>
              <a:t>Async</a:t>
            </a:r>
            <a:r>
              <a:rPr lang="en-ZA" dirty="0"/>
              <a:t> </a:t>
            </a:r>
            <a:r>
              <a:rPr lang="en-ZA" dirty="0" smtClean="0"/>
              <a:t> VS  Sync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2425434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58833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96489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1091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2717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6549" y="149555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24" idx="0"/>
          </p:cNvCxnSpPr>
          <p:nvPr/>
        </p:nvCxnSpPr>
        <p:spPr>
          <a:xfrm>
            <a:off x="3027692" y="2364112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4" idx="2"/>
          </p:cNvCxnSpPr>
          <p:nvPr/>
        </p:nvCxnSpPr>
        <p:spPr>
          <a:xfrm flipH="1">
            <a:off x="3027692" y="3304270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58834" y="2364112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" name="Straight Arrow Connector 28"/>
          <p:cNvCxnSpPr>
            <a:stCxn id="31" idx="0"/>
          </p:cNvCxnSpPr>
          <p:nvPr/>
        </p:nvCxnSpPr>
        <p:spPr>
          <a:xfrm>
            <a:off x="3027692" y="3803520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1" idx="2"/>
          </p:cNvCxnSpPr>
          <p:nvPr/>
        </p:nvCxnSpPr>
        <p:spPr>
          <a:xfrm flipH="1">
            <a:off x="3027692" y="4743678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58834" y="3803520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/>
          <p:cNvSpPr/>
          <p:nvPr/>
        </p:nvSpPr>
        <p:spPr>
          <a:xfrm>
            <a:off x="5694945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228344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166000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10602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32228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6060" y="149555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Asynchronous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28344" y="2438359"/>
            <a:ext cx="1937657" cy="24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226572" y="2931414"/>
            <a:ext cx="1916229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30117" y="2966685"/>
            <a:ext cx="1912684" cy="31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214972" y="3561623"/>
            <a:ext cx="1939428" cy="29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29665" y="22253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90746" y="366876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35147" y="22621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10602" y="27888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Callback</a:t>
            </a:r>
            <a:r>
              <a:rPr lang="en-ZA" dirty="0" smtClean="0"/>
              <a:t> </a:t>
            </a:r>
            <a:r>
              <a:rPr lang="en-ZA" dirty="0" err="1" smtClean="0"/>
              <a:t>sytax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Based on the programming paradigm of functional programming</a:t>
            </a:r>
          </a:p>
          <a:p>
            <a:r>
              <a:rPr lang="en-ZA" dirty="0" smtClean="0"/>
              <a:t>Functions are objects</a:t>
            </a:r>
          </a:p>
          <a:p>
            <a:endParaRPr lang="en-ZA" dirty="0" smtClean="0"/>
          </a:p>
          <a:p>
            <a:r>
              <a:rPr lang="en-ZA" dirty="0" smtClean="0"/>
              <a:t>What happens is that a function returns a </a:t>
            </a:r>
            <a:r>
              <a:rPr lang="en-ZA" dirty="0" err="1" smtClean="0"/>
              <a:t>callback</a:t>
            </a:r>
            <a:r>
              <a:rPr lang="en-ZA" dirty="0" smtClean="0"/>
              <a:t> object which can be a data packet or a function.</a:t>
            </a:r>
          </a:p>
          <a:p>
            <a:r>
              <a:rPr lang="en-ZA" dirty="0" smtClean="0"/>
              <a:t>The find using mongoose from last session is an example of using </a:t>
            </a:r>
            <a:r>
              <a:rPr lang="en-ZA" dirty="0" err="1" smtClean="0"/>
              <a:t>callbacks</a:t>
            </a:r>
            <a:r>
              <a:rPr lang="en-ZA" dirty="0" smtClean="0"/>
              <a:t> to get data objects.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294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Programming in terms of higher level languages represents a human readable way of constructing mathematical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has mathematical reasoning behind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which describes the same thing may look very different</a:t>
            </a:r>
          </a:p>
          <a:p>
            <a:pPr marL="0" indent="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878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Callback</a:t>
            </a:r>
            <a:r>
              <a:rPr lang="en-ZA" dirty="0" smtClean="0"/>
              <a:t> Hell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http://callbackhell.com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44" y="2514599"/>
            <a:ext cx="7305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8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Async</a:t>
            </a:r>
            <a:r>
              <a:rPr lang="en-ZA" dirty="0" smtClean="0"/>
              <a:t> Library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www.npmjs.com/package/async</a:t>
            </a:r>
            <a:endParaRPr lang="en-ZA" dirty="0" smtClean="0"/>
          </a:p>
          <a:p>
            <a:r>
              <a:rPr lang="en-ZA" dirty="0">
                <a:hlinkClick r:id="rId3"/>
              </a:rPr>
              <a:t>http://caolan.github.io/async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Works with </a:t>
            </a:r>
            <a:r>
              <a:rPr lang="en-ZA" dirty="0" err="1" smtClean="0"/>
              <a:t>callbacks</a:t>
            </a:r>
            <a:r>
              <a:rPr lang="en-ZA" dirty="0" smtClean="0"/>
              <a:t>, but ensures that there is no nesting by using functional style</a:t>
            </a:r>
            <a:endParaRPr lang="en-ZA" dirty="0"/>
          </a:p>
          <a:p>
            <a:r>
              <a:rPr lang="en-ZA" dirty="0" smtClean="0"/>
              <a:t>Utility module with several functions to deal with asynchronous JavaScript</a:t>
            </a:r>
          </a:p>
          <a:p>
            <a:r>
              <a:rPr lang="en-ZA" dirty="0" smtClean="0"/>
              <a:t>Only looking at </a:t>
            </a:r>
            <a:r>
              <a:rPr lang="en-ZA" dirty="0" err="1" smtClean="0"/>
              <a:t>async.waterfall</a:t>
            </a:r>
            <a:endParaRPr lang="en-ZA" dirty="0" smtClean="0"/>
          </a:p>
          <a:p>
            <a:r>
              <a:rPr lang="en-ZA" dirty="0" smtClean="0"/>
              <a:t>Works like a waterfall, waits for one </a:t>
            </a:r>
            <a:r>
              <a:rPr lang="en-ZA" dirty="0" err="1" smtClean="0"/>
              <a:t>async</a:t>
            </a:r>
            <a:r>
              <a:rPr lang="en-ZA" dirty="0" smtClean="0"/>
              <a:t> function to get data before taking that data and pushing it into the next function on the list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8895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Generators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JavaScript ES5, ES6, ES7 are standards which are loosely followed by </a:t>
            </a:r>
            <a:r>
              <a:rPr lang="en-ZA" dirty="0" err="1" smtClean="0"/>
              <a:t>NodeJS</a:t>
            </a:r>
            <a:r>
              <a:rPr lang="en-ZA" dirty="0" smtClean="0"/>
              <a:t> and web-browsers.</a:t>
            </a:r>
          </a:p>
          <a:p>
            <a:r>
              <a:rPr lang="en-ZA" dirty="0" smtClean="0"/>
              <a:t>ES6 uses generators, ES7 adds some function directives which aligns with C#.</a:t>
            </a:r>
          </a:p>
          <a:p>
            <a:r>
              <a:rPr lang="en-ZA" dirty="0" smtClean="0"/>
              <a:t>Generators use a control flow library.</a:t>
            </a:r>
          </a:p>
          <a:p>
            <a:r>
              <a:rPr lang="en-ZA" dirty="0" smtClean="0"/>
              <a:t>We will look at co</a:t>
            </a:r>
          </a:p>
          <a:p>
            <a:pPr lvl="1"/>
            <a:r>
              <a:rPr lang="en-ZA" dirty="0"/>
              <a:t>https://</a:t>
            </a:r>
            <a:r>
              <a:rPr lang="en-ZA" dirty="0" smtClean="0"/>
              <a:t>www.npmjs.com/package/co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>
                <a:hlinkClick r:id="rId2"/>
              </a:rPr>
              <a:t>http://benmccormick.org/2015/09/14/es5-es6-es2016-es-next-whats-going-on-with-javascript-versioning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4354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Promises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It is a placeholder for an eventual result of an asynchronous operation.</a:t>
            </a:r>
          </a:p>
          <a:p>
            <a:r>
              <a:rPr lang="en-ZA" dirty="0" smtClean="0"/>
              <a:t>i.e. it is a promise of an object</a:t>
            </a:r>
          </a:p>
          <a:p>
            <a:endParaRPr lang="en-ZA" dirty="0"/>
          </a:p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spring.io/understanding/javascript-promises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493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 library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www.npmjs.com/package/co</a:t>
            </a:r>
            <a:endParaRPr lang="en-ZA" dirty="0" smtClean="0"/>
          </a:p>
          <a:p>
            <a:r>
              <a:rPr lang="en-ZA" dirty="0" smtClean="0"/>
              <a:t>Two parts</a:t>
            </a:r>
          </a:p>
          <a:p>
            <a:pPr lvl="1"/>
            <a:r>
              <a:rPr lang="en-ZA" dirty="0" smtClean="0"/>
              <a:t>The </a:t>
            </a:r>
            <a:r>
              <a:rPr lang="en-ZA" dirty="0" err="1" smtClean="0"/>
              <a:t>async</a:t>
            </a:r>
            <a:r>
              <a:rPr lang="en-ZA" dirty="0" smtClean="0"/>
              <a:t> function and its promise</a:t>
            </a:r>
          </a:p>
          <a:p>
            <a:pPr lvl="1"/>
            <a:r>
              <a:rPr lang="en-ZA" dirty="0" smtClean="0"/>
              <a:t>The function call – it is wrapped up with the co library</a:t>
            </a:r>
          </a:p>
          <a:p>
            <a:pPr lvl="2"/>
            <a:r>
              <a:rPr lang="en-ZA" dirty="0" smtClean="0"/>
              <a:t>Uses the yield keyword (directive)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5780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future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ES7</a:t>
            </a:r>
          </a:p>
          <a:p>
            <a:r>
              <a:rPr lang="en-ZA" dirty="0" smtClean="0"/>
              <a:t>Using the directives</a:t>
            </a:r>
          </a:p>
          <a:p>
            <a:pPr lvl="1"/>
            <a:r>
              <a:rPr lang="en-ZA" dirty="0" err="1" smtClean="0"/>
              <a:t>async</a:t>
            </a:r>
            <a:endParaRPr lang="en-ZA" dirty="0" smtClean="0"/>
          </a:p>
          <a:p>
            <a:pPr lvl="1"/>
            <a:r>
              <a:rPr lang="en-ZA" dirty="0"/>
              <a:t>a</a:t>
            </a:r>
            <a:r>
              <a:rPr lang="en-ZA" dirty="0" smtClean="0"/>
              <a:t>wait</a:t>
            </a:r>
          </a:p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github.com/tc39/ecmascript-asyncawait</a:t>
            </a:r>
            <a:endParaRPr lang="en-ZA" dirty="0" smtClean="0"/>
          </a:p>
          <a:p>
            <a:r>
              <a:rPr lang="en-ZA" dirty="0" smtClean="0"/>
              <a:t>Similar to how C# works with asynchronous functions</a:t>
            </a:r>
          </a:p>
          <a:p>
            <a:endParaRPr lang="en-ZA" dirty="0" smtClean="0"/>
          </a:p>
          <a:p>
            <a:r>
              <a:rPr lang="en-ZA" dirty="0" smtClean="0"/>
              <a:t>Detailed Explanation:</a:t>
            </a:r>
          </a:p>
          <a:p>
            <a:pPr lvl="1"/>
            <a:r>
              <a:rPr lang="en-ZA" dirty="0">
                <a:hlinkClick r:id="rId3"/>
              </a:rPr>
              <a:t>http://stackabuse.com/node-js-async-await-in-es7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5016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take </a:t>
            </a:r>
            <a:r>
              <a:rPr lang="en-US" dirty="0" smtClean="0"/>
              <a:t>last weeks work and implement a simple </a:t>
            </a:r>
            <a:r>
              <a:rPr lang="en-US" dirty="0" err="1" smtClean="0"/>
              <a:t>expressJS</a:t>
            </a:r>
            <a:r>
              <a:rPr lang="en-US" dirty="0" smtClean="0"/>
              <a:t> application which accepts user input for a folder and then stores the results in a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if the user clicks on the data page of the website display the information in the database</a:t>
            </a:r>
            <a:endParaRPr lang="en-US" dirty="0" smtClean="0"/>
          </a:p>
          <a:p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Clean 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03797"/>
            <a:ext cx="8946541" cy="503778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Part of the AGLIE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different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Make sure to be consistent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 proper naming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Styles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Camel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Pascal case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Self documenting code</a:t>
            </a:r>
            <a:endParaRPr lang="en-Z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Try and avoid comments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Code must be self </a:t>
            </a:r>
            <a:r>
              <a:rPr lang="en-ZA" dirty="0" smtClean="0"/>
              <a:t>explanatory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Must follow a convention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Be directed at the appropriate target audience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08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Clean 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which is easier to read and understand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Easier to debug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Come back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with others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Hand </a:t>
            </a:r>
            <a:r>
              <a:rPr lang="en-ZA" dirty="0" smtClean="0"/>
              <a:t>off to other teams is easier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0270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Patterns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Reusable ‘template’ of code which is a common way of solving a certain technical problem in code</a:t>
            </a:r>
          </a:p>
          <a:p>
            <a:r>
              <a:rPr lang="en-ZA" dirty="0" smtClean="0"/>
              <a:t>Usually seen as best practise – the proven way of doing something</a:t>
            </a:r>
          </a:p>
          <a:p>
            <a:pPr lvl="1"/>
            <a:r>
              <a:rPr lang="en-ZA" dirty="0" smtClean="0"/>
              <a:t>Reusable</a:t>
            </a:r>
          </a:p>
          <a:p>
            <a:pPr lvl="1"/>
            <a:r>
              <a:rPr lang="en-ZA" dirty="0" smtClean="0"/>
              <a:t>Readable</a:t>
            </a:r>
          </a:p>
          <a:p>
            <a:pPr lvl="1"/>
            <a:endParaRPr lang="en-ZA" dirty="0" smtClean="0"/>
          </a:p>
          <a:p>
            <a:r>
              <a:rPr lang="en-ZA" dirty="0" smtClean="0"/>
              <a:t>Some patterns don’t relate to JavaScript but JavaScript is able to simulate them</a:t>
            </a:r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A </a:t>
            </a:r>
            <a:r>
              <a:rPr lang="en-ZA" dirty="0"/>
              <a:t>good resource: </a:t>
            </a:r>
            <a:endParaRPr lang="en-ZA" dirty="0" smtClean="0"/>
          </a:p>
          <a:p>
            <a:pPr lvl="1"/>
            <a:r>
              <a:rPr lang="en-ZA" dirty="0">
                <a:hlinkClick r:id="rId2"/>
              </a:rPr>
              <a:t>https://addyosmani.com/resources/essentialjsdesignpatterns/book/#</a:t>
            </a:r>
            <a:r>
              <a:rPr lang="en-ZA" dirty="0" smtClean="0">
                <a:hlinkClick r:id="rId2"/>
              </a:rPr>
              <a:t>whatisapattern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453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Cohesion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Modularisation of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Measure of the internal strength of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Relationship of code statements within a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Higher cohesion is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tell you if you should break up a module or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Understanding what a method does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88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Cohesion Levels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42178"/>
              </p:ext>
            </p:extLst>
          </p:nvPr>
        </p:nvGraphicFramePr>
        <p:xfrm>
          <a:off x="2230416" y="1357716"/>
          <a:ext cx="7521576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7192"/>
                <a:gridCol w="2507192"/>
                <a:gridCol w="2507192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Cohesion</a:t>
                      </a:r>
                      <a:r>
                        <a:rPr lang="en-ZA" baseline="0" dirty="0" smtClean="0"/>
                        <a:t> Level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Cohesion Amount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Module</a:t>
                      </a:r>
                      <a:r>
                        <a:rPr lang="en-ZA" baseline="0" dirty="0" smtClean="0"/>
                        <a:t> Strength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Coincidental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Low Cohesion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Weakest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Logical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Temporal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Procedural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Communicational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Sequential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Functional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High Cohesion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Strongest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005847" y="2225925"/>
            <a:ext cx="0" cy="16561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500369" y="2225925"/>
            <a:ext cx="0" cy="16561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60097" y="456230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Yourdon and Constantine (1979)</a:t>
            </a:r>
          </a:p>
        </p:txBody>
      </p:sp>
    </p:spTree>
    <p:extLst>
      <p:ext uri="{BB962C8B-B14F-4D97-AF65-F5344CB8AC3E}">
        <p14:creationId xmlns:p14="http://schemas.microsoft.com/office/powerpoint/2010/main" val="33487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Coincidental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method in question has code lines which are not related.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 meaningful relationship between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Difficult to define purpose of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21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2267</TotalTime>
  <Words>1201</Words>
  <Application>Microsoft Office PowerPoint</Application>
  <PresentationFormat>Widescreen</PresentationFormat>
  <Paragraphs>245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Ion</vt:lpstr>
      <vt:lpstr>Wits Software Development  2016 Mathematical Sciences Support Group Session 4 </vt:lpstr>
      <vt:lpstr>The Homework from session 3</vt:lpstr>
      <vt:lpstr>Code</vt:lpstr>
      <vt:lpstr>Clean Code</vt:lpstr>
      <vt:lpstr>Clean code</vt:lpstr>
      <vt:lpstr>Code Patterns</vt:lpstr>
      <vt:lpstr>Code Cohesion</vt:lpstr>
      <vt:lpstr>Cohesion Levels</vt:lpstr>
      <vt:lpstr>Coincidental</vt:lpstr>
      <vt:lpstr>Logical</vt:lpstr>
      <vt:lpstr>Temporal</vt:lpstr>
      <vt:lpstr>Procedural</vt:lpstr>
      <vt:lpstr>Communicational</vt:lpstr>
      <vt:lpstr>Sequential</vt:lpstr>
      <vt:lpstr>Functional</vt:lpstr>
      <vt:lpstr>Coupling</vt:lpstr>
      <vt:lpstr>Coupling Levels – Old School Ideas</vt:lpstr>
      <vt:lpstr>Common</vt:lpstr>
      <vt:lpstr>External</vt:lpstr>
      <vt:lpstr>Control</vt:lpstr>
      <vt:lpstr>Stamp</vt:lpstr>
      <vt:lpstr>data</vt:lpstr>
      <vt:lpstr>Implicit Typing</vt:lpstr>
      <vt:lpstr>Gang Of Four</vt:lpstr>
      <vt:lpstr>Singleton</vt:lpstr>
      <vt:lpstr>Factory Method </vt:lpstr>
      <vt:lpstr>Read the book</vt:lpstr>
      <vt:lpstr>Async  VS  Sync</vt:lpstr>
      <vt:lpstr>Callback sytax</vt:lpstr>
      <vt:lpstr>Callback Hell</vt:lpstr>
      <vt:lpstr>Async Library</vt:lpstr>
      <vt:lpstr>Generators</vt:lpstr>
      <vt:lpstr>Promises</vt:lpstr>
      <vt:lpstr>Co library</vt:lpstr>
      <vt:lpstr>The future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SoftDev</cp:lastModifiedBy>
  <cp:revision>222</cp:revision>
  <dcterms:created xsi:type="dcterms:W3CDTF">2016-06-29T00:45:57Z</dcterms:created>
  <dcterms:modified xsi:type="dcterms:W3CDTF">2016-12-13T00:27:14Z</dcterms:modified>
</cp:coreProperties>
</file>