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3" r:id="rId18"/>
    <p:sldId id="301" r:id="rId19"/>
    <p:sldId id="30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gilemethodology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2 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Agile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Much more modern set of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Collaboration of smaller cross-functional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Flexibility (rapid response to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Continuous improvement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61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The Agile Manifesto is based on 12 principles:</a:t>
            </a:r>
          </a:p>
          <a:p>
            <a:pPr>
              <a:buFont typeface="+mj-lt"/>
              <a:buAutoNum type="arabicPeriod"/>
            </a:pPr>
            <a:r>
              <a:rPr lang="en-ZA" dirty="0"/>
              <a:t>Customer satisfaction by early and continuous delivery of useful software</a:t>
            </a:r>
          </a:p>
          <a:p>
            <a:pPr>
              <a:buFont typeface="+mj-lt"/>
              <a:buAutoNum type="arabicPeriod"/>
            </a:pPr>
            <a:r>
              <a:rPr lang="en-ZA" dirty="0"/>
              <a:t>Welcome changing requirements, even late in development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delivered frequently (weeks rather than months)</a:t>
            </a:r>
          </a:p>
          <a:p>
            <a:pPr>
              <a:buFont typeface="+mj-lt"/>
              <a:buAutoNum type="arabicPeriod"/>
            </a:pPr>
            <a:r>
              <a:rPr lang="en-ZA" dirty="0"/>
              <a:t>Close, daily cooperation between business people and developers</a:t>
            </a:r>
          </a:p>
          <a:p>
            <a:pPr>
              <a:buFont typeface="+mj-lt"/>
              <a:buAutoNum type="arabicPeriod"/>
            </a:pPr>
            <a:r>
              <a:rPr lang="en-ZA" dirty="0"/>
              <a:t>Projects are built around motivated individuals, who should be trusted</a:t>
            </a:r>
          </a:p>
          <a:p>
            <a:pPr>
              <a:buFont typeface="+mj-lt"/>
              <a:buAutoNum type="arabicPeriod"/>
            </a:pPr>
            <a:r>
              <a:rPr lang="en-ZA" dirty="0"/>
              <a:t>Face-to-face conversation is the best form of communication (co-location)</a:t>
            </a:r>
          </a:p>
          <a:p>
            <a:pPr>
              <a:buFont typeface="+mj-lt"/>
              <a:buAutoNum type="arabicPeriod"/>
            </a:pPr>
            <a:r>
              <a:rPr lang="en-ZA" dirty="0"/>
              <a:t>Working software is the principal measure of progress</a:t>
            </a:r>
          </a:p>
          <a:p>
            <a:pPr>
              <a:buFont typeface="+mj-lt"/>
              <a:buAutoNum type="arabicPeriod"/>
            </a:pPr>
            <a:r>
              <a:rPr lang="en-ZA" dirty="0"/>
              <a:t>Sustainable development, able to maintain a constant pace</a:t>
            </a:r>
          </a:p>
          <a:p>
            <a:pPr>
              <a:buFont typeface="+mj-lt"/>
              <a:buAutoNum type="arabicPeriod"/>
            </a:pPr>
            <a:r>
              <a:rPr lang="en-ZA" dirty="0"/>
              <a:t>Continuous attention to technical excellence and good design</a:t>
            </a:r>
          </a:p>
          <a:p>
            <a:pPr>
              <a:buFont typeface="+mj-lt"/>
              <a:buAutoNum type="arabicPeriod"/>
            </a:pPr>
            <a:r>
              <a:rPr lang="en-ZA" dirty="0"/>
              <a:t>Simplicity—the art of maximizing the amount of work not done—is essential</a:t>
            </a:r>
          </a:p>
          <a:p>
            <a:pPr>
              <a:buFont typeface="+mj-lt"/>
              <a:buAutoNum type="arabicPeriod"/>
            </a:pPr>
            <a:r>
              <a:rPr lang="en-ZA" dirty="0"/>
              <a:t>Self-organizing teams</a:t>
            </a:r>
          </a:p>
          <a:p>
            <a:pPr>
              <a:buFont typeface="+mj-lt"/>
              <a:buAutoNum type="arabicPeriod"/>
            </a:pPr>
            <a:r>
              <a:rPr lang="en-ZA" dirty="0"/>
              <a:t>Regular adaptation to changing circumstance</a:t>
            </a:r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328249" y="4756502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*From Wikipedia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40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“</a:t>
            </a:r>
            <a:r>
              <a:rPr lang="en-ZA" b="0" dirty="0"/>
              <a:t>Scrum emphasizes empirical feedback, team self management, and striving to build properly tested product increments within short iterations.” - </a:t>
            </a:r>
            <a:r>
              <a:rPr lang="en-ZA" b="0" dirty="0">
                <a:hlinkClick r:id="rId2"/>
              </a:rPr>
              <a:t>http://agilemethodology.org</a:t>
            </a:r>
            <a:r>
              <a:rPr lang="en-ZA" b="0" dirty="0" smtClean="0">
                <a:hlinkClick r:id="rId2"/>
              </a:rPr>
              <a:t>/</a:t>
            </a:r>
            <a:endParaRPr lang="en-ZA" b="0" dirty="0" smtClean="0"/>
          </a:p>
          <a:p>
            <a:endParaRPr lang="en-ZA" dirty="0"/>
          </a:p>
        </p:txBody>
      </p:sp>
      <p:pic>
        <p:nvPicPr>
          <p:cNvPr id="6146" name="Picture 2" descr="https://upload.wikimedia.org/wikipedia/commons/thumb/5/58/Scrum_process.svg/2000px-Scrum_proces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556792"/>
            <a:ext cx="7240688" cy="36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SCRUM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Simplest AGILE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Three Team Roles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Scrum Master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Product Owner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Recognise that the customer can change their mind mid-way through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Accept that the project cannot be fully understood or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Respond to a changing problem environment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Must deliver quickly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173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Extreme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532" y="1535218"/>
            <a:ext cx="4397112" cy="357984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Windows XP = Extreme Programming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Improve software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Frequent development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Short development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Improve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Checkpoints where new requirements can be adopted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90’s era – early 00’s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Adoption has fallen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High discipline is required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Tended to fall away with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Has evolved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Paired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7170" name="Picture 2" descr="File:Extreme Programming.sv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30" y="1470552"/>
            <a:ext cx="3495675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6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Paired Programming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Evolved from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pair programs together on the same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One driver writes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Another who is the observer reviews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Classically: they will switch roles frequently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observer also focuses on the strategic direction of the work whilst the driver focuses on the specifics of the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Personally I have been involved in this kind of methodology with success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with morale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06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 Driven Development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Automated test suites are written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tests follow the expected outcomes of specific methods following the business rules for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Code is the implemented to pass those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enforces a certain quality standard for the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Makes sure the business rules come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slow down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May be too strict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926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Some Code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Models for structuring software systems</a:t>
            </a:r>
          </a:p>
          <a:p>
            <a:r>
              <a:rPr lang="en-ZA" dirty="0" smtClean="0"/>
              <a:t>There are models at every level of software development</a:t>
            </a:r>
          </a:p>
          <a:p>
            <a:r>
              <a:rPr lang="en-ZA" dirty="0" smtClean="0"/>
              <a:t>We will only speak about </a:t>
            </a:r>
            <a:r>
              <a:rPr lang="en-ZA" smtClean="0"/>
              <a:t>a few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11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Application Interfaces (APIs)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From a networked point-of-view an API is a set of rules or protocols which allow different systems to talk to each other at a higher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This allows black box 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972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Model View Controller (MVC)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Models</a:t>
            </a:r>
            <a:r>
              <a:rPr lang="en-ZA" dirty="0"/>
              <a:t>: Classes that represent the data of the application and that use validation logic to enforce business rules for that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Views: Template files that your application uses to dynamically generate HTML responses.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/>
              <a:t>Controllers: Classes that handle incoming browser requests, retrieve model data, and then specify view templates that return a response to the </a:t>
            </a:r>
            <a:r>
              <a:rPr lang="en-ZA" dirty="0" smtClean="0"/>
              <a:t>browser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ZA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Structures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ZA" dirty="0" smtClean="0"/>
              <a:t>Makes it more testable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248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Development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general strategies which have defined academic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are used as a guideline for how a project should be structured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Command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Work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is also the high level development strategy set out to achieve the objectives of the project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467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Software Development Life Cycle (SDLC)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1196753"/>
            <a:ext cx="3677032" cy="357984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process of producing an information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Also known as the software development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Dividing the process of making software into distinct phases or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Different models or divisions refer to different development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oldest monolithic 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Very Rigid</a:t>
            </a:r>
            <a:endParaRPr lang="en-ZA" dirty="0"/>
          </a:p>
        </p:txBody>
      </p:sp>
      <p:pic>
        <p:nvPicPr>
          <p:cNvPr id="1026" name="Picture 2" descr="https://upload.wikimedia.org/wikipedia/commons/thumb/1/19/SDLC_-_Software_Development_Life_Cycle.jpg/764px-SDLC_-_Software_Development_Life_Cyc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04" y="692696"/>
            <a:ext cx="44644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SDLC-Maintenance-Highlight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527838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There are many different methodologies and variations of methodologies, we will only cover a few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 “classical” or traditional approaches tend to have more distinct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SDLC directly refers to these approaches, life cycle approaches come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These distinct phases were considered to occur as their own individual units and also not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3074" name="Picture 2" descr="File:Three software development patterns mashed togeth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940911"/>
            <a:ext cx="4104456" cy="389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7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8008" y="1100629"/>
            <a:ext cx="4032448" cy="357984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Most “classic” of the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Each phase falls after the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Several other models follow similar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Sequential and flows downwards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Method: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Project is divided up into phases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Some versions allow some overlap in the phases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Emphasis on planning, resources, targets and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Tight control – lots of documentation</a:t>
            </a:r>
            <a:endParaRPr lang="en-ZA" dirty="0"/>
          </a:p>
        </p:txBody>
      </p:sp>
      <p:pic>
        <p:nvPicPr>
          <p:cNvPr id="2052" name="Picture 4" descr="File:Waterfall 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5" y="1140768"/>
            <a:ext cx="4259627" cy="31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6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Waterfall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100628"/>
            <a:ext cx="7520940" cy="376853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Testing is enforced at every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Documentation at every phase and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Some Disadvantages: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Takes lots of time to implement – overhead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Flaws in early design trickle down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A lot of overlap between phases where the same work has to be done several times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i.e. When planning a database the models used there are done in different forms later 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very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Not Client friendly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94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100629"/>
            <a:ext cx="3172976" cy="357984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AKA The Spiral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Various parts of the system given to the client at different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Has to be planned methodically, with tasks, prerequisites and products for each step of the spiral</a:t>
            </a:r>
            <a:endParaRPr lang="en-ZA" dirty="0"/>
          </a:p>
        </p:txBody>
      </p:sp>
      <p:pic>
        <p:nvPicPr>
          <p:cNvPr id="4098" name="Picture 2" descr="Z:\Work\New Doc 20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r="8662" b="9512"/>
          <a:stretch/>
        </p:blipFill>
        <p:spPr bwMode="auto">
          <a:xfrm>
            <a:off x="5807969" y="703071"/>
            <a:ext cx="4144353" cy="317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Circular Model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More realistic estimates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Change is handled better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Implementation is earlier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ZA" dirty="0" smtClean="0"/>
              <a:t>Implies less resource strain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be costly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Can take longer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ZA" dirty="0" smtClean="0"/>
              <a:t>Small projects don’t fit this model particularly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8606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Prototyping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3992" y="743682"/>
            <a:ext cx="3987924" cy="357984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model which tries to combine aspects from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Allow users of the software and also the client evaluate proposals for an eventual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 a monolithic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Attempts to reduce </a:t>
            </a:r>
            <a:r>
              <a:rPr lang="en-ZA" dirty="0" err="1" smtClean="0"/>
              <a:t>inherint</a:t>
            </a:r>
            <a:r>
              <a:rPr lang="en-ZA" dirty="0" smtClean="0"/>
              <a:t> project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Iterative modification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4" name="AutoShape 2" descr="https://qastation.files.wordpress.com/2008/04/prototype_model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5124" name="Picture 4" descr="https://qastation.files.wordpress.com/2008/04/prototype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76" y="908721"/>
            <a:ext cx="3592467" cy="20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TRex22\Downloads\PrototypingProcess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68" y="2973892"/>
            <a:ext cx="2786881" cy="20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23992" y="3584866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ZA" dirty="0"/>
              <a:t>Identify basic requirements (i.e. business rules)</a:t>
            </a:r>
          </a:p>
          <a:p>
            <a:pPr marL="342900" indent="-342900">
              <a:buAutoNum type="arabicPeriod"/>
            </a:pPr>
            <a:r>
              <a:rPr lang="en-ZA" dirty="0"/>
              <a:t>Develop initial Prototype</a:t>
            </a:r>
          </a:p>
          <a:p>
            <a:pPr marL="342900" indent="-342900">
              <a:buAutoNum type="arabicPeriod"/>
            </a:pPr>
            <a:r>
              <a:rPr lang="en-ZA" dirty="0"/>
              <a:t>Review</a:t>
            </a:r>
          </a:p>
          <a:p>
            <a:pPr marL="342900" indent="-342900">
              <a:buAutoNum type="arabicPeriod"/>
            </a:pPr>
            <a:r>
              <a:rPr lang="en-ZA" dirty="0"/>
              <a:t>Revise and Enhance the Prototype</a:t>
            </a:r>
            <a:endParaRPr lang="en-Z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05442" y="3584866"/>
            <a:ext cx="48830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6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1629</TotalTime>
  <Words>1008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Wits Software Development  2016 Mathematical Sciences Support Group Session 2 </vt:lpstr>
      <vt:lpstr>Development Strategies</vt:lpstr>
      <vt:lpstr>Software Development Life Cycle (SDLC)</vt:lpstr>
      <vt:lpstr>Classical</vt:lpstr>
      <vt:lpstr>Waterfall Model</vt:lpstr>
      <vt:lpstr>Waterfall Model</vt:lpstr>
      <vt:lpstr>Circular Model</vt:lpstr>
      <vt:lpstr>Circular Model</vt:lpstr>
      <vt:lpstr>Prototyping</vt:lpstr>
      <vt:lpstr>Agile Approach</vt:lpstr>
      <vt:lpstr>Agile Approach</vt:lpstr>
      <vt:lpstr>SCRUM</vt:lpstr>
      <vt:lpstr>SCRUM</vt:lpstr>
      <vt:lpstr>Extreme Programming</vt:lpstr>
      <vt:lpstr>Paired Programming</vt:lpstr>
      <vt:lpstr>Test Driven Development</vt:lpstr>
      <vt:lpstr>Some Code Models</vt:lpstr>
      <vt:lpstr>Application Interfaces (APIs)</vt:lpstr>
      <vt:lpstr>Model View Controller (MVC)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79</cp:revision>
  <dcterms:created xsi:type="dcterms:W3CDTF">2016-06-29T00:45:57Z</dcterms:created>
  <dcterms:modified xsi:type="dcterms:W3CDTF">2016-09-12T08:35:48Z</dcterms:modified>
</cp:coreProperties>
</file>