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2" r:id="rId4"/>
    <p:sldId id="313" r:id="rId5"/>
    <p:sldId id="314" r:id="rId6"/>
    <p:sldId id="341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4" r:id="rId24"/>
    <p:sldId id="336" r:id="rId25"/>
    <p:sldId id="339" r:id="rId26"/>
    <p:sldId id="340" r:id="rId27"/>
    <p:sldId id="310" r:id="rId28"/>
    <p:sldId id="342" r:id="rId29"/>
    <p:sldId id="343" r:id="rId30"/>
    <p:sldId id="345" r:id="rId31"/>
    <p:sldId id="344" r:id="rId32"/>
    <p:sldId id="346" r:id="rId33"/>
    <p:sldId id="347" r:id="rId34"/>
    <p:sldId id="348" r:id="rId35"/>
    <p:sldId id="307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384061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singleton-design-patter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factory-method-design-patter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aolan.github.io/async/" TargetMode="External"/><Relationship Id="rId2" Type="http://schemas.openxmlformats.org/officeDocument/2006/relationships/hyperlink" Target="https://www.npmjs.com/package/asyn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enmccormick.org/2015/09/14/es5-es6-es2016-es-next-whats-going-on-with-javascript-versionin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39/ecmascript-asyncawa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#whatisa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4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Logical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grouped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General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 similar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i.e. counting different thing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Temporal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occur at a similar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40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Procedural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must be executed in a specific sequence or procedure so that specific objectives are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Like an equation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36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Communicational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operate on the same set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Seen a lot in CRUD (Create, Read, Update,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Sequential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in a method depend on previous statements haven been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2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Functional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 the statements in a method contribute to one specific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0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Rather than code it is the data handling of modules or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 independence is desired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are connected by data links (interfaces or couples)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is the data coming from?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the data is and how it looks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modern ideas are for more loosely coupled “black boxes”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should not know or care about the internal structures of other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Both coupling and cohesion important today even with higher abstraction layers</a:t>
            </a:r>
          </a:p>
        </p:txBody>
      </p:sp>
    </p:spTree>
    <p:extLst>
      <p:ext uri="{BB962C8B-B14F-4D97-AF65-F5344CB8AC3E}">
        <p14:creationId xmlns:p14="http://schemas.microsoft.com/office/powerpoint/2010/main" val="37180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 Levels – Old School Ideas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41870"/>
              </p:ext>
            </p:extLst>
          </p:nvPr>
        </p:nvGraphicFramePr>
        <p:xfrm>
          <a:off x="2140263" y="1705445"/>
          <a:ext cx="75215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Design Quality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Tight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Poorest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External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Stamp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Loose</a:t>
                      </a:r>
                      <a:r>
                        <a:rPr lang="en-ZA" baseline="0" dirty="0" smtClean="0"/>
                        <a:t>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304" y="4581128"/>
            <a:ext cx="17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Myers (1978)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20961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10218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</a:t>
            </a:r>
            <a:r>
              <a:rPr lang="en-ZA" dirty="0" smtClean="0"/>
              <a:t>oth </a:t>
            </a:r>
            <a:r>
              <a:rPr lang="en-ZA" dirty="0"/>
              <a:t>can see same global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Any </a:t>
            </a:r>
            <a:r>
              <a:rPr lang="en-ZA" dirty="0"/>
              <a:t>method can access and write to the </a:t>
            </a:r>
            <a:r>
              <a:rPr lang="en-ZA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Tight coupling =&gt; quite bad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External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Both can see same global data </a:t>
            </a:r>
            <a:r>
              <a:rPr lang="en-ZA" dirty="0" smtClean="0"/>
              <a:t>variable or primitive structure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Any method can access and write to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Less Tight </a:t>
            </a:r>
            <a:r>
              <a:rPr lang="en-ZA" dirty="0"/>
              <a:t>coupling =&gt; quite bad </a:t>
            </a:r>
            <a:r>
              <a:rPr lang="en-ZA" dirty="0" smtClean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6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</a:t>
            </a:r>
            <a:r>
              <a:rPr lang="en-ZA" dirty="0" smtClean="0"/>
              <a:t>ethods </a:t>
            </a:r>
            <a:r>
              <a:rPr lang="en-ZA" dirty="0"/>
              <a:t>have flags, switches or conditional logic gates which affect another module's logic via a </a:t>
            </a:r>
            <a:r>
              <a:rPr lang="en-ZA" dirty="0" smtClean="0"/>
              <a:t>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variable is sent through which controls further logic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Stamp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method passes through a non-global data structure to 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control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87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 method passes through a non-global data </a:t>
            </a:r>
            <a:r>
              <a:rPr lang="en-ZA" dirty="0" smtClean="0"/>
              <a:t>variable to </a:t>
            </a:r>
            <a:r>
              <a:rPr lang="en-ZA" dirty="0"/>
              <a:t>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Similar to </a:t>
            </a:r>
            <a:r>
              <a:rPr lang="en-ZA" dirty="0" smtClean="0"/>
              <a:t>Stamp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Implicit 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 explicit type like string or </a:t>
            </a:r>
            <a:r>
              <a:rPr lang="en-ZA" dirty="0" err="1" smtClean="0"/>
              <a:t>int</a:t>
            </a:r>
            <a:r>
              <a:rPr lang="en-ZA" dirty="0" smtClean="0"/>
              <a:t> is not used but rather </a:t>
            </a:r>
            <a:r>
              <a:rPr lang="en-ZA" dirty="0" err="1" smtClean="0"/>
              <a:t>var</a:t>
            </a:r>
            <a:r>
              <a:rPr lang="en-ZA" dirty="0" smtClean="0"/>
              <a:t>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type of those variables is determined from what values are sent into the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restrictions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don’t recommend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msdn.microsoft.com/en-us/library/bb384061.aspx</a:t>
            </a:r>
            <a:r>
              <a:rPr lang="en-ZA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5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Gang Of Four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ZA" sz="4400" dirty="0"/>
              <a:t>Erich Gamma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Richard Helm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Ralph Johnson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John </a:t>
            </a:r>
            <a:r>
              <a:rPr lang="en-ZA" sz="4400" dirty="0" err="1"/>
              <a:t>Vlissides</a:t>
            </a:r>
            <a:endParaRPr lang="en-ZA" sz="4400" dirty="0"/>
          </a:p>
          <a:p>
            <a:pPr>
              <a:buFont typeface="+mj-lt"/>
              <a:buAutoNum type="arabicPeriod"/>
            </a:pPr>
            <a:endParaRPr lang="en-ZA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00" y="1089810"/>
            <a:ext cx="2874801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Singleton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class which only has one instance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 global access point to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Used when dealing with error logging in some kind of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Static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www.dofactory.com/net/singleton-design-pattern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29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Factory Method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Used often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Defines an interface for creating generic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Lets subclasses decide which class to instantiate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factory is an intermediary method that allows an object to be instantiated with different classes from the same entry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 smtClean="0"/>
              <a:t>Exmaple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www.dofactory.com/net/factory-method-design-pattern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62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</a:t>
            </a:r>
            <a:r>
              <a:rPr lang="en-ZA" dirty="0" err="1" smtClean="0"/>
              <a:t>sytax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Based on the programming paradigm of functional programming</a:t>
            </a:r>
          </a:p>
          <a:p>
            <a:r>
              <a:rPr lang="en-ZA" dirty="0" smtClean="0"/>
              <a:t>Functions are objects</a:t>
            </a:r>
          </a:p>
          <a:p>
            <a:endParaRPr lang="en-ZA" dirty="0" smtClean="0"/>
          </a:p>
          <a:p>
            <a:r>
              <a:rPr lang="en-ZA" dirty="0" smtClean="0"/>
              <a:t>What happens is that a function returns a </a:t>
            </a:r>
            <a:r>
              <a:rPr lang="en-ZA" dirty="0" err="1" smtClean="0"/>
              <a:t>callback</a:t>
            </a:r>
            <a:r>
              <a:rPr lang="en-ZA" dirty="0" smtClean="0"/>
              <a:t> object which can be a data packet or a function.</a:t>
            </a:r>
          </a:p>
          <a:p>
            <a:r>
              <a:rPr lang="en-ZA" dirty="0" smtClean="0"/>
              <a:t>The find using mongoose from last session is an example of using </a:t>
            </a:r>
            <a:r>
              <a:rPr lang="en-ZA" dirty="0" err="1" smtClean="0"/>
              <a:t>callbacks</a:t>
            </a:r>
            <a:r>
              <a:rPr lang="en-ZA" dirty="0" smtClean="0"/>
              <a:t> to get data objects.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294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Hell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http://callbackhell.com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44" y="2514599"/>
            <a:ext cx="7305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Programming in terms of higher level languages represents a human readable way of constructing mathematical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has mathematical reasoning behind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describes the same thing may look very different</a:t>
            </a:r>
          </a:p>
          <a:p>
            <a:pPr marL="0" indent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8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Async</a:t>
            </a:r>
            <a:r>
              <a:rPr lang="en-ZA" dirty="0" smtClean="0"/>
              <a:t>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www.npmjs.com/package/async</a:t>
            </a:r>
            <a:endParaRPr lang="en-ZA" dirty="0" smtClean="0"/>
          </a:p>
          <a:p>
            <a:r>
              <a:rPr lang="en-ZA" dirty="0">
                <a:hlinkClick r:id="rId3"/>
              </a:rPr>
              <a:t>http://caolan.github.io/async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Works with </a:t>
            </a:r>
            <a:r>
              <a:rPr lang="en-ZA" dirty="0" err="1" smtClean="0"/>
              <a:t>callbacks</a:t>
            </a:r>
            <a:r>
              <a:rPr lang="en-ZA" dirty="0" smtClean="0"/>
              <a:t>, but ensures that there is no nesting by using functional style</a:t>
            </a:r>
            <a:endParaRPr lang="en-ZA" dirty="0"/>
          </a:p>
          <a:p>
            <a:r>
              <a:rPr lang="en-ZA" dirty="0" smtClean="0"/>
              <a:t>Utility module with several functions to deal with asynchronous JavaScript</a:t>
            </a:r>
          </a:p>
          <a:p>
            <a:r>
              <a:rPr lang="en-ZA" dirty="0" smtClean="0"/>
              <a:t>Only looking at </a:t>
            </a:r>
            <a:r>
              <a:rPr lang="en-ZA" dirty="0" err="1" smtClean="0"/>
              <a:t>async.waterfall</a:t>
            </a:r>
            <a:endParaRPr lang="en-ZA" dirty="0" smtClean="0"/>
          </a:p>
          <a:p>
            <a:r>
              <a:rPr lang="en-ZA" dirty="0" smtClean="0"/>
              <a:t>Works like a waterfall, waits for one </a:t>
            </a:r>
            <a:r>
              <a:rPr lang="en-ZA" dirty="0" err="1" smtClean="0"/>
              <a:t>async</a:t>
            </a:r>
            <a:r>
              <a:rPr lang="en-ZA" dirty="0" smtClean="0"/>
              <a:t> function to get data before taking that data and pushing it into the next function on the list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889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Generators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JavaScript ES5, ES6, ES7 are standards which are loosely followed by </a:t>
            </a:r>
            <a:r>
              <a:rPr lang="en-ZA" dirty="0" err="1" smtClean="0"/>
              <a:t>NodeJS</a:t>
            </a:r>
            <a:r>
              <a:rPr lang="en-ZA" dirty="0" smtClean="0"/>
              <a:t> and web-browsers.</a:t>
            </a:r>
          </a:p>
          <a:p>
            <a:r>
              <a:rPr lang="en-ZA" dirty="0" smtClean="0"/>
              <a:t>ES6 uses generators, ES7 adds some function directives which aligns with C#.</a:t>
            </a:r>
          </a:p>
          <a:p>
            <a:r>
              <a:rPr lang="en-ZA" dirty="0" smtClean="0"/>
              <a:t>Generators use a control flow library.</a:t>
            </a:r>
          </a:p>
          <a:p>
            <a:r>
              <a:rPr lang="en-ZA" dirty="0" smtClean="0"/>
              <a:t>We will look at co</a:t>
            </a:r>
          </a:p>
          <a:p>
            <a:pPr lvl="1"/>
            <a:r>
              <a:rPr lang="en-ZA" dirty="0"/>
              <a:t>https://</a:t>
            </a:r>
            <a:r>
              <a:rPr lang="en-ZA" dirty="0" smtClean="0"/>
              <a:t>www.npmjs.com/package/co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>
                <a:hlinkClick r:id="rId2"/>
              </a:rPr>
              <a:t>http://benmccormick.org/2015/09/14/es5-es6-es2016-es-next-whats-going-on-with-javascript-versioning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354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Promises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a placeholder for an eventual result of an asynchronous operation.</a:t>
            </a:r>
          </a:p>
          <a:p>
            <a:r>
              <a:rPr lang="en-ZA" dirty="0" smtClean="0"/>
              <a:t>i.e. it is a promise of an object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493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www.npmjs.com/package/co</a:t>
            </a:r>
            <a:endParaRPr lang="en-ZA" dirty="0" smtClean="0"/>
          </a:p>
          <a:p>
            <a:r>
              <a:rPr lang="en-ZA" dirty="0" smtClean="0"/>
              <a:t>Two parts</a:t>
            </a:r>
          </a:p>
          <a:p>
            <a:pPr lvl="1"/>
            <a:r>
              <a:rPr lang="en-ZA" dirty="0" smtClean="0"/>
              <a:t>The </a:t>
            </a:r>
            <a:r>
              <a:rPr lang="en-ZA" dirty="0" err="1" smtClean="0"/>
              <a:t>async</a:t>
            </a:r>
            <a:r>
              <a:rPr lang="en-ZA" dirty="0" smtClean="0"/>
              <a:t> function and its promise</a:t>
            </a:r>
          </a:p>
          <a:p>
            <a:pPr lvl="1"/>
            <a:r>
              <a:rPr lang="en-ZA" dirty="0" smtClean="0"/>
              <a:t>The function call – it is wrapped up with the co library</a:t>
            </a:r>
          </a:p>
          <a:p>
            <a:pPr lvl="2"/>
            <a:r>
              <a:rPr lang="en-ZA" dirty="0" smtClean="0"/>
              <a:t>Uses the yield keyword (directive)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578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future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ES7</a:t>
            </a:r>
          </a:p>
          <a:p>
            <a:r>
              <a:rPr lang="en-ZA" dirty="0" smtClean="0"/>
              <a:t>Using the directives</a:t>
            </a:r>
          </a:p>
          <a:p>
            <a:pPr lvl="1"/>
            <a:r>
              <a:rPr lang="en-ZA" dirty="0" err="1" smtClean="0"/>
              <a:t>async</a:t>
            </a:r>
            <a:endParaRPr lang="en-ZA" dirty="0" smtClean="0"/>
          </a:p>
          <a:p>
            <a:pPr lvl="1"/>
            <a:r>
              <a:rPr lang="en-ZA" dirty="0"/>
              <a:t>a</a:t>
            </a:r>
            <a:r>
              <a:rPr lang="en-ZA" dirty="0" smtClean="0"/>
              <a:t>wait</a:t>
            </a:r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github.com/tc39/ecmascript-asyncawait</a:t>
            </a:r>
            <a:endParaRPr lang="en-ZA" dirty="0" smtClean="0"/>
          </a:p>
          <a:p>
            <a:r>
              <a:rPr lang="en-ZA" dirty="0" smtClean="0"/>
              <a:t>Similar to how C# works with asynchronous functions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016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the output of what was made last week and store the data in a </a:t>
            </a:r>
            <a:r>
              <a:rPr lang="en-US" dirty="0" err="1" smtClean="0"/>
              <a:t>mongodb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The program must then print the files in the database to 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3797"/>
            <a:ext cx="8946541" cy="503778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Part of the AGLIE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different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 sure to be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proper naming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Camel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Pascal case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Self documenting code</a:t>
            </a:r>
            <a:endParaRPr lang="en-Z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Try and avoid comments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Code must be self </a:t>
            </a:r>
            <a:r>
              <a:rPr lang="en-ZA" dirty="0" smtClean="0"/>
              <a:t>explanatory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Must follow a convention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Be directed at the appropriate target audience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08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is easier to read and understand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Easier to 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Come back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with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Hand </a:t>
            </a:r>
            <a:r>
              <a:rPr lang="en-ZA" dirty="0" smtClean="0"/>
              <a:t>off to other teams is easier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0270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Patterns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Reusable ‘template’ of code which is a common way of solving a certain technical problem in code</a:t>
            </a:r>
          </a:p>
          <a:p>
            <a:r>
              <a:rPr lang="en-ZA" dirty="0" smtClean="0"/>
              <a:t>Usually seen as best practise – the proven way of doing something</a:t>
            </a:r>
          </a:p>
          <a:p>
            <a:pPr lvl="1"/>
            <a:r>
              <a:rPr lang="en-ZA" dirty="0" smtClean="0"/>
              <a:t>Reusable</a:t>
            </a:r>
          </a:p>
          <a:p>
            <a:pPr lvl="1"/>
            <a:r>
              <a:rPr lang="en-ZA" dirty="0" smtClean="0"/>
              <a:t>Readable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Some patterns don’t relate to JavaScript but JavaScript is able to simulate them</a:t>
            </a:r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A </a:t>
            </a:r>
            <a:r>
              <a:rPr lang="en-ZA" dirty="0"/>
              <a:t>good resource: </a:t>
            </a:r>
            <a:endParaRPr lang="en-ZA" dirty="0" smtClean="0"/>
          </a:p>
          <a:p>
            <a:pPr lvl="1"/>
            <a:r>
              <a:rPr lang="en-ZA" dirty="0">
                <a:hlinkClick r:id="rId2"/>
              </a:rPr>
              <a:t>https://addyosmani.com/resources/essentialjsdesignpatterns/book/#</a:t>
            </a:r>
            <a:r>
              <a:rPr lang="en-ZA" dirty="0" smtClean="0">
                <a:hlinkClick r:id="rId2"/>
              </a:rPr>
              <a:t>whatisapattern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45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Cohesion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Modularisation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Measure of the internal strength of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Relationship of code statements within a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Higher cohesion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tell you if you should break up a module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a method does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88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Cohesion Levels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2178"/>
              </p:ext>
            </p:extLst>
          </p:nvPr>
        </p:nvGraphicFramePr>
        <p:xfrm>
          <a:off x="2230416" y="1357716"/>
          <a:ext cx="752157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</a:t>
                      </a:r>
                      <a:r>
                        <a:rPr lang="en-ZA" baseline="0" dirty="0" smtClean="0"/>
                        <a:t>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Module</a:t>
                      </a:r>
                      <a:r>
                        <a:rPr lang="en-ZA" baseline="0" dirty="0" smtClean="0"/>
                        <a:t> Strength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Coincidental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Low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Weakest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Logical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Temporal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Procedural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Communicational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Sequential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Functional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High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Strongest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005847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00369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97" y="456230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Yourdon and Constantine (1979)</a:t>
            </a:r>
          </a:p>
        </p:txBody>
      </p:sp>
    </p:spTree>
    <p:extLst>
      <p:ext uri="{BB962C8B-B14F-4D97-AF65-F5344CB8AC3E}">
        <p14:creationId xmlns:p14="http://schemas.microsoft.com/office/powerpoint/2010/main" val="3348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Coincidental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method in question has code lines which are not 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meaningful relationship between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Difficult to define purpose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21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2170</TotalTime>
  <Words>1171</Words>
  <Application>Microsoft Office PowerPoint</Application>
  <PresentationFormat>Widescreen</PresentationFormat>
  <Paragraphs>235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</vt:lpstr>
      <vt:lpstr>Wits Software Development  2016 Mathematical Sciences Support Group Session 4 </vt:lpstr>
      <vt:lpstr>The Homework from session 3</vt:lpstr>
      <vt:lpstr>Code</vt:lpstr>
      <vt:lpstr>Clean Code</vt:lpstr>
      <vt:lpstr>Clean code</vt:lpstr>
      <vt:lpstr>Code Patterns</vt:lpstr>
      <vt:lpstr>Code Cohesion</vt:lpstr>
      <vt:lpstr>Cohesion Levels</vt:lpstr>
      <vt:lpstr>Coincidental</vt:lpstr>
      <vt:lpstr>Logical</vt:lpstr>
      <vt:lpstr>Temporal</vt:lpstr>
      <vt:lpstr>Procedural</vt:lpstr>
      <vt:lpstr>Communicational</vt:lpstr>
      <vt:lpstr>Sequential</vt:lpstr>
      <vt:lpstr>Functional</vt:lpstr>
      <vt:lpstr>Coupling</vt:lpstr>
      <vt:lpstr>Coupling Levels – Old School Ideas</vt:lpstr>
      <vt:lpstr>Common</vt:lpstr>
      <vt:lpstr>External</vt:lpstr>
      <vt:lpstr>Control</vt:lpstr>
      <vt:lpstr>Stamp</vt:lpstr>
      <vt:lpstr>data</vt:lpstr>
      <vt:lpstr>Implicit Typing</vt:lpstr>
      <vt:lpstr>Gang Of Four</vt:lpstr>
      <vt:lpstr>Singleton</vt:lpstr>
      <vt:lpstr>Factory Method </vt:lpstr>
      <vt:lpstr>Async  VS  Sync</vt:lpstr>
      <vt:lpstr>Callback sytax</vt:lpstr>
      <vt:lpstr>Callback Hell</vt:lpstr>
      <vt:lpstr>Async Library</vt:lpstr>
      <vt:lpstr>Generators</vt:lpstr>
      <vt:lpstr>Promises</vt:lpstr>
      <vt:lpstr>Co library</vt:lpstr>
      <vt:lpstr>The future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210</cp:revision>
  <dcterms:created xsi:type="dcterms:W3CDTF">2016-06-29T00:45:57Z</dcterms:created>
  <dcterms:modified xsi:type="dcterms:W3CDTF">2016-12-12T22:50:33Z</dcterms:modified>
</cp:coreProperties>
</file>