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47" r:id="rId14"/>
    <p:sldId id="348" r:id="rId15"/>
    <p:sldId id="349" r:id="rId16"/>
    <p:sldId id="350" r:id="rId17"/>
    <p:sldId id="351" r:id="rId18"/>
    <p:sldId id="352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53" r:id="rId42"/>
    <p:sldId id="343" r:id="rId43"/>
    <p:sldId id="354" r:id="rId44"/>
    <p:sldId id="344" r:id="rId45"/>
    <p:sldId id="345" r:id="rId46"/>
    <p:sldId id="355" r:id="rId47"/>
    <p:sldId id="346" r:id="rId48"/>
    <p:sldId id="356" r:id="rId49"/>
    <p:sldId id="358" r:id="rId50"/>
    <p:sldId id="307" r:id="rId51"/>
    <p:sldId id="357" r:id="rId52"/>
    <p:sldId id="28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 snapToGrid="0">
      <p:cViewPr varScale="1">
        <p:scale>
          <a:sx n="74" d="100"/>
          <a:sy n="74" d="100"/>
        </p:scale>
        <p:origin x="114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2016/12/20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hielj.github.io/MetroFramework/" TargetMode="External"/><Relationship Id="rId2" Type="http://schemas.openxmlformats.org/officeDocument/2006/relationships/hyperlink" Target="http://denricdenise.info/2014/09/how-to-use-winforms-modern-ui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indows.com/en-us/design" TargetMode="External"/><Relationship Id="rId2" Type="http://schemas.openxmlformats.org/officeDocument/2006/relationships/hyperlink" Target="https://en.wikipedia.org/wiki/Metro_(design_langu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wyorker.com/business/currency/how-new-yorks-subway-signs-came-to-b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google.com/" TargetMode="External"/><Relationship Id="rId2" Type="http://schemas.openxmlformats.org/officeDocument/2006/relationships/hyperlink" Target="https://www.google.com/design/spec/material-design/introdu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tmdl.io/" TargetMode="External"/><Relationship Id="rId4" Type="http://schemas.openxmlformats.org/officeDocument/2006/relationships/hyperlink" Target="https://www.google.com/design/spec/style/color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mac/documentation/UserExperience/Conceptual/OSXHIGuidelines/" TargetMode="External"/><Relationship Id="rId2" Type="http://schemas.openxmlformats.org/officeDocument/2006/relationships/hyperlink" Target="https://developer.apple.com/library/ios/documentation/UserExperience/Conceptual/MobileHIG/Principle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hyperlink" Target="http://www.w3schools.com/css/css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tstrapzero.com/" TargetMode="External"/><Relationship Id="rId5" Type="http://schemas.openxmlformats.org/officeDocument/2006/relationships/hyperlink" Target="http://getbootstrap.com/" TargetMode="External"/><Relationship Id="rId4" Type="http://schemas.openxmlformats.org/officeDocument/2006/relationships/hyperlink" Target="http://www.w3schools.com/bootstrap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journeyman.com/2014/10/06/the-clean-coder-estimation/" TargetMode="External"/><Relationship Id="rId2" Type="http://schemas.openxmlformats.org/officeDocument/2006/relationships/hyperlink" Target="https://8thlight.com/blog/uncle-bob/2012/04/20/Why-Is-Estimating-So-Har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27167/getting-all-filenames-in-a-directory-with-node-js" TargetMode="External"/><Relationship Id="rId2" Type="http://schemas.openxmlformats.org/officeDocument/2006/relationships/hyperlink" Target="https://www.npmjs.com/package/readline-sync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</a:t>
            </a:r>
            <a:r>
              <a:rPr lang="en-ZA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Consistency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Be 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Don’t confuse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21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Branding of your application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Branding does not imply breaking from design convention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icons and splash screens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 need for custom windows/forms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0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Small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 Visual Studio make a new Windows forms application and produce a bad user interface.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8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Experience (UX</a:t>
            </a:r>
            <a:r>
              <a:rPr lang="en-ZA" dirty="0" smtClean="0"/>
              <a:t>) and User Centred Design (UCD)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 users perceptions and responses due to using a product or service</a:t>
            </a:r>
          </a:p>
          <a:p>
            <a:r>
              <a:rPr lang="en-ZA" dirty="0" smtClean="0"/>
              <a:t>Greater than UI design</a:t>
            </a:r>
            <a:endParaRPr lang="en-ZA" dirty="0"/>
          </a:p>
          <a:p>
            <a:pPr lvl="1"/>
            <a:r>
              <a:rPr lang="en-ZA" dirty="0" smtClean="0"/>
              <a:t>User Research</a:t>
            </a:r>
          </a:p>
          <a:p>
            <a:pPr lvl="1"/>
            <a:r>
              <a:rPr lang="en-ZA" dirty="0" smtClean="0"/>
              <a:t>Personas</a:t>
            </a:r>
          </a:p>
          <a:p>
            <a:pPr lvl="1"/>
            <a:r>
              <a:rPr lang="en-ZA" dirty="0" smtClean="0"/>
              <a:t>User Stories</a:t>
            </a:r>
          </a:p>
          <a:p>
            <a:pPr lvl="1"/>
            <a:r>
              <a:rPr lang="en-ZA" dirty="0" smtClean="0"/>
              <a:t>Usability Testing</a:t>
            </a:r>
          </a:p>
          <a:p>
            <a:pPr lvl="1"/>
            <a:r>
              <a:rPr lang="en-ZA" dirty="0" smtClean="0"/>
              <a:t>Wireframes</a:t>
            </a:r>
          </a:p>
          <a:p>
            <a:pPr lvl="1"/>
            <a:r>
              <a:rPr lang="en-ZA" dirty="0" smtClean="0"/>
              <a:t>Layout</a:t>
            </a:r>
          </a:p>
          <a:p>
            <a:pPr lvl="1"/>
            <a:r>
              <a:rPr lang="en-ZA" dirty="0" smtClean="0"/>
              <a:t>Visual Design</a:t>
            </a:r>
          </a:p>
          <a:p>
            <a:pPr lvl="1"/>
            <a:r>
              <a:rPr lang="en-ZA" dirty="0" smtClean="0"/>
              <a:t>Branding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081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UX and UCD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 iterative approach</a:t>
            </a:r>
          </a:p>
          <a:p>
            <a:r>
              <a:rPr lang="en-ZA" dirty="0" smtClean="0"/>
              <a:t>Similar to mainstream AGILE</a:t>
            </a:r>
          </a:p>
          <a:p>
            <a:r>
              <a:rPr lang="en-ZA" dirty="0" smtClean="0"/>
              <a:t>Involves user’s in the design</a:t>
            </a:r>
          </a:p>
          <a:p>
            <a:r>
              <a:rPr lang="en-ZA" dirty="0" smtClean="0"/>
              <a:t>Looks at behaviours and attitudes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397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Key Measures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Effectiveness</a:t>
            </a:r>
          </a:p>
          <a:p>
            <a:r>
              <a:rPr lang="en-ZA" dirty="0" smtClean="0"/>
              <a:t>Efficiency</a:t>
            </a:r>
          </a:p>
          <a:p>
            <a:r>
              <a:rPr lang="en-ZA" dirty="0" smtClean="0"/>
              <a:t>Learnability</a:t>
            </a:r>
          </a:p>
          <a:p>
            <a:r>
              <a:rPr lang="en-ZA" dirty="0" smtClean="0"/>
              <a:t>Memorability</a:t>
            </a:r>
          </a:p>
          <a:p>
            <a:r>
              <a:rPr lang="en-ZA" dirty="0" smtClean="0"/>
              <a:t>Error Handling</a:t>
            </a:r>
          </a:p>
          <a:p>
            <a:r>
              <a:rPr lang="en-ZA" dirty="0" smtClean="0"/>
              <a:t>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94411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Better chance of delivery</a:t>
            </a:r>
          </a:p>
          <a:p>
            <a:r>
              <a:rPr lang="en-ZA" dirty="0" smtClean="0"/>
              <a:t>Avoid scope creep</a:t>
            </a:r>
          </a:p>
          <a:p>
            <a:r>
              <a:rPr lang="en-ZA" dirty="0" smtClean="0"/>
              <a:t>Insights into the user’s expectations</a:t>
            </a:r>
          </a:p>
          <a:p>
            <a:r>
              <a:rPr lang="en-ZA" dirty="0" smtClean="0"/>
              <a:t>Ease of use</a:t>
            </a:r>
          </a:p>
          <a:p>
            <a:r>
              <a:rPr lang="en-ZA" dirty="0" smtClean="0"/>
              <a:t>Crowd-funding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241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94" y="2052638"/>
            <a:ext cx="6652388" cy="4195762"/>
          </a:xfrm>
        </p:spPr>
      </p:pic>
      <p:sp>
        <p:nvSpPr>
          <p:cNvPr id="5" name="AutoShape 2" descr="C:\Users\jason\Downloads\Untitled Diagram.png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ZA" dirty="0" smtClean="0"/>
              <a:t>UCD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268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UCD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88356"/>
            <a:ext cx="6600825" cy="4124325"/>
          </a:xfrm>
        </p:spPr>
      </p:pic>
    </p:spTree>
    <p:extLst>
      <p:ext uri="{BB962C8B-B14F-4D97-AF65-F5344CB8AC3E}">
        <p14:creationId xmlns:p14="http://schemas.microsoft.com/office/powerpoint/2010/main" val="403210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Guidelines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Guidelines which have been authored for specific </a:t>
            </a:r>
            <a:r>
              <a:rPr lang="en-ZA" dirty="0" err="1" smtClean="0"/>
              <a:t>OSes</a:t>
            </a:r>
            <a:r>
              <a:rPr lang="en-ZA" dirty="0" smtClean="0"/>
              <a:t> by their respective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Provides consistency on a device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1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4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</a:t>
            </a:r>
            <a:endParaRPr lang="en-ZA" dirty="0"/>
          </a:p>
        </p:txBody>
      </p:sp>
      <p:pic>
        <p:nvPicPr>
          <p:cNvPr id="1028" name="Picture 4" descr="http://devcomponents.com/blog/wp-content/uploads/DotNetBarMetroU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76" y="1100138"/>
            <a:ext cx="5232672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5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479164" y="1853248"/>
            <a:ext cx="79248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ZA" dirty="0" smtClean="0"/>
              <a:t>Visual cues everywhere</a:t>
            </a:r>
          </a:p>
          <a:p>
            <a:pPr lvl="1"/>
            <a:r>
              <a:rPr lang="en-ZA" dirty="0" smtClean="0"/>
              <a:t>Driving</a:t>
            </a:r>
          </a:p>
          <a:p>
            <a:pPr lvl="1"/>
            <a:r>
              <a:rPr lang="en-ZA" dirty="0" smtClean="0"/>
              <a:t>Airport</a:t>
            </a:r>
          </a:p>
          <a:p>
            <a:pPr lvl="1"/>
            <a:r>
              <a:rPr lang="en-ZA" dirty="0" smtClean="0"/>
              <a:t>Looking for the bathroom</a:t>
            </a:r>
          </a:p>
          <a:p>
            <a:pPr lvl="1"/>
            <a:r>
              <a:rPr lang="en-ZA" dirty="0" smtClean="0"/>
              <a:t>Train station</a:t>
            </a:r>
          </a:p>
          <a:p>
            <a:r>
              <a:rPr lang="en-ZA" dirty="0" smtClean="0"/>
              <a:t>Simple signs</a:t>
            </a:r>
          </a:p>
          <a:p>
            <a:pPr lvl="1"/>
            <a:r>
              <a:rPr lang="en-ZA" dirty="0" smtClean="0"/>
              <a:t>“Bathroom this way”</a:t>
            </a:r>
          </a:p>
          <a:p>
            <a:pPr marL="514350" indent="-457200"/>
            <a:r>
              <a:rPr lang="en-ZA" dirty="0" smtClean="0"/>
              <a:t>The whole concept behind metro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information on screen</a:t>
            </a:r>
          </a:p>
          <a:p>
            <a:pPr marL="514350" indent="-457200"/>
            <a:endParaRPr lang="en-ZA" dirty="0"/>
          </a:p>
        </p:txBody>
      </p:sp>
      <p:pic>
        <p:nvPicPr>
          <p:cNvPr id="2050" name="Picture 2" descr="http://home.wangjianshuo.com/archives/2005/01/04/newyrok-subway-sig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8" y="1638982"/>
            <a:ext cx="2925233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ZA" dirty="0" smtClean="0"/>
              <a:t>Story of Metro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99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Abu Dhabi VS OR Tambo</a:t>
            </a:r>
            <a:endParaRPr lang="en-ZA" dirty="0"/>
          </a:p>
        </p:txBody>
      </p:sp>
      <p:pic>
        <p:nvPicPr>
          <p:cNvPr id="4" name="Picture 4" descr="https://thepurplejournal.files.wordpress.com/2009/09/metro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033" y="1484784"/>
            <a:ext cx="3850493" cy="256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emerald-guesthouse.co.za/UserFiles/terminal-a-arrival-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31" y="1736168"/>
            <a:ext cx="41433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Microsoft faced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Windows Mobile</a:t>
            </a:r>
          </a:p>
          <a:p>
            <a:pPr lvl="1"/>
            <a:r>
              <a:rPr lang="en-ZA" dirty="0"/>
              <a:t>Took explorer and “squashed” it into a tiny display</a:t>
            </a:r>
          </a:p>
          <a:p>
            <a:pPr lvl="1"/>
            <a:r>
              <a:rPr lang="en-ZA" dirty="0"/>
              <a:t>Open menu =&gt; see nothing</a:t>
            </a:r>
          </a:p>
          <a:p>
            <a:pPr lvl="1"/>
            <a:endParaRPr lang="en-ZA" dirty="0"/>
          </a:p>
          <a:p>
            <a:r>
              <a:rPr lang="en-ZA" dirty="0"/>
              <a:t>Microsoft’s “screen” targets</a:t>
            </a:r>
          </a:p>
          <a:p>
            <a:pPr lvl="1"/>
            <a:r>
              <a:rPr lang="en-ZA" dirty="0"/>
              <a:t>PC</a:t>
            </a:r>
          </a:p>
          <a:p>
            <a:pPr lvl="1"/>
            <a:r>
              <a:rPr lang="en-ZA" dirty="0"/>
              <a:t>TV (Xbox)</a:t>
            </a:r>
          </a:p>
          <a:p>
            <a:pPr lvl="1"/>
            <a:r>
              <a:rPr lang="en-ZA" dirty="0"/>
              <a:t>Mobile devices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22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Now What?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“explorer” interface will </a:t>
            </a:r>
            <a:r>
              <a:rPr lang="en-ZA" dirty="0" smtClean="0"/>
              <a:t>disappear</a:t>
            </a:r>
            <a:endParaRPr lang="en-ZA" dirty="0"/>
          </a:p>
          <a:p>
            <a:endParaRPr lang="en-ZA" dirty="0"/>
          </a:p>
          <a:p>
            <a:r>
              <a:rPr lang="en-ZA" dirty="0"/>
              <a:t>Basic concept</a:t>
            </a:r>
          </a:p>
          <a:p>
            <a:pPr lvl="1"/>
            <a:r>
              <a:rPr lang="en-ZA" dirty="0"/>
              <a:t>Get a lot of information quickly</a:t>
            </a:r>
          </a:p>
          <a:p>
            <a:pPr lvl="1"/>
            <a:r>
              <a:rPr lang="en-ZA" dirty="0"/>
              <a:t>The UI shouldn’t be distracting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86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UI</a:t>
            </a:r>
            <a:endParaRPr lang="en-ZA" dirty="0"/>
          </a:p>
        </p:txBody>
      </p:sp>
      <p:pic>
        <p:nvPicPr>
          <p:cNvPr id="4" name="Picture 2" descr="http://images.apple.com/ios/shared/what-is/images/inter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132" y="1468178"/>
            <a:ext cx="6480720" cy="48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It Does Right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iPhone</a:t>
            </a:r>
          </a:p>
          <a:p>
            <a:pPr lvl="1"/>
            <a:r>
              <a:rPr lang="en-ZA" dirty="0"/>
              <a:t>Page through applications to see the information</a:t>
            </a:r>
          </a:p>
          <a:p>
            <a:pPr lvl="1"/>
            <a:endParaRPr lang="en-ZA" dirty="0"/>
          </a:p>
          <a:p>
            <a:r>
              <a:rPr lang="en-ZA" dirty="0"/>
              <a:t>Take information and boil it down as much as we can</a:t>
            </a:r>
          </a:p>
          <a:p>
            <a:r>
              <a:rPr lang="en-ZA" dirty="0"/>
              <a:t>Make information relevant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45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not Chrome UI?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Round edges on icons distracts users</a:t>
            </a:r>
          </a:p>
          <a:p>
            <a:pPr lvl="1"/>
            <a:r>
              <a:rPr lang="en-ZA" dirty="0"/>
              <a:t>Hence flat</a:t>
            </a:r>
          </a:p>
          <a:p>
            <a:pPr lvl="1"/>
            <a:r>
              <a:rPr lang="en-ZA" dirty="0"/>
              <a:t>How many round signs have you seen?</a:t>
            </a:r>
          </a:p>
          <a:p>
            <a:pPr lvl="1"/>
            <a:endParaRPr lang="en-ZA" dirty="0"/>
          </a:p>
          <a:p>
            <a:r>
              <a:rPr lang="en-ZA" dirty="0"/>
              <a:t>The cue is taken from basic signage everywhere</a:t>
            </a:r>
          </a:p>
          <a:p>
            <a:endParaRPr lang="en-ZA" dirty="0"/>
          </a:p>
        </p:txBody>
      </p:sp>
      <p:pic>
        <p:nvPicPr>
          <p:cNvPr id="4" name="Picture 2" descr="http://media.onsugar.com/files/ons1/264/2643897/20_2009/741256c80856a577_WallSign_Sets_219_New-York-Subway-Signs-Pos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067" y="1653647"/>
            <a:ext cx="3810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5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Text becomes part of the experience</a:t>
            </a:r>
          </a:p>
          <a:p>
            <a:pPr marL="0" lvl="1" indent="0">
              <a:buNone/>
            </a:pPr>
            <a:r>
              <a:rPr lang="en-ZA" dirty="0"/>
              <a:t>Things scrolling off left or right still partially visible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Feels fast and responsive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Focus on Primary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Do a lot with very little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Fierce reduction of the unnecessary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Delightful use of whitespace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Full bleed canvas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2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“Content, not Chrome”</a:t>
            </a:r>
          </a:p>
          <a:p>
            <a:pPr lvl="2"/>
            <a:r>
              <a:rPr lang="en-ZA" dirty="0"/>
              <a:t>Decoration is a distraction</a:t>
            </a:r>
          </a:p>
          <a:p>
            <a:pPr lvl="3"/>
            <a:r>
              <a:rPr lang="en-ZA" dirty="0"/>
              <a:t>E.g. backgrounds with gradients, </a:t>
            </a:r>
            <a:r>
              <a:rPr lang="en-ZA" dirty="0" err="1"/>
              <a:t>etc</a:t>
            </a:r>
            <a:endParaRPr lang="en-ZA" dirty="0"/>
          </a:p>
          <a:p>
            <a:pPr lvl="1"/>
            <a:r>
              <a:rPr lang="en-ZA" dirty="0"/>
              <a:t>Content instead of decoration</a:t>
            </a:r>
          </a:p>
          <a:p>
            <a:pPr lvl="1"/>
            <a:r>
              <a:rPr lang="en-ZA" dirty="0"/>
              <a:t>Reduce visuals that </a:t>
            </a:r>
            <a:r>
              <a:rPr lang="en-ZA" dirty="0" err="1"/>
              <a:t>arent</a:t>
            </a:r>
            <a:r>
              <a:rPr lang="en-ZA" dirty="0"/>
              <a:t> content</a:t>
            </a:r>
          </a:p>
          <a:p>
            <a:pPr lvl="1"/>
            <a:r>
              <a:rPr lang="en-ZA" dirty="0"/>
              <a:t>Content the UI</a:t>
            </a:r>
          </a:p>
          <a:p>
            <a:pPr lvl="1"/>
            <a:r>
              <a:rPr lang="en-ZA" dirty="0"/>
              <a:t>Direct interaction with the </a:t>
            </a:r>
            <a:r>
              <a:rPr lang="en-ZA" dirty="0" smtClean="0"/>
              <a:t>content</a:t>
            </a:r>
          </a:p>
          <a:p>
            <a:r>
              <a:rPr lang="en-ZA" dirty="0"/>
              <a:t>Simplify your app</a:t>
            </a:r>
          </a:p>
          <a:p>
            <a:pPr lvl="1"/>
            <a:r>
              <a:rPr lang="en-ZA" dirty="0"/>
              <a:t>All you want is the business logic</a:t>
            </a:r>
          </a:p>
          <a:p>
            <a:pPr lvl="1"/>
            <a:r>
              <a:rPr lang="en-ZA" dirty="0"/>
              <a:t>When you open the app you must be able to see it very quickly</a:t>
            </a:r>
          </a:p>
          <a:p>
            <a:pPr lvl="1"/>
            <a:r>
              <a:rPr lang="en-ZA" dirty="0"/>
              <a:t>How many people open apps just to look at how pretty they are?</a:t>
            </a:r>
          </a:p>
          <a:p>
            <a:pPr marL="0" lvl="1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32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Reporting and Information Systems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report is any outcome of an information system where the result is interpretable information which has been extrapolated from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website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spreadsheet or other document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12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Mobile Example</a:t>
            </a:r>
            <a:endParaRPr lang="en-ZA" dirty="0"/>
          </a:p>
        </p:txBody>
      </p:sp>
      <p:pic>
        <p:nvPicPr>
          <p:cNvPr id="4" name="Picture 2" descr="http://az36026.vo.msecnd.net/Image?type=Visualization&amp;id=99d1da43-e7a7-4f74-a680-f707411c96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548681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went Wrong?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Learned intuitiveness </a:t>
            </a:r>
            <a:r>
              <a:rPr lang="en-ZA" dirty="0" err="1" smtClean="0"/>
              <a:t>vs</a:t>
            </a:r>
            <a:r>
              <a:rPr lang="en-ZA" dirty="0" smtClean="0"/>
              <a:t> natural intuitiveness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Microsoft removed convention and “old”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People panicked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0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 Tutorial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http://denricdenise.info/2014/09/how-to-use-winforms-modern-ui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http://thielj.github.io/MetroFramework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Note: Using </a:t>
            </a:r>
            <a:r>
              <a:rPr lang="en-ZA" dirty="0" err="1" smtClean="0"/>
              <a:t>.net</a:t>
            </a:r>
            <a:r>
              <a:rPr lang="en-ZA" dirty="0" smtClean="0"/>
              <a:t> and C#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128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 Links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https://msdn.microsoft.com/en-us/library/windows/apps/hh465424.aspx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https</a:t>
            </a:r>
            <a:r>
              <a:rPr lang="en-ZA" dirty="0">
                <a:hlinkClick r:id="rId2"/>
              </a:rPr>
              <a:t>://en.wikipedia.org/wiki/Metro_(design_language</a:t>
            </a:r>
            <a:r>
              <a:rPr lang="en-ZA" dirty="0" smtClean="0">
                <a:hlinkClick r:id="rId2"/>
              </a:rPr>
              <a:t>)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dev.windows.com/en-us/design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</a:t>
            </a:r>
            <a:r>
              <a:rPr lang="en-ZA" dirty="0" smtClean="0">
                <a:hlinkClick r:id="rId4"/>
              </a:rPr>
              <a:t>www.newyorker.com/business/currency/how-new-yorks-subway-signs-came-to-be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39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Google Materials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</a:t>
            </a:r>
            <a:r>
              <a:rPr lang="en-ZA" dirty="0" err="1" smtClean="0"/>
              <a:t>MetroUI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Focuses on the correct focal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Is 3D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Looks at shadow and colour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Where Metro and Chrome UI meet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Interactive elements</a:t>
            </a:r>
            <a:endParaRPr lang="en-ZA" dirty="0"/>
          </a:p>
          <a:p>
            <a:pPr marL="0" indent="0"/>
            <a:r>
              <a:rPr lang="en-ZA" dirty="0" smtClean="0"/>
              <a:t>See Examples: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33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Google Materials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ZA" dirty="0"/>
              <a:t>Guidelines: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https://www.google.com/design/spec/material-design/introduction.html#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https://design.google.com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https://</a:t>
            </a:r>
            <a:r>
              <a:rPr lang="en-ZA" dirty="0" smtClean="0">
                <a:hlinkClick r:id="rId4"/>
              </a:rPr>
              <a:t>www.google.com/design/spec/style/color.html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http://www.getmdl.io/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40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/ Apple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Original one which others take ideas from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Tried to improve on “old school” Windows design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02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Aesthetic </a:t>
            </a:r>
            <a:r>
              <a:rPr lang="en-ZA" dirty="0" smtClean="0"/>
              <a:t>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Consistency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Direct </a:t>
            </a:r>
            <a:r>
              <a:rPr lang="en-ZA" dirty="0" smtClean="0"/>
              <a:t>Manipulation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UI Metaphors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User driven control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64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See principles: </a:t>
            </a:r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developer.apple.com/library/ios/documentation/UserExperience/Conceptual/MobileHIG/Principles.html</a:t>
            </a:r>
            <a:endParaRPr lang="en-ZA" dirty="0" smtClean="0"/>
          </a:p>
          <a:p>
            <a:r>
              <a:rPr lang="en-ZA" dirty="0" smtClean="0"/>
              <a:t>OSX:</a:t>
            </a:r>
            <a:endParaRPr lang="en-ZA" dirty="0" smtClean="0"/>
          </a:p>
          <a:p>
            <a:r>
              <a:rPr lang="en-ZA" dirty="0">
                <a:hlinkClick r:id="rId3"/>
              </a:rPr>
              <a:t>https://developer.apple.com/library/mac/documentation/UserExperience/Conceptual/OSXHIGuidelines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664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Takes on similar design principles of the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Uses web technologies to achieve this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Lots of </a:t>
            </a:r>
            <a:r>
              <a:rPr lang="en-ZA" dirty="0" smtClean="0"/>
              <a:t>animations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any design guidelines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37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Basic User Interface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Very Intuitive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Double 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Grouping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Symmetry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Density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Consistency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4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 Technologies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</a:t>
            </a:r>
            <a:r>
              <a:rPr lang="en-ZA" dirty="0">
                <a:hlinkClick r:id="rId2"/>
              </a:rPr>
              <a:t>://</a:t>
            </a:r>
            <a:r>
              <a:rPr lang="en-ZA" dirty="0" smtClean="0">
                <a:hlinkClick r:id="rId2"/>
              </a:rPr>
              <a:t>www.w3schools.com/css/css_intro.asp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3"/>
              </a:rPr>
              <a:t>http</a:t>
            </a:r>
            <a:r>
              <a:rPr lang="en-ZA" dirty="0">
                <a:hlinkClick r:id="rId3"/>
              </a:rPr>
              <a:t>://www.w3schools.com/css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 marL="0" indent="0"/>
            <a:r>
              <a:rPr lang="en-ZA" dirty="0" smtClean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http://www.w3schools.com/bootstrap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http://getbootstrap.com</a:t>
            </a:r>
            <a:r>
              <a:rPr lang="en-ZA" dirty="0" smtClean="0">
                <a:hlinkClick r:id="rId5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 marL="0" indent="0"/>
            <a:r>
              <a:rPr lang="en-ZA" dirty="0" smtClean="0"/>
              <a:t>Bootstrap Templates: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6"/>
              </a:rPr>
              <a:t>http://www.bootstrapzero.com</a:t>
            </a:r>
            <a:r>
              <a:rPr lang="en-ZA" dirty="0" smtClean="0">
                <a:hlinkClick r:id="rId6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17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Research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03313" y="2052638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Qualitative – Why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Quantitative – What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Interviews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Surveys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Focus Groups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Web Analytics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Personas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User Stories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475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Mockups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Essentially Quick Design Prototypes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wireframes</a:t>
            </a:r>
            <a:endParaRPr lang="en-ZA" dirty="0"/>
          </a:p>
        </p:txBody>
      </p:sp>
      <p:pic>
        <p:nvPicPr>
          <p:cNvPr id="4098" name="Picture 2" descr="http://www.prototypingtool.com/wp-content/uploads/2010/09/screensket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1772817"/>
            <a:ext cx="4539297" cy="30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Persona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Name</a:t>
            </a:r>
          </a:p>
          <a:p>
            <a:r>
              <a:rPr lang="en-ZA" dirty="0" smtClean="0"/>
              <a:t>Picture</a:t>
            </a:r>
          </a:p>
          <a:p>
            <a:r>
              <a:rPr lang="en-ZA" dirty="0" smtClean="0"/>
              <a:t>Who Are They?</a:t>
            </a:r>
          </a:p>
          <a:p>
            <a:r>
              <a:rPr lang="en-ZA" dirty="0" smtClean="0"/>
              <a:t>Demographics</a:t>
            </a:r>
          </a:p>
          <a:p>
            <a:r>
              <a:rPr lang="en-ZA" dirty="0" smtClean="0"/>
              <a:t>Role</a:t>
            </a:r>
          </a:p>
          <a:p>
            <a:r>
              <a:rPr lang="en-ZA" dirty="0" smtClean="0"/>
              <a:t>Activities</a:t>
            </a:r>
          </a:p>
          <a:p>
            <a:r>
              <a:rPr lang="en-ZA" dirty="0" smtClean="0"/>
              <a:t>Behaviours</a:t>
            </a:r>
          </a:p>
          <a:p>
            <a:r>
              <a:rPr lang="en-ZA" dirty="0" smtClean="0"/>
              <a:t>Attitudes</a:t>
            </a:r>
          </a:p>
          <a:p>
            <a:r>
              <a:rPr lang="en-ZA" dirty="0" smtClean="0"/>
              <a:t>Technology Experience</a:t>
            </a:r>
          </a:p>
          <a:p>
            <a:r>
              <a:rPr lang="en-ZA" dirty="0" smtClean="0"/>
              <a:t>Goals which are tied to the product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89430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Shows the user flow of a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the movement between windows</a:t>
            </a:r>
            <a:endParaRPr lang="en-ZA" dirty="0"/>
          </a:p>
        </p:txBody>
      </p:sp>
      <p:pic>
        <p:nvPicPr>
          <p:cNvPr id="5122" name="Picture 2" descr="https://msdn.microsoft.com/en-us/library/windows/desktop/Ff800706.0e12f17e-860b-4be5-a89d-b914b38b0680(l=en-us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006572"/>
            <a:ext cx="5472608" cy="410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4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pic>
        <p:nvPicPr>
          <p:cNvPr id="6146" name="Picture 2" descr="https://animatorvicka.files.wordpress.com/2012/02/storyboard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25" y="1100138"/>
            <a:ext cx="6461974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Create a user story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Develop Primary and Secondary Personas</a:t>
            </a:r>
          </a:p>
          <a:p>
            <a:r>
              <a:rPr lang="en-ZA" dirty="0" smtClean="0"/>
              <a:t>Use primary goals to develop product functionality</a:t>
            </a:r>
          </a:p>
          <a:p>
            <a:r>
              <a:rPr lang="en-ZA" dirty="0" smtClean="0"/>
              <a:t>Capture the user-sequence of how functions will be used, the visual design and the non-functional qualities required</a:t>
            </a:r>
          </a:p>
          <a:p>
            <a:r>
              <a:rPr lang="en-ZA" dirty="0" smtClean="0"/>
              <a:t>Decompose functions into user stories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5056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pages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Free websites hosted by </a:t>
            </a:r>
            <a:r>
              <a:rPr lang="en-ZA" dirty="0" err="1" smtClean="0"/>
              <a:t>GitHub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https://pages.github.com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71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Estimation for the AGILE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Estimation is really hard</a:t>
            </a:r>
          </a:p>
          <a:p>
            <a:r>
              <a:rPr lang="en-ZA" dirty="0" smtClean="0"/>
              <a:t>Usually takes 3 times longer – no matter how hard the task is to complete</a:t>
            </a:r>
          </a:p>
          <a:p>
            <a:r>
              <a:rPr lang="en-ZA" dirty="0" smtClean="0"/>
              <a:t>Could use previous work data and statistics</a:t>
            </a:r>
          </a:p>
          <a:p>
            <a:pPr lvl="1"/>
            <a:r>
              <a:rPr lang="en-ZA" dirty="0" smtClean="0"/>
              <a:t>Normal distribution or “bell curve”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4314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Estimation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Always be honest</a:t>
            </a:r>
          </a:p>
          <a:p>
            <a:r>
              <a:rPr lang="en-ZA" dirty="0" smtClean="0"/>
              <a:t>Will never be able to be properly accurate with estimation of costs and time</a:t>
            </a:r>
          </a:p>
          <a:p>
            <a:endParaRPr lang="en-ZA" dirty="0"/>
          </a:p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8thlight.com/blog/uncle-bob/2012/04/20/Why-Is-Estimating-So-Hard.html</a:t>
            </a:r>
            <a:endParaRPr lang="en-ZA" dirty="0" smtClean="0"/>
          </a:p>
          <a:p>
            <a:r>
              <a:rPr lang="en-ZA" dirty="0">
                <a:hlinkClick r:id="rId3"/>
              </a:rPr>
              <a:t>https://codingjourneyman.com/2014/10/06/the-clean-coder-estimation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803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 Double coding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When there are multiple elements of the design which reinforce the same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E.g. An icon and text next to 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65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</a:p>
          <a:p>
            <a:r>
              <a:rPr lang="en-US" dirty="0" smtClean="0"/>
              <a:t>This week take last weeks work and implement a simple </a:t>
            </a:r>
            <a:r>
              <a:rPr lang="en-US" dirty="0" err="1" smtClean="0"/>
              <a:t>expressJS</a:t>
            </a:r>
            <a:r>
              <a:rPr lang="en-US" dirty="0" smtClean="0"/>
              <a:t> application which accepts user input for a folder and then stores the results in a database.</a:t>
            </a:r>
          </a:p>
          <a:p>
            <a:r>
              <a:rPr lang="en-US" dirty="0" smtClean="0"/>
              <a:t>Then if the user clicks on the data page of the website display the information in the database</a:t>
            </a:r>
          </a:p>
          <a:p>
            <a:endParaRPr lang="en-ZA" dirty="0" smtClean="0"/>
          </a:p>
          <a:p>
            <a:r>
              <a:rPr lang="en-US" dirty="0" smtClean="0"/>
              <a:t>Some Links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www.npmjs.com/package/readline-sync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stackoverflow.com/questions/2727167/getting-all-filenames-in-a-directory-with-node-js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Bibliography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Used content from the information systems user experience course offered by The University of the Witwatersrand 2016</a:t>
            </a:r>
          </a:p>
          <a:p>
            <a:r>
              <a:rPr lang="en-ZA" dirty="0" smtClean="0"/>
              <a:t>Used past Wits Software Development content provided by Ernest Loveland</a:t>
            </a:r>
          </a:p>
          <a:p>
            <a:r>
              <a:rPr lang="en-ZA" dirty="0" smtClean="0"/>
              <a:t>Links as provided above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13902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grouping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Grouping similar data together on the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inputting the same type of information together on a form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54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density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How much information is displayed on one page?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much?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little?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02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Symmetry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Humans are sensitive to the symmetry of a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If its not symmetric then data density comes into play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5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Contrast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Always make the foreground the noticeable part of the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 is the difference between light and dark colours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Helps to focus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754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2372</TotalTime>
  <Words>1171</Words>
  <Application>Microsoft Office PowerPoint</Application>
  <PresentationFormat>Widescreen</PresentationFormat>
  <Paragraphs>265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Century Gothic</vt:lpstr>
      <vt:lpstr>Wingdings 3</vt:lpstr>
      <vt:lpstr>Ion</vt:lpstr>
      <vt:lpstr>Wits Software Development 2016 Mathematical Sciences Support Group Session 5</vt:lpstr>
      <vt:lpstr>The Homework from session 4</vt:lpstr>
      <vt:lpstr>Reporting and Information Systems</vt:lpstr>
      <vt:lpstr>Basic User Interface strategies</vt:lpstr>
      <vt:lpstr> Double coding</vt:lpstr>
      <vt:lpstr>Data grouping</vt:lpstr>
      <vt:lpstr>Data density</vt:lpstr>
      <vt:lpstr>Symmetry</vt:lpstr>
      <vt:lpstr>Contrast</vt:lpstr>
      <vt:lpstr>Consistency</vt:lpstr>
      <vt:lpstr>Branding of your application</vt:lpstr>
      <vt:lpstr>Small Task</vt:lpstr>
      <vt:lpstr>User Experience (UX) and User Centred Design (UCD)</vt:lpstr>
      <vt:lpstr>UX and UCD</vt:lpstr>
      <vt:lpstr>Key Measures </vt:lpstr>
      <vt:lpstr>Why?</vt:lpstr>
      <vt:lpstr>UCD</vt:lpstr>
      <vt:lpstr>UCD</vt:lpstr>
      <vt:lpstr>Design Guidelines</vt:lpstr>
      <vt:lpstr>METRO UI</vt:lpstr>
      <vt:lpstr>Story of Metro</vt:lpstr>
      <vt:lpstr>Abu Dhabi VS OR Tambo</vt:lpstr>
      <vt:lpstr>What Microsoft faced</vt:lpstr>
      <vt:lpstr>Now What?</vt:lpstr>
      <vt:lpstr>Chrome UI</vt:lpstr>
      <vt:lpstr>What It Does Right</vt:lpstr>
      <vt:lpstr>Why not Chrome UI?</vt:lpstr>
      <vt:lpstr>Principles</vt:lpstr>
      <vt:lpstr>Principles</vt:lpstr>
      <vt:lpstr>Mobile Example</vt:lpstr>
      <vt:lpstr>What went Wrong?</vt:lpstr>
      <vt:lpstr>Metro UI Tutorial</vt:lpstr>
      <vt:lpstr>Metro UI Links</vt:lpstr>
      <vt:lpstr>Google Materials Design</vt:lpstr>
      <vt:lpstr>Google Materials Design</vt:lpstr>
      <vt:lpstr>Chrome / Apple Design</vt:lpstr>
      <vt:lpstr>Chrome Principles</vt:lpstr>
      <vt:lpstr>Chrome Design</vt:lpstr>
      <vt:lpstr>Web Design</vt:lpstr>
      <vt:lpstr>Web Design Technologies </vt:lpstr>
      <vt:lpstr>Research</vt:lpstr>
      <vt:lpstr>Mockups</vt:lpstr>
      <vt:lpstr>User Persona</vt:lpstr>
      <vt:lpstr>Story Boards</vt:lpstr>
      <vt:lpstr>Story Boards</vt:lpstr>
      <vt:lpstr>Create a user story </vt:lpstr>
      <vt:lpstr>Github pages</vt:lpstr>
      <vt:lpstr>Estimation for the AGILE Approach</vt:lpstr>
      <vt:lpstr>Estimation </vt:lpstr>
      <vt:lpstr>The Course Project</vt:lpstr>
      <vt:lpstr>Bibliography</vt:lpstr>
      <vt:lpstr>So Long and Thanks For All The Fish!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SoftDev</cp:lastModifiedBy>
  <cp:revision>258</cp:revision>
  <dcterms:created xsi:type="dcterms:W3CDTF">2016-06-29T00:45:57Z</dcterms:created>
  <dcterms:modified xsi:type="dcterms:W3CDTF">2016-12-20T06:32:13Z</dcterms:modified>
</cp:coreProperties>
</file>