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3" r:id="rId18"/>
    <p:sldId id="301" r:id="rId19"/>
    <p:sldId id="304" r:id="rId20"/>
    <p:sldId id="302" r:id="rId21"/>
    <p:sldId id="305" r:id="rId22"/>
    <p:sldId id="309" r:id="rId23"/>
    <p:sldId id="306" r:id="rId24"/>
    <p:sldId id="307" r:id="rId25"/>
    <p:sldId id="308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003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634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919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50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056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7649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958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030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6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662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794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95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24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674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2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714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8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DF5932-50BA-4683-BD71-901965AADFF2}" type="datetimeFigureOut">
              <a:rPr lang="en-ZA" smtClean="0"/>
              <a:t>2016-09-14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476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agilemethodology.org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ch.io/tutorials/use-ejs-to-template-your-node-application" TargetMode="External"/><Relationship Id="rId2" Type="http://schemas.openxmlformats.org/officeDocument/2006/relationships/hyperlink" Target="http://nodeschool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anielgynn.com/build-an-authentication-app-using-express-node-passport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727167/getting-all-filenames-in-a-directory-with-node-js" TargetMode="External"/><Relationship Id="rId2" Type="http://schemas.openxmlformats.org/officeDocument/2006/relationships/hyperlink" Target="https://www.npmjs.com/package/readline-sync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discount_requests/new" TargetMode="External"/><Relationship Id="rId2" Type="http://schemas.openxmlformats.org/officeDocument/2006/relationships/hyperlink" Target="https://www.jetbrains.com/stude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ontact@jasonchalom.com" TargetMode="External"/><Relationship Id="rId4" Type="http://schemas.openxmlformats.org/officeDocument/2006/relationships/hyperlink" Target="https://jasonchalom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Wits Software Development  2016</a:t>
            </a:r>
            <a:br>
              <a:rPr lang="en-ZA" dirty="0" smtClean="0"/>
            </a:br>
            <a:r>
              <a:rPr lang="en-ZA" sz="2400" dirty="0" smtClean="0"/>
              <a:t>Mathematical Sciences Support Group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Session 2 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By </a:t>
            </a:r>
            <a:r>
              <a:rPr lang="en-ZA" smtClean="0"/>
              <a:t>Jason Chalom</a:t>
            </a:r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276" y="5853448"/>
            <a:ext cx="2799724" cy="10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Agile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Much more modern set of methodologies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Evolving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Collaboration of smaller cross-functional teams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Adaptive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Evolutionary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Early delivery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Flexibility (rapid response to change)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Continuous improvement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461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Agile Approach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603" y="1484881"/>
            <a:ext cx="8946541" cy="4195481"/>
          </a:xfrm>
        </p:spPr>
        <p:txBody>
          <a:bodyPr>
            <a:normAutofit fontScale="77500" lnSpcReduction="20000"/>
          </a:bodyPr>
          <a:lstStyle/>
          <a:p>
            <a:r>
              <a:rPr lang="en-ZA" dirty="0"/>
              <a:t>The Agile Manifesto is based on 12 principles:</a:t>
            </a:r>
          </a:p>
          <a:p>
            <a:pPr>
              <a:buFont typeface="+mj-lt"/>
              <a:buAutoNum type="arabicPeriod"/>
            </a:pPr>
            <a:r>
              <a:rPr lang="en-ZA" dirty="0"/>
              <a:t>Customer satisfaction by early and continuous delivery of useful software</a:t>
            </a:r>
          </a:p>
          <a:p>
            <a:pPr>
              <a:buFont typeface="+mj-lt"/>
              <a:buAutoNum type="arabicPeriod"/>
            </a:pPr>
            <a:r>
              <a:rPr lang="en-ZA" dirty="0"/>
              <a:t>Welcome changing requirements, even late in development</a:t>
            </a:r>
          </a:p>
          <a:p>
            <a:pPr>
              <a:buFont typeface="+mj-lt"/>
              <a:buAutoNum type="arabicPeriod"/>
            </a:pPr>
            <a:r>
              <a:rPr lang="en-ZA" dirty="0"/>
              <a:t>Working software is delivered frequently (weeks rather than months)</a:t>
            </a:r>
          </a:p>
          <a:p>
            <a:pPr>
              <a:buFont typeface="+mj-lt"/>
              <a:buAutoNum type="arabicPeriod"/>
            </a:pPr>
            <a:r>
              <a:rPr lang="en-ZA" dirty="0"/>
              <a:t>Close, daily cooperation between business people and developers</a:t>
            </a:r>
          </a:p>
          <a:p>
            <a:pPr>
              <a:buFont typeface="+mj-lt"/>
              <a:buAutoNum type="arabicPeriod"/>
            </a:pPr>
            <a:r>
              <a:rPr lang="en-ZA" dirty="0"/>
              <a:t>Projects are built around motivated individuals, who should be trusted</a:t>
            </a:r>
          </a:p>
          <a:p>
            <a:pPr>
              <a:buFont typeface="+mj-lt"/>
              <a:buAutoNum type="arabicPeriod"/>
            </a:pPr>
            <a:r>
              <a:rPr lang="en-ZA" dirty="0"/>
              <a:t>Face-to-face conversation is the best form of communication (co-location)</a:t>
            </a:r>
          </a:p>
          <a:p>
            <a:pPr>
              <a:buFont typeface="+mj-lt"/>
              <a:buAutoNum type="arabicPeriod"/>
            </a:pPr>
            <a:r>
              <a:rPr lang="en-ZA" dirty="0"/>
              <a:t>Working software is the principal measure of progress</a:t>
            </a:r>
          </a:p>
          <a:p>
            <a:pPr>
              <a:buFont typeface="+mj-lt"/>
              <a:buAutoNum type="arabicPeriod"/>
            </a:pPr>
            <a:r>
              <a:rPr lang="en-ZA" dirty="0"/>
              <a:t>Sustainable development, able to maintain a constant pace</a:t>
            </a:r>
          </a:p>
          <a:p>
            <a:pPr>
              <a:buFont typeface="+mj-lt"/>
              <a:buAutoNum type="arabicPeriod"/>
            </a:pPr>
            <a:r>
              <a:rPr lang="en-ZA" dirty="0"/>
              <a:t>Continuous attention to technical excellence and good design</a:t>
            </a:r>
          </a:p>
          <a:p>
            <a:pPr>
              <a:buFont typeface="+mj-lt"/>
              <a:buAutoNum type="arabicPeriod"/>
            </a:pPr>
            <a:r>
              <a:rPr lang="en-ZA" dirty="0"/>
              <a:t>Simplicity—the art of maximizing the amount of work not done—is essential</a:t>
            </a:r>
          </a:p>
          <a:p>
            <a:pPr>
              <a:buFont typeface="+mj-lt"/>
              <a:buAutoNum type="arabicPeriod"/>
            </a:pPr>
            <a:r>
              <a:rPr lang="en-ZA" dirty="0"/>
              <a:t>Self-organizing teams</a:t>
            </a:r>
          </a:p>
          <a:p>
            <a:pPr>
              <a:buFont typeface="+mj-lt"/>
              <a:buAutoNum type="arabicPeriod"/>
            </a:pPr>
            <a:r>
              <a:rPr lang="en-ZA" dirty="0"/>
              <a:t>Regular adaptation to changing circumstance</a:t>
            </a:r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436625" y="6309531"/>
            <a:ext cx="6755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https://en.wikipedia.org/wiki/Agile_software_development</a:t>
            </a:r>
          </a:p>
        </p:txBody>
      </p:sp>
    </p:spTree>
    <p:extLst>
      <p:ext uri="{BB962C8B-B14F-4D97-AF65-F5344CB8AC3E}">
        <p14:creationId xmlns:p14="http://schemas.microsoft.com/office/powerpoint/2010/main" val="36540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SCRUM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040" y="1831245"/>
            <a:ext cx="8946541" cy="4195481"/>
          </a:xfrm>
        </p:spPr>
        <p:txBody>
          <a:bodyPr/>
          <a:lstStyle/>
          <a:p>
            <a:r>
              <a:rPr lang="en-ZA" dirty="0" smtClean="0"/>
              <a:t>“</a:t>
            </a:r>
            <a:r>
              <a:rPr lang="en-ZA" b="0" dirty="0"/>
              <a:t>Scrum emphasizes empirical feedback, team self management, and striving to build properly tested product increments within short iterations.” - </a:t>
            </a:r>
            <a:r>
              <a:rPr lang="en-ZA" b="0" dirty="0">
                <a:hlinkClick r:id="rId2"/>
              </a:rPr>
              <a:t>http://agilemethodology.org</a:t>
            </a:r>
            <a:r>
              <a:rPr lang="en-ZA" b="0" dirty="0" smtClean="0">
                <a:hlinkClick r:id="rId2"/>
              </a:rPr>
              <a:t>/</a:t>
            </a:r>
            <a:endParaRPr lang="en-ZA" b="0" dirty="0" smtClean="0"/>
          </a:p>
          <a:p>
            <a:endParaRPr lang="en-ZA" dirty="0"/>
          </a:p>
        </p:txBody>
      </p:sp>
      <p:pic>
        <p:nvPicPr>
          <p:cNvPr id="6146" name="Picture 2" descr="https://upload.wikimedia.org/wikipedia/commons/thumb/5/58/Scrum_process.svg/2000px-Scrum_process.svg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19" y="3094646"/>
            <a:ext cx="7240688" cy="362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9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SCRUM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894" y="1651136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Simplest AGILE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Iterative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Three Team Roles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Scrum Master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Team Member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Product Owner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Recognise that the customer can change their mind mid-way through the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Accept that the project cannot be fully understood or defined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Respond to a changing problem environment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Must deliver quickly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11731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Extreme Programming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950" y="1470552"/>
            <a:ext cx="4397112" cy="504108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sz="1600" dirty="0" smtClean="0"/>
              <a:t>Windows XP = Extreme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 smtClean="0"/>
              <a:t>Improve software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 smtClean="0"/>
              <a:t>Frequent development releases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 smtClean="0"/>
              <a:t>Short development cycles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 smtClean="0"/>
              <a:t>Improve productivity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 smtClean="0"/>
              <a:t>Checkpoints where new requirements can be adopted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 smtClean="0"/>
              <a:t>90’s era – early 00’s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sz="1600" dirty="0" smtClean="0"/>
              <a:t>Adoption has fallen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sz="1600" dirty="0" smtClean="0"/>
              <a:t>High discipline is required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dirty="0" smtClean="0"/>
              <a:t>Tended to fall away with deadlines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sz="1600" dirty="0" smtClean="0"/>
              <a:t>Has evolved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1600" dirty="0" smtClean="0"/>
              <a:t>Paired Programming</a:t>
            </a:r>
          </a:p>
          <a:p>
            <a:pPr>
              <a:buFont typeface="Arial" panose="020B0604020202020204" pitchFamily="34" charset="0"/>
              <a:buChar char="•"/>
            </a:pPr>
            <a:endParaRPr lang="en-ZA" sz="1600" dirty="0"/>
          </a:p>
        </p:txBody>
      </p:sp>
      <p:pic>
        <p:nvPicPr>
          <p:cNvPr id="7170" name="Picture 2" descr="File:Extreme Programming.sv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530" y="1470552"/>
            <a:ext cx="3495675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364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Paired Programming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166" y="1581863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Evolved from XP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 pair programs together on the same terminal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One driver writes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Another who is the observer reviews the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Classically: they will switch roles frequently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observer also focuses on the strategic direction of the work whilst the driver focuses on the specifics of the </a:t>
            </a:r>
            <a:r>
              <a:rPr lang="en-ZA" dirty="0" smtClean="0"/>
              <a:t>code</a:t>
            </a:r>
          </a:p>
          <a:p>
            <a:pPr marL="0" indent="0">
              <a:buNone/>
            </a:pP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Helps </a:t>
            </a:r>
            <a:r>
              <a:rPr lang="en-ZA" dirty="0" smtClean="0"/>
              <a:t>with </a:t>
            </a:r>
            <a:r>
              <a:rPr lang="en-ZA" dirty="0" smtClean="0"/>
              <a:t>morale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Reduced the potential of the development team as two members work on the same set of code rather than working in parallel.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90608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 Driven Development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458" y="1540300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Automated test suites are written first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tests follow the expected outcomes of specific methods following the business rules for the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Code is </a:t>
            </a:r>
            <a:r>
              <a:rPr lang="en-ZA" dirty="0" smtClean="0"/>
              <a:t>then </a:t>
            </a:r>
            <a:r>
              <a:rPr lang="en-ZA" dirty="0" smtClean="0"/>
              <a:t>implemented to pass those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This enforces a certain quality standard for the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Makes sure the business rules come </a:t>
            </a:r>
            <a:r>
              <a:rPr lang="en-ZA" dirty="0" smtClean="0"/>
              <a:t>first</a:t>
            </a:r>
          </a:p>
          <a:p>
            <a:pPr marL="0" indent="0">
              <a:buNone/>
            </a:pP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May slow down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May be too strict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May cause the system to become too strict and unable to adapt and change.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09263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Some </a:t>
            </a:r>
            <a:r>
              <a:rPr lang="en-ZA" dirty="0" smtClean="0"/>
              <a:t>System Models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Models for structuring software systems</a:t>
            </a:r>
          </a:p>
          <a:p>
            <a:r>
              <a:rPr lang="en-ZA" dirty="0" smtClean="0"/>
              <a:t>There are models at every level of software development</a:t>
            </a:r>
          </a:p>
          <a:p>
            <a:r>
              <a:rPr lang="en-ZA" dirty="0" smtClean="0"/>
              <a:t>We will only speak about a few models</a:t>
            </a:r>
          </a:p>
          <a:p>
            <a:pPr lvl="1"/>
            <a:r>
              <a:rPr lang="en-US" dirty="0" smtClean="0"/>
              <a:t>Layered Software</a:t>
            </a:r>
          </a:p>
          <a:p>
            <a:pPr lvl="1"/>
            <a:r>
              <a:rPr lang="en-US" dirty="0" smtClean="0"/>
              <a:t>Event Driven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Modules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51123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Application Interfaces (APIs)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From a networked point-of-view an API is a set of rules or protocols which allow different systems to talk to each other at a higher level.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This allows black box design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RESTful </a:t>
            </a:r>
            <a:r>
              <a:rPr lang="en-US" dirty="0" smtClean="0"/>
              <a:t>API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Can be 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Or a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Or any form of message passing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4634345" y="3539838"/>
            <a:ext cx="2563091" cy="2563091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System/Module 1</a:t>
            </a:r>
            <a:endParaRPr lang="en-ZA" dirty="0"/>
          </a:p>
        </p:txBody>
      </p:sp>
      <p:sp>
        <p:nvSpPr>
          <p:cNvPr id="5" name="Rectangle 4"/>
          <p:cNvSpPr/>
          <p:nvPr/>
        </p:nvSpPr>
        <p:spPr>
          <a:xfrm>
            <a:off x="9469581" y="3539838"/>
            <a:ext cx="2563091" cy="2563091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System/Module 2</a:t>
            </a:r>
            <a:endParaRPr lang="en-ZA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97436" y="4253348"/>
            <a:ext cx="2272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197436" y="5645729"/>
            <a:ext cx="2272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722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Software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913" y="1892800"/>
            <a:ext cx="6669088" cy="4195481"/>
          </a:xfrm>
        </p:spPr>
        <p:txBody>
          <a:bodyPr/>
          <a:lstStyle/>
          <a:p>
            <a:r>
              <a:rPr lang="en-US" dirty="0" smtClean="0"/>
              <a:t>Application Logic is broken up into layers</a:t>
            </a:r>
          </a:p>
          <a:p>
            <a:r>
              <a:rPr lang="en-US" dirty="0" smtClean="0"/>
              <a:t>Can have sub </a:t>
            </a:r>
            <a:r>
              <a:rPr lang="en-US" dirty="0" smtClean="0"/>
              <a:t>layers</a:t>
            </a:r>
          </a:p>
          <a:p>
            <a:pPr lvl="1"/>
            <a:r>
              <a:rPr lang="en-US" dirty="0" smtClean="0"/>
              <a:t>Layers that bypass rules</a:t>
            </a:r>
          </a:p>
          <a:p>
            <a:pPr lvl="1"/>
            <a:r>
              <a:rPr lang="en-US" dirty="0" smtClean="0"/>
              <a:t>Stubs</a:t>
            </a:r>
          </a:p>
          <a:p>
            <a:r>
              <a:rPr lang="en-US" dirty="0" smtClean="0"/>
              <a:t>Layers should only talk to the one above and below</a:t>
            </a:r>
          </a:p>
          <a:p>
            <a:r>
              <a:rPr lang="en-US" dirty="0" smtClean="0"/>
              <a:t>Should not directly ‘step over’ a layer</a:t>
            </a:r>
            <a:endParaRPr lang="en-US" dirty="0" smtClean="0"/>
          </a:p>
          <a:p>
            <a:r>
              <a:rPr lang="en-US" dirty="0" smtClean="0"/>
              <a:t>Specific parts should stay in the same layer</a:t>
            </a:r>
          </a:p>
          <a:p>
            <a:r>
              <a:rPr lang="en-ZA" dirty="0"/>
              <a:t>https://en.wikipedia.org/wiki/Multilayered_architecture</a:t>
            </a:r>
          </a:p>
          <a:p>
            <a:endParaRPr lang="en-ZA" dirty="0"/>
          </a:p>
        </p:txBody>
      </p:sp>
      <p:pic>
        <p:nvPicPr>
          <p:cNvPr id="1026" name="Picture 2" descr="C:\development\SoftDev2016\Session 2\construction\Layered 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583" y="1438274"/>
            <a:ext cx="336232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91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Development Strategies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There are general strategies which have defined academic definitions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These are used as a guideline for how a project should be structured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Command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Work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Implementation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There is also the high level development strategy set out to achieve the objectives of the project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4677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Model View Controller (MVC)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ZA" dirty="0" smtClean="0"/>
              <a:t>Models</a:t>
            </a:r>
            <a:r>
              <a:rPr lang="en-ZA" dirty="0"/>
              <a:t>: Classes that represent the data of the application and that use validation logic to enforce business rules for that data.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ZA" dirty="0"/>
              <a:t>Views: Template files that your application uses to dynamically generate HTML responses.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ZA" dirty="0"/>
              <a:t>Controllers: Classes that handle incoming browser requests, retrieve model data, and then specify view templates that return a response to the </a:t>
            </a:r>
            <a:r>
              <a:rPr lang="en-ZA" dirty="0" smtClean="0"/>
              <a:t>browser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ZA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ZA" dirty="0" smtClean="0"/>
              <a:t>Structures code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ZA" dirty="0" smtClean="0"/>
              <a:t>Makes it more testable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924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Driven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3708" y="1746872"/>
            <a:ext cx="5347855" cy="4501528"/>
          </a:xfrm>
        </p:spPr>
        <p:txBody>
          <a:bodyPr/>
          <a:lstStyle/>
          <a:p>
            <a:r>
              <a:rPr lang="en-US" dirty="0" smtClean="0"/>
              <a:t>System waits in a loop for some kind of event</a:t>
            </a:r>
          </a:p>
          <a:p>
            <a:r>
              <a:rPr lang="en-US" dirty="0" smtClean="0"/>
              <a:t>When the event occurs the system determines what to do</a:t>
            </a:r>
          </a:p>
          <a:p>
            <a:r>
              <a:rPr lang="en-US" dirty="0" smtClean="0"/>
              <a:t>That action is taken</a:t>
            </a:r>
          </a:p>
          <a:p>
            <a:r>
              <a:rPr lang="en-US" dirty="0" smtClean="0"/>
              <a:t>There are two main models for this kind of system</a:t>
            </a:r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 smtClean="0"/>
              <a:t>in programming and the system design</a:t>
            </a:r>
          </a:p>
          <a:p>
            <a:r>
              <a:rPr lang="en-US" dirty="0" err="1" smtClean="0"/>
              <a:t>ExpressJS</a:t>
            </a:r>
            <a:r>
              <a:rPr lang="en-US" dirty="0" smtClean="0"/>
              <a:t> uses a hybrid model between Event driven and Model-View Controller</a:t>
            </a:r>
            <a:endParaRPr lang="en-ZA" dirty="0"/>
          </a:p>
        </p:txBody>
      </p:sp>
      <p:pic>
        <p:nvPicPr>
          <p:cNvPr id="2050" name="Picture 2" descr="C:\development\SoftDev2016\Session 2\construction\Event Driven Parall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4" y="2037817"/>
            <a:ext cx="5663189" cy="384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69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Development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876" y="1498736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Code is broken up into modules</a:t>
            </a:r>
          </a:p>
          <a:p>
            <a:r>
              <a:rPr lang="en-US" dirty="0" smtClean="0"/>
              <a:t>Concerns are broken up into modular parts</a:t>
            </a:r>
          </a:p>
          <a:p>
            <a:r>
              <a:rPr lang="en-US" dirty="0" smtClean="0"/>
              <a:t>Written separately and shared </a:t>
            </a:r>
            <a:r>
              <a:rPr lang="en-US" dirty="0" smtClean="0"/>
              <a:t>across the project or the net</a:t>
            </a:r>
            <a:endParaRPr lang="en-US" dirty="0" smtClean="0"/>
          </a:p>
          <a:p>
            <a:r>
              <a:rPr lang="en-US" dirty="0" smtClean="0"/>
              <a:t>Can have independent development teams</a:t>
            </a:r>
          </a:p>
          <a:p>
            <a:r>
              <a:rPr lang="en-US" dirty="0" smtClean="0"/>
              <a:t>Code reuse is very strong</a:t>
            </a:r>
          </a:p>
          <a:p>
            <a:r>
              <a:rPr lang="en-US" dirty="0" smtClean="0"/>
              <a:t>There are some downsides</a:t>
            </a:r>
          </a:p>
          <a:p>
            <a:pPr lvl="1"/>
            <a:r>
              <a:rPr lang="en-US" dirty="0" smtClean="0"/>
              <a:t>Lack of testing – its harder</a:t>
            </a:r>
          </a:p>
          <a:p>
            <a:pPr lvl="1"/>
            <a:r>
              <a:rPr lang="en-US" dirty="0" smtClean="0"/>
              <a:t>Inconsistent programming</a:t>
            </a:r>
          </a:p>
          <a:p>
            <a:pPr lvl="1"/>
            <a:r>
              <a:rPr lang="en-US" dirty="0" smtClean="0"/>
              <a:t>Dependent on potentially unknown </a:t>
            </a:r>
            <a:r>
              <a:rPr lang="en-US" dirty="0" smtClean="0"/>
              <a:t>software and developers</a:t>
            </a:r>
            <a:endParaRPr lang="en-US" dirty="0" smtClean="0"/>
          </a:p>
          <a:p>
            <a:r>
              <a:rPr lang="en-ZA" dirty="0"/>
              <a:t>https://en.wikipedia.org/wiki/Modular_programming</a:t>
            </a:r>
          </a:p>
        </p:txBody>
      </p:sp>
    </p:spTree>
    <p:extLst>
      <p:ext uri="{BB962C8B-B14F-4D97-AF65-F5344CB8AC3E}">
        <p14:creationId xmlns:p14="http://schemas.microsoft.com/office/powerpoint/2010/main" val="2741912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JS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–g express</a:t>
            </a:r>
          </a:p>
          <a:p>
            <a:r>
              <a:rPr lang="en-US" dirty="0" smtClean="0"/>
              <a:t>express –</a:t>
            </a:r>
            <a:r>
              <a:rPr lang="en-US" dirty="0" err="1" smtClean="0"/>
              <a:t>ejs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Should generate a blank express project</a:t>
            </a:r>
          </a:p>
          <a:p>
            <a:r>
              <a:rPr lang="en-US" dirty="0" smtClean="0"/>
              <a:t>Some tutorials:</a:t>
            </a:r>
          </a:p>
          <a:p>
            <a:pPr lvl="1"/>
            <a:r>
              <a:rPr lang="en-US" dirty="0">
                <a:hlinkClick r:id="rId2"/>
              </a:rPr>
              <a:t>http://nodeschool.io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ZA" dirty="0">
                <a:hlinkClick r:id="rId3"/>
              </a:rPr>
              <a:t>https://</a:t>
            </a:r>
            <a:r>
              <a:rPr lang="en-ZA" dirty="0" smtClean="0">
                <a:hlinkClick r:id="rId3"/>
              </a:rPr>
              <a:t>scotch.io/tutorials/use-ejs-to-template-your-node-application</a:t>
            </a:r>
            <a:endParaRPr lang="en-ZA" dirty="0" smtClean="0"/>
          </a:p>
          <a:p>
            <a:pPr lvl="1"/>
            <a:r>
              <a:rPr lang="en-ZA" dirty="0">
                <a:hlinkClick r:id="rId4"/>
              </a:rPr>
              <a:t>http://www.danielgynn.com/build-an-authentication-app-using-express-node-passport</a:t>
            </a:r>
            <a:r>
              <a:rPr lang="en-ZA" dirty="0" smtClean="0">
                <a:hlinkClick r:id="rId4"/>
              </a:rPr>
              <a:t>/</a:t>
            </a:r>
            <a:endParaRPr lang="en-ZA" dirty="0" smtClean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45146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Project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457" y="142946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For this project, you will be building a simple web interface which can scan selected folders for media and store that information in a database</a:t>
            </a:r>
          </a:p>
          <a:p>
            <a:r>
              <a:rPr lang="en-US" dirty="0" smtClean="0"/>
              <a:t>This week build a simple </a:t>
            </a:r>
            <a:r>
              <a:rPr lang="en-US" dirty="0" err="1" smtClean="0"/>
              <a:t>NodeJS</a:t>
            </a:r>
            <a:r>
              <a:rPr lang="en-US" dirty="0" smtClean="0"/>
              <a:t> application which is able to use the console input library used with </a:t>
            </a:r>
            <a:r>
              <a:rPr lang="en-US" dirty="0" err="1" smtClean="0"/>
              <a:t>tictactoe</a:t>
            </a:r>
            <a:r>
              <a:rPr lang="en-US" dirty="0" smtClean="0"/>
              <a:t> “</a:t>
            </a:r>
            <a:r>
              <a:rPr lang="en-US" dirty="0" err="1" smtClean="0"/>
              <a:t>readline</a:t>
            </a:r>
            <a:r>
              <a:rPr lang="en-US" dirty="0" smtClean="0"/>
              <a:t>-sync”, to get a specific folder name.</a:t>
            </a:r>
          </a:p>
          <a:p>
            <a:r>
              <a:rPr lang="en-US" dirty="0" smtClean="0"/>
              <a:t>The program must then print the files in that folder to the console</a:t>
            </a:r>
            <a:r>
              <a:rPr lang="en-US" dirty="0" smtClean="0"/>
              <a:t>.</a:t>
            </a:r>
            <a:endParaRPr lang="en-ZA" dirty="0" smtClean="0"/>
          </a:p>
          <a:p>
            <a:r>
              <a:rPr lang="en-US" dirty="0" smtClean="0"/>
              <a:t>Some Links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www.npmjs.com/package/readline-sync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stackoverflow.com/questions/2727167/getting-all-filenames-in-a-directory-with-node-js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03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Project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457" y="1429464"/>
            <a:ext cx="8946541" cy="4195481"/>
          </a:xfrm>
        </p:spPr>
        <p:txBody>
          <a:bodyPr/>
          <a:lstStyle/>
          <a:p>
            <a:r>
              <a:rPr lang="en-US" dirty="0" smtClean="0"/>
              <a:t>Next session we will cover how to build tests which we will incorporate into our program</a:t>
            </a:r>
          </a:p>
          <a:p>
            <a:r>
              <a:rPr lang="en-US" dirty="0" smtClean="0"/>
              <a:t>Make sure to make the program </a:t>
            </a:r>
            <a:r>
              <a:rPr lang="en-US" dirty="0" smtClean="0"/>
              <a:t>modular</a:t>
            </a:r>
          </a:p>
          <a:p>
            <a:r>
              <a:rPr lang="en-US" dirty="0" smtClean="0"/>
              <a:t>We will add a database next session</a:t>
            </a:r>
            <a:endParaRPr lang="en-US" dirty="0" smtClean="0"/>
          </a:p>
          <a:p>
            <a:r>
              <a:rPr lang="en-US" dirty="0" smtClean="0"/>
              <a:t>We will build an interface at the end of the course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09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Long and Thanks For All The Fish!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And Free stuff for </a:t>
            </a:r>
            <a:r>
              <a:rPr lang="en-ZA" b="1" dirty="0"/>
              <a:t>students</a:t>
            </a:r>
            <a:r>
              <a:rPr lang="en-ZA" dirty="0"/>
              <a:t> (Just remember to add your student emails to your accounts on each site)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err="1"/>
              <a:t>Jetbrains</a:t>
            </a:r>
            <a:r>
              <a:rPr lang="en-ZA" dirty="0"/>
              <a:t> </a:t>
            </a:r>
            <a:r>
              <a:rPr lang="en-ZA" dirty="0">
                <a:hlinkClick r:id="rId2"/>
              </a:rPr>
              <a:t>https://www.jetbrains.com/student/</a:t>
            </a:r>
            <a:r>
              <a:rPr lang="en-ZA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GitHub </a:t>
            </a:r>
            <a:r>
              <a:rPr lang="en-ZA" dirty="0">
                <a:hlinkClick r:id="rId3"/>
              </a:rPr>
              <a:t>https://education.github.com/discount_requests/new</a:t>
            </a:r>
            <a:r>
              <a:rPr lang="en-ZA" dirty="0"/>
              <a:t> </a:t>
            </a:r>
          </a:p>
          <a:p>
            <a:pPr marL="0" indent="0"/>
            <a:r>
              <a:rPr lang="en-ZA" dirty="0"/>
              <a:t>You can find me at: </a:t>
            </a:r>
            <a:r>
              <a:rPr lang="en-ZA" dirty="0" smtClean="0">
                <a:hlinkClick r:id="rId4"/>
              </a:rPr>
              <a:t>https://</a:t>
            </a:r>
            <a:r>
              <a:rPr lang="en-ZA" dirty="0">
                <a:hlinkClick r:id="rId4"/>
              </a:rPr>
              <a:t>jasonchalom.com</a:t>
            </a:r>
            <a:endParaRPr lang="en-ZA" dirty="0"/>
          </a:p>
          <a:p>
            <a:pPr marL="0" indent="0"/>
            <a:r>
              <a:rPr lang="en-ZA" dirty="0" smtClean="0"/>
              <a:t>Email me at: </a:t>
            </a:r>
            <a:r>
              <a:rPr lang="en-ZA" dirty="0" smtClean="0">
                <a:hlinkClick r:id="rId5"/>
              </a:rPr>
              <a:t>contact@jasonchalom.com</a:t>
            </a:r>
            <a:endParaRPr lang="en-ZA" dirty="0" smtClean="0"/>
          </a:p>
          <a:p>
            <a:pPr marL="400050" lvl="1" indent="0"/>
            <a:r>
              <a:rPr lang="en-US" dirty="0" smtClean="0"/>
              <a:t>Have the subject line: SoftDev2016 “what </a:t>
            </a:r>
            <a:r>
              <a:rPr lang="en-US" smtClean="0"/>
              <a:t>your subject is”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62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Software Development Life Cycle (SDLC)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75" y="1958753"/>
            <a:ext cx="3677032" cy="3579849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process of producing an information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Also known as the software development process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Dividing the process of making software into distinct phases or parts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Different models or divisions refer to different development methodologies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oldest monolithic methodology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Very Rigid</a:t>
            </a:r>
            <a:endParaRPr lang="en-ZA" dirty="0"/>
          </a:p>
        </p:txBody>
      </p:sp>
      <p:pic>
        <p:nvPicPr>
          <p:cNvPr id="1026" name="Picture 2" descr="https://upload.wikimedia.org/wikipedia/commons/thumb/1/19/SDLC_-_Software_Development_Life_Cycle.jpg/764px-SDLC_-_Software_Development_Life_Cyc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413" y="1428962"/>
            <a:ext cx="446449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SDLC-Maintenance-Highlight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657" y="430928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02413" y="6144538"/>
            <a:ext cx="7316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/>
              <a:t>https://en.wikipedia.org/wiki/Systems_development_life_cycle</a:t>
            </a:r>
          </a:p>
        </p:txBody>
      </p:sp>
    </p:spTree>
    <p:extLst>
      <p:ext uri="{BB962C8B-B14F-4D97-AF65-F5344CB8AC3E}">
        <p14:creationId xmlns:p14="http://schemas.microsoft.com/office/powerpoint/2010/main" val="123711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Classical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985" y="1623427"/>
            <a:ext cx="7626718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There are many different methodologies and variations of methodologies, we will only cover a few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“classical” or traditional approaches tend to have more distinct phases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SDLC directly refers to these approaches, life cycle approaches come later 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These distinct phases were considered to occur as their own individual units and also not concurrently.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3074" name="Picture 2" descr="File:Three software development patterns mashed togeth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6" y="1762175"/>
            <a:ext cx="4104456" cy="389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37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Waterfall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5208" y="1987294"/>
            <a:ext cx="4032448" cy="3579849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Most “classic” of the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Each phase falls after the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Several other models follow similar processes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Sequential and flows downwards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Method: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Project is divided up into phases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dirty="0" smtClean="0"/>
              <a:t>Some versions allow some overlap in the phases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Emphasis on planning, resources, targets and 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Tight control – lots of documentation</a:t>
            </a:r>
            <a:endParaRPr lang="en-ZA" dirty="0"/>
          </a:p>
        </p:txBody>
      </p:sp>
      <p:pic>
        <p:nvPicPr>
          <p:cNvPr id="2052" name="Picture 4" descr="File:Waterfall model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96" y="2179859"/>
            <a:ext cx="4259627" cy="31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16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Waterfall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142" y="1682519"/>
            <a:ext cx="7520940" cy="3768532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Some Advantages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Testing is enforced at every stage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Documentation at every phase and decision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Some Disadvantages: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Costly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Takes lots of time to implement – overhead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Flaws in early design trickle down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A lot of overlap between phases where the same work has to be done several times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dirty="0" smtClean="0"/>
              <a:t>i.e. When planning a database the models used there are done in different forms later 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Not very flexible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Not Client friendly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943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Circular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851" y="1779501"/>
            <a:ext cx="3172976" cy="357984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AKA The Spiral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Various parts of the system given to the client at different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Has to be planned methodically, with tasks, prerequisites and products for each step of the spiral</a:t>
            </a:r>
            <a:endParaRPr lang="en-ZA" dirty="0"/>
          </a:p>
        </p:txBody>
      </p:sp>
      <p:pic>
        <p:nvPicPr>
          <p:cNvPr id="4098" name="Picture 2" descr="Z:\Work\New Doc 20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" r="8662" b="9512"/>
          <a:stretch/>
        </p:blipFill>
        <p:spPr bwMode="auto">
          <a:xfrm>
            <a:off x="5932659" y="1728307"/>
            <a:ext cx="4144353" cy="317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Circular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603" y="1803536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Advantages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More realistic estimates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Change is handled better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Implementation is earlier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dirty="0" smtClean="0"/>
              <a:t>Implies less resource strain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Disadvantages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Can be costly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Can take longer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Small projects don’t fit this model particularly well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8606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Prototyping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992" y="525573"/>
            <a:ext cx="3987924" cy="3579849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 model which tries to combine aspects from other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Allow users of the software and also the client evaluate proposals for an eventual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Not a monolithic development cycle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Attempts to reduce </a:t>
            </a:r>
            <a:r>
              <a:rPr lang="en-ZA" dirty="0" smtClean="0"/>
              <a:t>inherent </a:t>
            </a:r>
            <a:r>
              <a:rPr lang="en-ZA" dirty="0" smtClean="0"/>
              <a:t>project risk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Iterative modification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4" name="AutoShape 2" descr="https://qastation.files.wordpress.com/2008/04/prototype_model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5124" name="Picture 4" descr="https://qastation.files.wordpress.com/2008/04/prototype_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45" y="1519694"/>
            <a:ext cx="3592467" cy="206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TRex22\Downloads\PrototypingProcessMo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939" y="3902147"/>
            <a:ext cx="2786881" cy="208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23992" y="4323530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ZA" dirty="0"/>
              <a:t>Identify basic requirements (i.e. business rules)</a:t>
            </a:r>
          </a:p>
          <a:p>
            <a:pPr marL="342900" indent="-342900">
              <a:buAutoNum type="arabicPeriod"/>
            </a:pPr>
            <a:r>
              <a:rPr lang="en-ZA" dirty="0"/>
              <a:t>Develop initial Prototype</a:t>
            </a:r>
          </a:p>
          <a:p>
            <a:pPr marL="342900" indent="-342900">
              <a:buAutoNum type="arabicPeriod"/>
            </a:pPr>
            <a:r>
              <a:rPr lang="en-ZA" dirty="0"/>
              <a:t>Review</a:t>
            </a:r>
          </a:p>
          <a:p>
            <a:pPr marL="342900" indent="-342900">
              <a:buAutoNum type="arabicPeriod"/>
            </a:pPr>
            <a:r>
              <a:rPr lang="en-ZA" dirty="0"/>
              <a:t>Revise and Enhance the Prototype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14717" y="4125193"/>
            <a:ext cx="48830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06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1753</TotalTime>
  <Words>1378</Words>
  <Application>Microsoft Office PowerPoint</Application>
  <PresentationFormat>Custom</PresentationFormat>
  <Paragraphs>221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Ion</vt:lpstr>
      <vt:lpstr>Wits Software Development  2016 Mathematical Sciences Support Group Session 2 </vt:lpstr>
      <vt:lpstr>Development Strategies</vt:lpstr>
      <vt:lpstr>Software Development Life Cycle (SDLC)</vt:lpstr>
      <vt:lpstr>Classical</vt:lpstr>
      <vt:lpstr>Waterfall Model</vt:lpstr>
      <vt:lpstr>Waterfall Model</vt:lpstr>
      <vt:lpstr>Circular Model</vt:lpstr>
      <vt:lpstr>Circular Model</vt:lpstr>
      <vt:lpstr>Prototyping</vt:lpstr>
      <vt:lpstr>Agile Approach</vt:lpstr>
      <vt:lpstr>Agile Approach</vt:lpstr>
      <vt:lpstr>SCRUM</vt:lpstr>
      <vt:lpstr>SCRUM</vt:lpstr>
      <vt:lpstr>Extreme Programming</vt:lpstr>
      <vt:lpstr>Paired Programming</vt:lpstr>
      <vt:lpstr>Test Driven Development</vt:lpstr>
      <vt:lpstr>Some System Models</vt:lpstr>
      <vt:lpstr>Application Interfaces (APIs)</vt:lpstr>
      <vt:lpstr>Layered Software Model</vt:lpstr>
      <vt:lpstr>Model View Controller (MVC)</vt:lpstr>
      <vt:lpstr>Event Driven Model</vt:lpstr>
      <vt:lpstr>Modular Development</vt:lpstr>
      <vt:lpstr>Express JS</vt:lpstr>
      <vt:lpstr>The Course Project</vt:lpstr>
      <vt:lpstr>The Course Project</vt:lpstr>
      <vt:lpstr>So Long and Thanks For All The Fish!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Wits Softdev 2016 Session 1</dc:title>
  <dc:creator>SoftDev</dc:creator>
  <cp:lastModifiedBy>Admin</cp:lastModifiedBy>
  <cp:revision>128</cp:revision>
  <dcterms:created xsi:type="dcterms:W3CDTF">2016-06-29T00:45:57Z</dcterms:created>
  <dcterms:modified xsi:type="dcterms:W3CDTF">2016-09-14T09:09:54Z</dcterms:modified>
</cp:coreProperties>
</file>