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47" r:id="rId14"/>
    <p:sldId id="348" r:id="rId15"/>
    <p:sldId id="349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340" r:id="rId36"/>
    <p:sldId id="341" r:id="rId37"/>
    <p:sldId id="342" r:id="rId38"/>
    <p:sldId id="343" r:id="rId39"/>
    <p:sldId id="344" r:id="rId40"/>
    <p:sldId id="345" r:id="rId41"/>
    <p:sldId id="346" r:id="rId42"/>
    <p:sldId id="307" r:id="rId43"/>
    <p:sldId id="285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 snapToGrid="0">
      <p:cViewPr varScale="1">
        <p:scale>
          <a:sx n="74" d="100"/>
          <a:sy n="74" d="100"/>
        </p:scale>
        <p:origin x="1146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9003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16342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9192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8505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30567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2016/12/19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07649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2016/12/19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49589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50301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3969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9662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87943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8895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2016/12/19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2245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2016/12/19</a:t>
            </a:fld>
            <a:endParaRPr lang="en-Z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66748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2016/12/19</a:t>
            </a:fld>
            <a:endParaRPr lang="en-Z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2126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2016/12/19</a:t>
            </a:fld>
            <a:endParaRPr lang="en-Z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6714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983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BDF5932-50BA-4683-BD71-901965AADFF2}" type="datetimeFigureOut">
              <a:rPr lang="en-ZA" smtClean="0"/>
              <a:t>2016/12/19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25476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thielj.github.io/MetroFramework/" TargetMode="External"/><Relationship Id="rId2" Type="http://schemas.openxmlformats.org/officeDocument/2006/relationships/hyperlink" Target="http://denricdenise.info/2014/09/how-to-use-winforms-modern-ui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ahapps.com/guides/quick-start.html" TargetMode="External"/><Relationship Id="rId4" Type="http://schemas.openxmlformats.org/officeDocument/2006/relationships/hyperlink" Target="http://mahapps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windows.com/en-us/design" TargetMode="External"/><Relationship Id="rId2" Type="http://schemas.openxmlformats.org/officeDocument/2006/relationships/hyperlink" Target="https://en.wikipedia.org/wiki/Metro_(design_language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ewyorker.com/business/currency/how-new-yorks-subway-signs-came-to-be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-sharpcorner.com/UploadFile/c7830b/material-design-themed-timepicker-and-clock-controls-for-wpf/" TargetMode="External"/><Relationship Id="rId3" Type="http://schemas.openxmlformats.org/officeDocument/2006/relationships/hyperlink" Target="https://design.google.com/" TargetMode="External"/><Relationship Id="rId7" Type="http://schemas.openxmlformats.org/officeDocument/2006/relationships/hyperlink" Target="https://github.com/ButchersBoy/MaterialDesignInXamlToolkit/" TargetMode="External"/><Relationship Id="rId2" Type="http://schemas.openxmlformats.org/officeDocument/2006/relationships/hyperlink" Target="https://www.google.com/design/spec/material-design/introduct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terialdesigninxaml.net/" TargetMode="External"/><Relationship Id="rId5" Type="http://schemas.openxmlformats.org/officeDocument/2006/relationships/hyperlink" Target="http://www.getmdl.io/" TargetMode="External"/><Relationship Id="rId4" Type="http://schemas.openxmlformats.org/officeDocument/2006/relationships/hyperlink" Target="https://www.google.com/design/spec/style/color.html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pple.com/library/mac/documentation/UserExperience/Conceptual/OSXHIGuidelines/" TargetMode="External"/><Relationship Id="rId2" Type="http://schemas.openxmlformats.org/officeDocument/2006/relationships/hyperlink" Target="https://developer.apple.com/library/ios/documentation/UserExperience/Conceptual/MobileHIG/Principles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/" TargetMode="External"/><Relationship Id="rId2" Type="http://schemas.openxmlformats.org/officeDocument/2006/relationships/hyperlink" Target="http://www.w3schools.com/css/css_intro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ootstrapzero.com/" TargetMode="External"/><Relationship Id="rId5" Type="http://schemas.openxmlformats.org/officeDocument/2006/relationships/hyperlink" Target="http://getbootstrap.com/" TargetMode="External"/><Relationship Id="rId4" Type="http://schemas.openxmlformats.org/officeDocument/2006/relationships/hyperlink" Target="http://www.w3schools.com/bootstrap/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pages.github.com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727167/getting-all-filenames-in-a-directory-with-node-js" TargetMode="External"/><Relationship Id="rId2" Type="http://schemas.openxmlformats.org/officeDocument/2006/relationships/hyperlink" Target="https://www.npmjs.com/package/readline-sync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github.com/discount_requests/new" TargetMode="External"/><Relationship Id="rId2" Type="http://schemas.openxmlformats.org/officeDocument/2006/relationships/hyperlink" Target="https://www.jetbrains.com/studen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contact@jasonchalom.com" TargetMode="External"/><Relationship Id="rId4" Type="http://schemas.openxmlformats.org/officeDocument/2006/relationships/hyperlink" Target="https://jasonchalom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>Wits Software Development 2016</a:t>
            </a:r>
            <a:br>
              <a:rPr lang="en-ZA" dirty="0" smtClean="0"/>
            </a:br>
            <a:r>
              <a:rPr lang="en-ZA" sz="2400" dirty="0" smtClean="0"/>
              <a:t>Mathematical Sciences Support Group</a:t>
            </a:r>
            <a:r>
              <a:rPr lang="en-ZA" dirty="0" smtClean="0"/>
              <a:t/>
            </a:r>
            <a:br>
              <a:rPr lang="en-ZA" dirty="0" smtClean="0"/>
            </a:br>
            <a:r>
              <a:rPr lang="en-ZA" dirty="0" smtClean="0"/>
              <a:t>Session </a:t>
            </a:r>
            <a:r>
              <a:rPr lang="en-ZA" dirty="0"/>
              <a:t>5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 smtClean="0"/>
              <a:t>By </a:t>
            </a:r>
            <a:r>
              <a:rPr lang="en-ZA" smtClean="0"/>
              <a:t>Jason Chalom</a:t>
            </a:r>
            <a:endParaRPr lang="en-Z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276" y="5853448"/>
            <a:ext cx="2799724" cy="100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0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Consistency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Be consistent.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Use conventions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Don’t confuse the user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2214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Branding of your application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Branding does not imply breaking from design convention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Can use icons and splash screens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No need for custom windows/forms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8204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Small Task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In Visual Studio make a new Windows forms application and produce a bad user interface.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389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User Experience (UX)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A users perceptions and responses due to using a product or service</a:t>
            </a:r>
          </a:p>
          <a:p>
            <a:r>
              <a:rPr lang="en-ZA" dirty="0" smtClean="0"/>
              <a:t>Greater than UI design</a:t>
            </a:r>
            <a:endParaRPr lang="en-ZA" dirty="0"/>
          </a:p>
          <a:p>
            <a:pPr lvl="1"/>
            <a:r>
              <a:rPr lang="en-ZA" dirty="0" smtClean="0"/>
              <a:t>User Research</a:t>
            </a:r>
          </a:p>
          <a:p>
            <a:pPr lvl="1"/>
            <a:r>
              <a:rPr lang="en-ZA" dirty="0" smtClean="0"/>
              <a:t>Personas</a:t>
            </a:r>
          </a:p>
          <a:p>
            <a:pPr lvl="1"/>
            <a:r>
              <a:rPr lang="en-ZA" dirty="0" smtClean="0"/>
              <a:t>User Stories</a:t>
            </a:r>
          </a:p>
          <a:p>
            <a:pPr lvl="1"/>
            <a:r>
              <a:rPr lang="en-ZA" dirty="0" smtClean="0"/>
              <a:t>Usability Testing</a:t>
            </a:r>
          </a:p>
          <a:p>
            <a:pPr lvl="1"/>
            <a:r>
              <a:rPr lang="en-ZA" dirty="0" smtClean="0"/>
              <a:t>Wireframes</a:t>
            </a:r>
          </a:p>
          <a:p>
            <a:pPr lvl="1"/>
            <a:r>
              <a:rPr lang="en-ZA" dirty="0" smtClean="0"/>
              <a:t>Layout</a:t>
            </a:r>
          </a:p>
          <a:p>
            <a:pPr lvl="1"/>
            <a:r>
              <a:rPr lang="en-ZA" dirty="0" smtClean="0"/>
              <a:t>Visual Design</a:t>
            </a:r>
          </a:p>
          <a:p>
            <a:pPr lvl="1"/>
            <a:r>
              <a:rPr lang="en-ZA" dirty="0" smtClean="0"/>
              <a:t>Branding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80815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UX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An iterative approach</a:t>
            </a:r>
          </a:p>
          <a:p>
            <a:r>
              <a:rPr lang="en-ZA" dirty="0" smtClean="0"/>
              <a:t>Similar to mainstream AGILE</a:t>
            </a:r>
          </a:p>
          <a:p>
            <a:r>
              <a:rPr lang="en-ZA" dirty="0" smtClean="0"/>
              <a:t>Involves user’s in the design</a:t>
            </a:r>
          </a:p>
          <a:p>
            <a:r>
              <a:rPr lang="en-ZA" dirty="0" smtClean="0"/>
              <a:t>Looks at behaviours and attitudes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33971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Key Measures	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Effectiveness</a:t>
            </a:r>
          </a:p>
          <a:p>
            <a:r>
              <a:rPr lang="en-ZA" dirty="0" smtClean="0"/>
              <a:t>Efficiency</a:t>
            </a:r>
          </a:p>
          <a:p>
            <a:r>
              <a:rPr lang="en-ZA" dirty="0" smtClean="0"/>
              <a:t>Learnability</a:t>
            </a:r>
          </a:p>
          <a:p>
            <a:r>
              <a:rPr lang="en-ZA" dirty="0" smtClean="0"/>
              <a:t>Memorability</a:t>
            </a:r>
          </a:p>
          <a:p>
            <a:r>
              <a:rPr lang="en-ZA" dirty="0" smtClean="0"/>
              <a:t>Error Handling</a:t>
            </a:r>
          </a:p>
          <a:p>
            <a:r>
              <a:rPr lang="en-ZA" smtClean="0"/>
              <a:t>User Satisfaction</a:t>
            </a:r>
          </a:p>
        </p:txBody>
      </p:sp>
    </p:spTree>
    <p:extLst>
      <p:ext uri="{BB962C8B-B14F-4D97-AF65-F5344CB8AC3E}">
        <p14:creationId xmlns:p14="http://schemas.microsoft.com/office/powerpoint/2010/main" val="2944116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Design Guidelines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Guidelines which have been authored for specific </a:t>
            </a:r>
            <a:r>
              <a:rPr lang="en-ZA" dirty="0" err="1" smtClean="0"/>
              <a:t>OSes</a:t>
            </a:r>
            <a:r>
              <a:rPr lang="en-ZA" dirty="0" smtClean="0"/>
              <a:t> by their respective companies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Provides consistency on a device</a:t>
            </a:r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8136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METRO UI</a:t>
            </a:r>
            <a:endParaRPr lang="en-ZA" dirty="0"/>
          </a:p>
        </p:txBody>
      </p:sp>
      <p:pic>
        <p:nvPicPr>
          <p:cNvPr id="1028" name="Picture 4" descr="http://devcomponents.com/blog/wp-content/uploads/DotNetBarMetroUI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776" y="1100138"/>
            <a:ext cx="5232672" cy="357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51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133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/>
              <a:t>Story of Metro</a:t>
            </a:r>
            <a:endParaRPr lang="en-ZA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123108" y="1268760"/>
            <a:ext cx="7924800" cy="41148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ZA" dirty="0" smtClean="0"/>
              <a:t>Visual cues everywhere</a:t>
            </a:r>
          </a:p>
          <a:p>
            <a:pPr lvl="1"/>
            <a:r>
              <a:rPr lang="en-ZA" dirty="0" smtClean="0"/>
              <a:t>Driving</a:t>
            </a:r>
          </a:p>
          <a:p>
            <a:pPr lvl="1"/>
            <a:r>
              <a:rPr lang="en-ZA" dirty="0" smtClean="0"/>
              <a:t>Airport</a:t>
            </a:r>
          </a:p>
          <a:p>
            <a:pPr lvl="1"/>
            <a:r>
              <a:rPr lang="en-ZA" dirty="0" smtClean="0"/>
              <a:t>Looking for the bathroom</a:t>
            </a:r>
          </a:p>
          <a:p>
            <a:pPr lvl="1"/>
            <a:r>
              <a:rPr lang="en-ZA" dirty="0" smtClean="0"/>
              <a:t>Train station</a:t>
            </a:r>
          </a:p>
          <a:p>
            <a:r>
              <a:rPr lang="en-ZA" dirty="0" smtClean="0"/>
              <a:t>Simple signs</a:t>
            </a:r>
          </a:p>
          <a:p>
            <a:pPr lvl="1"/>
            <a:r>
              <a:rPr lang="en-ZA" dirty="0" smtClean="0"/>
              <a:t>“Bathroom this way”</a:t>
            </a:r>
          </a:p>
          <a:p>
            <a:pPr marL="514350" indent="-457200"/>
            <a:r>
              <a:rPr lang="en-ZA" dirty="0" smtClean="0"/>
              <a:t>The whole concept behind metro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Very little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Very little information on screen</a:t>
            </a:r>
          </a:p>
          <a:p>
            <a:pPr marL="514350" indent="-457200"/>
            <a:endParaRPr lang="en-ZA" dirty="0"/>
          </a:p>
        </p:txBody>
      </p:sp>
      <p:pic>
        <p:nvPicPr>
          <p:cNvPr id="2050" name="Picture 2" descr="http://home.wangjianshuo.com/archives/2005/01/04/newyrok-subway-sig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168" y="1638982"/>
            <a:ext cx="2925233" cy="219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91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Abu Dhabi VS OR Tambo</a:t>
            </a:r>
            <a:endParaRPr lang="en-ZA" dirty="0"/>
          </a:p>
        </p:txBody>
      </p:sp>
      <p:pic>
        <p:nvPicPr>
          <p:cNvPr id="4" name="Picture 4" descr="https://thepurplejournal.files.wordpress.com/2009/09/metro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033" y="1484784"/>
            <a:ext cx="3850493" cy="2560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emerald-guesthouse.co.za/UserFiles/terminal-a-arrival-sig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431" y="1736168"/>
            <a:ext cx="4143375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6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Homework from session </a:t>
            </a:r>
            <a:r>
              <a:rPr lang="en-ZA" dirty="0" smtClean="0"/>
              <a:t>4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See Example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1887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What Microsoft faced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Windows Mobile</a:t>
            </a:r>
          </a:p>
          <a:p>
            <a:pPr lvl="1"/>
            <a:r>
              <a:rPr lang="en-ZA" dirty="0"/>
              <a:t>Took explorer and “squashed” it into a tiny display</a:t>
            </a:r>
          </a:p>
          <a:p>
            <a:pPr lvl="1"/>
            <a:r>
              <a:rPr lang="en-ZA" dirty="0"/>
              <a:t>Open menu =&gt; see nothing</a:t>
            </a:r>
          </a:p>
          <a:p>
            <a:pPr lvl="1"/>
            <a:endParaRPr lang="en-ZA" dirty="0"/>
          </a:p>
          <a:p>
            <a:r>
              <a:rPr lang="en-ZA" dirty="0"/>
              <a:t>Microsoft’s “screen” targets</a:t>
            </a:r>
          </a:p>
          <a:p>
            <a:pPr lvl="1"/>
            <a:r>
              <a:rPr lang="en-ZA" dirty="0"/>
              <a:t>PC</a:t>
            </a:r>
          </a:p>
          <a:p>
            <a:pPr lvl="1"/>
            <a:r>
              <a:rPr lang="en-ZA" dirty="0"/>
              <a:t>TV (Xbox)</a:t>
            </a:r>
          </a:p>
          <a:p>
            <a:pPr lvl="1"/>
            <a:r>
              <a:rPr lang="en-ZA" dirty="0"/>
              <a:t>Mobile devices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5226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Now What?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“explorer” interface will </a:t>
            </a:r>
            <a:r>
              <a:rPr lang="en-ZA" dirty="0" err="1"/>
              <a:t>dissapear</a:t>
            </a:r>
            <a:endParaRPr lang="en-ZA" dirty="0"/>
          </a:p>
          <a:p>
            <a:endParaRPr lang="en-ZA" dirty="0"/>
          </a:p>
          <a:p>
            <a:r>
              <a:rPr lang="en-ZA" dirty="0"/>
              <a:t>Basic concept</a:t>
            </a:r>
          </a:p>
          <a:p>
            <a:pPr lvl="1"/>
            <a:r>
              <a:rPr lang="en-ZA" dirty="0"/>
              <a:t>Get a lot of information quickly</a:t>
            </a:r>
          </a:p>
          <a:p>
            <a:pPr lvl="1"/>
            <a:r>
              <a:rPr lang="en-ZA" dirty="0"/>
              <a:t>The UI shouldn’t be distracting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6867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Chrome UI</a:t>
            </a:r>
            <a:endParaRPr lang="en-ZA" dirty="0"/>
          </a:p>
        </p:txBody>
      </p:sp>
      <p:pic>
        <p:nvPicPr>
          <p:cNvPr id="4" name="Picture 2" descr="http://images.apple.com/ios/shared/what-is/images/interfa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70" y="888629"/>
            <a:ext cx="6480720" cy="485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30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What It Does Right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iPhone</a:t>
            </a:r>
          </a:p>
          <a:p>
            <a:pPr lvl="1"/>
            <a:r>
              <a:rPr lang="en-ZA" dirty="0"/>
              <a:t>Page through applications to see the information</a:t>
            </a:r>
          </a:p>
          <a:p>
            <a:pPr lvl="1"/>
            <a:endParaRPr lang="en-ZA" dirty="0"/>
          </a:p>
          <a:p>
            <a:r>
              <a:rPr lang="en-ZA" dirty="0"/>
              <a:t>Take information and boil it down as much as we can</a:t>
            </a:r>
          </a:p>
          <a:p>
            <a:r>
              <a:rPr lang="en-ZA" dirty="0"/>
              <a:t>Make information relevant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0457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Why not Chrome UI?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Round edges on icons distracts users</a:t>
            </a:r>
          </a:p>
          <a:p>
            <a:pPr lvl="1"/>
            <a:r>
              <a:rPr lang="en-ZA" dirty="0"/>
              <a:t>Hence flat</a:t>
            </a:r>
          </a:p>
          <a:p>
            <a:pPr lvl="1"/>
            <a:r>
              <a:rPr lang="en-ZA" dirty="0"/>
              <a:t>How many round signs have you seen?</a:t>
            </a:r>
          </a:p>
          <a:p>
            <a:pPr lvl="1"/>
            <a:endParaRPr lang="en-ZA" dirty="0"/>
          </a:p>
          <a:p>
            <a:r>
              <a:rPr lang="en-ZA" dirty="0"/>
              <a:t>The cue is taken from basic signage everywhere</a:t>
            </a:r>
          </a:p>
          <a:p>
            <a:endParaRPr lang="en-ZA" dirty="0"/>
          </a:p>
        </p:txBody>
      </p:sp>
      <p:pic>
        <p:nvPicPr>
          <p:cNvPr id="4" name="Picture 2" descr="http://media.onsugar.com/files/ons1/264/2643897/20_2009/741256c80856a577_WallSign_Sets_219_New-York-Subway-Signs-Post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65760"/>
            <a:ext cx="381000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59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Principles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Text becomes part of the experience</a:t>
            </a:r>
          </a:p>
          <a:p>
            <a:pPr marL="0" lvl="1" indent="0">
              <a:buNone/>
            </a:pPr>
            <a:r>
              <a:rPr lang="en-ZA" dirty="0"/>
              <a:t>Things scrolling off left or right still partially visible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Feels fast and responsive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Focus on Primary Tasks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Do a lot with very little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Fierce reduction of the unnecessary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Delightful use of whitespace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Full bleed canvas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5020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Principles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/>
              <a:t>“Content, not Chrome”</a:t>
            </a:r>
          </a:p>
          <a:p>
            <a:pPr lvl="2"/>
            <a:r>
              <a:rPr lang="en-ZA" dirty="0"/>
              <a:t>Decoration is a distraction</a:t>
            </a:r>
          </a:p>
          <a:p>
            <a:pPr lvl="3"/>
            <a:r>
              <a:rPr lang="en-ZA" dirty="0"/>
              <a:t>E.g. backgrounds with gradients, </a:t>
            </a:r>
            <a:r>
              <a:rPr lang="en-ZA" dirty="0" err="1"/>
              <a:t>etc</a:t>
            </a:r>
            <a:endParaRPr lang="en-ZA" dirty="0"/>
          </a:p>
          <a:p>
            <a:pPr lvl="1"/>
            <a:r>
              <a:rPr lang="en-ZA" dirty="0"/>
              <a:t>Content instead of decoration</a:t>
            </a:r>
          </a:p>
          <a:p>
            <a:pPr lvl="1"/>
            <a:r>
              <a:rPr lang="en-ZA" dirty="0"/>
              <a:t>Reduce visuals that </a:t>
            </a:r>
            <a:r>
              <a:rPr lang="en-ZA" dirty="0" err="1"/>
              <a:t>arent</a:t>
            </a:r>
            <a:r>
              <a:rPr lang="en-ZA" dirty="0"/>
              <a:t> content</a:t>
            </a:r>
          </a:p>
          <a:p>
            <a:pPr lvl="1"/>
            <a:r>
              <a:rPr lang="en-ZA" dirty="0"/>
              <a:t>Content the UI</a:t>
            </a:r>
          </a:p>
          <a:p>
            <a:pPr lvl="1"/>
            <a:r>
              <a:rPr lang="en-ZA" dirty="0"/>
              <a:t>Direct interaction with the </a:t>
            </a:r>
            <a:r>
              <a:rPr lang="en-ZA" dirty="0" smtClean="0"/>
              <a:t>content</a:t>
            </a:r>
          </a:p>
          <a:p>
            <a:r>
              <a:rPr lang="en-ZA" dirty="0"/>
              <a:t>Simplify your app</a:t>
            </a:r>
          </a:p>
          <a:p>
            <a:pPr lvl="1"/>
            <a:r>
              <a:rPr lang="en-ZA" dirty="0"/>
              <a:t>All you want is the business logic</a:t>
            </a:r>
          </a:p>
          <a:p>
            <a:pPr lvl="1"/>
            <a:r>
              <a:rPr lang="en-ZA" dirty="0"/>
              <a:t>When you open the app you must be able to see it very quickly</a:t>
            </a:r>
          </a:p>
          <a:p>
            <a:pPr lvl="1"/>
            <a:r>
              <a:rPr lang="en-ZA" dirty="0"/>
              <a:t>How many people open apps just to look at how pretty they are?</a:t>
            </a:r>
          </a:p>
          <a:p>
            <a:pPr marL="0" lvl="1" indent="0">
              <a:buNone/>
            </a:pPr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6325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Mobile Example</a:t>
            </a:r>
            <a:endParaRPr lang="en-ZA" dirty="0"/>
          </a:p>
        </p:txBody>
      </p:sp>
      <p:pic>
        <p:nvPicPr>
          <p:cNvPr id="4" name="Picture 2" descr="http://az36026.vo.msecnd.net/Image?type=Visualization&amp;id=99d1da43-e7a7-4f74-a680-f707411c96b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548681"/>
            <a:ext cx="6858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24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What went Wrong?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Learned intuitiveness </a:t>
            </a:r>
            <a:r>
              <a:rPr lang="en-ZA" dirty="0" err="1" smtClean="0"/>
              <a:t>vs</a:t>
            </a:r>
            <a:r>
              <a:rPr lang="en-ZA" dirty="0" smtClean="0"/>
              <a:t> natural intuitiveness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Microsoft removed convention and “old” consistency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People panicked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4605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Metro UI Tutorial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>
                <a:hlinkClick r:id="rId2"/>
              </a:rPr>
              <a:t>http://denricdenise.info/2014/09/how-to-use-winforms-modern-ui</a:t>
            </a:r>
            <a:r>
              <a:rPr lang="en-ZA" dirty="0" smtClean="0">
                <a:hlinkClick r:id="rId2"/>
              </a:rPr>
              <a:t>/</a:t>
            </a: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>
                <a:hlinkClick r:id="rId3"/>
              </a:rPr>
              <a:t>http://thielj.github.io/MetroFramework</a:t>
            </a:r>
            <a:r>
              <a:rPr lang="en-ZA" dirty="0" smtClean="0">
                <a:hlinkClick r:id="rId3"/>
              </a:rPr>
              <a:t>/</a:t>
            </a: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  <a:p>
            <a:pPr marL="0" indent="0"/>
            <a:r>
              <a:rPr lang="en-ZA" dirty="0" smtClean="0"/>
              <a:t>Another Framework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>
                <a:hlinkClick r:id="rId4"/>
              </a:rPr>
              <a:t>http://mahapps.com</a:t>
            </a:r>
            <a:r>
              <a:rPr lang="en-ZA" dirty="0" smtClean="0">
                <a:hlinkClick r:id="rId4"/>
              </a:rPr>
              <a:t>/</a:t>
            </a: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>
                <a:hlinkClick r:id="rId5"/>
              </a:rPr>
              <a:t>http://</a:t>
            </a:r>
            <a:r>
              <a:rPr lang="en-ZA" dirty="0" smtClean="0">
                <a:hlinkClick r:id="rId5"/>
              </a:rPr>
              <a:t>mahapps.com/guides/quick-start.html</a:t>
            </a: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1286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Reporting and Information Systems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 report is any outcome of an information system where the result is interpretable information which has been extrapolated from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Can be a website dashboard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Can be a form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Can be a spreadsheet or other document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5121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Metro UI Links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>
                <a:hlinkClick r:id="rId2"/>
              </a:rPr>
              <a:t>https://msdn.microsoft.com/en-us/library/windows/apps/hh465424.aspx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>
                <a:hlinkClick r:id="rId2"/>
              </a:rPr>
              <a:t>https</a:t>
            </a:r>
            <a:r>
              <a:rPr lang="en-ZA" dirty="0">
                <a:hlinkClick r:id="rId2"/>
              </a:rPr>
              <a:t>://en.wikipedia.org/wiki/Metro_(design_language</a:t>
            </a:r>
            <a:r>
              <a:rPr lang="en-ZA" dirty="0" smtClean="0">
                <a:hlinkClick r:id="rId2"/>
              </a:rPr>
              <a:t>)</a:t>
            </a: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>
                <a:hlinkClick r:id="rId3"/>
              </a:rPr>
              <a:t>https://</a:t>
            </a:r>
            <a:r>
              <a:rPr lang="en-ZA" dirty="0" smtClean="0">
                <a:hlinkClick r:id="rId3"/>
              </a:rPr>
              <a:t>dev.windows.com/en-us/design</a:t>
            </a: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>
                <a:hlinkClick r:id="rId4"/>
              </a:rPr>
              <a:t>http://</a:t>
            </a:r>
            <a:r>
              <a:rPr lang="en-ZA" dirty="0" smtClean="0">
                <a:hlinkClick r:id="rId4"/>
              </a:rPr>
              <a:t>www.newyorker.com/business/currency/how-new-yorks-subway-signs-came-to-be</a:t>
            </a: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2394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Google Materials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Similar to </a:t>
            </a:r>
            <a:r>
              <a:rPr lang="en-ZA" dirty="0" err="1" smtClean="0"/>
              <a:t>MetroUI</a:t>
            </a: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Focuses on the correct focal points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Is 3D space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Looks at shadow and colour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Where Metro and Chrome UI meet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Interactive elements</a:t>
            </a:r>
            <a:endParaRPr lang="en-ZA" dirty="0"/>
          </a:p>
          <a:p>
            <a:pPr marL="0" indent="0"/>
            <a:r>
              <a:rPr lang="en-ZA" dirty="0" smtClean="0"/>
              <a:t>See Examples: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6330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Google Materials Design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/>
            <a:r>
              <a:rPr lang="en-ZA" dirty="0"/>
              <a:t>Guidelines: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>
                <a:hlinkClick r:id="rId2"/>
              </a:rPr>
              <a:t>https://www.google.com/design/spec/material-design/introduction.html#</a:t>
            </a:r>
            <a:endParaRPr lang="en-ZA" dirty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>
                <a:hlinkClick r:id="rId3"/>
              </a:rPr>
              <a:t>https://design.google.com</a:t>
            </a:r>
            <a:r>
              <a:rPr lang="en-ZA" dirty="0" smtClean="0">
                <a:hlinkClick r:id="rId3"/>
              </a:rPr>
              <a:t>/</a:t>
            </a: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>
                <a:hlinkClick r:id="rId4"/>
              </a:rPr>
              <a:t>https://</a:t>
            </a:r>
            <a:r>
              <a:rPr lang="en-ZA" dirty="0" smtClean="0">
                <a:hlinkClick r:id="rId4"/>
              </a:rPr>
              <a:t>www.google.com/design/spec/style/color.html</a:t>
            </a:r>
            <a:endParaRPr lang="en-ZA" dirty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>
                <a:hlinkClick r:id="rId5"/>
              </a:rPr>
              <a:t>http://www.getmdl.io/</a:t>
            </a:r>
            <a:endParaRPr lang="en-ZA" dirty="0"/>
          </a:p>
          <a:p>
            <a:r>
              <a:rPr lang="en-ZA" dirty="0"/>
              <a:t>Tutorial: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>
                <a:hlinkClick r:id="rId6"/>
              </a:rPr>
              <a:t>http://materialdesigninxaml.net</a:t>
            </a:r>
            <a:r>
              <a:rPr lang="en-ZA" dirty="0" smtClean="0">
                <a:hlinkClick r:id="rId6"/>
              </a:rPr>
              <a:t>/</a:t>
            </a: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>
                <a:hlinkClick r:id="rId7"/>
              </a:rPr>
              <a:t>https</a:t>
            </a:r>
            <a:r>
              <a:rPr lang="en-ZA" dirty="0">
                <a:hlinkClick r:id="rId7"/>
              </a:rPr>
              <a:t>://github.com/ButchersBoy/MaterialDesignInXamlToolkit/</a:t>
            </a:r>
            <a:endParaRPr lang="en-ZA" dirty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>
                <a:hlinkClick r:id="rId8"/>
              </a:rPr>
              <a:t>http://www.c-sharpcorner.com/UploadFile/c7830b/material-design-themed-timepicker-and-clock-controls-for-wpf/</a:t>
            </a:r>
            <a:endParaRPr lang="en-ZA" dirty="0"/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3409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Chrome / Apple Design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Original one which others take ideas from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Tried to improve on “old school” Windows design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6022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Chrome Principles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Aesthetic </a:t>
            </a:r>
            <a:r>
              <a:rPr lang="en-ZA" dirty="0" smtClean="0"/>
              <a:t>Integrity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Consistency</a:t>
            </a:r>
            <a:endParaRPr lang="en-ZA" dirty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Direct </a:t>
            </a:r>
            <a:r>
              <a:rPr lang="en-ZA" dirty="0" smtClean="0"/>
              <a:t>Manipulation</a:t>
            </a:r>
            <a:endParaRPr lang="en-ZA" dirty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Feedback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UI Metaphors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User driven control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5645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Chrome Design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See principles: </a:t>
            </a:r>
            <a:r>
              <a:rPr lang="en-ZA" dirty="0">
                <a:hlinkClick r:id="rId2"/>
              </a:rPr>
              <a:t>https://</a:t>
            </a:r>
            <a:r>
              <a:rPr lang="en-ZA" dirty="0" smtClean="0">
                <a:hlinkClick r:id="rId2"/>
              </a:rPr>
              <a:t>developer.apple.com/library/ios/documentation/UserExperience/Conceptual/MobileHIG/Principles.html</a:t>
            </a:r>
            <a:endParaRPr lang="en-ZA" dirty="0" smtClean="0"/>
          </a:p>
          <a:p>
            <a:r>
              <a:rPr lang="en-ZA" dirty="0" smtClean="0"/>
              <a:t>OSX:</a:t>
            </a:r>
          </a:p>
          <a:p>
            <a:r>
              <a:rPr lang="en-ZA" dirty="0">
                <a:hlinkClick r:id="rId3"/>
              </a:rPr>
              <a:t>https://developer.apple.com/library/mac/documentation/UserExperience/Conceptual/OSXHIGuidelines</a:t>
            </a:r>
            <a:r>
              <a:rPr lang="en-ZA" dirty="0" smtClean="0">
                <a:hlinkClick r:id="rId3"/>
              </a:rPr>
              <a:t>/</a:t>
            </a:r>
            <a:endParaRPr lang="en-ZA" dirty="0" smtClean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6642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Web Design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Takes on similar design principles of the desktop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Uses web technologies to achieve this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Lots of animations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5376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Web Design Technologies 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ZA" dirty="0" smtClean="0"/>
              <a:t>CSS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>
                <a:hlinkClick r:id="rId2"/>
              </a:rPr>
              <a:t>http</a:t>
            </a:r>
            <a:r>
              <a:rPr lang="en-ZA" dirty="0">
                <a:hlinkClick r:id="rId2"/>
              </a:rPr>
              <a:t>://</a:t>
            </a:r>
            <a:r>
              <a:rPr lang="en-ZA" dirty="0" smtClean="0">
                <a:hlinkClick r:id="rId2"/>
              </a:rPr>
              <a:t>www.w3schools.com/css/css_intro.asp</a:t>
            </a: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>
                <a:hlinkClick r:id="rId3"/>
              </a:rPr>
              <a:t>http</a:t>
            </a:r>
            <a:r>
              <a:rPr lang="en-ZA" dirty="0">
                <a:hlinkClick r:id="rId3"/>
              </a:rPr>
              <a:t>://www.w3schools.com/css</a:t>
            </a:r>
            <a:r>
              <a:rPr lang="en-ZA" dirty="0" smtClean="0">
                <a:hlinkClick r:id="rId3"/>
              </a:rPr>
              <a:t>/</a:t>
            </a:r>
            <a:endParaRPr lang="en-ZA" dirty="0" smtClean="0"/>
          </a:p>
          <a:p>
            <a:pPr marL="0" indent="0"/>
            <a:r>
              <a:rPr lang="en-ZA" dirty="0" smtClean="0"/>
              <a:t>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hlinkClick r:id="rId4"/>
              </a:rPr>
              <a:t>http://www.w3schools.com/bootstrap</a:t>
            </a:r>
            <a:r>
              <a:rPr lang="en-ZA" dirty="0" smtClean="0">
                <a:hlinkClick r:id="rId4"/>
              </a:rPr>
              <a:t>/</a:t>
            </a:r>
            <a:endParaRPr lang="en-Z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hlinkClick r:id="rId5"/>
              </a:rPr>
              <a:t>http://getbootstrap.com</a:t>
            </a:r>
            <a:r>
              <a:rPr lang="en-ZA" dirty="0" smtClean="0">
                <a:hlinkClick r:id="rId5"/>
              </a:rPr>
              <a:t>/</a:t>
            </a:r>
            <a:endParaRPr lang="en-ZA" dirty="0" smtClean="0"/>
          </a:p>
          <a:p>
            <a:pPr marL="0" indent="0"/>
            <a:endParaRPr lang="en-ZA" dirty="0"/>
          </a:p>
          <a:p>
            <a:pPr marL="0" indent="0"/>
            <a:r>
              <a:rPr lang="en-ZA" dirty="0" smtClean="0"/>
              <a:t>Bootstrap Templates: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hlinkClick r:id="rId6"/>
              </a:rPr>
              <a:t>http://www.bootstrapzero.com</a:t>
            </a:r>
            <a:r>
              <a:rPr lang="en-ZA" dirty="0" smtClean="0">
                <a:hlinkClick r:id="rId6"/>
              </a:rPr>
              <a:t>/</a:t>
            </a:r>
            <a:endParaRPr lang="en-ZA" dirty="0" smtClean="0"/>
          </a:p>
          <a:p>
            <a:pPr marL="0" indent="0"/>
            <a:endParaRPr lang="en-ZA" dirty="0"/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4177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 smtClean="0"/>
              <a:t>Mockups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Essentially Quick Design Prototypes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Can use wireframes</a:t>
            </a:r>
            <a:endParaRPr lang="en-ZA" dirty="0"/>
          </a:p>
        </p:txBody>
      </p:sp>
      <p:pic>
        <p:nvPicPr>
          <p:cNvPr id="4098" name="Picture 2" descr="http://www.prototypingtool.com/wp-content/uploads/2010/09/screensket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960" y="1772817"/>
            <a:ext cx="4539297" cy="30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3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Story Boards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Shows the user flow of a user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i.e. the movement between windows</a:t>
            </a:r>
            <a:endParaRPr lang="en-ZA" dirty="0"/>
          </a:p>
        </p:txBody>
      </p:sp>
      <p:pic>
        <p:nvPicPr>
          <p:cNvPr id="5122" name="Picture 2" descr="https://msdn.microsoft.com/en-us/library/windows/desktop/Ff800706.0e12f17e-860b-4be5-a89d-b914b38b0680(l=en-us)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2006572"/>
            <a:ext cx="5472608" cy="410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49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Basic User Interface strategies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ZA" dirty="0" smtClean="0"/>
              <a:t>Very Intuitive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Double Coding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Data Grouping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Symmetry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Data Density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Contrast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Consistency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0540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Story Boards</a:t>
            </a:r>
            <a:endParaRPr lang="en-ZA" dirty="0"/>
          </a:p>
        </p:txBody>
      </p:sp>
      <p:pic>
        <p:nvPicPr>
          <p:cNvPr id="6146" name="Picture 2" descr="https://animatorvicka.files.wordpress.com/2012/02/storyboards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125" y="1100138"/>
            <a:ext cx="6461974" cy="357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21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 smtClean="0"/>
              <a:t>Github</a:t>
            </a:r>
            <a:r>
              <a:rPr lang="en-ZA" dirty="0" smtClean="0"/>
              <a:t> pages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Free websites hosted by </a:t>
            </a:r>
            <a:r>
              <a:rPr lang="en-ZA" dirty="0" err="1" smtClean="0"/>
              <a:t>GitHub</a:t>
            </a: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>
                <a:hlinkClick r:id="rId2"/>
              </a:rPr>
              <a:t>https://pages.github.com</a:t>
            </a:r>
            <a:r>
              <a:rPr lang="en-ZA" dirty="0" smtClean="0">
                <a:hlinkClick r:id="rId2"/>
              </a:rPr>
              <a:t>/</a:t>
            </a: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8718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Course Project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457" y="1429464"/>
            <a:ext cx="8946541" cy="419548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For this project, you will be building a simple web interface which can scan selected folders for media and store that information in a database</a:t>
            </a:r>
          </a:p>
          <a:p>
            <a:r>
              <a:rPr lang="en-US" dirty="0" smtClean="0"/>
              <a:t>This week take last weeks work and implement a simple </a:t>
            </a:r>
            <a:r>
              <a:rPr lang="en-US" dirty="0" err="1" smtClean="0"/>
              <a:t>expressJS</a:t>
            </a:r>
            <a:r>
              <a:rPr lang="en-US" dirty="0" smtClean="0"/>
              <a:t> application which accepts user input for a folder and then stores the results in a database.</a:t>
            </a:r>
          </a:p>
          <a:p>
            <a:r>
              <a:rPr lang="en-US" dirty="0" smtClean="0"/>
              <a:t>Then if the user clicks on the data page of the website display the information in the database</a:t>
            </a:r>
          </a:p>
          <a:p>
            <a:endParaRPr lang="en-ZA" dirty="0" smtClean="0"/>
          </a:p>
          <a:p>
            <a:r>
              <a:rPr lang="en-US" dirty="0" smtClean="0"/>
              <a:t>Some Links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www.npmjs.com/package/readline-sync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stackoverflow.com/questions/2727167/getting-all-filenames-in-a-directory-with-node-js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50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Long and Thanks For All The Fish!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And Free stuff for </a:t>
            </a:r>
            <a:r>
              <a:rPr lang="en-ZA" b="1" dirty="0"/>
              <a:t>students</a:t>
            </a:r>
            <a:r>
              <a:rPr lang="en-ZA" dirty="0"/>
              <a:t> (Just remember to add your student emails to your accounts on each site)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err="1"/>
              <a:t>Jetbrains</a:t>
            </a:r>
            <a:r>
              <a:rPr lang="en-ZA" dirty="0"/>
              <a:t> </a:t>
            </a:r>
            <a:r>
              <a:rPr lang="en-ZA" dirty="0">
                <a:hlinkClick r:id="rId2"/>
              </a:rPr>
              <a:t>https://www.jetbrains.com/student/</a:t>
            </a:r>
            <a:r>
              <a:rPr lang="en-ZA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GitHub </a:t>
            </a:r>
            <a:r>
              <a:rPr lang="en-ZA" dirty="0">
                <a:hlinkClick r:id="rId3"/>
              </a:rPr>
              <a:t>https://education.github.com/discount_requests/new</a:t>
            </a:r>
            <a:r>
              <a:rPr lang="en-ZA" dirty="0"/>
              <a:t> </a:t>
            </a:r>
          </a:p>
          <a:p>
            <a:pPr marL="0" indent="0"/>
            <a:r>
              <a:rPr lang="en-ZA" dirty="0"/>
              <a:t>You can find me at: </a:t>
            </a:r>
            <a:r>
              <a:rPr lang="en-ZA" dirty="0" smtClean="0">
                <a:hlinkClick r:id="rId4"/>
              </a:rPr>
              <a:t>https://</a:t>
            </a:r>
            <a:r>
              <a:rPr lang="en-ZA" dirty="0">
                <a:hlinkClick r:id="rId4"/>
              </a:rPr>
              <a:t>jasonchalom.com</a:t>
            </a:r>
            <a:endParaRPr lang="en-ZA" dirty="0"/>
          </a:p>
          <a:p>
            <a:pPr marL="0" indent="0"/>
            <a:r>
              <a:rPr lang="en-ZA" dirty="0" smtClean="0"/>
              <a:t>Email me at: </a:t>
            </a:r>
            <a:r>
              <a:rPr lang="en-ZA" dirty="0" smtClean="0">
                <a:hlinkClick r:id="rId5"/>
              </a:rPr>
              <a:t>contact@jasonchalom.com</a:t>
            </a:r>
            <a:endParaRPr lang="en-ZA" dirty="0" smtClean="0"/>
          </a:p>
          <a:p>
            <a:pPr marL="400050" lvl="1" indent="0"/>
            <a:r>
              <a:rPr lang="en-US" dirty="0" smtClean="0"/>
              <a:t>Have the subject line: SoftDev2016 “what </a:t>
            </a:r>
            <a:r>
              <a:rPr lang="en-US" smtClean="0"/>
              <a:t>your subject is”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4628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 Double coding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When there are multiple elements of the design which reinforce the same idea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E.g. An icon and text next to it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9652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Data grouping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Grouping similar data together on the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i.e. inputting the same type of information together on a form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9546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Data density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How much information is displayed on one page?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Too much?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Too little?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7025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Symmetry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Humans are sensitive to the symmetry of a page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If its not symmetric then data density comes into play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553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Contrast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Always make the foreground the noticeable part of the UI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Contrast is the difference between light and dark colours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Helps to focus the user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7541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2314</TotalTime>
  <Words>980</Words>
  <Application>Microsoft Office PowerPoint</Application>
  <PresentationFormat>Widescreen</PresentationFormat>
  <Paragraphs>222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Century Gothic</vt:lpstr>
      <vt:lpstr>Wingdings 3</vt:lpstr>
      <vt:lpstr>Ion</vt:lpstr>
      <vt:lpstr>Wits Software Development 2016 Mathematical Sciences Support Group Session 5</vt:lpstr>
      <vt:lpstr>The Homework from session 4</vt:lpstr>
      <vt:lpstr>Reporting and Information Systems</vt:lpstr>
      <vt:lpstr>Basic User Interface strategies</vt:lpstr>
      <vt:lpstr> Double coding</vt:lpstr>
      <vt:lpstr>Data grouping</vt:lpstr>
      <vt:lpstr>Data density</vt:lpstr>
      <vt:lpstr>Symmetry</vt:lpstr>
      <vt:lpstr>Contrast</vt:lpstr>
      <vt:lpstr>Consistency</vt:lpstr>
      <vt:lpstr>Branding of your application</vt:lpstr>
      <vt:lpstr>Small Task</vt:lpstr>
      <vt:lpstr>User Experience (UX)</vt:lpstr>
      <vt:lpstr>UX</vt:lpstr>
      <vt:lpstr>Key Measures </vt:lpstr>
      <vt:lpstr>Design Guidelines</vt:lpstr>
      <vt:lpstr>METRO UI</vt:lpstr>
      <vt:lpstr>PowerPoint Presentation</vt:lpstr>
      <vt:lpstr>Abu Dhabi VS OR Tambo</vt:lpstr>
      <vt:lpstr>What Microsoft faced</vt:lpstr>
      <vt:lpstr>Now What?</vt:lpstr>
      <vt:lpstr>Chrome UI</vt:lpstr>
      <vt:lpstr>What It Does Right</vt:lpstr>
      <vt:lpstr>Why not Chrome UI?</vt:lpstr>
      <vt:lpstr>Principles</vt:lpstr>
      <vt:lpstr>Principles</vt:lpstr>
      <vt:lpstr>Mobile Example</vt:lpstr>
      <vt:lpstr>What went Wrong?</vt:lpstr>
      <vt:lpstr>Metro UI Tutorial</vt:lpstr>
      <vt:lpstr>Metro UI Links</vt:lpstr>
      <vt:lpstr>Google Materials Design</vt:lpstr>
      <vt:lpstr>Google Materials Design</vt:lpstr>
      <vt:lpstr>Chrome / Apple Design</vt:lpstr>
      <vt:lpstr>Chrome Principles</vt:lpstr>
      <vt:lpstr>Chrome Design</vt:lpstr>
      <vt:lpstr>Web Design</vt:lpstr>
      <vt:lpstr>Web Design Technologies </vt:lpstr>
      <vt:lpstr>Mockups</vt:lpstr>
      <vt:lpstr>Story Boards</vt:lpstr>
      <vt:lpstr>Story Boards</vt:lpstr>
      <vt:lpstr>Github pages</vt:lpstr>
      <vt:lpstr>The Course Project</vt:lpstr>
      <vt:lpstr>So Long and Thanks For All The Fish!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Wits Softdev 2016 Session 1</dc:title>
  <dc:creator>SoftDev</dc:creator>
  <cp:lastModifiedBy>SoftDev</cp:lastModifiedBy>
  <cp:revision>235</cp:revision>
  <dcterms:created xsi:type="dcterms:W3CDTF">2016-06-29T00:45:57Z</dcterms:created>
  <dcterms:modified xsi:type="dcterms:W3CDTF">2016-12-19T18:23:21Z</dcterms:modified>
</cp:coreProperties>
</file>