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5" r:id="rId2"/>
    <p:sldId id="297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298" r:id="rId14"/>
    <p:sldId id="299" r:id="rId15"/>
    <p:sldId id="300" r:id="rId16"/>
    <p:sldId id="301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455CF-6EE5-4655-B424-E1201BDA54E0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133DE-CD9F-45B4-A66D-4FE49769D692}">
      <dgm:prSet phldrT="[Text]" custT="1"/>
      <dgm:spPr/>
      <dgm:t>
        <a:bodyPr/>
        <a:lstStyle/>
        <a:p>
          <a:r>
            <a:rPr lang="en-US" sz="2400" dirty="0" smtClean="0"/>
            <a:t>Writing</a:t>
          </a:r>
          <a:endParaRPr lang="en-US" sz="2400" dirty="0"/>
        </a:p>
      </dgm:t>
    </dgm:pt>
    <dgm:pt modelId="{E4D14627-EEEC-4D6D-B881-FA85B1D7DEA4}" type="parTrans" cxnId="{A1196000-F4C1-43F2-B4A3-E06791D58159}">
      <dgm:prSet/>
      <dgm:spPr/>
      <dgm:t>
        <a:bodyPr/>
        <a:lstStyle/>
        <a:p>
          <a:endParaRPr lang="en-US"/>
        </a:p>
      </dgm:t>
    </dgm:pt>
    <dgm:pt modelId="{87212BF9-BDF2-4BC9-AD2F-CDCDDA6B66B2}" type="sibTrans" cxnId="{A1196000-F4C1-43F2-B4A3-E06791D58159}">
      <dgm:prSet/>
      <dgm:spPr/>
      <dgm:t>
        <a:bodyPr/>
        <a:lstStyle/>
        <a:p>
          <a:endParaRPr lang="en-US"/>
        </a:p>
      </dgm:t>
    </dgm:pt>
    <dgm:pt modelId="{8115BDA8-D45B-4DD1-B995-A25569EB75AE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Tool: </a:t>
          </a:r>
          <a:r>
            <a:rPr lang="en-US" sz="2000" b="1" dirty="0" smtClean="0"/>
            <a:t>Editor</a:t>
          </a:r>
          <a:endParaRPr lang="en-US" sz="2000" dirty="0"/>
        </a:p>
      </dgm:t>
    </dgm:pt>
    <dgm:pt modelId="{DFF70CA3-9655-4F61-944F-7ACCED20254A}" type="parTrans" cxnId="{3D99AA40-66C1-4A63-8BCB-7385C3978A78}">
      <dgm:prSet/>
      <dgm:spPr/>
      <dgm:t>
        <a:bodyPr/>
        <a:lstStyle/>
        <a:p>
          <a:endParaRPr lang="en-US"/>
        </a:p>
      </dgm:t>
    </dgm:pt>
    <dgm:pt modelId="{F2BFFBB4-8B58-4256-903C-ECB0D2818FC5}" type="sibTrans" cxnId="{3D99AA40-66C1-4A63-8BCB-7385C3978A78}">
      <dgm:prSet/>
      <dgm:spPr/>
      <dgm:t>
        <a:bodyPr/>
        <a:lstStyle/>
        <a:p>
          <a:endParaRPr lang="en-US"/>
        </a:p>
      </dgm:t>
    </dgm:pt>
    <dgm:pt modelId="{9A702010-B61A-41A5-8048-1184750A8AAA}">
      <dgm:prSet phldrT="[Text]" custT="1"/>
      <dgm:spPr/>
      <dgm:t>
        <a:bodyPr/>
        <a:lstStyle/>
        <a:p>
          <a:r>
            <a:rPr lang="en-US" sz="2400" dirty="0" smtClean="0"/>
            <a:t>Compiling</a:t>
          </a:r>
          <a:endParaRPr lang="en-US" sz="2400" dirty="0"/>
        </a:p>
      </dgm:t>
    </dgm:pt>
    <dgm:pt modelId="{82F09FCB-F687-434B-BB71-D6532910F38E}" type="parTrans" cxnId="{9D8F1237-D242-4B79-8A32-9982A2ADEDA8}">
      <dgm:prSet/>
      <dgm:spPr/>
      <dgm:t>
        <a:bodyPr/>
        <a:lstStyle/>
        <a:p>
          <a:endParaRPr lang="en-US"/>
        </a:p>
      </dgm:t>
    </dgm:pt>
    <dgm:pt modelId="{FFFCB8C8-DBF9-47E3-A366-F3AAA1F2C28B}" type="sibTrans" cxnId="{9D8F1237-D242-4B79-8A32-9982A2ADEDA8}">
      <dgm:prSet/>
      <dgm:spPr/>
      <dgm:t>
        <a:bodyPr/>
        <a:lstStyle/>
        <a:p>
          <a:endParaRPr lang="en-US"/>
        </a:p>
      </dgm:t>
    </dgm:pt>
    <dgm:pt modelId="{1E57BBFA-026D-43DE-9ED4-95E52DB3E3B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Tool: </a:t>
          </a:r>
          <a:r>
            <a:rPr lang="en-US" sz="2000" b="1" dirty="0" smtClean="0"/>
            <a:t>Compiler</a:t>
          </a:r>
          <a:endParaRPr lang="en-US" sz="2000" b="1" dirty="0"/>
        </a:p>
      </dgm:t>
    </dgm:pt>
    <dgm:pt modelId="{1CF5027E-F070-4335-9176-D70D8E8E3B1E}" type="parTrans" cxnId="{7954CF2F-83B4-47C5-96C3-7F7EB2428B65}">
      <dgm:prSet/>
      <dgm:spPr/>
      <dgm:t>
        <a:bodyPr/>
        <a:lstStyle/>
        <a:p>
          <a:endParaRPr lang="en-US"/>
        </a:p>
      </dgm:t>
    </dgm:pt>
    <dgm:pt modelId="{8811F869-3F9B-46C0-A642-B40BB2205869}" type="sibTrans" cxnId="{7954CF2F-83B4-47C5-96C3-7F7EB2428B65}">
      <dgm:prSet/>
      <dgm:spPr/>
      <dgm:t>
        <a:bodyPr/>
        <a:lstStyle/>
        <a:p>
          <a:endParaRPr lang="en-US"/>
        </a:p>
      </dgm:t>
    </dgm:pt>
    <dgm:pt modelId="{E3FCFBA2-2336-4B85-9503-BF751B88F0D3}">
      <dgm:prSet phldrT="[Text]" custT="1"/>
      <dgm:spPr/>
      <dgm:t>
        <a:bodyPr/>
        <a:lstStyle/>
        <a:p>
          <a:r>
            <a:rPr lang="en-US" sz="2400" dirty="0" smtClean="0"/>
            <a:t>Executing</a:t>
          </a:r>
          <a:endParaRPr lang="en-US" sz="2400" dirty="0"/>
        </a:p>
      </dgm:t>
    </dgm:pt>
    <dgm:pt modelId="{C2E41CC1-0A97-479D-B26F-138F44835F27}" type="parTrans" cxnId="{0578E1E2-1F72-44A4-9C70-8881E8C8FE44}">
      <dgm:prSet/>
      <dgm:spPr/>
      <dgm:t>
        <a:bodyPr/>
        <a:lstStyle/>
        <a:p>
          <a:endParaRPr lang="en-US"/>
        </a:p>
      </dgm:t>
    </dgm:pt>
    <dgm:pt modelId="{39F8571C-3D2D-42D9-9A1F-7734755FC9E7}" type="sibTrans" cxnId="{0578E1E2-1F72-44A4-9C70-8881E8C8FE44}">
      <dgm:prSet/>
      <dgm:spPr/>
      <dgm:t>
        <a:bodyPr/>
        <a:lstStyle/>
        <a:p>
          <a:endParaRPr lang="en-US"/>
        </a:p>
      </dgm:t>
    </dgm:pt>
    <dgm:pt modelId="{7C6F63AA-76BB-4C90-A7AB-FEDF5FA396E0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Tool: </a:t>
          </a:r>
          <a:r>
            <a:rPr lang="en-US" sz="2000" b="1" dirty="0" smtClean="0"/>
            <a:t>None</a:t>
          </a:r>
          <a:endParaRPr lang="en-US" sz="2000" b="1" dirty="0"/>
        </a:p>
      </dgm:t>
    </dgm:pt>
    <dgm:pt modelId="{F7C6EA99-5981-4370-ACCD-D7FC4B4C3AA4}" type="parTrans" cxnId="{C9D5C8A6-9484-4CF2-897F-0CC269679AC0}">
      <dgm:prSet/>
      <dgm:spPr/>
      <dgm:t>
        <a:bodyPr/>
        <a:lstStyle/>
        <a:p>
          <a:endParaRPr lang="en-US"/>
        </a:p>
      </dgm:t>
    </dgm:pt>
    <dgm:pt modelId="{3B71B5CA-5870-4D40-B98E-A60A2C8586E8}" type="sibTrans" cxnId="{C9D5C8A6-9484-4CF2-897F-0CC269679AC0}">
      <dgm:prSet/>
      <dgm:spPr/>
      <dgm:t>
        <a:bodyPr/>
        <a:lstStyle/>
        <a:p>
          <a:endParaRPr lang="en-US"/>
        </a:p>
      </dgm:t>
    </dgm:pt>
    <dgm:pt modelId="{37CC6BF1-B60E-4D0A-9A7A-BC56847F1F7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Produce: </a:t>
          </a:r>
          <a:r>
            <a:rPr lang="en-US" sz="2000" b="1" dirty="0" smtClean="0"/>
            <a:t>Source Code</a:t>
          </a:r>
          <a:endParaRPr lang="en-US" sz="2000" b="1" dirty="0"/>
        </a:p>
      </dgm:t>
    </dgm:pt>
    <dgm:pt modelId="{DD7D9351-3EB1-4BE1-A335-2A0B57D4DF4F}" type="parTrans" cxnId="{D7AF8125-B6A5-434F-92FE-366D4D01D378}">
      <dgm:prSet/>
      <dgm:spPr/>
      <dgm:t>
        <a:bodyPr/>
        <a:lstStyle/>
        <a:p>
          <a:endParaRPr lang="en-US"/>
        </a:p>
      </dgm:t>
    </dgm:pt>
    <dgm:pt modelId="{EBD02E7F-5744-44BB-B178-78C88CF2CD91}" type="sibTrans" cxnId="{D7AF8125-B6A5-434F-92FE-366D4D01D378}">
      <dgm:prSet/>
      <dgm:spPr/>
      <dgm:t>
        <a:bodyPr/>
        <a:lstStyle/>
        <a:p>
          <a:endParaRPr lang="en-US"/>
        </a:p>
      </dgm:t>
    </dgm:pt>
    <dgm:pt modelId="{E1A05CC9-260D-457F-8391-8E2148F284CD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Produce: </a:t>
          </a:r>
          <a:r>
            <a:rPr lang="en-US" sz="2000" b="1" dirty="0" smtClean="0"/>
            <a:t>Executable </a:t>
          </a:r>
          <a:r>
            <a:rPr lang="en-US" sz="2000" b="1" dirty="0" err="1" smtClean="0"/>
            <a:t>Bytecode</a:t>
          </a:r>
          <a:endParaRPr lang="en-US" sz="2000" b="1" dirty="0"/>
        </a:p>
      </dgm:t>
    </dgm:pt>
    <dgm:pt modelId="{6D97F11D-382C-4A80-B27C-B96FC0C209A7}" type="parTrans" cxnId="{7EE0D9DC-4192-4418-B912-9D6D42F20D9E}">
      <dgm:prSet/>
      <dgm:spPr/>
      <dgm:t>
        <a:bodyPr/>
        <a:lstStyle/>
        <a:p>
          <a:endParaRPr lang="en-US"/>
        </a:p>
      </dgm:t>
    </dgm:pt>
    <dgm:pt modelId="{E9F7D977-1D14-4019-840D-9FE45AB287C1}" type="sibTrans" cxnId="{7EE0D9DC-4192-4418-B912-9D6D42F20D9E}">
      <dgm:prSet/>
      <dgm:spPr/>
      <dgm:t>
        <a:bodyPr/>
        <a:lstStyle/>
        <a:p>
          <a:endParaRPr lang="en-US"/>
        </a:p>
      </dgm:t>
    </dgm:pt>
    <dgm:pt modelId="{07B15669-FD01-4061-A13D-91DAAA1AA5D5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1200"/>
            </a:spcAft>
          </a:pPr>
          <a:r>
            <a:rPr lang="en-US" sz="2000" dirty="0" smtClean="0"/>
            <a:t>Produce: </a:t>
          </a:r>
          <a:r>
            <a:rPr lang="en-US" sz="2000" b="1" dirty="0" smtClean="0"/>
            <a:t>Result</a:t>
          </a:r>
          <a:endParaRPr lang="en-US" sz="2000" b="1" dirty="0"/>
        </a:p>
      </dgm:t>
    </dgm:pt>
    <dgm:pt modelId="{3FE0AACF-AD06-4251-A52F-AB3B856398E4}" type="parTrans" cxnId="{C5A27CE0-EA1F-4D24-8419-2CB79CB4F1BE}">
      <dgm:prSet/>
      <dgm:spPr/>
      <dgm:t>
        <a:bodyPr/>
        <a:lstStyle/>
        <a:p>
          <a:endParaRPr lang="en-US"/>
        </a:p>
      </dgm:t>
    </dgm:pt>
    <dgm:pt modelId="{C81CF55F-2235-4976-87AC-83BD05657E89}" type="sibTrans" cxnId="{C5A27CE0-EA1F-4D24-8419-2CB79CB4F1BE}">
      <dgm:prSet/>
      <dgm:spPr/>
      <dgm:t>
        <a:bodyPr/>
        <a:lstStyle/>
        <a:p>
          <a:endParaRPr lang="en-US"/>
        </a:p>
      </dgm:t>
    </dgm:pt>
    <dgm:pt modelId="{8F025EF2-0733-4F3D-A961-0CC128F08B6F}" type="pres">
      <dgm:prSet presAssocID="{8BC455CF-6EE5-4655-B424-E1201BDA54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792D36-5BDE-43AE-9C43-66EE0B9543B4}" type="pres">
      <dgm:prSet presAssocID="{CCB133DE-CD9F-45B4-A66D-4FE49769D692}" presName="composite" presStyleCnt="0"/>
      <dgm:spPr/>
    </dgm:pt>
    <dgm:pt modelId="{2C9B45EF-CF2F-42AC-8D84-2BE3619BAE9B}" type="pres">
      <dgm:prSet presAssocID="{CCB133DE-CD9F-45B4-A66D-4FE49769D69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5133C-CA9F-4068-ACF8-9848B03930E8}" type="pres">
      <dgm:prSet presAssocID="{CCB133DE-CD9F-45B4-A66D-4FE49769D692}" presName="parSh" presStyleLbl="node1" presStyleIdx="0" presStyleCnt="3" custLinFactNeighborX="-593" custLinFactNeighborY="-14984"/>
      <dgm:spPr/>
      <dgm:t>
        <a:bodyPr/>
        <a:lstStyle/>
        <a:p>
          <a:endParaRPr lang="en-US"/>
        </a:p>
      </dgm:t>
    </dgm:pt>
    <dgm:pt modelId="{135104FC-8C69-4D82-B5D0-E8077EB7AE9C}" type="pres">
      <dgm:prSet presAssocID="{CCB133DE-CD9F-45B4-A66D-4FE49769D692}" presName="desTx" presStyleLbl="fgAcc1" presStyleIdx="0" presStyleCnt="3" custScaleX="127381" custScaleY="897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309E83-E52D-48A4-8197-155FB50E61AE}" type="pres">
      <dgm:prSet presAssocID="{87212BF9-BDF2-4BC9-AD2F-CDCDDA6B66B2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D95FB66-920F-41C7-BAEE-B3A188061237}" type="pres">
      <dgm:prSet presAssocID="{87212BF9-BDF2-4BC9-AD2F-CDCDDA6B66B2}" presName="connTx" presStyleLbl="sibTrans2D1" presStyleIdx="0" presStyleCnt="2"/>
      <dgm:spPr/>
      <dgm:t>
        <a:bodyPr/>
        <a:lstStyle/>
        <a:p>
          <a:endParaRPr lang="en-US"/>
        </a:p>
      </dgm:t>
    </dgm:pt>
    <dgm:pt modelId="{29639BDA-278B-41B2-8186-7F1804152312}" type="pres">
      <dgm:prSet presAssocID="{9A702010-B61A-41A5-8048-1184750A8AAA}" presName="composite" presStyleCnt="0"/>
      <dgm:spPr/>
    </dgm:pt>
    <dgm:pt modelId="{7D7A7D7F-BE19-4F7C-81FF-141B321895AB}" type="pres">
      <dgm:prSet presAssocID="{9A702010-B61A-41A5-8048-1184750A8AA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6DF33-04DA-4F50-9E0A-E9B4A37042EE}" type="pres">
      <dgm:prSet presAssocID="{9A702010-B61A-41A5-8048-1184750A8AAA}" presName="parSh" presStyleLbl="node1" presStyleIdx="1" presStyleCnt="3" custLinFactNeighborX="-7147" custLinFactNeighborY="185"/>
      <dgm:spPr/>
      <dgm:t>
        <a:bodyPr/>
        <a:lstStyle/>
        <a:p>
          <a:endParaRPr lang="en-US"/>
        </a:p>
      </dgm:t>
    </dgm:pt>
    <dgm:pt modelId="{DD6868FA-8733-4F27-B034-A6C802D2B76C}" type="pres">
      <dgm:prSet presAssocID="{9A702010-B61A-41A5-8048-1184750A8AAA}" presName="desTx" presStyleLbl="fgAcc1" presStyleIdx="1" presStyleCnt="3" custScaleX="118941" custScaleY="100000" custLinFactNeighborX="-7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D4FB2-E7D5-4821-9856-2C4A9AE90AB6}" type="pres">
      <dgm:prSet presAssocID="{FFFCB8C8-DBF9-47E3-A366-F3AAA1F2C28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E1A7F7C-DF45-46C0-AEFF-2EF5059F97B8}" type="pres">
      <dgm:prSet presAssocID="{FFFCB8C8-DBF9-47E3-A366-F3AAA1F2C28B}" presName="connTx" presStyleLbl="sibTrans2D1" presStyleIdx="1" presStyleCnt="2"/>
      <dgm:spPr/>
      <dgm:t>
        <a:bodyPr/>
        <a:lstStyle/>
        <a:p>
          <a:endParaRPr lang="en-US"/>
        </a:p>
      </dgm:t>
    </dgm:pt>
    <dgm:pt modelId="{61476835-7042-43FE-9A35-7039FEDD91C3}" type="pres">
      <dgm:prSet presAssocID="{E3FCFBA2-2336-4B85-9503-BF751B88F0D3}" presName="composite" presStyleCnt="0"/>
      <dgm:spPr/>
    </dgm:pt>
    <dgm:pt modelId="{5A4ACD9B-01AE-4D5E-A3F0-00009564CD87}" type="pres">
      <dgm:prSet presAssocID="{E3FCFBA2-2336-4B85-9503-BF751B88F0D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CA49A-149B-4E35-832C-E04D43952193}" type="pres">
      <dgm:prSet presAssocID="{E3FCFBA2-2336-4B85-9503-BF751B88F0D3}" presName="parSh" presStyleLbl="node1" presStyleIdx="2" presStyleCnt="3" custLinFactNeighborX="-5401"/>
      <dgm:spPr/>
      <dgm:t>
        <a:bodyPr/>
        <a:lstStyle/>
        <a:p>
          <a:endParaRPr lang="en-US"/>
        </a:p>
      </dgm:t>
    </dgm:pt>
    <dgm:pt modelId="{DBBBEA64-8F26-4E4F-B019-2EA458C997E3}" type="pres">
      <dgm:prSet presAssocID="{E3FCFBA2-2336-4B85-9503-BF751B88F0D3}" presName="desTx" presStyleLbl="fgAcc1" presStyleIdx="2" presStyleCnt="3" custScaleX="99820" custScaleY="100000" custLinFactNeighborX="-54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D5C8A6-9484-4CF2-897F-0CC269679AC0}" srcId="{E3FCFBA2-2336-4B85-9503-BF751B88F0D3}" destId="{7C6F63AA-76BB-4C90-A7AB-FEDF5FA396E0}" srcOrd="0" destOrd="0" parTransId="{F7C6EA99-5981-4370-ACCD-D7FC4B4C3AA4}" sibTransId="{3B71B5CA-5870-4D40-B98E-A60A2C8586E8}"/>
    <dgm:cxn modelId="{E2C7F113-E852-45CC-A03D-0E431C106DF0}" type="presOf" srcId="{7C6F63AA-76BB-4C90-A7AB-FEDF5FA396E0}" destId="{DBBBEA64-8F26-4E4F-B019-2EA458C997E3}" srcOrd="0" destOrd="0" presId="urn:microsoft.com/office/officeart/2005/8/layout/process3"/>
    <dgm:cxn modelId="{9D8F1237-D242-4B79-8A32-9982A2ADEDA8}" srcId="{8BC455CF-6EE5-4655-B424-E1201BDA54E0}" destId="{9A702010-B61A-41A5-8048-1184750A8AAA}" srcOrd="1" destOrd="0" parTransId="{82F09FCB-F687-434B-BB71-D6532910F38E}" sibTransId="{FFFCB8C8-DBF9-47E3-A366-F3AAA1F2C28B}"/>
    <dgm:cxn modelId="{C5A27CE0-EA1F-4D24-8419-2CB79CB4F1BE}" srcId="{E3FCFBA2-2336-4B85-9503-BF751B88F0D3}" destId="{07B15669-FD01-4061-A13D-91DAAA1AA5D5}" srcOrd="1" destOrd="0" parTransId="{3FE0AACF-AD06-4251-A52F-AB3B856398E4}" sibTransId="{C81CF55F-2235-4976-87AC-83BD05657E89}"/>
    <dgm:cxn modelId="{3D99AA40-66C1-4A63-8BCB-7385C3978A78}" srcId="{CCB133DE-CD9F-45B4-A66D-4FE49769D692}" destId="{8115BDA8-D45B-4DD1-B995-A25569EB75AE}" srcOrd="0" destOrd="0" parTransId="{DFF70CA3-9655-4F61-944F-7ACCED20254A}" sibTransId="{F2BFFBB4-8B58-4256-903C-ECB0D2818FC5}"/>
    <dgm:cxn modelId="{F7B0D16F-B592-4FEB-862B-AC79C0336D99}" type="presOf" srcId="{9A702010-B61A-41A5-8048-1184750A8AAA}" destId="{7D7A7D7F-BE19-4F7C-81FF-141B321895AB}" srcOrd="0" destOrd="0" presId="urn:microsoft.com/office/officeart/2005/8/layout/process3"/>
    <dgm:cxn modelId="{F58E063D-07C1-4FA1-A198-231804C5CBD8}" type="presOf" srcId="{CCB133DE-CD9F-45B4-A66D-4FE49769D692}" destId="{2C9B45EF-CF2F-42AC-8D84-2BE3619BAE9B}" srcOrd="0" destOrd="0" presId="urn:microsoft.com/office/officeart/2005/8/layout/process3"/>
    <dgm:cxn modelId="{43E7235D-E104-43C4-A394-F02379A2D5EC}" type="presOf" srcId="{FFFCB8C8-DBF9-47E3-A366-F3AAA1F2C28B}" destId="{67CD4FB2-E7D5-4821-9856-2C4A9AE90AB6}" srcOrd="0" destOrd="0" presId="urn:microsoft.com/office/officeart/2005/8/layout/process3"/>
    <dgm:cxn modelId="{870D0BE1-FD5D-4D2A-9515-1E7B3D517850}" type="presOf" srcId="{E1A05CC9-260D-457F-8391-8E2148F284CD}" destId="{DD6868FA-8733-4F27-B034-A6C802D2B76C}" srcOrd="0" destOrd="1" presId="urn:microsoft.com/office/officeart/2005/8/layout/process3"/>
    <dgm:cxn modelId="{963CBDD3-15EE-4273-B202-3AAC71D317DF}" type="presOf" srcId="{FFFCB8C8-DBF9-47E3-A366-F3AAA1F2C28B}" destId="{1E1A7F7C-DF45-46C0-AEFF-2EF5059F97B8}" srcOrd="1" destOrd="0" presId="urn:microsoft.com/office/officeart/2005/8/layout/process3"/>
    <dgm:cxn modelId="{A1196000-F4C1-43F2-B4A3-E06791D58159}" srcId="{8BC455CF-6EE5-4655-B424-E1201BDA54E0}" destId="{CCB133DE-CD9F-45B4-A66D-4FE49769D692}" srcOrd="0" destOrd="0" parTransId="{E4D14627-EEEC-4D6D-B881-FA85B1D7DEA4}" sibTransId="{87212BF9-BDF2-4BC9-AD2F-CDCDDA6B66B2}"/>
    <dgm:cxn modelId="{FF9D2890-148F-497E-A37C-8B9BF368A674}" type="presOf" srcId="{87212BF9-BDF2-4BC9-AD2F-CDCDDA6B66B2}" destId="{2C309E83-E52D-48A4-8197-155FB50E61AE}" srcOrd="0" destOrd="0" presId="urn:microsoft.com/office/officeart/2005/8/layout/process3"/>
    <dgm:cxn modelId="{61D4C1B5-DD07-4008-97FE-FE52584CC79E}" type="presOf" srcId="{8115BDA8-D45B-4DD1-B995-A25569EB75AE}" destId="{135104FC-8C69-4D82-B5D0-E8077EB7AE9C}" srcOrd="0" destOrd="0" presId="urn:microsoft.com/office/officeart/2005/8/layout/process3"/>
    <dgm:cxn modelId="{7FE11EBF-F915-4347-9A45-BCEA69173197}" type="presOf" srcId="{9A702010-B61A-41A5-8048-1184750A8AAA}" destId="{E786DF33-04DA-4F50-9E0A-E9B4A37042EE}" srcOrd="1" destOrd="0" presId="urn:microsoft.com/office/officeart/2005/8/layout/process3"/>
    <dgm:cxn modelId="{7EE0D9DC-4192-4418-B912-9D6D42F20D9E}" srcId="{9A702010-B61A-41A5-8048-1184750A8AAA}" destId="{E1A05CC9-260D-457F-8391-8E2148F284CD}" srcOrd="1" destOrd="0" parTransId="{6D97F11D-382C-4A80-B27C-B96FC0C209A7}" sibTransId="{E9F7D977-1D14-4019-840D-9FE45AB287C1}"/>
    <dgm:cxn modelId="{58BC27E2-DCB5-4F45-AE01-3527C04697E7}" type="presOf" srcId="{37CC6BF1-B60E-4D0A-9A7A-BC56847F1F79}" destId="{135104FC-8C69-4D82-B5D0-E8077EB7AE9C}" srcOrd="0" destOrd="1" presId="urn:microsoft.com/office/officeart/2005/8/layout/process3"/>
    <dgm:cxn modelId="{36DD4470-4E41-434F-81EF-3080EFDE0FE5}" type="presOf" srcId="{E3FCFBA2-2336-4B85-9503-BF751B88F0D3}" destId="{34BCA49A-149B-4E35-832C-E04D43952193}" srcOrd="1" destOrd="0" presId="urn:microsoft.com/office/officeart/2005/8/layout/process3"/>
    <dgm:cxn modelId="{0578E1E2-1F72-44A4-9C70-8881E8C8FE44}" srcId="{8BC455CF-6EE5-4655-B424-E1201BDA54E0}" destId="{E3FCFBA2-2336-4B85-9503-BF751B88F0D3}" srcOrd="2" destOrd="0" parTransId="{C2E41CC1-0A97-479D-B26F-138F44835F27}" sibTransId="{39F8571C-3D2D-42D9-9A1F-7734755FC9E7}"/>
    <dgm:cxn modelId="{7954CF2F-83B4-47C5-96C3-7F7EB2428B65}" srcId="{9A702010-B61A-41A5-8048-1184750A8AAA}" destId="{1E57BBFA-026D-43DE-9ED4-95E52DB3E3B9}" srcOrd="0" destOrd="0" parTransId="{1CF5027E-F070-4335-9176-D70D8E8E3B1E}" sibTransId="{8811F869-3F9B-46C0-A642-B40BB2205869}"/>
    <dgm:cxn modelId="{2F1968C6-9CD2-492A-B9BC-5BE0EF4D7596}" type="presOf" srcId="{87212BF9-BDF2-4BC9-AD2F-CDCDDA6B66B2}" destId="{ED95FB66-920F-41C7-BAEE-B3A188061237}" srcOrd="1" destOrd="0" presId="urn:microsoft.com/office/officeart/2005/8/layout/process3"/>
    <dgm:cxn modelId="{623CE145-A0BD-4AD9-AF44-D38A6162B219}" type="presOf" srcId="{E3FCFBA2-2336-4B85-9503-BF751B88F0D3}" destId="{5A4ACD9B-01AE-4D5E-A3F0-00009564CD87}" srcOrd="0" destOrd="0" presId="urn:microsoft.com/office/officeart/2005/8/layout/process3"/>
    <dgm:cxn modelId="{0ECBC4ED-B29F-41B0-A0FB-410F54FB59B1}" type="presOf" srcId="{07B15669-FD01-4061-A13D-91DAAA1AA5D5}" destId="{DBBBEA64-8F26-4E4F-B019-2EA458C997E3}" srcOrd="0" destOrd="1" presId="urn:microsoft.com/office/officeart/2005/8/layout/process3"/>
    <dgm:cxn modelId="{5156FB42-794C-44D5-87CE-B71B59804F4D}" type="presOf" srcId="{1E57BBFA-026D-43DE-9ED4-95E52DB3E3B9}" destId="{DD6868FA-8733-4F27-B034-A6C802D2B76C}" srcOrd="0" destOrd="0" presId="urn:microsoft.com/office/officeart/2005/8/layout/process3"/>
    <dgm:cxn modelId="{87C61D3E-CEF4-4767-BCED-089F724E3FEC}" type="presOf" srcId="{CCB133DE-CD9F-45B4-A66D-4FE49769D692}" destId="{F6E5133C-CA9F-4068-ACF8-9848B03930E8}" srcOrd="1" destOrd="0" presId="urn:microsoft.com/office/officeart/2005/8/layout/process3"/>
    <dgm:cxn modelId="{D7AF8125-B6A5-434F-92FE-366D4D01D378}" srcId="{CCB133DE-CD9F-45B4-A66D-4FE49769D692}" destId="{37CC6BF1-B60E-4D0A-9A7A-BC56847F1F79}" srcOrd="1" destOrd="0" parTransId="{DD7D9351-3EB1-4BE1-A335-2A0B57D4DF4F}" sibTransId="{EBD02E7F-5744-44BB-B178-78C88CF2CD91}"/>
    <dgm:cxn modelId="{4B47434D-B581-4D83-82A0-0158DE11BBFB}" type="presOf" srcId="{8BC455CF-6EE5-4655-B424-E1201BDA54E0}" destId="{8F025EF2-0733-4F3D-A961-0CC128F08B6F}" srcOrd="0" destOrd="0" presId="urn:microsoft.com/office/officeart/2005/8/layout/process3"/>
    <dgm:cxn modelId="{207D8F1E-8F3E-4CF3-834D-56CA4CCE6EBD}" type="presParOf" srcId="{8F025EF2-0733-4F3D-A961-0CC128F08B6F}" destId="{E1792D36-5BDE-43AE-9C43-66EE0B9543B4}" srcOrd="0" destOrd="0" presId="urn:microsoft.com/office/officeart/2005/8/layout/process3"/>
    <dgm:cxn modelId="{C963CCB1-C0F4-48AB-826A-F1C4C014999D}" type="presParOf" srcId="{E1792D36-5BDE-43AE-9C43-66EE0B9543B4}" destId="{2C9B45EF-CF2F-42AC-8D84-2BE3619BAE9B}" srcOrd="0" destOrd="0" presId="urn:microsoft.com/office/officeart/2005/8/layout/process3"/>
    <dgm:cxn modelId="{BC70FD16-374C-47FF-B86B-5E4F98E17056}" type="presParOf" srcId="{E1792D36-5BDE-43AE-9C43-66EE0B9543B4}" destId="{F6E5133C-CA9F-4068-ACF8-9848B03930E8}" srcOrd="1" destOrd="0" presId="urn:microsoft.com/office/officeart/2005/8/layout/process3"/>
    <dgm:cxn modelId="{852B0832-64D1-4B0D-9CDA-C4F7F5D01DED}" type="presParOf" srcId="{E1792D36-5BDE-43AE-9C43-66EE0B9543B4}" destId="{135104FC-8C69-4D82-B5D0-E8077EB7AE9C}" srcOrd="2" destOrd="0" presId="urn:microsoft.com/office/officeart/2005/8/layout/process3"/>
    <dgm:cxn modelId="{2EFA68D4-716B-4265-A3B6-82E3AC8ABA6D}" type="presParOf" srcId="{8F025EF2-0733-4F3D-A961-0CC128F08B6F}" destId="{2C309E83-E52D-48A4-8197-155FB50E61AE}" srcOrd="1" destOrd="0" presId="urn:microsoft.com/office/officeart/2005/8/layout/process3"/>
    <dgm:cxn modelId="{56C571BB-F357-4668-931E-B982F013C72E}" type="presParOf" srcId="{2C309E83-E52D-48A4-8197-155FB50E61AE}" destId="{ED95FB66-920F-41C7-BAEE-B3A188061237}" srcOrd="0" destOrd="0" presId="urn:microsoft.com/office/officeart/2005/8/layout/process3"/>
    <dgm:cxn modelId="{761DDA71-E885-4982-81BE-B45C40F3837A}" type="presParOf" srcId="{8F025EF2-0733-4F3D-A961-0CC128F08B6F}" destId="{29639BDA-278B-41B2-8186-7F1804152312}" srcOrd="2" destOrd="0" presId="urn:microsoft.com/office/officeart/2005/8/layout/process3"/>
    <dgm:cxn modelId="{F5F086C9-C04A-4CE0-8DF8-ABB3F4485C6B}" type="presParOf" srcId="{29639BDA-278B-41B2-8186-7F1804152312}" destId="{7D7A7D7F-BE19-4F7C-81FF-141B321895AB}" srcOrd="0" destOrd="0" presId="urn:microsoft.com/office/officeart/2005/8/layout/process3"/>
    <dgm:cxn modelId="{2D7D1611-9859-41AD-B1B7-903333229201}" type="presParOf" srcId="{29639BDA-278B-41B2-8186-7F1804152312}" destId="{E786DF33-04DA-4F50-9E0A-E9B4A37042EE}" srcOrd="1" destOrd="0" presId="urn:microsoft.com/office/officeart/2005/8/layout/process3"/>
    <dgm:cxn modelId="{BCA0608E-E2C6-4785-9922-EEADDBA43086}" type="presParOf" srcId="{29639BDA-278B-41B2-8186-7F1804152312}" destId="{DD6868FA-8733-4F27-B034-A6C802D2B76C}" srcOrd="2" destOrd="0" presId="urn:microsoft.com/office/officeart/2005/8/layout/process3"/>
    <dgm:cxn modelId="{0523523C-AE24-4413-95F2-00A5D805623F}" type="presParOf" srcId="{8F025EF2-0733-4F3D-A961-0CC128F08B6F}" destId="{67CD4FB2-E7D5-4821-9856-2C4A9AE90AB6}" srcOrd="3" destOrd="0" presId="urn:microsoft.com/office/officeart/2005/8/layout/process3"/>
    <dgm:cxn modelId="{4563DB81-7944-481C-8F86-D13FFDEE587B}" type="presParOf" srcId="{67CD4FB2-E7D5-4821-9856-2C4A9AE90AB6}" destId="{1E1A7F7C-DF45-46C0-AEFF-2EF5059F97B8}" srcOrd="0" destOrd="0" presId="urn:microsoft.com/office/officeart/2005/8/layout/process3"/>
    <dgm:cxn modelId="{60FA88EB-3006-46EA-96D4-761AD33B821C}" type="presParOf" srcId="{8F025EF2-0733-4F3D-A961-0CC128F08B6F}" destId="{61476835-7042-43FE-9A35-7039FEDD91C3}" srcOrd="4" destOrd="0" presId="urn:microsoft.com/office/officeart/2005/8/layout/process3"/>
    <dgm:cxn modelId="{57ED0FC7-4138-4214-B2FF-F8ECA3F28597}" type="presParOf" srcId="{61476835-7042-43FE-9A35-7039FEDD91C3}" destId="{5A4ACD9B-01AE-4D5E-A3F0-00009564CD87}" srcOrd="0" destOrd="0" presId="urn:microsoft.com/office/officeart/2005/8/layout/process3"/>
    <dgm:cxn modelId="{14B81F28-35C9-439F-B9CD-A422BF7808F6}" type="presParOf" srcId="{61476835-7042-43FE-9A35-7039FEDD91C3}" destId="{34BCA49A-149B-4E35-832C-E04D43952193}" srcOrd="1" destOrd="0" presId="urn:microsoft.com/office/officeart/2005/8/layout/process3"/>
    <dgm:cxn modelId="{A9395BD8-0F66-4AED-840F-E235D1E7D858}" type="presParOf" srcId="{61476835-7042-43FE-9A35-7039FEDD91C3}" destId="{DBBBEA64-8F26-4E4F-B019-2EA458C997E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5133C-CA9F-4068-ACF8-9848B03930E8}">
      <dsp:nvSpPr>
        <dsp:cNvPr id="0" name=""/>
        <dsp:cNvSpPr/>
      </dsp:nvSpPr>
      <dsp:spPr>
        <a:xfrm>
          <a:off x="3550" y="329740"/>
          <a:ext cx="1733247" cy="912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Writing</a:t>
          </a:r>
          <a:endParaRPr lang="en-US" sz="2400" kern="1200" dirty="0"/>
        </a:p>
      </dsp:txBody>
      <dsp:txXfrm>
        <a:off x="3550" y="329740"/>
        <a:ext cx="1733247" cy="608042"/>
      </dsp:txXfrm>
    </dsp:sp>
    <dsp:sp modelId="{135104FC-8C69-4D82-B5D0-E8077EB7AE9C}">
      <dsp:nvSpPr>
        <dsp:cNvPr id="0" name=""/>
        <dsp:cNvSpPr/>
      </dsp:nvSpPr>
      <dsp:spPr>
        <a:xfrm>
          <a:off x="130789" y="1156189"/>
          <a:ext cx="2207827" cy="14287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Tool: </a:t>
          </a:r>
          <a:r>
            <a:rPr lang="en-US" sz="2000" b="1" kern="1200" dirty="0" smtClean="0"/>
            <a:t>Editor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Produce: </a:t>
          </a:r>
          <a:r>
            <a:rPr lang="en-US" sz="2000" b="1" kern="1200" dirty="0" smtClean="0"/>
            <a:t>Source Code</a:t>
          </a:r>
          <a:endParaRPr lang="en-US" sz="2000" b="1" kern="1200" dirty="0"/>
        </a:p>
      </dsp:txBody>
      <dsp:txXfrm>
        <a:off x="172634" y="1198034"/>
        <a:ext cx="2124137" cy="1345016"/>
      </dsp:txXfrm>
    </dsp:sp>
    <dsp:sp modelId="{2C309E83-E52D-48A4-8197-155FB50E61AE}">
      <dsp:nvSpPr>
        <dsp:cNvPr id="0" name=""/>
        <dsp:cNvSpPr/>
      </dsp:nvSpPr>
      <dsp:spPr>
        <a:xfrm rot="115252">
          <a:off x="2029942" y="467537"/>
          <a:ext cx="622186" cy="4311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2029978" y="551590"/>
        <a:ext cx="492854" cy="258665"/>
      </dsp:txXfrm>
    </dsp:sp>
    <dsp:sp modelId="{E786DF33-04DA-4F50-9E0A-E9B4A37042EE}">
      <dsp:nvSpPr>
        <dsp:cNvPr id="0" name=""/>
        <dsp:cNvSpPr/>
      </dsp:nvSpPr>
      <dsp:spPr>
        <a:xfrm>
          <a:off x="2910076" y="427219"/>
          <a:ext cx="1733247" cy="912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Compiling</a:t>
          </a:r>
          <a:endParaRPr lang="en-US" sz="2400" kern="1200" dirty="0"/>
        </a:p>
      </dsp:txBody>
      <dsp:txXfrm>
        <a:off x="2910076" y="427219"/>
        <a:ext cx="1733247" cy="608042"/>
      </dsp:txXfrm>
    </dsp:sp>
    <dsp:sp modelId="{DD6868FA-8733-4F27-B034-A6C802D2B76C}">
      <dsp:nvSpPr>
        <dsp:cNvPr id="0" name=""/>
        <dsp:cNvSpPr/>
      </dsp:nvSpPr>
      <dsp:spPr>
        <a:xfrm>
          <a:off x="3101202" y="1033574"/>
          <a:ext cx="2061541" cy="1592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Tool: </a:t>
          </a:r>
          <a:r>
            <a:rPr lang="en-US" sz="2000" b="1" kern="1200" dirty="0" smtClean="0"/>
            <a:t>Compiler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Produce: </a:t>
          </a:r>
          <a:r>
            <a:rPr lang="en-US" sz="2000" b="1" kern="1200" dirty="0" smtClean="0"/>
            <a:t>Executable </a:t>
          </a:r>
          <a:r>
            <a:rPr lang="en-US" sz="2000" b="1" kern="1200" dirty="0" err="1" smtClean="0"/>
            <a:t>Bytecode</a:t>
          </a:r>
          <a:endParaRPr lang="en-US" sz="2000" b="1" kern="1200" dirty="0"/>
        </a:p>
      </dsp:txBody>
      <dsp:txXfrm>
        <a:off x="3147836" y="1080208"/>
        <a:ext cx="1968273" cy="1498924"/>
      </dsp:txXfrm>
    </dsp:sp>
    <dsp:sp modelId="{67CD4FB2-E7D5-4821-9856-2C4A9AE90AB6}">
      <dsp:nvSpPr>
        <dsp:cNvPr id="0" name=""/>
        <dsp:cNvSpPr/>
      </dsp:nvSpPr>
      <dsp:spPr>
        <a:xfrm rot="21598052">
          <a:off x="4954321" y="514833"/>
          <a:ext cx="659317" cy="43110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00" kern="1200"/>
        </a:p>
      </dsp:txBody>
      <dsp:txXfrm>
        <a:off x="4954321" y="601091"/>
        <a:ext cx="529985" cy="258665"/>
      </dsp:txXfrm>
    </dsp:sp>
    <dsp:sp modelId="{34BCA49A-149B-4E35-832C-E04D43952193}">
      <dsp:nvSpPr>
        <dsp:cNvPr id="0" name=""/>
        <dsp:cNvSpPr/>
      </dsp:nvSpPr>
      <dsp:spPr>
        <a:xfrm>
          <a:off x="5887317" y="425532"/>
          <a:ext cx="1733247" cy="9120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Executing</a:t>
          </a:r>
          <a:endParaRPr lang="en-US" sz="2400" kern="1200" dirty="0"/>
        </a:p>
      </dsp:txBody>
      <dsp:txXfrm>
        <a:off x="5887317" y="425532"/>
        <a:ext cx="1733247" cy="608042"/>
      </dsp:txXfrm>
    </dsp:sp>
    <dsp:sp modelId="{DBBBEA64-8F26-4E4F-B019-2EA458C997E3}">
      <dsp:nvSpPr>
        <dsp:cNvPr id="0" name=""/>
        <dsp:cNvSpPr/>
      </dsp:nvSpPr>
      <dsp:spPr>
        <a:xfrm>
          <a:off x="6242083" y="1033574"/>
          <a:ext cx="1727013" cy="15921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Tool: </a:t>
          </a:r>
          <a:r>
            <a:rPr lang="en-US" sz="2000" b="1" kern="1200" dirty="0" smtClean="0"/>
            <a:t>None</a:t>
          </a:r>
          <a:endParaRPr lang="en-US" sz="2000" b="1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en-US" sz="2000" kern="1200" dirty="0" smtClean="0"/>
            <a:t>Produce: </a:t>
          </a:r>
          <a:r>
            <a:rPr lang="en-US" sz="2000" b="1" kern="1200" dirty="0" smtClean="0"/>
            <a:t>Result</a:t>
          </a:r>
          <a:endParaRPr lang="en-US" sz="2000" b="1" kern="1200" dirty="0"/>
        </a:p>
      </dsp:txBody>
      <dsp:txXfrm>
        <a:off x="6288717" y="1080208"/>
        <a:ext cx="1633745" cy="1498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B2E8EB-225A-46BB-99C9-E1E9E61DE579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01D8012-00EF-4244-B17E-68F0A475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35FFDF-A32B-4742-8F70-071CD133798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2960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38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8012-00EF-4244-B17E-68F0A4754EE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5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8012-00EF-4244-B17E-68F0A4754EE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6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9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3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0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86D80BD-9D7B-4B49-8BCC-C8D89DEC61CC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87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268A65-9BCC-4427-88B7-EA274AFA89FD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105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CCDE80-46C3-496D-895F-E1F6749EF91D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9751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  <a:lvl2pPr marL="804763" indent="-30952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2pPr>
            <a:lvl3pPr marL="1238098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3pPr>
            <a:lvl4pPr marL="1733337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4pPr>
            <a:lvl5pPr marL="2228576" indent="-247620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itchFamily="18" charset="0"/>
              </a:defRPr>
            </a:lvl5pPr>
            <a:lvl6pPr marL="2723815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6pPr>
            <a:lvl7pPr marL="3219054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7pPr>
            <a:lvl8pPr marL="3714293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8pPr>
            <a:lvl9pPr marL="4209532" indent="-24762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BE28E3-FB59-4892-845C-80416C819838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283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04147">
              <a:defRPr/>
            </a:pPr>
            <a:endParaRPr lang="en-US" dirty="0" smtClean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D8012-00EF-4244-B17E-68F0A4754E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3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5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1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4A4A-B9D7-4577-AA6D-F7FD9A57993D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7536-FE23-47CB-86D5-ECF7000DFF78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B078-1DF1-4C4F-99AA-2B680FDDC44F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786E10-B5F8-49A5-81D8-49FAA2522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 algn="ctr">
              <a:defRPr b="1"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F828-0F48-43C3-8D22-4456B17F515B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8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DE40-CCED-4475-883E-28860F1FB273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F7FE8-6B9E-4176-81FF-36DABAD0D431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D98B-189D-499C-B8F8-F3C02E776A39}" type="datetime1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5E5E-6903-4DB8-87D9-A442D7507FF0}" type="datetime1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1035-8157-4E2F-B8F1-CFF7FA799CE9}" type="datetime1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D386-8E27-4E17-8445-C687911F4CE3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3AEC-C0EE-4ACD-AA70-157CFBAAE0F9}" type="datetime1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0FCE-A9BB-4E36-8C0D-5F0952D1ADBC}" type="datetime1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32D16-61AD-4632-A6F5-3967C5A9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H SarabunPSK" panose="020B0500040200020003" pitchFamily="34" charset="-34"/>
          <a:ea typeface="+mn-ea"/>
          <a:cs typeface="TH SarabunPSK" panose="020B0500040200020003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19200" y="3886200"/>
            <a:ext cx="68580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2700" b="1" dirty="0" smtClean="0"/>
              <a:t>       </a:t>
            </a:r>
            <a:r>
              <a:rPr lang="en-US" sz="3100" b="1" dirty="0" smtClean="0"/>
              <a:t>   </a:t>
            </a:r>
            <a:r>
              <a:rPr lang="en-US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Lecture </a:t>
            </a:r>
            <a:r>
              <a:rPr lang="th-TH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r>
              <a:rPr lang="en-US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1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th-TH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แนะนำโครงสร้างข้อมูล</a:t>
            </a:r>
            <a:br>
              <a:rPr lang="th-TH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31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Slide 1 – Slide 16</a:t>
            </a:r>
            <a:endParaRPr lang="en-US" sz="31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รุ่งรัตน์ เวียงศรีพนาวัลย์</a:t>
            </a:r>
          </a:p>
          <a:p>
            <a:endParaRPr lang="en-US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86400" y="3137371"/>
            <a:ext cx="26933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255</a:t>
            </a:r>
            <a:r>
              <a:rPr lang="th-TH" sz="2800" b="1" dirty="0" smtClean="0">
                <a:latin typeface="TH SarabunPSK" pitchFamily="34" charset="-34"/>
                <a:cs typeface="TH SarabunPSK" pitchFamily="34" charset="-34"/>
              </a:rPr>
              <a:t>9</a:t>
            </a:r>
            <a:r>
              <a:rPr lang="en-US" sz="2800" b="1" dirty="0" smtClean="0">
                <a:latin typeface="TH SarabunPSK" pitchFamily="34" charset="-34"/>
                <a:cs typeface="TH SarabunPSK" pitchFamily="34" charset="-34"/>
              </a:rPr>
              <a:t>-1 Data Structure</a:t>
            </a:r>
            <a:endParaRPr lang="th-TH" sz="28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78786E10-B5F8-49A5-81D8-49FAA25229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4400" y="5943600"/>
            <a:ext cx="7162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H SarabunPSK" panose="020B0500040200020003" pitchFamily="34" charset="-34"/>
                <a:ea typeface="+mn-ea"/>
                <a:cs typeface="TH SarabunPSK" panose="020B0500040200020003" pitchFamily="34" charset="-34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Slides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นี้นำมาจาก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Slide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ประกอบการสอนวิชา </a:t>
            </a:r>
            <a:r>
              <a:rPr 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Algorithm Analysis </a:t>
            </a:r>
            <a:r>
              <a:rPr lang="th-TH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ผศ.ดร.สมศรี บัณฑิตวิไล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38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Trees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Similar to a linked list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public class </a:t>
            </a:r>
            <a:r>
              <a:rPr lang="en-US" altLang="en-US" sz="2000" dirty="0" err="1" smtClean="0">
                <a:latin typeface="Courier New" pitchFamily="49" charset="0"/>
              </a:rPr>
              <a:t>TreeNode</a:t>
            </a:r>
            <a:endParaRPr lang="en-US" alt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{	private Object data;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	private </a:t>
            </a:r>
            <a:r>
              <a:rPr lang="en-US" altLang="en-US" sz="2000" dirty="0" err="1" smtClean="0">
                <a:latin typeface="Courier New" pitchFamily="49" charset="0"/>
              </a:rPr>
              <a:t>TreeNode</a:t>
            </a:r>
            <a:r>
              <a:rPr lang="en-US" altLang="en-US" sz="2000" dirty="0" smtClean="0">
                <a:latin typeface="Courier New" pitchFamily="49" charset="0"/>
              </a:rPr>
              <a:t> left;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	private </a:t>
            </a:r>
            <a:r>
              <a:rPr lang="en-US" altLang="en-US" sz="2000" dirty="0" err="1" smtClean="0">
                <a:latin typeface="Courier New" pitchFamily="49" charset="0"/>
              </a:rPr>
              <a:t>TreeNode</a:t>
            </a:r>
            <a:r>
              <a:rPr lang="en-US" altLang="en-US" sz="2000" dirty="0" smtClean="0">
                <a:latin typeface="Courier New" pitchFamily="49" charset="0"/>
              </a:rPr>
              <a:t> right;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buFont typeface="Marlett" pitchFamily="2" charset="2"/>
              <a:buNone/>
            </a:pPr>
            <a:endParaRPr lang="en-US" altLang="en-US" dirty="0" smtClean="0"/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4267200" y="32004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4267200" y="3581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4876800" y="3581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4114800" y="3886200"/>
            <a:ext cx="457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>
            <a:off x="5334000" y="3886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5334000" y="44196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15" name="Line 10"/>
          <p:cNvSpPr>
            <a:spLocks noChangeShapeType="1"/>
          </p:cNvSpPr>
          <p:nvPr/>
        </p:nvSpPr>
        <p:spPr bwMode="auto">
          <a:xfrm>
            <a:off x="53340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5943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3048000" y="44196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0480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4"/>
          <p:cNvSpPr>
            <a:spLocks noChangeShapeType="1"/>
          </p:cNvSpPr>
          <p:nvPr/>
        </p:nvSpPr>
        <p:spPr bwMode="auto">
          <a:xfrm>
            <a:off x="3657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5"/>
          <p:cNvSpPr>
            <a:spLocks noChangeShapeType="1"/>
          </p:cNvSpPr>
          <p:nvPr/>
        </p:nvSpPr>
        <p:spPr bwMode="auto">
          <a:xfrm flipH="1">
            <a:off x="5486400" y="3048000"/>
            <a:ext cx="1447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6"/>
          <p:cNvSpPr txBox="1">
            <a:spLocks noChangeArrowheads="1"/>
          </p:cNvSpPr>
          <p:nvPr/>
        </p:nvSpPr>
        <p:spPr bwMode="auto">
          <a:xfrm>
            <a:off x="7146925" y="27320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Root</a:t>
            </a:r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 flipH="1">
            <a:off x="2819400" y="5181600"/>
            <a:ext cx="4572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4038600" y="51054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4038600" y="54102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>
            <a:off x="40386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46482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2"/>
          <p:cNvSpPr>
            <a:spLocks noChangeArrowheads="1"/>
          </p:cNvSpPr>
          <p:nvPr/>
        </p:nvSpPr>
        <p:spPr bwMode="auto">
          <a:xfrm>
            <a:off x="1752600" y="54102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28" name="Line 23"/>
          <p:cNvSpPr>
            <a:spLocks noChangeShapeType="1"/>
          </p:cNvSpPr>
          <p:nvPr/>
        </p:nvSpPr>
        <p:spPr bwMode="auto">
          <a:xfrm>
            <a:off x="1752600" y="57912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/>
          <p:cNvSpPr>
            <a:spLocks noChangeShapeType="1"/>
          </p:cNvSpPr>
          <p:nvPr/>
        </p:nvSpPr>
        <p:spPr bwMode="auto">
          <a:xfrm>
            <a:off x="2362200" y="579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/>
          <p:cNvSpPr>
            <a:spLocks noChangeShapeType="1"/>
          </p:cNvSpPr>
          <p:nvPr/>
        </p:nvSpPr>
        <p:spPr bwMode="auto">
          <a:xfrm>
            <a:off x="1752600" y="5791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/>
          <p:cNvSpPr>
            <a:spLocks noChangeShapeType="1"/>
          </p:cNvSpPr>
          <p:nvPr/>
        </p:nvSpPr>
        <p:spPr bwMode="auto">
          <a:xfrm>
            <a:off x="2362200" y="5791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/>
          <p:cNvSpPr>
            <a:spLocks noChangeShapeType="1"/>
          </p:cNvSpPr>
          <p:nvPr/>
        </p:nvSpPr>
        <p:spPr bwMode="auto">
          <a:xfrm>
            <a:off x="4038600" y="5791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Line 28"/>
          <p:cNvSpPr>
            <a:spLocks noChangeShapeType="1"/>
          </p:cNvSpPr>
          <p:nvPr/>
        </p:nvSpPr>
        <p:spPr bwMode="auto">
          <a:xfrm>
            <a:off x="4648200" y="5791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Line 29"/>
          <p:cNvSpPr>
            <a:spLocks noChangeShapeType="1"/>
          </p:cNvSpPr>
          <p:nvPr/>
        </p:nvSpPr>
        <p:spPr bwMode="auto">
          <a:xfrm>
            <a:off x="5334000" y="4800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0"/>
          <p:cNvSpPr>
            <a:spLocks noChangeShapeType="1"/>
          </p:cNvSpPr>
          <p:nvPr/>
        </p:nvSpPr>
        <p:spPr bwMode="auto">
          <a:xfrm>
            <a:off x="6324600" y="5105400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Rectangle 31"/>
          <p:cNvSpPr>
            <a:spLocks noChangeArrowheads="1"/>
          </p:cNvSpPr>
          <p:nvPr/>
        </p:nvSpPr>
        <p:spPr bwMode="auto">
          <a:xfrm>
            <a:off x="6096000" y="5562600"/>
            <a:ext cx="1219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1537" name="Line 32"/>
          <p:cNvSpPr>
            <a:spLocks noChangeShapeType="1"/>
          </p:cNvSpPr>
          <p:nvPr/>
        </p:nvSpPr>
        <p:spPr bwMode="auto">
          <a:xfrm>
            <a:off x="60960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3"/>
          <p:cNvSpPr>
            <a:spLocks noChangeShapeType="1"/>
          </p:cNvSpPr>
          <p:nvPr/>
        </p:nvSpPr>
        <p:spPr bwMode="auto">
          <a:xfrm>
            <a:off x="6705600" y="594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4"/>
          <p:cNvSpPr>
            <a:spLocks noChangeShapeType="1"/>
          </p:cNvSpPr>
          <p:nvPr/>
        </p:nvSpPr>
        <p:spPr bwMode="auto">
          <a:xfrm>
            <a:off x="6096000" y="594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5"/>
          <p:cNvSpPr>
            <a:spLocks noChangeShapeType="1"/>
          </p:cNvSpPr>
          <p:nvPr/>
        </p:nvSpPr>
        <p:spPr bwMode="auto">
          <a:xfrm>
            <a:off x="6705600" y="5943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Hash</a:t>
            </a:r>
            <a:r>
              <a:rPr lang="en-US" altLang="en-US" dirty="0" smtClean="0">
                <a:solidFill>
                  <a:schemeClr val="tx1"/>
                </a:solidFill>
              </a:rPr>
              <a:t> </a:t>
            </a:r>
            <a:r>
              <a:rPr lang="en-US" altLang="en-US" sz="3600" b="1" dirty="0"/>
              <a:t>Tables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686800" cy="5486400"/>
          </a:xfrm>
        </p:spPr>
        <p:txBody>
          <a:bodyPr/>
          <a:lstStyle/>
          <a:p>
            <a:pPr eaLnBrk="1" hangingPunct="1"/>
            <a:r>
              <a:rPr lang="th-TH" altLang="en-US" dirty="0" smtClean="0"/>
              <a:t>จะมีคีย์</a:t>
            </a:r>
            <a:r>
              <a:rPr lang="en-US" altLang="en-US" dirty="0" smtClean="0"/>
              <a:t>, </a:t>
            </a:r>
            <a:r>
              <a:rPr lang="th-TH" altLang="en-US" dirty="0" smtClean="0"/>
              <a:t>นำคีย์ไปใส่ในฟังก์ชัน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f(key) = hash value</a:t>
            </a:r>
          </a:p>
          <a:p>
            <a:pPr eaLnBrk="1" hangingPunct="1"/>
            <a:r>
              <a:rPr lang="th-TH" altLang="en-US" dirty="0" smtClean="0"/>
              <a:t>เก็บข้อมูลตามค่าของ </a:t>
            </a:r>
            <a:r>
              <a:rPr lang="en-US" altLang="en-US" dirty="0" smtClean="0"/>
              <a:t>hash value</a:t>
            </a:r>
          </a:p>
          <a:p>
            <a:pPr eaLnBrk="1" hangingPunct="1"/>
            <a:r>
              <a:rPr lang="th-TH" altLang="en-US" dirty="0" smtClean="0"/>
              <a:t>การเรียงข้อมูลมี</a:t>
            </a:r>
            <a:r>
              <a:rPr lang="en-US" altLang="en-US" dirty="0" smtClean="0"/>
              <a:t> O(N), </a:t>
            </a:r>
            <a:r>
              <a:rPr lang="th-TH" altLang="en-US" dirty="0" smtClean="0"/>
              <a:t>การเข้าถึงข้อมูลมี</a:t>
            </a:r>
            <a:r>
              <a:rPr lang="en-US" altLang="en-US" dirty="0" smtClean="0"/>
              <a:t> O(1) </a:t>
            </a:r>
            <a:r>
              <a:rPr lang="th-TH" altLang="en-US" dirty="0" smtClean="0"/>
              <a:t>ถ้า</a:t>
            </a:r>
            <a:r>
              <a:rPr lang="en-US" altLang="en-US" dirty="0" smtClean="0"/>
              <a:t> hash function </a:t>
            </a:r>
            <a:r>
              <a:rPr lang="th-TH" altLang="en-US" dirty="0" smtClean="0"/>
              <a:t>นั้น</a:t>
            </a:r>
            <a:r>
              <a:rPr lang="en-US" altLang="en-US" dirty="0" smtClean="0"/>
              <a:t>perfect </a:t>
            </a:r>
            <a:r>
              <a:rPr lang="th-TH" altLang="en-US" dirty="0" smtClean="0"/>
              <a:t>และมี หน่วยความจำเพียงพอ</a:t>
            </a:r>
          </a:p>
          <a:p>
            <a:pPr eaLnBrk="1" hangingPunct="1"/>
            <a:r>
              <a:rPr lang="th-TH" altLang="en-US" dirty="0" smtClean="0"/>
              <a:t>ปัญหาที่เกิดคือ </a:t>
            </a:r>
            <a:r>
              <a:rPr lang="en-US" altLang="en-US" dirty="0" smtClean="0"/>
              <a:t>Collision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62200" y="5105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list, Tree, hash function </a:t>
            </a:r>
            <a:r>
              <a:rPr lang="th-TH" dirty="0" smtClean="0"/>
              <a:t>จะเรียนหลังมิดเทอม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2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altLang="en-US" b="1" dirty="0" smtClean="0"/>
              <a:t>แล้วรู้ได้อย่างไรว่าจะเลือกโครงสร้างแบบใด</a:t>
            </a:r>
            <a:endParaRPr lang="en-US" altLang="en-US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choice of particular data model depends on two considerations:</a:t>
            </a:r>
            <a:r>
              <a:rPr lang="th-TH" altLang="en-US" dirty="0" smtClean="0"/>
              <a:t> ขึ้นอยู่กับสองประเด็นหลัก</a:t>
            </a:r>
            <a:endParaRPr lang="en-US" altLang="en-US" dirty="0" smtClean="0"/>
          </a:p>
          <a:p>
            <a:pPr lvl="1" eaLnBrk="1" hangingPunct="1"/>
            <a:r>
              <a:rPr lang="th-TH" altLang="en-US" dirty="0" smtClean="0"/>
              <a:t> คล้ายคลึงกับการใช้งานจริง เช่น การค้นหาข้อมูลในพจนานุกรม การค้นหาข้อมูลจากเบอร์โทรศัพท์  การเรียงข้อมูลตามรหัสบัตร</a:t>
            </a:r>
          </a:p>
          <a:p>
            <a:pPr lvl="1" eaLnBrk="1" hangingPunct="1"/>
            <a:r>
              <a:rPr lang="th-TH" altLang="en-US" dirty="0" smtClean="0">
                <a:solidFill>
                  <a:srgbClr val="FF0000"/>
                </a:solidFill>
              </a:rPr>
              <a:t> โครงสร้างข้อมูลไม่ควรยากเกินไปในการประมวลผล </a:t>
            </a:r>
            <a:r>
              <a:rPr lang="en-US" altLang="en-US" dirty="0" smtClean="0">
                <a:solidFill>
                  <a:srgbClr val="FF0000"/>
                </a:solidFill>
              </a:rPr>
              <a:t>simple enough </a:t>
            </a:r>
            <a:r>
              <a:rPr lang="en-US" altLang="en-US" dirty="0" smtClean="0"/>
              <a:t>that one can effectively </a:t>
            </a:r>
            <a:r>
              <a:rPr lang="en-US" altLang="en-US" dirty="0" smtClean="0">
                <a:solidFill>
                  <a:srgbClr val="FF0000"/>
                </a:solidFill>
              </a:rPr>
              <a:t>process </a:t>
            </a:r>
            <a:r>
              <a:rPr lang="en-US" altLang="en-US" dirty="0" smtClean="0"/>
              <a:t>the data when necessary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อัลกอริทึมคืออะไร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953000"/>
          </a:xfrm>
        </p:spPr>
        <p:txBody>
          <a:bodyPr>
            <a:normAutofit lnSpcReduction="10000"/>
          </a:bodyPr>
          <a:lstStyle/>
          <a:p>
            <a:r>
              <a:rPr lang="th-TH" altLang="en-US" dirty="0">
                <a:solidFill>
                  <a:srgbClr val="C00000"/>
                </a:solidFill>
                <a:latin typeface="Angsana New" charset="-34"/>
              </a:rPr>
              <a:t>ชุดคำสั่ง</a:t>
            </a:r>
            <a:r>
              <a:rPr lang="th-TH" altLang="en-US" dirty="0">
                <a:latin typeface="Angsana New" charset="-34"/>
              </a:rPr>
              <a:t>ที่นำไปสู่การ</a:t>
            </a:r>
            <a:r>
              <a:rPr lang="th-TH" altLang="en-US" dirty="0" smtClean="0">
                <a:latin typeface="Angsana New" charset="-34"/>
              </a:rPr>
              <a:t>แก้ปัญหา</a:t>
            </a:r>
          </a:p>
          <a:p>
            <a:r>
              <a:rPr lang="th-TH" altLang="en-US" dirty="0">
                <a:latin typeface="Angsana New" charset="-34"/>
              </a:rPr>
              <a:t>มีการกำหนด</a:t>
            </a:r>
            <a:r>
              <a:rPr lang="th-TH" altLang="en-US" dirty="0">
                <a:solidFill>
                  <a:srgbClr val="C00000"/>
                </a:solidFill>
                <a:latin typeface="Angsana New" charset="-34"/>
              </a:rPr>
              <a:t>ลำดับ</a:t>
            </a:r>
            <a:r>
              <a:rPr lang="th-TH" altLang="en-US" dirty="0">
                <a:latin typeface="Angsana New" charset="-34"/>
              </a:rPr>
              <a:t>ในการ</a:t>
            </a:r>
            <a:r>
              <a:rPr lang="th-TH" altLang="en-US" dirty="0" smtClean="0">
                <a:latin typeface="Angsana New" charset="-34"/>
              </a:rPr>
              <a:t>ทำงาน</a:t>
            </a:r>
          </a:p>
          <a:p>
            <a:r>
              <a:rPr lang="th-TH" altLang="en-US" dirty="0">
                <a:latin typeface="Angsana New" charset="-34"/>
              </a:rPr>
              <a:t>มีจำนวนคำสั่งที่</a:t>
            </a:r>
            <a:r>
              <a:rPr lang="th-TH" altLang="en-US" dirty="0">
                <a:solidFill>
                  <a:srgbClr val="C00000"/>
                </a:solidFill>
                <a:latin typeface="Angsana New" charset="-34"/>
              </a:rPr>
              <a:t>จำกัด </a:t>
            </a:r>
            <a:endParaRPr lang="th-TH" altLang="en-US" dirty="0" smtClean="0">
              <a:solidFill>
                <a:srgbClr val="C00000"/>
              </a:solidFill>
              <a:latin typeface="Angsana New" charset="-34"/>
            </a:endParaRPr>
          </a:p>
          <a:p>
            <a:r>
              <a:rPr lang="th-TH" altLang="en-US" dirty="0">
                <a:latin typeface="Angsana New" charset="-34"/>
              </a:rPr>
              <a:t>ซึ่งแต่ละคำสั่งมีความ</a:t>
            </a:r>
            <a:r>
              <a:rPr lang="th-TH" altLang="en-US" dirty="0">
                <a:solidFill>
                  <a:srgbClr val="C00000"/>
                </a:solidFill>
                <a:latin typeface="Angsana New" charset="-34"/>
              </a:rPr>
              <a:t>ชัดเจนใน</a:t>
            </a:r>
            <a:r>
              <a:rPr lang="th-TH" altLang="en-US" dirty="0" smtClean="0">
                <a:solidFill>
                  <a:srgbClr val="C00000"/>
                </a:solidFill>
                <a:latin typeface="Angsana New" charset="-34"/>
              </a:rPr>
              <a:t>ตัวเอง</a:t>
            </a:r>
          </a:p>
          <a:p>
            <a:r>
              <a:rPr lang="th-TH" dirty="0"/>
              <a:t>สามารถกระทำได้โดยใช้</a:t>
            </a:r>
            <a:r>
              <a:rPr lang="th-TH" dirty="0" smtClean="0">
                <a:solidFill>
                  <a:srgbClr val="C00000"/>
                </a:solidFill>
              </a:rPr>
              <a:t>ทรัพยากร (</a:t>
            </a:r>
            <a:r>
              <a:rPr lang="en-US" dirty="0" smtClean="0">
                <a:solidFill>
                  <a:srgbClr val="C00000"/>
                </a:solidFill>
              </a:rPr>
              <a:t>resource) </a:t>
            </a:r>
            <a:r>
              <a:rPr lang="th-TH" dirty="0" smtClean="0">
                <a:solidFill>
                  <a:srgbClr val="C00000"/>
                </a:solidFill>
              </a:rPr>
              <a:t>ที่จำกัด</a:t>
            </a:r>
          </a:p>
          <a:p>
            <a:r>
              <a:rPr lang="th-TH" dirty="0"/>
              <a:t>ภายใน</a:t>
            </a:r>
            <a:r>
              <a:rPr lang="th-TH" dirty="0" smtClean="0"/>
              <a:t>เวลา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(time) </a:t>
            </a:r>
            <a:r>
              <a:rPr lang="th-TH" dirty="0" smtClean="0"/>
              <a:t>ที่จำกัด</a:t>
            </a:r>
            <a:endParaRPr lang="en-US" dirty="0" smtClean="0"/>
          </a:p>
          <a:p>
            <a:r>
              <a:rPr lang="th-TH" dirty="0" smtClean="0"/>
              <a:t>เช่น ให้นักศึกษาหาเส้นทางจากคณะไปสนามกีฬา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600" y="1371600"/>
            <a:ext cx="2971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 smtClean="0"/>
          </a:p>
          <a:p>
            <a:pPr algn="ctr"/>
            <a:r>
              <a:rPr lang="th-TH" dirty="0" smtClean="0"/>
              <a:t>โจทย์ ให้นักศึกษาเขียนส่วนของโปรแกรมที่ใช้ในการบวกค่าตั้งแต่ </a:t>
            </a:r>
            <a:r>
              <a:rPr lang="th-TH" altLang="en-US" dirty="0" smtClean="0">
                <a:solidFill>
                  <a:srgbClr val="000066"/>
                </a:solidFill>
                <a:latin typeface="Angsana New" charset="-34"/>
              </a:rPr>
              <a:t>บวก</a:t>
            </a:r>
            <a:r>
              <a:rPr lang="th-TH" altLang="en-US" dirty="0">
                <a:solidFill>
                  <a:srgbClr val="000066"/>
                </a:solidFill>
                <a:latin typeface="Angsana New" charset="-34"/>
              </a:rPr>
              <a:t>ค่า 1 ถึง 10</a:t>
            </a:r>
          </a:p>
          <a:p>
            <a:pPr algn="ctr"/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38800" y="2514600"/>
            <a:ext cx="3429000" cy="11798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 err="1" smtClean="0">
                <a:solidFill>
                  <a:srgbClr val="000066"/>
                </a:solidFill>
                <a:latin typeface="Times New Roman" pitchFamily="18" charset="0"/>
              </a:rPr>
              <a:t>int</a:t>
            </a:r>
            <a:r>
              <a:rPr lang="en-US" altLang="en-US" dirty="0" smtClean="0">
                <a:solidFill>
                  <a:srgbClr val="000066"/>
                </a:solidFill>
                <a:latin typeface="Times New Roman" pitchFamily="18" charset="0"/>
              </a:rPr>
              <a:t>  </a:t>
            </a: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sum = 0;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for( </a:t>
            </a:r>
            <a:r>
              <a:rPr lang="en-US" altLang="en-US" dirty="0" err="1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 =1; </a:t>
            </a:r>
            <a:r>
              <a:rPr lang="en-US" altLang="en-US" dirty="0" err="1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&lt;=10; </a:t>
            </a:r>
            <a:r>
              <a:rPr lang="en-US" altLang="en-US" dirty="0" err="1">
                <a:solidFill>
                  <a:srgbClr val="000066"/>
                </a:solidFill>
                <a:latin typeface="Times New Roman" pitchFamily="18" charset="0"/>
              </a:rPr>
              <a:t>i</a:t>
            </a: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++)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      sum = </a:t>
            </a:r>
            <a:r>
              <a:rPr lang="en-US" altLang="en-US" dirty="0" err="1">
                <a:solidFill>
                  <a:srgbClr val="000066"/>
                </a:solidFill>
                <a:latin typeface="Times New Roman" pitchFamily="18" charset="0"/>
              </a:rPr>
              <a:t>sum+i</a:t>
            </a:r>
            <a:r>
              <a:rPr lang="en-US" altLang="en-US" dirty="0">
                <a:solidFill>
                  <a:srgbClr val="000066"/>
                </a:solidFill>
                <a:latin typeface="Times New Roman" pitchFamily="18" charset="0"/>
              </a:rPr>
              <a:t>;</a:t>
            </a:r>
            <a:endParaRPr lang="th-TH" altLang="en-US" dirty="0">
              <a:solidFill>
                <a:srgbClr val="000066"/>
              </a:solidFill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05600" y="2590800"/>
            <a:ext cx="3048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400800" y="2990205"/>
            <a:ext cx="762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705600" y="3352800"/>
            <a:ext cx="5334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48400" y="4114800"/>
            <a:ext cx="22860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b="1" dirty="0" smtClean="0"/>
              <a:t>นี่คือตัวอย่างของอัลกอริทึม</a:t>
            </a:r>
            <a:endParaRPr 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การวัดประสิทธิภาพของอัลกอริทึม</a:t>
            </a:r>
            <a:br>
              <a:rPr lang="th-TH" dirty="0"/>
            </a:br>
            <a:r>
              <a:rPr lang="th-TH" dirty="0"/>
              <a:t>(</a:t>
            </a:r>
            <a:r>
              <a:rPr lang="en-US" dirty="0"/>
              <a:t>Algorithm Analysis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วัตถุประสงค์หลักในการเลือกใช้อัลกอริทึม คือ</a:t>
            </a:r>
          </a:p>
          <a:p>
            <a:pPr lvl="1"/>
            <a:r>
              <a:rPr lang="th-TH" dirty="0"/>
              <a:t>ต้องการอัลกอริทึมที่เข้าใจง่าย ง่ายต่อการเขียนโปรแกรม ง่ายต่อการแก้ไขปรับปรุง</a:t>
            </a:r>
          </a:p>
          <a:p>
            <a:pPr lvl="1"/>
            <a:r>
              <a:rPr lang="th-TH" dirty="0"/>
              <a:t>ต้องการอัลกอริทึมที่ใช้ทรัพยากรของคอมพิวเตอร์อย่างมีประสิทธิภาพ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การวัดเวลาที่ใช้ในการประมวลผลของ</a:t>
            </a:r>
            <a:r>
              <a:rPr lang="th-TH" dirty="0" smtClean="0"/>
              <a:t>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th-TH" sz="2400" dirty="0" smtClean="0"/>
              <a:t>เวลา</a:t>
            </a:r>
            <a:r>
              <a:rPr lang="th-TH" sz="2400" dirty="0"/>
              <a:t>ที่ใช้ในการประมวลผลของโปรแกรมมักขึ้นกับ</a:t>
            </a:r>
          </a:p>
          <a:p>
            <a:pPr lvl="1"/>
            <a:r>
              <a:rPr lang="th-TH" sz="2400" dirty="0"/>
              <a:t>ข้อมูลนำเข้า</a:t>
            </a:r>
          </a:p>
          <a:p>
            <a:pPr lvl="1"/>
            <a:r>
              <a:rPr lang="th-TH" sz="2400" dirty="0"/>
              <a:t>ภาษาที่ใช้ในการเขียนโปรแกรม</a:t>
            </a:r>
          </a:p>
          <a:p>
            <a:pPr lvl="1"/>
            <a:r>
              <a:rPr lang="th-TH" sz="2400" dirty="0"/>
              <a:t>ประสิทธิภาพของเครื่องคอมพิวเตอร์ที่ใช้</a:t>
            </a:r>
          </a:p>
          <a:p>
            <a:pPr lvl="1"/>
            <a:r>
              <a:rPr lang="th-TH" sz="2400" dirty="0"/>
              <a:t>ความซับซ้อนของ</a:t>
            </a:r>
            <a:r>
              <a:rPr lang="th-TH" sz="2400" dirty="0" smtClean="0"/>
              <a:t>อัลกอริทึม</a:t>
            </a:r>
          </a:p>
          <a:p>
            <a:r>
              <a:rPr lang="th-TH" sz="2400" dirty="0" smtClean="0"/>
              <a:t>ถ้าใช้ภาษาเหมือนกัน รันบนเครื่องที่มีประสิทธิภาพเท่ากัน และ ใช้อัลกอริทึมเดียวกัน เวลาที่ใช้ในการประมวลผลข้อมูลจะขึ้นอยู่กับข้อมูลนำเข้า ซึ่ง คือ ขนาดของข้อมูลนำเข้านั่นเอง</a:t>
            </a:r>
          </a:p>
          <a:p>
            <a:r>
              <a:rPr lang="th-TH" altLang="en-US" sz="2400" dirty="0">
                <a:solidFill>
                  <a:srgbClr val="000066"/>
                </a:solidFill>
              </a:rPr>
              <a:t>ขนาดของข้อมูลนำเข้า</a:t>
            </a:r>
            <a:r>
              <a:rPr lang="en-US" altLang="en-US" sz="2400" dirty="0"/>
              <a:t> </a:t>
            </a:r>
            <a:r>
              <a:rPr lang="th-TH" altLang="en-US" sz="2400" dirty="0"/>
              <a:t>จะแตกต่างไปตามลักษณะของงาน เช่น</a:t>
            </a:r>
            <a:endParaRPr lang="en-US" altLang="en-US" sz="2400" dirty="0"/>
          </a:p>
          <a:p>
            <a:pPr lvl="2"/>
            <a:r>
              <a:rPr lang="th-TH" altLang="en-US" dirty="0" smtClean="0"/>
              <a:t>การเรียงข้อมูล (</a:t>
            </a:r>
            <a:r>
              <a:rPr lang="en-US" altLang="en-US" dirty="0" smtClean="0"/>
              <a:t>Sorting</a:t>
            </a:r>
            <a:r>
              <a:rPr lang="th-TH" altLang="en-US" dirty="0" smtClean="0"/>
              <a:t>) </a:t>
            </a:r>
            <a:r>
              <a:rPr lang="en-US" altLang="en-US" dirty="0" smtClean="0"/>
              <a:t>: </a:t>
            </a:r>
            <a:r>
              <a:rPr lang="th-TH" altLang="en-US" dirty="0" smtClean="0"/>
              <a:t>จะขึ้นอยู่กับจำนวนข้อมูล </a:t>
            </a:r>
          </a:p>
          <a:p>
            <a:pPr lvl="2"/>
            <a:r>
              <a:rPr lang="th-TH" altLang="en-US" dirty="0" smtClean="0"/>
              <a:t>การคูณ (</a:t>
            </a:r>
            <a:r>
              <a:rPr lang="en-US" altLang="en-US" dirty="0" smtClean="0"/>
              <a:t>Multiplication</a:t>
            </a:r>
            <a:r>
              <a:rPr lang="th-TH" altLang="en-US" dirty="0" smtClean="0"/>
              <a:t>)</a:t>
            </a:r>
            <a:r>
              <a:rPr lang="en-US" altLang="en-US" dirty="0" smtClean="0"/>
              <a:t>: </a:t>
            </a:r>
            <a:r>
              <a:rPr lang="th-TH" altLang="en-US" dirty="0" smtClean="0"/>
              <a:t>จะขึ้นอยู่กับจำนวนบิตของข้อมูล</a:t>
            </a:r>
            <a:r>
              <a:rPr lang="en-US" altLang="en-US" dirty="0" smtClean="0"/>
              <a:t>total </a:t>
            </a:r>
            <a:r>
              <a:rPr lang="en-US" altLang="en-US" dirty="0"/>
              <a:t>number of </a:t>
            </a:r>
            <a:r>
              <a:rPr lang="en-US" altLang="en-US" dirty="0" smtClean="0"/>
              <a:t>bits</a:t>
            </a:r>
            <a:endParaRPr lang="th-TH" altLang="en-US" dirty="0" smtClean="0"/>
          </a:p>
          <a:p>
            <a:pPr lvl="2"/>
            <a:r>
              <a:rPr lang="th-TH" altLang="en-US" dirty="0" smtClean="0"/>
              <a:t>อัลกอริทึมประเภทกราฟ (</a:t>
            </a:r>
            <a:r>
              <a:rPr lang="en-US" altLang="en-US" dirty="0" smtClean="0"/>
              <a:t>Graph Algorithm):  </a:t>
            </a:r>
            <a:r>
              <a:rPr lang="th-TH" altLang="en-US" dirty="0" smtClean="0"/>
              <a:t>จะขึ้นอยู่กับจำนวน </a:t>
            </a:r>
            <a:r>
              <a:rPr lang="en-US" altLang="en-US" dirty="0" smtClean="0"/>
              <a:t>node (</a:t>
            </a:r>
            <a:r>
              <a:rPr lang="th-TH" altLang="en-US" dirty="0" smtClean="0"/>
              <a:t>จุด) และ </a:t>
            </a:r>
            <a:r>
              <a:rPr lang="en-US" altLang="en-US" dirty="0" smtClean="0"/>
              <a:t>edge </a:t>
            </a:r>
            <a:r>
              <a:rPr lang="th-TH" altLang="en-US" dirty="0" smtClean="0"/>
              <a:t>(เส้น) ที่เชื่อมกันในกราฟ</a:t>
            </a:r>
            <a:endParaRPr lang="th-TH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การวัด</a:t>
            </a:r>
            <a:r>
              <a:rPr lang="th-TH" dirty="0"/>
              <a:t>ความซับซ้อนของอัลกอริทึม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dirty="0"/>
              <a:t>ความซับซ้อนของ</a:t>
            </a:r>
            <a:r>
              <a:rPr lang="th-TH" dirty="0" smtClean="0"/>
              <a:t>อัลกอริทึมวัดจากจำนวนครั้งใน</a:t>
            </a:r>
            <a:r>
              <a:rPr lang="th-TH" dirty="0"/>
              <a:t>การทำการเปรียบเทียบหรือ</a:t>
            </a:r>
            <a:r>
              <a:rPr lang="th-TH" dirty="0" smtClean="0"/>
              <a:t>กำหนดค่าในอัลกอริทึมแบ่งเป็น 3 </a:t>
            </a:r>
            <a:r>
              <a:rPr lang="th-TH" dirty="0"/>
              <a:t>กรณี  </a:t>
            </a:r>
            <a:r>
              <a:rPr lang="th-TH" dirty="0" smtClean="0"/>
              <a:t>คือ</a:t>
            </a:r>
          </a:p>
          <a:p>
            <a:pPr lvl="1"/>
            <a:r>
              <a:rPr lang="th-TH" dirty="0"/>
              <a:t>กรณีที่ดีที่สุด (</a:t>
            </a:r>
            <a:r>
              <a:rPr lang="en-US" dirty="0"/>
              <a:t>Best Case) </a:t>
            </a:r>
            <a:r>
              <a:rPr lang="th-TH" dirty="0"/>
              <a:t>คือ จำนวนครั้งในการ</a:t>
            </a:r>
            <a:r>
              <a:rPr lang="th-TH" dirty="0">
                <a:solidFill>
                  <a:srgbClr val="C00000"/>
                </a:solidFill>
              </a:rPr>
              <a:t>เปรียบเทียบ</a:t>
            </a:r>
            <a:r>
              <a:rPr lang="th-TH" dirty="0"/>
              <a:t>และ</a:t>
            </a:r>
            <a:r>
              <a:rPr lang="th-TH" dirty="0">
                <a:solidFill>
                  <a:srgbClr val="C00000"/>
                </a:solidFill>
              </a:rPr>
              <a:t>กำหนดค่า</a:t>
            </a:r>
            <a:r>
              <a:rPr lang="th-TH" dirty="0"/>
              <a:t>ที่</a:t>
            </a:r>
            <a:r>
              <a:rPr lang="th-TH" dirty="0">
                <a:solidFill>
                  <a:srgbClr val="C00000"/>
                </a:solidFill>
              </a:rPr>
              <a:t>น้อยที่สุด</a:t>
            </a:r>
          </a:p>
          <a:p>
            <a:pPr lvl="1"/>
            <a:r>
              <a:rPr lang="th-TH" dirty="0"/>
              <a:t>กรณีเฉลี่ย (</a:t>
            </a:r>
            <a:r>
              <a:rPr lang="en-US" dirty="0"/>
              <a:t>Average Case) </a:t>
            </a:r>
            <a:r>
              <a:rPr lang="th-TH" dirty="0"/>
              <a:t>จำนวนครั้ง</a:t>
            </a:r>
            <a:r>
              <a:rPr lang="th-TH" dirty="0">
                <a:solidFill>
                  <a:srgbClr val="C00000"/>
                </a:solidFill>
              </a:rPr>
              <a:t>โดยเฉลี่ย</a:t>
            </a:r>
            <a:r>
              <a:rPr lang="th-TH" dirty="0"/>
              <a:t>ที่ใช้ใน</a:t>
            </a:r>
            <a:r>
              <a:rPr lang="th-TH" dirty="0">
                <a:solidFill>
                  <a:srgbClr val="C00000"/>
                </a:solidFill>
              </a:rPr>
              <a:t>การเปรียบเทียบ</a:t>
            </a:r>
            <a:r>
              <a:rPr lang="th-TH" dirty="0"/>
              <a:t>และ</a:t>
            </a:r>
            <a:r>
              <a:rPr lang="th-TH" dirty="0">
                <a:solidFill>
                  <a:srgbClr val="C00000"/>
                </a:solidFill>
              </a:rPr>
              <a:t>กำหนดค่า</a:t>
            </a:r>
          </a:p>
          <a:p>
            <a:pPr lvl="1"/>
            <a:r>
              <a:rPr lang="th-TH" dirty="0"/>
              <a:t>กรณีที่แย่ที่สุด (</a:t>
            </a:r>
            <a:r>
              <a:rPr lang="en-US" dirty="0"/>
              <a:t>Worst Case) </a:t>
            </a:r>
            <a:r>
              <a:rPr lang="th-TH" dirty="0"/>
              <a:t>จำนวนครั้งที่</a:t>
            </a:r>
            <a:r>
              <a:rPr lang="th-TH" dirty="0" smtClean="0"/>
              <a:t>ใช้ใน</a:t>
            </a:r>
            <a:r>
              <a:rPr lang="th-TH" dirty="0">
                <a:solidFill>
                  <a:srgbClr val="C00000"/>
                </a:solidFill>
              </a:rPr>
              <a:t>การเปรียบเทียบ</a:t>
            </a:r>
            <a:r>
              <a:rPr lang="th-TH" dirty="0"/>
              <a:t>และ</a:t>
            </a:r>
            <a:r>
              <a:rPr lang="th-TH" dirty="0">
                <a:solidFill>
                  <a:srgbClr val="C00000"/>
                </a:solidFill>
              </a:rPr>
              <a:t>กำหนด</a:t>
            </a:r>
            <a:r>
              <a:rPr lang="th-TH" dirty="0" smtClean="0">
                <a:solidFill>
                  <a:srgbClr val="C00000"/>
                </a:solidFill>
              </a:rPr>
              <a:t>ค่า</a:t>
            </a:r>
            <a:r>
              <a:rPr lang="th-TH" dirty="0" smtClean="0"/>
              <a:t>ที่</a:t>
            </a:r>
            <a:r>
              <a:rPr lang="th-TH" dirty="0" smtClean="0">
                <a:solidFill>
                  <a:srgbClr val="C00000"/>
                </a:solidFill>
              </a:rPr>
              <a:t>มากที่สุด</a:t>
            </a:r>
          </a:p>
          <a:p>
            <a:r>
              <a:rPr lang="th-TH" dirty="0" smtClean="0"/>
              <a:t>การวัดความซับซ้อนของอัลกอริทึมไม่ควรขึ้นอยู่กับ ประสิทธิภาพของเครื่องคอมพิวเตอร์ หรือ ภาษาโปรแกรมที่เลือกใช้</a:t>
            </a:r>
          </a:p>
          <a:p>
            <a:r>
              <a:rPr lang="th-TH" dirty="0" smtClean="0"/>
              <a:t>ดังนั้นจะขึ้นอยู่กับขนาดและลักษณะของข้อมูลนเข้า </a:t>
            </a:r>
            <a:r>
              <a:rPr lang="en-US" dirty="0" smtClean="0"/>
              <a:t>input </a:t>
            </a:r>
            <a:endParaRPr lang="th-TH" dirty="0" smtClean="0"/>
          </a:p>
          <a:p>
            <a:r>
              <a:rPr lang="th-TH" dirty="0" smtClean="0"/>
              <a:t>ถ้าอินพุตมีขนาดใหญ่ จะใช้เวลานานกว่า อินพุตที่มีขนาดเล็กกว่า</a:t>
            </a:r>
          </a:p>
          <a:p>
            <a:r>
              <a:rPr lang="th-TH" dirty="0" smtClean="0"/>
              <a:t>อินพุตที่มีลักษณะที่ไม่ดีจะใช้เวลานานกว่าอินพุตที่ดี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0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362200"/>
            <a:ext cx="8229600" cy="152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th-TH" dirty="0" smtClean="0"/>
              <a:t>หลังจากนี้จะเป็น </a:t>
            </a:r>
            <a:r>
              <a:rPr lang="en-US" dirty="0" smtClean="0"/>
              <a:t>Java Review </a:t>
            </a:r>
            <a:r>
              <a:rPr lang="th-TH" dirty="0" smtClean="0"/>
              <a:t>ไม่ออกสอบค่ะ แค่เป็นการทวนความรู้การเขียนโปรแกรม จาวาและ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8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เค้าโครงการบรรยาย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 smtClean="0"/>
              <a:t>การคอมไพล์ และ รันโปรแกรมจาวา</a:t>
            </a:r>
          </a:p>
          <a:p>
            <a:r>
              <a:rPr lang="en-US" dirty="0" smtClean="0"/>
              <a:t>Java Review: Basic Features</a:t>
            </a:r>
          </a:p>
          <a:p>
            <a:pPr lvl="1"/>
            <a:r>
              <a:rPr lang="th-TH" dirty="0" smtClean="0"/>
              <a:t>การตั้งชื่อ</a:t>
            </a:r>
          </a:p>
          <a:p>
            <a:pPr lvl="1"/>
            <a:r>
              <a:rPr lang="en-US" dirty="0" smtClean="0"/>
              <a:t>Data type (</a:t>
            </a:r>
            <a:r>
              <a:rPr lang="th-TH" dirty="0" smtClean="0"/>
              <a:t>ชนิดข้อมูล)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Boolean Data Type</a:t>
            </a:r>
          </a:p>
          <a:p>
            <a:pPr lvl="1"/>
            <a:r>
              <a:rPr lang="en-US" dirty="0" smtClean="0"/>
              <a:t>Control statements  If /for/while/do while/switch</a:t>
            </a:r>
          </a:p>
          <a:p>
            <a:pPr lvl="1"/>
            <a:r>
              <a:rPr lang="en-US" dirty="0" smtClean="0"/>
              <a:t>Class and object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pPr lvl="2"/>
            <a:r>
              <a:rPr lang="en-US" dirty="0" smtClean="0"/>
              <a:t>Scanner/</a:t>
            </a:r>
            <a:r>
              <a:rPr lang="en-US" dirty="0" err="1" smtClean="0"/>
              <a:t>System.out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th-TH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h-TH" dirty="0" smtClean="0"/>
              <a:t>ขั้นตอนการทำงานของโปรแกรมจาวา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1752600"/>
            <a:ext cx="8077200" cy="3975640"/>
            <a:chOff x="838200" y="1139700"/>
            <a:chExt cx="8077200" cy="397564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480620141"/>
                </p:ext>
              </p:extLst>
            </p:nvPr>
          </p:nvGraphicFramePr>
          <p:xfrm>
            <a:off x="838200" y="1139700"/>
            <a:ext cx="8077200" cy="30513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6" name="Arc 5"/>
            <p:cNvSpPr/>
            <p:nvPr/>
          </p:nvSpPr>
          <p:spPr>
            <a:xfrm rot="10800000">
              <a:off x="1905000" y="3200400"/>
              <a:ext cx="3200400" cy="1371599"/>
            </a:xfrm>
            <a:prstGeom prst="arc">
              <a:avLst>
                <a:gd name="adj1" fmla="val 10818333"/>
                <a:gd name="adj2" fmla="val 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3886201"/>
              <a:ext cx="2514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Compilation Error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1600200" y="2743200"/>
              <a:ext cx="6477000" cy="2362199"/>
            </a:xfrm>
            <a:prstGeom prst="arc">
              <a:avLst>
                <a:gd name="adj1" fmla="val 10818333"/>
                <a:gd name="adj2" fmla="val 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8200" y="4191001"/>
              <a:ext cx="2667000" cy="9243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Runtime Error</a:t>
              </a:r>
            </a:p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Logic Error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46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เค้าโครงการบรรยาย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โครงสร้างข้อมูลคืออะไ</a:t>
            </a:r>
            <a:r>
              <a:rPr lang="th-TH" dirty="0"/>
              <a:t>ร</a:t>
            </a:r>
            <a:endParaRPr lang="th-TH" dirty="0" smtClean="0"/>
          </a:p>
          <a:p>
            <a:r>
              <a:rPr lang="th-TH" dirty="0" smtClean="0"/>
              <a:t>อัลกอริทึมคืออะไร</a:t>
            </a:r>
            <a:endParaRPr lang="en-US" dirty="0" smtClean="0"/>
          </a:p>
          <a:p>
            <a:r>
              <a:rPr lang="th-TH" dirty="0" smtClean="0"/>
              <a:t>มีชาวต่างชาติมาถามนักศึกษาว่า</a:t>
            </a:r>
          </a:p>
          <a:p>
            <a:pPr lvl="1"/>
            <a:r>
              <a:rPr lang="th-TH" dirty="0" smtClean="0"/>
              <a:t>จะไปสนามกีฬา จากตึกคณะเราจะไปอย่างไร</a:t>
            </a:r>
          </a:p>
          <a:p>
            <a:r>
              <a:rPr lang="th-TH" dirty="0" smtClean="0"/>
              <a:t>นักศึกษาจะเลือกเส้นทางใด เพราะอะไร</a:t>
            </a:r>
          </a:p>
          <a:p>
            <a:r>
              <a:rPr lang="th-TH" dirty="0" smtClean="0"/>
              <a:t>ปัจจัยใดบ้างจะส่งผลให้นักศึกษาแต่ละกลุ่มไปถึงสนามกีฬาได้ไม่พร้อมกัน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th-TH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pPr algn="l"/>
            <a:r>
              <a:rPr lang="th-TH" sz="3600" dirty="0" smtClean="0">
                <a:latin typeface="Britannic Bold" panose="020B0903060703020204" pitchFamily="34" charset="0"/>
              </a:rPr>
              <a:t>การคอมไพล์ และ รันโปรแกรมจาวา 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53340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1</a:t>
            </a:r>
            <a:r>
              <a:rPr lang="en-US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เขียนโปรแกรม</a:t>
            </a:r>
            <a:endParaRPr lang="en-US" sz="2200" dirty="0" smtClean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editor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Edit Plus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IDE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Eclipse</a:t>
            </a:r>
            <a:endParaRPr lang="th-TH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โปรแกรมที่เขียนเรียกว่า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 code</a:t>
            </a:r>
            <a:r>
              <a:rPr lang="th-TH" sz="2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ซึ่งต้องลงท้ายด้วย</a:t>
            </a:r>
            <a:r>
              <a:rPr lang="en-US" sz="2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.java </a:t>
            </a:r>
            <a:endParaRPr lang="en-US" sz="22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2</a:t>
            </a:r>
            <a:r>
              <a:rPr lang="en-US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คอมไพล์โปรแกรม</a:t>
            </a:r>
            <a:endParaRPr lang="en-US" sz="2200" dirty="0" smtClean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ใช้จาวาคอมไพล์เลอร์ เช่น พิมพ์  </a:t>
            </a:r>
            <a:r>
              <a:rPr lang="en-US" sz="22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javac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ผลลัพธ์ที่ได้จะเป็นไบนารี่ไฟล์นามสกุล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.class </a:t>
            </a:r>
            <a:endParaRPr lang="th-TH" sz="2200" b="1" dirty="0" smtClean="0"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ไฟล์ไบนารี่นี้มีอีกชื่อหนึ่งคือ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Executable Bytecode</a:t>
            </a:r>
          </a:p>
          <a:p>
            <a:pPr>
              <a:lnSpc>
                <a:spcPts val="2500"/>
              </a:lnSpc>
              <a:spcBef>
                <a:spcPts val="1200"/>
              </a:spcBef>
            </a:pP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ขั้นตอนที่ 3</a:t>
            </a:r>
            <a:r>
              <a:rPr lang="en-US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การรันไฟล์ไบนารี่ </a:t>
            </a:r>
            <a:r>
              <a:rPr lang="en-US" sz="220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Executing Binary</a:t>
            </a:r>
          </a:p>
          <a:p>
            <a:pPr lvl="1">
              <a:lnSpc>
                <a:spcPts val="2500"/>
              </a:lnSpc>
              <a:spcBef>
                <a:spcPts val="60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จะรันบน </a:t>
            </a:r>
            <a:r>
              <a:rPr lang="en-US" sz="2200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Virtual Machine (JVM)</a:t>
            </a:r>
          </a:p>
          <a:p>
            <a:pPr lvl="2">
              <a:lnSpc>
                <a:spcPts val="2500"/>
              </a:lnSpc>
              <a:spcBef>
                <a:spcPts val="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รันโดยพิมพ์คำสั่ง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java HelloWorld</a:t>
            </a:r>
            <a:r>
              <a:rPr lang="en-US" sz="2200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br>
              <a:rPr lang="en-US" sz="2200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ไม่ต้องใส่ชื่อ คลาส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1">
              <a:lnSpc>
                <a:spcPts val="2500"/>
              </a:lnSpc>
              <a:spcBef>
                <a:spcPts val="0"/>
              </a:spcBef>
            </a:pP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Virtual Machine </a:t>
            </a:r>
            <a:r>
              <a:rPr lang="th-TH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จะเริ่มทำงานโดยทำการรัน </a:t>
            </a:r>
            <a:r>
              <a:rPr lang="en-US" sz="2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main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134101" y="838200"/>
            <a:ext cx="2667002" cy="1676400"/>
            <a:chOff x="6134101" y="838200"/>
            <a:chExt cx="2667002" cy="1676400"/>
          </a:xfrm>
        </p:grpSpPr>
        <p:grpSp>
          <p:nvGrpSpPr>
            <p:cNvPr id="27" name="Group 26"/>
            <p:cNvGrpSpPr/>
            <p:nvPr/>
          </p:nvGrpSpPr>
          <p:grpSpPr>
            <a:xfrm>
              <a:off x="6629400" y="1828800"/>
              <a:ext cx="1676400" cy="685800"/>
              <a:chOff x="6934200" y="2057400"/>
              <a:chExt cx="1676400" cy="685800"/>
            </a:xfrm>
          </p:grpSpPr>
          <p:sp>
            <p:nvSpPr>
              <p:cNvPr id="7" name="Flowchart: Document 6"/>
              <p:cNvSpPr/>
              <p:nvPr/>
            </p:nvSpPr>
            <p:spPr>
              <a:xfrm>
                <a:off x="6934200" y="2057400"/>
                <a:ext cx="1676400" cy="685800"/>
              </a:xfrm>
              <a:prstGeom prst="flowChart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934200" y="2133600"/>
                <a:ext cx="1676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mtClean="0"/>
                  <a:t>HelloWorld.java</a:t>
                </a:r>
                <a:endParaRPr lang="en-SG" sz="1600" dirty="0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7467600" y="14478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6134101" y="838200"/>
              <a:ext cx="2667002" cy="609600"/>
              <a:chOff x="7010399" y="228600"/>
              <a:chExt cx="1905001" cy="6096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7010399" y="457200"/>
                <a:ext cx="1905000" cy="381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010400" y="228600"/>
                <a:ext cx="1905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600" dirty="0" smtClean="0">
                    <a:latin typeface="Lucida Console" pitchFamily="49" charset="0"/>
                  </a:rPr>
                  <a:t>เขียนโปรแกรม</a:t>
                </a:r>
                <a:r>
                  <a:rPr lang="en-US" sz="1600" dirty="0" smtClean="0">
                    <a:latin typeface="Lucida Console" pitchFamily="49" charset="0"/>
                  </a:rPr>
                  <a:t> HelloWorld.java</a:t>
                </a:r>
                <a:endParaRPr lang="en-SG" sz="1600" dirty="0">
                  <a:latin typeface="Lucida Console" pitchFamily="49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5867400" y="2514600"/>
            <a:ext cx="2933703" cy="1828800"/>
            <a:chOff x="5867400" y="2514600"/>
            <a:chExt cx="2933703" cy="1828800"/>
          </a:xfrm>
        </p:grpSpPr>
        <p:grpSp>
          <p:nvGrpSpPr>
            <p:cNvPr id="25" name="Group 24"/>
            <p:cNvGrpSpPr/>
            <p:nvPr/>
          </p:nvGrpSpPr>
          <p:grpSpPr>
            <a:xfrm>
              <a:off x="5867400" y="2667000"/>
              <a:ext cx="2933703" cy="609600"/>
              <a:chOff x="6768722" y="2819400"/>
              <a:chExt cx="2189331" cy="6096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67753" y="3048000"/>
                <a:ext cx="1990300" cy="381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68722" y="2819400"/>
                <a:ext cx="21608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600" dirty="0" smtClean="0">
                    <a:latin typeface="Lucida Console" pitchFamily="49" charset="0"/>
                  </a:rPr>
                  <a:t>คอมไพล์     ด้วย</a:t>
                </a:r>
              </a:p>
              <a:p>
                <a:pPr algn="ctr"/>
                <a:r>
                  <a:rPr lang="th-TH" sz="1600" dirty="0" smtClean="0">
                    <a:latin typeface="Lucida Console" pitchFamily="49" charset="0"/>
                  </a:rPr>
                  <a:t>   </a:t>
                </a:r>
                <a:r>
                  <a:rPr lang="en-US" sz="1600" dirty="0" err="1" smtClean="0">
                    <a:latin typeface="Lucida Console" pitchFamily="49" charset="0"/>
                  </a:rPr>
                  <a:t>javac</a:t>
                </a:r>
                <a:r>
                  <a:rPr lang="en-US" sz="1600" dirty="0" smtClean="0">
                    <a:latin typeface="Lucida Console" pitchFamily="49" charset="0"/>
                  </a:rPr>
                  <a:t> HelloWorld.java</a:t>
                </a:r>
                <a:endParaRPr lang="en-SG" sz="1600" dirty="0">
                  <a:latin typeface="Lucida Console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3657600"/>
              <a:ext cx="1981200" cy="685800"/>
              <a:chOff x="4648200" y="2514600"/>
              <a:chExt cx="1981200" cy="685800"/>
            </a:xfrm>
          </p:grpSpPr>
          <p:sp>
            <p:nvSpPr>
              <p:cNvPr id="22" name="Flowchart: Document 21"/>
              <p:cNvSpPr/>
              <p:nvPr/>
            </p:nvSpPr>
            <p:spPr>
              <a:xfrm>
                <a:off x="4800600" y="2514600"/>
                <a:ext cx="1676400" cy="685800"/>
              </a:xfrm>
              <a:prstGeom prst="flowChartDocumen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648200" y="2590800"/>
                <a:ext cx="1981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/>
                  <a:t>HelloWorld.class</a:t>
                </a:r>
                <a:endParaRPr lang="en-SG" sz="1600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7467600" y="25146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467600" y="32766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324600" y="4343400"/>
            <a:ext cx="2286000" cy="1676400"/>
            <a:chOff x="6324600" y="4343400"/>
            <a:chExt cx="2286000" cy="1676400"/>
          </a:xfrm>
        </p:grpSpPr>
        <p:grpSp>
          <p:nvGrpSpPr>
            <p:cNvPr id="24" name="Group 23"/>
            <p:cNvGrpSpPr/>
            <p:nvPr/>
          </p:nvGrpSpPr>
          <p:grpSpPr>
            <a:xfrm>
              <a:off x="6324600" y="4495800"/>
              <a:ext cx="2286000" cy="609600"/>
              <a:chOff x="6819900" y="3733800"/>
              <a:chExt cx="22860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819900" y="3962400"/>
                <a:ext cx="2209800" cy="38100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896100" y="3733800"/>
                <a:ext cx="2209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h-TH" sz="1600" dirty="0" smtClean="0">
                    <a:latin typeface="Lucida Console" pitchFamily="49" charset="0"/>
                  </a:rPr>
                  <a:t>รัน   ด้วย</a:t>
                </a:r>
              </a:p>
              <a:p>
                <a:pPr algn="ctr"/>
                <a:r>
                  <a:rPr lang="en-US" sz="1600" dirty="0" smtClean="0">
                    <a:latin typeface="Lucida Console" pitchFamily="49" charset="0"/>
                  </a:rPr>
                  <a:t>java HelloWorld</a:t>
                </a:r>
                <a:endParaRPr lang="en-SG" sz="1600" dirty="0">
                  <a:latin typeface="Lucida Console" pitchFamily="49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819900" y="5486400"/>
              <a:ext cx="1295400" cy="533400"/>
              <a:chOff x="5943600" y="4876800"/>
              <a:chExt cx="1295400" cy="533400"/>
            </a:xfrm>
          </p:grpSpPr>
          <p:sp>
            <p:nvSpPr>
              <p:cNvPr id="32" name="Flowchart: Alternate Process 31"/>
              <p:cNvSpPr/>
              <p:nvPr/>
            </p:nvSpPr>
            <p:spPr>
              <a:xfrm>
                <a:off x="5943600" y="4876800"/>
                <a:ext cx="1295400" cy="533400"/>
              </a:xfrm>
              <a:prstGeom prst="flowChartAlternateProcess">
                <a:avLst/>
              </a:prstGeom>
              <a:solidFill>
                <a:srgbClr val="CC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057900" y="4974223"/>
                <a:ext cx="1066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/>
                  <a:t>output</a:t>
                </a:r>
                <a:endParaRPr lang="en-SG" sz="16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7467600" y="43434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67600" y="5105400"/>
              <a:ext cx="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12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3962400" y="914400"/>
            <a:ext cx="5029200" cy="31912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6200" y="4105601"/>
            <a:ext cx="5029200" cy="26761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9228" y="1143000"/>
            <a:ext cx="3510772" cy="2667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dirty="0" smtClean="0"/>
              <a:t>ตัวอย่างโปรแกรม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303" y="1143000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สร้าง คลาส</a:t>
            </a:r>
          </a:p>
          <a:p>
            <a:pPr marL="514350" indent="-514350">
              <a:buFont typeface="+mj-lt"/>
              <a:buAutoNum type="arabicPeriod"/>
            </a:pPr>
            <a:endParaRPr lang="th-TH" dirty="0"/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th-TH" dirty="0" smtClean="0"/>
          </a:p>
          <a:p>
            <a:pPr marL="514350" indent="-514350">
              <a:buFont typeface="+mj-lt"/>
              <a:buAutoNum type="arabicPeriod"/>
            </a:pPr>
            <a:r>
              <a:rPr lang="th-TH" dirty="0" smtClean="0"/>
              <a:t>สร้าง </a:t>
            </a:r>
            <a:r>
              <a:rPr lang="en-US" dirty="0" smtClean="0"/>
              <a:t>method main</a:t>
            </a:r>
            <a:endParaRPr lang="th-TH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th-TH" dirty="0" smtClean="0"/>
              <a:t>เพิ่มโค้ดที่ต้องการ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2284" y="1656546"/>
            <a:ext cx="2922916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endParaRPr lang="en-US" sz="1000" b="1" dirty="0" smtClean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b="1" dirty="0" smtClean="0">
                <a:latin typeface="Courier New" pitchFamily="49" charset="0"/>
              </a:rPr>
              <a:t> HelloWorld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1000" b="1" dirty="0">
              <a:latin typeface="Courier New" pitchFamily="49" charset="0"/>
            </a:endParaRPr>
          </a:p>
          <a:p>
            <a:pPr eaLnBrk="0" hangingPunct="0"/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283" y="2751385"/>
            <a:ext cx="292291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i="1" dirty="0" smtClean="0">
                <a:solidFill>
                  <a:srgbClr val="C00000"/>
                </a:solidFill>
              </a:rPr>
              <a:t>หมายเหตุ</a:t>
            </a:r>
            <a:r>
              <a:rPr lang="en-US" i="1" dirty="0" smtClean="0">
                <a:solidFill>
                  <a:srgbClr val="C00000"/>
                </a:solidFill>
              </a:rPr>
              <a:t>: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th-TH" dirty="0" smtClean="0"/>
              <a:t>ชื่อคลาสและชื่อไฟล์ต้องเป็นชื่อเดียวกัน</a:t>
            </a:r>
            <a:r>
              <a:rPr lang="en-US" dirty="0" smtClean="0"/>
              <a:t>.</a:t>
            </a:r>
            <a:r>
              <a:rPr lang="th-TH" dirty="0" smtClean="0"/>
              <a:t> ดังนั้น ไฟล์นี้ชื่อ </a:t>
            </a:r>
            <a:r>
              <a:rPr lang="en-US" dirty="0" smtClean="0"/>
              <a:t>HelloWorld.java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241" y="4800600"/>
            <a:ext cx="4648200" cy="169277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endParaRPr lang="en-US" sz="1000" b="1" dirty="0" smtClean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400" b="1" dirty="0" smtClean="0">
                <a:latin typeface="Courier New" pitchFamily="49" charset="0"/>
              </a:rPr>
              <a:t> HelloWorld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8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</a:rPr>
              <a:t>main(String[]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){</a:t>
            </a:r>
          </a:p>
          <a:p>
            <a:pPr eaLnBrk="0" hangingPunct="0"/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endParaRPr lang="en-US" sz="8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}</a:t>
            </a:r>
          </a:p>
          <a:p>
            <a:pPr eaLnBrk="0" hangingPunct="0"/>
            <a:endParaRPr lang="en-US" sz="8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92039" y="5334000"/>
            <a:ext cx="4428226" cy="9144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215620" y="1597223"/>
            <a:ext cx="4623580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endParaRPr lang="en-US" sz="1000" b="1" dirty="0" smtClean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400" b="1" dirty="0" smtClean="0">
                <a:latin typeface="Courier New" pitchFamily="49" charset="0"/>
              </a:rPr>
              <a:t> HelloWorld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8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</a:rPr>
              <a:t>main(String[]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th-TH" sz="1400" b="1" dirty="0" smtClean="0">
                <a:latin typeface="Courier New" pitchFamily="49" charset="0"/>
              </a:rPr>
              <a:t>           </a:t>
            </a:r>
          </a:p>
          <a:p>
            <a:pPr eaLnBrk="0" hangingPunct="0"/>
            <a:r>
              <a:rPr lang="th-TH" sz="1400" b="1" dirty="0">
                <a:latin typeface="Courier New" pitchFamily="49" charset="0"/>
              </a:rPr>
              <a:t> </a:t>
            </a:r>
            <a:r>
              <a:rPr lang="th-TH" sz="1400" b="1" dirty="0" smtClean="0">
                <a:latin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"Hello World!"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8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</a:t>
            </a:r>
            <a:endParaRPr lang="th-TH" sz="1400" b="1" dirty="0" smtClean="0">
              <a:latin typeface="Courier New" pitchFamily="49" charset="0"/>
            </a:endParaRPr>
          </a:p>
          <a:p>
            <a:pPr eaLnBrk="0" hangingPunct="0"/>
            <a:r>
              <a:rPr lang="th-TH" sz="1400" b="1" dirty="0">
                <a:latin typeface="Courier New" pitchFamily="49" charset="0"/>
              </a:rPr>
              <a:t> </a:t>
            </a:r>
            <a:r>
              <a:rPr lang="th-TH" sz="1400" b="1" dirty="0" smtClean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th-TH" sz="1400" b="1" dirty="0">
                <a:latin typeface="Courier New" pitchFamily="49" charset="0"/>
              </a:rPr>
              <a:t> </a:t>
            </a:r>
            <a:r>
              <a:rPr lang="th-TH" sz="1400" b="1" dirty="0" smtClean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}</a:t>
            </a:r>
          </a:p>
          <a:p>
            <a:pPr eaLnBrk="0" hangingPunct="0"/>
            <a:endParaRPr lang="th-TH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0" y="2484685"/>
            <a:ext cx="4044351" cy="461666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34000" y="4822274"/>
            <a:ext cx="3657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th-TH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ในการเขียนโปรแกรมเพื่องานหนึ่งงานในจาวาปกติจะ</a:t>
            </a:r>
          </a:p>
          <a:p>
            <a:pPr>
              <a:lnSpc>
                <a:spcPct val="90000"/>
              </a:lnSpc>
            </a:pPr>
            <a:r>
              <a:rPr lang="th-TH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ประกอบด้วย </a:t>
            </a:r>
            <a:r>
              <a:rPr lang="en-US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class </a:t>
            </a:r>
            <a:r>
              <a:rPr lang="th-TH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หลายคลาส </a:t>
            </a:r>
            <a:r>
              <a:rPr lang="en-US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=&gt; </a:t>
            </a:r>
            <a:r>
              <a:rPr lang="th-TH" altLang="en-US" sz="2000" b="1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ประกอบด้วยหลายไฟล์</a:t>
            </a:r>
            <a:endParaRPr lang="en-US" altLang="en-US" sz="2000" b="1" dirty="0" smtClean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194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Java Review</a:t>
            </a:r>
            <a:br>
              <a:rPr lang="en-US" altLang="en-US" dirty="0" smtClean="0"/>
            </a:br>
            <a:r>
              <a:rPr lang="th-TH" altLang="en-US" dirty="0" smtClean="0"/>
              <a:t>การตั้งชื่อในจาวา </a:t>
            </a:r>
            <a:endParaRPr lang="en-US" altLang="en-US" dirty="0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953000"/>
          </a:xfrm>
          <a:ln w="31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</a:pPr>
            <a:r>
              <a:rPr lang="th-TH" altLang="en-US" dirty="0" smtClean="0"/>
              <a:t>ขึ้นต้นด้วย ตัวอักษร หรือ</a:t>
            </a:r>
            <a:r>
              <a:rPr lang="en-US" altLang="en-US" dirty="0" smtClean="0"/>
              <a:t> _ </a:t>
            </a:r>
            <a:r>
              <a:rPr lang="th-TH" altLang="en-US" dirty="0" smtClean="0"/>
              <a:t>หรือ</a:t>
            </a:r>
            <a:r>
              <a:rPr lang="en-US" altLang="en-US" dirty="0" smtClean="0"/>
              <a:t> $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th-TH" altLang="en-US" dirty="0" smtClean="0"/>
              <a:t>โดยปกติ</a:t>
            </a:r>
            <a:r>
              <a:rPr lang="en-US" altLang="en-US" dirty="0" smtClean="0"/>
              <a:t>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h-TH" altLang="en-US" dirty="0" smtClean="0"/>
              <a:t>จะขึ้นต้นด้วยตัวอักษร </a:t>
            </a:r>
            <a:r>
              <a:rPr lang="en-US" altLang="en-US" dirty="0" smtClean="0"/>
              <a:t>start with a letter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h-TH" altLang="en-US" dirty="0" smtClean="0"/>
              <a:t>ตัวแปรและ </a:t>
            </a:r>
            <a:r>
              <a:rPr lang="en-US" altLang="en-US" dirty="0" smtClean="0"/>
              <a:t>method </a:t>
            </a:r>
            <a:r>
              <a:rPr lang="th-TH" altLang="en-US" dirty="0" smtClean="0"/>
              <a:t>จะขึ้นต้นด้วยตัวพิมพ์เล็ก โดยในชื่อตัวแปรจะมีตัวพิมพ์ใหญ่เฉพาะตัวขึ้นต้นคำ เช่น </a:t>
            </a:r>
            <a:r>
              <a:rPr lang="en-US" altLang="en-US" dirty="0" err="1" smtClean="0"/>
              <a:t>studentScienceVariableName</a:t>
            </a:r>
            <a:r>
              <a:rPr lang="en-US" altLang="en-US" dirty="0" smtClean="0"/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h-TH" altLang="en-US" dirty="0" smtClean="0"/>
              <a:t>ชื่อค่าคงที่ (</a:t>
            </a:r>
            <a:r>
              <a:rPr lang="en-US" altLang="en-US" dirty="0" smtClean="0"/>
              <a:t>constant) </a:t>
            </a:r>
            <a:r>
              <a:rPr lang="th-TH" altLang="en-US" dirty="0" smtClean="0"/>
              <a:t>ควรเป็นตัวพิมพ์ใหญ่ทั้งหมดและมี </a:t>
            </a:r>
            <a:r>
              <a:rPr lang="en-US" altLang="en-US" dirty="0" smtClean="0"/>
              <a:t>_</a:t>
            </a:r>
            <a:r>
              <a:rPr lang="th-TH" altLang="en-US" dirty="0" smtClean="0"/>
              <a:t> เป็นตัวเชื่อมระหว่างคำ เช่น </a:t>
            </a:r>
            <a:r>
              <a:rPr lang="en-US" altLang="en-US" dirty="0" smtClean="0"/>
              <a:t>ANOTHER_HONKING_BIG_INDENTIFIER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th-TH" altLang="en-US" dirty="0" smtClean="0"/>
              <a:t>ชื่อ </a:t>
            </a:r>
            <a:r>
              <a:rPr lang="en-US" altLang="en-US" dirty="0" smtClean="0"/>
              <a:t>class </a:t>
            </a:r>
            <a:r>
              <a:rPr lang="th-TH" altLang="en-US" dirty="0" smtClean="0"/>
              <a:t>ควรขึ้นต้นด้วยตัวพิมพ์ใหญ่ เมื่อขึ้นคำใหม่ตัวขึ้นต้นจะเป็นตัวใหญ่ </a:t>
            </a:r>
            <a:r>
              <a:rPr lang="en-US" altLang="en-US" dirty="0" smtClean="0"/>
              <a:t> </a:t>
            </a:r>
            <a:r>
              <a:rPr lang="th-TH" altLang="en-US" dirty="0" smtClean="0"/>
              <a:t> ที่เหลือเป็นตัวพิมพ์เล็กหมด เช่น </a:t>
            </a:r>
            <a:r>
              <a:rPr lang="en-US" altLang="en-US" dirty="0" err="1" smtClean="0"/>
              <a:t>StatisticStudentClassName</a:t>
            </a:r>
            <a:endParaRPr lang="en-US" altLang="en-US" dirty="0" smtClean="0"/>
          </a:p>
          <a:p>
            <a:pPr marL="1295400" lvl="2" indent="-381000" eaLnBrk="1" hangingPunct="1">
              <a:lnSpc>
                <a:spcPct val="80000"/>
              </a:lnSpc>
            </a:pPr>
            <a:endParaRPr lang="en-US" altLang="en-US" dirty="0" smtClean="0"/>
          </a:p>
          <a:p>
            <a:pPr marL="1295400" lvl="2" indent="-381000" eaLnBrk="1" hangingPunct="1">
              <a:lnSpc>
                <a:spcPct val="80000"/>
              </a:lnSpc>
              <a:buFontTx/>
              <a:buNone/>
            </a:pPr>
            <a:endParaRPr lang="en-US" altLang="en-US" dirty="0" smtClean="0"/>
          </a:p>
          <a:p>
            <a:pPr marL="533400" indent="-533400" eaLnBrk="1" hangingPunct="1"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55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 Review</a:t>
            </a:r>
            <a:br>
              <a:rPr lang="en-US" dirty="0" smtClean="0"/>
            </a:br>
            <a:r>
              <a:rPr lang="en-US" dirty="0" smtClean="0"/>
              <a:t>Data Types </a:t>
            </a:r>
            <a:r>
              <a:rPr lang="th-TH" dirty="0" smtClean="0"/>
              <a:t>ชนิดของข้อมูลในจาวา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th-TH" b="1" dirty="0" smtClean="0"/>
              <a:t>2 ประเภท</a:t>
            </a:r>
          </a:p>
          <a:p>
            <a:pPr lvl="1"/>
            <a:r>
              <a:rPr lang="en-US" b="1" dirty="0" smtClean="0"/>
              <a:t>Primitive Data Types </a:t>
            </a:r>
            <a:r>
              <a:rPr lang="th-TH" b="1" dirty="0" smtClean="0"/>
              <a:t> </a:t>
            </a:r>
            <a:endParaRPr lang="en-US" b="1" dirty="0" smtClean="0"/>
          </a:p>
          <a:p>
            <a:pPr lvl="2"/>
            <a:r>
              <a:rPr lang="th-TH" b="1" dirty="0" smtClean="0"/>
              <a:t>มากับจาวา</a:t>
            </a:r>
          </a:p>
          <a:p>
            <a:pPr lvl="2"/>
            <a:r>
              <a:rPr lang="en-US" altLang="en-US" b="1" dirty="0" smtClean="0"/>
              <a:t>byte short </a:t>
            </a:r>
            <a:r>
              <a:rPr lang="en-US" altLang="en-US" b="1" dirty="0" err="1" smtClean="0"/>
              <a:t>int</a:t>
            </a:r>
            <a:r>
              <a:rPr lang="en-US" altLang="en-US" b="1" dirty="0" smtClean="0"/>
              <a:t> long float double </a:t>
            </a:r>
            <a:r>
              <a:rPr lang="en-US" altLang="en-US" b="1" dirty="0" err="1" smtClean="0"/>
              <a:t>boolean</a:t>
            </a:r>
            <a:r>
              <a:rPr lang="en-US" altLang="en-US" b="1" dirty="0" smtClean="0"/>
              <a:t> char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  <a:p>
            <a:pPr lvl="2"/>
            <a:endParaRPr lang="en-US" altLang="en-US" dirty="0"/>
          </a:p>
          <a:p>
            <a:pPr lvl="2"/>
            <a:endParaRPr lang="en-US" altLang="en-US" dirty="0" smtClean="0"/>
          </a:p>
          <a:p>
            <a:pPr lvl="2"/>
            <a:endParaRPr lang="th-TH" altLang="en-US" dirty="0" smtClean="0"/>
          </a:p>
          <a:p>
            <a:pPr lvl="1"/>
            <a:r>
              <a:rPr lang="en-US" altLang="en-US" b="1" dirty="0" smtClean="0"/>
              <a:t>Class </a:t>
            </a:r>
            <a:r>
              <a:rPr lang="th-TH" altLang="en-US" b="1" dirty="0" smtClean="0"/>
              <a:t>และ </a:t>
            </a:r>
            <a:r>
              <a:rPr lang="en-US" altLang="en-US" b="1" dirty="0" smtClean="0"/>
              <a:t>Object </a:t>
            </a:r>
          </a:p>
          <a:p>
            <a:pPr lvl="2"/>
            <a:r>
              <a:rPr lang="th-TH" altLang="en-US" b="1" dirty="0" smtClean="0"/>
              <a:t>มีคนอื่นสร้างและผู้ใช้นำมาใช้ </a:t>
            </a:r>
            <a:r>
              <a:rPr lang="en-US" altLang="en-US" b="1" dirty="0" smtClean="0"/>
              <a:t>(Pre-defined) </a:t>
            </a:r>
            <a:r>
              <a:rPr lang="th-TH" altLang="en-US" b="1" dirty="0" smtClean="0"/>
              <a:t>หรือ ผู้ใช้สร้างขึ้นเอง </a:t>
            </a:r>
            <a:r>
              <a:rPr lang="en-US" altLang="en-US" b="1" dirty="0" smtClean="0"/>
              <a:t>(User defined)</a:t>
            </a:r>
          </a:p>
          <a:p>
            <a:pPr lvl="2"/>
            <a:endParaRPr lang="en-US" altLang="en-US" dirty="0" smtClean="0"/>
          </a:p>
          <a:p>
            <a:pPr lvl="1"/>
            <a:endParaRPr lang="en-US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1607" y="3247844"/>
            <a:ext cx="7928993" cy="18443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Courier New" pitchFamily="49" charset="0"/>
              </a:rPr>
              <a:t>//</a:t>
            </a:r>
            <a:r>
              <a:rPr lang="en-US" altLang="en-US" sz="1800" dirty="0" err="1">
                <a:latin typeface="Courier New" pitchFamily="49" charset="0"/>
              </a:rPr>
              <a:t>dataType</a:t>
            </a:r>
            <a:r>
              <a:rPr lang="en-US" altLang="en-US" sz="1800" dirty="0">
                <a:latin typeface="Courier New" pitchFamily="49" charset="0"/>
              </a:rPr>
              <a:t> identifier;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x;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y = 10;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z, </a:t>
            </a:r>
            <a:r>
              <a:rPr lang="en-US" altLang="en-US" sz="1800" dirty="0" err="1">
                <a:latin typeface="Courier New" pitchFamily="49" charset="0"/>
              </a:rPr>
              <a:t>zz</a:t>
            </a:r>
            <a:r>
              <a:rPr lang="en-US" altLang="en-US" sz="1800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Courier New" pitchFamily="49" charset="0"/>
              </a:rPr>
              <a:t>double a = 12.0;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 err="1">
                <a:latin typeface="Courier New" pitchFamily="49" charset="0"/>
              </a:rPr>
              <a:t>boolean</a:t>
            </a:r>
            <a:r>
              <a:rPr lang="en-US" altLang="en-US" sz="1800" dirty="0">
                <a:latin typeface="Courier New" pitchFamily="49" charset="0"/>
              </a:rPr>
              <a:t> done = false, prime = true;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latin typeface="Courier New" pitchFamily="49" charset="0"/>
              </a:rPr>
              <a:t>char mi = 'D';</a:t>
            </a:r>
          </a:p>
        </p:txBody>
      </p:sp>
      <p:sp>
        <p:nvSpPr>
          <p:cNvPr id="9" name="Rectangle 8"/>
          <p:cNvSpPr/>
          <p:nvPr/>
        </p:nvSpPr>
        <p:spPr>
          <a:xfrm>
            <a:off x="3276600" y="3703607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ตัวอย่างการกำหนดตัวแปร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2850" y="3516570"/>
            <a:ext cx="2209800" cy="9888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ชื่อตัวแปรมักเป็นตัวเล็กจะเป็นตัวใหญ่เฉพาะขึ้นคำใหม่ เช่น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noStudent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3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 Review</a:t>
            </a:r>
            <a:br>
              <a:rPr lang="en-US" dirty="0" smtClean="0"/>
            </a:br>
            <a:r>
              <a:rPr lang="en-US" dirty="0" smtClean="0"/>
              <a:t>Data Type: Primitive Data type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923604"/>
              </p:ext>
            </p:extLst>
          </p:nvPr>
        </p:nvGraphicFramePr>
        <p:xfrm>
          <a:off x="533400" y="1295399"/>
          <a:ext cx="8115300" cy="5192129"/>
        </p:xfrm>
        <a:graphic>
          <a:graphicData uri="http://schemas.openxmlformats.org/drawingml/2006/table">
            <a:tbl>
              <a:tblPr/>
              <a:tblGrid>
                <a:gridCol w="1321095"/>
                <a:gridCol w="2340226"/>
                <a:gridCol w="4453979"/>
              </a:tblGrid>
              <a:tr h="65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Type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Characteristics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Range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byte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-128 to 127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short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-32768 to 32767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32 bit signed integer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-2,147,483,648 to 2,147,483,647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long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 signed integer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-9,223,372,036,854,775,808 to- 9,223,372,036,854,775,807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urier New" pitchFamily="49" charset="0"/>
                        </a:rPr>
                        <a:t>float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32 bit floating point number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th-TH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(ทศนิยมประมาณ 6 ตำแหน่ง)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1.4E-45 to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</a:rPr>
                        <a:t> 3.4028235E+38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double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 bit floating point number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th-TH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(ทศนิยมประมาณ15 ตำแหน่ง) 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4.9E-324 to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1.7976931348623157E+308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boolean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or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or 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char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 bit, Unicode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Unicode character,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\u0000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to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\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uFFFF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Can mix with integer types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1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 smtClean="0"/>
              <a:t>Java Review:</a:t>
            </a:r>
            <a:br>
              <a:rPr lang="en-US" altLang="en-US" dirty="0" smtClean="0"/>
            </a:br>
            <a:r>
              <a:rPr lang="en-US" altLang="en-US" dirty="0" smtClean="0"/>
              <a:t>Operators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th-TH" altLang="en-US" dirty="0" smtClean="0"/>
              <a:t>การกำหนดค่า  ใช้เครื่องหมาย </a:t>
            </a:r>
            <a:r>
              <a:rPr lang="en-US" altLang="en-US" dirty="0" smtClean="0"/>
              <a:t>=</a:t>
            </a:r>
          </a:p>
          <a:p>
            <a:r>
              <a:rPr lang="th-TH" altLang="en-US" dirty="0" smtClean="0"/>
              <a:t>เครื่องหมายทางคณิตศาสตร์ (</a:t>
            </a:r>
            <a:r>
              <a:rPr lang="en-US" altLang="en-US" dirty="0" smtClean="0"/>
              <a:t>+, -, *, /, %</a:t>
            </a:r>
            <a:r>
              <a:rPr lang="th-TH" altLang="en-US" dirty="0" smtClean="0"/>
              <a:t>(หาเศษ))</a:t>
            </a:r>
            <a:endParaRPr lang="en-US" altLang="en-US" dirty="0" smtClean="0"/>
          </a:p>
          <a:p>
            <a:r>
              <a:rPr lang="en-US" altLang="en-US" dirty="0" smtClean="0"/>
              <a:t>Assignment Operators: +=, -=, *=, /=, %=</a:t>
            </a:r>
          </a:p>
          <a:p>
            <a:r>
              <a:rPr lang="en-US" altLang="en-US" dirty="0" smtClean="0"/>
              <a:t>increment and decrement operators: ++, --</a:t>
            </a:r>
          </a:p>
          <a:p>
            <a:pPr lvl="1"/>
            <a:r>
              <a:rPr lang="th-TH" altLang="en-US" dirty="0" smtClean="0"/>
              <a:t>ถ้าอยู่ข้างหน้า </a:t>
            </a:r>
            <a:r>
              <a:rPr lang="en-US" altLang="en-US" dirty="0" smtClean="0"/>
              <a:t>(prefix)</a:t>
            </a:r>
          </a:p>
          <a:p>
            <a:pPr lvl="2"/>
            <a:r>
              <a:rPr lang="th-TH" altLang="en-US" dirty="0" smtClean="0"/>
              <a:t>เช่น  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a =1, ++a  </a:t>
            </a:r>
            <a:r>
              <a:rPr lang="th-TH" altLang="en-US" dirty="0" smtClean="0"/>
              <a:t>คือ การนำค่าของ </a:t>
            </a:r>
            <a:r>
              <a:rPr lang="en-US" altLang="en-US" dirty="0" smtClean="0"/>
              <a:t>a </a:t>
            </a:r>
            <a:r>
              <a:rPr lang="th-TH" altLang="en-US" dirty="0" smtClean="0"/>
              <a:t>ไป +1 ก่อนที่จะค่า </a:t>
            </a:r>
            <a:r>
              <a:rPr lang="en-US" altLang="en-US" dirty="0" smtClean="0"/>
              <a:t>a </a:t>
            </a:r>
            <a:r>
              <a:rPr lang="th-TH" altLang="en-US" dirty="0" smtClean="0"/>
              <a:t>ไปทำอะไร</a:t>
            </a:r>
            <a:endParaRPr lang="en-US" altLang="en-US" dirty="0" smtClean="0"/>
          </a:p>
          <a:p>
            <a:pPr lvl="1"/>
            <a:r>
              <a:rPr lang="th-TH" altLang="en-US" dirty="0" smtClean="0"/>
              <a:t>ถ้าอยู่ข้างหลัง (</a:t>
            </a:r>
            <a:r>
              <a:rPr lang="en-US" altLang="en-US" dirty="0" smtClean="0"/>
              <a:t>postfix)</a:t>
            </a:r>
          </a:p>
          <a:p>
            <a:pPr lvl="2"/>
            <a:r>
              <a:rPr lang="th-TH" altLang="en-US" dirty="0" smtClean="0"/>
              <a:t>เช่น   </a:t>
            </a:r>
            <a:r>
              <a:rPr lang="en-US" altLang="en-US" dirty="0" smtClean="0"/>
              <a:t> c=a++ + b; </a:t>
            </a:r>
          </a:p>
          <a:p>
            <a:pPr lvl="3"/>
            <a:r>
              <a:rPr lang="en-US" altLang="en-US" dirty="0" smtClean="0"/>
              <a:t>  </a:t>
            </a:r>
            <a:r>
              <a:rPr lang="th-TH" altLang="en-US" dirty="0" smtClean="0"/>
              <a:t>คือ การนำค่าของ </a:t>
            </a:r>
            <a:r>
              <a:rPr lang="en-US" altLang="en-US" dirty="0" smtClean="0"/>
              <a:t>a </a:t>
            </a:r>
            <a:r>
              <a:rPr lang="th-TH" altLang="en-US" dirty="0" smtClean="0"/>
              <a:t>ไปบวกกับ </a:t>
            </a:r>
            <a:r>
              <a:rPr lang="en-US" altLang="en-US" dirty="0" smtClean="0"/>
              <a:t>b </a:t>
            </a:r>
            <a:r>
              <a:rPr lang="th-TH" altLang="en-US" dirty="0" smtClean="0"/>
              <a:t> และให้ผลลัพธ์เป็น </a:t>
            </a:r>
            <a:r>
              <a:rPr lang="en-US" altLang="en-US" dirty="0" smtClean="0"/>
              <a:t>c </a:t>
            </a:r>
            <a:r>
              <a:rPr lang="th-TH" altLang="en-US" dirty="0" smtClean="0"/>
              <a:t>ก่อนที่</a:t>
            </a:r>
            <a:r>
              <a:rPr lang="th-TH" altLang="en-US" dirty="0"/>
              <a:t> </a:t>
            </a:r>
            <a:r>
              <a:rPr lang="th-TH" altLang="en-US" dirty="0" smtClean="0"/>
              <a:t>+1 ให้ </a:t>
            </a:r>
            <a:r>
              <a:rPr lang="en-US" altLang="en-US" dirty="0" smtClean="0"/>
              <a:t>a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3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 Review:</a:t>
            </a:r>
            <a:br>
              <a:rPr lang="en-US" dirty="0" smtClean="0"/>
            </a:br>
            <a:r>
              <a:rPr lang="en-US" dirty="0" smtClean="0"/>
              <a:t>Ex. </a:t>
            </a:r>
            <a:r>
              <a:rPr lang="th-TH" dirty="0" smtClean="0"/>
              <a:t>ให้นักศึกษาหาผลลัพธ์ของโปรแกรมต่อไปนี้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7162800" cy="5324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public class </a:t>
            </a:r>
            <a:r>
              <a:rPr lang="th-TH" sz="1200" b="1" dirty="0" smtClean="0">
                <a:latin typeface="Courier New" panose="02070309020205020404" pitchFamily="49" charset="0"/>
              </a:rPr>
              <a:t> 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OperatorTest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th-TH" sz="1200" b="1" dirty="0" smtClean="0"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to illustrate basic operators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th-TH" sz="1200" b="1" dirty="0" smtClean="0">
                <a:latin typeface="Courier New" panose="02070309020205020404" pitchFamily="49" charset="0"/>
              </a:rPr>
              <a:t> 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output is as follows: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12 8 6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6 8 6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6 8 14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22 8 14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24 10 33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th-TH" sz="12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 String [ ]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th-TH" sz="1200" b="1" dirty="0" smtClean="0">
                <a:latin typeface="Courier New" panose="02070309020205020404" pitchFamily="49" charset="0"/>
              </a:rPr>
              <a:t> 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th-TH" sz="1200" b="1" dirty="0" smtClean="0">
                <a:latin typeface="Courier New" panose="02070309020205020404" pitchFamily="49" charset="0"/>
              </a:rPr>
              <a:t>   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12, b = 8, c = 6;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+ " " + b + " " + c 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c;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+ " " + b + " " + c 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h-TH" sz="1600" b="1" dirty="0" smtClean="0">
                <a:latin typeface="Courier New" panose="02070309020205020404" pitchFamily="49" charset="0"/>
              </a:rPr>
              <a:t>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//c=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c+b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+ " " + b + " " + c );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+ " " + b + " " + c 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  <a:r>
              <a:rPr lang="th-TH" sz="1600" b="1" dirty="0" smtClean="0">
                <a:latin typeface="Courier New" panose="02070309020205020404" pitchFamily="49" charset="0"/>
              </a:rPr>
              <a:t>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//a=a+1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th-TH" sz="1600" b="1" dirty="0" smtClean="0">
                <a:solidFill>
                  <a:srgbClr val="7030A0"/>
                </a:solidFill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//b= b+1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a++ + ++b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b = b+1; c=</a:t>
            </a:r>
            <a:r>
              <a:rPr lang="en-US" sz="16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a=a+1;</a:t>
            </a:r>
            <a:endParaRPr lang="en-US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th-TH" sz="1200" b="1" dirty="0" smtClean="0">
                <a:latin typeface="Courier New" panose="02070309020205020404" pitchFamily="49" charset="0"/>
              </a:rPr>
              <a:t>	</a:t>
            </a:r>
            <a:r>
              <a:rPr lang="en-US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a + " " + b + " " + c );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 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27 }</a:t>
            </a:r>
          </a:p>
        </p:txBody>
      </p:sp>
    </p:spTree>
    <p:extLst>
      <p:ext uri="{BB962C8B-B14F-4D97-AF65-F5344CB8AC3E}">
        <p14:creationId xmlns:p14="http://schemas.microsoft.com/office/powerpoint/2010/main" val="11367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 Review:</a:t>
            </a:r>
            <a:br>
              <a:rPr lang="en-US" dirty="0" smtClean="0"/>
            </a:br>
            <a:r>
              <a:rPr lang="en-US" dirty="0" smtClean="0"/>
              <a:t>Data Type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40386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 quotient;</a:t>
            </a:r>
          </a:p>
          <a:p>
            <a:r>
              <a:rPr lang="en-US" dirty="0" err="1"/>
              <a:t>int</a:t>
            </a:r>
            <a:r>
              <a:rPr lang="en-US" dirty="0"/>
              <a:t> x = 6;</a:t>
            </a:r>
          </a:p>
          <a:p>
            <a:r>
              <a:rPr lang="en-US" dirty="0" err="1"/>
              <a:t>int</a:t>
            </a:r>
            <a:r>
              <a:rPr lang="en-US" dirty="0"/>
              <a:t> y = 10;</a:t>
            </a:r>
          </a:p>
          <a:p>
            <a:r>
              <a:rPr lang="en-US" dirty="0"/>
              <a:t>quotient = x / y; </a:t>
            </a:r>
            <a:r>
              <a:rPr lang="en-US" dirty="0" smtClean="0"/>
              <a:t>//output </a:t>
            </a:r>
            <a:r>
              <a:rPr lang="th-TH" dirty="0" smtClean="0"/>
              <a:t>ที่ได้ </a:t>
            </a:r>
            <a:r>
              <a:rPr lang="en-US" dirty="0" smtClean="0"/>
              <a:t> = 0 Wrong!!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57800" y="1447800"/>
            <a:ext cx="3505200" cy="1447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double quotient;</a:t>
            </a:r>
          </a:p>
          <a:p>
            <a:r>
              <a:rPr lang="en-US" dirty="0" err="1"/>
              <a:t>int</a:t>
            </a:r>
            <a:r>
              <a:rPr lang="en-US" dirty="0"/>
              <a:t> x = 6;</a:t>
            </a:r>
          </a:p>
          <a:p>
            <a:r>
              <a:rPr lang="en-US" dirty="0" err="1"/>
              <a:t>int</a:t>
            </a:r>
            <a:r>
              <a:rPr lang="en-US" dirty="0"/>
              <a:t> y = 10;</a:t>
            </a:r>
          </a:p>
          <a:p>
            <a:r>
              <a:rPr lang="en-US" dirty="0"/>
              <a:t>quotient = </a:t>
            </a:r>
            <a:r>
              <a:rPr lang="en-US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(double) x </a:t>
            </a:r>
            <a:r>
              <a:rPr lang="en-US" dirty="0"/>
              <a:t>/ y;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038600"/>
            <a:ext cx="38862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2</a:t>
            </a:r>
            <a:r>
              <a:rPr lang="en-US" dirty="0" smtClean="0"/>
              <a:t>.</a:t>
            </a:r>
            <a:r>
              <a:rPr lang="th-TH" dirty="0" smtClean="0"/>
              <a:t>แต่ในตัวอย่าง เหตุผลที่ต้องทำการบอกโปรแกรมให้เปลี่ยนชนิดข้อมูล (</a:t>
            </a:r>
            <a:r>
              <a:rPr lang="en-US" dirty="0" smtClean="0"/>
              <a:t>typecast) </a:t>
            </a:r>
            <a:r>
              <a:rPr lang="th-TH" dirty="0" smtClean="0"/>
              <a:t>เพราะการที่ </a:t>
            </a:r>
            <a:r>
              <a:rPr lang="en-US" dirty="0" smtClean="0"/>
              <a:t>x </a:t>
            </a:r>
            <a:r>
              <a:rPr lang="th-TH" dirty="0" smtClean="0"/>
              <a:t>และ  </a:t>
            </a:r>
            <a:r>
              <a:rPr lang="en-US" dirty="0" smtClean="0"/>
              <a:t>y </a:t>
            </a:r>
            <a:r>
              <a:rPr lang="th-TH" dirty="0" smtClean="0"/>
              <a:t>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ทั้งคู่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  เมื่อทำ </a:t>
            </a:r>
            <a:r>
              <a:rPr lang="en-US" dirty="0" smtClean="0"/>
              <a:t>x/y </a:t>
            </a:r>
            <a:r>
              <a:rPr lang="th-TH" dirty="0" smtClean="0"/>
              <a:t>ผลลัพธ์จะเป็น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th-TH" dirty="0" smtClean="0"/>
              <a:t>คือ </a:t>
            </a:r>
            <a:r>
              <a:rPr lang="en-US" dirty="0" smtClean="0"/>
              <a:t>0 </a:t>
            </a:r>
            <a:r>
              <a:rPr lang="th-TH" dirty="0" smtClean="0"/>
              <a:t>ซึ่งผิด แม้ </a:t>
            </a:r>
            <a:r>
              <a:rPr lang="en-US" dirty="0" smtClean="0"/>
              <a:t>quotient </a:t>
            </a:r>
            <a:r>
              <a:rPr lang="th-TH" dirty="0" smtClean="0"/>
              <a:t>จะเป็น </a:t>
            </a:r>
            <a:r>
              <a:rPr lang="en-US" dirty="0" smtClean="0"/>
              <a:t>double </a:t>
            </a:r>
            <a:r>
              <a:rPr lang="th-TH" dirty="0" smtClean="0"/>
              <a:t>ก็ตาม </a:t>
            </a:r>
            <a:r>
              <a:rPr lang="en-US" dirty="0" smtClean="0"/>
              <a:t>=&gt; 0.0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389914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h-TH" dirty="0" smtClean="0"/>
              <a:t>1</a:t>
            </a:r>
            <a:r>
              <a:rPr lang="en-US" dirty="0" smtClean="0"/>
              <a:t>. </a:t>
            </a:r>
            <a:r>
              <a:rPr lang="th-TH" dirty="0" smtClean="0"/>
              <a:t>ถ้าเกิดการคำนวณระหว่างตัวแปรคนละประเภท ถ้าอยู่ในกลุ่มตัวเลขเหมือนกัน จาวาจะปรับผลลัพธ์ให้เป็นไปตามตัวแปรที่ใหญ่กว่า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267200" y="1905000"/>
            <a:ext cx="78859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9087" y="5410200"/>
            <a:ext cx="3886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th-TH" dirty="0" smtClean="0"/>
              <a:t>จึงต้องทำ </a:t>
            </a:r>
            <a:r>
              <a:rPr lang="en-US" dirty="0" smtClean="0"/>
              <a:t>typecast </a:t>
            </a:r>
            <a:r>
              <a:rPr lang="th-TH" dirty="0" smtClean="0"/>
              <a:t>ตั้งแต่ก่อนหาร ซึ่งจะเลือกทำที่ตัวแปรใดตัวแปรหนึ่งก็ได้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81676" y="3048000"/>
            <a:ext cx="3605124" cy="30202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(double) x 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th-TH" sz="2000" dirty="0" smtClean="0"/>
              <a:t>คือการทำ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660066"/>
                </a:solidFill>
              </a:rPr>
              <a:t>type casting</a:t>
            </a:r>
            <a:endParaRPr lang="en-US" sz="2000" dirty="0" smtClean="0">
              <a:solidFill>
                <a:srgbClr val="660066"/>
              </a:solidFill>
            </a:endParaRPr>
          </a:p>
          <a:p>
            <a:endParaRPr lang="en-US" sz="1600" dirty="0" smtClean="0"/>
          </a:p>
          <a:p>
            <a:r>
              <a:rPr lang="en-US" sz="2000" b="1" dirty="0" smtClean="0"/>
              <a:t>Syntax:</a:t>
            </a:r>
          </a:p>
          <a:p>
            <a:endParaRPr lang="en-US" sz="1600" dirty="0" smtClean="0"/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  <a:p>
            <a:endParaRPr lang="en-US" sz="1600" dirty="0" smtClean="0"/>
          </a:p>
          <a:p>
            <a:r>
              <a:rPr lang="en-US" sz="2000" b="1" dirty="0" smtClean="0"/>
              <a:t>Effect: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 smtClean="0"/>
              <a:t> is converted explicitly to the data type stated if possible.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349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Java Review:</a:t>
            </a:r>
            <a:br>
              <a:rPr lang="en-US" sz="3600" dirty="0" smtClean="0"/>
            </a:br>
            <a:r>
              <a:rPr lang="en-US" sz="3600" dirty="0" smtClean="0"/>
              <a:t>Boolean Data Type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th-TH" dirty="0" smtClean="0"/>
              <a:t>ชนิดข้อมูลประเภท </a:t>
            </a:r>
            <a:r>
              <a:rPr lang="en-US" dirty="0" smtClean="0"/>
              <a:t>Boolean </a:t>
            </a:r>
            <a:r>
              <a:rPr lang="th-TH" dirty="0" smtClean="0"/>
              <a:t>จะเก็บค่า </a:t>
            </a:r>
            <a:r>
              <a:rPr lang="en-US" b="1" i="1" dirty="0" smtClean="0">
                <a:solidFill>
                  <a:srgbClr val="006600"/>
                </a:solidFill>
              </a:rPr>
              <a:t>true</a:t>
            </a:r>
            <a:r>
              <a:rPr lang="en-US" b="1" i="1" dirty="0" smtClean="0"/>
              <a:t> </a:t>
            </a:r>
            <a:r>
              <a:rPr lang="en-US" dirty="0" smtClean="0"/>
              <a:t>or </a:t>
            </a:r>
            <a:r>
              <a:rPr lang="en-US" b="1" i="1" dirty="0" smtClean="0">
                <a:solidFill>
                  <a:srgbClr val="C00000"/>
                </a:solidFill>
              </a:rPr>
              <a:t>false</a:t>
            </a:r>
            <a:r>
              <a:rPr lang="th-TH" dirty="0" smtClean="0"/>
              <a:t> ซึ่งเป็นคีย์เวิร์ด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2514600"/>
            <a:ext cx="7391400" cy="1066800"/>
            <a:chOff x="914400" y="2133600"/>
            <a:chExt cx="5486400" cy="1524000"/>
          </a:xfrm>
        </p:grpSpPr>
        <p:sp>
          <p:nvSpPr>
            <p:cNvPr id="5" name="Rectangle 4"/>
            <p:cNvSpPr/>
            <p:nvPr/>
          </p:nvSpPr>
          <p:spPr>
            <a:xfrm>
              <a:off x="914400" y="2133600"/>
              <a:ext cx="339365" cy="1524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53765" y="2133600"/>
              <a:ext cx="5147035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rgbClr val="0000FF"/>
                  </a:solidFill>
                </a:rPr>
                <a:t> 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variable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8200" y="3657600"/>
            <a:ext cx="7391400" cy="2819400"/>
            <a:chOff x="914400" y="2133600"/>
            <a:chExt cx="6629400" cy="1524000"/>
          </a:xfrm>
        </p:grpSpPr>
        <p:sp>
          <p:nvSpPr>
            <p:cNvPr id="8" name="Rectangle 7"/>
            <p:cNvSpPr/>
            <p:nvPr/>
          </p:nvSpPr>
          <p:spPr>
            <a:xfrm>
              <a:off x="914400" y="2133600"/>
              <a:ext cx="410066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Example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324466" y="2133600"/>
              <a:ext cx="621933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boolean</a:t>
              </a:r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input;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code to read input from user omitted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(input %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== 0)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else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	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false</a:t>
              </a:r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if</a:t>
              </a:r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       </a:t>
              </a:r>
              <a:r>
                <a:rPr lang="en-US" b="1" i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"Input is even!"</a:t>
              </a:r>
              <a:r>
                <a:rPr lang="en-US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b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19600" y="4572000"/>
            <a:ext cx="4038600" cy="1066800"/>
            <a:chOff x="4419600" y="4572000"/>
            <a:chExt cx="4038600" cy="1066800"/>
          </a:xfrm>
        </p:grpSpPr>
        <p:sp>
          <p:nvSpPr>
            <p:cNvPr id="10" name="Rectangle 9"/>
            <p:cNvSpPr/>
            <p:nvPr/>
          </p:nvSpPr>
          <p:spPr>
            <a:xfrm>
              <a:off x="4800600" y="4724400"/>
              <a:ext cx="3657600" cy="685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1600" b="1" dirty="0" smtClean="0"/>
                <a:t>Equivalent:</a:t>
              </a:r>
            </a:p>
            <a:p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 dirty="0" err="1" smtClean="0">
                  <a:latin typeface="Courier New" pitchFamily="49" charset="0"/>
                  <a:cs typeface="Courier New" pitchFamily="49" charset="0"/>
                </a:rPr>
                <a:t>isEven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 (input %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 == </a:t>
              </a:r>
              <a:r>
                <a:rPr lang="en-US" sz="1600" b="1" dirty="0" smtClean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4419600" y="4572000"/>
              <a:ext cx="228600" cy="10668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7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5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Java Review:</a:t>
            </a:r>
            <a:br>
              <a:rPr lang="en-US" sz="3600" dirty="0"/>
            </a:br>
            <a:r>
              <a:rPr lang="en-US" sz="3600" dirty="0" smtClean="0"/>
              <a:t>Boolean Operation Cont.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436919"/>
          <a:ext cx="4953000" cy="454732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864810"/>
                <a:gridCol w="1497390"/>
                <a:gridCol w="2590800"/>
              </a:tblGrid>
              <a:tr h="402771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Operators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r>
                        <a:rPr lang="en-US" sz="2000" baseline="0" dirty="0" smtClean="0"/>
                        <a:t> </a:t>
                      </a:r>
                      <a:endParaRPr lang="en-US" sz="20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</a:tr>
              <a:tr h="402771"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Relational Operators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 than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larger than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</a:t>
                      </a:r>
                      <a:r>
                        <a:rPr lang="en-US" sz="2000" baseline="0" dirty="0" smtClean="0"/>
                        <a:t> than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b="0" baseline="0" dirty="0" smtClean="0"/>
                        <a:t>or equal</a:t>
                      </a:r>
                      <a:endParaRPr lang="en-US" sz="2000" b="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larger than or</a:t>
                      </a:r>
                      <a:r>
                        <a:rPr lang="en-US" sz="2000" baseline="0" dirty="0" smtClean="0"/>
                        <a:t> equal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Equal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 equal</a:t>
                      </a:r>
                      <a:endParaRPr lang="en-US" sz="2000" dirty="0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vert="vert27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2771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Logical</a:t>
                      </a:r>
                      <a:r>
                        <a:rPr lang="en-US" sz="2000" b="1" baseline="0" dirty="0" smtClean="0">
                          <a:solidFill>
                            <a:srgbClr val="660066"/>
                          </a:solidFill>
                          <a:latin typeface="+mn-lt"/>
                          <a:cs typeface="Courier New" pitchFamily="49" charset="0"/>
                        </a:rPr>
                        <a:t> Operators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vert="vert27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||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or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not</a:t>
                      </a:r>
                      <a:endParaRPr lang="en-US" sz="2000" dirty="0"/>
                    </a:p>
                  </a:txBody>
                  <a:tcPr/>
                </a:tc>
              </a:tr>
              <a:tr h="402771">
                <a:tc v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^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exclusive-or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5638800" y="1856282"/>
            <a:ext cx="228600" cy="2410918"/>
          </a:xfrm>
          <a:prstGeom prst="rightBrace">
            <a:avLst>
              <a:gd name="adj1" fmla="val 550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24836" y="1219200"/>
            <a:ext cx="2784292" cy="21123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Operands are variables / values that can be compared directly.</a:t>
            </a:r>
          </a:p>
          <a:p>
            <a:endParaRPr lang="en-US" sz="1600" dirty="0" smtClean="0"/>
          </a:p>
          <a:p>
            <a:r>
              <a:rPr lang="en-US" sz="1600" dirty="0" smtClean="0"/>
              <a:t>Examples:</a:t>
            </a:r>
          </a:p>
          <a:p>
            <a:endParaRPr lang="en-US" sz="1000" dirty="0" smtClean="0"/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X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Y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1 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4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638800" y="4419600"/>
            <a:ext cx="228600" cy="1576466"/>
          </a:xfrm>
          <a:prstGeom prst="rightBrace">
            <a:avLst>
              <a:gd name="adj1" fmla="val 345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4836" y="3348817"/>
            <a:ext cx="2895600" cy="223640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Operands are </a:t>
            </a:r>
            <a:r>
              <a:rPr lang="en-US" sz="1600" dirty="0" err="1" smtClean="0"/>
              <a:t>boolean</a:t>
            </a:r>
            <a:r>
              <a:rPr lang="en-US" sz="1600" dirty="0" smtClean="0"/>
              <a:t> variables/expressions.</a:t>
            </a:r>
          </a:p>
          <a:p>
            <a:endParaRPr lang="en-US" sz="1600" dirty="0" smtClean="0"/>
          </a:p>
          <a:p>
            <a:r>
              <a:rPr lang="en-US" sz="1600" dirty="0" smtClean="0"/>
              <a:t>Examples:</a:t>
            </a:r>
          </a:p>
          <a:p>
            <a:endParaRPr lang="en-US" sz="1000" dirty="0" smtClean="0"/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15786" y="5585222"/>
            <a:ext cx="408472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400" b="1" dirty="0">
                <a:latin typeface="Courier New" pitchFamily="49" charset="0"/>
              </a:rPr>
              <a:t>if( x &lt;= X_LIMIT &amp;&amp; y &lt;= Y_LIMIT)</a:t>
            </a:r>
            <a:br>
              <a:rPr lang="en-US" altLang="en-US" sz="1400" b="1" dirty="0">
                <a:latin typeface="Courier New" pitchFamily="49" charset="0"/>
              </a:rPr>
            </a:br>
            <a:r>
              <a:rPr lang="en-US" altLang="en-US" sz="1400" b="1" dirty="0">
                <a:latin typeface="Courier New" pitchFamily="49" charset="0"/>
              </a:rPr>
              <a:t>	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โครงสร้างข้อมูลคืออะไร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28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การจัดเรียงข้อมูลในหน่วยความจำของคอมพิวเตอร์ (หรือรวมไปถึงในดิสก์ด้วย) </a:t>
            </a:r>
          </a:p>
          <a:p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ทำไมต้องจัดเรียง</a:t>
            </a:r>
          </a:p>
          <a:p>
            <a:pPr lvl="1"/>
            <a:r>
              <a:rPr lang="th-TH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เพื่อให้การทำงานมี</a:t>
            </a:r>
            <a:r>
              <a:rPr lang="th-TH" dirty="0" smtClean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ประสิทธิภาพ</a:t>
            </a:r>
            <a:endParaRPr lang="en-US" dirty="0">
              <a:solidFill>
                <a:srgbClr val="FF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3</a:t>
            </a:fld>
            <a:endParaRPr lang="en-US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468555" y="1457614"/>
            <a:ext cx="1754830" cy="1600200"/>
          </a:xfrm>
          <a:prstGeom prst="curvedRightArrow">
            <a:avLst>
              <a:gd name="adj1" fmla="val 34737"/>
              <a:gd name="adj2" fmla="val 694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53762" y="2890982"/>
            <a:ext cx="134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th-TH" altLang="zh-TW" sz="2800" dirty="0" smtClean="0">
                <a:latin typeface="Times New Roman" pitchFamily="18" charset="0"/>
                <a:ea typeface="新細明體" pitchFamily="18" charset="-120"/>
              </a:rPr>
              <a:t>1</a:t>
            </a: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</a:rPr>
              <a:t>. Input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377691" y="2323522"/>
            <a:ext cx="3140221" cy="111529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Marlett" pitchFamily="2" charset="2"/>
              <a:buNone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</a:rPr>
              <a:t>2.Some </a:t>
            </a: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</a:rPr>
              <a:t>mysterious </a:t>
            </a:r>
          </a:p>
          <a:p>
            <a:pPr algn="ctr" eaLnBrk="1" hangingPunct="1">
              <a:buFont typeface="Marlett" pitchFamily="2" charset="2"/>
              <a:buNone/>
            </a:pPr>
            <a:r>
              <a:rPr kumimoji="1" lang="en-US" altLang="zh-TW" sz="2800" dirty="0">
                <a:latin typeface="Times New Roman" pitchFamily="18" charset="0"/>
                <a:ea typeface="新細明體" pitchFamily="18" charset="-120"/>
              </a:rPr>
              <a:t>processing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934200" y="2629372"/>
            <a:ext cx="20296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800" dirty="0" smtClean="0">
                <a:latin typeface="Times New Roman" pitchFamily="18" charset="0"/>
                <a:ea typeface="新細明體" pitchFamily="18" charset="-120"/>
              </a:rPr>
              <a:t>3. Output</a:t>
            </a:r>
            <a:endParaRPr kumimoji="1" lang="en-US" altLang="zh-TW" sz="2800" dirty="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153853" y="1873250"/>
            <a:ext cx="3971456" cy="727364"/>
          </a:xfrm>
          <a:prstGeom prst="curvedDownArrow">
            <a:avLst>
              <a:gd name="adj1" fmla="val 57333"/>
              <a:gd name="adj2" fmla="val 114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5" name="Rectangle 14"/>
          <p:cNvSpPr/>
          <p:nvPr/>
        </p:nvSpPr>
        <p:spPr>
          <a:xfrm>
            <a:off x="253763" y="1143000"/>
            <a:ext cx="8814037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0" y="1295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สิ่งที่โปรแกรมคอมพิวเตอรทำ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Java Review:</a:t>
            </a:r>
            <a:br>
              <a:rPr lang="en-US" altLang="en-US" dirty="0" smtClean="0"/>
            </a:br>
            <a:r>
              <a:rPr lang="en-US" altLang="en-US" dirty="0" smtClean="0"/>
              <a:t>Condition statement: if statement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if-else:</a:t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th-TH" altLang="en-US" sz="2400" dirty="0" smtClean="0"/>
              <a:t>แบบฝึกหัด </a:t>
            </a:r>
            <a:r>
              <a:rPr lang="en-US" altLang="en-US" sz="2400" dirty="0" smtClean="0"/>
              <a:t>code </a:t>
            </a:r>
            <a:r>
              <a:rPr lang="th-TH" altLang="en-US" sz="2400" dirty="0" smtClean="0"/>
              <a:t>ต่อไปนี้ว่ามีผิดกี่จุด และผิดตรงไหนอย่างไร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2" name="Rounded Rectangle 1"/>
          <p:cNvSpPr/>
          <p:nvPr/>
        </p:nvSpPr>
        <p:spPr>
          <a:xfrm>
            <a:off x="609600" y="1828800"/>
            <a:ext cx="3200400" cy="14334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en-US" sz="1600" b="1" dirty="0" smtClean="0">
                <a:latin typeface="Courier New" pitchFamily="49" charset="0"/>
              </a:rPr>
              <a:t>If </a:t>
            </a:r>
            <a:r>
              <a:rPr lang="en-US" altLang="en-US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-expression)</a:t>
            </a:r>
            <a:r>
              <a:rPr lang="en-US" altLang="en-US" sz="1600" b="1" dirty="0">
                <a:latin typeface="Courier New" pitchFamily="49" charset="0"/>
              </a:rPr>
              <a:t/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	statement1;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else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	statement2;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70076" y="1564257"/>
            <a:ext cx="4114800" cy="16979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en-US" sz="1600" b="1" dirty="0">
                <a:latin typeface="Courier New" pitchFamily="49" charset="0"/>
              </a:rPr>
              <a:t>if</a:t>
            </a:r>
            <a:r>
              <a:rPr lang="en-US" altLang="en-US" sz="1600" b="1" dirty="0">
                <a:solidFill>
                  <a:srgbClr val="FF0000"/>
                </a:solidFill>
                <a:latin typeface="Courier New" pitchFamily="49" charset="0"/>
              </a:rPr>
              <a:t>(boolean-expression1)</a:t>
            </a:r>
            <a:r>
              <a:rPr lang="en-US" altLang="en-US" sz="1600" b="1" dirty="0">
                <a:latin typeface="Courier New" pitchFamily="49" charset="0"/>
              </a:rPr>
              <a:t/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	statement1;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else if(boolean-expression2)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	statement2;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else</a:t>
            </a:r>
            <a:br>
              <a:rPr lang="en-US" altLang="en-US" sz="1600" b="1" dirty="0">
                <a:latin typeface="Courier New" pitchFamily="49" charset="0"/>
              </a:rPr>
            </a:br>
            <a:r>
              <a:rPr lang="en-US" altLang="en-US" sz="1600" b="1" dirty="0">
                <a:latin typeface="Courier New" pitchFamily="49" charset="0"/>
              </a:rPr>
              <a:t>	statement3;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6600" y="1219200"/>
            <a:ext cx="113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Nested if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5004" y="4191000"/>
            <a:ext cx="7139796" cy="2169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x == 0 ); </a:t>
            </a:r>
            <a:endParaRPr lang="th-TH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th-TH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"x is zero " );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th-T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"x is " );</a:t>
            </a:r>
          </a:p>
          <a:p>
            <a:pPr>
              <a:lnSpc>
                <a:spcPct val="150000"/>
              </a:lnSpc>
            </a:pPr>
            <a:r>
              <a:rPr lang="th-TH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 x ); // Two statements</a:t>
            </a:r>
          </a:p>
        </p:txBody>
      </p:sp>
    </p:spTree>
    <p:extLst>
      <p:ext uri="{BB962C8B-B14F-4D97-AF65-F5344CB8AC3E}">
        <p14:creationId xmlns:p14="http://schemas.microsoft.com/office/powerpoint/2010/main" val="134462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>
              <a:lnSpc>
                <a:spcPts val="4000"/>
              </a:lnSpc>
            </a:pPr>
            <a:r>
              <a:rPr lang="en-US" altLang="en-US" dirty="0" smtClean="0"/>
              <a:t>Java Review:</a:t>
            </a:r>
            <a:br>
              <a:rPr lang="en-US" altLang="en-US" dirty="0" smtClean="0"/>
            </a:br>
            <a:r>
              <a:rPr lang="en-US" altLang="en-US" dirty="0" smtClean="0"/>
              <a:t>for Loops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392383" y="962564"/>
            <a:ext cx="6237018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 loops</a:t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r>
              <a:rPr lang="en-US" altLang="en-US" sz="2800" dirty="0" err="1" smtClean="0"/>
              <a:t>init</a:t>
            </a:r>
            <a:r>
              <a:rPr lang="en-US" altLang="en-US" sz="2800" dirty="0" smtClean="0"/>
              <a:t>-expr and </a:t>
            </a:r>
            <a:r>
              <a:rPr lang="en-US" altLang="en-US" sz="2800" dirty="0" err="1" smtClean="0"/>
              <a:t>incr</a:t>
            </a:r>
            <a:r>
              <a:rPr lang="en-US" altLang="en-US" sz="2800" dirty="0" smtClean="0"/>
              <a:t>-expr can be more zero or more expressions or statements separated by commas</a:t>
            </a:r>
          </a:p>
          <a:p>
            <a:pPr eaLnBrk="1" hangingPunct="1"/>
            <a:r>
              <a:rPr lang="en-US" altLang="en-US" sz="2800" dirty="0" smtClean="0"/>
              <a:t>Statement </a:t>
            </a:r>
            <a:r>
              <a:rPr lang="th-TH" altLang="en-US" sz="2800" dirty="0" smtClean="0"/>
              <a:t>แทนที่ด้วย กลุ่มของ </a:t>
            </a:r>
            <a:r>
              <a:rPr lang="en-US" altLang="en-US" sz="2800" dirty="0" smtClean="0"/>
              <a:t>statement </a:t>
            </a:r>
            <a:r>
              <a:rPr lang="en-US" altLang="en-US" sz="2800" dirty="0"/>
              <a:t>(</a:t>
            </a:r>
            <a:r>
              <a:rPr lang="en-US" altLang="en-US" sz="2800" dirty="0" smtClean="0"/>
              <a:t>statement block </a:t>
            </a:r>
            <a:r>
              <a:rPr lang="th-TH" altLang="en-US" sz="2800" dirty="0" smtClean="0"/>
              <a:t>ได้)</a:t>
            </a:r>
            <a:endParaRPr lang="en-US" altLang="en-US" sz="2800" dirty="0" smtClean="0"/>
          </a:p>
          <a:p>
            <a:pPr eaLnBrk="1" hangingPunct="1">
              <a:buFont typeface="Marlett" pitchFamily="2" charset="2"/>
              <a:buNone/>
            </a:pPr>
            <a:endParaRPr lang="en-US" altLang="en-US" sz="2800" dirty="0" smtClean="0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>
            <a:off x="214313" y="4267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900113" y="3962400"/>
            <a:ext cx="1385887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69" name="Text Box 6"/>
          <p:cNvSpPr txBox="1">
            <a:spLocks noChangeArrowheads="1"/>
          </p:cNvSpPr>
          <p:nvPr/>
        </p:nvSpPr>
        <p:spPr bwMode="auto">
          <a:xfrm>
            <a:off x="1112838" y="3962400"/>
            <a:ext cx="11572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execute</a:t>
            </a:r>
            <a:br>
              <a:rPr lang="en-US" altLang="en-US" sz="2000" dirty="0"/>
            </a:br>
            <a:r>
              <a:rPr lang="en-US" altLang="en-US" sz="2000" dirty="0"/>
              <a:t> </a:t>
            </a:r>
            <a:r>
              <a:rPr lang="en-US" altLang="en-US" sz="2000" dirty="0" err="1"/>
              <a:t>init</a:t>
            </a:r>
            <a:r>
              <a:rPr lang="en-US" altLang="en-US" sz="2000" dirty="0"/>
              <a:t>-expr</a:t>
            </a:r>
          </a:p>
        </p:txBody>
      </p:sp>
      <p:sp>
        <p:nvSpPr>
          <p:cNvPr id="40970" name="Line 7"/>
          <p:cNvSpPr>
            <a:spLocks noChangeShapeType="1"/>
          </p:cNvSpPr>
          <p:nvPr/>
        </p:nvSpPr>
        <p:spPr bwMode="auto">
          <a:xfrm>
            <a:off x="2286000" y="4267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1" name="Rectangle 8"/>
          <p:cNvSpPr>
            <a:spLocks noChangeArrowheads="1"/>
          </p:cNvSpPr>
          <p:nvPr/>
        </p:nvSpPr>
        <p:spPr bwMode="auto">
          <a:xfrm>
            <a:off x="3048000" y="3962400"/>
            <a:ext cx="1766888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2" name="Text Box 9"/>
          <p:cNvSpPr txBox="1">
            <a:spLocks noChangeArrowheads="1"/>
          </p:cNvSpPr>
          <p:nvPr/>
        </p:nvSpPr>
        <p:spPr bwMode="auto">
          <a:xfrm>
            <a:off x="3138488" y="3946525"/>
            <a:ext cx="1666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evaluate </a:t>
            </a:r>
            <a:br>
              <a:rPr lang="en-US" altLang="en-US" sz="2000" dirty="0"/>
            </a:br>
            <a:r>
              <a:rPr lang="en-US" altLang="en-US" sz="2000" dirty="0" err="1"/>
              <a:t>boolean</a:t>
            </a:r>
            <a:r>
              <a:rPr lang="en-US" altLang="en-US" sz="2000" dirty="0"/>
              <a:t>-expr</a:t>
            </a: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4800600" y="4267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4876800" y="373380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false</a:t>
            </a:r>
          </a:p>
        </p:txBody>
      </p:sp>
      <p:sp>
        <p:nvSpPr>
          <p:cNvPr id="40975" name="Text Box 13"/>
          <p:cNvSpPr txBox="1">
            <a:spLocks noChangeArrowheads="1"/>
          </p:cNvSpPr>
          <p:nvPr/>
        </p:nvSpPr>
        <p:spPr bwMode="auto">
          <a:xfrm>
            <a:off x="5486400" y="40386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6" name="Rectangle 15"/>
          <p:cNvSpPr>
            <a:spLocks noChangeArrowheads="1"/>
          </p:cNvSpPr>
          <p:nvPr/>
        </p:nvSpPr>
        <p:spPr bwMode="auto">
          <a:xfrm>
            <a:off x="5502275" y="4027488"/>
            <a:ext cx="3260725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5638800" y="4191000"/>
            <a:ext cx="31902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th-TH" altLang="en-US" sz="2000" dirty="0" smtClean="0"/>
              <a:t>ออกจาก </a:t>
            </a:r>
            <a:r>
              <a:rPr lang="en-US" altLang="en-US" sz="2000" dirty="0" smtClean="0"/>
              <a:t>loop </a:t>
            </a:r>
            <a:r>
              <a:rPr lang="th-TH" altLang="en-US" sz="2000" dirty="0" smtClean="0"/>
              <a:t>ไปที่ </a:t>
            </a:r>
            <a:r>
              <a:rPr lang="en-US" altLang="en-US" sz="2000" dirty="0" smtClean="0"/>
              <a:t>statement </a:t>
            </a:r>
            <a:r>
              <a:rPr lang="th-TH" altLang="en-US" sz="2000" dirty="0" smtClean="0"/>
              <a:t>แรก</a:t>
            </a:r>
            <a:endParaRPr lang="en-US" altLang="en-US" sz="2000" dirty="0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3581400" y="4648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3646488" y="4708525"/>
            <a:ext cx="62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true</a:t>
            </a:r>
          </a:p>
        </p:txBody>
      </p:sp>
      <p:sp>
        <p:nvSpPr>
          <p:cNvPr id="40980" name="Rectangle 19"/>
          <p:cNvSpPr>
            <a:spLocks noChangeArrowheads="1"/>
          </p:cNvSpPr>
          <p:nvPr/>
        </p:nvSpPr>
        <p:spPr bwMode="auto">
          <a:xfrm>
            <a:off x="2911475" y="5181600"/>
            <a:ext cx="18891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3124200" y="5181600"/>
            <a:ext cx="1566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execute</a:t>
            </a:r>
            <a:br>
              <a:rPr lang="en-US" altLang="en-US" sz="2000"/>
            </a:br>
            <a:r>
              <a:rPr lang="en-US" altLang="en-US" sz="2000"/>
              <a:t>body of loop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4800600" y="54975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5486400" y="52689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502275" y="5257800"/>
            <a:ext cx="1431925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5638800" y="5257800"/>
            <a:ext cx="1171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/>
              <a:t>execute</a:t>
            </a:r>
            <a:br>
              <a:rPr lang="en-US" altLang="en-US" sz="2000"/>
            </a:br>
            <a:r>
              <a:rPr lang="en-US" altLang="en-US" sz="2000"/>
              <a:t>incr-expr</a:t>
            </a:r>
          </a:p>
        </p:txBody>
      </p:sp>
      <p:sp>
        <p:nvSpPr>
          <p:cNvPr id="40986" name="Line 29"/>
          <p:cNvSpPr>
            <a:spLocks noChangeShapeType="1"/>
          </p:cNvSpPr>
          <p:nvPr/>
        </p:nvSpPr>
        <p:spPr bwMode="auto">
          <a:xfrm flipH="1">
            <a:off x="69342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7" name="Line 30"/>
          <p:cNvSpPr>
            <a:spLocks noChangeShapeType="1"/>
          </p:cNvSpPr>
          <p:nvPr/>
        </p:nvSpPr>
        <p:spPr bwMode="auto">
          <a:xfrm>
            <a:off x="7467600" y="5638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8" name="Line 31"/>
          <p:cNvSpPr>
            <a:spLocks noChangeShapeType="1"/>
          </p:cNvSpPr>
          <p:nvPr/>
        </p:nvSpPr>
        <p:spPr bwMode="auto">
          <a:xfrm flipH="1">
            <a:off x="2590800" y="6172200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89" name="Line 32"/>
          <p:cNvSpPr>
            <a:spLocks noChangeShapeType="1"/>
          </p:cNvSpPr>
          <p:nvPr/>
        </p:nvSpPr>
        <p:spPr bwMode="auto">
          <a:xfrm flipV="1">
            <a:off x="2590800" y="4572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990" name="Line 33"/>
          <p:cNvSpPr>
            <a:spLocks noChangeShapeType="1"/>
          </p:cNvSpPr>
          <p:nvPr/>
        </p:nvSpPr>
        <p:spPr bwMode="auto">
          <a:xfrm>
            <a:off x="2590800" y="4572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0113" y="1524000"/>
            <a:ext cx="550068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b="1" dirty="0">
                <a:latin typeface="Courier New" pitchFamily="49" charset="0"/>
              </a:rPr>
              <a:t>for(</a:t>
            </a:r>
            <a:r>
              <a:rPr lang="en-US" altLang="en-US" b="1" dirty="0" err="1">
                <a:latin typeface="Courier New" pitchFamily="49" charset="0"/>
              </a:rPr>
              <a:t>init-expr;boolean-expr;incr-expr</a:t>
            </a:r>
            <a:r>
              <a:rPr lang="en-US" altLang="en-US" b="1" dirty="0">
                <a:latin typeface="Courier New" pitchFamily="49" charset="0"/>
              </a:rPr>
              <a:t>)</a:t>
            </a:r>
            <a:br>
              <a:rPr lang="en-US" altLang="en-US" b="1" dirty="0">
                <a:latin typeface="Courier New" pitchFamily="49" charset="0"/>
              </a:rPr>
            </a:br>
            <a:r>
              <a:rPr lang="en-US" altLang="en-US" b="1" dirty="0">
                <a:latin typeface="Courier New" pitchFamily="49" charset="0"/>
              </a:rPr>
              <a:t>	statement;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836254" y="1752600"/>
            <a:ext cx="2133600" cy="17893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    statement1;</a:t>
            </a:r>
          </a:p>
          <a:p>
            <a:pPr algn="ctr"/>
            <a:r>
              <a:rPr lang="en-US" dirty="0" smtClean="0"/>
              <a:t>     statement2;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    </a:t>
            </a:r>
            <a:r>
              <a:rPr lang="en-US" dirty="0" err="1" smtClean="0"/>
              <a:t>statementn</a:t>
            </a:r>
            <a:r>
              <a:rPr lang="en-US" dirty="0" smtClean="0"/>
              <a:t>;</a:t>
            </a:r>
          </a:p>
          <a:p>
            <a:pPr algn="ctr"/>
            <a:r>
              <a:rPr lang="en-US" dirty="0" smtClean="0"/>
              <a:t>                   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13" y="5052269"/>
            <a:ext cx="2653133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1. </a:t>
            </a:r>
            <a:r>
              <a:rPr lang="en-US" altLang="en-US" dirty="0" err="1" smtClean="0">
                <a:solidFill>
                  <a:srgbClr val="0070C0"/>
                </a:solidFill>
              </a:rPr>
              <a:t>init</a:t>
            </a:r>
            <a:r>
              <a:rPr lang="en-US" altLang="en-US" dirty="0" smtClean="0">
                <a:solidFill>
                  <a:srgbClr val="0070C0"/>
                </a:solidFill>
              </a:rPr>
              <a:t>-expr</a:t>
            </a:r>
            <a:r>
              <a:rPr lang="th-TH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</a:rPr>
              <a:t>– </a:t>
            </a:r>
            <a:r>
              <a:rPr lang="th-TH" altLang="en-US" dirty="0" smtClean="0">
                <a:solidFill>
                  <a:srgbClr val="0070C0"/>
                </a:solidFill>
              </a:rPr>
              <a:t>ค่าเริ่มต้น เช่น 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=1</a:t>
            </a:r>
            <a:endParaRPr lang="th-TH" altLang="en-US" dirty="0" smtClean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069" y="6400800"/>
            <a:ext cx="4296112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2. Boolean-expr  </a:t>
            </a:r>
            <a:r>
              <a:rPr lang="en-US" altLang="en-US" dirty="0">
                <a:solidFill>
                  <a:srgbClr val="0070C0"/>
                </a:solidFill>
              </a:rPr>
              <a:t>– </a:t>
            </a:r>
            <a:r>
              <a:rPr lang="th-TH" altLang="en-US" dirty="0">
                <a:solidFill>
                  <a:srgbClr val="0070C0"/>
                </a:solidFill>
              </a:rPr>
              <a:t>ค่าที่เช็คว่าจะทำต่อ</a:t>
            </a:r>
            <a:r>
              <a:rPr lang="th-TH" altLang="en-US" dirty="0" smtClean="0">
                <a:solidFill>
                  <a:srgbClr val="0070C0"/>
                </a:solidFill>
              </a:rPr>
              <a:t>หรือไม่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th-TH" altLang="en-US" dirty="0" smtClean="0">
                <a:solidFill>
                  <a:srgbClr val="0070C0"/>
                </a:solidFill>
              </a:rPr>
              <a:t>เช่น 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&lt;10</a:t>
            </a:r>
            <a:endParaRPr lang="th-TH" altLang="en-US" dirty="0">
              <a:solidFill>
                <a:srgbClr val="0070C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70581" y="6382911"/>
            <a:ext cx="3201819" cy="3693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0070C0"/>
                </a:solidFill>
              </a:rPr>
              <a:t>2. </a:t>
            </a:r>
            <a:r>
              <a:rPr lang="en-US" altLang="en-US" dirty="0" err="1" smtClean="0">
                <a:solidFill>
                  <a:srgbClr val="0070C0"/>
                </a:solidFill>
              </a:rPr>
              <a:t>incr</a:t>
            </a:r>
            <a:r>
              <a:rPr lang="en-US" altLang="en-US" dirty="0" smtClean="0">
                <a:solidFill>
                  <a:srgbClr val="0070C0"/>
                </a:solidFill>
              </a:rPr>
              <a:t>-expr  </a:t>
            </a:r>
            <a:r>
              <a:rPr lang="en-US" altLang="en-US" dirty="0">
                <a:solidFill>
                  <a:srgbClr val="0070C0"/>
                </a:solidFill>
              </a:rPr>
              <a:t>– </a:t>
            </a:r>
            <a:r>
              <a:rPr lang="th-TH" altLang="en-US" dirty="0" smtClean="0">
                <a:solidFill>
                  <a:srgbClr val="0070C0"/>
                </a:solidFill>
              </a:rPr>
              <a:t>เพิ่มค่า เช่น </a:t>
            </a:r>
            <a:r>
              <a:rPr lang="en-US" altLang="en-US" dirty="0" err="1" smtClean="0">
                <a:solidFill>
                  <a:srgbClr val="0070C0"/>
                </a:solidFill>
              </a:rPr>
              <a:t>i</a:t>
            </a:r>
            <a:r>
              <a:rPr lang="en-US" altLang="en-US" dirty="0" smtClean="0">
                <a:solidFill>
                  <a:srgbClr val="0070C0"/>
                </a:solidFill>
              </a:rPr>
              <a:t>=i+1</a:t>
            </a:r>
            <a:endParaRPr lang="th-TH" altLang="en-US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749586"/>
            <a:ext cx="4572000" cy="58477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nn-NO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 int i = 1; i &lt;= 100; i++ )</a:t>
            </a:r>
          </a:p>
          <a:p>
            <a:r>
              <a:rPr lang="th-TH" sz="1600" b="1" dirty="0" smtClean="0">
                <a:solidFill>
                  <a:srgbClr val="0070C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8181" y="457200"/>
            <a:ext cx="992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/>
              <a:t>ตัวอย่าง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53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 smtClean="0"/>
              <a:t>Java Review:</a:t>
            </a:r>
            <a:br>
              <a:rPr lang="en-US" altLang="en-US" dirty="0" smtClean="0"/>
            </a:br>
            <a:r>
              <a:rPr lang="en-US" altLang="en-US" dirty="0" smtClean="0"/>
              <a:t>while loop/ do while loop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00201"/>
            <a:ext cx="4038600" cy="2590800"/>
          </a:xfr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while loops</a:t>
            </a:r>
            <a:br>
              <a:rPr lang="en-US" alt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alt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endParaRPr lang="en-US" altLang="en-US" b="1" dirty="0" smtClean="0"/>
          </a:p>
          <a:p>
            <a:pPr eaLnBrk="1" hangingPunct="1">
              <a:lnSpc>
                <a:spcPct val="90000"/>
              </a:lnSpc>
            </a:pPr>
            <a:endParaRPr lang="th-TH" alt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ตรวจสอบเงื่อนไขก่อนเข้า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loop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ไปทำ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กลุ่มของ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</a:t>
            </a:r>
            <a:r>
              <a:rPr lang="en-US" alt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/>
            </a:r>
            <a:br>
              <a:rPr lang="en-US" altLang="en-US" sz="28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en-US" altLang="en-US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2590799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do-while loop</a:t>
            </a: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กลุ่มของ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ก่อนทำการตรวจสอบเงื่อนไข</a:t>
            </a:r>
          </a:p>
          <a:p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057399"/>
            <a:ext cx="3505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-expression)</a:t>
            </a:r>
            <a:b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statement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th-TH" altLang="en-US" sz="16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alt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048166"/>
            <a:ext cx="3733800" cy="840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Courier New" pitchFamily="49" charset="0"/>
              </a:rPr>
              <a:t>do</a:t>
            </a:r>
            <a:br>
              <a:rPr lang="en-US" altLang="en-US" b="1" dirty="0">
                <a:latin typeface="Courier New" pitchFamily="49" charset="0"/>
              </a:rPr>
            </a:br>
            <a:r>
              <a:rPr lang="en-US" altLang="en-US" b="1" dirty="0">
                <a:latin typeface="Courier New" pitchFamily="49" charset="0"/>
              </a:rPr>
              <a:t>	statement;</a:t>
            </a:r>
            <a:br>
              <a:rPr lang="en-US" altLang="en-US" b="1" dirty="0">
                <a:latin typeface="Courier New" pitchFamily="49" charset="0"/>
              </a:rPr>
            </a:br>
            <a:r>
              <a:rPr lang="en-US" altLang="en-US" b="1" dirty="0">
                <a:latin typeface="Courier New" pitchFamily="49" charset="0"/>
              </a:rPr>
              <a:t>while(</a:t>
            </a:r>
            <a:r>
              <a:rPr lang="en-US" altLang="en-US" b="1" dirty="0" err="1">
                <a:latin typeface="Courier New" pitchFamily="49" charset="0"/>
              </a:rPr>
              <a:t>boolean</a:t>
            </a:r>
            <a:r>
              <a:rPr lang="en-US" altLang="en-US" b="1" dirty="0">
                <a:latin typeface="Courier New" pitchFamily="49" charset="0"/>
              </a:rPr>
              <a:t>-expression);</a:t>
            </a:r>
          </a:p>
        </p:txBody>
      </p:sp>
    </p:spTree>
    <p:extLst>
      <p:ext uri="{BB962C8B-B14F-4D97-AF65-F5344CB8AC3E}">
        <p14:creationId xmlns:p14="http://schemas.microsoft.com/office/powerpoint/2010/main" val="21553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Java Review:</a:t>
            </a:r>
            <a:br>
              <a:rPr lang="en-US" altLang="en-US" sz="3600" dirty="0"/>
            </a:br>
            <a:r>
              <a:rPr lang="en-US" altLang="en-US" sz="3600" dirty="0" smtClean="0"/>
              <a:t>switch statement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823" y="990600"/>
            <a:ext cx="8229600" cy="15240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/>
              <a:t>Expression </a:t>
            </a:r>
            <a:r>
              <a:rPr lang="th-TH" dirty="0" smtClean="0"/>
              <a:t>ใน </a:t>
            </a:r>
            <a:r>
              <a:rPr lang="en-US" sz="2800" dirty="0" smtClean="0">
                <a:solidFill>
                  <a:srgbClr val="660066"/>
                </a:solidFill>
                <a:latin typeface="Courier New" pitchFamily="49" charset="0"/>
              </a:rPr>
              <a:t>switch()</a:t>
            </a:r>
            <a:r>
              <a:rPr lang="en-US" dirty="0" smtClean="0"/>
              <a:t> </a:t>
            </a:r>
            <a:r>
              <a:rPr lang="th-TH" dirty="0" smtClean="0"/>
              <a:t>จะต้องเป็นค่าของข้อมูล</a:t>
            </a:r>
            <a:r>
              <a:rPr lang="en-US" dirty="0" smtClean="0"/>
              <a:t>/</a:t>
            </a:r>
            <a:r>
              <a:rPr lang="th-TH" dirty="0" smtClean="0"/>
              <a:t>ตัวแประประเภท</a:t>
            </a:r>
            <a:r>
              <a:rPr lang="en-US" dirty="0" smtClean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dirty="0" smtClean="0"/>
              <a:t>,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/>
              <a:t>, </a:t>
            </a:r>
            <a:r>
              <a:rPr lang="en-US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short</a:t>
            </a:r>
            <a:r>
              <a:rPr lang="en-US" dirty="0"/>
              <a:t>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endParaRPr lang="th-TH" dirty="0" smtClean="0"/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660066"/>
                </a:solidFill>
                <a:latin typeface="Courier New" pitchFamily="49" charset="0"/>
              </a:rPr>
              <a:t>break</a:t>
            </a:r>
            <a:r>
              <a:rPr lang="en-US" dirty="0"/>
              <a:t>: </a:t>
            </a:r>
            <a:r>
              <a:rPr lang="th-TH" dirty="0" smtClean="0"/>
              <a:t>หยุดที่จะทำเคสนั้นๆ</a:t>
            </a:r>
            <a:endParaRPr lang="en-US" dirty="0"/>
          </a:p>
          <a:p>
            <a:pPr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dirty="0">
                <a:solidFill>
                  <a:srgbClr val="660066"/>
                </a:solidFill>
                <a:latin typeface="Courier New" pitchFamily="49" charset="0"/>
              </a:rPr>
              <a:t>default</a:t>
            </a:r>
            <a:r>
              <a:rPr lang="en-US" dirty="0"/>
              <a:t>: </a:t>
            </a:r>
            <a:r>
              <a:rPr lang="th-TH" dirty="0" smtClean="0"/>
              <a:t>กรณีอื่นๆ ให้ทำตาม </a:t>
            </a:r>
            <a:r>
              <a:rPr lang="en-US" dirty="0" smtClean="0"/>
              <a:t>statement </a:t>
            </a:r>
            <a:r>
              <a:rPr lang="th-TH" dirty="0" smtClean="0"/>
              <a:t>ใน </a:t>
            </a:r>
            <a:r>
              <a:rPr lang="en-US" dirty="0" smtClean="0"/>
              <a:t>default</a:t>
            </a:r>
            <a:endParaRPr lang="en-US" dirty="0"/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600" y="3276600"/>
            <a:ext cx="8153400" cy="2835275"/>
            <a:chOff x="609600" y="3276600"/>
            <a:chExt cx="8153400" cy="2835275"/>
          </a:xfrm>
        </p:grpSpPr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3276600" y="3276600"/>
              <a:ext cx="5486400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</a:pPr>
              <a:endParaRPr lang="en-US" sz="2200" dirty="0"/>
            </a:p>
          </p:txBody>
        </p:sp>
        <p:sp>
          <p:nvSpPr>
            <p:cNvPr id="14343" name="Text Box 9"/>
            <p:cNvSpPr txBox="1">
              <a:spLocks noChangeArrowheads="1"/>
            </p:cNvSpPr>
            <p:nvPr/>
          </p:nvSpPr>
          <p:spPr bwMode="auto">
            <a:xfrm>
              <a:off x="609600" y="3276600"/>
              <a:ext cx="2362200" cy="283527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switch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</a:rPr>
                <a:t>(a</a:t>
              </a:r>
              <a:r>
                <a:rPr lang="en-US" sz="2000" b="1" dirty="0">
                  <a:latin typeface="Courier New" pitchFamily="49" charset="0"/>
                </a:rPr>
                <a:t>) {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2000" b="1" dirty="0">
                  <a:latin typeface="Courier New" pitchFamily="49" charset="0"/>
                </a:rPr>
                <a:t> 1: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    ...</a:t>
              </a:r>
              <a:br>
                <a:rPr lang="en-US" sz="2000" b="1" dirty="0">
                  <a:latin typeface="Courier New" pitchFamily="49" charset="0"/>
                </a:rPr>
              </a:br>
              <a:r>
                <a:rPr lang="en-US" sz="2000" b="1" dirty="0">
                  <a:latin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break</a:t>
              </a:r>
              <a:r>
                <a:rPr lang="en-US" sz="2000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2000" b="1" dirty="0">
                  <a:latin typeface="Courier New" pitchFamily="49" charset="0"/>
                </a:rPr>
                <a:t> 2: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case</a:t>
              </a:r>
              <a:r>
                <a:rPr lang="en-US" sz="2000" b="1" dirty="0">
                  <a:latin typeface="Courier New" pitchFamily="49" charset="0"/>
                </a:rPr>
                <a:t> 3: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    ...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   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</a:rPr>
                <a:t>default</a:t>
              </a:r>
              <a:r>
                <a:rPr lang="en-US" sz="2000" b="1" dirty="0">
                  <a:latin typeface="Courier New" pitchFamily="49" charset="0"/>
                </a:rPr>
                <a:t>:</a:t>
              </a:r>
            </a:p>
            <a:p>
              <a:pPr eaLnBrk="0" hangingPunct="0"/>
              <a:r>
                <a:rPr lang="en-US" sz="2000" b="1" dirty="0">
                  <a:latin typeface="Courier New" pitchFamily="49" charset="0"/>
                </a:rPr>
                <a:t>}</a:t>
              </a:r>
            </a:p>
          </p:txBody>
        </p:sp>
      </p:grpSp>
      <p:sp>
        <p:nvSpPr>
          <p:cNvPr id="9" name="Slide Number Placeholder 10"/>
          <p:cNvSpPr txBox="1">
            <a:spLocks/>
          </p:cNvSpPr>
          <p:nvPr/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84BA89-CC61-4F67-A868-148EFD8CC251}" type="slidenum">
              <a:rPr kumimoji="0" lang="en-US" sz="16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2520453"/>
            <a:ext cx="457200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switch(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someCharacter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{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'('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'['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'{'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to process opening symbols</a:t>
            </a:r>
          </a:p>
          <a:p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'}'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to process closing symbols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case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to handle newline character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default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Code to handle other cases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break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22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2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Java Review:</a:t>
            </a:r>
            <a:br>
              <a:rPr lang="en-US" dirty="0" smtClean="0"/>
            </a:br>
            <a:r>
              <a:rPr lang="en-US" dirty="0" smtClean="0"/>
              <a:t>break </a:t>
            </a:r>
            <a:r>
              <a:rPr lang="th-TH" dirty="0" smtClean="0"/>
              <a:t>และ </a:t>
            </a:r>
            <a:r>
              <a:rPr lang="en-US" dirty="0"/>
              <a:t>c</a:t>
            </a:r>
            <a:r>
              <a:rPr lang="en-US" dirty="0" smtClean="0"/>
              <a:t>ontinue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6482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th-TH" b="1" dirty="0" smtClean="0"/>
              <a:t>ถ้าต้องการออกจาก </a:t>
            </a:r>
            <a:r>
              <a:rPr lang="en-US" b="1" dirty="0" smtClean="0"/>
              <a:t>loop for</a:t>
            </a:r>
            <a:r>
              <a:rPr lang="th-TH" b="1" dirty="0" smtClean="0"/>
              <a:t> และ </a:t>
            </a:r>
            <a:r>
              <a:rPr lang="en-US" b="1" dirty="0" smtClean="0"/>
              <a:t>while </a:t>
            </a:r>
            <a:r>
              <a:rPr lang="th-TH" b="1" dirty="0" smtClean="0"/>
              <a:t>ในขณะที่ยังทำงานไม่ครบสามารถใช้คำสั่ง </a:t>
            </a:r>
            <a:r>
              <a:rPr lang="en-US" b="1" dirty="0" smtClean="0"/>
              <a:t>break </a:t>
            </a:r>
            <a:r>
              <a:rPr lang="th-TH" b="1" dirty="0" smtClean="0"/>
              <a:t>ได้ </a:t>
            </a:r>
          </a:p>
          <a:p>
            <a:r>
              <a:rPr lang="th-TH" b="1" dirty="0" smtClean="0"/>
              <a:t>แต่ </a:t>
            </a:r>
            <a:r>
              <a:rPr lang="en-US" b="1" dirty="0" smtClean="0"/>
              <a:t>break </a:t>
            </a:r>
            <a:r>
              <a:rPr lang="th-TH" b="1" dirty="0" smtClean="0"/>
              <a:t>จะออกจาก </a:t>
            </a:r>
            <a:r>
              <a:rPr lang="en-US" b="1" dirty="0" smtClean="0"/>
              <a:t>loop </a:t>
            </a:r>
            <a:r>
              <a:rPr lang="th-TH" b="1" dirty="0" smtClean="0"/>
              <a:t>ที่มันอยู่เท่านั้น ถ้ามีหลาย </a:t>
            </a:r>
            <a:r>
              <a:rPr lang="en-US" b="1" dirty="0" smtClean="0"/>
              <a:t>loop </a:t>
            </a:r>
            <a:r>
              <a:rPr lang="th-TH" b="1" dirty="0" smtClean="0"/>
              <a:t>ซ้อนกัน ไม่เวิร์ค ต้องใช้ </a:t>
            </a:r>
            <a:r>
              <a:rPr lang="en-US" b="1" dirty="0" smtClean="0"/>
              <a:t>labeled break</a:t>
            </a:r>
            <a:endParaRPr lang="th-TH" b="1" dirty="0" smtClean="0"/>
          </a:p>
          <a:p>
            <a:pPr marL="0" indent="0">
              <a:buNone/>
            </a:pPr>
            <a:r>
              <a:rPr lang="th-TH" dirty="0" smtClean="0"/>
              <a:t>   	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219200"/>
            <a:ext cx="4041775" cy="639762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1828800"/>
            <a:ext cx="4041775" cy="4648200"/>
          </a:xfrm>
        </p:spPr>
        <p:txBody>
          <a:bodyPr/>
          <a:lstStyle/>
          <a:p>
            <a:r>
              <a:rPr lang="th-TH" b="1" dirty="0" smtClean="0"/>
              <a:t>ถ้าต้องการให้วนลูปไปที่ครั้งถัดไป โดยที่ยังทำ </a:t>
            </a:r>
            <a:r>
              <a:rPr lang="en-US" b="1" dirty="0" smtClean="0"/>
              <a:t>statement </a:t>
            </a:r>
            <a:r>
              <a:rPr lang="th-TH" b="1" dirty="0" smtClean="0"/>
              <a:t>ปัจจุบันไม่เสร็จเรียบร้อยให้ใช้ </a:t>
            </a:r>
            <a:r>
              <a:rPr lang="en-US" b="1" dirty="0" smtClean="0"/>
              <a:t>continue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28778" y="4267200"/>
            <a:ext cx="3124200" cy="184665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 ... 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th-TH" sz="1600" b="1" dirty="0" smtClean="0">
                <a:latin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1600" b="1" dirty="0" smtClean="0">
                <a:latin typeface="Courier New" panose="02070309020205020404" pitchFamily="49" charset="0"/>
              </a:rPr>
              <a:t>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something )</a:t>
            </a:r>
          </a:p>
          <a:p>
            <a:r>
              <a:rPr lang="th-TH" sz="1600" b="1" dirty="0" smtClean="0">
                <a:latin typeface="Courier New" panose="02070309020205020404" pitchFamily="49" charset="0"/>
              </a:rPr>
              <a:t> 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th-TH" sz="1600" b="1" dirty="0" smtClean="0">
                <a:latin typeface="Courier New" panose="02070309020205020404" pitchFamily="49" charset="0"/>
              </a:rPr>
              <a:t>    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00600" y="3124200"/>
            <a:ext cx="4038600" cy="156966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 int i = 1; i &lt;= 100; i++ 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 10 == 0 )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0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en-US" dirty="0" smtClean="0"/>
              <a:t>คำถาม</a:t>
            </a:r>
            <a:r>
              <a:rPr lang="en-US" altLang="en-US" dirty="0" smtClean="0"/>
              <a:t>: Attendance Question 4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	What is output by the following Java code?</a:t>
            </a:r>
            <a:br>
              <a:rPr lang="en-US" altLang="en-US" dirty="0" smtClean="0"/>
            </a:br>
            <a:r>
              <a:rPr lang="en-US" altLang="en-US" dirty="0" err="1" smtClean="0">
                <a:latin typeface="Courier New" pitchFamily="49" charset="0"/>
              </a:rPr>
              <a:t>int</a:t>
            </a:r>
            <a:r>
              <a:rPr lang="en-US" altLang="en-US" dirty="0" smtClean="0">
                <a:latin typeface="Courier New" pitchFamily="49" charset="0"/>
              </a:rPr>
              <a:t> x = 3;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smtClean="0">
                <a:latin typeface="Courier New" pitchFamily="49" charset="0"/>
              </a:rPr>
              <a:t>double a = x / 2 + 3.5;</a:t>
            </a:r>
            <a:br>
              <a:rPr lang="en-US" altLang="en-US" dirty="0" smtClean="0">
                <a:latin typeface="Courier New" pitchFamily="49" charset="0"/>
              </a:rPr>
            </a:br>
            <a:r>
              <a:rPr lang="en-US" altLang="en-US" dirty="0" err="1" smtClean="0">
                <a:latin typeface="Courier New" pitchFamily="49" charset="0"/>
              </a:rPr>
              <a:t>System.out.println</a:t>
            </a:r>
            <a:r>
              <a:rPr lang="en-US" altLang="en-US" dirty="0" smtClean="0">
                <a:latin typeface="Courier New" pitchFamily="49" charset="0"/>
              </a:rPr>
              <a:t>(a);</a:t>
            </a:r>
            <a:endParaRPr lang="en-US" altLang="en-US" dirty="0" smtClean="0"/>
          </a:p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A. a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B. 5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C. 4.5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D. 4</a:t>
            </a:r>
          </a:p>
          <a:p>
            <a:pPr eaLnBrk="1" hangingPunct="1">
              <a:buFont typeface="Marlett" pitchFamily="2" charset="2"/>
              <a:buNone/>
            </a:pPr>
            <a:r>
              <a:rPr lang="en-US" altLang="en-US" dirty="0" smtClean="0"/>
              <a:t>E. 5.0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Java Review:</a:t>
            </a:r>
            <a:br>
              <a:rPr lang="en-US" altLang="en-US" sz="4000" dirty="0" smtClean="0"/>
            </a:br>
            <a:r>
              <a:rPr lang="en-US" altLang="en-US" sz="4000" dirty="0" smtClean="0"/>
              <a:t>What are Classes and Objects?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Class </a:t>
            </a:r>
            <a:r>
              <a:rPr lang="th-TH" altLang="en-US" dirty="0" smtClean="0"/>
              <a:t>คือ ชนิดของข้อมูลประเภทหนึ่ง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Object </a:t>
            </a:r>
            <a:r>
              <a:rPr lang="th-TH" altLang="en-US" dirty="0" smtClean="0"/>
              <a:t>เหมือนตัวแปร</a:t>
            </a:r>
          </a:p>
          <a:p>
            <a:pPr lvl="1">
              <a:lnSpc>
                <a:spcPct val="90000"/>
              </a:lnSpc>
            </a:pPr>
            <a:r>
              <a:rPr lang="th-TH" altLang="en-US" dirty="0" smtClean="0"/>
              <a:t>ชนิดของข้อมูลของ</a:t>
            </a:r>
            <a:r>
              <a:rPr lang="en-US" altLang="en-US" dirty="0"/>
              <a:t> </a:t>
            </a:r>
            <a:r>
              <a:rPr lang="en-US" altLang="en-US" dirty="0" smtClean="0"/>
              <a:t>(data type)</a:t>
            </a:r>
            <a:r>
              <a:rPr lang="th-TH" altLang="en-US" dirty="0" smtClean="0"/>
              <a:t> </a:t>
            </a:r>
            <a:r>
              <a:rPr lang="en-US" altLang="en-US" dirty="0" smtClean="0"/>
              <a:t>object </a:t>
            </a:r>
            <a:r>
              <a:rPr lang="th-TH" altLang="en-US" dirty="0" smtClean="0"/>
              <a:t>คือ </a:t>
            </a:r>
            <a:r>
              <a:rPr lang="en-US" altLang="en-US" dirty="0" smtClean="0"/>
              <a:t>Class</a:t>
            </a:r>
            <a:r>
              <a:rPr lang="th-TH" altLang="en-US" dirty="0" smtClean="0"/>
              <a:t> ใดคลาสหนึ่ง</a:t>
            </a:r>
            <a:endParaRPr lang="en-US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object </a:t>
            </a:r>
            <a:r>
              <a:rPr lang="th-TH" altLang="en-US" dirty="0" smtClean="0"/>
              <a:t>มีอีกชื่อหนึ่งว่า </a:t>
            </a:r>
            <a:r>
              <a:rPr lang="en-US" altLang="en-US" dirty="0" smtClean="0"/>
              <a:t>instance </a:t>
            </a:r>
            <a:r>
              <a:rPr lang="th-TH" altLang="en-US" dirty="0" smtClean="0"/>
              <a:t>ของ </a:t>
            </a:r>
            <a:r>
              <a:rPr lang="en-US" altLang="en-US" dirty="0" smtClean="0"/>
              <a:t>Class</a:t>
            </a:r>
          </a:p>
          <a:p>
            <a:pPr eaLnBrk="1" hangingPunct="1">
              <a:lnSpc>
                <a:spcPct val="90000"/>
              </a:lnSpc>
            </a:pPr>
            <a:r>
              <a:rPr lang="th-TH" altLang="en-US" dirty="0" smtClean="0"/>
              <a:t>ในคลาสประกอบไปด้วย </a:t>
            </a:r>
            <a:r>
              <a:rPr lang="en-US" alt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</a:t>
            </a:r>
            <a:r>
              <a:rPr lang="th-TH" altLang="en-US" dirty="0" smtClean="0"/>
              <a:t>รายละเอียดของชนิดข้อมูล (</a:t>
            </a:r>
            <a:r>
              <a:rPr lang="en-US" altLang="en-US" dirty="0" smtClean="0"/>
              <a:t>data type)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 </a:t>
            </a:r>
            <a:r>
              <a:rPr lang="th-TH" altLang="en-US" dirty="0" smtClean="0"/>
              <a:t>วิธีการ(</a:t>
            </a:r>
            <a:r>
              <a:rPr lang="en-US" altLang="en-US" dirty="0" smtClean="0"/>
              <a:t>interface</a:t>
            </a:r>
            <a:r>
              <a:rPr lang="th-TH" altLang="en-US" dirty="0" smtClean="0"/>
              <a:t>) สำหรับโปรแกรมเมอร์ในการใช้ชนิดของข้อมูลนั้น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Objects are complex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th-TH" altLang="en-US" dirty="0" smtClean="0"/>
              <a:t>ประกอบไปด้วยข้อมูลหลายส่วน </a:t>
            </a:r>
          </a:p>
          <a:p>
            <a:pPr lvl="1" eaLnBrk="1" hangingPunct="1">
              <a:lnSpc>
                <a:spcPct val="90000"/>
              </a:lnSpc>
            </a:pPr>
            <a:r>
              <a:rPr lang="th-TH" altLang="en-US" dirty="0" smtClean="0"/>
              <a:t>และวิธีการในการจัดการข้อมูลเหล่านั้น เรียกว่า </a:t>
            </a:r>
            <a:r>
              <a:rPr lang="en-US" altLang="en-US" i="1" dirty="0" smtClean="0"/>
              <a:t>methods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13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Review: </a:t>
            </a:r>
            <a:br>
              <a:rPr lang="en-US" dirty="0" smtClean="0"/>
            </a:br>
            <a:r>
              <a:rPr lang="th-TH" dirty="0" smtClean="0"/>
              <a:t>การสร้างและการใช้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ให้มีคลาส ชื่อ </a:t>
            </a:r>
            <a:r>
              <a:rPr lang="en-US" dirty="0" smtClean="0"/>
              <a:t>Point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1" y="1828800"/>
            <a:ext cx="4419600" cy="224676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r>
              <a:rPr lang="th-T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th-T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fr-FR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x;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=y;</a:t>
            </a:r>
          </a:p>
          <a:p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distanceFromOrigin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*y);</a:t>
            </a:r>
          </a:p>
          <a:p>
            <a:r>
              <a:rPr lang="th-TH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401" y="3861563"/>
            <a:ext cx="4876800" cy="29546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endParaRPr lang="en-US" sz="1000" b="1" dirty="0" smtClean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</a:rPr>
              <a:t>PrintPoint</a:t>
            </a:r>
            <a:r>
              <a:rPr lang="en-US" sz="1400" b="1" dirty="0" smtClean="0">
                <a:latin typeface="Courier New" pitchFamily="49" charset="0"/>
              </a:rPr>
              <a:t>{</a:t>
            </a:r>
          </a:p>
          <a:p>
            <a:pPr eaLnBrk="0" hangingPunct="0"/>
            <a:endParaRPr lang="en-US" sz="8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</a:rPr>
              <a:t>main(String[] </a:t>
            </a:r>
            <a:r>
              <a:rPr lang="en-US" sz="1400" b="1" dirty="0" err="1" smtClean="0">
                <a:latin typeface="Courier New" pitchFamily="49" charset="0"/>
              </a:rPr>
              <a:t>args</a:t>
            </a:r>
            <a:r>
              <a:rPr lang="en-US" sz="1400" b="1" dirty="0" smtClean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</a:rPr>
              <a:t>Point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</a:rPr>
              <a:t>p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</a:rPr>
              <a:t>;</a:t>
            </a:r>
            <a:r>
              <a:rPr lang="th-TH" sz="1400" b="1" dirty="0" smtClean="0">
                <a:latin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//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สร้างตัวแปรชื่อ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p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มีชนิดเป็น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point </a:t>
            </a:r>
          </a:p>
          <a:p>
            <a:pPr eaLnBrk="0" hangingPunct="0"/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//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สร้าง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object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ให้ตัวแปร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p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โดยให้มีค่า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x</a:t>
            </a:r>
            <a:r>
              <a:rPr lang="th-TH" sz="14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และ 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</a:rPr>
              <a:t>y </a:t>
            </a:r>
            <a:r>
              <a:rPr lang="th-TH" sz="1400" b="1" dirty="0" smtClean="0">
                <a:solidFill>
                  <a:srgbClr val="7030A0"/>
                </a:solidFill>
                <a:latin typeface="Courier New" pitchFamily="49" charset="0"/>
              </a:rPr>
              <a:t>เป็น 3.1  และ 2.4 ตามลำดับ</a:t>
            </a:r>
            <a:endParaRPr lang="en-US" sz="1400" b="1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 p </a:t>
            </a:r>
            <a:r>
              <a:rPr lang="en-US" sz="1400" b="1" dirty="0">
                <a:latin typeface="Courier New" pitchFamily="49" charset="0"/>
              </a:rPr>
              <a:t>= new Point(3.1,2.4); </a:t>
            </a:r>
            <a:r>
              <a:rPr lang="en-US" sz="1400" b="1" dirty="0" smtClean="0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th-TH" sz="1400" b="1" dirty="0" smtClean="0">
                <a:latin typeface="Courier New" pitchFamily="49" charset="0"/>
              </a:rPr>
              <a:t>           </a:t>
            </a:r>
            <a:r>
              <a:rPr lang="en-US" sz="1400" b="1" dirty="0" smtClean="0">
                <a:latin typeface="Courier New" pitchFamily="49" charset="0"/>
              </a:rPr>
              <a:t> Point q = new Point(3.5,5.7);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</a:t>
            </a:r>
            <a:r>
              <a:rPr lang="th-TH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</a:rPr>
              <a:t>double distance</a:t>
            </a:r>
            <a:r>
              <a:rPr lang="en-US" sz="1400" b="1" dirty="0" smtClean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    distance = </a:t>
            </a:r>
            <a:r>
              <a:rPr lang="en-US" sz="1400" b="1" dirty="0" err="1">
                <a:latin typeface="Courier New" pitchFamily="49" charset="0"/>
              </a:rPr>
              <a:t>p</a:t>
            </a:r>
            <a:r>
              <a:rPr lang="en-US" sz="1400" b="1" dirty="0" err="1" smtClean="0">
                <a:latin typeface="Courier New" pitchFamily="49" charset="0"/>
              </a:rPr>
              <a:t>.distanceFromOrigin</a:t>
            </a:r>
            <a:r>
              <a:rPr lang="en-US" sz="1400" b="1" dirty="0" smtClean="0">
                <a:latin typeface="Courier New" pitchFamily="49" charset="0"/>
              </a:rPr>
              <a:t>();</a:t>
            </a:r>
            <a:r>
              <a:rPr lang="th-TH" sz="1400" b="1" dirty="0" smtClean="0">
                <a:latin typeface="Courier New" pitchFamily="49" charset="0"/>
              </a:rPr>
              <a:t>              </a:t>
            </a:r>
            <a:endParaRPr lang="th-TH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distance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th-TH" sz="1400" b="1" dirty="0" smtClean="0">
              <a:latin typeface="Courier New" pitchFamily="49" charset="0"/>
            </a:endParaRPr>
          </a:p>
          <a:p>
            <a:pPr eaLnBrk="0" hangingPunct="0"/>
            <a:r>
              <a:rPr lang="th-TH" sz="1400" b="1" dirty="0">
                <a:latin typeface="Courier New" pitchFamily="49" charset="0"/>
              </a:rPr>
              <a:t> </a:t>
            </a:r>
            <a:r>
              <a:rPr lang="th-TH" sz="1400" b="1" dirty="0" smtClean="0">
                <a:latin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</a:rPr>
              <a:t>}</a:t>
            </a:r>
            <a:endParaRPr lang="th-TH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1910" y="1674370"/>
            <a:ext cx="4308894" cy="840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declare  </a:t>
            </a:r>
            <a:r>
              <a:rPr lang="en-US" alt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DataType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(เหมือนการ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declare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en-US" alt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h-TH" altLang="en-US" b="1" dirty="0" smtClean="0">
                <a:latin typeface="Courier New" panose="02070309020205020404" pitchFamily="49" charset="0"/>
                <a:cs typeface="TH SarabunPSK" panose="020B0500040200020003" pitchFamily="34" charset="-34"/>
              </a:rPr>
              <a:t>ชื่อคลาส  ชื่อตัวแปร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th-TH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 p 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69046" y="2667000"/>
            <a:ext cx="4474953" cy="1837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 สร้าง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  <a:endParaRPr lang="th-TH" alt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2.1 สร้างโดยมีการ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declare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ชื่อตัวแปรไว้ก่อน </a:t>
            </a:r>
          </a:p>
          <a:p>
            <a:pPr>
              <a:lnSpc>
                <a:spcPct val="90000"/>
              </a:lnSpc>
            </a:pP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 -  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 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ชื่อคลาส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/constructor method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 = new Point(3.1, 2.4)</a:t>
            </a:r>
            <a:endParaRPr lang="th-TH" alt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2.2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โดยไม่มี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 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declare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ชื่อตัวแปรไว้ก่อน </a:t>
            </a:r>
          </a:p>
          <a:p>
            <a:pPr>
              <a:lnSpc>
                <a:spcPct val="90000"/>
              </a:lnSpc>
            </a:pP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- 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ชื่อคลาส ชื่อ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 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ชื่อคลาส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/constructor method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Point q 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new Point(3.5,5.7)</a:t>
            </a:r>
            <a:endParaRPr lang="th-TH" alt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29201" y="4724400"/>
            <a:ext cx="4077418" cy="1837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การเรียกใช้ค่า และ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ต่างๆ ใน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 จุด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(.)</a:t>
            </a:r>
            <a:endParaRPr lang="th-TH" altLang="en-US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3.1  การเรียกใช้ค่าตัวแปรภายใน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ตัวแปรของ 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object.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ชื่อตัวแปร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p.x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11.1; </a:t>
            </a:r>
            <a:r>
              <a:rPr lang="en-US" alt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q.y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=13.8</a:t>
            </a:r>
            <a:endParaRPr lang="en-US" alt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>
              <a:lnSpc>
                <a:spcPct val="90000"/>
              </a:lnSpc>
            </a:pP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method </a:t>
            </a:r>
            <a:r>
              <a:rPr lang="th-TH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ภายใน </a:t>
            </a: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</a:t>
            </a:r>
            <a:r>
              <a:rPr lang="th-TH" alt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alt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</a:t>
            </a:r>
            <a:r>
              <a:rPr lang="en-US" alt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ตัวแปรของ </a:t>
            </a:r>
            <a:r>
              <a:rPr lang="en-US" alt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object.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ชื่อ</a:t>
            </a:r>
            <a:r>
              <a:rPr lang="en-US" altLang="en-US" b="1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[parameter </a:t>
            </a:r>
            <a:r>
              <a:rPr lang="th-TH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ถ้ามี</a:t>
            </a:r>
            <a:r>
              <a:rPr lang="en-US" altLang="en-US" b="1" i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]</a:t>
            </a:r>
            <a:endParaRPr lang="th-TH" altLang="en-US" b="1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en-US" altLang="en-US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.distanceFromOrigin</a:t>
            </a:r>
            <a:r>
              <a:rPr lang="en-US" alt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51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Java Review: Built in Classes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2409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eaLnBrk="1" hangingPunct="1"/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จาวามี </a:t>
            </a:r>
            <a:r>
              <a:rPr lang="en-US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built in library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ซึ่งประกอบไปด้วย</a:t>
            </a:r>
            <a:r>
              <a:rPr lang="en-US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class </a:t>
            </a:r>
            <a:r>
              <a:rPr lang="th-TH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 </a:t>
            </a:r>
            <a:r>
              <a:rPr lang="en-US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methods</a:t>
            </a:r>
            <a:r>
              <a:rPr lang="th-TH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ที่มีประโยชน์มากมายให้เรียกใช้</a:t>
            </a:r>
            <a:endParaRPr lang="en-US" altLang="en-US" sz="26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ที่นักศึกษาใช้มาก คือ </a:t>
            </a:r>
            <a:r>
              <a:rPr lang="en-US" altLang="en-US" sz="2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r>
              <a:rPr lang="th-TH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</a:t>
            </a:r>
            <a:r>
              <a:rPr lang="en-US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Scanner System Math </a:t>
            </a:r>
            <a:r>
              <a:rPr lang="en-US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ฯลฯ</a:t>
            </a:r>
          </a:p>
          <a:p>
            <a:pPr eaLnBrk="1" hangingPunct="1"/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มีการรวม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หลายๆ คลาสเข้าด้วยกันเป็น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และมีการจัดเรียงเป็นลำดับขั้น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hierarchy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System.out.println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ถูกกำหนดไว้ในคลาส </a:t>
            </a: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java.lang.System</a:t>
            </a:r>
            <a:endParaRPr lang="en-US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 </a:t>
            </a: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lang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ชื่อของ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ใต้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คลาสใต้ </a:t>
            </a: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lang</a:t>
            </a:r>
            <a:endParaRPr lang="en-US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 เช่น 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java.util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, java.io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ฯลฯ</a:t>
            </a:r>
            <a:endParaRPr lang="en-US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eaLnBrk="1" hangingPunct="1"/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ซึ่งวิธีการเรียกใช้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built-in class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เหล่านี้ จะต้องทำการ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มาก่อน</a:t>
            </a:r>
            <a:endParaRPr lang="en-US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package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ใต้กรุ๊ปเดียวกัน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มาทีเดียวได้ โดยใช้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“*”</a:t>
            </a:r>
          </a:p>
          <a:p>
            <a:pPr lvl="1"/>
            <a:r>
              <a:rPr lang="th-TH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คำสั่งที่ใช้ในการ 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import </a:t>
            </a:r>
            <a:endParaRPr lang="th-TH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th-TH" alt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r>
              <a:rPr lang="en-US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</a:t>
            </a:r>
            <a:r>
              <a:rPr lang="th-TH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 </a:t>
            </a:r>
            <a:r>
              <a:rPr lang="en-US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import package </a:t>
            </a:r>
            <a:endParaRPr lang="th-TH" altLang="en-US" sz="26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457200" lvl="1" indent="0">
              <a:buNone/>
            </a:pPr>
            <a:r>
              <a:rPr lang="en-US" altLang="en-US" sz="2600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java.lang</a:t>
            </a:r>
            <a:r>
              <a:rPr lang="en-US" altLang="en-US" sz="2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 </a:t>
            </a:r>
            <a:r>
              <a:rPr lang="en-US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default </a:t>
            </a:r>
            <a:r>
              <a:rPr lang="th-TH" altLang="en-US" sz="2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จึงไม่จำเป็นที่จะต้องเขียนได้</a:t>
            </a:r>
            <a:endParaRPr lang="en-US" altLang="en-US" sz="2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1"/>
            <a:endParaRPr lang="en-US" altLang="en-US" sz="240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57799" y="4502134"/>
            <a:ext cx="3835295" cy="1686616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err="1">
                <a:latin typeface="Courier New" pitchFamily="49" charset="0"/>
                <a:cs typeface="Courier New" panose="02070309020205020404" pitchFamily="49" charset="0"/>
              </a:rPr>
              <a:t>java.util.ArrayList</a:t>
            </a:r>
            <a:r>
              <a:rPr lang="en-US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  <a:r>
              <a:rPr lang="th-TH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// import class </a:t>
            </a:r>
            <a:r>
              <a:rPr lang="th-TH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ที่เกี่ยวกับ </a:t>
            </a:r>
            <a:r>
              <a:rPr lang="en-US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array</a:t>
            </a: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400" b="1" dirty="0" smtClean="0">
                <a:latin typeface="Courier New" pitchFamily="49" charset="0"/>
                <a:cs typeface="Courier New" panose="02070309020205020404" pitchFamily="49" charset="0"/>
              </a:rPr>
              <a:t>java.io.*;</a:t>
            </a: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/>
            </a:r>
            <a:b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>public class Foo{</a:t>
            </a:r>
            <a:b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>	// code for class Foo</a:t>
            </a:r>
            <a:b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  <a:t>}</a:t>
            </a:r>
            <a:br>
              <a:rPr lang="en-US" altLang="en-US" sz="1400" b="1" dirty="0">
                <a:latin typeface="Courier New" pitchFamily="49" charset="0"/>
                <a:cs typeface="Courier New" panose="02070309020205020404" pitchFamily="49" charset="0"/>
              </a:rPr>
            </a:b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4908399"/>
            <a:ext cx="2537874" cy="437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1600" b="1" i="1" dirty="0">
                <a:latin typeface="Courier New" pitchFamily="49" charset="0"/>
                <a:cs typeface="Courier New" panose="02070309020205020404" pitchFamily="49" charset="0"/>
              </a:rPr>
              <a:t>import </a:t>
            </a:r>
            <a:r>
              <a:rPr lang="th-TH" altLang="en-US" sz="1600" b="1" i="1" dirty="0" smtClean="0">
                <a:latin typeface="Courier New" pitchFamily="49" charset="0"/>
                <a:cs typeface="Courier New" panose="02070309020205020404" pitchFamily="49" charset="0"/>
              </a:rPr>
              <a:t>ชื่อ </a:t>
            </a:r>
            <a:r>
              <a:rPr lang="en-US" altLang="en-US" sz="1600" b="1" i="1" dirty="0" smtClean="0">
                <a:latin typeface="Courier New" pitchFamily="49" charset="0"/>
                <a:cs typeface="Courier New" panose="02070309020205020404" pitchFamily="49" charset="0"/>
              </a:rPr>
              <a:t>package;</a:t>
            </a:r>
            <a:r>
              <a:rPr lang="th-TH" altLang="en-US" sz="1600" b="1" i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endParaRPr lang="en-US" sz="1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Java Review: Basic Input Output</a:t>
            </a:r>
            <a:br>
              <a:rPr lang="en-US" sz="3600" dirty="0" smtClean="0"/>
            </a:br>
            <a:r>
              <a:rPr lang="en-US" sz="3600" dirty="0" smtClean="0"/>
              <a:t>Reading input: The </a:t>
            </a:r>
            <a:r>
              <a:rPr lang="en-US" sz="3600" b="1" dirty="0" smtClean="0"/>
              <a:t>Scanner </a:t>
            </a:r>
            <a:r>
              <a:rPr lang="en-US" sz="3600" dirty="0" smtClean="0"/>
              <a:t>Class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3"/>
          <p:cNvGrpSpPr/>
          <p:nvPr/>
        </p:nvGrpSpPr>
        <p:grpSpPr>
          <a:xfrm>
            <a:off x="685800" y="2514600"/>
            <a:ext cx="7391399" cy="3733800"/>
            <a:chOff x="914401" y="2133600"/>
            <a:chExt cx="3124199" cy="1524001"/>
          </a:xfrm>
        </p:grpSpPr>
        <p:sp>
          <p:nvSpPr>
            <p:cNvPr id="9" name="Rectangle 8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//Declaration of Scanner "variable"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Scanner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= new Scanner(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System.in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//Functionality provided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scVar.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nextInt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err="1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scVar.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nextDouble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 ......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0" y="1219200"/>
            <a:ext cx="7391399" cy="1219200"/>
            <a:chOff x="914401" y="2133600"/>
            <a:chExt cx="3124199" cy="1524001"/>
          </a:xfrm>
        </p:grpSpPr>
        <p:sp>
          <p:nvSpPr>
            <p:cNvPr id="7" name="Rectangle 6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PACKAGE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 smtClean="0">
                  <a:latin typeface="Courier New" pitchFamily="49" charset="0"/>
                  <a:cs typeface="Courier New" pitchFamily="49" charset="0"/>
                </a:rPr>
                <a:t>java.util.Scanner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 smtClean="0"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48200" y="3886200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b="1" dirty="0" smtClean="0"/>
              <a:t>อ่านค่าจำนวนเต็มจาก </a:t>
            </a:r>
            <a:r>
              <a:rPr lang="en-US" sz="1600" dirty="0" smtClean="0"/>
              <a:t>source System.in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4724400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b="1" dirty="0" smtClean="0"/>
              <a:t>อ่านค่าจำนวนจริงจาก </a:t>
            </a:r>
            <a:r>
              <a:rPr lang="en-US" sz="1600" dirty="0" smtClean="0"/>
              <a:t>source System.in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48200" y="5486400"/>
            <a:ext cx="3124200" cy="53340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 </a:t>
            </a:r>
            <a:r>
              <a:rPr lang="th-TH" sz="1600" dirty="0" smtClean="0">
                <a:latin typeface="Courier New" pitchFamily="49" charset="0"/>
                <a:cs typeface="Courier New" pitchFamily="49" charset="0"/>
              </a:rPr>
              <a:t>อื่นๆ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3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อะไรเป็นปัจจัยให้เกิดประสิทธิภาพ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จะเก็บข้อมูลอย่างไรในหน่วยความจำ</a:t>
            </a:r>
          </a:p>
          <a:p>
            <a:pPr lvl="1"/>
            <a:r>
              <a:rPr lang="th-TH" dirty="0" smtClean="0"/>
              <a:t>เรียงเหรอ เรียงอย่างไร</a:t>
            </a:r>
            <a:endParaRPr lang="en-US" dirty="0" smtClean="0"/>
          </a:p>
          <a:p>
            <a:r>
              <a:rPr lang="th-TH" dirty="0" smtClean="0"/>
              <a:t>วิธีการที่คุณคิด </a:t>
            </a:r>
            <a:r>
              <a:rPr lang="en-US" dirty="0" err="1" smtClean="0"/>
              <a:t>เวิร์คไม๊</a:t>
            </a:r>
            <a:r>
              <a:rPr lang="en-US" dirty="0" smtClean="0"/>
              <a:t> </a:t>
            </a:r>
            <a:r>
              <a:rPr lang="en-US" dirty="0" err="1" smtClean="0"/>
              <a:t>กับ</a:t>
            </a:r>
            <a:r>
              <a:rPr lang="en-US" dirty="0" smtClean="0"/>
              <a:t> </a:t>
            </a:r>
            <a:r>
              <a:rPr lang="en-US" dirty="0" err="1" smtClean="0"/>
              <a:t>ข้อมูลเป็นร้อย</a:t>
            </a:r>
            <a:r>
              <a:rPr lang="en-US" dirty="0" smtClean="0"/>
              <a:t> </a:t>
            </a:r>
            <a:r>
              <a:rPr lang="en-US" dirty="0" err="1" smtClean="0"/>
              <a:t>เป็นพัน</a:t>
            </a:r>
            <a:r>
              <a:rPr lang="en-US" dirty="0" smtClean="0"/>
              <a:t> </a:t>
            </a:r>
            <a:r>
              <a:rPr lang="en-US" dirty="0" err="1" smtClean="0"/>
              <a:t>เป็นล้าน</a:t>
            </a:r>
            <a:endParaRPr lang="en-US" dirty="0"/>
          </a:p>
          <a:p>
            <a:r>
              <a:rPr lang="th-TH" dirty="0" smtClean="0"/>
              <a:t>วิธีการที่คุณคิด เมื่อมีการเพิ่มข้อมูลเข้าไปใหม่ หรือ ลบข้อมูลใช้เวลานานหรือไม่</a:t>
            </a:r>
            <a:br>
              <a:rPr lang="th-TH" dirty="0" smtClean="0"/>
            </a:br>
            <a:r>
              <a:rPr lang="th-TH" dirty="0" smtClean="0"/>
              <a:t>	ถ้าข้อมูลเป็น ร้อย เป็นพัน เป็นล้าน ใช้เวลานานกว่าเดิมกี่เท่าทวีคูณ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8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Java Review: Basic Input Output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Reading Input: </a:t>
            </a:r>
            <a:r>
              <a:rPr lang="en-US" sz="3600" b="1" dirty="0" smtClean="0"/>
              <a:t>Fahrenheit</a:t>
            </a:r>
            <a:endParaRPr lang="en-US" sz="3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54636" y="1166842"/>
            <a:ext cx="7924800" cy="45243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import </a:t>
            </a:r>
            <a:r>
              <a:rPr lang="en-US" sz="1600" b="1" dirty="0" err="1" smtClean="0">
                <a:latin typeface="Courier New" pitchFamily="49" charset="0"/>
              </a:rPr>
              <a:t>java.util.Scanner</a:t>
            </a:r>
            <a:r>
              <a:rPr lang="en-US" sz="1600" b="1" dirty="0" smtClean="0">
                <a:latin typeface="Courier New" pitchFamily="49" charset="0"/>
              </a:rPr>
              <a:t>;   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// or import </a:t>
            </a:r>
            <a:r>
              <a:rPr lang="en-US" sz="1600" b="1" dirty="0" err="1" smtClean="0">
                <a:solidFill>
                  <a:srgbClr val="800000"/>
                </a:solidFill>
                <a:latin typeface="Courier New" pitchFamily="49" charset="0"/>
              </a:rPr>
              <a:t>java.util</a:t>
            </a:r>
            <a:r>
              <a:rPr lang="en-US" sz="1600" b="1" dirty="0" smtClean="0">
                <a:solidFill>
                  <a:srgbClr val="800000"/>
                </a:solidFill>
                <a:latin typeface="Courier New" pitchFamily="49" charset="0"/>
              </a:rPr>
              <a:t>.*;</a:t>
            </a:r>
            <a:endParaRPr lang="en-US" sz="1600" b="1" i="1" dirty="0" smtClean="0">
              <a:solidFill>
                <a:srgbClr val="800000"/>
              </a:solidFill>
              <a:latin typeface="Courier New" pitchFamily="49" charset="0"/>
            </a:endParaRPr>
          </a:p>
          <a:p>
            <a:pPr eaLnBrk="0" hangingPunct="0"/>
            <a:endParaRPr lang="en-US" sz="1600" b="1" dirty="0" smtClean="0">
              <a:solidFill>
                <a:srgbClr val="660066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TemperatureInteractive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/>
            <a:endParaRPr lang="en-US" sz="1600" b="1" dirty="0" smtClean="0">
              <a:latin typeface="Courier New" pitchFamily="49" charset="0"/>
            </a:endParaRP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fahrenheit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celsius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Scanner sc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Scanner(</a:t>
            </a:r>
            <a:r>
              <a:rPr lang="en-US" sz="1600" b="1" dirty="0" err="1" smtClean="0">
                <a:latin typeface="Courier New" pitchFamily="49" charset="0"/>
              </a:rPr>
              <a:t>System.in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600" b="1" dirty="0" smtClean="0">
              <a:latin typeface="Courier New" pitchFamily="49" charset="0"/>
            </a:endParaRP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i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"Enter temperature in Fahrenheit: 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fahrenheit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sc.</a:t>
            </a:r>
            <a:r>
              <a:rPr lang="en-US" sz="1600" b="1" i="1" dirty="0" err="1" smtClean="0">
                <a:latin typeface="Courier New" pitchFamily="49" charset="0"/>
              </a:rPr>
              <a:t>nextDouble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</a:rPr>
              <a:t>celsius</a:t>
            </a:r>
            <a:r>
              <a:rPr lang="en-US" sz="1600" b="1" dirty="0" smtClean="0">
                <a:latin typeface="Courier New" pitchFamily="49" charset="0"/>
              </a:rPr>
              <a:t> = 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5.0</a:t>
            </a:r>
            <a:r>
              <a:rPr lang="en-US" sz="1600" b="1" dirty="0" smtClean="0">
                <a:latin typeface="Courier New" pitchFamily="49" charset="0"/>
              </a:rPr>
              <a:t>/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9</a:t>
            </a:r>
            <a:r>
              <a:rPr lang="en-US" sz="1600" b="1" dirty="0" smtClean="0">
                <a:latin typeface="Courier New" pitchFamily="49" charset="0"/>
              </a:rPr>
              <a:t>) * (</a:t>
            </a:r>
            <a:r>
              <a:rPr lang="en-US" sz="1600" b="1" dirty="0" err="1" smtClean="0">
                <a:latin typeface="Courier New" pitchFamily="49" charset="0"/>
              </a:rPr>
              <a:t>fahrenheit</a:t>
            </a:r>
            <a:r>
              <a:rPr lang="en-US" sz="1600" b="1" dirty="0" smtClean="0">
                <a:latin typeface="Courier New" pitchFamily="49" charset="0"/>
              </a:rPr>
              <a:t> –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32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</a:t>
            </a:r>
            <a:r>
              <a:rPr lang="en-US" sz="1600" b="1" i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"Celsius: " </a:t>
            </a:r>
            <a:r>
              <a:rPr lang="en-US" sz="1600" b="1" dirty="0" smtClean="0">
                <a:latin typeface="Courier New" pitchFamily="49" charset="0"/>
              </a:rPr>
              <a:t>+ </a:t>
            </a:r>
            <a:r>
              <a:rPr lang="en-US" sz="1600" b="1" dirty="0" err="1" smtClean="0">
                <a:latin typeface="Courier New" pitchFamily="49" charset="0"/>
              </a:rPr>
              <a:t>celsius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endParaRPr lang="en-US" sz="1600" b="1" dirty="0" smtClean="0">
              <a:latin typeface="Courier New" pitchFamily="49" charset="0"/>
            </a:endParaRP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}</a:t>
            </a:r>
          </a:p>
          <a:p>
            <a:pPr eaLnBrk="0" hangingPunct="0"/>
            <a:endParaRPr lang="en-US" sz="1600" b="1" dirty="0" smtClean="0">
              <a:latin typeface="Courier New" pitchFamily="49" charset="0"/>
            </a:endParaRP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1836" y="2919442"/>
            <a:ext cx="7162800" cy="304800"/>
          </a:xfrm>
          <a:prstGeom prst="rect">
            <a:avLst/>
          </a:prstGeom>
          <a:solidFill>
            <a:srgbClr val="CCCCFF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83836" y="5434042"/>
            <a:ext cx="29718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TemperatureInteractive.java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1836" y="3605242"/>
            <a:ext cx="7162800" cy="304800"/>
          </a:xfrm>
          <a:prstGeom prst="rect">
            <a:avLst/>
          </a:prstGeom>
          <a:solidFill>
            <a:srgbClr val="CCCCFF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2236" y="1090642"/>
            <a:ext cx="3505200" cy="457200"/>
          </a:xfrm>
          <a:prstGeom prst="rect">
            <a:avLst/>
          </a:prstGeom>
          <a:solidFill>
            <a:srgbClr val="CCCCFF">
              <a:alpha val="29804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5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Britannic Bold" panose="020B0903060703020204" pitchFamily="34" charset="0"/>
              </a:rPr>
              <a:t>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Review: Basic Input Output</a:t>
            </a:r>
            <a:b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 Reading Input: Key Points 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257800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th-TH" sz="3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 statement</a:t>
            </a:r>
          </a:p>
          <a:p>
            <a:pPr>
              <a:lnSpc>
                <a:spcPts val="2100"/>
              </a:lnSpc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400" b="1" dirty="0" smtClean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sz="2400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en-US" sz="2400" b="1" dirty="0" err="1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System.in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);</a:t>
            </a:r>
          </a:p>
          <a:p>
            <a:pPr lvl="1">
              <a:lnSpc>
                <a:spcPts val="2100"/>
              </a:lnSpc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กำหนดค่าตัวแปร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b="1" dirty="0" smtClean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ให้มีชนิดเป็น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ทำการ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initialization</a:t>
            </a:r>
            <a:endParaRPr lang="th-TH" sz="24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“</a:t>
            </a:r>
            <a:r>
              <a:rPr lang="en-US" sz="2400" b="1" dirty="0" smtClean="0">
                <a:solidFill>
                  <a:srgbClr val="0000FF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new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400" b="1" dirty="0" smtClean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(System.in)”</a:t>
            </a:r>
          </a:p>
          <a:p>
            <a:pPr lvl="1">
              <a:lnSpc>
                <a:spcPts val="2100"/>
              </a:lnSpc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 </a:t>
            </a:r>
            <a:r>
              <a:rPr lang="en-US" b="1" dirty="0" smtClean="0">
                <a:solidFill>
                  <a:srgbClr val="660066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Scanner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object </a:t>
            </a:r>
          </a:p>
          <a:p>
            <a:pPr lvl="1">
              <a:lnSpc>
                <a:spcPts val="2100"/>
              </a:lnSpc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โดยตัวรับข้อมูลคือคีย์บอร์ด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“System.in” (System.in=keyboard)</a:t>
            </a:r>
          </a:p>
          <a:p>
            <a:pPr lvl="2">
              <a:lnSpc>
                <a:spcPts val="2100"/>
              </a:lnSpc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400" b="1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จะรับข้อมูลจาก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keyboard</a:t>
            </a:r>
          </a:p>
          <a:p>
            <a:pPr lvl="1">
              <a:lnSpc>
                <a:spcPts val="2100"/>
              </a:lnSpc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จริงๆ แล้ว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สามารถใช้กับ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sources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อื่นๆ ได้</a:t>
            </a:r>
          </a:p>
          <a:p>
            <a:pPr marL="0" indent="0">
              <a:lnSpc>
                <a:spcPts val="2100"/>
              </a:lnSpc>
              <a:buNone/>
            </a:pP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หลังจาก </a:t>
            </a:r>
            <a:r>
              <a:rPr lang="en-US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initialization 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เสร็จแล้ว 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sz="2400" b="1" dirty="0" err="1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sz="2400" b="1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ทำหน้าที่ในการรับข้อมูลชนิดต่างๆ จากคีย์บอร์ด</a:t>
            </a:r>
          </a:p>
          <a:p>
            <a:pPr lvl="2">
              <a:lnSpc>
                <a:spcPts val="2100"/>
              </a:lnSpc>
            </a:pPr>
            <a:endParaRPr lang="en-US" sz="1600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The 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statement</a:t>
            </a:r>
          </a:p>
          <a:p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fahrenheit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sc.nextDouble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;</a:t>
            </a:r>
          </a:p>
          <a:p>
            <a:pPr lvl="1"/>
            <a:r>
              <a:rPr lang="en-US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nextDouble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returns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ค่าจำนวนจริง (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double)</a:t>
            </a:r>
          </a:p>
          <a:p>
            <a:pPr lvl="1"/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en-US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en-US" b="1" dirty="0" err="1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sc</a:t>
            </a:r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เปลี่ยน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input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ไปตามชนิดของข้อมูลตาม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ที่เรียกใช้และ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return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ค่าออกมา</a:t>
            </a:r>
          </a:p>
          <a:p>
            <a:pPr marL="57150" indent="0">
              <a:buNone/>
            </a:pP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5. ปกติเวลาใช้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Scanner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จะเรียกใช้เพียง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object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เดียว แล้วเลือกเรียก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สำหรับข้อมูลแต่ละประเภท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8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Java Review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b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: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จงหา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method </a:t>
            </a:r>
            <a:r>
              <a:rPr lang="th-TH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scanner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7620000" cy="509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MaxTestA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main( String [ ]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Scanner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= new Scanner( System.in 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x, y;</a:t>
            </a:r>
          </a:p>
          <a:p>
            <a:pPr>
              <a:lnSpc>
                <a:spcPts val="1500"/>
              </a:lnSpc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"Enter 2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);</a:t>
            </a:r>
          </a:p>
          <a:p>
            <a:pPr>
              <a:lnSpc>
                <a:spcPts val="1500"/>
              </a:lnSpc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in.hasNextInt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 )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in.hasNextInt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{   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in.nextInt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"Max: " +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x, y ) );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return;</a:t>
            </a: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"Error: need two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);</a:t>
            </a:r>
          </a:p>
          <a:p>
            <a:pPr>
              <a:lnSpc>
                <a:spcPts val="1500"/>
              </a:lnSpc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16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788988"/>
          </a:xfrm>
        </p:spPr>
        <p:txBody>
          <a:bodyPr>
            <a:noAutofit/>
          </a:bodyPr>
          <a:lstStyle/>
          <a:p>
            <a:r>
              <a:rPr lang="en-US" sz="3600" dirty="0"/>
              <a:t>Java Review: Basic Input Output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The Standard Output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762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dirty="0" smtClean="0"/>
              <a:t> is the predefined output device</a:t>
            </a:r>
          </a:p>
          <a:p>
            <a:pPr lvl="1"/>
            <a:r>
              <a:rPr lang="en-US" dirty="0" smtClean="0"/>
              <a:t>Refers to the monitor/screen of your computer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1752600"/>
            <a:ext cx="7924800" cy="2286000"/>
            <a:chOff x="914401" y="2133600"/>
            <a:chExt cx="3124199" cy="1524001"/>
          </a:xfrm>
        </p:grpSpPr>
        <p:sp>
          <p:nvSpPr>
            <p:cNvPr id="5" name="Rectangle 4"/>
            <p:cNvSpPr/>
            <p:nvPr/>
          </p:nvSpPr>
          <p:spPr>
            <a:xfrm>
              <a:off x="914401" y="2133600"/>
              <a:ext cx="210283" cy="1524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/>
                <a:t>SYNTAX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24684" y="2133601"/>
              <a:ext cx="291391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//Functionality provided</a:t>
              </a:r>
            </a:p>
            <a:p>
              <a:r>
                <a:rPr lang="en-US" sz="20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output_string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output_string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System.out.printf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( </a:t>
              </a:r>
              <a:r>
                <a:rPr lang="en-US" sz="2000" b="1" i="1" dirty="0" err="1" smtClean="0">
                  <a:latin typeface="Courier New" pitchFamily="49" charset="0"/>
                  <a:cs typeface="Courier New" pitchFamily="49" charset="0"/>
                </a:rPr>
                <a:t>format_string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, [items] </a:t>
              </a:r>
              <a:r>
                <a:rPr lang="en-US" sz="2000" b="1" dirty="0" smtClean="0">
                  <a:latin typeface="Courier New" pitchFamily="49" charset="0"/>
                  <a:cs typeface="Courier New" pitchFamily="49" charset="0"/>
                </a:rPr>
                <a:t>);</a:t>
              </a:r>
              <a:r>
                <a:rPr lang="en-US" sz="2000" b="1" i="1" dirty="0" smtClean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7924800" cy="2031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endParaRPr lang="en-US" b="1" dirty="0" smtClean="0">
              <a:latin typeface="Courier New" pitchFamily="49" charset="0"/>
            </a:endParaRPr>
          </a:p>
          <a:p>
            <a:pPr eaLnBrk="0" hangingPunct="0"/>
            <a:r>
              <a:rPr lang="en-US" b="1" dirty="0" err="1" smtClean="0">
                <a:latin typeface="Courier New" pitchFamily="49" charset="0"/>
              </a:rPr>
              <a:t>System.out.print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"ABC"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b="1" dirty="0" err="1" smtClean="0">
                <a:latin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"DEF"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b="1" dirty="0" err="1" smtClean="0">
                <a:latin typeface="Courier New" pitchFamily="49" charset="0"/>
              </a:rPr>
              <a:t>System.out.println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"GHI"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0" hangingPunct="0"/>
            <a:endParaRPr lang="en-US" b="1" dirty="0" smtClean="0">
              <a:latin typeface="Courier New" pitchFamily="49" charset="0"/>
            </a:endParaRPr>
          </a:p>
          <a:p>
            <a:pPr eaLnBrk="0" hangingPunct="0"/>
            <a:r>
              <a:rPr lang="en-US" b="1" dirty="0" err="1" smtClean="0">
                <a:latin typeface="Courier New" pitchFamily="49" charset="0"/>
              </a:rPr>
              <a:t>System.out.printf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"Very C-like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%.3f\n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</a:rPr>
              <a:t>,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3.14159</a:t>
            </a:r>
            <a:r>
              <a:rPr lang="en-US" b="1" dirty="0" smtClean="0">
                <a:latin typeface="Courier New" pitchFamily="49" charset="0"/>
              </a:rPr>
              <a:t>);</a:t>
            </a:r>
          </a:p>
          <a:p>
            <a:pPr eaLnBrk="0" hangingPunct="0"/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590800" cy="1066800"/>
          </a:xfrm>
          <a:prstGeom prst="rect">
            <a:avLst/>
          </a:prstGeom>
          <a:solidFill>
            <a:srgbClr val="CCFFCC"/>
          </a:solidFill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i="1" dirty="0" smtClean="0">
                <a:solidFill>
                  <a:srgbClr val="0000FF"/>
                </a:solidFill>
                <a:cs typeface="Courier New" pitchFamily="49" charset="0"/>
              </a:rPr>
              <a:t>Output:</a:t>
            </a:r>
            <a:endParaRPr lang="en-US" sz="1600" i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ABCDEF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GHI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Very C-like 3.142</a:t>
            </a:r>
          </a:p>
        </p:txBody>
      </p:sp>
    </p:spTree>
    <p:extLst>
      <p:ext uri="{BB962C8B-B14F-4D97-AF65-F5344CB8AC3E}">
        <p14:creationId xmlns:p14="http://schemas.microsoft.com/office/powerpoint/2010/main" val="41831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Java Review: API</a:t>
            </a:r>
            <a:endParaRPr lang="en-US" sz="3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8382000" cy="2133601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sz="2400" b="1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Scanner</a:t>
            </a:r>
            <a:r>
              <a:rPr lang="en-US" sz="2400" b="1" dirty="0" smtClean="0"/>
              <a:t> class </a:t>
            </a:r>
            <a:r>
              <a:rPr lang="th-TH" sz="2400" b="1" dirty="0" smtClean="0"/>
              <a:t>เป็นส่วนหนึ่งของ </a:t>
            </a:r>
            <a:r>
              <a:rPr lang="en-US" sz="2400" b="1" dirty="0" smtClean="0"/>
              <a:t>Java API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solidFill>
                  <a:srgbClr val="0000FF"/>
                </a:solidFill>
              </a:rPr>
              <a:t>A</a:t>
            </a:r>
            <a:r>
              <a:rPr lang="en-SG" sz="2000" b="1" dirty="0" smtClean="0">
                <a:solidFill>
                  <a:srgbClr val="0000FF"/>
                </a:solidFill>
              </a:rPr>
              <a:t>PI</a:t>
            </a:r>
            <a:r>
              <a:rPr lang="en-SG" sz="2000" b="1" dirty="0" smtClean="0"/>
              <a:t>: </a:t>
            </a:r>
            <a:r>
              <a:rPr lang="th-TH" sz="2000" b="1" dirty="0" smtClean="0"/>
              <a:t> คือ</a:t>
            </a:r>
            <a:r>
              <a:rPr lang="en-SG" sz="2000" b="1" dirty="0" smtClean="0"/>
              <a:t> interface  </a:t>
            </a:r>
            <a:r>
              <a:rPr lang="th-TH" sz="2000" b="1" dirty="0" smtClean="0"/>
              <a:t>สำหรับโปรแกรมอื่นในการติดต่อกับโปรแกรมของเราโดยไม่ต้องเข้าถึงข้อมูลของโปรแกรมโดยตรง</a:t>
            </a:r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API </a:t>
            </a:r>
            <a:r>
              <a:rPr lang="th-TH" sz="2000" b="1" dirty="0" smtClean="0"/>
              <a:t>ประกอบไปด้วย </a:t>
            </a:r>
            <a:r>
              <a:rPr lang="en-US" sz="2000" b="1" dirty="0" smtClean="0"/>
              <a:t>class </a:t>
            </a:r>
            <a:r>
              <a:rPr lang="th-TH" sz="2000" b="1" dirty="0" smtClean="0"/>
              <a:t>หลายคลาสซึ่งไม่จำเป็นต้องรู้ทุก </a:t>
            </a:r>
            <a:r>
              <a:rPr lang="en-US" sz="2000" b="1" dirty="0" smtClean="0"/>
              <a:t>class</a:t>
            </a:r>
            <a:endParaRPr lang="th-TH" sz="2000" b="1" dirty="0" smtClean="0"/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Documentation, </a:t>
            </a:r>
            <a:r>
              <a:rPr lang="en-US" sz="2000" b="1" dirty="0" smtClean="0">
                <a:hlinkClick r:id="rId3"/>
              </a:rPr>
              <a:t>http://docs.oracle.com/javase/7/docs/api/</a:t>
            </a:r>
            <a:endParaRPr lang="en-US" sz="2000" b="1" dirty="0" smtClean="0"/>
          </a:p>
          <a:p>
            <a:pPr lvl="1">
              <a:spcBef>
                <a:spcPts val="600"/>
              </a:spcBef>
            </a:pPr>
            <a:r>
              <a:rPr lang="en-US" sz="2000" b="1" dirty="0" smtClean="0"/>
              <a:t>For Java programmers, it is </a:t>
            </a:r>
            <a:r>
              <a:rPr lang="en-US" sz="2000" b="1" dirty="0" smtClean="0">
                <a:solidFill>
                  <a:srgbClr val="C00000"/>
                </a:solidFill>
              </a:rPr>
              <a:t>very important </a:t>
            </a:r>
            <a:r>
              <a:rPr lang="en-US" sz="2000" b="1" dirty="0" smtClean="0"/>
              <a:t>to refer to the API documentation regularly!</a:t>
            </a:r>
          </a:p>
          <a:p>
            <a:pPr lvl="1">
              <a:spcBef>
                <a:spcPts val="600"/>
              </a:spcBef>
            </a:pPr>
            <a:r>
              <a:rPr lang="th-TH" sz="2000" b="1" dirty="0" smtClean="0"/>
              <a:t>เราสามารถดู </a:t>
            </a:r>
            <a:r>
              <a:rPr lang="en-US" sz="2000" b="1" dirty="0" smtClean="0"/>
              <a:t>method </a:t>
            </a:r>
            <a:r>
              <a:rPr lang="th-TH" sz="2000" b="1" dirty="0" smtClean="0"/>
              <a:t>ต่างๆ ของแต่ละ </a:t>
            </a:r>
            <a:r>
              <a:rPr lang="en-US" sz="2000" b="1" dirty="0" smtClean="0"/>
              <a:t>class </a:t>
            </a:r>
            <a:r>
              <a:rPr lang="th-TH" sz="2000" b="1" dirty="0" smtClean="0"/>
              <a:t>ได้จาก </a:t>
            </a:r>
            <a:r>
              <a:rPr lang="en-US" sz="2000" b="1" dirty="0" smtClean="0"/>
              <a:t>API</a:t>
            </a:r>
          </a:p>
          <a:p>
            <a:pPr lvl="1">
              <a:spcBef>
                <a:spcPts val="600"/>
              </a:spcBef>
            </a:pPr>
            <a:r>
              <a:rPr lang="th-TH" sz="2000" b="1" dirty="0" smtClean="0"/>
              <a:t>ยกตัวอย่าง </a:t>
            </a:r>
            <a:r>
              <a:rPr lang="en-US" sz="2000" b="1" dirty="0" err="1" smtClean="0"/>
              <a:t>api</a:t>
            </a:r>
            <a:r>
              <a:rPr lang="en-US" sz="2000" b="1" dirty="0" smtClean="0"/>
              <a:t> </a:t>
            </a:r>
            <a:r>
              <a:rPr lang="th-TH" sz="2000" b="1" dirty="0" smtClean="0"/>
              <a:t>ของ </a:t>
            </a:r>
            <a:r>
              <a:rPr lang="en-US" sz="2000" b="1" dirty="0" smtClean="0"/>
              <a:t>math </a:t>
            </a:r>
            <a:r>
              <a:rPr lang="en-US" sz="1800" b="1" dirty="0"/>
              <a:t>Package: </a:t>
            </a:r>
            <a:r>
              <a:rPr lang="en-US" sz="1800" b="1" dirty="0" err="1"/>
              <a:t>java.lang</a:t>
            </a:r>
            <a:r>
              <a:rPr lang="en-US" sz="1800" b="1" dirty="0"/>
              <a:t> (default)</a:t>
            </a:r>
          </a:p>
          <a:p>
            <a:pPr lvl="1">
              <a:spcBef>
                <a:spcPts val="600"/>
              </a:spcBef>
            </a:pPr>
            <a:endParaRPr lang="en-US" sz="2000" b="1" dirty="0" smtClean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r="3306"/>
          <a:stretch>
            <a:fillRect/>
          </a:stretch>
        </p:blipFill>
        <p:spPr bwMode="auto">
          <a:xfrm>
            <a:off x="3200400" y="3564761"/>
            <a:ext cx="5562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838200" y="3429000"/>
            <a:ext cx="21336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Some </a:t>
            </a:r>
            <a:r>
              <a:rPr lang="en-US" b="1" dirty="0"/>
              <a:t>useful Math methods: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abs()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ceil()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floor()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max()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min()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pow()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random()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C00000"/>
                </a:solidFill>
              </a:rPr>
              <a:t>sqrt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27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Java Review: </a:t>
            </a:r>
            <a:r>
              <a:rPr lang="en-US" sz="3600" dirty="0" smtClean="0"/>
              <a:t>API- Class Attributes Math</a:t>
            </a:r>
            <a:endParaRPr lang="en-US" sz="36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685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800" dirty="0" smtClean="0"/>
              <a:t>The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2800" dirty="0" smtClean="0"/>
              <a:t> </a:t>
            </a:r>
            <a:r>
              <a:rPr lang="th-TH" sz="2800" dirty="0" smtClean="0"/>
              <a:t>มี </a:t>
            </a:r>
            <a:r>
              <a:rPr lang="en-US" sz="2800" dirty="0" smtClean="0">
                <a:solidFill>
                  <a:srgbClr val="C00000"/>
                </a:solidFill>
              </a:rPr>
              <a:t>class attributes</a:t>
            </a:r>
            <a:r>
              <a:rPr lang="th-TH" sz="2800" dirty="0" smtClean="0">
                <a:solidFill>
                  <a:srgbClr val="C00000"/>
                </a:solidFill>
              </a:rPr>
              <a:t> </a:t>
            </a:r>
            <a:r>
              <a:rPr lang="th-TH" sz="2800" dirty="0" smtClean="0"/>
              <a:t> 2 ตัว คือ </a:t>
            </a:r>
            <a:r>
              <a:rPr lang="en-US" sz="2800" dirty="0" smtClean="0"/>
              <a:t>E </a:t>
            </a:r>
            <a:r>
              <a:rPr lang="th-TH" sz="2800" dirty="0" smtClean="0"/>
              <a:t>และ </a:t>
            </a:r>
            <a:r>
              <a:rPr lang="en-US" sz="2800" dirty="0" smtClean="0"/>
              <a:t>PI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2667000"/>
            <a:ext cx="8229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lvl="0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b="1" kern="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attribute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(or </a:t>
            </a:r>
            <a:r>
              <a:rPr lang="en-US" sz="2800" b="1" kern="0" dirty="0" smtClean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member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คือค่าตัวแปรที่ขึ้นอยู่กับ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ไม่ใช่ค่า ตัวแปรที่เป็น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individual instances (objects). 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ซึ่งทุก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instance 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class 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จะแชร์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class attribute.</a:t>
            </a: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นี้ร่วมกัน</a:t>
            </a:r>
          </a:p>
          <a:p>
            <a:pPr marL="342900" lvl="0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th-TH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การกำหนดตัวแปลจะเป็นการกำหนดแบบ </a:t>
            </a: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static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How to use it?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Example: </a:t>
            </a:r>
            <a:br>
              <a:rPr lang="en-US" sz="24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sz="24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double area = </a:t>
            </a:r>
            <a:r>
              <a:rPr lang="en-US" sz="2200" b="1" kern="0" dirty="0" err="1" smtClean="0">
                <a:solidFill>
                  <a:srgbClr val="0000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Math.PI</a:t>
            </a:r>
            <a:r>
              <a:rPr lang="en-US" sz="2200" b="1" kern="0" dirty="0" smtClean="0">
                <a:solidFill>
                  <a:srgbClr val="0000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2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* Math.pow(radius,2);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Here, </a:t>
            </a:r>
            <a:r>
              <a:rPr lang="en-US" sz="2400" b="1" kern="0" dirty="0" err="1" smtClean="0">
                <a:solidFill>
                  <a:srgbClr val="000099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Math.PI</a:t>
            </a:r>
            <a:r>
              <a:rPr lang="en-US" sz="2400" b="1" kern="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is used as the constant p</a:t>
            </a:r>
            <a:endParaRPr lang="en-US" sz="2600" b="1" kern="0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1"/>
            <a:ext cx="8763000" cy="9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2768184" y="1524001"/>
            <a:ext cx="457200" cy="3048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/>
          <p:cNvSpPr/>
          <p:nvPr/>
        </p:nvSpPr>
        <p:spPr>
          <a:xfrm>
            <a:off x="2768184" y="1985537"/>
            <a:ext cx="457200" cy="3048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2133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mtClean="0"/>
              <a:t>[CS1020 Lecture 1: Intro to Java]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Java </a:t>
            </a:r>
            <a:r>
              <a:rPr lang="en-US" sz="3600" dirty="0" err="1" smtClean="0"/>
              <a:t>Review:Math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990600"/>
            <a:ext cx="8458200" cy="418576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271463" algn="l"/>
                <a:tab pos="5334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// To find the area of the largest circle inscribed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sz="1600" b="1" dirty="0" smtClean="0">
                <a:latin typeface="Courier New" pitchFamily="49" charset="0"/>
                <a:cs typeface="Courier New" pitchFamily="49" charset="0"/>
              </a:rPr>
              <a:t>// inside a square, given the area of the square.</a:t>
            </a:r>
          </a:p>
          <a:p>
            <a:pPr>
              <a:tabLst>
                <a:tab pos="271463" algn="l"/>
                <a:tab pos="533400" algn="l"/>
              </a:tabLst>
            </a:pPr>
            <a:endParaRPr lang="en-SG" b="1" dirty="0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} 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double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areaCircle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Math.pow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(radius, </a:t>
            </a:r>
            <a:r>
              <a:rPr lang="en-SG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("Enter area of a square: ");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radius = </a:t>
            </a:r>
            <a:r>
              <a:rPr lang="en-SG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areaSquare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SG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java.util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.*;</a:t>
            </a:r>
            <a:endParaRPr lang="en-SG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Scanner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sc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= new Scanner(System.in);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TestMath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8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System.out.printf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("Area of circle = %.4f\n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areaCircle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9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  <a:cs typeface="Courier New" pitchFamily="49" charset="0"/>
              </a:rPr>
              <a:t>areaSquare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i="1" dirty="0" err="1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sc.nextDouble</a:t>
            </a:r>
            <a:r>
              <a:rPr lang="en-SG" b="1" dirty="0" smtClean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public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 void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main(String[] </a:t>
            </a:r>
            <a:r>
              <a:rPr lang="en-SG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271463" algn="l"/>
                <a:tab pos="533400" algn="l"/>
              </a:tabLst>
            </a:pPr>
            <a:r>
              <a:rPr lang="en-SG" b="1" dirty="0" smtClean="0">
                <a:latin typeface="Courier New" pitchFamily="49" charset="0"/>
                <a:cs typeface="Courier New" pitchFamily="49" charset="0"/>
              </a:rPr>
              <a:t>11 }</a:t>
            </a:r>
          </a:p>
          <a:p>
            <a:pPr>
              <a:tabLst>
                <a:tab pos="271463" algn="l"/>
                <a:tab pos="533400" algn="l"/>
              </a:tabLst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6646" y="774492"/>
            <a:ext cx="1752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TestMath.java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972300" y="4572000"/>
            <a:ext cx="1524000" cy="1391588"/>
            <a:chOff x="6629400" y="1676399"/>
            <a:chExt cx="1524000" cy="1391588"/>
          </a:xfrm>
        </p:grpSpPr>
        <p:sp>
          <p:nvSpPr>
            <p:cNvPr id="3" name="Rectangle 2"/>
            <p:cNvSpPr/>
            <p:nvPr/>
          </p:nvSpPr>
          <p:spPr>
            <a:xfrm>
              <a:off x="6629400" y="1676399"/>
              <a:ext cx="1524000" cy="1391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629400" y="1696387"/>
              <a:ext cx="1524000" cy="1371600"/>
            </a:xfrm>
            <a:prstGeom prst="ellipse">
              <a:avLst/>
            </a:prstGeom>
            <a:solidFill>
              <a:srgbClr val="F2EE98"/>
            </a:solidFill>
            <a:ln>
              <a:solidFill>
                <a:srgbClr val="E89D0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4" idx="6"/>
            </p:cNvCxnSpPr>
            <p:nvPr/>
          </p:nvCxnSpPr>
          <p:spPr>
            <a:xfrm>
              <a:off x="7391400" y="2382187"/>
              <a:ext cx="762000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5200" y="2064415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radius</a:t>
              </a:r>
              <a:endParaRPr lang="en-US" sz="1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600200" y="5267793"/>
            <a:ext cx="5105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alibri" panose="020F0502020204030204" pitchFamily="34" charset="0"/>
                <a:cs typeface="Courier New" pitchFamily="49" charset="0"/>
              </a:rPr>
              <a:t>TestMath.java </a:t>
            </a:r>
            <a:r>
              <a:rPr lang="th-TH" b="1" dirty="0" smtClean="0">
                <a:latin typeface="Calibri" panose="020F0502020204030204" pitchFamily="34" charset="0"/>
                <a:cs typeface="Courier New" pitchFamily="49" charset="0"/>
              </a:rPr>
              <a:t>เป็นไฟล์ที่รับรัศมีของวงกลมมาแล้วคำนวณหาพื้นที่ ให้นักศึกษาเรียงโค้ดให้ถูกต้อง</a:t>
            </a:r>
            <a:endParaRPr lang="en-US" b="1" dirty="0" smtClean="0">
              <a:latin typeface="Calibri" panose="020F0502020204030204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3 </a:t>
            </a:r>
            <a:r>
              <a:rPr lang="th-TH" altLang="en-US" dirty="0" smtClean="0"/>
              <a:t>ขั้นตอนในการเรียน </a:t>
            </a:r>
            <a:r>
              <a:rPr lang="en-US" altLang="en-US" dirty="0" smtClean="0"/>
              <a:t>data </a:t>
            </a:r>
            <a:r>
              <a:rPr lang="en-US" altLang="en-US" dirty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en-US" dirty="0" smtClean="0"/>
              <a:t>เข้าใจตรรกะ วิธีคิด ของโครงสร้าง (</a:t>
            </a:r>
            <a:r>
              <a:rPr lang="en-US" altLang="en-US" dirty="0" smtClean="0"/>
              <a:t>Logical </a:t>
            </a:r>
            <a:r>
              <a:rPr lang="en-US" altLang="en-US" dirty="0"/>
              <a:t>or mathematical description of the </a:t>
            </a:r>
            <a:r>
              <a:rPr lang="en-US" altLang="en-US" dirty="0" smtClean="0"/>
              <a:t>structure</a:t>
            </a:r>
            <a:r>
              <a:rPr lang="th-TH" altLang="en-US" dirty="0" smtClean="0"/>
              <a:t>)</a:t>
            </a:r>
            <a:endParaRPr lang="en-US" altLang="en-US" dirty="0"/>
          </a:p>
          <a:p>
            <a:r>
              <a:rPr lang="th-TH" altLang="en-US" dirty="0" smtClean="0"/>
              <a:t>สามารถ </a:t>
            </a:r>
            <a:r>
              <a:rPr lang="en-US" altLang="en-US" dirty="0" smtClean="0"/>
              <a:t>implement </a:t>
            </a:r>
            <a:r>
              <a:rPr lang="th-TH" altLang="en-US" dirty="0" smtClean="0"/>
              <a:t>โครงสร้างนั้นได้ (เขียนเป็นโปรแกรมได้)</a:t>
            </a:r>
          </a:p>
          <a:p>
            <a:r>
              <a:rPr lang="th-TH" altLang="en-US" dirty="0" smtClean="0"/>
              <a:t>วิเคราะห์คุณภาพของโครงสร้างว่าใช้หน่วยความจำไปเท่าไหร่ หรือเวลาไปเท่าไหร่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32D16-61AD-4632-A6F5-3967C5A954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What data structure to use?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en-US" altLang="zh-TW" sz="2400" dirty="0" smtClean="0">
                <a:ea typeface="新細明體" pitchFamily="18" charset="-120"/>
              </a:rPr>
              <a:t>	</a:t>
            </a:r>
            <a:r>
              <a:rPr kumimoji="1" lang="th-TH" altLang="zh-TW" sz="2400" dirty="0" smtClean="0">
                <a:ea typeface="新細明體" pitchFamily="18" charset="-120"/>
              </a:rPr>
              <a:t>โครงสร้างข้อมูลอนุญาตให้ </a:t>
            </a:r>
            <a:r>
              <a:rPr kumimoji="1" lang="en-US" altLang="zh-TW" sz="2400" dirty="0" smtClean="0">
                <a:ea typeface="新細明體" pitchFamily="18" charset="-120"/>
              </a:rPr>
              <a:t>input </a:t>
            </a:r>
            <a:r>
              <a:rPr kumimoji="1" lang="th-TH" altLang="zh-TW" sz="2400" dirty="0" smtClean="0">
                <a:ea typeface="新細明體" pitchFamily="18" charset="-120"/>
              </a:rPr>
              <a:t>และ </a:t>
            </a:r>
            <a:r>
              <a:rPr kumimoji="1" lang="en-US" altLang="zh-TW" sz="2400" dirty="0" smtClean="0">
                <a:ea typeface="新細明體" pitchFamily="18" charset="-120"/>
              </a:rPr>
              <a:t>output </a:t>
            </a:r>
            <a:r>
              <a:rPr kumimoji="1" lang="th-TH" altLang="zh-TW" sz="2400" dirty="0" smtClean="0">
                <a:ea typeface="新細明體" pitchFamily="18" charset="-120"/>
              </a:rPr>
              <a:t>ถูกนำเสนอในวิธีการที่สามารถจัดการได้อย่างมีประสิทธิภาพ  ตัวอย่างโครงสร้างข้อมูลได้แก่</a:t>
            </a:r>
            <a:endParaRPr kumimoji="1" lang="en-US" altLang="en-US" sz="24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838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447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828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24384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8194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4290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8100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4196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8006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4102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57912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6400800" y="33115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6781800" y="3006725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8" name="Oval 28"/>
          <p:cNvSpPr>
            <a:spLocks noChangeArrowheads="1"/>
          </p:cNvSpPr>
          <p:nvPr/>
        </p:nvSpPr>
        <p:spPr bwMode="auto">
          <a:xfrm>
            <a:off x="9906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69" name="Oval 29"/>
          <p:cNvSpPr>
            <a:spLocks noChangeArrowheads="1"/>
          </p:cNvSpPr>
          <p:nvPr/>
        </p:nvSpPr>
        <p:spPr bwMode="auto">
          <a:xfrm>
            <a:off x="5334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70" name="Oval 30"/>
          <p:cNvSpPr>
            <a:spLocks noChangeArrowheads="1"/>
          </p:cNvSpPr>
          <p:nvPr/>
        </p:nvSpPr>
        <p:spPr bwMode="auto">
          <a:xfrm>
            <a:off x="76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762000" y="43434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H="1">
            <a:off x="304800" y="4953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74" name="Oval 34"/>
          <p:cNvSpPr>
            <a:spLocks noChangeArrowheads="1"/>
          </p:cNvSpPr>
          <p:nvPr/>
        </p:nvSpPr>
        <p:spPr bwMode="auto">
          <a:xfrm>
            <a:off x="19050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>
            <a:off x="1295400" y="441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1752600" y="4876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Oval 37"/>
          <p:cNvSpPr>
            <a:spLocks noChangeArrowheads="1"/>
          </p:cNvSpPr>
          <p:nvPr/>
        </p:nvSpPr>
        <p:spPr bwMode="auto">
          <a:xfrm>
            <a:off x="762000" y="5257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>
            <a:off x="762000" y="4953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AutoShape 39"/>
          <p:cNvSpPr>
            <a:spLocks noChangeArrowheads="1"/>
          </p:cNvSpPr>
          <p:nvPr/>
        </p:nvSpPr>
        <p:spPr bwMode="auto">
          <a:xfrm>
            <a:off x="3276600" y="4378325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80" name="Line 40"/>
          <p:cNvSpPr>
            <a:spLocks noChangeShapeType="1"/>
          </p:cNvSpPr>
          <p:nvPr/>
        </p:nvSpPr>
        <p:spPr bwMode="auto">
          <a:xfrm>
            <a:off x="2743200" y="48355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Line 41"/>
          <p:cNvSpPr>
            <a:spLocks noChangeShapeType="1"/>
          </p:cNvSpPr>
          <p:nvPr/>
        </p:nvSpPr>
        <p:spPr bwMode="auto">
          <a:xfrm>
            <a:off x="5257800" y="483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AutoShape 42"/>
          <p:cNvSpPr>
            <a:spLocks noChangeArrowheads="1"/>
          </p:cNvSpPr>
          <p:nvPr/>
        </p:nvSpPr>
        <p:spPr bwMode="auto">
          <a:xfrm>
            <a:off x="7010400" y="4378325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6705600" y="3971925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Freeform 44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Text Box 45"/>
          <p:cNvSpPr txBox="1">
            <a:spLocks noChangeArrowheads="1"/>
          </p:cNvSpPr>
          <p:nvPr/>
        </p:nvSpPr>
        <p:spPr bwMode="auto">
          <a:xfrm>
            <a:off x="7680325" y="2174875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array</a:t>
            </a:r>
          </a:p>
        </p:txBody>
      </p:sp>
      <p:sp>
        <p:nvSpPr>
          <p:cNvPr id="10286" name="Text Box 46"/>
          <p:cNvSpPr txBox="1">
            <a:spLocks noChangeArrowheads="1"/>
          </p:cNvSpPr>
          <p:nvPr/>
        </p:nvSpPr>
        <p:spPr bwMode="auto">
          <a:xfrm>
            <a:off x="7527925" y="2971800"/>
            <a:ext cx="149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Linked list</a:t>
            </a:r>
          </a:p>
        </p:txBody>
      </p:sp>
      <p:sp>
        <p:nvSpPr>
          <p:cNvPr id="10287" name="Text Box 47"/>
          <p:cNvSpPr txBox="1">
            <a:spLocks noChangeArrowheads="1"/>
          </p:cNvSpPr>
          <p:nvPr/>
        </p:nvSpPr>
        <p:spPr bwMode="auto">
          <a:xfrm>
            <a:off x="974725" y="5603875"/>
            <a:ext cx="63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tree</a:t>
            </a:r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3717925" y="53340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queue</a:t>
            </a:r>
          </a:p>
        </p:txBody>
      </p:sp>
      <p:sp>
        <p:nvSpPr>
          <p:cNvPr id="10289" name="Text Box 49"/>
          <p:cNvSpPr txBox="1">
            <a:spLocks noChangeArrowheads="1"/>
          </p:cNvSpPr>
          <p:nvPr/>
        </p:nvSpPr>
        <p:spPr bwMode="auto">
          <a:xfrm>
            <a:off x="6994525" y="5638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kumimoji="1" lang="en-US" altLang="zh-TW" sz="2400">
                <a:latin typeface="Times New Roman" pitchFamily="18" charset="0"/>
                <a:ea typeface="新細明體" pitchFamily="18" charset="-120"/>
              </a:rPr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en-US" sz="3600" b="1" dirty="0" smtClean="0"/>
              <a:t>ลิสต์</a:t>
            </a:r>
            <a:r>
              <a:rPr lang="en-US" altLang="en-US" sz="3600" b="1" dirty="0" smtClean="0"/>
              <a:t> (</a:t>
            </a:r>
            <a:r>
              <a:rPr lang="en-US" altLang="en-US" sz="3600" b="1" dirty="0"/>
              <a:t>Array </a:t>
            </a:r>
            <a:r>
              <a:rPr lang="en-US" altLang="en-US" sz="3600" b="1" dirty="0" smtClean="0"/>
              <a:t>/Linked List)</a:t>
            </a:r>
            <a:endParaRPr lang="en-US" altLang="en-US" sz="3600" b="1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pPr eaLnBrk="1" hangingPunct="1"/>
            <a:r>
              <a:rPr lang="th-TH" altLang="en-US" dirty="0" smtClean="0"/>
              <a:t>ข้อมูลที่เก็บมีตำแหน่ง</a:t>
            </a:r>
          </a:p>
          <a:p>
            <a:pPr lvl="1"/>
            <a:r>
              <a:rPr lang="th-TH" altLang="en-US" dirty="0" smtClean="0"/>
              <a:t>อาจจะเข้าถึงได้โดยตรง เช่น อาร์เรย์</a:t>
            </a:r>
          </a:p>
          <a:p>
            <a:pPr marL="457200" lvl="1" indent="0">
              <a:buNone/>
            </a:pPr>
            <a:r>
              <a:rPr lang="th-TH" altLang="en-US" dirty="0"/>
              <a:t> </a:t>
            </a:r>
            <a:r>
              <a:rPr lang="th-TH" altLang="en-US" dirty="0" smtClean="0"/>
              <a:t>  หรือตามลำดับ  เช่น </a:t>
            </a:r>
            <a:r>
              <a:rPr lang="en-US" altLang="en-US" dirty="0" smtClean="0"/>
              <a:t>Linked List</a:t>
            </a:r>
          </a:p>
          <a:p>
            <a:pPr eaLnBrk="1" hangingPunct="1"/>
            <a:r>
              <a:rPr lang="en-US" altLang="en-US" b="1" dirty="0" smtClean="0"/>
              <a:t>Linked Lists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public class Node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{	private Object data;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	private Node next;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None/>
            </a:pPr>
            <a:r>
              <a:rPr lang="en-US" altLang="en-US" sz="2000" dirty="0" smtClean="0">
                <a:latin typeface="Courier New" pitchFamily="49" charset="0"/>
              </a:rPr>
              <a:t>}</a:t>
            </a:r>
          </a:p>
        </p:txBody>
      </p:sp>
      <p:grpSp>
        <p:nvGrpSpPr>
          <p:cNvPr id="18437" name="Group 4"/>
          <p:cNvGrpSpPr>
            <a:grpSpLocks/>
          </p:cNvGrpSpPr>
          <p:nvPr/>
        </p:nvGrpSpPr>
        <p:grpSpPr bwMode="auto">
          <a:xfrm>
            <a:off x="685800" y="5410200"/>
            <a:ext cx="1600200" cy="685800"/>
            <a:chOff x="432" y="3408"/>
            <a:chExt cx="1008" cy="432"/>
          </a:xfrm>
        </p:grpSpPr>
        <p:sp>
          <p:nvSpPr>
            <p:cNvPr id="18455" name="Rectangle 5"/>
            <p:cNvSpPr>
              <a:spLocks noChangeArrowheads="1"/>
            </p:cNvSpPr>
            <p:nvPr/>
          </p:nvSpPr>
          <p:spPr bwMode="auto">
            <a:xfrm>
              <a:off x="432" y="3408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Char char="8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18456" name="Line 6"/>
            <p:cNvSpPr>
              <a:spLocks noChangeShapeType="1"/>
            </p:cNvSpPr>
            <p:nvPr/>
          </p:nvSpPr>
          <p:spPr bwMode="auto">
            <a:xfrm>
              <a:off x="1104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2667000" y="5410200"/>
            <a:ext cx="1600200" cy="685800"/>
            <a:chOff x="432" y="3408"/>
            <a:chExt cx="1008" cy="432"/>
          </a:xfrm>
        </p:grpSpPr>
        <p:sp>
          <p:nvSpPr>
            <p:cNvPr id="18453" name="Rectangle 8"/>
            <p:cNvSpPr>
              <a:spLocks noChangeArrowheads="1"/>
            </p:cNvSpPr>
            <p:nvPr/>
          </p:nvSpPr>
          <p:spPr bwMode="auto">
            <a:xfrm>
              <a:off x="432" y="3408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Char char="8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18454" name="Line 9"/>
            <p:cNvSpPr>
              <a:spLocks noChangeShapeType="1"/>
            </p:cNvSpPr>
            <p:nvPr/>
          </p:nvSpPr>
          <p:spPr bwMode="auto">
            <a:xfrm>
              <a:off x="1104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39" name="Group 10"/>
          <p:cNvGrpSpPr>
            <a:grpSpLocks/>
          </p:cNvGrpSpPr>
          <p:nvPr/>
        </p:nvGrpSpPr>
        <p:grpSpPr bwMode="auto">
          <a:xfrm>
            <a:off x="4800600" y="5410200"/>
            <a:ext cx="1600200" cy="685800"/>
            <a:chOff x="432" y="3408"/>
            <a:chExt cx="1008" cy="432"/>
          </a:xfrm>
        </p:grpSpPr>
        <p:sp>
          <p:nvSpPr>
            <p:cNvPr id="18451" name="Rectangle 11"/>
            <p:cNvSpPr>
              <a:spLocks noChangeArrowheads="1"/>
            </p:cNvSpPr>
            <p:nvPr/>
          </p:nvSpPr>
          <p:spPr bwMode="auto">
            <a:xfrm>
              <a:off x="432" y="3408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Char char="8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18452" name="Line 12"/>
            <p:cNvSpPr>
              <a:spLocks noChangeShapeType="1"/>
            </p:cNvSpPr>
            <p:nvPr/>
          </p:nvSpPr>
          <p:spPr bwMode="auto">
            <a:xfrm>
              <a:off x="1104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40" name="Group 13"/>
          <p:cNvGrpSpPr>
            <a:grpSpLocks/>
          </p:cNvGrpSpPr>
          <p:nvPr/>
        </p:nvGrpSpPr>
        <p:grpSpPr bwMode="auto">
          <a:xfrm>
            <a:off x="6781800" y="5410200"/>
            <a:ext cx="1600200" cy="685800"/>
            <a:chOff x="432" y="3408"/>
            <a:chExt cx="1008" cy="432"/>
          </a:xfrm>
        </p:grpSpPr>
        <p:sp>
          <p:nvSpPr>
            <p:cNvPr id="18449" name="Rectangle 14"/>
            <p:cNvSpPr>
              <a:spLocks noChangeArrowheads="1"/>
            </p:cNvSpPr>
            <p:nvPr/>
          </p:nvSpPr>
          <p:spPr bwMode="auto">
            <a:xfrm>
              <a:off x="432" y="3408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buChar char="8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buFont typeface="Marlett" pitchFamily="2" charset="2"/>
                <a:buNone/>
              </a:pPr>
              <a:endParaRPr lang="en-US" altLang="en-US" sz="2800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1104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41" name="Line 16"/>
          <p:cNvSpPr>
            <a:spLocks noChangeShapeType="1"/>
          </p:cNvSpPr>
          <p:nvPr/>
        </p:nvSpPr>
        <p:spPr bwMode="auto">
          <a:xfrm>
            <a:off x="2057400" y="5638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7"/>
          <p:cNvSpPr>
            <a:spLocks noChangeShapeType="1"/>
          </p:cNvSpPr>
          <p:nvPr/>
        </p:nvSpPr>
        <p:spPr bwMode="auto">
          <a:xfrm>
            <a:off x="4191000" y="5638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8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9"/>
          <p:cNvSpPr>
            <a:spLocks noChangeShapeType="1"/>
          </p:cNvSpPr>
          <p:nvPr/>
        </p:nvSpPr>
        <p:spPr bwMode="auto">
          <a:xfrm flipH="1">
            <a:off x="7848600" y="5410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20"/>
          <p:cNvSpPr>
            <a:spLocks noChangeShapeType="1"/>
          </p:cNvSpPr>
          <p:nvPr/>
        </p:nvSpPr>
        <p:spPr bwMode="auto">
          <a:xfrm flipH="1">
            <a:off x="1905000" y="5029200"/>
            <a:ext cx="533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Text Box 21"/>
          <p:cNvSpPr txBox="1">
            <a:spLocks noChangeArrowheads="1"/>
          </p:cNvSpPr>
          <p:nvPr/>
        </p:nvSpPr>
        <p:spPr bwMode="auto">
          <a:xfrm>
            <a:off x="2498725" y="4713288"/>
            <a:ext cx="757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first</a:t>
            </a:r>
          </a:p>
        </p:txBody>
      </p:sp>
      <p:sp>
        <p:nvSpPr>
          <p:cNvPr id="18447" name="Line 22"/>
          <p:cNvSpPr>
            <a:spLocks noChangeShapeType="1"/>
          </p:cNvSpPr>
          <p:nvPr/>
        </p:nvSpPr>
        <p:spPr bwMode="auto">
          <a:xfrm>
            <a:off x="6477000" y="4876800"/>
            <a:ext cx="838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Text Box 23"/>
          <p:cNvSpPr txBox="1">
            <a:spLocks noChangeArrowheads="1"/>
          </p:cNvSpPr>
          <p:nvPr/>
        </p:nvSpPr>
        <p:spPr bwMode="auto">
          <a:xfrm>
            <a:off x="5943600" y="4419600"/>
            <a:ext cx="73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last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3292475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Stacks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Collection with access only to the last element inserted</a:t>
            </a:r>
          </a:p>
          <a:p>
            <a:pPr eaLnBrk="1" hangingPunct="1"/>
            <a:r>
              <a:rPr lang="en-US" altLang="en-US" dirty="0" smtClean="0"/>
              <a:t>Last in first out </a:t>
            </a:r>
          </a:p>
          <a:p>
            <a:pPr eaLnBrk="1" hangingPunct="1"/>
            <a:r>
              <a:rPr lang="en-US" altLang="en-US" dirty="0" smtClean="0"/>
              <a:t>insert/push</a:t>
            </a:r>
          </a:p>
          <a:p>
            <a:pPr eaLnBrk="1" hangingPunct="1"/>
            <a:r>
              <a:rPr lang="en-US" altLang="en-US" dirty="0" smtClean="0"/>
              <a:t>remove/pop</a:t>
            </a:r>
          </a:p>
          <a:p>
            <a:pPr eaLnBrk="1" hangingPunct="1"/>
            <a:r>
              <a:rPr lang="en-US" altLang="en-US" dirty="0" smtClean="0"/>
              <a:t>top</a:t>
            </a:r>
          </a:p>
          <a:p>
            <a:pPr eaLnBrk="1" hangingPunct="1"/>
            <a:r>
              <a:rPr lang="en-US" altLang="en-US" dirty="0" smtClean="0"/>
              <a:t>make empty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4876800" y="35814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4876800" y="29718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4876800" y="23622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876800" y="1752600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19465" name="Line 8"/>
          <p:cNvSpPr>
            <a:spLocks noChangeShapeType="1"/>
          </p:cNvSpPr>
          <p:nvPr/>
        </p:nvSpPr>
        <p:spPr bwMode="auto">
          <a:xfrm flipH="1">
            <a:off x="6781800" y="2057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7848600" y="1741488"/>
            <a:ext cx="79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Top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5148263" y="1741488"/>
            <a:ext cx="113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Data4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5148263" y="2354263"/>
            <a:ext cx="113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Data3</a:t>
            </a: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148263" y="2967038"/>
            <a:ext cx="1135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Data2</a:t>
            </a:r>
          </a:p>
        </p:txBody>
      </p:sp>
      <p:sp>
        <p:nvSpPr>
          <p:cNvPr id="19470" name="Text Box 13"/>
          <p:cNvSpPr txBox="1">
            <a:spLocks noChangeArrowheads="1"/>
          </p:cNvSpPr>
          <p:nvPr/>
        </p:nvSpPr>
        <p:spPr bwMode="auto">
          <a:xfrm>
            <a:off x="5148263" y="3581400"/>
            <a:ext cx="113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b="1" dirty="0"/>
              <a:t>Queues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Collection with access only to the item that has been present the longest</a:t>
            </a:r>
          </a:p>
          <a:p>
            <a:pPr eaLnBrk="1" hangingPunct="1"/>
            <a:r>
              <a:rPr lang="en-US" altLang="en-US" smtClean="0"/>
              <a:t>Last in last out or first in first out</a:t>
            </a:r>
          </a:p>
          <a:p>
            <a:pPr eaLnBrk="1" hangingPunct="1"/>
            <a:r>
              <a:rPr lang="en-US" altLang="en-US" smtClean="0"/>
              <a:t>enqueue, dequeue, front, rear</a:t>
            </a:r>
          </a:p>
          <a:p>
            <a:pPr eaLnBrk="1" hangingPunct="1"/>
            <a:r>
              <a:rPr lang="en-US" altLang="en-US" smtClean="0"/>
              <a:t>priority queues and deques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19138" y="5520396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395538" y="5525159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071938" y="5528334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748338" y="5531509"/>
            <a:ext cx="1676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endParaRPr lang="en-US" altLang="en-US" sz="2800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 flipH="1">
            <a:off x="1447800" y="4758396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6019800" y="5520396"/>
            <a:ext cx="113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Data4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4343400" y="5520396"/>
            <a:ext cx="113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Data3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2667000" y="5520396"/>
            <a:ext cx="113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Data2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990600" y="5520396"/>
            <a:ext cx="1135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Data1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974725" y="4137684"/>
            <a:ext cx="10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 dirty="0"/>
              <a:t>Front</a:t>
            </a:r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 flipH="1">
            <a:off x="6797675" y="4921909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6324600" y="4301196"/>
            <a:ext cx="96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2800"/>
              <a:t>Rear</a:t>
            </a:r>
          </a:p>
        </p:txBody>
      </p:sp>
      <p:sp>
        <p:nvSpPr>
          <p:cNvPr id="20497" name="Text Box 13"/>
          <p:cNvSpPr txBox="1">
            <a:spLocks noChangeArrowheads="1"/>
          </p:cNvSpPr>
          <p:nvPr/>
        </p:nvSpPr>
        <p:spPr bwMode="auto">
          <a:xfrm>
            <a:off x="381000" y="4585359"/>
            <a:ext cx="9350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1600"/>
              <a:t>Deletion</a:t>
            </a:r>
          </a:p>
        </p:txBody>
      </p:sp>
      <p:sp>
        <p:nvSpPr>
          <p:cNvPr id="20498" name="Text Box 13"/>
          <p:cNvSpPr txBox="1">
            <a:spLocks noChangeArrowheads="1"/>
          </p:cNvSpPr>
          <p:nvPr/>
        </p:nvSpPr>
        <p:spPr bwMode="auto">
          <a:xfrm>
            <a:off x="6958013" y="4725059"/>
            <a:ext cx="9715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buChar char="8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Marlett" pitchFamily="2" charset="2"/>
              <a:buNone/>
            </a:pPr>
            <a:r>
              <a:rPr lang="en-US" altLang="en-US" sz="1600"/>
              <a:t>Insertion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E6644-0E49-465F-A776-47058F1591F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3659</Words>
  <Application>Microsoft Office PowerPoint</Application>
  <PresentationFormat>นำเสนอทางหน้าจอ (4:3)</PresentationFormat>
  <Paragraphs>765</Paragraphs>
  <Slides>46</Slides>
  <Notes>19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16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46</vt:i4>
      </vt:variant>
    </vt:vector>
  </HeadingPairs>
  <TitlesOfParts>
    <vt:vector size="63" baseType="lpstr">
      <vt:lpstr>Aharoni</vt:lpstr>
      <vt:lpstr>Angsana New</vt:lpstr>
      <vt:lpstr>AngsanaUPC</vt:lpstr>
      <vt:lpstr>Arial</vt:lpstr>
      <vt:lpstr>Arial Black</vt:lpstr>
      <vt:lpstr>Britannic Bold</vt:lpstr>
      <vt:lpstr>Calibri</vt:lpstr>
      <vt:lpstr>Cordia New</vt:lpstr>
      <vt:lpstr>Courier New</vt:lpstr>
      <vt:lpstr>Lucida Console</vt:lpstr>
      <vt:lpstr>Marlett</vt:lpstr>
      <vt:lpstr>新細明體</vt:lpstr>
      <vt:lpstr>TH SarabunPSK</vt:lpstr>
      <vt:lpstr>Times New Roman</vt:lpstr>
      <vt:lpstr>Wingdings</vt:lpstr>
      <vt:lpstr>Wingdings 2</vt:lpstr>
      <vt:lpstr>Office Theme</vt:lpstr>
      <vt:lpstr>          Lecture 1            แนะนำโครงสร้างข้อมูล Slide 1 – Slide 16</vt:lpstr>
      <vt:lpstr>เค้าโครงการบรรยาย</vt:lpstr>
      <vt:lpstr>โครงสร้างข้อมูลคืออะไร</vt:lpstr>
      <vt:lpstr>อะไรเป็นปัจจัยให้เกิดประสิทธิภาพ</vt:lpstr>
      <vt:lpstr>3 ขั้นตอนในการเรียน data structures</vt:lpstr>
      <vt:lpstr>What data structure to use?</vt:lpstr>
      <vt:lpstr>ลิสต์ (Array /Linked List)</vt:lpstr>
      <vt:lpstr>Stacks</vt:lpstr>
      <vt:lpstr>Queues</vt:lpstr>
      <vt:lpstr>Trees</vt:lpstr>
      <vt:lpstr>Hash Tables</vt:lpstr>
      <vt:lpstr>แล้วรู้ได้อย่างไรว่าจะเลือกโครงสร้างแบบใด</vt:lpstr>
      <vt:lpstr>อัลกอริทึมคืออะไร </vt:lpstr>
      <vt:lpstr>การวัดประสิทธิภาพของอัลกอริทึม (Algorithm Analysis)</vt:lpstr>
      <vt:lpstr>การวัดเวลาที่ใช้ในการประมวลผลของโปรแกรม</vt:lpstr>
      <vt:lpstr>การวัดความซับซ้อนของอัลกอริทึม</vt:lpstr>
      <vt:lpstr>งานนำเสนอ PowerPoint</vt:lpstr>
      <vt:lpstr>เค้าโครงการบรรยาย</vt:lpstr>
      <vt:lpstr>ขั้นตอนการทำงานของโปรแกรมจาวา</vt:lpstr>
      <vt:lpstr>การคอมไพล์ และ รันโปรแกรมจาวา </vt:lpstr>
      <vt:lpstr>ตัวอย่างโปรแกรม</vt:lpstr>
      <vt:lpstr>Java Review การตั้งชื่อในจาวา </vt:lpstr>
      <vt:lpstr>Java Review Data Types ชนิดของข้อมูลในจาวา</vt:lpstr>
      <vt:lpstr>Java Review Data Type: Primitive Data type</vt:lpstr>
      <vt:lpstr>Java Review: Operators</vt:lpstr>
      <vt:lpstr>Java Review: Ex. ให้นักศึกษาหาผลลัพธ์ของโปรแกรมต่อไปนี้</vt:lpstr>
      <vt:lpstr>Java Review: Data Type conversion</vt:lpstr>
      <vt:lpstr>Java Review: Boolean Data Type </vt:lpstr>
      <vt:lpstr>Java Review: Boolean Operation Cont.</vt:lpstr>
      <vt:lpstr>Java Review: Condition statement: if statement</vt:lpstr>
      <vt:lpstr>Java Review: for Loops</vt:lpstr>
      <vt:lpstr>Java Review: while loop/ do while loop</vt:lpstr>
      <vt:lpstr>Java Review: switch statement</vt:lpstr>
      <vt:lpstr>Java Review: break และ continue</vt:lpstr>
      <vt:lpstr>คำถาม: Attendance Question 4</vt:lpstr>
      <vt:lpstr>Java Review: What are Classes and Objects?</vt:lpstr>
      <vt:lpstr>Java Review:  การสร้างและการใช้ object</vt:lpstr>
      <vt:lpstr>Java Review: Built in Classes</vt:lpstr>
      <vt:lpstr>Java Review: Basic Input Output Reading input: The Scanner Class</vt:lpstr>
      <vt:lpstr>Java Review: Basic Input Output  Reading Input: Fahrenheit</vt:lpstr>
      <vt:lpstr> Java Review: Basic Input Output   Reading Input: Key Points </vt:lpstr>
      <vt:lpstr>Java Review : ตัวอย่าง: จงหา method ของ class scanner</vt:lpstr>
      <vt:lpstr>Java Review: Basic Input Output  The Standard Output</vt:lpstr>
      <vt:lpstr>Java Review: API</vt:lpstr>
      <vt:lpstr>Java Review: API- Class Attributes Math</vt:lpstr>
      <vt:lpstr>Java Review:Math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rw_noi</dc:creator>
  <cp:lastModifiedBy>RW26</cp:lastModifiedBy>
  <cp:revision>116</cp:revision>
  <cp:lastPrinted>2015-08-19T23:43:11Z</cp:lastPrinted>
  <dcterms:created xsi:type="dcterms:W3CDTF">2015-08-12T10:09:44Z</dcterms:created>
  <dcterms:modified xsi:type="dcterms:W3CDTF">2017-08-17T19:29:16Z</dcterms:modified>
</cp:coreProperties>
</file>