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5"/>
  </p:notesMasterIdLst>
  <p:sldIdLst>
    <p:sldId id="295" r:id="rId4"/>
    <p:sldId id="298" r:id="rId5"/>
    <p:sldId id="309" r:id="rId6"/>
    <p:sldId id="300" r:id="rId7"/>
    <p:sldId id="302" r:id="rId8"/>
    <p:sldId id="306" r:id="rId9"/>
    <p:sldId id="303" r:id="rId10"/>
    <p:sldId id="304" r:id="rId11"/>
    <p:sldId id="301" r:id="rId12"/>
    <p:sldId id="305" r:id="rId13"/>
    <p:sldId id="311" r:id="rId14"/>
    <p:sldId id="312" r:id="rId15"/>
    <p:sldId id="313" r:id="rId16"/>
    <p:sldId id="314" r:id="rId17"/>
    <p:sldId id="299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53" r:id="rId31"/>
    <p:sldId id="354" r:id="rId32"/>
    <p:sldId id="329" r:id="rId33"/>
    <p:sldId id="330" r:id="rId34"/>
    <p:sldId id="343" r:id="rId35"/>
    <p:sldId id="344" r:id="rId36"/>
    <p:sldId id="345" r:id="rId37"/>
    <p:sldId id="331" r:id="rId38"/>
    <p:sldId id="332" r:id="rId39"/>
    <p:sldId id="333" r:id="rId40"/>
    <p:sldId id="334" r:id="rId41"/>
    <p:sldId id="349" r:id="rId42"/>
    <p:sldId id="351" r:id="rId43"/>
    <p:sldId id="355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80008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B2E8EB-225A-46BB-99C9-E1E9E61DE579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01D8012-00EF-4244-B17E-68F0A47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 311 Algorithm Design and Analysis (week 3)</a:t>
            </a: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D429E-4B71-4E48-A192-9E32094DE9D4}" type="slidenum">
              <a:rPr lang="en-US"/>
              <a:pPr/>
              <a:t>27</a:t>
            </a:fld>
            <a:endParaRPr lang="th-TH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+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7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A4A-B9D7-4577-AA6D-F7FD9A57993D}" type="datetime1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7536-FE23-47CB-86D5-ECF7000DFF78}" type="datetime1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B078-1DF1-4C4F-99AA-2B680FDDC44F}" type="datetime1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786E10-B5F8-49A5-81D8-49FAA2522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8432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432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432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>
                <a:solidFill>
                  <a:srgbClr val="000000"/>
                </a:solidFill>
                <a:latin typeface="Arial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1843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th-TH" noProof="0"/>
              <a:t>Click to edit Master title style</a:t>
            </a:r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th-TH" noProof="0"/>
              <a:t>Click to edit Master subtitle style</a:t>
            </a: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18432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18433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2383D3-8E2A-7C46-A795-F820331726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44C9-1DD3-0D4A-A258-4A2D316E37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BC7A5-696D-B647-98C6-2C885D5EFC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5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A642D-6E1C-C04C-80E4-82B4EE45B9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9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9E46D-7BE4-674C-8EB9-A0F60AD6843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96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307C2-A7B0-2E41-BC34-66888042CB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36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782C1-0911-B549-8B82-D555A7B2A4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ctr"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828-0F48-43C3-8D22-4456B17F515B}" type="datetime1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7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B74FD-83BC-6E49-BCA1-1B5DB54FE44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81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7A54F-D54D-604D-BE6B-0A58DDCAFC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27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A2753-DFBE-DC4E-B132-E8F03CEB50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25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8D606-017A-E54A-9678-A39E0C18BE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6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8A88C47-28A8-D84B-936D-2ABA86F7F2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50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8432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432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432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>
                <a:solidFill>
                  <a:srgbClr val="000000"/>
                </a:solidFill>
                <a:latin typeface="Arial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1843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th-TH" noProof="0"/>
              <a:t>Click to edit Master title style</a:t>
            </a:r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th-TH" noProof="0"/>
              <a:t>Click to edit Master subtitle style</a:t>
            </a: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18432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18433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2383D3-8E2A-7C46-A795-F820331726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01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44C9-1DD3-0D4A-A258-4A2D316E37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01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BC7A5-696D-B647-98C6-2C885D5EFC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02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A642D-6E1C-C04C-80E4-82B4EE45B9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78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9E46D-7BE4-674C-8EB9-A0F60AD6843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DE40-CCED-4475-883E-28860F1FB273}" type="datetime1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6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307C2-A7B0-2E41-BC34-66888042CB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41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782C1-0911-B549-8B82-D555A7B2A4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80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B74FD-83BC-6E49-BCA1-1B5DB54FE44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97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7A54F-D54D-604D-BE6B-0A58DDCAFC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35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A2753-DFBE-DC4E-B132-E8F03CEB50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84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8D606-017A-E54A-9678-A39E0C18BE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54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8A88C47-28A8-D84B-936D-2ABA86F7F2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8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FE8-6B9E-4176-81FF-36DABAD0D431}" type="datetime1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D98B-189D-499C-B8F8-F3C02E776A39}" type="datetime1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E5E-6903-4DB8-87D9-A442D7507FF0}" type="datetime1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1035-8157-4E2F-B8F1-CFF7FA799CE9}" type="datetime1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D386-8E27-4E17-8445-C687911F4CE3}" type="datetime1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AEC-C0EE-4ACD-AA70-157CFBAAE0F9}" type="datetime1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0FCE-A9BB-4E36-8C0D-5F0952D1ADBC}" type="datetime1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8329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330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>
                <a:solidFill>
                  <a:srgbClr val="000000"/>
                </a:solidFill>
                <a:latin typeface="Arial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833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833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69DDFD-2677-6841-9D37-C6835AA769FE}" type="slidenum">
              <a:rPr lang="en-US" smtClean="0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h-TH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ngsana New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ngsana New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8329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330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h-TH">
                <a:solidFill>
                  <a:srgbClr val="000000"/>
                </a:solidFill>
                <a:latin typeface="Arial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833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833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69DDFD-2677-6841-9D37-C6835AA769FE}" type="slidenum">
              <a:rPr lang="en-US" smtClean="0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h-TH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ngsana New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ngsana New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ngsana New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ngsana New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700" b="1" dirty="0"/>
              <a:t>       </a:t>
            </a:r>
            <a:r>
              <a:rPr lang="en-US" sz="3100" b="1" dirty="0"/>
              <a:t>   </a:t>
            </a:r>
            <a:r>
              <a:rPr lang="en-US" sz="3100" b="1">
                <a:latin typeface="TH SarabunPSK" panose="020B0500040200020003" pitchFamily="34" charset="-34"/>
                <a:cs typeface="TH SarabunPSK" panose="020B0500040200020003" pitchFamily="34" charset="-34"/>
              </a:rPr>
              <a:t>Lecture 3</a:t>
            </a:r>
            <a:br>
              <a:rPr lang="en-US" sz="3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sz="3100" b="1">
                <a:latin typeface="TH SarabunPSK" panose="020B0500040200020003" pitchFamily="34" charset="-34"/>
                <a:cs typeface="TH SarabunPSK" panose="020B0500040200020003" pitchFamily="34" charset="-34"/>
              </a:rPr>
              <a:t> Array and Sorting </a:t>
            </a:r>
            <a:endParaRPr lang="en-US" sz="31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รุ่งรัตน์ เวียงศรีพนาวัลย์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86400" y="3137371"/>
            <a:ext cx="2693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2558-1 Data Structure</a:t>
            </a:r>
            <a:endParaRPr lang="th-TH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78786E10-B5F8-49A5-81D8-49FAA25229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5943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Slides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นี้นำมาจาก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Slide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ประกอบการสอนวิชา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 Analysis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ผศ.ดร.สมศรี บัณฑิตวิไล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h-TH" sz="3600" dirty="0">
                <a:latin typeface="TH SarabunPSK"/>
                <a:cs typeface="TH SarabunPSK"/>
              </a:rPr>
              <a:t>การใช้ </a:t>
            </a:r>
            <a:r>
              <a:rPr lang="en-US" sz="3600" dirty="0">
                <a:latin typeface="TH SarabunPSK"/>
                <a:cs typeface="TH SarabunPSK"/>
              </a:rPr>
              <a:t>for loop </a:t>
            </a:r>
            <a:r>
              <a:rPr lang="th-TH" sz="3600" dirty="0">
                <a:latin typeface="TH SarabunPSK"/>
                <a:cs typeface="TH SarabunPSK"/>
              </a:rPr>
              <a:t>ในการเข้าถึงค่าใน  </a:t>
            </a:r>
            <a:r>
              <a:rPr lang="en-US" sz="3600" dirty="0">
                <a:latin typeface="TH SarabunPSK"/>
                <a:cs typeface="TH SarabunPSK"/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th-TH" dirty="0"/>
              <a:t>เนื่องจากค่าในอะเรย์เป็น ค่าที่เรียงกันมีตำแหน่งชี้ชัดเจน ดังนั้นการเข้าถึงข้อมูล ทั้งก้อนสามารถทำได้โดยการ ใช้ </a:t>
            </a:r>
            <a:r>
              <a:rPr lang="en-US" dirty="0"/>
              <a:t>for </a:t>
            </a:r>
            <a:r>
              <a:rPr lang="th-TH" dirty="0"/>
              <a:t>หรือ </a:t>
            </a:r>
            <a:r>
              <a:rPr lang="en-US" dirty="0"/>
              <a:t>while loop </a:t>
            </a:r>
            <a:r>
              <a:rPr lang="th-TH" dirty="0"/>
              <a:t>กับขนาดของ </a:t>
            </a:r>
            <a:r>
              <a:rPr lang="en-US" dirty="0"/>
              <a:t>array </a:t>
            </a:r>
            <a:r>
              <a:rPr lang="th-TH" dirty="0"/>
              <a:t>ผ่าน </a:t>
            </a:r>
            <a:r>
              <a:rPr lang="en-US" dirty="0"/>
              <a:t>attribute length </a:t>
            </a:r>
            <a:r>
              <a:rPr lang="th-TH" dirty="0"/>
              <a:t>ดังตัวอย่าง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5257800"/>
            <a:ext cx="3124200" cy="83099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latin typeface="Courier New" pitchFamily="49" charset="0"/>
                <a:cs typeface="Courier New" pitchFamily="49" charset="0"/>
              </a:rPr>
              <a:t>ผลลัพธ์บนหน้าจอ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Length = 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35.1 21.0 57.7 18.3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67000" y="4419600"/>
            <a:ext cx="1676400" cy="3048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38200" y="4343400"/>
            <a:ext cx="4495800" cy="838200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400" y="2683375"/>
            <a:ext cx="8305800" cy="3776002"/>
            <a:chOff x="381000" y="1524000"/>
            <a:chExt cx="8305800" cy="3776002"/>
          </a:xfrm>
        </p:grpSpPr>
        <p:grpSp>
          <p:nvGrpSpPr>
            <p:cNvPr id="35" name="Group 34"/>
            <p:cNvGrpSpPr/>
            <p:nvPr/>
          </p:nvGrpSpPr>
          <p:grpSpPr>
            <a:xfrm>
              <a:off x="381000" y="1524000"/>
              <a:ext cx="8305800" cy="3776002"/>
              <a:chOff x="457200" y="1905000"/>
              <a:chExt cx="8305800" cy="3479884"/>
            </a:xfrm>
          </p:grpSpPr>
          <p:sp>
            <p:nvSpPr>
              <p:cNvPr id="39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1981200"/>
                <a:ext cx="8305800" cy="3403684"/>
              </a:xfrm>
              <a:prstGeom prst="rect">
                <a:avLst/>
              </a:prstGeom>
              <a:solidFill>
                <a:srgbClr val="FFFFCC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tabLst>
                    <a:tab pos="269875" algn="l"/>
                    <a:tab pos="539750" algn="l"/>
                    <a:tab pos="811213" algn="l"/>
                    <a:tab pos="1081088" algn="l"/>
                  </a:tabLst>
                </a:pPr>
                <a:r>
                  <a:rPr lang="en-SG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public class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 TestArray2 {</a:t>
                </a:r>
                <a:endParaRPr lang="en-SG" sz="10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269875" algn="l"/>
                    <a:tab pos="539750" algn="l"/>
                    <a:tab pos="811213" algn="l"/>
                    <a:tab pos="1081088" algn="l"/>
                  </a:tabLst>
                </a:pP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SG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public static void 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main(String[] args) {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400" b="1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SG" sz="1400" b="1" dirty="0">
                    <a:solidFill>
                      <a:srgbClr val="663300"/>
                    </a:solidFill>
                    <a:latin typeface="Courier New" pitchFamily="49" charset="0"/>
                    <a:cs typeface="Courier New" pitchFamily="49" charset="0"/>
                  </a:rPr>
                  <a:t>// Construct and initialise array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SG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[] </a:t>
                </a:r>
                <a:r>
                  <a:rPr lang="en-SG" sz="1600" b="1" dirty="0" err="1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 = { </a:t>
                </a:r>
                <a:r>
                  <a:rPr lang="en-SG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35.1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SG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21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SG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57.7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SG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18.3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 };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endParaRPr lang="en-SG" sz="10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400" b="1" dirty="0">
                    <a:solidFill>
                      <a:srgbClr val="663300"/>
                    </a:solidFill>
                    <a:latin typeface="Courier New" pitchFamily="49" charset="0"/>
                    <a:cs typeface="Courier New" pitchFamily="49" charset="0"/>
                  </a:rPr>
                  <a:t>		// using the length attribute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		System.out.println(</a:t>
                </a:r>
                <a:r>
                  <a:rPr lang="en-SG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"Length = "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 + </a:t>
                </a:r>
                <a:r>
                  <a:rPr lang="en-SG" sz="1600" b="1" dirty="0" err="1">
                    <a:latin typeface="Courier New" pitchFamily="49" charset="0"/>
                    <a:cs typeface="Courier New" pitchFamily="49" charset="0"/>
                  </a:rPr>
                  <a:t>arr.length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endParaRPr lang="en-SG" sz="10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nn-NO" sz="1600" b="1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nn-NO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for (int </a:t>
                </a:r>
                <a:r>
                  <a:rPr lang="nn-NO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i=</a:t>
                </a:r>
                <a:r>
                  <a:rPr lang="nn-NO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nn-NO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; i&lt;arr.length; i++) {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SG" sz="1600" b="1" dirty="0" err="1">
                    <a:latin typeface="Courier New" pitchFamily="49" charset="0"/>
                    <a:cs typeface="Courier New" pitchFamily="49" charset="0"/>
                  </a:rPr>
                  <a:t>System.out.print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SG" sz="1600" b="1" dirty="0" err="1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SG" sz="16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] + </a:t>
                </a:r>
                <a:r>
                  <a:rPr lang="en-SG" sz="16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 "</a:t>
                </a: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		}</a:t>
                </a:r>
                <a:endParaRPr lang="en-SG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		System.out.println();</a:t>
                </a: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endParaRPr lang="en-SG" sz="10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400" b="1" dirty="0">
                    <a:solidFill>
                      <a:srgbClr val="6633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th-TH" sz="16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System.out.println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Arrays.toString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));</a:t>
                </a:r>
                <a:endParaRPr lang="en-SG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tabLst>
                    <a:tab pos="268288" algn="l"/>
                    <a:tab pos="538163" algn="l"/>
                    <a:tab pos="806450" algn="l"/>
                    <a:tab pos="1076325" algn="l"/>
                    <a:tab pos="1344613" algn="l"/>
                  </a:tabLst>
                </a:pP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>
                  <a:tabLst>
                    <a:tab pos="269875" algn="l"/>
                    <a:tab pos="539750" algn="l"/>
                    <a:tab pos="811213" algn="l"/>
                    <a:tab pos="1081088" algn="l"/>
                  </a:tabLst>
                </a:pPr>
                <a:r>
                  <a:rPr lang="en-SG" sz="1600" b="1" dirty="0"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58000" y="1905000"/>
                <a:ext cx="1828800" cy="322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TestArray2.java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2667000" y="3352800"/>
              <a:ext cx="167640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38200" y="3276600"/>
              <a:ext cx="4495800" cy="83820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Line Callout 2 46"/>
          <p:cNvSpPr/>
          <p:nvPr/>
        </p:nvSpPr>
        <p:spPr>
          <a:xfrm>
            <a:off x="6400800" y="5638800"/>
            <a:ext cx="2057400" cy="1066800"/>
          </a:xfrm>
          <a:prstGeom prst="borderCallout2">
            <a:avLst>
              <a:gd name="adj1" fmla="val 50568"/>
              <a:gd name="adj2" fmla="val -2997"/>
              <a:gd name="adj3" fmla="val 50568"/>
              <a:gd name="adj4" fmla="val -15481"/>
              <a:gd name="adj5" fmla="val 40689"/>
              <a:gd name="adj6" fmla="val -2641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>
                <a:solidFill>
                  <a:srgbClr val="0000FF"/>
                </a:solidFill>
              </a:rPr>
              <a:t>สามารถใช้  </a:t>
            </a:r>
            <a:r>
              <a:rPr lang="en-US" sz="1400" dirty="0" err="1">
                <a:solidFill>
                  <a:srgbClr val="0000FF"/>
                </a:solidFill>
              </a:rPr>
              <a:t>toString</a:t>
            </a:r>
            <a:r>
              <a:rPr lang="en-US" sz="1400" dirty="0">
                <a:solidFill>
                  <a:srgbClr val="0000FF"/>
                </a:solidFill>
              </a:rPr>
              <a:t>()</a:t>
            </a:r>
            <a:r>
              <a:rPr lang="en-US" sz="1400" dirty="0">
                <a:solidFill>
                  <a:schemeClr val="tx1"/>
                </a:solidFill>
              </a:rPr>
              <a:t> method </a:t>
            </a:r>
            <a:r>
              <a:rPr lang="th-TH" sz="1400" dirty="0">
                <a:solidFill>
                  <a:schemeClr val="tx1"/>
                </a:solidFill>
              </a:rPr>
              <a:t>ใน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Arrays</a:t>
            </a:r>
            <a:r>
              <a:rPr lang="en-US" sz="1400" dirty="0">
                <a:solidFill>
                  <a:schemeClr val="tx1"/>
                </a:solidFill>
              </a:rPr>
              <a:t> class</a:t>
            </a:r>
            <a:r>
              <a:rPr lang="th-TH" sz="1400" dirty="0">
                <a:solidFill>
                  <a:schemeClr val="tx1"/>
                </a:solidFill>
              </a:rPr>
              <a:t> ในการปรินท์ข้อมูลใน  </a:t>
            </a:r>
            <a:r>
              <a:rPr lang="en-US" sz="1400" dirty="0">
                <a:solidFill>
                  <a:schemeClr val="tx1"/>
                </a:solidFill>
              </a:rPr>
              <a:t>array </a:t>
            </a:r>
            <a:r>
              <a:rPr lang="th-TH" sz="1400" dirty="0">
                <a:solidFill>
                  <a:schemeClr val="tx1"/>
                </a:solidFill>
              </a:rPr>
              <a:t>ออกมาทั้งหมด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9800" y="4419600"/>
            <a:ext cx="3124200" cy="107721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latin typeface="Courier New" pitchFamily="49" charset="0"/>
                <a:cs typeface="Courier New" pitchFamily="49" charset="0"/>
              </a:rPr>
              <a:t>ผลลัพธ์ที่ได้</a:t>
            </a:r>
            <a:br>
              <a:rPr lang="th-TH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Length = 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35.1 21.0 57.7 18.3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[35.1, 21.0, 57.7, 18.3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7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h-TH" sz="3600" dirty="0">
                <a:latin typeface="TH SarabunPSK"/>
                <a:cs typeface="TH SarabunPSK"/>
              </a:rPr>
              <a:t>การส่งพารามิเตอร์เป็น </a:t>
            </a:r>
            <a:r>
              <a:rPr lang="en-US" sz="3600" dirty="0">
                <a:latin typeface="TH SarabunPSK"/>
                <a:cs typeface="TH SarabunPSK"/>
              </a:rPr>
              <a:t>array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th-TH" sz="2400" dirty="0"/>
              <a:t>ในกรณีมีการ </a:t>
            </a:r>
            <a:r>
              <a:rPr lang="en-US" sz="2400" dirty="0"/>
              <a:t>pass parameter </a:t>
            </a:r>
            <a:r>
              <a:rPr lang="th-TH" sz="2400" dirty="0"/>
              <a:t>ที่มีชนิด </a:t>
            </a:r>
            <a:r>
              <a:rPr lang="en-US" sz="2400" dirty="0"/>
              <a:t>array </a:t>
            </a:r>
            <a:r>
              <a:rPr lang="th-TH" sz="2400" dirty="0"/>
              <a:t>สิ่งที่ส่งไป คือ </a:t>
            </a:r>
            <a:r>
              <a:rPr lang="en-US" sz="2400" dirty="0"/>
              <a:t>reference </a:t>
            </a:r>
            <a:r>
              <a:rPr lang="th-TH" sz="2400" dirty="0"/>
              <a:t>ที่ชี้ไปที่ </a:t>
            </a:r>
            <a:r>
              <a:rPr lang="en-US" sz="2400" dirty="0"/>
              <a:t>array </a:t>
            </a:r>
            <a:br>
              <a:rPr lang="en-US" sz="2400" dirty="0"/>
            </a:br>
            <a:r>
              <a:rPr lang="th-TH" sz="2400" dirty="0"/>
              <a:t>ดังนั้นถ้ามีอะไรเปลี่ยนแปลงใน </a:t>
            </a:r>
            <a:r>
              <a:rPr lang="en-US" sz="2400" dirty="0"/>
              <a:t>array </a:t>
            </a:r>
            <a:r>
              <a:rPr lang="th-TH" sz="2400" dirty="0"/>
              <a:t>ใน </a:t>
            </a:r>
            <a:r>
              <a:rPr lang="en-US" sz="2400" dirty="0"/>
              <a:t>method array </a:t>
            </a:r>
            <a:r>
              <a:rPr lang="th-TH" sz="2400" dirty="0"/>
              <a:t>หลักจะเปลี่ยนค่า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grpSp>
        <p:nvGrpSpPr>
          <p:cNvPr id="17" name="Group 19"/>
          <p:cNvGrpSpPr/>
          <p:nvPr/>
        </p:nvGrpSpPr>
        <p:grpSpPr>
          <a:xfrm>
            <a:off x="533400" y="2209800"/>
            <a:ext cx="8305800" cy="4206891"/>
            <a:chOff x="457200" y="1905000"/>
            <a:chExt cx="8305800" cy="3876982"/>
          </a:xfrm>
          <a:solidFill>
            <a:srgbClr val="FFFFCC"/>
          </a:solidFill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380078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TestArray3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  <a:endParaRPr lang="en-SG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[] list = {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55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swap(list,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element: list)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System.out.print(element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System.out.println();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swap arr[i] with arr[j]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[] arr,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temp = 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arr[i]; arr[i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arr[j];	arr[j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temp;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TestArray3.java</a:t>
              </a:r>
            </a:p>
          </p:txBody>
        </p:sp>
      </p:grp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7344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TH SarabunPSK"/>
                <a:cs typeface="TH SarabunPSK"/>
              </a:rPr>
              <a:t>String[] in main()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0997" cy="1295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th-TH" sz="2000" dirty="0">
                <a:latin typeface="TH SarabunPSK"/>
                <a:cs typeface="TH SarabunPSK"/>
              </a:rPr>
              <a:t>ดังนั้น  </a:t>
            </a:r>
            <a:r>
              <a:rPr lang="en-SG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SG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(String[] args)</a:t>
            </a:r>
            <a:endParaRPr lang="th-TH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th-TH" sz="2800" dirty="0"/>
              <a:t>คือ พารามิเตอร์ของเมธอด </a:t>
            </a:r>
            <a:r>
              <a:rPr lang="en-US" sz="2800" dirty="0"/>
              <a:t>main() </a:t>
            </a:r>
            <a:r>
              <a:rPr lang="th-TH" sz="2800" dirty="0"/>
              <a:t> ซึ่งมีชนิดข้อมูลเป็น </a:t>
            </a:r>
            <a:r>
              <a:rPr lang="en-US" sz="2800" dirty="0"/>
              <a:t>array </a:t>
            </a:r>
            <a:r>
              <a:rPr lang="th-TH" sz="2800" dirty="0"/>
              <a:t>ของ </a:t>
            </a:r>
            <a:r>
              <a:rPr lang="en-US" sz="2800" dirty="0"/>
              <a:t>objects </a:t>
            </a:r>
            <a:r>
              <a:rPr lang="th-TH" sz="2800" dirty="0"/>
              <a:t>ประเภท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String</a:t>
            </a:r>
            <a:r>
              <a:rPr lang="en-US" sz="2800" dirty="0"/>
              <a:t> </a:t>
            </a:r>
            <a:r>
              <a:rPr lang="th-TH" sz="2800" dirty="0"/>
              <a:t>นั่นเอง โดย </a:t>
            </a:r>
            <a:r>
              <a:rPr lang="en-US" sz="2800" dirty="0" err="1"/>
              <a:t>args</a:t>
            </a:r>
            <a:r>
              <a:rPr lang="en-US" sz="2800" dirty="0"/>
              <a:t>[0] </a:t>
            </a:r>
            <a:r>
              <a:rPr lang="th-TH" sz="2800" dirty="0"/>
              <a:t>คือคำแรกหลังชื่อ </a:t>
            </a:r>
            <a:r>
              <a:rPr lang="en-US" sz="2800" dirty="0"/>
              <a:t>class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We can use this for command-line arguments</a:t>
            </a:r>
          </a:p>
        </p:txBody>
      </p:sp>
      <p:grpSp>
        <p:nvGrpSpPr>
          <p:cNvPr id="13" name="Group 19"/>
          <p:cNvGrpSpPr/>
          <p:nvPr/>
        </p:nvGrpSpPr>
        <p:grpSpPr>
          <a:xfrm>
            <a:off x="457200" y="2184221"/>
            <a:ext cx="8382000" cy="1990900"/>
            <a:chOff x="457200" y="1905000"/>
            <a:chExt cx="8382000" cy="1834771"/>
          </a:xfrm>
          <a:solidFill>
            <a:srgbClr val="FFFFCC"/>
          </a:solidFill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175857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TestCommandLineArgs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  <a:endParaRPr lang="en-SG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args.length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["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 = "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1905000"/>
              <a:ext cx="28194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TestCommandLineArgs.java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1500" y="4343400"/>
            <a:ext cx="8077200" cy="200054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TestCommandLineArgs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The "Harry Potter" series has 7 books.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[0] = The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[1] = Harry Potter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[2] = series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[3] = has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[4] = 7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 = books.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/>
              <a:t> </a:t>
            </a:r>
            <a:r>
              <a:rPr lang="th-TH" sz="3600" dirty="0"/>
              <a:t>การ </a:t>
            </a:r>
            <a:r>
              <a:rPr lang="en-US" sz="3600" dirty="0"/>
              <a:t>return </a:t>
            </a:r>
            <a:r>
              <a:rPr lang="th-TH" sz="3600" dirty="0"/>
              <a:t>ค่าเป็น </a:t>
            </a:r>
            <a:r>
              <a:rPr lang="en-US" sz="3600" dirty="0"/>
              <a:t>array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609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th-TH" sz="2400" dirty="0"/>
              <a:t>การ  </a:t>
            </a:r>
            <a:r>
              <a:rPr lang="en-US" sz="2400" dirty="0"/>
              <a:t>return </a:t>
            </a:r>
            <a:r>
              <a:rPr lang="th-TH" sz="2400" dirty="0"/>
              <a:t>ค่าจาก </a:t>
            </a:r>
            <a:r>
              <a:rPr lang="en-US" sz="2400" dirty="0"/>
              <a:t>method </a:t>
            </a:r>
            <a:r>
              <a:rPr lang="th-TH" sz="2400" dirty="0"/>
              <a:t>เป็น </a:t>
            </a:r>
            <a:r>
              <a:rPr lang="en-US" sz="2400" dirty="0"/>
              <a:t>array </a:t>
            </a:r>
            <a:r>
              <a:rPr lang="th-TH" sz="2400" dirty="0"/>
              <a:t>สามารถทำได้ดังนี้</a:t>
            </a:r>
            <a:endParaRPr lang="en-US" sz="2000" dirty="0"/>
          </a:p>
        </p:txBody>
      </p:sp>
      <p:grpSp>
        <p:nvGrpSpPr>
          <p:cNvPr id="18" name="Group 19"/>
          <p:cNvGrpSpPr/>
          <p:nvPr/>
        </p:nvGrpSpPr>
        <p:grpSpPr>
          <a:xfrm>
            <a:off x="457200" y="1371600"/>
            <a:ext cx="8305800" cy="4953001"/>
            <a:chOff x="457200" y="1905000"/>
            <a:chExt cx="8305800" cy="4564582"/>
          </a:xfrm>
          <a:solidFill>
            <a:srgbClr val="FFFFCC"/>
          </a:solidFill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57200" y="1981201"/>
              <a:ext cx="8305800" cy="448838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TestArray4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values;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values = makeArray(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999.0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j=0; j&lt;=value; j++)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System.out.println(values[j]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create an array and return it to caller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makeArray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size,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limit)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arr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[size];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; i &lt; arr.length; i++)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arr[i] = limit/(i+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arr;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TestArray4.java</a:t>
              </a:r>
            </a:p>
          </p:txBody>
        </p:sp>
      </p:grpSp>
      <p:sp>
        <p:nvSpPr>
          <p:cNvPr id="21" name="Line Callout 2 20"/>
          <p:cNvSpPr/>
          <p:nvPr/>
        </p:nvSpPr>
        <p:spPr>
          <a:xfrm>
            <a:off x="3962400" y="3429000"/>
            <a:ext cx="1447800" cy="533400"/>
          </a:xfrm>
          <a:prstGeom prst="borderCallout2">
            <a:avLst>
              <a:gd name="adj1" fmla="val 18750"/>
              <a:gd name="adj2" fmla="val -438"/>
              <a:gd name="adj3" fmla="val 18750"/>
              <a:gd name="adj4" fmla="val -16667"/>
              <a:gd name="adj5" fmla="val 155358"/>
              <a:gd name="adj6" fmla="val -52409"/>
            </a:avLst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Return type: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2286000"/>
            <a:ext cx="2057400" cy="147732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999.0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499.5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333.0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249.75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199.8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88988"/>
          </a:xfrm>
          <a:noFill/>
        </p:spPr>
        <p:txBody>
          <a:bodyPr>
            <a:normAutofit/>
          </a:bodyPr>
          <a:lstStyle/>
          <a:p>
            <a:pPr algn="l"/>
            <a:r>
              <a:rPr lang="th-TH" sz="3600" dirty="0">
                <a:latin typeface="Britannic Bold" panose="020B0903060703020204" pitchFamily="34" charset="0"/>
              </a:rPr>
              <a:t>ความผิดพลาดที่เกิดขึ้นบ่อยในการใช้งาน </a:t>
            </a:r>
            <a:r>
              <a:rPr lang="en-US" sz="3600" dirty="0">
                <a:latin typeface="TH SarabunPSK"/>
                <a:cs typeface="TH SarabunPSK"/>
              </a:rPr>
              <a:t>array 1/3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3" y="990600"/>
            <a:ext cx="8000996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H SarabunPSK"/>
                <a:cs typeface="TH SarabunPSK"/>
              </a:rPr>
              <a:t>1.  </a:t>
            </a:r>
            <a:r>
              <a:rPr lang="th-TH" sz="4000" dirty="0">
                <a:solidFill>
                  <a:srgbClr val="000000"/>
                </a:solidFill>
                <a:latin typeface="TH SarabunPSK"/>
                <a:cs typeface="TH SarabunPSK"/>
              </a:rPr>
              <a:t>สับสน</a:t>
            </a:r>
            <a:r>
              <a:rPr lang="th-TH" sz="4000" dirty="0">
                <a:latin typeface="TH SarabunPSK"/>
                <a:cs typeface="TH SarabunPSK"/>
              </a:rPr>
              <a:t>ระหว่าง </a:t>
            </a:r>
            <a:r>
              <a:rPr lang="en-US" sz="4000" dirty="0">
                <a:solidFill>
                  <a:srgbClr val="0000FF"/>
                </a:solidFill>
                <a:latin typeface="TH SarabunPSK"/>
                <a:cs typeface="TH SarabunPSK"/>
              </a:rPr>
              <a:t>Length</a:t>
            </a:r>
            <a:r>
              <a:rPr lang="en-US" sz="4000" dirty="0">
                <a:latin typeface="TH SarabunPSK"/>
                <a:cs typeface="TH SarabunPSK"/>
              </a:rPr>
              <a:t> </a:t>
            </a:r>
            <a:r>
              <a:rPr lang="th-TH" sz="4000" dirty="0">
                <a:latin typeface="TH SarabunPSK"/>
                <a:cs typeface="TH SarabunPSK"/>
              </a:rPr>
              <a:t>และ </a:t>
            </a:r>
            <a:r>
              <a:rPr lang="en-US" sz="4000" dirty="0">
                <a:solidFill>
                  <a:srgbClr val="0000FF"/>
                </a:solidFill>
                <a:latin typeface="TH SarabunPSK"/>
                <a:cs typeface="TH SarabunPSK"/>
              </a:rPr>
              <a:t>length()</a:t>
            </a:r>
          </a:p>
          <a:p>
            <a:pPr lvl="1">
              <a:spcBef>
                <a:spcPts val="600"/>
              </a:spcBef>
            </a:pPr>
            <a:r>
              <a:rPr lang="th-TH" sz="3600" dirty="0">
                <a:latin typeface="TH SarabunPSK"/>
                <a:cs typeface="TH SarabunPSK"/>
              </a:rPr>
              <a:t>ความยาวของ </a:t>
            </a:r>
            <a:r>
              <a:rPr lang="en-US" sz="3600" b="1" dirty="0">
                <a:latin typeface="TH SarabunPSK"/>
                <a:cs typeface="TH SarabunPSK"/>
              </a:rPr>
              <a:t>String</a:t>
            </a:r>
            <a:r>
              <a:rPr lang="en-US" sz="3600" dirty="0">
                <a:latin typeface="TH SarabunPSK"/>
                <a:cs typeface="TH SarabunPSK"/>
              </a:rPr>
              <a:t> object </a:t>
            </a:r>
            <a:r>
              <a:rPr lang="en-US" sz="3600" i="1" dirty="0" err="1">
                <a:latin typeface="TH SarabunPSK"/>
                <a:cs typeface="TH SarabunPSK"/>
              </a:rPr>
              <a:t>str</a:t>
            </a:r>
            <a:r>
              <a:rPr lang="en-US" sz="3600" dirty="0">
                <a:latin typeface="TH SarabunPSK"/>
                <a:cs typeface="TH SarabunPSK"/>
              </a:rPr>
              <a:t>, </a:t>
            </a:r>
            <a:r>
              <a:rPr lang="th-TH" sz="3600" dirty="0">
                <a:latin typeface="TH SarabunPSK"/>
                <a:cs typeface="TH SarabunPSK"/>
              </a:rPr>
              <a:t>ใช้ </a:t>
            </a:r>
            <a:r>
              <a:rPr lang="en-US" sz="3600" b="1" dirty="0">
                <a:solidFill>
                  <a:srgbClr val="0000FF"/>
                </a:solidFill>
                <a:latin typeface="TH SarabunPSK"/>
                <a:cs typeface="TH SarabunPSK"/>
              </a:rPr>
              <a:t>length() </a:t>
            </a:r>
            <a:r>
              <a:rPr lang="en-US" sz="3600" u="sng" dirty="0">
                <a:latin typeface="TH SarabunPSK"/>
                <a:cs typeface="TH SarabunPSK"/>
              </a:rPr>
              <a:t>method</a:t>
            </a:r>
            <a:r>
              <a:rPr lang="en-US" sz="3600" dirty="0">
                <a:latin typeface="TH SarabunPSK"/>
                <a:cs typeface="TH SarabunPSK"/>
              </a:rPr>
              <a:t> </a:t>
            </a:r>
          </a:p>
          <a:p>
            <a:pPr lvl="2">
              <a:spcBef>
                <a:spcPts val="0"/>
              </a:spcBef>
            </a:pPr>
            <a:r>
              <a:rPr lang="th-TH" sz="3200" dirty="0">
                <a:latin typeface="TH SarabunPSK"/>
                <a:cs typeface="TH SarabunPSK"/>
              </a:rPr>
              <a:t>เช่น</a:t>
            </a:r>
            <a:r>
              <a:rPr lang="en-US" sz="3200" dirty="0">
                <a:latin typeface="TH SarabunPSK"/>
                <a:cs typeface="TH SarabunPSK"/>
              </a:rPr>
              <a:t>: </a:t>
            </a:r>
            <a:r>
              <a:rPr lang="en-US" sz="3600" b="1" i="1" dirty="0">
                <a:solidFill>
                  <a:srgbClr val="C00000"/>
                </a:solidFill>
                <a:latin typeface="TH SarabunPSK"/>
                <a:cs typeface="TH SarabunPSK"/>
              </a:rPr>
              <a:t>str.length()</a:t>
            </a:r>
            <a:endParaRPr lang="en-US" sz="3200" b="1" i="1" dirty="0">
              <a:solidFill>
                <a:srgbClr val="C00000"/>
              </a:solidFill>
              <a:latin typeface="TH SarabunPSK"/>
              <a:cs typeface="TH SarabunPSK"/>
            </a:endParaRPr>
          </a:p>
          <a:p>
            <a:pPr lvl="1">
              <a:spcBef>
                <a:spcPts val="600"/>
              </a:spcBef>
            </a:pPr>
            <a:r>
              <a:rPr lang="th-TH" sz="3600" dirty="0">
                <a:latin typeface="TH SarabunPSK"/>
                <a:cs typeface="TH SarabunPSK"/>
              </a:rPr>
              <a:t>ขนาดของ </a:t>
            </a:r>
            <a:r>
              <a:rPr lang="en-US" sz="3600" dirty="0">
                <a:latin typeface="TH SarabunPSK"/>
                <a:cs typeface="TH SarabunPSK"/>
              </a:rPr>
              <a:t> array </a:t>
            </a:r>
            <a:r>
              <a:rPr lang="en-US" sz="3600" i="1" dirty="0" err="1">
                <a:latin typeface="TH SarabunPSK"/>
                <a:cs typeface="TH SarabunPSK"/>
              </a:rPr>
              <a:t>arr</a:t>
            </a:r>
            <a:r>
              <a:rPr lang="en-US" sz="3600" dirty="0">
                <a:latin typeface="TH SarabunPSK"/>
                <a:cs typeface="TH SarabunPSK"/>
              </a:rPr>
              <a:t>, </a:t>
            </a:r>
            <a:r>
              <a:rPr lang="th-TH" sz="3600" dirty="0">
                <a:latin typeface="TH SarabunPSK"/>
                <a:cs typeface="TH SarabunPSK"/>
              </a:rPr>
              <a:t>ใช้ </a:t>
            </a:r>
            <a:r>
              <a:rPr lang="en-US" sz="3600" b="1" dirty="0">
                <a:solidFill>
                  <a:srgbClr val="0000FF"/>
                </a:solidFill>
                <a:latin typeface="TH SarabunPSK"/>
                <a:cs typeface="TH SarabunPSK"/>
              </a:rPr>
              <a:t>length</a:t>
            </a:r>
            <a:r>
              <a:rPr lang="en-US" sz="3600" dirty="0">
                <a:latin typeface="TH SarabunPSK"/>
                <a:cs typeface="TH SarabunPSK"/>
              </a:rPr>
              <a:t> </a:t>
            </a:r>
            <a:r>
              <a:rPr lang="en-US" sz="3600" u="sng" dirty="0">
                <a:latin typeface="TH SarabunPSK"/>
                <a:cs typeface="TH SarabunPSK"/>
              </a:rPr>
              <a:t>attribute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latin typeface="TH SarabunPSK"/>
                <a:cs typeface="TH SarabunPSK"/>
              </a:rPr>
              <a:t>Example: </a:t>
            </a:r>
            <a:r>
              <a:rPr lang="en-US" sz="3600" b="1" i="1" dirty="0">
                <a:solidFill>
                  <a:srgbClr val="C00000"/>
                </a:solidFill>
                <a:latin typeface="TH SarabunPSK"/>
                <a:cs typeface="TH SarabunPSK"/>
              </a:rPr>
              <a:t>arr.length</a:t>
            </a:r>
          </a:p>
          <a:p>
            <a:pPr>
              <a:spcBef>
                <a:spcPts val="600"/>
              </a:spcBef>
            </a:pPr>
            <a:endParaRPr lang="en-US" sz="28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itannic Bold" panose="020B0903060703020204" pitchFamily="34" charset="0"/>
              </a:rPr>
              <a:t>ความผิดพลาดที่เกิดขึ้นบ่อยในการใช้งาน </a:t>
            </a:r>
            <a:r>
              <a:rPr lang="en-US" dirty="0">
                <a:latin typeface="TH SarabunPSK"/>
                <a:cs typeface="TH SarabunPSK"/>
              </a:rPr>
              <a:t>array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dirty="0">
                <a:latin typeface="TH SarabunPSK"/>
                <a:cs typeface="TH SarabunPSK"/>
              </a:rPr>
              <a:t>2. </a:t>
            </a:r>
            <a:r>
              <a:rPr lang="th-TH" sz="3600" dirty="0">
                <a:latin typeface="TH SarabunPSK"/>
                <a:cs typeface="TH SarabunPSK"/>
              </a:rPr>
              <a:t>ใช้เกินขนาด </a:t>
            </a:r>
            <a:r>
              <a:rPr lang="en-US" sz="3600" dirty="0">
                <a:latin typeface="TH SarabunPSK"/>
                <a:cs typeface="TH SarabunPSK"/>
              </a:rPr>
              <a:t>Array</a:t>
            </a:r>
            <a:r>
              <a:rPr lang="th-TH" sz="3600" dirty="0">
                <a:latin typeface="TH SarabunPSK"/>
                <a:cs typeface="TH SarabunPSK"/>
              </a:rPr>
              <a:t> หรือสับสนตำแหน่งเนื่องจาก ในจาวาตัวแรกจะเริ่มที่ </a:t>
            </a:r>
            <a:r>
              <a:rPr lang="en-US" sz="3600" dirty="0">
                <a:latin typeface="TH SarabunPSK"/>
                <a:cs typeface="TH SarabunPSK"/>
              </a:rPr>
              <a:t>0  </a:t>
            </a:r>
            <a:r>
              <a:rPr lang="th-TH" sz="3600" dirty="0">
                <a:latin typeface="TH SarabunPSK"/>
                <a:cs typeface="TH SarabunPSK"/>
              </a:rPr>
              <a:t>และตัวสุดท้ายคือ ขนาดของ </a:t>
            </a:r>
            <a:r>
              <a:rPr lang="en-US" sz="3600" dirty="0">
                <a:latin typeface="TH SarabunPSK"/>
                <a:cs typeface="TH SarabunPSK"/>
              </a:rPr>
              <a:t>array -1  </a:t>
            </a:r>
            <a:r>
              <a:rPr lang="th-TH" sz="3600" dirty="0">
                <a:latin typeface="TH SarabunPSK"/>
                <a:cs typeface="TH SarabunPSK"/>
              </a:rPr>
              <a:t>ถ้าใช้เกิน จะเกิด</a:t>
            </a:r>
            <a:endParaRPr lang="en-US" sz="3600" dirty="0"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r>
              <a:rPr lang="en-US" dirty="0" err="1">
                <a:solidFill>
                  <a:srgbClr val="0000FF"/>
                </a:solidFill>
                <a:latin typeface="TH SarabunPSK"/>
                <a:cs typeface="TH SarabunPSK"/>
              </a:rPr>
              <a:t>ArrayIndexOutOfBoundsException</a:t>
            </a: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TH SarabunPSK"/>
              <a:cs typeface="TH SarabunPS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15</a:t>
            </a:fld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95400" y="3579674"/>
            <a:ext cx="6477000" cy="175432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public static void main(String[] args) {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	int[] numbers = new int[10];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b="1" dirty="0">
                <a:latin typeface="Courier New" pitchFamily="49" charset="0"/>
              </a:rPr>
              <a:t>	. . .</a:t>
            </a:r>
            <a:endParaRPr lang="en-SG" b="1" dirty="0">
              <a:latin typeface="Courier New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	for (int i = 1;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</a:rPr>
              <a:t>i &lt;= numbers.length</a:t>
            </a:r>
            <a:r>
              <a:rPr lang="en-SG" b="1" dirty="0">
                <a:latin typeface="Courier New" pitchFamily="49" charset="0"/>
              </a:rPr>
              <a:t>; i++)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		System.out.println(numbers[i]);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	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788988"/>
          </a:xfrm>
          <a:noFill/>
        </p:spPr>
        <p:txBody>
          <a:bodyPr/>
          <a:lstStyle/>
          <a:p>
            <a:r>
              <a:rPr lang="th-TH" sz="3600" dirty="0">
                <a:latin typeface="Britannic Bold" panose="020B0903060703020204" pitchFamily="34" charset="0"/>
              </a:rPr>
              <a:t>ความผิดพลาดที่เกิดขึ้นบ่อยในการใช้งาน </a:t>
            </a:r>
            <a:r>
              <a:rPr lang="en-US" sz="3600" dirty="0">
                <a:latin typeface="TH SarabunPSK"/>
                <a:cs typeface="TH SarabunPSK"/>
              </a:rPr>
              <a:t>array 3/3/3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1105144"/>
            <a:ext cx="4724400" cy="1301750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Point[] array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Point[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i=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 i&lt;array.length; i++) {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array[i].setLocation(1,2);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791200" y="1105144"/>
            <a:ext cx="1447800" cy="1689100"/>
            <a:chOff x="3504" y="816"/>
            <a:chExt cx="912" cy="10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648" y="1008"/>
              <a:ext cx="336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04" y="816"/>
              <a:ext cx="43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792" y="1152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2" y="1296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032" y="1488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032" y="1680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219200" y="2590800"/>
            <a:ext cx="50292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800" b="1" dirty="0">
                <a:latin typeface="TH SarabunPSK"/>
                <a:cs typeface="TH SarabunPSK"/>
              </a:rPr>
              <a:t>ผิด เพราะลืมสร้าง </a:t>
            </a:r>
            <a:r>
              <a:rPr lang="en-US" sz="2800" b="1" dirty="0">
                <a:latin typeface="TH SarabunPSK"/>
                <a:cs typeface="TH SarabunPSK"/>
              </a:rPr>
              <a:t>object </a:t>
            </a:r>
            <a:r>
              <a:rPr lang="th-TH" sz="2800" b="1" dirty="0">
                <a:latin typeface="TH SarabunPSK"/>
                <a:cs typeface="TH SarabunPSK"/>
              </a:rPr>
              <a:t>ดังนั้น แม้คลาส </a:t>
            </a:r>
            <a:r>
              <a:rPr lang="en-US" sz="2800" b="1" dirty="0">
                <a:latin typeface="TH SarabunPSK"/>
                <a:cs typeface="TH SarabunPSK"/>
              </a:rPr>
              <a:t>Point </a:t>
            </a:r>
            <a:r>
              <a:rPr lang="th-TH" sz="2800" b="1" dirty="0">
                <a:latin typeface="TH SarabunPSK"/>
                <a:cs typeface="TH SarabunPSK"/>
              </a:rPr>
              <a:t>จะมี </a:t>
            </a:r>
            <a:r>
              <a:rPr lang="en-US" sz="2800" b="1" dirty="0">
                <a:latin typeface="TH SarabunPSK"/>
                <a:cs typeface="TH SarabunPSK"/>
              </a:rPr>
              <a:t>method </a:t>
            </a:r>
            <a:r>
              <a:rPr lang="en-US" sz="2800" b="1" dirty="0" err="1">
                <a:latin typeface="TH SarabunPSK"/>
                <a:cs typeface="TH SarabunPSK"/>
              </a:rPr>
              <a:t>setLocation</a:t>
            </a:r>
            <a:r>
              <a:rPr lang="en-US" sz="2800" b="1" dirty="0">
                <a:latin typeface="TH SarabunPSK"/>
                <a:cs typeface="TH SarabunPSK"/>
              </a:rPr>
              <a:t>  </a:t>
            </a:r>
            <a:r>
              <a:rPr lang="th-TH" sz="2800" b="1" dirty="0">
                <a:latin typeface="TH SarabunPSK"/>
                <a:cs typeface="TH SarabunPSK"/>
              </a:rPr>
              <a:t>แต่โค้ดส่วนนี้ไม่มีทางรันได้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09600" y="4019550"/>
            <a:ext cx="4953000" cy="2076450"/>
            <a:chOff x="240" y="2544"/>
            <a:chExt cx="3120" cy="1308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84" y="2832"/>
              <a:ext cx="2976" cy="1020"/>
            </a:xfrm>
            <a:prstGeom prst="rect">
              <a:avLst/>
            </a:prstGeom>
            <a:solidFill>
              <a:srgbClr val="FFFFCC"/>
            </a:solidFill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Point[] array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Point[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];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i=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; i&lt;array.length; i++) {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 array[i]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Point();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 array[i].setLocation(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0" y="2544"/>
              <a:ext cx="1296" cy="23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Corrected code:</a:t>
              </a:r>
            </a:p>
          </p:txBody>
        </p:sp>
      </p:grpSp>
      <p:grpSp>
        <p:nvGrpSpPr>
          <p:cNvPr id="21" name="Group 58"/>
          <p:cNvGrpSpPr>
            <a:grpSpLocks/>
          </p:cNvGrpSpPr>
          <p:nvPr/>
        </p:nvGrpSpPr>
        <p:grpSpPr bwMode="auto">
          <a:xfrm>
            <a:off x="5562600" y="4000744"/>
            <a:ext cx="1447800" cy="1689100"/>
            <a:chOff x="3360" y="2640"/>
            <a:chExt cx="912" cy="1064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504" y="2832"/>
              <a:ext cx="336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360" y="2640"/>
              <a:ext cx="43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648" y="2976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888" y="3120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888" y="3312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888" y="3504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</p:grpSp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6781800" y="3543544"/>
            <a:ext cx="1143000" cy="1371600"/>
            <a:chOff x="4128" y="2352"/>
            <a:chExt cx="720" cy="864"/>
          </a:xfrm>
        </p:grpSpPr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4320" y="2352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28" y="2880"/>
              <a:ext cx="19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512" y="2400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368" y="2400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12" y="2640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4368" y="2640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</p:grpSp>
      <p:grpSp>
        <p:nvGrpSpPr>
          <p:cNvPr id="35" name="Group 64"/>
          <p:cNvGrpSpPr>
            <a:grpSpLocks/>
          </p:cNvGrpSpPr>
          <p:nvPr/>
        </p:nvGrpSpPr>
        <p:grpSpPr bwMode="auto">
          <a:xfrm>
            <a:off x="6781800" y="5524744"/>
            <a:ext cx="1295400" cy="838200"/>
            <a:chOff x="4128" y="3600"/>
            <a:chExt cx="816" cy="528"/>
          </a:xfrm>
        </p:grpSpPr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128" y="3648"/>
              <a:ext cx="28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4416" y="3600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4608" y="364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4464" y="36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4608" y="388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4464" y="38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</p:grpSp>
      <p:grpSp>
        <p:nvGrpSpPr>
          <p:cNvPr id="43" name="Group 65"/>
          <p:cNvGrpSpPr>
            <a:grpSpLocks/>
          </p:cNvGrpSpPr>
          <p:nvPr/>
        </p:nvGrpSpPr>
        <p:grpSpPr bwMode="auto">
          <a:xfrm>
            <a:off x="7467600" y="3695944"/>
            <a:ext cx="381000" cy="612775"/>
            <a:chOff x="4560" y="2448"/>
            <a:chExt cx="240" cy="386"/>
          </a:xfrm>
        </p:grpSpPr>
        <p:sp>
          <p:nvSpPr>
            <p:cNvPr id="44" name="Line 60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7620000" y="5677144"/>
            <a:ext cx="381000" cy="612775"/>
            <a:chOff x="4560" y="2448"/>
            <a:chExt cx="240" cy="386"/>
          </a:xfrm>
        </p:grpSpPr>
        <p:sp>
          <p:nvSpPr>
            <p:cNvPr id="49" name="Line 72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Text Box 73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2" name="Text Box 75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3" name="Group 79"/>
          <p:cNvGrpSpPr>
            <a:grpSpLocks/>
          </p:cNvGrpSpPr>
          <p:nvPr/>
        </p:nvGrpSpPr>
        <p:grpSpPr bwMode="auto">
          <a:xfrm>
            <a:off x="6934200" y="4457944"/>
            <a:ext cx="1371600" cy="838200"/>
            <a:chOff x="4560" y="960"/>
            <a:chExt cx="864" cy="528"/>
          </a:xfrm>
        </p:grpSpPr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896" y="960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55" name="Text Box 49"/>
            <p:cNvSpPr txBox="1">
              <a:spLocks noChangeArrowheads="1"/>
            </p:cNvSpPr>
            <p:nvPr/>
          </p:nvSpPr>
          <p:spPr bwMode="auto">
            <a:xfrm>
              <a:off x="4944" y="100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5088" y="100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088" y="124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944" y="12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4560" y="1200"/>
              <a:ext cx="33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60" name="Group 66"/>
          <p:cNvGrpSpPr>
            <a:grpSpLocks/>
          </p:cNvGrpSpPr>
          <p:nvPr/>
        </p:nvGrpSpPr>
        <p:grpSpPr bwMode="auto">
          <a:xfrm>
            <a:off x="7848600" y="4610344"/>
            <a:ext cx="381000" cy="612775"/>
            <a:chOff x="4560" y="2448"/>
            <a:chExt cx="240" cy="386"/>
          </a:xfrm>
        </p:grpSpPr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6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ปัญหาใหญ่ของโครงสร้างข้อมูลแบบอะเรย์คือ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ขนาดคงที่</a:t>
            </a:r>
          </a:p>
          <a:p>
            <a:r>
              <a:rPr lang="th-TH" dirty="0"/>
              <a:t>ต้อง กำหนด (</a:t>
            </a:r>
            <a:r>
              <a:rPr lang="en-US" dirty="0"/>
              <a:t>declare) </a:t>
            </a:r>
            <a:r>
              <a:rPr lang="th-TH" dirty="0"/>
              <a:t>ขึ้นมาใหม่ (และ คอมไพล์โปรแกรมใหม่ถ้าขนาดเปลี่ยน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81534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dirty="0">
                <a:latin typeface="TH SarabunPSK"/>
                <a:cs typeface="TH SarabunPSK"/>
              </a:rPr>
              <a:t>การเรียงลำดับ</a:t>
            </a:r>
            <a:r>
              <a:rPr lang="en-US" sz="3600" b="0" dirty="0">
                <a:latin typeface="TH SarabunPSK"/>
                <a:cs typeface="TH SarabunPSK"/>
              </a:rPr>
              <a:t> </a:t>
            </a:r>
            <a:r>
              <a:rPr lang="th-TH" sz="3600" dirty="0">
                <a:latin typeface="TH SarabunPSK"/>
                <a:cs typeface="TH SarabunPSK"/>
              </a:rPr>
              <a:t>(</a:t>
            </a:r>
            <a:r>
              <a:rPr lang="en-US" sz="3600" dirty="0">
                <a:latin typeface="TH SarabunPSK"/>
                <a:cs typeface="TH SarabunPSK"/>
              </a:rPr>
              <a:t>SORTING </a:t>
            </a:r>
            <a:r>
              <a:rPr lang="th-TH" sz="3600" dirty="0">
                <a:latin typeface="TH SarabunPSK"/>
                <a:cs typeface="TH SarabunPSK"/>
              </a:rPr>
              <a:t>)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solidFill>
                  <a:srgbClr val="3A545E"/>
                </a:solidFill>
                <a:latin typeface="Angsana New" charset="0"/>
              </a:rPr>
              <a:t>การเรียงลำดับ คือ กระบวนการจัดเรียงข้อมูลในตาราง หรือแฟ้มข้อมูลให้เรียงตามลำดับ มี </a:t>
            </a:r>
            <a:r>
              <a:rPr lang="en-US" dirty="0">
                <a:solidFill>
                  <a:srgbClr val="3A545E"/>
                </a:solidFill>
                <a:latin typeface="Angsana New" charset="0"/>
              </a:rPr>
              <a:t>2 </a:t>
            </a:r>
            <a:r>
              <a:rPr lang="th-TH" dirty="0">
                <a:solidFill>
                  <a:srgbClr val="3A545E"/>
                </a:solidFill>
                <a:latin typeface="Angsana New" charset="0"/>
              </a:rPr>
              <a:t>  ประเภทคือ</a:t>
            </a:r>
          </a:p>
          <a:p>
            <a:pPr lvl="1"/>
            <a:r>
              <a:rPr lang="th-TH" dirty="0">
                <a:solidFill>
                  <a:srgbClr val="6600FF"/>
                </a:solidFill>
                <a:latin typeface="TH SarabunPSK"/>
                <a:cs typeface="TH SarabunPSK"/>
              </a:rPr>
              <a:t>จากน้อยไปหามาก (</a:t>
            </a:r>
            <a:r>
              <a:rPr lang="en-US" dirty="0">
                <a:solidFill>
                  <a:srgbClr val="6600FF"/>
                </a:solidFill>
                <a:latin typeface="TH SarabunPSK"/>
                <a:cs typeface="TH SarabunPSK"/>
              </a:rPr>
              <a:t>Ascending Sequence)</a:t>
            </a:r>
            <a:r>
              <a:rPr lang="en-US" dirty="0">
                <a:solidFill>
                  <a:srgbClr val="CC0000"/>
                </a:solidFill>
                <a:latin typeface="TH SarabunPSK"/>
                <a:cs typeface="TH SarabunPSK"/>
              </a:rPr>
              <a:t>  </a:t>
            </a:r>
            <a:r>
              <a:rPr lang="en-US" dirty="0" err="1">
                <a:solidFill>
                  <a:srgbClr val="1A0D00"/>
                </a:solidFill>
                <a:latin typeface="TH SarabunPSK"/>
                <a:cs typeface="TH SarabunPSK"/>
              </a:rPr>
              <a:t>หรือ</a:t>
            </a:r>
            <a:r>
              <a:rPr lang="en-US" dirty="0">
                <a:solidFill>
                  <a:srgbClr val="1A0D00"/>
                </a:solidFill>
                <a:latin typeface="TH SarabunPSK"/>
                <a:cs typeface="TH SarabunPSK"/>
              </a:rPr>
              <a:t>  </a:t>
            </a:r>
            <a:endParaRPr lang="th-TH" dirty="0">
              <a:solidFill>
                <a:srgbClr val="1A0D00"/>
              </a:solidFill>
              <a:latin typeface="TH SarabunPSK"/>
              <a:cs typeface="TH SarabunPSK"/>
            </a:endParaRPr>
          </a:p>
          <a:p>
            <a:pPr lvl="1"/>
            <a:r>
              <a:rPr lang="en-US" dirty="0" err="1">
                <a:solidFill>
                  <a:srgbClr val="CC0000"/>
                </a:solidFill>
                <a:latin typeface="TH SarabunPSK"/>
                <a:cs typeface="TH SarabunPSK"/>
              </a:rPr>
              <a:t>เรียงจากมากไปหาน้อย</a:t>
            </a:r>
            <a:r>
              <a:rPr lang="en-US" dirty="0">
                <a:solidFill>
                  <a:srgbClr val="CC0000"/>
                </a:solidFill>
                <a:latin typeface="TH SarabunPSK"/>
                <a:cs typeface="TH SarabunPSK"/>
              </a:rPr>
              <a:t> (Descending Sequence)</a:t>
            </a:r>
            <a:endParaRPr lang="th-TH" dirty="0">
              <a:solidFill>
                <a:srgbClr val="3A545E"/>
              </a:solidFill>
              <a:latin typeface="TH SarabunPSK"/>
              <a:cs typeface="TH SarabunPSK"/>
            </a:endParaRPr>
          </a:p>
          <a:p>
            <a:pPr eaLnBrk="0" hangingPunct="0">
              <a:spcBef>
                <a:spcPct val="10000"/>
              </a:spcBef>
            </a:pPr>
            <a:r>
              <a:rPr lang="th-TH" dirty="0">
                <a:latin typeface="Angsana New" charset="0"/>
              </a:rPr>
              <a:t>ในชีวิตประจำวัน  เรามีการจัดเรียงข้อมูลต่าง ๆ   เช่น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th-TH" b="0" dirty="0">
                <a:latin typeface="Angsana New" charset="0"/>
              </a:rPr>
              <a:t>  </a:t>
            </a:r>
            <a:r>
              <a:rPr lang="th-TH" dirty="0">
                <a:latin typeface="Angsana New" charset="0"/>
              </a:rPr>
              <a:t>จัดเรียงตัวอักษรในพจนานุกรม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th-TH" dirty="0">
                <a:latin typeface="Angsana New" charset="0"/>
              </a:rPr>
              <a:t>  จัดเรียงรายชื่อในสมุดโทรศัพท์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th-TH" dirty="0">
                <a:latin typeface="Angsana New" charset="0"/>
              </a:rPr>
              <a:t>  จัดเรียงรายชื่อนักศึกษาตามรหัสประจำตัว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3400" y="5486400"/>
            <a:ext cx="8001000" cy="1066800"/>
            <a:chOff x="912" y="3312"/>
            <a:chExt cx="4608" cy="67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2" y="3360"/>
              <a:ext cx="46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h-TH" sz="3200" b="1" dirty="0">
                  <a:solidFill>
                    <a:srgbClr val="0000FF"/>
                  </a:solidFill>
                  <a:latin typeface="TH SarabunPSK"/>
                  <a:cs typeface="TH SarabunPSK"/>
                </a:rPr>
                <a:t>ประโยชน์ของการเรียงลำดับ  คือ  </a:t>
              </a:r>
              <a:r>
                <a:rPr lang="th-TH" sz="3200" b="1" u="sng" dirty="0">
                  <a:solidFill>
                    <a:srgbClr val="800080"/>
                  </a:solidFill>
                  <a:latin typeface="TH SarabunPSK"/>
                  <a:cs typeface="TH SarabunPSK"/>
                </a:rPr>
                <a:t>ง่ายต่อการค้นหา  </a:t>
              </a:r>
              <a:r>
                <a:rPr lang="th-TH" sz="3200" b="1" dirty="0">
                  <a:solidFill>
                    <a:srgbClr val="0000FF"/>
                  </a:solidFill>
                  <a:latin typeface="TH SarabunPSK"/>
                  <a:cs typeface="TH SarabunPSK"/>
                </a:rPr>
                <a:t>และ</a:t>
              </a:r>
              <a:r>
                <a:rPr lang="th-TH" sz="3200" b="1" u="sng" dirty="0">
                  <a:solidFill>
                    <a:srgbClr val="800080"/>
                  </a:solidFill>
                  <a:latin typeface="TH SarabunPSK"/>
                  <a:cs typeface="TH SarabunPSK"/>
                </a:rPr>
                <a:t>ประหยัดเวลา</a:t>
              </a:r>
              <a:endParaRPr lang="th-TH" sz="2800" b="1" u="sng" dirty="0">
                <a:solidFill>
                  <a:srgbClr val="800080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12" y="3312"/>
              <a:ext cx="4560" cy="672"/>
            </a:xfrm>
            <a:prstGeom prst="rect">
              <a:avLst/>
            </a:prstGeom>
            <a:noFill/>
            <a:ln w="38100">
              <a:solidFill>
                <a:srgbClr val="6600FF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FF"/>
                </a:solidFill>
                <a:latin typeface="TH SarabunPSK"/>
                <a:cs typeface="TH SarabunPS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4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การเรียงลำดับอย่างง่าย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การเรียงลำดับแบบฟอง </a:t>
            </a:r>
            <a:r>
              <a:rPr lang="en-US" dirty="0"/>
              <a:t>(Bubble Sort)</a:t>
            </a:r>
            <a:endParaRPr lang="th-TH" dirty="0"/>
          </a:p>
          <a:p>
            <a:r>
              <a:rPr lang="en-US" dirty="0"/>
              <a:t>2. </a:t>
            </a:r>
            <a:r>
              <a:rPr lang="th-TH" dirty="0"/>
              <a:t>การเรียงลำดับแบบเลือก</a:t>
            </a:r>
            <a:r>
              <a:rPr lang="en-US" dirty="0"/>
              <a:t> (Insertion Sort)</a:t>
            </a:r>
            <a:endParaRPr lang="th-TH" dirty="0"/>
          </a:p>
          <a:p>
            <a:r>
              <a:rPr lang="en-US" dirty="0"/>
              <a:t>3. </a:t>
            </a:r>
            <a:r>
              <a:rPr lang="th-TH" dirty="0"/>
              <a:t>การเรียงลำดับแบบแทรก</a:t>
            </a:r>
            <a:r>
              <a:rPr lang="en-US" dirty="0"/>
              <a:t> (Selection Sort)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เค้าโครงการบรรยาย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</a:t>
            </a:r>
          </a:p>
          <a:p>
            <a:pPr lvl="1"/>
            <a:r>
              <a:rPr lang="en-US" sz="2800" b="1" dirty="0"/>
              <a:t>Introduction</a:t>
            </a:r>
          </a:p>
          <a:p>
            <a:pPr lvl="1"/>
            <a:r>
              <a:rPr lang="en-US" sz="2800" b="1" dirty="0"/>
              <a:t>Array in Java</a:t>
            </a:r>
          </a:p>
          <a:p>
            <a:pPr lvl="1"/>
            <a:r>
              <a:rPr lang="th-TH" sz="2800" b="1" dirty="0"/>
              <a:t>การใช้ </a:t>
            </a:r>
            <a:r>
              <a:rPr lang="en-US" sz="2800" b="1" dirty="0"/>
              <a:t>array </a:t>
            </a:r>
            <a:r>
              <a:rPr lang="th-TH" sz="2800" b="1" dirty="0"/>
              <a:t>ใน </a:t>
            </a:r>
            <a:r>
              <a:rPr lang="en-US" sz="2800" b="1" dirty="0"/>
              <a:t>Parameter</a:t>
            </a:r>
          </a:p>
          <a:p>
            <a:pPr lvl="1"/>
            <a:r>
              <a:rPr lang="en-US" sz="2800" b="1" dirty="0"/>
              <a:t>String[] in main() method</a:t>
            </a:r>
          </a:p>
          <a:p>
            <a:pPr lvl="1"/>
            <a:r>
              <a:rPr lang="th-TH" sz="2800" b="1" dirty="0"/>
              <a:t>การ </a:t>
            </a:r>
            <a:r>
              <a:rPr lang="en-US" sz="2800" b="1" dirty="0"/>
              <a:t>return </a:t>
            </a:r>
            <a:r>
              <a:rPr lang="th-TH" sz="2800" b="1" dirty="0"/>
              <a:t>ค่า เป็นชนิดข้อมูลแบบ </a:t>
            </a:r>
            <a:r>
              <a:rPr lang="en-US" sz="2800" b="1" dirty="0"/>
              <a:t>array</a:t>
            </a:r>
          </a:p>
          <a:p>
            <a:pPr lvl="1"/>
            <a:r>
              <a:rPr lang="th-TH" sz="2800" b="1" dirty="0"/>
              <a:t>สิ่งที่มักผิดพลาดบ่อยกับการสร้างโครงสร้างข้อมูลแบบอะเรย์</a:t>
            </a:r>
            <a:endParaRPr lang="en-US" sz="2800" b="1" dirty="0"/>
          </a:p>
          <a:p>
            <a:pPr lvl="1"/>
            <a:r>
              <a:rPr lang="th-TH" sz="2800" b="1" dirty="0"/>
              <a:t>ข้อเสียของ อะเรย์</a:t>
            </a:r>
            <a:endParaRPr lang="en-US" sz="2800" b="1" dirty="0"/>
          </a:p>
          <a:p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การเรียงลำดับแบบง่าย</a:t>
            </a:r>
          </a:p>
          <a:p>
            <a:pPr lvl="1"/>
            <a:r>
              <a:rPr lang="th-TH" sz="3200" b="1" dirty="0"/>
              <a:t>การเรียงลำดับแบบฟอง</a:t>
            </a:r>
          </a:p>
          <a:p>
            <a:pPr lvl="1"/>
            <a:r>
              <a:rPr lang="th-TH" sz="3200" b="1" dirty="0"/>
              <a:t>การเรียงลำดับแบบเลือก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dirty="0"/>
              <a:t>การเรียงลำดับแบบฟอง </a:t>
            </a:r>
            <a:r>
              <a:rPr lang="en-US" dirty="0"/>
              <a:t>(Bubble Sort)</a:t>
            </a:r>
            <a:r>
              <a:rPr lang="th-TH" dirty="0"/>
              <a:t>  </a:t>
            </a:r>
            <a:r>
              <a:rPr lang="en-US" dirty="0"/>
              <a:t>1/4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>
                <a:latin typeface="Angsana New" charset="0"/>
              </a:rPr>
              <a:t>เป็นการเรียงลำดับข้อมูลง่าย ๆ    </a:t>
            </a:r>
            <a:endParaRPr lang="en-US" sz="3600" dirty="0">
              <a:latin typeface="Angsana New" charset="0"/>
            </a:endParaRPr>
          </a:p>
          <a:p>
            <a:r>
              <a:rPr lang="th-TH" sz="3600" dirty="0">
                <a:latin typeface="Angsana New" charset="0"/>
              </a:rPr>
              <a:t>โดยทำการ</a:t>
            </a:r>
            <a:r>
              <a:rPr lang="th-TH" sz="3600" u="sng" dirty="0">
                <a:solidFill>
                  <a:srgbClr val="FF0000"/>
                </a:solidFill>
                <a:latin typeface="Angsana New" charset="0"/>
              </a:rPr>
              <a:t>เปรียบเทียบ</a:t>
            </a:r>
            <a:r>
              <a:rPr lang="th-TH" sz="3600" u="sng" dirty="0">
                <a:latin typeface="Angsana New" charset="0"/>
              </a:rPr>
              <a:t> </a:t>
            </a:r>
            <a:r>
              <a:rPr lang="th-TH" sz="3600" dirty="0">
                <a:solidFill>
                  <a:srgbClr val="0000FF"/>
                </a:solidFill>
                <a:latin typeface="Angsana New" charset="0"/>
              </a:rPr>
              <a:t>2 ค่า</a:t>
            </a:r>
            <a:r>
              <a:rPr lang="th-TH" sz="3600" dirty="0">
                <a:latin typeface="Angsana New" charset="0"/>
              </a:rPr>
              <a:t>ที่อยู่</a:t>
            </a:r>
            <a:r>
              <a:rPr lang="th-TH" sz="3600" dirty="0">
                <a:solidFill>
                  <a:srgbClr val="0000FF"/>
                </a:solidFill>
                <a:latin typeface="Angsana New" charset="0"/>
              </a:rPr>
              <a:t>ติดกัน</a:t>
            </a:r>
            <a:endParaRPr lang="en-US" sz="3600" dirty="0">
              <a:solidFill>
                <a:srgbClr val="0000FF"/>
              </a:solidFill>
              <a:latin typeface="Angsana New" charset="0"/>
            </a:endParaRPr>
          </a:p>
          <a:p>
            <a:r>
              <a:rPr lang="th-TH" sz="3600" dirty="0">
                <a:latin typeface="Angsana New" charset="0"/>
              </a:rPr>
              <a:t>แล้ว</a:t>
            </a:r>
            <a:r>
              <a:rPr lang="th-TH" sz="3600" u="sng" dirty="0">
                <a:solidFill>
                  <a:srgbClr val="FF0000"/>
                </a:solidFill>
                <a:latin typeface="Angsana New" charset="0"/>
              </a:rPr>
              <a:t>สลับ</a:t>
            </a:r>
            <a:r>
              <a:rPr lang="th-TH" sz="3600" dirty="0">
                <a:latin typeface="Angsana New" charset="0"/>
              </a:rPr>
              <a:t>เพื่อให้เรียงลำดับ   </a:t>
            </a:r>
            <a:endParaRPr lang="en-US" sz="3600" dirty="0">
              <a:latin typeface="Angsana New" charset="0"/>
            </a:endParaRPr>
          </a:p>
          <a:p>
            <a:r>
              <a:rPr lang="th-TH" sz="3600" dirty="0">
                <a:latin typeface="Angsana New" charset="0"/>
              </a:rPr>
              <a:t>เริ่มเปรียบเทียบจากตัวที่ 1 กับ 2  และตัวที่ 2 กับ 3  ไปเรื่อย ๆ จนครบทุกค่า</a:t>
            </a:r>
          </a:p>
          <a:p>
            <a:pPr lvl="1"/>
            <a:r>
              <a:rPr lang="th-TH" dirty="0">
                <a:latin typeface="Angsana New" charset="0"/>
              </a:rPr>
              <a:t> ค่ามากที่สุด (น้อยไปหามาก) หรือ ค่าน้อยที่สุด (มากไปหาน้อย) ที่ต้องการเรียงลำดับจะไปอยู่ที่ตำแหน่งสุดท้าย</a:t>
            </a:r>
          </a:p>
          <a:p>
            <a:r>
              <a:rPr lang="th-TH" dirty="0">
                <a:latin typeface="Angsana New" charset="0"/>
              </a:rPr>
              <a:t>ทำซ้ำอีกจนครบจำนวนข้อมูลที่นำมาเรียงลำดับ</a:t>
            </a:r>
            <a:r>
              <a:rPr lang="en-US" dirty="0">
                <a:latin typeface="Angsana New" charset="0"/>
              </a:rPr>
              <a:t>-1 </a:t>
            </a:r>
            <a:r>
              <a:rPr lang="th-TH" dirty="0">
                <a:latin typeface="Angsana New" charset="0"/>
              </a:rPr>
              <a:t>รอบ</a:t>
            </a:r>
            <a:endParaRPr lang="en-US" dirty="0">
              <a:latin typeface="Angsana New" charset="0"/>
            </a:endParaRPr>
          </a:p>
          <a:p>
            <a:pPr lvl="1"/>
            <a:r>
              <a:rPr lang="th-TH" dirty="0">
                <a:latin typeface="Angsana New" charset="0"/>
              </a:rPr>
              <a:t>ในการทำซ้ำแต่ละรอบ ตำแหน่งสุดท้ายของแต่ละรอบจะลดลงหนึ่งทุกครั้ง เพราะ</a:t>
            </a:r>
            <a:r>
              <a:rPr lang="en-US" dirty="0">
                <a:latin typeface="Angsana New" charset="0"/>
              </a:rPr>
              <a:t>………………………………………………………………….</a:t>
            </a:r>
            <a:endParaRPr lang="th-TH" dirty="0">
              <a:latin typeface="Angsana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การเรียงลำดับแบบฟอง </a:t>
            </a:r>
            <a:r>
              <a:rPr lang="en-US" dirty="0"/>
              <a:t>(Bubble Sort)</a:t>
            </a:r>
            <a:r>
              <a:rPr lang="th-TH" dirty="0"/>
              <a:t>  </a:t>
            </a:r>
            <a:r>
              <a:rPr lang="en-US" dirty="0"/>
              <a:t>2/4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5000"/>
              </a:lnSpc>
            </a:pPr>
            <a:r>
              <a:rPr lang="th-TH" dirty="0">
                <a:latin typeface="Angsana New" charset="0"/>
              </a:rPr>
              <a:t>ตัวอย่าง </a:t>
            </a:r>
            <a:r>
              <a:rPr lang="th-TH" b="0" dirty="0">
                <a:latin typeface="Angsana New" charset="0"/>
              </a:rPr>
              <a:t>   </a:t>
            </a:r>
            <a:r>
              <a:rPr lang="th-TH" dirty="0">
                <a:latin typeface="Angsana New" charset="0"/>
              </a:rPr>
              <a:t>แสดงการเรียงลำดับแบบฟอง  น้อยไปหามากจากตัวเลขต่อไปนี้  </a:t>
            </a:r>
            <a:r>
              <a:rPr lang="th-TH" sz="4000" b="0" dirty="0">
                <a:latin typeface="Angsana New" charset="0"/>
              </a:rPr>
              <a:t>4, 5, 6, 8, 2</a:t>
            </a:r>
            <a:endParaRPr lang="en-US" sz="4000" b="0" dirty="0">
              <a:latin typeface="Angsana New" charset="0"/>
            </a:endParaRPr>
          </a:p>
          <a:p>
            <a:pPr marL="0" indent="0" eaLnBrk="0" hangingPunct="0">
              <a:lnSpc>
                <a:spcPct val="95000"/>
              </a:lnSpc>
              <a:buNone/>
            </a:pPr>
            <a:r>
              <a:rPr lang="en-US" sz="4000" dirty="0">
                <a:latin typeface="Angsana New" charset="0"/>
              </a:rPr>
              <a:t>            </a:t>
            </a:r>
            <a:r>
              <a:rPr lang="th-TH" sz="4000" dirty="0">
                <a:latin typeface="Angsana New" charset="0"/>
              </a:rPr>
              <a:t>รอบที่ </a:t>
            </a:r>
            <a:r>
              <a:rPr lang="en-US" sz="4000" dirty="0">
                <a:latin typeface="Angsana New" charset="0"/>
              </a:rPr>
              <a:t>1: </a:t>
            </a:r>
            <a:r>
              <a:rPr lang="th-TH" sz="4000" dirty="0">
                <a:latin typeface="Angsana New" charset="0"/>
              </a:rPr>
              <a:t>ทำการเปรียบเทียบ</a:t>
            </a:r>
          </a:p>
          <a:p>
            <a:pPr marL="0" indent="0" eaLnBrk="0" hangingPunct="0">
              <a:lnSpc>
                <a:spcPct val="95000"/>
              </a:lnSpc>
              <a:buNone/>
            </a:pPr>
            <a:br>
              <a:rPr lang="th-TH" sz="4000" b="0" dirty="0">
                <a:latin typeface="Angsana New" charset="0"/>
              </a:rPr>
            </a:br>
            <a:endParaRPr lang="th-TH" sz="4000" b="0" dirty="0">
              <a:latin typeface="Angsana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18398"/>
              </p:ext>
            </p:extLst>
          </p:nvPr>
        </p:nvGraphicFramePr>
        <p:xfrm>
          <a:off x="1524000" y="3352800"/>
          <a:ext cx="6096000" cy="207263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/>
                          <a:cs typeface="TH SarabunPSK"/>
                        </a:rPr>
                        <a:t>ครั้งที่ </a:t>
                      </a:r>
                      <a:r>
                        <a:rPr lang="en-US" sz="2800" dirty="0">
                          <a:latin typeface="TH SarabunPSK"/>
                          <a:cs typeface="TH SarabunPSK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latin typeface="TH SarabunPSK"/>
                          <a:cs typeface="TH SarabunPSK"/>
                        </a:rPr>
                        <a:t>ครั้งที่</a:t>
                      </a:r>
                      <a:r>
                        <a:rPr lang="th-TH" sz="2800" b="1" baseline="0" dirty="0"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en-US" sz="2800" b="1" baseline="0" dirty="0">
                          <a:latin typeface="TH SarabunPSK"/>
                          <a:cs typeface="TH SarabunPSK"/>
                        </a:rPr>
                        <a:t>2</a:t>
                      </a:r>
                      <a:endParaRPr lang="en-US" sz="2800" b="1" dirty="0">
                        <a:latin typeface="TH SarabunPSK"/>
                        <a:cs typeface="TH SarabunPS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latin typeface="TH SarabunPSK"/>
                          <a:cs typeface="TH SarabunPSK"/>
                        </a:rPr>
                        <a:t>ครั้งที่</a:t>
                      </a:r>
                      <a:r>
                        <a:rPr lang="th-TH" sz="2800" b="1" baseline="0" dirty="0"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en-US" sz="2800" b="1" baseline="0" dirty="0">
                          <a:latin typeface="TH SarabunPSK"/>
                          <a:cs typeface="TH SarabunPSK"/>
                        </a:rPr>
                        <a:t>3</a:t>
                      </a:r>
                      <a:endParaRPr lang="en-US" sz="2800" b="1" dirty="0">
                        <a:latin typeface="TH SarabunPSK"/>
                        <a:cs typeface="TH SarabunPS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latin typeface="TH SarabunPSK"/>
                          <a:cs typeface="TH SarabunPSK"/>
                        </a:rPr>
                        <a:t>ครั้งที่</a:t>
                      </a:r>
                      <a:r>
                        <a:rPr lang="th-TH" sz="2800" b="1" baseline="0" dirty="0"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en-US" sz="2800" b="1" baseline="0" dirty="0">
                          <a:latin typeface="TH SarabunPSK"/>
                          <a:cs typeface="TH SarabunPSK"/>
                        </a:rPr>
                        <a:t>4</a:t>
                      </a:r>
                      <a:endParaRPr lang="en-US" sz="2800" b="1" dirty="0">
                        <a:latin typeface="TH SarabunPSK"/>
                        <a:cs typeface="TH SarabunPS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447800" y="5426738"/>
            <a:ext cx="70104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th-TH" sz="3200" b="1" dirty="0">
                <a:latin typeface="TH SarabunPSK"/>
                <a:cs typeface="TH SarabunPSK"/>
              </a:rPr>
              <a:t>ทำการสลับที่ในครั้งที่ 4  เนื่องจาก  8 &gt; 2   ผลลัพธ์ที่ได้ คือ</a:t>
            </a:r>
          </a:p>
          <a:p>
            <a:pPr eaLnBrk="0" hangingPunct="0">
              <a:spcBef>
                <a:spcPct val="10000"/>
              </a:spcBef>
            </a:pP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ครั้งที่ 4           4, 5, 6, 2, 8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3886200"/>
            <a:ext cx="502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4419600"/>
            <a:ext cx="502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0800" y="4953000"/>
            <a:ext cx="502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5562600"/>
            <a:ext cx="6705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การเรียงลำดับแบบฟอง </a:t>
            </a:r>
            <a:r>
              <a:rPr lang="en-US" dirty="0"/>
              <a:t>(Bubble Sort)</a:t>
            </a:r>
            <a:r>
              <a:rPr lang="th-TH" dirty="0"/>
              <a:t>  </a:t>
            </a:r>
            <a:r>
              <a:rPr lang="en-US" dirty="0"/>
              <a:t>3/4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324600" y="5670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932D16-61AD-4632-A6F5-3967C5A954AD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9259"/>
              </p:ext>
            </p:extLst>
          </p:nvPr>
        </p:nvGraphicFramePr>
        <p:xfrm>
          <a:off x="1295400" y="2667000"/>
          <a:ext cx="6096000" cy="15544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/>
                          <a:cs typeface="TH SarabunPSK"/>
                        </a:rPr>
                        <a:t>ครั้งที่ </a:t>
                      </a:r>
                      <a:r>
                        <a:rPr lang="en-US" sz="2800" dirty="0">
                          <a:latin typeface="TH SarabunPSK"/>
                          <a:cs typeface="TH SarabunPSK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latin typeface="TH SarabunPSK"/>
                          <a:cs typeface="TH SarabunPSK"/>
                        </a:rPr>
                        <a:t>ครั้งที่</a:t>
                      </a:r>
                      <a:r>
                        <a:rPr lang="th-TH" sz="2800" b="1" baseline="0" dirty="0"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en-US" sz="2800" b="1" baseline="0" dirty="0">
                          <a:latin typeface="TH SarabunPSK"/>
                          <a:cs typeface="TH SarabunPSK"/>
                        </a:rPr>
                        <a:t>2</a:t>
                      </a:r>
                      <a:endParaRPr lang="en-US" sz="2800" b="1" dirty="0">
                        <a:latin typeface="TH SarabunPSK"/>
                        <a:cs typeface="TH SarabunPS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latin typeface="TH SarabunPSK"/>
                          <a:cs typeface="TH SarabunPSK"/>
                        </a:rPr>
                        <a:t>ครั้งที่</a:t>
                      </a:r>
                      <a:r>
                        <a:rPr lang="th-TH" sz="2800" b="1" baseline="0" dirty="0"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en-US" sz="2800" b="1" baseline="0" dirty="0">
                          <a:latin typeface="TH SarabunPSK"/>
                          <a:cs typeface="TH SarabunPSK"/>
                        </a:rPr>
                        <a:t>3</a:t>
                      </a:r>
                      <a:endParaRPr lang="en-US" sz="2800" b="1" dirty="0">
                        <a:latin typeface="TH SarabunPSK"/>
                        <a:cs typeface="TH SarabunPS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0" y="5105400"/>
            <a:ext cx="502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295400" y="4495800"/>
            <a:ext cx="7010400" cy="1126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th-TH" sz="3200" b="1" dirty="0">
                <a:latin typeface="TH SarabunPSK"/>
                <a:cs typeface="TH SarabunPSK"/>
              </a:rPr>
              <a:t>ทำการสลับที่ในครั้งที่ </a:t>
            </a:r>
            <a:r>
              <a:rPr lang="en-US" sz="3200" b="1" dirty="0">
                <a:latin typeface="TH SarabunPSK"/>
                <a:cs typeface="TH SarabunPSK"/>
              </a:rPr>
              <a:t>3</a:t>
            </a:r>
            <a:r>
              <a:rPr lang="th-TH" sz="3200" b="1" dirty="0">
                <a:latin typeface="TH SarabunPSK"/>
                <a:cs typeface="TH SarabunPSK"/>
              </a:rPr>
              <a:t>  เนื่องจาก  </a:t>
            </a:r>
            <a:r>
              <a:rPr lang="en-US" sz="3200" b="1" dirty="0">
                <a:latin typeface="TH SarabunPSK"/>
                <a:cs typeface="TH SarabunPSK"/>
              </a:rPr>
              <a:t>6</a:t>
            </a:r>
            <a:r>
              <a:rPr lang="th-TH" sz="3200" b="1" dirty="0">
                <a:latin typeface="TH SarabunPSK"/>
                <a:cs typeface="TH SarabunPSK"/>
              </a:rPr>
              <a:t> &gt; 2   ผลลัพธ์ที่ได้ คือ</a:t>
            </a:r>
          </a:p>
          <a:p>
            <a:pPr eaLnBrk="0" hangingPunct="0">
              <a:spcBef>
                <a:spcPct val="10000"/>
              </a:spcBef>
            </a:pP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ครั้งที่ </a:t>
            </a:r>
            <a:r>
              <a:rPr lang="en-US" sz="3200" b="1" dirty="0">
                <a:solidFill>
                  <a:srgbClr val="CC0000"/>
                </a:solidFill>
                <a:latin typeface="TH SarabunPSK"/>
                <a:cs typeface="TH SarabunPSK"/>
              </a:rPr>
              <a:t>3</a:t>
            </a: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           </a:t>
            </a:r>
            <a:r>
              <a:rPr lang="th-TH" sz="3200" b="1" dirty="0">
                <a:solidFill>
                  <a:schemeClr val="tx1"/>
                </a:solidFill>
                <a:latin typeface="TH SarabunPSK"/>
                <a:cs typeface="TH SarabunPSK"/>
              </a:rPr>
              <a:t>4, 5, </a:t>
            </a:r>
            <a:r>
              <a:rPr lang="en-US" sz="3200" b="1" dirty="0">
                <a:solidFill>
                  <a:schemeClr val="tx1"/>
                </a:solidFill>
                <a:latin typeface="TH SarabunPSK"/>
                <a:cs typeface="TH SarabunPSK"/>
              </a:rPr>
              <a:t>2</a:t>
            </a:r>
            <a:r>
              <a:rPr lang="th-TH" sz="3200" b="1" dirty="0">
                <a:solidFill>
                  <a:schemeClr val="tx1"/>
                </a:solidFill>
                <a:latin typeface="TH SarabunPSK"/>
                <a:cs typeface="TH SarabunPSK"/>
              </a:rPr>
              <a:t>, </a:t>
            </a:r>
            <a:r>
              <a:rPr lang="en-US" sz="3200" b="1" dirty="0">
                <a:solidFill>
                  <a:srgbClr val="CC0000"/>
                </a:solidFill>
                <a:latin typeface="TH SarabunPSK"/>
                <a:cs typeface="TH SarabunPSK"/>
              </a:rPr>
              <a:t>6</a:t>
            </a: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,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16002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SarabunPSK"/>
                <a:cs typeface="TH SarabunPSK"/>
              </a:rPr>
              <a:t> </a:t>
            </a:r>
            <a:r>
              <a:rPr lang="th-TH" sz="4000" b="1" dirty="0">
                <a:latin typeface="TH SarabunPSK"/>
                <a:cs typeface="TH SarabunPSK"/>
              </a:rPr>
              <a:t>รอบที่ </a:t>
            </a:r>
            <a:r>
              <a:rPr lang="en-US" sz="4000" b="1" dirty="0">
                <a:latin typeface="TH SarabunPSK"/>
                <a:cs typeface="TH SarabunPSK"/>
              </a:rPr>
              <a:t>2: </a:t>
            </a:r>
            <a:r>
              <a:rPr lang="th-TH" sz="4000" b="1" dirty="0">
                <a:latin typeface="TH SarabunPSK"/>
                <a:cs typeface="TH SarabunPSK"/>
              </a:rPr>
              <a:t>ทำการเปรียบเทียบ</a:t>
            </a:r>
            <a:r>
              <a:rPr lang="en-US" sz="4000" b="1" dirty="0">
                <a:latin typeface="TH SarabunPSK"/>
                <a:cs typeface="TH SarabunPSK"/>
              </a:rPr>
              <a:t>  </a:t>
            </a:r>
            <a:r>
              <a:rPr lang="th-TH" sz="4000" b="1" dirty="0">
                <a:latin typeface="TH SarabunPSK"/>
                <a:cs typeface="TH SarabunPSK"/>
              </a:rPr>
              <a:t>4, 5, 6, 2, </a:t>
            </a:r>
            <a:r>
              <a:rPr lang="en-US" sz="4000" b="1" dirty="0">
                <a:latin typeface="TH SarabunPSK"/>
                <a:cs typeface="TH SarabunPSK"/>
              </a:rPr>
              <a:t>8</a:t>
            </a:r>
          </a:p>
          <a:p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2667000"/>
            <a:ext cx="6096000" cy="4572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95400" y="3733800"/>
            <a:ext cx="6096000" cy="4572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3200400"/>
            <a:ext cx="6096000" cy="4572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4495800"/>
            <a:ext cx="7010400" cy="10668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การเรียงลำดับแบบฟอง </a:t>
            </a:r>
            <a:r>
              <a:rPr lang="en-US" dirty="0"/>
              <a:t>(Bubble Sort)</a:t>
            </a:r>
            <a:r>
              <a:rPr lang="th-TH" dirty="0"/>
              <a:t>  </a:t>
            </a:r>
            <a:r>
              <a:rPr lang="en-US" dirty="0"/>
              <a:t>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324600" y="5670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932D16-61AD-4632-A6F5-3967C5A954AD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96627"/>
              </p:ext>
            </p:extLst>
          </p:nvPr>
        </p:nvGraphicFramePr>
        <p:xfrm>
          <a:off x="1295400" y="2667000"/>
          <a:ext cx="6096000" cy="10363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/>
                          <a:cs typeface="TH SarabunPSK"/>
                        </a:rPr>
                        <a:t>ครั้งที่ </a:t>
                      </a:r>
                      <a:r>
                        <a:rPr lang="en-US" sz="2800" dirty="0">
                          <a:latin typeface="TH SarabunPSK"/>
                          <a:cs typeface="TH SarabunPSK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latin typeface="TH SarabunPSK"/>
                          <a:cs typeface="TH SarabunPSK"/>
                        </a:rPr>
                        <a:t>ครั้งที่</a:t>
                      </a:r>
                      <a:r>
                        <a:rPr lang="th-TH" sz="2800" b="1" baseline="0" dirty="0">
                          <a:latin typeface="TH SarabunPSK"/>
                          <a:cs typeface="TH SarabunPSK"/>
                        </a:rPr>
                        <a:t> </a:t>
                      </a:r>
                      <a:r>
                        <a:rPr lang="en-US" sz="2800" b="1" baseline="0" dirty="0">
                          <a:latin typeface="TH SarabunPSK"/>
                          <a:cs typeface="TH SarabunPSK"/>
                        </a:rPr>
                        <a:t>2</a:t>
                      </a:r>
                      <a:endParaRPr lang="en-US" sz="2800" b="1" dirty="0">
                        <a:latin typeface="TH SarabunPSK"/>
                        <a:cs typeface="TH SarabunPS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0" y="5105400"/>
            <a:ext cx="502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295400" y="4495800"/>
            <a:ext cx="7010400" cy="1126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th-TH" sz="3200" b="1" dirty="0">
                <a:latin typeface="TH SarabunPSK"/>
                <a:cs typeface="TH SarabunPSK"/>
              </a:rPr>
              <a:t>ทำการสลับที่ในครั้งที่ </a:t>
            </a:r>
            <a:r>
              <a:rPr lang="en-US" sz="3200" b="1" dirty="0">
                <a:latin typeface="TH SarabunPSK"/>
                <a:cs typeface="TH SarabunPSK"/>
              </a:rPr>
              <a:t>2</a:t>
            </a:r>
            <a:r>
              <a:rPr lang="th-TH" sz="3200" b="1" dirty="0">
                <a:latin typeface="TH SarabunPSK"/>
                <a:cs typeface="TH SarabunPSK"/>
              </a:rPr>
              <a:t>  เนื่องจาก  </a:t>
            </a:r>
            <a:r>
              <a:rPr lang="en-US" sz="3200" b="1" dirty="0">
                <a:latin typeface="TH SarabunPSK"/>
                <a:cs typeface="TH SarabunPSK"/>
              </a:rPr>
              <a:t>5</a:t>
            </a:r>
            <a:r>
              <a:rPr lang="th-TH" sz="3200" b="1" dirty="0">
                <a:latin typeface="TH SarabunPSK"/>
                <a:cs typeface="TH SarabunPSK"/>
              </a:rPr>
              <a:t> &gt; 2   ผลลัพธ์ที่ได้ คือ</a:t>
            </a:r>
          </a:p>
          <a:p>
            <a:pPr eaLnBrk="0" hangingPunct="0">
              <a:spcBef>
                <a:spcPct val="10000"/>
              </a:spcBef>
            </a:pP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ครั้งที่ </a:t>
            </a:r>
            <a:r>
              <a:rPr lang="en-US" sz="3200" b="1" dirty="0">
                <a:solidFill>
                  <a:srgbClr val="CC0000"/>
                </a:solidFill>
                <a:latin typeface="TH SarabunPSK"/>
                <a:cs typeface="TH SarabunPSK"/>
              </a:rPr>
              <a:t>3</a:t>
            </a: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           </a:t>
            </a:r>
            <a:r>
              <a:rPr lang="th-TH" sz="3200" b="1" dirty="0">
                <a:solidFill>
                  <a:schemeClr val="tx1"/>
                </a:solidFill>
                <a:latin typeface="TH SarabunPSK"/>
                <a:cs typeface="TH SarabunPSK"/>
              </a:rPr>
              <a:t>4, </a:t>
            </a:r>
            <a:r>
              <a:rPr lang="en-US" sz="3200" b="1" dirty="0">
                <a:solidFill>
                  <a:schemeClr val="tx1"/>
                </a:solidFill>
                <a:latin typeface="TH SarabunPSK"/>
                <a:cs typeface="TH SarabunPSK"/>
              </a:rPr>
              <a:t>2</a:t>
            </a:r>
            <a:r>
              <a:rPr lang="th-TH" sz="3200" b="1" dirty="0">
                <a:solidFill>
                  <a:schemeClr val="tx1"/>
                </a:solidFill>
                <a:latin typeface="TH SarabunPSK"/>
                <a:cs typeface="TH SarabunPSK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TH SarabunPSK"/>
                <a:cs typeface="TH SarabunPSK"/>
              </a:rPr>
              <a:t>5</a:t>
            </a:r>
            <a:r>
              <a:rPr lang="th-TH" sz="3200" b="1" dirty="0">
                <a:solidFill>
                  <a:schemeClr val="tx1"/>
                </a:solidFill>
                <a:latin typeface="TH SarabunPSK"/>
                <a:cs typeface="TH SarabunPSK"/>
              </a:rPr>
              <a:t>, </a:t>
            </a:r>
            <a:r>
              <a:rPr lang="en-US" sz="3200" b="1" dirty="0">
                <a:solidFill>
                  <a:srgbClr val="CC0000"/>
                </a:solidFill>
                <a:latin typeface="TH SarabunPSK"/>
                <a:cs typeface="TH SarabunPSK"/>
              </a:rPr>
              <a:t>6</a:t>
            </a: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,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16764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SarabunPSK"/>
                <a:cs typeface="TH SarabunPSK"/>
              </a:rPr>
              <a:t> </a:t>
            </a:r>
            <a:r>
              <a:rPr lang="th-TH" sz="4000" b="1" dirty="0">
                <a:latin typeface="TH SarabunPSK"/>
                <a:cs typeface="TH SarabunPSK"/>
              </a:rPr>
              <a:t>รอบที่ </a:t>
            </a:r>
            <a:r>
              <a:rPr lang="en-US" sz="4000" b="1" dirty="0">
                <a:latin typeface="TH SarabunPSK"/>
                <a:cs typeface="TH SarabunPSK"/>
              </a:rPr>
              <a:t>3: </a:t>
            </a:r>
            <a:r>
              <a:rPr lang="th-TH" sz="4000" b="1" dirty="0">
                <a:latin typeface="TH SarabunPSK"/>
                <a:cs typeface="TH SarabunPSK"/>
              </a:rPr>
              <a:t>ทำการเปรียบเทียบ</a:t>
            </a:r>
            <a:r>
              <a:rPr lang="en-US" sz="4000" b="1" dirty="0">
                <a:latin typeface="TH SarabunPSK"/>
                <a:cs typeface="TH SarabunPSK"/>
              </a:rPr>
              <a:t>  </a:t>
            </a:r>
            <a:r>
              <a:rPr lang="th-TH" sz="4000" b="1" dirty="0">
                <a:latin typeface="TH SarabunPSK"/>
                <a:cs typeface="TH SarabunPSK"/>
              </a:rPr>
              <a:t>4, 5, </a:t>
            </a:r>
            <a:r>
              <a:rPr lang="en-US" sz="4000" b="1" dirty="0">
                <a:latin typeface="TH SarabunPSK"/>
                <a:cs typeface="TH SarabunPSK"/>
              </a:rPr>
              <a:t>2</a:t>
            </a:r>
            <a:r>
              <a:rPr lang="th-TH" sz="4000" b="1" dirty="0">
                <a:latin typeface="TH SarabunPSK"/>
                <a:cs typeface="TH SarabunPSK"/>
              </a:rPr>
              <a:t>, </a:t>
            </a:r>
            <a:r>
              <a:rPr lang="en-US" sz="4000" b="1" dirty="0">
                <a:latin typeface="TH SarabunPSK"/>
                <a:cs typeface="TH SarabunPSK"/>
              </a:rPr>
              <a:t>6</a:t>
            </a:r>
            <a:r>
              <a:rPr lang="th-TH" sz="4000" b="1" dirty="0">
                <a:latin typeface="TH SarabunPSK"/>
                <a:cs typeface="TH SarabunPSK"/>
              </a:rPr>
              <a:t>, </a:t>
            </a:r>
            <a:r>
              <a:rPr lang="en-US" sz="4000" b="1" dirty="0">
                <a:latin typeface="TH SarabunPSK"/>
                <a:cs typeface="TH SarabunPSK"/>
              </a:rPr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5400" y="2743200"/>
            <a:ext cx="6096000" cy="4572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3200400"/>
            <a:ext cx="6096000" cy="4572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4572000"/>
            <a:ext cx="7010400" cy="10668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การเรียงลำดับแบบฟอง </a:t>
            </a:r>
            <a:r>
              <a:rPr lang="en-US" dirty="0"/>
              <a:t>(Bubble Sort)</a:t>
            </a:r>
            <a:r>
              <a:rPr lang="th-TH" dirty="0"/>
              <a:t>  </a:t>
            </a:r>
            <a:r>
              <a:rPr lang="en-US" dirty="0"/>
              <a:t>4/4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46056"/>
              </p:ext>
            </p:extLst>
          </p:nvPr>
        </p:nvGraphicFramePr>
        <p:xfrm>
          <a:off x="1295400" y="2667000"/>
          <a:ext cx="6400800" cy="6858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/>
                          <a:cs typeface="TH SarabunPSK"/>
                        </a:rPr>
                        <a:t>ครั้งที่ </a:t>
                      </a:r>
                      <a:r>
                        <a:rPr lang="en-US" sz="2800" dirty="0">
                          <a:latin typeface="TH SarabunPSK"/>
                          <a:cs typeface="TH SarabunPSK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u="sng" dirty="0">
                          <a:latin typeface="TH SarabunPSK"/>
                          <a:cs typeface="TH SarabunPS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TH SarabunPSK"/>
                          <a:cs typeface="TH SarabunPSK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0" y="4876800"/>
            <a:ext cx="5029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295400" y="4267200"/>
            <a:ext cx="7010400" cy="1126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th-TH" sz="3200" b="1" dirty="0">
                <a:latin typeface="TH SarabunPSK"/>
                <a:cs typeface="TH SarabunPSK"/>
              </a:rPr>
              <a:t>ทำการสลับที่ในครั้งที่ </a:t>
            </a:r>
            <a:r>
              <a:rPr lang="en-US" sz="3200" b="1" dirty="0">
                <a:latin typeface="TH SarabunPSK"/>
                <a:cs typeface="TH SarabunPSK"/>
              </a:rPr>
              <a:t>1 </a:t>
            </a:r>
            <a:r>
              <a:rPr lang="th-TH" sz="3200" b="1" dirty="0">
                <a:latin typeface="TH SarabunPSK"/>
                <a:cs typeface="TH SarabunPSK"/>
              </a:rPr>
              <a:t>เนื่องจาก  </a:t>
            </a:r>
            <a:r>
              <a:rPr lang="en-US" sz="3200" b="1" dirty="0">
                <a:latin typeface="TH SarabunPSK"/>
                <a:cs typeface="TH SarabunPSK"/>
              </a:rPr>
              <a:t>4</a:t>
            </a:r>
            <a:r>
              <a:rPr lang="th-TH" sz="3200" b="1" dirty="0">
                <a:latin typeface="TH SarabunPSK"/>
                <a:cs typeface="TH SarabunPSK"/>
              </a:rPr>
              <a:t> &gt; 2   ผลลัพธ์ที่ได้ คือ</a:t>
            </a:r>
          </a:p>
          <a:p>
            <a:pPr eaLnBrk="0" hangingPunct="0">
              <a:spcBef>
                <a:spcPct val="10000"/>
              </a:spcBef>
            </a:pP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ครั้งที่ </a:t>
            </a:r>
            <a:r>
              <a:rPr lang="en-US" sz="3200" b="1" dirty="0">
                <a:solidFill>
                  <a:srgbClr val="CC0000"/>
                </a:solidFill>
                <a:latin typeface="TH SarabunPSK"/>
                <a:cs typeface="TH SarabunPSK"/>
              </a:rPr>
              <a:t>3</a:t>
            </a: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           </a:t>
            </a:r>
            <a:r>
              <a:rPr lang="en-US" sz="3200" b="1" dirty="0">
                <a:solidFill>
                  <a:srgbClr val="FF0000"/>
                </a:solidFill>
                <a:latin typeface="TH SarabunPSK"/>
                <a:cs typeface="TH SarabunPSK"/>
              </a:rPr>
              <a:t>2</a:t>
            </a:r>
            <a:r>
              <a:rPr lang="th-TH" sz="3200" b="1" dirty="0">
                <a:solidFill>
                  <a:srgbClr val="FF0000"/>
                </a:solidFill>
                <a:latin typeface="TH SarabunPSK"/>
                <a:cs typeface="TH SarabunPSK"/>
              </a:rPr>
              <a:t>,</a:t>
            </a:r>
            <a:r>
              <a:rPr lang="en-US" sz="3200" b="1" dirty="0">
                <a:solidFill>
                  <a:srgbClr val="FF0000"/>
                </a:solidFill>
                <a:latin typeface="TH SarabunPSK"/>
                <a:cs typeface="TH SarabunPSK"/>
              </a:rPr>
              <a:t>4,</a:t>
            </a:r>
            <a:r>
              <a:rPr lang="th-TH" sz="3200" b="1" dirty="0">
                <a:solidFill>
                  <a:srgbClr val="FF0000"/>
                </a:solidFill>
                <a:latin typeface="TH SarabunPSK"/>
                <a:cs typeface="TH SarabunPSK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H SarabunPSK"/>
                <a:cs typeface="TH SarabunPSK"/>
              </a:rPr>
              <a:t>5</a:t>
            </a:r>
            <a:r>
              <a:rPr lang="th-TH" sz="3200" b="1" dirty="0">
                <a:solidFill>
                  <a:schemeClr val="tx1"/>
                </a:solidFill>
                <a:latin typeface="TH SarabunPSK"/>
                <a:cs typeface="TH SarabunPSK"/>
              </a:rPr>
              <a:t>, </a:t>
            </a:r>
            <a:r>
              <a:rPr lang="en-US" sz="3200" b="1" dirty="0">
                <a:solidFill>
                  <a:srgbClr val="CC0000"/>
                </a:solidFill>
                <a:latin typeface="TH SarabunPSK"/>
                <a:cs typeface="TH SarabunPSK"/>
              </a:rPr>
              <a:t>6</a:t>
            </a:r>
            <a:r>
              <a:rPr lang="th-TH" sz="3200" b="1" dirty="0">
                <a:solidFill>
                  <a:srgbClr val="CC0000"/>
                </a:solidFill>
                <a:latin typeface="TH SarabunPSK"/>
                <a:cs typeface="TH SarabunPSK"/>
              </a:rPr>
              <a:t>,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1828800"/>
            <a:ext cx="6400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H SarabunPSK"/>
                <a:cs typeface="TH SarabunPSK"/>
              </a:rPr>
              <a:t> </a:t>
            </a:r>
            <a:r>
              <a:rPr lang="th-TH" sz="3600" b="1" dirty="0">
                <a:latin typeface="TH SarabunPSK"/>
                <a:cs typeface="TH SarabunPSK"/>
              </a:rPr>
              <a:t>รอบที่ </a:t>
            </a:r>
            <a:r>
              <a:rPr lang="en-US" sz="3600" b="1" dirty="0">
                <a:latin typeface="TH SarabunPSK"/>
                <a:cs typeface="TH SarabunPSK"/>
              </a:rPr>
              <a:t>4: </a:t>
            </a:r>
            <a:r>
              <a:rPr lang="th-TH" sz="3600" b="1" dirty="0">
                <a:latin typeface="TH SarabunPSK"/>
                <a:cs typeface="TH SarabunPSK"/>
              </a:rPr>
              <a:t>ทำการเปรียบเทียบ</a:t>
            </a:r>
            <a:r>
              <a:rPr lang="en-US" sz="3600" b="1" dirty="0">
                <a:latin typeface="TH SarabunPSK"/>
                <a:cs typeface="TH SarabunPSK"/>
              </a:rPr>
              <a:t> </a:t>
            </a:r>
            <a:r>
              <a:rPr lang="th-TH" sz="3600" b="1" dirty="0">
                <a:latin typeface="TH SarabunPSK"/>
                <a:cs typeface="TH SarabunPSK"/>
              </a:rPr>
              <a:t>4, </a:t>
            </a:r>
            <a:r>
              <a:rPr lang="en-US" sz="3600" b="1" dirty="0">
                <a:latin typeface="TH SarabunPSK"/>
                <a:cs typeface="TH SarabunPSK"/>
              </a:rPr>
              <a:t>2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en-US" sz="3600" b="1" dirty="0">
                <a:latin typeface="TH SarabunPSK"/>
                <a:cs typeface="TH SarabunPSK"/>
              </a:rPr>
              <a:t>5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en-US" sz="3600" b="1" dirty="0">
                <a:latin typeface="TH SarabunPSK"/>
                <a:cs typeface="TH SarabunPSK"/>
              </a:rPr>
              <a:t>6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en-US" sz="3600" b="1" dirty="0">
                <a:latin typeface="TH SarabunPSK"/>
                <a:cs typeface="TH SarabunPSK"/>
              </a:rPr>
              <a:t>8</a:t>
            </a:r>
          </a:p>
          <a:p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2743200"/>
            <a:ext cx="6400800" cy="5334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4343400"/>
            <a:ext cx="7010400" cy="1066800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6019800"/>
            <a:ext cx="7162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h-TH" sz="3200" b="1" dirty="0">
                <a:solidFill>
                  <a:srgbClr val="6600FF"/>
                </a:solidFill>
                <a:latin typeface="TH SarabunPSK"/>
                <a:cs typeface="TH SarabunPSK"/>
              </a:rPr>
              <a:t>เนื่องจากครบ </a:t>
            </a:r>
            <a:r>
              <a:rPr lang="en-US" sz="3200" b="1" dirty="0">
                <a:solidFill>
                  <a:srgbClr val="6600FF"/>
                </a:solidFill>
                <a:latin typeface="TH SarabunPSK"/>
                <a:cs typeface="TH SarabunPSK"/>
              </a:rPr>
              <a:t>n-1 </a:t>
            </a:r>
            <a:r>
              <a:rPr lang="th-TH" sz="3200" b="1" dirty="0">
                <a:solidFill>
                  <a:srgbClr val="6600FF"/>
                </a:solidFill>
                <a:latin typeface="TH SarabunPSK"/>
                <a:cs typeface="TH SarabunPSK"/>
              </a:rPr>
              <a:t>รอบ  จึงจบการเรียงลำดับแบบฟอง</a:t>
            </a:r>
          </a:p>
        </p:txBody>
      </p:sp>
    </p:spTree>
    <p:extLst>
      <p:ext uri="{BB962C8B-B14F-4D97-AF65-F5344CB8AC3E}">
        <p14:creationId xmlns:p14="http://schemas.microsoft.com/office/powerpoint/2010/main" val="296736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ส่วนของโปรแกรมของ </a:t>
            </a:r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8001000" cy="4953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100" dirty="0">
                <a:solidFill>
                  <a:srgbClr val="669900"/>
                </a:solidFill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void Swap(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[] a,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e1,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e2)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{   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tmp</a:t>
            </a:r>
            <a:r>
              <a:rPr lang="en-US" sz="2400" b="1" dirty="0">
                <a:latin typeface="Courier New"/>
                <a:cs typeface="Courier New"/>
              </a:rPr>
              <a:t> = a[e1];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     a[e1]= a[e2],  a[e2]= </a:t>
            </a:r>
            <a:r>
              <a:rPr lang="en-US" sz="2400" b="1" dirty="0" err="1">
                <a:latin typeface="Courier New"/>
                <a:cs typeface="Courier New"/>
              </a:rPr>
              <a:t>tmp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/* Bubble sort for integers */</a:t>
            </a:r>
            <a:endParaRPr lang="en-US" sz="2400" b="1" dirty="0">
              <a:latin typeface="Courier New"/>
              <a:cs typeface="Courier New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public void </a:t>
            </a:r>
            <a:r>
              <a:rPr lang="en-US" sz="2400" b="1" dirty="0" err="1">
                <a:latin typeface="Courier New"/>
                <a:cs typeface="Courier New"/>
              </a:rPr>
              <a:t>BubbleSort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[] data)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{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, j;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  for(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=data.length-1;i&gt;0;i--)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      for(j = 0; j &lt;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; j++)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         if( data[j] &gt; data[j+1] )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            Swap(data,j,j+1);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urier New"/>
                <a:cs typeface="Courier New"/>
              </a:rPr>
              <a:t>} </a:t>
            </a:r>
            <a:r>
              <a:rPr lang="th-TH" sz="2400" b="1" dirty="0">
                <a:latin typeface="Courier New"/>
                <a:cs typeface="Courier New"/>
              </a:rPr>
              <a:t>/* Bubble sort for integers */</a:t>
            </a:r>
            <a:r>
              <a:rPr lang="en-US" sz="2400" b="1" dirty="0">
                <a:latin typeface="Courier New"/>
                <a:cs typeface="Courier New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4343400"/>
            <a:ext cx="2667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6400800" y="1905000"/>
            <a:ext cx="2057400" cy="1066800"/>
          </a:xfrm>
          <a:prstGeom prst="borderCallout2">
            <a:avLst>
              <a:gd name="adj1" fmla="val 50568"/>
              <a:gd name="adj2" fmla="val -2997"/>
              <a:gd name="adj3" fmla="val 50568"/>
              <a:gd name="adj4" fmla="val -15481"/>
              <a:gd name="adj5" fmla="val 40689"/>
              <a:gd name="adj6" fmla="val -2641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>
                <a:solidFill>
                  <a:srgbClr val="0000FF"/>
                </a:solidFill>
              </a:rPr>
              <a:t>ใช้ในการสลับที่</a:t>
            </a:r>
            <a:endParaRPr lang="en-SG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43434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724400"/>
            <a:ext cx="914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fontAlgn="base" hangingPunct="0">
              <a:lnSpc>
                <a:spcPct val="95000"/>
              </a:lnSpc>
              <a:spcAft>
                <a:spcPct val="0"/>
              </a:spcAft>
            </a:pPr>
            <a:r>
              <a:rPr lang="th-TH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ตัวอย่าง  </a:t>
            </a:r>
            <a:r>
              <a:rPr lang="th-TH" dirty="0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กรณีที่แย่ที่สุด</a:t>
            </a:r>
            <a:br>
              <a:rPr lang="th-TH" dirty="0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</a:br>
            <a:r>
              <a:rPr lang="th-TH" dirty="0">
                <a:solidFill>
                  <a:srgbClr val="006699"/>
                </a:solidFill>
                <a:latin typeface="TH SarabunPSK"/>
                <a:ea typeface="ＭＳ Ｐゴシック" charset="0"/>
                <a:cs typeface="TH SarabunPSK"/>
              </a:rPr>
              <a:t>การเรียงลำดับแบบฟอง</a:t>
            </a:r>
            <a:r>
              <a:rPr lang="en-US" dirty="0">
                <a:solidFill>
                  <a:srgbClr val="006699"/>
                </a:solidFill>
                <a:latin typeface="TH SarabunPSK"/>
                <a:ea typeface="ＭＳ Ｐゴシック" charset="0"/>
                <a:cs typeface="TH SarabunPSK"/>
              </a:rPr>
              <a:t> </a:t>
            </a:r>
            <a:r>
              <a:rPr lang="th-TH" dirty="0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จากข้อมูล 9, 7, 5, 3, 1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C996-9834-AE49-8C4E-C5AB53515851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320040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32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รอบที่ 1</a:t>
            </a:r>
            <a:endParaRPr lang="th-TH" sz="2800" b="1">
              <a:solidFill>
                <a:srgbClr val="000000"/>
              </a:solidFill>
              <a:latin typeface="Angsana New" charset="0"/>
              <a:ea typeface="ＭＳ Ｐゴシック" charset="0"/>
              <a:cs typeface="Angsana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1           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9, 7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5, 3,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2            7,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9, 5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3,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3            7, 5,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9, 3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4            7, 5, 3,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9, 1</a:t>
            </a:r>
            <a:endParaRPr lang="th-TH" sz="2800" b="1">
              <a:solidFill>
                <a:srgbClr val="000000"/>
              </a:solidFill>
              <a:latin typeface="Angsana New" charset="0"/>
              <a:ea typeface="ＭＳ Ｐゴシック" charset="0"/>
              <a:cs typeface="Angsana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2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รอบที่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1           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7, 5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3, 1, 9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2            5,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7, 3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1, 9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3            5, 3,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7, 1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9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32004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32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รอบที่ 3</a:t>
            </a:r>
            <a:endParaRPr lang="th-TH" sz="2800" b="1">
              <a:solidFill>
                <a:srgbClr val="000000"/>
              </a:solidFill>
              <a:latin typeface="Angsana New" charset="0"/>
              <a:ea typeface="ＭＳ Ｐゴシック" charset="0"/>
              <a:cs typeface="Angsana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1 	        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5, 3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1, 7, 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2            3,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5, 1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7, 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sz="2800" b="1">
              <a:solidFill>
                <a:srgbClr val="000000"/>
              </a:solidFill>
              <a:latin typeface="Angsana New" charset="0"/>
              <a:ea typeface="ＭＳ Ｐゴシック" charset="0"/>
              <a:cs typeface="Angsana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2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รอบที่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ครั้งที่ 1            </a:t>
            </a:r>
            <a:r>
              <a:rPr lang="th-TH" sz="2800" b="1">
                <a:solidFill>
                  <a:srgbClr val="CC0099"/>
                </a:solidFill>
                <a:latin typeface="Angsana New" charset="0"/>
                <a:ea typeface="ＭＳ Ｐゴシック" charset="0"/>
                <a:cs typeface="Angsana New" charset="0"/>
              </a:rPr>
              <a:t>3, 1</a:t>
            </a:r>
            <a:r>
              <a:rPr lang="th-TH" sz="28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, 5, 7, 9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2743200" y="25908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6705600" y="26543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6946900" y="30734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2971800" y="29972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3225800" y="34163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3429000" y="38354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2743200" y="47498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2971800" y="51054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3149600" y="54610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6629400" y="4419600"/>
            <a:ext cx="381000" cy="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59" grpId="0" animBg="1"/>
      <p:bldP spid="151560" grpId="0" animBg="1"/>
      <p:bldP spid="151561" grpId="0" animBg="1"/>
      <p:bldP spid="151562" grpId="0" animBg="1"/>
      <p:bldP spid="151563" grpId="0" animBg="1"/>
      <p:bldP spid="151564" grpId="0" animBg="1"/>
      <p:bldP spid="151565" grpId="0" animBg="1"/>
      <p:bldP spid="1515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dirty="0">
                <a:effectLst>
                  <a:outerShdw blurRad="38100" dist="38100" dir="2700000" algn="tl">
                    <a:srgbClr val="DDDDDD"/>
                  </a:outerShdw>
                </a:effectLst>
                <a:latin typeface="Angsana New" charset="0"/>
              </a:rPr>
              <a:t>ประสิทธิภาพของ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ngsana New" charset="0"/>
              </a:rPr>
              <a:t>Bubble Sort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ngsana New" charset="0"/>
              </a:rPr>
              <a:t>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8BB3-3B9F-D447-879D-6206EC494A1C}" type="slidenum">
              <a:rPr lang="en-US"/>
              <a:pPr/>
              <a:t>27</a:t>
            </a:fld>
            <a:endParaRPr lang="th-TH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336675" y="2044700"/>
            <a:ext cx="7267575" cy="1414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38100">
            <a:solidFill>
              <a:srgbClr val="063DE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latin typeface="TH SarabunPSK"/>
                <a:cs typeface="TH SarabunPSK"/>
              </a:rPr>
              <a:t>Bubble Sort  </a:t>
            </a:r>
            <a:r>
              <a:rPr lang="th-TH" sz="3600" b="1">
                <a:latin typeface="TH SarabunPSK"/>
                <a:cs typeface="TH SarabunPSK"/>
              </a:rPr>
              <a:t>จะมีการเปรียบเทียบเป็น</a:t>
            </a:r>
            <a:endParaRPr lang="en-US" sz="3600" b="1">
              <a:latin typeface="TH SarabunPSK"/>
              <a:cs typeface="TH SarabunPSK"/>
            </a:endParaRPr>
          </a:p>
          <a:p>
            <a:pPr eaLnBrk="0" hangingPunct="0"/>
            <a:r>
              <a:rPr lang="en-US" sz="4000" b="1">
                <a:latin typeface="TH SarabunPSK"/>
                <a:cs typeface="TH SarabunPSK"/>
              </a:rPr>
              <a:t>1+2+3+4+…+(n-1) = n(n-1)/2 = O(n</a:t>
            </a:r>
            <a:r>
              <a:rPr lang="en-US" sz="4000" b="1" baseline="30000">
                <a:latin typeface="TH SarabunPSK"/>
                <a:cs typeface="TH SarabunPSK"/>
              </a:rPr>
              <a:t>2</a:t>
            </a:r>
            <a:r>
              <a:rPr lang="en-US" sz="4000" b="1">
                <a:latin typeface="TH SarabunPSK"/>
                <a:cs typeface="TH SarabunPSK"/>
              </a:rPr>
              <a:t>)</a:t>
            </a:r>
          </a:p>
        </p:txBody>
      </p:sp>
      <p:pic>
        <p:nvPicPr>
          <p:cNvPr id="23568" name="Picture 16" descr="j00926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734050"/>
            <a:ext cx="895350" cy="112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1295400" y="3810000"/>
            <a:ext cx="7315200" cy="2447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2700000" scaled="1"/>
          </a:gradFill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b="1" dirty="0">
                <a:latin typeface="TH SarabunPSK"/>
                <a:cs typeface="TH SarabunPSK"/>
              </a:rPr>
              <a:t>Bubble Sort  </a:t>
            </a:r>
            <a:r>
              <a:rPr lang="th-TH" sz="3600" b="1" dirty="0">
                <a:latin typeface="TH SarabunPSK"/>
                <a:cs typeface="TH SarabunPSK"/>
              </a:rPr>
              <a:t>จะมีการสลับที่ตามลักษณะของข้อมูล</a:t>
            </a:r>
          </a:p>
          <a:p>
            <a:r>
              <a:rPr lang="th-TH" sz="3600" b="1" dirty="0">
                <a:latin typeface="TH SarabunPSK"/>
                <a:cs typeface="TH SarabunPSK"/>
              </a:rPr>
              <a:t>กรณีดีที่สุด     ไม่มีการสลับที่เลย</a:t>
            </a:r>
          </a:p>
          <a:p>
            <a:r>
              <a:rPr lang="th-TH" sz="3600" b="1" dirty="0">
                <a:latin typeface="TH SarabunPSK"/>
                <a:cs typeface="TH SarabunPSK"/>
              </a:rPr>
              <a:t>กรณีแย่ที่สุด  </a:t>
            </a:r>
            <a:r>
              <a:rPr lang="en-US" sz="3600" b="1" dirty="0">
                <a:latin typeface="TH SarabunPSK"/>
                <a:cs typeface="TH SarabunPSK"/>
              </a:rPr>
              <a:t>1+2+3+4+…+(n-1) = n(n-1)/2 = O(n</a:t>
            </a:r>
            <a:r>
              <a:rPr lang="en-US" sz="3600" b="1" baseline="30000" dirty="0">
                <a:latin typeface="TH SarabunPSK"/>
                <a:cs typeface="TH SarabunPSK"/>
              </a:rPr>
              <a:t>2</a:t>
            </a:r>
            <a:r>
              <a:rPr lang="en-US" sz="3600" b="1" dirty="0">
                <a:latin typeface="TH SarabunPSK"/>
                <a:cs typeface="TH SarabunPSK"/>
              </a:rPr>
              <a:t>)</a:t>
            </a:r>
            <a:endParaRPr lang="th-TH" sz="6000" b="1" dirty="0">
              <a:latin typeface="TH SarabunPSK"/>
              <a:cs typeface="TH SarabunPSK"/>
            </a:endParaRPr>
          </a:p>
          <a:p>
            <a:r>
              <a:rPr lang="th-TH" sz="3600" b="1" dirty="0">
                <a:latin typeface="TH SarabunPSK"/>
                <a:cs typeface="TH SarabunPSK"/>
              </a:rPr>
              <a:t>กรณีเฉลี่ย </a:t>
            </a:r>
            <a:r>
              <a:rPr lang="en-US" sz="3600" b="1" dirty="0">
                <a:latin typeface="TH SarabunPSK"/>
                <a:cs typeface="TH SarabunPSK"/>
              </a:rPr>
              <a:t>      </a:t>
            </a:r>
            <a:r>
              <a:rPr lang="en-US" sz="3200" b="1" dirty="0">
                <a:latin typeface="TH SarabunPSK"/>
                <a:cs typeface="TH SarabunPSK"/>
              </a:rPr>
              <a:t>n(n-1)/4 = O(n</a:t>
            </a:r>
            <a:r>
              <a:rPr lang="en-US" sz="3200" b="1" baseline="30000" dirty="0">
                <a:latin typeface="TH SarabunPSK"/>
                <a:cs typeface="TH SarabunPSK"/>
              </a:rPr>
              <a:t>2</a:t>
            </a:r>
            <a:r>
              <a:rPr lang="en-US" sz="3200" b="1" dirty="0">
                <a:latin typeface="TH SarabunPSK"/>
                <a:cs typeface="TH SarabunPSK"/>
              </a:rPr>
              <a:t>)</a:t>
            </a:r>
            <a:endParaRPr lang="th-TH" sz="3200" b="1" dirty="0">
              <a:latin typeface="TH SarabunPSK"/>
              <a:cs typeface="TH SarabunPSK"/>
            </a:endParaRPr>
          </a:p>
          <a:p>
            <a:endParaRPr lang="th-TH" b="1" dirty="0">
              <a:latin typeface="TH SarabunPSK"/>
              <a:cs typeface="TH SarabunPSK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6600" y="4343400"/>
            <a:ext cx="25146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76600" y="4953000"/>
            <a:ext cx="5257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76600" y="5562600"/>
            <a:ext cx="25146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24000" y="2819400"/>
            <a:ext cx="6019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นักศึกษาคิดว่าจะสามารถเพิ่มประสิทธิภาพการเรียงลำดับแบบฟองได้อย่างไร สังเกต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28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52600" y="2057400"/>
            <a:ext cx="5410200" cy="260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th-TH" sz="4000" b="1" dirty="0">
                <a:latin typeface="TH SarabunPSK"/>
                <a:cs typeface="TH SarabunPSK"/>
              </a:rPr>
              <a:t>รอบที่ 1</a:t>
            </a:r>
          </a:p>
          <a:p>
            <a:pPr eaLnBrk="0" hangingPunct="0"/>
            <a:r>
              <a:rPr lang="th-TH" sz="3600" b="1" dirty="0">
                <a:latin typeface="TH SarabunPSK"/>
                <a:cs typeface="TH SarabunPSK"/>
              </a:rPr>
              <a:t>ครั้งที่ 1            </a:t>
            </a:r>
            <a:r>
              <a:rPr lang="th-TH" sz="3600" b="1" u="sng" dirty="0">
                <a:latin typeface="TH SarabunPSK"/>
                <a:cs typeface="TH SarabunPSK"/>
              </a:rPr>
              <a:t>1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th-TH" sz="3600" b="1" u="sng" dirty="0">
                <a:latin typeface="TH SarabunPSK"/>
                <a:cs typeface="TH SarabunPSK"/>
              </a:rPr>
              <a:t>3</a:t>
            </a:r>
            <a:r>
              <a:rPr lang="th-TH" sz="3600" b="1" dirty="0">
                <a:latin typeface="TH SarabunPSK"/>
                <a:cs typeface="TH SarabunPSK"/>
              </a:rPr>
              <a:t>, 5, 7, 9</a:t>
            </a:r>
          </a:p>
          <a:p>
            <a:pPr eaLnBrk="0" hangingPunct="0">
              <a:lnSpc>
                <a:spcPct val="80000"/>
              </a:lnSpc>
            </a:pPr>
            <a:r>
              <a:rPr lang="th-TH" sz="3600" b="1" dirty="0">
                <a:latin typeface="TH SarabunPSK"/>
                <a:cs typeface="TH SarabunPSK"/>
              </a:rPr>
              <a:t>ครั้งที่ 2            1, </a:t>
            </a:r>
            <a:r>
              <a:rPr lang="th-TH" sz="3600" b="1" u="sng" dirty="0">
                <a:latin typeface="TH SarabunPSK"/>
                <a:cs typeface="TH SarabunPSK"/>
              </a:rPr>
              <a:t>3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th-TH" sz="3600" b="1" u="sng" dirty="0">
                <a:latin typeface="TH SarabunPSK"/>
                <a:cs typeface="TH SarabunPSK"/>
              </a:rPr>
              <a:t>5</a:t>
            </a:r>
            <a:r>
              <a:rPr lang="th-TH" sz="3600" b="1" dirty="0">
                <a:latin typeface="TH SarabunPSK"/>
                <a:cs typeface="TH SarabunPSK"/>
              </a:rPr>
              <a:t>, 7, 9 </a:t>
            </a:r>
          </a:p>
          <a:p>
            <a:pPr eaLnBrk="0" hangingPunct="0">
              <a:lnSpc>
                <a:spcPct val="80000"/>
              </a:lnSpc>
            </a:pPr>
            <a:r>
              <a:rPr lang="th-TH" sz="3600" b="1" dirty="0">
                <a:latin typeface="TH SarabunPSK"/>
                <a:cs typeface="TH SarabunPSK"/>
              </a:rPr>
              <a:t>ครั้งที่ 3            1, 3, </a:t>
            </a:r>
            <a:r>
              <a:rPr lang="th-TH" sz="3600" b="1" u="sng" dirty="0">
                <a:latin typeface="TH SarabunPSK"/>
                <a:cs typeface="TH SarabunPSK"/>
              </a:rPr>
              <a:t>5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th-TH" sz="3600" b="1" u="sng" dirty="0">
                <a:latin typeface="TH SarabunPSK"/>
                <a:cs typeface="TH SarabunPSK"/>
              </a:rPr>
              <a:t>7</a:t>
            </a:r>
            <a:r>
              <a:rPr lang="th-TH" sz="3600" b="1" dirty="0">
                <a:latin typeface="TH SarabunPSK"/>
                <a:cs typeface="TH SarabunPSK"/>
              </a:rPr>
              <a:t>, 9 </a:t>
            </a:r>
          </a:p>
          <a:p>
            <a:pPr eaLnBrk="0" hangingPunct="0">
              <a:lnSpc>
                <a:spcPct val="80000"/>
              </a:lnSpc>
            </a:pPr>
            <a:r>
              <a:rPr lang="th-TH" sz="3600" b="1" dirty="0">
                <a:latin typeface="TH SarabunPSK"/>
                <a:cs typeface="TH SarabunPSK"/>
              </a:rPr>
              <a:t>ครั้งที่ 4            1, 3, 5, </a:t>
            </a:r>
            <a:r>
              <a:rPr lang="th-TH" sz="3600" b="1" u="sng" dirty="0">
                <a:latin typeface="TH SarabunPSK"/>
                <a:cs typeface="TH SarabunPSK"/>
              </a:rPr>
              <a:t>7</a:t>
            </a:r>
            <a:r>
              <a:rPr lang="th-TH" sz="3600" b="1" dirty="0">
                <a:latin typeface="TH SarabunPSK"/>
                <a:cs typeface="TH SarabunPSK"/>
              </a:rPr>
              <a:t>, </a:t>
            </a:r>
            <a:r>
              <a:rPr lang="th-TH" sz="3600" b="1" u="sng" dirty="0">
                <a:latin typeface="TH SarabunPSK"/>
                <a:cs typeface="TH SarabunPSK"/>
              </a:rPr>
              <a:t>9</a:t>
            </a:r>
            <a:r>
              <a:rPr lang="th-TH" sz="3600" b="1" dirty="0">
                <a:latin typeface="TH SarabunPSK"/>
                <a:cs typeface="TH SarabunPSK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257800"/>
            <a:ext cx="2286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สลับที่ </a:t>
            </a:r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65280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การปรับปรุงประสิทธิภาพการเรียงลำดับแบบฟอง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BF7-EFB3-1A4C-AB15-754F11D3D0D8}" type="slidenum">
              <a:rPr lang="en-US"/>
              <a:pPr/>
              <a:t>29</a:t>
            </a:fld>
            <a:endParaRPr lang="th-TH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83058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th-TH" sz="4000" b="1" dirty="0">
                <a:latin typeface="TH SarabunPSK"/>
                <a:cs typeface="TH SarabunPSK"/>
              </a:rPr>
              <a:t>เราสามารถปรับปรุงวิธีการให้เร็วขึ้น  โดย</a:t>
            </a:r>
          </a:p>
          <a:p>
            <a:pPr eaLnBrk="0" hangingPunct="0">
              <a:spcBef>
                <a:spcPct val="10000"/>
              </a:spcBef>
            </a:pPr>
            <a:r>
              <a:rPr lang="th-TH" sz="4000" b="1" dirty="0">
                <a:latin typeface="TH SarabunPSK"/>
                <a:cs typeface="TH SarabunPSK"/>
              </a:rPr>
              <a:t>เพิ่มตัวแปร  </a:t>
            </a:r>
            <a:r>
              <a:rPr lang="en-US" sz="4000" b="1" dirty="0">
                <a:solidFill>
                  <a:srgbClr val="336699"/>
                </a:solidFill>
                <a:latin typeface="TH SarabunPSK"/>
                <a:cs typeface="TH SarabunPSK"/>
              </a:rPr>
              <a:t>Check  </a:t>
            </a:r>
            <a:r>
              <a:rPr lang="th-TH" sz="4000" b="1" dirty="0">
                <a:solidFill>
                  <a:srgbClr val="336699"/>
                </a:solidFill>
                <a:latin typeface="TH SarabunPSK"/>
                <a:cs typeface="TH SarabunPSK"/>
              </a:rPr>
              <a:t>ที่ใช้ตรวจสอบว่าในรอบที่ผ่านมามีการสลับที่ข้อมูลหรือไม่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th-TH" sz="4000" b="1" dirty="0">
                <a:solidFill>
                  <a:srgbClr val="009900"/>
                </a:solidFill>
                <a:latin typeface="TH SarabunPSK"/>
                <a:cs typeface="TH SarabunPSK"/>
              </a:rPr>
              <a:t>   ถ้ามีการสลับที่  </a:t>
            </a:r>
            <a:r>
              <a:rPr lang="en-US" sz="4000" b="1" dirty="0">
                <a:solidFill>
                  <a:srgbClr val="009900"/>
                </a:solidFill>
                <a:latin typeface="TH SarabunPSK"/>
                <a:cs typeface="TH SarabunPSK"/>
              </a:rPr>
              <a:t>Check  </a:t>
            </a:r>
            <a:r>
              <a:rPr lang="th-TH" sz="4000" b="1" dirty="0">
                <a:solidFill>
                  <a:srgbClr val="009900"/>
                </a:solidFill>
                <a:latin typeface="TH SarabunPSK"/>
                <a:cs typeface="TH SarabunPSK"/>
              </a:rPr>
              <a:t>จะมีค่าเป็น </a:t>
            </a:r>
            <a:r>
              <a:rPr lang="en-US" sz="4000" b="1" dirty="0">
                <a:solidFill>
                  <a:srgbClr val="009900"/>
                </a:solidFill>
                <a:latin typeface="TH SarabunPSK"/>
                <a:cs typeface="TH SarabunPSK"/>
              </a:rPr>
              <a:t>true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4000" b="1" dirty="0">
                <a:solidFill>
                  <a:srgbClr val="009900"/>
                </a:solidFill>
                <a:latin typeface="TH SarabunPSK"/>
                <a:cs typeface="TH SarabunPSK"/>
              </a:rPr>
              <a:t>   </a:t>
            </a:r>
            <a:r>
              <a:rPr lang="th-TH" sz="4000" b="1" dirty="0">
                <a:solidFill>
                  <a:srgbClr val="009900"/>
                </a:solidFill>
                <a:latin typeface="TH SarabunPSK"/>
                <a:cs typeface="TH SarabunPSK"/>
              </a:rPr>
              <a:t>ถ้าไม่มีการสลับที่  </a:t>
            </a:r>
            <a:r>
              <a:rPr lang="en-US" sz="4000" b="1" dirty="0">
                <a:solidFill>
                  <a:srgbClr val="009900"/>
                </a:solidFill>
                <a:latin typeface="TH SarabunPSK"/>
                <a:cs typeface="TH SarabunPSK"/>
              </a:rPr>
              <a:t>Check  </a:t>
            </a:r>
            <a:r>
              <a:rPr lang="th-TH" sz="4000" b="1" dirty="0">
                <a:solidFill>
                  <a:srgbClr val="009900"/>
                </a:solidFill>
                <a:latin typeface="TH SarabunPSK"/>
                <a:cs typeface="TH SarabunPSK"/>
              </a:rPr>
              <a:t>จะมีค่าเป็น </a:t>
            </a:r>
            <a:r>
              <a:rPr lang="en-US" sz="4000" b="1" dirty="0">
                <a:solidFill>
                  <a:srgbClr val="009900"/>
                </a:solidFill>
                <a:latin typeface="TH SarabunPSK"/>
                <a:cs typeface="TH SarabunPSK"/>
              </a:rPr>
              <a:t>false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4000" b="1" dirty="0">
                <a:solidFill>
                  <a:srgbClr val="CC0099"/>
                </a:solidFill>
                <a:latin typeface="TH SarabunPSK"/>
                <a:cs typeface="TH SarabunPSK"/>
              </a:rPr>
              <a:t>   </a:t>
            </a:r>
            <a:r>
              <a:rPr lang="th-TH" sz="4000" b="1" dirty="0">
                <a:solidFill>
                  <a:srgbClr val="CC0099"/>
                </a:solidFill>
                <a:latin typeface="TH SarabunPSK"/>
                <a:cs typeface="TH SarabunPSK"/>
              </a:rPr>
              <a:t>หากในรอบใดๆ ไม่มีการสลับที่ก็แสดงว่าข้อมูลเรียงลำดับเรียบร้อยแล้ว  จึงไม่จำเป็นต้องทำรอบต่อไป</a:t>
            </a:r>
            <a:endParaRPr lang="th-TH" sz="4000" b="1" dirty="0">
              <a:latin typeface="TH SarabunPSK"/>
              <a:cs typeface="TH SarabunPS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5943600"/>
            <a:ext cx="5867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มี </a:t>
            </a:r>
            <a:r>
              <a:rPr lang="en-US" sz="2400" dirty="0"/>
              <a:t>Big O </a:t>
            </a:r>
            <a:r>
              <a:rPr lang="th-TH" sz="2400" dirty="0"/>
              <a:t>กรณีไหนเปลี่ยนหรือไม่ อย่างไร </a:t>
            </a:r>
            <a:r>
              <a:rPr lang="en-US" sz="2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0748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build="p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cs typeface="PMingLiU" charset="0"/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/>
                <a:cs typeface="TH SarabunPSK"/>
              </a:rPr>
              <a:t>คือ </a:t>
            </a:r>
            <a:r>
              <a:rPr lang="th-TH" dirty="0">
                <a:solidFill>
                  <a:srgbClr val="000066"/>
                </a:solidFill>
                <a:latin typeface="TH SarabunPSK"/>
                <a:cs typeface="TH SarabunPSK"/>
              </a:rPr>
              <a:t>ชนิดข้อมูลแบบชุดที่จะใช้ตัวแปรชื่อเดียวกันได้แต่สามารถมีตัวชี้ </a:t>
            </a:r>
            <a:r>
              <a:rPr lang="th-TH" sz="2400" dirty="0">
                <a:solidFill>
                  <a:schemeClr val="accent2"/>
                </a:solidFill>
                <a:latin typeface="TH SarabunPSK"/>
                <a:cs typeface="TH SarabunPSK"/>
              </a:rPr>
              <a:t>(INDEX)</a:t>
            </a:r>
            <a:r>
              <a:rPr lang="th-TH" dirty="0">
                <a:solidFill>
                  <a:srgbClr val="000066"/>
                </a:solidFill>
                <a:latin typeface="TH SarabunPSK"/>
                <a:cs typeface="TH SarabunPSK"/>
              </a:rPr>
              <a:t> ได้หลาย ๆ ตัว  ซึ่งจะช่วยประหยัดตัวแปรที่มีความหมายเดียวกันแต่ต้องใช้หลาย ๆ ตัวได้</a:t>
            </a:r>
            <a:endParaRPr lang="en-US" dirty="0">
              <a:solidFill>
                <a:srgbClr val="000066"/>
              </a:solidFill>
              <a:latin typeface="TH SarabunPSK"/>
              <a:cs typeface="TH SarabunPSK"/>
            </a:endParaRPr>
          </a:p>
          <a:p>
            <a:r>
              <a:rPr lang="th-TH" altLang="zh-TW" dirty="0">
                <a:solidFill>
                  <a:srgbClr val="000066"/>
                </a:solidFill>
                <a:latin typeface="TH SarabunPSK"/>
                <a:cs typeface="TH SarabunPSK"/>
              </a:rPr>
              <a:t>เช่น ข้อมูลคะแนนของนักศึกษาปีที่ 2 ภาควิชาสถิติประยุกต์, ข้อมูลคะแนนของนักกีฬาเทนนิส, ข้อมูลสถิติต่างๆ ฯลฯ</a:t>
            </a:r>
          </a:p>
          <a:p>
            <a:r>
              <a:rPr lang="en-GB" dirty="0">
                <a:solidFill>
                  <a:srgbClr val="0000FF"/>
                </a:solidFill>
              </a:rPr>
              <a:t>Array</a:t>
            </a:r>
            <a:r>
              <a:rPr lang="en-GB" dirty="0"/>
              <a:t> </a:t>
            </a:r>
            <a:r>
              <a:rPr lang="th-TH" dirty="0"/>
              <a:t>เป็นวิธีการที่ง่ายที่สุดในการเก็บกลุ่มของข้อมูลที่มี</a:t>
            </a:r>
            <a:r>
              <a:rPr lang="th-TH" u="sng" dirty="0">
                <a:solidFill>
                  <a:srgbClr val="FF0000"/>
                </a:solidFill>
              </a:rPr>
              <a:t>ชนิด</a:t>
            </a:r>
            <a:r>
              <a:rPr lang="th-TH" dirty="0">
                <a:solidFill>
                  <a:srgbClr val="FF0000"/>
                </a:solidFill>
              </a:rPr>
              <a:t>เดียวกัน  </a:t>
            </a:r>
            <a:r>
              <a:rPr lang="th-TH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GB" dirty="0">
                <a:solidFill>
                  <a:srgbClr val="0000FF"/>
                </a:solidFill>
              </a:rPr>
              <a:t> collection of data of the same type</a:t>
            </a:r>
            <a:r>
              <a:rPr lang="en-GB" dirty="0"/>
              <a:t> (homogeneous))</a:t>
            </a:r>
            <a:endParaRPr lang="th-TH" dirty="0"/>
          </a:p>
          <a:p>
            <a:r>
              <a:rPr lang="th-TH" dirty="0"/>
              <a:t>จะมีตัวชี้ </a:t>
            </a:r>
            <a:r>
              <a:rPr lang="en-US" dirty="0"/>
              <a:t>index </a:t>
            </a:r>
            <a:r>
              <a:rPr lang="th-TH" dirty="0"/>
              <a:t> ในการบอกตำแหน่ง</a:t>
            </a:r>
            <a:endParaRPr lang="en-GB" dirty="0"/>
          </a:p>
          <a:p>
            <a:endParaRPr lang="th-TH" altLang="zh-TW" dirty="0">
              <a:solidFill>
                <a:srgbClr val="000066"/>
              </a:solidFill>
              <a:latin typeface="TH SarabunPSK"/>
              <a:cs typeface="TH SarabunPSK"/>
            </a:endParaRPr>
          </a:p>
          <a:p>
            <a:endParaRPr lang="en-US" altLang="zh-TW" dirty="0">
              <a:solidFill>
                <a:srgbClr val="000066"/>
              </a:solidFill>
              <a:latin typeface="TH SarabunPSK"/>
              <a:cs typeface="TH SarabunPS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การเรียงลำดับแบบเลือก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charset="0"/>
              </a:rPr>
              <a:t>เป็นวิธีการเรียงลำดับที่ง่าย  </a:t>
            </a:r>
          </a:p>
          <a:p>
            <a:r>
              <a:rPr lang="th-TH" dirty="0">
                <a:latin typeface="Angsana New" charset="0"/>
              </a:rPr>
              <a:t>หลักการมีอยู่ว่าในแต่ละรอบจะเริ่มต้นหาข้อมูลตัวที่น้อยที่สุดของรอบนั้น</a:t>
            </a:r>
          </a:p>
          <a:p>
            <a:r>
              <a:rPr lang="th-TH" dirty="0">
                <a:latin typeface="Angsana New" charset="0"/>
              </a:rPr>
              <a:t>แล้วนำไปสลับกับข้อมูลที่อยู่ในตำแหน่งแรก</a:t>
            </a:r>
            <a:r>
              <a:rPr lang="en-US" dirty="0">
                <a:latin typeface="Angsana New" charset="0"/>
              </a:rPr>
              <a:t> </a:t>
            </a:r>
            <a:r>
              <a:rPr lang="th-TH" dirty="0">
                <a:latin typeface="Angsana New" charset="0"/>
              </a:rPr>
              <a:t>(สำหรับรอบแรก)</a:t>
            </a:r>
          </a:p>
          <a:p>
            <a:pPr lvl="1"/>
            <a:r>
              <a:rPr lang="th-TH" dirty="0">
                <a:latin typeface="Angsana New" charset="0"/>
              </a:rPr>
              <a:t>หรือ ตำแหน่งของรอบ </a:t>
            </a:r>
            <a:r>
              <a:rPr lang="en-US" dirty="0">
                <a:latin typeface="Angsana New" charset="0"/>
              </a:rPr>
              <a:t>-1 </a:t>
            </a:r>
            <a:r>
              <a:rPr lang="th-TH" dirty="0">
                <a:latin typeface="Angsana New" charset="0"/>
              </a:rPr>
              <a:t>  สำหรับรอบต่อๆ ไป</a:t>
            </a:r>
          </a:p>
          <a:p>
            <a:r>
              <a:rPr lang="th-TH" dirty="0">
                <a:latin typeface="Angsana New" charset="0"/>
              </a:rPr>
              <a:t>จากนั้นพิจารณาใหม่โดยไม่สนใจตำแหน่งแรกที่สลับแล้ว  จนครบทุกตำแหน่งของข้อมูล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A1-E724-BA4E-8823-FF0D9AB3AE59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11188" y="0"/>
            <a:ext cx="82280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การเรียงลำดับแบบเลือก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(Selection Sort)</a:t>
            </a:r>
            <a:b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</a:br>
            <a:r>
              <a:rPr 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ตัวอย่าง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แสดงการเรียงลำดับข้อมูลจากน้อยไปหามากโดยใช้วิธีการเรียงลำดับแบบเลือก   42, 23, 74, 11, 65, 58, 94, 36, 99, 87</a:t>
            </a:r>
          </a:p>
        </p:txBody>
      </p:sp>
      <p:grpSp>
        <p:nvGrpSpPr>
          <p:cNvPr id="153641" name="Group 41"/>
          <p:cNvGrpSpPr>
            <a:grpSpLocks/>
          </p:cNvGrpSpPr>
          <p:nvPr/>
        </p:nvGrpSpPr>
        <p:grpSpPr bwMode="auto">
          <a:xfrm>
            <a:off x="685800" y="1798637"/>
            <a:ext cx="8153400" cy="4983163"/>
            <a:chOff x="624" y="1026"/>
            <a:chExt cx="5136" cy="3139"/>
          </a:xfrm>
        </p:grpSpPr>
        <p:sp>
          <p:nvSpPr>
            <p:cNvPr id="153604" name="Text Box 4"/>
            <p:cNvSpPr txBox="1">
              <a:spLocks noChangeArrowheads="1"/>
            </p:cNvSpPr>
            <p:nvPr/>
          </p:nvSpPr>
          <p:spPr bwMode="auto">
            <a:xfrm>
              <a:off x="624" y="112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รอบที่</a:t>
              </a: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720" y="1045"/>
              <a:ext cx="4944" cy="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ข้อมูล     1        2         3        4        5        6        7        8        9        10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9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b="1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                          42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23       74      11</a:t>
              </a:r>
              <a:r>
                <a:rPr lang="th-TH" sz="2800" dirty="0">
                  <a:solidFill>
                    <a:srgbClr val="CC0099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65     58       94      36      99       87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1                            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2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4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5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6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7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8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9</a:t>
              </a: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>
              <a:off x="76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7" name="Line 7"/>
            <p:cNvSpPr>
              <a:spLocks noChangeShapeType="1"/>
            </p:cNvSpPr>
            <p:nvPr/>
          </p:nvSpPr>
          <p:spPr bwMode="auto">
            <a:xfrm>
              <a:off x="1632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8" name="Line 8"/>
            <p:cNvSpPr>
              <a:spLocks noChangeShapeType="1"/>
            </p:cNvSpPr>
            <p:nvPr/>
          </p:nvSpPr>
          <p:spPr bwMode="auto">
            <a:xfrm>
              <a:off x="201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240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278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16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393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428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4648" y="1026"/>
              <a:ext cx="8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504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542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52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768" y="10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768" y="1402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768" y="16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776" y="1858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768" y="211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776" y="23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768" y="259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768" y="28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784" y="309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768" y="333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768" y="35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776" y="381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624" y="3838"/>
              <a:ext cx="5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แทนค่าที่น้อยที่สุด           </a:t>
              </a:r>
              <a:r>
                <a:rPr lang="th-TH" sz="2800" b="1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สีม่วง</a:t>
              </a: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แทนตำแหน่งที่จะสลับค่าที่น้อยที่สุด</a:t>
              </a: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768" y="3858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447800" y="2743200"/>
            <a:ext cx="6934200" cy="403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th-TH" sz="2800" b="1" dirty="0">
                <a:latin typeface="TH SarabunPSK"/>
                <a:cs typeface="TH SarabunPSK"/>
              </a:rPr>
              <a:t>รอบที่ </a:t>
            </a:r>
            <a:r>
              <a:rPr lang="en-US" sz="2800" b="1" dirty="0">
                <a:latin typeface="TH SarabunPSK"/>
                <a:cs typeface="TH SarabunPSK"/>
              </a:rPr>
              <a:t>1</a:t>
            </a:r>
            <a:endParaRPr lang="th-TH" sz="28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1: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 </a:t>
            </a:r>
            <a:r>
              <a:rPr lang="en-US" sz="2800" b="1" dirty="0">
                <a:latin typeface="TH SarabunPSK"/>
                <a:cs typeface="TH SarabunPSK"/>
              </a:rPr>
              <a:t>42 23 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23 -&gt; 2</a:t>
            </a:r>
            <a:endParaRPr lang="th-TH" sz="28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th-TH" sz="2800" b="1" dirty="0">
                <a:latin typeface="TH SarabunPSK"/>
                <a:cs typeface="TH SarabunPSK"/>
              </a:rPr>
              <a:t>    ครั้งที่ </a:t>
            </a:r>
            <a:r>
              <a:rPr lang="en-US" sz="2800" b="1" dirty="0">
                <a:latin typeface="TH SarabunPSK"/>
                <a:cs typeface="TH SarabunPSK"/>
              </a:rPr>
              <a:t>2: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23 74 </a:t>
            </a:r>
            <a:r>
              <a:rPr lang="th-TH" sz="2800" b="1" dirty="0">
                <a:latin typeface="TH SarabunPSK"/>
                <a:cs typeface="TH SarabunPSK"/>
              </a:rPr>
              <a:t>  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23 -&gt;</a:t>
            </a:r>
            <a:r>
              <a:rPr lang="th-TH" sz="2800" b="1" dirty="0">
                <a:latin typeface="TH SarabunPSK"/>
                <a:cs typeface="TH SarabunPSK"/>
              </a:rPr>
              <a:t> </a:t>
            </a:r>
            <a:r>
              <a:rPr lang="en-US" sz="2800" b="1" dirty="0">
                <a:latin typeface="TH SarabunPSK"/>
                <a:cs typeface="TH SarabunPSK"/>
              </a:rPr>
              <a:t>2</a:t>
            </a:r>
            <a:endParaRPr lang="th-TH" sz="28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th-TH" sz="2800" b="1" dirty="0">
                <a:latin typeface="TH SarabunPSK"/>
                <a:cs typeface="TH SarabunPSK"/>
              </a:rPr>
              <a:t>    ครั้งที่ </a:t>
            </a:r>
            <a:r>
              <a:rPr lang="en-US" sz="2800" b="1" dirty="0">
                <a:latin typeface="TH SarabunPSK"/>
                <a:cs typeface="TH SarabunPSK"/>
              </a:rPr>
              <a:t>3: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23 11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4: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 11 65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5: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 11 58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6: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 11 94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7: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 11 36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8: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 11 99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800" b="1" dirty="0">
                <a:latin typeface="TH SarabunPSK"/>
                <a:cs typeface="TH SarabunPSK"/>
              </a:rPr>
              <a:t>ครั้งที่ </a:t>
            </a:r>
            <a:r>
              <a:rPr lang="en-US" sz="2800" b="1" dirty="0">
                <a:latin typeface="TH SarabunPSK"/>
                <a:cs typeface="TH SarabunPSK"/>
              </a:rPr>
              <a:t>9:   </a:t>
            </a:r>
            <a:r>
              <a:rPr lang="th-TH" sz="28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800" b="1" dirty="0">
                <a:latin typeface="TH SarabunPSK"/>
                <a:cs typeface="TH SarabunPSK"/>
              </a:rPr>
              <a:t> 11 87  </a:t>
            </a:r>
            <a:r>
              <a:rPr lang="th-TH" sz="28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800" b="1" dirty="0">
                <a:latin typeface="TH SarabunPSK"/>
                <a:cs typeface="TH SarabunPSK"/>
              </a:rPr>
              <a:t>11 -&gt; 4</a:t>
            </a:r>
            <a:br>
              <a:rPr lang="en-US" sz="2800" b="1" dirty="0">
                <a:latin typeface="TH SarabunPSK"/>
                <a:cs typeface="TH SarabunPSK"/>
              </a:rPr>
            </a:br>
            <a:r>
              <a:rPr lang="en-US" sz="2800" b="1" dirty="0">
                <a:latin typeface="TH SarabunPSK"/>
                <a:cs typeface="TH SarabunPSK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TH SarabunPSK"/>
                <a:cs typeface="TH SarabunPSK"/>
              </a:rPr>
              <a:t>  </a:t>
            </a:r>
            <a:r>
              <a:rPr lang="th-TH" sz="2800" b="1" dirty="0">
                <a:solidFill>
                  <a:srgbClr val="FF0000"/>
                </a:solidFill>
                <a:latin typeface="TH SarabunPSK"/>
                <a:cs typeface="TH SarabunPSK"/>
              </a:rPr>
              <a:t>สลับที่ข้อมูล</a:t>
            </a:r>
            <a:r>
              <a:rPr lang="th-TH" sz="2800" b="1" dirty="0">
                <a:latin typeface="TH SarabunPSK"/>
                <a:cs typeface="TH SarabunPSK"/>
              </a:rPr>
              <a:t>ในตำแหน่งแรก คือ </a:t>
            </a:r>
            <a:r>
              <a:rPr lang="en-US" sz="2800" b="1" dirty="0">
                <a:latin typeface="TH SarabunPSK"/>
                <a:cs typeface="TH SarabunPSK"/>
              </a:rPr>
              <a:t>42 </a:t>
            </a:r>
            <a:r>
              <a:rPr lang="th-TH" sz="2800" b="1" dirty="0">
                <a:latin typeface="TH SarabunPSK"/>
                <a:cs typeface="TH SarabunPSK"/>
              </a:rPr>
              <a:t>กับ </a:t>
            </a:r>
            <a:r>
              <a:rPr lang="en-US" sz="2800" b="1" dirty="0">
                <a:latin typeface="TH SarabunPSK"/>
                <a:cs typeface="TH SarabunPSK"/>
              </a:rPr>
              <a:t>11  </a:t>
            </a:r>
            <a:r>
              <a:rPr lang="th-TH" sz="2800" b="1" dirty="0">
                <a:latin typeface="TH SarabunPSK"/>
                <a:cs typeface="TH SarabunPSK"/>
              </a:rPr>
              <a:t>ซึ่งอยู่ใน</a:t>
            </a:r>
            <a:r>
              <a:rPr lang="en-US" sz="2800" b="1" dirty="0">
                <a:latin typeface="TH SarabunPSK"/>
                <a:cs typeface="TH SarabunPSK"/>
              </a:rPr>
              <a:t>    </a:t>
            </a:r>
          </a:p>
          <a:p>
            <a:pPr>
              <a:lnSpc>
                <a:spcPct val="7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 </a:t>
            </a:r>
            <a:r>
              <a:rPr lang="th-TH" sz="2800" b="1" dirty="0">
                <a:latin typeface="TH SarabunPSK"/>
                <a:cs typeface="TH SarabunPSK"/>
              </a:rPr>
              <a:t>ตำแหน่งที่ </a:t>
            </a:r>
            <a:r>
              <a:rPr lang="en-US" sz="2800" b="1" dirty="0">
                <a:latin typeface="TH SarabunPSK"/>
                <a:cs typeface="TH SarabunPS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13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A1-E724-BA4E-8823-FF0D9AB3AE59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11188" y="0"/>
            <a:ext cx="82280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การเรียงลำดับแบบเลือก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(Selection Sort)</a:t>
            </a:r>
            <a:b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</a:br>
            <a:r>
              <a:rPr 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ตัวอย่าง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แสดงการเรียงลำดับข้อมูลจากน้อยไปหามากโดยใช้วิธีการเรียงลำดับแบบเลือก   42, 23, 74, 11, 65, 58, 94, 36, 99, 87</a:t>
            </a:r>
          </a:p>
        </p:txBody>
      </p:sp>
      <p:grpSp>
        <p:nvGrpSpPr>
          <p:cNvPr id="153641" name="Group 41"/>
          <p:cNvGrpSpPr>
            <a:grpSpLocks/>
          </p:cNvGrpSpPr>
          <p:nvPr/>
        </p:nvGrpSpPr>
        <p:grpSpPr bwMode="auto">
          <a:xfrm>
            <a:off x="685800" y="1798637"/>
            <a:ext cx="8153400" cy="4983163"/>
            <a:chOff x="624" y="1026"/>
            <a:chExt cx="5136" cy="3139"/>
          </a:xfrm>
        </p:grpSpPr>
        <p:sp>
          <p:nvSpPr>
            <p:cNvPr id="153604" name="Text Box 4"/>
            <p:cNvSpPr txBox="1">
              <a:spLocks noChangeArrowheads="1"/>
            </p:cNvSpPr>
            <p:nvPr/>
          </p:nvSpPr>
          <p:spPr bwMode="auto">
            <a:xfrm>
              <a:off x="624" y="112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รอบที่</a:t>
              </a: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720" y="1045"/>
              <a:ext cx="4944" cy="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 ข้อมูล     1        2         3        4        5        6        7        8        9        10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9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b="1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                          42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23       74      </a:t>
              </a:r>
              <a:r>
                <a:rPr lang="th-TH" sz="2800" dirty="0">
                  <a:solidFill>
                    <a:srgbClr val="9933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CC0099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65     58       94      36      99       87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1                     </a:t>
              </a:r>
              <a:r>
                <a:rPr lang="en-US" sz="2800" b="1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</a:t>
              </a:r>
              <a:r>
                <a:rPr lang="en-US" sz="2800" dirty="0">
                  <a:solidFill>
                    <a:srgbClr val="8000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23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74      42      65     58        94     36      99       87</a:t>
              </a:r>
              <a:endParaRPr lang="th-TH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2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4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5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6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7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8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9</a:t>
              </a: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>
              <a:off x="76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7" name="Line 7"/>
            <p:cNvSpPr>
              <a:spLocks noChangeShapeType="1"/>
            </p:cNvSpPr>
            <p:nvPr/>
          </p:nvSpPr>
          <p:spPr bwMode="auto">
            <a:xfrm>
              <a:off x="1632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8" name="Line 8"/>
            <p:cNvSpPr>
              <a:spLocks noChangeShapeType="1"/>
            </p:cNvSpPr>
            <p:nvPr/>
          </p:nvSpPr>
          <p:spPr bwMode="auto">
            <a:xfrm>
              <a:off x="201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240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278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16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393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428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4648" y="1026"/>
              <a:ext cx="8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504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542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52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768" y="10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768" y="1402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768" y="16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776" y="1858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768" y="211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776" y="23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768" y="259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768" y="28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784" y="309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768" y="333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768" y="35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776" y="381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624" y="3838"/>
              <a:ext cx="5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แทนค่าที่น้อยที่สุด           </a:t>
              </a:r>
              <a:r>
                <a:rPr lang="th-TH" sz="2800" b="1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สีม่วง</a:t>
              </a: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แทนตำแหน่งที่จะสลับค่าที่น้อยที่สุด</a:t>
              </a:r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2856" y="141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768" y="3858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914400" y="3200400"/>
            <a:ext cx="7391400" cy="358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th-TH" sz="2800" b="1" dirty="0">
                <a:latin typeface="TH SarabunPSK"/>
                <a:cs typeface="TH SarabunPSK"/>
              </a:rPr>
              <a:t>รอบที่ </a:t>
            </a:r>
            <a:r>
              <a:rPr lang="en-US" sz="2800" b="1" dirty="0">
                <a:latin typeface="TH SarabunPSK"/>
                <a:cs typeface="TH SarabunPSK"/>
              </a:rPr>
              <a:t>2</a:t>
            </a:r>
            <a:endParaRPr lang="th-TH" sz="28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1: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 </a:t>
            </a:r>
            <a:r>
              <a:rPr lang="en-US" sz="2700" b="1" dirty="0">
                <a:latin typeface="TH SarabunPSK"/>
                <a:cs typeface="TH SarabunPSK"/>
              </a:rPr>
              <a:t>23 74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 2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th-TH" sz="2700" b="1" dirty="0">
                <a:latin typeface="TH SarabunPSK"/>
                <a:cs typeface="TH SarabunPSK"/>
              </a:rPr>
              <a:t>    ครั้งที่ </a:t>
            </a:r>
            <a:r>
              <a:rPr lang="en-US" sz="2700" b="1" dirty="0">
                <a:latin typeface="TH SarabunPSK"/>
                <a:cs typeface="TH SarabunPSK"/>
              </a:rPr>
              <a:t>2: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23 42 </a:t>
            </a:r>
            <a:r>
              <a:rPr lang="th-TH" sz="2700" b="1" dirty="0">
                <a:latin typeface="TH SarabunPSK"/>
                <a:cs typeface="TH SarabunPSK"/>
              </a:rPr>
              <a:t>  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</a:t>
            </a:r>
            <a:r>
              <a:rPr lang="th-TH" sz="2700" b="1" dirty="0">
                <a:latin typeface="TH SarabunPSK"/>
                <a:cs typeface="TH SarabunPSK"/>
              </a:rPr>
              <a:t> </a:t>
            </a:r>
            <a:r>
              <a:rPr lang="en-US" sz="2700" b="1" dirty="0">
                <a:latin typeface="TH SarabunPSK"/>
                <a:cs typeface="TH SarabunPSK"/>
              </a:rPr>
              <a:t>2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th-TH" sz="2700" b="1" dirty="0">
                <a:latin typeface="TH SarabunPSK"/>
                <a:cs typeface="TH SarabunPSK"/>
              </a:rPr>
              <a:t>    ครั้งที่ </a:t>
            </a:r>
            <a:r>
              <a:rPr lang="en-US" sz="2700" b="1" dirty="0">
                <a:latin typeface="TH SarabunPSK"/>
                <a:cs typeface="TH SarabunPSK"/>
              </a:rPr>
              <a:t>3: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23 65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</a:t>
            </a:r>
            <a:r>
              <a:rPr lang="th-TH" sz="2700" b="1" dirty="0">
                <a:latin typeface="TH SarabunPSK"/>
                <a:cs typeface="TH SarabunPSK"/>
              </a:rPr>
              <a:t> </a:t>
            </a:r>
            <a:r>
              <a:rPr lang="en-US" sz="2700" b="1" dirty="0">
                <a:latin typeface="TH SarabunPSK"/>
                <a:cs typeface="TH SarabunPSK"/>
              </a:rPr>
              <a:t>2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4: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23 58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</a:t>
            </a:r>
            <a:r>
              <a:rPr lang="th-TH" sz="2700" b="1" dirty="0">
                <a:latin typeface="TH SarabunPSK"/>
                <a:cs typeface="TH SarabunPSK"/>
              </a:rPr>
              <a:t> </a:t>
            </a:r>
            <a:r>
              <a:rPr lang="en-US" sz="2700" b="1" dirty="0">
                <a:latin typeface="TH SarabunPSK"/>
                <a:cs typeface="TH SarabunPSK"/>
              </a:rPr>
              <a:t>2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5: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23 94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</a:t>
            </a:r>
            <a:r>
              <a:rPr lang="th-TH" sz="2700" b="1" dirty="0">
                <a:latin typeface="TH SarabunPSK"/>
                <a:cs typeface="TH SarabunPSK"/>
              </a:rPr>
              <a:t> </a:t>
            </a:r>
            <a:r>
              <a:rPr lang="en-US" sz="2700" b="1" dirty="0">
                <a:latin typeface="TH SarabunPSK"/>
                <a:cs typeface="TH SarabunPSK"/>
              </a:rPr>
              <a:t>2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6: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23 36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 2</a:t>
            </a: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7: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23 99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 2</a:t>
            </a: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8: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23 87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23 -&gt; 2</a:t>
            </a:r>
            <a:br>
              <a:rPr lang="en-US" sz="2700" b="1" dirty="0">
                <a:latin typeface="TH SarabunPSK"/>
                <a:cs typeface="TH SarabunPSK"/>
              </a:rPr>
            </a:br>
            <a:r>
              <a:rPr lang="en-US" sz="2700" b="1" dirty="0">
                <a:latin typeface="TH SarabunPSK"/>
                <a:cs typeface="TH SarabunPSK"/>
              </a:rPr>
              <a:t>   </a:t>
            </a:r>
            <a:r>
              <a:rPr lang="en-US" sz="2700" b="1" dirty="0">
                <a:solidFill>
                  <a:srgbClr val="FF0000"/>
                </a:solidFill>
                <a:latin typeface="TH SarabunPSK"/>
                <a:cs typeface="TH SarabunPSK"/>
              </a:rPr>
              <a:t>  </a:t>
            </a:r>
            <a:r>
              <a:rPr lang="th-TH" sz="2700" b="1" dirty="0">
                <a:solidFill>
                  <a:srgbClr val="FF0000"/>
                </a:solidFill>
                <a:latin typeface="TH SarabunPSK"/>
                <a:cs typeface="TH SarabunPSK"/>
              </a:rPr>
              <a:t>สลับที่ข้อมูล</a:t>
            </a:r>
            <a:r>
              <a:rPr lang="th-TH" sz="2700" b="1" dirty="0">
                <a:latin typeface="TH SarabunPSK"/>
                <a:cs typeface="TH SarabunPSK"/>
              </a:rPr>
              <a:t>ในตำแหน่งแรกของรอบนี้  คือ </a:t>
            </a:r>
            <a:r>
              <a:rPr lang="en-US" sz="2700" b="1" dirty="0">
                <a:latin typeface="TH SarabunPSK"/>
                <a:cs typeface="TH SarabunPSK"/>
              </a:rPr>
              <a:t>23 </a:t>
            </a:r>
            <a:r>
              <a:rPr lang="th-TH" sz="2700" b="1" dirty="0">
                <a:latin typeface="TH SarabunPSK"/>
                <a:cs typeface="TH SarabunPSK"/>
              </a:rPr>
              <a:t>กับ</a:t>
            </a:r>
            <a:r>
              <a:rPr lang="en-US" sz="2700" b="1" dirty="0">
                <a:latin typeface="TH SarabunPSK"/>
                <a:cs typeface="TH SarabunPSK"/>
              </a:rPr>
              <a:t> </a:t>
            </a:r>
            <a:r>
              <a:rPr lang="th-TH" sz="2700" b="1" dirty="0">
                <a:latin typeface="TH SarabunPSK"/>
                <a:cs typeface="TH SarabunPSK"/>
              </a:rPr>
              <a:t>ตำแหน่งของ </a:t>
            </a:r>
            <a:r>
              <a:rPr lang="en-US" sz="2700" b="1" dirty="0">
                <a:latin typeface="TH SarabunPSK"/>
                <a:cs typeface="TH SarabunPSK"/>
              </a:rPr>
              <a:t>23     </a:t>
            </a: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 </a:t>
            </a:r>
            <a:r>
              <a:rPr lang="th-TH" sz="2700" b="1" dirty="0">
                <a:latin typeface="TH SarabunPSK"/>
                <a:cs typeface="TH SarabunPSK"/>
              </a:rPr>
              <a:t>ซึ่งรอบนี้บังเอิญเป็นค่าเดียวกันคือ  </a:t>
            </a:r>
            <a:r>
              <a:rPr lang="en-US" sz="2700" b="1" dirty="0">
                <a:latin typeface="TH SarabunPSK"/>
                <a:cs typeface="TH SarabunPSK"/>
              </a:rPr>
              <a:t>23 </a:t>
            </a:r>
            <a:r>
              <a:rPr lang="th-TH" sz="2700" b="1" dirty="0">
                <a:latin typeface="TH SarabunPSK"/>
                <a:cs typeface="TH SarabunPSK"/>
              </a:rPr>
              <a:t>ซึ่งอยู่ที่ตำแหน่งที่ </a:t>
            </a:r>
            <a:r>
              <a:rPr lang="en-US" sz="2700" b="1" dirty="0">
                <a:latin typeface="TH SarabunPSK"/>
                <a:cs typeface="TH SarabunPS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81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A1-E724-BA4E-8823-FF0D9AB3AE59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11188" y="0"/>
            <a:ext cx="82280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การเรียงลำดับแบบเลือก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(Selection Sort)</a:t>
            </a:r>
            <a:b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</a:br>
            <a:r>
              <a:rPr 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ตัวอย่าง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แสดงการเรียงลำดับข้อมูลจากน้อยไปหามากโดยใช้วิธี</a:t>
            </a:r>
            <a:r>
              <a:rPr lang="en-US" sz="3200" err="1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การ</a:t>
            </a:r>
            <a:r>
              <a:rPr lang="en-US" sz="3200">
                <a:solidFill>
                  <a:srgbClr val="000000"/>
                </a:solidFill>
                <a:latin typeface="TH SarabunPSK"/>
                <a:ea typeface="ＭＳ Ｐゴシック" charset="0"/>
                <a:cs typeface="TH SarabunPSK"/>
              </a:rPr>
              <a:t>เรียง</a:t>
            </a:r>
            <a:endParaRPr lang="en-US" sz="3200" dirty="0">
              <a:solidFill>
                <a:srgbClr val="000000"/>
              </a:solidFill>
              <a:latin typeface="TH SarabunPSK"/>
              <a:ea typeface="ＭＳ Ｐゴシック" charset="0"/>
              <a:cs typeface="TH SarabunPSK"/>
            </a:endParaRPr>
          </a:p>
        </p:txBody>
      </p:sp>
      <p:grpSp>
        <p:nvGrpSpPr>
          <p:cNvPr id="153641" name="Group 41"/>
          <p:cNvGrpSpPr>
            <a:grpSpLocks/>
          </p:cNvGrpSpPr>
          <p:nvPr/>
        </p:nvGrpSpPr>
        <p:grpSpPr bwMode="auto">
          <a:xfrm>
            <a:off x="685800" y="1798637"/>
            <a:ext cx="8153400" cy="4983163"/>
            <a:chOff x="624" y="1026"/>
            <a:chExt cx="5136" cy="3139"/>
          </a:xfrm>
        </p:grpSpPr>
        <p:sp>
          <p:nvSpPr>
            <p:cNvPr id="153604" name="Text Box 4"/>
            <p:cNvSpPr txBox="1">
              <a:spLocks noChangeArrowheads="1"/>
            </p:cNvSpPr>
            <p:nvPr/>
          </p:nvSpPr>
          <p:spPr bwMode="auto">
            <a:xfrm>
              <a:off x="624" y="112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รอบที่</a:t>
              </a: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720" y="1045"/>
              <a:ext cx="4944" cy="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 ข้อมูล     1        2         3        4        5        6        7        8        9        10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9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b="1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                          42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23       74      </a:t>
              </a:r>
              <a:r>
                <a:rPr lang="th-TH" sz="2800" dirty="0">
                  <a:solidFill>
                    <a:srgbClr val="9933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CC0099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65     58       94      36      99       87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1                     </a:t>
              </a:r>
              <a:r>
                <a:rPr lang="en-US" sz="2800" b="1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</a:t>
              </a:r>
              <a:r>
                <a:rPr lang="en-US" sz="2800" dirty="0">
                  <a:solidFill>
                    <a:srgbClr val="8000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23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74      42      65     58        94     36      99       87</a:t>
              </a:r>
              <a:endParaRPr lang="th-TH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2 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         </a:t>
              </a:r>
              <a:r>
                <a:rPr lang="en-US" sz="2800" b="1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</a:t>
              </a:r>
              <a:r>
                <a:rPr lang="en-US" sz="2800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23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</a:t>
              </a:r>
              <a:r>
                <a:rPr lang="en-US" sz="2800" dirty="0">
                  <a:solidFill>
                    <a:srgbClr val="8000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74 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42      65     58        94     36      99       87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4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5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6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7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8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9</a:t>
              </a: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>
              <a:off x="76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7" name="Line 7"/>
            <p:cNvSpPr>
              <a:spLocks noChangeShapeType="1"/>
            </p:cNvSpPr>
            <p:nvPr/>
          </p:nvSpPr>
          <p:spPr bwMode="auto">
            <a:xfrm>
              <a:off x="1632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8" name="Line 8"/>
            <p:cNvSpPr>
              <a:spLocks noChangeShapeType="1"/>
            </p:cNvSpPr>
            <p:nvPr/>
          </p:nvSpPr>
          <p:spPr bwMode="auto">
            <a:xfrm>
              <a:off x="201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240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278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16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393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428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4648" y="1026"/>
              <a:ext cx="8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504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542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52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768" y="10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768" y="1402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768" y="16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776" y="1858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768" y="211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776" y="23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768" y="259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768" y="28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784" y="309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768" y="333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768" y="35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776" y="381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624" y="3838"/>
              <a:ext cx="5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แทนค่าที่น้อยที่สุด           </a:t>
              </a:r>
              <a:r>
                <a:rPr lang="th-TH" sz="2800" b="1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สีม่วง</a:t>
              </a: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แทนตำแหน่งที่จะสลับค่าที่น้อยที่สุด</a:t>
              </a:r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2856" y="141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768" y="3858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2971800" y="2819400"/>
            <a:ext cx="381000" cy="304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295400" y="3505200"/>
            <a:ext cx="7391400" cy="320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th-TH" sz="2800" b="1" dirty="0">
                <a:latin typeface="TH SarabunPSK"/>
                <a:cs typeface="TH SarabunPSK"/>
              </a:rPr>
              <a:t>รอบที่ </a:t>
            </a:r>
            <a:r>
              <a:rPr lang="en-US" sz="2800" b="1" dirty="0">
                <a:latin typeface="TH SarabunPSK"/>
                <a:cs typeface="TH SarabunPSK"/>
              </a:rPr>
              <a:t>3</a:t>
            </a:r>
            <a:endParaRPr lang="th-TH" sz="28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1: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74 42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42 -&gt; 4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th-TH" sz="2700" b="1" dirty="0">
                <a:latin typeface="TH SarabunPSK"/>
                <a:cs typeface="TH SarabunPSK"/>
              </a:rPr>
              <a:t>    ครั้งที่ </a:t>
            </a:r>
            <a:r>
              <a:rPr lang="en-US" sz="2700" b="1" dirty="0">
                <a:latin typeface="TH SarabunPSK"/>
                <a:cs typeface="TH SarabunPSK"/>
              </a:rPr>
              <a:t>2: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42 65 </a:t>
            </a:r>
            <a:r>
              <a:rPr lang="th-TH" sz="2700" b="1" dirty="0">
                <a:latin typeface="TH SarabunPSK"/>
                <a:cs typeface="TH SarabunPSK"/>
              </a:rPr>
              <a:t>  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42 -&gt; 4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th-TH" sz="2700" b="1" dirty="0">
                <a:latin typeface="TH SarabunPSK"/>
                <a:cs typeface="TH SarabunPSK"/>
              </a:rPr>
              <a:t>    ครั้งที่ </a:t>
            </a:r>
            <a:r>
              <a:rPr lang="en-US" sz="2700" b="1" dirty="0">
                <a:latin typeface="TH SarabunPSK"/>
                <a:cs typeface="TH SarabunPSK"/>
              </a:rPr>
              <a:t>3: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42 58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42 -&gt;</a:t>
            </a:r>
            <a:r>
              <a:rPr lang="th-TH" sz="2700" b="1" dirty="0">
                <a:latin typeface="TH SarabunPSK"/>
                <a:cs typeface="TH SarabunPSK"/>
              </a:rPr>
              <a:t> </a:t>
            </a:r>
            <a:r>
              <a:rPr lang="en-US" sz="2700" b="1" dirty="0">
                <a:latin typeface="TH SarabunPSK"/>
                <a:cs typeface="TH SarabunPSK"/>
              </a:rPr>
              <a:t>4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4: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42 94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42 -&gt;</a:t>
            </a:r>
            <a:r>
              <a:rPr lang="th-TH" sz="2700" b="1" dirty="0">
                <a:latin typeface="TH SarabunPSK"/>
                <a:cs typeface="TH SarabunPSK"/>
              </a:rPr>
              <a:t> </a:t>
            </a:r>
            <a:r>
              <a:rPr lang="en-US" sz="2700" b="1" dirty="0">
                <a:latin typeface="TH SarabunPSK"/>
                <a:cs typeface="TH SarabunPSK"/>
              </a:rPr>
              <a:t>4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5: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42 36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36 -&gt; 8</a:t>
            </a:r>
            <a:endParaRPr lang="th-TH" sz="2700" b="1" dirty="0">
              <a:latin typeface="TH SarabunPSK"/>
              <a:cs typeface="TH SarabunPSK"/>
            </a:endParaRP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6: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36 99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36 -&gt; 8</a:t>
            </a: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</a:t>
            </a:r>
            <a:r>
              <a:rPr lang="th-TH" sz="2700" b="1" dirty="0">
                <a:latin typeface="TH SarabunPSK"/>
                <a:cs typeface="TH SarabunPSK"/>
              </a:rPr>
              <a:t>ครั้งที่ </a:t>
            </a:r>
            <a:r>
              <a:rPr lang="en-US" sz="2700" b="1" dirty="0">
                <a:latin typeface="TH SarabunPSK"/>
                <a:cs typeface="TH SarabunPSK"/>
              </a:rPr>
              <a:t>7:   </a:t>
            </a:r>
            <a:r>
              <a:rPr lang="th-TH" sz="2700" b="1" dirty="0">
                <a:latin typeface="TH SarabunPSK"/>
                <a:cs typeface="TH SarabunPSK"/>
              </a:rPr>
              <a:t>เปรียบเทียบ </a:t>
            </a:r>
            <a:r>
              <a:rPr lang="en-US" sz="2700" b="1" dirty="0">
                <a:latin typeface="TH SarabunPSK"/>
                <a:cs typeface="TH SarabunPSK"/>
              </a:rPr>
              <a:t>36 87   </a:t>
            </a:r>
            <a:r>
              <a:rPr lang="th-TH" sz="2700" b="1" dirty="0">
                <a:latin typeface="TH SarabunPSK"/>
                <a:cs typeface="TH SarabunPSK"/>
              </a:rPr>
              <a:t>เก็บตำแหน่งของ </a:t>
            </a:r>
            <a:r>
              <a:rPr lang="en-US" sz="2700" b="1" dirty="0">
                <a:latin typeface="TH SarabunPSK"/>
                <a:cs typeface="TH SarabunPSK"/>
              </a:rPr>
              <a:t>36 -&gt; 8</a:t>
            </a:r>
            <a:br>
              <a:rPr lang="en-US" sz="2700" b="1" dirty="0">
                <a:latin typeface="TH SarabunPSK"/>
                <a:cs typeface="TH SarabunPSK"/>
              </a:rPr>
            </a:br>
            <a:r>
              <a:rPr lang="en-US" sz="2700" b="1" dirty="0">
                <a:latin typeface="TH SarabunPSK"/>
                <a:cs typeface="TH SarabunPSK"/>
              </a:rPr>
              <a:t>   </a:t>
            </a:r>
            <a:r>
              <a:rPr lang="en-US" sz="2700" b="1" dirty="0">
                <a:solidFill>
                  <a:srgbClr val="FF0000"/>
                </a:solidFill>
                <a:latin typeface="TH SarabunPSK"/>
                <a:cs typeface="TH SarabunPSK"/>
              </a:rPr>
              <a:t>  </a:t>
            </a:r>
            <a:r>
              <a:rPr lang="th-TH" sz="2700" b="1" dirty="0">
                <a:solidFill>
                  <a:srgbClr val="FF0000"/>
                </a:solidFill>
                <a:latin typeface="TH SarabunPSK"/>
                <a:cs typeface="TH SarabunPSK"/>
              </a:rPr>
              <a:t>สลับที่ข้อมูล</a:t>
            </a:r>
            <a:r>
              <a:rPr lang="th-TH" sz="2700" b="1" dirty="0">
                <a:latin typeface="TH SarabunPSK"/>
                <a:cs typeface="TH SarabunPSK"/>
              </a:rPr>
              <a:t>ในตำแหน่งแรกของรอบนี้  คือ </a:t>
            </a:r>
            <a:r>
              <a:rPr lang="en-US" sz="2700" b="1" dirty="0">
                <a:latin typeface="TH SarabunPSK"/>
                <a:cs typeface="TH SarabunPSK"/>
              </a:rPr>
              <a:t>74 </a:t>
            </a:r>
            <a:r>
              <a:rPr lang="th-TH" sz="2700" b="1" dirty="0">
                <a:latin typeface="TH SarabunPSK"/>
                <a:cs typeface="TH SarabunPSK"/>
              </a:rPr>
              <a:t>กับ</a:t>
            </a:r>
            <a:r>
              <a:rPr lang="en-US" sz="2700" b="1" dirty="0">
                <a:latin typeface="TH SarabunPSK"/>
                <a:cs typeface="TH SarabunPSK"/>
              </a:rPr>
              <a:t> 36     </a:t>
            </a:r>
          </a:p>
          <a:p>
            <a:pPr>
              <a:lnSpc>
                <a:spcPct val="80000"/>
              </a:lnSpc>
            </a:pPr>
            <a:r>
              <a:rPr lang="en-US" sz="2700" b="1" dirty="0">
                <a:latin typeface="TH SarabunPSK"/>
                <a:cs typeface="TH SarabunPSK"/>
              </a:rPr>
              <a:t>     </a:t>
            </a:r>
            <a:r>
              <a:rPr lang="th-TH" sz="2700" b="1" dirty="0">
                <a:latin typeface="TH SarabunPSK"/>
                <a:cs typeface="TH SarabunPSK"/>
              </a:rPr>
              <a:t>ซึ่งอยู่ที่ตำแหน่งที่ </a:t>
            </a:r>
            <a:r>
              <a:rPr lang="en-US" sz="2700" b="1" dirty="0">
                <a:latin typeface="TH SarabunPSK"/>
                <a:cs typeface="TH SarabunPS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618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A1-E724-BA4E-8823-FF0D9AB3AE59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11188" y="0"/>
            <a:ext cx="82280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การเรียงลำดับแบบเลือก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(Selection Sort)</a:t>
            </a:r>
            <a:b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</a:br>
            <a:r>
              <a:rPr lang="th-TH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ให้นักศึกษาเรียงให้เสร็จ</a:t>
            </a:r>
            <a:endParaRPr lang="en-US" sz="3200" dirty="0">
              <a:solidFill>
                <a:srgbClr val="000000"/>
              </a:solidFill>
              <a:latin typeface="TH SarabunPSK"/>
              <a:ea typeface="ＭＳ Ｐゴシック" charset="0"/>
              <a:cs typeface="TH SarabunPSK"/>
            </a:endParaRPr>
          </a:p>
        </p:txBody>
      </p:sp>
      <p:grpSp>
        <p:nvGrpSpPr>
          <p:cNvPr id="153641" name="Group 41"/>
          <p:cNvGrpSpPr>
            <a:grpSpLocks/>
          </p:cNvGrpSpPr>
          <p:nvPr/>
        </p:nvGrpSpPr>
        <p:grpSpPr bwMode="auto">
          <a:xfrm>
            <a:off x="685800" y="1798637"/>
            <a:ext cx="8153400" cy="4983163"/>
            <a:chOff x="624" y="1026"/>
            <a:chExt cx="5136" cy="3139"/>
          </a:xfrm>
        </p:grpSpPr>
        <p:sp>
          <p:nvSpPr>
            <p:cNvPr id="153604" name="Text Box 4"/>
            <p:cNvSpPr txBox="1">
              <a:spLocks noChangeArrowheads="1"/>
            </p:cNvSpPr>
            <p:nvPr/>
          </p:nvSpPr>
          <p:spPr bwMode="auto">
            <a:xfrm>
              <a:off x="624" y="112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รอบที่</a:t>
              </a: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720" y="1045"/>
              <a:ext cx="4944" cy="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 ข้อมูล     1        2         3        4        5        6        7        8        9        10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th-TH" sz="9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b="1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                          42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23       74      </a:t>
              </a:r>
              <a:r>
                <a:rPr lang="th-TH" sz="2800" dirty="0">
                  <a:solidFill>
                    <a:srgbClr val="9933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CC0099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65     58       94      36      99       87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1                     </a:t>
              </a:r>
              <a:r>
                <a:rPr lang="en-US" sz="2800" b="1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</a:t>
              </a:r>
              <a:r>
                <a:rPr lang="en-US" sz="2800" dirty="0">
                  <a:solidFill>
                    <a:srgbClr val="8000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23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74      42      65     58        94     36      99       87</a:t>
              </a:r>
              <a:endParaRPr lang="th-TH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2 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         </a:t>
              </a:r>
              <a:r>
                <a:rPr lang="en-US" sz="2800" b="1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11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</a:t>
              </a:r>
              <a:r>
                <a:rPr lang="en-US" sz="2800" dirty="0">
                  <a:solidFill>
                    <a:srgbClr val="FF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23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</a:t>
              </a:r>
              <a:r>
                <a:rPr lang="en-US" sz="2800" dirty="0">
                  <a:solidFill>
                    <a:srgbClr val="8000FF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74 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42      65     58        94     36      99       87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4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5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6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7 </a:t>
              </a:r>
              <a:endParaRPr lang="en-US" sz="2800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</a:t>
              </a: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8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9</a:t>
              </a: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>
              <a:off x="76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7" name="Line 7"/>
            <p:cNvSpPr>
              <a:spLocks noChangeShapeType="1"/>
            </p:cNvSpPr>
            <p:nvPr/>
          </p:nvSpPr>
          <p:spPr bwMode="auto">
            <a:xfrm>
              <a:off x="1632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8" name="Line 8"/>
            <p:cNvSpPr>
              <a:spLocks noChangeShapeType="1"/>
            </p:cNvSpPr>
            <p:nvPr/>
          </p:nvSpPr>
          <p:spPr bwMode="auto">
            <a:xfrm>
              <a:off x="201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240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278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16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393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428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4648" y="1026"/>
              <a:ext cx="8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504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542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52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768" y="10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768" y="1402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768" y="16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776" y="1858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768" y="211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776" y="23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768" y="259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768" y="28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784" y="309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768" y="333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768" y="35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776" y="381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624" y="3838"/>
              <a:ext cx="5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         แทนค่าที่น้อยที่สุด           </a:t>
              </a:r>
              <a:r>
                <a:rPr lang="th-TH" sz="2800" b="1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 charset="0"/>
                  <a:ea typeface="ＭＳ Ｐゴシック" charset="0"/>
                  <a:cs typeface="Angsana New" charset="0"/>
                </a:rPr>
                <a:t>สีม่วง</a:t>
              </a: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แทนตำแหน่งที่จะสลับค่าที่น้อยที่สุด</a:t>
              </a:r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2856" y="141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768" y="3858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2971800" y="2819400"/>
            <a:ext cx="381000" cy="304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553200" y="3276600"/>
            <a:ext cx="381000" cy="304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Verdana" charset="0"/>
              <a:ea typeface="ＭＳ Ｐゴシック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95A2-F464-4848-B98D-954BA7DFCD27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339966"/>
                </a:solidFill>
                <a:latin typeface="Arial" charset="0"/>
                <a:ea typeface="ＭＳ Ｐゴシック" charset="0"/>
                <a:cs typeface="Angsana New" charset="0"/>
              </a:rPr>
              <a:t>Selection Sort</a:t>
            </a:r>
            <a:endParaRPr lang="th-TH" sz="3600">
              <a:solidFill>
                <a:srgbClr val="339966"/>
              </a:solidFill>
              <a:latin typeface="Arial" charset="0"/>
              <a:ea typeface="ＭＳ Ｐゴシック" charset="0"/>
              <a:cs typeface="Angsana New" charset="0"/>
            </a:endParaRPr>
          </a:p>
        </p:txBody>
      </p:sp>
      <p:pic>
        <p:nvPicPr>
          <p:cNvPr id="19459" name="Picture 3" descr="j01976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400"/>
            <a:ext cx="1676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0" y="1524000"/>
            <a:ext cx="7272338" cy="4872038"/>
            <a:chOff x="0" y="960"/>
            <a:chExt cx="4581" cy="3069"/>
          </a:xfrm>
        </p:grpSpPr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1200" y="1632"/>
              <a:ext cx="240" cy="1949"/>
              <a:chOff x="912" y="1584"/>
              <a:chExt cx="240" cy="1949"/>
            </a:xfrm>
          </p:grpSpPr>
          <p:sp>
            <p:nvSpPr>
              <p:cNvPr id="19461" name="Text Box 5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40" cy="1949"/>
              </a:xfrm>
              <a:prstGeom prst="rect">
                <a:avLst/>
              </a:prstGeom>
              <a:solidFill>
                <a:srgbClr val="80F8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B3E02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5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B3E02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B3E02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3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B3E02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8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B3E02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1</a:t>
                </a:r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64" name="Line 8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</p:grp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768" y="960"/>
              <a:ext cx="1008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i         0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j         1,2,3,4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least   0,1,4</a:t>
              </a:r>
              <a:endParaRPr lang="th-TH" sz="280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912" y="1632"/>
              <a:ext cx="240" cy="2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0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4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th-TH" sz="280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</p:txBody>
        </p: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1824" y="1632"/>
              <a:ext cx="240" cy="1949"/>
              <a:chOff x="912" y="1584"/>
              <a:chExt cx="240" cy="1949"/>
            </a:xfrm>
          </p:grpSpPr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40" cy="1949"/>
              </a:xfrm>
              <a:prstGeom prst="rect">
                <a:avLst/>
              </a:prstGeom>
              <a:solidFill>
                <a:srgbClr val="80F8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1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3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8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5</a:t>
                </a:r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</p:grpSp>
        <p:grpSp>
          <p:nvGrpSpPr>
            <p:cNvPr id="19474" name="Group 18"/>
            <p:cNvGrpSpPr>
              <a:grpSpLocks/>
            </p:cNvGrpSpPr>
            <p:nvPr/>
          </p:nvGrpSpPr>
          <p:grpSpPr bwMode="auto">
            <a:xfrm>
              <a:off x="2496" y="1632"/>
              <a:ext cx="240" cy="1949"/>
              <a:chOff x="912" y="1584"/>
              <a:chExt cx="240" cy="1949"/>
            </a:xfrm>
          </p:grpSpPr>
          <p:sp>
            <p:nvSpPr>
              <p:cNvPr id="19475" name="Text Box 19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40" cy="1949"/>
              </a:xfrm>
              <a:prstGeom prst="rect">
                <a:avLst/>
              </a:prstGeom>
              <a:solidFill>
                <a:srgbClr val="80F8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1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3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8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5</a:t>
                </a:r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</p:grpSp>
        <p:grpSp>
          <p:nvGrpSpPr>
            <p:cNvPr id="19480" name="Group 24"/>
            <p:cNvGrpSpPr>
              <a:grpSpLocks/>
            </p:cNvGrpSpPr>
            <p:nvPr/>
          </p:nvGrpSpPr>
          <p:grpSpPr bwMode="auto">
            <a:xfrm>
              <a:off x="3168" y="1632"/>
              <a:ext cx="240" cy="1949"/>
              <a:chOff x="912" y="1584"/>
              <a:chExt cx="240" cy="1949"/>
            </a:xfrm>
          </p:grpSpPr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40" cy="1949"/>
              </a:xfrm>
              <a:prstGeom prst="rect">
                <a:avLst/>
              </a:prstGeom>
              <a:solidFill>
                <a:srgbClr val="80F8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1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3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8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5</a:t>
                </a:r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</p:grpSp>
        <p:grpSp>
          <p:nvGrpSpPr>
            <p:cNvPr id="19486" name="Group 30"/>
            <p:cNvGrpSpPr>
              <a:grpSpLocks/>
            </p:cNvGrpSpPr>
            <p:nvPr/>
          </p:nvGrpSpPr>
          <p:grpSpPr bwMode="auto">
            <a:xfrm>
              <a:off x="3744" y="1632"/>
              <a:ext cx="240" cy="1949"/>
              <a:chOff x="912" y="1584"/>
              <a:chExt cx="240" cy="1949"/>
            </a:xfrm>
          </p:grpSpPr>
          <p:sp>
            <p:nvSpPr>
              <p:cNvPr id="19487" name="Text Box 31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40" cy="1949"/>
              </a:xfrm>
              <a:prstGeom prst="rect">
                <a:avLst/>
              </a:prstGeom>
              <a:solidFill>
                <a:srgbClr val="80F8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1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2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3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5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h-TH" sz="2800">
                    <a:solidFill>
                      <a:srgbClr val="000000"/>
                    </a:solidFill>
                    <a:latin typeface="Angsana New" charset="0"/>
                    <a:ea typeface="ＭＳ Ｐゴシック" charset="0"/>
                    <a:cs typeface="Angsana New" charset="0"/>
                  </a:rPr>
                  <a:t>8</a:t>
                </a: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endParaRPr>
              </a:p>
            </p:txBody>
          </p:sp>
        </p:grp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 flipV="1">
              <a:off x="3408" y="302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>
              <a:off x="3408" y="307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16" name="Text Box 60"/>
            <p:cNvSpPr txBox="1">
              <a:spLocks noChangeArrowheads="1"/>
            </p:cNvSpPr>
            <p:nvPr/>
          </p:nvSpPr>
          <p:spPr bwMode="auto">
            <a:xfrm>
              <a:off x="1824" y="960"/>
              <a:ext cx="768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2,3,4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1</a:t>
              </a:r>
            </a:p>
          </p:txBody>
        </p:sp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2496" y="960"/>
              <a:ext cx="768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3,4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3216" y="960"/>
              <a:ext cx="33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4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th-TH" sz="28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3,4</a:t>
              </a:r>
            </a:p>
          </p:txBody>
        </p:sp>
        <p:sp>
          <p:nvSpPr>
            <p:cNvPr id="19528" name="Line 72"/>
            <p:cNvSpPr>
              <a:spLocks noChangeShapeType="1"/>
            </p:cNvSpPr>
            <p:nvPr/>
          </p:nvSpPr>
          <p:spPr bwMode="auto">
            <a:xfrm flipV="1">
              <a:off x="2736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29" name="Line 73"/>
            <p:cNvSpPr>
              <a:spLocks noChangeShapeType="1"/>
            </p:cNvSpPr>
            <p:nvPr/>
          </p:nvSpPr>
          <p:spPr bwMode="auto">
            <a:xfrm>
              <a:off x="2736" y="25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30" name="Line 74"/>
            <p:cNvSpPr>
              <a:spLocks noChangeShapeType="1"/>
            </p:cNvSpPr>
            <p:nvPr/>
          </p:nvSpPr>
          <p:spPr bwMode="auto">
            <a:xfrm flipV="1">
              <a:off x="2064" y="216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31" name="Line 75"/>
            <p:cNvSpPr>
              <a:spLocks noChangeShapeType="1"/>
            </p:cNvSpPr>
            <p:nvPr/>
          </p:nvSpPr>
          <p:spPr bwMode="auto">
            <a:xfrm>
              <a:off x="2064" y="220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32" name="Line 76"/>
            <p:cNvSpPr>
              <a:spLocks noChangeShapeType="1"/>
            </p:cNvSpPr>
            <p:nvPr/>
          </p:nvSpPr>
          <p:spPr bwMode="auto">
            <a:xfrm>
              <a:off x="1440" y="1824"/>
              <a:ext cx="384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33" name="Line 77"/>
            <p:cNvSpPr>
              <a:spLocks noChangeShapeType="1"/>
            </p:cNvSpPr>
            <p:nvPr/>
          </p:nvSpPr>
          <p:spPr bwMode="auto">
            <a:xfrm flipV="1">
              <a:off x="1440" y="1824"/>
              <a:ext cx="384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Verdana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19534" name="Text Box 78"/>
            <p:cNvSpPr txBox="1">
              <a:spLocks noChangeArrowheads="1"/>
            </p:cNvSpPr>
            <p:nvPr/>
          </p:nvSpPr>
          <p:spPr bwMode="auto">
            <a:xfrm>
              <a:off x="0" y="3702"/>
              <a:ext cx="4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b="1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Angsana New" charset="0"/>
                </a:rPr>
                <a:t>  </a:t>
              </a:r>
              <a:r>
                <a:rPr lang="th-TH" sz="2800" b="1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สลับตำแหน่ง   1 กับ 4        1 กับ 1       2 กับ 2       3 กับ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871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SELECTION SORT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F289-12DB-154C-9642-DA5A71050591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90600" y="6096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  <a:latin typeface="Arial" charset="0"/>
              <a:ea typeface="ＭＳ Ｐゴシック" charset="0"/>
              <a:cs typeface="Angsana New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3400" y="12192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public void 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SelectionSort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 (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int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[] data)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{ 	</a:t>
            </a:r>
            <a:r>
              <a:rPr kumimoji="1" lang="en-US" altLang="zh-TW" sz="2000" b="1" dirty="0">
                <a:solidFill>
                  <a:srgbClr val="5F5F5F"/>
                </a:solidFill>
                <a:latin typeface="Courier New"/>
                <a:ea typeface="PMingLiU" charset="0"/>
                <a:cs typeface="Courier New"/>
              </a:rPr>
              <a:t>/* ascending sort */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int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 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, j, least;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for (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=0; 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 &lt; data.length-1; 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++) {</a:t>
            </a:r>
            <a:endParaRPr kumimoji="1" lang="en-US" altLang="zh-TW" sz="2000" b="1" dirty="0">
              <a:solidFill>
                <a:srgbClr val="5F5F5F"/>
              </a:solidFill>
              <a:latin typeface="Courier New"/>
              <a:ea typeface="PMingLiU" charset="0"/>
              <a:cs typeface="Courier New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	for (j = i+1; least = 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i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; j &lt; 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data.length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; j++)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	       if (data[j] &lt; data[least])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		     least = j;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	         Swap(</a:t>
            </a:r>
            <a:r>
              <a:rPr kumimoji="1" lang="en-US" altLang="zh-TW" sz="2000" b="1" dirty="0" err="1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data,least,i</a:t>
            </a: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);	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		}</a:t>
            </a:r>
            <a:endParaRPr kumimoji="1" lang="en-US" altLang="zh-TW" sz="2000" b="1" dirty="0">
              <a:solidFill>
                <a:srgbClr val="5F5F5F"/>
              </a:solidFill>
              <a:latin typeface="Courier New"/>
              <a:ea typeface="PMingLiU" charset="0"/>
              <a:cs typeface="Courier New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00"/>
                </a:solidFill>
                <a:latin typeface="Courier New"/>
                <a:ea typeface="PMingLiU" charset="0"/>
                <a:cs typeface="Courier New"/>
              </a:rPr>
              <a:t>}</a:t>
            </a:r>
            <a:endParaRPr kumimoji="1" lang="en-US" altLang="zh-TW" sz="2000" b="1" dirty="0">
              <a:solidFill>
                <a:srgbClr val="5F5F5F"/>
              </a:solidFill>
              <a:latin typeface="Courier New"/>
              <a:ea typeface="PMingLiU" charset="0"/>
              <a:cs typeface="Courier New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sz="2000" dirty="0">
              <a:solidFill>
                <a:srgbClr val="000000"/>
              </a:solidFill>
              <a:latin typeface="Courier New"/>
              <a:ea typeface="PMingLiU" charset="0"/>
              <a:cs typeface="Courier New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3A545E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1566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9E8-EC7E-F248-9F5F-7196925A139E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922338" y="1531938"/>
            <a:ext cx="7648575" cy="2765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38100">
            <a:solidFill>
              <a:srgbClr val="063DE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600" b="1">
                <a:solidFill>
                  <a:srgbClr val="339966"/>
                </a:solidFill>
                <a:latin typeface="Angsana New" charset="0"/>
                <a:ea typeface="ＭＳ Ｐゴシック" charset="0"/>
                <a:cs typeface="Angsana New" charset="0"/>
              </a:rPr>
              <a:t>จำนวนครั้งของการเปรียบเทียบ</a:t>
            </a:r>
            <a:endParaRPr lang="en-US" sz="3600" b="1">
              <a:solidFill>
                <a:srgbClr val="339966"/>
              </a:solidFill>
              <a:latin typeface="Angsana New" charset="0"/>
              <a:ea typeface="ＭＳ Ｐゴシック" charset="0"/>
              <a:cs typeface="Angsana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339966"/>
                </a:solidFill>
                <a:latin typeface="Angsana New" charset="0"/>
                <a:ea typeface="ＭＳ Ｐゴシック" charset="0"/>
                <a:cs typeface="Angsana New" charset="0"/>
              </a:rPr>
              <a:t>Worst Case:</a:t>
            </a:r>
            <a:r>
              <a:rPr lang="en-US" sz="40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 1+2+3+4+…+(n-1) = n(n-1)/2 = O(n</a:t>
            </a:r>
            <a:r>
              <a:rPr lang="en-US" sz="4000" b="1" baseline="3000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2</a:t>
            </a:r>
            <a:r>
              <a:rPr lang="en-US" sz="4000" b="1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4000" b="1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จำนวนครั้งของการสลับที่ </a:t>
            </a:r>
            <a:r>
              <a:rPr lang="en-US" sz="4000" b="1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=</a:t>
            </a:r>
            <a:r>
              <a:rPr lang="th-TH" sz="4000" b="1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 </a:t>
            </a:r>
            <a:r>
              <a:rPr lang="en-US" sz="4000" b="1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 n-1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Overall   O(n</a:t>
            </a:r>
            <a:r>
              <a:rPr lang="en-US" sz="4000" b="1" baseline="30000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2</a:t>
            </a:r>
            <a:r>
              <a:rPr lang="en-US" sz="4000" b="1">
                <a:solidFill>
                  <a:srgbClr val="CC3300"/>
                </a:solidFill>
                <a:latin typeface="Angsana New" charset="0"/>
                <a:ea typeface="ＭＳ Ｐゴシック" charset="0"/>
                <a:cs typeface="Angsana New" charset="0"/>
              </a:rPr>
              <a:t>)</a:t>
            </a:r>
          </a:p>
        </p:txBody>
      </p: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3348038" y="4292600"/>
            <a:ext cx="3581400" cy="1752600"/>
            <a:chOff x="2109" y="2704"/>
            <a:chExt cx="2256" cy="1104"/>
          </a:xfrm>
        </p:grpSpPr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2381" y="2840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Average case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</a:t>
              </a:r>
              <a:r>
                <a:rPr lang="en-US" sz="4000" b="1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=  ?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Best case</a:t>
              </a:r>
              <a:r>
                <a:rPr lang="en-US" sz="2800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  </a:t>
              </a:r>
              <a:r>
                <a:rPr lang="en-US" sz="4000" b="1" dirty="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Angsana New" charset="0"/>
                </a:rPr>
                <a:t>=  ?</a:t>
              </a:r>
              <a:endParaRPr lang="th-TH" sz="4000" b="1" dirty="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</p:txBody>
        </p:sp>
        <p:sp>
          <p:nvSpPr>
            <p:cNvPr id="22562" name="AutoShape 34"/>
            <p:cNvSpPr>
              <a:spLocks noChangeArrowheads="1"/>
            </p:cNvSpPr>
            <p:nvPr/>
          </p:nvSpPr>
          <p:spPr bwMode="auto">
            <a:xfrm>
              <a:off x="2109" y="2704"/>
              <a:ext cx="2256" cy="1104"/>
            </a:xfrm>
            <a:prstGeom prst="cloudCallout">
              <a:avLst>
                <a:gd name="adj1" fmla="val -79255"/>
                <a:gd name="adj2" fmla="val 86051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h-TH" sz="280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H SarabunPSK"/>
                <a:ea typeface="ＭＳ Ｐゴシック" charset="0"/>
                <a:cs typeface="TH SarabunPSK"/>
              </a:rPr>
              <a:t>Selection Sort - Analysis</a:t>
            </a:r>
            <a:endParaRPr lang="en-US" dirty="0">
              <a:latin typeface="TH SarabunPSK"/>
              <a:ea typeface="ＭＳ Ｐゴシック" charset="0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13531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1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E4B6-70E7-584D-B619-FF401C0C7940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524000"/>
            <a:ext cx="7848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Char char="¡"/>
            </a:pPr>
            <a:r>
              <a:rPr lang="th-TH" sz="3200">
                <a:solidFill>
                  <a:srgbClr val="000000"/>
                </a:solidFill>
                <a:latin typeface="Angsana New" charset="0"/>
                <a:ea typeface="ＭＳ Ｐゴシック" charset="0"/>
                <a:cs typeface="Angsana New" charset="0"/>
              </a:rPr>
              <a:t>แนวคิดของการเรียงลำดับแบบแทรก  เปรียบเสมือนการหยิบไพ่ทีละใบจากสำรับแล้วนำมาเรียงในมือ   โดยไพ่ใบแรกที่หยิบจะถือว่าเรียงลำดับแล้ว  โดยไพ่ใบอื่น ๆ ที่หยิบจะต้องนำมาเปรียบเทียบกับไพ่ทั้งหมดในมือ  เพื่อจะได้แทรกลงในตำแหน่งที่ถูกต้อง  และทำเช่นนี้จนไพ่ทุกใบเรียงลำดับแล้ว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Char char="¡"/>
            </a:pPr>
            <a:endParaRPr lang="th-TH" sz="3200" b="1">
              <a:solidFill>
                <a:srgbClr val="000000"/>
              </a:solidFill>
              <a:latin typeface="Angsana New" charset="0"/>
              <a:ea typeface="ＭＳ Ｐゴシック" charset="0"/>
              <a:cs typeface="Angsana New" charset="0"/>
            </a:endParaRPr>
          </a:p>
        </p:txBody>
      </p: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1371600" y="4495800"/>
            <a:ext cx="6400800" cy="1096963"/>
            <a:chOff x="864" y="2832"/>
            <a:chExt cx="4032" cy="691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3360" y="2832"/>
              <a:ext cx="768" cy="691"/>
              <a:chOff x="3792" y="2496"/>
              <a:chExt cx="768" cy="691"/>
            </a:xfrm>
          </p:grpSpPr>
          <p:sp>
            <p:nvSpPr>
              <p:cNvPr id="24581" name="AutoShape 5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384" cy="69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D03E3E"/>
                    </a:solidFill>
                    <a:latin typeface="Monotype Sorts" charset="0"/>
                    <a:ea typeface="ＭＳ Ｐゴシック" charset="0"/>
                    <a:cs typeface="Angsana New" charset="0"/>
                  </a:rPr>
                  <a:t>¨</a:t>
                </a:r>
                <a:endParaRPr lang="en-US" sz="2400">
                  <a:solidFill>
                    <a:srgbClr val="000000"/>
                  </a:solidFill>
                  <a:latin typeface="Monotype Sorts" charset="0"/>
                  <a:ea typeface="ＭＳ Ｐゴシック" charset="0"/>
                  <a:cs typeface="Angsana New" charset="0"/>
                </a:endParaRPr>
              </a:p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D03E3E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2</a:t>
                </a:r>
                <a:endParaRPr lang="en-US" sz="2400">
                  <a:solidFill>
                    <a:srgbClr val="99CCCC"/>
                  </a:solidFill>
                  <a:latin typeface="Angsana New" charset="0"/>
                  <a:ea typeface="ＭＳ Ｐゴシック" charset="0"/>
                  <a:cs typeface="Angsana New" charset="0"/>
                </a:endParaRPr>
              </a:p>
            </p:txBody>
          </p:sp>
          <p:sp>
            <p:nvSpPr>
              <p:cNvPr id="24582" name="AutoShape 6"/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384" cy="69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63DE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C0128"/>
                    </a:solidFill>
                    <a:latin typeface="Monotype Sorts" charset="0"/>
                    <a:ea typeface="ＭＳ Ｐゴシック" charset="0"/>
                    <a:cs typeface="Angsana New" charset="0"/>
                  </a:rPr>
                  <a:t>©</a:t>
                </a:r>
                <a:endParaRPr lang="en-US" sz="2400">
                  <a:solidFill>
                    <a:srgbClr val="000000"/>
                  </a:solidFill>
                  <a:latin typeface="Monotype Sorts" charset="0"/>
                  <a:ea typeface="ＭＳ Ｐゴシック" charset="0"/>
                  <a:cs typeface="Angsana New" charset="0"/>
                </a:endParaRPr>
              </a:p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FC0128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24583" name="AutoShape 7" descr="Dark downward diagonal"/>
            <p:cNvSpPr>
              <a:spLocks noChangeArrowheads="1"/>
            </p:cNvSpPr>
            <p:nvPr/>
          </p:nvSpPr>
          <p:spPr bwMode="auto">
            <a:xfrm>
              <a:off x="4512" y="2832"/>
              <a:ext cx="384" cy="691"/>
            </a:xfrm>
            <a:prstGeom prst="roundRect">
              <a:avLst>
                <a:gd name="adj" fmla="val 16667"/>
              </a:avLst>
            </a:prstGeom>
            <a:pattFill prst="dkDnDiag">
              <a:fgClr>
                <a:srgbClr val="99CCFF"/>
              </a:fgClr>
              <a:bgClr>
                <a:srgbClr val="FFFFFF"/>
              </a:bgClr>
            </a:patt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C0128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©</a:t>
              </a:r>
              <a:endParaRPr lang="en-US" sz="2400">
                <a:solidFill>
                  <a:srgbClr val="000000"/>
                </a:solidFill>
                <a:latin typeface="Monotype Sorts" charset="0"/>
                <a:ea typeface="ＭＳ Ｐゴシック" charset="0"/>
                <a:cs typeface="Angsana New" charset="0"/>
              </a:endParaRP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Arial" charset="0"/>
                </a:rPr>
                <a:t>7</a:t>
              </a: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864" y="2832"/>
              <a:ext cx="384" cy="6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«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1248" y="2832"/>
              <a:ext cx="384" cy="6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«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K</a:t>
              </a:r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1632" y="2848"/>
              <a:ext cx="384" cy="6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«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200" b="1">
                  <a:solidFill>
                    <a:srgbClr val="000000"/>
                  </a:solidFill>
                  <a:latin typeface="Arial Narrow" charset="0"/>
                  <a:ea typeface="ＭＳ Ｐゴシック" charset="0"/>
                  <a:cs typeface="Arial" charset="0"/>
                </a:rPr>
                <a:t>10</a:t>
              </a:r>
              <a:endParaRPr lang="en-US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2400" y="2832"/>
              <a:ext cx="384" cy="6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C0128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ª</a:t>
              </a:r>
              <a:endParaRPr lang="en-US" sz="2400">
                <a:solidFill>
                  <a:srgbClr val="000000"/>
                </a:solidFill>
                <a:latin typeface="Monotype Sorts" charset="0"/>
                <a:ea typeface="ＭＳ Ｐゴシック" charset="0"/>
                <a:cs typeface="Angsana New" charset="0"/>
              </a:endParaRP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Arial" charset="0"/>
                </a:rPr>
                <a:t>J</a:t>
              </a:r>
              <a:endParaRPr lang="en-US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89" name="AutoShape 13"/>
            <p:cNvSpPr>
              <a:spLocks noChangeArrowheads="1"/>
            </p:cNvSpPr>
            <p:nvPr/>
          </p:nvSpPr>
          <p:spPr bwMode="auto">
            <a:xfrm>
              <a:off x="2784" y="2832"/>
              <a:ext cx="384" cy="6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C0128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ª</a:t>
              </a:r>
              <a:endParaRPr lang="en-US" sz="2400">
                <a:solidFill>
                  <a:srgbClr val="000000"/>
                </a:solidFill>
                <a:latin typeface="Monotype Sorts" charset="0"/>
                <a:ea typeface="ＭＳ Ｐゴシック" charset="0"/>
                <a:cs typeface="Angsana New" charset="0"/>
              </a:endParaRP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Arial" charset="0"/>
                </a:rPr>
                <a:t>9</a:t>
              </a:r>
              <a:endParaRPr lang="en-US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90" name="AutoShape 14"/>
            <p:cNvSpPr>
              <a:spLocks noChangeArrowheads="1"/>
            </p:cNvSpPr>
            <p:nvPr/>
          </p:nvSpPr>
          <p:spPr bwMode="auto">
            <a:xfrm>
              <a:off x="2016" y="2832"/>
              <a:ext cx="384" cy="6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Monotype Sorts" charset="0"/>
                  <a:ea typeface="ＭＳ Ｐゴシック" charset="0"/>
                  <a:cs typeface="Angsana New" charset="0"/>
                </a:rPr>
                <a:t>«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2</a:t>
              </a:r>
            </a:p>
          </p:txBody>
        </p:sp>
        <p:cxnSp>
          <p:nvCxnSpPr>
            <p:cNvPr id="24591" name="AutoShape 15"/>
            <p:cNvCxnSpPr>
              <a:cxnSpLocks noChangeShapeType="1"/>
            </p:cNvCxnSpPr>
            <p:nvPr/>
          </p:nvCxnSpPr>
          <p:spPr bwMode="auto">
            <a:xfrm rot="5400000" flipV="1">
              <a:off x="3887" y="2977"/>
              <a:ext cx="1" cy="384"/>
            </a:xfrm>
            <a:prstGeom prst="curvedConnector3">
              <a:avLst>
                <a:gd name="adj1" fmla="val -13200000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592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4223" y="2977"/>
              <a:ext cx="1" cy="384"/>
            </a:xfrm>
            <a:prstGeom prst="curvedConnector3">
              <a:avLst>
                <a:gd name="adj1" fmla="val -13200000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594" name="AutoShape 18"/>
            <p:cNvCxnSpPr>
              <a:cxnSpLocks noChangeShapeType="1"/>
            </p:cNvCxnSpPr>
            <p:nvPr/>
          </p:nvCxnSpPr>
          <p:spPr bwMode="auto">
            <a:xfrm rot="5400000">
              <a:off x="3935" y="2833"/>
              <a:ext cx="1" cy="1344"/>
            </a:xfrm>
            <a:prstGeom prst="curvedConnector3">
              <a:avLst>
                <a:gd name="adj1" fmla="val 30799995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3716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3600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ngsana New" charset="0"/>
              </a:rPr>
              <a:t>การเรียงลำดับแบบแทรก </a:t>
            </a:r>
            <a:r>
              <a:rPr lang="en-US" sz="3600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ngsana New" charset="0"/>
              </a:rPr>
              <a:t>(Insertion Sort)</a:t>
            </a:r>
            <a:endParaRPr lang="en-US" sz="3600">
              <a:solidFill>
                <a:srgbClr val="006666"/>
              </a:solidFill>
              <a:latin typeface="Arial" charset="0"/>
              <a:ea typeface="ＭＳ Ｐゴシック" charset="0"/>
              <a:cs typeface="Angsan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60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เฉลยโจทย์การเรียงแบบเลือก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A1-E724-BA4E-8823-FF0D9AB3AE59}" type="slidenum">
              <a:rPr lang="en-US"/>
              <a:pPr/>
              <a:t>39</a:t>
            </a:fld>
            <a:endParaRPr lang="th-TH"/>
          </a:p>
        </p:txBody>
      </p:sp>
      <p:grpSp>
        <p:nvGrpSpPr>
          <p:cNvPr id="153641" name="Group 41"/>
          <p:cNvGrpSpPr>
            <a:grpSpLocks/>
          </p:cNvGrpSpPr>
          <p:nvPr/>
        </p:nvGrpSpPr>
        <p:grpSpPr bwMode="auto">
          <a:xfrm>
            <a:off x="990600" y="1419223"/>
            <a:ext cx="8153400" cy="5210177"/>
            <a:chOff x="624" y="886"/>
            <a:chExt cx="5136" cy="3282"/>
          </a:xfrm>
        </p:grpSpPr>
        <p:sp>
          <p:nvSpPr>
            <p:cNvPr id="153604" name="Text Box 4"/>
            <p:cNvSpPr txBox="1">
              <a:spLocks noChangeArrowheads="1"/>
            </p:cNvSpPr>
            <p:nvPr/>
          </p:nvSpPr>
          <p:spPr bwMode="auto">
            <a:xfrm>
              <a:off x="624" y="1122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h-TH" sz="2800" b="0" dirty="0">
                  <a:latin typeface="Angsana New"/>
                  <a:cs typeface="Angsana New"/>
                </a:rPr>
                <a:t>   </a:t>
              </a:r>
              <a:r>
                <a:rPr lang="th-TH" sz="2800" dirty="0">
                  <a:latin typeface="Angsana New"/>
                  <a:cs typeface="Angsana New"/>
                </a:rPr>
                <a:t>รอบ</a:t>
              </a:r>
              <a:r>
                <a:rPr lang="th-TH" sz="2800" b="0" dirty="0">
                  <a:latin typeface="Angsana New"/>
                  <a:cs typeface="Angsana New"/>
                </a:rPr>
                <a:t>ที่</a:t>
              </a: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720" y="886"/>
              <a:ext cx="4944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        ข้อมูล     1        2         3        4        5        6        7        8        9        10</a:t>
              </a:r>
            </a:p>
            <a:p>
              <a:pPr eaLnBrk="0" hangingPunct="0">
                <a:lnSpc>
                  <a:spcPct val="90000"/>
                </a:lnSpc>
              </a:pPr>
              <a:endParaRPr lang="th-TH" sz="2800" b="0" dirty="0">
                <a:latin typeface="Angsana New"/>
                <a:cs typeface="Angsana New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                          42</a:t>
              </a:r>
              <a:r>
                <a:rPr lang="th-TH" sz="2800" b="0" dirty="0">
                  <a:latin typeface="Angsana New"/>
                  <a:cs typeface="Angsana New"/>
                </a:rPr>
                <a:t>      23       74      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11</a:t>
              </a:r>
              <a:r>
                <a:rPr lang="th-TH" sz="2800" b="0" dirty="0">
                  <a:solidFill>
                    <a:srgbClr val="CC0099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65     58       94      36      99       87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1                    11     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23</a:t>
              </a:r>
              <a:r>
                <a:rPr lang="th-TH" sz="2800" b="0" dirty="0">
                  <a:latin typeface="Angsana New"/>
                  <a:cs typeface="Angsana New"/>
                </a:rPr>
                <a:t>       74      42      65     58       94      36      99       87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2                    11      23      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74</a:t>
              </a:r>
              <a:r>
                <a:rPr lang="th-TH" sz="2800" b="0" dirty="0">
                  <a:latin typeface="Angsana New"/>
                  <a:cs typeface="Angsana New"/>
                </a:rPr>
                <a:t>      42      65     58       94      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36 </a:t>
              </a:r>
              <a:r>
                <a:rPr lang="th-TH" sz="2800" b="0" dirty="0">
                  <a:latin typeface="Angsana New"/>
                  <a:cs typeface="Angsana New"/>
                </a:rPr>
                <a:t>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3                    11      23       36    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 42</a:t>
              </a:r>
              <a:r>
                <a:rPr lang="th-TH" sz="2800" b="0" dirty="0">
                  <a:latin typeface="Angsana New"/>
                  <a:cs typeface="Angsana New"/>
                </a:rPr>
                <a:t>      65     58       94      74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4                    11      23       36      42     </a:t>
              </a:r>
              <a:r>
                <a:rPr lang="th-TH" sz="2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65</a:t>
              </a:r>
              <a:r>
                <a:rPr lang="th-TH" sz="2800" b="0" dirty="0">
                  <a:latin typeface="Angsana New"/>
                  <a:cs typeface="Angsana New"/>
                </a:rPr>
                <a:t>     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58</a:t>
              </a:r>
              <a:r>
                <a:rPr lang="th-TH" sz="2800" b="0" dirty="0">
                  <a:latin typeface="Angsana New"/>
                  <a:cs typeface="Angsana New"/>
                </a:rPr>
                <a:t>       94      74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5                    11      23       36      42      58    </a:t>
              </a:r>
              <a:r>
                <a:rPr lang="th-TH" sz="2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65</a:t>
              </a:r>
              <a:r>
                <a:rPr lang="th-TH" sz="2800" b="0" dirty="0">
                  <a:latin typeface="Angsana New"/>
                  <a:cs typeface="Angsana New"/>
                </a:rPr>
                <a:t>       94      74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6                    11      23       36      42      58     65      </a:t>
              </a:r>
              <a:r>
                <a:rPr lang="th-TH" sz="2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94</a:t>
              </a:r>
              <a:r>
                <a:rPr lang="th-TH" sz="2800" b="0" dirty="0">
                  <a:latin typeface="Angsana New"/>
                  <a:cs typeface="Angsana New"/>
                </a:rPr>
                <a:t>      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74 </a:t>
              </a:r>
              <a:r>
                <a:rPr lang="th-TH" sz="2800" b="0" dirty="0">
                  <a:latin typeface="Angsana New"/>
                  <a:cs typeface="Angsana New"/>
                </a:rPr>
                <a:t>     99       87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7                    11      23       36      42      58     65       74     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94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99       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87</a:t>
              </a:r>
              <a:endParaRPr lang="th-TH" sz="2800" b="0" dirty="0">
                <a:latin typeface="Angsana New"/>
                <a:cs typeface="Angsana New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8                    11      23       36      42      58     65       74      87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</a:t>
              </a:r>
              <a:r>
                <a:rPr lang="th-TH" sz="2800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99</a:t>
              </a:r>
              <a:r>
                <a:rPr lang="th-TH" sz="2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   </a:t>
              </a:r>
              <a:r>
                <a:rPr lang="th-TH" sz="2800" b="0" dirty="0">
                  <a:latin typeface="Angsana New"/>
                  <a:cs typeface="Angsana New"/>
                </a:rPr>
                <a:t>    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94</a:t>
              </a:r>
              <a:endParaRPr lang="th-TH" sz="2800" b="0" dirty="0">
                <a:latin typeface="Angsana New"/>
                <a:cs typeface="Angsana New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th-TH" sz="2800" b="0" dirty="0">
                  <a:latin typeface="Angsana New"/>
                  <a:cs typeface="Angsana New"/>
                </a:rPr>
                <a:t>    9                    11      23       36      42      58     65       74      87</a:t>
              </a:r>
              <a:r>
                <a:rPr lang="th-TH" sz="2800" b="0" dirty="0">
                  <a:solidFill>
                    <a:srgbClr val="9933FF"/>
                  </a:solidFill>
                  <a:latin typeface="Angsana New"/>
                  <a:cs typeface="Angsana New"/>
                </a:rPr>
                <a:t> </a:t>
              </a:r>
              <a:r>
                <a:rPr lang="th-TH" sz="2800" b="0" dirty="0">
                  <a:latin typeface="Angsana New"/>
                  <a:cs typeface="Angsana New"/>
                </a:rPr>
                <a:t>     94       99</a:t>
              </a: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>
              <a:off x="76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07" name="Line 7"/>
            <p:cNvSpPr>
              <a:spLocks noChangeShapeType="1"/>
            </p:cNvSpPr>
            <p:nvPr/>
          </p:nvSpPr>
          <p:spPr bwMode="auto">
            <a:xfrm>
              <a:off x="1632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08" name="Line 8"/>
            <p:cNvSpPr>
              <a:spLocks noChangeShapeType="1"/>
            </p:cNvSpPr>
            <p:nvPr/>
          </p:nvSpPr>
          <p:spPr bwMode="auto">
            <a:xfrm>
              <a:off x="201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240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278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1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16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>
              <a:off x="3936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4288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4648" y="1026"/>
              <a:ext cx="8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504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>
              <a:off x="5424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520" y="1026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720" y="10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768" y="1402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768" y="16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776" y="1858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768" y="211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776" y="23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768" y="259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768" y="2826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784" y="309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768" y="333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768" y="357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776" y="381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624" y="3838"/>
              <a:ext cx="5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h-TH" sz="2800" b="0">
                  <a:latin typeface="Angsana New"/>
                  <a:cs typeface="Angsana New"/>
                </a:rPr>
                <a:t>           แทนค่าที่น้อยที่สุด           </a:t>
              </a:r>
              <a:r>
                <a:rPr lang="th-TH" sz="2800">
                  <a:solidFill>
                    <a:srgbClr val="9933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ngsana New"/>
                  <a:cs typeface="Angsana New"/>
                </a:rPr>
                <a:t>สีม่วง</a:t>
              </a:r>
              <a:r>
                <a:rPr lang="th-TH" sz="2800" b="0">
                  <a:latin typeface="Angsana New"/>
                  <a:cs typeface="Angsana New"/>
                </a:rPr>
                <a:t>  แทนตำแหน่งที่จะสลับค่าที่น้อยที่สุด</a:t>
              </a:r>
            </a:p>
          </p:txBody>
        </p:sp>
        <p:sp>
          <p:nvSpPr>
            <p:cNvPr id="153631" name="Rectangle 31"/>
            <p:cNvSpPr>
              <a:spLocks noChangeArrowheads="1"/>
            </p:cNvSpPr>
            <p:nvPr/>
          </p:nvSpPr>
          <p:spPr bwMode="auto">
            <a:xfrm>
              <a:off x="2856" y="141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2" name="Rectangle 32"/>
            <p:cNvSpPr>
              <a:spLocks noChangeArrowheads="1"/>
            </p:cNvSpPr>
            <p:nvPr/>
          </p:nvSpPr>
          <p:spPr bwMode="auto">
            <a:xfrm>
              <a:off x="2064" y="165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3" name="Rectangle 33"/>
            <p:cNvSpPr>
              <a:spLocks noChangeArrowheads="1"/>
            </p:cNvSpPr>
            <p:nvPr/>
          </p:nvSpPr>
          <p:spPr bwMode="auto">
            <a:xfrm>
              <a:off x="4320" y="189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4" name="Rectangle 34"/>
            <p:cNvSpPr>
              <a:spLocks noChangeArrowheads="1"/>
            </p:cNvSpPr>
            <p:nvPr/>
          </p:nvSpPr>
          <p:spPr bwMode="auto">
            <a:xfrm>
              <a:off x="2856" y="2146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5" name="Rectangle 35"/>
            <p:cNvSpPr>
              <a:spLocks noChangeArrowheads="1"/>
            </p:cNvSpPr>
            <p:nvPr/>
          </p:nvSpPr>
          <p:spPr bwMode="auto">
            <a:xfrm>
              <a:off x="3568" y="237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6" name="Rectangle 36"/>
            <p:cNvSpPr>
              <a:spLocks noChangeArrowheads="1"/>
            </p:cNvSpPr>
            <p:nvPr/>
          </p:nvSpPr>
          <p:spPr bwMode="auto">
            <a:xfrm>
              <a:off x="4320" y="2866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7" name="Rectangle 37"/>
            <p:cNvSpPr>
              <a:spLocks noChangeArrowheads="1"/>
            </p:cNvSpPr>
            <p:nvPr/>
          </p:nvSpPr>
          <p:spPr bwMode="auto">
            <a:xfrm>
              <a:off x="3560" y="2610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8" name="Rectangle 38"/>
            <p:cNvSpPr>
              <a:spLocks noChangeArrowheads="1"/>
            </p:cNvSpPr>
            <p:nvPr/>
          </p:nvSpPr>
          <p:spPr bwMode="auto">
            <a:xfrm>
              <a:off x="5088" y="3106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39" name="Rectangle 39"/>
            <p:cNvSpPr>
              <a:spLocks noChangeArrowheads="1"/>
            </p:cNvSpPr>
            <p:nvPr/>
          </p:nvSpPr>
          <p:spPr bwMode="auto">
            <a:xfrm>
              <a:off x="5112" y="3354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768" y="3858"/>
              <a:ext cx="240" cy="192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>
                <a:latin typeface="Angsana New"/>
                <a:cs typeface="Angsana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5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>
                <a:latin typeface="TH SarabunPSK"/>
                <a:cs typeface="TH SarabunPSK"/>
              </a:rPr>
              <a:t>1. Array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581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th-TH" sz="2800" dirty="0"/>
              <a:t>เป็น </a:t>
            </a:r>
            <a:r>
              <a:rPr lang="en-US" sz="2800" dirty="0"/>
              <a:t>object </a:t>
            </a:r>
            <a:r>
              <a:rPr lang="th-TH" sz="2800" dirty="0"/>
              <a:t>ไม่ใช่ </a:t>
            </a:r>
            <a:r>
              <a:rPr lang="en-US" sz="2800" dirty="0"/>
              <a:t>primitive data type</a:t>
            </a:r>
            <a:r>
              <a:rPr lang="th-TH" sz="2800" dirty="0"/>
              <a:t>โดยจะเก็บข้อมูลแต่ละตัวอย่างต่อเนื่องกันในหน่วยความจำ</a:t>
            </a:r>
          </a:p>
          <a:p>
            <a:pPr>
              <a:spcBef>
                <a:spcPts val="600"/>
              </a:spcBef>
            </a:pPr>
            <a:r>
              <a:rPr lang="th-TH" sz="2800" dirty="0"/>
              <a:t>ีตัวชี้ (</a:t>
            </a:r>
            <a:r>
              <a:rPr lang="en-US" sz="2800" dirty="0"/>
              <a:t>index) </a:t>
            </a:r>
            <a:r>
              <a:rPr lang="th-TH" sz="2800" dirty="0"/>
              <a:t>ในการบอกตำแหน่ง </a:t>
            </a:r>
            <a:r>
              <a:rPr lang="en-US" sz="2800" dirty="0"/>
              <a:t>[]</a:t>
            </a:r>
            <a:r>
              <a:rPr lang="th-TH" sz="2800" dirty="0"/>
              <a:t> จะเริ่มต้น ที่ </a:t>
            </a:r>
            <a:r>
              <a:rPr lang="en-US" sz="2800" dirty="0"/>
              <a:t>0</a:t>
            </a:r>
            <a:r>
              <a:rPr lang="th-TH" sz="2800" dirty="0"/>
              <a:t> และตัวสุดท้ายคือ จำนวนช่องใน </a:t>
            </a:r>
            <a:r>
              <a:rPr lang="en-US" sz="2800" dirty="0"/>
              <a:t>array -1 </a:t>
            </a:r>
            <a:endParaRPr lang="th-TH" sz="2800" dirty="0"/>
          </a:p>
          <a:p>
            <a:pPr>
              <a:spcBef>
                <a:spcPts val="600"/>
              </a:spcBef>
            </a:pPr>
            <a:r>
              <a:rPr lang="th-TH" sz="2800" dirty="0"/>
              <a:t>จะดูขนาดของ </a:t>
            </a:r>
            <a:r>
              <a:rPr lang="en-US" sz="2800" dirty="0"/>
              <a:t>array  </a:t>
            </a:r>
            <a:r>
              <a:rPr lang="th-TH" sz="2800" dirty="0"/>
              <a:t>ได้จาก </a:t>
            </a:r>
            <a:r>
              <a:rPr lang="en-US" sz="2800" dirty="0"/>
              <a:t>attribute </a:t>
            </a:r>
            <a:r>
              <a:rPr lang="th-TH" sz="2800" dirty="0"/>
              <a:t>ชื่อ </a:t>
            </a:r>
            <a:r>
              <a:rPr lang="en-US" sz="2800" dirty="0"/>
              <a:t>length (</a:t>
            </a:r>
            <a:r>
              <a:rPr lang="th-TH" sz="2800" dirty="0"/>
              <a:t>เป็น </a:t>
            </a:r>
            <a:r>
              <a:rPr lang="en-US" sz="2800" dirty="0"/>
              <a:t>public) </a:t>
            </a:r>
            <a:r>
              <a:rPr lang="th-TH" sz="2800" dirty="0"/>
              <a:t>เรียกใช้โดย 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th-TH" sz="2400" dirty="0"/>
              <a:t>ชื่ออะเรย์</a:t>
            </a:r>
            <a:r>
              <a:rPr lang="en-US" sz="2400" dirty="0"/>
              <a:t>.length </a:t>
            </a:r>
            <a:r>
              <a:rPr lang="th-TH" sz="2400" dirty="0"/>
              <a:t>เช่น </a:t>
            </a:r>
            <a:r>
              <a:rPr lang="en-US" sz="2400" dirty="0" err="1"/>
              <a:t>A.l</a:t>
            </a:r>
            <a:r>
              <a:rPr lang="en-US" sz="2400" dirty="0" err="1">
                <a:solidFill>
                  <a:srgbClr val="0000FF"/>
                </a:solidFill>
              </a:rPr>
              <a:t>ength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th-TH" sz="2800" dirty="0"/>
              <a:t>ตัวอย่าง การเก็บข้อมูลชนิดจำนวนเต็มจำนวน </a:t>
            </a:r>
            <a:r>
              <a:rPr lang="en-US" sz="2800" dirty="0"/>
              <a:t>5 </a:t>
            </a:r>
            <a:r>
              <a:rPr lang="th-TH" sz="2800" dirty="0"/>
              <a:t>ตัว ใน </a:t>
            </a:r>
            <a:r>
              <a:rPr lang="en-US" sz="2800" dirty="0"/>
              <a:t>array </a:t>
            </a:r>
            <a:r>
              <a:rPr lang="th-TH" sz="2800" dirty="0"/>
              <a:t>ชื่อ </a:t>
            </a:r>
            <a:r>
              <a:rPr lang="en-US" sz="2800" dirty="0"/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524000" y="4876800"/>
            <a:ext cx="3960959" cy="1308823"/>
            <a:chOff x="2250831" y="3749189"/>
            <a:chExt cx="3960959" cy="1308823"/>
          </a:xfrm>
        </p:grpSpPr>
        <p:sp>
          <p:nvSpPr>
            <p:cNvPr id="15" name="TextBox 14"/>
            <p:cNvSpPr txBox="1"/>
            <p:nvPr/>
          </p:nvSpPr>
          <p:spPr>
            <a:xfrm>
              <a:off x="2250831" y="374918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  <a:endParaRPr lang="en-SG" sz="2400" i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784231" y="4051092"/>
              <a:ext cx="3427559" cy="1006920"/>
              <a:chOff x="2784231" y="4051092"/>
              <a:chExt cx="3427559" cy="100692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7842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rgbClr val="660066"/>
                        </a:solidFill>
                      </a:rPr>
                      <a:t>24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dirty="0"/>
                    <a:t>A</a:t>
                  </a:r>
                  <a:r>
                    <a:rPr lang="en-US" sz="2000" dirty="0"/>
                    <a:t>[0]</a:t>
                  </a:r>
                  <a:endParaRPr lang="en-SG" sz="20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4700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7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[1]</a:t>
                  </a:r>
                  <a:endParaRPr lang="en-SG" sz="20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558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rgbClr val="660066"/>
                        </a:solidFill>
                      </a:rPr>
                      <a:t>-3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[2]</a:t>
                  </a:r>
                  <a:endParaRPr lang="en-SG" sz="200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8416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15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[3]</a:t>
                  </a:r>
                  <a:endParaRPr lang="en-SG" sz="2000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5525990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9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[4]</a:t>
                  </a:r>
                  <a:endParaRPr lang="en-SG" sz="2000" dirty="0"/>
                </a:p>
              </p:txBody>
            </p:sp>
          </p:grpSp>
        </p:grpSp>
      </p:grpSp>
      <p:sp>
        <p:nvSpPr>
          <p:cNvPr id="5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48400" y="4648200"/>
            <a:ext cx="2133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th-TH" dirty="0"/>
              <a:t>การกำหนดค่า </a:t>
            </a:r>
            <a:br>
              <a:rPr lang="th-TH" dirty="0"/>
            </a:br>
            <a:r>
              <a:rPr lang="en-US" dirty="0"/>
              <a:t>A[0]=24; </a:t>
            </a:r>
            <a:endParaRPr lang="th-TH" dirty="0"/>
          </a:p>
          <a:p>
            <a:r>
              <a:rPr lang="en-US" dirty="0"/>
              <a:t>A[1]=7;</a:t>
            </a:r>
            <a:endParaRPr lang="th-TH" dirty="0"/>
          </a:p>
          <a:p>
            <a:r>
              <a:rPr lang="en-US" dirty="0"/>
              <a:t>A[2]=-3;</a:t>
            </a:r>
          </a:p>
          <a:p>
            <a:r>
              <a:rPr lang="en-US" dirty="0"/>
              <a:t>A[3]=15; </a:t>
            </a:r>
          </a:p>
          <a:p>
            <a:r>
              <a:rPr lang="en-US" dirty="0"/>
              <a:t>A[4]=9;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จงกลับไปอ่านการเรียงลำดับแบบเลือก </a:t>
            </a:r>
          </a:p>
          <a:p>
            <a:r>
              <a:rPr lang="en-US" dirty="0"/>
              <a:t>2. </a:t>
            </a:r>
            <a:r>
              <a:rPr lang="th-TH" dirty="0"/>
              <a:t>จงเขียนโปรแกรมการเรียงลำดับแบบฟอง ที่มีการปรับปรุงประสิทธิภาพ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82C1-0911-B549-8B82-D555A7B2A47E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20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B97F-E9C4-014A-A7A7-F5BB0DDA1193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th-TH">
              <a:solidFill>
                <a:srgbClr val="000000"/>
              </a:solidFill>
            </a:endParaRPr>
          </a:p>
        </p:txBody>
      </p:sp>
      <p:grpSp>
        <p:nvGrpSpPr>
          <p:cNvPr id="155655" name="Group 1031"/>
          <p:cNvGrpSpPr>
            <a:grpSpLocks/>
          </p:cNvGrpSpPr>
          <p:nvPr/>
        </p:nvGrpSpPr>
        <p:grpSpPr bwMode="auto">
          <a:xfrm>
            <a:off x="609600" y="381000"/>
            <a:ext cx="8982075" cy="5670550"/>
            <a:chOff x="385" y="384"/>
            <a:chExt cx="5658" cy="3572"/>
          </a:xfrm>
        </p:grpSpPr>
        <p:graphicFrame>
          <p:nvGraphicFramePr>
            <p:cNvPr id="155650" name="Object 1026"/>
            <p:cNvGraphicFramePr>
              <a:graphicFrameLocks noChangeAspect="1"/>
            </p:cNvGraphicFramePr>
            <p:nvPr/>
          </p:nvGraphicFramePr>
          <p:xfrm>
            <a:off x="385" y="1162"/>
            <a:ext cx="5658" cy="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2" name="Document" r:id="rId3" imgW="5635084" imgH="1972151" progId="Word.Document.8">
                    <p:embed/>
                  </p:oleObj>
                </mc:Choice>
                <mc:Fallback>
                  <p:oleObj name="Document" r:id="rId3" imgW="5635084" imgH="197215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2"/>
                          <a:ext cx="5658" cy="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52" name="Text Box 1028"/>
            <p:cNvSpPr txBox="1">
              <a:spLocks noChangeArrowheads="1"/>
            </p:cNvSpPr>
            <p:nvPr/>
          </p:nvSpPr>
          <p:spPr bwMode="auto">
            <a:xfrm>
              <a:off x="624" y="3552"/>
              <a:ext cx="49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h-TH" sz="3600" b="1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Cordia New" charset="0"/>
                </a:rPr>
                <a:t>หมายเหตุ</a:t>
              </a:r>
              <a:r>
                <a:rPr lang="th-TH" sz="3600">
                  <a:solidFill>
                    <a:srgbClr val="000000"/>
                  </a:solidFill>
                  <a:latin typeface="Angsana New" charset="0"/>
                  <a:ea typeface="ＭＳ Ｐゴシック" charset="0"/>
                  <a:cs typeface="Cordia New" charset="0"/>
                </a:rPr>
                <a:t>         ค่าที่เรียงลำดับแล้วจะแสดงโดยใช้ตัวหนา</a:t>
              </a:r>
              <a:endParaRPr lang="th-TH" sz="2400">
                <a:solidFill>
                  <a:srgbClr val="000000"/>
                </a:solidFill>
                <a:latin typeface="Angsana New" charset="0"/>
                <a:ea typeface="ＭＳ Ｐゴシック" charset="0"/>
                <a:cs typeface="Cordia New" charset="0"/>
              </a:endParaRPr>
            </a:p>
          </p:txBody>
        </p:sp>
        <p:sp>
          <p:nvSpPr>
            <p:cNvPr id="155653" name="Rectangle 1029"/>
            <p:cNvSpPr>
              <a:spLocks noChangeArrowheads="1"/>
            </p:cNvSpPr>
            <p:nvPr/>
          </p:nvSpPr>
          <p:spPr bwMode="auto">
            <a:xfrm>
              <a:off x="864" y="384"/>
              <a:ext cx="4896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h-TH" sz="3600" b="1">
                  <a:solidFill>
                    <a:srgbClr val="0066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ＭＳ Ｐゴシック" charset="0"/>
                  <a:cs typeface="Angsana New" charset="0"/>
                </a:rPr>
                <a:t>การเรียงลำดับแบบแทรก </a:t>
              </a:r>
              <a:r>
                <a:rPr lang="en-US" sz="3600" b="1">
                  <a:solidFill>
                    <a:srgbClr val="0066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ea typeface="ＭＳ Ｐゴシック" charset="0"/>
                  <a:cs typeface="Angsana New" charset="0"/>
                </a:rPr>
                <a:t>(Insertion Sort)</a:t>
              </a:r>
              <a:endParaRPr lang="en-US" sz="3600">
                <a:solidFill>
                  <a:srgbClr val="006666"/>
                </a:solidFill>
                <a:latin typeface="Arial" charset="0"/>
                <a:ea typeface="ＭＳ Ｐゴシック" charset="0"/>
                <a:cs typeface="Angsana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4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การใช้งานอะเรย์</a:t>
            </a:r>
            <a:r>
              <a:rPr lang="en-US" b="1" dirty="0">
                <a:latin typeface="TH SarabunPSK"/>
                <a:cs typeface="TH SarabunPSK"/>
              </a:rPr>
              <a:t>: </a:t>
            </a:r>
            <a:r>
              <a:rPr lang="th-TH" b="1" dirty="0">
                <a:latin typeface="TH SarabunPSK"/>
                <a:cs typeface="TH SarabunPSK"/>
              </a:rPr>
              <a:t>การกำหนดค่าวิธีที่ </a:t>
            </a:r>
            <a:r>
              <a:rPr lang="en-US" b="1" dirty="0">
                <a:latin typeface="TH SarabunPSK"/>
                <a:cs typeface="TH SarabunPSK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 cmpd="sng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th-TH" sz="2800" b="1" dirty="0"/>
              <a:t>สร้างชื่อของอะเรย์</a:t>
            </a:r>
            <a:r>
              <a:rPr lang="en-US" sz="2800" b="1" dirty="0"/>
              <a:t> </a:t>
            </a:r>
            <a:r>
              <a:rPr lang="th-TH" sz="2800" b="1" dirty="0"/>
              <a:t>จะสร้างแค่</a:t>
            </a:r>
            <a:r>
              <a:rPr lang="th-TH" sz="2800" dirty="0"/>
              <a:t>ชื่ออะเรย์ยังไม่จองเนื้อที่</a:t>
            </a:r>
            <a:endParaRPr lang="th-TH" sz="2800" b="1" dirty="0"/>
          </a:p>
          <a:p>
            <a:r>
              <a:rPr lang="th-TH" sz="2800" b="1" i="1" dirty="0">
                <a:solidFill>
                  <a:srgbClr val="0000FF"/>
                </a:solidFill>
              </a:rPr>
              <a:t>ชนิดของข้อมูล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dirty="0"/>
              <a:t>[] </a:t>
            </a:r>
            <a:r>
              <a:rPr lang="th-TH" sz="2800" b="1" i="1" dirty="0">
                <a:solidFill>
                  <a:srgbClr val="0000FF"/>
                </a:solidFill>
              </a:rPr>
              <a:t>ชื่ออะเรย์</a:t>
            </a:r>
          </a:p>
          <a:p>
            <a:pPr lvl="1"/>
            <a:r>
              <a:rPr lang="th-TH" sz="2400" b="1" dirty="0"/>
              <a:t>เช่น  </a:t>
            </a:r>
            <a:r>
              <a:rPr lang="en-US" sz="2400" b="1" dirty="0" err="1"/>
              <a:t>int</a:t>
            </a:r>
            <a:r>
              <a:rPr lang="en-US" sz="2400" b="1" dirty="0"/>
              <a:t>[] A;</a:t>
            </a:r>
            <a:r>
              <a:rPr lang="th-TH" sz="2400" b="1" dirty="0"/>
              <a:t> </a:t>
            </a:r>
          </a:p>
          <a:p>
            <a:pPr lvl="1"/>
            <a:r>
              <a:rPr lang="th-TH" b="1" dirty="0"/>
              <a:t>       </a:t>
            </a:r>
            <a:r>
              <a:rPr lang="en-US" b="1" dirty="0"/>
              <a:t>char[] c;</a:t>
            </a:r>
          </a:p>
          <a:p>
            <a:pPr lvl="1"/>
            <a:r>
              <a:rPr lang="en-US" b="1" dirty="0"/>
              <a:t>       double [] d;</a:t>
            </a:r>
          </a:p>
          <a:p>
            <a:pPr lvl="1"/>
            <a:r>
              <a:rPr lang="en-US" b="1" dirty="0"/>
              <a:t>       String[] S;       </a:t>
            </a:r>
            <a:endParaRPr lang="en-US" dirty="0"/>
          </a:p>
          <a:p>
            <a:pPr marL="57150" indent="0">
              <a:buNone/>
            </a:pPr>
            <a:r>
              <a:rPr lang="en-US" sz="3200" b="1" dirty="0"/>
              <a:t>2. </a:t>
            </a:r>
            <a:r>
              <a:rPr lang="th-TH" sz="3200" b="1" dirty="0"/>
              <a:t>กำหนดขนาด (ขั้นตอนนี้จะจองเนื้อที่ในหน่วย</a:t>
            </a:r>
          </a:p>
          <a:p>
            <a:pPr marL="57150" indent="0">
              <a:buNone/>
            </a:pPr>
            <a:r>
              <a:rPr lang="th-TH" dirty="0"/>
              <a:t>   ความจำ)</a:t>
            </a:r>
            <a:endParaRPr lang="th-TH" sz="3200" b="1" dirty="0"/>
          </a:p>
          <a:p>
            <a:r>
              <a:rPr lang="th-TH" sz="2800" b="1" i="1" dirty="0">
                <a:solidFill>
                  <a:srgbClr val="0000FF"/>
                </a:solidFill>
              </a:rPr>
              <a:t>ชื่ออะเรย์  </a:t>
            </a:r>
            <a:r>
              <a:rPr lang="en-US" sz="2800" b="1" dirty="0"/>
              <a:t>= new </a:t>
            </a:r>
            <a:r>
              <a:rPr lang="th-TH" sz="2800" b="1" i="1" dirty="0">
                <a:solidFill>
                  <a:srgbClr val="0000FF"/>
                </a:solidFill>
              </a:rPr>
              <a:t>ชนิดของข้อมูล</a:t>
            </a:r>
            <a:r>
              <a:rPr lang="en-US" sz="2800" b="1" dirty="0"/>
              <a:t>[</a:t>
            </a:r>
            <a:r>
              <a:rPr lang="th-TH" sz="2800" b="1" i="1" dirty="0">
                <a:solidFill>
                  <a:srgbClr val="0000FF"/>
                </a:solidFill>
              </a:rPr>
              <a:t>ขนาดของอะเรย์</a:t>
            </a:r>
            <a:r>
              <a:rPr lang="en-US" sz="2800" b="1" dirty="0"/>
              <a:t>]</a:t>
            </a:r>
            <a:endParaRPr lang="th-TH" sz="2800" b="1" dirty="0"/>
          </a:p>
          <a:p>
            <a:pPr lvl="1" indent="-342900"/>
            <a:r>
              <a:rPr lang="th-TH" sz="2400" b="1" dirty="0"/>
              <a:t>เช่น </a:t>
            </a:r>
            <a:r>
              <a:rPr lang="en-US" sz="2400" b="1" dirty="0"/>
              <a:t> A = new </a:t>
            </a:r>
            <a:r>
              <a:rPr lang="en-US" sz="2400" b="1" dirty="0" err="1"/>
              <a:t>int</a:t>
            </a:r>
            <a:r>
              <a:rPr lang="en-US" sz="2400" b="1" dirty="0"/>
              <a:t>[3];</a:t>
            </a:r>
          </a:p>
          <a:p>
            <a:pPr lvl="1" indent="-342900"/>
            <a:r>
              <a:rPr lang="en-US" b="1" dirty="0"/>
              <a:t>     c = new char[5];</a:t>
            </a:r>
          </a:p>
          <a:p>
            <a:pPr lvl="1" indent="-342900"/>
            <a:r>
              <a:rPr lang="en-US" dirty="0"/>
              <a:t>     d = new double[10];</a:t>
            </a:r>
            <a:endParaRPr lang="en-US" b="1" dirty="0"/>
          </a:p>
          <a:p>
            <a:pPr lvl="1" indent="-342900"/>
            <a:r>
              <a:rPr lang="en-US" sz="2400" b="1" dirty="0"/>
              <a:t>      S = new String[6];</a:t>
            </a:r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2438400"/>
            <a:ext cx="2971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[] A; </a:t>
            </a:r>
          </a:p>
          <a:p>
            <a:r>
              <a:rPr lang="en-US" dirty="0"/>
              <a:t>A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3276600"/>
            <a:ext cx="2971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char[] c; </a:t>
            </a:r>
          </a:p>
          <a:p>
            <a:r>
              <a:rPr lang="en-US" dirty="0"/>
              <a:t>c = new char[5];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5105400"/>
            <a:ext cx="2590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String[] S; </a:t>
            </a:r>
          </a:p>
          <a:p>
            <a:r>
              <a:rPr lang="en-US" dirty="0"/>
              <a:t>S = new String[6];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4114800"/>
            <a:ext cx="2514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double[] d; </a:t>
            </a:r>
          </a:p>
          <a:p>
            <a:r>
              <a:rPr lang="en-US" dirty="0"/>
              <a:t>d = new double[10];</a:t>
            </a:r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715000" y="2743200"/>
            <a:ext cx="1752600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400" y="632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th-TH" dirty="0"/>
              <a:t>เนื่องจาก </a:t>
            </a:r>
            <a:r>
              <a:rPr lang="en-US" dirty="0"/>
              <a:t>array </a:t>
            </a:r>
            <a:r>
              <a:rPr lang="th-TH" dirty="0"/>
              <a:t>เป็น </a:t>
            </a:r>
            <a:r>
              <a:rPr lang="en-US" dirty="0"/>
              <a:t>object </a:t>
            </a:r>
            <a:r>
              <a:rPr lang="th-TH" dirty="0"/>
              <a:t>จึงต้องมีการ </a:t>
            </a:r>
            <a:r>
              <a:rPr lang="en-US" dirty="0"/>
              <a:t>new</a:t>
            </a:r>
            <a:r>
              <a:rPr lang="th-TH" dirty="0"/>
              <a:t> เพื่อสร้าง </a:t>
            </a:r>
            <a:r>
              <a:rPr lang="en-US" dirty="0"/>
              <a:t>object </a:t>
            </a:r>
            <a:r>
              <a:rPr lang="th-TH" dirty="0"/>
              <a:t>ชนิด </a:t>
            </a:r>
            <a:r>
              <a:rPr lang="en-US" dirty="0"/>
              <a:t>array </a:t>
            </a:r>
            <a:r>
              <a:rPr lang="th-TH" dirty="0"/>
              <a:t>ขึ้นมา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1066800"/>
            <a:ext cx="26670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การสร้างสามารถเขียนอีกแบบได้ดังนี้ </a:t>
            </a:r>
          </a:p>
          <a:p>
            <a:r>
              <a:rPr lang="th-TH" b="1" i="1" dirty="0">
                <a:solidFill>
                  <a:srgbClr val="0000FF"/>
                </a:solidFill>
              </a:rPr>
              <a:t>ชนิดของข้อมูล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th-TH" b="1" dirty="0"/>
              <a:t> </a:t>
            </a:r>
            <a:r>
              <a:rPr lang="th-TH" b="1" i="1" dirty="0">
                <a:solidFill>
                  <a:srgbClr val="0000FF"/>
                </a:solidFill>
              </a:rPr>
              <a:t>ชื่ออะเรย์ 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dirty="0"/>
              <a:t>[]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5000" y="3276600"/>
            <a:ext cx="1752600" cy="22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43600" y="4114800"/>
            <a:ext cx="21336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48200" y="5105400"/>
            <a:ext cx="8382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53000" y="5410200"/>
            <a:ext cx="1676400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การใช้งานอะเรย์</a:t>
            </a:r>
            <a:r>
              <a:rPr lang="en-US" b="1" dirty="0">
                <a:latin typeface="TH SarabunPSK"/>
                <a:cs typeface="TH SarabunPSK"/>
              </a:rPr>
              <a:t>: </a:t>
            </a:r>
            <a:r>
              <a:rPr lang="th-TH" b="1" dirty="0">
                <a:latin typeface="TH SarabunPSK"/>
                <a:cs typeface="TH SarabunPSK"/>
              </a:rPr>
              <a:t>สิ่งที่เกิดขึ้นตอนกำหนดค่า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  <a:ln w="3175" cmpd="sng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endParaRPr lang="th-TH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400800"/>
            <a:ext cx="2133600" cy="365125"/>
          </a:xfrm>
        </p:spPr>
        <p:txBody>
          <a:bodyPr/>
          <a:lstStyle/>
          <a:p>
            <a:fld id="{34932D16-61AD-4632-A6F5-3967C5A954AD}" type="slidenum">
              <a:rPr lang="en-US" smtClean="0"/>
              <a:t>6</a:t>
            </a:fld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1219200" y="1295400"/>
            <a:ext cx="7315200" cy="762000"/>
            <a:chOff x="1219200" y="1295400"/>
            <a:chExt cx="73152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1219200" y="1447800"/>
              <a:ext cx="2286000" cy="369332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[] A;</a:t>
              </a:r>
              <a:endPara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657600" y="1295400"/>
              <a:ext cx="3962400" cy="762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342900" indent="-342900">
                <a:buAutoNum type="arabicPeriod"/>
              </a:pPr>
              <a:r>
                <a:rPr lang="en-US" dirty="0"/>
                <a:t>A </a:t>
              </a:r>
              <a:r>
                <a:rPr lang="th-TH" dirty="0"/>
                <a:t>เก็บตำแหน่งว่าค่าของ </a:t>
              </a:r>
              <a:r>
                <a:rPr lang="en-US" dirty="0"/>
                <a:t>Array  A </a:t>
              </a:r>
            </a:p>
            <a:p>
              <a:r>
                <a:rPr lang="en-US" dirty="0"/>
                <a:t>      </a:t>
              </a:r>
              <a:r>
                <a:rPr lang="th-TH" dirty="0"/>
                <a:t>อยู่ตรงไหนในหน่วยความจำซึ่งยังไม่มี</a:t>
              </a:r>
              <a:endParaRPr lang="en-SG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620000" y="1524000"/>
              <a:ext cx="914400" cy="381001"/>
              <a:chOff x="1676400" y="2209800"/>
              <a:chExt cx="914400" cy="38100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676400" y="2209800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</a:t>
                </a:r>
                <a:endParaRPr lang="en-US" dirty="0"/>
              </a:p>
            </p:txBody>
          </p:sp>
          <p:sp>
            <p:nvSpPr>
              <p:cNvPr id="80" name="Rectangle 5"/>
              <p:cNvSpPr>
                <a:spLocks noChangeArrowheads="1"/>
              </p:cNvSpPr>
              <p:nvPr/>
            </p:nvSpPr>
            <p:spPr bwMode="auto">
              <a:xfrm>
                <a:off x="2057399" y="2209801"/>
                <a:ext cx="533401" cy="38100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 dirty="0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1295400" y="3962400"/>
            <a:ext cx="7315200" cy="1295400"/>
            <a:chOff x="1295400" y="3962400"/>
            <a:chExt cx="7315200" cy="1295400"/>
          </a:xfrm>
        </p:grpSpPr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1295400" y="4114800"/>
              <a:ext cx="4495800" cy="1066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2.2 </a:t>
              </a:r>
              <a:r>
                <a:rPr lang="th-TH" dirty="0"/>
                <a:t>กำหนดค่าเริ่มต้นให้ ในที่นี้เป็น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th-TH" dirty="0">
                  <a:solidFill>
                    <a:srgbClr val="0000FF"/>
                  </a:solidFill>
                </a:rPr>
                <a:t>ค่าเริ่มต้น</a:t>
              </a:r>
            </a:p>
            <a:p>
              <a:r>
                <a:rPr lang="th-TH" dirty="0">
                  <a:solidFill>
                    <a:srgbClr val="0000FF"/>
                  </a:solidFill>
                </a:rPr>
                <a:t>        เป็น </a:t>
              </a:r>
              <a:r>
                <a:rPr lang="en-US" dirty="0">
                  <a:solidFill>
                    <a:srgbClr val="0000FF"/>
                  </a:solidFill>
                </a:rPr>
                <a:t>0 </a:t>
              </a:r>
              <a:r>
                <a:rPr lang="en-US" dirty="0"/>
                <a:t> </a:t>
              </a:r>
              <a:r>
                <a:rPr lang="th-TH" dirty="0"/>
                <a:t>ถ้าเป็นชนิดข้อมูลประเภท </a:t>
              </a:r>
              <a:r>
                <a:rPr lang="en-US" dirty="0"/>
                <a:t>object </a:t>
              </a:r>
              <a:r>
                <a:rPr lang="th-TH" dirty="0"/>
                <a:t>เช่น </a:t>
              </a:r>
            </a:p>
            <a:p>
              <a:r>
                <a:rPr lang="th-TH" dirty="0"/>
                <a:t>        </a:t>
              </a:r>
              <a:r>
                <a:rPr lang="en-US" dirty="0"/>
                <a:t>String </a:t>
              </a:r>
              <a:r>
                <a:rPr lang="th-TH" dirty="0"/>
                <a:t> </a:t>
              </a:r>
              <a:r>
                <a:rPr lang="en-US" dirty="0"/>
                <a:t> </a:t>
              </a:r>
              <a:r>
                <a:rPr lang="th-TH" dirty="0"/>
                <a:t>จะเป็น </a:t>
              </a:r>
              <a:r>
                <a:rPr lang="en-US" dirty="0"/>
                <a:t>Null</a:t>
              </a:r>
              <a:endParaRPr lang="en-SG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638800" y="3962400"/>
              <a:ext cx="2971800" cy="1295400"/>
              <a:chOff x="762000" y="3124200"/>
              <a:chExt cx="2971800" cy="12954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90600" y="3352800"/>
                <a:ext cx="2438400" cy="917373"/>
                <a:chOff x="533400" y="3505204"/>
                <a:chExt cx="2438400" cy="917373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362200" y="3505204"/>
                  <a:ext cx="609600" cy="917373"/>
                  <a:chOff x="4816642" y="4954208"/>
                  <a:chExt cx="898358" cy="1158096"/>
                </a:xfrm>
              </p:grpSpPr>
              <p:sp>
                <p:nvSpPr>
                  <p:cNvPr id="12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6642" y="4954208"/>
                    <a:ext cx="898358" cy="3885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400" dirty="0"/>
                      <a:t>0</a:t>
                    </a:r>
                  </a:p>
                </p:txBody>
              </p:sp>
              <p:sp>
                <p:nvSpPr>
                  <p:cNvPr id="12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6642" y="5338989"/>
                    <a:ext cx="898358" cy="3885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400" dirty="0"/>
                      <a:t>0</a:t>
                    </a:r>
                  </a:p>
                </p:txBody>
              </p:sp>
              <p:sp>
                <p:nvSpPr>
                  <p:cNvPr id="12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6642" y="5723765"/>
                    <a:ext cx="898358" cy="38853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400" dirty="0"/>
                      <a:t>0</a:t>
                    </a: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33400" y="3733800"/>
                  <a:ext cx="914400" cy="381001"/>
                  <a:chOff x="1676400" y="2209800"/>
                  <a:chExt cx="914400" cy="38100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1676400" y="2209800"/>
                    <a:ext cx="3257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12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057399" y="2209801"/>
                    <a:ext cx="533401" cy="381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SG" dirty="0"/>
                  </a:p>
                </p:txBody>
              </p:sp>
            </p:grpSp>
          </p:grpSp>
          <p:sp>
            <p:nvSpPr>
              <p:cNvPr id="116" name="Rectangle 115"/>
              <p:cNvSpPr/>
              <p:nvPr/>
            </p:nvSpPr>
            <p:spPr>
              <a:xfrm>
                <a:off x="762000" y="3124200"/>
                <a:ext cx="2971800" cy="12954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52400" y="5410200"/>
            <a:ext cx="7620000" cy="1295400"/>
            <a:chOff x="152400" y="5410200"/>
            <a:chExt cx="7620000" cy="1295400"/>
          </a:xfrm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152400" y="5715000"/>
              <a:ext cx="4495800" cy="6096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2.3.  </a:t>
              </a:r>
              <a:r>
                <a:rPr lang="th-TH" dirty="0"/>
                <a:t>ให้ </a:t>
              </a:r>
              <a:r>
                <a:rPr lang="en-US" dirty="0"/>
                <a:t>A </a:t>
              </a:r>
              <a:r>
                <a:rPr lang="th-TH" dirty="0"/>
                <a:t>ชี้ไปที่ช่องแรกของข้อมูลนั้น</a:t>
              </a:r>
            </a:p>
            <a:p>
              <a:r>
                <a:rPr lang="th-TH" dirty="0"/>
                <a:t>           ตัวชี้นี้ภาษาจาวาเรียกว่า </a:t>
              </a:r>
              <a:r>
                <a:rPr lang="en-US" dirty="0"/>
                <a:t>reference</a:t>
              </a:r>
              <a:endParaRPr lang="en-SG" dirty="0"/>
            </a:p>
          </p:txBody>
        </p:sp>
        <p:sp>
          <p:nvSpPr>
            <p:cNvPr id="129" name="Text Box 13"/>
            <p:cNvSpPr txBox="1">
              <a:spLocks noChangeArrowheads="1"/>
            </p:cNvSpPr>
            <p:nvPr/>
          </p:nvSpPr>
          <p:spPr bwMode="auto">
            <a:xfrm>
              <a:off x="7162800" y="5943600"/>
              <a:ext cx="609600" cy="338554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A[1]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495800" y="5410200"/>
              <a:ext cx="3276600" cy="1295400"/>
              <a:chOff x="4495800" y="5410200"/>
              <a:chExt cx="3276600" cy="12954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495800" y="5410200"/>
                <a:ext cx="2971800" cy="1295400"/>
                <a:chOff x="762000" y="3124200"/>
                <a:chExt cx="2971800" cy="1295400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990600" y="3352800"/>
                  <a:ext cx="2438400" cy="917373"/>
                  <a:chOff x="533400" y="3505204"/>
                  <a:chExt cx="2438400" cy="917373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2362200" y="3505204"/>
                    <a:ext cx="609600" cy="917373"/>
                    <a:chOff x="4816642" y="4954208"/>
                    <a:chExt cx="898358" cy="1158096"/>
                  </a:xfrm>
                </p:grpSpPr>
                <p:sp>
                  <p:nvSpPr>
                    <p:cNvPr id="111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6642" y="4954208"/>
                      <a:ext cx="898358" cy="3885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lIns="9144" rIns="9144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dirty="0"/>
                        <a:t>0</a:t>
                      </a:r>
                    </a:p>
                  </p:txBody>
                </p:sp>
                <p:sp>
                  <p:nvSpPr>
                    <p:cNvPr id="112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6642" y="5338989"/>
                      <a:ext cx="898358" cy="3885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lIns="9144" rIns="9144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dirty="0"/>
                        <a:t>0</a:t>
                      </a:r>
                    </a:p>
                  </p:txBody>
                </p:sp>
                <p:sp>
                  <p:nvSpPr>
                    <p:cNvPr id="113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6642" y="5723765"/>
                      <a:ext cx="898358" cy="3885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lIns="9144" rIns="9144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dirty="0"/>
                        <a:t>0</a:t>
                      </a:r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533400" y="3733800"/>
                    <a:ext cx="914400" cy="381001"/>
                    <a:chOff x="1676400" y="2209800"/>
                    <a:chExt cx="914400" cy="381001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676400" y="2209800"/>
                      <a:ext cx="3257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b="1" dirty="0"/>
                        <a:t>A</a:t>
                      </a:r>
                      <a:endParaRPr lang="en-US" dirty="0"/>
                    </a:p>
                  </p:txBody>
                </p:sp>
                <p:sp>
                  <p:nvSpPr>
                    <p:cNvPr id="110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399" y="2209801"/>
                      <a:ext cx="533401" cy="381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SG" dirty="0"/>
                    </a:p>
                  </p:txBody>
                </p:sp>
              </p:grpSp>
            </p:grpSp>
            <p:sp>
              <p:nvSpPr>
                <p:cNvPr id="106" name="Rectangle 105"/>
                <p:cNvSpPr/>
                <p:nvPr/>
              </p:nvSpPr>
              <p:spPr>
                <a:xfrm>
                  <a:off x="762000" y="3124200"/>
                  <a:ext cx="2971800" cy="1295400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7" name="Straight Connector 126"/>
              <p:cNvCxnSpPr>
                <a:stCxn id="110" idx="3"/>
                <a:endCxn id="111" idx="1"/>
              </p:cNvCxnSpPr>
              <p:nvPr/>
            </p:nvCxnSpPr>
            <p:spPr>
              <a:xfrm flipV="1">
                <a:off x="5638800" y="5792689"/>
                <a:ext cx="914400" cy="265208"/>
              </a:xfrm>
              <a:prstGeom prst="line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 Box 8"/>
              <p:cNvSpPr txBox="1">
                <a:spLocks noChangeArrowheads="1"/>
              </p:cNvSpPr>
              <p:nvPr/>
            </p:nvSpPr>
            <p:spPr bwMode="auto">
              <a:xfrm>
                <a:off x="7162800" y="5638800"/>
                <a:ext cx="609600" cy="338554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A[0]</a:t>
                </a:r>
              </a:p>
            </p:txBody>
          </p:sp>
          <p:sp>
            <p:nvSpPr>
              <p:cNvPr id="130" name="Text Box 14"/>
              <p:cNvSpPr txBox="1">
                <a:spLocks noChangeArrowheads="1"/>
              </p:cNvSpPr>
              <p:nvPr/>
            </p:nvSpPr>
            <p:spPr bwMode="auto">
              <a:xfrm>
                <a:off x="7162800" y="6248396"/>
                <a:ext cx="609600" cy="338554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A[2]</a:t>
                </a: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990600" y="2209800"/>
            <a:ext cx="8153400" cy="1295400"/>
            <a:chOff x="990600" y="2209800"/>
            <a:chExt cx="8153400" cy="1295400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3581400" y="2286000"/>
              <a:ext cx="2667000" cy="1143000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2.1 </a:t>
              </a:r>
              <a:r>
                <a:rPr lang="th-TH" dirty="0"/>
                <a:t>สร้าง ก้อนข้อมูล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th-TH" dirty="0"/>
                <a:t>ที่มีข้อมูลประเภท</a:t>
              </a:r>
              <a:endParaRPr lang="en-US" dirty="0"/>
            </a:p>
            <a:p>
              <a:r>
                <a:rPr lang="en-US" dirty="0">
                  <a:solidFill>
                    <a:srgbClr val="0000FF"/>
                  </a:solidFill>
                </a:rPr>
                <a:t>      </a:t>
              </a:r>
              <a:r>
                <a:rPr lang="en-US" dirty="0" err="1">
                  <a:solidFill>
                    <a:srgbClr val="0000FF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 3 </a:t>
              </a:r>
              <a:r>
                <a:rPr lang="th-TH" dirty="0"/>
                <a:t>ตัวต่อกัน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0600" y="2667000"/>
              <a:ext cx="2286000" cy="369332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 = new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[3];</a:t>
              </a:r>
              <a:endPara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6172200" y="2209800"/>
              <a:ext cx="2971800" cy="1295400"/>
              <a:chOff x="762000" y="3124200"/>
              <a:chExt cx="2971800" cy="1295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90600" y="3352800"/>
                <a:ext cx="2438400" cy="917373"/>
                <a:chOff x="533400" y="3505204"/>
                <a:chExt cx="2438400" cy="91737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362200" y="3505204"/>
                  <a:ext cx="609600" cy="917373"/>
                  <a:chOff x="4816642" y="4954208"/>
                  <a:chExt cx="898358" cy="1158096"/>
                </a:xfrm>
              </p:grpSpPr>
              <p:sp>
                <p:nvSpPr>
                  <p:cNvPr id="25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6642" y="4954208"/>
                    <a:ext cx="898358" cy="3885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en-US" sz="1400" dirty="0"/>
                  </a:p>
                </p:txBody>
              </p:sp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6642" y="5338989"/>
                    <a:ext cx="898358" cy="3885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en-US" sz="1400" dirty="0"/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6642" y="5723765"/>
                    <a:ext cx="898358" cy="38853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lIns="9144" rIns="9144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533400" y="3733800"/>
                  <a:ext cx="914400" cy="381001"/>
                  <a:chOff x="1676400" y="2209800"/>
                  <a:chExt cx="914400" cy="381001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1676400" y="2209800"/>
                    <a:ext cx="3257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4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057399" y="2209801"/>
                    <a:ext cx="533401" cy="381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SG" dirty="0"/>
                  </a:p>
                </p:txBody>
              </p:sp>
            </p:grpSp>
          </p:grpSp>
          <p:sp>
            <p:nvSpPr>
              <p:cNvPr id="102" name="Rectangle 101"/>
              <p:cNvSpPr/>
              <p:nvPr/>
            </p:nvSpPr>
            <p:spPr>
              <a:xfrm>
                <a:off x="762000" y="3124200"/>
                <a:ext cx="2971800" cy="12954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0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การใช้งานอะเรย์</a:t>
            </a:r>
            <a:r>
              <a:rPr lang="en-US" b="1" dirty="0">
                <a:latin typeface="TH SarabunPSK"/>
                <a:cs typeface="TH SarabunPSK"/>
              </a:rPr>
              <a:t>: </a:t>
            </a:r>
            <a:r>
              <a:rPr lang="th-TH" b="1" dirty="0">
                <a:latin typeface="TH SarabunPSK"/>
                <a:cs typeface="TH SarabunPSK"/>
              </a:rPr>
              <a:t>การกำหนดค่าวิธีที่ </a:t>
            </a:r>
            <a:r>
              <a:rPr lang="en-US" dirty="0">
                <a:latin typeface="TH SarabunPSK"/>
                <a:cs typeface="TH SarabunPSK"/>
              </a:rPr>
              <a:t>2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/>
              <a:t>สร้างชื่อของอะเรย์ และ กำหนดขนาดในบรรทัดเดียว (สร้าง </a:t>
            </a:r>
            <a:r>
              <a:rPr lang="en-US" sz="2800" b="1" dirty="0"/>
              <a:t>object </a:t>
            </a:r>
            <a:r>
              <a:rPr lang="th-TH" sz="2800" b="1" dirty="0"/>
              <a:t>ในบรรทัดเดียว)</a:t>
            </a:r>
          </a:p>
          <a:p>
            <a:endParaRPr lang="th-TH" sz="2800" b="1" i="1" dirty="0">
              <a:solidFill>
                <a:srgbClr val="0000FF"/>
              </a:solidFill>
            </a:endParaRPr>
          </a:p>
          <a:p>
            <a:endParaRPr lang="th-TH" sz="2800" i="1" dirty="0">
              <a:solidFill>
                <a:srgbClr val="0000FF"/>
              </a:solidFill>
            </a:endParaRPr>
          </a:p>
          <a:p>
            <a:endParaRPr lang="th-TH" sz="2800" b="1" i="1" dirty="0">
              <a:solidFill>
                <a:srgbClr val="0000FF"/>
              </a:solidFill>
            </a:endParaRPr>
          </a:p>
          <a:p>
            <a:endParaRPr lang="th-TH" sz="2800" i="1" dirty="0">
              <a:solidFill>
                <a:srgbClr val="0000FF"/>
              </a:solidFill>
            </a:endParaRPr>
          </a:p>
          <a:p>
            <a:endParaRPr lang="th-TH" sz="2800" b="1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6172200" cy="9144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ชนิดของข้อมูล</a:t>
            </a:r>
            <a:r>
              <a:rPr lang="en-US" sz="2400" b="1" dirty="0">
                <a:latin typeface="TH SarabunPSK"/>
                <a:cs typeface="TH SarabunPSK"/>
              </a:rPr>
              <a:t>[] 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ชื่ออะเรย์</a:t>
            </a:r>
          </a:p>
          <a:p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ชื่ออะเรย์  </a:t>
            </a:r>
            <a:r>
              <a:rPr lang="en-US" sz="2400" b="1" dirty="0">
                <a:latin typeface="TH SarabunPSK"/>
                <a:cs typeface="TH SarabunPSK"/>
              </a:rPr>
              <a:t>= new 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ชนิดของข้อมูล</a:t>
            </a:r>
            <a:r>
              <a:rPr lang="en-US" sz="2400" b="1" dirty="0">
                <a:latin typeface="TH SarabunPSK"/>
                <a:cs typeface="TH SarabunPSK"/>
              </a:rPr>
              <a:t>[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ขนาดของอะเรย์</a:t>
            </a:r>
            <a:r>
              <a:rPr lang="en-US" sz="2400" b="1" dirty="0">
                <a:latin typeface="TH SarabunPSK"/>
                <a:cs typeface="TH SarabunPSK"/>
              </a:rPr>
              <a:t>]</a:t>
            </a:r>
            <a:endParaRPr lang="th-TH" sz="2400" b="1" dirty="0">
              <a:latin typeface="TH SarabunPSK"/>
              <a:cs typeface="TH SarabunPS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4495800"/>
            <a:ext cx="1981200" cy="762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char[] c; </a:t>
            </a:r>
          </a:p>
          <a:p>
            <a:r>
              <a:rPr lang="en-US" dirty="0"/>
              <a:t>c = new char[5];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63000" y="4800600"/>
            <a:ext cx="2971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double[] d; </a:t>
            </a:r>
          </a:p>
          <a:p>
            <a:r>
              <a:rPr lang="en-US" dirty="0"/>
              <a:t>d = new double[10];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2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th-TH" dirty="0"/>
              <a:t>เนื่องจาก </a:t>
            </a:r>
            <a:r>
              <a:rPr lang="en-US" dirty="0"/>
              <a:t>array </a:t>
            </a:r>
            <a:r>
              <a:rPr lang="th-TH" dirty="0"/>
              <a:t>เป็น </a:t>
            </a:r>
            <a:r>
              <a:rPr lang="en-US" dirty="0"/>
              <a:t>object </a:t>
            </a:r>
            <a:r>
              <a:rPr lang="th-TH" dirty="0"/>
              <a:t>จึงต้องมีการ </a:t>
            </a:r>
            <a:r>
              <a:rPr lang="en-US" dirty="0"/>
              <a:t>new</a:t>
            </a:r>
            <a:r>
              <a:rPr lang="th-TH" dirty="0"/>
              <a:t> เพื่อสร้าง </a:t>
            </a:r>
            <a:r>
              <a:rPr lang="en-US" dirty="0"/>
              <a:t>object </a:t>
            </a:r>
            <a:r>
              <a:rPr lang="th-TH" dirty="0"/>
              <a:t>ชนิด </a:t>
            </a:r>
            <a:r>
              <a:rPr lang="en-US" dirty="0"/>
              <a:t>array </a:t>
            </a:r>
            <a:r>
              <a:rPr lang="th-TH" dirty="0"/>
              <a:t>ขึ้นมา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3810000"/>
            <a:ext cx="6172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ชนิดของข้อมูล</a:t>
            </a:r>
            <a:r>
              <a:rPr lang="en-US" sz="2400" b="1" dirty="0">
                <a:latin typeface="TH SarabunPSK"/>
                <a:cs typeface="TH SarabunPSK"/>
              </a:rPr>
              <a:t>[] 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ชื่ออะเรย์ </a:t>
            </a:r>
            <a:r>
              <a:rPr lang="en-US" sz="2400" b="1" dirty="0">
                <a:latin typeface="TH SarabunPSK"/>
                <a:cs typeface="TH SarabunPSK"/>
              </a:rPr>
              <a:t>= new 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ชนิดของข้อมูล</a:t>
            </a:r>
            <a:r>
              <a:rPr lang="en-US" sz="2400" b="1" dirty="0">
                <a:latin typeface="TH SarabunPSK"/>
                <a:cs typeface="TH SarabunPSK"/>
              </a:rPr>
              <a:t>[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ขนาดของอะเรย์</a:t>
            </a:r>
            <a:r>
              <a:rPr lang="en-US" sz="2400" b="1" dirty="0">
                <a:latin typeface="TH SarabunPSK"/>
                <a:cs typeface="TH SarabunPSK"/>
              </a:rPr>
              <a:t>]</a:t>
            </a:r>
            <a:endParaRPr lang="th-TH" sz="2400" b="1" dirty="0">
              <a:latin typeface="TH SarabunPSK"/>
              <a:cs typeface="TH SarabunPSK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962400" y="3352800"/>
            <a:ext cx="6096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5800" y="4572000"/>
            <a:ext cx="2971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char[] c</a:t>
            </a:r>
            <a:r>
              <a:rPr lang="th-TH" dirty="0"/>
              <a:t> </a:t>
            </a:r>
            <a:r>
              <a:rPr lang="en-US" dirty="0"/>
              <a:t>= new char[5];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86200" y="4800600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5410200"/>
            <a:ext cx="19812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[] A; </a:t>
            </a:r>
          </a:p>
          <a:p>
            <a:r>
              <a:rPr lang="en-US" dirty="0"/>
              <a:t>A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5800" y="5486400"/>
            <a:ext cx="2971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[] A</a:t>
            </a:r>
            <a:r>
              <a:rPr lang="th-TH" dirty="0"/>
              <a:t>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886200" y="5638800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3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/>
                <a:cs typeface="TH SarabunPSK"/>
              </a:rPr>
              <a:t>การใช้งานอะเรย์</a:t>
            </a:r>
            <a:r>
              <a:rPr lang="en-US" b="1" dirty="0">
                <a:latin typeface="TH SarabunPSK"/>
                <a:cs typeface="TH SarabunPSK"/>
              </a:rPr>
              <a:t>: </a:t>
            </a:r>
            <a:r>
              <a:rPr lang="th-TH" b="1" dirty="0">
                <a:latin typeface="TH SarabunPSK"/>
                <a:cs typeface="TH SarabunPSK"/>
              </a:rPr>
              <a:t>การกำหนดค่าวิธีที่ </a:t>
            </a:r>
            <a:r>
              <a:rPr lang="en-US" dirty="0">
                <a:latin typeface="TH SarabunPSK"/>
                <a:cs typeface="TH SarabunPSK"/>
              </a:rPr>
              <a:t>3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/>
              <a:t>สร้างชื่อของอะเรย์ และ กำหนด</a:t>
            </a:r>
            <a:r>
              <a:rPr lang="th-TH" sz="2800" dirty="0"/>
              <a:t>ค่าของข้อมูลลงไปเลย กรณีนี้ต้องทราบค่าข้อมูล</a:t>
            </a:r>
            <a:endParaRPr lang="th-TH" sz="2800" b="1" i="1" dirty="0">
              <a:solidFill>
                <a:srgbClr val="0000FF"/>
              </a:solidFill>
            </a:endParaRPr>
          </a:p>
          <a:p>
            <a:endParaRPr lang="th-TH" sz="2800" i="1" dirty="0">
              <a:solidFill>
                <a:srgbClr val="0000FF"/>
              </a:solidFill>
            </a:endParaRPr>
          </a:p>
          <a:p>
            <a:endParaRPr lang="th-TH" sz="2800" b="1" i="1" dirty="0">
              <a:solidFill>
                <a:srgbClr val="0000FF"/>
              </a:solidFill>
            </a:endParaRPr>
          </a:p>
          <a:p>
            <a:endParaRPr lang="th-TH" sz="2800" i="1" dirty="0">
              <a:solidFill>
                <a:srgbClr val="0000FF"/>
              </a:solidFill>
            </a:endParaRPr>
          </a:p>
          <a:p>
            <a:endParaRPr lang="th-TH" sz="2800" b="1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3000" y="4800600"/>
            <a:ext cx="2971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double[] d; </a:t>
            </a:r>
          </a:p>
          <a:p>
            <a:r>
              <a:rPr lang="en-US" dirty="0"/>
              <a:t>d = new double[10];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133600"/>
            <a:ext cx="3048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00FF"/>
                </a:solidFill>
                <a:latin typeface="TH SarabunPSK"/>
                <a:cs typeface="TH SarabunPSK"/>
              </a:rPr>
              <a:t>int</a:t>
            </a:r>
            <a:r>
              <a:rPr lang="en-US" sz="2400" b="1" dirty="0">
                <a:latin typeface="TH SarabunPSK"/>
                <a:cs typeface="TH SarabunPSK"/>
              </a:rPr>
              <a:t>[] </a:t>
            </a:r>
            <a:r>
              <a:rPr lang="en-US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A</a:t>
            </a:r>
            <a:r>
              <a:rPr lang="th-TH" sz="2400" b="1" i="1" dirty="0">
                <a:solidFill>
                  <a:srgbClr val="0000FF"/>
                </a:solidFill>
                <a:latin typeface="TH SarabunPSK"/>
                <a:cs typeface="TH SarabunPSK"/>
              </a:rPr>
              <a:t> </a:t>
            </a:r>
            <a:r>
              <a:rPr lang="en-US" sz="2400" b="1" dirty="0">
                <a:latin typeface="TH SarabunPSK"/>
                <a:cs typeface="TH SarabunPSK"/>
              </a:rPr>
              <a:t>= {10,34,45}</a:t>
            </a:r>
            <a:endParaRPr lang="th-TH" sz="2400" b="1" dirty="0">
              <a:latin typeface="TH SarabunPSK"/>
              <a:cs typeface="TH SarabunPS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441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char[] c</a:t>
            </a:r>
            <a:r>
              <a:rPr lang="th-TH" dirty="0"/>
              <a:t> </a:t>
            </a:r>
            <a:r>
              <a:rPr lang="en-US" dirty="0"/>
              <a:t>= {‘</a:t>
            </a:r>
            <a:r>
              <a:rPr lang="en-US" dirty="0" err="1"/>
              <a:t>a’,’b’,’c’,’d’,’e</a:t>
            </a:r>
            <a:r>
              <a:rPr lang="en-US" dirty="0"/>
              <a:t>’];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5400" y="3581400"/>
            <a:ext cx="723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double[] d = {1.1,2.45,5.6,7.8,9.10,0.5,1.6,4.8,5.45,10.9}; 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5400" y="4495800"/>
            <a:ext cx="723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String[] S = {“Hello”,  “</a:t>
            </a:r>
            <a:r>
              <a:rPr lang="en-US" dirty="0" err="1"/>
              <a:t>kmitl</a:t>
            </a:r>
            <a:r>
              <a:rPr lang="en-US" dirty="0"/>
              <a:t>”, “science”}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th-TH" sz="3600" dirty="0">
                <a:latin typeface="Britannic Bold" panose="020B0903060703020204" pitchFamily="34" charset="0"/>
              </a:rPr>
              <a:t>ตัวอย่างที่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TH SarabunPSK"/>
                <a:cs typeface="TH SarabunPSK"/>
              </a:rPr>
              <a:t>1: </a:t>
            </a:r>
            <a:r>
              <a:rPr lang="th-TH" sz="3600" dirty="0">
                <a:latin typeface="TH SarabunPSK"/>
                <a:cs typeface="TH SarabunPSK"/>
              </a:rPr>
              <a:t>ตัวอย่างโปรแกรมการใช้อะเรย์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848600" cy="106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GB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05000"/>
            <a:ext cx="8305800" cy="4477405"/>
            <a:chOff x="457200" y="1905000"/>
            <a:chExt cx="8305800" cy="447740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440120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TestArray1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arr;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arr is a reference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create a new integer array with 3 elements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</a:t>
              </a:r>
              <a:r>
                <a:rPr lang="en-SG" sz="1400" b="1" dirty="0" err="1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now refers (points) to this new array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using the length attribute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 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arr.length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37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/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; i&lt;arr.length; i++)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["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i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 = 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TestArray1.java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019800" y="2514600"/>
            <a:ext cx="2895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/>
              <a:t>Declaring an array: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 array_name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3505200"/>
            <a:ext cx="3581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/>
              <a:t>Constructing an array: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array_name =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4572000"/>
            <a:ext cx="1828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/>
              <a:t>Accessing individual array elements.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9400" y="4343400"/>
            <a:ext cx="2286000" cy="1200329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2600" y="4343400"/>
            <a:ext cx="76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[CS1020 Lecture 4: Collection of Data]</a:t>
            </a:r>
            <a:endParaRPr lang="en-US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8217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ＭＳ Ｐゴシック"/>
        <a:cs typeface="Angsana New"/>
      </a:majorFont>
      <a:minorFont>
        <a:latin typeface="Verdana"/>
        <a:ea typeface="ＭＳ Ｐゴシック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  <a:cs typeface="Angsana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  <a:cs typeface="Angsana New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ＭＳ Ｐゴシック"/>
        <a:cs typeface="Angsana New"/>
      </a:majorFont>
      <a:minorFont>
        <a:latin typeface="Verdana"/>
        <a:ea typeface="ＭＳ Ｐゴシック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  <a:cs typeface="Angsana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  <a:cs typeface="Angsana New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3691</Words>
  <Application>Microsoft Office PowerPoint</Application>
  <PresentationFormat>On-screen Show (4:3)</PresentationFormat>
  <Paragraphs>726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63" baseType="lpstr">
      <vt:lpstr>ＭＳ Ｐゴシック</vt:lpstr>
      <vt:lpstr>新細明體</vt:lpstr>
      <vt:lpstr>新細明體</vt:lpstr>
      <vt:lpstr>Aharoni</vt:lpstr>
      <vt:lpstr>Angsana New</vt:lpstr>
      <vt:lpstr>Arial</vt:lpstr>
      <vt:lpstr>Arial Black</vt:lpstr>
      <vt:lpstr>Arial Narrow</vt:lpstr>
      <vt:lpstr>Britannic Bold</vt:lpstr>
      <vt:lpstr>Calibri</vt:lpstr>
      <vt:lpstr>Cordia New</vt:lpstr>
      <vt:lpstr>Courier New</vt:lpstr>
      <vt:lpstr>Monotype Sorts</vt:lpstr>
      <vt:lpstr>TH SarabunPSK</vt:lpstr>
      <vt:lpstr>Times New Roman</vt:lpstr>
      <vt:lpstr>Verdana</vt:lpstr>
      <vt:lpstr>Wingdings</vt:lpstr>
      <vt:lpstr>Wingdings 2</vt:lpstr>
      <vt:lpstr>Office Theme</vt:lpstr>
      <vt:lpstr>Eclipse</vt:lpstr>
      <vt:lpstr>1_Eclipse</vt:lpstr>
      <vt:lpstr>Document</vt:lpstr>
      <vt:lpstr>          Lecture 3            Array and Sorting </vt:lpstr>
      <vt:lpstr>เค้าโครงการบรรยาย</vt:lpstr>
      <vt:lpstr>Arrays</vt:lpstr>
      <vt:lpstr>1. Array</vt:lpstr>
      <vt:lpstr>การใช้งานอะเรย์: การกำหนดค่าวิธีที่ 1</vt:lpstr>
      <vt:lpstr>การใช้งานอะเรย์: สิ่งที่เกิดขึ้นตอนกำหนดค่า</vt:lpstr>
      <vt:lpstr>การใช้งานอะเรย์: การกำหนดค่าวิธีที่ 2</vt:lpstr>
      <vt:lpstr>การใช้งานอะเรย์: การกำหนดค่าวิธีที่ 3</vt:lpstr>
      <vt:lpstr>ตัวอย่างที่ 1: ตัวอย่างโปรแกรมการใช้อะเรย์</vt:lpstr>
      <vt:lpstr>การใช้ for loop ในการเข้าถึงค่าใน  array</vt:lpstr>
      <vt:lpstr>การส่งพารามิเตอร์เป็น array</vt:lpstr>
      <vt:lpstr>String[] in main() method</vt:lpstr>
      <vt:lpstr> การ return ค่าเป็น array</vt:lpstr>
      <vt:lpstr>ความผิดพลาดที่เกิดขึ้นบ่อยในการใช้งาน array 1/3</vt:lpstr>
      <vt:lpstr>ความผิดพลาดที่เกิดขึ้นบ่อยในการใช้งาน array 2/3</vt:lpstr>
      <vt:lpstr>ความผิดพลาดที่เกิดขึ้นบ่อยในการใช้งาน array 3/3/3</vt:lpstr>
      <vt:lpstr>ปัญหาใหญ่ของโครงสร้างข้อมูลแบบอะเรย์คือ</vt:lpstr>
      <vt:lpstr>การเรียงลำดับ (SORTING )</vt:lpstr>
      <vt:lpstr>การเรียงลำดับอย่างง่าย</vt:lpstr>
      <vt:lpstr>การเรียงลำดับแบบฟอง (Bubble Sort)  1/4</vt:lpstr>
      <vt:lpstr>การเรียงลำดับแบบฟอง (Bubble Sort)  2/4</vt:lpstr>
      <vt:lpstr>การเรียงลำดับแบบฟอง (Bubble Sort)  3/4</vt:lpstr>
      <vt:lpstr>การเรียงลำดับแบบฟอง (Bubble Sort)  3/</vt:lpstr>
      <vt:lpstr>การเรียงลำดับแบบฟอง (Bubble Sort)  4/4</vt:lpstr>
      <vt:lpstr>ส่วนของโปรแกรมของ Bubble Sort</vt:lpstr>
      <vt:lpstr>ตัวอย่าง  กรณีที่แย่ที่สุด การเรียงลำดับแบบฟอง จากข้อมูล 9, 7, 5, 3, 1</vt:lpstr>
      <vt:lpstr>ประสิทธิภาพของ Bubble Sort  </vt:lpstr>
      <vt:lpstr>นักศึกษาคิดว่าจะสามารถเพิ่มประสิทธิภาพการเรียงลำดับแบบฟองได้อย่างไร สังเกต</vt:lpstr>
      <vt:lpstr>การปรับปรุงประสิทธิภาพการเรียงลำดับแบบฟอง</vt:lpstr>
      <vt:lpstr>การเรียงลำดับแบบเลือก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SORT</vt:lpstr>
      <vt:lpstr>Selection Sort - Analysis</vt:lpstr>
      <vt:lpstr>PowerPoint Presentation</vt:lpstr>
      <vt:lpstr>เฉลยโจทย์การเรียงแบบเลือก</vt:lpstr>
      <vt:lpstr>การบ้าน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rw_noi</dc:creator>
  <cp:lastModifiedBy>MrPondS_Dell</cp:lastModifiedBy>
  <cp:revision>194</cp:revision>
  <cp:lastPrinted>2015-08-19T23:43:11Z</cp:lastPrinted>
  <dcterms:created xsi:type="dcterms:W3CDTF">2015-08-12T10:09:44Z</dcterms:created>
  <dcterms:modified xsi:type="dcterms:W3CDTF">2017-09-13T13:50:20Z</dcterms:modified>
</cp:coreProperties>
</file>