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0DC0-88A5-402F-9B14-5F06DF697C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0DC0-88A5-402F-9B14-5F06DF697C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029200"/>
          </a:xfrm>
        </p:spPr>
        <p:txBody>
          <a:bodyPr anchor="ctr"/>
          <a:lstStyle/>
          <a:p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รู้จักกับ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  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และอัลกอริทึม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138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1.3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แสดงผังงานขั้นตอนการใช้ตู้กดเงินอัตโนมัติ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(ATM)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เพื่อโอนเงิน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ผังงาน (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Flow chart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564444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138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1.4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แสดงผังงานอัลกอริทึมค้นหาข้อมูลในอาร์เรย์ขนาด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ผังงาน (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Flow chart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39" y="1600200"/>
            <a:ext cx="4021561" cy="50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โค้ด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รหัสเทียม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(Pseudo code)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5800" y="11430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โครงสร้างรหัสที่รวมทั้งภาษาเขียนกับภาษาคอมพิวเตอร์เข้าไว้ด้วยกัน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ในการอธิบายโครงสร้างและลำดับขั้นตอนการทำงานของ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โปรแกรม</a:t>
            </a: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ไม่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อ้างอิงภาษาคอมพิวเตอร์ภาษาใดภาษาหนึ่ง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สื่อกลางแทนการเขียนด้วยโค้ด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โปรแกรม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32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138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1.5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การค้นหาข้อมูลในอาร์เรย์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โค้ดรหัสเทียม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(Pseudo code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36537"/>
              </p:ext>
            </p:extLst>
          </p:nvPr>
        </p:nvGraphicFramePr>
        <p:xfrm>
          <a:off x="620486" y="1600200"/>
          <a:ext cx="7532914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309572"/>
                <a:gridCol w="7223342"/>
              </a:tblGrid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searching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arrayType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KeySearch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keyType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MaxData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boolean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for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 0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MaxData-1){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if</a:t>
                      </a:r>
                      <a:r>
                        <a:rPr lang="th-TH" sz="1200" dirty="0">
                          <a:solidFill>
                            <a:srgbClr val="000000"/>
                          </a:solidFill>
                          <a:effectLst/>
                          <a:latin typeface="Browallia New"/>
                          <a:ea typeface="Times New Roman"/>
                          <a:cs typeface="Consolas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earch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 is found data then return true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 MaxData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-1){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 is not found then return false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138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1.6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แสดงผลการเรียน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Grade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) จากคะแนนที่รับเข้ามา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โค้ดรหัสเทียม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(Pseudo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code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91037"/>
              </p:ext>
            </p:extLst>
          </p:nvPr>
        </p:nvGraphicFramePr>
        <p:xfrm>
          <a:off x="722086" y="1645920"/>
          <a:ext cx="6745514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378578"/>
                <a:gridCol w="6366936"/>
              </a:tblGrid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showgrade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double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if</a:t>
                      </a:r>
                      <a:r>
                        <a:rPr lang="th-TH" sz="1200" dirty="0">
                          <a:solidFill>
                            <a:srgbClr val="000000"/>
                          </a:solidFill>
                          <a:effectLst/>
                          <a:latin typeface="Browallia New"/>
                          <a:ea typeface="Times New Roman"/>
                          <a:cs typeface="Consolas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&gt;= 80)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“A”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&gt;= 75)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“B+”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&gt;= 70)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“B”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&gt;= 65)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“C+”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&gt;= 60)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“C”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&gt;= 55)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“D+”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 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score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&gt;= 50)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“D”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output “F”</a:t>
                      </a:r>
                      <a:r>
                        <a:rPr lang="en-US" sz="1200" dirty="0">
                          <a:effectLst/>
                          <a:latin typeface="Browallia New"/>
                          <a:ea typeface="Times New Roman"/>
                          <a:cs typeface="BrowalliaUPC"/>
                        </a:rPr>
                        <a:t>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Abstract Data Type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219200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Abstract Data Type</a:t>
            </a:r>
            <a:r>
              <a:rPr lang="th-TH" sz="32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32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หรือเรียกว่า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ADT</a:t>
            </a:r>
            <a:r>
              <a:rPr lang="en-US" sz="32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endParaRPr lang="th-TH" sz="3200" dirty="0" smtClean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การประกาศถึงคุณสมบัติของโครงสร้างข้อมูลและกลุ่มตัวดำเนินการที่กระทำกับโครงสร้าง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คุณสมบัติโครงสร้าง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ข้อมูลที่กำหนดใน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ADT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แสดง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ถึงลักษณะของโครงสร้างข้อมูลที่นำมาใช้งาน </a:t>
            </a: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กลุ่ม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ตัวดำเนินการจะเป็นฟังก์ชันที่กำหนดการทำงานของโปรแกรมที่กระทำกับโครงสร้างข้อมูล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แต่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ละกลุ่มตัวดำเนินการจะทำงานอย่างอิสระไม่เกี่ยว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เนื่องกัน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และมีลักษณะการทำงานที่ชัดเจน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02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Abstract Data Type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138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1.7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รายการ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ADT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แสดงการจัดการรายการสิ่งของในร้านค้า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600200"/>
            <a:ext cx="8001000" cy="25699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Create an empty list.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สร้างรายการว่างเปล่า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Determine whether a list is empty.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สนใจรายการที่ว่างเปล่า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Determine the number of items on a list.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สนใจตัวเลขสิ่งของในรายการ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Add an item at a given position in the list.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เพิ่มสิ่งของในตำแหน่งที่ให้มาในรายการ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Remove the item at a given position in the list.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ลบสิ่งของในตำแหน่งที่ให้มาในรายการ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Remove all the items from the list.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ลบสิ่งของทั้งหมดในรายการ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Retrieve (get) the item at a given position in the list.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นำสิ่งของกลับคืนมาในตำแห่งที่ให้มาในรายการ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98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Abstract Data Type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861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จากรายการ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ADT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1.7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นำไป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เขียนเป็น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85800" y="1371600"/>
            <a:ext cx="7620000" cy="53245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createList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สร้างรายการว่างเปล่า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isEmpty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():</a:t>
            </a:r>
            <a:r>
              <a:rPr lang="en-US" sz="2000" b="1" dirty="0" err="1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query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สนใจรายการที่ว่างเปล่า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():</a:t>
            </a:r>
            <a:r>
              <a:rPr lang="en-US" sz="2000" b="1" dirty="0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{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query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คืนค่าตัวเลขรายการทั้งหมด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add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en-US" sz="2000" dirty="0" err="1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:</a:t>
            </a:r>
            <a:r>
              <a:rPr lang="en-US" sz="2000" b="1" dirty="0" err="1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,</a:t>
            </a:r>
            <a:r>
              <a:rPr lang="th-TH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item</a:t>
            </a:r>
            <a:r>
              <a:rPr lang="en-US" sz="2000" dirty="0" err="1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:ListItemType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เพิ่มข้อมูล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(item)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ในตำแหน่ง </a:t>
            </a:r>
            <a:r>
              <a:rPr lang="th-TH" sz="2000" dirty="0" err="1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ในรายการ ถ้า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&lt;=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&lt; size() 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ถ้า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= size()+1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ไม่เพิ่มข้อมูลในรายการเนื่องจากรายการเต็ม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remove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en-US" sz="2000" dirty="0" err="1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:</a:t>
            </a:r>
            <a:r>
              <a:rPr lang="en-US" sz="2000" b="1" dirty="0" err="1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ลบข้อมูลในตำแหน่งของ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ในรายการ ถ้า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&lt;=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&lt; size()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th-TH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ถ้า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&lt; 0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ไม่ลบข้อมูลในรายการเนื่องจากรายการว่างเปล่า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removeAll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ลบข้อมูลทั้งหมดในรายการ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en-US" sz="2000" dirty="0" err="1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:ListItemType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){</a:t>
            </a:r>
            <a:r>
              <a:rPr lang="en-US" sz="2000" dirty="0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queue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}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คืนค่า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item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ในตำแหน่ง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ของรายการ ถ้า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&lt;=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&lt; size()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th-TH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ให้เลื่อน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ไปทางซ้าย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ลดค่า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ลงหนึ่งตำแหน่ง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)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และไม่คืนค่าถ้า 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เกินขอบเขตที่กำหนด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07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ประเภทของ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800" y="1149489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Brute force algorithm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อัลกอ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ริทีมแก้ไขปัญหาโดย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สั่งให้ทำงานไปเรื่อยๆ จนกระทั้งได้คำตอบของทุก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ปัญหา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Divide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and Conquer algorithm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เป็นอัลกอริทึมที่มี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หลักการคีย์ด้วยการแยก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ปัญหาออกเป็นสองส่วน คือ ส่วนที่หนึ่งแบ่งปัญหาออกเป็นส่วนเล็กๆ แล้วแก้ไขปัญหาในส่วนเล็กๆ นั้นก่อน และอีกส่วนนำผลที่ได้จากการแก้ไขปัญหาในส่วนเล็กๆ กลับมาร่วมกันใหม่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การจัดรียงข้อมูลแบบ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Quick sort,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Merge sort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ต้น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Decrease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and Conquer algorithm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เป็นอัลกอริทึมที่แก้ไขปัญหาด้วยการลดขนาดของปัญหาลง และเลือกขนาดของกลุ่มปัญหาที่ต้องการแก้ไขปัญหา โดยละเว้นปัญหาบางส่วนไว้ก่อน เพื่อจะแก้ปัญหาที่มีขนาดเล็กลงกว่าเดิม เนื่องจากการแก้ไขปัญหาที่มีขนาดเล็กกว่าจะสามารถแก้ไขปัญหาได้ง่ายกว่า ตัวอย่างอัลกอริทึมที่ใช้หลักการ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Decrease and Conquer algorithm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เช่น การค้นหาข้อมูล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แบบไบ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นารี เป็น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4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ประเภทของ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5800" y="1149489"/>
            <a:ext cx="769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Transform and Conquer algorithm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แก้ไขปัญหาด้วยการเปลี่ยนรูปแบบของปัญหาที่ต้องการแก้ไขให้อยู่ในรูปแบบอื่นก่อน ด้วยคาดหวังว่าเมื่อเปลี่ยนรูปแบบของปัญหาแล้วจะสามารถแก้ไขปัญหาได้ง่ายและรวดเร็วขึ้น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นำข้อมูลที่ต้องการค้นหามาจัดเรียงข้อมูลก่อนที่จะ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ค้นหา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Greedy algorithm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หรือ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อัลกอริทึมแบบละโมบ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ที่มี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ลักษณะการ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แก้ไขปัญหาด้วยการเพิ่มประสิทธิภาพของการแก้ไขปัญหาให้เหมาะสมที่สุด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(Optimization problems)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ซึ่งเป็นรูปแบบอัลกอริทึมที่พิจารณาคำตอบที่ดีที่สุดและคุ้มค่าที่สุดในการแก้ไขปัญหานั้นๆ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เช่นปัญหา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การทอนเหรียญ คือ เลือกทอน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เหรียญจากหน่วย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ที่มีขนาดให้ที่สุด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ก่อน เป็นต้น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Dynamic programming algorithm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หรือ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อัลกอริทึมโปรแกรมพลวัต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ที่มีลักษณะของการแก้ไขปัญหาด้วยการแบ่งปัญหาเป็นส่วยเล็กๆ แล้วนำผลของปัญหาเล็กๆ ที่ดีที่สุดนำมาแก้ไขปัญหาใหญ่ ที่เรียกกันว่า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การแก้ไขปัญหาจากล่างขึ้นบน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(Bottom-up approach)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การหาค่าตัวเลข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Fibonacci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92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รู้จักกับโครงสร้างข้อมูลและอัลกอริทึม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91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ข้อมูลและอัลกอริทึมคืออะไร 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488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ผังงาน (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Flow chart</a:t>
            </a: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8222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โค้ดรหัสเทียม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(Pseudo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code)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2590800"/>
            <a:ext cx="3066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BrowalliaUPC" pitchFamily="34" charset="-34"/>
                <a:cs typeface="BrowalliaUPC" pitchFamily="34" charset="-34"/>
              </a:rPr>
              <a:t>Abstract Data Type 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38200" y="3092862"/>
            <a:ext cx="3191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ประเภทของอัลกอริทึม</a:t>
            </a:r>
            <a:endParaRPr lang="en-US" sz="3200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3693862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1</a:t>
            </a: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ประเภทของ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5800" y="1143000"/>
            <a:ext cx="769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Backtracking algorithm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หรือ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อัลกอริทึมย้อนรอยถอยหลัง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้นหาเส้นทางทุกเส้นทางที่เป็นไปได้เพื่อหาคำตอบของปัญหาทีละส่วนย่อยว่าคำตอบนั้นเป็นคำตอบที่ถูกต้องหรือไม่ แต่คำตอบนั้นไม่ใช่ส่วนหนึ่งของคำตอบจะถอยหลังกลับมาจุดเดิม และยกเลิกคำตอบนั้นแล้วค้นหาคำตอบ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ใหม่ 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การกำหนดสีให้กับเมืองในแผนที่, การคิดความเป็นไปได้ทั้งหมดของการเดินหมากกระดาน เป็นต้น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Branch and bound algorithms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ที่เพิ่มประสิทธิภาพในการแก้ไขปัญหา ด้วยการนำ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โครงสร้างท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(Tree)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มาเก็บปัญหาย่อยๆ โดยที่ปัญหาหลักจะอยู่ในตำแหน่งบนสุดของ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ทรี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คือ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ราก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(root node)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และในแต่ละ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จะแก้ไขปัญหาของตัวเอง และถ้าแก้ปัญหาถูกต้องใช้ผลนั้นเป็นข้อมูลในการแก้ไขปัญหาทั้งหมด แต่ถ้าการแก้ไขปัญหาไม่ถูกต้องให้ทำการแบ่งปัญหาออกเป็นสอง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ย่อยเก็บไว้ในตำแหน่ง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ลูกของ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ที่แก้ไขปัญหาไม่ถูกต้อง แล้วกลับไปทำใหม่จนกระทั้งทุก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ย่อยใน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ทรีสา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มารถแก้ไขปัญหาได้ทุก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ปัญหาในการหาเส้นทางที่เหมาะสมให้กับพนังงานขายสินค้าให้สามารถเดินทางได้ครบทุกที่ได้เร็วที่สุด เป็น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ประเภทของ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85800" y="1149489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Recursive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algorithm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หรือ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อัลกอริทึมแบบวนซ้ำ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เป็นการแก้ไขปัญหาขั้นพื้นฐานด้วยการเรียกใช้ตัวเองซ้ำๆ โดยนำข้อมูลปัญหาส่วนย่อยของปัญหาทั้งหมดกลับมาเป็นข้อมูลในการแก้ไขปัญหา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หาค่า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Factorial,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อัลกอริทึมบวกข้อมูลตัวเลขที่อยู่ในกลุ่ม เป็นต้น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Randomized algorithms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หรือ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อัลกอริทึมแบบสุ่ม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อัลกอริทึม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ที่ใช้หลักการสุ่มข้อมูล แล้วนำข้อมูลที่สุ่มเลือกขึ้นมาได้กระทำกับอัลกอริทึมเพื่อให้ได้ผลตามที่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ต้องการ 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พยายามหาข้อมูลที่สำคัญที่สุดด้วยการเลือกข้อมูลจากการสุ่มด้วยการหาร หรือการจัดเรียงข้อมูลแบบ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Quicksort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ด้วยการสุ่มตัวเลขที่ใช้เป็นข้อมูลเพื่อใช้ในการเปรียบ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(pivot)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ในการจัดเรียงข้อมูล	เป็นต้น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8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1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66800" y="12192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th-TH" sz="2400" cap="small" dirty="0">
                <a:latin typeface="BrowalliaUPC" pitchFamily="34" charset="-34"/>
                <a:cs typeface="BrowalliaUPC" pitchFamily="34" charset="-34"/>
              </a:rPr>
              <a:t>โครงสร้างข้อมูล คือ การจัดการข้อมูลในหน่วยความจำภายในเครื่อง</a:t>
            </a:r>
            <a:r>
              <a:rPr lang="th-TH" sz="2400" cap="small" dirty="0" smtClean="0">
                <a:latin typeface="BrowalliaUPC" pitchFamily="34" charset="-34"/>
                <a:cs typeface="BrowalliaUPC" pitchFamily="34" charset="-34"/>
              </a:rPr>
              <a:t>คอมพิวเตอร์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th-TH" sz="2400" cap="small" dirty="0" smtClean="0">
                <a:latin typeface="BrowalliaUPC" pitchFamily="34" charset="-34"/>
                <a:cs typeface="BrowalliaUPC" pitchFamily="34" charset="-34"/>
              </a:rPr>
              <a:t>อัลกอริทึม </a:t>
            </a:r>
            <a:r>
              <a:rPr lang="th-TH" sz="2400" cap="small" dirty="0">
                <a:latin typeface="BrowalliaUPC" pitchFamily="34" charset="-34"/>
                <a:cs typeface="BrowalliaUPC" pitchFamily="34" charset="-34"/>
              </a:rPr>
              <a:t>คือ ลำดับขั้นตอนการทำงานเพื่อใช้ในการแก้ไข</a:t>
            </a:r>
            <a:r>
              <a:rPr lang="th-TH" sz="2400" cap="small" dirty="0" smtClean="0">
                <a:latin typeface="BrowalliaUPC" pitchFamily="34" charset="-34"/>
                <a:cs typeface="BrowalliaUPC" pitchFamily="34" charset="-34"/>
              </a:rPr>
              <a:t>ปัญหา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th-TH" sz="2400" cap="small" dirty="0" smtClean="0">
                <a:latin typeface="BrowalliaUPC" pitchFamily="34" charset="-34"/>
                <a:cs typeface="BrowalliaUPC" pitchFamily="34" charset="-34"/>
              </a:rPr>
              <a:t>ผัง</a:t>
            </a:r>
            <a:r>
              <a:rPr lang="th-TH" sz="2400" cap="small" dirty="0">
                <a:latin typeface="BrowalliaUPC" pitchFamily="34" charset="-34"/>
                <a:cs typeface="BrowalliaUPC" pitchFamily="34" charset="-34"/>
              </a:rPr>
              <a:t>งาน เป็นเครื่องมือที่ช่วยออกแบบขั้นตอนการทำงานด้วยสัญลักษณ์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โค้ด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รหัสเทียม เป็นโครงสร้างรหัสที่มีการร่วมกันทั้งภาษาเขียนกับภาษาคอมพิวเตอร์ เพื่อใช้ในการอธิบายโครงสร้างและลำดับขั้นตอนการทำงานของโปรแกรม โดยไม่อ้างอิงภาษาการเขียนโปรแกรมภาษาใดภาษา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หนึ่ง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Abstract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Data Type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เป็นการบอกถึงคุณสมบัติของโครงสร้างข้อมูลและกลุ่มตัวดำเนินการที่กระทำกับโครงสร้าง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ประเภท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ของอัลกอริทึมแยกได้เหมือนกับแยกรูปแบบในการแก้ไขปัญหาของโปรแกรม การแยกประเภทของอัลกอริทึมเพื่อแยกรูปแบบอัลกอริทึมในการแก้ไขปัญหานั้นเอง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56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705" y="163074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/>
              <a:t>การจัดการข้อมูลใน</a:t>
            </a:r>
            <a:r>
              <a:rPr lang="th-TH" sz="2400" dirty="0" smtClean="0"/>
              <a:t>หน่วยความจำหรือในดิสก์ให้</a:t>
            </a:r>
            <a:r>
              <a:rPr lang="th-TH" sz="2400" dirty="0"/>
              <a:t>มีความสัมพันธ์กันภายในกลุ่ม</a:t>
            </a:r>
            <a:r>
              <a:rPr lang="th-TH" sz="2400" dirty="0" smtClean="0"/>
              <a:t>ข้อมูล มี</a:t>
            </a:r>
            <a:r>
              <a:rPr lang="th-TH" sz="2400" dirty="0"/>
              <a:t>รูปแบบและข้อกำหนดที่</a:t>
            </a:r>
            <a:r>
              <a:rPr lang="th-TH" sz="2400" dirty="0" smtClean="0"/>
              <a:t>ชัดเจนเพื่อสร้าง</a:t>
            </a:r>
            <a:r>
              <a:rPr lang="th-TH" sz="2400" dirty="0"/>
              <a:t>ความสัมพันธ์ภายในกลุ่มข้อมูล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อาร์เรย์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(Array),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ลิงค์ลิสต์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(Link List),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แสตก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(Stack),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ไบนารีท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(Binary tree)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82705" y="1115467"/>
            <a:ext cx="4782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ข้อมูล 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Data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Structure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 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คือ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ตัวแทน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โครงสร้างข้อมูลและอัลกอริทึมคืออะไร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04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/>
              <a:t>วิธีการแสดงลำดับขั้นตอนในการทำงานหรือการแก้ไขปัญหาอย่างใดอย่างหนึ่ง </a:t>
            </a:r>
            <a:r>
              <a:rPr lang="th-TH" sz="2400" dirty="0" smtClean="0"/>
              <a:t>เช่น </a:t>
            </a:r>
            <a:r>
              <a:rPr lang="th-TH" sz="2400" dirty="0"/>
              <a:t>การกำหนดขั้นตอนเพื่อแก้ไขปัญหาการจัดเรียงเอกสารในแฟ้มข้อมูล หรือการกำหนดอัลกอริทึมในการค้นหาข้อมูลในแฟ้มข้อมูลทั้งหมด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" y="1066800"/>
            <a:ext cx="5069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อัลกอริทึม 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Algorithm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 หรือ ขั้นตอนวิธี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ตัวแทนหมายเลขภาพนิ่ง 7"/>
          <p:cNvSpPr txBox="1">
            <a:spLocks/>
          </p:cNvSpPr>
          <p:nvPr/>
        </p:nvSpPr>
        <p:spPr>
          <a:xfrm>
            <a:off x="8695678" y="65087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41315A-6ED1-4235-9AD7-7C2F29C548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โครงสร้างข้อมูลและอัลกอริทึมคืออะไร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87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โครงสร้างข้อมูลและอัลกอริทึมคืออะไร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09600" y="1138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1.1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แสดงอัลกอริทึมหรือขั้นตอนวิธีการใช้ตู้กดเงินอัตโนมัติ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(ATM)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เพื่อโอนเงิน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2767"/>
              </p:ext>
            </p:extLst>
          </p:nvPr>
        </p:nvGraphicFramePr>
        <p:xfrm>
          <a:off x="609600" y="1600200"/>
          <a:ext cx="7772400" cy="4023360"/>
        </p:xfrm>
        <a:graphic>
          <a:graphicData uri="http://schemas.openxmlformats.org/drawingml/2006/table">
            <a:tbl>
              <a:tblPr firstRow="1" firstCol="1" bandRow="1"/>
              <a:tblGrid>
                <a:gridCol w="7772400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ใส่บัตร </a:t>
                      </a: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ATM </a:t>
                      </a: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ป้อนรหัสผ่านของบัตร</a:t>
                      </a: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 ATM</a:t>
                      </a: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 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ในหน้าบริการ เลือกบริการรายการโอนเงิน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เลือกรูปแบบการโอนเงินว่าจะโอนเงินเข้าบัญชีอื่นธนาคารเดียวกัน หรือธนาคารอื่น ฯ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กดหมายเลขบัญชีที่ต้องการโอนเงินเข้าบัญชี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ตรวจสอบเลขที่บัญชีที่ป้อนถูกต้องหรือไม่ ถ้าถูกต้องให้กดตกลง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กรอกจำนวนเงินที่ต้องการโอนเงิน แล้วกดตกลง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ชื่อบัญชีและจำนวนเงินที่ต้องการโอนจะปรากฏขึ้นเพื่อยืนยันความถูกต้องการโอนเงิน</a:t>
                      </a: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 </a:t>
                      </a: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เมื่อตรวจสอบบัญชีและจำนวนเงินถูกต้อง กดตกลง เป็นการเสร็จสิ้นการโอนเงิน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รับบัตร </a:t>
                      </a: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ATM </a:t>
                      </a: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รับ</a:t>
                      </a:r>
                      <a:r>
                        <a:rPr lang="th-TH" sz="2400" dirty="0" err="1" smtClean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ใบสลิ</a:t>
                      </a: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ปการโอนเงิน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โครงสร้างข้อมูลและอัลกอริทึมคืออะไร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1385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1.2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แสดงอัลกอริทึมการหาข้อมูลในอาร์เรย์ขนาด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61869"/>
              </p:ext>
            </p:extLst>
          </p:nvPr>
        </p:nvGraphicFramePr>
        <p:xfrm>
          <a:off x="685800" y="1625600"/>
          <a:ext cx="76962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7696200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รับข้อมูลตัวเลขที่ต้องการค้นหา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เปรียบเทียบข้อมูลในอาร์เรย์ทีละตัวตั้งแต่ข้อมูลในตำแหน่งที่ </a:t>
                      </a: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0 </a:t>
                      </a: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จนถึงตำแหน่งที่ </a:t>
                      </a: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n-1</a:t>
                      </a: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ถ้าข้อมูลในอาร์เรย์ตรงกับข้อมูลที่ต้องการค้นหา แสดงว่าเจอข้อมูล จบการค้นหาข้อมูล 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  <a:p>
                      <a:pPr marL="342900" marR="0" lvl="0" indent="-34290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+mj-lt"/>
                        <a:buAutoNum type="arabicPeriod"/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ถ้าเปรียบเทียบข้อมูลจนถึงตำแหน่งที่ </a:t>
                      </a: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n-1 </a:t>
                      </a:r>
                      <a:r>
                        <a:rPr lang="th-TH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แล้วไม่พบข้อมูลตัวใดในอาร์เรย์เลย แสดงว่าไม่มีข้อมูลที่ต้องการค้นหาในอาร์เรย์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โครงสร้างข้อมูลและอัลกอริทึมคืออะไร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138535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ประโยชน์ของโครงสร้างข้อมูลและอัลกอริทึม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2000" y="16764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การจัดเก็บข้อมูลจำนวน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มากรูปแบบโครงสร้างข้อมูล ทำ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ให้สามารถนำข้อมูลไปใช้ได้อย่างมีประสิทธิภาพ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พื้นที่หน่วยความจำ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น้อย 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เวลาในการประมวลผล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น้อย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ส่งผลให้คอมพิวเตอร์ทำงานเร็วขึ้นนั้นเอง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lvl="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อ่าน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ข้อมูลเพื่อ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ใช้สำหรับประมวลผล คอมพิวเตอร์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จะใช้โครงสร้างข้อมูลและอัลกอริทึมเข้ามาช่วยในการจัดการกับ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 เพื่อจัดสรร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หน่วยความจำได้อย่างเหมาะสมและสามารถทำงานได้อย่างต่อเนื่อง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39725" lvl="1" indent="-339725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การพัฒนา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โปรแกรมที่ใช้รูปแบบโครงสร้าง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ข้อมูลและอัลกอริทึมที่เหมาะสมสามารถเพิ่มประสิทธิภาพการทำงานของ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โปรแกรม ใช้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หน่วยความจำน้อยและประมวลผลได้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รวดเร็ว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07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ผังงาน (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Flow chart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" y="1219200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ผังงาน</a:t>
            </a:r>
            <a:r>
              <a:rPr lang="th-TH" sz="32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หรือเรียกว่า 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โฟว์ชาร์ท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 (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Flow chart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) </a:t>
            </a:r>
            <a:endParaRPr lang="th-TH" sz="3200" b="1" dirty="0" smtClean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เครื่องมือที่ใช้ออกแบบระบบงานด้วยสัญลักษณ์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ช่วย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ให้มีโครงสร้างของระบบงานที่เป็นลำดับขั้นตอน และเข้าใจได้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ง่าย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นำผังงานไปใช้ในการออกแบบโปรแกรม เพื่อตรวจสอบลำดับขั้นตอนการทำงานถูกต้องหรือไม่ </a:t>
            </a: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ามารถเปลี่ยนแปลงแก้ไขข้อผิดพลาดของระบบงานภายในผังงานได้ง่ายกว่าการหาข้อผิดพลาดที่เกิดจากการเขียนโปรแกรม </a:t>
            </a:r>
          </a:p>
          <a:p>
            <a:pPr marL="457200" indent="-4572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ช่วยลดความสับสนในการพัฒนาโปรแกรม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98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09600" y="3048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ผังงาน (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Flow chart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)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62000" y="1066800"/>
            <a:ext cx="5795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สัญลักษณ์ที่นำมาใช้ในเขียนผังงาน</a:t>
            </a:r>
            <a:r>
              <a:rPr lang="th-TH" sz="32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มี </a:t>
            </a:r>
            <a:r>
              <a:rPr lang="en-US" sz="3200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8 </a:t>
            </a:r>
            <a:r>
              <a:rPr lang="th-TH" sz="3200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สัญลักษณ์</a:t>
            </a:r>
            <a:endParaRPr lang="en-US" sz="3200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93230"/>
              </p:ext>
            </p:extLst>
          </p:nvPr>
        </p:nvGraphicFramePr>
        <p:xfrm>
          <a:off x="762000" y="1651574"/>
          <a:ext cx="7696199" cy="4934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/>
                <a:gridCol w="5410199"/>
              </a:tblGrid>
              <a:tr h="3630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สัญลักษณ์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ความหมายสัญลักษณ์ในการใช้งานในผังงาน</a:t>
                      </a:r>
                      <a:endParaRPr lang="en-US" sz="240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</a:tr>
              <a:tr h="472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     </a:t>
                      </a:r>
                      <a:r>
                        <a:rPr lang="en-US" sz="2400" dirty="0" smtClean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Terminator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จุดเริ่มต้น และจุดสิ้นสุดของโปรแกรม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472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2400" dirty="0" smtClean="0">
                        <a:effectLst/>
                        <a:latin typeface="BrowalliaUPC" pitchFamily="34" charset="-34"/>
                        <a:cs typeface="BrowalliaUPC" pitchFamily="34" charset="-34"/>
                      </a:endParaRPr>
                    </a:p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2400" b="1" kern="1200" dirty="0" smtClean="0">
                        <a:solidFill>
                          <a:schemeClr val="lt1"/>
                        </a:solidFill>
                        <a:effectLst/>
                        <a:latin typeface="BrowalliaUPC" pitchFamily="34" charset="-34"/>
                        <a:ea typeface="+mn-ea"/>
                        <a:cs typeface="BrowalliaUPC" pitchFamily="34" charset="-34"/>
                      </a:endParaRPr>
                    </a:p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kern="1200" dirty="0" smtClean="0">
                          <a:solidFill>
                            <a:schemeClr val="lt1"/>
                          </a:solidFill>
                          <a:effectLst/>
                          <a:latin typeface="BrowalliaUPC" pitchFamily="34" charset="-34"/>
                          <a:ea typeface="+mn-ea"/>
                          <a:cs typeface="BrowalliaUPC" pitchFamily="34" charset="-34"/>
                        </a:rPr>
                        <a:t>   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BrowalliaUPC" pitchFamily="34" charset="-34"/>
                          <a:ea typeface="+mn-ea"/>
                          <a:cs typeface="BrowalliaUPC" pitchFamily="34" charset="-34"/>
                        </a:rPr>
                        <a:t>Process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BrowalliaUPC" pitchFamily="34" charset="-34"/>
                        <a:ea typeface="+mn-ea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การประมวลผลหรือการคำนวณของโปรแกรม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472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 </a:t>
                      </a:r>
                      <a:endParaRPr lang="en-US" sz="2400" dirty="0" smtClean="0">
                        <a:effectLst/>
                        <a:latin typeface="BrowalliaUPC" pitchFamily="34" charset="-34"/>
                        <a:cs typeface="BrowalliaUPC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Data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รับข้อมูลเข้ามาในโปรแกรม หรือส่งค่าออกไปจากโปรแกรม</a:t>
                      </a:r>
                      <a:endParaRPr lang="en-US" sz="240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472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Decision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ตรวจสอบเงื่อนไข แล้วเลือกการทำงานของโปรแกรม</a:t>
                      </a:r>
                      <a:endParaRPr lang="en-US" sz="240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472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Document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แสดงผลออกทางเอกสาร</a:t>
                      </a:r>
                      <a:endParaRPr lang="en-US" sz="240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726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On-page reference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จุดเชื่อมต่อหลายเส้นทางของโปรแกรมให้เหลือการเข้ามาเพียงเส้นทางเดียว</a:t>
                      </a:r>
                      <a:endParaRPr lang="en-US" sz="240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726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Off-page reference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ขึ้นหน้าใหม่ในกรณีที่ผังงานมีความยาวเกินกว่าที่จะแสดงพอในหนึ่งหน้า</a:t>
                      </a:r>
                      <a:endParaRPr lang="en-US" sz="240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726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2400" dirty="0" smtClean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ลูกศรแสดงทิศทางการทำงานของโปรแกรม</a:t>
                      </a:r>
                      <a:r>
                        <a:rPr lang="th-TH" sz="2400" dirty="0" smtClean="0">
                          <a:effectLst/>
                          <a:latin typeface="BrowalliaUPC" pitchFamily="34" charset="-34"/>
                          <a:cs typeface="BrowalliaUPC" pitchFamily="34" charset="-34"/>
                        </a:rPr>
                        <a:t>และข้อมูล</a:t>
                      </a:r>
                      <a:endParaRPr lang="en-US" sz="2400" dirty="0">
                        <a:effectLst/>
                        <a:latin typeface="BrowalliaUPC" pitchFamily="34" charset="-34"/>
                        <a:ea typeface="Times New Roman"/>
                        <a:cs typeface="BrowalliaUPC" pitchFamily="34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59741"/>
              </p:ext>
            </p:extLst>
          </p:nvPr>
        </p:nvGraphicFramePr>
        <p:xfrm>
          <a:off x="838200" y="2133600"/>
          <a:ext cx="647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r:id="rId3" imgW="934805" imgH="394643" progId="Visio.Drawing.11">
                  <p:embed/>
                </p:oleObj>
              </mc:Choice>
              <mc:Fallback>
                <p:oleObj r:id="rId3" imgW="934805" imgH="39464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647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89153"/>
              </p:ext>
            </p:extLst>
          </p:nvPr>
        </p:nvGraphicFramePr>
        <p:xfrm>
          <a:off x="781050" y="3048000"/>
          <a:ext cx="733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r:id="rId5" imgW="934805" imgH="574689" progId="Visio.Drawing.11">
                  <p:embed/>
                </p:oleObj>
              </mc:Choice>
              <mc:Fallback>
                <p:oleObj r:id="rId5" imgW="934805" imgH="57468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48000"/>
                        <a:ext cx="7334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วัตถุ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62202"/>
              </p:ext>
            </p:extLst>
          </p:nvPr>
        </p:nvGraphicFramePr>
        <p:xfrm>
          <a:off x="762000" y="2590800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r:id="rId7" imgW="1204746" imgH="574689" progId="Visio.Drawing.11">
                  <p:embed/>
                </p:oleObj>
              </mc:Choice>
              <mc:Fallback>
                <p:oleObj r:id="rId7" imgW="1204746" imgH="57468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800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47773"/>
              </p:ext>
            </p:extLst>
          </p:nvPr>
        </p:nvGraphicFramePr>
        <p:xfrm>
          <a:off x="838200" y="3505200"/>
          <a:ext cx="5524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r:id="rId9" imgW="934805" imgH="574689" progId="Visio.Drawing.11">
                  <p:embed/>
                </p:oleObj>
              </mc:Choice>
              <mc:Fallback>
                <p:oleObj r:id="rId9" imgW="934805" imgH="57468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5524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วัตถุ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116379"/>
              </p:ext>
            </p:extLst>
          </p:nvPr>
        </p:nvGraphicFramePr>
        <p:xfrm>
          <a:off x="838200" y="4038600"/>
          <a:ext cx="5238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r:id="rId11" imgW="934720" imgH="574040" progId="Visio.Drawing.11">
                  <p:embed/>
                </p:oleObj>
              </mc:Choice>
              <mc:Fallback>
                <p:oleObj r:id="rId11" imgW="934720" imgH="5740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5238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วัตถุ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80665"/>
              </p:ext>
            </p:extLst>
          </p:nvPr>
        </p:nvGraphicFramePr>
        <p:xfrm>
          <a:off x="762000" y="4648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r:id="rId13" imgW="394654" imgH="394643" progId="Visio.Drawing.11">
                  <p:embed/>
                </p:oleObj>
              </mc:Choice>
              <mc:Fallback>
                <p:oleObj r:id="rId13" imgW="394654" imgH="3946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3810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วัตถุ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063471"/>
              </p:ext>
            </p:extLst>
          </p:nvPr>
        </p:nvGraphicFramePr>
        <p:xfrm>
          <a:off x="838200" y="54102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r:id="rId15" imgW="491832" imgH="491819" progId="Visio.Drawing.11">
                  <p:embed/>
                </p:oleObj>
              </mc:Choice>
              <mc:Fallback>
                <p:oleObj r:id="rId15" imgW="491832" imgH="4918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34290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วัตถุ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794553"/>
              </p:ext>
            </p:extLst>
          </p:nvPr>
        </p:nvGraphicFramePr>
        <p:xfrm>
          <a:off x="1066800" y="6019800"/>
          <a:ext cx="17240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r:id="rId17" imgW="1728701" imgH="288829" progId="Visio.Drawing.11">
                  <p:embed/>
                </p:oleObj>
              </mc:Choice>
              <mc:Fallback>
                <p:oleObj r:id="rId17" imgW="1728701" imgH="2888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19800"/>
                        <a:ext cx="17240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6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180</TotalTime>
  <Words>2204</Words>
  <Application>Microsoft Office PowerPoint</Application>
  <PresentationFormat>นำเสนอทางหน้าจอ (4:3)</PresentationFormat>
  <Paragraphs>214</Paragraphs>
  <Slides>22</Slides>
  <Notes>2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22</vt:i4>
      </vt:variant>
    </vt:vector>
  </HeadingPairs>
  <TitlesOfParts>
    <vt:vector size="24" baseType="lpstr">
      <vt:lpstr>Executive</vt:lpstr>
      <vt:lpstr>Microsoft Office Visio Drawing</vt:lpstr>
      <vt:lpstr>บทที่ 1 รู้จักกับโครงสร้าง   ข้อมูลและอัลกอริทึม</vt:lpstr>
      <vt:lpstr>บทที่ 1 รู้จักกับโครงสร้างข้อมูลและอัลกอริทึม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37</cp:revision>
  <dcterms:created xsi:type="dcterms:W3CDTF">2013-06-26T21:55:03Z</dcterms:created>
  <dcterms:modified xsi:type="dcterms:W3CDTF">2013-07-05T09:20:26Z</dcterms:modified>
</cp:coreProperties>
</file>