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6CDD6-B795-4CE4-909F-BF003AC4542A}" type="datetimeFigureOut">
              <a:rPr lang="en-US" smtClean="0"/>
              <a:t>7/5/2013</a:t>
            </a:fld>
            <a:endParaRPr lang="en-US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0DC0-88A5-402F-9B14-5F06DF69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B07-E0AC-4B47-A203-7209B9814A27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8A10-500E-41A2-BC3E-93A3F6124232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5476-7404-4BB2-8C51-E8C45322A891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EBE3-8731-4781-A859-15A1D85B8C6A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F290-1250-409C-A5C2-8A9B2DB03516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A4FD-5179-4D4B-92E9-EF0AA6DD390C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42D-FB93-491E-80B8-D445CCFFC9C8}" type="datetime1">
              <a:rPr lang="en-US" smtClean="0"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A25A-BA2B-4B02-B80C-E35023CE1595}" type="datetime1">
              <a:rPr lang="en-US" smtClean="0"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97F5-5CC8-47A0-9A14-46C01F7DDD7F}" type="datetime1">
              <a:rPr lang="en-US" smtClean="0"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99CB-03C9-437F-95F5-1AE408F6ED3E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F4B7-A532-4DE1-8451-5E26BA2898CA}" type="datetime1">
              <a:rPr lang="en-US" smtClean="0"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CA38D5-F2FC-46E6-8416-687312201C5C}" type="datetime1">
              <a:rPr lang="en-US" smtClean="0"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41315A-6ED1-4235-9AD7-7C2F29C54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5105400"/>
          </a:xfrm>
        </p:spPr>
        <p:txBody>
          <a:bodyPr anchor="ctr"/>
          <a:lstStyle/>
          <a:p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10 </a:t>
            </a:r>
            <a:r>
              <a:rPr lang="th-TH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ลำดับความสำคัญของคิว และ </a:t>
            </a:r>
            <a:r>
              <a:rPr lang="th-TH" sz="7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/>
            </a:r>
            <a:br>
              <a:rPr lang="th-TH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</a:b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Priority Queue and 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UPC" pitchFamily="34" charset="-34"/>
                <a:cs typeface="BrowalliaUPC" pitchFamily="34" charset="-34"/>
              </a:rPr>
              <a:t>Heap)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10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4170" y="990600"/>
            <a:ext cx="3637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หลักการ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ทำงานของ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ฮีพ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14400" y="1371600"/>
            <a:ext cx="65532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en-US" sz="2000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HeapItemType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เป็นชนิดของข้อมูลที่เก็บไว้</a:t>
            </a:r>
            <a:r>
              <a:rPr lang="th-TH" sz="2000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ในฮีพ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createHeap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()</a:t>
            </a: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สร้าง</a:t>
            </a:r>
            <a:r>
              <a:rPr lang="th-TH" sz="2000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heapIsEmpty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():</a:t>
            </a:r>
            <a:r>
              <a:rPr lang="en-US" sz="20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boolean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สนใจเมื่อ</a:t>
            </a:r>
            <a:r>
              <a:rPr lang="th-TH" sz="2000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ฮีพว่าง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เปล่า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heapInsert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(in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newItem</a:t>
            </a:r>
            <a:r>
              <a:rPr lang="en-US" sz="2000" dirty="0" err="1">
                <a:latin typeface="BrowalliaUPC" pitchFamily="34" charset="-34"/>
                <a:ea typeface="Calibri"/>
                <a:cs typeface="BrowalliaUPC" pitchFamily="34" charset="-34"/>
              </a:rPr>
              <a:t>:</a:t>
            </a:r>
            <a:r>
              <a:rPr lang="en-US" sz="20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HeapItemType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throws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Exception</a:t>
            </a:r>
          </a:p>
          <a:p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เพิ่มข้อมูลเข้า</a:t>
            </a:r>
            <a:r>
              <a:rPr lang="th-TH" sz="2000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จะเกิดความผิดพลาดเมื่อ</a:t>
            </a:r>
            <a:r>
              <a:rPr lang="th-TH" sz="2000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เต็ม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heapDelete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():</a:t>
            </a:r>
            <a:r>
              <a:rPr lang="en-US" sz="20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HeapIemType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การลบและการคืนข้อมูลใน</a:t>
            </a:r>
            <a:r>
              <a:rPr lang="th-TH" sz="2000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ตำแหน่งฮี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พราก ซึ่งเป็นข้อมูลที่มากที่สุดของคีย์</a:t>
            </a:r>
            <a:endParaRPr lang="en-US" sz="20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37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11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2763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การสร้างข้อมูล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33400" y="147834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ฮีพเป็นไบนารีท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รีแบบสมบูรณ์ ดังนั้น สามารถใช้อาร์เรย์มาสร้าง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ได้ ถ้ารู้จำนวนคีย์ที่ต้องการใช้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ในฮีพ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ในการนำอาร์เรย์มาเก็บข้อมูล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ประกอบด้วย</a:t>
            </a: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ตัว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แปร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items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คือ อาร์เรย์เก็บข้อมูล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ตัว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แปร </a:t>
            </a:r>
            <a:r>
              <a:rPr lang="en-US" sz="24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size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 เก็บจำนวนของคีย์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ในฮีพ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ว่ามีเท่าไร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pic>
        <p:nvPicPr>
          <p:cNvPr id="8" name="รูปภาพ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0"/>
            <a:ext cx="4191000" cy="2117468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533400" y="3422134"/>
            <a:ext cx="417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10.1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โครงสร้างอาร์เรย์เก็บข้อมูล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ฮีพ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61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12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914400"/>
            <a:ext cx="2146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การลบคีย์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13716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ตำแหน่งที่จะลบคีย์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ในฮีพ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หรือการนำข้อมูลออกจาก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จะเป็นตำแหน่งข้อมูลที่มีค่าคีย์มากที่สุดคือข้อมูลในตำแหน่ง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ราก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กรณีเก็บข้อมูล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ในฮีพแบบ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Max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-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heap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endParaRPr lang="th-TH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มี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ขั้นตอนการลบข้อมูล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ในฮีพ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ดังนี้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7663" marR="0" lvl="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sz="2000" i="1" dirty="0" smtClean="0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1. 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พิจารณาตำแหน่งการลบข้อมูล</a:t>
            </a:r>
            <a:r>
              <a:rPr lang="th-TH" sz="20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ในฮีพ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ในตำแหน่งคีย์ที่มีค่ามากที่สุด คือ ข้อมูลในตำแหน่ง</a:t>
            </a:r>
            <a:r>
              <a:rPr lang="th-TH" sz="20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ราก ด้วยคำสั่ง</a:t>
            </a:r>
            <a:endParaRPr lang="en-US" sz="20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rootItem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=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items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[0] </a:t>
            </a:r>
          </a:p>
          <a:p>
            <a:pPr algn="thaiDist">
              <a:lnSpc>
                <a:spcPct val="50000"/>
              </a:lnSpc>
            </a:pP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 </a:t>
            </a:r>
          </a:p>
          <a:p>
            <a:pPr marL="566738" marR="0" lvl="0" indent="-276225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sz="2000" i="1" dirty="0" smtClean="0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 2. 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ลบ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ราก ส่งผลทำให้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ฮีพถูก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แยกออกเป็นสอง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ดังแสดงในรูป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b)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ทำให้ต้องนำ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ที่ตำแหน่ง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ลูกของ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รากที่ถูกลบออกไปขึ้นมาแทนที่ โดย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ที่นำมาแทนที่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ที่ถูกลบ คือ 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ในตำแหน่งสุดท้ายดังแสดงในรูปที่ 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(c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ด้วยขั้นตอนดังนี้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items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[0] = 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items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size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- 1] 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  //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คัดลอกข้อมูลในตำแหน่งสุดท้ายมาไว้ในตำแหน่ง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ราก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/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--</a:t>
            </a:r>
            <a:r>
              <a:rPr lang="en-US" sz="20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size</a:t>
            </a:r>
            <a:r>
              <a:rPr lang="en-US" sz="2000" i="1" dirty="0">
                <a:latin typeface="BrowalliaUPC" pitchFamily="34" charset="-34"/>
                <a:ea typeface="Calibri"/>
                <a:cs typeface="BrowalliaUPC" pitchFamily="34" charset="-34"/>
              </a:rPr>
              <a:t>		</a:t>
            </a:r>
            <a:r>
              <a:rPr lang="en-US" sz="2000" i="1" dirty="0" smtClean="0">
                <a:latin typeface="BrowalliaUPC" pitchFamily="34" charset="-34"/>
                <a:ea typeface="Calibri"/>
                <a:cs typeface="BrowalliaUPC" pitchFamily="34" charset="-34"/>
              </a:rPr>
              <a:t>     </a:t>
            </a:r>
            <a:r>
              <a:rPr lang="en-US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ลดขนาดของ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algn="thaiDist">
              <a:lnSpc>
                <a:spcPct val="50000"/>
              </a:lnSpc>
            </a:pP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 </a:t>
            </a:r>
          </a:p>
          <a:p>
            <a:pPr marL="566738" marR="0" lvl="0" indent="-219075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sz="2000" i="1" dirty="0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3</a:t>
            </a:r>
            <a:r>
              <a:rPr lang="en-US" sz="2000" i="1" dirty="0" smtClean="0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. </a:t>
            </a:r>
            <a:r>
              <a:rPr lang="th-TH" sz="2000" dirty="0" smtClean="0">
                <a:latin typeface="BrowalliaUPC" pitchFamily="34" charset="-34"/>
                <a:ea typeface="Calibri"/>
                <a:cs typeface="BrowalliaUPC" pitchFamily="34" charset="-34"/>
              </a:rPr>
              <a:t>เนื่อง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จาก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ฮีพเป็นไบนารีท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รีที่สมบูรณ์ทำ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ให้ท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รีย่อยซ้ายและขวาทั้งคู่ก็ยังเป็น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โดยจะเรียกโครงสร้าง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ของท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รีย่อยนี้ว่า </a:t>
            </a:r>
            <a:r>
              <a:rPr lang="th-TH" sz="2000" b="1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b="1" dirty="0">
                <a:latin typeface="BrowalliaUPC" pitchFamily="34" charset="-34"/>
                <a:ea typeface="Calibri"/>
                <a:cs typeface="BrowalliaUPC" pitchFamily="34" charset="-34"/>
              </a:rPr>
              <a:t>ครึ่ง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b="1" dirty="0" err="1">
                <a:latin typeface="BrowalliaUPC" pitchFamily="34" charset="-34"/>
                <a:ea typeface="Calibri"/>
                <a:cs typeface="BrowalliaUPC" pitchFamily="34" charset="-34"/>
              </a:rPr>
              <a:t>Sime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 heap)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22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13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533400" y="1447800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จากโครงสร้าง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ครึ่งสิ่งที่ต้องการ คือ ต้องเปลี่ยน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ครึ่งไปเป็น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โดยอนุญาตให้ข้อมูลในตำแหน่ง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รากหรือคีย์ในการค้นหาถูก </a:t>
            </a:r>
            <a:r>
              <a:rPr lang="th-TH" sz="2000" b="1" dirty="0">
                <a:latin typeface="BrowalliaUPC" pitchFamily="34" charset="-34"/>
                <a:ea typeface="Calibri"/>
                <a:cs typeface="BrowalliaUPC" pitchFamily="34" charset="-34"/>
              </a:rPr>
              <a:t>เคลื่อนย้ายลง 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(Trickle down) 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ไป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ในท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รีแต่ไม่เกินขอบเขต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ของท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รี และจะหยุดการเคลื่อนย้ายตำแหน่งลงใน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เมื่อคีย์ในการค้นหามากกว่าหรือเท่ากับคีย์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ลูกทุก</a:t>
            </a:r>
            <a:r>
              <a:rPr lang="th-TH" sz="20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การเปรียบเทียบเริ่มจาก</a:t>
            </a:r>
            <a:r>
              <a:rPr lang="th-TH" sz="2000" dirty="0" err="1" smtClean="0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 smtClean="0">
                <a:latin typeface="BrowalliaUPC" pitchFamily="34" charset="-34"/>
                <a:ea typeface="Times New Roman"/>
                <a:cs typeface="BrowalliaUPC" pitchFamily="34" charset="-34"/>
              </a:rPr>
              <a:t>ราก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กับ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คีย์ในการค้นหาของ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ครึ่งในตำแหน่ง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ลูก ถ้าตำแหน่ง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รากน้อยกว่า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คีย์ในการค้นหาให้สลับตำแหน่ง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รากกับ</a:t>
            </a:r>
            <a:r>
              <a:rPr lang="th-TH" sz="2000" dirty="0" err="1">
                <a:latin typeface="BrowalliaUPC" pitchFamily="34" charset="-34"/>
                <a:ea typeface="Times New Roman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ea typeface="Times New Roman"/>
                <a:cs typeface="BrowalliaUPC" pitchFamily="34" charset="-34"/>
              </a:rPr>
              <a:t>ลูก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57200" y="914400"/>
            <a:ext cx="2146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การลบคีย์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79016"/>
            <a:ext cx="4953000" cy="36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762000"/>
            <a:ext cx="2146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การลบคีย์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1219200"/>
            <a:ext cx="4389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4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10.2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ปรับฮีพครี่ง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ฮีพ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46149"/>
              </p:ext>
            </p:extLst>
          </p:nvPr>
        </p:nvGraphicFramePr>
        <p:xfrm>
          <a:off x="609600" y="1680865"/>
          <a:ext cx="7848600" cy="2798064"/>
        </p:xfrm>
        <a:graphic>
          <a:graphicData uri="http://schemas.openxmlformats.org/drawingml/2006/table">
            <a:tbl>
              <a:tblPr firstRow="1" firstCol="1" bandRow="1"/>
              <a:tblGrid>
                <a:gridCol w="368390"/>
                <a:gridCol w="7480210"/>
              </a:tblGrid>
              <a:tr h="222821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4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5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6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7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8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9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10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11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13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14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15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+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Angsana New"/>
                        </a:rPr>
                        <a:t>heapRebuild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ArrayType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root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the root is not a leaf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2 *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+ 1  //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อ้างอิงตำแหน่ง</a:t>
                      </a:r>
                      <a:r>
                        <a:rPr lang="th-TH" sz="1600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โหนด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ลูกทางซ้ายของ</a:t>
                      </a:r>
                      <a:r>
                        <a:rPr lang="th-TH" sz="1600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โหนด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ราก</a:t>
                      </a:r>
                      <a:r>
                        <a:rPr lang="en-US" sz="16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the root</a:t>
                      </a:r>
                      <a:r>
                        <a:rPr lang="th-TH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has a right 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){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 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rightChild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child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+ 1 	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	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BrowalliaUPC" pitchFamily="34" charset="-34"/>
                          <a:ea typeface="Calibri"/>
                          <a:cs typeface="BrowalliaUPC" pitchFamily="34" charset="-34"/>
                        </a:rPr>
                        <a:t>[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BrowalliaUPC" pitchFamily="34" charset="-34"/>
                          <a:ea typeface="Times New Roman"/>
                          <a:cs typeface="BrowalliaUPC" pitchFamily="34" charset="-34"/>
                        </a:rPr>
                        <a:t>rightChild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 &gt;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]){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  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rightChild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     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    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 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//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ถ้าข้อมูลใน</a:t>
                      </a:r>
                      <a:r>
                        <a:rPr lang="th-TH" sz="1600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โหนด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รากน้อยกว่าค่าใน</a:t>
                      </a:r>
                      <a:r>
                        <a:rPr lang="th-TH" sz="1600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โหนด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Browallia New"/>
                        </a:rPr>
                        <a:t>ลูกให้ทำการสลับข้อมูลกัน</a:t>
                      </a:r>
                      <a:endParaRPr lang="en-US" sz="16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if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root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Cordia New"/>
                        </a:rPr>
                        <a:t>&lt;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child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]){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Swap items[root] and items[child]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 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heapRebuild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,child,size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)  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}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//</a:t>
                      </a:r>
                      <a:r>
                        <a:rPr lang="th-TH" sz="1600" dirty="0">
                          <a:solidFill>
                            <a:srgbClr val="00B050"/>
                          </a:solidFill>
                          <a:effectLst/>
                          <a:latin typeface="Browallia New"/>
                          <a:ea typeface="Times New Roman"/>
                          <a:cs typeface="Browallia New"/>
                        </a:rPr>
                        <a:t>แต่ถ้าโหลดรากเป็นข้อมูลในตำแหน่งใบ ดังนั้นหยุดการสลับตำแหน่ง</a:t>
                      </a:r>
                      <a:endParaRPr lang="en-US" sz="16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รูปภาพ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12995"/>
            <a:ext cx="5259070" cy="171640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544286" y="4559052"/>
            <a:ext cx="8599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จากโค้ดรหัสเทียมเปลี่ยน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ครึ่งเป็น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นำมายกตัวอย่างในการ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ปรับฮีพ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ครึ่งเป็น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ในการเรียกใช้เมธอด</a:t>
            </a:r>
            <a:r>
              <a:rPr lang="th-TH" sz="2000" b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2000" b="1" dirty="0" err="1">
                <a:latin typeface="BrowalliaUPC" pitchFamily="34" charset="-34"/>
                <a:cs typeface="BrowalliaUPC" pitchFamily="34" charset="-34"/>
              </a:rPr>
              <a:t>heapRebuid</a:t>
            </a:r>
            <a:r>
              <a:rPr lang="en-US" sz="2000" b="1" dirty="0">
                <a:latin typeface="BrowalliaUPC" pitchFamily="34" charset="-34"/>
                <a:cs typeface="BrowalliaUPC" pitchFamily="34" charset="-34"/>
              </a:rPr>
              <a:t> 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15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73027" y="863025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การเพิ่มคีย์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2954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ข้อมูล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ใหม่ที่เพิ่มเข้าไปจะเพิ่มในตำแหน่งล่างสุด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ของท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รี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แล้ว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เลื่อนข้อมูลขึ้นไปอยู่ในตำแหน่งที่เหมาะสมดังแสดงการเพิ่มคีย์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ใน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รูป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ก่อนที่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จะเพิ่ม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โหนดในฮีพ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จะต้องตรวจสอบก่อนว่าข้อมูลที่จะเพิ่มเข้าไปมีข้อมูลที่ซ้ำกับข้อมูลที่มีอยู่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ในท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รีแล้วหรือไม่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เป็นคุณสมบัติ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ของไบนารีท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รีที่ไม่ให้มีข้อมูลซ้ำกัน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ในท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รี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)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ถ้าไม่ซ้ำให้เพิ่มข้อมูล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ในท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รีได้ </a:t>
            </a:r>
            <a:endParaRPr lang="th-TH" sz="20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ตรวจสอบ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ว่าข้อมูล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เป็นไปตามโครงสร้างของ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 โดยจะเลื่อน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ที่เพิ่มเข้าไปขึ้นไป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ในท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รีถ้า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พ่อแม่มีข้อมูลน้อยกว่าข้อมูลใหม่ที่เพิ่มเข้าไป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ในท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รี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0"/>
            <a:ext cx="6553200" cy="1295400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701962" y="4800600"/>
            <a:ext cx="3757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10.3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โค้ดรหัสเทียมเพิ่ม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ใหม่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36121"/>
              </p:ext>
            </p:extLst>
          </p:nvPr>
        </p:nvGraphicFramePr>
        <p:xfrm>
          <a:off x="936171" y="5185591"/>
          <a:ext cx="5763260" cy="2267712"/>
        </p:xfrm>
        <a:graphic>
          <a:graphicData uri="http://schemas.openxmlformats.org/drawingml/2006/table">
            <a:tbl>
              <a:tblPr firstRow="1" firstCol="1" bandRow="1"/>
              <a:tblGrid>
                <a:gridCol w="270510"/>
                <a:gridCol w="5492750"/>
              </a:tblGrid>
              <a:tr h="16681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 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+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Angsana New"/>
                        </a:rPr>
                        <a:t>heapInsert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ArrayType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</a:t>
                      </a:r>
                      <a:r>
                        <a:rPr lang="th-TH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//</a:t>
                      </a:r>
                      <a:r>
                        <a:rPr lang="th-TH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Calibri"/>
                          <a:cs typeface="Browallia New"/>
                        </a:rPr>
                        <a:t>เลื่อน</a:t>
                      </a:r>
                      <a:r>
                        <a:rPr lang="th-TH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Calibri"/>
                          <a:cs typeface="Browallia New"/>
                        </a:rPr>
                        <a:t>โหนด</a:t>
                      </a:r>
                      <a:r>
                        <a:rPr lang="th-TH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Calibri"/>
                          <a:cs typeface="Browallia New"/>
                        </a:rPr>
                        <a:t>ใหม่ขึ้นในตำแหน่งที่เหมาะสม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-1)/2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while</a:t>
                      </a:r>
                      <a:r>
                        <a:rPr lang="en-US" sz="1200" b="1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&gt;= 0)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and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 &gt;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])){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Swap items[place] and items[parent]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-1)/2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BrowalliaUPC"/>
                          <a:ea typeface="Calibri"/>
                          <a:cs typeface="Angsana New"/>
                        </a:rPr>
                        <a:t>end while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73027" y="863025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การเพิ่มคีย์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55731" y="1371600"/>
            <a:ext cx="3757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ตัวอย่างที่ </a:t>
            </a:r>
            <a:r>
              <a:rPr lang="en-US" sz="2000" b="1" dirty="0">
                <a:solidFill>
                  <a:srgbClr val="002060"/>
                </a:solidFill>
                <a:latin typeface="BrowalliaUPC" pitchFamily="34" charset="-34"/>
                <a:cs typeface="BrowalliaUPC" pitchFamily="34" charset="-34"/>
              </a:rPr>
              <a:t>10.3 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โค้ดรหัสเทียมเพิ่ม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000" dirty="0">
                <a:latin typeface="BrowalliaUPC" pitchFamily="34" charset="-34"/>
                <a:cs typeface="BrowalliaUPC" pitchFamily="34" charset="-34"/>
              </a:rPr>
              <a:t>ใหม่</a:t>
            </a:r>
            <a:r>
              <a:rPr lang="th-TH" sz="2000" dirty="0" err="1">
                <a:latin typeface="BrowalliaUPC" pitchFamily="34" charset="-34"/>
                <a:cs typeface="BrowalliaUPC" pitchFamily="34" charset="-34"/>
              </a:rPr>
              <a:t>ในฮีพ</a:t>
            </a:r>
            <a:endParaRPr lang="en-US" sz="2000" dirty="0">
              <a:latin typeface="BrowalliaUPC" pitchFamily="34" charset="-34"/>
              <a:cs typeface="BrowalliaUPC" pitchFamily="34" charset="-34"/>
            </a:endParaRPr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94055"/>
              </p:ext>
            </p:extLst>
          </p:nvPr>
        </p:nvGraphicFramePr>
        <p:xfrm>
          <a:off x="685800" y="1801368"/>
          <a:ext cx="6525260" cy="2084832"/>
        </p:xfrm>
        <a:graphic>
          <a:graphicData uri="http://schemas.openxmlformats.org/drawingml/2006/table">
            <a:tbl>
              <a:tblPr firstRow="1" firstCol="1" bandRow="1"/>
              <a:tblGrid>
                <a:gridCol w="306276"/>
                <a:gridCol w="6218984"/>
              </a:tblGrid>
              <a:tr h="16681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2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 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3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4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5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6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7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8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9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Times New Roman"/>
                          <a:cs typeface="BrowalliaUPC"/>
                        </a:rPr>
                        <a:t>10</a:t>
                      </a:r>
                      <a:endParaRPr lang="en-US" sz="1200" dirty="0">
                        <a:effectLst/>
                        <a:latin typeface="Browallia New"/>
                        <a:ea typeface="Times New Roman"/>
                        <a:cs typeface="BrowalliaUPC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+ 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Angsana New"/>
                        </a:rPr>
                        <a:t>heapInsert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inout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ArrayType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integer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r>
                        <a:rPr lang="en-US" sz="1200" dirty="0" err="1">
                          <a:effectLst/>
                          <a:latin typeface="Consolas"/>
                          <a:ea typeface="Calibri"/>
                          <a:cs typeface="Angsana New"/>
                        </a:rPr>
                        <a:t>:</a:t>
                      </a:r>
                      <a:r>
                        <a:rPr lang="en-US" sz="1200" b="1" dirty="0" err="1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integer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 =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newItem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</a:t>
                      </a:r>
                      <a:r>
                        <a:rPr lang="th-TH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//</a:t>
                      </a:r>
                      <a:r>
                        <a:rPr lang="th-TH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Calibri"/>
                          <a:cs typeface="Browallia New"/>
                        </a:rPr>
                        <a:t>เลื่อน</a:t>
                      </a:r>
                      <a:r>
                        <a:rPr lang="th-TH" sz="1200" dirty="0" err="1">
                          <a:solidFill>
                            <a:srgbClr val="00B050"/>
                          </a:solidFill>
                          <a:effectLst/>
                          <a:latin typeface="Consolas"/>
                          <a:ea typeface="Calibri"/>
                          <a:cs typeface="Browallia New"/>
                        </a:rPr>
                        <a:t>โหนด</a:t>
                      </a:r>
                      <a:r>
                        <a:rPr lang="th-TH" sz="1200" dirty="0">
                          <a:solidFill>
                            <a:srgbClr val="00B050"/>
                          </a:solidFill>
                          <a:effectLst/>
                          <a:latin typeface="Consolas"/>
                          <a:ea typeface="Calibri"/>
                          <a:cs typeface="Browallia New"/>
                        </a:rPr>
                        <a:t>ใหม่ขึ้นในตำแหน่งที่เหมาะสม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Times New Roman"/>
                          <a:ea typeface="Calibri"/>
                          <a:cs typeface="Consolas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-1)/2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while</a:t>
                      </a:r>
                      <a:r>
                        <a:rPr lang="en-US" sz="1200" b="1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((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&gt;= 0) </a:t>
                      </a:r>
                      <a:r>
                        <a:rPr lang="en-US" sz="1200" b="1" dirty="0">
                          <a:solidFill>
                            <a:srgbClr val="7F0055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and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 &gt;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items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[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])){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Swap items[place] and items[parent]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parent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= (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place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-1)/2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}//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BrowalliaUPC"/>
                          <a:ea typeface="Calibri"/>
                          <a:cs typeface="Angsana New"/>
                        </a:rPr>
                        <a:t>end while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      ++</a:t>
                      </a:r>
                      <a:r>
                        <a:rPr lang="en-US" sz="1200" dirty="0">
                          <a:solidFill>
                            <a:srgbClr val="0000C0"/>
                          </a:solidFill>
                          <a:effectLst/>
                          <a:latin typeface="Consolas"/>
                          <a:ea typeface="Times New Roman"/>
                          <a:cs typeface="Angsana New"/>
                        </a:rPr>
                        <a:t>size</a:t>
                      </a:r>
                      <a:r>
                        <a:rPr lang="en-US" sz="1200" dirty="0">
                          <a:effectLst/>
                          <a:latin typeface="Consolas"/>
                          <a:ea typeface="Calibri"/>
                          <a:cs typeface="Angsana New"/>
                        </a:rPr>
                        <a:t>	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Angsan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17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10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09600" y="9906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 New"/>
                <a:ea typeface="Calibri"/>
              </a:rPr>
              <a:t>การ</a:t>
            </a:r>
            <a:r>
              <a:rPr lang="th-TH" sz="2400" dirty="0">
                <a:latin typeface="Browallia New"/>
                <a:ea typeface="Calibri"/>
              </a:rPr>
              <a:t>จัดลำดับความสำคัญของคิว คือ ข้อมูลที่มีค่ามากที่สุดในกลุ่มข้อมูลจะถือว่าเป็นข้อมูลที่มีความสำคัญที่สุด โดยโครงสร้างที่นำใช้เก็บข้อมูลคิวของลำดับความสำคัญคือ อาร์เรย์ ลิงค์ลิสต์ </a:t>
            </a:r>
            <a:r>
              <a:rPr lang="th-TH" sz="2400" dirty="0" err="1">
                <a:latin typeface="Browallia New"/>
                <a:ea typeface="Calibri"/>
              </a:rPr>
              <a:t>และไบนารีท</a:t>
            </a:r>
            <a:r>
              <a:rPr lang="th-TH" sz="2400" dirty="0">
                <a:latin typeface="Browallia New"/>
                <a:ea typeface="Calibri"/>
              </a:rPr>
              <a:t>รี </a:t>
            </a:r>
            <a:endParaRPr lang="en-US" sz="2400" dirty="0">
              <a:latin typeface="Times New Roman"/>
              <a:ea typeface="Calibri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 smtClean="0">
                <a:latin typeface="Times New Roman"/>
                <a:ea typeface="Calibri"/>
              </a:rPr>
              <a:t>ฮีพ</a:t>
            </a:r>
            <a:r>
              <a:rPr lang="th-TH" sz="2400" dirty="0">
                <a:latin typeface="Times New Roman"/>
                <a:ea typeface="Calibri"/>
              </a:rPr>
              <a:t>มีโครงสร้างเมื่อ</a:t>
            </a:r>
            <a:r>
              <a:rPr lang="th-TH" sz="2400" dirty="0" err="1">
                <a:latin typeface="Times New Roman"/>
                <a:ea typeface="Calibri"/>
              </a:rPr>
              <a:t>กับไบนารีท</a:t>
            </a:r>
            <a:r>
              <a:rPr lang="th-TH" sz="2400" dirty="0">
                <a:latin typeface="Times New Roman"/>
                <a:ea typeface="Calibri"/>
              </a:rPr>
              <a:t>รี </a:t>
            </a:r>
            <a:r>
              <a:rPr lang="th-TH" sz="2400" dirty="0" err="1">
                <a:latin typeface="Times New Roman"/>
                <a:ea typeface="Calibri"/>
              </a:rPr>
              <a:t>และฮีพ</a:t>
            </a:r>
            <a:r>
              <a:rPr lang="th-TH" sz="2400" dirty="0">
                <a:latin typeface="Times New Roman"/>
                <a:ea typeface="Calibri"/>
              </a:rPr>
              <a:t>มีโครงสร้างการเก็บข้อมูล </a:t>
            </a:r>
            <a:r>
              <a:rPr lang="en-US" sz="2400" dirty="0">
                <a:latin typeface="Browallia New"/>
                <a:ea typeface="Calibri"/>
              </a:rPr>
              <a:t>2 </a:t>
            </a:r>
            <a:r>
              <a:rPr lang="th-TH" sz="2400" dirty="0">
                <a:latin typeface="Browallia New"/>
                <a:ea typeface="Calibri"/>
              </a:rPr>
              <a:t>แบบ คือ </a:t>
            </a:r>
            <a:endParaRPr lang="en-US" sz="2400" dirty="0">
              <a:latin typeface="Times New Roman"/>
              <a:ea typeface="Calibri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en-US" sz="2400" dirty="0">
                <a:latin typeface="Browallia New"/>
                <a:ea typeface="Calibri"/>
              </a:rPr>
              <a:t>Max-heap </a:t>
            </a:r>
            <a:r>
              <a:rPr lang="th-TH" sz="2400" dirty="0">
                <a:latin typeface="Browallia New"/>
                <a:ea typeface="Calibri"/>
              </a:rPr>
              <a:t>ข้อมูลใน</a:t>
            </a:r>
            <a:r>
              <a:rPr lang="th-TH" sz="2400" dirty="0" err="1">
                <a:latin typeface="Browallia New"/>
                <a:ea typeface="Calibri"/>
              </a:rPr>
              <a:t>โหนด</a:t>
            </a:r>
            <a:r>
              <a:rPr lang="th-TH" sz="2400" dirty="0">
                <a:latin typeface="Browallia New"/>
                <a:ea typeface="Calibri"/>
              </a:rPr>
              <a:t>พ่อแม่จะมีข้อมูลมากกว่าข้อมูลใน</a:t>
            </a:r>
            <a:r>
              <a:rPr lang="th-TH" sz="2400" dirty="0" err="1">
                <a:latin typeface="Browallia New"/>
                <a:ea typeface="Calibri"/>
              </a:rPr>
              <a:t>โหนด</a:t>
            </a:r>
            <a:r>
              <a:rPr lang="th-TH" sz="2400" dirty="0">
                <a:latin typeface="Browallia New"/>
                <a:ea typeface="Calibri"/>
              </a:rPr>
              <a:t>ลูก </a:t>
            </a:r>
            <a:endParaRPr lang="en-US" sz="2400" dirty="0">
              <a:latin typeface="Times New Roman"/>
              <a:ea typeface="Calibri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en-US" sz="2400" dirty="0">
                <a:latin typeface="Browallia New"/>
                <a:ea typeface="Calibri"/>
              </a:rPr>
              <a:t>Min-heap </a:t>
            </a:r>
            <a:r>
              <a:rPr lang="th-TH" sz="2400" dirty="0">
                <a:latin typeface="Browallia New"/>
                <a:ea typeface="Calibri"/>
              </a:rPr>
              <a:t>ข้อมูลใน</a:t>
            </a:r>
            <a:r>
              <a:rPr lang="th-TH" sz="2400" dirty="0" err="1">
                <a:latin typeface="Browallia New"/>
                <a:ea typeface="Calibri"/>
              </a:rPr>
              <a:t>โหนด</a:t>
            </a:r>
            <a:r>
              <a:rPr lang="th-TH" sz="2400" dirty="0">
                <a:latin typeface="Browallia New"/>
                <a:ea typeface="Calibri"/>
              </a:rPr>
              <a:t>พ่อแม่จะมีข้อมูลน้อยกว่าข้อมูลใน</a:t>
            </a:r>
            <a:r>
              <a:rPr lang="th-TH" sz="2400" dirty="0" err="1">
                <a:latin typeface="Browallia New"/>
                <a:ea typeface="Calibri"/>
              </a:rPr>
              <a:t>โหนด</a:t>
            </a:r>
            <a:r>
              <a:rPr lang="th-TH" sz="2400" dirty="0">
                <a:latin typeface="Browallia New"/>
                <a:ea typeface="Calibri"/>
              </a:rPr>
              <a:t>ลูก</a:t>
            </a:r>
            <a:endParaRPr lang="en-US" sz="2400" dirty="0">
              <a:latin typeface="Times New Roman"/>
              <a:ea typeface="Calibri"/>
            </a:endParaRPr>
          </a:p>
          <a:p>
            <a:pPr marL="800100" marR="0" indent="-342900" algn="thaiDi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th-TH" sz="2400" dirty="0">
                <a:latin typeface="Times New Roman"/>
                <a:ea typeface="Calibri"/>
              </a:rPr>
              <a:t>การลบข้อมูลออกจาก</a:t>
            </a:r>
            <a:r>
              <a:rPr lang="th-TH" sz="2400" dirty="0" err="1">
                <a:latin typeface="Times New Roman"/>
                <a:ea typeface="Calibri"/>
              </a:rPr>
              <a:t>ฮีพ</a:t>
            </a:r>
            <a:r>
              <a:rPr lang="th-TH" sz="2400" dirty="0">
                <a:latin typeface="Times New Roman"/>
                <a:ea typeface="Calibri"/>
              </a:rPr>
              <a:t> จะทำให้ข้อมูล</a:t>
            </a:r>
            <a:r>
              <a:rPr lang="th-TH" sz="2400" dirty="0" err="1">
                <a:latin typeface="Times New Roman"/>
                <a:ea typeface="Calibri"/>
              </a:rPr>
              <a:t>ฮีพ</a:t>
            </a:r>
            <a:r>
              <a:rPr lang="th-TH" sz="2400" dirty="0">
                <a:latin typeface="Times New Roman"/>
                <a:ea typeface="Calibri"/>
              </a:rPr>
              <a:t>ที่ถูกลบจะเป็น</a:t>
            </a:r>
            <a:r>
              <a:rPr lang="th-TH" sz="2400" dirty="0" err="1">
                <a:latin typeface="Times New Roman"/>
                <a:ea typeface="Calibri"/>
              </a:rPr>
              <a:t>ฮีพ</a:t>
            </a:r>
            <a:r>
              <a:rPr lang="th-TH" sz="2400" dirty="0">
                <a:latin typeface="Times New Roman"/>
                <a:ea typeface="Calibri"/>
              </a:rPr>
              <a:t>ครึ่ง และให้</a:t>
            </a:r>
            <a:r>
              <a:rPr lang="th-TH" sz="2400" dirty="0" err="1">
                <a:latin typeface="Times New Roman"/>
                <a:ea typeface="Calibri"/>
              </a:rPr>
              <a:t>ปรับฮีพ</a:t>
            </a:r>
            <a:r>
              <a:rPr lang="th-TH" sz="2400" dirty="0">
                <a:latin typeface="Times New Roman"/>
                <a:ea typeface="Calibri"/>
              </a:rPr>
              <a:t>ครึ่งกลับมาเป็น</a:t>
            </a:r>
            <a:r>
              <a:rPr lang="th-TH" sz="2400" dirty="0" err="1">
                <a:latin typeface="Times New Roman"/>
                <a:ea typeface="Calibri"/>
              </a:rPr>
              <a:t>ฮีพ</a:t>
            </a:r>
            <a:r>
              <a:rPr lang="th-TH" sz="2400" dirty="0">
                <a:latin typeface="Times New Roman"/>
                <a:ea typeface="Calibri"/>
              </a:rPr>
              <a:t>เหมือนเดิม</a:t>
            </a:r>
            <a:endParaRPr lang="en-US" sz="2400" dirty="0">
              <a:latin typeface="Times New Roman"/>
              <a:ea typeface="Calibri"/>
            </a:endParaRPr>
          </a:p>
          <a:p>
            <a:pPr marL="800100" lvl="1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Times New Roman"/>
                <a:ea typeface="Calibri"/>
              </a:rPr>
              <a:t>การ</a:t>
            </a:r>
            <a:r>
              <a:rPr lang="th-TH" sz="2400" dirty="0">
                <a:latin typeface="Times New Roman"/>
                <a:ea typeface="Calibri"/>
              </a:rPr>
              <a:t>เพิ่มข้อมูล</a:t>
            </a:r>
            <a:r>
              <a:rPr lang="th-TH" sz="2400" dirty="0" err="1">
                <a:latin typeface="Times New Roman"/>
                <a:ea typeface="Calibri"/>
              </a:rPr>
              <a:t>ในฮีพต้</a:t>
            </a:r>
            <a:r>
              <a:rPr lang="th-TH" sz="2400" dirty="0">
                <a:latin typeface="Times New Roman"/>
                <a:ea typeface="Calibri"/>
              </a:rPr>
              <a:t>องเพิ่มในตำแหน่งใบแล้วค่อยๆ ปรับคีย์ให้เป็นโครงสร้าง</a:t>
            </a:r>
            <a:r>
              <a:rPr lang="th-TH" sz="2400" dirty="0" err="1">
                <a:latin typeface="Times New Roman"/>
                <a:ea typeface="Calibri"/>
              </a:rPr>
              <a:t>ฮีพ</a:t>
            </a:r>
            <a:r>
              <a:rPr lang="th-TH" sz="2400" dirty="0">
                <a:latin typeface="Times New Roman"/>
                <a:ea typeface="Calibri"/>
              </a:rPr>
              <a:t>เหมือนเดิม</a:t>
            </a:r>
            <a:endParaRPr lang="en-US" sz="24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1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บทที่ 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10 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ลำดับความสำคัญของคิว และ </a:t>
            </a:r>
            <a:r>
              <a:rPr lang="th-TH" sz="4800" dirty="0" err="1" smtClean="0">
                <a:latin typeface="BrowalliaUPC" pitchFamily="34" charset="-34"/>
                <a:cs typeface="BrowalliaUPC" pitchFamily="34" charset="-34"/>
              </a:rPr>
              <a:t>ฮีพ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250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/>
              <a:t>เครื่องมือที่ใช้สร้างคิวของลำดับ</a:t>
            </a:r>
            <a:r>
              <a:rPr lang="th-TH" sz="3200" dirty="0" smtClean="0"/>
              <a:t>ความสำคัญ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0822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32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(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Heap)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838200" y="2539425"/>
            <a:ext cx="2845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สรุปเนื้อหาบทที่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10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143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h-TH" sz="3200" dirty="0">
                <a:latin typeface="BrowalliaUPC" pitchFamily="34" charset="-34"/>
                <a:cs typeface="BrowalliaUPC" pitchFamily="34" charset="-34"/>
              </a:rPr>
              <a:t>ลำดับความสำคัญของคิว (</a:t>
            </a:r>
            <a:r>
              <a:rPr lang="th-TH" sz="3200" dirty="0" err="1">
                <a:latin typeface="BrowalliaUPC" pitchFamily="34" charset="-34"/>
                <a:cs typeface="BrowalliaUPC" pitchFamily="34" charset="-34"/>
              </a:rPr>
              <a:t>Priority</a:t>
            </a:r>
            <a:r>
              <a:rPr lang="en-US" sz="32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Queue)</a:t>
            </a:r>
            <a:endParaRPr lang="en-US" sz="32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3</a:t>
            </a:fld>
            <a:endParaRPr lang="en-US"/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ความสำคัญของคิว (</a:t>
            </a:r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Priority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Queue)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85800" y="1044698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เมื่อนึกถึงห้องฉุกเฉิน สิ่งที่สำคัญที่ต้องการพิจารณาในการรักษาของผู้ป่วย คือ ลำดับ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ความสำคัญของปัญหา 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เป็น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สิ่งที่ยากในการตัดสินใจในการให้ลำดับความสำคัญในแต่ละผู้ป่วย แต่สิ่งที่ง่ายในการจัดลำดับในการรักษาของผู้ป่วย คือ การเรียงตามลำดับตัวอักษรของชื่อของผู้ป่วยที่เข้ามารักษา หรือ ลำดับการมาก่อนหลังในการมารักษา 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ตัวอย่างเช่น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ถ้าในกรณีที่มีนาย ก เข้ามารักษาที่ห้องฉุกเฉินด้วยอาการไส้ติ่งอักเสบอย่างรุนแรง แต่ต้องรอนาย ข ที่มาที่ห้องฉุกเฉินเพื่อเอาเศษไม้ที่ติดอยู่ในแขนออก เนื่องจากมาถึงห้องฉุกเฉินก่อนนาย ก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ใน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กรณีนี้เจ้าหน้าที่ห้องฉุกเฉินต้องพิจารณาความเร่งรีบที่ต้องรักษานาย ก หรือนาย ข ก่อน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เรียก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กรณีนี้เรียกว่า </a:t>
            </a:r>
            <a:r>
              <a:rPr lang="th-TH" sz="2400" b="1" dirty="0">
                <a:latin typeface="BrowalliaUPC" pitchFamily="34" charset="-34"/>
                <a:cs typeface="BrowalliaUPC" pitchFamily="34" charset="-34"/>
              </a:rPr>
              <a:t>ลำดับความสำคัญ </a:t>
            </a:r>
            <a:r>
              <a:rPr lang="en-US" sz="2400" b="1" dirty="0">
                <a:latin typeface="BrowalliaUPC" pitchFamily="34" charset="-34"/>
                <a:cs typeface="BrowalliaUPC" pitchFamily="34" charset="-34"/>
              </a:rPr>
              <a:t>(Priority)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ของคนไขที่รอการรักษา และเมื่อจัดลำดับความสำคัญแล้ว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ขั้นตอน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ต่อไปคุณหมอจะรักษาคนไขที่มีลำดับความสำคัญสูงสุดที่ได้จากการจัดลำดับความสำคัญในการรักษาจากเจ้าหน้าที่ห้อ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ฉุกเฉิน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17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4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ความสำคัญของคิว (</a:t>
            </a:r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Priority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Queue)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33400" y="914400"/>
            <a:ext cx="5258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ค่าของลำดับความสำคัญ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(Priority value) 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99175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จากตัวอย่างการจัดลำดับความสำคัญของคนไข้ในการรักษา หรือ ลำดับความสำคัญของงานที่จะต้องทำก่อนทำหลัง 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จะ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รู้ได้อย่างไรว่าควรจะมีจำนวนของลำดับความสำคัญเท่าไรถึงจะเหมาะสมในงานนั้น ซึ่งจำนวนของลำดับความสำคัญนั้นจะขึ้นอยู่กับความต้องการในแต่ละงานว่าต้องมีจำนวนลำดับความสำคัญเท่าไร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ทราบ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เพียงว่าค่าของลำดับความสำคัญที่มากที่สุดจะหมายถึงมีความสำคัญสูงสุด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" y="373380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BrowalliaUPC" pitchFamily="34" charset="-34"/>
                <a:cs typeface="BrowalliaUPC" pitchFamily="34" charset="-34"/>
              </a:rPr>
              <a:t>ADT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คิวของลำดับความสำคัญ </a:t>
            </a:r>
            <a:r>
              <a:rPr lang="en-US" sz="2400" dirty="0">
                <a:latin typeface="BrowalliaUPC" pitchFamily="34" charset="-34"/>
                <a:cs typeface="BrowalliaUPC" pitchFamily="34" charset="-34"/>
              </a:rPr>
              <a:t>(Priority queue)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90600" y="4193501"/>
            <a:ext cx="76962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Create an empty priority queue.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สร้างคิวของลำดับความสำคัญ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Determine whether a priority queue is empty.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สนใจเมื่อคิวของลำดับความสำคัญว่างเปล่า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Insert a new item into a priority queue.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เพิ่มข้อมูลใหม่ในคิวของลำดับความสำคัญ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</a:p>
          <a:p>
            <a:pPr marL="342900" marR="0" lvl="0" indent="-342900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Retrieve and then delete the item in a priority queue with the highest priority value. (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การนำข้อมูลกลับคืนและการลบข้อมูลในคิวของลำดับความสำคัญจะทำในตำแหน่งข้อมูลที่มีลำดับความสำคัญสูงที่สุด</a:t>
            </a:r>
            <a:r>
              <a:rPr lang="th-TH" sz="20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endParaRPr lang="en-US" sz="20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1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5</a:t>
            </a:fld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09600" y="149917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โค้ดรหัสเทียม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ความสำคัญของ</a:t>
            </a: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คิวลำดับความสำคัญ 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ลำดับ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ความสำคัญของคิว (</a:t>
            </a:r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Priority</a:t>
            </a:r>
            <a:r>
              <a:rPr lang="en-US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Queue)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33400" y="914400"/>
            <a:ext cx="5258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ค่าของลำดับความสำคัญ </a:t>
            </a:r>
            <a:r>
              <a:rPr lang="en-US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(Priority value) 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14400" y="1964975"/>
            <a:ext cx="76962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en-US" sz="2000" i="1" dirty="0" err="1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PQItemType</a:t>
            </a:r>
            <a:r>
              <a:rPr lang="en-US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เป็นชนิดของข้อมูลที่เก็บไว้ในคิวของลำดับความสำคัญ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createPQueue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()</a:t>
            </a: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สร้างคิวของลำดับความสำคัญ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pqIsEmpty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():</a:t>
            </a:r>
            <a:r>
              <a:rPr lang="en-US" sz="20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boolean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สนใจเมื่อคิวของลำดับความสำคัญว่างเปล่า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pqInsert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in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newItem</a:t>
            </a:r>
            <a:r>
              <a:rPr lang="en-US" sz="2000" dirty="0" err="1">
                <a:latin typeface="BrowalliaUPC" pitchFamily="34" charset="-34"/>
                <a:ea typeface="Calibri"/>
                <a:cs typeface="BrowalliaUPC" pitchFamily="34" charset="-34"/>
              </a:rPr>
              <a:t>:</a:t>
            </a:r>
            <a:r>
              <a:rPr lang="en-US" sz="20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PQItemType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) </a:t>
            </a:r>
            <a:r>
              <a:rPr lang="en-US" sz="2000" b="1" dirty="0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throws</a:t>
            </a:r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Exception</a:t>
            </a:r>
          </a:p>
          <a:p>
            <a:r>
              <a:rPr lang="en-US" sz="2000" b="1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เพิ่มข้อมูลเข้าไปในคิวของลำดับความสำคัญจะเกิดความผิดพลาดเมื่อคิวของลำดับความสำคัญเต็ม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+</a:t>
            </a:r>
            <a:r>
              <a:rPr lang="en-US" sz="2000" b="1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pqDelete</a:t>
            </a:r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():</a:t>
            </a:r>
            <a:r>
              <a:rPr lang="en-US" sz="2000" b="1" dirty="0" err="1">
                <a:solidFill>
                  <a:srgbClr val="7F0055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PQIemType</a:t>
            </a:r>
            <a:endParaRPr lang="en-US" sz="20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r>
              <a:rPr lang="en-US" sz="2000" dirty="0">
                <a:latin typeface="BrowalliaUPC" pitchFamily="34" charset="-34"/>
                <a:ea typeface="Calibri"/>
                <a:cs typeface="BrowalliaUPC" pitchFamily="34" charset="-34"/>
              </a:rPr>
              <a:t>//</a:t>
            </a:r>
            <a:r>
              <a:rPr lang="th-TH" sz="2000" dirty="0">
                <a:solidFill>
                  <a:srgbClr val="00B05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การนำข้อมูลกลับคืนและลบข้อมูลในคิวของลำดับความสำคัญในตำแหน่งคิวที่มีลำดับความสำคัญสูงที่สุด</a:t>
            </a:r>
            <a:endParaRPr lang="en-US" sz="20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21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6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เครื่องมือที่ใช้สร้างคิวของลำดับ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ความสำคัญ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2396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โครงสร้างอาร์เรย์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4400"/>
            <a:ext cx="5943600" cy="19050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568010" y="1423259"/>
            <a:ext cx="79663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อาร์เรย์เป็นโครงสร้างข้อมูลที่นำมาใช้สร้างคิวของลำดับความสำคัญได้อย่างมีประสิทธิภาพ เพื่อจัดเรียงลำดับความสำคัญของข้อมูล </a:t>
            </a:r>
            <a:endParaRPr lang="th-TH" sz="22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200" dirty="0" smtClean="0">
                <a:latin typeface="BrowalliaUPC" pitchFamily="34" charset="-34"/>
                <a:ea typeface="Calibri"/>
                <a:cs typeface="BrowalliaUPC" pitchFamily="34" charset="-34"/>
              </a:rPr>
              <a:t>ข้อมูล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ที่มีลำดับความสำคัญสูงที่สุดจะอยู่ที่ตำแหน่งสุดท้ายของอาร์เรย์ </a:t>
            </a:r>
            <a:endParaRPr lang="en-US" sz="22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เมื่อต้องการนำข้อมูลออกไปใช้งาน จะใช้ในตำแหน่ง  </a:t>
            </a:r>
            <a:r>
              <a:rPr lang="en-US" sz="22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items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[</a:t>
            </a:r>
            <a:r>
              <a:rPr lang="en-US" sz="22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size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 - 1]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 และลบข้อมูลในคิวของลำดับความสำคัญด้วยเมธอด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/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</a:t>
            </a:r>
            <a:r>
              <a:rPr lang="en-US" sz="2200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pqDelete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 โดยจำนวนข้อมูลในคิวหรือขนาดของคิว </a:t>
            </a:r>
            <a:r>
              <a:rPr lang="th-TH" sz="2200" dirty="0" smtClean="0">
                <a:latin typeface="BrowalliaUPC" pitchFamily="34" charset="-34"/>
                <a:ea typeface="Calibri"/>
                <a:cs typeface="BrowalliaUPC" pitchFamily="34" charset="-34"/>
              </a:rPr>
              <a:t>คือ</a:t>
            </a:r>
            <a:r>
              <a:rPr lang="en-US" sz="2200" dirty="0" smtClean="0">
                <a:latin typeface="BrowalliaUPC" pitchFamily="34" charset="-34"/>
                <a:ea typeface="Calibri"/>
                <a:cs typeface="BrowalliaUPC" pitchFamily="34" charset="-34"/>
              </a:rPr>
              <a:t>   </a:t>
            </a:r>
            <a:r>
              <a:rPr lang="th-TH" sz="2200" dirty="0" smtClean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ตัวแปร </a:t>
            </a:r>
            <a:r>
              <a:rPr lang="en-US" sz="2200" dirty="0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size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ส่วนเมธอด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/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ฟังก์ชัน </a:t>
            </a:r>
            <a:r>
              <a:rPr lang="en-US" sz="2200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pqInsert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จะเป็นการเพิ่มข้อมูลในคิวของลำดับความสำคัญในตำแหน่งที่เหมาะสม </a:t>
            </a:r>
            <a:endParaRPr lang="th-TH" sz="22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200" dirty="0" smtClean="0">
                <a:latin typeface="BrowalliaUPC" pitchFamily="34" charset="-34"/>
                <a:ea typeface="Calibri"/>
                <a:cs typeface="BrowalliaUPC" pitchFamily="34" charset="-34"/>
              </a:rPr>
              <a:t>เช่น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ต้องการเพิ่มข้อมูล 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85.5 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ในคิวของลำดับความสำคัญ ข้อมูล 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85.5 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จะอยู่ระหว่างข้อมูล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 80 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85.9 </a:t>
            </a:r>
            <a:r>
              <a:rPr lang="th-TH" sz="2200" dirty="0">
                <a:latin typeface="BrowalliaUPC" pitchFamily="34" charset="-34"/>
                <a:ea typeface="Calibri"/>
                <a:cs typeface="BrowalliaUPC" pitchFamily="34" charset="-34"/>
              </a:rPr>
              <a:t>เป็นต้น ดังแสดงโครงสร้างอาร์เรย์เก็บคิวของลำดับความสำคัญในรูปที่ </a:t>
            </a:r>
            <a:r>
              <a:rPr lang="en-US" sz="2200" dirty="0">
                <a:latin typeface="BrowalliaUPC" pitchFamily="34" charset="-34"/>
                <a:ea typeface="Calibri"/>
                <a:cs typeface="BrowalliaUPC" pitchFamily="34" charset="-34"/>
              </a:rPr>
              <a:t>10-1</a:t>
            </a:r>
            <a:endParaRPr lang="en-US" sz="22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0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7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เครื่องมือที่ใช้สร้างคิวของลำดับ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ความสำคัญ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2555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</a:t>
            </a:r>
            <a:r>
              <a:rPr lang="th-TH" sz="3200" b="1" dirty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ลิงค์ลิสต์ 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09600" y="1422975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itchFamily="34" charset="0"/>
              <a:buChar char="•"/>
              <a:tabLst>
                <a:tab pos="628650" algn="l"/>
              </a:tabLst>
            </a:pP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ก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าร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ใช้ลิงค์ลิสต์ในการสร้างคิวของลำดับความสำคัญ ข้อมูลที่มีลำดับความสำคัญมากที่สุดจะอยู่ติดกับส่วนหัวของลิงค์ลิสต์ และเรียงลำดับความสำคัญลงไปเลื่อยๆ </a:t>
            </a:r>
            <a:endParaRPr lang="th-TH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285750" indent="-285750" algn="thaiDist">
              <a:buFont typeface="Arial" pitchFamily="34" charset="0"/>
              <a:buChar char="•"/>
              <a:tabLst>
                <a:tab pos="628650" algn="l"/>
              </a:tabLst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ใน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การลบข้อมูลในคิว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pqDelete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)</a:t>
            </a:r>
            <a:r>
              <a:rPr lang="en-US" sz="2400" i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จะคืนค่าในตำแหน่งที่ </a:t>
            </a:r>
            <a:r>
              <a:rPr lang="en-US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pqHead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และเปลี่ยนการอ้างอิง </a:t>
            </a:r>
            <a:r>
              <a:rPr lang="en-US" sz="2400" dirty="0" err="1">
                <a:solidFill>
                  <a:srgbClr val="0000CC"/>
                </a:solidFill>
                <a:latin typeface="BrowalliaUPC" pitchFamily="34" charset="-34"/>
                <a:ea typeface="Calibri"/>
                <a:cs typeface="BrowalliaUPC" pitchFamily="34" charset="-34"/>
              </a:rPr>
              <a:t>pqHead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ไปยัง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ถัดไป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ส่วน </a:t>
            </a:r>
            <a:r>
              <a:rPr lang="en-US" sz="2400" dirty="0" err="1">
                <a:solidFill>
                  <a:srgbClr val="FF0000"/>
                </a:solidFill>
                <a:latin typeface="BrowalliaUPC" pitchFamily="34" charset="-34"/>
                <a:ea typeface="Times New Roman"/>
                <a:cs typeface="BrowalliaUPC" pitchFamily="34" charset="-34"/>
              </a:rPr>
              <a:t>pqInsert</a:t>
            </a:r>
            <a:r>
              <a:rPr lang="en-US" sz="2400" dirty="0">
                <a:latin typeface="BrowalliaUPC" pitchFamily="34" charset="-34"/>
                <a:ea typeface="Times New Roman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ea typeface="Times New Roman"/>
                <a:cs typeface="BrowalliaUPC" pitchFamily="34" charset="-34"/>
              </a:rPr>
              <a:t>จะท่องเข้าไปในลิงค์ลิสต์ก่อน เมื่อเจอตำแหน่งที่เหมาะสมในการเพิ่มข้อมูลจึงแทรกข้อมูลเข้าไปในตำแหน่งนั้น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7" name="รูปภาพ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31298"/>
            <a:ext cx="6400800" cy="7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8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>
                <a:latin typeface="BrowalliaUPC" pitchFamily="34" charset="-34"/>
                <a:cs typeface="BrowalliaUPC" pitchFamily="34" charset="-34"/>
              </a:rPr>
              <a:t>เครื่องมือที่ใช้สร้างคิวของลำดับ</a:t>
            </a:r>
            <a:r>
              <a:rPr lang="th-TH" sz="4800" dirty="0" smtClean="0">
                <a:latin typeface="BrowalliaUPC" pitchFamily="34" charset="-34"/>
                <a:cs typeface="BrowalliaUPC" pitchFamily="34" charset="-34"/>
              </a:rPr>
              <a:t>ความสำคัญ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57200" y="838200"/>
            <a:ext cx="2661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b="1" dirty="0" err="1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โครงสร้างไบ</a:t>
            </a:r>
            <a:r>
              <a:rPr lang="th-TH" sz="3200" b="1" dirty="0" err="1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นารีท</a:t>
            </a:r>
            <a:r>
              <a:rPr lang="th-TH" sz="3200" b="1" dirty="0" smtClean="0">
                <a:solidFill>
                  <a:srgbClr val="FF0000"/>
                </a:solidFill>
                <a:latin typeface="BrowalliaUPC" pitchFamily="34" charset="-34"/>
                <a:cs typeface="BrowalliaUPC" pitchFamily="34" charset="-34"/>
              </a:rPr>
              <a:t>รี</a:t>
            </a:r>
            <a:endParaRPr lang="en-US" sz="3200" b="1" dirty="0">
              <a:solidFill>
                <a:srgbClr val="FF0000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09600" y="1442682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ใช้ไบนารีท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รีในการสร้างคิวของลำดับความสำคัญ ข้อมูลในตำแหน่งของ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ที่มีคิวของลำดับความสำคัญมากที่สุดจะเป็นลูกทางขวาสุด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ของไบนารีท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การ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ลบข้อมูลในคิวของลำดับความสำคัญจะคืนค่าในตำแหน่งขวาสุด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ของท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 และลบ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โหนดในท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 </a:t>
            </a:r>
            <a:endParaRPr lang="th-TH" sz="2400" dirty="0" smtClean="0">
              <a:latin typeface="BrowalliaUPC" pitchFamily="34" charset="-34"/>
              <a:cs typeface="BrowalliaUPC" pitchFamily="34" charset="-34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cs typeface="BrowalliaUPC" pitchFamily="34" charset="-34"/>
              </a:rPr>
              <a:t>ส่วน </a:t>
            </a:r>
            <a:r>
              <a:rPr lang="en-US" sz="2400" dirty="0" err="1">
                <a:latin typeface="BrowalliaUPC" pitchFamily="34" charset="-34"/>
                <a:cs typeface="BrowalliaUPC" pitchFamily="34" charset="-34"/>
              </a:rPr>
              <a:t>pqInsert</a:t>
            </a:r>
            <a:r>
              <a:rPr lang="en-US" sz="2400" i="1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จะเพิ่มข้อมูลตามหลักการเพิ่มข้อมูล</a:t>
            </a:r>
            <a:r>
              <a:rPr lang="th-TH" sz="2400" dirty="0" err="1" smtClean="0">
                <a:latin typeface="BrowalliaUPC" pitchFamily="34" charset="-34"/>
                <a:cs typeface="BrowalliaUPC" pitchFamily="34" charset="-34"/>
              </a:rPr>
              <a:t>ในไบ</a:t>
            </a:r>
            <a:r>
              <a:rPr lang="th-TH" sz="2400" dirty="0" err="1">
                <a:latin typeface="BrowalliaUPC" pitchFamily="34" charset="-34"/>
                <a:cs typeface="BrowalliaUPC" pitchFamily="34" charset="-34"/>
              </a:rPr>
              <a:t>นารีท</a:t>
            </a:r>
            <a:r>
              <a:rPr lang="th-TH" sz="2400" dirty="0">
                <a:latin typeface="BrowalliaUPC" pitchFamily="34" charset="-34"/>
                <a:cs typeface="BrowalliaUPC" pitchFamily="34" charset="-34"/>
              </a:rPr>
              <a:t>รี</a:t>
            </a:r>
            <a:endParaRPr lang="en-US" sz="2400" dirty="0"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6" name="รูปภาพ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447141"/>
            <a:ext cx="3657600" cy="21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315A-6ED1-4235-9AD7-7C2F29C5488A}" type="slidenum">
              <a:rPr lang="en-US" smtClean="0"/>
              <a:t>9</a:t>
            </a:fld>
            <a:endParaRPr lang="en-US"/>
          </a:p>
        </p:txBody>
      </p:sp>
      <p:sp>
        <p:nvSpPr>
          <p:cNvPr id="3" name="ชื่อเรื่อง 1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sz="4800" dirty="0" err="1">
                <a:latin typeface="BrowalliaUPC" pitchFamily="34" charset="-34"/>
                <a:cs typeface="BrowalliaUPC" pitchFamily="34" charset="-34"/>
              </a:rPr>
              <a:t>ฮีพ</a:t>
            </a:r>
            <a:r>
              <a:rPr lang="th-TH" sz="4800" dirty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sz="4800" dirty="0" smtClean="0">
                <a:latin typeface="BrowalliaUPC" pitchFamily="34" charset="-34"/>
                <a:cs typeface="BrowalliaUPC" pitchFamily="34" charset="-34"/>
              </a:rPr>
              <a:t>(Heap)</a:t>
            </a:r>
            <a:endParaRPr lang="en-US" sz="4800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09600" y="9144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เป็นรูปแบบที่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เหมือนกับไบนารีท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รี </a:t>
            </a:r>
            <a:endParaRPr lang="th-TH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ข้อ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แตกต่างระหว่าง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ฮีพกับไบนารีท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รีอยู่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 2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ประการ คือ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682625" marR="0" lvl="0" indent="-334963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ไบนารีท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รีจะจัดเรียงข้อมูลตามลำดับการเข้ามา ส่วน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จะจัดเรียงตามความสำคัญของข้อมูล ซึ่งเป็นคุณสมบัติที่เหมาะสมสำหรับคิวของลำดับความสำคัญ 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682625" marR="0" lvl="0" indent="-334963" algn="thaiDi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ไบ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นารีจะมีรูปทรงที่มีความหลากหลาย แต่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จะ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เป็นไบนารีท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รีแบบสมบูรณ์เสมอ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342900" indent="-342900" algn="thaiDist">
              <a:buFont typeface="Arial" pitchFamily="34" charset="0"/>
              <a:buChar char="•"/>
            </a:pPr>
            <a:r>
              <a:rPr lang="th-TH" sz="2400" dirty="0" err="1" smtClean="0">
                <a:latin typeface="BrowalliaUPC" pitchFamily="34" charset="-34"/>
                <a:ea typeface="Calibri"/>
                <a:cs typeface="BrowalliaUPC" pitchFamily="34" charset="-34"/>
              </a:rPr>
              <a:t>ฮีพ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มีโครงสร้างการเก็บข้อมูล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2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รูปแบบ คือ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Max-heap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และ </a:t>
            </a:r>
            <a:r>
              <a:rPr lang="en-US" sz="2400" dirty="0">
                <a:latin typeface="BrowalliaUPC" pitchFamily="34" charset="-34"/>
                <a:ea typeface="Calibri"/>
                <a:cs typeface="BrowalliaUPC" pitchFamily="34" charset="-34"/>
              </a:rPr>
              <a:t>Min-heap 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ซึ่งเป็นการพิจารณาตามความสัมพันธ์ระหว่างข้อมูล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พ่อแม่กับข้อมูล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ลูก ดังนี้</a:t>
            </a:r>
            <a:endParaRPr lang="en-US" sz="2400" dirty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en-US" sz="2400" b="1" dirty="0">
                <a:latin typeface="BrowalliaUPC" pitchFamily="34" charset="-34"/>
                <a:ea typeface="Calibri"/>
                <a:cs typeface="BrowalliaUPC" pitchFamily="34" charset="-34"/>
              </a:rPr>
              <a:t>Max-heap</a:t>
            </a:r>
            <a:r>
              <a:rPr lang="th-TH" sz="2400" b="1" dirty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พ่อแม่จะมีข้อมูลมากกว่าข้อมูลของ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ลูก ดังแสดงในรูป 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a </a:t>
            </a:r>
            <a:endParaRPr lang="th-TH" sz="2400" dirty="0" smtClean="0">
              <a:latin typeface="BrowalliaUPC" pitchFamily="34" charset="-34"/>
              <a:ea typeface="Calibri"/>
              <a:cs typeface="BrowalliaUPC" pitchFamily="34" charset="-34"/>
            </a:endParaRPr>
          </a:p>
          <a:p>
            <a:pPr marL="800100" lvl="1" indent="-342900" algn="thaiDist">
              <a:buFont typeface="Courier New" pitchFamily="49" charset="0"/>
              <a:buChar char="o"/>
            </a:pPr>
            <a:r>
              <a:rPr lang="en-US" sz="2400" b="1" dirty="0" smtClean="0">
                <a:latin typeface="BrowalliaUPC" pitchFamily="34" charset="-34"/>
                <a:ea typeface="Calibri"/>
                <a:cs typeface="BrowalliaUPC" pitchFamily="34" charset="-34"/>
              </a:rPr>
              <a:t>Min-heap</a:t>
            </a:r>
            <a:r>
              <a:rPr lang="en-US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 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พ่อแม่จะมีข้อมูลน้อยกว่าข้อมูลของ</a:t>
            </a:r>
            <a:r>
              <a:rPr lang="th-TH" sz="2400" dirty="0" err="1">
                <a:latin typeface="BrowalliaUPC" pitchFamily="34" charset="-34"/>
                <a:ea typeface="Calibri"/>
                <a:cs typeface="BrowalliaUPC" pitchFamily="34" charset="-34"/>
              </a:rPr>
              <a:t>โหนด</a:t>
            </a:r>
            <a:r>
              <a:rPr lang="th-TH" sz="2400" dirty="0">
                <a:latin typeface="BrowalliaUPC" pitchFamily="34" charset="-34"/>
                <a:ea typeface="Calibri"/>
                <a:cs typeface="BrowalliaUPC" pitchFamily="34" charset="-34"/>
              </a:rPr>
              <a:t>ลูก ดังแสดงในรูป </a:t>
            </a:r>
            <a:r>
              <a:rPr lang="th-TH" sz="2400" dirty="0" smtClean="0">
                <a:latin typeface="BrowalliaUPC" pitchFamily="34" charset="-34"/>
                <a:ea typeface="Calibri"/>
                <a:cs typeface="BrowalliaUPC" pitchFamily="34" charset="-34"/>
              </a:rPr>
              <a:t>b</a:t>
            </a:r>
            <a:endParaRPr lang="en-US" sz="2400" dirty="0">
              <a:effectLst/>
              <a:latin typeface="BrowalliaUPC" pitchFamily="34" charset="-34"/>
              <a:ea typeface="Calibri"/>
              <a:cs typeface="BrowalliaUPC" pitchFamily="34" charset="-34"/>
            </a:endParaRPr>
          </a:p>
        </p:txBody>
      </p:sp>
      <p:pic>
        <p:nvPicPr>
          <p:cNvPr id="5" name="รูปภาพ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48467"/>
            <a:ext cx="6248400" cy="1999933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2667000" y="6211669"/>
            <a:ext cx="495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owalliaUPC" pitchFamily="34" charset="-34"/>
                <a:cs typeface="BrowalliaUPC" pitchFamily="34" charset="-34"/>
              </a:rPr>
              <a:t>(a)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	          </a:t>
            </a:r>
            <a:r>
              <a:rPr lang="th-TH" sz="2000" dirty="0" smtClean="0">
                <a:latin typeface="BrowalliaUPC" pitchFamily="34" charset="-34"/>
                <a:cs typeface="BrowalliaUPC" pitchFamily="34" charset="-34"/>
              </a:rPr>
              <a:t>        </a:t>
            </a:r>
            <a:r>
              <a:rPr lang="en-US" sz="2000" dirty="0" smtClean="0">
                <a:latin typeface="BrowalliaUPC" pitchFamily="34" charset="-34"/>
                <a:cs typeface="BrowalliaUPC" pitchFamily="34" charset="-34"/>
              </a:rPr>
              <a:t>                         </a:t>
            </a:r>
            <a:r>
              <a:rPr lang="en-US" sz="2000" dirty="0">
                <a:latin typeface="BrowalliaUPC" pitchFamily="34" charset="-34"/>
                <a:cs typeface="BrowalliaUPC" pitchFamily="34" charset="-34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0846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100" dirty="0">
            <a:solidFill>
              <a:srgbClr val="0070C0"/>
            </a:solidFill>
            <a:latin typeface="BrowalliaUPC" pitchFamily="34" charset="-34"/>
            <a:cs typeface="BrowalliaUPC" pitchFamily="34" charset="-34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295</TotalTime>
  <Words>1738</Words>
  <Application>Microsoft Office PowerPoint</Application>
  <PresentationFormat>นำเสนอทางหน้าจอ (4:3)</PresentationFormat>
  <Paragraphs>209</Paragraphs>
  <Slides>17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17</vt:i4>
      </vt:variant>
    </vt:vector>
  </HeadingPairs>
  <TitlesOfParts>
    <vt:vector size="18" baseType="lpstr">
      <vt:lpstr>Executive</vt:lpstr>
      <vt:lpstr>บทที่ 10 ลำดับความสำคัญของคิว และ ฮีพ  (Priority Queue and Heap)</vt:lpstr>
      <vt:lpstr>บทที่ 10 ลำดับความสำคัญของคิว และ ฮีพ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รู้จักกับโครงสร้าง           ข้อมูลและอัลกอริทึม</dc:title>
  <dc:creator>visanu</dc:creator>
  <cp:lastModifiedBy>visanu</cp:lastModifiedBy>
  <cp:revision>84</cp:revision>
  <dcterms:created xsi:type="dcterms:W3CDTF">2013-06-26T21:55:03Z</dcterms:created>
  <dcterms:modified xsi:type="dcterms:W3CDTF">2013-07-05T16:20:20Z</dcterms:modified>
</cp:coreProperties>
</file>