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6CDD6-B795-4CE4-909F-BF003AC4542A}" type="datetimeFigureOut">
              <a:rPr lang="en-US" smtClean="0"/>
              <a:t>7/5/2013</a:t>
            </a:fld>
            <a:endParaRPr lang="en-US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50DC0-88A5-402F-9B14-5F06DF69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00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1B07-E0AC-4B47-A203-7209B9814A27}" type="datetime1">
              <a:rPr lang="en-US" smtClean="0"/>
              <a:t>7/5/2013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8A10-500E-41A2-BC3E-93A3F6124232}" type="datetime1">
              <a:rPr lang="en-US" smtClean="0"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5476-7404-4BB2-8C51-E8C45322A891}" type="datetime1">
              <a:rPr lang="en-US" smtClean="0"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EBE3-8731-4781-A859-15A1D85B8C6A}" type="datetime1">
              <a:rPr lang="en-US" smtClean="0"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F290-1250-409C-A5C2-8A9B2DB03516}" type="datetime1">
              <a:rPr lang="en-US" smtClean="0"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A4FD-5179-4D4B-92E9-EF0AA6DD390C}" type="datetime1">
              <a:rPr lang="en-US" smtClean="0"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442D-FB93-491E-80B8-D445CCFFC9C8}" type="datetime1">
              <a:rPr lang="en-US" smtClean="0"/>
              <a:t>7/5/2013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A25A-BA2B-4B02-B80C-E35023CE1595}" type="datetime1">
              <a:rPr lang="en-US" smtClean="0"/>
              <a:t>7/5/2013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97F5-5CC8-47A0-9A14-46C01F7DDD7F}" type="datetime1">
              <a:rPr lang="en-US" smtClean="0"/>
              <a:t>7/5/2013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99CB-03C9-437F-95F5-1AE408F6ED3E}" type="datetime1">
              <a:rPr lang="en-US" smtClean="0"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F4B7-A532-4DE1-8451-5E26BA2898CA}" type="datetime1">
              <a:rPr lang="en-US" smtClean="0"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6CA38D5-F2FC-46E6-8416-687312201C5C}" type="datetime1">
              <a:rPr lang="en-US" smtClean="0"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21.png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4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5029200"/>
          </a:xfrm>
        </p:spPr>
        <p:txBody>
          <a:bodyPr anchor="ctr"/>
          <a:lstStyle/>
          <a:p>
            <a:r>
              <a:rPr lang="th-TH" sz="7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บทที่ </a:t>
            </a:r>
            <a:r>
              <a:rPr lang="en-US" sz="7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11 </a:t>
            </a:r>
            <a:r>
              <a:rPr lang="th-TH" sz="7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การจัดเรียงและการค้นหา</a:t>
            </a:r>
            <a:r>
              <a:rPr lang="th-TH" sz="7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ข้อมูล</a:t>
            </a:r>
            <a:endParaRPr lang="en-US" sz="7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9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10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การจัดเรียงข้อมูลแบบ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Insertion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Sort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609600" y="1066800"/>
            <a:ext cx="7086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การจัดเรียงข้อมูลแบบ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Insertion sort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เป็นการจัดการเรียงข้อมูลด้วยเทคนิคการแทรกข้อมูล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5" name="รูปภาพ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56024"/>
            <a:ext cx="4183380" cy="391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1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11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การจัดเรียงข้อมูลแบบ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Insertion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Sort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540657" y="1066800"/>
            <a:ext cx="6393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 11.4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Pseudo code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ในการจัดเรียงข้อมูลแบบ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Insertion sort</a:t>
            </a:r>
          </a:p>
        </p:txBody>
      </p:sp>
      <p:graphicFrame>
        <p:nvGraphicFramePr>
          <p:cNvPr id="6" name="ตาราง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477766"/>
              </p:ext>
            </p:extLst>
          </p:nvPr>
        </p:nvGraphicFramePr>
        <p:xfrm>
          <a:off x="555170" y="1531620"/>
          <a:ext cx="6379029" cy="2011680"/>
        </p:xfrm>
        <a:graphic>
          <a:graphicData uri="http://schemas.openxmlformats.org/drawingml/2006/table">
            <a:tbl>
              <a:tblPr firstRow="1" firstCol="1" bandRow="1"/>
              <a:tblGrid>
                <a:gridCol w="323024"/>
                <a:gridCol w="6056005"/>
              </a:tblGrid>
              <a:tr h="13595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2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3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4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5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6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7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8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9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10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11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BrowalliaUPC"/>
                        </a:rPr>
                        <a:t>insertionSort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inout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[]: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ItemArray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: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integer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):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ItemArray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unsorted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1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-1){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nextItem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unsorted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loc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unsorted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while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loc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&gt;0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and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loc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-1]&gt;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nextItem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loc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 =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loc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-1]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loc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--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loc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 =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nextItem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retrun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theArray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สี่เหลี่ยมผืนผ้า 6"/>
          <p:cNvSpPr/>
          <p:nvPr/>
        </p:nvSpPr>
        <p:spPr>
          <a:xfrm>
            <a:off x="540656" y="3653135"/>
            <a:ext cx="6393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วิเคราะห์หาประสิทธิภาพการจัดเรียงข้อมูลแบบ </a:t>
            </a:r>
            <a:r>
              <a:rPr lang="en-US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Insertion Sorted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57" y="4114800"/>
            <a:ext cx="7688943" cy="217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468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12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การจัดเรียงข้อมูลแบบ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Merge Sort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533400" y="959584"/>
            <a:ext cx="7924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การจัดเรียงข้อมูลแบบ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Merge sort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เป็นการจัดเรียงข้อมูลที่มีประสิทธิภาพ โดยจะใช้หลักการการเรียกซ้ำ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 (Recursive)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ของอัลกอริทึมที่ทำหน้าที่ในการจัดเรียงข้อมูลกลับมาใช้ใหม่ตลอด </a:t>
            </a:r>
            <a:endParaRPr lang="en-US" sz="20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การจัดเรียงข้อมูลแบบ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Merge sort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จะเริ่มจากแบ่งข้อมูลในอาร์เรย์ออกเป็นส่วนย่อยแล้วนำข้อมูลในส่วนย่อยนี้ไปจัดเรียงข้อมูลภายในส่วนย่อยนั้นๆ เมื่อจัดเรียงข้อมูลในส่วนย่อยเสร็จเรียบร้อยแล้ว ก็จะนำข้อมูลในส่วนย่อยกลับมารวมกัน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(Merge)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ใหม่อีกครั้งหนึ่ง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5" name="รูปภาพ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90800"/>
            <a:ext cx="64008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13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การจัดเรียงข้อมูลแบบ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Merge Sort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533400" y="914400"/>
            <a:ext cx="5638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</a:t>
            </a:r>
            <a:r>
              <a:rPr lang="en-US" sz="20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11.5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Pseudo code</a:t>
            </a:r>
            <a:r>
              <a:rPr lang="en-US" sz="2000" b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ในการจัดเรียงข้อมูลแบบ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Merge sort</a:t>
            </a:r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427191"/>
              </p:ext>
            </p:extLst>
          </p:nvPr>
        </p:nvGraphicFramePr>
        <p:xfrm>
          <a:off x="685800" y="1295400"/>
          <a:ext cx="5943600" cy="5212080"/>
        </p:xfrm>
        <a:graphic>
          <a:graphicData uri="http://schemas.openxmlformats.org/drawingml/2006/table">
            <a:tbl>
              <a:tblPr firstRow="1" firstCol="1" bandRow="1"/>
              <a:tblGrid>
                <a:gridCol w="300974"/>
                <a:gridCol w="5642626"/>
              </a:tblGrid>
              <a:tr h="4525963">
                <a:tc>
                  <a:txBody>
                    <a:bodyPr/>
                    <a:lstStyle/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3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4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5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6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7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8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9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10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11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12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13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14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15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16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17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18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19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20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21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22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23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24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25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26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27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28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29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30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31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32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33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34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35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36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37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38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53597" marR="53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</a:t>
                      </a:r>
                      <a:r>
                        <a:rPr lang="en-US" sz="9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BrowalliaUPC"/>
                        </a:rPr>
                        <a:t>mergeSort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9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inout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theArray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[]:</a:t>
                      </a:r>
                      <a:r>
                        <a:rPr lang="en-US" sz="9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ItemArray</a:t>
                      </a:r>
                      <a:r>
                        <a:rPr lang="en-US" sz="9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,</a:t>
                      </a:r>
                      <a:r>
                        <a:rPr lang="en-US" sz="9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first</a:t>
                      </a:r>
                      <a:r>
                        <a:rPr lang="en-US" sz="9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:</a:t>
                      </a:r>
                      <a:r>
                        <a:rPr lang="en-US" sz="9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integer</a:t>
                      </a:r>
                      <a:r>
                        <a:rPr lang="en-US" sz="9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,</a:t>
                      </a:r>
                      <a:r>
                        <a:rPr lang="en-US" sz="9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</a:t>
                      </a:r>
                      <a:r>
                        <a:rPr lang="en-US" sz="9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last</a:t>
                      </a:r>
                      <a:r>
                        <a:rPr lang="en-US" sz="9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:integer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):</a:t>
                      </a:r>
                      <a:r>
                        <a:rPr lang="en-US" sz="9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9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ItemArray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</a:t>
                      </a:r>
                      <a:r>
                        <a:rPr lang="en-US" sz="9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if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(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first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&lt; 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last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){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mid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= (</a:t>
                      </a:r>
                      <a:r>
                        <a:rPr lang="en-US" sz="9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first</a:t>
                      </a:r>
                      <a:r>
                        <a:rPr lang="en-US" sz="900" dirty="0" err="1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+</a:t>
                      </a:r>
                      <a:r>
                        <a:rPr lang="en-US" sz="9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last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)/2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</a:t>
                      </a:r>
                      <a:r>
                        <a:rPr lang="en-US" sz="9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BrowalliaUPC"/>
                        </a:rPr>
                        <a:t>mergeSort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(</a:t>
                      </a:r>
                      <a:r>
                        <a:rPr lang="en-US" sz="9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theArray</a:t>
                      </a:r>
                      <a:r>
                        <a:rPr lang="en-US" sz="900" dirty="0" err="1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,</a:t>
                      </a:r>
                      <a:r>
                        <a:rPr lang="en-US" sz="9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first</a:t>
                      </a:r>
                      <a:r>
                        <a:rPr lang="en-US" sz="900" dirty="0" err="1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,</a:t>
                      </a:r>
                      <a:r>
                        <a:rPr lang="en-US" sz="9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mid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)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</a:t>
                      </a:r>
                      <a:r>
                        <a:rPr lang="en-US" sz="9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BrowalliaUPC"/>
                        </a:rPr>
                        <a:t>mergeSort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(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theArray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,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mid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+1,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last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)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</a:t>
                      </a:r>
                      <a:r>
                        <a:rPr lang="en-US" sz="900" b="1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BrowalliaUPC"/>
                        </a:rPr>
                        <a:t>merge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(</a:t>
                      </a:r>
                      <a:r>
                        <a:rPr lang="en-US" sz="9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theArray</a:t>
                      </a:r>
                      <a:r>
                        <a:rPr lang="en-US" sz="900" dirty="0" err="1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,</a:t>
                      </a:r>
                      <a:r>
                        <a:rPr lang="en-US" sz="9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first</a:t>
                      </a:r>
                      <a:r>
                        <a:rPr lang="en-US" sz="900" dirty="0" err="1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,</a:t>
                      </a:r>
                      <a:r>
                        <a:rPr lang="en-US" sz="9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mid</a:t>
                      </a:r>
                      <a:r>
                        <a:rPr lang="en-US" sz="900" dirty="0" err="1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,</a:t>
                      </a:r>
                      <a:r>
                        <a:rPr lang="en-US" sz="9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last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) 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}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</a:t>
                      </a:r>
                      <a:r>
                        <a:rPr lang="en-US" sz="9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retrun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theArray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+</a:t>
                      </a:r>
                      <a:r>
                        <a:rPr lang="en-US" sz="900" b="1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BrowalliaUPC"/>
                        </a:rPr>
                        <a:t>merge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(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9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theArray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[]:</a:t>
                      </a:r>
                      <a:r>
                        <a:rPr lang="en-US" sz="9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DataType</a:t>
                      </a:r>
                      <a:r>
                        <a:rPr lang="en-US" sz="9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,</a:t>
                      </a:r>
                      <a:r>
                        <a:rPr lang="en-US" sz="9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first</a:t>
                      </a:r>
                      <a:r>
                        <a:rPr lang="en-US" sz="9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:</a:t>
                      </a:r>
                      <a:r>
                        <a:rPr lang="en-US" sz="9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integer</a:t>
                      </a:r>
                      <a:r>
                        <a:rPr lang="en-US" sz="9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,</a:t>
                      </a:r>
                      <a:r>
                        <a:rPr lang="en-US" sz="9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mid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:</a:t>
                      </a:r>
                      <a:r>
                        <a:rPr lang="en-US" sz="9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integer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,</a:t>
                      </a:r>
                      <a:r>
                        <a:rPr lang="en-US" sz="9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 </a:t>
                      </a:r>
                      <a:r>
                        <a:rPr lang="en-US" sz="9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last</a:t>
                      </a:r>
                      <a:r>
                        <a:rPr lang="en-US" sz="9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:integer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9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tempArray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create new array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first1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first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</a:t>
                      </a:r>
                      <a:r>
                        <a:rPr lang="th-TH" sz="900" dirty="0">
                          <a:effectLst/>
                          <a:latin typeface="Browallia New"/>
                          <a:ea typeface="Times New Roman"/>
                          <a:cs typeface="Consolas"/>
                        </a:rPr>
                        <a:t> 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last1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mid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first2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mid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+1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last2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last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index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first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</a:t>
                      </a:r>
                      <a:r>
                        <a:rPr lang="en-US" sz="9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while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(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first1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&lt;= 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last1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)</a:t>
                      </a:r>
                      <a:r>
                        <a:rPr lang="en-US" sz="9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&amp;&amp;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(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first2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&lt;= 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last2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){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</a:t>
                      </a:r>
                      <a:r>
                        <a:rPr lang="th-TH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</a:t>
                      </a:r>
                      <a:r>
                        <a:rPr lang="en-US" sz="9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if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(</a:t>
                      </a:r>
                      <a:r>
                        <a:rPr lang="en-US" sz="9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theArray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[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first1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] &lt; </a:t>
                      </a:r>
                      <a:r>
                        <a:rPr lang="en-US" sz="9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theArray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[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first2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]){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 </a:t>
                      </a:r>
                      <a:r>
                        <a:rPr lang="en-US" sz="9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tempArray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[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index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] = </a:t>
                      </a:r>
                      <a:r>
                        <a:rPr lang="en-US" sz="9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theArray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[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first1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]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 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first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= 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first1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+1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</a:t>
                      </a:r>
                      <a:r>
                        <a:rPr lang="th-TH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}</a:t>
                      </a:r>
                      <a:r>
                        <a:rPr lang="en-US" sz="9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else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{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 </a:t>
                      </a:r>
                      <a:r>
                        <a:rPr lang="en-US" sz="9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tempArray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[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index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] = </a:t>
                      </a:r>
                      <a:r>
                        <a:rPr lang="en-US" sz="9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theArray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[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first2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]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 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first2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= 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first2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+1 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</a:t>
                      </a:r>
                      <a:r>
                        <a:rPr lang="th-TH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}    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</a:t>
                      </a:r>
                      <a:r>
                        <a:rPr lang="th-TH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index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= 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index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+1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}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</a:t>
                      </a:r>
                      <a:r>
                        <a:rPr lang="en-US" sz="9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while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(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first1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&lt;= 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last1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){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</a:t>
                      </a:r>
                      <a:r>
                        <a:rPr lang="en-US" sz="9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tempArray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[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index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] = </a:t>
                      </a:r>
                      <a:r>
                        <a:rPr lang="en-US" sz="9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theArray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[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first1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]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first1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= 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first1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+1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index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= 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index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+1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}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9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while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first2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&lt;= 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last2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){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9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tempArray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index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] 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= </a:t>
                      </a:r>
                      <a:r>
                        <a:rPr lang="en-US" sz="9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theArray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[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first2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];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first2</a:t>
                      </a:r>
                      <a:r>
                        <a:rPr lang="th-TH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= first2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+1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index 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=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index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+1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}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9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for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index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9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first</a:t>
                      </a:r>
                      <a:r>
                        <a:rPr lang="en-US" sz="9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r>
                        <a:rPr lang="en-US" sz="9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index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&lt;= </a:t>
                      </a:r>
                      <a:r>
                        <a:rPr lang="en-US" sz="9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last</a:t>
                      </a:r>
                      <a:r>
                        <a:rPr lang="en-US" sz="9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r>
                        <a:rPr lang="en-US" sz="9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index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++){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</a:t>
                      </a:r>
                      <a:r>
                        <a:rPr lang="en-US" sz="9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theArray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index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 = </a:t>
                      </a:r>
                      <a:r>
                        <a:rPr lang="en-US" sz="9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tempArray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9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index</a:t>
                      </a: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];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}</a:t>
                      </a:r>
                      <a:endParaRPr lang="en-US" sz="9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53597" marR="53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41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14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การจัดเรียงข้อมูลแบบ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Merge Sort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533400" y="1002268"/>
            <a:ext cx="5418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วิเคราะห์ประสิทธิภาพการจัดเรียงข้อมูลแบบ </a:t>
            </a:r>
            <a:r>
              <a:rPr lang="en-US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Merge sort </a:t>
            </a: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352800"/>
            <a:ext cx="7618000" cy="3200400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9600" y="1490008"/>
            <a:ext cx="7848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thai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การเรียกใช้ฟังก์ชัน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/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เมธอด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mergesort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 ในครั้งที่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1 (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ลำดับขั้นที่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0 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ในรูป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(b)) 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แบ่งข้อมูลออกเป็นสองส่วน และเมื่อเรียกฟังก์ชัน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/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เมธอด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mergesort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 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ในครั้งต่อไป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(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ลำดับขั้นที่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1 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ในรูปที่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(b)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) จะแบ่งข้อมูลทั้งหมดออกเป็นสี่ส่วน ทำจนกระทั้งแยกจำนวนกลุ่มข้อมูลเท่ากับจำนวนข้อมูลในอาร์เรย์คือ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n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 ข้อมูล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rowalliaUPC" pitchFamily="34" charset="-34"/>
              <a:cs typeface="BrowalliaUPC" pitchFamily="34" charset="-34"/>
            </a:endParaRPr>
          </a:p>
          <a:p>
            <a:pPr indent="457200" algn="thaiDi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ดังนั้น ในการแบ่งข้อมูลเพื่อใช้ในการจัดเรียงข้อมูลเหมือนกับการหารสองของขนาดกลุ่มข้อมูลในการจัดเรียงข้อมูลซึ่งมีค่าเป็น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)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=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            </a:t>
            </a:r>
            <a:r>
              <a:rPr lang="th-TH" sz="2000" dirty="0" smtClean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และ</a:t>
            </a:r>
            <a:r>
              <a:rPr lang="th-TH" sz="20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มีรอบในการจัดเรียงข้อมูลทั้งหมด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n</a:t>
            </a:r>
            <a:r>
              <a:rPr lang="th-TH" sz="2000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 ข้อมูล </a:t>
            </a:r>
            <a:r>
              <a:rPr lang="th-TH" sz="2000" dirty="0" smtClean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ดังนั้น</a:t>
            </a:r>
          </a:p>
          <a:p>
            <a:pPr indent="457200" algn="thaiDi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sz="2000" b="1" dirty="0" smtClean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ใน</a:t>
            </a:r>
            <a:r>
              <a:rPr lang="th-TH" sz="2000" b="1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กรณีของ </a:t>
            </a:r>
            <a:r>
              <a:rPr lang="en-US" sz="2000" b="1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worst-case </a:t>
            </a:r>
            <a:r>
              <a:rPr lang="th-TH" sz="2000" b="1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การจัดเรียงข้อมูลแบบ </a:t>
            </a:r>
            <a:r>
              <a:rPr lang="en-US" sz="2000" b="1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Merge sort </a:t>
            </a:r>
            <a:r>
              <a:rPr lang="th-TH" sz="2000" b="1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มีค่า </a:t>
            </a:r>
            <a:r>
              <a:rPr lang="en-US" sz="2000" b="1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big O </a:t>
            </a:r>
            <a:r>
              <a:rPr lang="th-TH" sz="2000" b="1" dirty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เท่ากับ </a:t>
            </a:r>
            <a:r>
              <a:rPr lang="en-US" sz="2000" b="1" dirty="0" smtClean="0"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O 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     </a:t>
            </a:r>
            <a:r>
              <a:rPr kumimoji="0" lang="th-TH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         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)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6" name="วัตถุ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092916"/>
              </p:ext>
            </p:extLst>
          </p:nvPr>
        </p:nvGraphicFramePr>
        <p:xfrm>
          <a:off x="2971800" y="2762250"/>
          <a:ext cx="545523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4" name="Equation" r:id="rId4" imgW="431613" imgH="215806" progId="Equation.3">
                  <p:embed/>
                </p:oleObj>
              </mc:Choice>
              <mc:Fallback>
                <p:oleObj name="Equation" r:id="rId4" imgW="431613" imgH="21580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762250"/>
                        <a:ext cx="545523" cy="285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วัตถุ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615343"/>
              </p:ext>
            </p:extLst>
          </p:nvPr>
        </p:nvGraphicFramePr>
        <p:xfrm>
          <a:off x="7274832" y="3076575"/>
          <a:ext cx="802368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" name="Equation" r:id="rId6" imgW="647419" imgH="215806" progId="Equation.3">
                  <p:embed/>
                </p:oleObj>
              </mc:Choice>
              <mc:Fallback>
                <p:oleObj name="Equation" r:id="rId6" imgW="647419" imgH="21580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4832" y="3076575"/>
                        <a:ext cx="802368" cy="276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958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15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การจัดเรียงข้อมูลแบบ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Quick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Sort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6" name="รูปภาพ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676400"/>
            <a:ext cx="4724400" cy="1120914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609600" y="1066800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การจัดเรียงข้อมูลแบบ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Quick sort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มีโครงสร้างในการแบ่งข้อมูลดังแสดงใน</a:t>
            </a: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รูป</a:t>
            </a:r>
            <a:r>
              <a:rPr lang="en-US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โดยตำแหน่งของ </a:t>
            </a:r>
            <a:r>
              <a:rPr lang="en-US" sz="2000" dirty="0" err="1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pivotIndex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คือตำแหน่งที่ใช้เป็นข้อมูลหลักในการเปรียบเทียบเพื่อจัดเรียงข้อมูล 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614516" y="2743200"/>
            <a:ext cx="77674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ในการจัดเรียงข้อมูลจะนำข้อมูลที่จะจัดเรียงมาเปรียบเทียบกับข้อมูล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p</a:t>
            </a:r>
            <a:r>
              <a:rPr lang="en-US" sz="2000" i="1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และข้อมูลในส่วน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s</a:t>
            </a:r>
            <a:r>
              <a:rPr lang="en-US" sz="2000" baseline="-25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1</a:t>
            </a:r>
            <a:r>
              <a:rPr lang="en-US" sz="2000" baseline="-25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จะมีข้อมูลอยู่ในช่วง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s</a:t>
            </a:r>
            <a:r>
              <a:rPr lang="en-US" sz="2000" baseline="-25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1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 = </a:t>
            </a:r>
            <a:r>
              <a:rPr lang="en-US" sz="2000" dirty="0" err="1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theArray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[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first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 …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pivotIndex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-1]</a:t>
            </a:r>
            <a:r>
              <a:rPr lang="en-US" sz="2000" i="1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000" i="1" dirty="0">
                <a:latin typeface="BrowalliaUPC" pitchFamily="34" charset="-34"/>
                <a:ea typeface="Times New Roman"/>
                <a:cs typeface="BrowalliaUPC" pitchFamily="34" charset="-34"/>
              </a:rPr>
              <a:t>ซึ่ง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ข้อมูลทั้งหมดในช่วงนี้จะมีค่าน้อยกว่าข้อมูล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p</a:t>
            </a:r>
            <a:r>
              <a:rPr lang="en-US" sz="2000" i="1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และข้อมูลที่อยู่ในช่วง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s</a:t>
            </a:r>
            <a:r>
              <a:rPr lang="en-US" sz="2000" baseline="-25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2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= </a:t>
            </a:r>
            <a:r>
              <a:rPr lang="en-US" sz="2000" dirty="0" err="1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theArray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[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pivotIndex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+1…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last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]</a:t>
            </a:r>
            <a:r>
              <a:rPr lang="en-US" sz="2000" i="1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เป็นข้อมูลที่มีค่ามากกว่าหรือเท่ากับ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p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10" name="รูปภาพ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334000"/>
            <a:ext cx="4876800" cy="1295400"/>
          </a:xfrm>
          <a:prstGeom prst="rect">
            <a:avLst/>
          </a:prstGeom>
        </p:spPr>
      </p:pic>
      <p:sp>
        <p:nvSpPr>
          <p:cNvPr id="9" name="สี่เหลี่ยมผืนผ้า 8"/>
          <p:cNvSpPr/>
          <p:nvPr/>
        </p:nvSpPr>
        <p:spPr>
          <a:xfrm>
            <a:off x="614516" y="3767847"/>
            <a:ext cx="77674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thaiDist">
              <a:buFont typeface="Arial" pitchFamily="34" charset="0"/>
              <a:buChar char="•"/>
            </a:pP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ในการจัดเรียงข้อมูลแบบ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Quick sort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ได้มีหลักการและโครงสร้างของข้อมูลดังแสดงใน</a:t>
            </a: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รูป</a:t>
            </a:r>
            <a:r>
              <a:rPr lang="en-US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โดยเริ่มจากกำหนดให้ตำแหน่งแรกในอาร์เรย์เป็นตำแหน่งของ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pivot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เพื่อใช้เป็นค่าสำหรับเปรียบเทียบในการจัดเรียงข้อมูล ซึ่งข้อมูลที่น้อยกว่า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pivot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จะเก็บข้อมูลต่อจากตำแหน่งของ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pivot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คือข้อมูลในส่วน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s</a:t>
            </a:r>
            <a:r>
              <a:rPr lang="en-US" sz="2000" baseline="-25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1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และข้อมูลที่มากกว่า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pivot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คือส่วน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s</a:t>
            </a:r>
            <a:r>
              <a:rPr lang="en-US" sz="2000" baseline="-25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2</a:t>
            </a:r>
            <a:r>
              <a:rPr lang="en-US" sz="2000" baseline="-25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ซึ่งจะเก็บต่อจากข้อมูลส่วน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s</a:t>
            </a:r>
            <a:r>
              <a:rPr lang="en-US" sz="2000" baseline="-25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1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และข้อมูลส่วน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Unknown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คือที่ยังไม่ได้จัดเรียงข้อมูล และได้แสดงตัวอย่างในการจัดเรียงข้อมูลแบบ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Quick sort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ได้ใน</a:t>
            </a: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รูปด้านล่าง</a:t>
            </a:r>
            <a:endParaRPr lang="en-US" sz="2000" dirty="0">
              <a:effectLst/>
              <a:latin typeface="BrowalliaUPC" pitchFamily="34" charset="-34"/>
              <a:ea typeface="Times New Roman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4562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16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การจัดเรียงข้อมูลแบบ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Quick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Sort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4" name="รูปภาพ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61084"/>
            <a:ext cx="5867400" cy="526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6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17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การจัดเรียงข้อมูลแบบ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Quick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Sort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69490" y="1066800"/>
            <a:ext cx="6159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11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.6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อัลกอริทึมในการจัดเรียงข้อมูลแบบ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Quick sort</a:t>
            </a:r>
          </a:p>
        </p:txBody>
      </p:sp>
      <p:graphicFrame>
        <p:nvGraphicFramePr>
          <p:cNvPr id="6" name="ตาราง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334927"/>
              </p:ext>
            </p:extLst>
          </p:nvPr>
        </p:nvGraphicFramePr>
        <p:xfrm>
          <a:off x="609600" y="1528465"/>
          <a:ext cx="7524320" cy="3840480"/>
        </p:xfrm>
        <a:graphic>
          <a:graphicData uri="http://schemas.openxmlformats.org/drawingml/2006/table">
            <a:tbl>
              <a:tblPr firstRow="1" firstCol="1" bandRow="1"/>
              <a:tblGrid>
                <a:gridCol w="376298"/>
                <a:gridCol w="7148022"/>
              </a:tblGrid>
              <a:tr h="2902585">
                <a:tc>
                  <a:txBody>
                    <a:bodyPr/>
                    <a:lstStyle/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3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4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5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6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7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8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9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10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11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12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13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14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15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16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17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18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19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20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21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BrowalliaUPC"/>
                        </a:rPr>
                        <a:t>quickSort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inout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[]: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ItemArray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first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integer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last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:integer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ItemArray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first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&lt;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last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Choose a pivot item p from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theArray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[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first..last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]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Partition the items of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theArray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[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first..last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] about p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BrowalliaUPC"/>
                        </a:rPr>
                        <a:t>quickSort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first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pivotIndex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-1)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BrowalliaUPC"/>
                        </a:rPr>
                        <a:t>quickSort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pivatInde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+1,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last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theArray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+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BrowalliaUPC"/>
                        </a:rPr>
                        <a:t>partition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[]: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DataType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first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integer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last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:integer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):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integer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Choose the pivot and swap it with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theArray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[first]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fist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lastS1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first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firstUnknown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first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+1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while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firstUnknown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&lt;=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last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fistUnknown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 &lt;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Move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theArray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[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fistUnknown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] into S1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}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else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Move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theArray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[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fistUnknown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] into S2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}</a:t>
                      </a:r>
                      <a:r>
                        <a:rPr lang="en-US" sz="1200" b="1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Swap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theArray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[first] with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theArray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[lastS1]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lastS1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92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18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การจัดเรียงข้อมูลแบบ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Quick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Sort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80989" y="909935"/>
            <a:ext cx="53864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วิเคราะห์ประสิทธิภาพการจัดเรียงข้อมูลแบบ </a:t>
            </a:r>
            <a:r>
              <a:rPr lang="en-US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Quick sort </a:t>
            </a:r>
          </a:p>
        </p:txBody>
      </p:sp>
      <p:pic>
        <p:nvPicPr>
          <p:cNvPr id="5" name="รูปภาพ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23670"/>
            <a:ext cx="4654550" cy="4010660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1219200" y="5434330"/>
            <a:ext cx="3307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BrowalliaUPC" pitchFamily="34" charset="-34"/>
                <a:cs typeface="BrowalliaUPC" pitchFamily="34" charset="-34"/>
              </a:rPr>
              <a:t>(a)               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                              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(b)</a:t>
            </a: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5264150" y="1524000"/>
            <a:ext cx="35750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000" b="1" dirty="0">
                <a:solidFill>
                  <a:srgbClr val="FF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วิเคราะห์ประสิทธิภาพรูป </a:t>
            </a:r>
            <a:r>
              <a:rPr lang="en-US" sz="2000" b="1" dirty="0">
                <a:solidFill>
                  <a:srgbClr val="FF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(a)</a:t>
            </a:r>
            <a:endParaRPr lang="en-US" sz="20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algn="thaiDist"/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ข้อมูลของ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pivot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มีค่าน้อยที่สุดใน</a:t>
            </a: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อาร์เรย์</a:t>
            </a:r>
            <a:r>
              <a:rPr lang="en-US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ซึ่งในกรณีนี้ต้องเปรียบเทียบข้อมูลทั้งหมด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n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-1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ครั้ง จากข้อมูลทั้งหมด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n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ข้อมูล และในรอบต่อไปในการเรียกใช้ฟังก์ชัน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/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เมธ</a:t>
            </a: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อด </a:t>
            </a:r>
            <a:r>
              <a:rPr lang="en-US" sz="2000" dirty="0" err="1">
                <a:solidFill>
                  <a:srgbClr val="FF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quickSort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ซ้ำจะเปรียบเทียบข้อมูลเท่ากับ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n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-2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ครั้ง ทำจนกระทั้งข้อมูลในการจัดเรียงเหลือ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1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ข้อมูล ซึ่งเท่ากับ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733800"/>
            <a:ext cx="6476999" cy="479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4088814"/>
            <a:ext cx="8077199" cy="38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สี่เหลี่ยมผืนผ้า 12"/>
          <p:cNvSpPr/>
          <p:nvPr/>
        </p:nvSpPr>
        <p:spPr>
          <a:xfrm>
            <a:off x="5349241" y="4495800"/>
            <a:ext cx="341375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000" b="1" dirty="0">
                <a:solidFill>
                  <a:srgbClr val="FF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วิเคราะห์ประสิทธิภาพรูป </a:t>
            </a:r>
            <a:r>
              <a:rPr lang="en-US" sz="2000" b="1" dirty="0">
                <a:solidFill>
                  <a:srgbClr val="FF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(b)</a:t>
            </a:r>
            <a:endParaRPr lang="en-US" sz="20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algn="thaiDist"/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การ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จัดเรียงข้อมูลที่มีทั้งส่วน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s</a:t>
            </a:r>
            <a:r>
              <a:rPr lang="en-US" sz="2000" baseline="-25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1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และ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s</a:t>
            </a:r>
            <a:r>
              <a:rPr lang="en-US" sz="2000" baseline="-25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2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เมื่อพิจารณาค่า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average-case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คือมีจำนวนข้อมูลภายใน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s</a:t>
            </a:r>
            <a:r>
              <a:rPr lang="en-US" sz="2000" baseline="-25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1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และ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s</a:t>
            </a:r>
            <a:r>
              <a:rPr lang="en-US" sz="2000" baseline="-25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2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ที่มีค่าที่ใกล้เคียงกัน ในกรณีนี้ค่า 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big-O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จะเท่ากับ 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O</a:t>
            </a:r>
            <a:r>
              <a:rPr lang="en-US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(           )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วัตถุ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04127"/>
              </p:ext>
            </p:extLst>
          </p:nvPr>
        </p:nvGraphicFramePr>
        <p:xfrm>
          <a:off x="7620000" y="5791200"/>
          <a:ext cx="457200" cy="23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name="Equation" r:id="rId6" imgW="431613" imgH="215806" progId="Equation.3">
                  <p:embed/>
                </p:oleObj>
              </mc:Choice>
              <mc:Fallback>
                <p:oleObj name="Equation" r:id="rId6" imgW="431613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791200"/>
                        <a:ext cx="457200" cy="234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77" name="Picture 1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19800"/>
            <a:ext cx="7546929" cy="66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852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19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การจัดเรียงข้อมูลแบบ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Radix Sort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609600" y="1048685"/>
            <a:ext cx="7696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การจัดเรียงข้อมูลแบบ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Radix sort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ได้ใช้หลักการของการจัดกลุ่มและการรวมกันของข้อมูลเพื่อจัดเรียงข้อมูล ในการจัดเรียงข้อมูลจะใช้เทคนิคการแยกข้อมูลตามตัวอักษร ดังตัวอย่างต่อไปนี้</a:t>
            </a:r>
            <a:endParaRPr lang="en-US" sz="20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algn="ctr"/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ABC, XYZ, BWZ, AAC, RLT, JBX, EDT, KLT, AEQ, TLJ</a:t>
            </a:r>
          </a:p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เริ่มจัดเรียงโดยนำข้อมูลตัวอักษรตัวสุดท้ายในแต่ละข้อมูลนำมาจัดกลุ่มข้อมูลได้ดังนี้</a:t>
            </a:r>
            <a:endParaRPr lang="en-US" sz="20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algn="ctr"/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(AB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C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, AA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C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) (TL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J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) (AE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O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) (RL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T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, RD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T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, KL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T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) (JB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X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) (XY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Z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, BW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Z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)</a:t>
            </a:r>
          </a:p>
          <a:p>
            <a:pPr marL="457200" marR="0" lvl="0" indent="-457200" algn="thaiDi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 startAt="2"/>
            </a:pP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เมื่อจัดเรียงข้อมูลแล้วจะเห็นได้ว่า ตัวอักษรตัวสุดท้ายในแต่ละกลุ่มข้อมูลจะมีตัวอักษรตัวเดียวกัน เมื่อจัดกลุ่มตัวอักษรเสร็จแล้วนำข้อมูลทั้งหมดมาจัดเรียงใหม่จะได้ดังนี้</a:t>
            </a:r>
            <a:endParaRPr lang="en-US" sz="20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algn="ctr"/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ABC, AAC, TLJ, AEO, RLT, RDT, KLT, JBX, XYZ, BWZ</a:t>
            </a:r>
          </a:p>
          <a:p>
            <a:pPr marL="457200" marR="0" lvl="0" indent="-457200" algn="thaiDi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 startAt="3"/>
            </a:pP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ต่อไปจัดเรียงตามตัวอักษรในตำแหน่งที่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2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ของแต่ละข้อมูล ได้ดังนี้</a:t>
            </a:r>
            <a:endParaRPr lang="en-US" sz="20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		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(A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A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C) (A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B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C, J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B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X) (R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D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T) (A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E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O) (T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L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J, R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L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T, K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L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T) (B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W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Z) (X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Y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Z)</a:t>
            </a:r>
          </a:p>
          <a:p>
            <a:pPr marL="457200" marR="0" lvl="0" indent="-457200" algn="thaiDi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 startAt="4"/>
            </a:pP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และนำข้อมูลที่จัดกลุ่มครั้งที่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 2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มาจัดเรียงต่อเนื่องกันจะได้ดังนี้</a:t>
            </a:r>
            <a:endParaRPr lang="en-US" sz="20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algn="ctr"/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AAC, ABC, JBX, RDT, AEO, TLJ, RLT, KLT, BWZ, XYZ</a:t>
            </a:r>
          </a:p>
          <a:p>
            <a:pPr marL="457200" marR="0" lvl="0" indent="-457200" algn="thaiDi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 startAt="5"/>
            </a:pP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ต่อไปจัดเรียงตามตัวอักษรในตำแหน่งตัวอักษรตัวแรกของแต่ละข้อมูล ได้ดังนี้</a:t>
            </a:r>
            <a:endParaRPr lang="en-US" sz="20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algn="ctr"/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(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A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AC, 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A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BC, 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A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EO) (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B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WZ) (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J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BX) (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K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LT) (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R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DT, 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R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LT) (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T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LJ) (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X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YZ)</a:t>
            </a:r>
          </a:p>
          <a:p>
            <a:pPr marL="457200" marR="0" lvl="0" indent="-457200" algn="thaiDi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 startAt="6"/>
            </a:pP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และนำข้อมูลที่จัดกลุ่มครั้งที่สามมาเรียงต่อเนื่องกันจะได้ดังนี้</a:t>
            </a:r>
            <a:endParaRPr lang="en-US" sz="20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algn="ctr"/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AAC, ABC, AEO, BWZ, JBX, KLT, RDT, RLT, TLJ, XYZ</a:t>
            </a:r>
            <a:endParaRPr lang="en-US" sz="2000" dirty="0">
              <a:effectLst/>
              <a:latin typeface="BrowalliaUPC" pitchFamily="34" charset="-34"/>
              <a:ea typeface="Times New Roman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8548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บทที่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11 </a:t>
            </a:r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การจัดเรียงและการค้นหา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ข้อมูล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37160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2800" dirty="0">
                <a:latin typeface="BrowalliaUPC" pitchFamily="34" charset="-34"/>
                <a:cs typeface="BrowalliaUPC" pitchFamily="34" charset="-34"/>
              </a:rPr>
              <a:t>อัลกอริทึมรับ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ข้อมูล</a:t>
            </a:r>
            <a:endParaRPr lang="en-US" sz="2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75260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2800" dirty="0">
                <a:latin typeface="BrowalliaUPC" pitchFamily="34" charset="-34"/>
                <a:cs typeface="BrowalliaUPC" pitchFamily="34" charset="-34"/>
              </a:rPr>
              <a:t>การจัดเรียงข้อมูลแบบ </a:t>
            </a:r>
            <a:r>
              <a:rPr lang="en-US" sz="2800" dirty="0">
                <a:latin typeface="BrowalliaUPC" pitchFamily="34" charset="-34"/>
                <a:cs typeface="BrowalliaUPC" pitchFamily="34" charset="-34"/>
              </a:rPr>
              <a:t>Selection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Sort</a:t>
            </a:r>
            <a:endParaRPr lang="en-US" sz="2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15396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2800" dirty="0">
                <a:latin typeface="BrowalliaUPC" pitchFamily="34" charset="-34"/>
                <a:cs typeface="BrowalliaUPC" pitchFamily="34" charset="-34"/>
              </a:rPr>
              <a:t>การจัดเรียงข้อมูลแบบ </a:t>
            </a:r>
            <a:r>
              <a:rPr lang="en-US" sz="2800" dirty="0">
                <a:latin typeface="BrowalliaUPC" pitchFamily="34" charset="-34"/>
                <a:cs typeface="BrowalliaUPC" pitchFamily="34" charset="-34"/>
              </a:rPr>
              <a:t>Bubble 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Sort</a:t>
            </a: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838200" y="6258580"/>
            <a:ext cx="2568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2800" dirty="0">
                <a:latin typeface="BrowalliaUPC" pitchFamily="34" charset="-34"/>
                <a:cs typeface="BrowalliaUPC" pitchFamily="34" charset="-34"/>
              </a:rPr>
              <a:t>สรุปเนื้อหาบท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ที่</a:t>
            </a:r>
            <a:r>
              <a:rPr lang="en-US" sz="2800" dirty="0" smtClean="0">
                <a:latin typeface="BrowalliaUPC" pitchFamily="34" charset="-34"/>
                <a:cs typeface="BrowalliaUPC" pitchFamily="34" charset="-34"/>
              </a:rPr>
              <a:t>11</a:t>
            </a: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 </a:t>
            </a:r>
            <a:endParaRPr lang="en-US" sz="2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100078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2800" dirty="0" smtClean="0">
                <a:latin typeface="BrowalliaUPC" pitchFamily="34" charset="-34"/>
                <a:cs typeface="BrowalliaUPC" pitchFamily="34" charset="-34"/>
              </a:rPr>
              <a:t>กล่าวนำการจัดเรียงข้อมูลและการค้นหาข้อมูล</a:t>
            </a:r>
            <a:endParaRPr lang="en-US" sz="2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838200" y="2590800"/>
            <a:ext cx="4310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2800" dirty="0">
                <a:latin typeface="BrowalliaUPC" pitchFamily="34" charset="-34"/>
                <a:cs typeface="BrowalliaUPC" pitchFamily="34" charset="-34"/>
              </a:rPr>
              <a:t>การจัดเรียงข้อมูลแบบ </a:t>
            </a:r>
            <a:r>
              <a:rPr lang="en-US" sz="2800" dirty="0">
                <a:latin typeface="BrowalliaUPC" pitchFamily="34" charset="-34"/>
                <a:cs typeface="BrowalliaUPC" pitchFamily="34" charset="-34"/>
              </a:rPr>
              <a:t>Insertion Sort</a:t>
            </a: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838200" y="3048000"/>
            <a:ext cx="40767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2800" dirty="0">
                <a:latin typeface="BrowalliaUPC" pitchFamily="34" charset="-34"/>
                <a:cs typeface="BrowalliaUPC" pitchFamily="34" charset="-34"/>
              </a:rPr>
              <a:t>การจัดเรียงข้อมูลแบบ </a:t>
            </a:r>
            <a:r>
              <a:rPr lang="en-US" sz="2800" dirty="0">
                <a:latin typeface="BrowalliaUPC" pitchFamily="34" charset="-34"/>
                <a:cs typeface="BrowalliaUPC" pitchFamily="34" charset="-34"/>
              </a:rPr>
              <a:t>Merge Sort</a:t>
            </a: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838200" y="3459540"/>
            <a:ext cx="4011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2800" dirty="0">
                <a:latin typeface="BrowalliaUPC" pitchFamily="34" charset="-34"/>
                <a:cs typeface="BrowalliaUPC" pitchFamily="34" charset="-34"/>
              </a:rPr>
              <a:t>การจัดเรียงข้อมูลแบบ </a:t>
            </a:r>
            <a:r>
              <a:rPr lang="en-US" sz="2800" dirty="0">
                <a:latin typeface="BrowalliaUPC" pitchFamily="34" charset="-34"/>
                <a:cs typeface="BrowalliaUPC" pitchFamily="34" charset="-34"/>
              </a:rPr>
              <a:t>Quick Sort</a:t>
            </a: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838200" y="3916740"/>
            <a:ext cx="4011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2800" dirty="0">
                <a:latin typeface="BrowalliaUPC" pitchFamily="34" charset="-34"/>
                <a:cs typeface="BrowalliaUPC" pitchFamily="34" charset="-34"/>
              </a:rPr>
              <a:t>การจัดเรียงข้อมูลแบบ </a:t>
            </a:r>
            <a:r>
              <a:rPr lang="en-US" sz="2800" dirty="0">
                <a:latin typeface="BrowalliaUPC" pitchFamily="34" charset="-34"/>
                <a:cs typeface="BrowalliaUPC" pitchFamily="34" charset="-34"/>
              </a:rPr>
              <a:t>Radix Sort</a:t>
            </a: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838200" y="4439960"/>
            <a:ext cx="3972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2800" dirty="0">
                <a:latin typeface="BrowalliaUPC" pitchFamily="34" charset="-34"/>
                <a:cs typeface="BrowalliaUPC" pitchFamily="34" charset="-34"/>
              </a:rPr>
              <a:t>การจัดเรียงข้อมูลแบบ </a:t>
            </a:r>
            <a:r>
              <a:rPr lang="en-US" sz="2800" dirty="0">
                <a:latin typeface="BrowalliaUPC" pitchFamily="34" charset="-34"/>
                <a:cs typeface="BrowalliaUPC" pitchFamily="34" charset="-34"/>
              </a:rPr>
              <a:t>Heap Sort</a:t>
            </a: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838200" y="4907340"/>
            <a:ext cx="3932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2800" dirty="0">
                <a:latin typeface="BrowalliaUPC" pitchFamily="34" charset="-34"/>
                <a:cs typeface="BrowalliaUPC" pitchFamily="34" charset="-34"/>
              </a:rPr>
              <a:t>การจัดเรียงข้อมูลแบบ </a:t>
            </a:r>
            <a:r>
              <a:rPr lang="en-US" sz="2800" dirty="0">
                <a:latin typeface="BrowalliaUPC" pitchFamily="34" charset="-34"/>
                <a:cs typeface="BrowalliaUPC" pitchFamily="34" charset="-34"/>
              </a:rPr>
              <a:t>Shell Sort</a:t>
            </a: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838200" y="5334000"/>
            <a:ext cx="74217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2800" dirty="0">
                <a:latin typeface="BrowalliaUPC" pitchFamily="34" charset="-34"/>
                <a:cs typeface="BrowalliaUPC" pitchFamily="34" charset="-34"/>
              </a:rPr>
              <a:t>การค้นหาข้อมูลแบบลำดับ </a:t>
            </a:r>
            <a:r>
              <a:rPr lang="en-US" sz="2800" dirty="0">
                <a:latin typeface="BrowalliaUPC" pitchFamily="34" charset="-34"/>
                <a:cs typeface="BrowalliaUPC" pitchFamily="34" charset="-34"/>
              </a:rPr>
              <a:t>(Sequential search</a:t>
            </a:r>
            <a:r>
              <a:rPr lang="th-TH" sz="2800" dirty="0">
                <a:latin typeface="BrowalliaUPC" pitchFamily="34" charset="-34"/>
                <a:cs typeface="BrowalliaUPC" pitchFamily="34" charset="-34"/>
              </a:rPr>
              <a:t> หรือ </a:t>
            </a:r>
            <a:r>
              <a:rPr lang="en-US" sz="2800" dirty="0">
                <a:latin typeface="BrowalliaUPC" pitchFamily="34" charset="-34"/>
                <a:cs typeface="BrowalliaUPC" pitchFamily="34" charset="-34"/>
              </a:rPr>
              <a:t>Linear search)</a:t>
            </a:r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838200" y="5801380"/>
            <a:ext cx="72367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2800" dirty="0">
                <a:latin typeface="BrowalliaUPC" pitchFamily="34" charset="-34"/>
                <a:cs typeface="BrowalliaUPC" pitchFamily="34" charset="-34"/>
              </a:rPr>
              <a:t>การค้นหาข้อมูลด้วย </a:t>
            </a:r>
            <a:r>
              <a:rPr lang="en-US" sz="2800" dirty="0">
                <a:latin typeface="BrowalliaUPC" pitchFamily="34" charset="-34"/>
                <a:cs typeface="BrowalliaUPC" pitchFamily="34" charset="-34"/>
              </a:rPr>
              <a:t>Binary search </a:t>
            </a:r>
            <a:r>
              <a:rPr lang="th-TH" sz="2800" dirty="0">
                <a:latin typeface="BrowalliaUPC" pitchFamily="34" charset="-34"/>
                <a:cs typeface="BrowalliaUPC" pitchFamily="34" charset="-34"/>
              </a:rPr>
              <a:t>หรือ </a:t>
            </a:r>
            <a:r>
              <a:rPr lang="en-US" sz="2800" dirty="0">
                <a:latin typeface="BrowalliaUPC" pitchFamily="34" charset="-34"/>
                <a:cs typeface="BrowalliaUPC" pitchFamily="34" charset="-34"/>
              </a:rPr>
              <a:t>Half-Interval search</a:t>
            </a:r>
          </a:p>
        </p:txBody>
      </p:sp>
    </p:spTree>
    <p:extLst>
      <p:ext uri="{BB962C8B-B14F-4D97-AF65-F5344CB8AC3E}">
        <p14:creationId xmlns:p14="http://schemas.microsoft.com/office/powerpoint/2010/main" val="156834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20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การจัดเรียงข้อมูลแบบ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Radix Sort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533400" y="1047690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ตัวอย่างในการจัดเรียงข้อมูลแบบตัวเลขจำนวน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8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ข้อมูล โดยใช้หลักการในการจัดเรียงข้อมูลแบบ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Radix sort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609600" y="1467489"/>
            <a:ext cx="74676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0123, 2154, 0222, 0004, 0283, 1560, 1061, 2150	</a:t>
            </a:r>
            <a:r>
              <a:rPr lang="en-US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: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ข้อมูลเริ่มต้น</a:t>
            </a:r>
            <a:endParaRPr lang="en-US" sz="20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(156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0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, 215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0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) (106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1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) (022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2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) (012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3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, 028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3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) (215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4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, 000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4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)	: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จัดกลุ่มข้อมูลตามตำแหน่งที่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4</a:t>
            </a:r>
          </a:p>
          <a:p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1560, 2150, 1061, 0222, 0123, 0283, 2154, 0004	</a:t>
            </a:r>
            <a:r>
              <a:rPr lang="en-US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:</a:t>
            </a: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รวมข้อมูล</a:t>
            </a:r>
            <a:endParaRPr lang="en-US" sz="20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(00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0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4) (02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2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2, 01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2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3) (21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5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0, 21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5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4) (15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6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0, 10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6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1) (02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8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3)	: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จัดกลุ่มข้อมูลตามตำแหน่งที่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3</a:t>
            </a:r>
          </a:p>
          <a:p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00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0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4, 02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2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2, 01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2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3, 21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5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0, 21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5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4, 15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6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0, 10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6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1, 02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8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3	</a:t>
            </a:r>
            <a:r>
              <a:rPr lang="en-US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: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รวมข้อมูล</a:t>
            </a:r>
            <a:endParaRPr lang="en-US" sz="20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(0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0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04, 1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0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61) (0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1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23, 2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1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50, 2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1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54) (0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2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22, 0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2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83) (1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5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60) 	: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จัดกลุ่มข้อมูลตามตำแหน่งที่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2</a:t>
            </a:r>
          </a:p>
          <a:p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0004, 1061, 0123, 2150, 2154, 0222, 0283, 1560 	</a:t>
            </a:r>
            <a:r>
              <a:rPr lang="en-US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: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รวมข้อมูล</a:t>
            </a:r>
            <a:endParaRPr lang="en-US" sz="20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(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0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004, 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0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123, 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0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222, 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0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283) (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1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061, 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1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560) (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2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150, 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2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154)	</a:t>
            </a:r>
            <a:r>
              <a:rPr lang="en-US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: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จัดกลุ่มข้อมูลตามตำแหน่งที่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1</a:t>
            </a:r>
          </a:p>
          <a:p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0004, 0123, 0222, 0283, 1061, 1560, 2150, 2154	</a:t>
            </a:r>
            <a:r>
              <a:rPr lang="en-US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: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รวมข้อมูลที่จัดเรียงเรียบร้อย</a:t>
            </a:r>
            <a:endParaRPr lang="en-US" sz="2000" dirty="0">
              <a:effectLst/>
              <a:latin typeface="BrowalliaUPC" pitchFamily="34" charset="-34"/>
              <a:ea typeface="Times New Roman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695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21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การจัดเรียงข้อมูลแบบ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Radix Sort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533400" y="1066800"/>
            <a:ext cx="6019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 11.7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Pseudo code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การจัดเรียงข้อมูลแบบ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Radix sort</a:t>
            </a:r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032798"/>
              </p:ext>
            </p:extLst>
          </p:nvPr>
        </p:nvGraphicFramePr>
        <p:xfrm>
          <a:off x="628650" y="1528465"/>
          <a:ext cx="7372350" cy="2377440"/>
        </p:xfrm>
        <a:graphic>
          <a:graphicData uri="http://schemas.openxmlformats.org/drawingml/2006/table">
            <a:tbl>
              <a:tblPr firstRow="1" firstCol="1" bandRow="1"/>
              <a:tblGrid>
                <a:gridCol w="375845"/>
                <a:gridCol w="6996505"/>
              </a:tblGrid>
              <a:tr h="17945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3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4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5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6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7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8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9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10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11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12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13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radixsort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(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inout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theArray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ItemArray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: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integer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,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d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: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integer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//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Sorts n d-digit integers in the array </a:t>
                      </a:r>
                      <a:r>
                        <a:rPr lang="en-US" sz="1200" dirty="0" err="1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theArray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j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d down to 1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Initialize 10 groups to empty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Initialize a counter for each group to 0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0 through n-1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	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k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j</a:t>
                      </a:r>
                      <a:r>
                        <a:rPr lang="en-US" sz="1200" baseline="300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th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digit of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theArray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	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Place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theArray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at the end of group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k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}//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end for i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Replace the item in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theArray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with all the item in group 0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followed by all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the item in group 1, and so on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theArray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}//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end for j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สี่เหลี่ยมผืนผ้า 5"/>
          <p:cNvSpPr/>
          <p:nvPr/>
        </p:nvSpPr>
        <p:spPr>
          <a:xfrm>
            <a:off x="609600" y="4038600"/>
            <a:ext cx="4172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วิเคราะห์การจัดเรียงข้อมูลแบบ </a:t>
            </a:r>
            <a:r>
              <a:rPr lang="en-US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Radix sort </a:t>
            </a:r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77630"/>
            <a:ext cx="7543800" cy="969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056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22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การจัดเรียงข้อมูลแบบ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Heap Sort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533400" y="1066800"/>
            <a:ext cx="815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BrowalliaUPC" pitchFamily="34" charset="-34"/>
                <a:cs typeface="BrowalliaUPC" pitchFamily="34" charset="-34"/>
              </a:rPr>
              <a:t>Heap sort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เป็นอัลกอริทึมที่ใช้โครงสร้าง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ฮีพ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มาจัดเรียงข้อมูลในอาร์เรย์ ซึ่งขั้นตอนแรก คือ การเปลี่ยนข้อมูลในอาร์เรย์ให้เป็น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ฮีพ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 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533400" y="1676400"/>
            <a:ext cx="8153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thaiDist">
              <a:buFont typeface="Arial" pitchFamily="34" charset="0"/>
              <a:buChar char="•"/>
            </a:pP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จากข้อมูลในอาร์เรย์ใน</a:t>
            </a: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รูป</a:t>
            </a:r>
            <a:r>
              <a:rPr lang="en-US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(a)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สิ่งแรกลองจิตนากรให้อยู่ในรูปแบบ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ของไบนารีท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รีดังแสดงในรูป </a:t>
            </a:r>
            <a:r>
              <a:rPr lang="en-US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(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b)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ต่อไป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เปลี่ยนท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รีให้เป็น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ฮีพด้วย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การเรียกใช้ฟังก์ชัน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/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เมธอด </a:t>
            </a:r>
            <a:r>
              <a:rPr lang="en-US" sz="2000" dirty="0" err="1">
                <a:solidFill>
                  <a:srgbClr val="FF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heapRebuild</a:t>
            </a:r>
            <a:r>
              <a:rPr lang="en-US" sz="2000" dirty="0">
                <a:solidFill>
                  <a:srgbClr val="FF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แต่ท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รีในรูป </a:t>
            </a:r>
            <a:r>
              <a:rPr lang="en-US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(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b)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ไม่ใช่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ฮีพ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ครึ่ง 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(</a:t>
            </a:r>
            <a:r>
              <a:rPr lang="en-US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semiheap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)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ส่วนตำแหน่ง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ใบเป็น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ฮีพ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ครึ่ง ดังนั้น เริ่ม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ปรับท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รีให้เป็น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ฮีพ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โดยเริ่มจากตำแหน่ง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ใบจากขวาไปซ้าย และเลื่อนข้อมูลไปแทนข้อมูลใน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พ่อแม่จนเป็น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ฮีพ</a:t>
            </a:r>
            <a:endParaRPr lang="en-US" sz="2000" dirty="0">
              <a:effectLst/>
              <a:latin typeface="BrowalliaUPC" pitchFamily="34" charset="-34"/>
              <a:ea typeface="Times New Roman"/>
              <a:cs typeface="BrowalliaUPC" pitchFamily="34" charset="-34"/>
            </a:endParaRPr>
          </a:p>
        </p:txBody>
      </p:sp>
      <p:pic>
        <p:nvPicPr>
          <p:cNvPr id="7" name="รูปภาพ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965426"/>
            <a:ext cx="3962400" cy="1377974"/>
          </a:xfrm>
          <a:prstGeom prst="rect">
            <a:avLst/>
          </a:prstGeom>
        </p:spPr>
      </p:pic>
      <p:sp>
        <p:nvSpPr>
          <p:cNvPr id="8" name="สี่เหลี่ยมผืนผ้า 7"/>
          <p:cNvSpPr/>
          <p:nvPr/>
        </p:nvSpPr>
        <p:spPr>
          <a:xfrm>
            <a:off x="3229625" y="4343400"/>
            <a:ext cx="26148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BrowalliaUPC" pitchFamily="34" charset="-34"/>
                <a:cs typeface="BrowalliaUPC" pitchFamily="34" charset="-34"/>
              </a:rPr>
              <a:t>(a)                              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    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36176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23</a:t>
            </a:fld>
            <a:endParaRPr lang="en-US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533400" y="1066800"/>
            <a:ext cx="8001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จากการเปลี่ยนอาร์เรย์ </a:t>
            </a:r>
            <a:r>
              <a:rPr lang="en-US" sz="2000" dirty="0" err="1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theArray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จำนวน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n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ข้อมูล เป็น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ฮีพ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นั้น เป็นขั้นตอนแรกในการจัดเรียงข้อมูลด้วย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ฮีพ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โดยการเรียกใช้ฟังก์ชัน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/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เมธอด </a:t>
            </a:r>
            <a:r>
              <a:rPr lang="en-US" sz="2000" dirty="0" err="1">
                <a:solidFill>
                  <a:srgbClr val="FF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heapRebuild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(</a:t>
            </a:r>
            <a:r>
              <a:rPr lang="en-US" sz="2000" dirty="0" err="1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theArray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,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index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,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n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)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โดยที่ </a:t>
            </a:r>
            <a:endParaRPr lang="en-US" sz="20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574675" marR="0" lvl="0" indent="-293688" algn="thaiDist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index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คือ ตำแหน่งของ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ฮีพ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endParaRPr lang="en-US" sz="20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574675" marR="0" lvl="0" indent="-293688" algn="thaiDist"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2000" dirty="0" smtClean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n</a:t>
            </a:r>
            <a:r>
              <a:rPr lang="en-US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คือ ขนาดของอาร์เรย์ </a:t>
            </a:r>
            <a:endParaRPr lang="en-US" sz="2000" dirty="0" smtClean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R="0" algn="thaiDist">
              <a:spcBef>
                <a:spcPts val="0"/>
              </a:spcBef>
              <a:spcAft>
                <a:spcPts val="0"/>
              </a:spcAft>
            </a:pP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โดย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มีขั้นตอนการปรับอาร์เรย์ให้เป็น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ฮีพ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ได้ดังนี้</a:t>
            </a:r>
            <a:endParaRPr lang="en-US" sz="2000" dirty="0">
              <a:effectLst/>
              <a:latin typeface="BrowalliaUPC" pitchFamily="34" charset="-34"/>
              <a:ea typeface="Times New Roman"/>
              <a:cs typeface="BrowalliaUPC" pitchFamily="34" charset="-34"/>
            </a:endParaRPr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การจัดเรียงข้อมูลแบบ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Heap Sort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5" name="รูปภาพ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90" y="2667000"/>
            <a:ext cx="626491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5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24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การจัดเรียงข้อมูลแบบ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Heap Sort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79322" y="1066800"/>
            <a:ext cx="8131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และเมื่อได้โครงสร้าง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ฮีพ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แล้ว จะได้ข้อมูลที่มากที่สุดไปเก็บไว้ในอาร์เรย์ การจัดเรียงข้อมูลแบบ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ฮีพ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จะแบ่งอาร์เรย์ออกเป็น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 2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ส่วน คือ ส่วน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ฮีพ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และส่วนจัดเรียงข้อมูลดังแสดงในรูป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5" name="รูปภาพ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774686"/>
            <a:ext cx="2819400" cy="11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7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25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การจัดเรียงข้อมูลแบบ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Heap Sort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4" name="รูปภาพ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43897"/>
            <a:ext cx="4648200" cy="576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1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26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การจัดเรียงข้อมูลแบบ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Heap Sort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533400" y="91053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11</a:t>
            </a:r>
            <a:r>
              <a:rPr lang="en-US" sz="20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.8</a:t>
            </a:r>
            <a:r>
              <a:rPr lang="en-US" sz="2000" b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Pseudo code</a:t>
            </a:r>
            <a:r>
              <a:rPr lang="en-US" sz="2000" b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การจัดเรียงข้อมูลแบบ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Heap sort</a:t>
            </a:r>
          </a:p>
        </p:txBody>
      </p:sp>
      <p:graphicFrame>
        <p:nvGraphicFramePr>
          <p:cNvPr id="6" name="ตาราง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274425"/>
              </p:ext>
            </p:extLst>
          </p:nvPr>
        </p:nvGraphicFramePr>
        <p:xfrm>
          <a:off x="608964" y="1310640"/>
          <a:ext cx="7011036" cy="4023360"/>
        </p:xfrm>
        <a:graphic>
          <a:graphicData uri="http://schemas.openxmlformats.org/drawingml/2006/table">
            <a:tbl>
              <a:tblPr firstRow="1" firstCol="1" bandRow="1"/>
              <a:tblGrid>
                <a:gridCol w="355028"/>
                <a:gridCol w="6656008"/>
              </a:tblGrid>
              <a:tr h="843280">
                <a:tc>
                  <a:txBody>
                    <a:bodyPr/>
                    <a:lstStyle/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3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4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5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6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7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8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9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10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11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12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33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40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15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16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17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18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19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20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21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22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heap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sort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(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inout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theArray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ItemArray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: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integer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):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ItemArray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</a:t>
                      </a:r>
                      <a:r>
                        <a:rPr lang="th-TH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last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-1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downto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heapRebuild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theArray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,0,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last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Swap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theArray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[0]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with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theArray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last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theArray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heapRebuild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theArray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ItemArray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root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integer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: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integer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child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2*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root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+1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rightChild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child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+1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rightChild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&lt;=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theArray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rightChild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 &gt;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theArray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child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]))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child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rightChild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theArray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root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 &lt;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theArray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child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Swap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theArray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root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with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theArray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child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heapRebuild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theArray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,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child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,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}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}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else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child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&lt;=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theArray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root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 &lt;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theArray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child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Swap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theArray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root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with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theArray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child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heapRebuild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theArray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,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child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,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สี่เหลี่ยมผืนผ้า 6"/>
          <p:cNvSpPr/>
          <p:nvPr/>
        </p:nvSpPr>
        <p:spPr>
          <a:xfrm>
            <a:off x="685800" y="5391090"/>
            <a:ext cx="34083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0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วิเคราะห์การจัดเรียงข้อมูลแบบ </a:t>
            </a:r>
            <a:r>
              <a:rPr lang="en-US" sz="20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Heap sort</a:t>
            </a:r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12" y="5791199"/>
            <a:ext cx="7280787" cy="62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9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27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การจัดเรียงข้อมูลแบบ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Shell Sort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914400"/>
            <a:ext cx="8229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BrowalliaUPC" pitchFamily="34" charset="-34"/>
                <a:cs typeface="BrowalliaUPC" pitchFamily="34" charset="-34"/>
              </a:rPr>
              <a:t>Shell sort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เป็นอัลกอริทึมในการจัดเรียงข้อมูลทีละ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h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ข้อมูล โดยที่ข้อมูล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h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ต้องเป็นตัวเลขจำนวนเต็มบวก และจะจัดเรียงจนข้อมูลใน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h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เท่ากับ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1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 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ประสิทธิภาพการจัดเรียงข้อมูลแบบ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Shell sort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ในกรณีที่แย่ที่สุดคือ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O(n</a:t>
            </a:r>
            <a:r>
              <a:rPr lang="en-US" sz="2000" baseline="30000" dirty="0">
                <a:latin typeface="BrowalliaUPC" pitchFamily="34" charset="-34"/>
                <a:cs typeface="BrowalliaUPC" pitchFamily="34" charset="-34"/>
              </a:rPr>
              <a:t>2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) </a:t>
            </a: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16415"/>
            <a:ext cx="5105400" cy="478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2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28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การจัดเรียงข้อมูลแบบ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Shell Sort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533400" y="838200"/>
            <a:ext cx="6019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</a:t>
            </a:r>
            <a:r>
              <a:rPr lang="th-TH" sz="2400" b="1" dirty="0" err="1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ทื่</a:t>
            </a:r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11.9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Pseudo code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การจัดเรียงข้อมูลแบบ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Shell sort</a:t>
            </a:r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583794"/>
              </p:ext>
            </p:extLst>
          </p:nvPr>
        </p:nvGraphicFramePr>
        <p:xfrm>
          <a:off x="699448" y="1299865"/>
          <a:ext cx="6463352" cy="3840480"/>
        </p:xfrm>
        <a:graphic>
          <a:graphicData uri="http://schemas.openxmlformats.org/drawingml/2006/table">
            <a:tbl>
              <a:tblPr firstRow="1" firstCol="1" bandRow="1"/>
              <a:tblGrid>
                <a:gridCol w="329505"/>
                <a:gridCol w="6133847"/>
              </a:tblGrid>
              <a:tr h="30226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3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4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5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6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7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8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9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10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11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12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13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14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15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16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17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18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19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20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21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shellS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ort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inout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theArray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ItemArray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: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integer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):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ItemArray</a:t>
                      </a:r>
                      <a:r>
                        <a:rPr lang="en-US" sz="1200" b="1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h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/2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while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h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&gt; 0){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shell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theArray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,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h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,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h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h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/2</a:t>
                      </a:r>
                      <a:r>
                        <a:rPr lang="en-US" sz="1200" b="1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 }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theArray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shell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inout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theArray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ItemArray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h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: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integer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,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: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integer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index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find max index insert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while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index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&gt; 0){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indexData1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0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indexData2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indexData1 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h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while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indexData2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&lt;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index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theArray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indexData1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 &gt;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theArray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indexData2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Swap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theArray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indexData1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]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with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theArray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indexData2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]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     }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indexData1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indexData2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indexData2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indexData2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+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h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   }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index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index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-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h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 }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สี่เหลี่ยมผืนผ้า 5"/>
          <p:cNvSpPr/>
          <p:nvPr/>
        </p:nvSpPr>
        <p:spPr>
          <a:xfrm>
            <a:off x="685800" y="5257800"/>
            <a:ext cx="40511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วิเคราะห์การจัดเรียงข้อมูลแบบ </a:t>
            </a:r>
            <a:r>
              <a:rPr lang="en-US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Shell sort</a:t>
            </a: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31644"/>
            <a:ext cx="8001000" cy="68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353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29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การค้นหาข้อมูลแบบลำดับ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(Sequential search</a:t>
            </a:r>
            <a:r>
              <a:rPr lang="th-TH" sz="4800" dirty="0">
                <a:latin typeface="BrowalliaUPC" pitchFamily="34" charset="-34"/>
                <a:cs typeface="BrowalliaUPC" pitchFamily="34" charset="-34"/>
              </a:rPr>
              <a:t> หรือ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Linear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search)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33400" y="1676400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การค้นหาข้อมูลแบบลำดับจากอาร์เรย์ขนาด </a:t>
            </a:r>
            <a:r>
              <a:rPr lang="en-US" sz="2400" dirty="0">
                <a:solidFill>
                  <a:srgbClr val="17375E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n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ข้อมูล ซึ่งก่อนที่จะค้นหาข้อมูลต้องนำข้อมูลทั้งหมดไปจัดเรียงข้อมูลเสียก่อน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6" name="รูปภาพ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507397"/>
            <a:ext cx="4648200" cy="1378803"/>
          </a:xfrm>
          <a:prstGeom prst="rect">
            <a:avLst/>
          </a:prstGeom>
        </p:spPr>
      </p:pic>
      <p:sp>
        <p:nvSpPr>
          <p:cNvPr id="8" name="สี่เหลี่ยมผืนผ้า 7"/>
          <p:cNvSpPr/>
          <p:nvPr/>
        </p:nvSpPr>
        <p:spPr>
          <a:xfrm>
            <a:off x="580030" y="3886200"/>
            <a:ext cx="78781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หลักการค้นหาข้อมูลแบบลำดับ เริ่มจากนำข้อมูลที่ต้องการค้นหาไปเปรียบเทียบกับข้อมูลในอาร์เรย์ตำแหน่ง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0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ว่ามีข้อมูลตรงกับข้อมูลที่ต้องการค้นหาหรือไม่ ถ้าไม่ตรงกันให้เปรียบข้อมูลที่ต้องการค้นหากับข้อมูลในตำแหน่งถัดไปในอาร์เรย์ คือ ตำแหน่งที่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1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ว่าข้อมูลตรงกันหรือไม่ ซึ่งถ้าไม่ตรงกันให้เปรียบเทียบข้อมูลในตำแหน่งถัดไปเรื่อยๆ จนเจอข้อมูลหรือจนสิ้นสุดข้อมูลที่ต้องการค้นหา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8897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3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กล่าวนำการจัดเรียงและการค้นหาข้อมูล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609600" y="1045926"/>
            <a:ext cx="8001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การจัดเรียงข้อมูลเป็นการเตรียมข้อมูลให้พร้อมสำหรับการค้นหาข้อมูล </a:t>
            </a:r>
            <a:endParaRPr lang="th-TH" sz="2400" dirty="0" smtClean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แยก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ประเภทของการจัดเรียงข้อมูลได้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 2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ประเภท คือ </a:t>
            </a:r>
            <a:endParaRPr lang="en-US" sz="24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800100" lvl="1" indent="-342900" algn="thaiDist">
              <a:buFont typeface="Courier New" pitchFamily="49" charset="0"/>
              <a:buChar char="o"/>
            </a:pPr>
            <a:r>
              <a:rPr lang="en-US" sz="2400" b="1" dirty="0">
                <a:latin typeface="BrowalliaUPC" pitchFamily="34" charset="-34"/>
                <a:ea typeface="Times New Roman"/>
                <a:cs typeface="BrowalliaUPC" pitchFamily="34" charset="-34"/>
              </a:rPr>
              <a:t>internal sort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เป็นการจัดเรียงข้อมูลที่มีขนาดของข้อมูลที่เหมาะสมกับหน่วยความจำของเครื่องคอมพิวเตอร์ </a:t>
            </a:r>
            <a:endParaRPr lang="th-TH" sz="2400" dirty="0" smtClean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800100" lvl="1" indent="-342900" algn="thaiDist">
              <a:buFont typeface="Courier New" pitchFamily="49" charset="0"/>
              <a:buChar char="o"/>
            </a:pPr>
            <a:r>
              <a:rPr lang="en-US" sz="2400" b="1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external </a:t>
            </a:r>
            <a:r>
              <a:rPr lang="en-US" sz="2400" b="1" dirty="0">
                <a:latin typeface="BrowalliaUPC" pitchFamily="34" charset="-34"/>
                <a:ea typeface="Times New Roman"/>
                <a:cs typeface="BrowalliaUPC" pitchFamily="34" charset="-34"/>
              </a:rPr>
              <a:t>sort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เป็นการจัดเรียงข้อมูลที่มีขนาดไม่เหมาะสมกับขนาดของหน่วยความจำของเครื่องคอมพิวเตอร์ แต่มีขนาดของข้อมูลเหมาะสมกับขนาดในการเก็บข้อมูลในระดับที่สอง เช่น ฮาร์ดดิสก์ </a:t>
            </a:r>
            <a:endParaRPr lang="th-TH" sz="2400" dirty="0" smtClean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lvl="1" indent="-342900" algn="thaiDist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ภายในบทนี้จะกล่าวถึงอัลกอริทึมการจัดเรียงข้อมูลเป็นแบบ </a:t>
            </a:r>
            <a:r>
              <a:rPr lang="en-US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internal sort </a:t>
            </a: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ทั้งหมด</a:t>
            </a:r>
            <a:endParaRPr lang="en-US" sz="2400" dirty="0" smtClean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การ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ค้นหาข้อมูล คือ การนำข้อมูลที่ถูกจัดเรียงแล้วมาค้นหาข้อมูลที่ต้องการ ซึ่งการค้นหาข้อมูลใน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1725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30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การค้นหาข้อมูลแบบลำดับ 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533400" y="990600"/>
            <a:ext cx="3475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วิเคราะห์การค้นหาข้อมูลแบบลำดับ</a:t>
            </a:r>
            <a:endParaRPr lang="en-US" sz="24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685800" y="1452265"/>
            <a:ext cx="800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การหาประสิทธิภาพในการค้นหาในกรณีที่ดีที่สุด (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base-case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) คือ เจอข้อมูลในตำแหน่งแรกของอาร์เรย์ ดังนั้น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base-case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ในการค้นหาคือ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O(1) </a:t>
            </a:r>
            <a:endParaRPr lang="th-TH" sz="2400" dirty="0" smtClean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กรณี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ของ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 worst-case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คือ การเจอข้อมูลในตำแหน่งสุดท้ายของอาร์เรย์ ดังนั้น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worst-case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ในการค้นหาคือ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O(</a:t>
            </a:r>
            <a:r>
              <a:rPr lang="en-US" sz="2400" i="1" dirty="0">
                <a:latin typeface="BrowalliaUPC" pitchFamily="34" charset="-34"/>
                <a:ea typeface="Times New Roman"/>
                <a:cs typeface="BrowalliaUPC" pitchFamily="34" charset="-34"/>
              </a:rPr>
              <a:t>n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) </a:t>
            </a:r>
            <a:endParaRPr lang="th-TH" sz="2400" dirty="0" smtClean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ส่วน </a:t>
            </a:r>
            <a:r>
              <a:rPr lang="en-US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average-case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ที่คาดว่าจะหาข้อมูลเจอในตำแหน่งตรงกลางของอาร์เรย์ คือ ตำแหน่งที่ </a:t>
            </a:r>
            <a:r>
              <a:rPr lang="en-US" sz="2400" dirty="0">
                <a:solidFill>
                  <a:srgbClr val="0000CC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n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/2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ของอาร์เรย์ ดังนั้นค่า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average-case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ในการค้นหาคือ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O(</a:t>
            </a:r>
            <a:r>
              <a:rPr lang="en-US" sz="2400" i="1" dirty="0">
                <a:latin typeface="BrowalliaUPC" pitchFamily="34" charset="-34"/>
                <a:ea typeface="Times New Roman"/>
                <a:cs typeface="BrowalliaUPC" pitchFamily="34" charset="-34"/>
              </a:rPr>
              <a:t>n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)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endParaRPr lang="en-US" sz="2400" dirty="0">
              <a:effectLst/>
              <a:latin typeface="BrowalliaUPC" pitchFamily="34" charset="-34"/>
              <a:ea typeface="Times New Roman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463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31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การค้นหาข้อมูลด้วย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Binary search </a:t>
            </a:r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หรือ 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  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Half-Interval search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533400" y="1600200"/>
            <a:ext cx="8001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การค้นหา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แบบไบ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นารีมีประสิทธิภาพมากกว่าการค้นหาแบบ</a:t>
            </a: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ลำดับ</a:t>
            </a: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หลักการ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การค้นหา คือ นำขนาดของอาร์เรย์ทั้งหมดมาแบ่งครึ่ง และในการแบ่งครึ่งทุกครั้งจะเปรียบเทียบเพื่อหาข้อมูลที่ต้องการค้นหาว่าข้อมูลที่ต้องการค้นหาจะอยู่ในช่วงใดของอาร์เรย์ โดยจำนวนครั้งในการเปรียบเทียบจะเท่ากับจำนวนการแบ่งอาร์เรย์ในการเปรียบเทียบ ซึ่งมีค่าเท่ากับ </a:t>
            </a: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           </a:t>
            </a:r>
            <a:r>
              <a:rPr lang="th-TH" sz="2000" dirty="0">
                <a:latin typeface="Browallia New"/>
                <a:ea typeface="Times New Roman"/>
              </a:rPr>
              <a:t>โดยที่ </a:t>
            </a:r>
            <a:r>
              <a:rPr lang="en-US" sz="2000" i="1" dirty="0">
                <a:latin typeface="Browallia New"/>
                <a:ea typeface="Times New Roman"/>
                <a:cs typeface="Browallia New"/>
              </a:rPr>
              <a:t>k</a:t>
            </a:r>
            <a:r>
              <a:rPr lang="th-TH" sz="2000" dirty="0">
                <a:latin typeface="Browallia New"/>
                <a:ea typeface="Times New Roman"/>
              </a:rPr>
              <a:t> คือจำนวนครั้งในการแบ่งในการเปรียบเทียบ และมีลำดับในการค้นหา</a:t>
            </a:r>
            <a:r>
              <a:rPr lang="th-TH" sz="2000" dirty="0" smtClean="0">
                <a:latin typeface="Browallia New"/>
                <a:ea typeface="Times New Roman"/>
              </a:rPr>
              <a:t>ดังนี้</a:t>
            </a:r>
          </a:p>
          <a:p>
            <a:pPr marL="627063" marR="0" lvl="0" indent="-28575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th-TH" sz="2000" dirty="0">
                <a:latin typeface="Browallia New"/>
                <a:ea typeface="Times New Roman"/>
              </a:rPr>
              <a:t>ตรวจสอบครึ่งหนึ่งของอาร์เรย์ขนาด </a:t>
            </a:r>
            <a:r>
              <a:rPr lang="en-US" sz="2000" i="1" dirty="0" smtClean="0">
                <a:latin typeface="Browallia New"/>
                <a:ea typeface="Times New Roman"/>
                <a:cs typeface="Browallia New"/>
              </a:rPr>
              <a:t>n</a:t>
            </a:r>
            <a:endParaRPr lang="th-TH" sz="2000" dirty="0" smtClean="0">
              <a:latin typeface="Browallia New"/>
              <a:ea typeface="Times New Roman"/>
              <a:cs typeface="BrowalliaUPC"/>
            </a:endParaRPr>
          </a:p>
          <a:p>
            <a:pPr marL="627063" marR="0" lvl="0" indent="-28575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th-TH" sz="2000" dirty="0" smtClean="0">
                <a:latin typeface="Browallia New"/>
                <a:ea typeface="Times New Roman"/>
              </a:rPr>
              <a:t>ตรวจสอบ</a:t>
            </a:r>
            <a:r>
              <a:rPr lang="th-TH" sz="2000" dirty="0">
                <a:latin typeface="Browallia New"/>
                <a:ea typeface="Times New Roman"/>
              </a:rPr>
              <a:t>ครึ่งหนึ่งของอาร์เรย์ขนาด </a:t>
            </a:r>
            <a:r>
              <a:rPr lang="en-US" sz="2000" i="1" dirty="0" smtClean="0">
                <a:latin typeface="Browallia New"/>
                <a:ea typeface="Times New Roman"/>
                <a:cs typeface="Browallia New"/>
              </a:rPr>
              <a:t>n</a:t>
            </a:r>
            <a:r>
              <a:rPr lang="en-US" sz="2000" dirty="0" smtClean="0">
                <a:latin typeface="Browallia New"/>
                <a:ea typeface="Times New Roman"/>
                <a:cs typeface="Browallia New"/>
              </a:rPr>
              <a:t>/2</a:t>
            </a:r>
            <a:endParaRPr lang="th-TH" sz="2000" dirty="0" smtClean="0">
              <a:latin typeface="Browallia New"/>
              <a:ea typeface="Times New Roman"/>
              <a:cs typeface="BrowalliaUPC"/>
            </a:endParaRPr>
          </a:p>
          <a:p>
            <a:pPr marL="627063" marR="0" lvl="0" indent="-28575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th-TH" sz="2000" dirty="0" smtClean="0">
                <a:latin typeface="Browallia New"/>
                <a:ea typeface="Times New Roman"/>
              </a:rPr>
              <a:t>ตรวจสอบ</a:t>
            </a:r>
            <a:r>
              <a:rPr lang="th-TH" sz="2000" dirty="0">
                <a:latin typeface="Browallia New"/>
                <a:ea typeface="Times New Roman"/>
              </a:rPr>
              <a:t>ครึ่งหนึ่งของอาร์เรย์ขนาด </a:t>
            </a:r>
            <a:r>
              <a:rPr lang="en-US" sz="2000" i="1" dirty="0">
                <a:latin typeface="Browallia New"/>
                <a:ea typeface="Times New Roman"/>
                <a:cs typeface="Browallia New"/>
              </a:rPr>
              <a:t>n</a:t>
            </a:r>
            <a:r>
              <a:rPr lang="en-US" sz="2000" dirty="0">
                <a:latin typeface="Browallia New"/>
                <a:ea typeface="Times New Roman"/>
                <a:cs typeface="Browallia New"/>
              </a:rPr>
              <a:t>/2</a:t>
            </a:r>
            <a:r>
              <a:rPr lang="en-US" sz="2000" baseline="30000" dirty="0">
                <a:latin typeface="Browallia New"/>
                <a:ea typeface="Times New Roman"/>
                <a:cs typeface="Browallia New"/>
              </a:rPr>
              <a:t>2</a:t>
            </a:r>
            <a:r>
              <a:rPr lang="th-TH" sz="2000" dirty="0">
                <a:latin typeface="Browallia New"/>
                <a:ea typeface="Times New Roman"/>
              </a:rPr>
              <a:t> ทำจนกระทั้งเจอข้อมูลหรือไม่ตรงตามเงื่อนในการค้นหาข้อมูล</a:t>
            </a:r>
            <a:r>
              <a:rPr lang="th-TH" sz="2000" dirty="0" err="1">
                <a:latin typeface="Browallia New"/>
                <a:ea typeface="Times New Roman"/>
              </a:rPr>
              <a:t>แบบไบ</a:t>
            </a:r>
            <a:r>
              <a:rPr lang="th-TH" sz="2000" dirty="0">
                <a:latin typeface="Browallia New"/>
                <a:ea typeface="Times New Roman"/>
              </a:rPr>
              <a:t>นารี</a:t>
            </a:r>
            <a:endParaRPr lang="en-US" sz="2000" dirty="0">
              <a:latin typeface="Browallia New"/>
              <a:ea typeface="Times New Roman"/>
              <a:cs typeface="BrowalliaUPC"/>
            </a:endParaRPr>
          </a:p>
          <a:p>
            <a:pPr algn="thaiDist"/>
            <a:endParaRPr lang="en-US" sz="2000" dirty="0">
              <a:latin typeface="Browallia New"/>
              <a:ea typeface="Times New Roman"/>
              <a:cs typeface="BrowalliaUPC"/>
            </a:endParaRPr>
          </a:p>
          <a:p>
            <a:pPr algn="thaiDist"/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วัตถุ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243113"/>
              </p:ext>
            </p:extLst>
          </p:nvPr>
        </p:nvGraphicFramePr>
        <p:xfrm>
          <a:off x="6553199" y="2790825"/>
          <a:ext cx="541421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3" imgW="418918" imgH="203112" progId="Equation.3">
                  <p:embed/>
                </p:oleObj>
              </mc:Choice>
              <mc:Fallback>
                <p:oleObj name="Equation" r:id="rId3" imgW="418918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199" y="2790825"/>
                        <a:ext cx="541421" cy="257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79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32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การค้นหาข้อมูลด้วย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Binary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search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927711"/>
            <a:ext cx="5715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</a:t>
            </a:r>
            <a:r>
              <a:rPr lang="en-US" sz="20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 11.9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ค้นหาข้อมูล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9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และ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6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ด้วยการค้นหาข้อมูล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แบบไบ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นารี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27822"/>
            <a:ext cx="7086600" cy="523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3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33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การค้นหาข้อมูลด้วย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Binary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search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927711"/>
            <a:ext cx="5715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</a:t>
            </a:r>
            <a:r>
              <a:rPr lang="en-US" sz="20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 11.9 </a:t>
            </a:r>
            <a:r>
              <a:rPr lang="en-US" sz="2000" b="1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(</a:t>
            </a:r>
            <a:r>
              <a:rPr lang="th-TH" sz="2000" b="1" dirty="0" smtClean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ต่อ) 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ค้นหา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ข้อมูล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9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และ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6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ด้วยการค้นหาข้อมูล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แบบไบ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นารี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67" y="1371600"/>
            <a:ext cx="6382233" cy="534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6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34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การค้นหาข้อมูลด้วย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Binary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search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609600" y="990600"/>
            <a:ext cx="36118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วิเคราะห์การค้นหาข้อมูล</a:t>
            </a:r>
            <a:r>
              <a:rPr lang="th-TH" sz="2400" b="1" dirty="0" err="1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แบบไบ</a:t>
            </a:r>
            <a:r>
              <a:rPr lang="th-TH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นารี </a:t>
            </a:r>
            <a:endParaRPr lang="en-US" sz="24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036081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44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35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สรุปเนื้อหาบทที่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11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642582" y="1069075"/>
            <a:ext cx="8077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การจัดเรียงข้อมูลเป็นการเตรียมข้อมูลให้พร้อมสำหรับการค้นหาข้อมูล การจัดเรียงข้อมูลในหนังสือเล่มนี้เป็นการจัดเรียงข้อมูลที่ขนาดเหมะสมกับหน่วยความจำเครื่องคอมพิวเตอร์</a:t>
            </a:r>
            <a:endParaRPr lang="en-US" sz="24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การจัดเรียงข้อมูลจะวัดประสิทธิภาพดัวยคุณสมบัติ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Big-O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 โดยรูปแบบการจัดเรียงข้อมูลที่มีประสิทธิภาพจะมีการเขียนโปรแกรมที่ซับซ้อนกว่ารูปแบบการจัดเรียงข้อมูลที่ต้องใช้เวลาในการประมวลมากหรือมีประสิทธิภาพต่ำ</a:t>
            </a:r>
            <a:endParaRPr lang="en-US" sz="2400" dirty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การค้นหาข้อมูลมี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2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แบบคือค้นหาข้อมูลแบบลำดับและ</a:t>
            </a:r>
            <a:r>
              <a:rPr lang="th-TH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แบบไบ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นารี ซึ่งการค้นหาข้อมูลทีมีประสิทธิภาพมากที่สุด คือ การค้นหาข้อมูล</a:t>
            </a:r>
            <a:r>
              <a:rPr lang="th-TH" sz="2400" dirty="0" err="1">
                <a:latin typeface="BrowalliaUPC" pitchFamily="34" charset="-34"/>
                <a:ea typeface="Times New Roman"/>
                <a:cs typeface="BrowalliaUPC" pitchFamily="34" charset="-34"/>
              </a:rPr>
              <a:t>แบบไบ</a:t>
            </a:r>
            <a:r>
              <a:rPr lang="th-TH" sz="2400" smtClean="0">
                <a:latin typeface="BrowalliaUPC" pitchFamily="34" charset="-34"/>
                <a:ea typeface="Times New Roman"/>
                <a:cs typeface="BrowalliaUPC" pitchFamily="34" charset="-34"/>
              </a:rPr>
              <a:t>นารี</a:t>
            </a:r>
            <a:endParaRPr lang="en-US" sz="2400" dirty="0">
              <a:latin typeface="BrowalliaUPC" pitchFamily="34" charset="-34"/>
              <a:ea typeface="Times New Roman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631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4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อัลกอริทึมรับ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ข้อมูล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9906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 11.1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อัลกอริทึมรับข้อมูลมาเก็บไว้ในอาร์เรย์และการเรียกใช้เมธอดในการจัดเรียงข้อมูล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6" name="ตาราง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791321"/>
              </p:ext>
            </p:extLst>
          </p:nvPr>
        </p:nvGraphicFramePr>
        <p:xfrm>
          <a:off x="381000" y="1452265"/>
          <a:ext cx="4321175" cy="4803648"/>
        </p:xfrm>
        <a:graphic>
          <a:graphicData uri="http://schemas.openxmlformats.org/drawingml/2006/table">
            <a:tbl>
              <a:tblPr firstRow="1" firstCol="1" bandRow="1"/>
              <a:tblGrid>
                <a:gridCol w="4321175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Browallia New"/>
                          <a:ea typeface="Times New Roman"/>
                          <a:cs typeface="Browallia New"/>
                        </a:rPr>
                        <a:t>Java</a:t>
                      </a:r>
                      <a:endParaRPr lang="en-US" sz="18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import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java.util.Scanner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public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class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SortingJava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{  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public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static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void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BrowalliaUPC"/>
                        </a:rPr>
                        <a:t>main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(String[] 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args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 {       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final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size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100;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String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key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"";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Scanner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scan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new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Scanner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(System.in);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Comparable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[]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Data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new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Comparable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size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count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0;      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  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//</a:t>
                      </a:r>
                      <a:r>
                        <a:rPr lang="th-TH" sz="1600" dirty="0">
                          <a:solidFill>
                            <a:srgbClr val="00B050"/>
                          </a:solidFill>
                          <a:effectLst/>
                          <a:latin typeface="Browallia New"/>
                          <a:ea typeface="Times New Roman"/>
                          <a:cs typeface="Browallia New"/>
                        </a:rPr>
                        <a:t>รับข้อมูลจากคีย์บอร์ดเข้ามาเก็บไว้ในอาร์เรย์ทำจนกระทั้งกด </a:t>
                      </a: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  <a:latin typeface="Browallia New"/>
                          <a:ea typeface="Times New Roman"/>
                          <a:cs typeface="Browallia New"/>
                        </a:rPr>
                        <a:t>‘q’</a:t>
                      </a:r>
                      <a:endParaRPr lang="en-US" sz="16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while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(!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key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BrowalliaUPC"/>
                        </a:rPr>
                        <a:t>equals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("q")){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System.out.print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("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Input Data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"+(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count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+1)+":");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key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scan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BrowalliaUPC"/>
                        </a:rPr>
                        <a:t>nextLine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(!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key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BrowalliaUPC"/>
                        </a:rPr>
                        <a:t>equals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("q")){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Data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count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 =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Integer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BrowalliaUPC"/>
                        </a:rPr>
                        <a:t>parseInt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key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++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count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}   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//</a:t>
                      </a:r>
                      <a:r>
                        <a:rPr lang="th-TH" sz="1600" dirty="0">
                          <a:solidFill>
                            <a:srgbClr val="00B050"/>
                          </a:solidFill>
                          <a:effectLst/>
                          <a:latin typeface="Browallia New"/>
                          <a:ea typeface="Times New Roman"/>
                          <a:cs typeface="Browallia New"/>
                        </a:rPr>
                        <a:t>เรียกใช้เมธอดในการจัดการเรียงข้อมูล</a:t>
                      </a:r>
                      <a:endParaRPr lang="en-US" sz="16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Data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th-TH" sz="1200" b="1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BrowalliaUPC"/>
                        </a:rPr>
                        <a:t>เมธอดในการจัดเรียงข้อมูล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Data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,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count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 ; 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System.out.print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("</a:t>
                      </a:r>
                      <a:r>
                        <a:rPr lang="th-TH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ข้อมูลที่ถูกจัดเรียงข้อมูล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:");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=0;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&lt;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count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++){	               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       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System.out.print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Data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]+" ");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}          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ตาราง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551820"/>
              </p:ext>
            </p:extLst>
          </p:nvPr>
        </p:nvGraphicFramePr>
        <p:xfrm>
          <a:off x="4876800" y="1447800"/>
          <a:ext cx="4038600" cy="4511040"/>
        </p:xfrm>
        <a:graphic>
          <a:graphicData uri="http://schemas.openxmlformats.org/drawingml/2006/table">
            <a:tbl>
              <a:tblPr firstRow="1" firstCol="1" bandRow="1"/>
              <a:tblGrid>
                <a:gridCol w="40386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Browallia New"/>
                          <a:ea typeface="Times New Roman"/>
                          <a:cs typeface="Browallia New"/>
                        </a:rPr>
                        <a:t>C</a:t>
                      </a:r>
                      <a:endParaRPr lang="en-US" sz="18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#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include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&lt;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stdio.h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&gt;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#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include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&lt;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stdlib.h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&gt;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#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define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size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100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void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BrowalliaUPC"/>
                        </a:rPr>
                        <a:t>main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char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key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[35];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Data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size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count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=0;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//</a:t>
                      </a:r>
                      <a:r>
                        <a:rPr lang="th-TH" sz="1600" dirty="0">
                          <a:solidFill>
                            <a:srgbClr val="00B050"/>
                          </a:solidFill>
                          <a:effectLst/>
                          <a:latin typeface="Browallia New"/>
                          <a:ea typeface="Times New Roman"/>
                          <a:cs typeface="Browallia New"/>
                        </a:rPr>
                        <a:t>รับข้อมูลจากคีย์บอร์ดเข้ามาเก็บไว้ในอาร์เรย์ทำจนกระทั้งกด </a:t>
                      </a: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  <a:latin typeface="Browallia New"/>
                          <a:ea typeface="Times New Roman"/>
                          <a:cs typeface="Browallia New"/>
                        </a:rPr>
                        <a:t>‘q’</a:t>
                      </a:r>
                      <a:endParaRPr lang="en-US" sz="16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while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key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[0] != 'q'){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printf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("Input Data %d :",(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count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+1));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gets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key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key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[0] != 'q'){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Data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count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 =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BrowalliaUPC"/>
                        </a:rPr>
                        <a:t>atoi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key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++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count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}</a:t>
                      </a:r>
                      <a:r>
                        <a:rPr lang="th-TH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  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//</a:t>
                      </a:r>
                      <a:r>
                        <a:rPr lang="th-TH" sz="1600" dirty="0">
                          <a:solidFill>
                            <a:srgbClr val="00B050"/>
                          </a:solidFill>
                          <a:effectLst/>
                          <a:latin typeface="Browallia New"/>
                          <a:ea typeface="Times New Roman"/>
                          <a:cs typeface="Browallia New"/>
                        </a:rPr>
                        <a:t>เรียกใช้ฟังก์ชันในการจัดการเรียงข้อมูล</a:t>
                      </a:r>
                      <a:endParaRPr lang="en-US" sz="16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*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Datashow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th-TH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BrowalliaUPC"/>
                        </a:rPr>
                        <a:t>ฟังก์ชันร</a:t>
                      </a:r>
                      <a:r>
                        <a:rPr lang="th-TH" sz="1200" b="1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BrowalliaUPC"/>
                        </a:rPr>
                        <a:t>จัดเรียงข้อมูล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Data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,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count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); 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th-TH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print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f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("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Data for Sorting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:");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=0;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&lt;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count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;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++){	               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effectLst/>
                          <a:latin typeface="Consolas"/>
                          <a:ea typeface="Times New Roman"/>
                          <a:cs typeface="Cordia New"/>
                        </a:rPr>
                        <a:t>         </a:t>
                      </a:r>
                      <a:r>
                        <a:rPr lang="th-TH" sz="1200" dirty="0">
                          <a:effectLst/>
                          <a:latin typeface="Browallia New"/>
                          <a:ea typeface="Times New Roman"/>
                          <a:cs typeface="Consolas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printf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("%d\t",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Datashow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]);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45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5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การจัดเรียงข้อมูลแบบ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Selection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Sort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60828" y="1066800"/>
            <a:ext cx="822597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ค้นหาข้อมูลที่มากที่สุดในชุดข้อมูลที่ต้องการจัดเรียง แล้วนำข้อมูลที่มากที่สุดนี้ไปไว้ในตำแหน่งของข้อมูลที่มากที่สุดในอาร์เรย์ โดยสลับตำแหน่งระหว่างตำแหน่งข้อมูลที่มากที่สุดกับตำแหน่งที่เจอข้อมูลที่มากที่สุด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ขั้นตอนถัดไปหลังจากจัดเรียงข้อมูลที่มากที่สุดแล้ว คือ ค้นข้อมูลที่มากที่สุดในลำดับถัดไปโดยยกเว้นการค้นหาข้อมูลในตำแหน่งที่เก็บข้อมูลที่มากที่สุดไปแล้วในอาร์เรย์ก่อนหน้านี้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ทำอย่างนี้จนกระทั่งจัดเรียงข้อมูลครบทุกข้อมูล ซึ่งจะมีจำนวนรอบในการจัดเรียงข้อมูลเท่ากับ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n-1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รอบจากข้อมูล </a:t>
            </a:r>
            <a:r>
              <a:rPr lang="en-US" sz="2400" i="1" dirty="0">
                <a:latin typeface="BrowalliaUPC" pitchFamily="34" charset="-34"/>
                <a:cs typeface="BrowalliaUPC" pitchFamily="34" charset="-34"/>
              </a:rPr>
              <a:t>n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ข้อมูล</a:t>
            </a: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/>
              <a:t>ดังนั้น ข้อมูลที่มากที่สุดจะอยู่ในตำแหน่งขวาสุด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3686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6</a:t>
            </a:fld>
            <a:endParaRPr lang="en-US"/>
          </a:p>
        </p:txBody>
      </p:sp>
      <p:pic>
        <p:nvPicPr>
          <p:cNvPr id="3" name="รูปภาพ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838200"/>
            <a:ext cx="6096000" cy="3352800"/>
          </a:xfrm>
          <a:prstGeom prst="rect">
            <a:avLst/>
          </a:prstGeom>
        </p:spPr>
      </p:pic>
      <p:sp>
        <p:nvSpPr>
          <p:cNvPr id="5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การจัดเรียงข้อมูลแบบ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Selection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Sort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564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7</a:t>
            </a:fld>
            <a:endParaRPr lang="en-US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609600" y="990600"/>
            <a:ext cx="746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11.2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Pseudo code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ในการจัดเรียงข้อมูลแบบ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Selection sort</a:t>
            </a:r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การจัดเรียงข้อมูลแบบ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Selection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Sort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268375"/>
              </p:ext>
            </p:extLst>
          </p:nvPr>
        </p:nvGraphicFramePr>
        <p:xfrm>
          <a:off x="762000" y="1459522"/>
          <a:ext cx="6248400" cy="2322576"/>
        </p:xfrm>
        <a:graphic>
          <a:graphicData uri="http://schemas.openxmlformats.org/drawingml/2006/table">
            <a:tbl>
              <a:tblPr firstRow="1" firstCol="1" bandRow="1"/>
              <a:tblGrid>
                <a:gridCol w="316409"/>
                <a:gridCol w="5931991"/>
              </a:tblGrid>
              <a:tr h="0">
                <a:tc>
                  <a:txBody>
                    <a:bodyPr/>
                    <a:lstStyle/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3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4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5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6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7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8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9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10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11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12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13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14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BrowalliaUPC"/>
                        </a:rPr>
                        <a:t>selectionSort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inout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[]: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ItemArray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: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integer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):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ItemArray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last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n-1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downto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1){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largest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BrowalliaUPC"/>
                        </a:rPr>
                        <a:t>indexofLargest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last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+1)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BrowalliaUPC"/>
                        </a:rPr>
                        <a:t>swap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last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+1],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largest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])   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theArray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BrowalliaUPC"/>
                        </a:rPr>
                        <a:t>indexofLargest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[]: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DataType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size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integer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):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integer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indexSoFar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0;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currIndex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=1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to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size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currIndex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 &gt;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indexSoFar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indexSoFar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currIndex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indexSoFar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7518400" y="10736263"/>
            <a:ext cx="266700" cy="960437"/>
            <a:chOff x="8160" y="4704"/>
            <a:chExt cx="420" cy="1981"/>
          </a:xfrm>
        </p:grpSpPr>
        <p:cxnSp>
          <p:nvCxnSpPr>
            <p:cNvPr id="7" name="AutoShape 12"/>
            <p:cNvCxnSpPr>
              <a:cxnSpLocks noChangeShapeType="1"/>
            </p:cNvCxnSpPr>
            <p:nvPr/>
          </p:nvCxnSpPr>
          <p:spPr bwMode="auto">
            <a:xfrm>
              <a:off x="8160" y="4704"/>
              <a:ext cx="40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AutoShape 13"/>
            <p:cNvCxnSpPr>
              <a:cxnSpLocks noChangeShapeType="1"/>
            </p:cNvCxnSpPr>
            <p:nvPr/>
          </p:nvCxnSpPr>
          <p:spPr bwMode="auto">
            <a:xfrm>
              <a:off x="8565" y="4704"/>
              <a:ext cx="0" cy="19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AutoShape 14"/>
            <p:cNvCxnSpPr>
              <a:cxnSpLocks noChangeShapeType="1"/>
            </p:cNvCxnSpPr>
            <p:nvPr/>
          </p:nvCxnSpPr>
          <p:spPr bwMode="auto">
            <a:xfrm>
              <a:off x="8175" y="6684"/>
              <a:ext cx="40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14"/>
          <p:cNvGrpSpPr>
            <a:grpSpLocks/>
          </p:cNvGrpSpPr>
          <p:nvPr/>
        </p:nvGrpSpPr>
        <p:grpSpPr bwMode="auto">
          <a:xfrm>
            <a:off x="7508875" y="9994900"/>
            <a:ext cx="276225" cy="673100"/>
            <a:chOff x="8160" y="4704"/>
            <a:chExt cx="420" cy="1981"/>
          </a:xfrm>
        </p:grpSpPr>
        <p:cxnSp>
          <p:nvCxnSpPr>
            <p:cNvPr id="11" name="AutoShape 16"/>
            <p:cNvCxnSpPr>
              <a:cxnSpLocks noChangeShapeType="1"/>
            </p:cNvCxnSpPr>
            <p:nvPr/>
          </p:nvCxnSpPr>
          <p:spPr bwMode="auto">
            <a:xfrm>
              <a:off x="8160" y="4704"/>
              <a:ext cx="40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7"/>
            <p:cNvCxnSpPr>
              <a:cxnSpLocks noChangeShapeType="1"/>
            </p:cNvCxnSpPr>
            <p:nvPr/>
          </p:nvCxnSpPr>
          <p:spPr bwMode="auto">
            <a:xfrm>
              <a:off x="8565" y="4704"/>
              <a:ext cx="0" cy="19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8"/>
            <p:cNvCxnSpPr>
              <a:cxnSpLocks noChangeShapeType="1"/>
            </p:cNvCxnSpPr>
            <p:nvPr/>
          </p:nvCxnSpPr>
          <p:spPr bwMode="auto">
            <a:xfrm>
              <a:off x="8175" y="6684"/>
              <a:ext cx="40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" name="สี่เหลี่ยมผืนผ้า 31"/>
          <p:cNvSpPr/>
          <p:nvPr/>
        </p:nvSpPr>
        <p:spPr>
          <a:xfrm>
            <a:off x="642256" y="3962400"/>
            <a:ext cx="6139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วิเคราะห์หาประสิทธิภาพการจัดเรียงข้อมูลแบบ </a:t>
            </a:r>
            <a:r>
              <a:rPr lang="en-US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Selection sort </a:t>
            </a: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990600" y="4270178"/>
            <a:ext cx="458490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thai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  ลูป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 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ในฟังก์ชัน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/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เมธอด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selectionSort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 วนลูปเท่ากับ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n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 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ครั้ง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rowalliaUPC" pitchFamily="34" charset="-34"/>
              <a:cs typeface="BrowalliaUPC" pitchFamily="34" charset="-34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  ลูป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 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ในฟังก์ชัน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/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เมธอด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indexofLargest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 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owalliaUPC" pitchFamily="34" charset="-34"/>
                <a:ea typeface="Times New Roman" pitchFamily="18" charset="0"/>
                <a:cs typeface="BrowalliaUPC" pitchFamily="34" charset="-34"/>
              </a:rPr>
              <a:t>วนลูปเท่ากับ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  ใน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บรรทัดที่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10-11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 ทำคำสั่ง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2 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คำสั่ง</a:t>
            </a:r>
            <a:endParaRPr kumimoji="0" 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34" name="วัตถุ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732402"/>
              </p:ext>
            </p:extLst>
          </p:nvPr>
        </p:nvGraphicFramePr>
        <p:xfrm>
          <a:off x="5002336" y="4572000"/>
          <a:ext cx="331664" cy="367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" name="Equation" r:id="rId3" imgW="342751" imgH="393529" progId="Equation.3">
                  <p:embed/>
                </p:oleObj>
              </mc:Choice>
              <mc:Fallback>
                <p:oleObj name="Equation" r:id="rId3" imgW="342751" imgH="39352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2336" y="4572000"/>
                        <a:ext cx="331664" cy="3671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สี่เหลี่ยมผืนผ้า 46"/>
          <p:cNvSpPr/>
          <p:nvPr/>
        </p:nvSpPr>
        <p:spPr>
          <a:xfrm>
            <a:off x="762000" y="5269468"/>
            <a:ext cx="7467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ดังนั้น 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worst-case 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เท่ากับ                  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=                     =                 =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49" name="วัตถุ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89269"/>
              </p:ext>
            </p:extLst>
          </p:nvPr>
        </p:nvGraphicFramePr>
        <p:xfrm>
          <a:off x="2728685" y="5105400"/>
          <a:ext cx="852715" cy="710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" name="Equation" r:id="rId5" imgW="520474" imgH="431613" progId="Equation.3">
                  <p:embed/>
                </p:oleObj>
              </mc:Choice>
              <mc:Fallback>
                <p:oleObj name="Equation" r:id="rId5" imgW="520474" imgH="431613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685" y="5105400"/>
                        <a:ext cx="852715" cy="7105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วัตถุ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234083"/>
              </p:ext>
            </p:extLst>
          </p:nvPr>
        </p:nvGraphicFramePr>
        <p:xfrm>
          <a:off x="3810000" y="5166844"/>
          <a:ext cx="1111659" cy="624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" name="Equation" r:id="rId7" imgW="774364" imgH="431613" progId="Equation.3">
                  <p:embed/>
                </p:oleObj>
              </mc:Choice>
              <mc:Fallback>
                <p:oleObj name="Equation" r:id="rId7" imgW="774364" imgH="431613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166844"/>
                        <a:ext cx="1111659" cy="6243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วัตถุ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658769"/>
              </p:ext>
            </p:extLst>
          </p:nvPr>
        </p:nvGraphicFramePr>
        <p:xfrm>
          <a:off x="5181599" y="5181600"/>
          <a:ext cx="818173" cy="550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" name="Equation" r:id="rId9" imgW="647700" imgH="431800" progId="Equation.3">
                  <p:embed/>
                </p:oleObj>
              </mc:Choice>
              <mc:Fallback>
                <p:oleObj name="Equation" r:id="rId9" imgW="647700" imgH="4318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599" y="5181600"/>
                        <a:ext cx="818173" cy="5501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Rectangle 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7" name="วัตถุ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527550"/>
              </p:ext>
            </p:extLst>
          </p:nvPr>
        </p:nvGraphicFramePr>
        <p:xfrm>
          <a:off x="6172200" y="5266508"/>
          <a:ext cx="609600" cy="296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5" name="Equation" r:id="rId11" imgW="418918" imgH="203112" progId="Equation.3">
                  <p:embed/>
                </p:oleObj>
              </mc:Choice>
              <mc:Fallback>
                <p:oleObj name="Equation" r:id="rId11" imgW="418918" imgH="203112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266508"/>
                        <a:ext cx="609600" cy="2960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สี่เหลี่ยมผืนผ้า 57"/>
          <p:cNvSpPr/>
          <p:nvPr/>
        </p:nvSpPr>
        <p:spPr>
          <a:xfrm>
            <a:off x="762000" y="5867400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dirty="0"/>
              <a:t>ทำให้ </a:t>
            </a:r>
            <a:r>
              <a:rPr lang="en-US" b="1" dirty="0"/>
              <a:t>worst-case </a:t>
            </a:r>
            <a:r>
              <a:rPr lang="th-TH" b="1" dirty="0"/>
              <a:t>ของการจัดเรียงข้อมูลแบบ </a:t>
            </a:r>
            <a:r>
              <a:rPr lang="en-US" b="1" dirty="0"/>
              <a:t>Selection sort </a:t>
            </a:r>
            <a:r>
              <a:rPr lang="th-TH" b="1" dirty="0"/>
              <a:t>เท่ากับ</a:t>
            </a:r>
            <a:r>
              <a:rPr lang="en-US" b="1" dirty="0"/>
              <a:t> O</a:t>
            </a:r>
            <a:r>
              <a:rPr lang="en-US" b="1" dirty="0" smtClean="0"/>
              <a:t>(      )</a:t>
            </a:r>
            <a:endParaRPr lang="en-US" dirty="0"/>
          </a:p>
        </p:txBody>
      </p:sp>
      <p:graphicFrame>
        <p:nvGraphicFramePr>
          <p:cNvPr id="60" name="วัตถุ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993697"/>
              </p:ext>
            </p:extLst>
          </p:nvPr>
        </p:nvGraphicFramePr>
        <p:xfrm>
          <a:off x="6553200" y="5835134"/>
          <a:ext cx="324304" cy="337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" name="Equation" r:id="rId13" imgW="190417" imgH="203112" progId="Equation.3">
                  <p:embed/>
                </p:oleObj>
              </mc:Choice>
              <mc:Fallback>
                <p:oleObj name="Equation" r:id="rId13" imgW="190417" imgH="203112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835134"/>
                        <a:ext cx="324304" cy="3370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415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8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การจัดเรียงข้อมูลแบบ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Bubble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Sort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5" name="รูปภาพ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48000"/>
            <a:ext cx="5867400" cy="2971800"/>
          </a:xfrm>
          <a:prstGeom prst="rect">
            <a:avLst/>
          </a:prstGeom>
        </p:spPr>
      </p:pic>
      <p:sp>
        <p:nvSpPr>
          <p:cNvPr id="4" name="สี่เหลี่ยมผืนผ้า 3"/>
          <p:cNvSpPr/>
          <p:nvPr/>
        </p:nvSpPr>
        <p:spPr>
          <a:xfrm>
            <a:off x="533400" y="1066800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การ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จัดเรียงข้อมูลแบบ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Bubble sort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เริ่มจากเปรียบเทียบข้อมูลในตำแหน่งแรกกับข้อมูลในตำแหน่งที่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2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ในอาร์เรย์ ถ้าไม่ตรงตามข้อกำหนดที่กำหนดไว้ให้สลับตำแหน่งกันระหว่างข้อมูลทั้งสอง </a:t>
            </a:r>
            <a:endParaRPr lang="en-US" sz="2400" dirty="0" smtClean="0">
              <a:latin typeface="BrowalliaUPC" pitchFamily="34" charset="-34"/>
              <a:ea typeface="Times New Roman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ต่อไป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เปรียบเทียบข้อมูลคู่ต่อไป คือ ข้อมูลตำแหน่งที่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2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กับ 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3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ว่าตรงตามข้อที่กำหนดหรือไม่ ถ้าไม่ตรงตามข้อที่กำหนดไว้ให้สลับตำแหน่งกัน และทำจนกระทั่งสิ้นสุดข้อมูลในอาร์เรย์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984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9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การจัดเรียงข้อมูลแบบ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Bubble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Sort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990600"/>
            <a:ext cx="6172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 11.3</a:t>
            </a:r>
            <a:r>
              <a:rPr lang="en-US" sz="2400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Pseudo code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การจัดเรียงข้อมูลแบบ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Buffer sort</a:t>
            </a:r>
          </a:p>
        </p:txBody>
      </p:sp>
      <p:graphicFrame>
        <p:nvGraphicFramePr>
          <p:cNvPr id="16" name="ตาราง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230845"/>
              </p:ext>
            </p:extLst>
          </p:nvPr>
        </p:nvGraphicFramePr>
        <p:xfrm>
          <a:off x="609600" y="1447800"/>
          <a:ext cx="5868670" cy="1463040"/>
        </p:xfrm>
        <a:graphic>
          <a:graphicData uri="http://schemas.openxmlformats.org/drawingml/2006/table">
            <a:tbl>
              <a:tblPr firstRow="1" firstCol="1" bandRow="1"/>
              <a:tblGrid>
                <a:gridCol w="240030"/>
                <a:gridCol w="5628640"/>
              </a:tblGrid>
              <a:tr h="0">
                <a:tc>
                  <a:txBody>
                    <a:bodyPr/>
                    <a:lstStyle/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3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4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5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6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7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8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BrowalliaUPC"/>
                        </a:rPr>
                        <a:t>bubbleSort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inout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[]: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ItemArray</a:t>
                      </a:r>
                      <a:r>
                        <a:rPr lang="en-US" sz="1200" dirty="0" err="1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: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integer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):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ItemArray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for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pass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=1 to n-1){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index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=0 to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n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pass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theArry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index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 &gt;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theArry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index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+1]){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BrowalliaUPC"/>
                        </a:rPr>
                        <a:t>swap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index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],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theArray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Cordia New"/>
                        </a:rPr>
                        <a:t>index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+1]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  }  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  }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  }   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7" name="Group 2"/>
          <p:cNvGrpSpPr>
            <a:grpSpLocks/>
          </p:cNvGrpSpPr>
          <p:nvPr/>
        </p:nvGrpSpPr>
        <p:grpSpPr bwMode="auto">
          <a:xfrm>
            <a:off x="7223125" y="11953875"/>
            <a:ext cx="266700" cy="693738"/>
            <a:chOff x="8160" y="4704"/>
            <a:chExt cx="420" cy="1981"/>
          </a:xfrm>
        </p:grpSpPr>
        <p:cxnSp>
          <p:nvCxnSpPr>
            <p:cNvPr id="18" name="AutoShape 22"/>
            <p:cNvCxnSpPr>
              <a:cxnSpLocks noChangeShapeType="1"/>
            </p:cNvCxnSpPr>
            <p:nvPr/>
          </p:nvCxnSpPr>
          <p:spPr bwMode="auto">
            <a:xfrm>
              <a:off x="8160" y="4704"/>
              <a:ext cx="40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23"/>
            <p:cNvCxnSpPr>
              <a:cxnSpLocks noChangeShapeType="1"/>
            </p:cNvCxnSpPr>
            <p:nvPr/>
          </p:nvCxnSpPr>
          <p:spPr bwMode="auto">
            <a:xfrm>
              <a:off x="8565" y="4704"/>
              <a:ext cx="0" cy="19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24"/>
            <p:cNvCxnSpPr>
              <a:cxnSpLocks noChangeShapeType="1"/>
            </p:cNvCxnSpPr>
            <p:nvPr/>
          </p:nvCxnSpPr>
          <p:spPr bwMode="auto">
            <a:xfrm>
              <a:off x="8175" y="6684"/>
              <a:ext cx="40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Group 6"/>
          <p:cNvGrpSpPr>
            <a:grpSpLocks/>
          </p:cNvGrpSpPr>
          <p:nvPr/>
        </p:nvGrpSpPr>
        <p:grpSpPr bwMode="auto">
          <a:xfrm>
            <a:off x="7623175" y="11834813"/>
            <a:ext cx="266700" cy="884237"/>
            <a:chOff x="8160" y="4704"/>
            <a:chExt cx="420" cy="1981"/>
          </a:xfrm>
        </p:grpSpPr>
        <p:cxnSp>
          <p:nvCxnSpPr>
            <p:cNvPr id="24" name="AutoShape 28"/>
            <p:cNvCxnSpPr>
              <a:cxnSpLocks noChangeShapeType="1"/>
            </p:cNvCxnSpPr>
            <p:nvPr/>
          </p:nvCxnSpPr>
          <p:spPr bwMode="auto">
            <a:xfrm>
              <a:off x="8160" y="4704"/>
              <a:ext cx="40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9"/>
            <p:cNvCxnSpPr>
              <a:cxnSpLocks noChangeShapeType="1"/>
            </p:cNvCxnSpPr>
            <p:nvPr/>
          </p:nvCxnSpPr>
          <p:spPr bwMode="auto">
            <a:xfrm>
              <a:off x="8565" y="4704"/>
              <a:ext cx="0" cy="19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30"/>
            <p:cNvCxnSpPr>
              <a:cxnSpLocks noChangeShapeType="1"/>
            </p:cNvCxnSpPr>
            <p:nvPr/>
          </p:nvCxnSpPr>
          <p:spPr bwMode="auto">
            <a:xfrm>
              <a:off x="8175" y="6684"/>
              <a:ext cx="40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7" name="สี่เหลี่ยมผืนผ้า 26"/>
          <p:cNvSpPr/>
          <p:nvPr/>
        </p:nvSpPr>
        <p:spPr>
          <a:xfrm>
            <a:off x="609600" y="3048000"/>
            <a:ext cx="6019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วิเคราะห์หาประสิทธิภาพการจัดเรียงข้อมูลแบบ </a:t>
            </a:r>
            <a:r>
              <a:rPr lang="en-US" sz="24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Bubble sorted </a:t>
            </a:r>
          </a:p>
        </p:txBody>
      </p:sp>
      <p:pic>
        <p:nvPicPr>
          <p:cNvPr id="5155" name="Picture 3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3429000"/>
            <a:ext cx="7391401" cy="2116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9" name="สี่เหลี่ยมผืนผ้า 5128"/>
          <p:cNvSpPr/>
          <p:nvPr/>
        </p:nvSpPr>
        <p:spPr>
          <a:xfrm>
            <a:off x="609600" y="5545911"/>
            <a:ext cx="7696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thaiDist"/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best-case </a:t>
            </a:r>
            <a:r>
              <a:rPr lang="th-TH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ของการจัดเรียงข้อมูลแบบ </a:t>
            </a:r>
            <a:r>
              <a:rPr lang="en-US" sz="2000" b="1" dirty="0">
                <a:latin typeface="BrowalliaUPC" pitchFamily="34" charset="-34"/>
                <a:ea typeface="Times New Roman"/>
                <a:cs typeface="BrowalliaUPC" pitchFamily="34" charset="-34"/>
              </a:rPr>
              <a:t>Bubble sort </a:t>
            </a:r>
            <a:r>
              <a:rPr lang="th-TH" sz="2000" b="1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คือ </a:t>
            </a: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จัดเรียง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ข้อมูลเพียงรอบเดียว คือ เปรียบเทียบข้อมูลเพียง </a:t>
            </a:r>
            <a:r>
              <a:rPr lang="en-US" sz="2000" i="1" dirty="0">
                <a:latin typeface="BrowalliaUPC" pitchFamily="34" charset="-34"/>
                <a:ea typeface="Times New Roman"/>
                <a:cs typeface="BrowalliaUPC" pitchFamily="34" charset="-34"/>
              </a:rPr>
              <a:t>n</a:t>
            </a:r>
            <a:r>
              <a:rPr lang="en-US" sz="2000" dirty="0">
                <a:latin typeface="BrowalliaUPC" pitchFamily="34" charset="-34"/>
                <a:ea typeface="Times New Roman"/>
                <a:cs typeface="BrowalliaUPC" pitchFamily="34" charset="-34"/>
              </a:rPr>
              <a:t>-1 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รอบ </a:t>
            </a: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เท่ากับ </a:t>
            </a:r>
            <a:r>
              <a:rPr lang="en-US" sz="2000" b="1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O(</a:t>
            </a:r>
            <a:r>
              <a:rPr lang="en-US" sz="2000" b="1" i="1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n</a:t>
            </a:r>
            <a:r>
              <a:rPr lang="en-US" sz="2000" b="1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)</a:t>
            </a:r>
            <a:endParaRPr lang="en-US" sz="2000" dirty="0">
              <a:effectLst/>
              <a:latin typeface="BrowalliaUPC" pitchFamily="34" charset="-34"/>
              <a:ea typeface="Times New Roman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5561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wrap="square">
        <a:spAutoFit/>
      </a:bodyPr>
      <a:lstStyle>
        <a:defPPr>
          <a:defRPr sz="2100" dirty="0">
            <a:solidFill>
              <a:srgbClr val="0070C0"/>
            </a:solidFill>
            <a:latin typeface="BrowalliaUPC" pitchFamily="34" charset="-34"/>
            <a:cs typeface="BrowalliaUPC" pitchFamily="34" charset="-34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516</TotalTime>
  <Words>3467</Words>
  <Application>Microsoft Office PowerPoint</Application>
  <PresentationFormat>นำเสนอทางหน้าจอ (4:3)</PresentationFormat>
  <Paragraphs>528</Paragraphs>
  <Slides>35</Slides>
  <Notes>0</Notes>
  <HiddenSlides>0</HiddenSlides>
  <MMClips>0</MMClips>
  <ScaleCrop>false</ScaleCrop>
  <HeadingPairs>
    <vt:vector size="6" baseType="variant">
      <vt:variant>
        <vt:lpstr>ชุดรูปแบบ</vt:lpstr>
      </vt:variant>
      <vt:variant>
        <vt:i4>1</vt:i4>
      </vt:variant>
      <vt:variant>
        <vt:lpstr>เซิร์ฟเวอร์ OLE ฝังตัว</vt:lpstr>
      </vt:variant>
      <vt:variant>
        <vt:i4>1</vt:i4>
      </vt:variant>
      <vt:variant>
        <vt:lpstr>ชื่อเรื่องภาพนิ่ง</vt:lpstr>
      </vt:variant>
      <vt:variant>
        <vt:i4>35</vt:i4>
      </vt:variant>
    </vt:vector>
  </HeadingPairs>
  <TitlesOfParts>
    <vt:vector size="37" baseType="lpstr">
      <vt:lpstr>Executive</vt:lpstr>
      <vt:lpstr>Equation</vt:lpstr>
      <vt:lpstr>บทที่ 11 การจัดเรียงและการค้นหาข้อมูล</vt:lpstr>
      <vt:lpstr>บทที่ 11 การจัดเรียงและการค้นหาข้อมูล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1 รู้จักกับโครงสร้าง           ข้อมูลและอัลกอริทึม</dc:title>
  <dc:creator>visanu</dc:creator>
  <cp:lastModifiedBy>visanu</cp:lastModifiedBy>
  <cp:revision>112</cp:revision>
  <dcterms:created xsi:type="dcterms:W3CDTF">2013-06-26T21:55:03Z</dcterms:created>
  <dcterms:modified xsi:type="dcterms:W3CDTF">2013-07-05T16:22:09Z</dcterms:modified>
</cp:coreProperties>
</file>