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9" r:id="rId32"/>
    <p:sldId id="290" r:id="rId33"/>
    <p:sldId id="291" r:id="rId34"/>
    <p:sldId id="288" r:id="rId35"/>
    <p:sldId id="292" r:id="rId36"/>
    <p:sldId id="293" r:id="rId37"/>
    <p:sldId id="285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CDD6-B795-4CE4-909F-BF003AC4542A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0DC0-88A5-402F-9B14-5F06DF69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B07-E0AC-4B47-A203-7209B9814A27}" type="datetime1">
              <a:rPr lang="en-US" smtClean="0"/>
              <a:t>7/6/2013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8A10-500E-41A2-BC3E-93A3F6124232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5476-7404-4BB2-8C51-E8C45322A891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BE3-8731-4781-A859-15A1D85B8C6A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290-1250-409C-A5C2-8A9B2DB03516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4FD-5179-4D4B-92E9-EF0AA6DD390C}" type="datetime1">
              <a:rPr lang="en-US" smtClean="0"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42D-FB93-491E-80B8-D445CCFFC9C8}" type="datetime1">
              <a:rPr lang="en-US" smtClean="0"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25A-BA2B-4B02-B80C-E35023CE1595}" type="datetime1">
              <a:rPr lang="en-US" smtClean="0"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97F5-5CC8-47A0-9A14-46C01F7DDD7F}" type="datetime1">
              <a:rPr lang="en-US" smtClean="0"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99CB-03C9-437F-95F5-1AE408F6ED3E}" type="datetime1">
              <a:rPr lang="en-US" smtClean="0"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F4B7-A532-4DE1-8451-5E26BA2898CA}" type="datetime1">
              <a:rPr lang="en-US" smtClean="0"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CA38D5-F2FC-46E6-8416-687312201C5C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800600"/>
          </a:xfrm>
        </p:spPr>
        <p:txBody>
          <a:bodyPr anchor="ctr"/>
          <a:lstStyle/>
          <a:p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12</a:t>
            </a:r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 กราฟ (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Graph</a:t>
            </a:r>
            <a:r>
              <a:rPr lang="th-TH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)</a:t>
            </a:r>
            <a:endParaRPr 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กราฟ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1895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เมทริกประชิด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สี่เหลี่ยมผืนผ้า 5"/>
              <p:cNvSpPr/>
              <p:nvPr/>
            </p:nvSpPr>
            <p:spPr>
              <a:xfrm>
                <a:off x="471948" y="1371600"/>
                <a:ext cx="791005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th-TH" sz="2000" dirty="0">
                    <a:latin typeface="BrowalliaUPC" pitchFamily="34" charset="-34"/>
                    <a:ea typeface="Times New Roman"/>
                    <a:cs typeface="BrowalliaUPC" pitchFamily="34" charset="-34"/>
                  </a:rPr>
                  <a:t>ถ้ากราฟเป็นกราฟแบบน้ำหนัก คือ มีน้ำหนักของเส้นเชื่อมโยงดังแสดงในรูป </a:t>
                </a:r>
                <a:r>
                  <a:rPr lang="en-US" sz="2000" dirty="0" smtClean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(</a:t>
                </a:r>
                <a:r>
                  <a:rPr lang="en-US" sz="20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a) </a:t>
                </a:r>
                <a:r>
                  <a:rPr lang="th-TH" sz="20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ข้อมูลในอาร์เรย์จะเปลี่ยนจาก </a:t>
                </a:r>
                <a:r>
                  <a:rPr lang="en-US" sz="20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1</a:t>
                </a:r>
                <a:r>
                  <a:rPr lang="th-TH" sz="20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 ซึ่งเป็น</a:t>
                </a:r>
                <a:r>
                  <a:rPr lang="th-TH" sz="2000" dirty="0" err="1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โหนด</a:t>
                </a:r>
                <a:r>
                  <a:rPr lang="th-TH" sz="20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ที่มีความสัมพันธ์กันเป็นค่าน้ำหนักในการเชื่อมโยงระหว่าง</a:t>
                </a:r>
                <a:r>
                  <a:rPr lang="th-TH" sz="2000" dirty="0" err="1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โหนด</a:t>
                </a:r>
                <a:r>
                  <a:rPr lang="th-TH" sz="20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แทน และ</a:t>
                </a:r>
                <a:r>
                  <a:rPr lang="th-TH" sz="2000" dirty="0" err="1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โหนด</a:t>
                </a:r>
                <a:r>
                  <a:rPr lang="th-TH" sz="20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ไหนไม่มีความสัมพันธ์ระหว่าง</a:t>
                </a:r>
                <a:r>
                  <a:rPr lang="th-TH" sz="2000" dirty="0" err="1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โหนด</a:t>
                </a:r>
                <a:r>
                  <a:rPr lang="th-TH" sz="2000" dirty="0">
                    <a:effectLst/>
                    <a:latin typeface="BrowalliaUPC" pitchFamily="34" charset="-34"/>
                    <a:ea typeface="Times New Roman"/>
                    <a:cs typeface="BrowalliaUPC" pitchFamily="34" charset="-34"/>
                  </a:rPr>
                  <a:t>จะแทนตัว</a:t>
                </a:r>
                <a14:m>
                  <m:oMath xmlns:m="http://schemas.openxmlformats.org/officeDocument/2006/math">
                    <m:r>
                      <a:rPr lang="th-TH" sz="2000">
                        <a:effectLst/>
                        <a:latin typeface="Cambria Math"/>
                        <a:ea typeface="Times New Roman"/>
                        <a:cs typeface="Cambria Math"/>
                      </a:rPr>
                      <m:t> </m:t>
                    </m:r>
                  </m:oMath>
                </a14:m>
                <a:endParaRPr lang="en-US" sz="200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</mc:Choice>
        <mc:Fallback xmlns="">
          <p:sp>
            <p:nvSpPr>
              <p:cNvPr id="6" name="สี่เหลี่ยมผืนผ้า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8" y="1371600"/>
                <a:ext cx="7910052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616" t="-4192" r="-693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สี่เหลี่ยมผืนผ้า 6"/>
              <p:cNvSpPr/>
              <p:nvPr/>
            </p:nvSpPr>
            <p:spPr>
              <a:xfrm>
                <a:off x="3505200" y="1992868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สี่เหลี่ยมผืนผ้า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92868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รูปภาพ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8400"/>
            <a:ext cx="4876800" cy="204914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1371600" y="4449515"/>
            <a:ext cx="723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 (a)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กราฟไม่มีทิศทางและมีน้ำหนักกราฟ  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(b)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อาร์เรย์แสดงความสัมพันธ์ระหว่าง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73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กราฟ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2028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รายการ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ประชิด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81780" y="1332393"/>
            <a:ext cx="82050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รายการประชิด คือ การเก็บรายละเอียดของความเชื่อมโยงในกราฟทั้งแบบมีทิศทางและไม่มีทิศทาง </a:t>
            </a:r>
            <a:endParaRPr lang="en-US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ใช้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โครงสร้างของลิงค์ลิสต์มาเก็บข้อมูลความสัมพันธ์ของกราฟ </a:t>
            </a:r>
            <a:endParaRPr lang="en-US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ถ้า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กราฟมีจำนวน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เท่ากับ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จะมี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ในลิงค์ลิสต์เท่ากับจำนวน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ของกราฟ ดังแสดงการเก็บรายการประชิดในรูป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b) 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เป็น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การเก็บความสัมพันธ์ของกราฟแบบมีทิศทางในรูป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a) 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90244"/>
            <a:ext cx="4572000" cy="3024755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2209800" y="5767918"/>
            <a:ext cx="5503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กราฟแบบทิศทาง   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(b)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รายการประชิดของกราฟแบบมีทิศทาง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30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12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09600" y="1349684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การเก็บรายการประชิดของกราฟแบบไม่มีทิศทางและเป็นกราฟแบบมีน้ำหนักกราฟ โดยข้อมูลภายในรายการประชิดจะเก็บน้ำหนักของ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ไว้ในลิงค์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ลิสต์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ดังแสดงในรูป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(b)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กราฟ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762000"/>
            <a:ext cx="2028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รายการ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ประชิด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62" y="2087066"/>
            <a:ext cx="5797238" cy="1999188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685801" y="3886199"/>
            <a:ext cx="7391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กราฟไม่มีทิศทางและมีน้ำหนักกราฟ 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รายการประชิดของกราฟไม่มีทิศทางและมีน้ำหนักกราฟ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47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การท่องเข้าไปในกราฟ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(Graph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Traversals)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0668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การท่องเข้าไปใน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กราฟจะท่อง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เข้า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ไปทุก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และจะหยุดเมื่อถึง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สุดท้ายในกราฟ 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ท่อง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เข้าไปเฉพาะ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ที่มีการเชื่อมโยงกันเท่านั้น </a:t>
            </a:r>
            <a:endParaRPr lang="th-TH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ถ้าใน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กราฟประกอบด้วยกราฟแบบลูป 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จะท่องเข้า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ไปใน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ที่เป็นแบบลูปนี้เพียงครั้ง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เดียว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การ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ท่องเข้าไปใน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กราฟสามารถ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ท่องเข้าไปได้ทั้งในกราฟแบบมีทิศทางและไม่มีทิศทาง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2390239"/>
            <a:ext cx="2509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Depth-first Search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85800" y="2952690"/>
            <a:ext cx="7396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การท่องเข้าไปในกราฟแบบ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Depth-first Search (DFS)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จะใช้แสตกมาช่วยในการจัดการ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85800" y="3333690"/>
            <a:ext cx="4673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12.1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โค้ดรหัสเทียมในการท่องเข้าไปกราฟแบบ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DFS</a:t>
            </a:r>
          </a:p>
        </p:txBody>
      </p:sp>
      <p:graphicFrame>
        <p:nvGraphicFramePr>
          <p:cNvPr id="9" name="ตาราง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2933"/>
              </p:ext>
            </p:extLst>
          </p:nvPr>
        </p:nvGraphicFramePr>
        <p:xfrm>
          <a:off x="762000" y="3733800"/>
          <a:ext cx="7696200" cy="2377440"/>
        </p:xfrm>
        <a:graphic>
          <a:graphicData uri="http://schemas.openxmlformats.org/drawingml/2006/table">
            <a:tbl>
              <a:tblPr firstRow="1" firstCol="1" bandRow="1"/>
              <a:tblGrid>
                <a:gridCol w="380581"/>
                <a:gridCol w="7315619"/>
              </a:tblGrid>
              <a:tr h="188404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dfs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Vertex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createStack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 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v as visited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no unvisited vertices are adjacent to the vertex on the top of the 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 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Select an unvisited vertex u adjacent to the vertex on the top of the 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	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u as visited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if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2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14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การท่องเข้าไปในกราฟ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(Graph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Traversals)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8980" y="1371600"/>
            <a:ext cx="77668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จาก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โค้ดรหัสเทียมการท่องเข้าไปในกราฟแบบ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DFS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นำไปท่องเข้าไปในกราฟในรูป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a)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แสดง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ลำดับการทำงานในการเก็บข้อมูลลงในแสตกตามขั้นตอนวิธี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DFS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ในรูป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(b)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มี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ลำดับในการท่องเข้าไปในกราฟคือ</a:t>
            </a:r>
            <a:r>
              <a:rPr lang="en-US" sz="2000" i="1" dirty="0">
                <a:latin typeface="BrowalliaUPC" pitchFamily="34" charset="-34"/>
                <a:cs typeface="BrowalliaUPC" pitchFamily="34" charset="-34"/>
              </a:rPr>
              <a:t>  a, b, c, d, g, e, f, h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000" i="1" dirty="0">
                <a:latin typeface="BrowalliaUPC" pitchFamily="34" charset="-34"/>
                <a:cs typeface="BrowalliaUPC" pitchFamily="34" charset="-34"/>
              </a:rPr>
              <a:t>i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8980" y="838200"/>
            <a:ext cx="2509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Depth-first Search</a:t>
            </a: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7262"/>
            <a:ext cx="6096000" cy="39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การท่องเข้าไปในกราฟ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(Graph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Traversals)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8980" y="838200"/>
            <a:ext cx="2762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Breadth-first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Search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371600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การท่องเข้าไปในกราฟแบบ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Breadth-First Search (BFS)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ได้ใช้คิวมาช่วยในการจัดการการท่องเข้าไปในกราฟ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8980" y="1771710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12.2 </a:t>
            </a:r>
            <a:r>
              <a:rPr lang="th-TH" dirty="0">
                <a:latin typeface="BrowalliaUPC" pitchFamily="34" charset="-34"/>
                <a:cs typeface="BrowalliaUPC" pitchFamily="34" charset="-34"/>
              </a:rPr>
              <a:t>โค้ดรหัสเทียมในการท่องเข้าไปกราฟแบบ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BFS</a:t>
            </a: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0668"/>
              </p:ext>
            </p:extLst>
          </p:nvPr>
        </p:nvGraphicFramePr>
        <p:xfrm>
          <a:off x="685800" y="2209800"/>
          <a:ext cx="563880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320291"/>
                <a:gridCol w="5318509"/>
              </a:tblGrid>
              <a:tr h="14338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bfs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Vertex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q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v as visited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(!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q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 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q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dequeue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 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each unvisited vertex u adjacent to 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	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u as visited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	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q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while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การท่องเข้าไปในกราฟ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(Graph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Traversals)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8980" y="838200"/>
            <a:ext cx="2762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Breadth-first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Search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70934" y="1422975"/>
            <a:ext cx="79634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จากหลักการท่องเข้าไปในกราฟแบบ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BFS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นำไปท่องเข้าไปในกราฟในรูป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a) </a:t>
            </a:r>
            <a:endParaRPr lang="th-TH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มี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ลำดับการทำงานในการเก็บข้อมูลลงในคิวดังแสดงในรูป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b) </a:t>
            </a:r>
            <a:endParaRPr lang="th-TH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ลำดับ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การท่องเข้าไปในกราฟคือ 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a, b, f, i, c, e, g, d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 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h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65070"/>
            <a:ext cx="5410200" cy="36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17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09600" y="1066800"/>
            <a:ext cx="769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จากหลักการ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ในการท่องเข้าไปในกราฟคือ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DFS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BFS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นำไปท่องเข้าไปในกราฟในรูปที่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a)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แสดง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ลำดับการท่องเข้าไปในกราฟแบบ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DFS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ได้ในรูป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b)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แสดง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ลำดับการท่องเข้าไปในกราฟแบบ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BFS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ได้ในรูป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c)</a:t>
            </a: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การท่องเข้าไปในกราฟ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(Graph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Traversals)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5170"/>
            <a:ext cx="6934200" cy="196723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295400" y="3985822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ภาพต้นแบบ   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    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(b)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ท่องเข้าไปในกราฟแบบ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 DFS 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   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(c)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ท่องเข้าไปในกราฟแบบ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 BFS</a:t>
            </a:r>
          </a:p>
        </p:txBody>
      </p:sp>
    </p:spTree>
    <p:extLst>
      <p:ext uri="{BB962C8B-B14F-4D97-AF65-F5344CB8AC3E}">
        <p14:creationId xmlns:p14="http://schemas.microsoft.com/office/powerpoint/2010/main" val="31115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6696" y="914400"/>
            <a:ext cx="82001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กราฟแบบมีทิศทางที่ไม่ใช้กราฟแบบลูป ดังแสดงในรูป 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มี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ลำดับของ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ในกราฟ คือ 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a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มาก่อน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เป็นต้น เราจะเรียกกราฟที่มีอันดับของ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ว่า 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ลำดับโทโปโลยี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(Topological order)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และถ้ากำหนดให้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x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มาก่อน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y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ทิศทางของเส้นเชื่อมจะมีทิศทางจาก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x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ไปยัง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y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0566"/>
            <a:ext cx="2367280" cy="16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42452" y="838200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Topological sorting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86696" y="1295400"/>
            <a:ext cx="80477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จากกราฟที่มีลักษณะแบบลำดับโทโปโลยี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มี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ขั้นตอนวิธีในการท่องเข้าไปในกราฟในรูปแบบนี้ คือ </a:t>
            </a:r>
            <a:r>
              <a:rPr lang="en-US" sz="2000" b="1" dirty="0">
                <a:latin typeface="BrowalliaUPC" pitchFamily="34" charset="-34"/>
                <a:cs typeface="BrowalliaUPC" pitchFamily="34" charset="-34"/>
              </a:rPr>
              <a:t>Topological sorting </a:t>
            </a:r>
            <a:endParaRPr lang="th-TH" sz="2000" b="1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แสตกมาช่วยในการจัดการท่องเข้าไปในกราฟ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18650" y="2286000"/>
            <a:ext cx="7558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12.3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โค้ดรหัสเทียมในการท่องเข้าไปกราฟแบบ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Topological sorting</a:t>
            </a: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76464"/>
              </p:ext>
            </p:extLst>
          </p:nvPr>
        </p:nvGraphicFramePr>
        <p:xfrm>
          <a:off x="609599" y="2695942"/>
          <a:ext cx="8077201" cy="3474720"/>
        </p:xfrm>
        <a:graphic>
          <a:graphicData uri="http://schemas.openxmlformats.org/drawingml/2006/table">
            <a:tbl>
              <a:tblPr firstRow="1" firstCol="1" bandRow="1"/>
              <a:tblGrid>
                <a:gridCol w="381001"/>
                <a:gridCol w="7696200"/>
              </a:tblGrid>
              <a:tr h="17049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toplogicalSort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theGraph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Graph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List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createStack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all vertices v in the graph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theGraph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 has no predecessors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	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v as visited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}//end if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for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(!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()) 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all vertices adjacent to the vertex on the top of the </a:t>
                      </a:r>
                      <a:r>
                        <a:rPr lang="en-US" sz="1200" dirty="0" smtClean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stack have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been visited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	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pop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aList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add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(1,v)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</a:t>
                      </a:r>
                      <a:r>
                        <a:rPr lang="en-US" sz="1200" dirty="0" smtClean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Select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an unvisited vertex u adjacent to the vertex on the top </a:t>
                      </a:r>
                      <a:r>
                        <a:rPr lang="en-US" sz="1200" dirty="0" smtClean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of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 stack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push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	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u as visited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if-else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while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aList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	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6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12 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กราฟ (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Graph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250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โครงสร้างของ</a:t>
            </a:r>
            <a:r>
              <a:rPr lang="th-TH" sz="3200" dirty="0" smtClean="0"/>
              <a:t>กราฟ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0822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การสร้าง</a:t>
            </a:r>
            <a:r>
              <a:rPr lang="th-TH" sz="3200" dirty="0" smtClean="0"/>
              <a:t>กราฟ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615624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การท่องเข้าไปในกราฟ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(Graph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Traversals)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38200" y="3733800"/>
            <a:ext cx="2845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12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1143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กล่าวนำกราฟ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38200" y="3201925"/>
            <a:ext cx="3105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การนำกราฟไปใช้งาน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20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33400" y="1420121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จากอัลกอริทึมการท่องเข้าไปในกราฟแบบ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Topological sorting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นำไปท่องเข้าไปในกราฟในรูป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(a)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มี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ลำดับในการท่องเข้าไปในกราฟดังแสดงในรูป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(b)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มี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ลำดับการท่องเข้าไปกราฟคือ</a:t>
            </a:r>
            <a:r>
              <a:rPr lang="th-TH" sz="20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000" i="1" dirty="0">
                <a:latin typeface="BrowalliaUPC" pitchFamily="34" charset="-34"/>
                <a:cs typeface="BrowalliaUPC" pitchFamily="34" charset="-34"/>
              </a:rPr>
              <a:t>a, b, g, d, e, f, c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2452" y="838200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Topological sorting</a:t>
            </a: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42" y="2435784"/>
            <a:ext cx="2367280" cy="1674495"/>
          </a:xfrm>
          <a:prstGeom prst="rect">
            <a:avLst/>
          </a:prstGeom>
        </p:spPr>
      </p:pic>
      <p:pic>
        <p:nvPicPr>
          <p:cNvPr id="7" name="รูปภาพ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96185"/>
            <a:ext cx="5410200" cy="3523615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1577291" y="4019490"/>
            <a:ext cx="480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615891" y="6019800"/>
            <a:ext cx="480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) 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5795" y="838200"/>
            <a:ext cx="3248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Possible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Spanning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Tree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05460" y="1422975"/>
            <a:ext cx="80289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กราฟเป็นแบบไม่มีทิศทางและไม่มีการเชื่อมต่อเป็นแบบลูป ดังแสดงในรูป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สามารถใช้หลักการ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Possible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Spanning tree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ในการเลือกเส้นทางเชื่องโยง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การ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เลือกเส้นทางเชื่อมโยง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ภายในกราฟแบบไม่มีทิศทางให้ครบทุก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และให้มีเส้นการเชื่อมโยงน้อยที่สุด ดังแสดงการเชื่อมโยง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ภายในกราฟด้วยหลักการ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Possible Spanning Tree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b) </a:t>
            </a:r>
            <a:endParaRPr lang="th-TH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เส้น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ปะ หมายถึง เส้นเชื่อมโยงที่ไม่ต้องมีในกราฟก็ได้ เพราะใน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Spanning tree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ถือว่าทุก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ถูกเชื่อมโยงกันครบทุก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แล้ว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05144"/>
            <a:ext cx="2728185" cy="1800256"/>
          </a:xfrm>
          <a:prstGeom prst="rect">
            <a:avLst/>
          </a:prstGeom>
        </p:spPr>
      </p:pic>
      <p:pic>
        <p:nvPicPr>
          <p:cNvPr id="8" name="รูปภาพ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406212"/>
            <a:ext cx="2971800" cy="1699188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762000" y="50292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การเชื่อมโยง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ภายในกราฟแบบครบทุก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   (b)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การเชื่อมต่อ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แบบ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 Possible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9699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5795" y="838200"/>
            <a:ext cx="3248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Possible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Spanning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Tree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93168" y="1457184"/>
            <a:ext cx="8193631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1200"/>
              </a:spcBef>
              <a:spcAft>
                <a:spcPts val="300"/>
              </a:spcAft>
            </a:pPr>
            <a:r>
              <a:rPr lang="th-TH" sz="20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ข้อสังเกตกราฟแบบไม่มีทิศทาง</a:t>
            </a:r>
            <a:endParaRPr lang="en-US" sz="20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tabLst>
                <a:tab pos="360045" algn="l"/>
              </a:tabLst>
            </a:pP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กราฟไม่มีทิศทางมี</a:t>
            </a:r>
            <a:r>
              <a:rPr lang="th-TH" sz="2000" b="1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b="1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 และมีการเชื่อมต่อระหว่าง</a:t>
            </a:r>
            <a:r>
              <a:rPr lang="th-TH" sz="2000" b="1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น้อยกว่า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n - 1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ถ้าในกราฟไม่มีการเชื่อมต่อแบบลูป และจำนวนเส้นเชื่อมโยงระหว่าง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น้อยกว่าจำนวน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แสดงว่ามีบ้าง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ไม่ได้ถูกเชื่อมโยง ดังแสดงในรูป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a)</a:t>
            </a: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tabLst>
                <a:tab pos="360045" algn="l"/>
              </a:tabLst>
            </a:pP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กราฟไม่มีทิศทางมี</a:t>
            </a:r>
            <a:r>
              <a:rPr lang="th-TH" sz="2000" b="1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b="1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และมีการเชื่อมต่อระหว่าง</a:t>
            </a:r>
            <a:r>
              <a:rPr lang="th-TH" sz="2000" b="1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เท่ากับ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n - 1 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และไม่มีการเชื่อมต่อแบบลูป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เป็นรูปแบบการเชื่อมต่อที่เหมาะสมเนื่องจากมีทุก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ถูกเชื่อมโยง ดังแสดงในรูป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(b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tabLst>
                <a:tab pos="360045" algn="l"/>
              </a:tabLst>
            </a:pP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กราฟไม่มีทิศทางมี</a:t>
            </a:r>
            <a:r>
              <a:rPr lang="th-TH" sz="2000" b="1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en-US" sz="2000" b="1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b="1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และมีการเชื่อมต่อระหว่าง</a:t>
            </a:r>
            <a:r>
              <a:rPr lang="th-TH" sz="2000" b="1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มากกว่า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n – 1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 และไม่มีการเชื่อมต่อแบบลูป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เป็นรูปแบบที่มีเส้นการเชื่อมโยงระหว่าง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เกินกว่าจำนวนของ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ดังแสดงในรูป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(c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050202"/>
            <a:ext cx="6553200" cy="17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5795" y="838200"/>
            <a:ext cx="3248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Possible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Spanning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Tree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371600"/>
            <a:ext cx="8092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จากหลักการท่องเข้าไปในกราฟของ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Possible Spanning tree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สามารถนำหลักการท่องเข้าไปกราฟที่กล่าวมาก่อนหน้านี้คือ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DFS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BFS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นำมาใช้ร่วมกับ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Spanning tree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ได้ดังแสดงในขั้นตอนต่อไป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6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258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DFS Spanning tree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62000" y="3169384"/>
            <a:ext cx="7620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จากโค้ดรหัสเทียมในการท่องเข้าในกราฟแบบ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DFS Spanning tree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นำไปท่องในกราฟรูป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a)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มี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ลำดับการท่องเข้าไปในกราฟแสดงในรูป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(b) 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มี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ลำดับการท่องเข้าไปในกราฟคือ </a:t>
            </a:r>
            <a:r>
              <a:rPr lang="en-US" sz="2000" i="1" dirty="0">
                <a:latin typeface="BrowalliaUPC" pitchFamily="34" charset="-34"/>
                <a:cs typeface="BrowalliaUPC" pitchFamily="34" charset="-34"/>
              </a:rPr>
              <a:t>a, b, c, d, g, e, f, h, i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0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ตัว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เลขที่กำกับบนเส้นเชื่อมโยงคือลำดับ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ที่อัล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กอลิทึม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DFS Spanning tree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ได้ท่องเข้าไปในกราฟ ส่วนเส้นปะ คือ เส้นเชื่อมโยงที่ไม่ได้ใช้ในท่องเข้าไปในกราฟ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7" y="4800600"/>
            <a:ext cx="2854643" cy="1752600"/>
          </a:xfrm>
          <a:prstGeom prst="rect">
            <a:avLst/>
          </a:prstGeom>
        </p:spPr>
      </p:pic>
      <p:pic>
        <p:nvPicPr>
          <p:cNvPr id="7" name="รูปภาพ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733290"/>
            <a:ext cx="2895600" cy="1819910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2110691" y="6400800"/>
            <a:ext cx="480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486400" y="6400800"/>
            <a:ext cx="480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) 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76156" y="1200090"/>
            <a:ext cx="7934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การท่องเข้าไปในกราฟด้วยหลักการ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Spanning tree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โดยการใช้เทคนิค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Depth-first search</a:t>
            </a: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676156" y="15240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12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.4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โค้ดรหัสเทียมในการท่องเข้าไปกราฟแบบ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DFS Spanning tree</a:t>
            </a:r>
          </a:p>
        </p:txBody>
      </p:sp>
      <p:graphicFrame>
        <p:nvGraphicFramePr>
          <p:cNvPr id="12" name="ตาราง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53546"/>
              </p:ext>
            </p:extLst>
          </p:nvPr>
        </p:nvGraphicFramePr>
        <p:xfrm>
          <a:off x="817126" y="1950720"/>
          <a:ext cx="549783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240030"/>
                <a:gridCol w="5257800"/>
              </a:tblGrid>
              <a:tr h="8972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dfsSpanningtree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Vertex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v as visited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each unvisited vertex u adjacent to 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the edge from u to v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dfsSpanningtree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</a:t>
                      </a:r>
                      <a:r>
                        <a:rPr lang="en-US" sz="1200" dirty="0">
                          <a:effectLst/>
                          <a:latin typeface="Angsana New"/>
                          <a:ea typeface="Times New Roman"/>
                          <a:cs typeface="BrowalliaUPC"/>
                        </a:rPr>
                        <a:t>	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4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258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FS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Spanning tree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2192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การท่องเข้าไปในกราฟด้วยหลักการ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Spanning tree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โดยการใช้เทคนิค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Breadth -first search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" y="1524000"/>
            <a:ext cx="624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12.5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โค้ดรหัสเทียมในการท่องเข้าไปกราฟแบบ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BFS Spanning tree</a:t>
            </a: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82074"/>
              </p:ext>
            </p:extLst>
          </p:nvPr>
        </p:nvGraphicFramePr>
        <p:xfrm>
          <a:off x="685800" y="1847910"/>
          <a:ext cx="5638800" cy="2011680"/>
        </p:xfrm>
        <a:graphic>
          <a:graphicData uri="http://schemas.openxmlformats.org/drawingml/2006/table">
            <a:tbl>
              <a:tblPr firstRow="1" firstCol="1" bandRow="1"/>
              <a:tblGrid>
                <a:gridCol w="319570"/>
                <a:gridCol w="5319230"/>
              </a:tblGrid>
              <a:tr h="8972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bfsSpanningtree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Vertex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q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v as visited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(!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q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isEmpty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q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dequeue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each unvisited vertex u adjacent to 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u as visited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edge between w and u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q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enqueue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for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			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สี่เหลี่ยมผืนผ้า 8"/>
          <p:cNvSpPr/>
          <p:nvPr/>
        </p:nvSpPr>
        <p:spPr>
          <a:xfrm>
            <a:off x="625576" y="3886200"/>
            <a:ext cx="8061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ได้นำขั้นตอนวิธี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BFS Spanning tree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ท่องเข้าไปในกราฟตาม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รูป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(a)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ได้ผล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การท่องเข้าไปในกราฟแสดงในรูป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(b)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มี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ลำดับการท่องเข้าถึงใน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คือ </a:t>
            </a:r>
            <a:r>
              <a:rPr lang="en-US" sz="2000" i="1" dirty="0">
                <a:latin typeface="BrowalliaUPC" pitchFamily="34" charset="-34"/>
                <a:cs typeface="BrowalliaUPC" pitchFamily="34" charset="-34"/>
              </a:rPr>
              <a:t>a, b, f, i, c, e, g, d, h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" name="รูปภาพ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7" y="4876800"/>
            <a:ext cx="2854643" cy="1752600"/>
          </a:xfrm>
          <a:prstGeom prst="rect">
            <a:avLst/>
          </a:prstGeom>
        </p:spPr>
      </p:pic>
      <p:sp>
        <p:nvSpPr>
          <p:cNvPr id="11" name="สี่เหลี่ยมผืนผ้า 10"/>
          <p:cNvSpPr/>
          <p:nvPr/>
        </p:nvSpPr>
        <p:spPr>
          <a:xfrm>
            <a:off x="2110691" y="6477000"/>
            <a:ext cx="480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5486400" y="6477000"/>
            <a:ext cx="480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) 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3" name="รูปภาพ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926965"/>
            <a:ext cx="2693035" cy="17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3292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Minimum Spanning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Tree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3716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ลองนึกถึงในกรณีที่ต้องการเดินสายใยแก้วนำแสงระหว่างเมือง ให้มีระยะของสายที่สั้นที่สุดและต้องครอบคลุมทุกเมืองที่จะเชื่อมโยงเครือข่าย </a:t>
            </a:r>
            <a:endParaRPr lang="en-US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285750" indent="-28575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ก่อนที่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จะเดินสายใยแก้วนำแสงได้มีทีมสำรวจกำหนดน้ำหนักในแต่ละเส้นทางที่จะเชื่อมโยงสายดังแสดงใน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รูป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ซึ่งเป็นหลักการของ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Spanning tree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และค่าในการเดินสายใยแก้วนำแสงจะเป็นไปตามน้ำหนักของแต่ละเส้น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การเชื่อมโยง </a:t>
            </a:r>
            <a:endParaRPr lang="en-US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285750" indent="-28575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ผลรวม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ของค่าในการเดินสายจะเรียกว่า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Cost of the spanning tree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ซึ่งเป็นผลรวมของน้ำหนักของทุกเส้นการเชื่อมโยง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เพื่อให้การเดินสายใยแก้วนำแสงมีความคุมค่ามากที่สุด คือ การเดินสายให้ได้สั้นที่สุดและครอบคลุมทุกเมืองจะต้องมีผลรวมของน้ำหนักของเส้นการเชื่อมโยงน้อยที่สุดด้วยเช่นกัน </a:t>
            </a:r>
            <a:endParaRPr lang="en-US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เรียก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ขั้นตอนวิธีนี้ว่า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Minimum Spanning tree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ดังแสดงตัวอย่างในการหาเส้นทางตามน้ำหนักให้มีค่าน้อยที่สุดคือ 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ขั้นตอนวิธีแบบ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Prim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64" y="4849475"/>
            <a:ext cx="2850736" cy="17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3292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Minimum Spanning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Tree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98908" y="1371600"/>
            <a:ext cx="4682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12.6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โค้ดรหัสเทียมในการท่องเข้าไปกราฟแบบ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Prim</a:t>
            </a: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69892"/>
              </p:ext>
            </p:extLst>
          </p:nvPr>
        </p:nvGraphicFramePr>
        <p:xfrm>
          <a:off x="528405" y="1742213"/>
          <a:ext cx="7548795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309795"/>
                <a:gridCol w="7239000"/>
              </a:tblGrid>
              <a:tr h="11626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PrimAlgorithm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Vertex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vertex v as visited and include it in the minimum spanning tree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there are unvisited vertices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Find the least-cost edge(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v,u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 from a visited vertex v to some unvisited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    vertex u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Mark u as visited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Add the vertex u and the edge(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v,u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 to the minimum spanning tree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		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3292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Minimum Spanning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Tree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06463" y="1219200"/>
            <a:ext cx="4065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แสดง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ท่องเข้า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ไปในกราฟด้วยหลักการของ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Prim</a:t>
            </a: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85595"/>
            <a:ext cx="5410200" cy="519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20778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Shortest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Paths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219200"/>
            <a:ext cx="80452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การหาเส้นทางที่สั้นที่สุด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(Shortest Paths)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คือ การหาเส้นทางระหว่าง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สอง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ที่มีเส้นทางที่สั้นที่สุดตามน้ำหนักของเส้นทางที่จะผ่าน และต้องมีผลรวมของน้ำหนักน้อยที่สุดด้วย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ตัวอย่าง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ในการหาเส้นทางที่ดังแสดงในรูป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a)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จะหา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เส้นทางที่สั้นที่สุดจาก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ไปยัง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แต่จากรูป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ไม่สามารถเลือกเส้นทางจาก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ไป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1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ได้เนื่องจากมีค่าน้ำหนักเท่ากับ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8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ซึ่งมีค่าน้ำหนักมากกว่าเส้นทางจาก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ไป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4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ไป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2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และไป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โดยมีผลร่วมของน้ำหนักเท่ากับ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7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  <a:p>
            <a:pPr marL="342900" lvl="1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แสดง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อาร์เรย์ของ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ประชิดของรูป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a)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ในรูป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1(b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โดย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ที่เป็น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ประชิดกันจะมีน้ำหนักกำกับไว้ในเมทริกแต่ถ้าไม่ใช่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ประชิดกันจะมีค่าเท่ากับ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06" y="3773744"/>
            <a:ext cx="5361894" cy="2017455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1496106" y="5829369"/>
            <a:ext cx="6581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กราฟมีทิศทางและมีน้ำหนักกราฟ   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b)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อาร์เรย์แสดงความสัมพันธ์ระหว่าง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40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กล่าวนำกราฟ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" y="9144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กราฟ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(Graph)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เป็นโครงสร้างการเก็บข้อมูลแบบไม่เป็นเชิงเส้น ซึ่งแตกต่างจากการเก็บข้อมูลแบบทรี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กราฟ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เป็นโครงสร้างระหว่าง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และเชื่อมความสัมพันธ์ระหว่างสอง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ด้วยเส้นเชื่อมโยง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17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20778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Shortest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Paths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95357" y="1295400"/>
            <a:ext cx="4229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12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.7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โค้ดรหัสเทียมในการหาเส้นทางที่สั้นที่สุด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33809"/>
              </p:ext>
            </p:extLst>
          </p:nvPr>
        </p:nvGraphicFramePr>
        <p:xfrm>
          <a:off x="609600" y="1676400"/>
          <a:ext cx="6477000" cy="3291840"/>
        </p:xfrm>
        <a:graphic>
          <a:graphicData uri="http://schemas.openxmlformats.org/drawingml/2006/table">
            <a:tbl>
              <a:tblPr firstRow="1" firstCol="1" bandRow="1"/>
              <a:tblGrid>
                <a:gridCol w="335351"/>
                <a:gridCol w="6141649"/>
              </a:tblGrid>
              <a:tr h="11626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shortedPath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theGraph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Graph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weight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WeightArray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Step 1: initialization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Create a set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vertexSet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that contain only vertex 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number of vertices in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theGraph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0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through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-1){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weight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matrix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[0][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for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Steps 2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step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2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through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Find the smallest weight[v] such that v is not in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vertexSet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Add v to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vertexSet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Check weight[u] for all u not in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vertexSet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all vertices u not in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vertexSet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weight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&gt;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weight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+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matrix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weight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weight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+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matrix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if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for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for</a:t>
                      </a:r>
                      <a:r>
                        <a:rPr lang="en-US" sz="1200" dirty="0">
                          <a:effectLst/>
                          <a:latin typeface="Browallia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		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8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20778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Shortest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Paths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724400" cy="1625025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18421"/>
            <a:ext cx="2690216" cy="1500979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685800" y="3124200"/>
            <a:ext cx="77956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จากขั้นตอนที่กล่าวมาข้างต้นนำไปหาเส้นทางที่สั้นที่สุดในกราฟ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รูปต้นแบบ โดย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มีลำดับการทำงานดังนี้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thaiDist"/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ขั้นตอนที่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 	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กำหนดให้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vertexSet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เก็บ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และกำหนดให้มี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weight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ในแถวแรกของ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รูปตารางน้ำหนัก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900430" marR="0" indent="-900430" algn="thaiDist">
              <a:spcBef>
                <a:spcPts val="0"/>
              </a:spcBef>
              <a:spcAft>
                <a:spcPts val="0"/>
              </a:spcAft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ขั้นตอนที่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2 	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น้ำหนักที่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4 (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weight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[4])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มีค่าเท่ากับ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4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ซึ่งเป็นค่าน้ำหนักที่น้อยที่สุด โดยยกเว้นน้ำหนักที่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เพราะ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ถูกเก็บไว้ใน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vertexSet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แล้ว ดังนั้น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v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= 4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จะเพิ่ม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4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ใน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vertexSet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และมี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ที่ยังไม่มีใน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vertexSet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คือ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u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= 1, 2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3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จะเปรียบเทียบเส้นทางที่สั้นที่สุดจาก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ไป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4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กับ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ไปยัง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u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เมื่อเปรียบเทียบเส้นทาง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ไป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3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มีน้ำหนักมากกว่า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ไป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4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ต่อไปเปรียบเทียบ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ไป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2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คือ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weight[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2]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=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∞ &gt;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weight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[4] +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matrix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[4][2] = 4 + 1 = 5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ดังนั้น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weight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[2] = 5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ดังแสดงตัวอย่างทิศทางของกราฟในรูป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a)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53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20778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Shortest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Paths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81781" y="1356802"/>
            <a:ext cx="820501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430" marR="0" indent="-900430" algn="thaiDist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latin typeface="Browallia New"/>
                <a:ea typeface="Times New Roman"/>
              </a:rPr>
              <a:t>ขั้นตอนที่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3 	</a:t>
            </a:r>
            <a:r>
              <a:rPr lang="th-TH" dirty="0">
                <a:latin typeface="Browallia New"/>
                <a:ea typeface="Times New Roman"/>
              </a:rPr>
              <a:t>น้ำหนักที่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dirty="0">
                <a:latin typeface="Browallia New"/>
                <a:ea typeface="Times New Roman"/>
              </a:rPr>
              <a:t>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2 (</a:t>
            </a:r>
            <a:r>
              <a:rPr lang="en-US" dirty="0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weight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[2]) </a:t>
            </a:r>
            <a:r>
              <a:rPr lang="th-TH" dirty="0">
                <a:latin typeface="Browallia New"/>
                <a:ea typeface="Times New Roman"/>
              </a:rPr>
              <a:t>มีค่าเท่ากับ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5</a:t>
            </a:r>
            <a:r>
              <a:rPr lang="th-TH" dirty="0">
                <a:latin typeface="Browallia New"/>
                <a:ea typeface="Times New Roman"/>
              </a:rPr>
              <a:t> ซึ่งเป็นน้ำหนักน้อยที่สุด ยกเว้น</a:t>
            </a:r>
            <a:r>
              <a:rPr lang="th-TH" dirty="0" err="1">
                <a:latin typeface="Browallia New"/>
                <a:ea typeface="Times New Roman"/>
              </a:rPr>
              <a:t>โหนด</a:t>
            </a:r>
            <a:r>
              <a:rPr lang="th-TH" dirty="0">
                <a:latin typeface="Browallia New"/>
                <a:ea typeface="Times New Roman"/>
              </a:rPr>
              <a:t>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0 </a:t>
            </a:r>
            <a:r>
              <a:rPr lang="th-TH" dirty="0">
                <a:latin typeface="Browallia New"/>
                <a:ea typeface="Times New Roman"/>
              </a:rPr>
              <a:t>และ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4 </a:t>
            </a:r>
            <a:r>
              <a:rPr lang="th-TH" dirty="0">
                <a:latin typeface="Browallia New"/>
                <a:ea typeface="Times New Roman"/>
              </a:rPr>
              <a:t>ซึ่งเป็นข้อมูลที่มีอยู่ใน </a:t>
            </a:r>
            <a:r>
              <a:rPr lang="en-US" dirty="0" err="1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vertexSet</a:t>
            </a:r>
            <a:r>
              <a:rPr lang="th-TH" dirty="0">
                <a:latin typeface="Browallia New"/>
                <a:ea typeface="Times New Roman"/>
              </a:rPr>
              <a:t> แล้ว ดังนั้น </a:t>
            </a:r>
            <a:r>
              <a:rPr lang="en-US" i="1" dirty="0">
                <a:latin typeface="Browallia New"/>
                <a:ea typeface="Times New Roman"/>
                <a:cs typeface="Browallia New"/>
              </a:rPr>
              <a:t>v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 = 2 </a:t>
            </a:r>
            <a:r>
              <a:rPr lang="th-TH" dirty="0">
                <a:latin typeface="Browallia New"/>
                <a:ea typeface="Times New Roman"/>
              </a:rPr>
              <a:t>เพิ่ม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2 </a:t>
            </a:r>
            <a:r>
              <a:rPr lang="th-TH" dirty="0">
                <a:latin typeface="Browallia New"/>
                <a:ea typeface="Times New Roman"/>
              </a:rPr>
              <a:t>ใน </a:t>
            </a:r>
            <a:r>
              <a:rPr lang="en-US" dirty="0" err="1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vertexSet</a:t>
            </a:r>
            <a:r>
              <a:rPr lang="en-US" i="1" dirty="0">
                <a:latin typeface="Browallia New"/>
                <a:ea typeface="Times New Roman"/>
                <a:cs typeface="Browallia New"/>
              </a:rPr>
              <a:t> </a:t>
            </a:r>
            <a:r>
              <a:rPr lang="th-TH" dirty="0">
                <a:latin typeface="Browallia New"/>
                <a:ea typeface="Times New Roman"/>
              </a:rPr>
              <a:t>และมี</a:t>
            </a:r>
            <a:r>
              <a:rPr lang="th-TH" dirty="0" err="1">
                <a:latin typeface="Browallia New"/>
                <a:ea typeface="Times New Roman"/>
              </a:rPr>
              <a:t>โหนด</a:t>
            </a:r>
            <a:r>
              <a:rPr lang="th-TH" dirty="0">
                <a:latin typeface="Browallia New"/>
                <a:ea typeface="Times New Roman"/>
              </a:rPr>
              <a:t>ที่ยังไม่มีใน </a:t>
            </a:r>
            <a:r>
              <a:rPr lang="en-US" dirty="0" err="1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vertexSet</a:t>
            </a:r>
            <a:r>
              <a:rPr lang="en-US" i="1" dirty="0">
                <a:latin typeface="Browallia New"/>
                <a:ea typeface="Times New Roman"/>
                <a:cs typeface="Browallia New"/>
              </a:rPr>
              <a:t> </a:t>
            </a:r>
            <a:r>
              <a:rPr lang="th-TH" dirty="0">
                <a:latin typeface="Browallia New"/>
                <a:ea typeface="Times New Roman"/>
              </a:rPr>
              <a:t> คือ </a:t>
            </a:r>
            <a:r>
              <a:rPr lang="en-US" dirty="0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u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 = 1 </a:t>
            </a:r>
            <a:r>
              <a:rPr lang="th-TH" dirty="0">
                <a:latin typeface="Browallia New"/>
                <a:ea typeface="Times New Roman"/>
              </a:rPr>
              <a:t>และ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3 </a:t>
            </a:r>
            <a:r>
              <a:rPr lang="th-TH" dirty="0">
                <a:latin typeface="Browallia New"/>
                <a:ea typeface="Times New Roman"/>
              </a:rPr>
              <a:t>ตรวจสอบเส้นทางที่สั้นที่สุดจาก</a:t>
            </a:r>
            <a:r>
              <a:rPr lang="th-TH" dirty="0" err="1">
                <a:latin typeface="Browallia New"/>
                <a:ea typeface="Times New Roman"/>
              </a:rPr>
              <a:t>โหนด</a:t>
            </a:r>
            <a:r>
              <a:rPr lang="th-TH" dirty="0">
                <a:latin typeface="Browallia New"/>
                <a:ea typeface="Times New Roman"/>
              </a:rPr>
              <a:t>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0 </a:t>
            </a:r>
            <a:r>
              <a:rPr lang="th-TH" dirty="0">
                <a:latin typeface="Browallia New"/>
                <a:ea typeface="Times New Roman"/>
              </a:rPr>
              <a:t>ไป</a:t>
            </a:r>
            <a:r>
              <a:rPr lang="th-TH" dirty="0" err="1">
                <a:latin typeface="Browallia New"/>
                <a:ea typeface="Times New Roman"/>
              </a:rPr>
              <a:t>โหนด</a:t>
            </a:r>
            <a:r>
              <a:rPr lang="th-TH" dirty="0">
                <a:latin typeface="Browallia New"/>
                <a:ea typeface="Times New Roman"/>
              </a:rPr>
              <a:t>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2 </a:t>
            </a:r>
            <a:r>
              <a:rPr lang="th-TH" dirty="0">
                <a:latin typeface="Browallia New"/>
                <a:ea typeface="Times New Roman"/>
              </a:rPr>
              <a:t>กับ</a:t>
            </a:r>
            <a:r>
              <a:rPr lang="th-TH" dirty="0" err="1">
                <a:latin typeface="Browallia New"/>
                <a:ea typeface="Times New Roman"/>
              </a:rPr>
              <a:t>โหนด</a:t>
            </a:r>
            <a:r>
              <a:rPr lang="th-TH" dirty="0">
                <a:latin typeface="Browallia New"/>
                <a:ea typeface="Times New Roman"/>
              </a:rPr>
              <a:t>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0 </a:t>
            </a:r>
            <a:r>
              <a:rPr lang="th-TH" dirty="0">
                <a:latin typeface="Browallia New"/>
                <a:ea typeface="Times New Roman"/>
              </a:rPr>
              <a:t>ไป</a:t>
            </a:r>
            <a:r>
              <a:rPr lang="th-TH" dirty="0" err="1">
                <a:latin typeface="Browallia New"/>
                <a:ea typeface="Times New Roman"/>
              </a:rPr>
              <a:t>โหนด</a:t>
            </a:r>
            <a:r>
              <a:rPr lang="th-TH" dirty="0">
                <a:latin typeface="Browallia New"/>
                <a:ea typeface="Times New Roman"/>
              </a:rPr>
              <a:t> </a:t>
            </a:r>
            <a:r>
              <a:rPr lang="en-US" dirty="0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u</a:t>
            </a:r>
            <a:r>
              <a:rPr lang="th-TH" i="1" dirty="0">
                <a:latin typeface="Browallia New"/>
                <a:ea typeface="Times New Roman"/>
              </a:rPr>
              <a:t> จึง</a:t>
            </a:r>
            <a:r>
              <a:rPr lang="th-TH" dirty="0">
                <a:latin typeface="Browallia New"/>
                <a:ea typeface="Times New Roman"/>
              </a:rPr>
              <a:t>เปรียบเทียบ</a:t>
            </a:r>
            <a:r>
              <a:rPr lang="th-TH" dirty="0" err="1">
                <a:latin typeface="Browallia New"/>
                <a:ea typeface="Times New Roman"/>
              </a:rPr>
              <a:t>โหนด</a:t>
            </a:r>
            <a:r>
              <a:rPr lang="th-TH" dirty="0">
                <a:latin typeface="Browallia New"/>
                <a:ea typeface="Times New Roman"/>
              </a:rPr>
              <a:t>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0 </a:t>
            </a:r>
            <a:r>
              <a:rPr lang="th-TH" dirty="0">
                <a:latin typeface="Browallia New"/>
                <a:ea typeface="Times New Roman"/>
              </a:rPr>
              <a:t>ไป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1 </a:t>
            </a:r>
            <a:r>
              <a:rPr lang="th-TH" dirty="0">
                <a:latin typeface="Browallia New"/>
                <a:ea typeface="Times New Roman"/>
              </a:rPr>
              <a:t>คือ </a:t>
            </a:r>
            <a:r>
              <a:rPr lang="en-US" dirty="0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weight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[1] = 8 &gt;</a:t>
            </a:r>
            <a:r>
              <a:rPr lang="en-US" dirty="0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weight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[2] + </a:t>
            </a:r>
            <a:r>
              <a:rPr lang="en-US" dirty="0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matrix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[2][1] = 5 + 2 = 7</a:t>
            </a:r>
            <a:r>
              <a:rPr lang="th-TH" dirty="0">
                <a:latin typeface="Browallia New"/>
                <a:ea typeface="Times New Roman"/>
              </a:rPr>
              <a:t> ดังนั้น </a:t>
            </a:r>
            <a:r>
              <a:rPr lang="en-US" dirty="0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weight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[1]=7 </a:t>
            </a:r>
            <a:r>
              <a:rPr lang="th-TH" dirty="0">
                <a:latin typeface="Browallia New"/>
                <a:ea typeface="Times New Roman"/>
              </a:rPr>
              <a:t>ดังแสดงทิศทางของกราฟในรูป </a:t>
            </a:r>
            <a:r>
              <a:rPr lang="en-US" dirty="0" smtClean="0">
                <a:latin typeface="Browallia New"/>
                <a:ea typeface="Times New Roman"/>
                <a:cs typeface="Browallia New"/>
              </a:rPr>
              <a:t>(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b) </a:t>
            </a:r>
            <a:r>
              <a:rPr lang="th-TH" dirty="0">
                <a:latin typeface="Browallia New"/>
                <a:ea typeface="Times New Roman"/>
              </a:rPr>
              <a:t>ต่อไปเปรียบเทียบ</a:t>
            </a:r>
            <a:r>
              <a:rPr lang="th-TH" dirty="0" err="1">
                <a:latin typeface="Browallia New"/>
                <a:ea typeface="Times New Roman"/>
              </a:rPr>
              <a:t>โหนด</a:t>
            </a:r>
            <a:r>
              <a:rPr lang="th-TH" dirty="0">
                <a:latin typeface="Browallia New"/>
                <a:ea typeface="Times New Roman"/>
              </a:rPr>
              <a:t>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0 </a:t>
            </a:r>
            <a:r>
              <a:rPr lang="th-TH" dirty="0">
                <a:latin typeface="Browallia New"/>
                <a:ea typeface="Times New Roman"/>
              </a:rPr>
              <a:t>ไป 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3 </a:t>
            </a:r>
            <a:r>
              <a:rPr lang="th-TH" dirty="0">
                <a:latin typeface="Browallia New"/>
                <a:ea typeface="Times New Roman"/>
              </a:rPr>
              <a:t>คือ </a:t>
            </a:r>
            <a:r>
              <a:rPr lang="en-US" dirty="0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weight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[3] = 9 &gt;</a:t>
            </a:r>
            <a:r>
              <a:rPr lang="en-US" dirty="0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weight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[2] + </a:t>
            </a:r>
            <a:r>
              <a:rPr lang="en-US" dirty="0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matrix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 [2][3]  = 5 + 3 = 8 </a:t>
            </a:r>
            <a:r>
              <a:rPr lang="th-TH" dirty="0">
                <a:latin typeface="Browallia New"/>
                <a:ea typeface="Times New Roman"/>
              </a:rPr>
              <a:t>ดังนั้น </a:t>
            </a:r>
            <a:r>
              <a:rPr lang="en-US" dirty="0">
                <a:solidFill>
                  <a:srgbClr val="0000CC"/>
                </a:solidFill>
                <a:latin typeface="Browallia New"/>
                <a:ea typeface="Times New Roman"/>
                <a:cs typeface="Browallia New"/>
              </a:rPr>
              <a:t>weight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[3] = 8 </a:t>
            </a:r>
            <a:r>
              <a:rPr lang="th-TH" dirty="0">
                <a:latin typeface="Browallia New"/>
                <a:ea typeface="Times New Roman"/>
              </a:rPr>
              <a:t>ดังแสดงทิศทางของกราฟในรูป </a:t>
            </a:r>
            <a:r>
              <a:rPr lang="en-US" dirty="0" smtClean="0">
                <a:latin typeface="Browallia New"/>
                <a:ea typeface="Times New Roman"/>
                <a:cs typeface="Browallia New"/>
              </a:rPr>
              <a:t>(c</a:t>
            </a:r>
            <a:r>
              <a:rPr lang="en-US" dirty="0">
                <a:latin typeface="Browallia New"/>
                <a:ea typeface="Times New Roman"/>
                <a:cs typeface="Browallia New"/>
              </a:rPr>
              <a:t>)</a:t>
            </a:r>
            <a:endParaRPr lang="en-US" dirty="0">
              <a:effectLst/>
              <a:latin typeface="Browallia New"/>
              <a:ea typeface="Times New Roman"/>
              <a:cs typeface="BrowalliaUPC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65802"/>
            <a:ext cx="6858000" cy="19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33</a:t>
            </a:fld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219200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430" marR="0" indent="-900430" algn="thaiDist">
              <a:spcBef>
                <a:spcPts val="0"/>
              </a:spcBef>
              <a:spcAft>
                <a:spcPts val="0"/>
              </a:spcAft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ขั้นตอนที่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4 	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น้ำหนัก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 (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weight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[1])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มีค่าเท่ากับ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7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ซึ่งเป็นน้ำหนักที่น้อยที่สุด ยกเว้น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0, 2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4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ซึ่งเป็นข้อมูลที่มีอยู่ใน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vertexSet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แล้วดังนั้น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v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= 1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เพิ่ม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ใน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vertexSet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สำหรับ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3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เหลือเพียง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เดียวที่ยังไม่มีใน </a:t>
            </a:r>
            <a:r>
              <a:rPr lang="en-US" sz="2000" i="1" dirty="0" err="1">
                <a:latin typeface="BrowalliaUPC" pitchFamily="34" charset="-34"/>
                <a:ea typeface="Times New Roman"/>
                <a:cs typeface="BrowalliaUPC" pitchFamily="34" charset="-34"/>
              </a:rPr>
              <a:t>vertexSet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เปรียบเทียบ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ไป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กับ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0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ไป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3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คือ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       </a:t>
            </a:r>
            <a:r>
              <a:rPr lang="en-US" sz="2000" dirty="0" smtClean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weight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[3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]  = 9 &lt;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weight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[1] +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matrix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[1][3] = 7 + ∞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ดังแสดงทิศทางของกราฟในรูป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d)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ซึ่งของเส้นทางการสำรวจจากสมการมีค่ามากกว่าจึงไม่เพิ่ม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3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ใน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vertexSet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900430" marR="0" indent="-900430" algn="thaiDist">
              <a:spcBef>
                <a:spcPts val="0"/>
              </a:spcBef>
              <a:spcAft>
                <a:spcPts val="0"/>
              </a:spcAft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ขั้นตอนที่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5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	เหลือ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ที่ยังไม่มีใน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vertexSet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เพียง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เดียวคือ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3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ดังนั้น เพิ่ม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3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ใน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vertexSet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และหยุดการทำงาน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57200" y="762000"/>
            <a:ext cx="20778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Shortest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Paths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51" y="3465969"/>
            <a:ext cx="3962400" cy="17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2728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Kruskal’s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Algorithm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" y="1219200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Kruskal’s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Algorithm 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เป็นอัล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กอลิทึมเกี่ยวกับการหาเส้นทางที่สั้นที่สุดในกราฟที่มีน้ำหนัก </a:t>
            </a:r>
            <a:endParaRPr lang="en-US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Kruskal’s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Algorithm 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จะหา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เซตย่อยของเส้นเชื่อมโยง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ภายในกราฟที่เชื่อมโยงไปยังทุก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ภายในกราฟ </a:t>
            </a:r>
            <a:endParaRPr lang="th-TH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ผลรวม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ของน้ำหนักเส้นโยงภายในกราฟจะค่าที่น้อยที่สุด 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33400" y="2234863"/>
            <a:ext cx="670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12.8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โค้ดรหัสเทียมในการหาเส้นทางที่สั้นที่สุดด้วย </a:t>
            </a:r>
            <a:r>
              <a:rPr lang="en-US" sz="2000" dirty="0" err="1">
                <a:latin typeface="BrowalliaUPC" pitchFamily="34" charset="-34"/>
                <a:cs typeface="BrowalliaUPC" pitchFamily="34" charset="-34"/>
              </a:rPr>
              <a:t>Kruskal’s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 Algorithm</a:t>
            </a:r>
          </a:p>
        </p:txBody>
      </p:sp>
      <p:graphicFrame>
        <p:nvGraphicFramePr>
          <p:cNvPr id="10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11030"/>
              </p:ext>
            </p:extLst>
          </p:nvPr>
        </p:nvGraphicFramePr>
        <p:xfrm>
          <a:off x="609600" y="2659554"/>
          <a:ext cx="7086600" cy="2011680"/>
        </p:xfrm>
        <a:graphic>
          <a:graphicData uri="http://schemas.openxmlformats.org/drawingml/2006/table">
            <a:tbl>
              <a:tblPr firstRow="1" firstCol="1" bandRow="1"/>
              <a:tblGrid>
                <a:gridCol w="395390"/>
                <a:gridCol w="6691210"/>
              </a:tblGrid>
              <a:tr h="11626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 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Kruskal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theGraph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Graph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Graph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Initialize a priority queue Q to contain all edge in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theGraph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,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using the weights key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Define T contain the edges of the minimum edges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0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n-1 edges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edge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u,v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is the minimum weighted route from u to v in the Q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Q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removeMin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Add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u,v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only if T does not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alredy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contain a path between u to 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.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       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if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for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9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2728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Kruskal’s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Algorithm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6774"/>
            <a:ext cx="6400800" cy="53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2728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Dijkstra’s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Algorithm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2192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Dijkstra’s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Algorithm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ใช้ในการหาเส้นทางที่สั้นที่สุดระหว่างสองเมืองในแผนที่ </a:t>
            </a:r>
            <a:endParaRPr lang="th-TH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เริ่ม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จากจุดเริ่มต้นมีค่าเป็น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ส่วนเมืองต่างให้มีค่าเป็น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อินฟีนิตี้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(Infinity:∞) </a:t>
            </a:r>
            <a:endParaRPr lang="th-TH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ต่อไป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เริ่มหาเส้นทางไปทีละเมืองที่ยังไม่เคยท่องเข้าไป </a:t>
            </a:r>
            <a:endParaRPr lang="th-TH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ค่า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ผลรวมเส้นทางระหว่างเมืองที่ยังเคยท่องเข้าไปกับเส้นทางเดิม ให้เลือกเส้นทางที่สั้นที่สุดไปยังเมืองที่ไม่เคยท่องเข้าไป ซึ่งเป็นเส้นทางที่สั้นที่สุดพร้อมทั้งกำหนดให้เมืองที่ไม่ท่องเข้าไปนี้เป็นเมืองที่ถูกท่องเข้าไปแล้ว </a:t>
            </a:r>
            <a:endParaRPr lang="th-TH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ทำ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อย่างนี้จนถึงเมืองปลายทางที่ต้องการไปถึง ซึ่งเป็นเส้นทางที่สั้นที่สุดจากเมืองต้นทางไปถึงเมืองปลายทาง 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89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2728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Dijkstra’s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Algorithm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295400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12.9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โค้ดรหัสเทียมในการหาเส้นทางที่สั้นที่สุดด้วย </a:t>
            </a:r>
            <a:r>
              <a:rPr lang="en-US" sz="2000" dirty="0" err="1">
                <a:latin typeface="BrowalliaUPC" pitchFamily="34" charset="-34"/>
                <a:cs typeface="BrowalliaUPC" pitchFamily="34" charset="-34"/>
              </a:rPr>
              <a:t>Dijkstral’s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 Algorithm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28621"/>
              </p:ext>
            </p:extLst>
          </p:nvPr>
        </p:nvGraphicFramePr>
        <p:xfrm>
          <a:off x="604202" y="1695510"/>
          <a:ext cx="6482398" cy="4206240"/>
        </p:xfrm>
        <a:graphic>
          <a:graphicData uri="http://schemas.openxmlformats.org/drawingml/2006/table">
            <a:tbl>
              <a:tblPr firstRow="1" firstCol="1" bandRow="1"/>
              <a:tblGrid>
                <a:gridCol w="373053"/>
                <a:gridCol w="6109345"/>
              </a:tblGrid>
              <a:tr h="11626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Dijkstral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theGraph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Graph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source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GraphNode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arrayDistance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0 to vertex v in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theGraph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distance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infinity;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previous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0;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for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distance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source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0;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Q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 set of all node in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theGraph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Q is not empty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vertex in Q with smallest distance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distance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infinity){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brea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if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remove u from Q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neighbor v of 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alt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distance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+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distance_between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alt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distance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distance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alt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previous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Decrease key v in Q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if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distance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38</a:t>
            </a:fld>
            <a:endParaRPr lang="en-US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5334000" cy="565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57200" y="762000"/>
            <a:ext cx="2728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Dijkstra’s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Algorithm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73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39</a:t>
            </a:fld>
            <a:endParaRPr lang="en-US"/>
          </a:p>
        </p:txBody>
      </p:sp>
      <p:sp>
        <p:nvSpPr>
          <p:cNvPr id="15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457200" y="762000"/>
            <a:ext cx="2728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Dijkstra’s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Algorithm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2868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371600"/>
            <a:ext cx="5832475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0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โครงสร้างของ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กราฟ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09935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กราฟที่มีการใช้งานกันทั่วไปคือ กราฟเส้น กราฟแท่ง และ กราฟเป็นช่วงเป็นต้น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261408"/>
            <a:ext cx="81243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ส่วนประกอบของกราฟประกอบด้วยเซตสองเซต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(Set)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คือ </a:t>
            </a:r>
            <a:endParaRPr lang="en-US" sz="24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800100" lvl="1" indent="-342900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เซต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V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เป็นเซตของข้อมูลที่เรียกว่า </a:t>
            </a:r>
            <a:r>
              <a:rPr lang="th-TH" sz="2400" b="1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(Node)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ในกราฟ </a:t>
            </a:r>
            <a:endParaRPr lang="en-US" sz="24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เซต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E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เป็นเซตของ </a:t>
            </a:r>
            <a:r>
              <a:rPr lang="th-TH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เส้นเชื่อม </a:t>
            </a:r>
            <a:r>
              <a:rPr lang="en-US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(Edge)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ซึ่งทำหน้าที่เชื่อม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ให้มีความสัมพันธ์กัน ดังโครงสร้างส่วนประกอบของกราฟในรูป </a:t>
            </a:r>
            <a:r>
              <a:rPr lang="en-US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(a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)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ซึ่งแสดงการเชื่อมโยง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ในแผนที่ โดยประกอบด้วย สถานที่ และในแต่ละสถานที่ถูกเชื่อมโยงด้วยเส้นเชื่อมคือ ถนน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24200"/>
            <a:ext cx="5638800" cy="2133600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1828800" y="525780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แสดงการเชื่อมโยงสถานที่ในแผ่นที่     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             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(b)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กราฟย่อย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09599" y="5562600"/>
            <a:ext cx="8048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กราฟย่อย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Subgraph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ประกอบด้วยเซตย่อยของ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ในกราฟ และเซตย่อยของเส้นเชื่อม ดังแสดงกราฟย่อยในรูป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ซึ่งกราฟย่อย คือ กราฟที่มีข้อมูลส่วนหนึ่งของกราฟในรูป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(a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686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2728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Dijkstra’s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Algorithm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46775"/>
            <a:ext cx="58324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3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การนำกราฟไปใช้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0668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Times New Roman"/>
                <a:ea typeface="Calibri"/>
              </a:rPr>
              <a:t>กราฟ </a:t>
            </a:r>
            <a:r>
              <a:rPr lang="en-US" sz="2400" dirty="0">
                <a:latin typeface="Browallia New"/>
                <a:ea typeface="Calibri"/>
                <a:cs typeface="Angsana New"/>
              </a:rPr>
              <a:t>(Graph) </a:t>
            </a:r>
            <a:r>
              <a:rPr lang="th-TH" sz="2400" dirty="0">
                <a:latin typeface="Browallia New"/>
                <a:ea typeface="Calibri"/>
                <a:cs typeface="Angsana New"/>
              </a:rPr>
              <a:t>เป็นโครงสร้างในการเก็บข้อมูลแบบไม่เป็นเชิงเส้น ซึ่งแตกต่างจากการเก็บข้อมูลแบบทรี กราฟเป็นโครงสร้างแบบระหว่างสอง</a:t>
            </a:r>
            <a:r>
              <a:rPr lang="th-TH" sz="2400" dirty="0" err="1">
                <a:latin typeface="Browallia New"/>
                <a:ea typeface="Calibri"/>
                <a:cs typeface="Angsana New"/>
              </a:rPr>
              <a:t>โหนด</a:t>
            </a:r>
            <a:r>
              <a:rPr lang="th-TH" sz="2400" dirty="0">
                <a:latin typeface="Browallia New"/>
                <a:ea typeface="Calibri"/>
                <a:cs typeface="Angsana New"/>
              </a:rPr>
              <a:t>และเชื่อมความสัมพันธ์ระหว่างสอง</a:t>
            </a:r>
            <a:r>
              <a:rPr lang="th-TH" sz="2400" dirty="0" err="1">
                <a:latin typeface="Browallia New"/>
                <a:ea typeface="Calibri"/>
                <a:cs typeface="Angsana New"/>
              </a:rPr>
              <a:t>โหนด</a:t>
            </a:r>
            <a:r>
              <a:rPr lang="th-TH" sz="2400" dirty="0">
                <a:latin typeface="Browallia New"/>
                <a:ea typeface="Calibri"/>
                <a:cs typeface="Angsana New"/>
              </a:rPr>
              <a:t>ด้วยเส้นเชื่อมโยง</a:t>
            </a:r>
            <a:endParaRPr lang="en-US" sz="2400" dirty="0">
              <a:latin typeface="Times New Roman"/>
              <a:ea typeface="Calibri"/>
              <a:cs typeface="Angsana New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ea typeface="Times New Roman"/>
              </a:rPr>
              <a:t>โครงสร้าง</a:t>
            </a:r>
            <a:r>
              <a:rPr lang="th-TH" sz="2400" dirty="0">
                <a:ea typeface="Times New Roman"/>
              </a:rPr>
              <a:t>การเก็บข้อมูลแบบกราฟพัฒนาขึ้นมาเพื่อหาเส้นทางที่สั้นที่สุดในการเดินทาง หรือการใช้ทรัพยากรที่เหมาะสมที่สุดที่อ้างอิงได้ทุกเมือง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98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โครงสร้างของ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กราฟ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4" name="รูปภาพ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200"/>
            <a:ext cx="5638800" cy="2133600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828800" y="297180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แสดงการเชื่อมโยงสถานที่ในแผ่นที่     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             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(b)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กราฟย่อย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62000" y="3447481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ส่วนประกอบในกราฟประกอบด้วยความสัมพันธ์ระหว่าง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เรียกว่า </a:t>
            </a:r>
            <a:r>
              <a:rPr lang="th-TH" sz="2400" b="1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ประชิด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(Adjacent node)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โดยทั้งสอง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จะถูกเชื่อมความสัมพันธ์ด้วยจุดหรือเส้น จากรูป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(a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 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ห้องสมุดกับ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สวนสาธารณะเป็น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ประชิดกัน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b="1" dirty="0" smtClean="0">
                <a:latin typeface="BrowalliaUPC" pitchFamily="34" charset="-34"/>
                <a:cs typeface="BrowalliaUPC" pitchFamily="34" charset="-34"/>
              </a:rPr>
              <a:t>เส้นทาง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(Path)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ระหว่างสอง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ซึ่งก็คือ ความสัมพันธ์ของเส้นเชื่อมความสัมพันธ์ระหว่าง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ต้นและ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ปลาย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74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6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โครงสร้างของ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กราฟ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" y="3429000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ประเภทของเส้นทาง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90600" y="3910372"/>
            <a:ext cx="746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th-TH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เส้นทางเดียว </a:t>
            </a:r>
            <a:r>
              <a:rPr lang="en-US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(Simple path)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คือเส้นทางในการเดินจากบ้านพัก ไปห้องสมุด ผ่าน สวนสาธารณะ เป็นต้น </a:t>
            </a:r>
            <a:endParaRPr lang="en-US" sz="24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th-TH" sz="2400" b="1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เส้นทาง</a:t>
            </a:r>
            <a:r>
              <a:rPr lang="th-TH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แบบรอบ </a:t>
            </a:r>
            <a:r>
              <a:rPr lang="en-US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(Cycle path)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คือเส้นทางที่มีจุดเริ่มต้นและจุดสุดท้ายอยู่ที่ตำแหน่งเดียวกัน เช่น เดินทางจากบ้านพัก ห้องสมุด สวนสาธารณะ 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โรงยิม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และกลับไปบ้านพัก ซึ่งเป็นเส้นทางแบบรอบ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8" name="รูปภาพ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200"/>
            <a:ext cx="5638800" cy="2133600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1828800" y="297180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แสดงการเชื่อมโยงสถานที่ในแผ่นที่     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             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(b)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กราฟย่อย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25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7</a:t>
            </a:fld>
            <a:endParaRPr lang="en-US"/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โครงสร้างของ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กราฟ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09600" y="834747"/>
            <a:ext cx="3414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รูปแบบการเชื่อมโยงระหว่าง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62000" y="1296412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tabLst>
                <a:tab pos="914400" algn="l"/>
              </a:tabLst>
            </a:pPr>
            <a:r>
              <a:rPr lang="th-TH" sz="2000" b="1" dirty="0">
                <a:latin typeface="BrowalliaUPC" pitchFamily="34" charset="-34"/>
                <a:ea typeface="SimSun"/>
                <a:cs typeface="BrowalliaUPC" pitchFamily="34" charset="-34"/>
              </a:rPr>
              <a:t>แบบเชื่อมโยง </a:t>
            </a:r>
            <a:r>
              <a:rPr lang="en-US" sz="2000" b="1" dirty="0">
                <a:latin typeface="BrowalliaUPC" pitchFamily="34" charset="-34"/>
                <a:ea typeface="SimSun"/>
                <a:cs typeface="BrowalliaUPC" pitchFamily="34" charset="-34"/>
              </a:rPr>
              <a:t>(Connected) </a:t>
            </a:r>
            <a:r>
              <a:rPr lang="th-TH" sz="2000" dirty="0">
                <a:latin typeface="BrowalliaUPC" pitchFamily="34" charset="-34"/>
                <a:ea typeface="SimSun"/>
                <a:cs typeface="BrowalliaUPC" pitchFamily="34" charset="-34"/>
              </a:rPr>
              <a:t>คือ เส้นเชื่อมโยงทุก</a:t>
            </a:r>
            <a:r>
              <a:rPr lang="th-TH" sz="2000" dirty="0" err="1">
                <a:latin typeface="BrowalliaUPC" pitchFamily="34" charset="-34"/>
                <a:ea typeface="SimSu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SimSun"/>
                <a:cs typeface="BrowalliaUPC" pitchFamily="34" charset="-34"/>
              </a:rPr>
              <a:t>ภายในกราฟดังแสดงในรูป </a:t>
            </a:r>
            <a:r>
              <a:rPr lang="en-US" sz="2000" dirty="0" smtClean="0">
                <a:latin typeface="BrowalliaUPC" pitchFamily="34" charset="-34"/>
                <a:ea typeface="SimSu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SimSun"/>
                <a:cs typeface="BrowalliaUPC" pitchFamily="34" charset="-34"/>
              </a:rPr>
              <a:t>a) </a:t>
            </a: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tabLst>
                <a:tab pos="914400" algn="l"/>
              </a:tabLst>
            </a:pPr>
            <a:r>
              <a:rPr lang="th-TH" sz="2000" b="1" dirty="0">
                <a:latin typeface="BrowalliaUPC" pitchFamily="34" charset="-34"/>
                <a:ea typeface="SimSun"/>
                <a:cs typeface="BrowalliaUPC" pitchFamily="34" charset="-34"/>
              </a:rPr>
              <a:t>แบบไม่เชื่อมโยง </a:t>
            </a:r>
            <a:r>
              <a:rPr lang="en-US" sz="2000" b="1" dirty="0">
                <a:latin typeface="BrowalliaUPC" pitchFamily="34" charset="-34"/>
                <a:ea typeface="SimSun"/>
                <a:cs typeface="BrowalliaUPC" pitchFamily="34" charset="-34"/>
              </a:rPr>
              <a:t>(Disconnected) </a:t>
            </a:r>
            <a:r>
              <a:rPr lang="th-TH" sz="2000" dirty="0">
                <a:latin typeface="BrowalliaUPC" pitchFamily="34" charset="-34"/>
                <a:ea typeface="SimSun"/>
                <a:cs typeface="BrowalliaUPC" pitchFamily="34" charset="-34"/>
              </a:rPr>
              <a:t>คือ มีบ้าง</a:t>
            </a:r>
            <a:r>
              <a:rPr lang="th-TH" sz="2000" dirty="0" err="1">
                <a:latin typeface="BrowalliaUPC" pitchFamily="34" charset="-34"/>
                <a:ea typeface="SimSu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SimSun"/>
                <a:cs typeface="BrowalliaUPC" pitchFamily="34" charset="-34"/>
              </a:rPr>
              <a:t>ไม่ได้ถูกเชื่อมโยงภายในกราฟดังแสดงในรูป </a:t>
            </a:r>
            <a:r>
              <a:rPr lang="en-US" sz="2000" dirty="0" smtClean="0">
                <a:latin typeface="BrowalliaUPC" pitchFamily="34" charset="-34"/>
                <a:ea typeface="SimSu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SimSun"/>
                <a:cs typeface="BrowalliaUPC" pitchFamily="34" charset="-34"/>
              </a:rPr>
              <a:t>b) </a:t>
            </a: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tabLst>
                <a:tab pos="914400" algn="l"/>
              </a:tabLst>
            </a:pPr>
            <a:r>
              <a:rPr lang="th-TH" sz="2000" b="1" dirty="0">
                <a:latin typeface="BrowalliaUPC" pitchFamily="34" charset="-34"/>
                <a:ea typeface="SimSun"/>
                <a:cs typeface="BrowalliaUPC" pitchFamily="34" charset="-34"/>
              </a:rPr>
              <a:t>แบบสมบรูณ์ </a:t>
            </a:r>
            <a:r>
              <a:rPr lang="en-US" sz="2000" b="1" dirty="0">
                <a:latin typeface="BrowalliaUPC" pitchFamily="34" charset="-34"/>
                <a:ea typeface="SimSun"/>
                <a:cs typeface="BrowalliaUPC" pitchFamily="34" charset="-34"/>
              </a:rPr>
              <a:t>(Complete) </a:t>
            </a:r>
            <a:r>
              <a:rPr lang="th-TH" sz="2000" dirty="0">
                <a:latin typeface="BrowalliaUPC" pitchFamily="34" charset="-34"/>
                <a:ea typeface="SimSun"/>
                <a:cs typeface="BrowalliaUPC" pitchFamily="34" charset="-34"/>
              </a:rPr>
              <a:t>คือ ในหนึ่ง</a:t>
            </a:r>
            <a:r>
              <a:rPr lang="th-TH" sz="2000" dirty="0" err="1">
                <a:latin typeface="BrowalliaUPC" pitchFamily="34" charset="-34"/>
                <a:ea typeface="SimSu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SimSun"/>
                <a:cs typeface="BrowalliaUPC" pitchFamily="34" charset="-34"/>
              </a:rPr>
              <a:t>จะมีเส้นเชื่อมโยงไปยังทุก</a:t>
            </a:r>
            <a:r>
              <a:rPr lang="th-TH" sz="2000" dirty="0" err="1">
                <a:latin typeface="BrowalliaUPC" pitchFamily="34" charset="-34"/>
                <a:ea typeface="SimSu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SimSun"/>
                <a:cs typeface="BrowalliaUPC" pitchFamily="34" charset="-34"/>
              </a:rPr>
              <a:t>ภายในกราฟดังแสดงในรูป </a:t>
            </a:r>
            <a:r>
              <a:rPr lang="en-US" sz="2000" dirty="0" smtClean="0">
                <a:latin typeface="BrowalliaUPC" pitchFamily="34" charset="-34"/>
                <a:ea typeface="SimSu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SimSun"/>
                <a:cs typeface="BrowalliaUPC" pitchFamily="34" charset="-34"/>
              </a:rPr>
              <a:t>c)</a:t>
            </a: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tabLst>
                <a:tab pos="914400" algn="l"/>
              </a:tabLst>
            </a:pPr>
            <a:r>
              <a:rPr lang="th-TH" sz="2000" b="1" dirty="0">
                <a:latin typeface="BrowalliaUPC" pitchFamily="34" charset="-34"/>
                <a:ea typeface="SimSun"/>
                <a:cs typeface="BrowalliaUPC" pitchFamily="34" charset="-34"/>
              </a:rPr>
              <a:t>แบบเส้นเชื่อมโยงเดียว </a:t>
            </a:r>
            <a:r>
              <a:rPr lang="th-TH" sz="2000" dirty="0">
                <a:latin typeface="BrowalliaUPC" pitchFamily="34" charset="-34"/>
                <a:ea typeface="SimSun"/>
                <a:cs typeface="BrowalliaUPC" pitchFamily="34" charset="-34"/>
              </a:rPr>
              <a:t>รูปแบบการเชื่อมโยง</a:t>
            </a:r>
            <a:r>
              <a:rPr lang="en-US" sz="2000" b="1" dirty="0">
                <a:latin typeface="BrowalliaUPC" pitchFamily="34" charset="-34"/>
                <a:ea typeface="SimSun"/>
                <a:cs typeface="BrowalliaUPC" pitchFamily="34" charset="-34"/>
              </a:rPr>
              <a:t>(Self edge) </a:t>
            </a:r>
            <a:r>
              <a:rPr lang="th-TH" sz="2000" dirty="0">
                <a:latin typeface="BrowalliaUPC" pitchFamily="34" charset="-34"/>
                <a:ea typeface="SimSun"/>
                <a:cs typeface="BrowalliaUPC" pitchFamily="34" charset="-34"/>
              </a:rPr>
              <a:t>หรือ </a:t>
            </a:r>
            <a:r>
              <a:rPr lang="th-TH" sz="2000" b="1" dirty="0">
                <a:latin typeface="BrowalliaUPC" pitchFamily="34" charset="-34"/>
                <a:ea typeface="SimSun"/>
                <a:cs typeface="BrowalliaUPC" pitchFamily="34" charset="-34"/>
              </a:rPr>
              <a:t>ลูป </a:t>
            </a:r>
            <a:r>
              <a:rPr lang="en-US" sz="2000" b="1" dirty="0">
                <a:latin typeface="BrowalliaUPC" pitchFamily="34" charset="-34"/>
                <a:ea typeface="SimSun"/>
                <a:cs typeface="BrowalliaUPC" pitchFamily="34" charset="-34"/>
              </a:rPr>
              <a:t>(Loop) </a:t>
            </a:r>
            <a:r>
              <a:rPr lang="th-TH" sz="2000" dirty="0">
                <a:latin typeface="BrowalliaUPC" pitchFamily="34" charset="-34"/>
                <a:ea typeface="SimSun"/>
                <a:cs typeface="BrowalliaUPC" pitchFamily="34" charset="-34"/>
              </a:rPr>
              <a:t>คือ เส้นที่มีการเชื่อมโยของจุดเริ่มต้นและจุดสิ้นสุดอยู่ที่ตัวเองโดยไม่เชื่อมโยงไปยัง</a:t>
            </a:r>
            <a:r>
              <a:rPr lang="th-TH" sz="2000" dirty="0" err="1">
                <a:latin typeface="BrowalliaUPC" pitchFamily="34" charset="-34"/>
                <a:ea typeface="SimSu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SimSun"/>
                <a:cs typeface="BrowalliaUPC" pitchFamily="34" charset="-34"/>
              </a:rPr>
              <a:t>อื่นดังแสดงในรูป </a:t>
            </a:r>
            <a:r>
              <a:rPr lang="en-US" sz="2000" dirty="0" smtClean="0">
                <a:latin typeface="BrowalliaUPC" pitchFamily="34" charset="-34"/>
                <a:ea typeface="SimSun"/>
                <a:cs typeface="BrowalliaUPC" pitchFamily="34" charset="-34"/>
              </a:rPr>
              <a:t>(d</a:t>
            </a:r>
            <a:r>
              <a:rPr lang="en-US" sz="2000" dirty="0">
                <a:latin typeface="BrowalliaUPC" pitchFamily="34" charset="-34"/>
                <a:ea typeface="SimSun"/>
                <a:cs typeface="BrowalliaUPC" pitchFamily="34" charset="-34"/>
              </a:rPr>
              <a:t>) </a:t>
            </a:r>
            <a:r>
              <a:rPr lang="th-TH" sz="2000" dirty="0">
                <a:latin typeface="BrowalliaUPC" pitchFamily="34" charset="-34"/>
                <a:ea typeface="SimSun"/>
                <a:cs typeface="BrowalliaUPC" pitchFamily="34" charset="-34"/>
              </a:rPr>
              <a:t>ซึ่งเป็นรูปแบบที่ไม่อนุญาตให้ใช้ในกราฟ</a:t>
            </a:r>
            <a:endParaRPr lang="en-US" sz="2000" dirty="0">
              <a:effectLst/>
              <a:latin typeface="BrowalliaUPC" pitchFamily="34" charset="-34"/>
              <a:ea typeface="SimSun"/>
              <a:cs typeface="BrowalliaUPC" pitchFamily="34" charset="-34"/>
            </a:endParaRPr>
          </a:p>
        </p:txBody>
      </p:sp>
      <p:pic>
        <p:nvPicPr>
          <p:cNvPr id="9" name="รูปภาพ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82315"/>
            <a:ext cx="5562600" cy="31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8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33400" y="9906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ส้นเชื่อมโยงภายในกราฟยังสามารถใช้เส้นเชื่อมโยงแบบมีทิศทางและแบบไม่ทิศทางในการเชื่อมโยงได้ดังนี้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โครงสร้างของ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กราฟ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38200" y="1724561"/>
            <a:ext cx="75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การเชื่อมโยงแบบไม่มีทิศทาง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(Undirected)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จากรูป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อธิบายการเชื่อมโยงแบบไม่ทิศทางคือ 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สามารถไปหา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ได้และ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ก็สามารถไปหา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ได้ 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แบบเชื่อมโยงแบบมีทิศทาง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(Directed)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จากรูป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อธิบายการเชื่อมโยงแบบมีทิศทาง คือ 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ไม่สามารถไปหา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D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ได้ แต่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D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สามารถมาหา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ได้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0"/>
            <a:ext cx="3276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การสร้าง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กราฟ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1895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เมทริกประชิด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21989"/>
            <a:ext cx="5562600" cy="315026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609600" y="1219200"/>
            <a:ext cx="8001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เมทริกประชิด คือ จำนวน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ที่มีความสัมพันธ์กันในกราฟจำนวน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และนำ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ที่มีความสัมพันธ์กันในกราฟไปสร้างอาร์เรย์ขนาดเท่ากับ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x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ข้อมูล </a:t>
            </a:r>
            <a:endParaRPr lang="en-US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ใช้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สำหรับเก็บข้อมูลความสัมพันธ์ของ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endParaRPr lang="en-US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ถ้า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กำหนดให้ </a:t>
            </a:r>
            <a:r>
              <a:rPr lang="th-TH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และ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j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แทนตำแหน่งของ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และนำกราฟในรูป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เป็นกราฟแบบมีทิศทางมาเก็บความสัมพันธ์ระหว่าง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ในอาร์เรย์ซึ่งจะมีรูปในการเก็บข้อมูลดังแสดงในรูป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b) </a:t>
            </a:r>
            <a:endParaRPr lang="en-US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กำหนดให้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ข้อมูลในอาร์เรย์ในตำแหน่งที่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matrix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[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][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j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]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มีค่าเท่ากับ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“1”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หมายถึง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มีการเชื่อมโยงกับ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j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แต่ถ้ากำหนดให้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matrix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[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][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j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]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มีค่าเท่ากับ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“0”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หมายถึง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ไม่มีการเชื่อมโยงกับ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j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447800" y="6305490"/>
            <a:ext cx="670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กราฟแบบมีทิศทาง  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   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(b)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อาร์เรย์แสดงความความสัมพันธ์ระหว่าง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919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100" dirty="0">
            <a:solidFill>
              <a:srgbClr val="0070C0"/>
            </a:solidFill>
            <a:latin typeface="BrowalliaUPC" pitchFamily="34" charset="-34"/>
            <a:cs typeface="BrowalliaUPC" pitchFamily="34" charset="-34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670</TotalTime>
  <Words>3772</Words>
  <Application>Microsoft Office PowerPoint</Application>
  <PresentationFormat>นำเสนอทางหน้าจอ (4:3)</PresentationFormat>
  <Paragraphs>475</Paragraphs>
  <Slides>41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41</vt:i4>
      </vt:variant>
    </vt:vector>
  </HeadingPairs>
  <TitlesOfParts>
    <vt:vector size="42" baseType="lpstr">
      <vt:lpstr>Executive</vt:lpstr>
      <vt:lpstr>บทที่ 12 กราฟ (Graph)</vt:lpstr>
      <vt:lpstr>บทที่ 12 กราฟ (Graph)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รู้จักกับโครงสร้าง           ข้อมูลและอัลกอริทึม</dc:title>
  <dc:creator>visanu</dc:creator>
  <cp:lastModifiedBy>visanu</cp:lastModifiedBy>
  <cp:revision>120</cp:revision>
  <dcterms:created xsi:type="dcterms:W3CDTF">2013-06-26T21:55:03Z</dcterms:created>
  <dcterms:modified xsi:type="dcterms:W3CDTF">2013-07-06T03:21:57Z</dcterms:modified>
</cp:coreProperties>
</file>